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tags/tag4.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ppt/tags/tag1.xml" ContentType="application/vnd.openxmlformats-officedocument.presentationml.tags+xml"/>
  <Override PartName="/ppt/tags/tag7.xml" ContentType="application/vnd.openxmlformats-officedocument.presentationml.tags+xml"/>
  <Override PartName="/ppt/tags/tag3.xml" ContentType="application/vnd.openxmlformats-officedocument.presentationml.tags+xml"/>
  <Override PartName="/ppt/tags/tag6.xml" ContentType="application/vnd.openxmlformats-officedocument.presentationml.tags+xml"/>
  <Override PartName="/ppt/tags/tag2.xml" ContentType="application/vnd.openxmlformats-officedocument.presentationml.tags+xml"/>
  <Override PartName="/ppt/tags/tag5.xml" ContentType="application/vnd.openxmlformats-officedocument.presentationml.tags+xml"/>
  <Override PartName="/ppt/tags/tag8.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06" r:id="rId2"/>
    <p:sldId id="325" r:id="rId3"/>
    <p:sldId id="323" r:id="rId4"/>
    <p:sldId id="299" r:id="rId5"/>
    <p:sldId id="287" r:id="rId6"/>
    <p:sldId id="290" r:id="rId7"/>
    <p:sldId id="292" r:id="rId8"/>
    <p:sldId id="293" r:id="rId9"/>
    <p:sldId id="297" r:id="rId10"/>
    <p:sldId id="296" r:id="rId11"/>
    <p:sldId id="28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8EDE"/>
    <a:srgbClr val="00FFFF"/>
    <a:srgbClr val="FF0000"/>
    <a:srgbClr val="FF5050"/>
    <a:srgbClr val="245A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66" autoAdjust="0"/>
    <p:restoredTop sz="94660"/>
  </p:normalViewPr>
  <p:slideViewPr>
    <p:cSldViewPr snapToGrid="0">
      <p:cViewPr varScale="1">
        <p:scale>
          <a:sx n="77" d="100"/>
          <a:sy n="77" d="100"/>
        </p:scale>
        <p:origin x="-91" y="-6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D958BE-B220-4659-8F12-20AFAA737DE4}" type="datetimeFigureOut">
              <a:rPr lang="en-US" smtClean="0"/>
              <a:pPr/>
              <a:t>16/04/2015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20C55C-5DBE-47D8-88F6-C27590C7D8FE}" type="slidenum">
              <a:rPr lang="en-US" smtClean="0"/>
              <a:pPr/>
              <a:t>‹#›</a:t>
            </a:fld>
            <a:endParaRPr lang="en-US"/>
          </a:p>
        </p:txBody>
      </p:sp>
    </p:spTree>
    <p:extLst>
      <p:ext uri="{BB962C8B-B14F-4D97-AF65-F5344CB8AC3E}">
        <p14:creationId xmlns:p14="http://schemas.microsoft.com/office/powerpoint/2010/main" val="4013015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461DAE-B4D4-4A38-B0EE-FE8D57761C00}" type="datetimeFigureOut">
              <a:rPr lang="en-US" smtClean="0"/>
              <a:pPr/>
              <a:t>16/04/2015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5778F2-B956-41AE-B5C1-61C6F1037838}" type="slidenum">
              <a:rPr lang="en-US" smtClean="0"/>
              <a:pPr/>
              <a:t>‹#›</a:t>
            </a:fld>
            <a:endParaRPr lang="en-US"/>
          </a:p>
        </p:txBody>
      </p:sp>
    </p:spTree>
    <p:extLst>
      <p:ext uri="{BB962C8B-B14F-4D97-AF65-F5344CB8AC3E}">
        <p14:creationId xmlns:p14="http://schemas.microsoft.com/office/powerpoint/2010/main" val="297474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461DAE-B4D4-4A38-B0EE-FE8D57761C00}" type="datetimeFigureOut">
              <a:rPr lang="en-US" smtClean="0"/>
              <a:pPr/>
              <a:t>16/04/2015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5778F2-B956-41AE-B5C1-61C6F1037838}" type="slidenum">
              <a:rPr lang="en-US" smtClean="0"/>
              <a:pPr/>
              <a:t>‹#›</a:t>
            </a:fld>
            <a:endParaRPr lang="en-US"/>
          </a:p>
        </p:txBody>
      </p:sp>
    </p:spTree>
    <p:extLst>
      <p:ext uri="{BB962C8B-B14F-4D97-AF65-F5344CB8AC3E}">
        <p14:creationId xmlns:p14="http://schemas.microsoft.com/office/powerpoint/2010/main" val="3687268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461DAE-B4D4-4A38-B0EE-FE8D57761C00}" type="datetimeFigureOut">
              <a:rPr lang="en-US" smtClean="0"/>
              <a:pPr/>
              <a:t>16/04/2015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5778F2-B956-41AE-B5C1-61C6F1037838}" type="slidenum">
              <a:rPr lang="en-US" smtClean="0"/>
              <a:pPr/>
              <a:t>‹#›</a:t>
            </a:fld>
            <a:endParaRPr lang="en-US"/>
          </a:p>
        </p:txBody>
      </p:sp>
    </p:spTree>
    <p:extLst>
      <p:ext uri="{BB962C8B-B14F-4D97-AF65-F5344CB8AC3E}">
        <p14:creationId xmlns:p14="http://schemas.microsoft.com/office/powerpoint/2010/main" val="2452013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461DAE-B4D4-4A38-B0EE-FE8D57761C00}" type="datetimeFigureOut">
              <a:rPr lang="en-US" smtClean="0"/>
              <a:pPr/>
              <a:t>16/04/2015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5778F2-B956-41AE-B5C1-61C6F1037838}" type="slidenum">
              <a:rPr lang="en-US" smtClean="0"/>
              <a:pPr/>
              <a:t>‹#›</a:t>
            </a:fld>
            <a:endParaRPr lang="en-US"/>
          </a:p>
        </p:txBody>
      </p:sp>
    </p:spTree>
    <p:extLst>
      <p:ext uri="{BB962C8B-B14F-4D97-AF65-F5344CB8AC3E}">
        <p14:creationId xmlns:p14="http://schemas.microsoft.com/office/powerpoint/2010/main" val="1662403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461DAE-B4D4-4A38-B0EE-FE8D57761C00}" type="datetimeFigureOut">
              <a:rPr lang="en-US" smtClean="0"/>
              <a:pPr/>
              <a:t>16/04/2015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5778F2-B956-41AE-B5C1-61C6F1037838}" type="slidenum">
              <a:rPr lang="en-US" smtClean="0"/>
              <a:pPr/>
              <a:t>‹#›</a:t>
            </a:fld>
            <a:endParaRPr lang="en-US"/>
          </a:p>
        </p:txBody>
      </p:sp>
    </p:spTree>
    <p:extLst>
      <p:ext uri="{BB962C8B-B14F-4D97-AF65-F5344CB8AC3E}">
        <p14:creationId xmlns:p14="http://schemas.microsoft.com/office/powerpoint/2010/main" val="3923391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461DAE-B4D4-4A38-B0EE-FE8D57761C00}" type="datetimeFigureOut">
              <a:rPr lang="en-US" smtClean="0"/>
              <a:pPr/>
              <a:t>16/04/2015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5778F2-B956-41AE-B5C1-61C6F1037838}" type="slidenum">
              <a:rPr lang="en-US" smtClean="0"/>
              <a:pPr/>
              <a:t>‹#›</a:t>
            </a:fld>
            <a:endParaRPr lang="en-US"/>
          </a:p>
        </p:txBody>
      </p:sp>
    </p:spTree>
    <p:extLst>
      <p:ext uri="{BB962C8B-B14F-4D97-AF65-F5344CB8AC3E}">
        <p14:creationId xmlns:p14="http://schemas.microsoft.com/office/powerpoint/2010/main" val="3529010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461DAE-B4D4-4A38-B0EE-FE8D57761C00}" type="datetimeFigureOut">
              <a:rPr lang="en-US" smtClean="0"/>
              <a:pPr/>
              <a:t>16/04/2015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5778F2-B956-41AE-B5C1-61C6F1037838}" type="slidenum">
              <a:rPr lang="en-US" smtClean="0"/>
              <a:pPr/>
              <a:t>‹#›</a:t>
            </a:fld>
            <a:endParaRPr lang="en-US"/>
          </a:p>
        </p:txBody>
      </p:sp>
    </p:spTree>
    <p:extLst>
      <p:ext uri="{BB962C8B-B14F-4D97-AF65-F5344CB8AC3E}">
        <p14:creationId xmlns:p14="http://schemas.microsoft.com/office/powerpoint/2010/main" val="2933700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461DAE-B4D4-4A38-B0EE-FE8D57761C00}" type="datetimeFigureOut">
              <a:rPr lang="en-US" smtClean="0"/>
              <a:pPr/>
              <a:t>16/04/2015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5778F2-B956-41AE-B5C1-61C6F1037838}" type="slidenum">
              <a:rPr lang="en-US" smtClean="0"/>
              <a:pPr/>
              <a:t>‹#›</a:t>
            </a:fld>
            <a:endParaRPr lang="en-US"/>
          </a:p>
        </p:txBody>
      </p:sp>
    </p:spTree>
    <p:extLst>
      <p:ext uri="{BB962C8B-B14F-4D97-AF65-F5344CB8AC3E}">
        <p14:creationId xmlns:p14="http://schemas.microsoft.com/office/powerpoint/2010/main" val="2623793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461DAE-B4D4-4A38-B0EE-FE8D57761C00}" type="datetimeFigureOut">
              <a:rPr lang="en-US" smtClean="0"/>
              <a:pPr/>
              <a:t>16/04/2015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5778F2-B956-41AE-B5C1-61C6F1037838}" type="slidenum">
              <a:rPr lang="en-US" smtClean="0"/>
              <a:pPr/>
              <a:t>‹#›</a:t>
            </a:fld>
            <a:endParaRPr lang="en-US"/>
          </a:p>
        </p:txBody>
      </p:sp>
    </p:spTree>
    <p:extLst>
      <p:ext uri="{BB962C8B-B14F-4D97-AF65-F5344CB8AC3E}">
        <p14:creationId xmlns:p14="http://schemas.microsoft.com/office/powerpoint/2010/main" val="1160364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461DAE-B4D4-4A38-B0EE-FE8D57761C00}" type="datetimeFigureOut">
              <a:rPr lang="en-US" smtClean="0"/>
              <a:pPr/>
              <a:t>16/04/2015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5778F2-B956-41AE-B5C1-61C6F1037838}" type="slidenum">
              <a:rPr lang="en-US" smtClean="0"/>
              <a:pPr/>
              <a:t>‹#›</a:t>
            </a:fld>
            <a:endParaRPr lang="en-US"/>
          </a:p>
        </p:txBody>
      </p:sp>
    </p:spTree>
    <p:extLst>
      <p:ext uri="{BB962C8B-B14F-4D97-AF65-F5344CB8AC3E}">
        <p14:creationId xmlns:p14="http://schemas.microsoft.com/office/powerpoint/2010/main" val="924404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461DAE-B4D4-4A38-B0EE-FE8D57761C00}" type="datetimeFigureOut">
              <a:rPr lang="en-US" smtClean="0"/>
              <a:pPr/>
              <a:t>16/04/2015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5778F2-B956-41AE-B5C1-61C6F1037838}" type="slidenum">
              <a:rPr lang="en-US" smtClean="0"/>
              <a:pPr/>
              <a:t>‹#›</a:t>
            </a:fld>
            <a:endParaRPr lang="en-US"/>
          </a:p>
        </p:txBody>
      </p:sp>
    </p:spTree>
    <p:extLst>
      <p:ext uri="{BB962C8B-B14F-4D97-AF65-F5344CB8AC3E}">
        <p14:creationId xmlns:p14="http://schemas.microsoft.com/office/powerpoint/2010/main" val="3492357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461DAE-B4D4-4A38-B0EE-FE8D57761C00}" type="datetimeFigureOut">
              <a:rPr lang="en-US" smtClean="0"/>
              <a:pPr/>
              <a:t>16/04/2015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5778F2-B956-41AE-B5C1-61C6F1037838}" type="slidenum">
              <a:rPr lang="en-US" smtClean="0"/>
              <a:pPr/>
              <a:t>‹#›</a:t>
            </a:fld>
            <a:endParaRPr lang="en-US"/>
          </a:p>
        </p:txBody>
      </p:sp>
    </p:spTree>
    <p:extLst>
      <p:ext uri="{BB962C8B-B14F-4D97-AF65-F5344CB8AC3E}">
        <p14:creationId xmlns:p14="http://schemas.microsoft.com/office/powerpoint/2010/main" val="1083805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6.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6.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6.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jpeg"/><Relationship Id="rId7" Type="http://schemas.openxmlformats.org/officeDocument/2006/relationships/image" Target="../media/image14.emf"/><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64095"/>
          </a:xfrm>
          <a:prstGeom prst="rect">
            <a:avLst/>
          </a:prstGeom>
        </p:spPr>
      </p:pic>
      <p:sp>
        <p:nvSpPr>
          <p:cNvPr id="7" name="TextBox 6"/>
          <p:cNvSpPr txBox="1"/>
          <p:nvPr/>
        </p:nvSpPr>
        <p:spPr>
          <a:xfrm>
            <a:off x="858828" y="895138"/>
            <a:ext cx="8551871" cy="1354217"/>
          </a:xfrm>
          <a:prstGeom prst="rect">
            <a:avLst/>
          </a:prstGeom>
          <a:noFill/>
        </p:spPr>
        <p:txBody>
          <a:bodyPr wrap="square" rtlCol="0">
            <a:spAutoFit/>
          </a:bodyPr>
          <a:lstStyle/>
          <a:p>
            <a:r>
              <a:rPr lang="en-US" sz="8200" b="1" dirty="0" smtClean="0">
                <a:solidFill>
                  <a:schemeClr val="bg1"/>
                </a:solidFill>
                <a:latin typeface="Arial Narrow" panose="020B0606020202030204" pitchFamily="34" charset="0"/>
                <a:cs typeface="Myriad Pro Cond"/>
              </a:rPr>
              <a:t>ITU and Academia</a:t>
            </a:r>
            <a:endParaRPr lang="en-US" sz="8200" b="1" dirty="0">
              <a:solidFill>
                <a:schemeClr val="bg1"/>
              </a:solidFill>
              <a:latin typeface="Arial Narrow" panose="020B0606020202030204" pitchFamily="34" charset="0"/>
              <a:cs typeface="Myriad Pro Cond"/>
            </a:endParaRPr>
          </a:p>
        </p:txBody>
      </p:sp>
      <p:pic>
        <p:nvPicPr>
          <p:cNvPr id="1028" name="Picture 4" descr="http://www.itu.int/en/150/itu150logos/150logo-White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93400" y="109287"/>
            <a:ext cx="1403402" cy="1052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090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 y="-6095"/>
            <a:ext cx="12191992" cy="6864092"/>
          </a:xfrm>
          <a:prstGeom prst="rect">
            <a:avLst/>
          </a:prstGeom>
        </p:spPr>
      </p:pic>
      <p:sp>
        <p:nvSpPr>
          <p:cNvPr id="5" name="TextBox 4"/>
          <p:cNvSpPr txBox="1"/>
          <p:nvPr/>
        </p:nvSpPr>
        <p:spPr>
          <a:xfrm>
            <a:off x="1271269" y="1128351"/>
            <a:ext cx="5828828" cy="461665"/>
          </a:xfrm>
          <a:prstGeom prst="rect">
            <a:avLst/>
          </a:prstGeom>
          <a:noFill/>
        </p:spPr>
        <p:txBody>
          <a:bodyPr wrap="square" rtlCol="0">
            <a:spAutoFit/>
          </a:bodyPr>
          <a:lstStyle/>
          <a:p>
            <a:r>
              <a:rPr lang="en-US" sz="2400" b="1" dirty="0" smtClean="0">
                <a:solidFill>
                  <a:srgbClr val="6A98D0"/>
                </a:solidFill>
                <a:latin typeface="Arial Narrow" pitchFamily="34" charset="0"/>
                <a:cs typeface="Myriad Pro Cond"/>
              </a:rPr>
              <a:t>WHAT OUR MEMBERS SAY…</a:t>
            </a:r>
            <a:endParaRPr lang="en-US" sz="2400" b="1" dirty="0">
              <a:solidFill>
                <a:srgbClr val="6A98D0"/>
              </a:solidFill>
              <a:latin typeface="Arial Narrow" pitchFamily="34" charset="0"/>
              <a:cs typeface="Myriad Pro Cond"/>
            </a:endParaRPr>
          </a:p>
        </p:txBody>
      </p:sp>
      <p:sp>
        <p:nvSpPr>
          <p:cNvPr id="15" name="TextBox 14"/>
          <p:cNvSpPr txBox="1"/>
          <p:nvPr/>
        </p:nvSpPr>
        <p:spPr>
          <a:xfrm>
            <a:off x="2587508" y="3402680"/>
            <a:ext cx="7376005" cy="830997"/>
          </a:xfrm>
          <a:prstGeom prst="rect">
            <a:avLst/>
          </a:prstGeom>
          <a:noFill/>
        </p:spPr>
        <p:txBody>
          <a:bodyPr wrap="square" rtlCol="0">
            <a:spAutoFit/>
          </a:bodyPr>
          <a:lstStyle/>
          <a:p>
            <a:r>
              <a:rPr lang="en-US" sz="1600" b="1" i="1" dirty="0" smtClean="0">
                <a:latin typeface="Arial Narrow" pitchFamily="34" charset="0"/>
              </a:rPr>
              <a:t>“We </a:t>
            </a:r>
            <a:r>
              <a:rPr lang="en-US" sz="1600" b="1" i="1" dirty="0">
                <a:latin typeface="Arial Narrow" pitchFamily="34" charset="0"/>
              </a:rPr>
              <a:t>strongly believe that ITU has been playing and will continue to play an important role for shaping the whole IT industry and therefore the human's </a:t>
            </a:r>
            <a:r>
              <a:rPr lang="en-US" sz="1600" b="1" i="1" dirty="0" smtClean="0">
                <a:latin typeface="Arial Narrow" pitchFamily="34" charset="0"/>
              </a:rPr>
              <a:t>life” </a:t>
            </a:r>
            <a:br>
              <a:rPr lang="en-US" sz="1600" b="1" i="1" dirty="0" smtClean="0">
                <a:latin typeface="Arial Narrow" pitchFamily="34" charset="0"/>
              </a:rPr>
            </a:br>
            <a:r>
              <a:rPr lang="en-US" sz="1600" dirty="0" smtClean="0">
                <a:latin typeface="Arial Narrow" pitchFamily="34" charset="0"/>
              </a:rPr>
              <a:t>- </a:t>
            </a:r>
            <a:r>
              <a:rPr lang="en-US" sz="1400" dirty="0">
                <a:latin typeface="Arial Narrow" pitchFamily="34" charset="0"/>
              </a:rPr>
              <a:t>Tsinghua University, Tsinghua DTV Technology R&amp;D Center </a:t>
            </a:r>
          </a:p>
        </p:txBody>
      </p:sp>
      <p:pic>
        <p:nvPicPr>
          <p:cNvPr id="17"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9497" y="3351880"/>
            <a:ext cx="913414" cy="913414"/>
          </a:xfrm>
          <a:prstGeom prst="rect">
            <a:avLst/>
          </a:prstGeom>
        </p:spPr>
      </p:pic>
      <p:sp>
        <p:nvSpPr>
          <p:cNvPr id="18" name="Rectangle 10"/>
          <p:cNvSpPr/>
          <p:nvPr/>
        </p:nvSpPr>
        <p:spPr>
          <a:xfrm>
            <a:off x="2605525" y="2022428"/>
            <a:ext cx="8146405" cy="1046440"/>
          </a:xfrm>
          <a:prstGeom prst="rect">
            <a:avLst/>
          </a:prstGeom>
        </p:spPr>
        <p:txBody>
          <a:bodyPr wrap="square">
            <a:spAutoFit/>
          </a:bodyPr>
          <a:lstStyle/>
          <a:p>
            <a:r>
              <a:rPr lang="en-US" sz="1600" b="1" i="1" dirty="0">
                <a:latin typeface="Arial Narrow" pitchFamily="34" charset="0"/>
              </a:rPr>
              <a:t>“In addition to falling closely in line with Georgia Tech’s strategic vision…our collaboration with ITU also aims at fostering productive relationships with industry, academia and other organizations actively working in the ICT arena</a:t>
            </a:r>
            <a:r>
              <a:rPr lang="en-US" sz="1600" b="1" i="1" dirty="0" smtClean="0">
                <a:latin typeface="Arial Narrow" pitchFamily="34" charset="0"/>
              </a:rPr>
              <a:t>”</a:t>
            </a:r>
            <a:br>
              <a:rPr lang="en-US" sz="1600" b="1" i="1" dirty="0" smtClean="0">
                <a:latin typeface="Arial Narrow" pitchFamily="34" charset="0"/>
              </a:rPr>
            </a:br>
            <a:r>
              <a:rPr lang="en-US" sz="1400" dirty="0" smtClean="0">
                <a:latin typeface="Arial Narrow" pitchFamily="34" charset="0"/>
              </a:rPr>
              <a:t>- Georgia Tech, Center </a:t>
            </a:r>
            <a:r>
              <a:rPr lang="en-US" sz="1400" dirty="0">
                <a:latin typeface="Arial Narrow" pitchFamily="34" charset="0"/>
              </a:rPr>
              <a:t>for the Development and Application of Internet of Things Technology </a:t>
            </a:r>
            <a:endParaRPr lang="en-US" sz="1400" b="1" i="1" dirty="0">
              <a:latin typeface="Arial Narrow" pitchFamily="34" charset="0"/>
            </a:endParaRPr>
          </a:p>
        </p:txBody>
      </p:sp>
      <p:pic>
        <p:nvPicPr>
          <p:cNvPr id="19"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7297" y="2076051"/>
            <a:ext cx="1362203" cy="601725"/>
          </a:xfrm>
          <a:prstGeom prst="rect">
            <a:avLst/>
          </a:prstGeom>
        </p:spPr>
      </p:pic>
      <p:pic>
        <p:nvPicPr>
          <p:cNvPr id="20" name="Picture 4" descr="http://www.itu.int/en/150/itu150logos/150logo-White01.png"/>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145772" y="5931085"/>
            <a:ext cx="967410" cy="7262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1" name="Picture 1"/>
          <p:cNvPicPr>
            <a:picLocks noChangeAspect="1"/>
          </p:cNvPicPr>
          <p:nvPr/>
        </p:nvPicPr>
        <p:blipFill>
          <a:blip r:embed="rId3" cstate="print">
            <a:extLst>
              <a:ext uri="{28A0092B-C50C-407E-A947-70E740481C1C}">
                <a14:useLocalDpi xmlns:a14="http://schemas.microsoft.com/office/drawing/2010/main" val="0"/>
              </a:ext>
            </a:extLst>
          </a:blip>
          <a:srcRect l="74837" t="7522" r="1250" b="84369"/>
          <a:stretch>
            <a:fillRect/>
          </a:stretch>
        </p:blipFill>
        <p:spPr>
          <a:xfrm>
            <a:off x="8680174" y="0"/>
            <a:ext cx="3511825" cy="556591"/>
          </a:xfrm>
          <a:prstGeom prst="rect">
            <a:avLst/>
          </a:prstGeom>
        </p:spPr>
      </p:pic>
      <p:sp>
        <p:nvSpPr>
          <p:cNvPr id="22" name="TextBox 21"/>
          <p:cNvSpPr txBox="1"/>
          <p:nvPr/>
        </p:nvSpPr>
        <p:spPr>
          <a:xfrm>
            <a:off x="8764269" y="123029"/>
            <a:ext cx="2259331" cy="430887"/>
          </a:xfrm>
          <a:prstGeom prst="rect">
            <a:avLst/>
          </a:prstGeom>
          <a:noFill/>
        </p:spPr>
        <p:txBody>
          <a:bodyPr wrap="square" rtlCol="0">
            <a:spAutoFit/>
          </a:bodyPr>
          <a:lstStyle/>
          <a:p>
            <a:r>
              <a:rPr lang="en-US" sz="2200" b="1" dirty="0" smtClean="0">
                <a:solidFill>
                  <a:schemeClr val="accent5">
                    <a:lumMod val="40000"/>
                    <a:lumOff val="60000"/>
                  </a:schemeClr>
                </a:solidFill>
                <a:latin typeface="Arial Narrow" panose="020B0606020202030204" pitchFamily="34" charset="0"/>
                <a:cs typeface="Myriad Pro Cond"/>
              </a:rPr>
              <a:t>ITU &amp; ACADEMIA</a:t>
            </a:r>
            <a:endParaRPr lang="en-US" sz="2200" b="1" dirty="0">
              <a:solidFill>
                <a:schemeClr val="accent5">
                  <a:lumMod val="40000"/>
                  <a:lumOff val="60000"/>
                </a:schemeClr>
              </a:solidFill>
              <a:latin typeface="Arial Narrow" panose="020B0606020202030204" pitchFamily="34" charset="0"/>
              <a:cs typeface="Myriad Pro Cond"/>
            </a:endParaRPr>
          </a:p>
        </p:txBody>
      </p:sp>
      <p:sp>
        <p:nvSpPr>
          <p:cNvPr id="13" name="TextBox 12"/>
          <p:cNvSpPr txBox="1"/>
          <p:nvPr/>
        </p:nvSpPr>
        <p:spPr>
          <a:xfrm>
            <a:off x="3616209" y="4714839"/>
            <a:ext cx="6594592" cy="830997"/>
          </a:xfrm>
          <a:prstGeom prst="rect">
            <a:avLst/>
          </a:prstGeom>
          <a:noFill/>
        </p:spPr>
        <p:txBody>
          <a:bodyPr wrap="square" rtlCol="0">
            <a:spAutoFit/>
          </a:bodyPr>
          <a:lstStyle/>
          <a:p>
            <a:r>
              <a:rPr lang="en-US" sz="1600" b="1" i="1" dirty="0" smtClean="0">
                <a:latin typeface="Arial Narrow" pitchFamily="34" charset="0"/>
              </a:rPr>
              <a:t>“We are proud to partner with ITU in the areas of information technology and telecommunication policy where ITU is the uncontested leader” </a:t>
            </a:r>
            <a:br>
              <a:rPr lang="en-US" sz="1600" b="1" i="1" dirty="0" smtClean="0">
                <a:latin typeface="Arial Narrow" pitchFamily="34" charset="0"/>
              </a:rPr>
            </a:br>
            <a:r>
              <a:rPr lang="en-US" sz="1400" dirty="0" smtClean="0">
                <a:latin typeface="Arial Narrow" pitchFamily="34" charset="0"/>
              </a:rPr>
              <a:t>- EPFL, Institute of Technology and Public Policy</a:t>
            </a:r>
            <a:endParaRPr lang="en-US" sz="1200" dirty="0">
              <a:latin typeface="Arial Narrow" pitchFamily="34" charset="0"/>
            </a:endParaRPr>
          </a:p>
        </p:txBody>
      </p:sp>
      <p:pic>
        <p:nvPicPr>
          <p:cNvPr id="1026" name="Picture 2" descr="http://dubrovnik2014.epfl.ch/wp-content/uploads/2013/10/EPFL_logo-transp.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73936" y="4745331"/>
            <a:ext cx="1440764" cy="69744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656388" y="656429"/>
            <a:ext cx="580289" cy="441211"/>
          </a:xfrm>
          <a:prstGeom prst="rect">
            <a:avLst/>
          </a:prstGeom>
          <a:noFill/>
        </p:spPr>
        <p:txBody>
          <a:bodyPr wrap="square" rtlCol="0">
            <a:spAutoFit/>
          </a:bodyPr>
          <a:lstStyle/>
          <a:p>
            <a:pPr algn="ctr"/>
            <a:r>
              <a:rPr lang="en-US" sz="2267" b="1" dirty="0" smtClean="0">
                <a:solidFill>
                  <a:schemeClr val="bg1"/>
                </a:solidFill>
                <a:latin typeface="Arial Narrow" panose="020B0606020202030204" pitchFamily="34" charset="0"/>
                <a:cs typeface="Myriad Pro Cond"/>
              </a:rPr>
              <a:t>04</a:t>
            </a:r>
            <a:endParaRPr lang="en-US" sz="2267" b="1" dirty="0">
              <a:solidFill>
                <a:schemeClr val="bg1"/>
              </a:solidFill>
              <a:latin typeface="Arial Narrow" panose="020B0606020202030204" pitchFamily="34" charset="0"/>
              <a:cs typeface="Myriad Pro Cond"/>
            </a:endParaRPr>
          </a:p>
        </p:txBody>
      </p:sp>
      <p:sp>
        <p:nvSpPr>
          <p:cNvPr id="23" name="TextBox 22"/>
          <p:cNvSpPr txBox="1"/>
          <p:nvPr/>
        </p:nvSpPr>
        <p:spPr>
          <a:xfrm>
            <a:off x="1227163" y="665942"/>
            <a:ext cx="3786148" cy="441211"/>
          </a:xfrm>
          <a:prstGeom prst="rect">
            <a:avLst/>
          </a:prstGeom>
          <a:noFill/>
        </p:spPr>
        <p:txBody>
          <a:bodyPr wrap="square" rtlCol="0">
            <a:spAutoFit/>
          </a:bodyPr>
          <a:lstStyle/>
          <a:p>
            <a:r>
              <a:rPr lang="en-US" sz="2267" i="1" dirty="0" smtClean="0">
                <a:solidFill>
                  <a:srgbClr val="B3C3EE"/>
                </a:solidFill>
                <a:latin typeface="Times"/>
                <a:cs typeface="Times"/>
              </a:rPr>
              <a:t>ITU Academia Membership</a:t>
            </a:r>
            <a:endParaRPr lang="en-US" sz="2267" i="1" dirty="0">
              <a:solidFill>
                <a:srgbClr val="B3C3EE"/>
              </a:solidFill>
              <a:latin typeface="Times"/>
              <a:cs typeface="Times"/>
            </a:endParaRPr>
          </a:p>
        </p:txBody>
      </p:sp>
    </p:spTree>
    <p:custDataLst>
      <p:tags r:id="rId1"/>
    </p:custDataLst>
    <p:extLst>
      <p:ext uri="{BB962C8B-B14F-4D97-AF65-F5344CB8AC3E}">
        <p14:creationId xmlns:p14="http://schemas.microsoft.com/office/powerpoint/2010/main" val="2142282779"/>
      </p:ext>
    </p:extLst>
  </p:cSld>
  <p:clrMapOvr>
    <a:masterClrMapping/>
  </p:clrMapOvr>
  <p:transition spd="slow" advClick="0" advTm="900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64095"/>
          </a:xfrm>
          <a:prstGeom prst="rect">
            <a:avLst/>
          </a:prstGeom>
        </p:spPr>
      </p:pic>
      <p:sp>
        <p:nvSpPr>
          <p:cNvPr id="7" name="TextBox 6"/>
          <p:cNvSpPr txBox="1"/>
          <p:nvPr/>
        </p:nvSpPr>
        <p:spPr>
          <a:xfrm>
            <a:off x="985829" y="945938"/>
            <a:ext cx="7271340" cy="1733680"/>
          </a:xfrm>
          <a:prstGeom prst="rect">
            <a:avLst/>
          </a:prstGeom>
          <a:noFill/>
        </p:spPr>
        <p:txBody>
          <a:bodyPr wrap="square" rtlCol="0">
            <a:spAutoFit/>
          </a:bodyPr>
          <a:lstStyle/>
          <a:p>
            <a:pPr algn="ctr"/>
            <a:r>
              <a:rPr lang="en-US" sz="10666" b="1" dirty="0" smtClean="0">
                <a:solidFill>
                  <a:schemeClr val="bg1"/>
                </a:solidFill>
                <a:latin typeface="Arial Narrow" panose="020B0606020202030204" pitchFamily="34" charset="0"/>
                <a:cs typeface="Myriad Pro Cond"/>
              </a:rPr>
              <a:t>Thank </a:t>
            </a:r>
            <a:r>
              <a:rPr lang="en-US" sz="10666" b="1" smtClean="0">
                <a:solidFill>
                  <a:schemeClr val="bg1"/>
                </a:solidFill>
                <a:latin typeface="Arial Narrow" panose="020B0606020202030204" pitchFamily="34" charset="0"/>
                <a:cs typeface="Myriad Pro Cond"/>
              </a:rPr>
              <a:t>you!</a:t>
            </a:r>
            <a:endParaRPr lang="en-US" sz="10666" b="1" dirty="0">
              <a:solidFill>
                <a:schemeClr val="bg1"/>
              </a:solidFill>
              <a:latin typeface="Arial Narrow" panose="020B0606020202030204" pitchFamily="34" charset="0"/>
              <a:cs typeface="Myriad Pro Cond"/>
            </a:endParaRPr>
          </a:p>
        </p:txBody>
      </p:sp>
      <p:pic>
        <p:nvPicPr>
          <p:cNvPr id="4" name="Picture 4" descr="http://www.itu.int/en/150/itu150logos/150logo-White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93400" y="109287"/>
            <a:ext cx="1403402" cy="1052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731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globalhighered.files.wordpress.com/2012/08/nottinghamu.jpg"/>
          <p:cNvPicPr>
            <a:picLocks noChangeAspect="1" noChangeArrowheads="1"/>
          </p:cNvPicPr>
          <p:nvPr/>
        </p:nvPicPr>
        <p:blipFill rotWithShape="1">
          <a:blip r:embed="rId2">
            <a:extLst>
              <a:ext uri="{28A0092B-C50C-407E-A947-70E740481C1C}">
                <a14:useLocalDpi xmlns:a14="http://schemas.microsoft.com/office/drawing/2010/main" val="0"/>
              </a:ext>
            </a:extLst>
          </a:blip>
          <a:srcRect t="-57" b="20207"/>
          <a:stretch/>
        </p:blipFill>
        <p:spPr bwMode="auto">
          <a:xfrm>
            <a:off x="0" y="0"/>
            <a:ext cx="12192000" cy="68706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22300" y="622300"/>
            <a:ext cx="8597900" cy="3632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44529" y="1736650"/>
            <a:ext cx="8292349" cy="1618905"/>
          </a:xfrm>
          <a:prstGeom prst="rect">
            <a:avLst/>
          </a:prstGeom>
          <a:noFill/>
        </p:spPr>
        <p:txBody>
          <a:bodyPr wrap="square" rtlCol="0">
            <a:spAutoFit/>
          </a:bodyPr>
          <a:lstStyle/>
          <a:p>
            <a:pPr>
              <a:lnSpc>
                <a:spcPct val="80000"/>
              </a:lnSpc>
            </a:pPr>
            <a:r>
              <a:rPr lang="en-US" sz="6200" b="1" dirty="0" smtClean="0">
                <a:solidFill>
                  <a:schemeClr val="bg1"/>
                </a:solidFill>
                <a:latin typeface="Arial Narrow" pitchFamily="34" charset="0"/>
                <a:cs typeface="Myriad Pro Cond"/>
              </a:rPr>
              <a:t>ITU ACADEMIA MEMBERSHIP PROGRAM</a:t>
            </a:r>
            <a:endParaRPr lang="en-US" sz="6200" b="1" dirty="0">
              <a:solidFill>
                <a:schemeClr val="bg1"/>
              </a:solidFill>
              <a:latin typeface="Arial Narrow" pitchFamily="34" charset="0"/>
              <a:cs typeface="Myriad Pro Cond"/>
            </a:endParaRPr>
          </a:p>
        </p:txBody>
      </p:sp>
      <p:sp>
        <p:nvSpPr>
          <p:cNvPr id="5" name="TextBox 4"/>
          <p:cNvSpPr txBox="1"/>
          <p:nvPr/>
        </p:nvSpPr>
        <p:spPr>
          <a:xfrm>
            <a:off x="1071492" y="999074"/>
            <a:ext cx="678885" cy="666786"/>
          </a:xfrm>
          <a:prstGeom prst="rect">
            <a:avLst/>
          </a:prstGeom>
          <a:noFill/>
        </p:spPr>
        <p:txBody>
          <a:bodyPr wrap="square" rtlCol="0">
            <a:spAutoFit/>
          </a:bodyPr>
          <a:lstStyle/>
          <a:p>
            <a:r>
              <a:rPr lang="en-US" sz="3733" b="1" dirty="0" smtClean="0">
                <a:solidFill>
                  <a:srgbClr val="E6F2CE"/>
                </a:solidFill>
                <a:latin typeface="Arial Narrow" panose="020B0606020202030204" pitchFamily="34" charset="0"/>
                <a:cs typeface="Myriad Pro Cond"/>
              </a:rPr>
              <a:t>04</a:t>
            </a:r>
            <a:endParaRPr lang="en-US" sz="3733" b="1" dirty="0">
              <a:solidFill>
                <a:srgbClr val="E6F2CE"/>
              </a:solidFill>
              <a:latin typeface="Arial Narrow" panose="020B0606020202030204" pitchFamily="34" charset="0"/>
              <a:cs typeface="Myriad Pro Cond"/>
            </a:endParaRPr>
          </a:p>
        </p:txBody>
      </p:sp>
      <p:sp>
        <p:nvSpPr>
          <p:cNvPr id="6" name="TextBox 5"/>
          <p:cNvSpPr txBox="1"/>
          <p:nvPr/>
        </p:nvSpPr>
        <p:spPr>
          <a:xfrm>
            <a:off x="1845511" y="1037127"/>
            <a:ext cx="4062019" cy="605230"/>
          </a:xfrm>
          <a:prstGeom prst="rect">
            <a:avLst/>
          </a:prstGeom>
          <a:noFill/>
        </p:spPr>
        <p:txBody>
          <a:bodyPr wrap="square" rtlCol="0">
            <a:spAutoFit/>
          </a:bodyPr>
          <a:lstStyle/>
          <a:p>
            <a:r>
              <a:rPr lang="en-US" sz="3333" i="1" dirty="0" smtClean="0">
                <a:solidFill>
                  <a:srgbClr val="E6F2CE"/>
                </a:solidFill>
                <a:latin typeface="Times"/>
                <a:cs typeface="Times"/>
              </a:rPr>
              <a:t>Our proposal</a:t>
            </a:r>
            <a:endParaRPr lang="en-US" sz="3333" i="1" dirty="0">
              <a:solidFill>
                <a:srgbClr val="E6F2CE"/>
              </a:solidFill>
              <a:latin typeface="Times"/>
              <a:cs typeface="Times"/>
            </a:endParaRPr>
          </a:p>
        </p:txBody>
      </p:sp>
      <p:cxnSp>
        <p:nvCxnSpPr>
          <p:cNvPr id="7" name="Straight Connector 6"/>
          <p:cNvCxnSpPr>
            <a:cxnSpLocks noChangeAspect="1"/>
          </p:cNvCxnSpPr>
          <p:nvPr/>
        </p:nvCxnSpPr>
        <p:spPr>
          <a:xfrm>
            <a:off x="1769404" y="1209498"/>
            <a:ext cx="0" cy="383997"/>
          </a:xfrm>
          <a:prstGeom prst="line">
            <a:avLst/>
          </a:prstGeom>
          <a:ln w="19050" cmpd="sng">
            <a:solidFill>
              <a:srgbClr val="E6F2CE"/>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73530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 y="0"/>
            <a:ext cx="12191992" cy="6864091"/>
          </a:xfrm>
          <a:prstGeom prst="rect">
            <a:avLst/>
          </a:prstGeom>
        </p:spPr>
      </p:pic>
      <p:sp>
        <p:nvSpPr>
          <p:cNvPr id="3" name="TextBox 2"/>
          <p:cNvSpPr txBox="1"/>
          <p:nvPr/>
        </p:nvSpPr>
        <p:spPr>
          <a:xfrm>
            <a:off x="656388" y="656429"/>
            <a:ext cx="580289" cy="441211"/>
          </a:xfrm>
          <a:prstGeom prst="rect">
            <a:avLst/>
          </a:prstGeom>
          <a:noFill/>
        </p:spPr>
        <p:txBody>
          <a:bodyPr wrap="square" rtlCol="0">
            <a:spAutoFit/>
          </a:bodyPr>
          <a:lstStyle/>
          <a:p>
            <a:pPr algn="ctr"/>
            <a:r>
              <a:rPr lang="en-US" sz="2267" b="1" dirty="0" smtClean="0">
                <a:solidFill>
                  <a:schemeClr val="bg1"/>
                </a:solidFill>
                <a:latin typeface="Arial Narrow" panose="020B0606020202030204" pitchFamily="34" charset="0"/>
                <a:cs typeface="Myriad Pro Cond"/>
              </a:rPr>
              <a:t>01</a:t>
            </a:r>
            <a:endParaRPr lang="en-US" sz="2267" b="1" dirty="0">
              <a:solidFill>
                <a:schemeClr val="bg1"/>
              </a:solidFill>
              <a:latin typeface="Arial Narrow" panose="020B0606020202030204" pitchFamily="34" charset="0"/>
              <a:cs typeface="Myriad Pro Cond"/>
            </a:endParaRPr>
          </a:p>
        </p:txBody>
      </p:sp>
      <p:sp>
        <p:nvSpPr>
          <p:cNvPr id="5" name="TextBox 4"/>
          <p:cNvSpPr txBox="1"/>
          <p:nvPr/>
        </p:nvSpPr>
        <p:spPr>
          <a:xfrm>
            <a:off x="1227163" y="665942"/>
            <a:ext cx="3786148" cy="441211"/>
          </a:xfrm>
          <a:prstGeom prst="rect">
            <a:avLst/>
          </a:prstGeom>
          <a:noFill/>
        </p:spPr>
        <p:txBody>
          <a:bodyPr wrap="square" rtlCol="0">
            <a:spAutoFit/>
          </a:bodyPr>
          <a:lstStyle/>
          <a:p>
            <a:r>
              <a:rPr lang="en-US" sz="2267" i="1" dirty="0">
                <a:solidFill>
                  <a:srgbClr val="B3C3EE"/>
                </a:solidFill>
                <a:latin typeface="Times"/>
                <a:cs typeface="Times"/>
              </a:rPr>
              <a:t>Meet us</a:t>
            </a:r>
          </a:p>
        </p:txBody>
      </p:sp>
      <p:sp>
        <p:nvSpPr>
          <p:cNvPr id="7" name="TextBox 6"/>
          <p:cNvSpPr txBox="1"/>
          <p:nvPr/>
        </p:nvSpPr>
        <p:spPr>
          <a:xfrm>
            <a:off x="1271269" y="1128351"/>
            <a:ext cx="5828828" cy="502766"/>
          </a:xfrm>
          <a:prstGeom prst="rect">
            <a:avLst/>
          </a:prstGeom>
          <a:noFill/>
        </p:spPr>
        <p:txBody>
          <a:bodyPr wrap="square" rtlCol="0">
            <a:spAutoFit/>
          </a:bodyPr>
          <a:lstStyle/>
          <a:p>
            <a:r>
              <a:rPr lang="en-US" sz="2667" b="1" dirty="0">
                <a:solidFill>
                  <a:srgbClr val="6A98D0"/>
                </a:solidFill>
                <a:latin typeface="Arial Narrow" panose="020B0606020202030204" pitchFamily="34" charset="0"/>
                <a:cs typeface="Myriad Pro Cond"/>
              </a:rPr>
              <a:t>WHO WE ARE</a:t>
            </a:r>
          </a:p>
        </p:txBody>
      </p:sp>
      <p:sp>
        <p:nvSpPr>
          <p:cNvPr id="4" name="TextBox 3"/>
          <p:cNvSpPr txBox="1"/>
          <p:nvPr/>
        </p:nvSpPr>
        <p:spPr>
          <a:xfrm>
            <a:off x="1220239" y="2837866"/>
            <a:ext cx="2539951" cy="1897892"/>
          </a:xfrm>
          <a:prstGeom prst="rect">
            <a:avLst/>
          </a:prstGeom>
          <a:noFill/>
        </p:spPr>
        <p:txBody>
          <a:bodyPr wrap="square" rtlCol="0">
            <a:spAutoFit/>
          </a:bodyPr>
          <a:lstStyle/>
          <a:p>
            <a:r>
              <a:rPr lang="en-US" sz="11733" b="1" dirty="0">
                <a:solidFill>
                  <a:srgbClr val="3E8EDE"/>
                </a:solidFill>
                <a:latin typeface="Arial Narrow" panose="020B0606020202030204" pitchFamily="34" charset="0"/>
                <a:cs typeface="Myriad Pro Cond"/>
              </a:rPr>
              <a:t>193</a:t>
            </a:r>
          </a:p>
        </p:txBody>
      </p:sp>
      <p:sp>
        <p:nvSpPr>
          <p:cNvPr id="8" name="TextBox 7"/>
          <p:cNvSpPr txBox="1"/>
          <p:nvPr/>
        </p:nvSpPr>
        <p:spPr>
          <a:xfrm>
            <a:off x="1845514" y="4442777"/>
            <a:ext cx="1398399" cy="683264"/>
          </a:xfrm>
          <a:prstGeom prst="rect">
            <a:avLst/>
          </a:prstGeom>
          <a:noFill/>
        </p:spPr>
        <p:txBody>
          <a:bodyPr wrap="square" rtlCol="0">
            <a:spAutoFit/>
          </a:bodyPr>
          <a:lstStyle/>
          <a:p>
            <a:pPr algn="r">
              <a:lnSpc>
                <a:spcPct val="80000"/>
              </a:lnSpc>
            </a:pPr>
            <a:r>
              <a:rPr lang="en-US" sz="2400" dirty="0">
                <a:latin typeface="Arial Narrow" panose="020B0606020202030204" pitchFamily="34" charset="0"/>
                <a:cs typeface="Myriad Pro Cond"/>
              </a:rPr>
              <a:t>MEMBER STATES </a:t>
            </a:r>
          </a:p>
        </p:txBody>
      </p:sp>
      <p:sp>
        <p:nvSpPr>
          <p:cNvPr id="9" name="TextBox 8"/>
          <p:cNvSpPr txBox="1"/>
          <p:nvPr/>
        </p:nvSpPr>
        <p:spPr>
          <a:xfrm>
            <a:off x="4826025" y="2837866"/>
            <a:ext cx="2539951" cy="1897892"/>
          </a:xfrm>
          <a:prstGeom prst="rect">
            <a:avLst/>
          </a:prstGeom>
          <a:noFill/>
        </p:spPr>
        <p:txBody>
          <a:bodyPr wrap="square" rtlCol="0">
            <a:spAutoFit/>
          </a:bodyPr>
          <a:lstStyle/>
          <a:p>
            <a:r>
              <a:rPr lang="en-US" sz="11733" b="1" dirty="0">
                <a:solidFill>
                  <a:srgbClr val="3E8EDE"/>
                </a:solidFill>
                <a:latin typeface="Arial Narrow" panose="020B0606020202030204" pitchFamily="34" charset="0"/>
                <a:cs typeface="Myriad Pro Cond"/>
              </a:rPr>
              <a:t>700</a:t>
            </a:r>
          </a:p>
        </p:txBody>
      </p:sp>
      <p:sp>
        <p:nvSpPr>
          <p:cNvPr id="10" name="TextBox 9"/>
          <p:cNvSpPr txBox="1"/>
          <p:nvPr/>
        </p:nvSpPr>
        <p:spPr>
          <a:xfrm>
            <a:off x="5463394" y="4442777"/>
            <a:ext cx="1398399" cy="683264"/>
          </a:xfrm>
          <a:prstGeom prst="rect">
            <a:avLst/>
          </a:prstGeom>
          <a:noFill/>
        </p:spPr>
        <p:txBody>
          <a:bodyPr wrap="square" rtlCol="0">
            <a:spAutoFit/>
          </a:bodyPr>
          <a:lstStyle/>
          <a:p>
            <a:pPr algn="r">
              <a:lnSpc>
                <a:spcPct val="80000"/>
              </a:lnSpc>
            </a:pPr>
            <a:r>
              <a:rPr lang="en-US" sz="2400" dirty="0">
                <a:latin typeface="Arial Narrow" panose="020B0606020202030204" pitchFamily="34" charset="0"/>
                <a:cs typeface="Myriad Pro Cond"/>
              </a:rPr>
              <a:t>PRIVATE  SECTOR </a:t>
            </a:r>
          </a:p>
        </p:txBody>
      </p:sp>
      <p:sp>
        <p:nvSpPr>
          <p:cNvPr id="11" name="TextBox 10"/>
          <p:cNvSpPr txBox="1"/>
          <p:nvPr/>
        </p:nvSpPr>
        <p:spPr>
          <a:xfrm>
            <a:off x="1261755" y="1864634"/>
            <a:ext cx="2539951" cy="461665"/>
          </a:xfrm>
          <a:prstGeom prst="rect">
            <a:avLst/>
          </a:prstGeom>
          <a:noFill/>
        </p:spPr>
        <p:txBody>
          <a:bodyPr wrap="square" rtlCol="0">
            <a:spAutoFit/>
          </a:bodyPr>
          <a:lstStyle/>
          <a:p>
            <a:r>
              <a:rPr lang="en-US" sz="2400" b="1" i="1" dirty="0">
                <a:latin typeface="Arial Narrow" panose="020B0606020202030204" pitchFamily="34" charset="0"/>
                <a:cs typeface="Myriad Pro Bold SemiCond It"/>
              </a:rPr>
              <a:t>Our numbers</a:t>
            </a:r>
          </a:p>
        </p:txBody>
      </p:sp>
      <p:sp>
        <p:nvSpPr>
          <p:cNvPr id="12" name="TextBox 11"/>
          <p:cNvSpPr txBox="1"/>
          <p:nvPr/>
        </p:nvSpPr>
        <p:spPr>
          <a:xfrm>
            <a:off x="8447476" y="2837866"/>
            <a:ext cx="1737653" cy="1897892"/>
          </a:xfrm>
          <a:prstGeom prst="rect">
            <a:avLst/>
          </a:prstGeom>
          <a:noFill/>
        </p:spPr>
        <p:txBody>
          <a:bodyPr wrap="square" rtlCol="0">
            <a:spAutoFit/>
          </a:bodyPr>
          <a:lstStyle/>
          <a:p>
            <a:pPr algn="r"/>
            <a:r>
              <a:rPr lang="en-US" sz="11733" b="1" dirty="0">
                <a:solidFill>
                  <a:srgbClr val="3E8EDE"/>
                </a:solidFill>
                <a:latin typeface="Arial Narrow" panose="020B0606020202030204" pitchFamily="34" charset="0"/>
                <a:cs typeface="Myriad Pro Cond"/>
              </a:rPr>
              <a:t>9</a:t>
            </a:r>
            <a:r>
              <a:rPr lang="en-US" sz="11733" b="1" dirty="0" smtClean="0">
                <a:solidFill>
                  <a:srgbClr val="3E8EDE"/>
                </a:solidFill>
                <a:latin typeface="Arial Narrow" panose="020B0606020202030204" pitchFamily="34" charset="0"/>
                <a:cs typeface="Myriad Pro Cond"/>
              </a:rPr>
              <a:t>0</a:t>
            </a:r>
            <a:endParaRPr lang="en-US" sz="11733" b="1" dirty="0">
              <a:solidFill>
                <a:srgbClr val="3E8EDE"/>
              </a:solidFill>
              <a:latin typeface="Arial Narrow" panose="020B0606020202030204" pitchFamily="34" charset="0"/>
              <a:cs typeface="Myriad Pro Cond"/>
            </a:endParaRPr>
          </a:p>
        </p:txBody>
      </p:sp>
      <p:sp>
        <p:nvSpPr>
          <p:cNvPr id="13" name="TextBox 12"/>
          <p:cNvSpPr txBox="1"/>
          <p:nvPr/>
        </p:nvSpPr>
        <p:spPr>
          <a:xfrm>
            <a:off x="8589817" y="4442778"/>
            <a:ext cx="1538239" cy="683264"/>
          </a:xfrm>
          <a:prstGeom prst="rect">
            <a:avLst/>
          </a:prstGeom>
          <a:noFill/>
        </p:spPr>
        <p:txBody>
          <a:bodyPr wrap="square" rtlCol="0">
            <a:spAutoFit/>
          </a:bodyPr>
          <a:lstStyle/>
          <a:p>
            <a:pPr algn="r">
              <a:lnSpc>
                <a:spcPct val="80000"/>
              </a:lnSpc>
            </a:pPr>
            <a:r>
              <a:rPr lang="en-US" sz="2400" dirty="0">
                <a:latin typeface="Arial Narrow" panose="020B0606020202030204" pitchFamily="34" charset="0"/>
                <a:cs typeface="Myriad Pro Cond"/>
              </a:rPr>
              <a:t>ACADEMIA</a:t>
            </a:r>
            <a:br>
              <a:rPr lang="en-US" sz="2400" dirty="0">
                <a:latin typeface="Arial Narrow" panose="020B0606020202030204" pitchFamily="34" charset="0"/>
                <a:cs typeface="Myriad Pro Cond"/>
              </a:rPr>
            </a:br>
            <a:r>
              <a:rPr lang="en-US" sz="2400" dirty="0">
                <a:latin typeface="Arial Narrow" panose="020B0606020202030204" pitchFamily="34" charset="0"/>
                <a:cs typeface="Myriad Pro Cond"/>
              </a:rPr>
              <a:t>MEMBERS</a:t>
            </a:r>
          </a:p>
        </p:txBody>
      </p:sp>
    </p:spTree>
    <p:custDataLst>
      <p:tags r:id="rId1"/>
    </p:custDataLst>
    <p:extLst>
      <p:ext uri="{BB962C8B-B14F-4D97-AF65-F5344CB8AC3E}">
        <p14:creationId xmlns:p14="http://schemas.microsoft.com/office/powerpoint/2010/main" val="3364167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8" y="0"/>
            <a:ext cx="12191992" cy="6864091"/>
            <a:chOff x="7" y="0"/>
            <a:chExt cx="12191992" cy="6864091"/>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 y="0"/>
              <a:ext cx="12191992" cy="6864091"/>
            </a:xfrm>
            <a:prstGeom prst="rect">
              <a:avLst/>
            </a:prstGeom>
          </p:spPr>
        </p:pic>
        <p:sp>
          <p:nvSpPr>
            <p:cNvPr id="6" name="Rectangle 5"/>
            <p:cNvSpPr/>
            <p:nvPr/>
          </p:nvSpPr>
          <p:spPr>
            <a:xfrm>
              <a:off x="1271269" y="2837866"/>
              <a:ext cx="10184131" cy="2800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656388" y="656429"/>
            <a:ext cx="580289" cy="441211"/>
          </a:xfrm>
          <a:prstGeom prst="rect">
            <a:avLst/>
          </a:prstGeom>
          <a:noFill/>
        </p:spPr>
        <p:txBody>
          <a:bodyPr wrap="square" rtlCol="0">
            <a:spAutoFit/>
          </a:bodyPr>
          <a:lstStyle/>
          <a:p>
            <a:pPr algn="ctr"/>
            <a:r>
              <a:rPr lang="en-US" sz="2267" b="1" dirty="0" smtClean="0">
                <a:solidFill>
                  <a:schemeClr val="bg1"/>
                </a:solidFill>
                <a:latin typeface="Arial Narrow" panose="020B0606020202030204" pitchFamily="34" charset="0"/>
                <a:cs typeface="Myriad Pro Cond"/>
              </a:rPr>
              <a:t>04</a:t>
            </a:r>
            <a:endParaRPr lang="en-US" sz="2267" b="1" dirty="0">
              <a:solidFill>
                <a:schemeClr val="bg1"/>
              </a:solidFill>
              <a:latin typeface="Arial Narrow" panose="020B0606020202030204" pitchFamily="34" charset="0"/>
              <a:cs typeface="Myriad Pro Cond"/>
            </a:endParaRPr>
          </a:p>
        </p:txBody>
      </p:sp>
      <p:sp>
        <p:nvSpPr>
          <p:cNvPr id="5" name="TextBox 4"/>
          <p:cNvSpPr txBox="1"/>
          <p:nvPr/>
        </p:nvSpPr>
        <p:spPr>
          <a:xfrm>
            <a:off x="1227163" y="665942"/>
            <a:ext cx="3786148" cy="441211"/>
          </a:xfrm>
          <a:prstGeom prst="rect">
            <a:avLst/>
          </a:prstGeom>
          <a:noFill/>
        </p:spPr>
        <p:txBody>
          <a:bodyPr wrap="square" rtlCol="0">
            <a:spAutoFit/>
          </a:bodyPr>
          <a:lstStyle/>
          <a:p>
            <a:r>
              <a:rPr lang="en-US" sz="2267" i="1" dirty="0" smtClean="0">
                <a:solidFill>
                  <a:srgbClr val="B3C3EE"/>
                </a:solidFill>
                <a:latin typeface="Times"/>
                <a:cs typeface="Times"/>
              </a:rPr>
              <a:t>ITU Academia Membership</a:t>
            </a:r>
            <a:endParaRPr lang="en-US" sz="2267" i="1" dirty="0">
              <a:solidFill>
                <a:srgbClr val="B3C3EE"/>
              </a:solidFill>
              <a:latin typeface="Times"/>
              <a:cs typeface="Times"/>
            </a:endParaRPr>
          </a:p>
        </p:txBody>
      </p:sp>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l="71146" t="8600" r="3646" b="84369"/>
          <a:stretch/>
        </p:blipFill>
        <p:spPr>
          <a:xfrm>
            <a:off x="8661399" y="173829"/>
            <a:ext cx="3073401" cy="482600"/>
          </a:xfrm>
          <a:prstGeom prst="rect">
            <a:avLst/>
          </a:prstGeom>
        </p:spPr>
      </p:pic>
      <p:pic>
        <p:nvPicPr>
          <p:cNvPr id="21" name="Picture 4" descr="http://www.itu.int/en/150/itu150logos/150logo-White01.png"/>
          <p:cNvPicPr>
            <a:picLocks noChangeAspect="1" noChangeArrowheads="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bwMode="auto">
          <a:xfrm>
            <a:off x="145772" y="5931085"/>
            <a:ext cx="967410" cy="72627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2" name="Rectangle 11"/>
          <p:cNvSpPr/>
          <p:nvPr/>
        </p:nvSpPr>
        <p:spPr>
          <a:xfrm>
            <a:off x="1113182" y="2146300"/>
            <a:ext cx="10342219"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 descr="File:World map blank without borders.svg"/>
          <p:cNvPicPr>
            <a:picLocks noChangeAspect="1" noChangeArrowheads="1"/>
          </p:cNvPicPr>
          <p:nvPr/>
        </p:nvPicPr>
        <p:blipFill>
          <a:blip r:embed="rId6" cstate="print"/>
          <a:srcRect b="15755"/>
          <a:stretch>
            <a:fillRect/>
          </a:stretch>
        </p:blipFill>
        <p:spPr bwMode="auto">
          <a:xfrm>
            <a:off x="1703193" y="1868557"/>
            <a:ext cx="8447972" cy="3958839"/>
          </a:xfrm>
          <a:prstGeom prst="rect">
            <a:avLst/>
          </a:prstGeom>
          <a:noFill/>
        </p:spPr>
      </p:pic>
      <p:sp>
        <p:nvSpPr>
          <p:cNvPr id="22" name="타원 14"/>
          <p:cNvSpPr/>
          <p:nvPr/>
        </p:nvSpPr>
        <p:spPr>
          <a:xfrm>
            <a:off x="5287616" y="2279374"/>
            <a:ext cx="1086680" cy="980661"/>
          </a:xfrm>
          <a:prstGeom prst="ellipse">
            <a:avLst/>
          </a:prstGeom>
          <a:solidFill>
            <a:srgbClr val="FF0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타원 16"/>
          <p:cNvSpPr/>
          <p:nvPr/>
        </p:nvSpPr>
        <p:spPr>
          <a:xfrm>
            <a:off x="6447180" y="2193236"/>
            <a:ext cx="815011" cy="815008"/>
          </a:xfrm>
          <a:prstGeom prst="ellipse">
            <a:avLst/>
          </a:prstGeom>
          <a:solidFill>
            <a:schemeClr val="accent2">
              <a:lumMod val="50000"/>
              <a:alpha val="6313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타원 17"/>
          <p:cNvSpPr/>
          <p:nvPr/>
        </p:nvSpPr>
        <p:spPr>
          <a:xfrm>
            <a:off x="2769705" y="2816086"/>
            <a:ext cx="2146852" cy="2179983"/>
          </a:xfrm>
          <a:prstGeom prst="ellipse">
            <a:avLst/>
          </a:prstGeom>
          <a:solidFill>
            <a:schemeClr val="accent5">
              <a:lumMod val="75000"/>
              <a:alpha val="6313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타원 18"/>
          <p:cNvSpPr/>
          <p:nvPr/>
        </p:nvSpPr>
        <p:spPr>
          <a:xfrm>
            <a:off x="6334538" y="3021495"/>
            <a:ext cx="874645" cy="874643"/>
          </a:xfrm>
          <a:prstGeom prst="ellipse">
            <a:avLst/>
          </a:prstGeom>
          <a:solidFill>
            <a:srgbClr val="00B05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타원 19"/>
          <p:cNvSpPr/>
          <p:nvPr/>
        </p:nvSpPr>
        <p:spPr>
          <a:xfrm>
            <a:off x="5426763" y="3677478"/>
            <a:ext cx="1172819" cy="1106557"/>
          </a:xfrm>
          <a:prstGeom prst="ellipse">
            <a:avLst/>
          </a:prstGeom>
          <a:solidFill>
            <a:srgbClr val="7030A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타원 20"/>
          <p:cNvSpPr/>
          <p:nvPr/>
        </p:nvSpPr>
        <p:spPr>
          <a:xfrm>
            <a:off x="7566991" y="2981739"/>
            <a:ext cx="1987827" cy="1934817"/>
          </a:xfrm>
          <a:prstGeom prst="ellipse">
            <a:avLst/>
          </a:prstGeom>
          <a:solidFill>
            <a:srgbClr val="00B0F0">
              <a:alpha val="627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TextBox 27"/>
          <p:cNvSpPr txBox="1"/>
          <p:nvPr/>
        </p:nvSpPr>
        <p:spPr>
          <a:xfrm>
            <a:off x="3000410" y="3287872"/>
            <a:ext cx="1816100" cy="954107"/>
          </a:xfrm>
          <a:prstGeom prst="rect">
            <a:avLst/>
          </a:prstGeom>
          <a:noFill/>
        </p:spPr>
        <p:txBody>
          <a:bodyPr wrap="square" rtlCol="0">
            <a:spAutoFit/>
          </a:bodyPr>
          <a:lstStyle/>
          <a:p>
            <a:pPr algn="ctr"/>
            <a:r>
              <a:rPr lang="en-US" b="1" dirty="0" smtClean="0">
                <a:solidFill>
                  <a:schemeClr val="bg1"/>
                </a:solidFill>
                <a:latin typeface="Arial Narrow" pitchFamily="34" charset="0"/>
                <a:ea typeface="Arial Unicode MS" panose="020B0604020202020204" pitchFamily="34" charset="-128"/>
                <a:cs typeface="Arial Unicode MS" panose="020B0604020202020204" pitchFamily="34" charset="-128"/>
              </a:rPr>
              <a:t>North and South America</a:t>
            </a:r>
          </a:p>
          <a:p>
            <a:pPr algn="ctr"/>
            <a:r>
              <a:rPr lang="en-US" sz="2000" b="1" i="1" dirty="0" smtClean="0">
                <a:solidFill>
                  <a:srgbClr val="FFFF00"/>
                </a:solidFill>
                <a:latin typeface="Arial Narrow" pitchFamily="34" charset="0"/>
                <a:ea typeface="Arial Unicode MS" panose="020B0604020202020204" pitchFamily="34" charset="-128"/>
                <a:cs typeface="Arial Unicode MS" panose="020B0604020202020204" pitchFamily="34" charset="-128"/>
              </a:rPr>
              <a:t>33 members</a:t>
            </a:r>
            <a:endParaRPr lang="en-US" sz="2000" b="1" i="1" dirty="0">
              <a:solidFill>
                <a:srgbClr val="FFFF00"/>
              </a:solidFill>
              <a:latin typeface="Arial Narrow" pitchFamily="34" charset="0"/>
              <a:ea typeface="Arial Unicode MS" panose="020B0604020202020204" pitchFamily="34" charset="-128"/>
              <a:cs typeface="Arial Unicode MS" panose="020B0604020202020204" pitchFamily="34" charset="-128"/>
            </a:endParaRPr>
          </a:p>
        </p:txBody>
      </p:sp>
      <p:sp>
        <p:nvSpPr>
          <p:cNvPr id="29" name="TextBox 28"/>
          <p:cNvSpPr txBox="1"/>
          <p:nvPr/>
        </p:nvSpPr>
        <p:spPr>
          <a:xfrm>
            <a:off x="5076420" y="2382990"/>
            <a:ext cx="1498600" cy="646331"/>
          </a:xfrm>
          <a:prstGeom prst="rect">
            <a:avLst/>
          </a:prstGeom>
          <a:noFill/>
        </p:spPr>
        <p:txBody>
          <a:bodyPr wrap="square" rtlCol="0">
            <a:spAutoFit/>
          </a:bodyPr>
          <a:lstStyle/>
          <a:p>
            <a:pPr algn="ctr"/>
            <a:r>
              <a:rPr lang="en-US" b="1" dirty="0" smtClean="0">
                <a:solidFill>
                  <a:schemeClr val="bg1"/>
                </a:solidFill>
                <a:latin typeface="Arial Narrow" pitchFamily="34" charset="0"/>
                <a:ea typeface="Arial Unicode MS" panose="020B0604020202020204" pitchFamily="34" charset="-128"/>
                <a:cs typeface="Arial Unicode MS" panose="020B0604020202020204" pitchFamily="34" charset="-128"/>
              </a:rPr>
              <a:t>Europe</a:t>
            </a:r>
          </a:p>
          <a:p>
            <a:pPr algn="ctr"/>
            <a:r>
              <a:rPr lang="en-US" b="1" i="1" dirty="0" smtClean="0">
                <a:solidFill>
                  <a:srgbClr val="FFFF00"/>
                </a:solidFill>
                <a:latin typeface="Arial Narrow" pitchFamily="34" charset="0"/>
                <a:ea typeface="Arial Unicode MS" panose="020B0604020202020204" pitchFamily="34" charset="-128"/>
                <a:cs typeface="Arial Unicode MS" panose="020B0604020202020204" pitchFamily="34" charset="-128"/>
              </a:rPr>
              <a:t>17 members</a:t>
            </a:r>
            <a:endParaRPr lang="en-US" b="1" i="1" dirty="0">
              <a:solidFill>
                <a:srgbClr val="FFFF00"/>
              </a:solidFill>
              <a:latin typeface="Arial Narrow" pitchFamily="34" charset="0"/>
              <a:ea typeface="Arial Unicode MS" panose="020B0604020202020204" pitchFamily="34" charset="-128"/>
              <a:cs typeface="Arial Unicode MS" panose="020B0604020202020204" pitchFamily="34" charset="-128"/>
            </a:endParaRPr>
          </a:p>
        </p:txBody>
      </p:sp>
      <p:sp>
        <p:nvSpPr>
          <p:cNvPr id="30" name="TextBox 29"/>
          <p:cNvSpPr txBox="1"/>
          <p:nvPr/>
        </p:nvSpPr>
        <p:spPr>
          <a:xfrm>
            <a:off x="7444316" y="3591375"/>
            <a:ext cx="2264340" cy="646331"/>
          </a:xfrm>
          <a:prstGeom prst="rect">
            <a:avLst/>
          </a:prstGeom>
          <a:noFill/>
        </p:spPr>
        <p:txBody>
          <a:bodyPr wrap="square" rtlCol="0">
            <a:spAutoFit/>
          </a:bodyPr>
          <a:lstStyle/>
          <a:p>
            <a:pPr algn="ctr"/>
            <a:r>
              <a:rPr lang="en-US" b="1" dirty="0" smtClean="0">
                <a:solidFill>
                  <a:schemeClr val="bg1"/>
                </a:solidFill>
                <a:latin typeface="Arial Narrow" pitchFamily="34" charset="0"/>
                <a:ea typeface="Arial Unicode MS" panose="020B0604020202020204" pitchFamily="34" charset="-128"/>
                <a:cs typeface="Arial Unicode MS" panose="020B0604020202020204" pitchFamily="34" charset="-128"/>
              </a:rPr>
              <a:t>Asia and Pacific </a:t>
            </a:r>
          </a:p>
          <a:p>
            <a:pPr algn="ctr"/>
            <a:r>
              <a:rPr lang="en-US" b="1" i="1" dirty="0" smtClean="0">
                <a:solidFill>
                  <a:srgbClr val="FFFF00"/>
                </a:solidFill>
                <a:latin typeface="Arial Narrow" pitchFamily="34" charset="0"/>
                <a:ea typeface="Arial Unicode MS" panose="020B0604020202020204" pitchFamily="34" charset="-128"/>
                <a:cs typeface="Arial Unicode MS" panose="020B0604020202020204" pitchFamily="34" charset="-128"/>
              </a:rPr>
              <a:t>20 members</a:t>
            </a:r>
            <a:endParaRPr lang="en-US" b="1" i="1" dirty="0">
              <a:solidFill>
                <a:srgbClr val="FFFF00"/>
              </a:solidFill>
              <a:latin typeface="Arial Narrow" pitchFamily="34" charset="0"/>
              <a:ea typeface="Arial Unicode MS" panose="020B0604020202020204" pitchFamily="34" charset="-128"/>
              <a:cs typeface="Arial Unicode MS" panose="020B0604020202020204" pitchFamily="34" charset="-128"/>
            </a:endParaRPr>
          </a:p>
        </p:txBody>
      </p:sp>
      <p:sp>
        <p:nvSpPr>
          <p:cNvPr id="31" name="TextBox 30"/>
          <p:cNvSpPr txBox="1"/>
          <p:nvPr/>
        </p:nvSpPr>
        <p:spPr>
          <a:xfrm>
            <a:off x="5377659" y="3897751"/>
            <a:ext cx="1279581" cy="646331"/>
          </a:xfrm>
          <a:prstGeom prst="rect">
            <a:avLst/>
          </a:prstGeom>
          <a:noFill/>
        </p:spPr>
        <p:txBody>
          <a:bodyPr wrap="none" rtlCol="0">
            <a:spAutoFit/>
          </a:bodyPr>
          <a:lstStyle/>
          <a:p>
            <a:pPr algn="ctr"/>
            <a:r>
              <a:rPr lang="en-US" b="1" dirty="0" smtClean="0">
                <a:solidFill>
                  <a:schemeClr val="bg1"/>
                </a:solidFill>
                <a:latin typeface="Arial Narrow" pitchFamily="34" charset="0"/>
                <a:ea typeface="Arial Unicode MS" panose="020B0604020202020204" pitchFamily="34" charset="-128"/>
                <a:cs typeface="Arial Unicode MS" panose="020B0604020202020204" pitchFamily="34" charset="-128"/>
              </a:rPr>
              <a:t>Africa</a:t>
            </a:r>
          </a:p>
          <a:p>
            <a:pPr algn="ctr"/>
            <a:r>
              <a:rPr lang="en-US" b="1" i="1" dirty="0" smtClean="0">
                <a:solidFill>
                  <a:srgbClr val="FFFF00"/>
                </a:solidFill>
                <a:latin typeface="Arial Narrow" pitchFamily="34" charset="0"/>
                <a:ea typeface="Arial Unicode MS" panose="020B0604020202020204" pitchFamily="34" charset="-128"/>
                <a:cs typeface="Arial Unicode MS" panose="020B0604020202020204" pitchFamily="34" charset="-128"/>
              </a:rPr>
              <a:t>11 members</a:t>
            </a:r>
            <a:endParaRPr lang="en-US" b="1" i="1" dirty="0">
              <a:solidFill>
                <a:srgbClr val="FFFF00"/>
              </a:solidFill>
              <a:latin typeface="Arial Narrow" pitchFamily="34" charset="0"/>
              <a:ea typeface="Arial Unicode MS" panose="020B0604020202020204" pitchFamily="34" charset="-128"/>
              <a:cs typeface="Arial Unicode MS" panose="020B0604020202020204" pitchFamily="34" charset="-128"/>
            </a:endParaRPr>
          </a:p>
        </p:txBody>
      </p:sp>
      <p:sp>
        <p:nvSpPr>
          <p:cNvPr id="32" name="TextBox 31"/>
          <p:cNvSpPr txBox="1"/>
          <p:nvPr/>
        </p:nvSpPr>
        <p:spPr>
          <a:xfrm>
            <a:off x="6118833" y="3048455"/>
            <a:ext cx="1237839" cy="646331"/>
          </a:xfrm>
          <a:prstGeom prst="rect">
            <a:avLst/>
          </a:prstGeom>
          <a:noFill/>
        </p:spPr>
        <p:txBody>
          <a:bodyPr wrap="none" rtlCol="0">
            <a:spAutoFit/>
          </a:bodyPr>
          <a:lstStyle/>
          <a:p>
            <a:pPr algn="ctr"/>
            <a:r>
              <a:rPr lang="en-US" b="1" dirty="0" smtClean="0">
                <a:solidFill>
                  <a:schemeClr val="tx1">
                    <a:lumMod val="75000"/>
                    <a:lumOff val="25000"/>
                  </a:schemeClr>
                </a:solidFill>
                <a:latin typeface="Arial Narrow" pitchFamily="34" charset="0"/>
                <a:ea typeface="Arial Unicode MS" panose="020B0604020202020204" pitchFamily="34" charset="-128"/>
                <a:cs typeface="Arial Unicode MS" panose="020B0604020202020204" pitchFamily="34" charset="-128"/>
              </a:rPr>
              <a:t>Arab States</a:t>
            </a:r>
          </a:p>
          <a:p>
            <a:pPr algn="ctr"/>
            <a:r>
              <a:rPr lang="en-US" b="1" i="1" dirty="0" smtClean="0">
                <a:solidFill>
                  <a:srgbClr val="FFFF00"/>
                </a:solidFill>
                <a:latin typeface="Arial Narrow" pitchFamily="34" charset="0"/>
                <a:ea typeface="Arial Unicode MS" panose="020B0604020202020204" pitchFamily="34" charset="-128"/>
                <a:cs typeface="Arial Unicode MS" panose="020B0604020202020204" pitchFamily="34" charset="-128"/>
              </a:rPr>
              <a:t>3 members</a:t>
            </a:r>
            <a:endParaRPr lang="en-US" b="1" i="1" dirty="0">
              <a:solidFill>
                <a:srgbClr val="FFFF00"/>
              </a:solidFill>
              <a:latin typeface="Arial Narrow" pitchFamily="34" charset="0"/>
              <a:ea typeface="Arial Unicode MS" panose="020B0604020202020204" pitchFamily="34" charset="-128"/>
              <a:cs typeface="Arial Unicode MS" panose="020B0604020202020204" pitchFamily="34" charset="-128"/>
            </a:endParaRPr>
          </a:p>
        </p:txBody>
      </p:sp>
      <p:sp>
        <p:nvSpPr>
          <p:cNvPr id="33" name="TextBox 32"/>
          <p:cNvSpPr txBox="1"/>
          <p:nvPr/>
        </p:nvSpPr>
        <p:spPr>
          <a:xfrm>
            <a:off x="6288139" y="2206056"/>
            <a:ext cx="1186543" cy="646331"/>
          </a:xfrm>
          <a:prstGeom prst="rect">
            <a:avLst/>
          </a:prstGeom>
          <a:noFill/>
        </p:spPr>
        <p:txBody>
          <a:bodyPr wrap="none" rtlCol="0">
            <a:spAutoFit/>
          </a:bodyPr>
          <a:lstStyle/>
          <a:p>
            <a:pPr algn="ctr"/>
            <a:r>
              <a:rPr lang="en-US" b="1" dirty="0" smtClean="0">
                <a:solidFill>
                  <a:schemeClr val="bg1"/>
                </a:solidFill>
                <a:latin typeface="Arial Narrow" pitchFamily="34" charset="0"/>
                <a:ea typeface="Arial Unicode MS" panose="020B0604020202020204" pitchFamily="34" charset="-128"/>
                <a:cs typeface="Arial Unicode MS" panose="020B0604020202020204" pitchFamily="34" charset="-128"/>
              </a:rPr>
              <a:t>CIS</a:t>
            </a:r>
          </a:p>
          <a:p>
            <a:pPr algn="ctr"/>
            <a:r>
              <a:rPr lang="en-US" b="1" i="1" dirty="0" smtClean="0">
                <a:solidFill>
                  <a:srgbClr val="FFFF00"/>
                </a:solidFill>
                <a:latin typeface="Arial Narrow" pitchFamily="34" charset="0"/>
                <a:ea typeface="Arial Unicode MS" panose="020B0604020202020204" pitchFamily="34" charset="-128"/>
                <a:cs typeface="Arial Unicode MS" panose="020B0604020202020204" pitchFamily="34" charset="-128"/>
              </a:rPr>
              <a:t>6 members</a:t>
            </a:r>
            <a:endParaRPr lang="en-US" b="1" i="1" dirty="0">
              <a:solidFill>
                <a:srgbClr val="FFFF00"/>
              </a:solidFill>
              <a:latin typeface="Arial Narrow" pitchFamily="34" charset="0"/>
              <a:ea typeface="Arial Unicode MS" panose="020B0604020202020204" pitchFamily="34" charset="-128"/>
              <a:cs typeface="Arial Unicode MS" panose="020B0604020202020204" pitchFamily="34" charset="-128"/>
            </a:endParaRPr>
          </a:p>
        </p:txBody>
      </p:sp>
      <p:sp>
        <p:nvSpPr>
          <p:cNvPr id="34" name="TextBox 33"/>
          <p:cNvSpPr txBox="1"/>
          <p:nvPr/>
        </p:nvSpPr>
        <p:spPr>
          <a:xfrm>
            <a:off x="716300" y="4632523"/>
            <a:ext cx="9177000" cy="1323439"/>
          </a:xfrm>
          <a:prstGeom prst="rect">
            <a:avLst/>
          </a:prstGeom>
          <a:noFill/>
        </p:spPr>
        <p:txBody>
          <a:bodyPr wrap="square" rtlCol="0">
            <a:spAutoFit/>
          </a:bodyPr>
          <a:lstStyle/>
          <a:p>
            <a:r>
              <a:rPr lang="en-US" sz="8000" b="1" dirty="0" smtClean="0">
                <a:solidFill>
                  <a:srgbClr val="002060"/>
                </a:solidFill>
                <a:effectLst>
                  <a:outerShdw blurRad="38100" dist="38100" dir="2700000" algn="tl">
                    <a:srgbClr val="000000">
                      <a:alpha val="43137"/>
                    </a:srgbClr>
                  </a:outerShdw>
                </a:effectLst>
                <a:latin typeface="Arial Narrow" panose="020B0606020202030204" pitchFamily="34" charset="0"/>
                <a:cs typeface="Myriad Pro Cond"/>
              </a:rPr>
              <a:t>90 </a:t>
            </a:r>
            <a:r>
              <a:rPr lang="en-US" sz="5400" b="1" dirty="0" smtClean="0">
                <a:solidFill>
                  <a:srgbClr val="002060"/>
                </a:solidFill>
                <a:effectLst>
                  <a:outerShdw blurRad="38100" dist="38100" dir="2700000" algn="tl">
                    <a:srgbClr val="000000">
                      <a:alpha val="43137"/>
                    </a:srgbClr>
                  </a:outerShdw>
                </a:effectLst>
                <a:latin typeface="Arial Narrow" panose="020B0606020202030204" pitchFamily="34" charset="0"/>
                <a:cs typeface="Myriad Pro Cond"/>
              </a:rPr>
              <a:t>Academia Members </a:t>
            </a:r>
            <a:r>
              <a:rPr lang="en-US" sz="2400" b="1" dirty="0" smtClean="0">
                <a:solidFill>
                  <a:schemeClr val="bg2">
                    <a:lumMod val="10000"/>
                  </a:schemeClr>
                </a:solidFill>
                <a:effectLst>
                  <a:outerShdw blurRad="38100" dist="38100" dir="2700000" algn="tl">
                    <a:srgbClr val="000000">
                      <a:alpha val="43137"/>
                    </a:srgbClr>
                  </a:outerShdw>
                </a:effectLst>
                <a:latin typeface="Arial Narrow" panose="020B0606020202030204" pitchFamily="34" charset="0"/>
                <a:cs typeface="Myriad Pro Cond"/>
              </a:rPr>
              <a:t>(as of Feb.2015)</a:t>
            </a:r>
            <a:endParaRPr lang="en-US" sz="2400" b="1" dirty="0">
              <a:solidFill>
                <a:schemeClr val="bg2">
                  <a:lumMod val="10000"/>
                </a:schemeClr>
              </a:solidFill>
              <a:effectLst>
                <a:outerShdw blurRad="38100" dist="38100" dir="2700000" algn="tl">
                  <a:srgbClr val="000000">
                    <a:alpha val="43137"/>
                  </a:srgbClr>
                </a:outerShdw>
              </a:effectLst>
              <a:latin typeface="Arial Narrow" panose="020B0606020202030204" pitchFamily="34" charset="0"/>
              <a:cs typeface="Myriad Pro Cond"/>
            </a:endParaRPr>
          </a:p>
        </p:txBody>
      </p:sp>
      <p:sp>
        <p:nvSpPr>
          <p:cNvPr id="35" name="TextBox 34"/>
          <p:cNvSpPr txBox="1"/>
          <p:nvPr/>
        </p:nvSpPr>
        <p:spPr>
          <a:xfrm>
            <a:off x="8764269" y="123029"/>
            <a:ext cx="2259331" cy="430887"/>
          </a:xfrm>
          <a:prstGeom prst="rect">
            <a:avLst/>
          </a:prstGeom>
          <a:noFill/>
        </p:spPr>
        <p:txBody>
          <a:bodyPr wrap="square" rtlCol="0">
            <a:spAutoFit/>
          </a:bodyPr>
          <a:lstStyle/>
          <a:p>
            <a:r>
              <a:rPr lang="en-US" sz="2200" b="1" dirty="0" smtClean="0">
                <a:solidFill>
                  <a:srgbClr val="245A8C"/>
                </a:solidFill>
                <a:latin typeface="Arial Narrow" panose="020B0606020202030204" pitchFamily="34" charset="0"/>
                <a:cs typeface="Myriad Pro Cond"/>
              </a:rPr>
              <a:t>Introduction to ITU</a:t>
            </a:r>
            <a:endParaRPr lang="en-US" sz="2200" b="1" dirty="0">
              <a:solidFill>
                <a:srgbClr val="245A8C"/>
              </a:solidFill>
              <a:latin typeface="Arial Narrow" panose="020B0606020202030204" pitchFamily="34" charset="0"/>
              <a:cs typeface="Myriad Pro Cond"/>
            </a:endParaRPr>
          </a:p>
        </p:txBody>
      </p:sp>
    </p:spTree>
    <p:custDataLst>
      <p:tags r:id="rId1"/>
    </p:custDataLst>
    <p:extLst>
      <p:ext uri="{BB962C8B-B14F-4D97-AF65-F5344CB8AC3E}">
        <p14:creationId xmlns:p14="http://schemas.microsoft.com/office/powerpoint/2010/main" val="3550433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 y="-6095"/>
            <a:ext cx="12191992" cy="6864092"/>
          </a:xfrm>
          <a:prstGeom prst="rect">
            <a:avLst/>
          </a:prstGeom>
        </p:spPr>
      </p:pic>
      <p:sp>
        <p:nvSpPr>
          <p:cNvPr id="5" name="TextBox 4"/>
          <p:cNvSpPr txBox="1"/>
          <p:nvPr/>
        </p:nvSpPr>
        <p:spPr>
          <a:xfrm>
            <a:off x="1271269" y="1128351"/>
            <a:ext cx="5828828" cy="461665"/>
          </a:xfrm>
          <a:prstGeom prst="rect">
            <a:avLst/>
          </a:prstGeom>
          <a:noFill/>
        </p:spPr>
        <p:txBody>
          <a:bodyPr wrap="square" rtlCol="0">
            <a:spAutoFit/>
          </a:bodyPr>
          <a:lstStyle/>
          <a:p>
            <a:r>
              <a:rPr lang="en-US" sz="2400" b="1" dirty="0" smtClean="0">
                <a:solidFill>
                  <a:srgbClr val="6A98D0"/>
                </a:solidFill>
                <a:latin typeface="Arial Narrow" pitchFamily="34" charset="0"/>
                <a:cs typeface="Myriad Pro Cond"/>
              </a:rPr>
              <a:t>ITU STUDY GROUPS</a:t>
            </a:r>
            <a:endParaRPr lang="en-US" sz="2400" b="1" dirty="0">
              <a:solidFill>
                <a:srgbClr val="6A98D0"/>
              </a:solidFill>
              <a:latin typeface="Arial Narrow" pitchFamily="34" charset="0"/>
              <a:cs typeface="Myriad Pro Cond"/>
            </a:endParaRPr>
          </a:p>
        </p:txBody>
      </p:sp>
      <p:sp>
        <p:nvSpPr>
          <p:cNvPr id="16" name="TextBox 15"/>
          <p:cNvSpPr txBox="1"/>
          <p:nvPr/>
        </p:nvSpPr>
        <p:spPr>
          <a:xfrm>
            <a:off x="1227163" y="1948145"/>
            <a:ext cx="5237137" cy="3582519"/>
          </a:xfrm>
          <a:prstGeom prst="rect">
            <a:avLst/>
          </a:prstGeom>
          <a:noFill/>
        </p:spPr>
        <p:txBody>
          <a:bodyPr wrap="square" rtlCol="0">
            <a:spAutoFit/>
          </a:bodyPr>
          <a:lstStyle/>
          <a:p>
            <a:pPr>
              <a:lnSpc>
                <a:spcPct val="90000"/>
              </a:lnSpc>
            </a:pPr>
            <a:r>
              <a:rPr lang="en-US" sz="2800" dirty="0">
                <a:latin typeface="Arial Narrow" panose="020B0606020202030204" pitchFamily="34" charset="0"/>
                <a:cs typeface="Myriad Pro SemiCond"/>
              </a:rPr>
              <a:t>Each Sector of ITU has a number of </a:t>
            </a:r>
            <a:r>
              <a:rPr lang="en-US" sz="2800" b="1" dirty="0">
                <a:solidFill>
                  <a:srgbClr val="00B0F0"/>
                </a:solidFill>
                <a:latin typeface="Arial Narrow" panose="020B0606020202030204" pitchFamily="34" charset="0"/>
                <a:cs typeface="Myriad Pro SemiCond"/>
              </a:rPr>
              <a:t>study groups </a:t>
            </a:r>
            <a:r>
              <a:rPr lang="en-US" sz="2800" dirty="0">
                <a:latin typeface="Arial Narrow" panose="020B0606020202030204" pitchFamily="34" charset="0"/>
                <a:cs typeface="Myriad Pro SemiCond"/>
              </a:rPr>
              <a:t>that discuss current </a:t>
            </a:r>
            <a:endParaRPr lang="en-US" sz="2800" dirty="0" smtClean="0">
              <a:latin typeface="Arial Narrow" panose="020B0606020202030204" pitchFamily="34" charset="0"/>
              <a:cs typeface="Myriad Pro SemiCond"/>
            </a:endParaRPr>
          </a:p>
          <a:p>
            <a:pPr>
              <a:lnSpc>
                <a:spcPct val="90000"/>
              </a:lnSpc>
            </a:pPr>
            <a:r>
              <a:rPr lang="en-US" sz="2800" dirty="0" smtClean="0">
                <a:latin typeface="Arial Narrow" panose="020B0606020202030204" pitchFamily="34" charset="0"/>
                <a:cs typeface="Myriad Pro SemiCond"/>
              </a:rPr>
              <a:t>ICT trends, </a:t>
            </a:r>
            <a:r>
              <a:rPr lang="en-US" sz="2800" dirty="0">
                <a:latin typeface="Arial Narrow" panose="020B0606020202030204" pitchFamily="34" charset="0"/>
                <a:cs typeface="Myriad Pro SemiCond"/>
              </a:rPr>
              <a:t>and develop </a:t>
            </a:r>
            <a:r>
              <a:rPr lang="en-US" sz="2800" b="1" dirty="0">
                <a:solidFill>
                  <a:srgbClr val="00B0F0"/>
                </a:solidFill>
                <a:latin typeface="Arial Narrow" panose="020B0606020202030204" pitchFamily="34" charset="0"/>
                <a:cs typeface="Myriad Pro SemiCond"/>
              </a:rPr>
              <a:t>Recommendations and Standards </a:t>
            </a:r>
            <a:r>
              <a:rPr lang="en-US" sz="2800" dirty="0">
                <a:latin typeface="Arial Narrow" panose="020B0606020202030204" pitchFamily="34" charset="0"/>
                <a:cs typeface="Myriad Pro SemiCond"/>
              </a:rPr>
              <a:t>for the </a:t>
            </a:r>
            <a:r>
              <a:rPr lang="en-US" sz="2800" dirty="0" smtClean="0">
                <a:latin typeface="Arial Narrow" panose="020B0606020202030204" pitchFamily="34" charset="0"/>
                <a:cs typeface="Myriad Pro SemiCond"/>
              </a:rPr>
              <a:t>global ICT sector.</a:t>
            </a:r>
          </a:p>
          <a:p>
            <a:pPr>
              <a:lnSpc>
                <a:spcPct val="90000"/>
              </a:lnSpc>
            </a:pPr>
            <a:endParaRPr lang="en-US" sz="2800" dirty="0">
              <a:latin typeface="Arial Narrow" panose="020B0606020202030204" pitchFamily="34" charset="0"/>
              <a:cs typeface="Myriad Pro SemiCond"/>
            </a:endParaRPr>
          </a:p>
          <a:p>
            <a:pPr>
              <a:lnSpc>
                <a:spcPct val="90000"/>
              </a:lnSpc>
            </a:pPr>
            <a:r>
              <a:rPr lang="en-US" sz="2800" dirty="0" smtClean="0">
                <a:latin typeface="Arial Narrow" panose="020B0606020202030204" pitchFamily="34" charset="0"/>
                <a:cs typeface="Myriad Pro SemiCond"/>
              </a:rPr>
              <a:t>ITU Academia members can </a:t>
            </a:r>
            <a:r>
              <a:rPr lang="en-US" sz="2800" b="1" dirty="0" smtClean="0">
                <a:solidFill>
                  <a:srgbClr val="00B0F0"/>
                </a:solidFill>
                <a:latin typeface="Arial Narrow" panose="020B0606020202030204" pitchFamily="34" charset="0"/>
                <a:cs typeface="Myriad Pro SemiCond"/>
              </a:rPr>
              <a:t>participate all study group meetings </a:t>
            </a:r>
            <a:r>
              <a:rPr lang="en-US" sz="2800" dirty="0" smtClean="0">
                <a:latin typeface="Arial Narrow" panose="020B0606020202030204" pitchFamily="34" charset="0"/>
                <a:cs typeface="Myriad Pro SemiCond"/>
              </a:rPr>
              <a:t>and </a:t>
            </a:r>
            <a:r>
              <a:rPr lang="en-US" sz="2800" b="1" dirty="0" smtClean="0">
                <a:solidFill>
                  <a:srgbClr val="00B0F0"/>
                </a:solidFill>
                <a:latin typeface="Arial Narrow" panose="020B0606020202030204" pitchFamily="34" charset="0"/>
                <a:cs typeface="Myriad Pro SemiCond"/>
              </a:rPr>
              <a:t>submit their contributions</a:t>
            </a:r>
            <a:r>
              <a:rPr lang="en-US" sz="2800" dirty="0" smtClean="0">
                <a:latin typeface="Arial Narrow" panose="020B0606020202030204" pitchFamily="34" charset="0"/>
                <a:cs typeface="Myriad Pro SemiCond"/>
              </a:rPr>
              <a:t>. </a:t>
            </a:r>
            <a:endParaRPr lang="en-US" sz="2800" dirty="0">
              <a:latin typeface="Arial Narrow" panose="020B0606020202030204" pitchFamily="34" charset="0"/>
              <a:cs typeface="Myriad Pro SemiCond"/>
            </a:endParaRPr>
          </a:p>
        </p:txBody>
      </p:sp>
      <p:sp>
        <p:nvSpPr>
          <p:cNvPr id="17" name="TextBox 16"/>
          <p:cNvSpPr txBox="1"/>
          <p:nvPr/>
        </p:nvSpPr>
        <p:spPr>
          <a:xfrm>
            <a:off x="7121091" y="1745995"/>
            <a:ext cx="4596063" cy="4001095"/>
          </a:xfrm>
          <a:prstGeom prst="rect">
            <a:avLst/>
          </a:prstGeom>
          <a:noFill/>
        </p:spPr>
        <p:txBody>
          <a:bodyPr wrap="square" rtlCol="0">
            <a:spAutoFit/>
          </a:bodyPr>
          <a:lstStyle/>
          <a:p>
            <a:pPr algn="ctr"/>
            <a:r>
              <a:rPr lang="en-US" sz="2800" b="1" u="sng" dirty="0" smtClean="0">
                <a:solidFill>
                  <a:srgbClr val="002060"/>
                </a:solidFill>
                <a:latin typeface="Arial Narrow" panose="020B0606020202030204" pitchFamily="34" charset="0"/>
              </a:rPr>
              <a:t>Key Themes</a:t>
            </a:r>
          </a:p>
          <a:p>
            <a:pPr algn="ctr"/>
            <a:endParaRPr lang="en-US" sz="1200" dirty="0" smtClean="0">
              <a:solidFill>
                <a:srgbClr val="002060"/>
              </a:solidFill>
              <a:latin typeface="Arial Narrow" panose="020B0606020202030204" pitchFamily="34" charset="0"/>
            </a:endParaRPr>
          </a:p>
          <a:p>
            <a:pPr algn="ctr"/>
            <a:r>
              <a:rPr lang="en-US" sz="2200" dirty="0" smtClean="0">
                <a:solidFill>
                  <a:srgbClr val="002060"/>
                </a:solidFill>
                <a:latin typeface="Arial Narrow" panose="020B0606020202030204" pitchFamily="34" charset="0"/>
              </a:rPr>
              <a:t>Cybersecurity</a:t>
            </a:r>
            <a:endParaRPr lang="en-US" sz="2200" dirty="0">
              <a:solidFill>
                <a:srgbClr val="002060"/>
              </a:solidFill>
              <a:latin typeface="Arial Narrow" panose="020B0606020202030204" pitchFamily="34" charset="0"/>
            </a:endParaRPr>
          </a:p>
          <a:p>
            <a:pPr algn="ctr"/>
            <a:r>
              <a:rPr lang="en-US" sz="2200" dirty="0" smtClean="0">
                <a:solidFill>
                  <a:srgbClr val="002060"/>
                </a:solidFill>
                <a:latin typeface="Arial Narrow" panose="020B0606020202030204" pitchFamily="34" charset="0"/>
              </a:rPr>
              <a:t>Future Networks</a:t>
            </a:r>
            <a:endParaRPr lang="en-US" sz="2200" dirty="0">
              <a:solidFill>
                <a:srgbClr val="002060"/>
              </a:solidFill>
              <a:latin typeface="Arial Narrow" panose="020B0606020202030204" pitchFamily="34" charset="0"/>
            </a:endParaRPr>
          </a:p>
          <a:p>
            <a:pPr algn="ctr"/>
            <a:r>
              <a:rPr lang="en-US" sz="2200" dirty="0">
                <a:solidFill>
                  <a:srgbClr val="002060"/>
                </a:solidFill>
                <a:latin typeface="Arial Narrow" panose="020B0606020202030204" pitchFamily="34" charset="0"/>
              </a:rPr>
              <a:t>Climate </a:t>
            </a:r>
            <a:r>
              <a:rPr lang="en-US" sz="2200" dirty="0" smtClean="0">
                <a:solidFill>
                  <a:srgbClr val="002060"/>
                </a:solidFill>
                <a:latin typeface="Arial Narrow" panose="020B0606020202030204" pitchFamily="34" charset="0"/>
              </a:rPr>
              <a:t>Change</a:t>
            </a:r>
          </a:p>
          <a:p>
            <a:pPr algn="ctr"/>
            <a:r>
              <a:rPr lang="en-US" sz="2200" dirty="0" smtClean="0">
                <a:solidFill>
                  <a:srgbClr val="002060"/>
                </a:solidFill>
                <a:latin typeface="Arial Narrow" panose="020B0606020202030204" pitchFamily="34" charset="0"/>
              </a:rPr>
              <a:t>Broadband</a:t>
            </a:r>
          </a:p>
          <a:p>
            <a:pPr algn="ctr"/>
            <a:r>
              <a:rPr lang="en-US" sz="2200" dirty="0" smtClean="0">
                <a:solidFill>
                  <a:srgbClr val="002060"/>
                </a:solidFill>
                <a:latin typeface="Arial Narrow" panose="020B0606020202030204" pitchFamily="34" charset="0"/>
              </a:rPr>
              <a:t>Smart Sustainable Management</a:t>
            </a:r>
            <a:endParaRPr lang="en-US" sz="2200" dirty="0">
              <a:solidFill>
                <a:srgbClr val="002060"/>
              </a:solidFill>
              <a:latin typeface="Arial Narrow" panose="020B0606020202030204" pitchFamily="34" charset="0"/>
            </a:endParaRPr>
          </a:p>
          <a:p>
            <a:pPr algn="ctr"/>
            <a:r>
              <a:rPr lang="en-US" sz="2200" dirty="0">
                <a:solidFill>
                  <a:srgbClr val="002060"/>
                </a:solidFill>
                <a:latin typeface="Arial Narrow" panose="020B0606020202030204" pitchFamily="34" charset="0"/>
              </a:rPr>
              <a:t>Spectrum and Satellites</a:t>
            </a:r>
          </a:p>
          <a:p>
            <a:pPr algn="ctr"/>
            <a:r>
              <a:rPr lang="en-US" sz="2200" dirty="0" smtClean="0">
                <a:solidFill>
                  <a:srgbClr val="002060"/>
                </a:solidFill>
                <a:latin typeface="Arial Narrow" panose="020B0606020202030204" pitchFamily="34" charset="0"/>
              </a:rPr>
              <a:t>Broadcasting</a:t>
            </a:r>
            <a:endParaRPr lang="en-US" sz="2200" dirty="0">
              <a:solidFill>
                <a:srgbClr val="002060"/>
              </a:solidFill>
              <a:latin typeface="Arial Narrow" panose="020B0606020202030204" pitchFamily="34" charset="0"/>
            </a:endParaRPr>
          </a:p>
          <a:p>
            <a:pPr algn="ctr"/>
            <a:r>
              <a:rPr lang="en-US" sz="2200" dirty="0" smtClean="0">
                <a:solidFill>
                  <a:srgbClr val="002060"/>
                </a:solidFill>
                <a:latin typeface="Arial Narrow" panose="020B0606020202030204" pitchFamily="34" charset="0"/>
              </a:rPr>
              <a:t>Multimedia</a:t>
            </a:r>
          </a:p>
          <a:p>
            <a:pPr algn="ctr"/>
            <a:r>
              <a:rPr lang="en-US" sz="2200" dirty="0" smtClean="0">
                <a:solidFill>
                  <a:srgbClr val="002060"/>
                </a:solidFill>
                <a:latin typeface="Arial Narrow" panose="020B0606020202030204" pitchFamily="34" charset="0"/>
              </a:rPr>
              <a:t>and more…</a:t>
            </a:r>
            <a:endParaRPr lang="en-US" sz="2200" dirty="0">
              <a:solidFill>
                <a:srgbClr val="002060"/>
              </a:solidFill>
              <a:latin typeface="Arial Narrow" panose="020B0606020202030204" pitchFamily="34" charset="0"/>
            </a:endParaRPr>
          </a:p>
          <a:p>
            <a:endParaRPr lang="en-US" sz="1600" dirty="0">
              <a:solidFill>
                <a:srgbClr val="002060"/>
              </a:solidFill>
              <a:latin typeface="Arial Narrow" panose="020B0606020202030204" pitchFamily="34" charset="0"/>
            </a:endParaRPr>
          </a:p>
        </p:txBody>
      </p:sp>
      <p:pic>
        <p:nvPicPr>
          <p:cNvPr id="9" name="Picture 4" descr="http://www.itu.int/en/150/itu150logos/150logo-White01.png"/>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145772" y="5931085"/>
            <a:ext cx="967410" cy="7262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 name="Picture 1"/>
          <p:cNvPicPr>
            <a:picLocks noChangeAspect="1"/>
          </p:cNvPicPr>
          <p:nvPr/>
        </p:nvPicPr>
        <p:blipFill>
          <a:blip r:embed="rId3" cstate="print">
            <a:extLst>
              <a:ext uri="{28A0092B-C50C-407E-A947-70E740481C1C}">
                <a14:useLocalDpi xmlns:a14="http://schemas.microsoft.com/office/drawing/2010/main" val="0"/>
              </a:ext>
            </a:extLst>
          </a:blip>
          <a:srcRect l="74837" t="7522" r="1250" b="84369"/>
          <a:stretch>
            <a:fillRect/>
          </a:stretch>
        </p:blipFill>
        <p:spPr>
          <a:xfrm>
            <a:off x="8680174" y="0"/>
            <a:ext cx="3511825" cy="556591"/>
          </a:xfrm>
          <a:prstGeom prst="rect">
            <a:avLst/>
          </a:prstGeom>
        </p:spPr>
      </p:pic>
      <p:sp>
        <p:nvSpPr>
          <p:cNvPr id="11" name="TextBox 10"/>
          <p:cNvSpPr txBox="1"/>
          <p:nvPr/>
        </p:nvSpPr>
        <p:spPr>
          <a:xfrm>
            <a:off x="8764269" y="123029"/>
            <a:ext cx="2259331" cy="430887"/>
          </a:xfrm>
          <a:prstGeom prst="rect">
            <a:avLst/>
          </a:prstGeom>
          <a:noFill/>
        </p:spPr>
        <p:txBody>
          <a:bodyPr wrap="square" rtlCol="0">
            <a:spAutoFit/>
          </a:bodyPr>
          <a:lstStyle/>
          <a:p>
            <a:r>
              <a:rPr lang="en-US" sz="2200" b="1" dirty="0" smtClean="0">
                <a:solidFill>
                  <a:schemeClr val="accent5">
                    <a:lumMod val="40000"/>
                    <a:lumOff val="60000"/>
                  </a:schemeClr>
                </a:solidFill>
                <a:latin typeface="Arial Narrow" panose="020B0606020202030204" pitchFamily="34" charset="0"/>
                <a:cs typeface="Myriad Pro Cond"/>
              </a:rPr>
              <a:t>ITU &amp; ACADEMIA</a:t>
            </a:r>
            <a:endParaRPr lang="en-US" sz="2200" b="1" dirty="0">
              <a:solidFill>
                <a:schemeClr val="accent5">
                  <a:lumMod val="40000"/>
                  <a:lumOff val="60000"/>
                </a:schemeClr>
              </a:solidFill>
              <a:latin typeface="Arial Narrow" panose="020B0606020202030204" pitchFamily="34" charset="0"/>
              <a:cs typeface="Myriad Pro Cond"/>
            </a:endParaRPr>
          </a:p>
        </p:txBody>
      </p:sp>
      <p:sp>
        <p:nvSpPr>
          <p:cNvPr id="12" name="TextBox 11"/>
          <p:cNvSpPr txBox="1"/>
          <p:nvPr/>
        </p:nvSpPr>
        <p:spPr>
          <a:xfrm>
            <a:off x="656388" y="656429"/>
            <a:ext cx="580289" cy="441211"/>
          </a:xfrm>
          <a:prstGeom prst="rect">
            <a:avLst/>
          </a:prstGeom>
          <a:noFill/>
        </p:spPr>
        <p:txBody>
          <a:bodyPr wrap="square" rtlCol="0">
            <a:spAutoFit/>
          </a:bodyPr>
          <a:lstStyle/>
          <a:p>
            <a:pPr algn="ctr"/>
            <a:r>
              <a:rPr lang="en-US" sz="2267" b="1" dirty="0" smtClean="0">
                <a:solidFill>
                  <a:schemeClr val="bg1"/>
                </a:solidFill>
                <a:latin typeface="Arial Narrow" panose="020B0606020202030204" pitchFamily="34" charset="0"/>
                <a:cs typeface="Myriad Pro Cond"/>
              </a:rPr>
              <a:t>04</a:t>
            </a:r>
            <a:endParaRPr lang="en-US" sz="2267" b="1" dirty="0">
              <a:solidFill>
                <a:schemeClr val="bg1"/>
              </a:solidFill>
              <a:latin typeface="Arial Narrow" panose="020B0606020202030204" pitchFamily="34" charset="0"/>
              <a:cs typeface="Myriad Pro Cond"/>
            </a:endParaRPr>
          </a:p>
        </p:txBody>
      </p:sp>
      <p:sp>
        <p:nvSpPr>
          <p:cNvPr id="13" name="TextBox 12"/>
          <p:cNvSpPr txBox="1"/>
          <p:nvPr/>
        </p:nvSpPr>
        <p:spPr>
          <a:xfrm>
            <a:off x="1227163" y="665942"/>
            <a:ext cx="3786148" cy="441211"/>
          </a:xfrm>
          <a:prstGeom prst="rect">
            <a:avLst/>
          </a:prstGeom>
          <a:noFill/>
        </p:spPr>
        <p:txBody>
          <a:bodyPr wrap="square" rtlCol="0">
            <a:spAutoFit/>
          </a:bodyPr>
          <a:lstStyle/>
          <a:p>
            <a:r>
              <a:rPr lang="en-US" sz="2267" i="1" dirty="0" smtClean="0">
                <a:solidFill>
                  <a:srgbClr val="B3C3EE"/>
                </a:solidFill>
                <a:latin typeface="Times"/>
                <a:cs typeface="Times"/>
              </a:rPr>
              <a:t>ITU Academia Membership</a:t>
            </a:r>
            <a:endParaRPr lang="en-US" sz="2267" i="1" dirty="0">
              <a:solidFill>
                <a:srgbClr val="B3C3EE"/>
              </a:solidFill>
              <a:latin typeface="Times"/>
              <a:cs typeface="Times"/>
            </a:endParaRPr>
          </a:p>
        </p:txBody>
      </p:sp>
    </p:spTree>
    <p:custDataLst>
      <p:tags r:id="rId1"/>
    </p:custDataLst>
    <p:extLst>
      <p:ext uri="{BB962C8B-B14F-4D97-AF65-F5344CB8AC3E}">
        <p14:creationId xmlns:p14="http://schemas.microsoft.com/office/powerpoint/2010/main" val="3839004154"/>
      </p:ext>
    </p:extLst>
  </p:cSld>
  <p:clrMapOvr>
    <a:masterClrMapping/>
  </p:clrMapOvr>
  <p:transition spd="slow" advClick="0" advTm="900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 y="-6095"/>
            <a:ext cx="12191992" cy="6864092"/>
          </a:xfrm>
          <a:prstGeom prst="rect">
            <a:avLst/>
          </a:prstGeom>
        </p:spPr>
      </p:pic>
      <p:sp>
        <p:nvSpPr>
          <p:cNvPr id="5" name="TextBox 4"/>
          <p:cNvSpPr txBox="1"/>
          <p:nvPr/>
        </p:nvSpPr>
        <p:spPr>
          <a:xfrm>
            <a:off x="1271269" y="1128351"/>
            <a:ext cx="5828828" cy="461665"/>
          </a:xfrm>
          <a:prstGeom prst="rect">
            <a:avLst/>
          </a:prstGeom>
          <a:noFill/>
        </p:spPr>
        <p:txBody>
          <a:bodyPr wrap="square" rtlCol="0">
            <a:spAutoFit/>
          </a:bodyPr>
          <a:lstStyle/>
          <a:p>
            <a:r>
              <a:rPr lang="en-US" sz="2400" b="1" dirty="0" smtClean="0">
                <a:solidFill>
                  <a:srgbClr val="6A98D0"/>
                </a:solidFill>
                <a:latin typeface="Arial Narrow" pitchFamily="34" charset="0"/>
                <a:cs typeface="Myriad Pro Cond"/>
              </a:rPr>
              <a:t>ITU ACADEMY</a:t>
            </a:r>
            <a:endParaRPr lang="en-US" sz="2400" b="1" dirty="0">
              <a:solidFill>
                <a:srgbClr val="6A98D0"/>
              </a:solidFill>
              <a:latin typeface="Arial Narrow" pitchFamily="34" charset="0"/>
              <a:cs typeface="Myriad Pro Cond"/>
            </a:endParaRPr>
          </a:p>
        </p:txBody>
      </p:sp>
      <p:sp>
        <p:nvSpPr>
          <p:cNvPr id="16" name="TextBox 15"/>
          <p:cNvSpPr txBox="1"/>
          <p:nvPr/>
        </p:nvSpPr>
        <p:spPr>
          <a:xfrm>
            <a:off x="1100163" y="2163242"/>
            <a:ext cx="4995837" cy="1643527"/>
          </a:xfrm>
          <a:prstGeom prst="rect">
            <a:avLst/>
          </a:prstGeom>
          <a:noFill/>
        </p:spPr>
        <p:txBody>
          <a:bodyPr wrap="square" rtlCol="0">
            <a:spAutoFit/>
          </a:bodyPr>
          <a:lstStyle/>
          <a:p>
            <a:pPr>
              <a:lnSpc>
                <a:spcPct val="90000"/>
              </a:lnSpc>
            </a:pPr>
            <a:r>
              <a:rPr lang="en-US" sz="2800" dirty="0">
                <a:latin typeface="Arial Narrow" panose="020B0606020202030204" pitchFamily="34" charset="0"/>
                <a:cs typeface="Myriad Pro SemiCond"/>
              </a:rPr>
              <a:t>ITU Academy provides </a:t>
            </a:r>
            <a:r>
              <a:rPr lang="en-US" sz="2800" b="1" dirty="0">
                <a:solidFill>
                  <a:srgbClr val="00B0F0"/>
                </a:solidFill>
                <a:latin typeface="Arial Narrow" panose="020B0606020202030204" pitchFamily="34" charset="0"/>
                <a:cs typeface="Myriad Pro SemiCond"/>
              </a:rPr>
              <a:t>education, training </a:t>
            </a:r>
            <a:r>
              <a:rPr lang="en-US" sz="2800" b="1" dirty="0" smtClean="0">
                <a:solidFill>
                  <a:srgbClr val="00B0F0"/>
                </a:solidFill>
                <a:latin typeface="Arial Narrow" panose="020B0606020202030204" pitchFamily="34" charset="0"/>
                <a:cs typeface="Myriad Pro SemiCond"/>
              </a:rPr>
              <a:t>courses</a:t>
            </a:r>
            <a:r>
              <a:rPr lang="en-US" sz="2800" b="1" dirty="0" smtClean="0">
                <a:latin typeface="Arial Narrow" panose="020B0606020202030204" pitchFamily="34" charset="0"/>
                <a:cs typeface="Myriad Pro SemiCond"/>
              </a:rPr>
              <a:t> </a:t>
            </a:r>
            <a:r>
              <a:rPr lang="en-US" sz="2800" dirty="0" smtClean="0">
                <a:latin typeface="Arial Narrow" panose="020B0606020202030204" pitchFamily="34" charset="0"/>
                <a:cs typeface="Myriad Pro SemiCond"/>
              </a:rPr>
              <a:t>and </a:t>
            </a:r>
            <a:r>
              <a:rPr lang="en-US" sz="2800" dirty="0">
                <a:latin typeface="Arial Narrow" panose="020B0606020202030204" pitchFamily="34" charset="0"/>
                <a:cs typeface="Myriad Pro SemiCond"/>
              </a:rPr>
              <a:t>information resources on information and communication technologies</a:t>
            </a:r>
          </a:p>
        </p:txBody>
      </p:sp>
      <p:sp>
        <p:nvSpPr>
          <p:cNvPr id="17" name="TextBox 16"/>
          <p:cNvSpPr txBox="1"/>
          <p:nvPr/>
        </p:nvSpPr>
        <p:spPr>
          <a:xfrm>
            <a:off x="6190907" y="3806769"/>
            <a:ext cx="4502494" cy="1815882"/>
          </a:xfrm>
          <a:prstGeom prst="rect">
            <a:avLst/>
          </a:prstGeom>
          <a:noFill/>
        </p:spPr>
        <p:txBody>
          <a:bodyPr wrap="square" rtlCol="0">
            <a:spAutoFit/>
          </a:bodyPr>
          <a:lstStyle/>
          <a:p>
            <a:r>
              <a:rPr lang="en-US" sz="2800" dirty="0">
                <a:solidFill>
                  <a:schemeClr val="tx1">
                    <a:lumMod val="65000"/>
                    <a:lumOff val="35000"/>
                  </a:schemeClr>
                </a:solidFill>
                <a:latin typeface="Arial Narrow" panose="020B0606020202030204" pitchFamily="34" charset="0"/>
              </a:rPr>
              <a:t>Academia has the opportunity to </a:t>
            </a:r>
            <a:r>
              <a:rPr lang="en-US" sz="2800" dirty="0" smtClean="0">
                <a:solidFill>
                  <a:srgbClr val="0070C0"/>
                </a:solidFill>
                <a:latin typeface="Arial Narrow" panose="020B0606020202030204" pitchFamily="34" charset="0"/>
              </a:rPr>
              <a:t>contribute to development of the content as well as learn more skills and knowledge </a:t>
            </a:r>
            <a:r>
              <a:rPr lang="en-US" sz="2800" dirty="0" smtClean="0">
                <a:solidFill>
                  <a:schemeClr val="tx1">
                    <a:lumMod val="65000"/>
                    <a:lumOff val="35000"/>
                  </a:schemeClr>
                </a:solidFill>
                <a:latin typeface="Arial Narrow" panose="020B0606020202030204" pitchFamily="34" charset="0"/>
              </a:rPr>
              <a:t>about </a:t>
            </a:r>
            <a:r>
              <a:rPr lang="en-US" sz="2800" dirty="0">
                <a:solidFill>
                  <a:schemeClr val="tx1">
                    <a:lumMod val="65000"/>
                    <a:lumOff val="35000"/>
                  </a:schemeClr>
                </a:solidFill>
                <a:latin typeface="Arial Narrow" panose="020B0606020202030204" pitchFamily="34" charset="0"/>
              </a:rPr>
              <a:t>ICTs </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7690" y="4192468"/>
            <a:ext cx="2585094" cy="1044483"/>
          </a:xfrm>
          <a:prstGeom prst="rect">
            <a:avLst/>
          </a:prstGeom>
        </p:spPr>
      </p:pic>
      <p:pic>
        <p:nvPicPr>
          <p:cNvPr id="10" name="Picture 4" descr="http://www.itu.int/en/150/itu150logos/150logo-White01.png"/>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145772" y="5931085"/>
            <a:ext cx="967410" cy="7262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 name="Picture 1"/>
          <p:cNvPicPr>
            <a:picLocks noChangeAspect="1"/>
          </p:cNvPicPr>
          <p:nvPr/>
        </p:nvPicPr>
        <p:blipFill>
          <a:blip r:embed="rId3" cstate="print">
            <a:extLst>
              <a:ext uri="{28A0092B-C50C-407E-A947-70E740481C1C}">
                <a14:useLocalDpi xmlns:a14="http://schemas.microsoft.com/office/drawing/2010/main" val="0"/>
              </a:ext>
            </a:extLst>
          </a:blip>
          <a:srcRect l="74837" t="7522" r="1250" b="84369"/>
          <a:stretch>
            <a:fillRect/>
          </a:stretch>
        </p:blipFill>
        <p:spPr>
          <a:xfrm>
            <a:off x="8680174" y="0"/>
            <a:ext cx="3511825" cy="556591"/>
          </a:xfrm>
          <a:prstGeom prst="rect">
            <a:avLst/>
          </a:prstGeom>
        </p:spPr>
      </p:pic>
      <p:sp>
        <p:nvSpPr>
          <p:cNvPr id="12" name="TextBox 11"/>
          <p:cNvSpPr txBox="1"/>
          <p:nvPr/>
        </p:nvSpPr>
        <p:spPr>
          <a:xfrm>
            <a:off x="8764269" y="123029"/>
            <a:ext cx="2259331" cy="430887"/>
          </a:xfrm>
          <a:prstGeom prst="rect">
            <a:avLst/>
          </a:prstGeom>
          <a:noFill/>
        </p:spPr>
        <p:txBody>
          <a:bodyPr wrap="square" rtlCol="0">
            <a:spAutoFit/>
          </a:bodyPr>
          <a:lstStyle/>
          <a:p>
            <a:r>
              <a:rPr lang="en-US" sz="2200" b="1" dirty="0" smtClean="0">
                <a:solidFill>
                  <a:schemeClr val="accent5">
                    <a:lumMod val="40000"/>
                    <a:lumOff val="60000"/>
                  </a:schemeClr>
                </a:solidFill>
                <a:latin typeface="Arial Narrow" panose="020B0606020202030204" pitchFamily="34" charset="0"/>
                <a:cs typeface="Myriad Pro Cond"/>
              </a:rPr>
              <a:t>ITU &amp; ACADEMIA</a:t>
            </a:r>
            <a:endParaRPr lang="en-US" sz="2200" b="1" dirty="0">
              <a:solidFill>
                <a:schemeClr val="accent5">
                  <a:lumMod val="40000"/>
                  <a:lumOff val="60000"/>
                </a:schemeClr>
              </a:solidFill>
              <a:latin typeface="Arial Narrow" panose="020B0606020202030204" pitchFamily="34" charset="0"/>
              <a:cs typeface="Myriad Pro Cond"/>
            </a:endParaRPr>
          </a:p>
        </p:txBody>
      </p:sp>
      <p:sp>
        <p:nvSpPr>
          <p:cNvPr id="13" name="TextBox 12"/>
          <p:cNvSpPr txBox="1"/>
          <p:nvPr/>
        </p:nvSpPr>
        <p:spPr>
          <a:xfrm>
            <a:off x="656388" y="656429"/>
            <a:ext cx="580289" cy="441211"/>
          </a:xfrm>
          <a:prstGeom prst="rect">
            <a:avLst/>
          </a:prstGeom>
          <a:noFill/>
        </p:spPr>
        <p:txBody>
          <a:bodyPr wrap="square" rtlCol="0">
            <a:spAutoFit/>
          </a:bodyPr>
          <a:lstStyle/>
          <a:p>
            <a:pPr algn="ctr"/>
            <a:r>
              <a:rPr lang="en-US" sz="2267" b="1" dirty="0" smtClean="0">
                <a:solidFill>
                  <a:schemeClr val="bg1"/>
                </a:solidFill>
                <a:latin typeface="Arial Narrow" panose="020B0606020202030204" pitchFamily="34" charset="0"/>
                <a:cs typeface="Myriad Pro Cond"/>
              </a:rPr>
              <a:t>04</a:t>
            </a:r>
            <a:endParaRPr lang="en-US" sz="2267" b="1" dirty="0">
              <a:solidFill>
                <a:schemeClr val="bg1"/>
              </a:solidFill>
              <a:latin typeface="Arial Narrow" panose="020B0606020202030204" pitchFamily="34" charset="0"/>
              <a:cs typeface="Myriad Pro Cond"/>
            </a:endParaRPr>
          </a:p>
        </p:txBody>
      </p:sp>
      <p:sp>
        <p:nvSpPr>
          <p:cNvPr id="14" name="TextBox 13"/>
          <p:cNvSpPr txBox="1"/>
          <p:nvPr/>
        </p:nvSpPr>
        <p:spPr>
          <a:xfrm>
            <a:off x="1227163" y="665942"/>
            <a:ext cx="3786148" cy="441211"/>
          </a:xfrm>
          <a:prstGeom prst="rect">
            <a:avLst/>
          </a:prstGeom>
          <a:noFill/>
        </p:spPr>
        <p:txBody>
          <a:bodyPr wrap="square" rtlCol="0">
            <a:spAutoFit/>
          </a:bodyPr>
          <a:lstStyle/>
          <a:p>
            <a:r>
              <a:rPr lang="en-US" sz="2267" i="1" dirty="0" smtClean="0">
                <a:solidFill>
                  <a:srgbClr val="B3C3EE"/>
                </a:solidFill>
                <a:latin typeface="Times"/>
                <a:cs typeface="Times"/>
              </a:rPr>
              <a:t>ITU Academia Membership</a:t>
            </a:r>
            <a:endParaRPr lang="en-US" sz="2267" i="1" dirty="0">
              <a:solidFill>
                <a:srgbClr val="B3C3EE"/>
              </a:solidFill>
              <a:latin typeface="Times"/>
              <a:cs typeface="Times"/>
            </a:endParaRPr>
          </a:p>
        </p:txBody>
      </p:sp>
    </p:spTree>
    <p:custDataLst>
      <p:tags r:id="rId1"/>
    </p:custDataLst>
    <p:extLst>
      <p:ext uri="{BB962C8B-B14F-4D97-AF65-F5344CB8AC3E}">
        <p14:creationId xmlns:p14="http://schemas.microsoft.com/office/powerpoint/2010/main" val="1497527461"/>
      </p:ext>
    </p:extLst>
  </p:cSld>
  <p:clrMapOvr>
    <a:masterClrMapping/>
  </p:clrMapOvr>
  <p:transition spd="slow" advClick="0" advTm="900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 y="-6095"/>
            <a:ext cx="12191992" cy="6864092"/>
          </a:xfrm>
          <a:prstGeom prst="rect">
            <a:avLst/>
          </a:prstGeom>
        </p:spPr>
      </p:pic>
      <p:sp>
        <p:nvSpPr>
          <p:cNvPr id="5" name="TextBox 4"/>
          <p:cNvSpPr txBox="1"/>
          <p:nvPr/>
        </p:nvSpPr>
        <p:spPr>
          <a:xfrm>
            <a:off x="1271269" y="1128351"/>
            <a:ext cx="5828828" cy="461665"/>
          </a:xfrm>
          <a:prstGeom prst="rect">
            <a:avLst/>
          </a:prstGeom>
          <a:noFill/>
        </p:spPr>
        <p:txBody>
          <a:bodyPr wrap="square" rtlCol="0">
            <a:spAutoFit/>
          </a:bodyPr>
          <a:lstStyle/>
          <a:p>
            <a:r>
              <a:rPr lang="en-US" sz="2400" b="1" dirty="0" smtClean="0">
                <a:solidFill>
                  <a:srgbClr val="6A98D0"/>
                </a:solidFill>
                <a:latin typeface="Arial Narrow" pitchFamily="34" charset="0"/>
                <a:cs typeface="Myriad Pro Cond"/>
              </a:rPr>
              <a:t>ITU KALEIDOSCOPE CONFERENCE</a:t>
            </a:r>
            <a:endParaRPr lang="en-US" sz="2400" b="1" dirty="0">
              <a:solidFill>
                <a:srgbClr val="6A98D0"/>
              </a:solidFill>
              <a:latin typeface="Arial Narrow" pitchFamily="34" charset="0"/>
              <a:cs typeface="Myriad Pro Cond"/>
            </a:endParaRPr>
          </a:p>
        </p:txBody>
      </p:sp>
      <p:sp>
        <p:nvSpPr>
          <p:cNvPr id="16" name="TextBox 15"/>
          <p:cNvSpPr txBox="1"/>
          <p:nvPr/>
        </p:nvSpPr>
        <p:spPr>
          <a:xfrm>
            <a:off x="1185873" y="1943799"/>
            <a:ext cx="5735627" cy="1643527"/>
          </a:xfrm>
          <a:prstGeom prst="rect">
            <a:avLst/>
          </a:prstGeom>
          <a:noFill/>
        </p:spPr>
        <p:txBody>
          <a:bodyPr wrap="square" rtlCol="0">
            <a:spAutoFit/>
          </a:bodyPr>
          <a:lstStyle/>
          <a:p>
            <a:pPr>
              <a:lnSpc>
                <a:spcPct val="90000"/>
              </a:lnSpc>
            </a:pPr>
            <a:r>
              <a:rPr lang="en-US" sz="2800" dirty="0">
                <a:latin typeface="Arial Narrow" panose="020B0606020202030204" pitchFamily="34" charset="0"/>
                <a:cs typeface="Myriad Pro SemiCond"/>
              </a:rPr>
              <a:t>An excellent platform for academia to </a:t>
            </a:r>
            <a:r>
              <a:rPr lang="en-US" sz="2800" b="1" dirty="0">
                <a:solidFill>
                  <a:srgbClr val="00B0F0"/>
                </a:solidFill>
                <a:latin typeface="Arial Narrow" panose="020B0606020202030204" pitchFamily="34" charset="0"/>
                <a:cs typeface="Myriad Pro SemiCond"/>
              </a:rPr>
              <a:t>facilitate networking </a:t>
            </a:r>
            <a:r>
              <a:rPr lang="en-US" sz="2800" b="1" dirty="0" smtClean="0">
                <a:solidFill>
                  <a:srgbClr val="00B0F0"/>
                </a:solidFill>
                <a:latin typeface="Arial Narrow" panose="020B0606020202030204" pitchFamily="34" charset="0"/>
                <a:cs typeface="Myriad Pro SemiCond"/>
              </a:rPr>
              <a:t>with other experts </a:t>
            </a:r>
            <a:r>
              <a:rPr lang="en-US" sz="2800" dirty="0" smtClean="0">
                <a:latin typeface="Arial Narrow" panose="020B0606020202030204" pitchFamily="34" charset="0"/>
                <a:cs typeface="Myriad Pro SemiCond"/>
              </a:rPr>
              <a:t>and </a:t>
            </a:r>
            <a:r>
              <a:rPr lang="en-US" sz="2800" dirty="0">
                <a:latin typeface="Arial Narrow" panose="020B0606020202030204" pitchFamily="34" charset="0"/>
                <a:cs typeface="Myriad Pro SemiCond"/>
              </a:rPr>
              <a:t>discuss ways to </a:t>
            </a:r>
            <a:r>
              <a:rPr lang="en-US" sz="2800" b="1" dirty="0">
                <a:solidFill>
                  <a:srgbClr val="00B0F0"/>
                </a:solidFill>
                <a:latin typeface="Arial Narrow" panose="020B0606020202030204" pitchFamily="34" charset="0"/>
                <a:cs typeface="Myriad Pro SemiCond"/>
              </a:rPr>
              <a:t>enrich the ITU standardization process</a:t>
            </a:r>
          </a:p>
        </p:txBody>
      </p:sp>
      <p:sp>
        <p:nvSpPr>
          <p:cNvPr id="9" name="TextBox 8"/>
          <p:cNvSpPr txBox="1"/>
          <p:nvPr/>
        </p:nvSpPr>
        <p:spPr>
          <a:xfrm>
            <a:off x="1838310" y="4066564"/>
            <a:ext cx="9779001" cy="1384995"/>
          </a:xfrm>
          <a:prstGeom prst="rect">
            <a:avLst/>
          </a:prstGeom>
          <a:noFill/>
        </p:spPr>
        <p:txBody>
          <a:bodyPr wrap="square" rtlCol="0">
            <a:spAutoFit/>
          </a:bodyPr>
          <a:lstStyle/>
          <a:p>
            <a:pPr marL="342900" indent="-342900">
              <a:buClr>
                <a:schemeClr val="tx2">
                  <a:lumMod val="75000"/>
                </a:schemeClr>
              </a:buClr>
              <a:buFont typeface="Arial" panose="020B0604020202020204" pitchFamily="34" charset="0"/>
              <a:buChar char="•"/>
            </a:pPr>
            <a:r>
              <a:rPr lang="en-US" sz="2800" dirty="0">
                <a:latin typeface="Arial Narrow" panose="020B0606020202030204" pitchFamily="34" charset="0"/>
              </a:rPr>
              <a:t>Total prize of </a:t>
            </a:r>
            <a:r>
              <a:rPr lang="en-US" sz="2800" b="1" dirty="0">
                <a:solidFill>
                  <a:srgbClr val="0070C0"/>
                </a:solidFill>
                <a:latin typeface="Arial Narrow" panose="020B0606020202030204" pitchFamily="34" charset="0"/>
              </a:rPr>
              <a:t>USD 10,000 for top 3 papers</a:t>
            </a:r>
          </a:p>
          <a:p>
            <a:pPr marL="342900" indent="-342900">
              <a:buClr>
                <a:schemeClr val="tx2">
                  <a:lumMod val="75000"/>
                </a:schemeClr>
              </a:buClr>
              <a:buFont typeface="Arial" panose="020B0604020202020204" pitchFamily="34" charset="0"/>
              <a:buChar char="•"/>
            </a:pPr>
            <a:r>
              <a:rPr lang="en-US" sz="2800" dirty="0">
                <a:latin typeface="Arial Narrow" panose="020B0606020202030204" pitchFamily="34" charset="0"/>
              </a:rPr>
              <a:t>Best papers </a:t>
            </a:r>
            <a:r>
              <a:rPr lang="en-US" sz="2800" b="1" dirty="0">
                <a:solidFill>
                  <a:srgbClr val="0070C0"/>
                </a:solidFill>
                <a:latin typeface="Arial Narrow" panose="020B0606020202030204" pitchFamily="34" charset="0"/>
              </a:rPr>
              <a:t>published in IEEE Communications Magazine</a:t>
            </a:r>
          </a:p>
          <a:p>
            <a:pPr marL="342900" indent="-342900">
              <a:buClr>
                <a:schemeClr val="tx2">
                  <a:lumMod val="75000"/>
                </a:schemeClr>
              </a:buClr>
              <a:buFont typeface="Arial" panose="020B0604020202020204" pitchFamily="34" charset="0"/>
              <a:buChar char="•"/>
            </a:pPr>
            <a:r>
              <a:rPr lang="en-US" sz="2800" b="1" dirty="0">
                <a:solidFill>
                  <a:srgbClr val="0070C0"/>
                </a:solidFill>
                <a:latin typeface="Arial Narrow" panose="020B0606020202030204" pitchFamily="34" charset="0"/>
              </a:rPr>
              <a:t>Global recognition</a:t>
            </a:r>
            <a:r>
              <a:rPr lang="en-US" sz="2800" b="1" dirty="0">
                <a:latin typeface="Arial Narrow" panose="020B0606020202030204" pitchFamily="34" charset="0"/>
              </a:rPr>
              <a:t> </a:t>
            </a:r>
            <a:r>
              <a:rPr lang="en-US" sz="2800" dirty="0">
                <a:latin typeface="Arial Narrow" panose="020B0606020202030204" pitchFamily="34" charset="0"/>
              </a:rPr>
              <a:t>for your research/and your top students</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32774" y="2014986"/>
            <a:ext cx="1638326" cy="2281492"/>
          </a:xfrm>
          <a:prstGeom prst="rect">
            <a:avLst/>
          </a:prstGeom>
        </p:spPr>
      </p:pic>
      <p:pic>
        <p:nvPicPr>
          <p:cNvPr id="12" name="Picture 4" descr="http://www.itu.int/en/150/itu150logos/150logo-White01.png"/>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145772" y="5931085"/>
            <a:ext cx="967410" cy="7262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3" name="Picture 1"/>
          <p:cNvPicPr>
            <a:picLocks noChangeAspect="1"/>
          </p:cNvPicPr>
          <p:nvPr/>
        </p:nvPicPr>
        <p:blipFill>
          <a:blip r:embed="rId3" cstate="print">
            <a:extLst>
              <a:ext uri="{28A0092B-C50C-407E-A947-70E740481C1C}">
                <a14:useLocalDpi xmlns:a14="http://schemas.microsoft.com/office/drawing/2010/main" val="0"/>
              </a:ext>
            </a:extLst>
          </a:blip>
          <a:srcRect l="74837" t="7522" r="1250" b="84369"/>
          <a:stretch>
            <a:fillRect/>
          </a:stretch>
        </p:blipFill>
        <p:spPr>
          <a:xfrm>
            <a:off x="8680174" y="0"/>
            <a:ext cx="3511825" cy="556591"/>
          </a:xfrm>
          <a:prstGeom prst="rect">
            <a:avLst/>
          </a:prstGeom>
        </p:spPr>
      </p:pic>
      <p:sp>
        <p:nvSpPr>
          <p:cNvPr id="14" name="TextBox 13"/>
          <p:cNvSpPr txBox="1"/>
          <p:nvPr/>
        </p:nvSpPr>
        <p:spPr>
          <a:xfrm>
            <a:off x="8764269" y="123029"/>
            <a:ext cx="2259331" cy="430887"/>
          </a:xfrm>
          <a:prstGeom prst="rect">
            <a:avLst/>
          </a:prstGeom>
          <a:noFill/>
        </p:spPr>
        <p:txBody>
          <a:bodyPr wrap="square" rtlCol="0">
            <a:spAutoFit/>
          </a:bodyPr>
          <a:lstStyle/>
          <a:p>
            <a:r>
              <a:rPr lang="en-US" sz="2200" b="1" dirty="0" smtClean="0">
                <a:solidFill>
                  <a:schemeClr val="accent5">
                    <a:lumMod val="40000"/>
                    <a:lumOff val="60000"/>
                  </a:schemeClr>
                </a:solidFill>
                <a:latin typeface="Arial Narrow" panose="020B0606020202030204" pitchFamily="34" charset="0"/>
                <a:cs typeface="Myriad Pro Cond"/>
              </a:rPr>
              <a:t>ITU &amp; ACADEMIA</a:t>
            </a:r>
            <a:endParaRPr lang="en-US" sz="2200" b="1" dirty="0">
              <a:solidFill>
                <a:schemeClr val="accent5">
                  <a:lumMod val="40000"/>
                  <a:lumOff val="60000"/>
                </a:schemeClr>
              </a:solidFill>
              <a:latin typeface="Arial Narrow" panose="020B0606020202030204" pitchFamily="34" charset="0"/>
              <a:cs typeface="Myriad Pro Cond"/>
            </a:endParaRPr>
          </a:p>
        </p:txBody>
      </p:sp>
      <p:sp>
        <p:nvSpPr>
          <p:cNvPr id="15" name="TextBox 14"/>
          <p:cNvSpPr txBox="1"/>
          <p:nvPr/>
        </p:nvSpPr>
        <p:spPr>
          <a:xfrm>
            <a:off x="656388" y="656429"/>
            <a:ext cx="580289" cy="441211"/>
          </a:xfrm>
          <a:prstGeom prst="rect">
            <a:avLst/>
          </a:prstGeom>
          <a:noFill/>
        </p:spPr>
        <p:txBody>
          <a:bodyPr wrap="square" rtlCol="0">
            <a:spAutoFit/>
          </a:bodyPr>
          <a:lstStyle/>
          <a:p>
            <a:pPr algn="ctr"/>
            <a:r>
              <a:rPr lang="en-US" sz="2267" b="1" dirty="0" smtClean="0">
                <a:solidFill>
                  <a:schemeClr val="bg1"/>
                </a:solidFill>
                <a:latin typeface="Arial Narrow" panose="020B0606020202030204" pitchFamily="34" charset="0"/>
                <a:cs typeface="Myriad Pro Cond"/>
              </a:rPr>
              <a:t>04</a:t>
            </a:r>
            <a:endParaRPr lang="en-US" sz="2267" b="1" dirty="0">
              <a:solidFill>
                <a:schemeClr val="bg1"/>
              </a:solidFill>
              <a:latin typeface="Arial Narrow" panose="020B0606020202030204" pitchFamily="34" charset="0"/>
              <a:cs typeface="Myriad Pro Cond"/>
            </a:endParaRPr>
          </a:p>
        </p:txBody>
      </p:sp>
      <p:sp>
        <p:nvSpPr>
          <p:cNvPr id="17" name="TextBox 16"/>
          <p:cNvSpPr txBox="1"/>
          <p:nvPr/>
        </p:nvSpPr>
        <p:spPr>
          <a:xfrm>
            <a:off x="1227163" y="665942"/>
            <a:ext cx="3786148" cy="441211"/>
          </a:xfrm>
          <a:prstGeom prst="rect">
            <a:avLst/>
          </a:prstGeom>
          <a:noFill/>
        </p:spPr>
        <p:txBody>
          <a:bodyPr wrap="square" rtlCol="0">
            <a:spAutoFit/>
          </a:bodyPr>
          <a:lstStyle/>
          <a:p>
            <a:r>
              <a:rPr lang="en-US" sz="2267" i="1" dirty="0" smtClean="0">
                <a:solidFill>
                  <a:srgbClr val="B3C3EE"/>
                </a:solidFill>
                <a:latin typeface="Times"/>
                <a:cs typeface="Times"/>
              </a:rPr>
              <a:t>ITU Academia Membership</a:t>
            </a:r>
            <a:endParaRPr lang="en-US" sz="2267" i="1" dirty="0">
              <a:solidFill>
                <a:srgbClr val="B3C3EE"/>
              </a:solidFill>
              <a:latin typeface="Times"/>
              <a:cs typeface="Times"/>
            </a:endParaRPr>
          </a:p>
        </p:txBody>
      </p:sp>
    </p:spTree>
    <p:custDataLst>
      <p:tags r:id="rId1"/>
    </p:custDataLst>
    <p:extLst>
      <p:ext uri="{BB962C8B-B14F-4D97-AF65-F5344CB8AC3E}">
        <p14:creationId xmlns:p14="http://schemas.microsoft.com/office/powerpoint/2010/main" val="1747686190"/>
      </p:ext>
    </p:extLst>
  </p:cSld>
  <p:clrMapOvr>
    <a:masterClrMapping/>
  </p:clrMapOvr>
  <p:transition spd="slow" advClick="0" advTm="900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 y="-6095"/>
            <a:ext cx="12191992" cy="6864092"/>
          </a:xfrm>
          <a:prstGeom prst="rect">
            <a:avLst/>
          </a:prstGeom>
        </p:spPr>
      </p:pic>
      <p:sp>
        <p:nvSpPr>
          <p:cNvPr id="5" name="TextBox 4"/>
          <p:cNvSpPr txBox="1"/>
          <p:nvPr/>
        </p:nvSpPr>
        <p:spPr>
          <a:xfrm>
            <a:off x="1271269" y="1128351"/>
            <a:ext cx="5828828" cy="461665"/>
          </a:xfrm>
          <a:prstGeom prst="rect">
            <a:avLst/>
          </a:prstGeom>
          <a:noFill/>
        </p:spPr>
        <p:txBody>
          <a:bodyPr wrap="square" rtlCol="0">
            <a:spAutoFit/>
          </a:bodyPr>
          <a:lstStyle/>
          <a:p>
            <a:r>
              <a:rPr lang="en-US" sz="2400" b="1" dirty="0" smtClean="0">
                <a:solidFill>
                  <a:srgbClr val="6A98D0"/>
                </a:solidFill>
                <a:latin typeface="Arial Narrow" pitchFamily="34" charset="0"/>
                <a:cs typeface="Myriad Pro Cond"/>
              </a:rPr>
              <a:t>ITU PUBLICATIONS</a:t>
            </a:r>
            <a:endParaRPr lang="en-US" sz="2400" b="1" dirty="0">
              <a:solidFill>
                <a:srgbClr val="6A98D0"/>
              </a:solidFill>
              <a:latin typeface="Arial Narrow" pitchFamily="34" charset="0"/>
              <a:cs typeface="Myriad Pro Cond"/>
            </a:endParaRPr>
          </a:p>
        </p:txBody>
      </p:sp>
      <p:sp>
        <p:nvSpPr>
          <p:cNvPr id="16" name="TextBox 15"/>
          <p:cNvSpPr txBox="1"/>
          <p:nvPr/>
        </p:nvSpPr>
        <p:spPr>
          <a:xfrm>
            <a:off x="1236677" y="2002286"/>
            <a:ext cx="6573823" cy="867930"/>
          </a:xfrm>
          <a:prstGeom prst="rect">
            <a:avLst/>
          </a:prstGeom>
          <a:noFill/>
        </p:spPr>
        <p:txBody>
          <a:bodyPr wrap="square" rtlCol="0">
            <a:spAutoFit/>
          </a:bodyPr>
          <a:lstStyle/>
          <a:p>
            <a:pPr>
              <a:lnSpc>
                <a:spcPct val="90000"/>
              </a:lnSpc>
            </a:pPr>
            <a:r>
              <a:rPr lang="en-US" sz="2800" dirty="0" smtClean="0">
                <a:latin typeface="Arial Narrow" panose="020B0606020202030204" pitchFamily="34" charset="0"/>
                <a:cs typeface="Myriad Pro SemiCond"/>
              </a:rPr>
              <a:t>Academia members have </a:t>
            </a:r>
            <a:r>
              <a:rPr lang="en-US" sz="2800" b="1" dirty="0" smtClean="0">
                <a:solidFill>
                  <a:srgbClr val="00B0F0"/>
                </a:solidFill>
                <a:latin typeface="Arial Narrow" panose="020B0606020202030204" pitchFamily="34" charset="0"/>
                <a:cs typeface="Myriad Pro SemiCond"/>
              </a:rPr>
              <a:t>the unlimited access </a:t>
            </a:r>
          </a:p>
          <a:p>
            <a:pPr>
              <a:lnSpc>
                <a:spcPct val="90000"/>
              </a:lnSpc>
            </a:pPr>
            <a:r>
              <a:rPr lang="en-US" sz="2800" b="1" dirty="0" smtClean="0">
                <a:solidFill>
                  <a:srgbClr val="00B0F0"/>
                </a:solidFill>
                <a:latin typeface="Arial Narrow" panose="020B0606020202030204" pitchFamily="34" charset="0"/>
                <a:cs typeface="Myriad Pro SemiCond"/>
              </a:rPr>
              <a:t>to all ITU publications</a:t>
            </a:r>
            <a:endParaRPr lang="en-US" sz="2800" b="1" dirty="0">
              <a:solidFill>
                <a:srgbClr val="00B0F0"/>
              </a:solidFill>
              <a:latin typeface="Arial Narrow" panose="020B0606020202030204" pitchFamily="34" charset="0"/>
              <a:cs typeface="Myriad Pro SemiCond"/>
            </a:endParaRPr>
          </a:p>
        </p:txBody>
      </p:sp>
      <p:sp>
        <p:nvSpPr>
          <p:cNvPr id="11" name="TextBox 10"/>
          <p:cNvSpPr txBox="1"/>
          <p:nvPr/>
        </p:nvSpPr>
        <p:spPr>
          <a:xfrm>
            <a:off x="1227163" y="3215985"/>
            <a:ext cx="6469037" cy="2419124"/>
          </a:xfrm>
          <a:prstGeom prst="rect">
            <a:avLst/>
          </a:prstGeom>
          <a:noFill/>
        </p:spPr>
        <p:txBody>
          <a:bodyPr wrap="square" rtlCol="0">
            <a:spAutoFit/>
          </a:bodyPr>
          <a:lstStyle/>
          <a:p>
            <a:pPr>
              <a:lnSpc>
                <a:spcPct val="90000"/>
              </a:lnSpc>
            </a:pPr>
            <a:r>
              <a:rPr lang="en-US" sz="2800" dirty="0" smtClean="0">
                <a:latin typeface="Arial Narrow" panose="020B0606020202030204" pitchFamily="34" charset="0"/>
                <a:cs typeface="Myriad Pro SemiCond"/>
              </a:rPr>
              <a:t>Moreover, </a:t>
            </a:r>
          </a:p>
          <a:p>
            <a:pPr>
              <a:lnSpc>
                <a:spcPct val="90000"/>
              </a:lnSpc>
            </a:pPr>
            <a:r>
              <a:rPr lang="en-US" sz="2800" dirty="0" smtClean="0">
                <a:latin typeface="Arial Narrow" panose="020B0606020202030204" pitchFamily="34" charset="0"/>
                <a:cs typeface="Myriad Pro SemiCond"/>
              </a:rPr>
              <a:t>ITU Academia members have the opportunity to   </a:t>
            </a:r>
          </a:p>
          <a:p>
            <a:pPr>
              <a:lnSpc>
                <a:spcPct val="90000"/>
              </a:lnSpc>
            </a:pPr>
            <a:r>
              <a:rPr lang="en-US" sz="2800" dirty="0">
                <a:latin typeface="Arial Narrow" panose="020B0606020202030204" pitchFamily="34" charset="0"/>
                <a:cs typeface="Myriad Pro SemiCond"/>
              </a:rPr>
              <a:t> </a:t>
            </a:r>
            <a:r>
              <a:rPr lang="en-US" sz="2800" dirty="0" smtClean="0">
                <a:solidFill>
                  <a:srgbClr val="0070C0"/>
                </a:solidFill>
                <a:latin typeface="Arial Narrow" panose="020B0606020202030204" pitchFamily="34" charset="0"/>
                <a:cs typeface="Myriad Pro SemiCond"/>
              </a:rPr>
              <a:t>- Author a Recommendation</a:t>
            </a:r>
            <a:endParaRPr lang="en-US" sz="2800" dirty="0">
              <a:solidFill>
                <a:srgbClr val="0070C0"/>
              </a:solidFill>
              <a:latin typeface="Arial Narrow" panose="020B0606020202030204" pitchFamily="34" charset="0"/>
              <a:cs typeface="Myriad Pro SemiCond"/>
            </a:endParaRPr>
          </a:p>
          <a:p>
            <a:pPr>
              <a:lnSpc>
                <a:spcPct val="90000"/>
              </a:lnSpc>
            </a:pPr>
            <a:r>
              <a:rPr lang="en-US" sz="2800" dirty="0">
                <a:solidFill>
                  <a:srgbClr val="0070C0"/>
                </a:solidFill>
                <a:latin typeface="Arial Narrow" panose="020B0606020202030204" pitchFamily="34" charset="0"/>
                <a:cs typeface="Myriad Pro SemiCond"/>
              </a:rPr>
              <a:t> </a:t>
            </a:r>
            <a:r>
              <a:rPr lang="en-US" sz="2800" dirty="0" smtClean="0">
                <a:solidFill>
                  <a:srgbClr val="0070C0"/>
                </a:solidFill>
                <a:latin typeface="Arial Narrow" panose="020B0606020202030204" pitchFamily="34" charset="0"/>
                <a:cs typeface="Myriad Pro SemiCond"/>
              </a:rPr>
              <a:t>- Publish </a:t>
            </a:r>
            <a:r>
              <a:rPr lang="en-US" sz="2800" dirty="0">
                <a:solidFill>
                  <a:srgbClr val="0070C0"/>
                </a:solidFill>
                <a:latin typeface="Arial Narrow" panose="020B0606020202030204" pitchFamily="34" charset="0"/>
                <a:cs typeface="Myriad Pro SemiCond"/>
              </a:rPr>
              <a:t>an article in ITU-T Tech Watch</a:t>
            </a:r>
          </a:p>
          <a:p>
            <a:pPr>
              <a:lnSpc>
                <a:spcPct val="90000"/>
              </a:lnSpc>
            </a:pPr>
            <a:r>
              <a:rPr lang="en-US" sz="2800" dirty="0">
                <a:solidFill>
                  <a:srgbClr val="0070C0"/>
                </a:solidFill>
                <a:latin typeface="Arial Narrow" panose="020B0606020202030204" pitchFamily="34" charset="0"/>
                <a:cs typeface="Myriad Pro SemiCond"/>
              </a:rPr>
              <a:t> </a:t>
            </a:r>
            <a:r>
              <a:rPr lang="en-US" sz="2800" dirty="0" smtClean="0">
                <a:solidFill>
                  <a:srgbClr val="0070C0"/>
                </a:solidFill>
                <a:latin typeface="Arial Narrow" panose="020B0606020202030204" pitchFamily="34" charset="0"/>
                <a:cs typeface="Myriad Pro SemiCond"/>
              </a:rPr>
              <a:t>- Contribute </a:t>
            </a:r>
            <a:r>
              <a:rPr lang="en-US" sz="2800" dirty="0">
                <a:solidFill>
                  <a:srgbClr val="0070C0"/>
                </a:solidFill>
                <a:latin typeface="Arial Narrow" panose="020B0606020202030204" pitchFamily="34" charset="0"/>
                <a:cs typeface="Myriad Pro SemiCond"/>
              </a:rPr>
              <a:t>to </a:t>
            </a:r>
            <a:r>
              <a:rPr lang="en-US" sz="2800" dirty="0" smtClean="0">
                <a:solidFill>
                  <a:srgbClr val="0070C0"/>
                </a:solidFill>
                <a:latin typeface="Arial Narrow" panose="020B0606020202030204" pitchFamily="34" charset="0"/>
                <a:cs typeface="Myriad Pro SemiCond"/>
              </a:rPr>
              <a:t>toolkits </a:t>
            </a:r>
            <a:r>
              <a:rPr lang="en-US" sz="2800" dirty="0">
                <a:solidFill>
                  <a:srgbClr val="0070C0"/>
                </a:solidFill>
                <a:latin typeface="Arial Narrow" panose="020B0606020202030204" pitchFamily="34" charset="0"/>
                <a:cs typeface="Myriad Pro SemiCond"/>
              </a:rPr>
              <a:t>and reports</a:t>
            </a:r>
          </a:p>
          <a:p>
            <a:pPr>
              <a:lnSpc>
                <a:spcPct val="90000"/>
              </a:lnSpc>
            </a:pPr>
            <a:r>
              <a:rPr lang="en-US" sz="2800" dirty="0">
                <a:solidFill>
                  <a:srgbClr val="0070C0"/>
                </a:solidFill>
                <a:latin typeface="Arial Narrow" panose="020B0606020202030204" pitchFamily="34" charset="0"/>
                <a:cs typeface="Myriad Pro SemiCond"/>
              </a:rPr>
              <a:t> </a:t>
            </a:r>
            <a:r>
              <a:rPr lang="en-US" sz="2800" dirty="0" smtClean="0">
                <a:solidFill>
                  <a:srgbClr val="0070C0"/>
                </a:solidFill>
                <a:latin typeface="Arial Narrow" panose="020B0606020202030204" pitchFamily="34" charset="0"/>
                <a:cs typeface="Myriad Pro SemiCond"/>
              </a:rPr>
              <a:t>- Give </a:t>
            </a:r>
            <a:r>
              <a:rPr lang="en-US" sz="2800" dirty="0">
                <a:solidFill>
                  <a:srgbClr val="0070C0"/>
                </a:solidFill>
                <a:latin typeface="Arial Narrow" panose="020B0606020202030204" pitchFamily="34" charset="0"/>
                <a:cs typeface="Myriad Pro SemiCond"/>
              </a:rPr>
              <a:t>tutorial at </a:t>
            </a:r>
            <a:r>
              <a:rPr lang="en-US" sz="2800" dirty="0" smtClean="0">
                <a:solidFill>
                  <a:srgbClr val="0070C0"/>
                </a:solidFill>
                <a:latin typeface="Arial Narrow" panose="020B0606020202030204" pitchFamily="34" charset="0"/>
                <a:cs typeface="Myriad Pro SemiCond"/>
              </a:rPr>
              <a:t>Study </a:t>
            </a:r>
            <a:r>
              <a:rPr lang="en-US" sz="2800" dirty="0">
                <a:solidFill>
                  <a:srgbClr val="0070C0"/>
                </a:solidFill>
                <a:latin typeface="Arial Narrow" panose="020B0606020202030204" pitchFamily="34" charset="0"/>
                <a:cs typeface="Myriad Pro SemiCond"/>
              </a:rPr>
              <a:t>Group meetings</a:t>
            </a:r>
            <a:endParaRPr lang="en-US" sz="2800" b="1" dirty="0">
              <a:solidFill>
                <a:srgbClr val="0070C0"/>
              </a:solidFill>
              <a:latin typeface="Arial Narrow" panose="020B0606020202030204" pitchFamily="34" charset="0"/>
              <a:cs typeface="Myriad Pro SemiCond"/>
            </a:endParaRPr>
          </a:p>
        </p:txBody>
      </p:sp>
      <p:pic>
        <p:nvPicPr>
          <p:cNvPr id="6" name="Picture 5"/>
          <p:cNvPicPr>
            <a:picLocks noChangeAspect="1"/>
          </p:cNvPicPr>
          <p:nvPr/>
        </p:nvPicPr>
        <p:blipFill>
          <a:blip r:embed="rId4" cstate="print"/>
          <a:stretch>
            <a:fillRect/>
          </a:stretch>
        </p:blipFill>
        <p:spPr>
          <a:xfrm>
            <a:off x="8299609" y="2398709"/>
            <a:ext cx="993054" cy="1398591"/>
          </a:xfrm>
          <a:prstGeom prst="rect">
            <a:avLst/>
          </a:prstGeom>
        </p:spPr>
      </p:pic>
      <p:pic>
        <p:nvPicPr>
          <p:cNvPr id="7" name="Picture 6"/>
          <p:cNvPicPr>
            <a:picLocks noChangeAspect="1"/>
          </p:cNvPicPr>
          <p:nvPr/>
        </p:nvPicPr>
        <p:blipFill>
          <a:blip r:embed="rId5" cstate="print"/>
          <a:stretch>
            <a:fillRect/>
          </a:stretch>
        </p:blipFill>
        <p:spPr>
          <a:xfrm>
            <a:off x="9503071" y="2398709"/>
            <a:ext cx="990546" cy="1398591"/>
          </a:xfrm>
          <a:prstGeom prst="rect">
            <a:avLst/>
          </a:prstGeom>
        </p:spPr>
      </p:pic>
      <p:pic>
        <p:nvPicPr>
          <p:cNvPr id="8" name="Picture 7"/>
          <p:cNvPicPr>
            <a:picLocks noChangeAspect="1"/>
          </p:cNvPicPr>
          <p:nvPr/>
        </p:nvPicPr>
        <p:blipFill>
          <a:blip r:embed="rId6" cstate="print"/>
          <a:stretch>
            <a:fillRect/>
          </a:stretch>
        </p:blipFill>
        <p:spPr>
          <a:xfrm>
            <a:off x="8299610" y="4090431"/>
            <a:ext cx="993054" cy="1383358"/>
          </a:xfrm>
          <a:prstGeom prst="rect">
            <a:avLst/>
          </a:prstGeom>
        </p:spPr>
      </p:pic>
      <p:pic>
        <p:nvPicPr>
          <p:cNvPr id="13" name="Picture 12"/>
          <p:cNvPicPr>
            <a:picLocks noChangeAspect="1"/>
          </p:cNvPicPr>
          <p:nvPr/>
        </p:nvPicPr>
        <p:blipFill>
          <a:blip r:embed="rId7" cstate="print"/>
          <a:stretch>
            <a:fillRect/>
          </a:stretch>
        </p:blipFill>
        <p:spPr>
          <a:xfrm>
            <a:off x="9503072" y="4090432"/>
            <a:ext cx="990545" cy="1302976"/>
          </a:xfrm>
          <a:prstGeom prst="rect">
            <a:avLst/>
          </a:prstGeom>
        </p:spPr>
      </p:pic>
      <p:pic>
        <p:nvPicPr>
          <p:cNvPr id="14" name="Picture 4" descr="http://www.itu.int/en/150/itu150logos/150logo-White01.png"/>
          <p:cNvPicPr>
            <a:picLocks noChangeAspect="1" noChangeArrowheads="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145772" y="5931085"/>
            <a:ext cx="967410" cy="72627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656388" y="656429"/>
            <a:ext cx="580289" cy="441211"/>
          </a:xfrm>
          <a:prstGeom prst="rect">
            <a:avLst/>
          </a:prstGeom>
          <a:noFill/>
        </p:spPr>
        <p:txBody>
          <a:bodyPr wrap="square" rtlCol="0">
            <a:spAutoFit/>
          </a:bodyPr>
          <a:lstStyle/>
          <a:p>
            <a:pPr algn="ctr"/>
            <a:r>
              <a:rPr lang="en-US" sz="2267" b="1" dirty="0" smtClean="0">
                <a:solidFill>
                  <a:schemeClr val="bg1"/>
                </a:solidFill>
                <a:latin typeface="Arial Narrow" panose="020B0606020202030204" pitchFamily="34" charset="0"/>
                <a:cs typeface="Myriad Pro Cond"/>
              </a:rPr>
              <a:t>04</a:t>
            </a:r>
            <a:endParaRPr lang="en-US" sz="2267" b="1" dirty="0">
              <a:solidFill>
                <a:schemeClr val="bg1"/>
              </a:solidFill>
              <a:latin typeface="Arial Narrow" panose="020B0606020202030204" pitchFamily="34" charset="0"/>
              <a:cs typeface="Myriad Pro Cond"/>
            </a:endParaRPr>
          </a:p>
        </p:txBody>
      </p:sp>
      <p:sp>
        <p:nvSpPr>
          <p:cNvPr id="17" name="TextBox 16"/>
          <p:cNvSpPr txBox="1"/>
          <p:nvPr/>
        </p:nvSpPr>
        <p:spPr>
          <a:xfrm>
            <a:off x="1227163" y="665942"/>
            <a:ext cx="3786148" cy="441211"/>
          </a:xfrm>
          <a:prstGeom prst="rect">
            <a:avLst/>
          </a:prstGeom>
          <a:noFill/>
        </p:spPr>
        <p:txBody>
          <a:bodyPr wrap="square" rtlCol="0">
            <a:spAutoFit/>
          </a:bodyPr>
          <a:lstStyle/>
          <a:p>
            <a:r>
              <a:rPr lang="en-US" sz="2267" i="1" dirty="0" smtClean="0">
                <a:solidFill>
                  <a:srgbClr val="B3C3EE"/>
                </a:solidFill>
                <a:latin typeface="Times"/>
                <a:cs typeface="Times"/>
              </a:rPr>
              <a:t>ITU Academia Membership</a:t>
            </a:r>
            <a:endParaRPr lang="en-US" sz="2267" i="1" dirty="0">
              <a:solidFill>
                <a:srgbClr val="B3C3EE"/>
              </a:solidFill>
              <a:latin typeface="Times"/>
              <a:cs typeface="Times"/>
            </a:endParaRPr>
          </a:p>
        </p:txBody>
      </p:sp>
    </p:spTree>
    <p:custDataLst>
      <p:tags r:id="rId1"/>
    </p:custDataLst>
    <p:extLst>
      <p:ext uri="{BB962C8B-B14F-4D97-AF65-F5344CB8AC3E}">
        <p14:creationId xmlns:p14="http://schemas.microsoft.com/office/powerpoint/2010/main" val="2142282779"/>
      </p:ext>
    </p:extLst>
  </p:cSld>
  <p:clrMapOvr>
    <a:masterClrMapping/>
  </p:clrMapOvr>
  <p:transition spd="slow" advClick="0" advTm="900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 y="-6095"/>
            <a:ext cx="12191992" cy="6864092"/>
          </a:xfrm>
          <a:prstGeom prst="rect">
            <a:avLst/>
          </a:prstGeom>
        </p:spPr>
      </p:pic>
      <p:sp>
        <p:nvSpPr>
          <p:cNvPr id="5" name="TextBox 4"/>
          <p:cNvSpPr txBox="1"/>
          <p:nvPr/>
        </p:nvSpPr>
        <p:spPr>
          <a:xfrm>
            <a:off x="1271269" y="1128351"/>
            <a:ext cx="5828828" cy="461665"/>
          </a:xfrm>
          <a:prstGeom prst="rect">
            <a:avLst/>
          </a:prstGeom>
          <a:noFill/>
        </p:spPr>
        <p:txBody>
          <a:bodyPr wrap="square" rtlCol="0">
            <a:spAutoFit/>
          </a:bodyPr>
          <a:lstStyle/>
          <a:p>
            <a:r>
              <a:rPr lang="en-US" sz="2400" b="1" dirty="0" smtClean="0">
                <a:solidFill>
                  <a:srgbClr val="6A98D0"/>
                </a:solidFill>
                <a:latin typeface="Arial Narrow" pitchFamily="34" charset="0"/>
                <a:cs typeface="Myriad Pro Cond"/>
              </a:rPr>
              <a:t>IN SUMMARY</a:t>
            </a:r>
            <a:endParaRPr lang="en-US" sz="2400" b="1" dirty="0">
              <a:solidFill>
                <a:srgbClr val="6A98D0"/>
              </a:solidFill>
              <a:latin typeface="Arial Narrow" pitchFamily="34" charset="0"/>
              <a:cs typeface="Myriad Pro Cond"/>
            </a:endParaRPr>
          </a:p>
        </p:txBody>
      </p:sp>
      <p:pic>
        <p:nvPicPr>
          <p:cNvPr id="14" name="Picture 4" descr="http://www.itu.int/en/150/itu150logos/150logo-White01.png"/>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145772" y="5931085"/>
            <a:ext cx="967410" cy="72627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702368" y="1842053"/>
            <a:ext cx="6053260" cy="3416320"/>
          </a:xfrm>
          <a:prstGeom prst="rect">
            <a:avLst/>
          </a:prstGeom>
          <a:noFill/>
        </p:spPr>
        <p:txBody>
          <a:bodyPr wrap="none" rtlCol="0">
            <a:spAutoFit/>
          </a:bodyPr>
          <a:lstStyle/>
          <a:p>
            <a:pPr lvl="0"/>
            <a:r>
              <a:rPr lang="en-US" altLang="ko-KR" sz="2400" dirty="0" smtClean="0">
                <a:solidFill>
                  <a:schemeClr val="bg2">
                    <a:lumMod val="25000"/>
                  </a:schemeClr>
                </a:solidFill>
                <a:latin typeface="Arial Narrow" pitchFamily="34" charset="0"/>
              </a:rPr>
              <a:t>You can…</a:t>
            </a:r>
          </a:p>
          <a:p>
            <a:pPr lvl="0">
              <a:buFont typeface="Arial" pitchFamily="34" charset="0"/>
              <a:buChar char="•"/>
            </a:pPr>
            <a:endParaRPr lang="en-US" altLang="ko-KR" sz="2400" dirty="0" smtClean="0">
              <a:solidFill>
                <a:schemeClr val="bg2">
                  <a:lumMod val="25000"/>
                </a:schemeClr>
              </a:solidFill>
              <a:latin typeface="Arial Narrow" pitchFamily="34" charset="0"/>
            </a:endParaRPr>
          </a:p>
          <a:p>
            <a:pPr lvl="0">
              <a:buFont typeface="Arial" pitchFamily="34" charset="0"/>
              <a:buChar char="•"/>
            </a:pPr>
            <a:r>
              <a:rPr lang="en-US" altLang="ko-KR" sz="2400" dirty="0" smtClean="0">
                <a:solidFill>
                  <a:schemeClr val="bg2">
                    <a:lumMod val="25000"/>
                  </a:schemeClr>
                </a:solidFill>
                <a:latin typeface="Arial Narrow" pitchFamily="34" charset="0"/>
              </a:rPr>
              <a:t> Enrich Your Technical Knowledge</a:t>
            </a:r>
          </a:p>
          <a:p>
            <a:pPr>
              <a:buFont typeface="Arial" pitchFamily="34" charset="0"/>
              <a:buChar char="•"/>
            </a:pPr>
            <a:r>
              <a:rPr lang="en-US" altLang="ko-KR" sz="2400" dirty="0" smtClean="0">
                <a:solidFill>
                  <a:schemeClr val="bg2">
                    <a:lumMod val="25000"/>
                  </a:schemeClr>
                </a:solidFill>
                <a:latin typeface="Arial Narrow" pitchFamily="34" charset="0"/>
              </a:rPr>
              <a:t> Contribute to global standards and best practices</a:t>
            </a:r>
          </a:p>
          <a:p>
            <a:pPr lvl="0">
              <a:buFont typeface="Arial" pitchFamily="34" charset="0"/>
              <a:buChar char="•"/>
            </a:pPr>
            <a:r>
              <a:rPr lang="en-US" altLang="ko-KR" sz="2400" dirty="0" smtClean="0">
                <a:solidFill>
                  <a:schemeClr val="bg2">
                    <a:lumMod val="25000"/>
                  </a:schemeClr>
                </a:solidFill>
                <a:latin typeface="Arial Narrow" pitchFamily="34" charset="0"/>
              </a:rPr>
              <a:t> Become an editor or </a:t>
            </a:r>
            <a:r>
              <a:rPr lang="en-US" altLang="ko-KR" sz="2400" dirty="0" err="1" smtClean="0">
                <a:solidFill>
                  <a:schemeClr val="bg2">
                    <a:lumMod val="25000"/>
                  </a:schemeClr>
                </a:solidFill>
                <a:latin typeface="Arial Narrow" pitchFamily="34" charset="0"/>
              </a:rPr>
              <a:t>rapporteur</a:t>
            </a:r>
            <a:r>
              <a:rPr lang="en-US" altLang="ko-KR" sz="2400" dirty="0" smtClean="0">
                <a:solidFill>
                  <a:schemeClr val="bg2">
                    <a:lumMod val="25000"/>
                  </a:schemeClr>
                </a:solidFill>
                <a:latin typeface="Arial Narrow" pitchFamily="34" charset="0"/>
              </a:rPr>
              <a:t> of ITU documents</a:t>
            </a:r>
          </a:p>
          <a:p>
            <a:pPr lvl="0">
              <a:buFont typeface="Arial" pitchFamily="34" charset="0"/>
              <a:buChar char="•"/>
            </a:pPr>
            <a:r>
              <a:rPr lang="en-US" altLang="ko-KR" sz="2400" dirty="0" smtClean="0">
                <a:solidFill>
                  <a:schemeClr val="bg2">
                    <a:lumMod val="25000"/>
                  </a:schemeClr>
                </a:solidFill>
                <a:latin typeface="Arial Narrow" pitchFamily="34" charset="0"/>
              </a:rPr>
              <a:t> Raise the profile and recognition of your institution </a:t>
            </a:r>
          </a:p>
          <a:p>
            <a:pPr lvl="0">
              <a:buFont typeface="Arial" pitchFamily="34" charset="0"/>
              <a:buChar char="•"/>
            </a:pPr>
            <a:r>
              <a:rPr lang="en-US" altLang="ko-KR" sz="2400" dirty="0" smtClean="0">
                <a:solidFill>
                  <a:schemeClr val="bg2">
                    <a:lumMod val="25000"/>
                  </a:schemeClr>
                </a:solidFill>
                <a:latin typeface="Arial Narrow" pitchFamily="34" charset="0"/>
              </a:rPr>
              <a:t> Share your expertise and engage in global debates</a:t>
            </a:r>
          </a:p>
          <a:p>
            <a:pPr lvl="0">
              <a:buFont typeface="Arial" pitchFamily="34" charset="0"/>
              <a:buChar char="•"/>
            </a:pPr>
            <a:r>
              <a:rPr lang="en-US" altLang="ko-KR" sz="2400" dirty="0" smtClean="0">
                <a:solidFill>
                  <a:schemeClr val="bg2">
                    <a:lumMod val="25000"/>
                  </a:schemeClr>
                </a:solidFill>
                <a:latin typeface="Arial Narrow" pitchFamily="34" charset="0"/>
              </a:rPr>
              <a:t> Launch innovative public-private partnerships </a:t>
            </a:r>
          </a:p>
          <a:p>
            <a:pPr lvl="0">
              <a:buFont typeface="Arial" pitchFamily="34" charset="0"/>
              <a:buChar char="•"/>
            </a:pPr>
            <a:r>
              <a:rPr lang="en-US" altLang="ko-KR" sz="2400" dirty="0" smtClean="0">
                <a:solidFill>
                  <a:schemeClr val="bg2">
                    <a:lumMod val="25000"/>
                  </a:schemeClr>
                </a:solidFill>
                <a:latin typeface="Arial Narrow" pitchFamily="34" charset="0"/>
              </a:rPr>
              <a:t> Get access to world-leading ICT statistics</a:t>
            </a:r>
          </a:p>
        </p:txBody>
      </p:sp>
      <p:sp>
        <p:nvSpPr>
          <p:cNvPr id="19" name="TextBox 18"/>
          <p:cNvSpPr txBox="1"/>
          <p:nvPr/>
        </p:nvSpPr>
        <p:spPr>
          <a:xfrm>
            <a:off x="7353520" y="2107097"/>
            <a:ext cx="3792192" cy="3277820"/>
          </a:xfrm>
          <a:prstGeom prst="rect">
            <a:avLst/>
          </a:prstGeom>
          <a:noFill/>
        </p:spPr>
        <p:txBody>
          <a:bodyPr wrap="none" rtlCol="0">
            <a:spAutoFit/>
          </a:bodyPr>
          <a:lstStyle/>
          <a:p>
            <a:pPr lvl="0" algn="ctr"/>
            <a:r>
              <a:rPr lang="en-US" altLang="ko-KR" sz="2800" dirty="0" smtClean="0">
                <a:solidFill>
                  <a:schemeClr val="accent5">
                    <a:lumMod val="75000"/>
                  </a:schemeClr>
                </a:solidFill>
                <a:latin typeface="Arial Narrow" pitchFamily="34" charset="0"/>
              </a:rPr>
              <a:t>For only:</a:t>
            </a:r>
          </a:p>
          <a:p>
            <a:pPr lvl="0"/>
            <a:endParaRPr lang="en-US" altLang="ko-KR" sz="2000" b="1" dirty="0" smtClean="0">
              <a:solidFill>
                <a:schemeClr val="accent5">
                  <a:lumMod val="75000"/>
                </a:schemeClr>
              </a:solidFill>
              <a:latin typeface="Arial Narrow" pitchFamily="34" charset="0"/>
            </a:endParaRPr>
          </a:p>
          <a:p>
            <a:pPr lvl="0" algn="ctr"/>
            <a:r>
              <a:rPr lang="en-US" altLang="ko-KR" sz="2000" dirty="0" smtClean="0">
                <a:latin typeface="Arial Narrow" pitchFamily="34" charset="0"/>
              </a:rPr>
              <a:t>Institutions in developing countries:</a:t>
            </a:r>
          </a:p>
          <a:p>
            <a:pPr lvl="0" algn="ctr">
              <a:spcBef>
                <a:spcPts val="1200"/>
              </a:spcBef>
              <a:spcAft>
                <a:spcPts val="200"/>
              </a:spcAft>
              <a:buClr>
                <a:srgbClr val="FFFFFF"/>
              </a:buClr>
            </a:pPr>
            <a:r>
              <a:rPr lang="en-US" altLang="ko-KR" sz="3200" b="1" dirty="0" smtClean="0">
                <a:solidFill>
                  <a:schemeClr val="accent5">
                    <a:lumMod val="75000"/>
                  </a:schemeClr>
                </a:solidFill>
                <a:latin typeface="Arial Narrow" pitchFamily="34" charset="0"/>
              </a:rPr>
              <a:t>CHF 2,000</a:t>
            </a:r>
            <a:r>
              <a:rPr lang="en-US" altLang="ko-KR" sz="2000" b="1" dirty="0" smtClean="0">
                <a:solidFill>
                  <a:schemeClr val="accent5">
                    <a:lumMod val="75000"/>
                  </a:schemeClr>
                </a:solidFill>
                <a:latin typeface="Arial Narrow" pitchFamily="34" charset="0"/>
              </a:rPr>
              <a:t>/year </a:t>
            </a:r>
          </a:p>
          <a:p>
            <a:pPr lvl="0" algn="ctr">
              <a:spcBef>
                <a:spcPts val="1200"/>
              </a:spcBef>
              <a:spcAft>
                <a:spcPts val="200"/>
              </a:spcAft>
              <a:buClr>
                <a:srgbClr val="FFFFFF"/>
              </a:buClr>
            </a:pPr>
            <a:r>
              <a:rPr lang="en-US" altLang="ko-KR" sz="2000" dirty="0" smtClean="0">
                <a:latin typeface="Arial Narrow" pitchFamily="34" charset="0"/>
              </a:rPr>
              <a:t>Institutions from developed countries:</a:t>
            </a:r>
          </a:p>
          <a:p>
            <a:pPr lvl="0" algn="ctr">
              <a:spcBef>
                <a:spcPts val="1200"/>
              </a:spcBef>
              <a:spcAft>
                <a:spcPts val="200"/>
              </a:spcAft>
              <a:buClr>
                <a:srgbClr val="FFFFFF"/>
              </a:buClr>
            </a:pPr>
            <a:r>
              <a:rPr lang="en-US" altLang="ko-KR" sz="3200" b="1" dirty="0" smtClean="0">
                <a:solidFill>
                  <a:schemeClr val="accent5">
                    <a:lumMod val="75000"/>
                  </a:schemeClr>
                </a:solidFill>
                <a:latin typeface="Arial Narrow" pitchFamily="34" charset="0"/>
              </a:rPr>
              <a:t>CHF 4,000</a:t>
            </a:r>
            <a:r>
              <a:rPr lang="en-US" altLang="ko-KR" sz="2000" b="1" dirty="0" smtClean="0">
                <a:solidFill>
                  <a:schemeClr val="accent5">
                    <a:lumMod val="75000"/>
                  </a:schemeClr>
                </a:solidFill>
                <a:latin typeface="Arial Narrow" pitchFamily="34" charset="0"/>
              </a:rPr>
              <a:t>/year</a:t>
            </a:r>
          </a:p>
          <a:p>
            <a:endParaRPr lang="ko-KR" altLang="en-US" sz="2000" dirty="0">
              <a:latin typeface="Arial Narrow" pitchFamily="34" charset="0"/>
            </a:endParaRPr>
          </a:p>
        </p:txBody>
      </p:sp>
      <p:sp>
        <p:nvSpPr>
          <p:cNvPr id="9" name="TextBox 8"/>
          <p:cNvSpPr txBox="1"/>
          <p:nvPr/>
        </p:nvSpPr>
        <p:spPr>
          <a:xfrm>
            <a:off x="656388" y="656429"/>
            <a:ext cx="580289" cy="441211"/>
          </a:xfrm>
          <a:prstGeom prst="rect">
            <a:avLst/>
          </a:prstGeom>
          <a:noFill/>
        </p:spPr>
        <p:txBody>
          <a:bodyPr wrap="square" rtlCol="0">
            <a:spAutoFit/>
          </a:bodyPr>
          <a:lstStyle/>
          <a:p>
            <a:pPr algn="ctr"/>
            <a:r>
              <a:rPr lang="en-US" sz="2267" b="1" dirty="0" smtClean="0">
                <a:solidFill>
                  <a:schemeClr val="bg1"/>
                </a:solidFill>
                <a:latin typeface="Arial Narrow" panose="020B0606020202030204" pitchFamily="34" charset="0"/>
                <a:cs typeface="Myriad Pro Cond"/>
              </a:rPr>
              <a:t>04</a:t>
            </a:r>
            <a:endParaRPr lang="en-US" sz="2267" b="1" dirty="0">
              <a:solidFill>
                <a:schemeClr val="bg1"/>
              </a:solidFill>
              <a:latin typeface="Arial Narrow" panose="020B0606020202030204" pitchFamily="34" charset="0"/>
              <a:cs typeface="Myriad Pro Cond"/>
            </a:endParaRPr>
          </a:p>
        </p:txBody>
      </p:sp>
      <p:sp>
        <p:nvSpPr>
          <p:cNvPr id="10" name="TextBox 9"/>
          <p:cNvSpPr txBox="1"/>
          <p:nvPr/>
        </p:nvSpPr>
        <p:spPr>
          <a:xfrm>
            <a:off x="1227163" y="665942"/>
            <a:ext cx="3786148" cy="441211"/>
          </a:xfrm>
          <a:prstGeom prst="rect">
            <a:avLst/>
          </a:prstGeom>
          <a:noFill/>
        </p:spPr>
        <p:txBody>
          <a:bodyPr wrap="square" rtlCol="0">
            <a:spAutoFit/>
          </a:bodyPr>
          <a:lstStyle/>
          <a:p>
            <a:r>
              <a:rPr lang="en-US" sz="2267" i="1" dirty="0" smtClean="0">
                <a:solidFill>
                  <a:srgbClr val="B3C3EE"/>
                </a:solidFill>
                <a:latin typeface="Times"/>
                <a:cs typeface="Times"/>
              </a:rPr>
              <a:t>ITU Academia Membership</a:t>
            </a:r>
            <a:endParaRPr lang="en-US" sz="2267" i="1" dirty="0">
              <a:solidFill>
                <a:srgbClr val="B3C3EE"/>
              </a:solidFill>
              <a:latin typeface="Times"/>
              <a:cs typeface="Times"/>
            </a:endParaRPr>
          </a:p>
        </p:txBody>
      </p:sp>
    </p:spTree>
    <p:custDataLst>
      <p:tags r:id="rId1"/>
    </p:custDataLst>
    <p:extLst>
      <p:ext uri="{BB962C8B-B14F-4D97-AF65-F5344CB8AC3E}">
        <p14:creationId xmlns:p14="http://schemas.microsoft.com/office/powerpoint/2010/main" val="2142282779"/>
      </p:ext>
    </p:extLst>
  </p:cSld>
  <p:clrMapOvr>
    <a:masterClrMapping/>
  </p:clrMapOvr>
  <p:transition spd="slow" advClick="0" advTm="9000">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2.4"/>
</p:tagLst>
</file>

<file path=ppt/tags/tag2.xml><?xml version="1.0" encoding="utf-8"?>
<p:tagLst xmlns:a="http://schemas.openxmlformats.org/drawingml/2006/main" xmlns:r="http://schemas.openxmlformats.org/officeDocument/2006/relationships" xmlns:p="http://schemas.openxmlformats.org/presentationml/2006/main">
  <p:tag name="TIMING" val="|0|2.4"/>
</p:tagLst>
</file>

<file path=ppt/tags/tag3.xml><?xml version="1.0" encoding="utf-8"?>
<p:tagLst xmlns:a="http://schemas.openxmlformats.org/drawingml/2006/main" xmlns:r="http://schemas.openxmlformats.org/officeDocument/2006/relationships" xmlns:p="http://schemas.openxmlformats.org/presentationml/2006/main">
  <p:tag name="TIMING" val="|2.9|2.2|2.6|2.5|2.5|2.3|3.5|2.6"/>
</p:tagLst>
</file>

<file path=ppt/tags/tag4.xml><?xml version="1.0" encoding="utf-8"?>
<p:tagLst xmlns:a="http://schemas.openxmlformats.org/drawingml/2006/main" xmlns:r="http://schemas.openxmlformats.org/officeDocument/2006/relationships" xmlns:p="http://schemas.openxmlformats.org/presentationml/2006/main">
  <p:tag name="TIMING" val="|2.9|2.2|2.6|2.5|2.5|2.3|3.5|2.6"/>
</p:tagLst>
</file>

<file path=ppt/tags/tag5.xml><?xml version="1.0" encoding="utf-8"?>
<p:tagLst xmlns:a="http://schemas.openxmlformats.org/drawingml/2006/main" xmlns:r="http://schemas.openxmlformats.org/officeDocument/2006/relationships" xmlns:p="http://schemas.openxmlformats.org/presentationml/2006/main">
  <p:tag name="TIMING" val="|2.9|2.2|2.6|2.5|2.5|2.3|3.5|2.6"/>
</p:tagLst>
</file>

<file path=ppt/tags/tag6.xml><?xml version="1.0" encoding="utf-8"?>
<p:tagLst xmlns:a="http://schemas.openxmlformats.org/drawingml/2006/main" xmlns:r="http://schemas.openxmlformats.org/officeDocument/2006/relationships" xmlns:p="http://schemas.openxmlformats.org/presentationml/2006/main">
  <p:tag name="TIMING" val="|2.9|2.2|2.6|2.5|2.5|2.3|3.5|2.6"/>
</p:tagLst>
</file>

<file path=ppt/tags/tag7.xml><?xml version="1.0" encoding="utf-8"?>
<p:tagLst xmlns:a="http://schemas.openxmlformats.org/drawingml/2006/main" xmlns:r="http://schemas.openxmlformats.org/officeDocument/2006/relationships" xmlns:p="http://schemas.openxmlformats.org/presentationml/2006/main">
  <p:tag name="TIMING" val="|2.9|2.2|2.6|2.5|2.5|2.3|3.5|2.6"/>
</p:tagLst>
</file>

<file path=ppt/tags/tag8.xml><?xml version="1.0" encoding="utf-8"?>
<p:tagLst xmlns:a="http://schemas.openxmlformats.org/drawingml/2006/main" xmlns:r="http://schemas.openxmlformats.org/officeDocument/2006/relationships" xmlns:p="http://schemas.openxmlformats.org/presentationml/2006/main">
  <p:tag name="TIMING" val="|2.9|2.2|2.6|2.5|2.5|2.3|3.5|2.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2240BEE36140C4099AA2AE462C59614" ma:contentTypeVersion="2" ma:contentTypeDescription="Create a new document." ma:contentTypeScope="" ma:versionID="e63c2246d32922dcb5ba18055bf4d5d1">
  <xsd:schema xmlns:xsd="http://www.w3.org/2001/XMLSchema" xmlns:xs="http://www.w3.org/2001/XMLSchema" xmlns:p="http://schemas.microsoft.com/office/2006/metadata/properties" xmlns:ns1="http://schemas.microsoft.com/sharepoint/v3" xmlns:ns2="1aaea1ea-72e4-4374-b05e-72e2f16fb7ae" targetNamespace="http://schemas.microsoft.com/office/2006/metadata/properties" ma:root="true" ma:fieldsID="5f03cfa57e716973114bdf2422329f5c" ns1:_="" ns2:_="">
    <xsd:import namespace="http://schemas.microsoft.com/sharepoint/v3"/>
    <xsd:import namespace="1aaea1ea-72e4-4374-b05e-72e2f16fb7a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C20571-BBB3-4D71-898C-E1394A8DF64C}"/>
</file>

<file path=customXml/itemProps2.xml><?xml version="1.0" encoding="utf-8"?>
<ds:datastoreItem xmlns:ds="http://schemas.openxmlformats.org/officeDocument/2006/customXml" ds:itemID="{263EAE16-B580-4522-A71C-F71B16D4CED2}"/>
</file>

<file path=customXml/itemProps3.xml><?xml version="1.0" encoding="utf-8"?>
<ds:datastoreItem xmlns:ds="http://schemas.openxmlformats.org/officeDocument/2006/customXml" ds:itemID="{90592434-DF20-48E5-A0A1-C79B45F059C6}"/>
</file>

<file path=docProps/app.xml><?xml version="1.0" encoding="utf-8"?>
<Properties xmlns="http://schemas.openxmlformats.org/officeDocument/2006/extended-properties" xmlns:vt="http://schemas.openxmlformats.org/officeDocument/2006/docPropsVTypes">
  <TotalTime>542</TotalTime>
  <Words>457</Words>
  <Application>Microsoft Office PowerPoint</Application>
  <PresentationFormat>Custom</PresentationFormat>
  <Paragraphs>100</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ITU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Choi, Ji Young</dc:creator>
  <cp:lastModifiedBy>Chevtchenko, Marina</cp:lastModifiedBy>
  <cp:revision>40</cp:revision>
  <dcterms:created xsi:type="dcterms:W3CDTF">2015-01-27T17:48:56Z</dcterms:created>
  <dcterms:modified xsi:type="dcterms:W3CDTF">2015-04-16T13:28:51Z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0x01010042240BEE36140C4099AA2AE462C59614</vt:lpwstr>
  </property>
</Properties>
</file>