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82" r:id="rId4"/>
    <p:sldId id="283" r:id="rId5"/>
    <p:sldId id="285" r:id="rId6"/>
    <p:sldId id="284" r:id="rId7"/>
    <p:sldId id="280" r:id="rId8"/>
    <p:sldId id="276" r:id="rId9"/>
    <p:sldId id="273" r:id="rId10"/>
    <p:sldId id="279" r:id="rId11"/>
    <p:sldId id="277" r:id="rId12"/>
    <p:sldId id="278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591"/>
    <a:srgbClr val="50A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08" autoAdjust="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3D043-5FAF-42EE-82AD-CE001E1F4265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5C6D9-2E64-43DC-B827-1033139B8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37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19321-9AD7-4C6D-8651-FC55B0E2A225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6089-04A6-4EB9-9305-2B3E4A17B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44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79512" y="2348880"/>
            <a:ext cx="6336704" cy="2160240"/>
          </a:xfrm>
          <a:prstGeom prst="rect">
            <a:avLst/>
          </a:prstGeom>
        </p:spPr>
        <p:txBody>
          <a:bodyPr anchor="ctr" anchorCtr="0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23928" y="5085184"/>
            <a:ext cx="4968552" cy="1464568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>
                <a:solidFill>
                  <a:srgbClr val="4155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Autor prezentace</a:t>
            </a:r>
          </a:p>
          <a:p>
            <a:r>
              <a:rPr lang="cs-CZ" dirty="0" smtClean="0"/>
              <a:t>Kontaktní údaje</a:t>
            </a:r>
            <a:endParaRPr lang="cs-CZ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547268" y="349647"/>
            <a:ext cx="4473004" cy="577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FACULTY OF ELECTRICAL </a:t>
            </a:r>
            <a:endParaRPr lang="cs-CZ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2547268" y="746522"/>
            <a:ext cx="4689028" cy="409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ENGINEERING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272697" y="1196752"/>
            <a:ext cx="8043719" cy="409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DEPT.</a:t>
            </a:r>
            <a:r>
              <a:rPr lang="en-US" sz="2000" b="1" baseline="0" dirty="0" smtClean="0">
                <a:solidFill>
                  <a:schemeClr val="bg1"/>
                </a:solidFill>
              </a:rPr>
              <a:t> OF TELECOMMUNICATION ENGINEERING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1616468" y="399250"/>
            <a:ext cx="869491" cy="799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</a:rPr>
              <a:t>CZECH</a:t>
            </a:r>
            <a:endParaRPr lang="cs-CZ" sz="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</a:rPr>
              <a:t>TECHNICAL</a:t>
            </a:r>
            <a:endParaRPr lang="cs-CZ" sz="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</a:rPr>
              <a:t>UNIVERSITY</a:t>
            </a:r>
            <a:endParaRPr lang="cs-CZ" sz="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</a:rPr>
              <a:t>IN PRAGUE</a:t>
            </a:r>
            <a:endParaRPr lang="cs-CZ" sz="800" b="1" dirty="0" smtClean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3" y="470873"/>
            <a:ext cx="81196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4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sle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79512" y="2348880"/>
            <a:ext cx="6336704" cy="2160240"/>
          </a:xfrm>
          <a:prstGeom prst="rect">
            <a:avLst/>
          </a:prstGeom>
        </p:spPr>
        <p:txBody>
          <a:bodyPr anchor="ctr" anchorCtr="0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Poděkování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23928" y="5085184"/>
            <a:ext cx="4968552" cy="1464568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>
                <a:solidFill>
                  <a:srgbClr val="4155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Autor prezentace</a:t>
            </a:r>
          </a:p>
          <a:p>
            <a:r>
              <a:rPr lang="cs-CZ" dirty="0" smtClean="0"/>
              <a:t>Kontaktní údaje</a:t>
            </a:r>
            <a:endParaRPr lang="cs-CZ" dirty="0"/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2547268" y="349647"/>
            <a:ext cx="4473004" cy="577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FACULTY OF ELECTRICAL </a:t>
            </a:r>
            <a:endParaRPr lang="cs-CZ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2547268" y="746522"/>
            <a:ext cx="4689028" cy="409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ENGINEERING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272697" y="1196752"/>
            <a:ext cx="8043719" cy="409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DEPT.</a:t>
            </a:r>
            <a:r>
              <a:rPr lang="en-US" sz="2000" b="1" baseline="0" dirty="0" smtClean="0">
                <a:solidFill>
                  <a:schemeClr val="bg1"/>
                </a:solidFill>
              </a:rPr>
              <a:t> OF TELECOMMUNICATION ENGINEERING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" name="Title Placeholder 1"/>
          <p:cNvSpPr txBox="1">
            <a:spLocks/>
          </p:cNvSpPr>
          <p:nvPr userDrawn="1"/>
        </p:nvSpPr>
        <p:spPr>
          <a:xfrm>
            <a:off x="1616468" y="399250"/>
            <a:ext cx="869491" cy="799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</a:rPr>
              <a:t>CZECH</a:t>
            </a:r>
            <a:endParaRPr lang="cs-CZ" sz="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</a:rPr>
              <a:t>TECHNICAL</a:t>
            </a:r>
            <a:endParaRPr lang="cs-CZ" sz="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</a:rPr>
              <a:t>UNIVERSITY</a:t>
            </a:r>
            <a:endParaRPr lang="cs-CZ" sz="8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800" b="1" dirty="0" smtClean="0">
                <a:solidFill>
                  <a:schemeClr val="bg1"/>
                </a:solidFill>
              </a:rPr>
              <a:t>IN PRAGUE</a:t>
            </a:r>
            <a:endParaRPr lang="cs-CZ" sz="800" b="1" dirty="0" smtClean="0">
              <a:solidFill>
                <a:schemeClr val="bg1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3" y="470873"/>
            <a:ext cx="81196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6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79512" y="2348880"/>
            <a:ext cx="6336704" cy="2160240"/>
          </a:xfrm>
          <a:prstGeom prst="rect">
            <a:avLst/>
          </a:prstGeom>
        </p:spPr>
        <p:txBody>
          <a:bodyPr anchor="ctr" anchorCtr="0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 sekce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23928" y="5085184"/>
            <a:ext cx="4968552" cy="1464568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>
                <a:solidFill>
                  <a:srgbClr val="4155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Nadpis podsekce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5591"/>
                </a:solidFill>
              </a:defRPr>
            </a:lvl1pPr>
            <a:lvl2pPr>
              <a:defRPr>
                <a:solidFill>
                  <a:srgbClr val="415591"/>
                </a:solidFill>
              </a:defRPr>
            </a:lvl2pPr>
            <a:lvl3pPr>
              <a:defRPr>
                <a:solidFill>
                  <a:srgbClr val="415591"/>
                </a:solidFill>
              </a:defRPr>
            </a:lvl3pPr>
            <a:lvl4pPr>
              <a:defRPr>
                <a:solidFill>
                  <a:srgbClr val="415591"/>
                </a:solidFill>
              </a:defRPr>
            </a:lvl4pPr>
            <a:lvl5pPr>
              <a:defRPr>
                <a:solidFill>
                  <a:srgbClr val="41559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5591"/>
                </a:solidFill>
              </a:defRPr>
            </a:lvl1pPr>
          </a:lstStyle>
          <a:p>
            <a:fld id="{97ECAA24-A005-4797-9018-87E26648EDDD}" type="datetime1">
              <a:rPr lang="cs-CZ" smtClean="0"/>
              <a:pPr/>
              <a:t>12.2.2015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1559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15591"/>
                </a:solidFill>
              </a:defRPr>
            </a:lvl1pPr>
          </a:lstStyle>
          <a:p>
            <a:fld id="{64405D8E-71B5-49A8-BD2A-7DBF500E04B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7200800" cy="980728"/>
          </a:xfrm>
          <a:prstGeom prst="rect">
            <a:avLst/>
          </a:prstGeom>
        </p:spPr>
        <p:txBody>
          <a:bodyPr anchor="ctr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2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7200800" cy="980728"/>
          </a:xfrm>
          <a:prstGeom prst="rect">
            <a:avLst/>
          </a:prstGeom>
        </p:spPr>
        <p:txBody>
          <a:bodyPr anchor="ctr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5591"/>
                </a:solidFill>
              </a:defRPr>
            </a:lvl1pPr>
          </a:lstStyle>
          <a:p>
            <a:fld id="{80321A36-4789-43B7-9B0E-6F7FCEB3F4EF}" type="datetime1">
              <a:rPr lang="cs-CZ" smtClean="0"/>
              <a:pPr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1559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15591"/>
                </a:solidFill>
              </a:defRPr>
            </a:lvl1pPr>
          </a:lstStyle>
          <a:p>
            <a:fld id="{64405D8E-71B5-49A8-BD2A-7DBF500E04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3"/>
          </p:nvPr>
        </p:nvSpPr>
        <p:spPr>
          <a:xfrm>
            <a:off x="457200" y="1196752"/>
            <a:ext cx="4038600" cy="492941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15591"/>
                </a:solidFill>
              </a:defRPr>
            </a:lvl1pPr>
            <a:lvl2pPr>
              <a:defRPr sz="2400">
                <a:solidFill>
                  <a:srgbClr val="415591"/>
                </a:solidFill>
              </a:defRPr>
            </a:lvl2pPr>
            <a:lvl3pPr>
              <a:defRPr sz="2000">
                <a:solidFill>
                  <a:srgbClr val="415591"/>
                </a:solidFill>
              </a:defRPr>
            </a:lvl3pPr>
            <a:lvl4pPr>
              <a:defRPr sz="1800">
                <a:solidFill>
                  <a:srgbClr val="415591"/>
                </a:solidFill>
              </a:defRPr>
            </a:lvl4pPr>
            <a:lvl5pPr>
              <a:defRPr sz="1800">
                <a:solidFill>
                  <a:srgbClr val="4155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15591"/>
                </a:solidFill>
              </a:defRPr>
            </a:lvl1pPr>
            <a:lvl2pPr>
              <a:defRPr sz="2400">
                <a:solidFill>
                  <a:srgbClr val="415591"/>
                </a:solidFill>
              </a:defRPr>
            </a:lvl2pPr>
            <a:lvl3pPr>
              <a:defRPr sz="2000">
                <a:solidFill>
                  <a:srgbClr val="415591"/>
                </a:solidFill>
              </a:defRPr>
            </a:lvl3pPr>
            <a:lvl4pPr>
              <a:defRPr sz="1800">
                <a:solidFill>
                  <a:srgbClr val="415591"/>
                </a:solidFill>
              </a:defRPr>
            </a:lvl4pPr>
            <a:lvl5pPr>
              <a:defRPr sz="1800">
                <a:solidFill>
                  <a:srgbClr val="4155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03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7200800" cy="980728"/>
          </a:xfrm>
          <a:prstGeom prst="rect">
            <a:avLst/>
          </a:prstGeom>
        </p:spPr>
        <p:txBody>
          <a:bodyPr anchor="ctr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5591"/>
                </a:solidFill>
              </a:defRPr>
            </a:lvl1pPr>
          </a:lstStyle>
          <a:p>
            <a:fld id="{D0FDA5E8-AD38-4401-A93B-E57BFA244AFA}" type="datetime1">
              <a:rPr lang="cs-CZ" smtClean="0"/>
              <a:pPr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1559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15591"/>
                </a:solidFill>
              </a:defRPr>
            </a:lvl1pPr>
          </a:lstStyle>
          <a:p>
            <a:fld id="{64405D8E-71B5-49A8-BD2A-7DBF500E04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1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5591"/>
                </a:solidFill>
              </a:defRPr>
            </a:lvl1pPr>
          </a:lstStyle>
          <a:p>
            <a:fld id="{B8DCC943-D5D8-49EE-99E3-309FE847318E}" type="datetime1">
              <a:rPr lang="cs-CZ" smtClean="0"/>
              <a:pPr/>
              <a:t>12.2.2015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1559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15591"/>
                </a:solidFill>
              </a:defRPr>
            </a:lvl1pPr>
          </a:lstStyle>
          <a:p>
            <a:fld id="{64405D8E-71B5-49A8-BD2A-7DBF500E04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05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5591"/>
                </a:solidFill>
              </a:defRPr>
            </a:lvl1pPr>
          </a:lstStyle>
          <a:p>
            <a:fld id="{C5CEA1B1-EC83-4A02-BBA4-B032A9610A62}" type="datetime1">
              <a:rPr lang="cs-CZ" smtClean="0"/>
              <a:pPr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1559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5591"/>
                </a:solidFill>
              </a:defRPr>
            </a:lvl1pPr>
          </a:lstStyle>
          <a:p>
            <a:fld id="{64405D8E-71B5-49A8-BD2A-7DBF500E04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415591"/>
                </a:solidFill>
              </a:defRPr>
            </a:lvl1pPr>
            <a:lvl2pPr>
              <a:defRPr sz="2800">
                <a:solidFill>
                  <a:srgbClr val="415591"/>
                </a:solidFill>
              </a:defRPr>
            </a:lvl2pPr>
            <a:lvl3pPr>
              <a:defRPr sz="2400">
                <a:solidFill>
                  <a:srgbClr val="415591"/>
                </a:solidFill>
              </a:defRPr>
            </a:lvl3pPr>
            <a:lvl4pPr>
              <a:defRPr sz="2000">
                <a:solidFill>
                  <a:srgbClr val="415591"/>
                </a:solidFill>
              </a:defRPr>
            </a:lvl4pPr>
            <a:lvl5pPr>
              <a:defRPr sz="2000">
                <a:solidFill>
                  <a:srgbClr val="41559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155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7200800" cy="980728"/>
          </a:xfrm>
          <a:prstGeom prst="rect">
            <a:avLst/>
          </a:prstGeom>
        </p:spPr>
        <p:txBody>
          <a:bodyPr anchor="ctr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40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87624" y="1196751"/>
            <a:ext cx="6912768" cy="4464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805264"/>
            <a:ext cx="8208912" cy="366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155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5591"/>
                </a:solidFill>
              </a:defRPr>
            </a:lvl1pPr>
          </a:lstStyle>
          <a:p>
            <a:fld id="{63991F13-3C72-4F1E-BDA8-EBB97EEA8E49}" type="datetime1">
              <a:rPr lang="cs-CZ" smtClean="0"/>
              <a:pPr/>
              <a:t>12.2.2015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1559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15591"/>
                </a:solidFill>
              </a:defRPr>
            </a:lvl1pPr>
          </a:lstStyle>
          <a:p>
            <a:fld id="{64405D8E-71B5-49A8-BD2A-7DBF500E04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7200800" cy="980728"/>
          </a:xfrm>
          <a:prstGeom prst="rect">
            <a:avLst/>
          </a:prstGeom>
        </p:spPr>
        <p:txBody>
          <a:bodyPr anchor="ctr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76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43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5" r:id="rId7"/>
    <p:sldLayoutId id="2147483664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6336704" cy="2232248"/>
          </a:xfrm>
        </p:spPr>
        <p:txBody>
          <a:bodyPr/>
          <a:lstStyle/>
          <a:p>
            <a:pPr algn="r"/>
            <a:r>
              <a:rPr lang="en-US" noProof="0" dirty="0" smtClean="0"/>
              <a:t>ITU Centre of Excellence</a:t>
            </a:r>
            <a:br>
              <a:rPr lang="en-US" noProof="0" dirty="0" smtClean="0"/>
            </a:br>
            <a:r>
              <a:rPr lang="en-US" noProof="0" dirty="0" smtClean="0"/>
              <a:t>@ the Czech Technical University in Prague</a:t>
            </a:r>
            <a:endParaRPr lang="en-US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err="1" smtClean="0"/>
              <a:t>Matěj</a:t>
            </a:r>
            <a:r>
              <a:rPr lang="en-US" noProof="0" dirty="0" smtClean="0"/>
              <a:t> </a:t>
            </a:r>
            <a:r>
              <a:rPr lang="en-US" noProof="0" dirty="0" err="1" smtClean="0"/>
              <a:t>Rohlík</a:t>
            </a:r>
            <a:endParaRPr lang="en-US" noProof="0" dirty="0" smtClean="0"/>
          </a:p>
          <a:p>
            <a:r>
              <a:rPr lang="en-US" dirty="0" err="1" smtClean="0"/>
              <a:t>itu@comtel.cz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80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Training Proposals</a:t>
            </a:r>
            <a:endParaRPr lang="en-US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33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noProof="0" dirty="0" smtClean="0"/>
              <a:t>Cyber Security Awareness Training for SMEs</a:t>
            </a:r>
            <a:endParaRPr lang="en-US" noProof="0" dirty="0" smtClean="0"/>
          </a:p>
          <a:p>
            <a:pPr lvl="1"/>
            <a:r>
              <a:rPr lang="en-US" noProof="0" dirty="0" smtClean="0"/>
              <a:t>a comprehensive „cookbook“ for small business enterprises with the aim to identify particular pitfalls while implementing security measures</a:t>
            </a:r>
          </a:p>
          <a:p>
            <a:pPr lvl="1"/>
            <a:r>
              <a:rPr lang="en-US" noProof="0" dirty="0" smtClean="0"/>
              <a:t>topics for a one week intensive workshop:</a:t>
            </a:r>
          </a:p>
          <a:p>
            <a:pPr lvl="2"/>
            <a:r>
              <a:rPr lang="en-US" noProof="0" dirty="0" smtClean="0"/>
              <a:t>network infrastructure Ethernet, IP, </a:t>
            </a:r>
            <a:r>
              <a:rPr lang="en-US" noProof="0" dirty="0" err="1" smtClean="0"/>
              <a:t>WiFi</a:t>
            </a:r>
            <a:r>
              <a:rPr lang="en-US" noProof="0" dirty="0" smtClean="0"/>
              <a:t>, mobile, cloud</a:t>
            </a:r>
          </a:p>
          <a:p>
            <a:pPr lvl="2"/>
            <a:r>
              <a:rPr lang="en-US" noProof="0" dirty="0" smtClean="0"/>
              <a:t>VLAN, remote access, VPN, IPS/IDS, BYOD</a:t>
            </a:r>
          </a:p>
          <a:p>
            <a:pPr lvl="2"/>
            <a:r>
              <a:rPr lang="en-US" noProof="0" dirty="0" smtClean="0"/>
              <a:t>data and information security administered locally and remotely (3</a:t>
            </a:r>
            <a:r>
              <a:rPr lang="en-US" baseline="30000" noProof="0" dirty="0" smtClean="0"/>
              <a:t>rd</a:t>
            </a:r>
            <a:r>
              <a:rPr lang="en-US" noProof="0" dirty="0" smtClean="0"/>
              <a:t> party cloud), advance persistent threats (malware and botnets)</a:t>
            </a:r>
          </a:p>
          <a:p>
            <a:pPr lvl="2"/>
            <a:r>
              <a:rPr lang="en-US" noProof="0" dirty="0" smtClean="0"/>
              <a:t>datacenter security (servers, apps, DBs and virtualization)</a:t>
            </a:r>
          </a:p>
          <a:p>
            <a:pPr lvl="2"/>
            <a:r>
              <a:rPr lang="en-US" noProof="0" dirty="0" smtClean="0"/>
              <a:t>security lifecycle (management  of processes, events and incidents)</a:t>
            </a:r>
          </a:p>
          <a:p>
            <a:endParaRPr lang="en-US" noProof="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Cybersecurity Training #1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5D8E-71B5-49A8-BD2A-7DBF500E04B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noProof="0" dirty="0" smtClean="0"/>
              <a:t>Cyber Security Lifecycle of the New Millennium</a:t>
            </a:r>
            <a:endParaRPr lang="en-US" noProof="0" dirty="0" smtClean="0"/>
          </a:p>
          <a:p>
            <a:pPr lvl="1"/>
            <a:r>
              <a:rPr lang="en-US" noProof="0" dirty="0" smtClean="0"/>
              <a:t>advanced technologies, hacking techniques and implementation of corresponding countermeasures</a:t>
            </a:r>
          </a:p>
          <a:p>
            <a:pPr lvl="1"/>
            <a:r>
              <a:rPr lang="en-US" noProof="0" dirty="0" smtClean="0"/>
              <a:t>topics for a one week intensive workshop:</a:t>
            </a:r>
          </a:p>
          <a:p>
            <a:pPr lvl="2"/>
            <a:r>
              <a:rPr lang="en-US" noProof="0" dirty="0" smtClean="0"/>
              <a:t>mobile devices management and risk mitigation</a:t>
            </a:r>
          </a:p>
          <a:p>
            <a:pPr lvl="2"/>
            <a:r>
              <a:rPr lang="en-US" noProof="0" dirty="0" smtClean="0"/>
              <a:t>Internet of secure things (Cloud, Fog, </a:t>
            </a:r>
            <a:r>
              <a:rPr lang="en-US" noProof="0" dirty="0" err="1" smtClean="0"/>
              <a:t>AutoID</a:t>
            </a:r>
            <a:r>
              <a:rPr lang="cs-CZ" noProof="0" dirty="0" smtClean="0"/>
              <a:t>, NFC</a:t>
            </a:r>
            <a:r>
              <a:rPr lang="en-US" noProof="0" dirty="0" smtClean="0"/>
              <a:t> vs. </a:t>
            </a:r>
            <a:r>
              <a:rPr lang="en-US" noProof="0" dirty="0" err="1" smtClean="0"/>
              <a:t>DDoS</a:t>
            </a:r>
            <a:r>
              <a:rPr lang="en-US" noProof="0" dirty="0" smtClean="0"/>
              <a:t>, privacy)</a:t>
            </a:r>
          </a:p>
          <a:p>
            <a:pPr lvl="2"/>
            <a:r>
              <a:rPr lang="en-US" noProof="0" dirty="0" smtClean="0"/>
              <a:t>advanced datacenter security (software defined networking, data deduplication</a:t>
            </a:r>
            <a:r>
              <a:rPr lang="cs-CZ" noProof="0" dirty="0" smtClean="0"/>
              <a:t>, </a:t>
            </a:r>
            <a:r>
              <a:rPr lang="en-US" dirty="0" smtClean="0"/>
              <a:t>data mining</a:t>
            </a:r>
            <a:r>
              <a:rPr lang="cs-CZ" dirty="0" smtClean="0"/>
              <a:t>)</a:t>
            </a:r>
            <a:endParaRPr lang="en-US" noProof="0" dirty="0" smtClean="0"/>
          </a:p>
          <a:p>
            <a:pPr lvl="2"/>
            <a:r>
              <a:rPr lang="en-US" noProof="0" dirty="0" smtClean="0"/>
              <a:t>security lifecycle (management  of processes, events and incidents – SIEM)</a:t>
            </a:r>
          </a:p>
          <a:p>
            <a:pPr lvl="2"/>
            <a:r>
              <a:rPr lang="en-US" noProof="0" dirty="0" smtClean="0"/>
              <a:t>penetration testing (servers, firewalls, applications and services), risk and vulnerability management</a:t>
            </a:r>
          </a:p>
          <a:p>
            <a:endParaRPr lang="en-US" noProof="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Cybersecurity Training #2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5D8E-71B5-49A8-BD2A-7DBF500E04B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6912768" cy="2160240"/>
          </a:xfrm>
        </p:spPr>
        <p:txBody>
          <a:bodyPr/>
          <a:lstStyle/>
          <a:p>
            <a:r>
              <a:rPr lang="en-US" sz="4200" noProof="0" dirty="0" smtClean="0"/>
              <a:t>Thank you for your attention</a:t>
            </a:r>
            <a:br>
              <a:rPr lang="en-US" sz="4200" noProof="0" dirty="0" smtClean="0"/>
            </a:br>
            <a:r>
              <a:rPr lang="en-US" sz="2000" noProof="0" dirty="0" smtClean="0"/>
              <a:t/>
            </a:r>
            <a:br>
              <a:rPr lang="en-US" sz="2000" noProof="0" dirty="0" smtClean="0"/>
            </a:br>
            <a:r>
              <a:rPr lang="en-US" sz="4200" noProof="0" dirty="0" smtClean="0"/>
              <a:t>	               ... questions …</a:t>
            </a:r>
            <a:endParaRPr lang="en-US" sz="4200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err="1" smtClean="0"/>
              <a:t>Matěj</a:t>
            </a:r>
            <a:r>
              <a:rPr lang="en-US" noProof="0" dirty="0" smtClean="0"/>
              <a:t> </a:t>
            </a:r>
            <a:r>
              <a:rPr lang="en-US" noProof="0" dirty="0" err="1" smtClean="0"/>
              <a:t>Rohlík</a:t>
            </a:r>
            <a:endParaRPr lang="en-US" noProof="0" dirty="0" smtClean="0"/>
          </a:p>
          <a:p>
            <a:r>
              <a:rPr lang="en-US" noProof="0" dirty="0" err="1" smtClean="0"/>
              <a:t>itu@comtel.cz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39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Among oldest technical universities in Central </a:t>
            </a:r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Established 1707</a:t>
            </a:r>
          </a:p>
          <a:p>
            <a:pPr lvl="1"/>
            <a:r>
              <a:rPr lang="en-US" dirty="0" smtClean="0"/>
              <a:t>Edict </a:t>
            </a:r>
            <a:r>
              <a:rPr lang="en-US" dirty="0"/>
              <a:t>of Joseph I, Holy Roman </a:t>
            </a:r>
            <a:r>
              <a:rPr lang="en-US" dirty="0" smtClean="0"/>
              <a:t>Emperor</a:t>
            </a:r>
          </a:p>
          <a:p>
            <a:r>
              <a:rPr lang="en-US" b="1" dirty="0" smtClean="0"/>
              <a:t>8 Faculties</a:t>
            </a:r>
          </a:p>
          <a:p>
            <a:pPr lvl="1"/>
            <a:r>
              <a:rPr lang="en-US" b="1" dirty="0" smtClean="0"/>
              <a:t>Electrical </a:t>
            </a:r>
            <a:r>
              <a:rPr lang="en-US" b="1" dirty="0"/>
              <a:t>Engineering</a:t>
            </a:r>
            <a:r>
              <a:rPr lang="en-US" dirty="0"/>
              <a:t> (since 1950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Biomedical Engineering</a:t>
            </a:r>
          </a:p>
          <a:p>
            <a:pPr lvl="1"/>
            <a:r>
              <a:rPr lang="en-US" dirty="0" smtClean="0"/>
              <a:t>Civil Engineering</a:t>
            </a:r>
          </a:p>
          <a:p>
            <a:pPr lvl="1"/>
            <a:r>
              <a:rPr lang="en-US" dirty="0" smtClean="0"/>
              <a:t>Information Technology</a:t>
            </a:r>
          </a:p>
          <a:p>
            <a:pPr lvl="1"/>
            <a:r>
              <a:rPr lang="en-US" dirty="0" smtClean="0"/>
              <a:t>Mechanical Engineering</a:t>
            </a:r>
          </a:p>
          <a:p>
            <a:pPr lvl="1"/>
            <a:r>
              <a:rPr lang="en-US" dirty="0" smtClean="0"/>
              <a:t>Nuclear </a:t>
            </a:r>
            <a:r>
              <a:rPr lang="en-US" dirty="0"/>
              <a:t>Sciences and Physical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Transportation Sciences</a:t>
            </a:r>
          </a:p>
          <a:p>
            <a:r>
              <a:rPr lang="en-US" dirty="0" smtClean="0"/>
              <a:t>Approximately 21.300 students</a:t>
            </a:r>
          </a:p>
          <a:p>
            <a:r>
              <a:rPr lang="en-US" dirty="0" smtClean="0"/>
              <a:t>Top </a:t>
            </a:r>
            <a:r>
              <a:rPr lang="en-US" dirty="0"/>
              <a:t>400 Worldwide, Top 170 </a:t>
            </a:r>
            <a:r>
              <a:rPr lang="en-US" dirty="0" smtClean="0"/>
              <a:t>TU</a:t>
            </a:r>
            <a:br>
              <a:rPr lang="en-US" dirty="0" smtClean="0"/>
            </a:br>
            <a:r>
              <a:rPr lang="en-US" dirty="0" smtClean="0"/>
              <a:t> – and climbing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(Times Higher Education Supplement)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5D8E-71B5-49A8-BD2A-7DBF500E04B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7200800" cy="980728"/>
          </a:xfrm>
        </p:spPr>
        <p:txBody>
          <a:bodyPr/>
          <a:lstStyle/>
          <a:p>
            <a:r>
              <a:rPr lang="en-US" sz="3600" dirty="0" smtClean="0"/>
              <a:t>Czech Technical University in Prague</a:t>
            </a:r>
            <a:endParaRPr lang="en-US" sz="3600" dirty="0"/>
          </a:p>
        </p:txBody>
      </p:sp>
      <p:pic>
        <p:nvPicPr>
          <p:cNvPr id="9" name="Picture 5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1633719" cy="12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65" y="2564904"/>
            <a:ext cx="25114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47" y="4627431"/>
            <a:ext cx="3598245" cy="219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3"/>
          <p:cNvCxnSpPr/>
          <p:nvPr/>
        </p:nvCxnSpPr>
        <p:spPr>
          <a:xfrm flipV="1">
            <a:off x="7065731" y="4239243"/>
            <a:ext cx="974785" cy="168215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9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Faculty of Electrical Engineering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5D8E-71B5-49A8-BD2A-7DBF500E04B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19 + 4 departments</a:t>
            </a:r>
          </a:p>
          <a:p>
            <a:pPr lvl="1"/>
            <a:r>
              <a:rPr lang="en-US" b="1" dirty="0"/>
              <a:t>Department of Telecommunications Engineering</a:t>
            </a:r>
          </a:p>
          <a:p>
            <a:pPr lvl="1"/>
            <a:r>
              <a:rPr lang="en-US" dirty="0"/>
              <a:t>Department of Circuit Theory</a:t>
            </a:r>
          </a:p>
          <a:p>
            <a:pPr lvl="1"/>
            <a:r>
              <a:rPr lang="en-US" dirty="0"/>
              <a:t>Department of Computer Graphics and Interaction</a:t>
            </a:r>
          </a:p>
          <a:p>
            <a:pPr lvl="1"/>
            <a:r>
              <a:rPr lang="en-US" dirty="0"/>
              <a:t>Department of Computers</a:t>
            </a:r>
          </a:p>
          <a:p>
            <a:pPr lvl="1"/>
            <a:r>
              <a:rPr lang="en-US" dirty="0"/>
              <a:t>Department of Control Engineering</a:t>
            </a:r>
          </a:p>
          <a:p>
            <a:pPr lvl="1"/>
            <a:r>
              <a:rPr lang="en-US" dirty="0"/>
              <a:t>Department of Cybernetics</a:t>
            </a:r>
          </a:p>
          <a:p>
            <a:pPr lvl="1"/>
            <a:r>
              <a:rPr lang="en-US" dirty="0"/>
              <a:t>Department of Economics, Management and Humanities</a:t>
            </a:r>
          </a:p>
          <a:p>
            <a:pPr lvl="1"/>
            <a:r>
              <a:rPr lang="en-US" dirty="0"/>
              <a:t>Department of Electric Drives and Traction</a:t>
            </a:r>
          </a:p>
          <a:p>
            <a:pPr lvl="1"/>
            <a:r>
              <a:rPr lang="en-US" dirty="0"/>
              <a:t>Department of </a:t>
            </a:r>
            <a:r>
              <a:rPr lang="en-US" dirty="0" err="1"/>
              <a:t>Electroenergetics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752528" cy="3744416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Department of Electromagnetic </a:t>
            </a:r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err="1" smtClean="0"/>
              <a:t>Electrotechnology</a:t>
            </a:r>
            <a:endParaRPr lang="en-US" dirty="0" smtClean="0"/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Informatics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Mechanics and Materials </a:t>
            </a:r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Microelectronics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err="1"/>
              <a:t>Radioelectronics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211960" y="5237585"/>
            <a:ext cx="4474840" cy="16477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155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1559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1559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41559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41559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Centre for Business </a:t>
            </a:r>
            <a:r>
              <a:rPr lang="en-US" dirty="0" smtClean="0"/>
              <a:t>Cooperation</a:t>
            </a:r>
          </a:p>
          <a:p>
            <a:pPr lvl="1"/>
            <a:r>
              <a:rPr lang="en-US" dirty="0" smtClean="0"/>
              <a:t>Centre </a:t>
            </a:r>
            <a:r>
              <a:rPr lang="en-US" dirty="0"/>
              <a:t>for Knowledge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and Implementation </a:t>
            </a:r>
            <a:r>
              <a:rPr lang="en-US" dirty="0" smtClean="0"/>
              <a:t>Laboratories</a:t>
            </a:r>
          </a:p>
          <a:p>
            <a:pPr lvl="1"/>
            <a:r>
              <a:rPr lang="en-US" dirty="0" smtClean="0"/>
              <a:t>Education </a:t>
            </a:r>
            <a:r>
              <a:rPr lang="en-US" dirty="0"/>
              <a:t>Support Centre</a:t>
            </a:r>
          </a:p>
        </p:txBody>
      </p:sp>
    </p:spTree>
    <p:extLst>
      <p:ext uri="{BB962C8B-B14F-4D97-AF65-F5344CB8AC3E}">
        <p14:creationId xmlns:p14="http://schemas.microsoft.com/office/powerpoint/2010/main" val="264982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566124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Staff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full </a:t>
            </a:r>
            <a:r>
              <a:rPr lang="en-US" dirty="0" smtClean="0"/>
              <a:t>professors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associate </a:t>
            </a:r>
            <a:r>
              <a:rPr lang="en-US" dirty="0" smtClean="0"/>
              <a:t>professors</a:t>
            </a:r>
          </a:p>
          <a:p>
            <a:pPr lvl="1"/>
            <a:r>
              <a:rPr lang="en-US" dirty="0" smtClean="0"/>
              <a:t>Approx. 20 researchers, fellows</a:t>
            </a:r>
          </a:p>
          <a:p>
            <a:pPr lvl="1"/>
            <a:r>
              <a:rPr lang="en-US" dirty="0" smtClean="0"/>
              <a:t>Approx. 30 </a:t>
            </a:r>
            <a:r>
              <a:rPr lang="en-US" dirty="0"/>
              <a:t>PhD </a:t>
            </a:r>
            <a:r>
              <a:rPr lang="en-US" dirty="0" smtClean="0"/>
              <a:t>students</a:t>
            </a:r>
          </a:p>
          <a:p>
            <a:r>
              <a:rPr lang="en-US" b="1" dirty="0" smtClean="0"/>
              <a:t>Research </a:t>
            </a:r>
            <a:r>
              <a:rPr lang="en-US" b="1" dirty="0"/>
              <a:t>topics (research teams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Transmission </a:t>
            </a:r>
            <a:r>
              <a:rPr lang="en-US" dirty="0"/>
              <a:t>Media and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Generation Networks </a:t>
            </a:r>
            <a:r>
              <a:rPr lang="en-US" dirty="0" smtClean="0"/>
              <a:t>– NGN</a:t>
            </a:r>
          </a:p>
          <a:p>
            <a:pPr lvl="1"/>
            <a:r>
              <a:rPr lang="en-US" b="1" dirty="0" smtClean="0"/>
              <a:t>Security</a:t>
            </a:r>
          </a:p>
          <a:p>
            <a:pPr lvl="1"/>
            <a:r>
              <a:rPr lang="en-US" dirty="0" smtClean="0"/>
              <a:t>Mobile Communications</a:t>
            </a:r>
          </a:p>
          <a:p>
            <a:pPr lvl="1"/>
            <a:r>
              <a:rPr lang="en-US" dirty="0" smtClean="0"/>
              <a:t>Internet </a:t>
            </a:r>
            <a:r>
              <a:rPr lang="en-US" dirty="0"/>
              <a:t>of Things and </a:t>
            </a:r>
            <a:r>
              <a:rPr lang="en-US" dirty="0" smtClean="0"/>
              <a:t>RFID</a:t>
            </a:r>
          </a:p>
          <a:p>
            <a:pPr lvl="1"/>
            <a:r>
              <a:rPr lang="en-US" dirty="0" smtClean="0"/>
              <a:t>Industrial Applications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Signal </a:t>
            </a:r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ICT </a:t>
            </a:r>
            <a:r>
              <a:rPr lang="en-US" dirty="0"/>
              <a:t>Systems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Educational Systems</a:t>
            </a:r>
          </a:p>
          <a:p>
            <a:pPr lvl="1"/>
            <a:r>
              <a:rPr lang="en-US" dirty="0" smtClean="0"/>
              <a:t>Assistive </a:t>
            </a:r>
            <a:r>
              <a:rPr lang="en-US" dirty="0"/>
              <a:t>Technologies and </a:t>
            </a:r>
            <a:r>
              <a:rPr lang="en-US" dirty="0" err="1" smtClean="0"/>
              <a:t>eHealth</a:t>
            </a:r>
            <a:endParaRPr lang="en-US" dirty="0" smtClean="0"/>
          </a:p>
          <a:p>
            <a:pPr lvl="1"/>
            <a:r>
              <a:rPr lang="en-US" dirty="0" smtClean="0"/>
              <a:t>Cloud </a:t>
            </a:r>
            <a:r>
              <a:rPr lang="en-US" dirty="0"/>
              <a:t>computing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5D8E-71B5-49A8-BD2A-7DBF500E04B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80728"/>
          </a:xfrm>
        </p:spPr>
        <p:txBody>
          <a:bodyPr/>
          <a:lstStyle/>
          <a:p>
            <a:r>
              <a:rPr lang="en-US" sz="3600" dirty="0" smtClean="0"/>
              <a:t>Dept. </a:t>
            </a:r>
            <a:r>
              <a:rPr lang="en-US" sz="3600" dirty="0"/>
              <a:t>of Telecommunications Engineering</a:t>
            </a:r>
          </a:p>
        </p:txBody>
      </p:sp>
      <p:pic>
        <p:nvPicPr>
          <p:cNvPr id="5" name="Picture 5" descr="714 C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42" y="1613868"/>
            <a:ext cx="2392771" cy="17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43" y="3684190"/>
            <a:ext cx="2392771" cy="259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7"/>
          <p:cNvSpPr txBox="1"/>
          <p:nvPr/>
        </p:nvSpPr>
        <p:spPr>
          <a:xfrm>
            <a:off x="1155580" y="6519446"/>
            <a:ext cx="3082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https: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//comtel.fel.cvut.cz/en/</a:t>
            </a:r>
          </a:p>
        </p:txBody>
      </p:sp>
    </p:spTree>
    <p:extLst>
      <p:ext uri="{BB962C8B-B14F-4D97-AF65-F5344CB8AC3E}">
        <p14:creationId xmlns:p14="http://schemas.microsoft.com/office/powerpoint/2010/main" val="81527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Mobile communications</a:t>
            </a:r>
          </a:p>
          <a:p>
            <a:pPr lvl="1"/>
            <a:r>
              <a:rPr lang="en-US" dirty="0" smtClean="0"/>
              <a:t>GSM to LTE</a:t>
            </a:r>
          </a:p>
          <a:p>
            <a:pPr lvl="1"/>
            <a:r>
              <a:rPr lang="en-US" dirty="0" err="1" smtClean="0"/>
              <a:t>Femtocells</a:t>
            </a:r>
            <a:r>
              <a:rPr lang="en-US" dirty="0" smtClean="0"/>
              <a:t>, </a:t>
            </a:r>
            <a:r>
              <a:rPr lang="en-US" dirty="0" err="1" smtClean="0"/>
              <a:t>Smallcells</a:t>
            </a:r>
            <a:endParaRPr lang="en-US" dirty="0"/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Deep packet inspection</a:t>
            </a:r>
          </a:p>
          <a:p>
            <a:pPr lvl="1"/>
            <a:r>
              <a:rPr lang="en-US" dirty="0" smtClean="0"/>
              <a:t>Data communication inspection and mining</a:t>
            </a:r>
          </a:p>
          <a:p>
            <a:pPr lvl="1"/>
            <a:r>
              <a:rPr lang="en-US" dirty="0" smtClean="0"/>
              <a:t>RFID</a:t>
            </a:r>
            <a:endParaRPr lang="en-US" dirty="0"/>
          </a:p>
          <a:p>
            <a:r>
              <a:rPr lang="en-US" dirty="0" smtClean="0"/>
              <a:t>Academies (more than 10 years of experience)</a:t>
            </a:r>
          </a:p>
          <a:p>
            <a:pPr lvl="1"/>
            <a:r>
              <a:rPr lang="en-US" dirty="0" smtClean="0"/>
              <a:t>Cisco, Juniper</a:t>
            </a:r>
          </a:p>
          <a:p>
            <a:r>
              <a:rPr lang="en-US" dirty="0" err="1" smtClean="0"/>
              <a:t>Cedupoint</a:t>
            </a:r>
            <a:endParaRPr lang="en-US" dirty="0" smtClean="0"/>
          </a:p>
          <a:p>
            <a:pPr lvl="1"/>
            <a:r>
              <a:rPr lang="en-US" dirty="0" smtClean="0"/>
              <a:t>Technical courses</a:t>
            </a:r>
          </a:p>
          <a:p>
            <a:pPr lvl="1"/>
            <a:r>
              <a:rPr lang="en-US" dirty="0" smtClean="0"/>
              <a:t>Professional training environment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5D8E-71B5-49A8-BD2A-7DBF500E04B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</a:t>
            </a:r>
            <a:r>
              <a:rPr lang="en-US" dirty="0"/>
              <a:t>E</a:t>
            </a:r>
            <a:r>
              <a:rPr lang="en-US" dirty="0" smtClean="0"/>
              <a:t>quipment</a:t>
            </a:r>
            <a:endParaRPr lang="en-US" dirty="0"/>
          </a:p>
        </p:txBody>
      </p:sp>
      <p:pic>
        <p:nvPicPr>
          <p:cNvPr id="5" name="Picture 4" descr="Cedu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64" y="4509120"/>
            <a:ext cx="2908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5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5D8E-71B5-49A8-BD2A-7DBF500E04B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(Cyber) security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86948"/>
            <a:ext cx="5859653" cy="55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9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6624736" cy="2160240"/>
          </a:xfrm>
        </p:spPr>
        <p:txBody>
          <a:bodyPr/>
          <a:lstStyle/>
          <a:p>
            <a:r>
              <a:rPr lang="en-US" dirty="0" smtClean="0"/>
              <a:t>ITU </a:t>
            </a:r>
            <a:r>
              <a:rPr lang="en-US" dirty="0" err="1" smtClean="0"/>
              <a:t>CoEs</a:t>
            </a:r>
            <a:r>
              <a:rPr lang="en-US" dirty="0" smtClean="0"/>
              <a:t> Around the Globe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Cybersecurity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0"/>
            <a:ext cx="8208912" cy="980728"/>
          </a:xfrm>
        </p:spPr>
        <p:txBody>
          <a:bodyPr/>
          <a:lstStyle/>
          <a:p>
            <a:r>
              <a:rPr lang="en-US" noProof="0" dirty="0" err="1" smtClean="0"/>
              <a:t>CoEs</a:t>
            </a:r>
            <a:r>
              <a:rPr lang="en-US" noProof="0" dirty="0" smtClean="0"/>
              <a:t> Across the Globe	1/2</a:t>
            </a:r>
            <a:endParaRPr lang="en-US" noProof="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67460"/>
              </p:ext>
            </p:extLst>
          </p:nvPr>
        </p:nvGraphicFramePr>
        <p:xfrm>
          <a:off x="1115616" y="1340768"/>
          <a:ext cx="6689671" cy="5210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56"/>
                <a:gridCol w="1125048"/>
                <a:gridCol w="1101235"/>
                <a:gridCol w="4210132"/>
              </a:tblGrid>
              <a:tr h="9416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b">
                    <a:solidFill>
                      <a:srgbClr val="4155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Institution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b">
                    <a:solidFill>
                      <a:srgbClr val="4155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b">
                    <a:solidFill>
                      <a:srgbClr val="4155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Priority Area(s)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b">
                    <a:solidFill>
                      <a:srgbClr val="415591"/>
                    </a:solidFill>
                  </a:tcPr>
                </a:tc>
              </a:tr>
              <a:tr h="94160">
                <a:tc rowSpan="6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Africa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Region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vert="vert27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DBI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Nigeria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Policy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and 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Regulation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832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E.S.M.T.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Senegal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Broadband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Access</a:t>
                      </a:r>
                      <a:br>
                        <a:rPr lang="cs-CZ" sz="1600" u="none" strike="noStrike" dirty="0">
                          <a:effectLst/>
                          <a:latin typeface="+mn-lt"/>
                        </a:rPr>
                      </a:b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Digital 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Broadcasting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ESATIC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Côte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d'Ivoire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Cybersecurity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URCST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Rwanda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Cybersecurity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Telkom SA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South Africa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ICT 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Applications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and 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Services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832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AFRALTI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Kenya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Spectrum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Management</a:t>
                      </a:r>
                      <a:br>
                        <a:rPr lang="cs-CZ" sz="1600" u="none" strike="noStrike" dirty="0">
                          <a:effectLst/>
                          <a:latin typeface="+mn-lt"/>
                        </a:rPr>
                      </a:b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Broadband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Access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160">
                <a:tc rowSpan="6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Americas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Region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INICTEL UNI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Peru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Broadband Access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UNLP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Argentina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Cybersecurity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CINTEL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Colombia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Spectrum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Management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INATEL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Brazil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Digital 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Broadcasting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CCAT LAT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Argentina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ICT Applications and Services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CITIC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Ecuador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ICT and Climate Change Mitigation and Adaptation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rowSpan="6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Arab Region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vert="vert27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INPT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Morocco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Policy and Regulation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CIFODE'COM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Tunisia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Broadband Access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CERT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Tunisia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Conformance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and Interoperability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NTI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Egypt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Spectrum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Management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SUDACAD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Sudan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ICT 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Applications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and 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Services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TRA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Bahrain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Capacity Building in Internet Governance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5D8E-71B5-49A8-BD2A-7DBF500E04B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9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CoEs</a:t>
            </a:r>
            <a:r>
              <a:rPr lang="en-US" noProof="0" dirty="0" smtClean="0"/>
              <a:t> Across the Globe	2/2</a:t>
            </a:r>
            <a:endParaRPr lang="en-US" noProof="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68076"/>
              </p:ext>
            </p:extLst>
          </p:nvPr>
        </p:nvGraphicFramePr>
        <p:xfrm>
          <a:off x="539552" y="1196752"/>
          <a:ext cx="8356545" cy="519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56"/>
                <a:gridCol w="934230"/>
                <a:gridCol w="3748169"/>
                <a:gridCol w="3420890"/>
              </a:tblGrid>
              <a:tr h="9416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b">
                    <a:solidFill>
                      <a:srgbClr val="4155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Institution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b">
                    <a:solidFill>
                      <a:srgbClr val="4155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b">
                    <a:solidFill>
                      <a:srgbClr val="4155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Priority Area(s)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b">
                    <a:solidFill>
                      <a:srgbClr val="415591"/>
                    </a:solidFill>
                  </a:tcPr>
                </a:tc>
              </a:tr>
              <a:tr h="188320">
                <a:tc rowSpan="6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Asia‐Pacific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Region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MICT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Thailand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Policy and Regulation</a:t>
                      </a:r>
                      <a:br>
                        <a:rPr lang="en-US" sz="1600" u="none" strike="noStrike" dirty="0">
                          <a:effectLst/>
                          <a:latin typeface="+mn-lt"/>
                        </a:rPr>
                      </a:b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Broadband Access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NIA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Republic of Korea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Policy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and 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Regulation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ALTTC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India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Broadband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Access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IMPACT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Malaysia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Cybersecurity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MIIT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China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Conformance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and Interoperability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SRMC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China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Spectrum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Management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18832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CIS Region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vert="vert27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ONAT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Ukraine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Policy and Regulation</a:t>
                      </a:r>
                      <a:br>
                        <a:rPr lang="en-US" sz="1600" u="none" strike="noStrike" dirty="0">
                          <a:effectLst/>
                          <a:latin typeface="+mn-lt"/>
                        </a:rPr>
                      </a:b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Digital Broadcasting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832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KSTU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Kyrgyz Republic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Broadband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Access</a:t>
                      </a:r>
                      <a:br>
                        <a:rPr lang="cs-CZ" sz="1600" u="none" strike="noStrike" dirty="0">
                          <a:effectLst/>
                          <a:latin typeface="+mn-lt"/>
                        </a:rPr>
                      </a:b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e‐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Waste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832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MTUCI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Russian Federation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Cybersecurity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  <a:latin typeface="+mn-lt"/>
                        </a:rPr>
                      </a:b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ICT Applications and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</a:tr>
              <a:tr h="9416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Europe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Region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CTU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Czech Republic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Cybersecurity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FEEIT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The Former Yugoslav Republic of Macedonia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Broadband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Access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9416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NIT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Poland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Capacity Building in Internet Governance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  <a:tr h="18832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TUC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Germany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 err="1">
                          <a:effectLst/>
                          <a:latin typeface="+mn-lt"/>
                        </a:rPr>
                        <a:t>Cybersecurity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cs-CZ" sz="1600" u="none" strike="noStrike" dirty="0">
                          <a:effectLst/>
                          <a:latin typeface="+mn-lt"/>
                        </a:rPr>
                      </a:b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Broadband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Access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>
                    <a:solidFill>
                      <a:srgbClr val="50A0D2"/>
                    </a:solidFill>
                  </a:tcPr>
                </a:tc>
              </a:tr>
              <a:tr h="188320">
                <a:tc vMerge="1"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08" marR="4708" marT="47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ISQ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Portugal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e‐</a:t>
                      </a: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Waste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cs-CZ" sz="1600" u="none" strike="noStrike" dirty="0">
                          <a:effectLst/>
                          <a:latin typeface="+mn-lt"/>
                        </a:rPr>
                      </a:br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Conformance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and Interoperability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08" marR="4708" marT="4708" marB="0" anchor="ctr"/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5D8E-71B5-49A8-BD2A-7DBF500E04B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prezentace K1313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C78EC4-0FA5-4745-9FBA-EEE683CEFFF1}"/>
</file>

<file path=customXml/itemProps2.xml><?xml version="1.0" encoding="utf-8"?>
<ds:datastoreItem xmlns:ds="http://schemas.openxmlformats.org/officeDocument/2006/customXml" ds:itemID="{DA39A063-185B-4ABE-815B-A9D1C1104DDC}"/>
</file>

<file path=customXml/itemProps3.xml><?xml version="1.0" encoding="utf-8"?>
<ds:datastoreItem xmlns:ds="http://schemas.openxmlformats.org/officeDocument/2006/customXml" ds:itemID="{431ACE5F-EDC3-4606-9591-35F863067D23}"/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680</Words>
  <Application>Microsoft Office PowerPoint</Application>
  <PresentationFormat>On-screen Show (4:3)</PresentationFormat>
  <Paragraphs>219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Šablona prezentace K13132</vt:lpstr>
      <vt:lpstr>ITU Centre of Excellence @ the Czech Technical University in Prague</vt:lpstr>
      <vt:lpstr>Czech Technical University in Prague</vt:lpstr>
      <vt:lpstr>Faculty of Electrical Engineering</vt:lpstr>
      <vt:lpstr>Dept. of Telecommunications Engineering</vt:lpstr>
      <vt:lpstr>Laboratory Equipment</vt:lpstr>
      <vt:lpstr>(Cyber) security</vt:lpstr>
      <vt:lpstr>ITU CoEs Around the Globe</vt:lpstr>
      <vt:lpstr>CoEs Across the Globe 1/2</vt:lpstr>
      <vt:lpstr>CoEs Across the Globe 2/2</vt:lpstr>
      <vt:lpstr>Training Proposals</vt:lpstr>
      <vt:lpstr>Cybersecurity Training #1</vt:lpstr>
      <vt:lpstr>Cybersecurity Training #2</vt:lpstr>
      <vt:lpstr>Thank you for your attention                  ... questions …</vt:lpstr>
    </vt:vector>
  </TitlesOfParts>
  <Company>FEE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CTU</dc:creator>
  <cp:lastModifiedBy>Chevtchenko, Marina</cp:lastModifiedBy>
  <cp:revision>57</cp:revision>
  <dcterms:created xsi:type="dcterms:W3CDTF">2014-11-09T15:19:35Z</dcterms:created>
  <dcterms:modified xsi:type="dcterms:W3CDTF">2015-02-12T09:14:22Z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