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sldIdLst>
    <p:sldId id="256" r:id="rId2"/>
    <p:sldId id="260" r:id="rId3"/>
    <p:sldId id="261" r:id="rId4"/>
    <p:sldId id="269" r:id="rId5"/>
    <p:sldId id="258" r:id="rId6"/>
    <p:sldId id="267" r:id="rId7"/>
    <p:sldId id="259" r:id="rId8"/>
    <p:sldId id="257" r:id="rId9"/>
    <p:sldId id="262" r:id="rId10"/>
    <p:sldId id="264" r:id="rId11"/>
    <p:sldId id="270" r:id="rId12"/>
  </p:sldIdLst>
  <p:sldSz cx="9144000" cy="6858000" type="screen4x3"/>
  <p:notesSz cx="6797675" cy="9926638"/>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B3DF"/>
    <a:srgbClr val="358DCF"/>
    <a:srgbClr val="7440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116" d="100"/>
          <a:sy n="116" d="100"/>
        </p:scale>
        <p:origin x="121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3075"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3078"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3079"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D1C90C-044C-4B10-BEA5-EDA59054568A}" type="slidenum">
              <a:rPr lang="es-ES" altLang="es-ES"/>
              <a:pPr/>
              <a:t>‹#›</a:t>
            </a:fld>
            <a:endParaRPr lang="es-ES" altLang="es-ES"/>
          </a:p>
        </p:txBody>
      </p:sp>
    </p:spTree>
    <p:extLst>
      <p:ext uri="{BB962C8B-B14F-4D97-AF65-F5344CB8AC3E}">
        <p14:creationId xmlns:p14="http://schemas.microsoft.com/office/powerpoint/2010/main" val="6141311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B85B59-BD9C-4229-89B6-C5E701EC0E7A}" type="slidenum">
              <a:rPr lang="es-ES" altLang="es-ES"/>
              <a:pPr eaLnBrk="1" hangingPunct="1"/>
              <a:t>1</a:t>
            </a:fld>
            <a:endParaRPr lang="es-ES" altLang="es-E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 altLang="es-ES" smtClean="0">
              <a:latin typeface="Arial" panose="020B0604020202020204" pitchFamily="34" charset="0"/>
            </a:endParaRPr>
          </a:p>
        </p:txBody>
      </p:sp>
    </p:spTree>
    <p:extLst>
      <p:ext uri="{BB962C8B-B14F-4D97-AF65-F5344CB8AC3E}">
        <p14:creationId xmlns:p14="http://schemas.microsoft.com/office/powerpoint/2010/main" val="4054825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B6AA27-8F60-4AE3-A3F0-734A8532B072}" type="slidenum">
              <a:rPr lang="es-ES" altLang="es-ES"/>
              <a:pPr eaLnBrk="1" hangingPunct="1"/>
              <a:t>8</a:t>
            </a:fld>
            <a:endParaRPr lang="es-ES" altLang="es-E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 altLang="es-ES" smtClean="0">
              <a:latin typeface="Arial" panose="020B0604020202020204" pitchFamily="34" charset="0"/>
            </a:endParaRPr>
          </a:p>
        </p:txBody>
      </p:sp>
    </p:spTree>
    <p:extLst>
      <p:ext uri="{BB962C8B-B14F-4D97-AF65-F5344CB8AC3E}">
        <p14:creationId xmlns:p14="http://schemas.microsoft.com/office/powerpoint/2010/main" val="512582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Picture 7" descr="holder ppt"/>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176" t="3131" r="1962"/>
          <a:stretch>
            <a:fillRect/>
          </a:stretch>
        </p:blipFill>
        <p:spPr bwMode="auto">
          <a:xfrm>
            <a:off x="-60325" y="-76200"/>
            <a:ext cx="9250363"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Users\Emanuele.ASIMELEC\Documents\AMETIC\logo\logo norm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1988" y="5373688"/>
            <a:ext cx="3151187"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subTitle" idx="1"/>
          </p:nvPr>
        </p:nvSpPr>
        <p:spPr>
          <a:xfrm>
            <a:off x="265113" y="3933825"/>
            <a:ext cx="8642350" cy="1296988"/>
          </a:xfrm>
        </p:spPr>
        <p:txBody>
          <a:bodyPr/>
          <a:lstStyle>
            <a:lvl1pPr marL="0" indent="0" algn="l">
              <a:buFont typeface="Wingdings" pitchFamily="2" charset="2"/>
              <a:buNone/>
              <a:defRPr sz="3600" b="1">
                <a:solidFill>
                  <a:srgbClr val="76B3DF"/>
                </a:solidFill>
              </a:defRPr>
            </a:lvl1pPr>
          </a:lstStyle>
          <a:p>
            <a:r>
              <a:rPr lang="es-ES" smtClean="0"/>
              <a:t>Haga clic para modificar el estilo de subtítulo del patrón</a:t>
            </a:r>
            <a:endParaRPr lang="es-ES"/>
          </a:p>
        </p:txBody>
      </p:sp>
      <p:sp>
        <p:nvSpPr>
          <p:cNvPr id="7172" name="Rectangle 4"/>
          <p:cNvSpPr>
            <a:spLocks noGrp="1" noChangeArrowheads="1"/>
          </p:cNvSpPr>
          <p:nvPr>
            <p:ph type="ctrTitle" sz="quarter"/>
          </p:nvPr>
        </p:nvSpPr>
        <p:spPr>
          <a:xfrm>
            <a:off x="250825" y="2060575"/>
            <a:ext cx="8820150" cy="1584325"/>
          </a:xfrm>
        </p:spPr>
        <p:txBody>
          <a:bodyPr/>
          <a:lstStyle>
            <a:lvl1pPr>
              <a:defRPr sz="4000">
                <a:effectLst>
                  <a:outerShdw blurRad="38100" dist="38100" dir="2700000" algn="tl">
                    <a:srgbClr val="C0C0C0"/>
                  </a:outerShdw>
                </a:effectLst>
              </a:defRPr>
            </a:lvl1pPr>
          </a:lstStyle>
          <a:p>
            <a:r>
              <a:rPr lang="es-ES" smtClean="0"/>
              <a:t>Haga clic para modificar el estilo de título del patrón</a:t>
            </a:r>
            <a:endParaRPr lang="es-ES" dirty="0"/>
          </a:p>
        </p:txBody>
      </p:sp>
    </p:spTree>
    <p:extLst>
      <p:ext uri="{BB962C8B-B14F-4D97-AF65-F5344CB8AC3E}">
        <p14:creationId xmlns:p14="http://schemas.microsoft.com/office/powerpoint/2010/main" val="3118388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fld id="{589AA64F-154A-4B4E-A349-AF0323B3BFCB}" type="slidenum">
              <a:rPr lang="es-ES" altLang="es-ES"/>
              <a:pPr/>
              <a:t>‹#›</a:t>
            </a:fld>
            <a:endParaRPr lang="es-ES" altLang="es-ES"/>
          </a:p>
        </p:txBody>
      </p:sp>
    </p:spTree>
    <p:extLst>
      <p:ext uri="{BB962C8B-B14F-4D97-AF65-F5344CB8AC3E}">
        <p14:creationId xmlns:p14="http://schemas.microsoft.com/office/powerpoint/2010/main" val="659705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227888" y="125413"/>
            <a:ext cx="1935162" cy="5967412"/>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422400" y="125413"/>
            <a:ext cx="5653088" cy="59674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fld id="{6DC5C5EA-64F1-4C51-B7B2-F968A741A49C}" type="slidenum">
              <a:rPr lang="es-ES" altLang="es-ES"/>
              <a:pPr/>
              <a:t>‹#›</a:t>
            </a:fld>
            <a:endParaRPr lang="es-ES" altLang="es-ES"/>
          </a:p>
        </p:txBody>
      </p:sp>
    </p:spTree>
    <p:extLst>
      <p:ext uri="{BB962C8B-B14F-4D97-AF65-F5344CB8AC3E}">
        <p14:creationId xmlns:p14="http://schemas.microsoft.com/office/powerpoint/2010/main" val="3189645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Picture 9" descr="C:\Users\Emanuele.ASIMELEC\Documents\AMETIC\logo\logo norma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25" y="44450"/>
            <a:ext cx="1441450"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1422400" y="1566863"/>
            <a:ext cx="7543470" cy="45259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fld id="{D764612F-F46A-46C8-BF11-0442416F0431}" type="slidenum">
              <a:rPr lang="es-ES" altLang="es-ES"/>
              <a:pPr/>
              <a:t>‹#›</a:t>
            </a:fld>
            <a:endParaRPr lang="es-ES" altLang="es-ES"/>
          </a:p>
        </p:txBody>
      </p:sp>
    </p:spTree>
    <p:extLst>
      <p:ext uri="{BB962C8B-B14F-4D97-AF65-F5344CB8AC3E}">
        <p14:creationId xmlns:p14="http://schemas.microsoft.com/office/powerpoint/2010/main" val="65812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6"/>
          <p:cNvSpPr>
            <a:spLocks noGrp="1" noChangeArrowheads="1"/>
          </p:cNvSpPr>
          <p:nvPr>
            <p:ph type="dt" sz="half" idx="10"/>
          </p:nvPr>
        </p:nvSpPr>
        <p:spPr>
          <a:ln/>
        </p:spPr>
        <p:txBody>
          <a:bodyPr/>
          <a:lstStyle>
            <a:lvl1pPr>
              <a:defRPr/>
            </a:lvl1pPr>
          </a:lstStyle>
          <a:p>
            <a:pPr>
              <a:defRPr/>
            </a:pPr>
            <a:endParaRPr lang="es-ES"/>
          </a:p>
        </p:txBody>
      </p:sp>
      <p:sp>
        <p:nvSpPr>
          <p:cNvPr id="5" name="Rectangle 7"/>
          <p:cNvSpPr>
            <a:spLocks noGrp="1" noChangeArrowheads="1"/>
          </p:cNvSpPr>
          <p:nvPr>
            <p:ph type="ftr" sz="quarter" idx="11"/>
          </p:nvPr>
        </p:nvSpPr>
        <p:spPr>
          <a:ln/>
        </p:spPr>
        <p:txBody>
          <a:bodyPr/>
          <a:lstStyle>
            <a:lvl1pPr>
              <a:defRPr/>
            </a:lvl1pPr>
          </a:lstStyle>
          <a:p>
            <a:pPr>
              <a:defRPr/>
            </a:pPr>
            <a:endParaRPr lang="es-ES"/>
          </a:p>
        </p:txBody>
      </p:sp>
      <p:sp>
        <p:nvSpPr>
          <p:cNvPr id="6" name="Rectangle 8"/>
          <p:cNvSpPr>
            <a:spLocks noGrp="1" noChangeArrowheads="1"/>
          </p:cNvSpPr>
          <p:nvPr>
            <p:ph type="sldNum" sz="quarter" idx="12"/>
          </p:nvPr>
        </p:nvSpPr>
        <p:spPr>
          <a:ln/>
        </p:spPr>
        <p:txBody>
          <a:bodyPr/>
          <a:lstStyle>
            <a:lvl1pPr>
              <a:defRPr/>
            </a:lvl1pPr>
          </a:lstStyle>
          <a:p>
            <a:fld id="{D90FECEB-CD80-4413-A408-E81218514DAF}" type="slidenum">
              <a:rPr lang="es-ES" altLang="es-ES"/>
              <a:pPr/>
              <a:t>‹#›</a:t>
            </a:fld>
            <a:endParaRPr lang="es-ES" altLang="es-ES"/>
          </a:p>
        </p:txBody>
      </p:sp>
    </p:spTree>
    <p:extLst>
      <p:ext uri="{BB962C8B-B14F-4D97-AF65-F5344CB8AC3E}">
        <p14:creationId xmlns:p14="http://schemas.microsoft.com/office/powerpoint/2010/main" val="234273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422400" y="1566863"/>
            <a:ext cx="3794125"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368925" y="1566863"/>
            <a:ext cx="3794125"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fld id="{9CD9164F-5FCC-4179-B56E-198B2064882B}" type="slidenum">
              <a:rPr lang="es-ES" altLang="es-ES"/>
              <a:pPr/>
              <a:t>‹#›</a:t>
            </a:fld>
            <a:endParaRPr lang="es-ES" altLang="es-ES"/>
          </a:p>
        </p:txBody>
      </p:sp>
    </p:spTree>
    <p:extLst>
      <p:ext uri="{BB962C8B-B14F-4D97-AF65-F5344CB8AC3E}">
        <p14:creationId xmlns:p14="http://schemas.microsoft.com/office/powerpoint/2010/main" val="2372336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6"/>
          <p:cNvSpPr>
            <a:spLocks noGrp="1" noChangeArrowheads="1"/>
          </p:cNvSpPr>
          <p:nvPr>
            <p:ph type="dt" sz="half" idx="10"/>
          </p:nvPr>
        </p:nvSpPr>
        <p:spPr>
          <a:ln/>
        </p:spPr>
        <p:txBody>
          <a:bodyPr/>
          <a:lstStyle>
            <a:lvl1pPr>
              <a:defRPr/>
            </a:lvl1pPr>
          </a:lstStyle>
          <a:p>
            <a:pPr>
              <a:defRPr/>
            </a:pPr>
            <a:endParaRPr lang="es-ES"/>
          </a:p>
        </p:txBody>
      </p:sp>
      <p:sp>
        <p:nvSpPr>
          <p:cNvPr id="8" name="Rectangle 7"/>
          <p:cNvSpPr>
            <a:spLocks noGrp="1" noChangeArrowheads="1"/>
          </p:cNvSpPr>
          <p:nvPr>
            <p:ph type="ftr" sz="quarter" idx="11"/>
          </p:nvPr>
        </p:nvSpPr>
        <p:spPr>
          <a:ln/>
        </p:spPr>
        <p:txBody>
          <a:bodyPr/>
          <a:lstStyle>
            <a:lvl1pPr>
              <a:defRPr/>
            </a:lvl1pPr>
          </a:lstStyle>
          <a:p>
            <a:pPr>
              <a:defRPr/>
            </a:pPr>
            <a:endParaRPr lang="es-ES"/>
          </a:p>
        </p:txBody>
      </p:sp>
      <p:sp>
        <p:nvSpPr>
          <p:cNvPr id="9" name="Rectangle 8"/>
          <p:cNvSpPr>
            <a:spLocks noGrp="1" noChangeArrowheads="1"/>
          </p:cNvSpPr>
          <p:nvPr>
            <p:ph type="sldNum" sz="quarter" idx="12"/>
          </p:nvPr>
        </p:nvSpPr>
        <p:spPr>
          <a:ln/>
        </p:spPr>
        <p:txBody>
          <a:bodyPr/>
          <a:lstStyle>
            <a:lvl1pPr>
              <a:defRPr/>
            </a:lvl1pPr>
          </a:lstStyle>
          <a:p>
            <a:fld id="{759CD782-0BEC-430B-B73A-6B3A86BE595D}" type="slidenum">
              <a:rPr lang="es-ES" altLang="es-ES"/>
              <a:pPr/>
              <a:t>‹#›</a:t>
            </a:fld>
            <a:endParaRPr lang="es-ES" altLang="es-ES"/>
          </a:p>
        </p:txBody>
      </p:sp>
    </p:spTree>
    <p:extLst>
      <p:ext uri="{BB962C8B-B14F-4D97-AF65-F5344CB8AC3E}">
        <p14:creationId xmlns:p14="http://schemas.microsoft.com/office/powerpoint/2010/main" val="75039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6"/>
          <p:cNvSpPr>
            <a:spLocks noGrp="1" noChangeArrowheads="1"/>
          </p:cNvSpPr>
          <p:nvPr>
            <p:ph type="dt" sz="half" idx="10"/>
          </p:nvPr>
        </p:nvSpPr>
        <p:spPr>
          <a:ln/>
        </p:spPr>
        <p:txBody>
          <a:bodyPr/>
          <a:lstStyle>
            <a:lvl1pPr>
              <a:defRPr/>
            </a:lvl1pPr>
          </a:lstStyle>
          <a:p>
            <a:pPr>
              <a:defRPr/>
            </a:pPr>
            <a:endParaRPr lang="es-ES"/>
          </a:p>
        </p:txBody>
      </p:sp>
      <p:sp>
        <p:nvSpPr>
          <p:cNvPr id="4" name="Rectangle 7"/>
          <p:cNvSpPr>
            <a:spLocks noGrp="1" noChangeArrowheads="1"/>
          </p:cNvSpPr>
          <p:nvPr>
            <p:ph type="ftr" sz="quarter" idx="11"/>
          </p:nvPr>
        </p:nvSpPr>
        <p:spPr>
          <a:ln/>
        </p:spPr>
        <p:txBody>
          <a:bodyPr/>
          <a:lstStyle>
            <a:lvl1pPr>
              <a:defRPr/>
            </a:lvl1pPr>
          </a:lstStyle>
          <a:p>
            <a:pPr>
              <a:defRPr/>
            </a:pPr>
            <a:endParaRPr lang="es-ES"/>
          </a:p>
        </p:txBody>
      </p:sp>
      <p:sp>
        <p:nvSpPr>
          <p:cNvPr id="5" name="Rectangle 8"/>
          <p:cNvSpPr>
            <a:spLocks noGrp="1" noChangeArrowheads="1"/>
          </p:cNvSpPr>
          <p:nvPr>
            <p:ph type="sldNum" sz="quarter" idx="12"/>
          </p:nvPr>
        </p:nvSpPr>
        <p:spPr>
          <a:ln/>
        </p:spPr>
        <p:txBody>
          <a:bodyPr/>
          <a:lstStyle>
            <a:lvl1pPr>
              <a:defRPr/>
            </a:lvl1pPr>
          </a:lstStyle>
          <a:p>
            <a:fld id="{AE413DA6-95F1-43E6-A7F3-1346DF62E147}" type="slidenum">
              <a:rPr lang="es-ES" altLang="es-ES"/>
              <a:pPr/>
              <a:t>‹#›</a:t>
            </a:fld>
            <a:endParaRPr lang="es-ES" altLang="es-ES"/>
          </a:p>
        </p:txBody>
      </p:sp>
    </p:spTree>
    <p:extLst>
      <p:ext uri="{BB962C8B-B14F-4D97-AF65-F5344CB8AC3E}">
        <p14:creationId xmlns:p14="http://schemas.microsoft.com/office/powerpoint/2010/main" val="3185687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s-ES"/>
          </a:p>
        </p:txBody>
      </p:sp>
      <p:sp>
        <p:nvSpPr>
          <p:cNvPr id="3" name="Rectangle 7"/>
          <p:cNvSpPr>
            <a:spLocks noGrp="1" noChangeArrowheads="1"/>
          </p:cNvSpPr>
          <p:nvPr>
            <p:ph type="ftr" sz="quarter" idx="11"/>
          </p:nvPr>
        </p:nvSpPr>
        <p:spPr>
          <a:ln/>
        </p:spPr>
        <p:txBody>
          <a:bodyPr/>
          <a:lstStyle>
            <a:lvl1pPr>
              <a:defRPr/>
            </a:lvl1pPr>
          </a:lstStyle>
          <a:p>
            <a:pPr>
              <a:defRPr/>
            </a:pPr>
            <a:endParaRPr lang="es-ES"/>
          </a:p>
        </p:txBody>
      </p:sp>
      <p:sp>
        <p:nvSpPr>
          <p:cNvPr id="4" name="Rectangle 8"/>
          <p:cNvSpPr>
            <a:spLocks noGrp="1" noChangeArrowheads="1"/>
          </p:cNvSpPr>
          <p:nvPr>
            <p:ph type="sldNum" sz="quarter" idx="12"/>
          </p:nvPr>
        </p:nvSpPr>
        <p:spPr>
          <a:ln/>
        </p:spPr>
        <p:txBody>
          <a:bodyPr/>
          <a:lstStyle>
            <a:lvl1pPr>
              <a:defRPr/>
            </a:lvl1pPr>
          </a:lstStyle>
          <a:p>
            <a:fld id="{20AE77A9-0EE7-4C59-A17C-D64DD2EE387A}" type="slidenum">
              <a:rPr lang="es-ES" altLang="es-ES"/>
              <a:pPr/>
              <a:t>‹#›</a:t>
            </a:fld>
            <a:endParaRPr lang="es-ES" altLang="es-ES"/>
          </a:p>
        </p:txBody>
      </p:sp>
    </p:spTree>
    <p:extLst>
      <p:ext uri="{BB962C8B-B14F-4D97-AF65-F5344CB8AC3E}">
        <p14:creationId xmlns:p14="http://schemas.microsoft.com/office/powerpoint/2010/main" val="401699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fld id="{88051266-5EBB-4F27-B3B1-8AEE4B3F053C}" type="slidenum">
              <a:rPr lang="es-ES" altLang="es-ES"/>
              <a:pPr/>
              <a:t>‹#›</a:t>
            </a:fld>
            <a:endParaRPr lang="es-ES" altLang="es-ES"/>
          </a:p>
        </p:txBody>
      </p:sp>
    </p:spTree>
    <p:extLst>
      <p:ext uri="{BB962C8B-B14F-4D97-AF65-F5344CB8AC3E}">
        <p14:creationId xmlns:p14="http://schemas.microsoft.com/office/powerpoint/2010/main" val="222179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endParaRPr lang="es-ES"/>
          </a:p>
        </p:txBody>
      </p:sp>
      <p:sp>
        <p:nvSpPr>
          <p:cNvPr id="6" name="Rectangle 7"/>
          <p:cNvSpPr>
            <a:spLocks noGrp="1" noChangeArrowheads="1"/>
          </p:cNvSpPr>
          <p:nvPr>
            <p:ph type="ftr" sz="quarter" idx="11"/>
          </p:nvPr>
        </p:nvSpPr>
        <p:spPr>
          <a:ln/>
        </p:spPr>
        <p:txBody>
          <a:bodyPr/>
          <a:lstStyle>
            <a:lvl1pPr>
              <a:defRPr/>
            </a:lvl1pPr>
          </a:lstStyle>
          <a:p>
            <a:pPr>
              <a:defRPr/>
            </a:pPr>
            <a:endParaRPr lang="es-ES"/>
          </a:p>
        </p:txBody>
      </p:sp>
      <p:sp>
        <p:nvSpPr>
          <p:cNvPr id="7" name="Rectangle 8"/>
          <p:cNvSpPr>
            <a:spLocks noGrp="1" noChangeArrowheads="1"/>
          </p:cNvSpPr>
          <p:nvPr>
            <p:ph type="sldNum" sz="quarter" idx="12"/>
          </p:nvPr>
        </p:nvSpPr>
        <p:spPr>
          <a:ln/>
        </p:spPr>
        <p:txBody>
          <a:bodyPr/>
          <a:lstStyle>
            <a:lvl1pPr>
              <a:defRPr/>
            </a:lvl1pPr>
          </a:lstStyle>
          <a:p>
            <a:fld id="{0F3E4D0C-6C95-49CB-8A9D-78286FB0253C}" type="slidenum">
              <a:rPr lang="es-ES" altLang="es-ES"/>
              <a:pPr/>
              <a:t>‹#›</a:t>
            </a:fld>
            <a:endParaRPr lang="es-ES" altLang="es-ES"/>
          </a:p>
        </p:txBody>
      </p:sp>
    </p:spTree>
    <p:extLst>
      <p:ext uri="{BB962C8B-B14F-4D97-AF65-F5344CB8AC3E}">
        <p14:creationId xmlns:p14="http://schemas.microsoft.com/office/powerpoint/2010/main" val="212697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1476375" y="125413"/>
            <a:ext cx="46799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smtClean="0"/>
              <a:t>Clic para editar título</a:t>
            </a:r>
          </a:p>
        </p:txBody>
      </p:sp>
      <p:sp>
        <p:nvSpPr>
          <p:cNvPr id="1027" name="Rectangle 5"/>
          <p:cNvSpPr>
            <a:spLocks noGrp="1" noChangeArrowheads="1"/>
          </p:cNvSpPr>
          <p:nvPr>
            <p:ph type="body" idx="1"/>
          </p:nvPr>
        </p:nvSpPr>
        <p:spPr bwMode="auto">
          <a:xfrm>
            <a:off x="1422400" y="1566863"/>
            <a:ext cx="75311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6150" name="Rectangle 6"/>
          <p:cNvSpPr>
            <a:spLocks noGrp="1" noChangeArrowheads="1"/>
          </p:cNvSpPr>
          <p:nvPr>
            <p:ph type="dt" sz="half" idx="2"/>
          </p:nvPr>
        </p:nvSpPr>
        <p:spPr bwMode="auto">
          <a:xfrm>
            <a:off x="118745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rgbClr val="76B3DF"/>
                </a:solidFill>
                <a:latin typeface="Arial" charset="0"/>
              </a:defRPr>
            </a:lvl1pPr>
          </a:lstStyle>
          <a:p>
            <a:pPr>
              <a:defRPr/>
            </a:pPr>
            <a:endParaRPr lang="es-ES"/>
          </a:p>
        </p:txBody>
      </p:sp>
      <p:sp>
        <p:nvSpPr>
          <p:cNvPr id="6151" name="Rectangle 7"/>
          <p:cNvSpPr>
            <a:spLocks noGrp="1" noChangeArrowheads="1"/>
          </p:cNvSpPr>
          <p:nvPr>
            <p:ph type="ftr" sz="quarter" idx="3"/>
          </p:nvPr>
        </p:nvSpPr>
        <p:spPr bwMode="auto">
          <a:xfrm>
            <a:off x="3563938"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solidFill>
                  <a:srgbClr val="76B3DF"/>
                </a:solidFill>
                <a:latin typeface="Arial" charset="0"/>
              </a:defRPr>
            </a:lvl1pPr>
          </a:lstStyle>
          <a:p>
            <a:pPr>
              <a:defRPr/>
            </a:pPr>
            <a:endParaRPr lang="es-ES"/>
          </a:p>
        </p:txBody>
      </p:sp>
      <p:sp>
        <p:nvSpPr>
          <p:cNvPr id="6152" name="Rectangle 8"/>
          <p:cNvSpPr>
            <a:spLocks noGrp="1" noChangeArrowheads="1"/>
          </p:cNvSpPr>
          <p:nvPr>
            <p:ph type="sldNum" sz="quarter" idx="4"/>
          </p:nvPr>
        </p:nvSpPr>
        <p:spPr bwMode="auto">
          <a:xfrm>
            <a:off x="6804025"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76B3DF"/>
                </a:solidFill>
              </a:defRPr>
            </a:lvl1pPr>
          </a:lstStyle>
          <a:p>
            <a:fld id="{AEB7C6C5-7F32-4F41-872F-DAC525A0663A}" type="slidenum">
              <a:rPr lang="es-ES" altLang="es-ES"/>
              <a:pPr/>
              <a:t>‹#›</a:t>
            </a:fld>
            <a:endParaRPr lang="es-ES" altLang="es-ES"/>
          </a:p>
        </p:txBody>
      </p:sp>
      <p:pic>
        <p:nvPicPr>
          <p:cNvPr id="1031" name="Picture 9" descr="barra ppt copi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513" y="0"/>
            <a:ext cx="114617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1" fontAlgn="base" hangingPunct="1">
        <a:spcBef>
          <a:spcPct val="0"/>
        </a:spcBef>
        <a:spcAft>
          <a:spcPct val="0"/>
        </a:spcAft>
        <a:defRPr sz="2800" b="1">
          <a:solidFill>
            <a:srgbClr val="74400A"/>
          </a:solidFill>
          <a:latin typeface="+mj-lt"/>
          <a:ea typeface="+mj-ea"/>
          <a:cs typeface="+mj-cs"/>
        </a:defRPr>
      </a:lvl1pPr>
      <a:lvl2pPr algn="l" rtl="0" eaLnBrk="1" fontAlgn="base" hangingPunct="1">
        <a:spcBef>
          <a:spcPct val="0"/>
        </a:spcBef>
        <a:spcAft>
          <a:spcPct val="0"/>
        </a:spcAft>
        <a:defRPr sz="2800" b="1">
          <a:solidFill>
            <a:srgbClr val="74400A"/>
          </a:solidFill>
          <a:latin typeface="Calibri" pitchFamily="34" charset="0"/>
        </a:defRPr>
      </a:lvl2pPr>
      <a:lvl3pPr algn="l" rtl="0" eaLnBrk="1" fontAlgn="base" hangingPunct="1">
        <a:spcBef>
          <a:spcPct val="0"/>
        </a:spcBef>
        <a:spcAft>
          <a:spcPct val="0"/>
        </a:spcAft>
        <a:defRPr sz="2800" b="1">
          <a:solidFill>
            <a:srgbClr val="74400A"/>
          </a:solidFill>
          <a:latin typeface="Calibri" pitchFamily="34" charset="0"/>
        </a:defRPr>
      </a:lvl3pPr>
      <a:lvl4pPr algn="l" rtl="0" eaLnBrk="1" fontAlgn="base" hangingPunct="1">
        <a:spcBef>
          <a:spcPct val="0"/>
        </a:spcBef>
        <a:spcAft>
          <a:spcPct val="0"/>
        </a:spcAft>
        <a:defRPr sz="2800" b="1">
          <a:solidFill>
            <a:srgbClr val="74400A"/>
          </a:solidFill>
          <a:latin typeface="Calibri" pitchFamily="34" charset="0"/>
        </a:defRPr>
      </a:lvl4pPr>
      <a:lvl5pPr algn="l" rtl="0" eaLnBrk="1" fontAlgn="base" hangingPunct="1">
        <a:spcBef>
          <a:spcPct val="0"/>
        </a:spcBef>
        <a:spcAft>
          <a:spcPct val="0"/>
        </a:spcAft>
        <a:defRPr sz="2800" b="1">
          <a:solidFill>
            <a:srgbClr val="74400A"/>
          </a:solidFill>
          <a:latin typeface="Calibri" pitchFamily="34" charset="0"/>
        </a:defRPr>
      </a:lvl5pPr>
      <a:lvl6pPr marL="457200" algn="l" rtl="0" eaLnBrk="1" fontAlgn="base" hangingPunct="1">
        <a:spcBef>
          <a:spcPct val="0"/>
        </a:spcBef>
        <a:spcAft>
          <a:spcPct val="0"/>
        </a:spcAft>
        <a:defRPr sz="2800" b="1">
          <a:solidFill>
            <a:srgbClr val="74400A"/>
          </a:solidFill>
          <a:latin typeface="Calibri" pitchFamily="34" charset="0"/>
        </a:defRPr>
      </a:lvl6pPr>
      <a:lvl7pPr marL="914400" algn="l" rtl="0" eaLnBrk="1" fontAlgn="base" hangingPunct="1">
        <a:spcBef>
          <a:spcPct val="0"/>
        </a:spcBef>
        <a:spcAft>
          <a:spcPct val="0"/>
        </a:spcAft>
        <a:defRPr sz="2800" b="1">
          <a:solidFill>
            <a:srgbClr val="74400A"/>
          </a:solidFill>
          <a:latin typeface="Calibri" pitchFamily="34" charset="0"/>
        </a:defRPr>
      </a:lvl7pPr>
      <a:lvl8pPr marL="1371600" algn="l" rtl="0" eaLnBrk="1" fontAlgn="base" hangingPunct="1">
        <a:spcBef>
          <a:spcPct val="0"/>
        </a:spcBef>
        <a:spcAft>
          <a:spcPct val="0"/>
        </a:spcAft>
        <a:defRPr sz="2800" b="1">
          <a:solidFill>
            <a:srgbClr val="74400A"/>
          </a:solidFill>
          <a:latin typeface="Calibri" pitchFamily="34" charset="0"/>
        </a:defRPr>
      </a:lvl8pPr>
      <a:lvl9pPr marL="1828800" algn="l" rtl="0" eaLnBrk="1" fontAlgn="base" hangingPunct="1">
        <a:spcBef>
          <a:spcPct val="0"/>
        </a:spcBef>
        <a:spcAft>
          <a:spcPct val="0"/>
        </a:spcAft>
        <a:defRPr sz="2800" b="1">
          <a:solidFill>
            <a:srgbClr val="74400A"/>
          </a:solidFill>
          <a:latin typeface="Calibri" pitchFamily="34" charset="0"/>
        </a:defRPr>
      </a:lvl9pPr>
    </p:titleStyle>
    <p:bodyStyle>
      <a:lvl1pPr marL="342900" indent="-342900" algn="just" rtl="0" eaLnBrk="1" fontAlgn="base" hangingPunct="1">
        <a:spcBef>
          <a:spcPct val="20000"/>
        </a:spcBef>
        <a:spcAft>
          <a:spcPct val="0"/>
        </a:spcAft>
        <a:buClr>
          <a:srgbClr val="76B3DF"/>
        </a:buClr>
        <a:buSzPct val="115000"/>
        <a:buFont typeface="Wingdings" panose="05000000000000000000" pitchFamily="2" charset="2"/>
        <a:buChar char="ü"/>
        <a:defRPr sz="2400">
          <a:solidFill>
            <a:schemeClr val="tx1"/>
          </a:solidFill>
          <a:latin typeface="+mn-lt"/>
          <a:ea typeface="+mn-ea"/>
          <a:cs typeface="+mn-cs"/>
        </a:defRPr>
      </a:lvl1pPr>
      <a:lvl2pPr marL="742950" indent="-285750" algn="just" rtl="0" eaLnBrk="1" fontAlgn="base" hangingPunct="1">
        <a:spcBef>
          <a:spcPct val="20000"/>
        </a:spcBef>
        <a:spcAft>
          <a:spcPct val="0"/>
        </a:spcAft>
        <a:buClr>
          <a:srgbClr val="74400A"/>
        </a:buClr>
        <a:buSzPct val="115000"/>
        <a:buFont typeface="Wingdings" panose="05000000000000000000" pitchFamily="2" charset="2"/>
        <a:buChar char="ü"/>
        <a:defRPr sz="2000">
          <a:solidFill>
            <a:schemeClr val="tx1"/>
          </a:solidFill>
          <a:latin typeface="+mn-lt"/>
        </a:defRPr>
      </a:lvl2pPr>
      <a:lvl3pPr marL="1143000" indent="-228600" algn="just" rtl="0" eaLnBrk="1" fontAlgn="base" hangingPunct="1">
        <a:spcBef>
          <a:spcPct val="20000"/>
        </a:spcBef>
        <a:spcAft>
          <a:spcPct val="0"/>
        </a:spcAft>
        <a:buFont typeface="Wingdings" panose="05000000000000000000" pitchFamily="2" charset="2"/>
        <a:buChar char="ü"/>
        <a:defRPr sz="2000">
          <a:solidFill>
            <a:schemeClr val="tx1"/>
          </a:solidFill>
          <a:latin typeface="+mn-lt"/>
        </a:defRPr>
      </a:lvl3pPr>
      <a:lvl4pPr marL="1600200" indent="-228600" algn="just" rtl="0" eaLnBrk="1" fontAlgn="base" hangingPunct="1">
        <a:spcBef>
          <a:spcPct val="20000"/>
        </a:spcBef>
        <a:spcAft>
          <a:spcPct val="0"/>
        </a:spcAft>
        <a:buChar char="–"/>
        <a:defRPr>
          <a:solidFill>
            <a:schemeClr val="tx1"/>
          </a:solidFill>
          <a:latin typeface="+mn-lt"/>
        </a:defRPr>
      </a:lvl4pPr>
      <a:lvl5pPr marL="2057400" indent="-228600" algn="just" rtl="0" eaLnBrk="1" fontAlgn="base" hangingPunct="1">
        <a:spcBef>
          <a:spcPct val="20000"/>
        </a:spcBef>
        <a:spcAft>
          <a:spcPct val="0"/>
        </a:spcAft>
        <a:buChar char="»"/>
        <a:defRPr sz="1600">
          <a:solidFill>
            <a:schemeClr val="tx1"/>
          </a:solidFill>
          <a:latin typeface="+mn-lt"/>
        </a:defRPr>
      </a:lvl5pPr>
      <a:lvl6pPr marL="2514600" indent="-228600" algn="just" rtl="0" eaLnBrk="1" fontAlgn="base" hangingPunct="1">
        <a:spcBef>
          <a:spcPct val="20000"/>
        </a:spcBef>
        <a:spcAft>
          <a:spcPct val="0"/>
        </a:spcAft>
        <a:buChar char="»"/>
        <a:defRPr sz="1600">
          <a:solidFill>
            <a:schemeClr val="tx1"/>
          </a:solidFill>
          <a:latin typeface="+mn-lt"/>
        </a:defRPr>
      </a:lvl6pPr>
      <a:lvl7pPr marL="2971800" indent="-228600" algn="just" rtl="0" eaLnBrk="1" fontAlgn="base" hangingPunct="1">
        <a:spcBef>
          <a:spcPct val="20000"/>
        </a:spcBef>
        <a:spcAft>
          <a:spcPct val="0"/>
        </a:spcAft>
        <a:buChar char="»"/>
        <a:defRPr sz="1600">
          <a:solidFill>
            <a:schemeClr val="tx1"/>
          </a:solidFill>
          <a:latin typeface="+mn-lt"/>
        </a:defRPr>
      </a:lvl7pPr>
      <a:lvl8pPr marL="3429000" indent="-228600" algn="just" rtl="0" eaLnBrk="1" fontAlgn="base" hangingPunct="1">
        <a:spcBef>
          <a:spcPct val="20000"/>
        </a:spcBef>
        <a:spcAft>
          <a:spcPct val="0"/>
        </a:spcAft>
        <a:buChar char="»"/>
        <a:defRPr sz="1600">
          <a:solidFill>
            <a:schemeClr val="tx1"/>
          </a:solidFill>
          <a:latin typeface="+mn-lt"/>
        </a:defRPr>
      </a:lvl8pPr>
      <a:lvl9pPr marL="3886200" indent="-228600" algn="just" rtl="0" eaLnBrk="1" fontAlgn="base" hangingPunct="1">
        <a:spcBef>
          <a:spcPct val="20000"/>
        </a:spcBef>
        <a:spcAft>
          <a:spcPct val="0"/>
        </a:spcAft>
        <a:buChar char="»"/>
        <a:defRPr sz="16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defRPr/>
            </a:pPr>
            <a:r>
              <a:rPr lang="en-US" dirty="0"/>
              <a:t>Manufacturers promoting connected TV accessibility</a:t>
            </a:r>
            <a:endParaRPr lang="es-ES" dirty="0" smtClean="0"/>
          </a:p>
        </p:txBody>
      </p:sp>
      <p:sp>
        <p:nvSpPr>
          <p:cNvPr id="4099" name="Rectangle 3"/>
          <p:cNvSpPr>
            <a:spLocks noGrp="1" noChangeArrowheads="1"/>
          </p:cNvSpPr>
          <p:nvPr>
            <p:ph type="subTitle" idx="1"/>
          </p:nvPr>
        </p:nvSpPr>
        <p:spPr>
          <a:xfrm>
            <a:off x="250825" y="4149725"/>
            <a:ext cx="8642350" cy="1296988"/>
          </a:xfrm>
        </p:spPr>
        <p:txBody>
          <a:bodyPr/>
          <a:lstStyle/>
          <a:p>
            <a:r>
              <a:rPr lang="es-ES" dirty="0" smtClean="0"/>
              <a:t>HBB4ALL Workshop </a:t>
            </a:r>
            <a:r>
              <a:rPr lang="es-ES" dirty="0"/>
              <a:t>– </a:t>
            </a:r>
            <a:r>
              <a:rPr lang="es-ES" dirty="0" smtClean="0"/>
              <a:t>Barcelona,18th </a:t>
            </a:r>
            <a:r>
              <a:rPr lang="es-ES" dirty="0" err="1"/>
              <a:t>March</a:t>
            </a:r>
            <a:endParaRPr lang="es-ES" altLang="es-ES" dirty="0" smtClean="0"/>
          </a:p>
        </p:txBody>
      </p:sp>
      <p:pic>
        <p:nvPicPr>
          <p:cNvPr id="4" name="3 Marcador de contenido" descr="evia horiz.png"/>
          <p:cNvPicPr>
            <a:picLocks noChangeAspect="1"/>
          </p:cNvPicPr>
          <p:nvPr/>
        </p:nvPicPr>
        <p:blipFill>
          <a:blip r:embed="rId3"/>
          <a:srcRect l="13063" t="24771" r="27666" b="29246"/>
          <a:stretch>
            <a:fillRect/>
          </a:stretch>
        </p:blipFill>
        <p:spPr>
          <a:xfrm>
            <a:off x="1263299" y="5710869"/>
            <a:ext cx="4195306" cy="1147130"/>
          </a:xfrm>
          <a:prstGeom prst="rect">
            <a:avLst/>
          </a:prstGeom>
        </p:spPr>
      </p:pic>
      <p:pic>
        <p:nvPicPr>
          <p:cNvPr id="5" name="3 Marcador de contenido" descr="evia horiz.png"/>
          <p:cNvPicPr>
            <a:picLocks noChangeAspect="1"/>
          </p:cNvPicPr>
          <p:nvPr/>
        </p:nvPicPr>
        <p:blipFill>
          <a:blip r:embed="rId3"/>
          <a:srcRect t="24771" r="86868" b="29246"/>
          <a:stretch>
            <a:fillRect/>
          </a:stretch>
        </p:blipFill>
        <p:spPr>
          <a:xfrm>
            <a:off x="333823" y="5710869"/>
            <a:ext cx="929476" cy="114713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1311" y="183779"/>
            <a:ext cx="5192408" cy="1479650"/>
          </a:xfrm>
        </p:spPr>
        <p:txBody>
          <a:bodyPr/>
          <a:lstStyle/>
          <a:p>
            <a:r>
              <a:rPr lang="es-ES" dirty="0"/>
              <a:t>AMETIC &amp; Digital </a:t>
            </a:r>
            <a:r>
              <a:rPr lang="es-ES" dirty="0" err="1" smtClean="0"/>
              <a:t>Europe</a:t>
            </a:r>
            <a:r>
              <a:rPr lang="es-ES" dirty="0" smtClean="0"/>
              <a:t> </a:t>
            </a:r>
            <a:br>
              <a:rPr lang="es-ES" dirty="0" smtClean="0"/>
            </a:br>
            <a:r>
              <a:rPr lang="es-ES" dirty="0" err="1" smtClean="0"/>
              <a:t>Recommendations</a:t>
            </a:r>
            <a:r>
              <a:rPr lang="es-ES" dirty="0">
                <a:solidFill>
                  <a:srgbClr val="76B3DF"/>
                </a:solidFill>
              </a:rPr>
              <a:t/>
            </a:r>
            <a:br>
              <a:rPr lang="es-ES" dirty="0">
                <a:solidFill>
                  <a:srgbClr val="76B3DF"/>
                </a:solidFill>
              </a:rPr>
            </a:br>
            <a:r>
              <a:rPr lang="es-ES" dirty="0" smtClean="0"/>
              <a:t/>
            </a:r>
            <a:br>
              <a:rPr lang="es-ES" dirty="0" smtClean="0"/>
            </a:br>
            <a:endParaRPr lang="es-ES" dirty="0"/>
          </a:p>
        </p:txBody>
      </p:sp>
      <p:sp>
        <p:nvSpPr>
          <p:cNvPr id="3" name="Marcador de contenido 2"/>
          <p:cNvSpPr>
            <a:spLocks noGrp="1"/>
          </p:cNvSpPr>
          <p:nvPr>
            <p:ph idx="1"/>
          </p:nvPr>
        </p:nvSpPr>
        <p:spPr>
          <a:xfrm>
            <a:off x="1461311" y="1297596"/>
            <a:ext cx="7543470" cy="4785501"/>
          </a:xfrm>
        </p:spPr>
        <p:txBody>
          <a:bodyPr/>
          <a:lstStyle/>
          <a:p>
            <a:endParaRPr lang="es-ES" sz="1400" dirty="0"/>
          </a:p>
          <a:p>
            <a:pPr marL="0">
              <a:spcBef>
                <a:spcPts val="0"/>
              </a:spcBef>
            </a:pPr>
            <a:r>
              <a:rPr lang="en-US" sz="1400" b="1" dirty="0"/>
              <a:t>I</a:t>
            </a:r>
            <a:r>
              <a:rPr lang="en-US" sz="1400" b="1" dirty="0" smtClean="0"/>
              <a:t>ndustry </a:t>
            </a:r>
            <a:r>
              <a:rPr lang="en-US" sz="1400" b="1" dirty="0"/>
              <a:t>clearly understands the importance of accessibility expectations </a:t>
            </a:r>
            <a:r>
              <a:rPr lang="en-US" sz="1400" dirty="0"/>
              <a:t>from policy makers and users. </a:t>
            </a:r>
          </a:p>
          <a:p>
            <a:pPr marL="0">
              <a:spcBef>
                <a:spcPts val="0"/>
              </a:spcBef>
            </a:pPr>
            <a:endParaRPr lang="en-US" sz="1400" dirty="0"/>
          </a:p>
          <a:p>
            <a:pPr marL="0">
              <a:spcBef>
                <a:spcPts val="0"/>
              </a:spcBef>
            </a:pPr>
            <a:r>
              <a:rPr lang="en-US" sz="1400" dirty="0"/>
              <a:t>While the overall population that benefits from accessible ICT is large, </a:t>
            </a:r>
            <a:r>
              <a:rPr lang="en-US" sz="1400" b="1" dirty="0"/>
              <a:t>each individual group of users with disabilities (e.g. mobility, sensorial or cognitive) may be better served by avoiding market fragmentation and focusing on the use of globally recognized standards</a:t>
            </a:r>
            <a:r>
              <a:rPr lang="en-US" sz="1400" dirty="0"/>
              <a:t>. </a:t>
            </a:r>
            <a:endParaRPr lang="en-US" sz="1400" dirty="0" smtClean="0"/>
          </a:p>
          <a:p>
            <a:pPr marL="0">
              <a:spcBef>
                <a:spcPts val="0"/>
              </a:spcBef>
            </a:pPr>
            <a:endParaRPr lang="en-US" sz="1400" dirty="0"/>
          </a:p>
          <a:p>
            <a:pPr marL="0">
              <a:spcBef>
                <a:spcPts val="0"/>
              </a:spcBef>
            </a:pPr>
            <a:r>
              <a:rPr lang="en-US" sz="1400" b="1" dirty="0"/>
              <a:t>Any future legislation addressing accessibility should be limited to public procurement and dealt with only at the European level</a:t>
            </a:r>
            <a:r>
              <a:rPr lang="en-US" sz="1400" dirty="0"/>
              <a:t>. It should reference globally </a:t>
            </a:r>
            <a:r>
              <a:rPr lang="en-US" sz="1400" dirty="0" smtClean="0"/>
              <a:t>recognized </a:t>
            </a:r>
            <a:r>
              <a:rPr lang="en-US" sz="1400" dirty="0"/>
              <a:t>standards using public procurement as the catalyst so as to enable a single design to be shipped to the largest possible market. This would encourage accessibility features to be included in mainstream products at affordable prices. Regulations adopted at the member state level would lead to fragmentation, increased cost and less choice for consumers. Furthermore, European legislation should aim to outline what accessibility needs should be met without detailing the exact methods for reaching them, using design-orientated standards such as WCAG 2.0. </a:t>
            </a:r>
            <a:endParaRPr lang="en-US" sz="1400" dirty="0" smtClean="0"/>
          </a:p>
          <a:p>
            <a:pPr marL="0">
              <a:spcBef>
                <a:spcPts val="0"/>
              </a:spcBef>
            </a:pPr>
            <a:endParaRPr lang="en-US" sz="1400" b="1" dirty="0"/>
          </a:p>
          <a:p>
            <a:pPr marL="0">
              <a:spcBef>
                <a:spcPts val="0"/>
              </a:spcBef>
            </a:pPr>
            <a:r>
              <a:rPr lang="en-US" sz="1400" b="1" dirty="0"/>
              <a:t>A globally consistent regulatory approach focusing on standards for public sector procurement and accessible public sector services is essential to encourage the development and deployment of suitable accessibility solutions</a:t>
            </a:r>
            <a:r>
              <a:rPr lang="en-US" sz="1400" dirty="0"/>
              <a:t>. It will also help to </a:t>
            </a:r>
            <a:r>
              <a:rPr lang="en-US" sz="1400" dirty="0" err="1"/>
              <a:t>minimise</a:t>
            </a:r>
            <a:r>
              <a:rPr lang="en-US" sz="1400" dirty="0"/>
              <a:t> the cost of accessible solutions without affecting more innovative areas that aren’t subject to such universal requirements.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1664415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1311" y="183779"/>
            <a:ext cx="5192408" cy="1479650"/>
          </a:xfrm>
        </p:spPr>
        <p:txBody>
          <a:bodyPr/>
          <a:lstStyle/>
          <a:p>
            <a:r>
              <a:rPr lang="es-ES" dirty="0" err="1" smtClean="0"/>
              <a:t>One</a:t>
            </a:r>
            <a:r>
              <a:rPr lang="es-ES" dirty="0" smtClean="0"/>
              <a:t> </a:t>
            </a:r>
            <a:r>
              <a:rPr lang="es-ES" dirty="0" err="1" smtClean="0"/>
              <a:t>last</a:t>
            </a:r>
            <a:r>
              <a:rPr lang="es-ES" dirty="0" smtClean="0"/>
              <a:t> </a:t>
            </a:r>
            <a:r>
              <a:rPr lang="es-ES" dirty="0" err="1" smtClean="0"/>
              <a:t>update</a:t>
            </a:r>
            <a:r>
              <a:rPr lang="es-ES" dirty="0">
                <a:solidFill>
                  <a:srgbClr val="76B3DF"/>
                </a:solidFill>
              </a:rPr>
              <a:t/>
            </a:r>
            <a:br>
              <a:rPr lang="es-ES" dirty="0">
                <a:solidFill>
                  <a:srgbClr val="76B3DF"/>
                </a:solidFill>
              </a:rPr>
            </a:br>
            <a:r>
              <a:rPr lang="es-ES" dirty="0" smtClean="0"/>
              <a:t/>
            </a:r>
            <a:br>
              <a:rPr lang="es-ES" dirty="0" smtClean="0"/>
            </a:br>
            <a:endParaRPr lang="es-ES" dirty="0"/>
          </a:p>
        </p:txBody>
      </p:sp>
      <p:sp>
        <p:nvSpPr>
          <p:cNvPr id="3" name="Marcador de contenido 2"/>
          <p:cNvSpPr>
            <a:spLocks noGrp="1"/>
          </p:cNvSpPr>
          <p:nvPr>
            <p:ph idx="1"/>
          </p:nvPr>
        </p:nvSpPr>
        <p:spPr>
          <a:xfrm>
            <a:off x="1461311" y="1297596"/>
            <a:ext cx="7543470" cy="4785501"/>
          </a:xfrm>
        </p:spPr>
        <p:txBody>
          <a:bodyPr/>
          <a:lstStyle/>
          <a:p>
            <a:pPr marL="0" indent="0">
              <a:buNone/>
            </a:pPr>
            <a:r>
              <a:rPr lang="en-US" sz="1800" b="1" dirty="0" smtClean="0"/>
              <a:t>The 6</a:t>
            </a:r>
            <a:r>
              <a:rPr lang="en-US" sz="1800" b="1" baseline="30000" dirty="0" smtClean="0"/>
              <a:t>th</a:t>
            </a:r>
            <a:r>
              <a:rPr lang="en-US" sz="1800" b="1" dirty="0" smtClean="0"/>
              <a:t> of March 2015, The United States of America have sent a Notification to the Committee on Technical Barriers of Trade (WTO) notifying that both their standards: </a:t>
            </a:r>
          </a:p>
          <a:p>
            <a:pPr>
              <a:buFontTx/>
              <a:buChar char="-"/>
            </a:pPr>
            <a:r>
              <a:rPr lang="en-US" sz="1800" b="1" dirty="0" smtClean="0"/>
              <a:t>For electronic and information technology developed, procured, maintained or used by federal agencies, and</a:t>
            </a:r>
          </a:p>
          <a:p>
            <a:pPr>
              <a:buFontTx/>
              <a:buChar char="-"/>
            </a:pPr>
            <a:r>
              <a:rPr lang="en-US" sz="1800" b="1" dirty="0" smtClean="0"/>
              <a:t>Its guidelines for telecommunications equipment and customer premises equipment</a:t>
            </a:r>
          </a:p>
          <a:p>
            <a:pPr marL="0" indent="0">
              <a:buNone/>
            </a:pPr>
            <a:r>
              <a:rPr lang="en-US" sz="1800" b="1" dirty="0" smtClean="0"/>
              <a:t>Will be revised and updated. </a:t>
            </a:r>
          </a:p>
          <a:p>
            <a:pPr marL="0" indent="0">
              <a:buNone/>
            </a:pPr>
            <a:endParaRPr lang="en-US" sz="1800" b="1" dirty="0"/>
          </a:p>
          <a:p>
            <a:pPr marL="0" indent="0">
              <a:buNone/>
            </a:pPr>
            <a:r>
              <a:rPr lang="en-US" sz="1800" b="1" dirty="0" smtClean="0"/>
              <a:t>The purpose of these revisions is to ensure that information and communications  technology covered by the respective statues is accessible to and usable by individuals with disabilities.</a:t>
            </a:r>
            <a:endParaRPr lang="en-US" sz="1800"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2428094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28799" y="166977"/>
            <a:ext cx="5663045" cy="1235796"/>
          </a:xfrm>
        </p:spPr>
        <p:txBody>
          <a:bodyPr/>
          <a:lstStyle/>
          <a:p>
            <a:pPr algn="just"/>
            <a:r>
              <a:rPr lang="es-ES" sz="2000" dirty="0" smtClean="0"/>
              <a:t>AMETIC (Asociación de Empresas de Electrónica, Tecnologías de la Información, de la Comunicación, de las Telecomunicaciones y de los Contenidos Digitales)</a:t>
            </a:r>
            <a:endParaRPr lang="es-ES" sz="2000" dirty="0"/>
          </a:p>
        </p:txBody>
      </p:sp>
      <p:sp>
        <p:nvSpPr>
          <p:cNvPr id="3" name="Marcador de contenido 2"/>
          <p:cNvSpPr>
            <a:spLocks noGrp="1"/>
          </p:cNvSpPr>
          <p:nvPr>
            <p:ph idx="1"/>
          </p:nvPr>
        </p:nvSpPr>
        <p:spPr/>
        <p:txBody>
          <a:bodyPr/>
          <a:lstStyle/>
          <a:p>
            <a:r>
              <a:rPr lang="en-US" dirty="0" smtClean="0"/>
              <a:t>It </a:t>
            </a:r>
            <a:r>
              <a:rPr lang="en-US" dirty="0"/>
              <a:t>i</a:t>
            </a:r>
            <a:r>
              <a:rPr lang="en-US" dirty="0" smtClean="0"/>
              <a:t>s the Spanish ITC Sector Trade Association. Its main goal is to represent the legitimate interests of:</a:t>
            </a:r>
          </a:p>
          <a:p>
            <a:endParaRPr lang="en-US" dirty="0" smtClean="0"/>
          </a:p>
          <a:p>
            <a:pPr lvl="1">
              <a:buFont typeface="Wingdings" panose="05000000000000000000" pitchFamily="2" charset="2"/>
              <a:buChar char="§"/>
            </a:pPr>
            <a:r>
              <a:rPr lang="en-US" dirty="0" smtClean="0"/>
              <a:t>Electronics Industry (consumer &amp; industrial)</a:t>
            </a:r>
          </a:p>
          <a:p>
            <a:pPr lvl="1">
              <a:buFont typeface="Wingdings" panose="05000000000000000000" pitchFamily="2" charset="2"/>
              <a:buChar char="§"/>
            </a:pPr>
            <a:r>
              <a:rPr lang="en-US" dirty="0" smtClean="0"/>
              <a:t>Information Technology Enterprises</a:t>
            </a:r>
          </a:p>
          <a:p>
            <a:pPr lvl="1">
              <a:buFont typeface="Wingdings" panose="05000000000000000000" pitchFamily="2" charset="2"/>
              <a:buChar char="§"/>
            </a:pPr>
            <a:r>
              <a:rPr lang="en-US" dirty="0" smtClean="0"/>
              <a:t>Telecom Operators</a:t>
            </a:r>
          </a:p>
          <a:p>
            <a:pPr lvl="1">
              <a:buFont typeface="Wingdings" panose="05000000000000000000" pitchFamily="2" charset="2"/>
              <a:buChar char="§"/>
            </a:pPr>
            <a:r>
              <a:rPr lang="en-US" dirty="0" smtClean="0"/>
              <a:t>Digital Contents &amp; Services Enterprises</a:t>
            </a:r>
          </a:p>
          <a:p>
            <a:pPr>
              <a:buFont typeface="Wingdings" panose="05000000000000000000" pitchFamily="2" charset="2"/>
              <a:buChar char="§"/>
            </a:pPr>
            <a:endParaRPr lang="es-ES"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3199501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WHY ACCESIBILITY?</a:t>
            </a:r>
            <a:endParaRPr lang="es-ES" dirty="0"/>
          </a:p>
        </p:txBody>
      </p:sp>
      <p:sp>
        <p:nvSpPr>
          <p:cNvPr id="3" name="Marcador de contenido 2"/>
          <p:cNvSpPr>
            <a:spLocks noGrp="1"/>
          </p:cNvSpPr>
          <p:nvPr>
            <p:ph idx="1"/>
          </p:nvPr>
        </p:nvSpPr>
        <p:spPr/>
        <p:txBody>
          <a:bodyPr/>
          <a:lstStyle/>
          <a:p>
            <a:pPr marL="0" indent="0" algn="ctr">
              <a:buNone/>
            </a:pPr>
            <a:r>
              <a:rPr lang="es-ES" sz="9600" dirty="0" err="1">
                <a:solidFill>
                  <a:srgbClr val="76B3DF"/>
                </a:solidFill>
              </a:rPr>
              <a:t>Accesibility</a:t>
            </a:r>
            <a:r>
              <a:rPr lang="es-ES" sz="8800" dirty="0">
                <a:solidFill>
                  <a:srgbClr val="76B3DF"/>
                </a:solidFill>
              </a:rPr>
              <a:t> </a:t>
            </a:r>
            <a:r>
              <a:rPr lang="es-ES" sz="8800" dirty="0" err="1">
                <a:solidFill>
                  <a:srgbClr val="76B3DF"/>
                </a:solidFill>
              </a:rPr>
              <a:t>is</a:t>
            </a:r>
            <a:r>
              <a:rPr lang="es-ES" sz="8800" dirty="0">
                <a:solidFill>
                  <a:srgbClr val="76B3DF"/>
                </a:solidFill>
              </a:rPr>
              <a:t> </a:t>
            </a:r>
            <a:r>
              <a:rPr lang="es-ES" sz="8800" dirty="0" err="1">
                <a:solidFill>
                  <a:srgbClr val="76B3DF"/>
                </a:solidFill>
              </a:rPr>
              <a:t>good</a:t>
            </a:r>
            <a:r>
              <a:rPr lang="es-ES" sz="8800" dirty="0">
                <a:solidFill>
                  <a:srgbClr val="76B3DF"/>
                </a:solidFill>
              </a:rPr>
              <a:t> </a:t>
            </a:r>
            <a:r>
              <a:rPr lang="es-ES" sz="8800" dirty="0" err="1">
                <a:solidFill>
                  <a:srgbClr val="76B3DF"/>
                </a:solidFill>
              </a:rPr>
              <a:t>for</a:t>
            </a:r>
            <a:r>
              <a:rPr lang="es-ES" sz="8800" dirty="0">
                <a:solidFill>
                  <a:srgbClr val="76B3DF"/>
                </a:solidFill>
              </a:rPr>
              <a:t> </a:t>
            </a:r>
            <a:r>
              <a:rPr lang="es-ES" sz="8800" dirty="0" err="1">
                <a:solidFill>
                  <a:srgbClr val="76B3DF"/>
                </a:solidFill>
              </a:rPr>
              <a:t>all</a:t>
            </a:r>
            <a:endParaRPr lang="es-ES" sz="8800" dirty="0">
              <a:solidFill>
                <a:srgbClr val="76B3DF"/>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3205569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6375" y="125413"/>
            <a:ext cx="4603412" cy="1158638"/>
          </a:xfrm>
        </p:spPr>
        <p:txBody>
          <a:bodyPr/>
          <a:lstStyle/>
          <a:p>
            <a:r>
              <a:rPr lang="es-ES" dirty="0" smtClean="0"/>
              <a:t>A FEW FIGURES…</a:t>
            </a:r>
            <a:endParaRPr lang="es-ES" dirty="0"/>
          </a:p>
        </p:txBody>
      </p:sp>
      <p:sp>
        <p:nvSpPr>
          <p:cNvPr id="3" name="Marcador de contenido 2"/>
          <p:cNvSpPr>
            <a:spLocks noGrp="1"/>
          </p:cNvSpPr>
          <p:nvPr>
            <p:ph idx="1"/>
          </p:nvPr>
        </p:nvSpPr>
        <p:spPr/>
        <p:txBody>
          <a:bodyPr/>
          <a:lstStyle/>
          <a:p>
            <a:r>
              <a:rPr lang="es-ES" sz="2000" dirty="0" smtClean="0"/>
              <a:t>In </a:t>
            </a:r>
            <a:r>
              <a:rPr lang="es-ES" sz="2000" dirty="0" err="1" smtClean="0"/>
              <a:t>Spain</a:t>
            </a:r>
            <a:r>
              <a:rPr lang="es-ES" sz="2000" dirty="0" smtClean="0"/>
              <a:t> </a:t>
            </a:r>
            <a:r>
              <a:rPr lang="es-ES" sz="2000" dirty="0" err="1" smtClean="0"/>
              <a:t>there</a:t>
            </a:r>
            <a:r>
              <a:rPr lang="es-ES" sz="2000" dirty="0" smtClean="0"/>
              <a:t> are </a:t>
            </a:r>
            <a:r>
              <a:rPr lang="es-ES" sz="2000" b="1" u="sng" dirty="0" err="1" smtClean="0"/>
              <a:t>now</a:t>
            </a:r>
            <a:r>
              <a:rPr lang="es-ES" sz="2000" dirty="0" smtClean="0"/>
              <a:t> </a:t>
            </a:r>
            <a:r>
              <a:rPr lang="es-ES" sz="2000" dirty="0" err="1" smtClean="0"/>
              <a:t>around</a:t>
            </a:r>
            <a:r>
              <a:rPr lang="es-ES" sz="2000" dirty="0" smtClean="0"/>
              <a:t> </a:t>
            </a:r>
            <a:r>
              <a:rPr lang="es-ES" sz="2000" b="1" dirty="0" smtClean="0"/>
              <a:t>4  </a:t>
            </a:r>
            <a:r>
              <a:rPr lang="es-ES" sz="2000" b="1" dirty="0" err="1" smtClean="0"/>
              <a:t>million</a:t>
            </a:r>
            <a:r>
              <a:rPr lang="es-ES" sz="2000" b="1" dirty="0" smtClean="0"/>
              <a:t> </a:t>
            </a:r>
            <a:r>
              <a:rPr lang="es-ES" sz="2000" b="1" dirty="0"/>
              <a:t>o</a:t>
            </a:r>
            <a:r>
              <a:rPr lang="es-ES" sz="2000" b="1" dirty="0" smtClean="0"/>
              <a:t>f </a:t>
            </a:r>
            <a:r>
              <a:rPr lang="es-ES" sz="2000" b="1" dirty="0" err="1" smtClean="0"/>
              <a:t>persons</a:t>
            </a:r>
            <a:r>
              <a:rPr lang="es-ES" sz="2000" b="1" dirty="0" smtClean="0"/>
              <a:t> </a:t>
            </a:r>
            <a:r>
              <a:rPr lang="es-ES" sz="2000" dirty="0" err="1" smtClean="0"/>
              <a:t>with</a:t>
            </a:r>
            <a:r>
              <a:rPr lang="es-ES" sz="2000" dirty="0" smtClean="0"/>
              <a:t> </a:t>
            </a:r>
            <a:r>
              <a:rPr lang="es-ES" sz="2000" dirty="0" err="1" smtClean="0"/>
              <a:t>some</a:t>
            </a:r>
            <a:r>
              <a:rPr lang="es-ES" sz="2000" dirty="0" smtClean="0"/>
              <a:t> </a:t>
            </a:r>
            <a:r>
              <a:rPr lang="es-ES" sz="2000" dirty="0" err="1" smtClean="0"/>
              <a:t>physical</a:t>
            </a:r>
            <a:r>
              <a:rPr lang="es-ES" sz="2000" dirty="0" smtClean="0"/>
              <a:t> </a:t>
            </a:r>
            <a:r>
              <a:rPr lang="es-ES" sz="2000" dirty="0" err="1" smtClean="0"/>
              <a:t>disability</a:t>
            </a:r>
            <a:r>
              <a:rPr lang="es-ES" sz="2000" dirty="0" smtClean="0"/>
              <a:t> (</a:t>
            </a:r>
            <a:r>
              <a:rPr lang="es-ES" sz="2000" dirty="0"/>
              <a:t> </a:t>
            </a:r>
            <a:r>
              <a:rPr lang="es-ES" sz="2000" dirty="0" smtClean="0"/>
              <a:t>data </a:t>
            </a:r>
            <a:r>
              <a:rPr lang="es-ES" sz="2000" dirty="0" err="1" smtClean="0"/>
              <a:t>from</a:t>
            </a:r>
            <a:r>
              <a:rPr lang="es-ES" sz="2000" dirty="0" smtClean="0"/>
              <a:t> </a:t>
            </a:r>
            <a:r>
              <a:rPr lang="es-ES" sz="2000" dirty="0" err="1" smtClean="0"/>
              <a:t>Predif</a:t>
            </a:r>
            <a:r>
              <a:rPr lang="es-ES" sz="2000" dirty="0"/>
              <a:t>, </a:t>
            </a:r>
            <a:r>
              <a:rPr lang="es-ES" sz="2000" dirty="0" err="1" smtClean="0"/>
              <a:t>Spanish</a:t>
            </a:r>
            <a:r>
              <a:rPr lang="es-ES" sz="2000" dirty="0" smtClean="0"/>
              <a:t> </a:t>
            </a:r>
            <a:r>
              <a:rPr lang="es-ES" sz="2000" dirty="0" err="1" smtClean="0"/>
              <a:t>Platform</a:t>
            </a:r>
            <a:r>
              <a:rPr lang="es-ES" sz="2000" dirty="0" smtClean="0"/>
              <a:t> of  </a:t>
            </a:r>
            <a:r>
              <a:rPr lang="es-ES" sz="2000" dirty="0" err="1" smtClean="0"/>
              <a:t>Persons</a:t>
            </a:r>
            <a:r>
              <a:rPr lang="es-ES" sz="2000" dirty="0" smtClean="0"/>
              <a:t> </a:t>
            </a:r>
            <a:r>
              <a:rPr lang="es-ES" sz="2000" dirty="0" err="1" smtClean="0"/>
              <a:t>with</a:t>
            </a:r>
            <a:r>
              <a:rPr lang="es-ES" sz="2000" dirty="0" smtClean="0"/>
              <a:t> </a:t>
            </a:r>
            <a:r>
              <a:rPr lang="es-ES" sz="2000" dirty="0" err="1"/>
              <a:t>P</a:t>
            </a:r>
            <a:r>
              <a:rPr lang="es-ES" sz="2000" dirty="0" err="1" smtClean="0"/>
              <a:t>hysical</a:t>
            </a:r>
            <a:r>
              <a:rPr lang="es-ES" sz="2000" dirty="0" smtClean="0"/>
              <a:t> </a:t>
            </a:r>
            <a:r>
              <a:rPr lang="en-US" sz="2000" dirty="0" smtClean="0"/>
              <a:t>Disability</a:t>
            </a:r>
            <a:r>
              <a:rPr lang="es-ES" sz="2000" dirty="0" smtClean="0"/>
              <a:t>) </a:t>
            </a:r>
          </a:p>
          <a:p>
            <a:r>
              <a:rPr lang="es-ES" sz="2000" dirty="0" err="1" smtClean="0"/>
              <a:t>Demographic</a:t>
            </a:r>
            <a:r>
              <a:rPr lang="es-ES" sz="2000" dirty="0" smtClean="0"/>
              <a:t> </a:t>
            </a:r>
            <a:r>
              <a:rPr lang="es-ES" sz="2000" dirty="0" err="1" smtClean="0"/>
              <a:t>change</a:t>
            </a:r>
            <a:r>
              <a:rPr lang="es-ES" sz="2000" dirty="0" smtClean="0"/>
              <a:t> in </a:t>
            </a:r>
            <a:r>
              <a:rPr lang="es-ES" sz="2000" dirty="0" err="1" smtClean="0"/>
              <a:t>Europe</a:t>
            </a:r>
            <a:r>
              <a:rPr lang="es-ES" sz="2000" dirty="0" smtClean="0"/>
              <a:t> </a:t>
            </a:r>
            <a:r>
              <a:rPr lang="es-ES" sz="2000" dirty="0" err="1" smtClean="0"/>
              <a:t>go</a:t>
            </a:r>
            <a:r>
              <a:rPr lang="es-ES" sz="2000" dirty="0" smtClean="0"/>
              <a:t> </a:t>
            </a:r>
            <a:r>
              <a:rPr lang="es-ES" sz="2000" dirty="0" err="1" smtClean="0"/>
              <a:t>fast</a:t>
            </a:r>
            <a:r>
              <a:rPr lang="es-ES" sz="2000" dirty="0" smtClean="0"/>
              <a:t>: en 2010, 20% of </a:t>
            </a:r>
            <a:r>
              <a:rPr lang="es-ES" sz="2000" dirty="0" err="1" smtClean="0"/>
              <a:t>population</a:t>
            </a:r>
            <a:r>
              <a:rPr lang="es-ES" sz="2000" dirty="0" smtClean="0"/>
              <a:t> </a:t>
            </a:r>
            <a:r>
              <a:rPr lang="es-ES" sz="2000" dirty="0" err="1" smtClean="0"/>
              <a:t>was</a:t>
            </a:r>
            <a:r>
              <a:rPr lang="es-ES" sz="2000" dirty="0" smtClean="0"/>
              <a:t> 65 </a:t>
            </a:r>
            <a:r>
              <a:rPr lang="es-ES" sz="2000" dirty="0" err="1" smtClean="0"/>
              <a:t>years</a:t>
            </a:r>
            <a:r>
              <a:rPr lang="es-ES" sz="2000" dirty="0" smtClean="0"/>
              <a:t> </a:t>
            </a:r>
            <a:r>
              <a:rPr lang="es-ES" sz="2000" dirty="0" err="1" smtClean="0"/>
              <a:t>old</a:t>
            </a:r>
            <a:r>
              <a:rPr lang="es-ES" sz="2000" dirty="0" smtClean="0"/>
              <a:t>. In 2060, 30% of </a:t>
            </a:r>
            <a:r>
              <a:rPr lang="es-ES" sz="2000" dirty="0" err="1" smtClean="0"/>
              <a:t>european</a:t>
            </a:r>
            <a:r>
              <a:rPr lang="es-ES" sz="2000" dirty="0" smtClean="0"/>
              <a:t> </a:t>
            </a:r>
            <a:r>
              <a:rPr lang="es-ES" sz="2000" dirty="0" err="1" smtClean="0"/>
              <a:t>population</a:t>
            </a:r>
            <a:r>
              <a:rPr lang="es-ES" sz="2000" dirty="0" smtClean="0"/>
              <a:t> </a:t>
            </a:r>
            <a:r>
              <a:rPr lang="es-ES" sz="2000" dirty="0" err="1" smtClean="0"/>
              <a:t>will</a:t>
            </a:r>
            <a:r>
              <a:rPr lang="es-ES" sz="2000" dirty="0" smtClean="0"/>
              <a:t> be more </a:t>
            </a:r>
            <a:r>
              <a:rPr lang="es-ES" sz="2000" dirty="0" err="1" smtClean="0"/>
              <a:t>than</a:t>
            </a:r>
            <a:r>
              <a:rPr lang="es-ES" sz="2000" dirty="0" smtClean="0"/>
              <a:t> 65 </a:t>
            </a:r>
            <a:r>
              <a:rPr lang="es-ES" sz="2000" dirty="0" err="1" smtClean="0"/>
              <a:t>years</a:t>
            </a:r>
            <a:r>
              <a:rPr lang="es-ES" sz="2000" dirty="0" smtClean="0"/>
              <a:t> </a:t>
            </a:r>
            <a:r>
              <a:rPr lang="es-ES" sz="2000" dirty="0" err="1" smtClean="0"/>
              <a:t>old</a:t>
            </a:r>
            <a:r>
              <a:rPr lang="es-ES" sz="2000" dirty="0" smtClean="0"/>
              <a:t>. </a:t>
            </a:r>
          </a:p>
          <a:p>
            <a:endParaRPr lang="es-ES" sz="2000" dirty="0" smtClean="0"/>
          </a:p>
          <a:p>
            <a:endParaRPr lang="es-ES" dirty="0"/>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62655" y="3662184"/>
            <a:ext cx="4435813" cy="2842503"/>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1541915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6375" y="125413"/>
            <a:ext cx="5420536" cy="1143000"/>
          </a:xfrm>
        </p:spPr>
        <p:txBody>
          <a:bodyPr/>
          <a:lstStyle/>
          <a:p>
            <a:r>
              <a:rPr lang="es-ES" dirty="0"/>
              <a:t>GENERAL LAW of RIGHTS of PERSONS </a:t>
            </a:r>
            <a:r>
              <a:rPr lang="es-ES" dirty="0" err="1"/>
              <a:t>with</a:t>
            </a:r>
            <a:r>
              <a:rPr lang="es-ES" dirty="0"/>
              <a:t> DISABILITIES </a:t>
            </a:r>
            <a:r>
              <a:rPr lang="en-US" dirty="0"/>
              <a:t>and its SOCIAL INCLUSION</a:t>
            </a:r>
            <a:endParaRPr lang="es-ES" sz="1400" dirty="0"/>
          </a:p>
        </p:txBody>
      </p:sp>
      <p:sp>
        <p:nvSpPr>
          <p:cNvPr id="3" name="Marcador de contenido 2"/>
          <p:cNvSpPr>
            <a:spLocks noGrp="1"/>
          </p:cNvSpPr>
          <p:nvPr>
            <p:ph idx="1"/>
          </p:nvPr>
        </p:nvSpPr>
        <p:spPr>
          <a:xfrm>
            <a:off x="1575880" y="1566862"/>
            <a:ext cx="7389989" cy="4717205"/>
          </a:xfrm>
        </p:spPr>
        <p:txBody>
          <a:bodyPr/>
          <a:lstStyle/>
          <a:p>
            <a:pPr marL="0" indent="0">
              <a:buNone/>
            </a:pPr>
            <a:r>
              <a:rPr lang="en-US" sz="2000" b="1" dirty="0" smtClean="0">
                <a:solidFill>
                  <a:srgbClr val="76B3DF"/>
                </a:solidFill>
              </a:rPr>
              <a:t>Royal </a:t>
            </a:r>
            <a:r>
              <a:rPr lang="en-US" sz="2000" b="1" dirty="0">
                <a:solidFill>
                  <a:srgbClr val="76B3DF"/>
                </a:solidFill>
              </a:rPr>
              <a:t>Legislative Decree 1/2013, of 29 November of 2013 , approving the revised text of the General Law on the Rights of Persons with Disabilities</a:t>
            </a:r>
            <a:r>
              <a:rPr lang="en-US" sz="2000" b="1" dirty="0" smtClean="0">
                <a:solidFill>
                  <a:srgbClr val="76B3DF"/>
                </a:solidFill>
              </a:rPr>
              <a:t>.</a:t>
            </a:r>
          </a:p>
          <a:p>
            <a:pPr marL="0" indent="0">
              <a:buNone/>
            </a:pPr>
            <a:r>
              <a:rPr lang="es-ES" sz="2000" b="1" dirty="0" err="1" smtClean="0">
                <a:solidFill>
                  <a:schemeClr val="accent4"/>
                </a:solidFill>
              </a:rPr>
              <a:t>Background</a:t>
            </a:r>
            <a:r>
              <a:rPr lang="es-ES" sz="2000" b="1" dirty="0" smtClean="0">
                <a:solidFill>
                  <a:schemeClr val="accent4"/>
                </a:solidFill>
              </a:rPr>
              <a:t>: </a:t>
            </a:r>
            <a:r>
              <a:rPr lang="en-US" sz="2000" b="1" dirty="0">
                <a:solidFill>
                  <a:schemeClr val="accent4"/>
                </a:solidFill>
              </a:rPr>
              <a:t>legislative framework </a:t>
            </a:r>
            <a:endParaRPr lang="en-US" sz="2000" b="1" dirty="0" smtClean="0">
              <a:solidFill>
                <a:schemeClr val="accent4"/>
              </a:solidFill>
            </a:endParaRPr>
          </a:p>
          <a:p>
            <a:r>
              <a:rPr lang="en-US" sz="1600" b="1" dirty="0"/>
              <a:t>Law 13/1982</a:t>
            </a:r>
            <a:r>
              <a:rPr lang="en-US" sz="1600" dirty="0"/>
              <a:t>, dated April 7, social integration of people with </a:t>
            </a:r>
            <a:r>
              <a:rPr lang="en-US" sz="1600" dirty="0" smtClean="0"/>
              <a:t>disabilities.</a:t>
            </a:r>
          </a:p>
          <a:p>
            <a:r>
              <a:rPr lang="en-US" sz="1600" b="1" dirty="0" smtClean="0"/>
              <a:t>Law 51/2003 </a:t>
            </a:r>
            <a:r>
              <a:rPr lang="en-US" sz="1600" dirty="0"/>
              <a:t>of December 2, equal opportunities, non-discrimination and universal accessibility for people with </a:t>
            </a:r>
            <a:r>
              <a:rPr lang="en-US" sz="1600" dirty="0" smtClean="0"/>
              <a:t>disabilities.</a:t>
            </a:r>
          </a:p>
          <a:p>
            <a:r>
              <a:rPr lang="en-US" sz="1600" b="1" dirty="0"/>
              <a:t>Convention on the Rights of Persons with Disabilities, adopted on 13 December 2006</a:t>
            </a:r>
            <a:r>
              <a:rPr lang="en-US" sz="1600" dirty="0"/>
              <a:t> by the United Nations General Assembly (UN), ratified by Spain on December 3, 2007 and entered into force on May 3, 2008 .</a:t>
            </a:r>
            <a:endParaRPr lang="es-ES" sz="1600" dirty="0"/>
          </a:p>
          <a:p>
            <a:r>
              <a:rPr lang="en-US" sz="1600" b="1" dirty="0"/>
              <a:t>Law 27/2007,</a:t>
            </a:r>
            <a:r>
              <a:rPr lang="en-US" sz="1600" dirty="0"/>
              <a:t> </a:t>
            </a:r>
            <a:r>
              <a:rPr lang="en-US" sz="1600" dirty="0" smtClean="0"/>
              <a:t>dated October 23, </a:t>
            </a:r>
            <a:r>
              <a:rPr lang="en-US" sz="1600" dirty="0"/>
              <a:t>by which the </a:t>
            </a:r>
            <a:r>
              <a:rPr lang="en-US" sz="1600" b="1" dirty="0"/>
              <a:t>Spanish sign languages are recognized and regulated</a:t>
            </a:r>
            <a:r>
              <a:rPr lang="en-US" sz="1600" dirty="0"/>
              <a:t> means of support for oral communication of the deaf, hearing impaired and </a:t>
            </a:r>
            <a:r>
              <a:rPr lang="en-US" sz="1600" dirty="0" smtClean="0"/>
              <a:t>deafblind.</a:t>
            </a:r>
          </a:p>
          <a:p>
            <a:r>
              <a:rPr lang="en-US" sz="1600" b="1" dirty="0" smtClean="0"/>
              <a:t>Law </a:t>
            </a:r>
            <a:r>
              <a:rPr lang="en-US" sz="1600" b="1" dirty="0"/>
              <a:t>26/2011, </a:t>
            </a:r>
            <a:r>
              <a:rPr lang="en-US" sz="1600" dirty="0"/>
              <a:t>of August 1, for regulation at the Convention on the Rights of Persons with Disabilities adaptation.</a:t>
            </a:r>
          </a:p>
          <a:p>
            <a:endParaRPr lang="es-ES" sz="2000" b="1" dirty="0" smtClean="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1657612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6375" y="125413"/>
            <a:ext cx="5420536" cy="1143000"/>
          </a:xfrm>
        </p:spPr>
        <p:txBody>
          <a:bodyPr/>
          <a:lstStyle/>
          <a:p>
            <a:r>
              <a:rPr lang="es-ES" dirty="0" smtClean="0"/>
              <a:t>2014-2016 ACTION PLAN OF THE SPANISH DISABILITY STRATEGY </a:t>
            </a:r>
            <a:r>
              <a:rPr lang="es-ES" sz="1400" dirty="0" smtClean="0"/>
              <a:t>(</a:t>
            </a:r>
            <a:r>
              <a:rPr lang="es-ES" sz="1400" dirty="0" err="1"/>
              <a:t>Conseil</a:t>
            </a:r>
            <a:r>
              <a:rPr lang="es-ES" sz="1400" dirty="0"/>
              <a:t> of </a:t>
            </a:r>
            <a:r>
              <a:rPr lang="es-ES" sz="1400" dirty="0" err="1"/>
              <a:t>Ministers</a:t>
            </a:r>
            <a:r>
              <a:rPr lang="es-ES" sz="1400" dirty="0"/>
              <a:t> </a:t>
            </a:r>
            <a:r>
              <a:rPr lang="es-ES" sz="1400" dirty="0" smtClean="0"/>
              <a:t>, </a:t>
            </a:r>
            <a:r>
              <a:rPr lang="es-ES" sz="1400" dirty="0" err="1" smtClean="0"/>
              <a:t>September</a:t>
            </a:r>
            <a:r>
              <a:rPr lang="es-ES" sz="1400" dirty="0" smtClean="0"/>
              <a:t> 12th 2014 )</a:t>
            </a:r>
            <a:endParaRPr lang="es-ES" sz="1400" dirty="0"/>
          </a:p>
        </p:txBody>
      </p:sp>
      <p:sp>
        <p:nvSpPr>
          <p:cNvPr id="3" name="Marcador de contenido 2"/>
          <p:cNvSpPr>
            <a:spLocks noGrp="1"/>
          </p:cNvSpPr>
          <p:nvPr>
            <p:ph idx="1"/>
          </p:nvPr>
        </p:nvSpPr>
        <p:spPr/>
        <p:txBody>
          <a:bodyPr/>
          <a:lstStyle/>
          <a:p>
            <a:pPr marL="0" indent="0">
              <a:buNone/>
            </a:pPr>
            <a:endParaRPr lang="es-ES" sz="2000" dirty="0"/>
          </a:p>
          <a:p>
            <a:r>
              <a:rPr lang="en-US" b="1" dirty="0"/>
              <a:t>96 measures and more than 3.093 million euros</a:t>
            </a:r>
          </a:p>
          <a:p>
            <a:endParaRPr lang="es-ES" sz="2000" dirty="0" smtClean="0"/>
          </a:p>
          <a:p>
            <a:r>
              <a:rPr lang="es-ES" sz="2000" dirty="0" err="1" smtClean="0"/>
              <a:t>Based</a:t>
            </a:r>
            <a:r>
              <a:rPr lang="es-ES" sz="2000" dirty="0" smtClean="0"/>
              <a:t> </a:t>
            </a:r>
            <a:r>
              <a:rPr lang="es-ES" sz="2000" dirty="0" err="1" smtClean="0"/>
              <a:t>on</a:t>
            </a:r>
            <a:r>
              <a:rPr lang="es-ES" sz="2000" dirty="0" smtClean="0"/>
              <a:t> </a:t>
            </a:r>
            <a:r>
              <a:rPr lang="es-ES" sz="2000" dirty="0" err="1"/>
              <a:t>the</a:t>
            </a:r>
            <a:r>
              <a:rPr lang="es-ES" sz="2000" dirty="0"/>
              <a:t> </a:t>
            </a:r>
            <a:r>
              <a:rPr lang="es-ES" sz="2000" b="1" dirty="0">
                <a:solidFill>
                  <a:srgbClr val="76B3DF"/>
                </a:solidFill>
              </a:rPr>
              <a:t>PRINCIPLES </a:t>
            </a:r>
            <a:r>
              <a:rPr lang="es-ES" sz="2000" b="1" dirty="0" smtClean="0">
                <a:solidFill>
                  <a:srgbClr val="76B3DF"/>
                </a:solidFill>
              </a:rPr>
              <a:t>of </a:t>
            </a:r>
            <a:r>
              <a:rPr lang="es-ES" sz="2000" b="1" dirty="0">
                <a:solidFill>
                  <a:srgbClr val="76B3DF"/>
                </a:solidFill>
              </a:rPr>
              <a:t>GENERAL LAW of RIGHTS of PERSONS </a:t>
            </a:r>
            <a:r>
              <a:rPr lang="es-ES" sz="2000" b="1" dirty="0" err="1" smtClean="0">
                <a:solidFill>
                  <a:srgbClr val="76B3DF"/>
                </a:solidFill>
              </a:rPr>
              <a:t>with</a:t>
            </a:r>
            <a:r>
              <a:rPr lang="es-ES" sz="2000" b="1" dirty="0" smtClean="0">
                <a:solidFill>
                  <a:srgbClr val="76B3DF"/>
                </a:solidFill>
              </a:rPr>
              <a:t> DISABILITIES </a:t>
            </a:r>
            <a:r>
              <a:rPr lang="en-US" sz="2000" b="1" dirty="0">
                <a:solidFill>
                  <a:srgbClr val="76B3DF"/>
                </a:solidFill>
              </a:rPr>
              <a:t>and its </a:t>
            </a:r>
            <a:r>
              <a:rPr lang="en-US" sz="2000" b="1" dirty="0" smtClean="0">
                <a:solidFill>
                  <a:srgbClr val="76B3DF"/>
                </a:solidFill>
              </a:rPr>
              <a:t>SOCIAL INCLUSION</a:t>
            </a:r>
            <a:r>
              <a:rPr lang="en-US" sz="2000" b="1" dirty="0" smtClean="0"/>
              <a:t>.</a:t>
            </a:r>
            <a:endParaRPr lang="es-ES" sz="2000" b="1" dirty="0"/>
          </a:p>
          <a:p>
            <a:endParaRPr lang="es-ES" sz="2000" dirty="0"/>
          </a:p>
          <a:p>
            <a:r>
              <a:rPr lang="es-ES" sz="2000" dirty="0" err="1" smtClean="0"/>
              <a:t>These</a:t>
            </a:r>
            <a:r>
              <a:rPr lang="es-ES" sz="2000" dirty="0" smtClean="0"/>
              <a:t> </a:t>
            </a:r>
            <a:r>
              <a:rPr lang="es-ES" sz="2000" dirty="0" err="1" smtClean="0"/>
              <a:t>principles</a:t>
            </a:r>
            <a:r>
              <a:rPr lang="es-ES" sz="2000" dirty="0" smtClean="0"/>
              <a:t> </a:t>
            </a:r>
            <a:r>
              <a:rPr lang="es-ES" sz="2000" dirty="0" err="1" smtClean="0"/>
              <a:t>include</a:t>
            </a:r>
            <a:r>
              <a:rPr lang="es-ES" sz="2000" dirty="0" smtClean="0"/>
              <a:t>:</a:t>
            </a:r>
          </a:p>
          <a:p>
            <a:endParaRPr lang="es-ES" sz="2000" dirty="0"/>
          </a:p>
          <a:p>
            <a:pPr lvl="1"/>
            <a:r>
              <a:rPr lang="es-ES" sz="2400" b="1" dirty="0" smtClean="0"/>
              <a:t>Universal </a:t>
            </a:r>
            <a:r>
              <a:rPr lang="es-ES" sz="2400" b="1" dirty="0" err="1" smtClean="0"/>
              <a:t>accesibility</a:t>
            </a:r>
            <a:endParaRPr lang="es-ES" sz="2400" b="1" dirty="0" smtClean="0"/>
          </a:p>
          <a:p>
            <a:pPr lvl="1"/>
            <a:r>
              <a:rPr lang="es-ES" sz="2400" b="1" dirty="0" smtClean="0"/>
              <a:t>Universal </a:t>
            </a:r>
            <a:r>
              <a:rPr lang="es-ES" sz="2400" b="1" dirty="0" err="1" smtClean="0"/>
              <a:t>design</a:t>
            </a:r>
            <a:r>
              <a:rPr lang="es-ES" sz="2400" b="1" dirty="0"/>
              <a:t> </a:t>
            </a:r>
            <a:r>
              <a:rPr lang="es-ES" sz="2400" b="1" dirty="0" smtClean="0"/>
              <a:t>(</a:t>
            </a:r>
            <a:r>
              <a:rPr lang="es-ES" sz="2400" b="1" dirty="0" err="1" smtClean="0"/>
              <a:t>Design</a:t>
            </a:r>
            <a:r>
              <a:rPr lang="es-ES" sz="2400" b="1" dirty="0" smtClean="0"/>
              <a:t> </a:t>
            </a:r>
            <a:r>
              <a:rPr lang="es-ES" sz="2400" b="1" dirty="0" err="1" smtClean="0"/>
              <a:t>for</a:t>
            </a:r>
            <a:r>
              <a:rPr lang="es-ES" sz="2400" b="1" dirty="0" smtClean="0"/>
              <a:t> </a:t>
            </a:r>
            <a:r>
              <a:rPr lang="es-ES" sz="2400" b="1" dirty="0" err="1" smtClean="0"/>
              <a:t>all</a:t>
            </a:r>
            <a:r>
              <a:rPr lang="es-ES" sz="2400" b="1" dirty="0" smtClean="0"/>
              <a:t> )</a:t>
            </a:r>
          </a:p>
          <a:p>
            <a:pPr lvl="1"/>
            <a:r>
              <a:rPr lang="es-ES" sz="2400" b="1" dirty="0" err="1" smtClean="0"/>
              <a:t>Mainstream</a:t>
            </a:r>
            <a:r>
              <a:rPr lang="es-ES" sz="2400" b="1" dirty="0" smtClean="0"/>
              <a:t> </a:t>
            </a:r>
            <a:r>
              <a:rPr lang="es-ES" sz="2400" b="1" dirty="0" err="1" smtClean="0"/>
              <a:t>policies</a:t>
            </a:r>
            <a:r>
              <a:rPr lang="es-ES" sz="2400" b="1" dirty="0" smtClean="0"/>
              <a:t> </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2688707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6375" y="125412"/>
            <a:ext cx="5527540" cy="1158639"/>
          </a:xfrm>
        </p:spPr>
        <p:txBody>
          <a:bodyPr/>
          <a:lstStyle/>
          <a:p>
            <a:r>
              <a:rPr lang="es-ES" dirty="0"/>
              <a:t>2014-2016 ACTION PLAN OF THE SPANISH DISABILITY STRATEGY </a:t>
            </a:r>
            <a:r>
              <a:rPr lang="es-ES" dirty="0" smtClean="0"/>
              <a:t/>
            </a:r>
            <a:br>
              <a:rPr lang="es-ES" dirty="0" smtClean="0"/>
            </a:br>
            <a:r>
              <a:rPr lang="es-ES" sz="1400" dirty="0" smtClean="0"/>
              <a:t>(</a:t>
            </a:r>
            <a:r>
              <a:rPr lang="es-ES" sz="1400" dirty="0" err="1"/>
              <a:t>Conseil</a:t>
            </a:r>
            <a:r>
              <a:rPr lang="es-ES" sz="1400" dirty="0"/>
              <a:t> of </a:t>
            </a:r>
            <a:r>
              <a:rPr lang="es-ES" sz="1400" dirty="0" err="1"/>
              <a:t>Ministers</a:t>
            </a:r>
            <a:r>
              <a:rPr lang="es-ES" sz="1400" dirty="0"/>
              <a:t> </a:t>
            </a:r>
            <a:r>
              <a:rPr lang="es-ES" sz="1400" dirty="0" smtClean="0"/>
              <a:t>, </a:t>
            </a:r>
            <a:r>
              <a:rPr lang="es-ES" sz="1400" dirty="0" err="1"/>
              <a:t>September</a:t>
            </a:r>
            <a:r>
              <a:rPr lang="es-ES" sz="1400" dirty="0"/>
              <a:t> 12th 2014 </a:t>
            </a:r>
            <a:r>
              <a:rPr lang="es-ES" sz="1400" dirty="0" smtClean="0"/>
              <a:t>)</a:t>
            </a:r>
            <a:endParaRPr lang="en-US" dirty="0"/>
          </a:p>
        </p:txBody>
      </p:sp>
      <p:sp>
        <p:nvSpPr>
          <p:cNvPr id="3" name="Marcador de contenido 2"/>
          <p:cNvSpPr>
            <a:spLocks noGrp="1"/>
          </p:cNvSpPr>
          <p:nvPr>
            <p:ph idx="1"/>
          </p:nvPr>
        </p:nvSpPr>
        <p:spPr>
          <a:xfrm>
            <a:off x="1476375" y="1566863"/>
            <a:ext cx="7543470" cy="4525962"/>
          </a:xfrm>
        </p:spPr>
        <p:txBody>
          <a:bodyPr/>
          <a:lstStyle/>
          <a:p>
            <a:pPr marL="0" indent="0">
              <a:buNone/>
            </a:pPr>
            <a:r>
              <a:rPr lang="en-US" sz="2000" b="1" dirty="0">
                <a:solidFill>
                  <a:srgbClr val="76B3DF"/>
                </a:solidFill>
              </a:rPr>
              <a:t>What are the Principles of Universal Design</a:t>
            </a:r>
            <a:r>
              <a:rPr lang="en-US" sz="2000" b="1" dirty="0" smtClean="0">
                <a:solidFill>
                  <a:srgbClr val="76B3DF"/>
                </a:solidFill>
              </a:rPr>
              <a:t>?</a:t>
            </a:r>
          </a:p>
          <a:p>
            <a:pPr marL="0" indent="0">
              <a:buNone/>
            </a:pPr>
            <a:endParaRPr lang="en-US" sz="2000" b="1" dirty="0" smtClean="0">
              <a:solidFill>
                <a:srgbClr val="76B3DF"/>
              </a:solidFill>
            </a:endParaRPr>
          </a:p>
          <a:p>
            <a:r>
              <a:rPr lang="en-US" dirty="0">
                <a:solidFill>
                  <a:srgbClr val="76B3DF"/>
                </a:solidFill>
              </a:rPr>
              <a:t>Equitable</a:t>
            </a:r>
            <a:r>
              <a:rPr lang="en-US" sz="2000" b="1" dirty="0">
                <a:solidFill>
                  <a:srgbClr val="76B3DF"/>
                </a:solidFill>
              </a:rPr>
              <a:t> </a:t>
            </a:r>
            <a:r>
              <a:rPr lang="en-US" dirty="0"/>
              <a:t>use</a:t>
            </a:r>
          </a:p>
          <a:p>
            <a:r>
              <a:rPr lang="en-US" dirty="0">
                <a:solidFill>
                  <a:srgbClr val="76B3DF"/>
                </a:solidFill>
              </a:rPr>
              <a:t>Flexibility</a:t>
            </a:r>
            <a:r>
              <a:rPr lang="en-US" dirty="0" smtClean="0"/>
              <a:t> in </a:t>
            </a:r>
            <a:r>
              <a:rPr lang="en-US" dirty="0"/>
              <a:t>use</a:t>
            </a:r>
          </a:p>
          <a:p>
            <a:r>
              <a:rPr lang="en-US" dirty="0">
                <a:solidFill>
                  <a:srgbClr val="76B3DF"/>
                </a:solidFill>
              </a:rPr>
              <a:t>Simple</a:t>
            </a:r>
            <a:r>
              <a:rPr lang="en-US" sz="2000" b="1" dirty="0" smtClean="0">
                <a:solidFill>
                  <a:srgbClr val="76B3DF"/>
                </a:solidFill>
              </a:rPr>
              <a:t> </a:t>
            </a:r>
            <a:r>
              <a:rPr lang="en-US" dirty="0" smtClean="0"/>
              <a:t>and </a:t>
            </a:r>
            <a:r>
              <a:rPr lang="en-US" dirty="0">
                <a:solidFill>
                  <a:srgbClr val="76B3DF"/>
                </a:solidFill>
              </a:rPr>
              <a:t>intuitive</a:t>
            </a:r>
          </a:p>
          <a:p>
            <a:r>
              <a:rPr lang="en-US" dirty="0" smtClean="0">
                <a:solidFill>
                  <a:srgbClr val="76B3DF"/>
                </a:solidFill>
              </a:rPr>
              <a:t>Perceptible</a:t>
            </a:r>
            <a:r>
              <a:rPr lang="en-US" dirty="0"/>
              <a:t> information</a:t>
            </a:r>
          </a:p>
          <a:p>
            <a:r>
              <a:rPr lang="en-US" dirty="0" smtClean="0">
                <a:solidFill>
                  <a:srgbClr val="76B3DF"/>
                </a:solidFill>
              </a:rPr>
              <a:t>Tolerance </a:t>
            </a:r>
            <a:r>
              <a:rPr lang="en-US" dirty="0">
                <a:solidFill>
                  <a:srgbClr val="76B3DF"/>
                </a:solidFill>
              </a:rPr>
              <a:t>for error </a:t>
            </a:r>
          </a:p>
          <a:p>
            <a:r>
              <a:rPr lang="en-US" dirty="0"/>
              <a:t>Low physical effort</a:t>
            </a:r>
          </a:p>
          <a:p>
            <a:r>
              <a:rPr lang="en-US" dirty="0"/>
              <a:t>Size and space for approach and use</a:t>
            </a:r>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3083296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556426" y="1488332"/>
            <a:ext cx="7101191" cy="4961106"/>
          </a:xfrm>
        </p:spPr>
        <p:txBody>
          <a:bodyPr/>
          <a:lstStyle/>
          <a:p>
            <a:pPr marL="0" indent="0">
              <a:buNone/>
            </a:pPr>
            <a:r>
              <a:rPr lang="es-ES" altLang="es-ES" sz="2000" b="1" dirty="0">
                <a:solidFill>
                  <a:srgbClr val="76B3DF"/>
                </a:solidFill>
              </a:rPr>
              <a:t>ACCESIBILITY</a:t>
            </a:r>
            <a:r>
              <a:rPr lang="es-ES" altLang="es-ES" sz="2000" b="1" dirty="0"/>
              <a:t> </a:t>
            </a:r>
            <a:r>
              <a:rPr lang="es-ES" altLang="es-ES" sz="2000" b="1" dirty="0">
                <a:solidFill>
                  <a:srgbClr val="76B3DF"/>
                </a:solidFill>
              </a:rPr>
              <a:t>ACTION</a:t>
            </a:r>
            <a:r>
              <a:rPr lang="es-ES" altLang="es-ES" sz="2000" b="1" dirty="0"/>
              <a:t> </a:t>
            </a:r>
            <a:r>
              <a:rPr lang="es-ES" altLang="es-ES" sz="2000" b="1" dirty="0" smtClean="0">
                <a:solidFill>
                  <a:srgbClr val="76B3DF"/>
                </a:solidFill>
              </a:rPr>
              <a:t>PLAN</a:t>
            </a:r>
            <a:r>
              <a:rPr lang="es-ES" altLang="es-ES" sz="2000" b="1" dirty="0" smtClean="0"/>
              <a:t> </a:t>
            </a:r>
            <a:r>
              <a:rPr lang="es-ES" altLang="es-ES" sz="2000" b="1" dirty="0" smtClean="0">
                <a:solidFill>
                  <a:srgbClr val="76B3DF"/>
                </a:solidFill>
              </a:rPr>
              <a:t>TARGETS</a:t>
            </a:r>
          </a:p>
          <a:p>
            <a:pPr marL="0" indent="0">
              <a:buNone/>
            </a:pPr>
            <a:endParaRPr lang="es-ES" altLang="es-ES" sz="2000" b="1" dirty="0" smtClean="0">
              <a:solidFill>
                <a:srgbClr val="76B3DF"/>
              </a:solidFill>
            </a:endParaRPr>
          </a:p>
          <a:p>
            <a:pPr marL="0" indent="0">
              <a:buNone/>
            </a:pPr>
            <a:r>
              <a:rPr lang="es-ES" sz="2000" b="1" dirty="0" smtClean="0">
                <a:solidFill>
                  <a:srgbClr val="76B3DF"/>
                </a:solidFill>
              </a:rPr>
              <a:t>STRATEGIC TARGET</a:t>
            </a:r>
            <a:endParaRPr lang="es-ES" sz="2000" b="1" dirty="0">
              <a:solidFill>
                <a:srgbClr val="76B3DF"/>
              </a:solidFill>
            </a:endParaRPr>
          </a:p>
          <a:p>
            <a:r>
              <a:rPr lang="es-ES" sz="2000" dirty="0" smtClean="0"/>
              <a:t> </a:t>
            </a:r>
            <a:r>
              <a:rPr lang="es-ES" sz="2000" b="1" dirty="0" err="1" smtClean="0"/>
              <a:t>Promote</a:t>
            </a:r>
            <a:r>
              <a:rPr lang="es-ES" sz="2000" b="1" dirty="0" smtClean="0"/>
              <a:t> </a:t>
            </a:r>
            <a:r>
              <a:rPr lang="es-ES" sz="2000" b="1" dirty="0" err="1" smtClean="0"/>
              <a:t>goods</a:t>
            </a:r>
            <a:r>
              <a:rPr lang="es-ES" sz="2000" b="1" dirty="0" smtClean="0"/>
              <a:t> and </a:t>
            </a:r>
            <a:r>
              <a:rPr lang="es-ES" sz="2000" b="1" dirty="0" err="1" smtClean="0"/>
              <a:t>services</a:t>
            </a:r>
            <a:r>
              <a:rPr lang="es-ES" sz="2000" b="1" dirty="0" smtClean="0"/>
              <a:t> </a:t>
            </a:r>
            <a:r>
              <a:rPr lang="es-ES" sz="2000" b="1" dirty="0" err="1" smtClean="0"/>
              <a:t>accesibility</a:t>
            </a:r>
            <a:r>
              <a:rPr lang="es-ES" sz="2000" b="1" dirty="0" smtClean="0"/>
              <a:t> </a:t>
            </a:r>
          </a:p>
          <a:p>
            <a:pPr marL="0" indent="0">
              <a:buNone/>
            </a:pPr>
            <a:r>
              <a:rPr lang="es-ES" sz="2000" b="1" dirty="0" smtClean="0">
                <a:solidFill>
                  <a:srgbClr val="76B3DF"/>
                </a:solidFill>
              </a:rPr>
              <a:t>OPERATIONS </a:t>
            </a:r>
            <a:r>
              <a:rPr lang="es-ES" sz="2000" b="1" dirty="0">
                <a:solidFill>
                  <a:srgbClr val="76B3DF"/>
                </a:solidFill>
              </a:rPr>
              <a:t>TARGETS</a:t>
            </a:r>
          </a:p>
          <a:p>
            <a:r>
              <a:rPr lang="es-ES" sz="2000" b="1" dirty="0" err="1" smtClean="0"/>
              <a:t>Fostering</a:t>
            </a:r>
            <a:r>
              <a:rPr lang="es-ES" sz="2000" b="1" dirty="0" smtClean="0"/>
              <a:t> </a:t>
            </a:r>
            <a:r>
              <a:rPr lang="es-ES" sz="2000" b="1" dirty="0" err="1" smtClean="0"/>
              <a:t>ICT´s</a:t>
            </a:r>
            <a:r>
              <a:rPr lang="es-ES" sz="2000" b="1" dirty="0" smtClean="0"/>
              <a:t> </a:t>
            </a:r>
            <a:r>
              <a:rPr lang="es-ES" sz="2000" b="1" dirty="0" err="1" smtClean="0"/>
              <a:t>accesibility</a:t>
            </a:r>
            <a:r>
              <a:rPr lang="es-ES" sz="2000" b="1" dirty="0" smtClean="0"/>
              <a:t>  </a:t>
            </a:r>
          </a:p>
          <a:p>
            <a:pPr lvl="1"/>
            <a:r>
              <a:rPr lang="es-ES" sz="2800" b="1" dirty="0" err="1" smtClean="0"/>
              <a:t>Accesibility</a:t>
            </a:r>
            <a:r>
              <a:rPr lang="es-ES" sz="2800" b="1" dirty="0" smtClean="0"/>
              <a:t> </a:t>
            </a:r>
            <a:r>
              <a:rPr lang="es-ES" sz="2800" b="1" dirty="0" err="1" smtClean="0"/>
              <a:t>Special</a:t>
            </a:r>
            <a:r>
              <a:rPr lang="es-ES" sz="2800" b="1" dirty="0" smtClean="0"/>
              <a:t> Plan (TV</a:t>
            </a:r>
            <a:r>
              <a:rPr lang="es-ES" sz="2800" b="1" dirty="0"/>
              <a:t>, </a:t>
            </a:r>
            <a:r>
              <a:rPr lang="es-ES" sz="2800" b="1" dirty="0" smtClean="0"/>
              <a:t>radio) </a:t>
            </a:r>
            <a:endParaRPr lang="es-ES" sz="2800" b="1" dirty="0"/>
          </a:p>
          <a:p>
            <a:pPr lvl="1"/>
            <a:r>
              <a:rPr lang="es-ES" dirty="0" err="1" smtClean="0"/>
              <a:t>Promoting</a:t>
            </a:r>
            <a:r>
              <a:rPr lang="es-ES" dirty="0" smtClean="0"/>
              <a:t> </a:t>
            </a:r>
            <a:r>
              <a:rPr lang="es-ES" dirty="0" err="1" smtClean="0"/>
              <a:t>offer</a:t>
            </a:r>
            <a:r>
              <a:rPr lang="es-ES" dirty="0" smtClean="0"/>
              <a:t> of </a:t>
            </a:r>
            <a:r>
              <a:rPr lang="es-ES" dirty="0" err="1" smtClean="0"/>
              <a:t>services</a:t>
            </a:r>
            <a:r>
              <a:rPr lang="es-ES" dirty="0" smtClean="0"/>
              <a:t> and </a:t>
            </a:r>
            <a:r>
              <a:rPr lang="es-ES" dirty="0" err="1" smtClean="0"/>
              <a:t>devices</a:t>
            </a:r>
            <a:r>
              <a:rPr lang="es-ES" dirty="0" smtClean="0"/>
              <a:t>, </a:t>
            </a:r>
            <a:r>
              <a:rPr lang="es-ES" dirty="0" err="1" smtClean="0"/>
              <a:t>fostering</a:t>
            </a:r>
            <a:r>
              <a:rPr lang="es-ES" dirty="0" smtClean="0"/>
              <a:t> ICT </a:t>
            </a:r>
            <a:r>
              <a:rPr lang="es-ES" dirty="0" err="1" smtClean="0"/>
              <a:t>research</a:t>
            </a:r>
            <a:endParaRPr lang="es-ES" dirty="0" smtClean="0"/>
          </a:p>
          <a:p>
            <a:pPr marL="342900" lvl="1" indent="-342900">
              <a:buClr>
                <a:srgbClr val="76B3DF"/>
              </a:buClr>
            </a:pPr>
            <a:r>
              <a:rPr lang="es-ES" b="1" dirty="0" err="1">
                <a:ea typeface="+mn-ea"/>
                <a:cs typeface="+mn-cs"/>
              </a:rPr>
              <a:t>Promoting</a:t>
            </a:r>
            <a:r>
              <a:rPr lang="es-ES" b="1" dirty="0">
                <a:ea typeface="+mn-ea"/>
                <a:cs typeface="+mn-cs"/>
              </a:rPr>
              <a:t> universal  </a:t>
            </a:r>
            <a:r>
              <a:rPr lang="es-ES" b="1" dirty="0" err="1">
                <a:ea typeface="+mn-ea"/>
                <a:cs typeface="+mn-cs"/>
              </a:rPr>
              <a:t>accesibility</a:t>
            </a:r>
            <a:r>
              <a:rPr lang="es-ES" b="1" dirty="0">
                <a:ea typeface="+mn-ea"/>
                <a:cs typeface="+mn-cs"/>
              </a:rPr>
              <a:t> in </a:t>
            </a:r>
            <a:r>
              <a:rPr lang="es-ES" b="1" dirty="0" err="1">
                <a:ea typeface="+mn-ea"/>
                <a:cs typeface="+mn-cs"/>
              </a:rPr>
              <a:t>public</a:t>
            </a:r>
            <a:r>
              <a:rPr lang="es-ES" b="1" dirty="0">
                <a:ea typeface="+mn-ea"/>
                <a:cs typeface="+mn-cs"/>
              </a:rPr>
              <a:t> </a:t>
            </a:r>
            <a:r>
              <a:rPr lang="es-ES" b="1" dirty="0" err="1">
                <a:ea typeface="+mn-ea"/>
                <a:cs typeface="+mn-cs"/>
              </a:rPr>
              <a:t>policies</a:t>
            </a:r>
            <a:r>
              <a:rPr lang="es-ES" b="1" dirty="0">
                <a:ea typeface="+mn-ea"/>
                <a:cs typeface="+mn-cs"/>
              </a:rPr>
              <a:t> and </a:t>
            </a:r>
            <a:r>
              <a:rPr lang="es-ES" b="1" dirty="0" err="1">
                <a:ea typeface="+mn-ea"/>
                <a:cs typeface="+mn-cs"/>
              </a:rPr>
              <a:t>business</a:t>
            </a:r>
            <a:r>
              <a:rPr lang="es-ES" b="1" dirty="0">
                <a:ea typeface="+mn-ea"/>
                <a:cs typeface="+mn-cs"/>
              </a:rPr>
              <a:t> </a:t>
            </a:r>
            <a:r>
              <a:rPr lang="es-ES" b="1" dirty="0" err="1">
                <a:ea typeface="+mn-ea"/>
                <a:cs typeface="+mn-cs"/>
              </a:rPr>
              <a:t>strategies</a:t>
            </a:r>
            <a:endParaRPr lang="es-ES" b="1" dirty="0">
              <a:ea typeface="+mn-ea"/>
              <a:cs typeface="+mn-cs"/>
            </a:endParaRPr>
          </a:p>
          <a:p>
            <a:pPr lvl="1"/>
            <a:r>
              <a:rPr lang="es-ES" dirty="0" err="1" smtClean="0"/>
              <a:t>Advancing</a:t>
            </a:r>
            <a:r>
              <a:rPr lang="es-ES" dirty="0" smtClean="0"/>
              <a:t> in universal </a:t>
            </a:r>
            <a:r>
              <a:rPr lang="es-ES" dirty="0" err="1" smtClean="0"/>
              <a:t>accesibility</a:t>
            </a:r>
            <a:r>
              <a:rPr lang="es-ES" dirty="0" smtClean="0"/>
              <a:t> and </a:t>
            </a:r>
            <a:r>
              <a:rPr lang="es-ES" dirty="0" err="1" smtClean="0"/>
              <a:t>design</a:t>
            </a:r>
            <a:r>
              <a:rPr lang="es-ES" dirty="0" smtClean="0"/>
              <a:t> </a:t>
            </a:r>
            <a:r>
              <a:rPr lang="es-ES" dirty="0" err="1" smtClean="0"/>
              <a:t>for</a:t>
            </a:r>
            <a:r>
              <a:rPr lang="es-ES" dirty="0" smtClean="0"/>
              <a:t> </a:t>
            </a:r>
            <a:r>
              <a:rPr lang="es-ES" dirty="0" err="1" smtClean="0"/>
              <a:t>all</a:t>
            </a:r>
            <a:r>
              <a:rPr lang="es-ES" dirty="0" smtClean="0"/>
              <a:t>.</a:t>
            </a:r>
          </a:p>
          <a:p>
            <a:pPr marL="342900" lvl="1" indent="-342900">
              <a:buClr>
                <a:srgbClr val="76B3DF"/>
              </a:buClr>
            </a:pPr>
            <a:r>
              <a:rPr lang="es-ES" dirty="0" err="1" smtClean="0"/>
              <a:t>Promoting</a:t>
            </a:r>
            <a:r>
              <a:rPr lang="es-ES" dirty="0" smtClean="0"/>
              <a:t> </a:t>
            </a:r>
            <a:r>
              <a:rPr lang="es-ES" b="1" dirty="0" err="1" smtClean="0"/>
              <a:t>information</a:t>
            </a:r>
            <a:r>
              <a:rPr lang="es-ES" b="1" dirty="0"/>
              <a:t> </a:t>
            </a:r>
            <a:r>
              <a:rPr lang="es-ES" b="1" dirty="0" err="1" smtClean="0"/>
              <a:t>system</a:t>
            </a:r>
            <a:r>
              <a:rPr lang="es-ES" b="1" dirty="0" smtClean="0"/>
              <a:t> accesible </a:t>
            </a:r>
            <a:r>
              <a:rPr lang="es-ES" dirty="0" err="1" smtClean="0"/>
              <a:t>about</a:t>
            </a:r>
            <a:r>
              <a:rPr lang="es-ES" dirty="0" smtClean="0"/>
              <a:t> </a:t>
            </a:r>
            <a:r>
              <a:rPr lang="es-ES" dirty="0" err="1" smtClean="0"/>
              <a:t>disability</a:t>
            </a:r>
            <a:endParaRPr lang="es-ES" altLang="es-ES" dirty="0" smtClean="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
        <p:nvSpPr>
          <p:cNvPr id="6" name="Título 1"/>
          <p:cNvSpPr txBox="1">
            <a:spLocks/>
          </p:cNvSpPr>
          <p:nvPr/>
        </p:nvSpPr>
        <p:spPr bwMode="auto">
          <a:xfrm>
            <a:off x="1476375" y="125412"/>
            <a:ext cx="5527540" cy="1158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a:solidFill>
                  <a:srgbClr val="74400A"/>
                </a:solidFill>
                <a:latin typeface="+mj-lt"/>
                <a:ea typeface="+mj-ea"/>
                <a:cs typeface="+mj-cs"/>
              </a:defRPr>
            </a:lvl1pPr>
            <a:lvl2pPr algn="l" rtl="0" eaLnBrk="1" fontAlgn="base" hangingPunct="1">
              <a:spcBef>
                <a:spcPct val="0"/>
              </a:spcBef>
              <a:spcAft>
                <a:spcPct val="0"/>
              </a:spcAft>
              <a:defRPr sz="2800" b="1">
                <a:solidFill>
                  <a:srgbClr val="74400A"/>
                </a:solidFill>
                <a:latin typeface="Calibri" pitchFamily="34" charset="0"/>
              </a:defRPr>
            </a:lvl2pPr>
            <a:lvl3pPr algn="l" rtl="0" eaLnBrk="1" fontAlgn="base" hangingPunct="1">
              <a:spcBef>
                <a:spcPct val="0"/>
              </a:spcBef>
              <a:spcAft>
                <a:spcPct val="0"/>
              </a:spcAft>
              <a:defRPr sz="2800" b="1">
                <a:solidFill>
                  <a:srgbClr val="74400A"/>
                </a:solidFill>
                <a:latin typeface="Calibri" pitchFamily="34" charset="0"/>
              </a:defRPr>
            </a:lvl3pPr>
            <a:lvl4pPr algn="l" rtl="0" eaLnBrk="1" fontAlgn="base" hangingPunct="1">
              <a:spcBef>
                <a:spcPct val="0"/>
              </a:spcBef>
              <a:spcAft>
                <a:spcPct val="0"/>
              </a:spcAft>
              <a:defRPr sz="2800" b="1">
                <a:solidFill>
                  <a:srgbClr val="74400A"/>
                </a:solidFill>
                <a:latin typeface="Calibri" pitchFamily="34" charset="0"/>
              </a:defRPr>
            </a:lvl4pPr>
            <a:lvl5pPr algn="l" rtl="0" eaLnBrk="1" fontAlgn="base" hangingPunct="1">
              <a:spcBef>
                <a:spcPct val="0"/>
              </a:spcBef>
              <a:spcAft>
                <a:spcPct val="0"/>
              </a:spcAft>
              <a:defRPr sz="2800" b="1">
                <a:solidFill>
                  <a:srgbClr val="74400A"/>
                </a:solidFill>
                <a:latin typeface="Calibri" pitchFamily="34" charset="0"/>
              </a:defRPr>
            </a:lvl5pPr>
            <a:lvl6pPr marL="457200" algn="l" rtl="0" eaLnBrk="1" fontAlgn="base" hangingPunct="1">
              <a:spcBef>
                <a:spcPct val="0"/>
              </a:spcBef>
              <a:spcAft>
                <a:spcPct val="0"/>
              </a:spcAft>
              <a:defRPr sz="2800" b="1">
                <a:solidFill>
                  <a:srgbClr val="74400A"/>
                </a:solidFill>
                <a:latin typeface="Calibri" pitchFamily="34" charset="0"/>
              </a:defRPr>
            </a:lvl6pPr>
            <a:lvl7pPr marL="914400" algn="l" rtl="0" eaLnBrk="1" fontAlgn="base" hangingPunct="1">
              <a:spcBef>
                <a:spcPct val="0"/>
              </a:spcBef>
              <a:spcAft>
                <a:spcPct val="0"/>
              </a:spcAft>
              <a:defRPr sz="2800" b="1">
                <a:solidFill>
                  <a:srgbClr val="74400A"/>
                </a:solidFill>
                <a:latin typeface="Calibri" pitchFamily="34" charset="0"/>
              </a:defRPr>
            </a:lvl7pPr>
            <a:lvl8pPr marL="1371600" algn="l" rtl="0" eaLnBrk="1" fontAlgn="base" hangingPunct="1">
              <a:spcBef>
                <a:spcPct val="0"/>
              </a:spcBef>
              <a:spcAft>
                <a:spcPct val="0"/>
              </a:spcAft>
              <a:defRPr sz="2800" b="1">
                <a:solidFill>
                  <a:srgbClr val="74400A"/>
                </a:solidFill>
                <a:latin typeface="Calibri" pitchFamily="34" charset="0"/>
              </a:defRPr>
            </a:lvl8pPr>
            <a:lvl9pPr marL="1828800" algn="l" rtl="0" eaLnBrk="1" fontAlgn="base" hangingPunct="1">
              <a:spcBef>
                <a:spcPct val="0"/>
              </a:spcBef>
              <a:spcAft>
                <a:spcPct val="0"/>
              </a:spcAft>
              <a:defRPr sz="2800" b="1">
                <a:solidFill>
                  <a:srgbClr val="74400A"/>
                </a:solidFill>
                <a:latin typeface="Calibri" pitchFamily="34" charset="0"/>
              </a:defRPr>
            </a:lvl9pPr>
          </a:lstStyle>
          <a:p>
            <a:r>
              <a:rPr lang="es-ES" kern="0" dirty="0" smtClean="0"/>
              <a:t>2014-2016 ACTION PLAN OF THE SPANISH DISABILITY STRATEGY </a:t>
            </a:r>
          </a:p>
          <a:p>
            <a:r>
              <a:rPr lang="es-ES" sz="1400" kern="0" dirty="0" smtClean="0"/>
              <a:t>(</a:t>
            </a:r>
            <a:r>
              <a:rPr lang="es-ES" sz="1400" kern="0" dirty="0" err="1" smtClean="0"/>
              <a:t>Conseil</a:t>
            </a:r>
            <a:r>
              <a:rPr lang="es-ES" sz="1400" kern="0" dirty="0" smtClean="0"/>
              <a:t> of </a:t>
            </a:r>
            <a:r>
              <a:rPr lang="es-ES" sz="1400" kern="0" dirty="0" err="1" smtClean="0"/>
              <a:t>Ministers</a:t>
            </a:r>
            <a:r>
              <a:rPr lang="es-ES" sz="1400" kern="0" dirty="0" smtClean="0"/>
              <a:t> , </a:t>
            </a:r>
            <a:r>
              <a:rPr lang="es-ES" sz="1400" kern="0" dirty="0" err="1" smtClean="0"/>
              <a:t>September</a:t>
            </a:r>
            <a:r>
              <a:rPr lang="es-ES" sz="1400" kern="0" dirty="0" smtClean="0"/>
              <a:t> 12th 2014 )</a:t>
            </a:r>
            <a:endParaRPr lang="en-US" kern="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6375" y="125413"/>
            <a:ext cx="4554774" cy="818170"/>
          </a:xfrm>
        </p:spPr>
        <p:txBody>
          <a:bodyPr/>
          <a:lstStyle/>
          <a:p>
            <a:r>
              <a:rPr lang="es-ES" dirty="0" smtClean="0"/>
              <a:t>AMETIC &amp; Digital </a:t>
            </a:r>
            <a:r>
              <a:rPr lang="es-ES" dirty="0" err="1" smtClean="0"/>
              <a:t>Europe</a:t>
            </a:r>
            <a:r>
              <a:rPr lang="es-ES" dirty="0" smtClean="0"/>
              <a:t> </a:t>
            </a:r>
            <a:r>
              <a:rPr lang="es-ES" dirty="0" err="1" smtClean="0"/>
              <a:t>Vision</a:t>
            </a:r>
            <a:endParaRPr lang="es-ES" dirty="0"/>
          </a:p>
        </p:txBody>
      </p:sp>
      <p:sp>
        <p:nvSpPr>
          <p:cNvPr id="3" name="Marcador de contenido 2"/>
          <p:cNvSpPr>
            <a:spLocks noGrp="1"/>
          </p:cNvSpPr>
          <p:nvPr>
            <p:ph idx="1"/>
          </p:nvPr>
        </p:nvSpPr>
        <p:spPr>
          <a:xfrm>
            <a:off x="1402944" y="1323671"/>
            <a:ext cx="7543470" cy="5223044"/>
          </a:xfrm>
        </p:spPr>
        <p:txBody>
          <a:bodyPr/>
          <a:lstStyle/>
          <a:p>
            <a:pPr marL="0" indent="0">
              <a:buNone/>
            </a:pPr>
            <a:r>
              <a:rPr lang="en-US" sz="2000" b="1" dirty="0">
                <a:solidFill>
                  <a:srgbClr val="76B3DF"/>
                </a:solidFill>
              </a:rPr>
              <a:t>e-Inclusion and Accessibility through global standards </a:t>
            </a:r>
            <a:endParaRPr lang="en-US" sz="2000" b="1" dirty="0" smtClean="0">
              <a:solidFill>
                <a:srgbClr val="76B3DF"/>
              </a:solidFill>
            </a:endParaRPr>
          </a:p>
          <a:p>
            <a:pPr marL="0" indent="0">
              <a:buNone/>
            </a:pPr>
            <a:endParaRPr lang="en-US" sz="2000" b="1" dirty="0"/>
          </a:p>
          <a:p>
            <a:r>
              <a:rPr lang="en-US" sz="1400" b="1" dirty="0"/>
              <a:t>Many information and communication technologies offer a wide range of accessibility and inclusion benefits to users </a:t>
            </a:r>
            <a:r>
              <a:rPr lang="en-US" sz="1400" dirty="0"/>
              <a:t>with specific profiles of abilities and preferences, such as deaf, hard of hearing, blind or partially-sighted users, other disabled users as well as ageing citizens. </a:t>
            </a:r>
            <a:endParaRPr lang="en-US" sz="1400" dirty="0" smtClean="0"/>
          </a:p>
          <a:p>
            <a:endParaRPr lang="en-US" sz="1400" dirty="0"/>
          </a:p>
          <a:p>
            <a:r>
              <a:rPr lang="en-US" sz="1400" b="1" dirty="0"/>
              <a:t>Digital technologies have enabled wider participation</a:t>
            </a:r>
            <a:r>
              <a:rPr lang="en-US" sz="1400" dirty="0"/>
              <a:t> in work, social and leisure activities, everything from home working, online shopping and social media have improved engagement and provided new opportunities for these users. </a:t>
            </a:r>
            <a:endParaRPr lang="en-US" sz="1400" dirty="0" smtClean="0"/>
          </a:p>
          <a:p>
            <a:endParaRPr lang="en-US" sz="1400" dirty="0"/>
          </a:p>
          <a:p>
            <a:r>
              <a:rPr lang="en-US" sz="1400" dirty="0" err="1"/>
              <a:t>Recognising</a:t>
            </a:r>
            <a:r>
              <a:rPr lang="en-US" sz="1400" dirty="0"/>
              <a:t> the challenging change in demographics, the </a:t>
            </a:r>
            <a:r>
              <a:rPr lang="en-US" sz="1400" b="1" dirty="0" smtClean="0"/>
              <a:t>ICT </a:t>
            </a:r>
            <a:r>
              <a:rPr lang="en-US" sz="1400" b="1" dirty="0"/>
              <a:t>industry continues to develop and deliver improved accessible solutions to the market, improving mainstream products and broadening the range of targeted solutions</a:t>
            </a:r>
            <a:r>
              <a:rPr lang="en-US" sz="1400" dirty="0"/>
              <a:t>. Competition and voluntary action have led to the rapid provision and improvement of general usability as well as specific e-Accessibility features. Industry's aim is to ensure the market delivers the highest possible level of accessibility while </a:t>
            </a:r>
            <a:r>
              <a:rPr lang="en-US" sz="1400" dirty="0" err="1"/>
              <a:t>minimising</a:t>
            </a:r>
            <a:r>
              <a:rPr lang="en-US" sz="1400" dirty="0"/>
              <a:t> the burden on consumers, public agencies and industry. </a:t>
            </a:r>
            <a:endParaRPr lang="en-US" sz="1400" dirty="0" smtClean="0"/>
          </a:p>
          <a:p>
            <a:endParaRPr lang="en-US" sz="1400" dirty="0"/>
          </a:p>
          <a:p>
            <a:r>
              <a:rPr lang="en-US" sz="1400" b="1" dirty="0"/>
              <a:t>Industry is committed to improving standardization and voluntary activities </a:t>
            </a:r>
            <a:r>
              <a:rPr lang="en-US" sz="1400" dirty="0"/>
              <a:t>that will allow the deployment of accessible solutions as main selling points in a rapidly growing and very competitive market. </a:t>
            </a:r>
            <a:endParaRPr lang="es-ES" sz="14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579" y="6138356"/>
            <a:ext cx="1931421" cy="583457"/>
          </a:xfrm>
          <a:prstGeom prst="rect">
            <a:avLst/>
          </a:prstGeom>
        </p:spPr>
      </p:pic>
    </p:spTree>
    <p:extLst>
      <p:ext uri="{BB962C8B-B14F-4D97-AF65-F5344CB8AC3E}">
        <p14:creationId xmlns:p14="http://schemas.microsoft.com/office/powerpoint/2010/main" val="736616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ametic">
  <a:themeElements>
    <a:clrScheme name="ameti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meti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meti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meti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meti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meti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meti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meti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meti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meti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meti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meti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meti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meti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240BEE36140C4099AA2AE462C59614" ma:contentTypeVersion="2" ma:contentTypeDescription="Create a new document." ma:contentTypeScope="" ma:versionID="e63c2246d32922dcb5ba18055bf4d5d1">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19707E-A3ED-4984-B8E7-DB74F5CD3A5E}"/>
</file>

<file path=customXml/itemProps2.xml><?xml version="1.0" encoding="utf-8"?>
<ds:datastoreItem xmlns:ds="http://schemas.openxmlformats.org/officeDocument/2006/customXml" ds:itemID="{325928EE-E298-4CB7-93C8-0D92F54C1B15}"/>
</file>

<file path=customXml/itemProps3.xml><?xml version="1.0" encoding="utf-8"?>
<ds:datastoreItem xmlns:ds="http://schemas.openxmlformats.org/officeDocument/2006/customXml" ds:itemID="{4C690152-5404-40F0-BC7D-AF5DE779BC81}"/>
</file>

<file path=docProps/app.xml><?xml version="1.0" encoding="utf-8"?>
<Properties xmlns="http://schemas.openxmlformats.org/officeDocument/2006/extended-properties" xmlns:vt="http://schemas.openxmlformats.org/officeDocument/2006/docPropsVTypes">
  <Template>ametic</Template>
  <TotalTime>704</TotalTime>
  <Words>952</Words>
  <Application>Microsoft Office PowerPoint</Application>
  <PresentationFormat>On-screen Show (4:3)</PresentationFormat>
  <Paragraphs>84</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ametic</vt:lpstr>
      <vt:lpstr>Manufacturers promoting connected TV accessibility</vt:lpstr>
      <vt:lpstr>AMETIC (Asociación de Empresas de Electrónica, Tecnologías de la Información, de la Comunicación, de las Telecomunicaciones y de los Contenidos Digitales)</vt:lpstr>
      <vt:lpstr>WHY ACCESIBILITY?</vt:lpstr>
      <vt:lpstr>A FEW FIGURES…</vt:lpstr>
      <vt:lpstr>GENERAL LAW of RIGHTS of PERSONS with DISABILITIES and its SOCIAL INCLUSION</vt:lpstr>
      <vt:lpstr>2014-2016 ACTION PLAN OF THE SPANISH DISABILITY STRATEGY (Conseil of Ministers , September 12th 2014 )</vt:lpstr>
      <vt:lpstr>2014-2016 ACTION PLAN OF THE SPANISH DISABILITY STRATEGY  (Conseil of Ministers , September 12th 2014 )</vt:lpstr>
      <vt:lpstr>PowerPoint Presentation</vt:lpstr>
      <vt:lpstr>AMETIC &amp; Digital Europe Vision</vt:lpstr>
      <vt:lpstr>AMETIC &amp; Digital Europe  Recommendations  </vt:lpstr>
      <vt:lpstr>One last update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Carlota Gonzalez</dc:creator>
  <cp:lastModifiedBy>Chevtchenko, Marina</cp:lastModifiedBy>
  <cp:revision>49</cp:revision>
  <cp:lastPrinted>2015-03-18T10:11:15Z</cp:lastPrinted>
  <dcterms:created xsi:type="dcterms:W3CDTF">2015-03-04T09:24:55Z</dcterms:created>
  <dcterms:modified xsi:type="dcterms:W3CDTF">2015-03-18T19:14:16Z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0x01010042240BEE36140C4099AA2AE462C59614</vt:lpwstr>
  </property>
</Properties>
</file>