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93" r:id="rId2"/>
    <p:sldId id="455" r:id="rId3"/>
    <p:sldId id="482" r:id="rId4"/>
    <p:sldId id="483" r:id="rId5"/>
    <p:sldId id="481" r:id="rId6"/>
    <p:sldId id="484" r:id="rId7"/>
    <p:sldId id="468" r:id="rId8"/>
    <p:sldId id="496" r:id="rId9"/>
    <p:sldId id="479" r:id="rId10"/>
    <p:sldId id="480" r:id="rId11"/>
    <p:sldId id="497" r:id="rId12"/>
    <p:sldId id="491" r:id="rId13"/>
    <p:sldId id="500" r:id="rId14"/>
    <p:sldId id="501" r:id="rId15"/>
    <p:sldId id="486" r:id="rId16"/>
    <p:sldId id="487" r:id="rId17"/>
    <p:sldId id="498" r:id="rId18"/>
    <p:sldId id="504" r:id="rId19"/>
    <p:sldId id="4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658"/>
    <a:srgbClr val="FF9933"/>
    <a:srgbClr val="996600"/>
    <a:srgbClr val="FF6600"/>
    <a:srgbClr val="A50021"/>
    <a:srgbClr val="CC0000"/>
    <a:srgbClr val="6699FF"/>
    <a:srgbClr val="FF3300"/>
    <a:srgbClr val="22489E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7" autoAdjust="0"/>
    <p:restoredTop sz="98757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B4F8FE9-FCA6-4935-8E55-DFC0AA37E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24AD68A-1500-4B41-95B7-128F19189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11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13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14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17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18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 dirty="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 dirty="0">
              <a:latin typeface="Tahoma" pitchFamily="34" charset="0"/>
            </a:endParaRPr>
          </a:p>
          <a:p>
            <a:r>
              <a:rPr lang="en-US" sz="1000" dirty="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 dirty="0">
              <a:latin typeface="Tahoma" pitchFamily="34" charset="0"/>
            </a:endParaRPr>
          </a:p>
          <a:p>
            <a:r>
              <a:rPr lang="en-US" sz="1000" dirty="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 dirty="0">
                <a:latin typeface="Tahoma" pitchFamily="34" charset="0"/>
              </a:rPr>
              <a:t>NP implementation issue. In during this first meeting RRT came with a proposal to implement Number Portability through </a:t>
            </a:r>
            <a:r>
              <a:rPr lang="en-US" sz="1000" dirty="0" err="1">
                <a:latin typeface="Tahoma" pitchFamily="34" charset="0"/>
              </a:rPr>
              <a:t>CrDB</a:t>
            </a:r>
            <a:r>
              <a:rPr lang="en-US" sz="1000" dirty="0">
                <a:latin typeface="Tahoma" pitchFamily="34" charset="0"/>
              </a:rPr>
              <a:t> solution.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4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9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58E9-4D14-46D4-9C37-AFE4F34DBB45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7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3D8B-34F4-49A9-A9FD-55DE71F0621E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5213" y="1219200"/>
            <a:ext cx="17938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219200"/>
            <a:ext cx="5230813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3D58-60D8-4EF3-BDFF-0F109BAC033A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1219200"/>
            <a:ext cx="717708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8CAC6572-7EEE-4399-8D59-BE5A0D45F29B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4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2057400"/>
            <a:ext cx="7177088" cy="39624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50E8A452-DFCC-40D7-9840-AC3FBCD16B28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177088" cy="39624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1FF7C883-BC4F-4E01-B2B8-F9AB4C1F1F19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5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51155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2057400"/>
            <a:ext cx="3513138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A604F49E-9D83-4066-BED8-83F94D29630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7D053-BB26-4686-9A6C-84994041C6D9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3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2937B-F0B5-491B-8A9E-E156C85D407B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5115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2057400"/>
            <a:ext cx="35131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87E4-2DBF-4252-A111-375B798203E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0BDA6-6B71-4704-973E-4E198F95F9F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3431B-7405-453D-8FF5-4599E0B9B77E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3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EBBB-B73F-4292-AFD9-C4FB70ACFB8A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0595-4C5E-4EEC-B000-5F9CC62E609D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D6B1-FF47-4494-A3A6-0FB68149D6F0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192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1770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23232"/>
                </a:solidFill>
                <a:latin typeface="Tahoma" pitchFamily="34" charset="0"/>
              </a:defRPr>
            </a:lvl1pPr>
          </a:lstStyle>
          <a:p>
            <a:endParaRPr lang="lt-L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429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23232"/>
                </a:solidFill>
                <a:latin typeface="Tahoma" pitchFamily="34" charset="0"/>
              </a:defRPr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23232"/>
                </a:solidFill>
              </a:defRPr>
            </a:lvl1pPr>
          </a:lstStyle>
          <a:p>
            <a:fld id="{49AE0D36-8E17-42D9-BF68-3552CABFCEE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76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lt-LT" sz="1000" dirty="0">
              <a:solidFill>
                <a:srgbClr val="323232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Tahom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partamentas\Darbai\Kijev 2013\Krisa RRT\P101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" y="-391"/>
            <a:ext cx="9145063" cy="6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1268760"/>
            <a:ext cx="7453384" cy="1152128"/>
          </a:xfrm>
          <a:noFill/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Защита фиксированных </a:t>
            </a:r>
            <a:r>
              <a:rPr lang="ru-RU" sz="3200" dirty="0" smtClean="0">
                <a:solidFill>
                  <a:schemeClr val="bg1"/>
                </a:solidFill>
              </a:rPr>
              <a:t>станций радиоконтроля от радиопомех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780928"/>
            <a:ext cx="7056784" cy="9361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Леонтьев Георгий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директор департамента радиоконтроля 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Службы управления связи Литовской Республики (</a:t>
            </a:r>
            <a:r>
              <a:rPr lang="en-US" sz="1800" b="1" dirty="0">
                <a:solidFill>
                  <a:schemeClr val="bg1"/>
                </a:solidFill>
              </a:rPr>
              <a:t>RRT</a:t>
            </a:r>
            <a:r>
              <a:rPr lang="ru-RU" sz="1800" b="1" dirty="0">
                <a:solidFill>
                  <a:schemeClr val="bg1"/>
                </a:solidFill>
              </a:rPr>
              <a:t>)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GB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b="1" dirty="0">
              <a:solidFill>
                <a:srgbClr val="323232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964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68344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r>
              <a:rPr lang="ru-RU" sz="2600" dirty="0" smtClean="0">
                <a:solidFill>
                  <a:schemeClr val="bg1"/>
                </a:solidFill>
              </a:rPr>
              <a:t> 2007 </a:t>
            </a:r>
            <a:r>
              <a:rPr lang="ru-RU" sz="2600" dirty="0">
                <a:solidFill>
                  <a:schemeClr val="bg1"/>
                </a:solidFill>
              </a:rPr>
              <a:t>г. редакции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10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340768"/>
            <a:ext cx="8670411" cy="3312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рекомендации приведены следующие критерии максимально допустимой напряженности поля на станции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0" y="2205032"/>
            <a:ext cx="73225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404805" y="3609020"/>
            <a:ext cx="41732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5" y="2898328"/>
            <a:ext cx="74771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Kijev 2013\logo-IT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1521" y="4797152"/>
            <a:ext cx="8670410" cy="1296144"/>
          </a:xfrm>
          <a:prstGeom prst="wedgeRoundRectCallout">
            <a:avLst>
              <a:gd name="adj1" fmla="val -1696"/>
              <a:gd name="adj2" fmla="val -109838"/>
              <a:gd name="adj3" fmla="val 16667"/>
            </a:avLst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допустимой напряженности поля 5 мВ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м, возможность  размещения базовых станции сетей мобильной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связи в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радиусе 5-6 км от станции радиоконтроля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исключается.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крупных городах это условие невыполнимо.</a:t>
            </a:r>
            <a:endParaRPr lang="lt-LT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Этапы подготовки новой редакции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268" y="1484617"/>
            <a:ext cx="8670411" cy="23764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работа по подготовке рекомендации проходила в рабочей группе </a:t>
            </a:r>
            <a:r>
              <a:rPr lang="lt-LT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WGFM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 </a:t>
            </a:r>
            <a:r>
              <a:rPr lang="lt-LT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FM22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октябрь 2011 г. – на собрании группы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Украина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представила документ 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FM22(11)48Rev1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Безопасное расстояние между фиксированной станцией радиоконтроля и передатчиком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чем инициировала интерес к проблеме защиты станций радиоконтроля от радиопомех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  <a:r>
              <a:rPr lang="ru-RU" sz="1400" dirty="0" smtClean="0">
                <a:solidFill>
                  <a:schemeClr val="tx1"/>
                </a:solidFill>
              </a:rPr>
              <a:t>арт</a:t>
            </a:r>
            <a:r>
              <a:rPr lang="ru-RU" sz="1400" dirty="0">
                <a:solidFill>
                  <a:schemeClr val="tx1"/>
                </a:solidFill>
              </a:rPr>
              <a:t>, ноябрь 2012 г. – группа </a:t>
            </a:r>
            <a:r>
              <a:rPr lang="ru-RU" sz="1400" dirty="0" smtClean="0">
                <a:solidFill>
                  <a:schemeClr val="tx1"/>
                </a:solidFill>
              </a:rPr>
              <a:t>рассматривала </a:t>
            </a:r>
            <a:r>
              <a:rPr lang="ru-RU" sz="1400" dirty="0">
                <a:solidFill>
                  <a:schemeClr val="tx1"/>
                </a:solidFill>
              </a:rPr>
              <a:t>предложение </a:t>
            </a:r>
            <a:r>
              <a:rPr lang="ru-RU" sz="1400" b="1" dirty="0">
                <a:solidFill>
                  <a:schemeClr val="tx1"/>
                </a:solidFill>
              </a:rPr>
              <a:t>Германии</a:t>
            </a:r>
            <a:r>
              <a:rPr lang="ru-RU" sz="1400" dirty="0">
                <a:solidFill>
                  <a:schemeClr val="tx1"/>
                </a:solidFill>
              </a:rPr>
              <a:t> относительно критериев защиты станций радиоконтроля от вредных излучений (док.  FM22(12)08 и  FM22(12)48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апрель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 г. – группа FM22 на основе документов, представленных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Германией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(док. FM22(13)09) и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Литвы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(док. FM22(13)08 ), подготовила проект новой редакции рекомендации МСЭ-R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4267" y="5373216"/>
            <a:ext cx="8670409" cy="64807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Июнь 2013 г. – пленарное заседание группы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WP1C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практически без изменений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одобрила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новую редакцию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МСЭ-R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 и рекомендовала её для дальнейшего рассмотрения </a:t>
            </a:r>
            <a:endParaRPr lang="lt-L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4269" y="4290806"/>
            <a:ext cx="8670410" cy="650361"/>
          </a:xfrm>
          <a:prstGeom prst="roundRect">
            <a:avLst>
              <a:gd name="adj" fmla="val 18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Май 2013 г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группа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WG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 одобрила проект новой редакции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МСЭ-</a:t>
            </a:r>
            <a:r>
              <a:rPr lang="lt-L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 рекомендовала его для рассмотрения в МСЭ на собрании группы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WP1C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35436" y="5044865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11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35438" y="3933056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2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2281" y="2348880"/>
            <a:ext cx="8928992" cy="266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проекте новой рекомендации даны не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фиксированные значения максимально допустимой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напряженности поля для одного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сигнала,  а приведено выражение его расчёта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12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Здесь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IP3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</a:rPr>
              <a:t>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точка пересечения 3-его порядка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 шума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18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r>
              <a:rPr lang="en-US" sz="18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ширина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спектра и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частота связанного с полем сигнала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усиления антенны.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проекта новой рекомендации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12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8769"/>
              </p:ext>
            </p:extLst>
          </p:nvPr>
        </p:nvGraphicFramePr>
        <p:xfrm>
          <a:off x="171270" y="3381798"/>
          <a:ext cx="8811014" cy="59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Lygtis" r:id="rId5" imgW="5841720" imgH="393480" progId="Equation.3">
                  <p:embed/>
                </p:oleObj>
              </mc:Choice>
              <mc:Fallback>
                <p:oleObj name="Lygtis" r:id="rId5" imgW="58417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0" y="3381798"/>
                        <a:ext cx="8811014" cy="59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7071" y="5157192"/>
            <a:ext cx="8928992" cy="1080120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Расчётное значение максимально допустимой напряженности определяется как параметрами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связанного с полем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сигнала, так и параметрами приёмной системы станции радиоконтроля.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770" y="1268760"/>
            <a:ext cx="8899496" cy="936104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Исходное положение проекта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основным источником радиопомех фиксированным станциям радиоконтроля являются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интермодуляционные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продукты, возникающие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 входных цепях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приёмников.</a:t>
            </a: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Методика расчёта 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13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63688" y="4355305"/>
            <a:ext cx="691031" cy="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30355" y="4355305"/>
            <a:ext cx="135976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78386" y="5008203"/>
            <a:ext cx="8014094" cy="710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величине максимальной мощности сигнала на входе приёмника рассчитывалась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 допустимая напряжённость поля</a:t>
            </a:r>
            <a:r>
              <a:rPr lang="lt-LT" sz="1600" i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en-US" sz="1600" i="1" baseline="-250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lt-LT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882" y="4210730"/>
            <a:ext cx="1348863" cy="288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ahoma" pitchFamily="34" charset="0"/>
                <a:cs typeface="Times New Roman"/>
              </a:rPr>
              <a:t>∆</a:t>
            </a:r>
            <a:r>
              <a:rPr lang="lt-LT" sz="2000" b="1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2000" b="1" i="1" baseline="-25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</a:t>
            </a:r>
            <a:r>
              <a:rPr lang="lt-LT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lt-LT" sz="2000" b="1" i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</a:t>
            </a:r>
            <a:r>
              <a:rPr lang="lt-LT" sz="2000" b="1" i="1" baseline="-250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3" descr="D:\Departamentas\Darbai\Kijev 2013\Stociu apsauga\Spektrai\aaay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2492742"/>
            <a:ext cx="4173611" cy="16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82141" y="1335240"/>
            <a:ext cx="8210339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условия,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фиксируемые в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полосе пропускания приёмника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мощности интермодуляционного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ahoma" pitchFamily="34" charset="0"/>
                <a:cs typeface="Times New Roman"/>
              </a:rPr>
              <a:t>∆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</a:t>
            </a:r>
            <a:r>
              <a:rPr lang="lt-LT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внутренних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шумов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приемника</a:t>
            </a:r>
            <a:r>
              <a:rPr lang="lt-LT" sz="16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r>
              <a:rPr lang="lt-LT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равны, определялось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максимальное значение мощности сигнала на входе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lt-LT" sz="16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3518" y="1664443"/>
            <a:ext cx="360040" cy="349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lt-L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121" y="2558494"/>
            <a:ext cx="3960439" cy="339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 интермодуляционного продукта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4" descr="D:\Departamentas\Darbai\Kijev 2013\Stociu apsauga\Spektrai\aaay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6" y="2536963"/>
            <a:ext cx="4058599" cy="15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809536" y="2588902"/>
            <a:ext cx="3894264" cy="339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 внутренних шумов приёмника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27633" y="2996952"/>
            <a:ext cx="27086" cy="148201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4351" y="2968505"/>
            <a:ext cx="18002" cy="15104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22101" y="5188417"/>
            <a:ext cx="360040" cy="349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lt-L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8758" y="4341354"/>
            <a:ext cx="97210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588224" y="4355743"/>
            <a:ext cx="6798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9095" y="2982728"/>
            <a:ext cx="29129" cy="14962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87323" y="2990441"/>
            <a:ext cx="13543" cy="14665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20000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Основные допущения </a:t>
            </a:r>
            <a:r>
              <a:rPr lang="ru-RU" sz="2600" dirty="0" smtClean="0">
                <a:solidFill>
                  <a:schemeClr val="bg1"/>
                </a:solidFill>
              </a:rPr>
              <a:t>расчёта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19" y="1484784"/>
            <a:ext cx="8670411" cy="41766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допущения при расчете максимально допустимого  уровня напряженности поля для одного сигнала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взаимодействуют три или более одинаковых по мощности и ширине спектра сигнала;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учитываются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продукты интермодуляции типа ИМ3(1;1;1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поскольку их уровень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выше, чем продуктов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типа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ИМ3(2;1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допускается, что спектр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интермодуляционных продуктов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плоский;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шумы приёмника превышают уровень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радиошумов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условие обычно выполняется на частотах выше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100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MHz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затухание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антенного фидера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незначительно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нет, то максимально допустимый  уровень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напряженности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поля необходимо  увеличить на величину затухания фидера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14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41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Внутренние шумы приемника (1)</a:t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15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6226" y="1514473"/>
            <a:ext cx="8496944" cy="4578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Пересчитанное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ко входу приёмника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среднеквадратичное значение мощности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его внутренних шумов </a:t>
            </a:r>
            <a:r>
              <a:rPr lang="en-US" sz="2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описывается известной формулой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ru-RU" sz="2000" dirty="0" smtClean="0">
              <a:solidFill>
                <a:srgbClr val="00000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коэффициент шума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постоянная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Больцмана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опорная температура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этом выражении принимается равной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290</a:t>
            </a:r>
            <a:r>
              <a:rPr lang="lt-LT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º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en-US" sz="22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шумовая полоса пропускания приёмника. </a:t>
            </a:r>
          </a:p>
          <a:p>
            <a:pPr lvl="0"/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Обменная мощность теплового шума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полосе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Hz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температуре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290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º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равна -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174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шума приёмника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 выражается в децибелах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algn="ctr"/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= 10 log f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lt-LT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922857"/>
              </p:ext>
            </p:extLst>
          </p:nvPr>
        </p:nvGraphicFramePr>
        <p:xfrm>
          <a:off x="2074863" y="2708275"/>
          <a:ext cx="4297337" cy="4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Lygtis" r:id="rId4" imgW="2400120" imgH="228600" progId="Equation.3">
                  <p:embed/>
                </p:oleObj>
              </mc:Choice>
              <mc:Fallback>
                <p:oleObj name="Lygtis" r:id="rId4" imgW="2400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708275"/>
                        <a:ext cx="4297337" cy="456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Внутренние шумы приемника </a:t>
            </a:r>
            <a:r>
              <a:rPr lang="ru-RU" sz="2600" dirty="0" smtClean="0">
                <a:solidFill>
                  <a:schemeClr val="bg1"/>
                </a:solidFill>
              </a:rPr>
              <a:t>(2)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16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340769"/>
            <a:ext cx="8640960" cy="3240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формулы 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вытекает следующее выражение для расчёта внутренних шумов приёмника в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lt-LT" sz="2000" dirty="0">
              <a:solidFill>
                <a:srgbClr val="000000"/>
              </a:solidFill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Шумовая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полоса пропускания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отличается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полоса пропускания приёмника на уровне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коэффициент шума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близок к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22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несколько больше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этом случае выражение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заметно упрощается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ru-RU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lt-LT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03651"/>
              </p:ext>
            </p:extLst>
          </p:nvPr>
        </p:nvGraphicFramePr>
        <p:xfrm>
          <a:off x="395536" y="1988840"/>
          <a:ext cx="8352928" cy="64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Lygtis" r:id="rId4" imgW="4419360" imgH="342720" progId="Equation.3">
                  <p:embed/>
                </p:oleObj>
              </mc:Choice>
              <mc:Fallback>
                <p:oleObj name="Lygtis" r:id="rId4" imgW="441936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352928" cy="642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51524"/>
              </p:ext>
            </p:extLst>
          </p:nvPr>
        </p:nvGraphicFramePr>
        <p:xfrm>
          <a:off x="2123728" y="4077072"/>
          <a:ext cx="4896543" cy="4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Lygtis" r:id="rId6" imgW="2590560" imgH="215640" progId="Equation.3">
                  <p:embed/>
                </p:oleObj>
              </mc:Choice>
              <mc:Fallback>
                <p:oleObj name="Lygtis" r:id="rId6" imgW="25905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77072"/>
                        <a:ext cx="4896543" cy="4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1520" y="4797152"/>
            <a:ext cx="8640960" cy="1152128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равной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формула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дает лишь на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0.5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большее значение чем формула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при уменьшении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lt-LT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разница возрастает до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6,9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lt-LT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Kijev 2013\logo-IT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Пример </a:t>
            </a:r>
            <a:r>
              <a:rPr lang="ru-RU" sz="2600" dirty="0">
                <a:solidFill>
                  <a:schemeClr val="bg1"/>
                </a:solidFill>
              </a:rPr>
              <a:t>расчёта 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17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775368" y="1287708"/>
            <a:ext cx="7404138" cy="1061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Исходные параметры приёмной системы станции радиоконтроля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коэффициент шума приёмника –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точка пересечения 3-его порядка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 –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усиления антенны –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2,15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dBi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5368" y="2648839"/>
            <a:ext cx="7404138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Рабочая расчётная формула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24433"/>
              </p:ext>
            </p:extLst>
          </p:nvPr>
        </p:nvGraphicFramePr>
        <p:xfrm>
          <a:off x="1187624" y="2921628"/>
          <a:ext cx="6390474" cy="66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Lygtis" r:id="rId5" imgW="3759200" imgH="393700" progId="Equation.3">
                  <p:embed/>
                </p:oleObj>
              </mc:Choice>
              <mc:Fallback>
                <p:oleObj name="Lygtis" r:id="rId5" imgW="37592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21628"/>
                        <a:ext cx="6390474" cy="663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own Arrow 21"/>
          <p:cNvSpPr/>
          <p:nvPr/>
        </p:nvSpPr>
        <p:spPr>
          <a:xfrm>
            <a:off x="4247964" y="3645024"/>
            <a:ext cx="648072" cy="1440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Down Arrow 22"/>
          <p:cNvSpPr/>
          <p:nvPr/>
        </p:nvSpPr>
        <p:spPr>
          <a:xfrm>
            <a:off x="4153401" y="2436263"/>
            <a:ext cx="648072" cy="1440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5198"/>
              </p:ext>
            </p:extLst>
          </p:nvPr>
        </p:nvGraphicFramePr>
        <p:xfrm>
          <a:off x="1475656" y="3861048"/>
          <a:ext cx="6120680" cy="23042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3913"/>
                <a:gridCol w="959828"/>
                <a:gridCol w="1534234"/>
                <a:gridCol w="2112705"/>
              </a:tblGrid>
              <a:tr h="49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сигнала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Ширина спектра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Диапазон частот    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(downlink)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     напряженность поля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Узкополосная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FM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 kHz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(118 – 890)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(74,54 – 92,42) 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GSM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</a:t>
                      </a:r>
                      <a:r>
                        <a:rPr lang="lt-LT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(390,2 – 1990)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(89,27 – 103,42)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UMTS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(728 – 2690)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(99,35 – 110,7) 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9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LTE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(728 – 2690)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(97,51 – 108,86)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(99,35 – 110,7)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(101,36 – 112,71)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Частотная зависимость </a:t>
            </a:r>
            <a:r>
              <a:rPr lang="ru-RU" sz="2600" dirty="0">
                <a:solidFill>
                  <a:schemeClr val="bg1"/>
                </a:solidFill>
              </a:rPr>
              <a:t>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18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7" name="Rounded Rectangle 16"/>
          <p:cNvSpPr/>
          <p:nvPr/>
        </p:nvSpPr>
        <p:spPr>
          <a:xfrm>
            <a:off x="1331639" y="1340768"/>
            <a:ext cx="6408713" cy="3744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85259"/>
              </p:ext>
            </p:extLst>
          </p:nvPr>
        </p:nvGraphicFramePr>
        <p:xfrm>
          <a:off x="1453452" y="1446732"/>
          <a:ext cx="6410457" cy="3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hart" r:id="rId6" imgW="5834378" imgH="3194581" progId="Excel.Chart.8">
                  <p:embed/>
                </p:oleObj>
              </mc:Choice>
              <mc:Fallback>
                <p:oleObj name="Chart" r:id="rId6" imgW="5834378" imgH="3194581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26" t="-2663" r="-1872" b="-4849"/>
                      <a:stretch>
                        <a:fillRect/>
                      </a:stretch>
                    </p:blipFill>
                    <p:spPr bwMode="auto">
                      <a:xfrm>
                        <a:off x="1453452" y="1446732"/>
                        <a:ext cx="6410457" cy="3672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87824" y="2852936"/>
            <a:ext cx="2952328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 flipH="1">
            <a:off x="2267744" y="1700808"/>
            <a:ext cx="2592288" cy="648072"/>
          </a:xfrm>
          <a:prstGeom prst="wedgeRoundRectCallout">
            <a:avLst>
              <a:gd name="adj1" fmla="val -25872"/>
              <a:gd name="adj2" fmla="val 117106"/>
              <a:gd name="adj3" fmla="val 16667"/>
            </a:avLst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Максимальный уровень 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 МСЭ-</a:t>
            </a:r>
            <a:r>
              <a:rPr lang="lt-LT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7544" y="5168794"/>
            <a:ext cx="8198428" cy="936104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случае утверждения новой редакции </a:t>
            </a: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МСЭ-</a:t>
            </a:r>
            <a:r>
              <a:rPr lang="lt-LT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SM.575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заметно облегчатся условия функционирования </a:t>
            </a: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азовых станций сетей сотовой связи вблизи фиксированных станций радиоконтроля.</a:t>
            </a:r>
            <a:endParaRPr lang="ru-RU" sz="1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190" y="490364"/>
            <a:ext cx="8640960" cy="3874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87624" y="4365104"/>
            <a:ext cx="6712289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Tahoma" pitchFamily="34" charset="0"/>
              </a:rPr>
              <a:t>Ph.D. 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</a:rPr>
              <a:t>Георгий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</a:rPr>
              <a:t>Леонтьев</a:t>
            </a:r>
            <a:endParaRPr lang="en-US" sz="18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lt-LT" sz="1800" b="1" dirty="0">
                <a:solidFill>
                  <a:schemeClr val="bg1"/>
                </a:solidFill>
                <a:latin typeface="Tahoma" pitchFamily="34" charset="0"/>
              </a:rPr>
              <a:t>georgij.leontjev@rrt.lt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800" b="1" dirty="0">
                <a:solidFill>
                  <a:schemeClr val="bg1"/>
                </a:solidFill>
                <a:latin typeface="Tahoma" pitchFamily="34" charset="0"/>
              </a:rPr>
              <a:t>Служба управления связи Литовской Республики</a:t>
            </a:r>
            <a:endParaRPr lang="en-US" sz="18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www.rrt.lt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7059"/>
            <a:ext cx="2333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568" y="1981439"/>
            <a:ext cx="2592288" cy="89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 </a:t>
            </a:r>
            <a:endParaRPr lang="lt-LT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5021" y="2031690"/>
            <a:ext cx="285095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Спрашивайте!</a:t>
            </a: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lt-LT" sz="2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9913" y="6248400"/>
            <a:ext cx="786887" cy="276944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19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2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7308850" cy="575469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en-US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80920" cy="3014662"/>
          </a:xfrm>
        </p:spPr>
        <p:txBody>
          <a:bodyPr/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Нормативные акты Литовской Республики в области  радиоконтроля</a:t>
            </a:r>
            <a:endParaRPr lang="en-US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Организация защиты фиксированных станций радиоконтроля Службы управления связью от помех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Рекомендации МСЭ-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 SM.575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Tahoma" pitchFamily="34" charset="0"/>
              </a:rPr>
              <a:t>и МСЭ-</a:t>
            </a:r>
            <a:r>
              <a:rPr lang="en-US" sz="2000" b="1" dirty="0">
                <a:solidFill>
                  <a:schemeClr val="bg1"/>
                </a:solidFill>
                <a:cs typeface="Tahoma" pitchFamily="34" charset="0"/>
              </a:rPr>
              <a:t>R </a:t>
            </a:r>
            <a:r>
              <a:rPr lang="en-US" sz="2000" b="1" dirty="0" smtClean="0">
                <a:solidFill>
                  <a:schemeClr val="bg1"/>
                </a:solidFill>
                <a:cs typeface="Tahoma" pitchFamily="34" charset="0"/>
              </a:rPr>
              <a:t>SM.575</a:t>
            </a: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-1 </a:t>
            </a:r>
            <a:endParaRPr lang="lt-LT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000"/>
              </a:lnSpc>
              <a:buFontTx/>
              <a:buNone/>
            </a:pPr>
            <a:r>
              <a:rPr lang="lt-LT" sz="2000" b="1" dirty="0" smtClean="0">
                <a:solidFill>
                  <a:schemeClr val="bg1"/>
                </a:solidFill>
                <a:cs typeface="Tahoma" pitchFamily="34" charset="0"/>
              </a:rPr>
              <a:t>3. </a:t>
            </a: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 Новая </a:t>
            </a:r>
            <a:r>
              <a:rPr lang="ru-RU" sz="2000" b="1" dirty="0">
                <a:solidFill>
                  <a:schemeClr val="bg1"/>
                </a:solidFill>
                <a:cs typeface="Tahoma" pitchFamily="34" charset="0"/>
              </a:rPr>
              <a:t>редакция рекомендации МСЭ-</a:t>
            </a:r>
            <a:r>
              <a:rPr lang="lt-LT" sz="2000" b="1" dirty="0">
                <a:solidFill>
                  <a:schemeClr val="bg1"/>
                </a:solidFill>
                <a:cs typeface="Tahoma" pitchFamily="34" charset="0"/>
              </a:rPr>
              <a:t>R </a:t>
            </a:r>
            <a:r>
              <a:rPr lang="lt-LT" sz="2000" b="1" dirty="0" smtClean="0">
                <a:solidFill>
                  <a:schemeClr val="bg1"/>
                </a:solidFill>
                <a:cs typeface="Tahoma" pitchFamily="34" charset="0"/>
              </a:rPr>
              <a:t>SM.575</a:t>
            </a:r>
            <a:endParaRPr lang="lt-LT" sz="2000" b="1" dirty="0">
              <a:solidFill>
                <a:schemeClr val="bg1"/>
              </a:solidFill>
              <a:cs typeface="Tahom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4365104"/>
            <a:ext cx="9144000" cy="1755775"/>
            <a:chOff x="0" y="2880"/>
            <a:chExt cx="5760" cy="1106"/>
          </a:xfrm>
        </p:grpSpPr>
        <p:pic>
          <p:nvPicPr>
            <p:cNvPr id="7" name="Picture 5" descr="rolo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158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upcoming_events_rectang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880"/>
              <a:ext cx="1392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Keeping_Track_Of_Fi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80"/>
              <a:ext cx="1056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JUI_colourful_paperwork_375x1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1728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266928" cy="420960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E:\Kijev 2013\logo-IT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Национальные нормативные акты в области радиоконтроля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4420" y="2060848"/>
            <a:ext cx="2808312" cy="144015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электронной связи</a:t>
            </a:r>
            <a:endParaRPr lang="lt-LT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3227702" y="2060848"/>
            <a:ext cx="2808312" cy="1455372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о государственном управлении</a:t>
            </a:r>
            <a:endParaRPr lang="lt-LT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6156176" y="2076062"/>
            <a:ext cx="2736304" cy="144015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о защите персональных данных</a:t>
            </a:r>
            <a:endParaRPr lang="lt-LT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5896" y="1428342"/>
            <a:ext cx="1872208" cy="43848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ЗАКОНЫ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4420" y="3606971"/>
            <a:ext cx="8617553" cy="43848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ПОДЗАКОННЫЕ АКТЫ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(утверждаются директором RRT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7543" y="4437112"/>
            <a:ext cx="8617553" cy="1728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защита фиксированных станций радиоконтроля RRT от сильных полей, создаваемых близлежащими радиостанциями;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поиска и устранения радиопомех;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•Правила измерения максимальной девиации частоты излучения ЧМ станций;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… </a:t>
            </a:r>
          </a:p>
        </p:txBody>
      </p:sp>
      <p:pic>
        <p:nvPicPr>
          <p:cNvPr id="12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4307822" y="4106183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3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7728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Закон электронной связи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514475"/>
            <a:ext cx="8280920" cy="4074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Параграф 46. Радиоконтроль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RRT осуществляет радиоконтроль с целью надзора за порядком использования радио спектра. …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RRT сама устанавливает правила защита фиксированных станций радиоконтроля от сильных полей, создаваемых близлежащими радиостанциями.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Полученную при проведения радиоконтроля  информацию RRT использует только 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ходе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регламентируемой данным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деятельности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Параграф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47. Устранение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радиопомех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4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732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Основные положения правил защиты </a:t>
            </a:r>
            <a:r>
              <a:rPr lang="ru-RU" sz="2600" dirty="0">
                <a:solidFill>
                  <a:schemeClr val="bg1"/>
                </a:solidFill>
              </a:rPr>
              <a:t>фиксированных станций </a:t>
            </a:r>
            <a:r>
              <a:rPr lang="ru-RU" sz="2600" dirty="0" smtClean="0">
                <a:solidFill>
                  <a:schemeClr val="bg1"/>
                </a:solidFill>
              </a:rPr>
              <a:t>радиоконтроля от радиопомех (1)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5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844824"/>
            <a:ext cx="8496944" cy="3312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RRT 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регистрирует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радиостанции, если: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расстояние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 планируемой станцией и станцией контроля RRT меньше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установленного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расчетное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уровня напряженности поля больше допустимого.  </a:t>
            </a:r>
          </a:p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Проекты планируемых вблизи станций контроля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радиостанций, кроме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обычного рассмотрения департаментом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радиосвязи,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проходят 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дополнительную экспертизу в департаменте радиоконтроля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Основные положения правила </a:t>
            </a:r>
            <a:r>
              <a:rPr lang="ru-RU" sz="2600" dirty="0">
                <a:solidFill>
                  <a:schemeClr val="bg1"/>
                </a:solidFill>
              </a:rPr>
              <a:t>защита фиксированных станций </a:t>
            </a:r>
            <a:r>
              <a:rPr lang="ru-RU" sz="2600" dirty="0" smtClean="0">
                <a:solidFill>
                  <a:schemeClr val="bg1"/>
                </a:solidFill>
              </a:rPr>
              <a:t>радиоконтроля от радиопомех (2)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556792"/>
            <a:ext cx="8496944" cy="3456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Минимальное расстояние между радиостанцией и станцией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5229200"/>
            <a:ext cx="849694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допустимой напряженности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поля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станции радиоконтроля перенесено из рекомендации МСЭ-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575.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7864"/>
            <a:ext cx="7344816" cy="26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6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628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0" y="289184"/>
            <a:ext cx="7667625" cy="936105"/>
          </a:xfrm>
          <a:noFill/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Процедура регистрации радио станции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вблизи станции радиоконтроля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7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32700"/>
              </p:ext>
            </p:extLst>
          </p:nvPr>
        </p:nvGraphicFramePr>
        <p:xfrm>
          <a:off x="107504" y="1514475"/>
          <a:ext cx="8839200" cy="4669912"/>
        </p:xfrm>
        <a:graphic>
          <a:graphicData uri="http://schemas.openxmlformats.org/drawingml/2006/table">
            <a:tbl>
              <a:tblPr/>
              <a:tblGrid>
                <a:gridCol w="1860550"/>
                <a:gridCol w="3024188"/>
                <a:gridCol w="395446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Этапы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Действия оператора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Действия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RRT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Подача заявки на регистрацию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заявки на регистрацию радиостанции.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Проверка соответствия заявки установленным требованиям, включая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проверку расстояния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станции радиоконтроля.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Регистрация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Устранение недостатков заявки, включая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корректировку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мощности излучения.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Расчет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уровня напряжённости поля, создаваемого радиостанцией на антенной площадке станции радиоконтроля.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Регистрация радиостанции в базе данных RRT.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Уточнение мощности излучения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Корректируется мощность излучения в направлении станции радиоконтроля (изменяется угол наклона антенны, мощность передатчика и т.п.)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Измерение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уровня напряжённости поля на антенной площадке станции радиоконтроля.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Уточнение параметров радиостанции в базе данных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RRT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0" y="289184"/>
            <a:ext cx="7667625" cy="936105"/>
          </a:xfrm>
          <a:noFill/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Расположение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GSM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базовых станций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</a:b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в окрестности станции радиоконтроля 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8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7784" cy="45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580112" y="5049180"/>
            <a:ext cx="3312368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 различных операторов отличаются цветом</a:t>
            </a:r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r>
              <a:rPr lang="ru-RU" sz="2600" dirty="0" smtClean="0">
                <a:solidFill>
                  <a:schemeClr val="bg1"/>
                </a:solidFill>
              </a:rPr>
              <a:t> 1982 </a:t>
            </a:r>
            <a:r>
              <a:rPr lang="ru-RU" sz="2600" dirty="0">
                <a:solidFill>
                  <a:schemeClr val="bg1"/>
                </a:solidFill>
              </a:rPr>
              <a:t>г. редакции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9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18" y="4797152"/>
            <a:ext cx="8670411" cy="1080120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максимально допустимой напряженности поля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дано лишь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960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MHz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явном виде “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привязано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ни к ширине спектра сигнала, ни к параметрам приёмного оборудования станции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радиоконтроля.</a:t>
            </a:r>
            <a:endParaRPr lang="lt-L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19" y="1340768"/>
            <a:ext cx="8670411" cy="31683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рекомендации приведены следующие критерии максимально допустимой напряженности поля на станции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79" y="2032620"/>
            <a:ext cx="64865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Props1.xml><?xml version="1.0" encoding="utf-8"?>
<ds:datastoreItem xmlns:ds="http://schemas.openxmlformats.org/officeDocument/2006/customXml" ds:itemID="{5960DC67-0931-438A-8F60-ADF03594ADA7}"/>
</file>

<file path=customXml/itemProps2.xml><?xml version="1.0" encoding="utf-8"?>
<ds:datastoreItem xmlns:ds="http://schemas.openxmlformats.org/officeDocument/2006/customXml" ds:itemID="{52E1DB83-5264-4B0F-B277-77E0700147F1}"/>
</file>

<file path=customXml/itemProps3.xml><?xml version="1.0" encoding="utf-8"?>
<ds:datastoreItem xmlns:ds="http://schemas.openxmlformats.org/officeDocument/2006/customXml" ds:itemID="{15A84659-07F0-49FB-A306-3CE6FD8956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13004</TotalTime>
  <Words>3060</Words>
  <Application>Microsoft Office PowerPoint</Application>
  <PresentationFormat>On-screen Show (4:3)</PresentationFormat>
  <Paragraphs>315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Lygtis</vt:lpstr>
      <vt:lpstr>Chart</vt:lpstr>
      <vt:lpstr>Защита фиксированных станций радиоконтроля от радиопомех</vt:lpstr>
      <vt:lpstr>СОДЕРЖАНИЕ</vt:lpstr>
      <vt:lpstr>Национальные нормативные акты в области радиоконтроля</vt:lpstr>
      <vt:lpstr>Закон электронной связи</vt:lpstr>
      <vt:lpstr> Основные положения правил защиты фиксированных станций радиоконтроля от радиопомех (1) </vt:lpstr>
      <vt:lpstr> Основные положения правила защита фиксированных станций радиоконтроля от радиопомех (2) </vt:lpstr>
      <vt:lpstr>Процедура регистрации радио станции вблизи станции радиоконтроля</vt:lpstr>
      <vt:lpstr>Расположение GSM базовых станций в окрестности станции радиоконтроля </vt:lpstr>
      <vt:lpstr>Особенности рекомендации МСЭ-R SM.575 1982 г. редакции</vt:lpstr>
      <vt:lpstr>Особенности рекомендации МСЭ-R SM.575 2007 г. редакции</vt:lpstr>
      <vt:lpstr>Этапы подготовки новой редакции рекомендации МСЭ-R SM.575</vt:lpstr>
      <vt:lpstr>Особенности проекта новой рекомендации</vt:lpstr>
      <vt:lpstr>Методика расчёта максимально допустимой напряженности поля</vt:lpstr>
      <vt:lpstr>Основные допущения расчёта</vt:lpstr>
      <vt:lpstr> Внутренние шумы приемника (1) </vt:lpstr>
      <vt:lpstr> Внутренние шумы приемника (2) </vt:lpstr>
      <vt:lpstr>Пример расчёта максимально допустимой напряженности поля</vt:lpstr>
      <vt:lpstr>Частотная зависимость максимально допустимой напряженности поля</vt:lpstr>
      <vt:lpstr>PowerPoint Presentation</vt:lpstr>
    </vt:vector>
  </TitlesOfParts>
  <Company>RRT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alapiene</dc:creator>
  <cp:lastModifiedBy>Georgij Leontjev</cp:lastModifiedBy>
  <cp:revision>557</cp:revision>
  <dcterms:created xsi:type="dcterms:W3CDTF">2004-01-28T10:25:27Z</dcterms:created>
  <dcterms:modified xsi:type="dcterms:W3CDTF">2013-07-09T19:44:57Z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0x0101003F3214D33100AF458C211B3CDE67C534</vt:lpwstr>
  </property>
  <property fmtid="{D5CDD505-2E9C-101B-9397-08002B2CF9AE}" pid="3" name="Order">
    <vt:r8>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