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93" r:id="rId2"/>
    <p:sldId id="455" r:id="rId3"/>
    <p:sldId id="482" r:id="rId4"/>
    <p:sldId id="483" r:id="rId5"/>
    <p:sldId id="481" r:id="rId6"/>
    <p:sldId id="484" r:id="rId7"/>
    <p:sldId id="468" r:id="rId8"/>
    <p:sldId id="496" r:id="rId9"/>
    <p:sldId id="479" r:id="rId10"/>
    <p:sldId id="480" r:id="rId11"/>
    <p:sldId id="497" r:id="rId12"/>
    <p:sldId id="491" r:id="rId13"/>
    <p:sldId id="500" r:id="rId14"/>
    <p:sldId id="501" r:id="rId15"/>
    <p:sldId id="486" r:id="rId16"/>
    <p:sldId id="487" r:id="rId17"/>
    <p:sldId id="498" r:id="rId18"/>
    <p:sldId id="504" r:id="rId19"/>
    <p:sldId id="49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658"/>
    <a:srgbClr val="FF9933"/>
    <a:srgbClr val="996600"/>
    <a:srgbClr val="FF6600"/>
    <a:srgbClr val="A50021"/>
    <a:srgbClr val="CC0000"/>
    <a:srgbClr val="6699FF"/>
    <a:srgbClr val="FF3300"/>
    <a:srgbClr val="22489E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667" autoAdjust="0"/>
    <p:restoredTop sz="98757" autoAdjust="0"/>
  </p:normalViewPr>
  <p:slideViewPr>
    <p:cSldViewPr>
      <p:cViewPr varScale="1">
        <p:scale>
          <a:sx n="73" d="100"/>
          <a:sy n="73" d="100"/>
        </p:scale>
        <p:origin x="-4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0" Type="http://schemas.openxmlformats.org/officeDocument/2006/relationships/slide" Target="slides/slide14.xml"/><Relationship Id="rId4" Type="http://schemas.openxmlformats.org/officeDocument/2006/relationships/slide" Target="slides/slide6.xml"/><Relationship Id="rId9" Type="http://schemas.openxmlformats.org/officeDocument/2006/relationships/slide" Target="slides/slide13.xml"/><Relationship Id="rId1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B4F8FE9-FCA6-4935-8E55-DFC0AA37E1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49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24AD68A-1500-4B41-95B7-128F19189C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86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AD68A-1500-4B41-95B7-128F19189C5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67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11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12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13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14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15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17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18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 dirty="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 dirty="0">
              <a:latin typeface="Tahoma" pitchFamily="34" charset="0"/>
            </a:endParaRPr>
          </a:p>
          <a:p>
            <a:r>
              <a:rPr lang="en-US" sz="1000" dirty="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 dirty="0">
              <a:latin typeface="Tahoma" pitchFamily="34" charset="0"/>
            </a:endParaRPr>
          </a:p>
          <a:p>
            <a:r>
              <a:rPr lang="en-US" sz="1000" dirty="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 dirty="0">
                <a:latin typeface="Tahoma" pitchFamily="34" charset="0"/>
              </a:rPr>
              <a:t>NP implementation issue. In during this first meeting RRT came with a proposal to implement Number Portability through </a:t>
            </a:r>
            <a:r>
              <a:rPr lang="en-US" sz="1000" dirty="0" err="1">
                <a:latin typeface="Tahoma" pitchFamily="34" charset="0"/>
              </a:rPr>
              <a:t>CrDB</a:t>
            </a:r>
            <a:r>
              <a:rPr lang="en-US" sz="1000" dirty="0">
                <a:latin typeface="Tahoma" pitchFamily="34" charset="0"/>
              </a:rPr>
              <a:t> solution.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4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5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AD68A-1500-4B41-95B7-128F19189C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8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AD68A-1500-4B41-95B7-128F19189C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9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DD17E-1628-4C8F-9A21-FEB7064CF7BC}" type="slidenum">
              <a:rPr lang="en-GB"/>
              <a:pPr/>
              <a:t>10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>
                <a:latin typeface="Tahoma" pitchFamily="34" charset="0"/>
              </a:rPr>
              <a:t>Starting with challenges for Regulator I’m going back to the Law on Telecommunications, on this slide you can see bigger part of it’s article</a:t>
            </a:r>
          </a:p>
          <a:p>
            <a:r>
              <a:rPr lang="en-US" sz="1000">
                <a:latin typeface="Tahoma" pitchFamily="34" charset="0"/>
              </a:rPr>
              <a:t>regarding Number portability, but essentiality of it is pretty well reflected by marked text.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And here is reflected also our main challenge: to implement NP under term and condition described in Law on Telecommunications.</a:t>
            </a:r>
          </a:p>
          <a:p>
            <a:endParaRPr lang="en-US" sz="1000">
              <a:latin typeface="Tahoma" pitchFamily="34" charset="0"/>
            </a:endParaRPr>
          </a:p>
          <a:p>
            <a:r>
              <a:rPr lang="en-US" sz="1000">
                <a:latin typeface="Tahoma" pitchFamily="34" charset="0"/>
              </a:rPr>
              <a:t>In the beginning of the last year we organize a meting with market players in order to find common language regarding</a:t>
            </a:r>
          </a:p>
          <a:p>
            <a:r>
              <a:rPr lang="en-US" sz="1000">
                <a:latin typeface="Tahoma" pitchFamily="34" charset="0"/>
              </a:rPr>
              <a:t>NP implementation issue. In during this first meeting RRT came with a proposal to implement Number Portability through CrDB solution.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358E9-4D14-46D4-9C37-AFE4F34DBB45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7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B3D8B-34F4-49A9-A9FD-55DE71F0621E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137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45213" y="1219200"/>
            <a:ext cx="1793875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1219200"/>
            <a:ext cx="5230813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3D58-60D8-4EF3-BDFF-0F109BAC033A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7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1219200"/>
            <a:ext cx="7177088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429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8CAC6572-7EEE-4399-8D59-BE5A0D45F29B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249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16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2057400"/>
            <a:ext cx="7177088" cy="3962400"/>
          </a:xfrm>
        </p:spPr>
        <p:txBody>
          <a:bodyPr/>
          <a:lstStyle/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429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50E8A452-DFCC-40D7-9840-AC3FBCD16B28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67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16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2057400"/>
            <a:ext cx="7177088" cy="3962400"/>
          </a:xfrm>
        </p:spPr>
        <p:txBody>
          <a:bodyPr/>
          <a:lstStyle/>
          <a:p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429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1FF7C883-BC4F-4E01-B2B8-F9AB4C1F1F19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45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162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2057400"/>
            <a:ext cx="351155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2057400"/>
            <a:ext cx="3513138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3429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A604F49E-9D83-4066-BED8-83F94D296307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79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7D053-BB26-4686-9A6C-84994041C6D9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3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2937B-F0B5-491B-8A9E-E156C85D407B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3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351155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5950" y="2057400"/>
            <a:ext cx="351313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D87E4-2DBF-4252-A111-375B798203E7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3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0BDA6-6B71-4704-973E-4E198F95F9F7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41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3431B-7405-453D-8FF5-4599E0B9B77E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03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DEBBB-B73F-4292-AFD9-C4FB70ACFB8A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46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50595-4C5E-4EEC-B000-5F9CC62E609D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50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3D6B1-FF47-4494-A3A6-0FB68149D6F0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82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2192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717708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371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23232"/>
                </a:solidFill>
                <a:latin typeface="Tahoma" pitchFamily="34" charset="0"/>
              </a:defRPr>
            </a:lvl1pPr>
          </a:lstStyle>
          <a:p>
            <a:endParaRPr lang="lt-LT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3429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23232"/>
                </a:solidFill>
                <a:latin typeface="Tahoma" pitchFamily="34" charset="0"/>
              </a:defRPr>
            </a:lvl1pPr>
          </a:lstStyle>
          <a:p>
            <a:r>
              <a:rPr lang="ru-RU" smtClean="0"/>
              <a:t>Семинар Центра мастерства МСЭ, Киев, Украина, 11-12 июля 2013 г.</a:t>
            </a:r>
            <a:endParaRPr lang="lt-LT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85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323232"/>
                </a:solidFill>
              </a:defRPr>
            </a:lvl1pPr>
          </a:lstStyle>
          <a:p>
            <a:fld id="{49AE0D36-8E17-42D9-BF68-3552CABFCEE7}" type="slidenum">
              <a:rPr lang="en-US" smtClean="0">
                <a:latin typeface="Tahoma" pitchFamily="34" charset="0"/>
              </a:rPr>
              <a:pPr/>
              <a:t>‹#›</a:t>
            </a:fld>
            <a:r>
              <a:rPr lang="en-US" dirty="0" smtClean="0">
                <a:latin typeface="Tahoma" pitchFamily="34" charset="0"/>
              </a:rPr>
              <a:t> Slide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6576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lt-LT" sz="1000" dirty="0">
              <a:solidFill>
                <a:srgbClr val="323232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Tahom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F89434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Tahom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Tahoma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epartamentas\Darbai\Kijev 2013\Krisa RRT\P1010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4" y="-391"/>
            <a:ext cx="9145063" cy="68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8520" y="1268760"/>
            <a:ext cx="7453384" cy="1152128"/>
          </a:xfrm>
          <a:noFill/>
        </p:spPr>
        <p:txBody>
          <a:bodyPr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Защита фиксированных </a:t>
            </a:r>
            <a:r>
              <a:rPr lang="ru-RU" sz="3200" dirty="0" smtClean="0">
                <a:solidFill>
                  <a:schemeClr val="bg1"/>
                </a:solidFill>
              </a:rPr>
              <a:t>станций радиоконтроля от радиопомех</a:t>
            </a:r>
            <a:endParaRPr lang="en-US" sz="3200" b="0" dirty="0">
              <a:solidFill>
                <a:schemeClr val="bg1"/>
              </a:solidFill>
            </a:endParaRPr>
          </a:p>
        </p:txBody>
      </p:sp>
      <p:pic>
        <p:nvPicPr>
          <p:cNvPr id="3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2780928"/>
            <a:ext cx="7056784" cy="93610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Леонтьев Георгий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директор департамента радиоконтроля </a:t>
            </a:r>
          </a:p>
          <a:p>
            <a:pPr>
              <a:lnSpc>
                <a:spcPct val="9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Службы управления связи Литовской Республики (</a:t>
            </a:r>
            <a:r>
              <a:rPr lang="en-US" sz="1800" b="1" dirty="0">
                <a:solidFill>
                  <a:schemeClr val="bg1"/>
                </a:solidFill>
              </a:rPr>
              <a:t>RRT</a:t>
            </a:r>
            <a:r>
              <a:rPr lang="ru-RU" sz="1800" b="1" dirty="0">
                <a:solidFill>
                  <a:schemeClr val="bg1"/>
                </a:solidFill>
              </a:rPr>
              <a:t>)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GB" sz="1600" b="1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1600" b="1" dirty="0">
              <a:solidFill>
                <a:srgbClr val="323232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964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668344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Особенности рекомендации МСЭ-</a:t>
            </a:r>
            <a:r>
              <a:rPr lang="en-US" sz="2600" dirty="0" smtClean="0">
                <a:solidFill>
                  <a:schemeClr val="bg1"/>
                </a:solidFill>
              </a:rPr>
              <a:t>R SM.575</a:t>
            </a:r>
            <a:r>
              <a:rPr lang="ru-RU" sz="2600" dirty="0" smtClean="0">
                <a:solidFill>
                  <a:schemeClr val="bg1"/>
                </a:solidFill>
              </a:rPr>
              <a:t> 2007 </a:t>
            </a:r>
            <a:r>
              <a:rPr lang="ru-RU" sz="2600" dirty="0">
                <a:solidFill>
                  <a:schemeClr val="bg1"/>
                </a:solidFill>
              </a:rPr>
              <a:t>г. редакции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10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1340768"/>
            <a:ext cx="8670411" cy="33125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рекомендации приведены следующие критерии максимально допустимой напряженности поля на станции радиоконтроля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70" y="2205032"/>
            <a:ext cx="732255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4404805" y="3609020"/>
            <a:ext cx="41732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85" y="2898328"/>
            <a:ext cx="747713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E:\Kijev 2013\logo-IT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251521" y="4797152"/>
            <a:ext cx="8670410" cy="1296144"/>
          </a:xfrm>
          <a:prstGeom prst="wedgeRoundRectCallout">
            <a:avLst>
              <a:gd name="adj1" fmla="val -1696"/>
              <a:gd name="adj2" fmla="val -109838"/>
              <a:gd name="adj3" fmla="val 16667"/>
            </a:avLst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допустимой напряженности поля 5 мВ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м, возможность  размещения базовых станции сетей мобильной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связи в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радиусе 5-6 км от станции радиоконтроля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исключается.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крупных городах это условие невыполнимо.</a:t>
            </a:r>
            <a:endParaRPr lang="lt-LT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Этапы подготовки новой редакции рекомендации МСЭ-</a:t>
            </a:r>
            <a:r>
              <a:rPr lang="en-US" sz="2600" dirty="0" smtClean="0">
                <a:solidFill>
                  <a:schemeClr val="bg1"/>
                </a:solidFill>
              </a:rPr>
              <a:t>R SM.575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4268" y="1484617"/>
            <a:ext cx="8670411" cy="23764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Основная работа по подготовке рекомендации проходила в рабочей группе </a:t>
            </a:r>
            <a:r>
              <a:rPr lang="lt-LT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WGFM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PT </a:t>
            </a:r>
            <a:r>
              <a:rPr lang="lt-LT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FM22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lt-LT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октябрь 2011 г. – на собрании группы </a:t>
            </a:r>
            <a:r>
              <a:rPr lang="ru-RU" sz="1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Украина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представила документ  </a:t>
            </a:r>
            <a:r>
              <a:rPr lang="lt-LT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FM22(11)48Rev1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Безопасное расстояние между фиксированной станцией радиоконтроля и передатчиком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чем инициировала интерес к проблеме защиты станций радиоконтроля от радиопомех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400" dirty="0">
                <a:solidFill>
                  <a:schemeClr val="tx1"/>
                </a:solidFill>
              </a:rPr>
              <a:t>м</a:t>
            </a:r>
            <a:r>
              <a:rPr lang="ru-RU" sz="1400" dirty="0" smtClean="0">
                <a:solidFill>
                  <a:schemeClr val="tx1"/>
                </a:solidFill>
              </a:rPr>
              <a:t>арт</a:t>
            </a:r>
            <a:r>
              <a:rPr lang="ru-RU" sz="1400" dirty="0">
                <a:solidFill>
                  <a:schemeClr val="tx1"/>
                </a:solidFill>
              </a:rPr>
              <a:t>, ноябрь 2012 г. – группа </a:t>
            </a:r>
            <a:r>
              <a:rPr lang="ru-RU" sz="1400" dirty="0" smtClean="0">
                <a:solidFill>
                  <a:schemeClr val="tx1"/>
                </a:solidFill>
              </a:rPr>
              <a:t>рассматривала </a:t>
            </a:r>
            <a:r>
              <a:rPr lang="ru-RU" sz="1400" dirty="0">
                <a:solidFill>
                  <a:schemeClr val="tx1"/>
                </a:solidFill>
              </a:rPr>
              <a:t>предложение </a:t>
            </a:r>
            <a:r>
              <a:rPr lang="ru-RU" sz="1400" b="1" dirty="0">
                <a:solidFill>
                  <a:schemeClr val="tx1"/>
                </a:solidFill>
              </a:rPr>
              <a:t>Германии</a:t>
            </a:r>
            <a:r>
              <a:rPr lang="ru-RU" sz="1400" dirty="0">
                <a:solidFill>
                  <a:schemeClr val="tx1"/>
                </a:solidFill>
              </a:rPr>
              <a:t> относительно критериев защиты станций радиоконтроля от вредных излучений (док.  FM22(12)08 и  FM22(12)48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апрель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2013 г. – группа FM22 на основе документов, представленных </a:t>
            </a: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Германией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(док. FM22(13)09) и </a:t>
            </a:r>
            <a:r>
              <a:rPr lang="ru-RU" sz="1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Литвы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(док. FM22(13)08 ), подготовила проект новой редакции рекомендации МСЭ-R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SM.575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4267" y="5373216"/>
            <a:ext cx="8670409" cy="648072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Июнь 2013 г. – пленарное заседание группы </a:t>
            </a:r>
            <a:r>
              <a:rPr lang="lt-LT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WP1C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практически без изменений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одобрила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новую редакцию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МСЭ-R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SM.575 и рекомендовала её для дальнейшего рассмотрения </a:t>
            </a:r>
            <a:endParaRPr lang="lt-LT" sz="14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4269" y="4290806"/>
            <a:ext cx="8670410" cy="650361"/>
          </a:xfrm>
          <a:prstGeom prst="roundRect">
            <a:avLst>
              <a:gd name="adj" fmla="val 183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Май 2013 г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группа 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WG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FM одобрила проект новой редакции </a:t>
            </a:r>
            <a:r>
              <a:rPr lang="ru-RU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МСЭ-</a:t>
            </a:r>
            <a:r>
              <a:rPr lang="lt-LT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 </a:t>
            </a:r>
            <a:r>
              <a:rPr lang="lt-LT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SM.575</a:t>
            </a:r>
            <a:r>
              <a:rPr lang="ru-RU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 рекомендовала его для рассмотрения в МСЭ на собрании группы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WP1C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235436" y="5044865"/>
            <a:ext cx="648072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11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35438" y="3933056"/>
            <a:ext cx="648072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2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2281" y="2348880"/>
            <a:ext cx="8928992" cy="26642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проекте новой рекомендации даны не</a:t>
            </a:r>
            <a:r>
              <a:rPr lang="ru-RU" sz="18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фиксированные значения максимально допустимой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напряженности поля для одного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сигнала,  а приведено выражение его расчёта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1200"/>
              </a:spcBef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Здесь </a:t>
            </a:r>
            <a:r>
              <a:rPr lang="en-US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IP3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</a:rPr>
              <a:t>–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точка пересечения 3-его порядка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r>
              <a:rPr lang="ru-RU" sz="1800" dirty="0" smtClean="0">
                <a:solidFill>
                  <a:srgbClr val="000000"/>
                </a:solidFill>
                <a:latin typeface="Arial" pitchFamily="34" charset="0"/>
              </a:rPr>
              <a:t> –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коэффициент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его шума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18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</a:t>
            </a:r>
            <a:r>
              <a:rPr lang="en-US" sz="18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f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ширина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спектра и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средняя частота связанного с полем сигнала</a:t>
            </a:r>
            <a:r>
              <a:rPr lang="en-US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18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</a:t>
            </a:r>
            <a:r>
              <a:rPr lang="en-US" sz="20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</a:t>
            </a:r>
            <a:r>
              <a:rPr lang="en-US" sz="18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коэффициент усиления антенны.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740352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Особенности проекта новой рекомендации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802432" cy="348952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12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38769"/>
              </p:ext>
            </p:extLst>
          </p:nvPr>
        </p:nvGraphicFramePr>
        <p:xfrm>
          <a:off x="171270" y="3381798"/>
          <a:ext cx="8811014" cy="598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Lygtis" r:id="rId5" imgW="5841720" imgH="393480" progId="Equation.3">
                  <p:embed/>
                </p:oleObj>
              </mc:Choice>
              <mc:Fallback>
                <p:oleObj name="Lygtis" r:id="rId5" imgW="584172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70" y="3381798"/>
                        <a:ext cx="8811014" cy="598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77071" y="5157192"/>
            <a:ext cx="8928992" cy="1080120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Расчётное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значение максимально допустимой напряженности определяется как параметрами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связанного с полем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сигнала, так и параметрами приёмной системы станции радиоконтроля.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770" y="1268760"/>
            <a:ext cx="8899496" cy="936104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Исходное положение проекта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: основным источником радиопомех фиксированным станциям радиоконтроля являются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интермодуляционные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продукты, возникающие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 входных цепях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приёмников.</a:t>
            </a:r>
            <a:endParaRPr lang="ru-RU" sz="18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740352" cy="762000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Методика расчёта максимально допустимой напряженности </a:t>
            </a:r>
            <a:r>
              <a:rPr lang="ru-RU" sz="2600" dirty="0" smtClean="0">
                <a:solidFill>
                  <a:schemeClr val="bg1"/>
                </a:solidFill>
              </a:rPr>
              <a:t>поля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13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763688" y="4355305"/>
            <a:ext cx="691031" cy="43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630355" y="4355305"/>
            <a:ext cx="1359768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878386" y="5008203"/>
            <a:ext cx="8014094" cy="710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величине максимальной мощности сигнала на входе приёмника рассчитывалась </a:t>
            </a:r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максимально допустимая напряжённость поля</a:t>
            </a:r>
            <a:r>
              <a:rPr lang="lt-LT" sz="1600" i="1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E</a:t>
            </a:r>
            <a:r>
              <a:rPr lang="en-US" sz="1600" i="1" baseline="-2500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max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lt-LT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882" y="4210730"/>
            <a:ext cx="1348863" cy="2880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/>
                <a:ea typeface="Tahoma" pitchFamily="34" charset="0"/>
                <a:cs typeface="Times New Roman"/>
              </a:rPr>
              <a:t>∆</a:t>
            </a:r>
            <a:r>
              <a:rPr lang="lt-LT" sz="2000" b="1" i="1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lt-LT" sz="2000" b="1" i="1" baseline="-25000" dirty="0" smtClean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IM</a:t>
            </a:r>
            <a:r>
              <a:rPr lang="lt-LT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r>
              <a:rPr lang="lt-LT" sz="2000" b="1" i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P</a:t>
            </a:r>
            <a:r>
              <a:rPr lang="lt-LT" sz="2000" b="1" i="1" baseline="-25000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3" descr="D:\Departamentas\Darbai\Kijev 2013\Stociu apsauga\Spektrai\aaay4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" y="2492742"/>
            <a:ext cx="4173611" cy="16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682141" y="1335240"/>
            <a:ext cx="8210339" cy="10081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 условия,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что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фиксируемые в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полосе пропускания приёмника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мощности интермодуляционного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продукта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ahoma" pitchFamily="34" charset="0"/>
                <a:cs typeface="Times New Roman"/>
              </a:rPr>
              <a:t>∆</a:t>
            </a:r>
            <a:r>
              <a:rPr lang="lt-LT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lt-LT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IM</a:t>
            </a:r>
            <a:r>
              <a:rPr lang="lt-LT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внутренних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шумов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приемника</a:t>
            </a:r>
            <a:r>
              <a:rPr lang="lt-LT" sz="16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lt-LT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lt-LT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</a:t>
            </a:r>
            <a:r>
              <a:rPr lang="lt-LT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равны, определялось </a:t>
            </a:r>
            <a:r>
              <a:rPr lang="ru-RU" sz="16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максимальное значение мощности сигнала на входе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</a:t>
            </a:r>
            <a:r>
              <a:rPr lang="lt-LT" sz="16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lt-LT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</a:t>
            </a:r>
            <a:r>
              <a:rPr lang="en-US" sz="1600" i="1" baseline="-250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max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33518" y="1664443"/>
            <a:ext cx="360040" cy="3497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lt-L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02121" y="2558494"/>
            <a:ext cx="3960439" cy="3393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Спектр интермодуляционного продукта</a:t>
            </a:r>
            <a:endParaRPr lang="lt-LT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4" descr="D:\Departamentas\Darbai\Kijev 2013\Stociu apsauga\Spektrai\aaay3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46" y="2536963"/>
            <a:ext cx="4058599" cy="15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809536" y="2588902"/>
            <a:ext cx="3894264" cy="3393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Спектр внутренних шумов приёмника</a:t>
            </a:r>
            <a:endParaRPr lang="lt-LT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427633" y="2996952"/>
            <a:ext cx="27086" cy="148201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4351" y="2968505"/>
            <a:ext cx="18002" cy="151046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22101" y="5188417"/>
            <a:ext cx="360040" cy="34970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lt-LT" sz="2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28758" y="4341354"/>
            <a:ext cx="972108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588224" y="4355743"/>
            <a:ext cx="679884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559095" y="2982728"/>
            <a:ext cx="29129" cy="149624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387323" y="2990441"/>
            <a:ext cx="13543" cy="146659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3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22" grpId="0" animBg="1"/>
      <p:bldP spid="6" grpId="0" animBg="1"/>
      <p:bldP spid="20" grpId="0" animBg="1"/>
      <p:bldP spid="21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620000" cy="762000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Основные допущения </a:t>
            </a:r>
            <a:r>
              <a:rPr lang="ru-RU" sz="2600" dirty="0" smtClean="0">
                <a:solidFill>
                  <a:schemeClr val="bg1"/>
                </a:solidFill>
              </a:rPr>
              <a:t>расчёта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19" y="1484784"/>
            <a:ext cx="8670411" cy="41766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ru-RU" sz="1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Основные допущения при расчете максимально допустимого  уровня напряженности поля для одного сигнала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18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взаимодействуют три или более одинаковых по мощности и ширине спектра сигнала;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учитываются 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продукты интермодуляции типа ИМ3(1;1;1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поскольку их уровень 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выше, чем продуктов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типа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ИМ3(2;1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допускается, что спектр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интермодуляционных продуктов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плоский;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внутренние шумы приёмника превышают уровень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радиошумов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это условие обычно выполняется на частотах выше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100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MHz 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затухание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антенного фидера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незначительно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если нет, то максимально допустимый  уровень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напряженности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поля необходимо  увеличить на величину затухания фидера</a:t>
            </a:r>
            <a:r>
              <a:rPr lang="en-US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8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14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41" y="404664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/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Внутренние шумы приемника (1)</a:t>
            </a:r>
            <a:br>
              <a:rPr lang="ru-RU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802432" cy="348952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15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6226" y="1514473"/>
            <a:ext cx="8496944" cy="45788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Пересчитанное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ко входу приёмника </a:t>
            </a:r>
            <a:r>
              <a:rPr lang="ru-RU" sz="2000" b="1" dirty="0">
                <a:solidFill>
                  <a:srgbClr val="000000"/>
                </a:solidFill>
                <a:latin typeface="Arial" pitchFamily="34" charset="0"/>
              </a:rPr>
              <a:t>среднеквадратичное значение мощности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 его внутренних шумов </a:t>
            </a:r>
            <a:r>
              <a:rPr lang="en-US" sz="22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</a:rPr>
              <a:t>описывается известной формулой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ru-RU" sz="2000" dirty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ru-RU" sz="2000" dirty="0" smtClean="0">
              <a:solidFill>
                <a:srgbClr val="000000"/>
              </a:solidFill>
              <a:latin typeface="Arial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где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200" i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коэффициент шума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t-LT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2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постоянная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Больцмана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опорная температура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(в этом выражении принимается равной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290</a:t>
            </a:r>
            <a:r>
              <a:rPr lang="lt-LT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º</a:t>
            </a:r>
            <a:r>
              <a:rPr lang="ru-RU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r>
              <a:rPr lang="en-US" sz="2200" i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2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шумовая полоса пропускания приёмника. </a:t>
            </a:r>
          </a:p>
          <a:p>
            <a:pPr lvl="0"/>
            <a:r>
              <a:rPr 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Обменная мощность теплового шума </a:t>
            </a:r>
            <a:r>
              <a:rPr lang="en-US" sz="2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полосе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Hz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 температуре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290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º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равна -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174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dBm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Коэффициент шума приёмника</a:t>
            </a:r>
            <a:r>
              <a:rPr lang="ru-RU" sz="2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обычно выражается в децибелах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lvl="0" algn="ctr"/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 = 10 log f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lt-LT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922857"/>
              </p:ext>
            </p:extLst>
          </p:nvPr>
        </p:nvGraphicFramePr>
        <p:xfrm>
          <a:off x="2074863" y="2708275"/>
          <a:ext cx="4297337" cy="456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Lygtis" r:id="rId4" imgW="2400120" imgH="228600" progId="Equation.3">
                  <p:embed/>
                </p:oleObj>
              </mc:Choice>
              <mc:Fallback>
                <p:oleObj name="Lygtis" r:id="rId4" imgW="240012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2708275"/>
                        <a:ext cx="4297337" cy="456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E:\Kijev 2013\logo-IT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/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>
                <a:solidFill>
                  <a:schemeClr val="bg1"/>
                </a:solidFill>
              </a:rPr>
              <a:t>Внутренние шумы приемника </a:t>
            </a:r>
            <a:r>
              <a:rPr lang="ru-RU" sz="2600" dirty="0" smtClean="0">
                <a:solidFill>
                  <a:schemeClr val="bg1"/>
                </a:solidFill>
              </a:rPr>
              <a:t>(2)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84368" y="6248400"/>
            <a:ext cx="802432" cy="348952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16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9512" y="1340769"/>
            <a:ext cx="8640960" cy="3240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Из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формулы (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вытекает следующее выражение для расчёта внутренних шумов приёмника в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dBm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lt-LT" sz="2000" dirty="0">
              <a:solidFill>
                <a:srgbClr val="000000"/>
              </a:solidFill>
            </a:endParaRPr>
          </a:p>
          <a:p>
            <a:pPr lvl="0"/>
            <a:endParaRPr lang="ru-RU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20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Шумовая </a:t>
            </a:r>
            <a:r>
              <a:rPr lang="ru-RU" sz="20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полоса пропускания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 </a:t>
            </a:r>
            <a:r>
              <a:rPr lang="en-US" sz="22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обычно </a:t>
            </a: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мало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отличается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 полоса пропускания приёмника на уровне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3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 коэффициент шума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близок к </a:t>
            </a:r>
            <a:r>
              <a:rPr lang="ru-RU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</a:t>
            </a:r>
            <a:r>
              <a:rPr lang="ru-RU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t-LT" sz="2200" dirty="0" err="1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ru-RU" sz="2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или несколько больше</a:t>
            </a:r>
            <a:r>
              <a:rPr lang="en-US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этом случае выражение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заметно упрощается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</a:rPr>
              <a:t>:</a:t>
            </a:r>
            <a:endParaRPr lang="ru-RU" sz="20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en-US" sz="20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endParaRPr lang="ru-RU" sz="2000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/>
            <a:endParaRPr lang="lt-LT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303651"/>
              </p:ext>
            </p:extLst>
          </p:nvPr>
        </p:nvGraphicFramePr>
        <p:xfrm>
          <a:off x="395536" y="1988840"/>
          <a:ext cx="8352928" cy="642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Lygtis" r:id="rId4" imgW="4419360" imgH="342720" progId="Equation.3">
                  <p:embed/>
                </p:oleObj>
              </mc:Choice>
              <mc:Fallback>
                <p:oleObj name="Lygtis" r:id="rId4" imgW="441936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88840"/>
                        <a:ext cx="8352928" cy="642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951524"/>
              </p:ext>
            </p:extLst>
          </p:nvPr>
        </p:nvGraphicFramePr>
        <p:xfrm>
          <a:off x="2123728" y="4077072"/>
          <a:ext cx="4896543" cy="40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Lygtis" r:id="rId6" imgW="2590560" imgH="215640" progId="Equation.3">
                  <p:embed/>
                </p:oleObj>
              </mc:Choice>
              <mc:Fallback>
                <p:oleObj name="Lygtis" r:id="rId6" imgW="259056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077072"/>
                        <a:ext cx="4896543" cy="40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51520" y="4797152"/>
            <a:ext cx="8640960" cy="1152128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равной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формула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дает лишь на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0.5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большее значение чем формула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),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 при уменьшении </a:t>
            </a:r>
            <a:r>
              <a:rPr 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NF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 </a:t>
            </a:r>
            <a:r>
              <a:rPr lang="en-US" sz="2200" i="1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lt-LT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разница возрастает до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6,9 </a:t>
            </a:r>
            <a:r>
              <a:rPr lang="en-US" sz="22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22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!</a:t>
            </a:r>
            <a:endParaRPr lang="lt-LT" sz="20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E:\Kijev 2013\logo-ITU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740352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Пример </a:t>
            </a:r>
            <a:r>
              <a:rPr lang="ru-RU" sz="2600" dirty="0">
                <a:solidFill>
                  <a:schemeClr val="bg1"/>
                </a:solidFill>
              </a:rPr>
              <a:t>расчёта максимально допустимой напряженности </a:t>
            </a:r>
            <a:r>
              <a:rPr lang="ru-RU" sz="2600" dirty="0" smtClean="0">
                <a:solidFill>
                  <a:schemeClr val="bg1"/>
                </a:solidFill>
              </a:rPr>
              <a:t>поля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17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8" name="Rounded Rectangle 17"/>
          <p:cNvSpPr/>
          <p:nvPr/>
        </p:nvSpPr>
        <p:spPr>
          <a:xfrm>
            <a:off x="775368" y="1287708"/>
            <a:ext cx="7404138" cy="10611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Исходные параметры приёмной системы станции радиоконтроля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6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коэффициент шума приёмника –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10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точка пересечения 3-его порядка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приёмника –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dBm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коэффициент 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усиления антенны –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2,15</a:t>
            </a: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dBi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16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75368" y="2648839"/>
            <a:ext cx="7404138" cy="936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endParaRPr lang="ru-RU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ts val="0"/>
              </a:spcBef>
            </a:pPr>
            <a:r>
              <a:rPr lang="ru-RU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Рабочая расчётная формула</a:t>
            </a:r>
            <a:r>
              <a:rPr lang="en-US" sz="16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sz="16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724433"/>
              </p:ext>
            </p:extLst>
          </p:nvPr>
        </p:nvGraphicFramePr>
        <p:xfrm>
          <a:off x="1187624" y="2921628"/>
          <a:ext cx="6390474" cy="66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Lygtis" r:id="rId5" imgW="3759200" imgH="393700" progId="Equation.3">
                  <p:embed/>
                </p:oleObj>
              </mc:Choice>
              <mc:Fallback>
                <p:oleObj name="Lygtis" r:id="rId5" imgW="3759200" imgH="3937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921628"/>
                        <a:ext cx="6390474" cy="6633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Down Arrow 21"/>
          <p:cNvSpPr/>
          <p:nvPr/>
        </p:nvSpPr>
        <p:spPr>
          <a:xfrm>
            <a:off x="4247964" y="3645024"/>
            <a:ext cx="648072" cy="14401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Down Arrow 22"/>
          <p:cNvSpPr/>
          <p:nvPr/>
        </p:nvSpPr>
        <p:spPr>
          <a:xfrm>
            <a:off x="4153401" y="2436263"/>
            <a:ext cx="648072" cy="14401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85198"/>
              </p:ext>
            </p:extLst>
          </p:nvPr>
        </p:nvGraphicFramePr>
        <p:xfrm>
          <a:off x="1475656" y="3861048"/>
          <a:ext cx="6120680" cy="230425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13913"/>
                <a:gridCol w="959828"/>
                <a:gridCol w="1534234"/>
                <a:gridCol w="2112705"/>
              </a:tblGrid>
              <a:tr h="493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Тип сигнала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Ширина спектра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Диапазон частот     </a:t>
                      </a:r>
                      <a:r>
                        <a:rPr lang="en-US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(downlink)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Максимально допустимая      напряженность поля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97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Узкополосная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FM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 kHz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(118 – 890)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(74,54 – 92,42) </a:t>
                      </a:r>
                      <a:r>
                        <a:rPr lang="lt-LT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GSM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 </a:t>
                      </a:r>
                      <a:r>
                        <a:rPr lang="lt-LT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kHz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(390,2 – 1990)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(89,27 – 103,42) 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7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UMTS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MHz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(728 – 2690) MHz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(99,35 – 110,7) </a:t>
                      </a:r>
                      <a:r>
                        <a:rPr lang="lt-LT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9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LTE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MHz</a:t>
                      </a:r>
                      <a:endParaRPr lang="lt-L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(728 – 2690) MHz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(97,51 – 108,86) 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(99,35 – 110,7) 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(101,36 – 112,71) 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dBµV</a:t>
                      </a:r>
                      <a:r>
                        <a:rPr lang="lt-LT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lt-LT" sz="12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</a:t>
                      </a:r>
                      <a:endParaRPr lang="lt-L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7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6237"/>
            <a:ext cx="7740352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Частотная зависимость </a:t>
            </a:r>
            <a:r>
              <a:rPr lang="ru-RU" sz="2600" dirty="0">
                <a:solidFill>
                  <a:schemeClr val="bg1"/>
                </a:solidFill>
              </a:rPr>
              <a:t>максимально допустимой напряженности </a:t>
            </a:r>
            <a:r>
              <a:rPr lang="ru-RU" sz="2600" dirty="0" smtClean="0">
                <a:solidFill>
                  <a:schemeClr val="bg1"/>
                </a:solidFill>
              </a:rPr>
              <a:t>поля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18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17" name="Rounded Rectangle 16"/>
          <p:cNvSpPr/>
          <p:nvPr/>
        </p:nvSpPr>
        <p:spPr>
          <a:xfrm>
            <a:off x="1331639" y="1340768"/>
            <a:ext cx="6408713" cy="37444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</a:pPr>
            <a:endParaRPr lang="ru-RU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endParaRPr lang="ru-RU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111732"/>
              </p:ext>
            </p:extLst>
          </p:nvPr>
        </p:nvGraphicFramePr>
        <p:xfrm>
          <a:off x="1295400" y="1306513"/>
          <a:ext cx="6729413" cy="395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Worksheet" r:id="rId5" imgW="6124688" imgH="3438414" progId="Excel.Sheet.8">
                  <p:embed/>
                </p:oleObj>
              </mc:Choice>
              <mc:Fallback>
                <p:oleObj name="Worksheet" r:id="rId5" imgW="6124688" imgH="3438414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 l="-3026" t="-2663" r="-1872" b="-4849"/>
                      <a:stretch>
                        <a:fillRect/>
                      </a:stretch>
                    </p:blipFill>
                    <p:spPr bwMode="auto">
                      <a:xfrm>
                        <a:off x="1295400" y="1306513"/>
                        <a:ext cx="6729413" cy="3954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3438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t-LT"/>
          </a:p>
        </p:txBody>
      </p:sp>
      <p:cxnSp>
        <p:nvCxnSpPr>
          <p:cNvPr id="12" name="Straight Connector 11"/>
          <p:cNvCxnSpPr/>
          <p:nvPr/>
        </p:nvCxnSpPr>
        <p:spPr>
          <a:xfrm>
            <a:off x="2987824" y="2852936"/>
            <a:ext cx="2952328" cy="0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 flipH="1">
            <a:off x="2267744" y="1700808"/>
            <a:ext cx="2592288" cy="648072"/>
          </a:xfrm>
          <a:prstGeom prst="wedgeRoundRectCallout">
            <a:avLst>
              <a:gd name="adj1" fmla="val -25872"/>
              <a:gd name="adj2" fmla="val 117106"/>
              <a:gd name="adj3" fmla="val 16667"/>
            </a:avLst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Максимальный уровень </a:t>
            </a:r>
            <a:r>
              <a:rPr lang="ru-RU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 МСЭ-</a:t>
            </a:r>
            <a:r>
              <a:rPr lang="lt-LT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 </a:t>
            </a:r>
            <a:r>
              <a:rPr lang="en-US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t-LT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SM.575</a:t>
            </a:r>
            <a:endParaRPr lang="lt-LT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67544" y="5168794"/>
            <a:ext cx="8198428" cy="936104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</a:pP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случае утверждения новой редакции </a:t>
            </a:r>
            <a:r>
              <a:rPr lang="ru-RU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рекомендации 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МСЭ-</a:t>
            </a:r>
            <a:r>
              <a:rPr lang="lt-LT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lt-LT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SM.575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заметно облегчатся условия функционирования </a:t>
            </a:r>
            <a:r>
              <a:rPr lang="ru-RU" sz="1600" b="1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</a:t>
            </a:r>
            <a:r>
              <a:rPr lang="ru-RU" sz="1600" b="1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азовых станций сетей сотовой связи вблизи фиксированных станций радиоконтроля.</a:t>
            </a:r>
            <a:endParaRPr lang="ru-RU" sz="1800" b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OleChart spid="7" grpId="0"/>
      <p:bldP spid="15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4190" y="490364"/>
            <a:ext cx="8640960" cy="3874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8" name="Picture 2" descr="E:\Kijev 2013\logo-I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87624" y="4365104"/>
            <a:ext cx="6712289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Tahoma" pitchFamily="34" charset="0"/>
              </a:rPr>
              <a:t>Ph.D. </a:t>
            </a:r>
            <a:r>
              <a:rPr lang="ru-RU" sz="1800" b="1" dirty="0" smtClean="0">
                <a:solidFill>
                  <a:schemeClr val="bg1"/>
                </a:solidFill>
                <a:latin typeface="Tahoma" pitchFamily="34" charset="0"/>
              </a:rPr>
              <a:t>Георгий </a:t>
            </a:r>
            <a:r>
              <a:rPr lang="ru-RU" sz="1800" b="1" dirty="0">
                <a:solidFill>
                  <a:schemeClr val="bg1"/>
                </a:solidFill>
                <a:latin typeface="Tahoma" pitchFamily="34" charset="0"/>
              </a:rPr>
              <a:t>Леонтьев</a:t>
            </a:r>
            <a:endParaRPr lang="en-US" sz="1800" b="1" dirty="0">
              <a:solidFill>
                <a:schemeClr val="bg1"/>
              </a:solidFill>
              <a:latin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lt-LT" sz="1800" b="1" dirty="0">
                <a:solidFill>
                  <a:schemeClr val="bg1"/>
                </a:solidFill>
                <a:latin typeface="Tahoma" pitchFamily="34" charset="0"/>
              </a:rPr>
              <a:t>georgij.leontjev@rrt.lt 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1800" b="1" dirty="0">
                <a:solidFill>
                  <a:schemeClr val="bg1"/>
                </a:solidFill>
                <a:latin typeface="Tahoma" pitchFamily="34" charset="0"/>
              </a:rPr>
              <a:t>Служба управления связи Литовской Республики</a:t>
            </a:r>
            <a:endParaRPr lang="en-US" sz="1800" b="1" dirty="0">
              <a:solidFill>
                <a:schemeClr val="bg1"/>
              </a:solidFill>
              <a:latin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1800" b="1" dirty="0">
                <a:solidFill>
                  <a:schemeClr val="bg1"/>
                </a:solidFill>
                <a:latin typeface="Tahoma" pitchFamily="34" charset="0"/>
              </a:rPr>
              <a:t>www.rrt.lt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37059"/>
            <a:ext cx="233362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3568" y="1981439"/>
            <a:ext cx="2592288" cy="892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Спасибо за внимание! </a:t>
            </a:r>
            <a:endParaRPr lang="lt-LT" sz="28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15021" y="2031690"/>
            <a:ext cx="2850951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Спрашивайте!</a:t>
            </a:r>
            <a:r>
              <a:rPr lang="ru-RU" sz="28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lt-LT" sz="28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9913" y="6248400"/>
            <a:ext cx="786887" cy="276944"/>
          </a:xfrm>
        </p:spPr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19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2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7308850" cy="575469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СОДЕРЖАНИЕ</a:t>
            </a:r>
            <a:endParaRPr lang="en-US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280920" cy="3014662"/>
          </a:xfrm>
        </p:spPr>
        <p:txBody>
          <a:bodyPr/>
          <a:lstStyle/>
          <a:p>
            <a:pPr marL="457200" indent="-457200">
              <a:lnSpc>
                <a:spcPts val="3000"/>
              </a:lnSpc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Нормативные акты Литовской Республики в области  радиоконтроля</a:t>
            </a:r>
            <a:endParaRPr lang="en-US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ts val="3000"/>
              </a:lnSpc>
              <a:buAutoNum type="arabicPeriod"/>
            </a:pPr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Организация защиты фиксированных станций радиоконтроля Службы управления связью от помех 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Рекомендации МСЭ-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 SM.575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cs typeface="Tahoma" pitchFamily="34" charset="0"/>
              </a:rPr>
              <a:t>и МСЭ-</a:t>
            </a:r>
            <a:r>
              <a:rPr lang="en-US" sz="2000" b="1" dirty="0">
                <a:solidFill>
                  <a:schemeClr val="bg1"/>
                </a:solidFill>
                <a:cs typeface="Tahoma" pitchFamily="34" charset="0"/>
              </a:rPr>
              <a:t>R </a:t>
            </a:r>
            <a:r>
              <a:rPr lang="en-US" sz="2000" b="1" dirty="0" smtClean="0">
                <a:solidFill>
                  <a:schemeClr val="bg1"/>
                </a:solidFill>
                <a:cs typeface="Tahoma" pitchFamily="34" charset="0"/>
              </a:rPr>
              <a:t>SM.575</a:t>
            </a:r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-1 </a:t>
            </a:r>
            <a:endParaRPr lang="lt-LT" sz="20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ts val="3000"/>
              </a:lnSpc>
              <a:buFontTx/>
              <a:buNone/>
            </a:pPr>
            <a:r>
              <a:rPr lang="lt-LT" sz="2000" b="1" dirty="0" smtClean="0">
                <a:solidFill>
                  <a:schemeClr val="bg1"/>
                </a:solidFill>
                <a:cs typeface="Tahoma" pitchFamily="34" charset="0"/>
              </a:rPr>
              <a:t>3. </a:t>
            </a:r>
            <a:r>
              <a:rPr lang="ru-RU" sz="2000" b="1" dirty="0" smtClean="0">
                <a:solidFill>
                  <a:schemeClr val="bg1"/>
                </a:solidFill>
                <a:cs typeface="Tahoma" pitchFamily="34" charset="0"/>
              </a:rPr>
              <a:t> Новая </a:t>
            </a:r>
            <a:r>
              <a:rPr lang="ru-RU" sz="2000" b="1" dirty="0">
                <a:solidFill>
                  <a:schemeClr val="bg1"/>
                </a:solidFill>
                <a:cs typeface="Tahoma" pitchFamily="34" charset="0"/>
              </a:rPr>
              <a:t>редакция рекомендации МСЭ-</a:t>
            </a:r>
            <a:r>
              <a:rPr lang="lt-LT" sz="2000" b="1" dirty="0">
                <a:solidFill>
                  <a:schemeClr val="bg1"/>
                </a:solidFill>
                <a:cs typeface="Tahoma" pitchFamily="34" charset="0"/>
              </a:rPr>
              <a:t>R </a:t>
            </a:r>
            <a:r>
              <a:rPr lang="lt-LT" sz="2000" b="1" dirty="0" smtClean="0">
                <a:solidFill>
                  <a:schemeClr val="bg1"/>
                </a:solidFill>
                <a:cs typeface="Tahoma" pitchFamily="34" charset="0"/>
              </a:rPr>
              <a:t>SM.575</a:t>
            </a:r>
            <a:endParaRPr lang="lt-LT" sz="2000" b="1" dirty="0">
              <a:solidFill>
                <a:schemeClr val="bg1"/>
              </a:solidFill>
              <a:cs typeface="Tahoma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4365104"/>
            <a:ext cx="9144000" cy="1755775"/>
            <a:chOff x="0" y="2880"/>
            <a:chExt cx="5760" cy="1106"/>
          </a:xfrm>
        </p:grpSpPr>
        <p:pic>
          <p:nvPicPr>
            <p:cNvPr id="7" name="Picture 5" descr="rolodex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880"/>
              <a:ext cx="1580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upcoming_events_rectangl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880"/>
              <a:ext cx="1392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Keeping_Track_Of_Fi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2880"/>
              <a:ext cx="1056" cy="1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JUI_colourful_paperwork_375x1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1728" cy="1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266928" cy="420960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pic>
        <p:nvPicPr>
          <p:cNvPr id="12" name="Picture 2" descr="E:\Kijev 2013\logo-IT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3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7620000" cy="762000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Национальные нормативные акты в области радиоконтроля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2" name="Down Arrow Callout 1"/>
          <p:cNvSpPr/>
          <p:nvPr/>
        </p:nvSpPr>
        <p:spPr>
          <a:xfrm>
            <a:off x="284420" y="2060848"/>
            <a:ext cx="2808312" cy="1440158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электронной связи</a:t>
            </a:r>
            <a:endParaRPr lang="lt-LT" sz="1800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Down Arrow Callout 24"/>
          <p:cNvSpPr/>
          <p:nvPr/>
        </p:nvSpPr>
        <p:spPr>
          <a:xfrm>
            <a:off x="3227702" y="2060848"/>
            <a:ext cx="2808312" cy="1455372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о государственном управлении</a:t>
            </a:r>
            <a:endParaRPr lang="lt-LT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Down Arrow Callout 25"/>
          <p:cNvSpPr/>
          <p:nvPr/>
        </p:nvSpPr>
        <p:spPr>
          <a:xfrm>
            <a:off x="6156176" y="2076062"/>
            <a:ext cx="2736304" cy="1440158"/>
          </a:xfrm>
          <a:prstGeom prst="downArrowCallo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 о защите персональных данных</a:t>
            </a:r>
            <a:endParaRPr lang="lt-LT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528" y="6237312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35896" y="1428342"/>
            <a:ext cx="1872208" cy="438482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ЗАКОНЫ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4420" y="3606971"/>
            <a:ext cx="8617553" cy="438482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ПОДЗАКОННЫЕ АКТЫ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(утверждаются директором RRT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7543" y="4437112"/>
            <a:ext cx="8617553" cy="17281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защита фиксированных станций радиоконтроля RRT от сильных полей, создаваемых близлежащими радиостанциями;</a:t>
            </a:r>
          </a:p>
          <a:p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</a:t>
            </a:r>
            <a:r>
              <a:rPr lang="ru-RU" sz="18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Правила </a:t>
            </a:r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поиска и устранения радиопомех;</a:t>
            </a:r>
          </a:p>
          <a:p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•Правила измерения максимальной девиации частоты излучения ЧМ станций;</a:t>
            </a:r>
          </a:p>
          <a:p>
            <a:r>
              <a:rPr lang="ru-RU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 … </a:t>
            </a:r>
          </a:p>
        </p:txBody>
      </p:sp>
      <p:pic>
        <p:nvPicPr>
          <p:cNvPr id="12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Down Arrow 14"/>
          <p:cNvSpPr/>
          <p:nvPr/>
        </p:nvSpPr>
        <p:spPr>
          <a:xfrm>
            <a:off x="4307822" y="4106183"/>
            <a:ext cx="648072" cy="288032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3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7728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Закон электронной связи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1514475"/>
            <a:ext cx="8280920" cy="40747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Параграф 46. Радиоконтроль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RRT осуществляет радиоконтроль с целью надзора за порядком использования радио спектра. …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RRT сама устанавливает правила защита фиксированных станций радиоконтроля от сильных полей, создаваемых близлежащими радиостанциями. 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Полученную при проведения радиоконтроля  информацию RRT использует только в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ходе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регламентируемой данным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законом деятельности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Параграф 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47. Устранение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радиопомех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4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4732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/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Основные положения правил защиты </a:t>
            </a:r>
            <a:r>
              <a:rPr lang="ru-RU" sz="2600" dirty="0">
                <a:solidFill>
                  <a:schemeClr val="bg1"/>
                </a:solidFill>
              </a:rPr>
              <a:t>фиксированных станций </a:t>
            </a:r>
            <a:r>
              <a:rPr lang="ru-RU" sz="2600" dirty="0" smtClean="0">
                <a:solidFill>
                  <a:schemeClr val="bg1"/>
                </a:solidFill>
              </a:rPr>
              <a:t>радиоконтроля от радиопомех (1)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5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1844824"/>
            <a:ext cx="8496944" cy="33123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RRT 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регистрирует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новые радиостанции, если: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1.1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расстояние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между планируемой станцией и станцией контроля RRT меньше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установленного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20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1.2</a:t>
            </a:r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расчетное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значение уровня напряженности поля больше допустимого.  </a:t>
            </a:r>
          </a:p>
          <a:p>
            <a:r>
              <a:rPr lang="ru-RU" sz="20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Проекты планируемых вблизи станций контроля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радиостанций, кроме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обычного рассмотрения департаментом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радиосвязи,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проходят 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дополнительную экспертизу в департаменте радиоконтроля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7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8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/>
            </a:r>
            <a:br>
              <a:rPr lang="ru-RU" sz="2600" dirty="0" smtClean="0">
                <a:solidFill>
                  <a:schemeClr val="bg1"/>
                </a:solidFill>
              </a:rPr>
            </a:br>
            <a:r>
              <a:rPr lang="ru-RU" sz="2600" dirty="0" smtClean="0">
                <a:solidFill>
                  <a:schemeClr val="bg1"/>
                </a:solidFill>
              </a:rPr>
              <a:t>Основные положения правила </a:t>
            </a:r>
            <a:r>
              <a:rPr lang="ru-RU" sz="2600" dirty="0">
                <a:solidFill>
                  <a:schemeClr val="bg1"/>
                </a:solidFill>
              </a:rPr>
              <a:t>защита фиксированных станций </a:t>
            </a:r>
            <a:r>
              <a:rPr lang="ru-RU" sz="2600" dirty="0" smtClean="0">
                <a:solidFill>
                  <a:schemeClr val="bg1"/>
                </a:solidFill>
              </a:rPr>
              <a:t>радиоконтроля от радиопомех (2)</a:t>
            </a:r>
            <a:r>
              <a:rPr lang="ru-RU" sz="2600" dirty="0">
                <a:solidFill>
                  <a:schemeClr val="bg1"/>
                </a:solidFill>
              </a:rPr>
              <a:t/>
            </a:r>
            <a:br>
              <a:rPr lang="ru-RU" sz="2600" dirty="0">
                <a:solidFill>
                  <a:schemeClr val="bg1"/>
                </a:solidFill>
              </a:rPr>
            </a:b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3528" y="1556792"/>
            <a:ext cx="8496944" cy="3456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Минимальное расстояние между радиостанцией и станцией радиоконтроля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5" name="Rounded Rectangle 4"/>
          <p:cNvSpPr/>
          <p:nvPr/>
        </p:nvSpPr>
        <p:spPr>
          <a:xfrm>
            <a:off x="323528" y="5229200"/>
            <a:ext cx="8496944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Значение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максимально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допустимой напряженности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поля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станции радиоконтроля перенесено из рекомендации МСЭ-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SM.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575.</a:t>
            </a:r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7864"/>
            <a:ext cx="7344816" cy="260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685800" cy="228600"/>
          </a:xfrm>
        </p:spPr>
        <p:txBody>
          <a:bodyPr/>
          <a:lstStyle/>
          <a:p>
            <a:fld id="{AF258432-CA6E-4BDF-862B-E45D32284545}" type="slidenum">
              <a:rPr lang="en-US" sz="1200">
                <a:solidFill>
                  <a:schemeClr val="bg1"/>
                </a:solidFill>
                <a:latin typeface="Tahoma" pitchFamily="34" charset="0"/>
              </a:rPr>
              <a:pPr/>
              <a:t>6</a:t>
            </a:fld>
            <a:r>
              <a:rPr lang="en-US" sz="1200" dirty="0">
                <a:solidFill>
                  <a:schemeClr val="bg1"/>
                </a:solidFill>
                <a:latin typeface="Tahoma" pitchFamily="34" charset="0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6282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0" y="289184"/>
            <a:ext cx="7667625" cy="936105"/>
          </a:xfrm>
          <a:noFill/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Процедура регистрации радио станции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вблизи станции радиоконтроля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7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3174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32700"/>
              </p:ext>
            </p:extLst>
          </p:nvPr>
        </p:nvGraphicFramePr>
        <p:xfrm>
          <a:off x="107504" y="1514475"/>
          <a:ext cx="8839200" cy="4669912"/>
        </p:xfrm>
        <a:graphic>
          <a:graphicData uri="http://schemas.openxmlformats.org/drawingml/2006/table">
            <a:tbl>
              <a:tblPr/>
              <a:tblGrid>
                <a:gridCol w="1860550"/>
                <a:gridCol w="3024188"/>
                <a:gridCol w="3954462"/>
              </a:tblGrid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Этапы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Действия оператора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Действия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RRT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Подача заявки на регистрацию радиостанции.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Подготовка заявки на регистрацию радиостанции.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Проверка соответствия заявки установленным требованиям, включая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проверку расстояния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до станции радиоконтроля.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8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Регистрация радиостанции.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Устранение недостатков заявки, включая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корректировку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мощности излучения.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Расчет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уровня напряжённости поля, создаваемого радиостанцией на антенной площадке станции радиоконтроля.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• Регистрация радиостанции в базе данных RRT.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63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Уточнение мощности излучения радиостанции.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Корректируется мощность излучения в направлении станции радиоконтроля (изменяется угол наклона антенны, мощность передатчика и т.п.)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Измерение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уровня напряжённости поля на антенной площадке станции радиоконтроля.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Уточнение параметров радиостанции в базе данных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RRT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. </a:t>
                      </a:r>
                    </a:p>
                  </a:txBody>
                  <a:tcPr marT="45724" marB="45724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-9290" y="289184"/>
            <a:ext cx="7667625" cy="936105"/>
          </a:xfrm>
          <a:noFill/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Расположение 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GSM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базовых станций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/>
            </a:r>
            <a:br>
              <a:rPr lang="en-US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</a:b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cs typeface="Tahoma" pitchFamily="34" charset="0"/>
              </a:rPr>
              <a:t>в окрестности станции радиоконтроля </a:t>
            </a:r>
            <a:endParaRPr lang="en-US" sz="2800" dirty="0">
              <a:solidFill>
                <a:schemeClr val="bg1">
                  <a:lumMod val="95000"/>
                </a:schemeClr>
              </a:solidFill>
              <a:cs typeface="Tahom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8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7" name="Picture 2" descr="E:\Kijev 2013\logo-IT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37784" cy="45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580112" y="5049180"/>
            <a:ext cx="3312368" cy="6480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Базовые станции различных операторов отличаются цветом</a:t>
            </a:r>
            <a:endParaRPr lang="ru-RU" sz="16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7620000" cy="76200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Особенности рекомендации МСЭ-</a:t>
            </a:r>
            <a:r>
              <a:rPr lang="en-US" sz="2600" dirty="0" smtClean="0">
                <a:solidFill>
                  <a:schemeClr val="bg1"/>
                </a:solidFill>
              </a:rPr>
              <a:t>R SM.575</a:t>
            </a:r>
            <a:r>
              <a:rPr lang="ru-RU" sz="2600" dirty="0" smtClean="0">
                <a:solidFill>
                  <a:schemeClr val="bg1"/>
                </a:solidFill>
              </a:rPr>
              <a:t> 1982 </a:t>
            </a:r>
            <a:r>
              <a:rPr lang="ru-RU" sz="2600" dirty="0">
                <a:solidFill>
                  <a:schemeClr val="bg1"/>
                </a:solidFill>
              </a:rPr>
              <a:t>г. редакции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3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536" y="6309320"/>
            <a:ext cx="5184576" cy="300608"/>
          </a:xfrm>
        </p:spPr>
        <p:txBody>
          <a:bodyPr/>
          <a:lstStyle/>
          <a:p>
            <a:r>
              <a:rPr lang="ru-RU" sz="1200" dirty="0" smtClean="0">
                <a:solidFill>
                  <a:schemeClr val="bg1"/>
                </a:solidFill>
              </a:rPr>
              <a:t>Семинар Центра мастерства МСЭ, Киев, Украина, 11-12 июля 2013 г.</a:t>
            </a:r>
            <a:endParaRPr lang="lt-LT" sz="12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12360" y="6248400"/>
            <a:ext cx="874440" cy="276944"/>
          </a:xfrm>
        </p:spPr>
        <p:txBody>
          <a:bodyPr/>
          <a:lstStyle/>
          <a:p>
            <a:fld id="{3347D053-BB26-4686-9A6C-84994041C6D9}" type="slidenum">
              <a:rPr lang="en-US" sz="1200" smtClean="0">
                <a:solidFill>
                  <a:schemeClr val="bg1"/>
                </a:solidFill>
                <a:latin typeface="Tahoma" pitchFamily="34" charset="0"/>
              </a:rPr>
              <a:pPr/>
              <a:t>9</a:t>
            </a:fld>
            <a:r>
              <a:rPr lang="en-US" sz="1200" dirty="0" smtClean="0">
                <a:solidFill>
                  <a:schemeClr val="bg1"/>
                </a:solidFill>
                <a:latin typeface="Tahoma" pitchFamily="34" charset="0"/>
              </a:rPr>
              <a:t> Slide</a:t>
            </a:r>
            <a:endParaRPr lang="en-US" sz="1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1518" y="4797152"/>
            <a:ext cx="8670411" cy="1080120"/>
          </a:xfrm>
          <a:prstGeom prst="roundRect">
            <a:avLst/>
          </a:prstGeom>
          <a:solidFill>
            <a:srgbClr val="E7F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Значение максимально допустимой напряженности поля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дано лишь </a:t>
            </a:r>
            <a:r>
              <a:rPr lang="ru-RU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 960 </a:t>
            </a:r>
            <a:r>
              <a:rPr lang="en-US" sz="2000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MHz</a:t>
            </a:r>
            <a:r>
              <a:rPr lang="en-US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в 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явном виде “</a:t>
            </a:r>
            <a:r>
              <a:rPr lang="ru-RU" sz="20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 привязано</a:t>
            </a:r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ни к ширине спектра сигнала, ни к параметрам приёмного оборудования станции 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радиоконтроля.</a:t>
            </a:r>
            <a:endParaRPr lang="lt-LT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19" y="1340768"/>
            <a:ext cx="8670411" cy="31683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рекомендации приведены следующие критерии максимально допустимой напряженности поля на станции радиоконтроля</a:t>
            </a:r>
            <a:r>
              <a:rPr lang="ru-RU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79" y="2032620"/>
            <a:ext cx="64865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Kijev 2013\logo-IT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45" y="1"/>
            <a:ext cx="956055" cy="9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214D33100AF458C211B3CDE67C534" ma:contentTypeVersion="5" ma:contentTypeDescription="Create a new document." ma:contentTypeScope="" ma:versionID="f0820030b5ecc20a388902aab098a147">
  <xsd:schema xmlns:xsd="http://www.w3.org/2001/XMLSchema" xmlns:xs="http://www.w3.org/2001/XMLSchema" xmlns:p="http://schemas.microsoft.com/office/2006/metadata/properties" xmlns:ns1="http://schemas.microsoft.com/sharepoint/v3" xmlns:ns2="9efd5795-045a-443a-a84c-1ed7509ec509" xmlns:ns3="1f12d857-beef-4efe-80a6-4100cb93a7ce" targetNamespace="http://schemas.microsoft.com/office/2006/metadata/properties" ma:root="true" ma:fieldsID="569b2b799de6e0169fd7bf67f7a6f4ac" ns1:_="" ns2:_="" ns3:_="">
    <xsd:import namespace="http://schemas.microsoft.com/sharepoint/v3"/>
    <xsd:import namespace="9efd5795-045a-443a-a84c-1ed7509ec509"/>
    <xsd:import namespace="1f12d857-beef-4efe-80a6-4100cb93a7c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ypeOfDocument" minOccurs="0"/>
                <xsd:element ref="ns2:EventYear" minOccurs="0"/>
                <xsd:element ref="ns2:EventNam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d5795-045a-443a-a84c-1ed7509ec509" elementFormDefault="qualified">
    <xsd:import namespace="http://schemas.microsoft.com/office/2006/documentManagement/types"/>
    <xsd:import namespace="http://schemas.microsoft.com/office/infopath/2007/PartnerControls"/>
    <xsd:element name="TypeOfDocument" ma:index="10" nillable="true" ma:displayName="TypeOfDocument" ma:default="Event" ma:format="Dropdown" ma:internalName="TypeOfDocument">
      <xsd:simpleType>
        <xsd:restriction base="dms:Choice">
          <xsd:enumeration value="Event"/>
          <xsd:enumeration value="Reference"/>
        </xsd:restriction>
      </xsd:simpleType>
    </xsd:element>
    <xsd:element name="EventYear" ma:index="11" nillable="true" ma:displayName="EventYear" ma:internalName="EventYear">
      <xsd:simpleType>
        <xsd:restriction base="dms:Text">
          <xsd:maxLength value="255"/>
        </xsd:restriction>
      </xsd:simpleType>
    </xsd:element>
    <xsd:element name="EventName" ma:index="12" nillable="true" ma:displayName="EventName" ma:internalName="EventNam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2d857-beef-4efe-80a6-4100cb93a7c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ventYear xmlns="9efd5795-045a-443a-a84c-1ed7509ec509" xsi:nil="true"/>
    <EventName xmlns="9efd5795-045a-443a-a84c-1ed7509ec509" xsi:nil="true"/>
    <TypeOfDocument xmlns="9efd5795-045a-443a-a84c-1ed7509ec509">Event</TypeOfDocument>
  </documentManagement>
</p:properties>
</file>

<file path=customXml/itemProps1.xml><?xml version="1.0" encoding="utf-8"?>
<ds:datastoreItem xmlns:ds="http://schemas.openxmlformats.org/officeDocument/2006/customXml" ds:itemID="{296EFB7E-68E9-433E-9083-D86368001CC4}"/>
</file>

<file path=customXml/itemProps2.xml><?xml version="1.0" encoding="utf-8"?>
<ds:datastoreItem xmlns:ds="http://schemas.openxmlformats.org/officeDocument/2006/customXml" ds:itemID="{8F6E40D8-0515-4240-880C-8960D829B15A}"/>
</file>

<file path=customXml/itemProps3.xml><?xml version="1.0" encoding="utf-8"?>
<ds:datastoreItem xmlns:ds="http://schemas.openxmlformats.org/officeDocument/2006/customXml" ds:itemID="{ADCFA503-EC33-48DE-BB56-8FBD4B31F2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13031</TotalTime>
  <Words>3060</Words>
  <Application>Microsoft Office PowerPoint</Application>
  <PresentationFormat>On-screen Show (4:3)</PresentationFormat>
  <Paragraphs>315</Paragraphs>
  <Slides>19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Lygtis</vt:lpstr>
      <vt:lpstr>Microsoft Excel 97-2003 Worksheet</vt:lpstr>
      <vt:lpstr>Защита фиксированных станций радиоконтроля от радиопомех</vt:lpstr>
      <vt:lpstr>СОДЕРЖАНИЕ</vt:lpstr>
      <vt:lpstr>Национальные нормативные акты в области радиоконтроля</vt:lpstr>
      <vt:lpstr>Закон электронной связи</vt:lpstr>
      <vt:lpstr> Основные положения правил защиты фиксированных станций радиоконтроля от радиопомех (1) </vt:lpstr>
      <vt:lpstr> Основные положения правила защита фиксированных станций радиоконтроля от радиопомех (2) </vt:lpstr>
      <vt:lpstr>Процедура регистрации радио станции вблизи станции радиоконтроля</vt:lpstr>
      <vt:lpstr>Расположение GSM базовых станций в окрестности станции радиоконтроля </vt:lpstr>
      <vt:lpstr>Особенности рекомендации МСЭ-R SM.575 1982 г. редакции</vt:lpstr>
      <vt:lpstr>Особенности рекомендации МСЭ-R SM.575 2007 г. редакции</vt:lpstr>
      <vt:lpstr>Этапы подготовки новой редакции рекомендации МСЭ-R SM.575</vt:lpstr>
      <vt:lpstr>Особенности проекта новой рекомендации</vt:lpstr>
      <vt:lpstr>Методика расчёта максимально допустимой напряженности поля</vt:lpstr>
      <vt:lpstr>Основные допущения расчёта</vt:lpstr>
      <vt:lpstr> Внутренние шумы приемника (1) </vt:lpstr>
      <vt:lpstr> Внутренние шумы приемника (2) </vt:lpstr>
      <vt:lpstr>Пример расчёта максимально допустимой напряженности поля</vt:lpstr>
      <vt:lpstr>Частотная зависимость максимально допустимой напряженности поля</vt:lpstr>
      <vt:lpstr>PowerPoint Presentation</vt:lpstr>
    </vt:vector>
  </TitlesOfParts>
  <Company>RRT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alapiene</dc:creator>
  <cp:lastModifiedBy>Georgij Leontjev</cp:lastModifiedBy>
  <cp:revision>561</cp:revision>
  <dcterms:created xsi:type="dcterms:W3CDTF">2004-01-28T10:25:27Z</dcterms:created>
  <dcterms:modified xsi:type="dcterms:W3CDTF">2013-07-10T08:42:12Z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0x0101003F3214D33100AF458C211B3CDE67C534</vt:lpwstr>
  </property>
  <property fmtid="{D5CDD505-2E9C-101B-9397-08002B2CF9AE}" pid="3" name="Order">
    <vt:r8>4600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