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57" r:id="rId4"/>
    <p:sldId id="280" r:id="rId5"/>
    <p:sldId id="284" r:id="rId6"/>
    <p:sldId id="314" r:id="rId7"/>
    <p:sldId id="315" r:id="rId8"/>
    <p:sldId id="316" r:id="rId9"/>
    <p:sldId id="317" r:id="rId10"/>
    <p:sldId id="285" r:id="rId11"/>
    <p:sldId id="325" r:id="rId12"/>
    <p:sldId id="286" r:id="rId13"/>
    <p:sldId id="327" r:id="rId14"/>
    <p:sldId id="319" r:id="rId15"/>
    <p:sldId id="320" r:id="rId16"/>
    <p:sldId id="321" r:id="rId17"/>
    <p:sldId id="290" r:id="rId18"/>
    <p:sldId id="326" r:id="rId19"/>
    <p:sldId id="265" r:id="rId20"/>
    <p:sldId id="322" r:id="rId21"/>
    <p:sldId id="323" r:id="rId22"/>
    <p:sldId id="32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6D9B56E-E7FD-4F28-A7A8-A42025637C38}">
          <p14:sldIdLst>
            <p14:sldId id="257"/>
            <p14:sldId id="280"/>
            <p14:sldId id="284"/>
            <p14:sldId id="314"/>
            <p14:sldId id="315"/>
            <p14:sldId id="316"/>
            <p14:sldId id="317"/>
            <p14:sldId id="285"/>
            <p14:sldId id="325"/>
            <p14:sldId id="286"/>
            <p14:sldId id="327"/>
            <p14:sldId id="319"/>
            <p14:sldId id="320"/>
            <p14:sldId id="321"/>
            <p14:sldId id="290"/>
            <p14:sldId id="326"/>
            <p14:sldId id="265"/>
            <p14:sldId id="322"/>
            <p14:sldId id="323"/>
            <p14:sldId id="324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  <a:srgbClr val="FFCC66"/>
    <a:srgbClr val="CCCC00"/>
    <a:srgbClr val="009900"/>
    <a:srgbClr val="336600"/>
    <a:srgbClr val="FF99FF"/>
    <a:srgbClr val="9966FF"/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170" autoAdjust="0"/>
  </p:normalViewPr>
  <p:slideViewPr>
    <p:cSldViewPr>
      <p:cViewPr varScale="1">
        <p:scale>
          <a:sx n="56" d="100"/>
          <a:sy n="56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2371" y="-5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B6C6-FF04-4460-80CE-31DB21C7E5AC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D442C-FF37-4097-AEDC-4EC15940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09/07/2013 18:19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09/07/2013 19:15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09/07/2013 18:19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09/07/2013 20:46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17525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17525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aseline="0" dirty="0" smtClean="0">
                <a:cs typeface="Arial" charset="0"/>
              </a:rPr>
              <a:t>как </a:t>
            </a:r>
            <a:r>
              <a:rPr lang="ru-RU" sz="1200" baseline="0" dirty="0" smtClean="0">
                <a:cs typeface="Arial" charset="0"/>
              </a:rPr>
              <a:t>могут  и</a:t>
            </a:r>
            <a:r>
              <a:rPr lang="ru-RU" sz="1200" dirty="0" smtClean="0">
                <a:cs typeface="Arial" charset="0"/>
              </a:rPr>
              <a:t>спользоваться результаты международного </a:t>
            </a:r>
            <a:r>
              <a:rPr lang="ru-RU" sz="1200" dirty="0" err="1" smtClean="0">
                <a:cs typeface="Arial" charset="0"/>
              </a:rPr>
              <a:t>радиоконтроля</a:t>
            </a:r>
            <a:endParaRPr lang="ru-RU" sz="1200" dirty="0" smtClean="0"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12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09/07/2013 18:19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59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 rot="10800000" flipV="1">
            <a:off x="8627717" y="6475643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dirty="0" smtClean="0">
                <a:solidFill>
                  <a:schemeClr val="bg2"/>
                </a:solidFill>
              </a:rPr>
              <a:t>1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o/ITU-R/ListVII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4304" y="5445224"/>
            <a:ext cx="5544000" cy="461665"/>
          </a:xfrm>
          <a:prstGeom prst="rect">
            <a:avLst/>
          </a:prstGeom>
          <a:noFill/>
          <a:ln>
            <a:noFill/>
          </a:ln>
          <a:scene3d>
            <a:camera prst="perspectiveRelaxedModerately" fov="0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Н. Васильев, Бюро радиосвязи, МСЭ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2" y="3933056"/>
            <a:ext cx="9107488" cy="1138773"/>
          </a:xfrm>
          <a:prstGeom prst="rect">
            <a:avLst/>
          </a:prstGeom>
          <a:solidFill>
            <a:schemeClr val="accent4">
              <a:lumMod val="20000"/>
              <a:lumOff val="80000"/>
              <a:alpha val="87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Международная система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радиоконтроля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                      и устранение вредных помех</a:t>
            </a:r>
            <a:endParaRPr lang="en-US" sz="3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BatangChe" pitchFamily="49" charset="-127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" y="1268760"/>
            <a:ext cx="2448272" cy="2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75" y="1268760"/>
            <a:ext cx="3158108" cy="26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02" y="1268760"/>
            <a:ext cx="3530724" cy="26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1164432" y="476672"/>
            <a:ext cx="6760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Киев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, Украина,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10 – 12 июля 2013 </a:t>
            </a:r>
            <a:endParaRPr lang="en-US" sz="2800" dirty="0">
              <a:solidFill>
                <a:schemeClr val="tx2">
                  <a:lumMod val="90000"/>
                </a:schemeClr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68952" cy="9971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Использование станций МСР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9" y="1196752"/>
            <a:ext cx="8509554" cy="45489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/>
              <a:t>Помощь в устранении несанкционированной и несоответствующей </a:t>
            </a:r>
            <a:r>
              <a:rPr lang="ru-RU" sz="2400" dirty="0" smtClean="0"/>
              <a:t>Регламенту Радиосвязи </a:t>
            </a:r>
            <a:r>
              <a:rPr lang="ru-RU" sz="2400" dirty="0" smtClean="0"/>
              <a:t>работы</a:t>
            </a:r>
          </a:p>
          <a:p>
            <a:pPr lvl="1">
              <a:spcAft>
                <a:spcPts val="600"/>
              </a:spcAft>
            </a:pPr>
            <a:r>
              <a:rPr lang="ru-RU" sz="2200" dirty="0" smtClean="0"/>
              <a:t>Международные программы </a:t>
            </a:r>
            <a:r>
              <a:rPr lang="ru-RU" sz="2200" dirty="0" err="1" smtClean="0"/>
              <a:t>радиоконтроля</a:t>
            </a:r>
            <a:endParaRPr lang="ru-RU" sz="2200" dirty="0" smtClean="0"/>
          </a:p>
          <a:p>
            <a:pPr lvl="1">
              <a:spcAft>
                <a:spcPts val="600"/>
              </a:spcAft>
            </a:pPr>
            <a:r>
              <a:rPr lang="ru-RU" sz="2200" dirty="0" smtClean="0"/>
              <a:t>Направление донесений о серьезных нарушениях в БР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Помощь </a:t>
            </a:r>
            <a:r>
              <a:rPr lang="ru-RU" sz="2400" dirty="0"/>
              <a:t>администрациям в выборе </a:t>
            </a:r>
            <a:r>
              <a:rPr lang="ru-RU" sz="2400" dirty="0" smtClean="0"/>
              <a:t>частот </a:t>
            </a:r>
            <a:r>
              <a:rPr lang="ru-RU" sz="2400" dirty="0" smtClean="0"/>
              <a:t>в диапазоне </a:t>
            </a:r>
            <a:r>
              <a:rPr lang="ru-RU" sz="2400" dirty="0" smtClean="0"/>
              <a:t>ВЧ</a:t>
            </a:r>
          </a:p>
          <a:p>
            <a:pPr lvl="1">
              <a:spcAft>
                <a:spcPts val="600"/>
              </a:spcAft>
            </a:pPr>
            <a:r>
              <a:rPr lang="ru-RU" sz="2200" dirty="0" smtClean="0"/>
              <a:t>Анализ результатов </a:t>
            </a:r>
            <a:r>
              <a:rPr lang="ru-RU" sz="2200" dirty="0"/>
              <a:t>контроля </a:t>
            </a:r>
            <a:r>
              <a:rPr lang="en-US" sz="2200" dirty="0" smtClean="0"/>
              <a:t>-&gt; </a:t>
            </a:r>
            <a:r>
              <a:rPr lang="ru-RU" sz="2200" dirty="0" smtClean="0"/>
              <a:t>поиск наименее используемых частот</a:t>
            </a:r>
          </a:p>
          <a:p>
            <a:pPr lvl="1">
              <a:spcAft>
                <a:spcPts val="600"/>
              </a:spcAft>
            </a:pPr>
            <a:r>
              <a:rPr lang="ru-RU" sz="2200" dirty="0" smtClean="0"/>
              <a:t>Сравнение с частотами, записанными в Регистре (МСРЧ)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Подготовка </a:t>
            </a:r>
            <a:r>
              <a:rPr lang="ru-RU" sz="2400" dirty="0"/>
              <a:t>отчетов о занятости спектра к конференциям </a:t>
            </a:r>
            <a:r>
              <a:rPr lang="ru-RU" sz="2400" dirty="0" smtClean="0"/>
              <a:t>радиосвязи (Пример: 4-10 МГц к ВКР-07)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Помощь в определении источников вредных </a:t>
            </a:r>
            <a:r>
              <a:rPr lang="ru-RU" sz="2400" dirty="0" smtClean="0"/>
              <a:t>помех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10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07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42930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Содержание презентации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657" y="1844824"/>
            <a:ext cx="8365539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Обзор Международной системы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радиоконтроля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Использование результатов международного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радиоконтроля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  <a:cs typeface="Arial" charset="0"/>
            </a:endParaRPr>
          </a:p>
          <a:p>
            <a:r>
              <a:rPr lang="ru-RU" sz="2800" dirty="0" smtClean="0">
                <a:cs typeface="Arial" charset="0"/>
              </a:rPr>
              <a:t>Регулярные и специальные программы МСЭ по  </a:t>
            </a:r>
            <a:r>
              <a:rPr lang="ru-RU" sz="2800" dirty="0" err="1" smtClean="0">
                <a:cs typeface="Arial" charset="0"/>
              </a:rPr>
              <a:t>радиоконтролю</a:t>
            </a:r>
            <a:endParaRPr lang="ru-RU" sz="2800" dirty="0" smtClean="0"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Помехи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радиоконтроль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11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6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714920" cy="984885"/>
          </a:xfrm>
        </p:spPr>
        <p:txBody>
          <a:bodyPr/>
          <a:lstStyle/>
          <a:p>
            <a:pPr lvl="1"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программы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радиоконтроля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(1) Программа </a:t>
            </a:r>
            <a:r>
              <a:rPr lang="ru-RU" sz="32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радиоконтроля</a:t>
            </a: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в полосах ВЧ</a:t>
            </a:r>
            <a:endParaRPr lang="ru-RU" sz="32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397004"/>
            <a:ext cx="8448205" cy="42642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/>
              <a:t>В </a:t>
            </a:r>
            <a:r>
              <a:rPr lang="ru-RU" sz="2400" dirty="0"/>
              <a:t>соответствии с Циркулярным письмом БР </a:t>
            </a:r>
            <a:r>
              <a:rPr lang="en-US" sz="2400" dirty="0" smtClean="0"/>
              <a:t>CR/159</a:t>
            </a:r>
            <a:r>
              <a:rPr lang="ru-RU" sz="2400" dirty="0"/>
              <a:t> </a:t>
            </a:r>
            <a:r>
              <a:rPr lang="ru-RU" sz="2400" dirty="0" smtClean="0"/>
              <a:t>от 9.05.01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Контролируемый диапазон частот: </a:t>
            </a:r>
            <a:r>
              <a:rPr lang="ru-RU" sz="2400" dirty="0"/>
              <a:t>2 850 – 28 000 кГц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Наблюдение за станциями иностранных государств (</a:t>
            </a:r>
            <a:r>
              <a:rPr lang="ru-RU" sz="2400" dirty="0" smtClean="0"/>
              <a:t>контроль </a:t>
            </a:r>
            <a:r>
              <a:rPr lang="ru-RU" sz="2400" dirty="0"/>
              <a:t>своих станций по решению администрации)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Д</a:t>
            </a:r>
            <a:r>
              <a:rPr lang="ru-RU" sz="2400" dirty="0" smtClean="0"/>
              <a:t>лительность</a:t>
            </a:r>
            <a:r>
              <a:rPr lang="ru-RU" sz="2800" dirty="0" smtClean="0"/>
              <a:t>  ̴ </a:t>
            </a:r>
            <a:r>
              <a:rPr lang="ru-RU" sz="2400" dirty="0" smtClean="0"/>
              <a:t>0.5 часа в </a:t>
            </a:r>
            <a:r>
              <a:rPr lang="ru-RU" sz="2400" dirty="0"/>
              <a:t>день для каждой </a:t>
            </a:r>
            <a:r>
              <a:rPr lang="ru-RU" sz="2400" dirty="0" smtClean="0"/>
              <a:t>частоты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Измерения</a:t>
            </a:r>
            <a:r>
              <a:rPr lang="ru-RU" sz="2400" dirty="0"/>
              <a:t>: частоты, </a:t>
            </a:r>
            <a:r>
              <a:rPr lang="ru-RU" sz="2400" dirty="0" smtClean="0"/>
              <a:t>напряженности, </a:t>
            </a:r>
            <a:r>
              <a:rPr lang="ru-RU" sz="2400" dirty="0"/>
              <a:t>занятости спектра; определение </a:t>
            </a:r>
            <a:r>
              <a:rPr lang="ru-RU" sz="2400" dirty="0" smtClean="0"/>
              <a:t>направления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2400" dirty="0" smtClean="0"/>
              <a:t>Цели: проверка </a:t>
            </a:r>
            <a:r>
              <a:rPr lang="ru-RU" sz="2400" dirty="0"/>
              <a:t>соответствия </a:t>
            </a:r>
            <a:r>
              <a:rPr lang="ru-RU" sz="2400" dirty="0" smtClean="0"/>
              <a:t>РР, идентификация </a:t>
            </a:r>
            <a:r>
              <a:rPr lang="ru-RU" sz="2400" dirty="0"/>
              <a:t>станций – нарушителей </a:t>
            </a:r>
            <a:r>
              <a:rPr lang="ru-RU" sz="2400" dirty="0" smtClean="0"/>
              <a:t>, сбор информации об использовании полос ВЧ</a:t>
            </a:r>
            <a:endParaRPr lang="ru-RU" sz="24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2400" dirty="0"/>
              <a:t>Результаты контроля </a:t>
            </a:r>
            <a:r>
              <a:rPr lang="ru-RU" sz="2400" dirty="0" smtClean="0"/>
              <a:t>: </a:t>
            </a:r>
            <a:r>
              <a:rPr lang="ru-RU" sz="2400" dirty="0"/>
              <a:t>1 раз в </a:t>
            </a:r>
            <a:r>
              <a:rPr lang="ru-RU" sz="2400" dirty="0" smtClean="0"/>
              <a:t>месяц, </a:t>
            </a:r>
            <a:r>
              <a:rPr lang="ru-RU" sz="2400" dirty="0"/>
              <a:t>в </a:t>
            </a:r>
            <a:r>
              <a:rPr lang="en-US" sz="2400" b="1" i="1" dirty="0" smtClean="0"/>
              <a:t>brmail@itu.int</a:t>
            </a:r>
            <a:r>
              <a:rPr lang="ru-RU" sz="2400" b="1" i="1" dirty="0" smtClean="0"/>
              <a:t>,</a:t>
            </a:r>
            <a:r>
              <a:rPr lang="ru-RU" sz="2400" dirty="0" smtClean="0"/>
              <a:t> в </a:t>
            </a:r>
            <a:r>
              <a:rPr lang="en-US" sz="2400" b="1" dirty="0" smtClean="0"/>
              <a:t>Excel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12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24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714920" cy="492443"/>
          </a:xfrm>
        </p:spPr>
        <p:txBody>
          <a:bodyPr/>
          <a:lstStyle/>
          <a:p>
            <a:pPr lvl="1"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страница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радиоконтроля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БР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13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1823" y="1124744"/>
            <a:ext cx="8382000" cy="3323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Данные на : </a:t>
            </a:r>
            <a:r>
              <a:rPr lang="fr-CH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</a:t>
            </a:r>
            <a:r>
              <a:rPr lang="fr-CH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://www.itu.int/ITU-R/go/terrestrial-monitoring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70918"/>
            <a:ext cx="86741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35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714920" cy="984885"/>
          </a:xfrm>
        </p:spPr>
        <p:txBody>
          <a:bodyPr/>
          <a:lstStyle/>
          <a:p>
            <a:pPr lvl="1" algn="ctr">
              <a:spcAft>
                <a:spcPts val="600"/>
              </a:spcAft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программы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радиоконтроля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(2) программа контроля полос </a:t>
            </a:r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COSPAS-SARSAT</a:t>
            </a:r>
            <a:endParaRPr lang="ru-RU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327988"/>
            <a:ext cx="8448205" cy="32993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Проводится в соответствии с Резолюцией </a:t>
            </a:r>
            <a:r>
              <a:rPr lang="en-US" sz="2400" dirty="0"/>
              <a:t>205</a:t>
            </a:r>
            <a:r>
              <a:rPr lang="ru-RU" sz="2400" dirty="0"/>
              <a:t> </a:t>
            </a:r>
            <a:r>
              <a:rPr lang="ru-RU" sz="2400" dirty="0" smtClean="0"/>
              <a:t>(ВКР-12)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Контролируемая полоса: 406–406,1 МГц - спутниковые радиомаяки –указатели </a:t>
            </a:r>
            <a:r>
              <a:rPr lang="ru-RU" sz="2400" dirty="0"/>
              <a:t>места бедствия (EPIRB)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Цель : </a:t>
            </a:r>
            <a:r>
              <a:rPr lang="ru-RU" sz="2400" dirty="0"/>
              <a:t>выявление </a:t>
            </a:r>
            <a:r>
              <a:rPr lang="ru-RU" sz="2400" dirty="0" smtClean="0"/>
              <a:t>и </a:t>
            </a:r>
            <a:r>
              <a:rPr lang="ru-RU" sz="2400" dirty="0"/>
              <a:t>устранения </a:t>
            </a:r>
            <a:r>
              <a:rPr lang="ru-RU" sz="2400" dirty="0" smtClean="0"/>
              <a:t>неразрешенных излучений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Ежемесячное представление результатов </a:t>
            </a:r>
            <a:r>
              <a:rPr lang="ru-RU" sz="2400" dirty="0" smtClean="0"/>
              <a:t>в БР в </a:t>
            </a:r>
            <a:r>
              <a:rPr lang="ru-RU" sz="2400" dirty="0"/>
              <a:t>свободном формате: частота, координаты, азимут, </a:t>
            </a:r>
            <a:r>
              <a:rPr lang="ru-RU" sz="2400" dirty="0" smtClean="0"/>
              <a:t>время, модуляция</a:t>
            </a:r>
          </a:p>
          <a:p>
            <a:r>
              <a:rPr lang="ru-RU" sz="2400" dirty="0" smtClean="0"/>
              <a:t>Результаты: </a:t>
            </a:r>
            <a:r>
              <a:rPr lang="fr-CH" sz="2000" dirty="0" smtClean="0">
                <a:solidFill>
                  <a:schemeClr val="tx2"/>
                </a:solidFill>
              </a:rPr>
              <a:t>http</a:t>
            </a:r>
            <a:r>
              <a:rPr lang="fr-CH" sz="2000" dirty="0">
                <a:solidFill>
                  <a:schemeClr val="tx2"/>
                </a:solidFill>
              </a:rPr>
              <a:t>://www.itu.int/net4/ITU-R/terrestrial/res205/default.aspx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14</a:t>
            </a:fld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322248"/>
            <a:ext cx="6694760" cy="24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11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68952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Статистика наблюдений в </a:t>
            </a:r>
            <a:r>
              <a:rPr lang="ru-RU" sz="3600" b="1" dirty="0">
                <a:solidFill>
                  <a:schemeClr val="accent1"/>
                </a:solidFill>
              </a:rPr>
              <a:t>406–406,1 МГц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15</a:t>
            </a:fld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18687"/>
            <a:ext cx="8858937" cy="582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3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42930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Содержание презентации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657" y="1844824"/>
            <a:ext cx="8365539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Обзор Международной системы </a:t>
            </a:r>
            <a:r>
              <a:rPr lang="ru-RU" sz="2800" dirty="0" err="1" smtClean="0">
                <a:solidFill>
                  <a:srgbClr val="0066FF"/>
                </a:solidFill>
              </a:rPr>
              <a:t>радиоконтроля</a:t>
            </a:r>
            <a:endParaRPr lang="ru-RU" sz="2800" dirty="0">
              <a:solidFill>
                <a:srgbClr val="0066FF"/>
              </a:solidFill>
            </a:endParaRPr>
          </a:p>
          <a:p>
            <a:r>
              <a:rPr lang="ru-RU" sz="2800" dirty="0">
                <a:solidFill>
                  <a:srgbClr val="0066FF"/>
                </a:solidFill>
                <a:cs typeface="Arial" charset="0"/>
              </a:rPr>
              <a:t>Использование результатов международного </a:t>
            </a:r>
            <a:r>
              <a:rPr lang="ru-RU" sz="2800" dirty="0" err="1">
                <a:solidFill>
                  <a:srgbClr val="0066FF"/>
                </a:solidFill>
                <a:cs typeface="Arial" charset="0"/>
              </a:rPr>
              <a:t>радиоконтроля</a:t>
            </a:r>
            <a:endParaRPr lang="ru-RU" sz="2800" dirty="0">
              <a:solidFill>
                <a:srgbClr val="0066FF"/>
              </a:solidFill>
              <a:cs typeface="Arial" charset="0"/>
            </a:endParaRPr>
          </a:p>
          <a:p>
            <a:r>
              <a:rPr lang="ru-RU" sz="2800" dirty="0" smtClean="0">
                <a:solidFill>
                  <a:srgbClr val="0066FF"/>
                </a:solidFill>
                <a:cs typeface="Arial" charset="0"/>
              </a:rPr>
              <a:t>Регулярные </a:t>
            </a:r>
            <a:r>
              <a:rPr lang="ru-RU" sz="2800" dirty="0">
                <a:solidFill>
                  <a:srgbClr val="0066FF"/>
                </a:solidFill>
                <a:cs typeface="Arial" charset="0"/>
              </a:rPr>
              <a:t>и специальные </a:t>
            </a:r>
            <a:r>
              <a:rPr lang="ru-RU" sz="2800" dirty="0" smtClean="0">
                <a:solidFill>
                  <a:srgbClr val="0066FF"/>
                </a:solidFill>
                <a:cs typeface="Arial" charset="0"/>
              </a:rPr>
              <a:t>программы МСЭ по  </a:t>
            </a:r>
            <a:r>
              <a:rPr lang="ru-RU" sz="2800" dirty="0" err="1" smtClean="0">
                <a:solidFill>
                  <a:srgbClr val="0066FF"/>
                </a:solidFill>
                <a:cs typeface="Arial" charset="0"/>
              </a:rPr>
              <a:t>радиоконтролю</a:t>
            </a:r>
            <a:endParaRPr lang="ru-RU" sz="2800" dirty="0" smtClean="0">
              <a:solidFill>
                <a:srgbClr val="0066FF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800" dirty="0"/>
              <a:t>Помехи и </a:t>
            </a:r>
            <a:r>
              <a:rPr lang="ru-RU" sz="2800" dirty="0" err="1" smtClean="0"/>
              <a:t>радиоконтроль</a:t>
            </a:r>
            <a:endParaRPr lang="ru-RU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16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1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П</a:t>
            </a:r>
            <a:r>
              <a:rPr lang="ru-RU" sz="3600" b="1" dirty="0" smtClean="0">
                <a:solidFill>
                  <a:schemeClr val="accent1"/>
                </a:solidFill>
              </a:rPr>
              <a:t>омехи и </a:t>
            </a:r>
            <a:r>
              <a:rPr lang="ru-RU" sz="3600" b="1" dirty="0" err="1" smtClean="0">
                <a:solidFill>
                  <a:schemeClr val="accent1"/>
                </a:solidFill>
              </a:rPr>
              <a:t>радиоконтроль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319" y="1018353"/>
            <a:ext cx="8280920" cy="40934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cs typeface="Arial" charset="0"/>
              </a:rPr>
              <a:t>Процедура устранения </a:t>
            </a:r>
            <a:r>
              <a:rPr lang="ru-RU" sz="2400" dirty="0">
                <a:cs typeface="Arial" charset="0"/>
              </a:rPr>
              <a:t>помех </a:t>
            </a:r>
            <a:r>
              <a:rPr lang="ru-RU" sz="2400" dirty="0" smtClean="0">
                <a:cs typeface="Arial" charset="0"/>
              </a:rPr>
              <a:t>между странами в Ст. 15 РР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cs typeface="Arial" charset="0"/>
              </a:rPr>
              <a:t>Страна может направить донесение о помехах в </a:t>
            </a:r>
            <a:r>
              <a:rPr lang="ru-RU" sz="2400" dirty="0">
                <a:cs typeface="Arial" charset="0"/>
              </a:rPr>
              <a:t>МСЭ для информации или оказания </a:t>
            </a:r>
            <a:r>
              <a:rPr lang="ru-RU" sz="2400" dirty="0" smtClean="0">
                <a:cs typeface="Arial" charset="0"/>
              </a:rPr>
              <a:t>помощи, по Приложению </a:t>
            </a:r>
            <a:r>
              <a:rPr lang="ru-RU" sz="2400" dirty="0">
                <a:cs typeface="Arial" charset="0"/>
              </a:rPr>
              <a:t>10 РР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cs typeface="Arial" charset="0"/>
              </a:rPr>
              <a:t>БР </a:t>
            </a:r>
            <a:r>
              <a:rPr lang="ru-RU" sz="2400" dirty="0" smtClean="0">
                <a:cs typeface="Arial" charset="0"/>
              </a:rPr>
              <a:t>устанавливает источник помехи, ее причину, статус станций, при необходимости проводит технический анализ</a:t>
            </a:r>
            <a:endParaRPr lang="en-US" sz="2400" dirty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u="sng" dirty="0">
                <a:cs typeface="Arial" charset="0"/>
              </a:rPr>
              <a:t>В случае трудностей в </a:t>
            </a:r>
            <a:r>
              <a:rPr lang="ru-RU" sz="2400" u="sng" dirty="0" smtClean="0">
                <a:cs typeface="Arial" charset="0"/>
              </a:rPr>
              <a:t>установлении источника помех, БР может  обратиться </a:t>
            </a:r>
            <a:r>
              <a:rPr lang="ru-RU" sz="2400" u="sng" dirty="0">
                <a:cs typeface="Arial" charset="0"/>
              </a:rPr>
              <a:t>к станциям МСР за </a:t>
            </a:r>
            <a:r>
              <a:rPr lang="ru-RU" sz="2400" u="sng" dirty="0" smtClean="0">
                <a:cs typeface="Arial" charset="0"/>
              </a:rPr>
              <a:t>помощью (</a:t>
            </a:r>
            <a:r>
              <a:rPr lang="en-US" sz="2400" u="sng" dirty="0" smtClean="0">
                <a:cs typeface="Arial" charset="0"/>
              </a:rPr>
              <a:t>&lt; 30 </a:t>
            </a:r>
            <a:r>
              <a:rPr lang="ru-RU" sz="2400" u="sng" dirty="0" smtClean="0">
                <a:cs typeface="Arial" charset="0"/>
              </a:rPr>
              <a:t>МГц) </a:t>
            </a:r>
            <a:endParaRPr lang="ru-RU" sz="2400" u="sng" dirty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cs typeface="Arial" charset="0"/>
              </a:rPr>
              <a:t>БР формулирует </a:t>
            </a:r>
            <a:r>
              <a:rPr lang="ru-RU" sz="2400" dirty="0">
                <a:cs typeface="Arial" charset="0"/>
              </a:rPr>
              <a:t>рекомендации и </a:t>
            </a:r>
            <a:r>
              <a:rPr lang="ru-RU" sz="2400" dirty="0" smtClean="0">
                <a:cs typeface="Arial" charset="0"/>
              </a:rPr>
              <a:t>направляет  странам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cs typeface="Arial" charset="0"/>
              </a:rPr>
              <a:t>В случае трудностей в устранении помех, страна может обратиться в </a:t>
            </a:r>
            <a:r>
              <a:rPr lang="ru-RU" sz="2400" dirty="0" err="1" smtClean="0">
                <a:cs typeface="Arial" charset="0"/>
              </a:rPr>
              <a:t>Радиорегламентарный</a:t>
            </a:r>
            <a:r>
              <a:rPr lang="ru-RU" sz="2400" dirty="0" smtClean="0">
                <a:cs typeface="Arial" charset="0"/>
              </a:rPr>
              <a:t> комитет или ВКР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17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843754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Случаи помех частотам бедствия и спасения и авиационной связи рассматриваются БР в пределах 24 часов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3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Примеры  помех</a:t>
            </a:r>
            <a:r>
              <a:rPr lang="en-US" sz="3600" b="1" dirty="0" smtClean="0">
                <a:solidFill>
                  <a:schemeClr val="accent1"/>
                </a:solidFill>
              </a:rPr>
              <a:t>,</a:t>
            </a:r>
            <a:r>
              <a:rPr lang="ru-RU" sz="3600" b="1" dirty="0" smtClean="0">
                <a:solidFill>
                  <a:schemeClr val="accent1"/>
                </a:solidFill>
              </a:rPr>
              <a:t> представляемых в МСЭ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319" y="764704"/>
            <a:ext cx="8280920" cy="5672322"/>
          </a:xfrm>
        </p:spPr>
        <p:txBody>
          <a:bodyPr/>
          <a:lstStyle/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 smtClean="0"/>
              <a:t>Помехи станции воздушного контроля администрации </a:t>
            </a:r>
            <a:r>
              <a:rPr lang="en-US" sz="2400" dirty="0" smtClean="0"/>
              <a:t>“A</a:t>
            </a:r>
            <a:r>
              <a:rPr lang="en-US" sz="2400" dirty="0"/>
              <a:t>”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частоте </a:t>
            </a:r>
            <a:r>
              <a:rPr lang="en-US" sz="2400" dirty="0" smtClean="0"/>
              <a:t>13 </a:t>
            </a:r>
            <a:r>
              <a:rPr lang="en-US" sz="2400" dirty="0"/>
              <a:t>349.4 kHz </a:t>
            </a:r>
            <a:r>
              <a:rPr lang="ru-RU" sz="2400" dirty="0" smtClean="0"/>
              <a:t>(ВПС), февраль </a:t>
            </a:r>
            <a:r>
              <a:rPr lang="en-US" sz="2400" dirty="0" smtClean="0"/>
              <a:t>201</a:t>
            </a:r>
            <a:r>
              <a:rPr lang="ru-RU" sz="2400" dirty="0" smtClean="0"/>
              <a:t>3</a:t>
            </a:r>
            <a:endParaRPr lang="en-US" sz="2400" dirty="0"/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Источник помехи: рыболовецкое судно </a:t>
            </a:r>
            <a:r>
              <a:rPr lang="ru-RU" sz="2000" dirty="0"/>
              <a:t>администрации</a:t>
            </a:r>
            <a:r>
              <a:rPr lang="en-US" sz="2000" dirty="0" smtClean="0"/>
              <a:t>“B</a:t>
            </a:r>
            <a:r>
              <a:rPr lang="en-US" sz="2000" dirty="0"/>
              <a:t>” 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Причина: работа  морского судна на неразрешенных частотах</a:t>
            </a:r>
            <a:endParaRPr lang="en-US" sz="2000" dirty="0"/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Действия БР: требование к </a:t>
            </a:r>
            <a:r>
              <a:rPr lang="en-US" sz="2000" dirty="0" smtClean="0"/>
              <a:t>“B</a:t>
            </a:r>
            <a:r>
              <a:rPr lang="en-US" sz="2000" dirty="0"/>
              <a:t>” </a:t>
            </a:r>
            <a:r>
              <a:rPr lang="ru-RU" sz="2000" dirty="0" smtClean="0"/>
              <a:t> устранить помеху (прекращена)</a:t>
            </a:r>
            <a:endParaRPr lang="en-US" sz="2000" dirty="0"/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/>
              <a:t>Помехи </a:t>
            </a:r>
            <a:r>
              <a:rPr lang="en-US" sz="2400" dirty="0" smtClean="0"/>
              <a:t>GPS </a:t>
            </a:r>
            <a:r>
              <a:rPr lang="ru-RU" sz="2400" dirty="0" smtClean="0"/>
              <a:t> на судах и самолетах </a:t>
            </a:r>
            <a:r>
              <a:rPr lang="ru-RU" sz="2400" dirty="0"/>
              <a:t>администрации </a:t>
            </a:r>
            <a:r>
              <a:rPr lang="en-US" sz="2400" dirty="0" smtClean="0"/>
              <a:t>“</a:t>
            </a:r>
            <a:r>
              <a:rPr lang="ru-RU" sz="2400" dirty="0" smtClean="0"/>
              <a:t>С</a:t>
            </a:r>
            <a:r>
              <a:rPr lang="en-US" sz="2400" dirty="0" smtClean="0"/>
              <a:t>”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частотах </a:t>
            </a:r>
            <a:r>
              <a:rPr lang="en-US" sz="2400" dirty="0" smtClean="0"/>
              <a:t>1227 </a:t>
            </a:r>
            <a:r>
              <a:rPr lang="en-US" sz="2400" dirty="0"/>
              <a:t>MHz and 1575 MHz </a:t>
            </a:r>
            <a:r>
              <a:rPr lang="ru-RU" sz="2400" dirty="0" smtClean="0"/>
              <a:t>в период март – май </a:t>
            </a:r>
            <a:r>
              <a:rPr lang="en-US" sz="2400" dirty="0" smtClean="0"/>
              <a:t>2012</a:t>
            </a:r>
            <a:endParaRPr lang="en-US" sz="2400" dirty="0"/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/>
              <a:t>Источник </a:t>
            </a:r>
            <a:r>
              <a:rPr lang="ru-RU" sz="2000" dirty="0" smtClean="0"/>
              <a:t>помехи</a:t>
            </a:r>
            <a:r>
              <a:rPr lang="en-US" sz="2000" dirty="0" smtClean="0"/>
              <a:t>:</a:t>
            </a:r>
            <a:r>
              <a:rPr lang="ru-RU" sz="2000" dirty="0" smtClean="0"/>
              <a:t> наземная станция</a:t>
            </a:r>
            <a:r>
              <a:rPr lang="en-US" sz="2000" dirty="0" smtClean="0"/>
              <a:t> </a:t>
            </a:r>
            <a:r>
              <a:rPr lang="ru-RU" sz="2000" dirty="0" smtClean="0"/>
              <a:t>соседней администрации </a:t>
            </a:r>
            <a:r>
              <a:rPr lang="en-US" sz="2000" dirty="0" smtClean="0"/>
              <a:t>“D</a:t>
            </a:r>
            <a:r>
              <a:rPr lang="en-US" sz="2000" dirty="0"/>
              <a:t>”, </a:t>
            </a:r>
            <a:r>
              <a:rPr lang="ru-RU" sz="2000" dirty="0" smtClean="0"/>
              <a:t>работающая  </a:t>
            </a:r>
            <a:r>
              <a:rPr lang="ru-RU" sz="2000" dirty="0"/>
              <a:t>на неразрешенных </a:t>
            </a:r>
            <a:r>
              <a:rPr lang="ru-RU" sz="2000" dirty="0" smtClean="0"/>
              <a:t>частотах</a:t>
            </a:r>
            <a:r>
              <a:rPr lang="en-US" sz="2000" dirty="0" smtClean="0"/>
              <a:t>, </a:t>
            </a:r>
            <a:r>
              <a:rPr lang="ru-RU" sz="2000" dirty="0" smtClean="0"/>
              <a:t>9 км от границы</a:t>
            </a:r>
            <a:endParaRPr lang="en-US" sz="2000" dirty="0"/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/>
              <a:t>Действия БР: требование к администрации </a:t>
            </a:r>
            <a:r>
              <a:rPr lang="en-US" sz="2000" dirty="0"/>
              <a:t>“D</a:t>
            </a:r>
            <a:r>
              <a:rPr lang="en-US" sz="2000" dirty="0" smtClean="0"/>
              <a:t>”</a:t>
            </a:r>
            <a:r>
              <a:rPr lang="ru-RU" sz="2000" dirty="0" smtClean="0"/>
              <a:t> найти источник, устранить помеху, не допустить  повторения</a:t>
            </a:r>
            <a:endParaRPr lang="en-US" sz="2000" dirty="0"/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Развитие ситуации</a:t>
            </a:r>
            <a:r>
              <a:rPr lang="en-US" sz="2000" dirty="0" smtClean="0"/>
              <a:t>:</a:t>
            </a:r>
            <a:r>
              <a:rPr lang="ru-RU" sz="2000" dirty="0" smtClean="0"/>
              <a:t> помехи прекратились</a:t>
            </a:r>
            <a:r>
              <a:rPr lang="en-US" sz="2000" dirty="0" smtClean="0"/>
              <a:t>; </a:t>
            </a:r>
            <a:r>
              <a:rPr lang="ru-RU" sz="2000" dirty="0" smtClean="0"/>
              <a:t>подписан меморандум МСЭ  </a:t>
            </a:r>
            <a:r>
              <a:rPr lang="en-US" sz="2000" dirty="0" smtClean="0"/>
              <a:t>&lt;</a:t>
            </a:r>
            <a:r>
              <a:rPr lang="ru-RU" sz="2000" dirty="0" smtClean="0"/>
              <a:t>- </a:t>
            </a:r>
            <a:r>
              <a:rPr lang="en-US" sz="2000" dirty="0" smtClean="0"/>
              <a:t>&gt; </a:t>
            </a:r>
            <a:r>
              <a:rPr lang="ru-RU" sz="2000" dirty="0" smtClean="0"/>
              <a:t>ИКАО по защите спутниковой </a:t>
            </a:r>
            <a:r>
              <a:rPr lang="ru-RU" sz="2000" dirty="0" err="1" smtClean="0"/>
              <a:t>радионавигациии</a:t>
            </a:r>
            <a:r>
              <a:rPr lang="en-US" sz="2000" dirty="0" smtClean="0"/>
              <a:t>, </a:t>
            </a:r>
            <a:r>
              <a:rPr lang="en-US" sz="2000" dirty="0"/>
              <a:t>17.12.12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18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0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Действия  ВКР-12 в области помех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319" y="692696"/>
            <a:ext cx="8280920" cy="5170646"/>
          </a:xfrm>
        </p:spPr>
        <p:txBody>
          <a:bodyPr/>
          <a:lstStyle/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 smtClean="0"/>
              <a:t>Рассмотрение случаев помех (1) США - </a:t>
            </a:r>
            <a:r>
              <a:rPr lang="en-US" sz="2400" dirty="0" smtClean="0"/>
              <a:t>&gt; </a:t>
            </a:r>
            <a:r>
              <a:rPr lang="ru-RU" sz="2400" dirty="0" smtClean="0"/>
              <a:t>Куба и (2) Италия</a:t>
            </a:r>
            <a:r>
              <a:rPr lang="en-US" sz="2400" dirty="0" smtClean="0"/>
              <a:t>-&gt;</a:t>
            </a:r>
            <a:r>
              <a:rPr lang="ru-RU" sz="2400" dirty="0" smtClean="0"/>
              <a:t> 12 соседних стран  в  диапазонах </a:t>
            </a:r>
            <a:r>
              <a:rPr lang="ru-RU" sz="2400" dirty="0"/>
              <a:t>ФМ радиовещания </a:t>
            </a:r>
            <a:r>
              <a:rPr lang="ru-RU" sz="2400" dirty="0" smtClean="0"/>
              <a:t> и ТВ </a:t>
            </a:r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 smtClean="0"/>
              <a:t>Попытка введения в Регламент радиосвязи понятия преднамеренных помех и обязательства прекращать их.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200" dirty="0" smtClean="0"/>
              <a:t>Перед ВКР-12 в МСЭ (БР и РРК) были представлены несколько случаев преднамеренных помех  спутниковым сетям 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en-US" sz="2200" dirty="0" smtClean="0"/>
              <a:t>14 </a:t>
            </a:r>
            <a:r>
              <a:rPr lang="ru-RU" sz="2200" dirty="0" smtClean="0"/>
              <a:t>Европейских стран предложили новое положение в РР:</a:t>
            </a:r>
          </a:p>
          <a:p>
            <a:pPr marL="0" indent="0" algn="ctr" defTabSz="877888">
              <a:spcBef>
                <a:spcPct val="30000"/>
              </a:spcBef>
              <a:spcAft>
                <a:spcPct val="30000"/>
              </a:spcAft>
              <a:buNone/>
            </a:pPr>
            <a:r>
              <a:rPr lang="en-GB" sz="2200" b="1" i="1" dirty="0" smtClean="0">
                <a:solidFill>
                  <a:schemeClr val="tx2"/>
                </a:solidFill>
              </a:rPr>
              <a:t>15.1A</a:t>
            </a:r>
            <a:r>
              <a:rPr lang="en-US" sz="2200" i="1" dirty="0" smtClean="0">
                <a:solidFill>
                  <a:schemeClr val="tx2"/>
                </a:solidFill>
              </a:rPr>
              <a:t>	</a:t>
            </a:r>
            <a:r>
              <a:rPr lang="ru-RU" sz="2200" i="1" dirty="0" smtClean="0">
                <a:solidFill>
                  <a:schemeClr val="tx2"/>
                </a:solidFill>
              </a:rPr>
              <a:t>Государства-члены МСЭ ответственны за прекращение передачи с их территории сигналов , предназначенных для затруднения или недопущения приема других сигналов  </a:t>
            </a:r>
          </a:p>
          <a:p>
            <a:pPr hangingPunct="0"/>
            <a:r>
              <a:rPr lang="ru-RU" sz="2400" dirty="0" smtClean="0"/>
              <a:t>ВКР-12 подтвердила, что преднамеренные помехи являются нарушением РР и администрации обязаны их устранять, но не внесла в Регламент (Статью 15) существенных изменений</a:t>
            </a:r>
            <a:endParaRPr lang="ru-RU" sz="240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19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0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42930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Содержание презентации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657" y="1844824"/>
            <a:ext cx="8365539" cy="30243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Обзор Международной системы </a:t>
            </a:r>
            <a:r>
              <a:rPr lang="ru-RU" sz="2800" dirty="0" err="1" smtClean="0"/>
              <a:t>радиоконтроля</a:t>
            </a:r>
            <a:endParaRPr lang="ru-RU" sz="2800" dirty="0"/>
          </a:p>
          <a:p>
            <a:r>
              <a:rPr lang="ru-RU" sz="2800" dirty="0">
                <a:cs typeface="Arial" charset="0"/>
              </a:rPr>
              <a:t>Использование результатов международного </a:t>
            </a:r>
            <a:r>
              <a:rPr lang="ru-RU" sz="2800" dirty="0" err="1">
                <a:cs typeface="Arial" charset="0"/>
              </a:rPr>
              <a:t>радиоконтроля</a:t>
            </a:r>
            <a:endParaRPr lang="ru-RU" sz="2800" dirty="0">
              <a:cs typeface="Arial" charset="0"/>
            </a:endParaRPr>
          </a:p>
          <a:p>
            <a:r>
              <a:rPr lang="ru-RU" sz="2800" dirty="0" smtClean="0">
                <a:cs typeface="Arial" charset="0"/>
              </a:rPr>
              <a:t>Регулярные </a:t>
            </a:r>
            <a:r>
              <a:rPr lang="ru-RU" sz="2800" dirty="0">
                <a:cs typeface="Arial" charset="0"/>
              </a:rPr>
              <a:t>и специальные </a:t>
            </a:r>
            <a:r>
              <a:rPr lang="ru-RU" sz="2800" dirty="0" smtClean="0">
                <a:cs typeface="Arial" charset="0"/>
              </a:rPr>
              <a:t>программы МСЭ по  </a:t>
            </a:r>
            <a:r>
              <a:rPr lang="ru-RU" sz="2800" dirty="0" err="1" smtClean="0">
                <a:cs typeface="Arial" charset="0"/>
              </a:rPr>
              <a:t>радиоконтролю</a:t>
            </a:r>
            <a:endParaRPr lang="ru-RU" sz="2800" dirty="0" smtClean="0"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800" dirty="0"/>
              <a:t>Помехи и </a:t>
            </a:r>
            <a:r>
              <a:rPr lang="ru-RU" sz="2800" dirty="0" err="1" smtClean="0"/>
              <a:t>радиоконтроль</a:t>
            </a:r>
            <a:endParaRPr lang="ru-RU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2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47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64488" cy="470898"/>
          </a:xfrm>
        </p:spPr>
        <p:txBody>
          <a:bodyPr/>
          <a:lstStyle/>
          <a:p>
            <a:pPr algn="ctr"/>
            <a:r>
              <a:rPr lang="ru-RU" sz="3400" b="1" dirty="0" smtClean="0">
                <a:solidFill>
                  <a:schemeClr val="accent1"/>
                </a:solidFill>
              </a:rPr>
              <a:t>Донесения  о нарушениях по результатам РК</a:t>
            </a:r>
            <a:endParaRPr lang="en-US" sz="3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9057" y="822651"/>
            <a:ext cx="5425431" cy="4838248"/>
          </a:xfrm>
        </p:spPr>
        <p:txBody>
          <a:bodyPr/>
          <a:lstStyle/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 smtClean="0"/>
              <a:t>Нарушение – </a:t>
            </a:r>
            <a:r>
              <a:rPr lang="ru-RU" sz="2400" dirty="0" smtClean="0"/>
              <a:t>это </a:t>
            </a:r>
            <a:r>
              <a:rPr lang="ru-RU" sz="2400" dirty="0" smtClean="0"/>
              <a:t>работа станции несоответствующая РР, но которая может и не создавать помех </a:t>
            </a:r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 smtClean="0"/>
              <a:t>Донесение о серьезных нарушения (Прил. </a:t>
            </a:r>
            <a:r>
              <a:rPr lang="ru-RU" sz="2400" dirty="0"/>
              <a:t>9 </a:t>
            </a:r>
            <a:r>
              <a:rPr lang="ru-RU" sz="2400" dirty="0" smtClean="0"/>
              <a:t>РР) отправляется </a:t>
            </a:r>
            <a:r>
              <a:rPr lang="ru-RU" sz="2400" dirty="0"/>
              <a:t>страной, </a:t>
            </a:r>
            <a:r>
              <a:rPr lang="ru-RU" sz="2400" dirty="0" smtClean="0"/>
              <a:t>обнаружившей нарушение в страну-нарушитель  (при трудностях - в БР)</a:t>
            </a:r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dirty="0"/>
              <a:t>К</a:t>
            </a:r>
            <a:r>
              <a:rPr lang="ru-RU" sz="2400" dirty="0" smtClean="0"/>
              <a:t>ритерии серьезности нарушений определяются страной, например: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Работа на частотах бедствия и </a:t>
            </a:r>
            <a:r>
              <a:rPr lang="ru-RU" sz="2000" dirty="0" err="1" smtClean="0"/>
              <a:t>безопасн</a:t>
            </a:r>
            <a:r>
              <a:rPr lang="ru-RU" sz="2000" dirty="0" smtClean="0"/>
              <a:t>.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Работа в исключительных полосах ВПС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dirty="0" smtClean="0"/>
              <a:t>Неправильное использование позывных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20</a:t>
            </a:fld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" y="908720"/>
            <a:ext cx="3528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47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2548179"/>
            <a:ext cx="7200800" cy="664797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21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6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149579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Определение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международной системы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контроля излучений (МСР)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812" y="1371162"/>
            <a:ext cx="8136905" cy="421807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ru-RU" sz="2400" dirty="0"/>
              <a:t>Совокупность станций, выделенных администрациями для </a:t>
            </a:r>
            <a:r>
              <a:rPr lang="ru-RU" sz="2400" dirty="0" smtClean="0"/>
              <a:t>международного </a:t>
            </a:r>
            <a:r>
              <a:rPr lang="ru-RU" sz="2400" dirty="0"/>
              <a:t>контроля</a:t>
            </a:r>
          </a:p>
          <a:p>
            <a:pPr>
              <a:spcAft>
                <a:spcPts val="300"/>
              </a:spcAft>
            </a:pPr>
            <a:r>
              <a:rPr lang="ru-RU" sz="2400" dirty="0" smtClean="0"/>
              <a:t>Станции </a:t>
            </a:r>
            <a:r>
              <a:rPr lang="ru-RU" sz="2400" dirty="0" smtClean="0"/>
              <a:t>должны соответствовать рекомендациям МСЭ-Р   (Пр.: Рек</a:t>
            </a:r>
            <a:r>
              <a:rPr lang="ru-RU" sz="2400" dirty="0"/>
              <a:t>. МСЭ-Р </a:t>
            </a:r>
            <a:r>
              <a:rPr lang="ru-RU" sz="2400" dirty="0" smtClean="0"/>
              <a:t>SM.377-4 по точности измерения частоты)</a:t>
            </a:r>
            <a:endParaRPr lang="ru-RU" sz="2400" dirty="0"/>
          </a:p>
          <a:p>
            <a:pPr>
              <a:spcAft>
                <a:spcPts val="300"/>
              </a:spcAft>
            </a:pPr>
            <a:r>
              <a:rPr lang="ru-RU" sz="2400" dirty="0"/>
              <a:t>Участие в международных программах </a:t>
            </a:r>
            <a:r>
              <a:rPr lang="ru-RU" sz="2400" dirty="0" err="1"/>
              <a:t>радиоконтроля</a:t>
            </a:r>
            <a:r>
              <a:rPr lang="ru-RU" sz="2400" dirty="0"/>
              <a:t> и </a:t>
            </a:r>
            <a:r>
              <a:rPr lang="ru-RU" sz="2400" dirty="0" smtClean="0"/>
              <a:t>решении </a:t>
            </a:r>
            <a:r>
              <a:rPr lang="ru-RU" sz="2400" dirty="0"/>
              <a:t>других задач в интересах стран-членов МСЭ </a:t>
            </a:r>
          </a:p>
          <a:p>
            <a:pPr>
              <a:spcAft>
                <a:spcPts val="300"/>
              </a:spcAft>
            </a:pPr>
            <a:r>
              <a:rPr lang="ru-RU" sz="2400" dirty="0" smtClean="0"/>
              <a:t>Результаты </a:t>
            </a:r>
            <a:r>
              <a:rPr lang="ru-RU" sz="2400" dirty="0" err="1"/>
              <a:t>радиоконтроля</a:t>
            </a:r>
            <a:r>
              <a:rPr lang="ru-RU" sz="2400" dirty="0"/>
              <a:t> </a:t>
            </a:r>
            <a:r>
              <a:rPr lang="ru-RU" sz="2400" dirty="0" smtClean="0"/>
              <a:t>должны представляться </a:t>
            </a:r>
            <a:r>
              <a:rPr lang="ru-RU" sz="2400" dirty="0"/>
              <a:t>в Бюро </a:t>
            </a:r>
            <a:r>
              <a:rPr lang="ru-RU" sz="2400" dirty="0" smtClean="0"/>
              <a:t>Радиосвязи в едином формате</a:t>
            </a:r>
          </a:p>
          <a:p>
            <a:pPr>
              <a:spcAft>
                <a:spcPts val="300"/>
              </a:spcAft>
            </a:pPr>
            <a:r>
              <a:rPr lang="ru-RU" sz="2400" dirty="0"/>
              <a:t>Администрации должны назначать </a:t>
            </a:r>
            <a:r>
              <a:rPr lang="ru-RU" sz="2400" dirty="0" err="1" smtClean="0"/>
              <a:t>централизирующие</a:t>
            </a:r>
            <a:r>
              <a:rPr lang="ru-RU" sz="2400" dirty="0" smtClean="0"/>
              <a:t> </a:t>
            </a:r>
            <a:r>
              <a:rPr lang="ru-RU" sz="2400" dirty="0"/>
              <a:t>учреждения, которым </a:t>
            </a:r>
            <a:r>
              <a:rPr lang="ru-RU" sz="2400" dirty="0" smtClean="0"/>
              <a:t>которые взаимодействуют с МСЭ</a:t>
            </a:r>
            <a:endParaRPr lang="ru-RU" sz="2400" dirty="0"/>
          </a:p>
          <a:p>
            <a:pPr>
              <a:spcAft>
                <a:spcPts val="300"/>
              </a:spcAft>
            </a:pP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3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91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 и регламентирование МСР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7" y="692696"/>
            <a:ext cx="8402022" cy="5207579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2400" dirty="0" smtClean="0"/>
              <a:t>Развитие МСР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s-ES_tradnl" sz="2200" dirty="0" smtClean="0"/>
              <a:t>1947 –</a:t>
            </a:r>
            <a:r>
              <a:rPr lang="ru-RU" sz="2200" dirty="0" smtClean="0"/>
              <a:t> Статья РР «Международный контроль излучений»</a:t>
            </a:r>
            <a:endParaRPr lang="ru-RU" sz="2200" dirty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/>
              <a:t>1953 – Н</a:t>
            </a:r>
            <a:r>
              <a:rPr lang="ru-RU" sz="2200" dirty="0" smtClean="0"/>
              <a:t>ачало </a:t>
            </a:r>
            <a:r>
              <a:rPr lang="ru-RU" sz="2200" dirty="0"/>
              <a:t>программы </a:t>
            </a:r>
            <a:r>
              <a:rPr lang="ru-RU" sz="2200" dirty="0" err="1"/>
              <a:t>радиоконтроля</a:t>
            </a:r>
            <a:r>
              <a:rPr lang="ru-RU" sz="2200" dirty="0"/>
              <a:t> </a:t>
            </a:r>
            <a:r>
              <a:rPr lang="ru-RU" sz="2200" dirty="0" smtClean="0"/>
              <a:t>полос ВЧ</a:t>
            </a:r>
            <a:endParaRPr lang="ru-RU" sz="2200" dirty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/>
              <a:t>1987 </a:t>
            </a:r>
            <a:r>
              <a:rPr lang="ru-RU" sz="2200" dirty="0" smtClean="0"/>
              <a:t>–Программа контроля </a:t>
            </a:r>
            <a:r>
              <a:rPr lang="en-US" sz="2200" dirty="0"/>
              <a:t>COSPAS-SARSAT </a:t>
            </a:r>
            <a:r>
              <a:rPr lang="ru-RU" sz="2200" dirty="0" smtClean="0"/>
              <a:t> в </a:t>
            </a:r>
            <a:r>
              <a:rPr lang="en-US" sz="2200" dirty="0" smtClean="0"/>
              <a:t>406‑406.1 </a:t>
            </a:r>
            <a:r>
              <a:rPr lang="ru-RU" sz="2200" dirty="0"/>
              <a:t>МГц</a:t>
            </a:r>
            <a:r>
              <a:rPr lang="en-US" sz="2200" dirty="0"/>
              <a:t> </a:t>
            </a:r>
            <a:r>
              <a:rPr lang="ru-RU" sz="2200" dirty="0"/>
              <a:t> </a:t>
            </a:r>
            <a:r>
              <a:rPr lang="en-US" sz="2200" dirty="0" smtClean="0"/>
              <a:t> </a:t>
            </a:r>
            <a:endParaRPr lang="ru-RU" sz="2200" dirty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 smtClean="0"/>
              <a:t>Сейчас: 352 станции наземного </a:t>
            </a:r>
            <a:r>
              <a:rPr lang="ru-RU" sz="2200" dirty="0" err="1" smtClean="0"/>
              <a:t>радиоконтроля</a:t>
            </a:r>
            <a:r>
              <a:rPr lang="ru-RU" sz="2200" dirty="0" smtClean="0"/>
              <a:t> в </a:t>
            </a:r>
            <a:r>
              <a:rPr lang="ru-RU" sz="2200" i="1" dirty="0"/>
              <a:t>Списке</a:t>
            </a:r>
            <a:r>
              <a:rPr lang="ru-RU" sz="2200" dirty="0"/>
              <a:t> </a:t>
            </a:r>
            <a:r>
              <a:rPr lang="ru-RU" sz="2200" i="1" dirty="0"/>
              <a:t>VIII </a:t>
            </a:r>
            <a:r>
              <a:rPr lang="ru-RU" sz="2200" i="1" dirty="0" smtClean="0"/>
              <a:t>Список </a:t>
            </a:r>
            <a:r>
              <a:rPr lang="ru-RU" sz="2200" i="1" dirty="0"/>
              <a:t>станций международного </a:t>
            </a:r>
            <a:r>
              <a:rPr lang="ru-RU" sz="2200" i="1" dirty="0" err="1" smtClean="0"/>
              <a:t>радиоконтроля</a:t>
            </a:r>
            <a:endParaRPr lang="ru-RU" sz="2200" dirty="0" smtClean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2400" dirty="0" smtClean="0"/>
              <a:t>Регламентирование  </a:t>
            </a:r>
            <a:r>
              <a:rPr lang="ru-RU" sz="2400" dirty="0" smtClean="0"/>
              <a:t>МСР</a:t>
            </a:r>
            <a:r>
              <a:rPr lang="en-US" sz="2400" dirty="0" smtClean="0"/>
              <a:t> (</a:t>
            </a:r>
            <a:r>
              <a:rPr lang="ru-RU" sz="2400" dirty="0" smtClean="0"/>
              <a:t>РР</a:t>
            </a:r>
            <a:r>
              <a:rPr lang="ru-RU" sz="2400" dirty="0" smtClean="0"/>
              <a:t>, резолюции и рекомендации МСЭ-Р, циркулярные письма </a:t>
            </a:r>
            <a:r>
              <a:rPr lang="ru-RU" sz="2400" dirty="0"/>
              <a:t>Бюро радиосвязи (БР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 smtClean="0"/>
              <a:t>Статья 16 РР «Международный контроль излучений</a:t>
            </a:r>
            <a:r>
              <a:rPr lang="ru-RU" sz="2200" dirty="0" smtClean="0"/>
              <a:t>»</a:t>
            </a:r>
            <a:endParaRPr lang="ru-RU" sz="2200" dirty="0" smtClean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 smtClean="0"/>
              <a:t>Резолюция МСЭ-Р 23  (2012) - расширение системы международного </a:t>
            </a:r>
            <a:r>
              <a:rPr lang="ru-RU" sz="2200" dirty="0" err="1" smtClean="0"/>
              <a:t>радиоконтроля</a:t>
            </a:r>
            <a:r>
              <a:rPr lang="ru-RU" sz="2200" dirty="0" smtClean="0"/>
              <a:t> до всемирного масштаба</a:t>
            </a:r>
            <a:endParaRPr lang="ru-RU" sz="2400" dirty="0">
              <a:solidFill>
                <a:srgbClr val="000099"/>
              </a:solidFill>
            </a:endParaRP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dirty="0" smtClean="0"/>
              <a:t>Рекомендация МСЭ-Р </a:t>
            </a:r>
            <a:r>
              <a:rPr lang="fr-CH" sz="2200" dirty="0" smtClean="0"/>
              <a:t>SM.1139</a:t>
            </a:r>
            <a:r>
              <a:rPr lang="ru-RU" sz="2200" dirty="0" smtClean="0"/>
              <a:t> – описание МСР, заявление станций для </a:t>
            </a:r>
            <a:r>
              <a:rPr lang="ru-RU" sz="2200" b="1" i="1" dirty="0" smtClean="0"/>
              <a:t>Списка</a:t>
            </a:r>
            <a:r>
              <a:rPr lang="ru-RU" sz="2200" b="1" dirty="0" smtClean="0"/>
              <a:t> </a:t>
            </a:r>
            <a:r>
              <a:rPr lang="ru-RU" sz="2200" b="1" i="1" dirty="0"/>
              <a:t>VIII </a:t>
            </a:r>
            <a:r>
              <a:rPr lang="ru-RU" sz="2200" dirty="0" smtClean="0"/>
              <a:t>, форматы отчетов </a:t>
            </a:r>
            <a:r>
              <a:rPr lang="ru-RU" sz="2200" dirty="0" err="1" smtClean="0"/>
              <a:t>радиоконтроля</a:t>
            </a:r>
            <a:r>
              <a:rPr lang="ru-RU" sz="2200" dirty="0" smtClean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4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43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9971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Станции наземного 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радиоконтроля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в Списке </a:t>
            </a:r>
            <a:r>
              <a:rPr lang="ru-RU" sz="3600" b="1" dirty="0"/>
              <a:t>VIII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5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" y="1052735"/>
            <a:ext cx="9038448" cy="49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60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99719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Станции наземного 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радиоконтроля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представляющие данные в БР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6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81563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24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Новый формат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Списка </a:t>
            </a:r>
            <a:r>
              <a:rPr lang="ru-RU" sz="3600" b="1" dirty="0"/>
              <a:t>VIII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1" y="1339485"/>
            <a:ext cx="7993687" cy="4033731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ru-RU" sz="2400" dirty="0" smtClean="0"/>
              <a:t>Новый формат одобрен Рабочей группой 1С в июле 2012</a:t>
            </a:r>
          </a:p>
          <a:p>
            <a:pPr>
              <a:spcAft>
                <a:spcPts val="300"/>
              </a:spcAft>
            </a:pPr>
            <a:r>
              <a:rPr lang="ru-RU" sz="2400" dirty="0" smtClean="0"/>
              <a:t>6 языков, новая </a:t>
            </a:r>
            <a:r>
              <a:rPr lang="ru-RU" sz="2400" dirty="0" smtClean="0"/>
              <a:t>структура </a:t>
            </a:r>
            <a:r>
              <a:rPr lang="ru-RU" sz="2400" dirty="0" smtClean="0"/>
              <a:t>: </a:t>
            </a:r>
            <a:r>
              <a:rPr lang="ru-RU" sz="2400" dirty="0" smtClean="0"/>
              <a:t>обобщенные списки станций и </a:t>
            </a:r>
            <a:r>
              <a:rPr lang="ru-RU" sz="2400" dirty="0" err="1" smtClean="0"/>
              <a:t>централизирующих</a:t>
            </a:r>
            <a:r>
              <a:rPr lang="ru-RU" sz="2400" dirty="0" smtClean="0"/>
              <a:t> учреждений, подробная информация о станциях,  справочные материалы</a:t>
            </a:r>
          </a:p>
          <a:p>
            <a:pPr>
              <a:spcAft>
                <a:spcPts val="300"/>
              </a:spcAft>
            </a:pPr>
            <a:r>
              <a:rPr lang="ru-RU" sz="2400" dirty="0" smtClean="0"/>
              <a:t>Циркулярное письмо БР </a:t>
            </a:r>
            <a:r>
              <a:rPr lang="fr-CH" sz="2400" dirty="0" smtClean="0"/>
              <a:t>CR/348</a:t>
            </a:r>
            <a:r>
              <a:rPr lang="ru-RU" sz="2400" dirty="0" smtClean="0"/>
              <a:t>, </a:t>
            </a:r>
            <a:r>
              <a:rPr lang="fr-CH" sz="2400" dirty="0" smtClean="0"/>
              <a:t>10</a:t>
            </a:r>
            <a:r>
              <a:rPr lang="ru-RU" sz="2400" dirty="0"/>
              <a:t>.</a:t>
            </a:r>
            <a:r>
              <a:rPr lang="ru-RU" sz="2400" dirty="0" smtClean="0"/>
              <a:t>05.</a:t>
            </a:r>
            <a:r>
              <a:rPr lang="fr-CH" sz="2400" dirty="0" smtClean="0"/>
              <a:t>13</a:t>
            </a:r>
            <a:r>
              <a:rPr lang="ru-RU" sz="2400" dirty="0" smtClean="0"/>
              <a:t> по Списку </a:t>
            </a:r>
            <a:r>
              <a:rPr lang="en-US" sz="2400" dirty="0" smtClean="0"/>
              <a:t>VIII:</a:t>
            </a:r>
            <a:endParaRPr lang="fr-CH" sz="2400" dirty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Страны, </a:t>
            </a:r>
            <a:r>
              <a:rPr lang="ru-RU" sz="2400" dirty="0"/>
              <a:t>должны </a:t>
            </a:r>
            <a:r>
              <a:rPr lang="ru-RU" sz="2400" dirty="0" smtClean="0"/>
              <a:t>проверить</a:t>
            </a:r>
            <a:r>
              <a:rPr lang="en-US" sz="2400" dirty="0" smtClean="0"/>
              <a:t> </a:t>
            </a:r>
            <a:r>
              <a:rPr lang="ru-RU" sz="2400" dirty="0" smtClean="0"/>
              <a:t>свои станции в Списке </a:t>
            </a:r>
            <a:r>
              <a:rPr lang="en-US" sz="2400" dirty="0" smtClean="0"/>
              <a:t>:</a:t>
            </a:r>
            <a:endParaRPr lang="en-US" sz="2400" dirty="0"/>
          </a:p>
          <a:p>
            <a:pPr indent="265113">
              <a:buNone/>
            </a:pPr>
            <a:r>
              <a:rPr lang="en-US" sz="2400" u="sng" dirty="0">
                <a:hlinkClick r:id="rId3"/>
              </a:rPr>
              <a:t>http://www.itu.int/go/ITU-R/ListVIII</a:t>
            </a:r>
            <a:r>
              <a:rPr lang="en-US" sz="2400" u="sng" dirty="0"/>
              <a:t> </a:t>
            </a:r>
            <a:r>
              <a:rPr lang="en-US" sz="2400" dirty="0" smtClean="0"/>
              <a:t>-&gt;</a:t>
            </a:r>
            <a:r>
              <a:rPr lang="en-US" sz="2400" dirty="0"/>
              <a:t>Data for review by administrations -&gt; Submission of Data</a:t>
            </a:r>
            <a:endParaRPr lang="en-US" sz="2400" u="sng" dirty="0"/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Страны, </a:t>
            </a:r>
            <a:r>
              <a:rPr lang="ru-RU" sz="2400" dirty="0" smtClean="0"/>
              <a:t>не имеющие </a:t>
            </a:r>
            <a:r>
              <a:rPr lang="ru-RU" sz="2400" dirty="0"/>
              <a:t>станции в Списке, </a:t>
            </a:r>
            <a:r>
              <a:rPr lang="ru-RU" sz="2400" dirty="0" smtClean="0"/>
              <a:t>могут их заявить: </a:t>
            </a:r>
            <a:r>
              <a:rPr lang="en-US" sz="2400" u="sng" dirty="0" smtClean="0">
                <a:solidFill>
                  <a:schemeClr val="tx2">
                    <a:lumMod val="90000"/>
                  </a:schemeClr>
                </a:solidFill>
              </a:rPr>
              <a:t>http</a:t>
            </a:r>
            <a:r>
              <a:rPr lang="en-US" sz="2400" u="sng" dirty="0">
                <a:solidFill>
                  <a:schemeClr val="tx2">
                    <a:lumMod val="90000"/>
                  </a:schemeClr>
                </a:solidFill>
              </a:rPr>
              <a:t>://www.itu.int/go/ITU-R/ListVIII </a:t>
            </a:r>
            <a:r>
              <a:rPr lang="ru-RU" sz="2400" u="sng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dirty="0" smtClean="0"/>
              <a:t>-&gt;</a:t>
            </a:r>
            <a:r>
              <a:rPr lang="en-US" sz="2400" dirty="0"/>
              <a:t>Notification Forms -&gt; Submission of Data</a:t>
            </a:r>
          </a:p>
          <a:p>
            <a:pPr>
              <a:spcAft>
                <a:spcPts val="300"/>
              </a:spcAft>
            </a:pP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7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589240"/>
            <a:ext cx="4392488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 15 </a:t>
            </a:r>
            <a:r>
              <a:rPr lang="ru-RU" sz="2000" b="1" dirty="0">
                <a:solidFill>
                  <a:srgbClr val="FF0000"/>
                </a:solidFill>
              </a:rPr>
              <a:t>июня 2013 года</a:t>
            </a:r>
            <a:endParaRPr lang="fr-C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76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84076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1227460"/>
            <a:ext cx="682648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Новый формат Списка </a:t>
            </a:r>
            <a:r>
              <a:rPr lang="ru-RU" sz="3600" b="1" dirty="0"/>
              <a:t>VIII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(2)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8</a:t>
            </a:fld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9256"/>
            <a:ext cx="6984776" cy="13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37" y="2484090"/>
            <a:ext cx="697217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06" y="3193132"/>
            <a:ext cx="6769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9" y="4077072"/>
            <a:ext cx="627350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36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42930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Содержание презентации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657" y="1844824"/>
            <a:ext cx="8365539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Обзор Международной системы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радиоконтроля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2800" dirty="0">
                <a:cs typeface="Arial" charset="0"/>
              </a:rPr>
              <a:t>Использование результатов международного </a:t>
            </a:r>
            <a:r>
              <a:rPr lang="ru-RU" sz="2800" dirty="0" err="1">
                <a:cs typeface="Arial" charset="0"/>
              </a:rPr>
              <a:t>радиоконтроля</a:t>
            </a:r>
            <a:endParaRPr lang="ru-RU" sz="2800" dirty="0">
              <a:cs typeface="Arial" charset="0"/>
            </a:endParaRP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Регулярные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и специальные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программы МСЭ по 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радиоконтролю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Помехи и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радиоконтроль</a:t>
            </a:r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14" y="6052709"/>
            <a:ext cx="1762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627717" y="6547295"/>
            <a:ext cx="41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853B02-ACB2-4A16-A819-2E6E96E324CF}" type="slidenum">
              <a:rPr lang="en-US" sz="1000" smtClean="0">
                <a:solidFill>
                  <a:schemeClr val="bg2"/>
                </a:solidFill>
              </a:rPr>
              <a:t>9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1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0495A5-D219-4312-8957-9281DEDC4CBB}"/>
</file>

<file path=customXml/itemProps2.xml><?xml version="1.0" encoding="utf-8"?>
<ds:datastoreItem xmlns:ds="http://schemas.openxmlformats.org/officeDocument/2006/customXml" ds:itemID="{CBD21479-743C-4FC4-860B-7FCBC204BA87}"/>
</file>

<file path=customXml/itemProps3.xml><?xml version="1.0" encoding="utf-8"?>
<ds:datastoreItem xmlns:ds="http://schemas.openxmlformats.org/officeDocument/2006/customXml" ds:itemID="{A811BFCE-C576-4F52-B9C8-42A9A4E547EA}"/>
</file>

<file path=docProps/app.xml><?xml version="1.0" encoding="utf-8"?>
<Properties xmlns="http://schemas.openxmlformats.org/officeDocument/2006/extended-properties" xmlns:vt="http://schemas.openxmlformats.org/officeDocument/2006/docPropsVTypes">
  <Template>1_Blue_With_White_Cloud_Border_template_Segoe(3)</Template>
  <TotalTime>21381</TotalTime>
  <Words>991</Words>
  <Application>Microsoft Office PowerPoint</Application>
  <PresentationFormat>On-screen Show (4:3)</PresentationFormat>
  <Paragraphs>162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1_Blue_With_White_Cloud_Border_template_Segoe(3)</vt:lpstr>
      <vt:lpstr>White with Courier font for code slides</vt:lpstr>
      <vt:lpstr>PowerPoint Presentation</vt:lpstr>
      <vt:lpstr>Содержание презентации </vt:lpstr>
      <vt:lpstr>Определение международной системы контроля излучений (МСР) </vt:lpstr>
      <vt:lpstr>История и регламентирование МСР</vt:lpstr>
      <vt:lpstr>Станции наземного  радиоконтроля                    в Списке VIII </vt:lpstr>
      <vt:lpstr>Станции наземного  радиоконтроля, представляющие данные в БР</vt:lpstr>
      <vt:lpstr>Новый формат Списка VIII </vt:lpstr>
      <vt:lpstr>Новый формат Списка VIII  (2)</vt:lpstr>
      <vt:lpstr>Содержание презентации </vt:lpstr>
      <vt:lpstr>Использование станций МСР </vt:lpstr>
      <vt:lpstr>Содержание презентации </vt:lpstr>
      <vt:lpstr>Международные программы радиоконтроля  (1) Программа радиоконтроля в полосах ВЧ</vt:lpstr>
      <vt:lpstr>WEB страница радиоконтроля БР</vt:lpstr>
      <vt:lpstr>Международные программы радиоконтроля  (2) программа контроля полос COSPAS-SARSAT</vt:lpstr>
      <vt:lpstr>Статистика наблюдений в 406–406,1 МГц </vt:lpstr>
      <vt:lpstr>Содержание презентации </vt:lpstr>
      <vt:lpstr>Помехи и радиоконтроль</vt:lpstr>
      <vt:lpstr>Примеры  помех, представляемых в МСЭ</vt:lpstr>
      <vt:lpstr>Действия  ВКР-12 в области помех</vt:lpstr>
      <vt:lpstr>Донесения  о нарушениях по результатам РК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contin</dc:creator>
  <cp:lastModifiedBy>Vassiliev, Nikolai</cp:lastModifiedBy>
  <cp:revision>533</cp:revision>
  <dcterms:created xsi:type="dcterms:W3CDTF">2012-09-17T14:13:21Z</dcterms:created>
  <dcterms:modified xsi:type="dcterms:W3CDTF">2013-07-09T19:23:57Z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  <property fmtid="{D5CDD505-2E9C-101B-9397-08002B2CF9AE}" pid="3" name="ContentTypeId">
    <vt:lpwstr>0x0101003F3214D33100AF458C211B3CDE67C534</vt:lpwstr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