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notesSlides/notesSlide17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86" r:id="rId1"/>
    <p:sldMasterId id="2147483658" r:id="rId2"/>
  </p:sldMasterIdLst>
  <p:notesMasterIdLst>
    <p:notesMasterId r:id="rId21"/>
  </p:notesMasterIdLst>
  <p:handoutMasterIdLst>
    <p:handoutMasterId r:id="rId22"/>
  </p:handoutMasterIdLst>
  <p:sldIdLst>
    <p:sldId id="256" r:id="rId3"/>
    <p:sldId id="456" r:id="rId4"/>
    <p:sldId id="452" r:id="rId5"/>
    <p:sldId id="450" r:id="rId6"/>
    <p:sldId id="451" r:id="rId7"/>
    <p:sldId id="448" r:id="rId8"/>
    <p:sldId id="435" r:id="rId9"/>
    <p:sldId id="396" r:id="rId10"/>
    <p:sldId id="397" r:id="rId11"/>
    <p:sldId id="398" r:id="rId12"/>
    <p:sldId id="404" r:id="rId13"/>
    <p:sldId id="453" r:id="rId14"/>
    <p:sldId id="443" r:id="rId15"/>
    <p:sldId id="457" r:id="rId16"/>
    <p:sldId id="447" r:id="rId17"/>
    <p:sldId id="454" r:id="rId18"/>
    <p:sldId id="433" r:id="rId19"/>
    <p:sldId id="372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3141"/>
    <a:srgbClr val="005426"/>
    <a:srgbClr val="F13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7" autoAdjust="0"/>
    <p:restoredTop sz="89762" autoAdjust="0"/>
  </p:normalViewPr>
  <p:slideViewPr>
    <p:cSldViewPr snapToGrid="0" snapToObjects="1">
      <p:cViewPr>
        <p:scale>
          <a:sx n="89" d="100"/>
          <a:sy n="89" d="100"/>
        </p:scale>
        <p:origin x="-137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-3115" y="-91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B1CE-24C3-43FC-B817-15219FB6B321}" type="datetimeFigureOut">
              <a:rPr lang="en-GB" smtClean="0"/>
              <a:pPr/>
              <a:t>08/07/2013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68B8B-44CB-4B02-88B7-468B018DCE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13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F6F2CD5-8DCE-4A91-8077-B924D775153E}" type="datetimeFigureOut">
              <a:rPr lang="en-US"/>
              <a:pPr>
                <a:defRPr/>
              </a:pPr>
              <a:t>7/8/2013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72380BC-C1AD-4FD2-96AC-AEE873699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71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Good Afternoon.</a:t>
            </a:r>
            <a:r>
              <a:rPr lang="en-US" baseline="0" dirty="0" smtClean="0"/>
              <a:t>  </a:t>
            </a:r>
            <a:r>
              <a:rPr lang="en-US" dirty="0" smtClean="0"/>
              <a:t>I realize I have the </a:t>
            </a:r>
            <a:r>
              <a:rPr lang="en-US" baseline="0" dirty="0" smtClean="0"/>
              <a:t>honor of being the last presenter of</a:t>
            </a:r>
            <a:r>
              <a:rPr lang="en-US" dirty="0" smtClean="0"/>
              <a:t> the day,</a:t>
            </a:r>
            <a:r>
              <a:rPr lang="en-US" baseline="0" dirty="0" smtClean="0"/>
              <a:t> where basically I am the only thing standing between all of you and an open bar reception.  So, in recognition this, I will try to keep my presentation short and to the point.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380BC-C1AD-4FD2-96AC-AEE873699E1D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1191FD-F77C-4339-B4B9-142E46078267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E1FD90-7B70-40F8-AEFC-8D2A4FD37D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2E350D-60AE-4D38-A05A-2694AF47257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CF6501-74B7-4B82-AEB4-35AD2ACA156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CF6501-74B7-4B82-AEB4-35AD2ACA156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4A3677-C0D3-4C99-B724-25D9042F302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2E350D-60AE-4D38-A05A-2694AF47257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6200" y="8670925"/>
            <a:ext cx="29733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195" tIns="0" rIns="19195" bIns="0" anchor="b"/>
          <a:lstStyle/>
          <a:p>
            <a:pPr algn="r" defTabSz="938213" eaLnBrk="0" hangingPunct="0"/>
            <a:fld id="{DD6D7314-AB32-4E20-8470-DC461FFD5E6C}" type="slidenum">
              <a:rPr lang="en-US" sz="1000" i="1">
                <a:latin typeface="Times New Roman" pitchFamily="18" charset="0"/>
              </a:rPr>
              <a:pPr algn="r" defTabSz="938213" eaLnBrk="0" hangingPunct="0"/>
              <a:t>16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708025"/>
            <a:ext cx="4533900" cy="34004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098925"/>
          </a:xfrm>
          <a:noFill/>
        </p:spPr>
        <p:txBody>
          <a:bodyPr wrap="square" lIns="94375" tIns="47987" rIns="94375" bIns="47987" numCol="1" anchor="t" anchorCtr="0" compatLnSpc="1">
            <a:prstTxWarp prst="textNoShape">
              <a:avLst/>
            </a:prstTxWarp>
          </a:bodyPr>
          <a:lstStyle/>
          <a:p>
            <a:pPr defTabSz="930275"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5996" y="8670276"/>
            <a:ext cx="2973538" cy="45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43" tIns="0" rIns="19043" bIns="0" anchor="b"/>
          <a:lstStyle/>
          <a:p>
            <a:pPr algn="r" defTabSz="930543" eaLnBrk="0" hangingPunct="0"/>
            <a:fld id="{C2E40DF2-69D2-4FB2-90D4-94631B5E2B38}" type="slidenum">
              <a:rPr lang="en-US" sz="1000" i="1">
                <a:latin typeface="Times New Roman" pitchFamily="18" charset="0"/>
              </a:rPr>
              <a:pPr algn="r" defTabSz="930543" eaLnBrk="0" hangingPunct="0"/>
              <a:t>17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3638" y="709613"/>
            <a:ext cx="4530725" cy="33988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525" y="4342939"/>
            <a:ext cx="5026951" cy="4098985"/>
          </a:xfrm>
          <a:noFill/>
        </p:spPr>
        <p:txBody>
          <a:bodyPr wrap="square" lIns="93625" tIns="47606" rIns="93625" bIns="47606" numCol="1" anchor="t" anchorCtr="0" compatLnSpc="1">
            <a:prstTxWarp prst="textNoShape">
              <a:avLst/>
            </a:prstTxWarp>
          </a:bodyPr>
          <a:lstStyle/>
          <a:p>
            <a:pPr defTabSz="921750" eaLnBrk="1" hangingPunct="1">
              <a:spcBef>
                <a:spcPct val="0"/>
              </a:spcBef>
            </a:pPr>
            <a:endParaRPr 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A0F747-BAFB-4958-A5C6-0A1DC2905CD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2E350D-60AE-4D38-A05A-2694AF47257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380BC-C1AD-4FD2-96AC-AEE873699E1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10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380BC-C1AD-4FD2-96AC-AEE873699E1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93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4A3677-C0D3-4C99-B724-25D9042F302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2E350D-60AE-4D38-A05A-2694AF47257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380BC-C1AD-4FD2-96AC-AEE873699E1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37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2380BC-C1AD-4FD2-96AC-AEE873699E1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86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4021139"/>
            <a:ext cx="8229600" cy="582611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4614867"/>
            <a:ext cx="8229600" cy="655637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5099"/>
            <a:ext cx="5111750" cy="469106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buSzPct val="50000"/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5707063" y="1435099"/>
            <a:ext cx="2979737" cy="29797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099"/>
            <a:ext cx="5111750" cy="469106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8666"/>
            <a:ext cx="8229600" cy="4675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4876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03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6496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22313" y="571809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22313" y="4217907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686800" cy="4525963"/>
          </a:xfrm>
          <a:prstGeom prst="rect">
            <a:avLst/>
          </a:prstGeom>
        </p:spPr>
        <p:txBody>
          <a:bodyPr/>
          <a:lstStyle>
            <a:lvl1pPr marL="457200" indent="-274320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/>
            </a:lvl1pPr>
            <a:lvl3pPr marL="731520" indent="-274320">
              <a:spcBef>
                <a:spcPts val="300"/>
              </a:spcBef>
              <a:defRPr sz="2400"/>
            </a:lvl3pPr>
            <a:lvl4pPr marL="1097280" indent="-274320">
              <a:spcBef>
                <a:spcPts val="300"/>
              </a:spcBef>
              <a:defRPr sz="2000"/>
            </a:lvl4pPr>
            <a:lvl5pPr marL="1371600" indent="-274320">
              <a:spcBef>
                <a:spcPts val="300"/>
              </a:spcBef>
              <a:defRPr sz="1800"/>
            </a:lvl5pPr>
            <a:lvl6pPr marL="1645920" indent="-274320">
              <a:spcBef>
                <a:spcPts val="300"/>
              </a:spcBef>
              <a:defRPr sz="16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63675"/>
            <a:ext cx="8229600" cy="487521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506538"/>
            <a:ext cx="8229600" cy="483235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5099"/>
            <a:ext cx="5111750" cy="469106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buSzPct val="50000"/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13"/>
          <p:cNvSpPr>
            <a:spLocks noGrp="1"/>
          </p:cNvSpPr>
          <p:nvPr>
            <p:ph sz="quarter" idx="12"/>
          </p:nvPr>
        </p:nvSpPr>
        <p:spPr>
          <a:xfrm>
            <a:off x="6116638" y="1435099"/>
            <a:ext cx="2570162" cy="4559230"/>
          </a:xfrm>
          <a:prstGeom prst="roundRect">
            <a:avLst>
              <a:gd name="adj" fmla="val 7164"/>
            </a:avLst>
          </a:prstGeom>
          <a:blipFill rotWithShape="1">
            <a:blip r:embed="rId2">
              <a:alphaModFix amt="35000"/>
            </a:blip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5099"/>
            <a:ext cx="5111750" cy="469106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buSzPct val="50000"/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5707063" y="1435100"/>
            <a:ext cx="2979737" cy="29797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85" t="27796" r="6373"/>
          <a:stretch/>
        </p:blipFill>
        <p:spPr>
          <a:xfrm>
            <a:off x="194602" y="3142799"/>
            <a:ext cx="1187258" cy="847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10" descr="Kratos-logo-09_cmyk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84800" y="109538"/>
            <a:ext cx="358140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34" t="50188" r="45239" b="8026"/>
          <a:stretch/>
        </p:blipFill>
        <p:spPr>
          <a:xfrm>
            <a:off x="194602" y="2159057"/>
            <a:ext cx="1187257" cy="824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02" y="184394"/>
            <a:ext cx="1187258" cy="790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63" y="1168523"/>
            <a:ext cx="1180136" cy="790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2" name="Picture 3" descr="NEWSLIDEfrontunder.png"/>
          <p:cNvPicPr>
            <a:picLocks noChangeAspect="1"/>
          </p:cNvPicPr>
          <p:nvPr/>
        </p:nvPicPr>
        <p:blipFill>
          <a:blip r:embed="rId10"/>
          <a:srcRect t="36684"/>
          <a:stretch>
            <a:fillRect/>
          </a:stretch>
        </p:blipFill>
        <p:spPr bwMode="auto">
          <a:xfrm>
            <a:off x="0" y="2516188"/>
            <a:ext cx="9144000" cy="434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7" r:id="rId2"/>
  </p:sldLayoutIdLst>
  <p:timing>
    <p:tnLst>
      <p:par>
        <p:cTn id="1" dur="indefinite" restart="never" nodeType="tmRoot"/>
      </p:par>
    </p:tnLst>
  </p:timing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773141"/>
          </a:solidFill>
          <a:latin typeface="Arial"/>
          <a:ea typeface="ＭＳ Ｐゴシック" charset="0"/>
          <a:cs typeface="Arial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773141"/>
          </a:solidFill>
          <a:latin typeface="Arial" charset="0"/>
          <a:ea typeface="ＭＳ Ｐゴシック" charset="0"/>
          <a:cs typeface="Arial" charset="0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773141"/>
          </a:solidFill>
          <a:latin typeface="Arial" charset="0"/>
          <a:ea typeface="ＭＳ Ｐゴシック" charset="0"/>
          <a:cs typeface="Arial" charset="0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773141"/>
          </a:solidFill>
          <a:latin typeface="Arial" charset="0"/>
          <a:ea typeface="ＭＳ Ｐゴシック" charset="0"/>
          <a:cs typeface="Arial" charset="0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773141"/>
          </a:solidFill>
          <a:latin typeface="Arial" charset="0"/>
          <a:ea typeface="ＭＳ Ｐゴシック" charset="0"/>
          <a:cs typeface="Arial" charset="0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73141"/>
          </a:solidFill>
          <a:latin typeface="Arial" charset="0"/>
          <a:ea typeface="ＭＳ Ｐゴシック" charset="0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73141"/>
          </a:solidFill>
          <a:latin typeface="Arial" charset="0"/>
          <a:ea typeface="ＭＳ Ｐゴシック" charset="0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73141"/>
          </a:solidFill>
          <a:latin typeface="Arial" charset="0"/>
          <a:ea typeface="ＭＳ Ｐゴシック" charset="0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7314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4025" indent="-22383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742950" indent="-231775" algn="l" defTabSz="457200" rtl="0" eaLnBrk="0" fontAlgn="base" hangingPunct="0">
        <a:spcBef>
          <a:spcPct val="20000"/>
        </a:spcBef>
        <a:spcAft>
          <a:spcPct val="0"/>
        </a:spcAft>
        <a:buSzPct val="49000"/>
        <a:buFont typeface="Courier New" pitchFamily="49" charset="0"/>
        <a:buChar char="o"/>
        <a:tabLst>
          <a:tab pos="684213" algn="l"/>
        </a:tabLst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973138" indent="-17303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468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100" name="Picture 7" descr="Kratos-logo-09_cmyk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463" y="6477000"/>
            <a:ext cx="1312862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398463" y="6418263"/>
            <a:ext cx="8288337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"/>
          <p:cNvSpPr txBox="1">
            <a:spLocks/>
          </p:cNvSpPr>
          <p:nvPr/>
        </p:nvSpPr>
        <p:spPr>
          <a:xfrm>
            <a:off x="6627137" y="6469063"/>
            <a:ext cx="205966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ISE-</a:t>
            </a:r>
            <a:r>
              <a:rPr lang="en-US" dirty="0" err="1" smtClean="0"/>
              <a:t>Kratos</a:t>
            </a:r>
            <a:r>
              <a:rPr lang="en-US" dirty="0" smtClean="0"/>
              <a:t>-presentation-</a:t>
            </a:r>
            <a:fld id="{FB31123F-F82D-4313-A227-4D7244FAA375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4104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2" name="Picture 11" descr="ISI-Logo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361" y="6491514"/>
            <a:ext cx="439435" cy="3186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773141"/>
          </a:solidFill>
          <a:latin typeface="Arial"/>
          <a:ea typeface="ＭＳ Ｐゴシック" charset="0"/>
          <a:cs typeface="Arial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3141"/>
          </a:solidFill>
          <a:latin typeface="Arial" charset="0"/>
          <a:ea typeface="ＭＳ Ｐゴシック" charset="0"/>
          <a:cs typeface="Arial" charset="0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3141"/>
          </a:solidFill>
          <a:latin typeface="Arial" charset="0"/>
          <a:ea typeface="ＭＳ Ｐゴシック" charset="0"/>
          <a:cs typeface="Arial" charset="0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3141"/>
          </a:solidFill>
          <a:latin typeface="Arial" charset="0"/>
          <a:ea typeface="ＭＳ Ｐゴシック" charset="0"/>
          <a:cs typeface="Arial" charset="0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3141"/>
          </a:solidFill>
          <a:latin typeface="Arial" charset="0"/>
          <a:ea typeface="ＭＳ Ｐゴシック" charset="0"/>
          <a:cs typeface="Arial" charset="0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3600" b="1">
          <a:solidFill>
            <a:srgbClr val="773141"/>
          </a:solidFill>
          <a:latin typeface="Arial" charset="0"/>
          <a:ea typeface="ＭＳ Ｐゴシック" charset="0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3600" b="1">
          <a:solidFill>
            <a:srgbClr val="773141"/>
          </a:solidFill>
          <a:latin typeface="Arial" charset="0"/>
          <a:ea typeface="ＭＳ Ｐゴシック" charset="0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3600" b="1">
          <a:solidFill>
            <a:srgbClr val="773141"/>
          </a:solidFill>
          <a:latin typeface="Arial" charset="0"/>
          <a:ea typeface="ＭＳ Ｐゴシック" charset="0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3600" b="1">
          <a:solidFill>
            <a:srgbClr val="77314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defRPr sz="28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marL="454025" indent="-223838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742950" indent="-231775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49000"/>
        <a:buFont typeface="Courier New" pitchFamily="49" charset="0"/>
        <a:buChar char="o"/>
        <a:tabLst>
          <a:tab pos="684213" algn="l"/>
        </a:tabLst>
        <a:defRPr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973138" indent="-17303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20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43.png"/><Relationship Id="rId5" Type="http://schemas.openxmlformats.org/officeDocument/2006/relationships/image" Target="../media/image22.png"/><Relationship Id="rId10" Type="http://schemas.openxmlformats.org/officeDocument/2006/relationships/image" Target="../media/image42.jpeg"/><Relationship Id="rId4" Type="http://schemas.openxmlformats.org/officeDocument/2006/relationships/image" Target="../media/image21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83423" y="5588000"/>
            <a:ext cx="5460578" cy="1297431"/>
          </a:xfrm>
          <a:prstGeom prst="rect">
            <a:avLst/>
          </a:prstGeom>
        </p:spPr>
        <p:txBody>
          <a:bodyPr vert="horz" rtlCol="0">
            <a:normAutofit fontScale="97500" lnSpcReduction="10000"/>
          </a:bodyPr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773141"/>
                </a:solidFill>
                <a:latin typeface="Arial"/>
                <a:ea typeface="ＭＳ Ｐゴシック" charset="0"/>
                <a:cs typeface="Arial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7314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7314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7314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7314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73141"/>
                </a:solidFill>
                <a:latin typeface="Arial" charset="0"/>
                <a:ea typeface="ＭＳ Ｐゴシック" charset="0"/>
              </a:defRPr>
            </a:lvl6pPr>
            <a:lvl7pPr marL="914400"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73141"/>
                </a:solidFill>
                <a:latin typeface="Arial" charset="0"/>
                <a:ea typeface="ＭＳ Ｐゴシック" charset="0"/>
              </a:defRPr>
            </a:lvl7pPr>
            <a:lvl8pPr marL="1371600"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73141"/>
                </a:solidFill>
                <a:latin typeface="Arial" charset="0"/>
                <a:ea typeface="ＭＳ Ｐゴシック" charset="0"/>
              </a:defRPr>
            </a:lvl8pPr>
            <a:lvl9pPr marL="1828800"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7314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Джером </a:t>
            </a:r>
            <a:r>
              <a:rPr lang="ru-RU" sz="2000" dirty="0" err="1" smtClean="0"/>
              <a:t>Дюбуа</a:t>
            </a:r>
            <a:endParaRPr lang="en-US" sz="20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Семинар МСЭ «Управление радиочастотным спектром»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Киев, </a:t>
            </a:r>
            <a:r>
              <a:rPr lang="uk-UA" sz="2000" dirty="0" err="1" smtClean="0"/>
              <a:t>Украина</a:t>
            </a:r>
            <a:r>
              <a:rPr lang="ru-RU" sz="2000" dirty="0" smtClean="0"/>
              <a:t>, </a:t>
            </a:r>
            <a:r>
              <a:rPr lang="ru-RU" sz="2000" dirty="0"/>
              <a:t>10-12 </a:t>
            </a:r>
            <a:r>
              <a:rPr lang="ru-RU" sz="2000" dirty="0" smtClean="0"/>
              <a:t>Июля </a:t>
            </a:r>
            <a:r>
              <a:rPr lang="ru-RU" sz="2000" dirty="0"/>
              <a:t>2013</a:t>
            </a: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17125" y="2002951"/>
            <a:ext cx="7753816" cy="1937251"/>
          </a:xfrm>
          <a:prstGeom prst="rect">
            <a:avLst/>
          </a:prstGeom>
        </p:spPr>
        <p:txBody>
          <a:bodyPr vert="horz" rtlCol="0">
            <a:normAutofit fontScale="97500"/>
          </a:bodyPr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773141"/>
                </a:solidFill>
                <a:latin typeface="Arial"/>
                <a:ea typeface="ＭＳ Ｐゴシック" charset="0"/>
                <a:cs typeface="Arial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7314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7314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7314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7314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73141"/>
                </a:solidFill>
                <a:latin typeface="Arial" charset="0"/>
                <a:ea typeface="ＭＳ Ｐゴシック" charset="0"/>
              </a:defRPr>
            </a:lvl6pPr>
            <a:lvl7pPr marL="914400"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73141"/>
                </a:solidFill>
                <a:latin typeface="Arial" charset="0"/>
                <a:ea typeface="ＭＳ Ｐゴシック" charset="0"/>
              </a:defRPr>
            </a:lvl7pPr>
            <a:lvl8pPr marL="1371600"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73141"/>
                </a:solidFill>
                <a:latin typeface="Arial" charset="0"/>
                <a:ea typeface="ＭＳ Ｐゴシック" charset="0"/>
              </a:defRPr>
            </a:lvl8pPr>
            <a:lvl9pPr marL="1828800"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7314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600" dirty="0" err="1" smtClean="0"/>
              <a:t>Комплексн</a:t>
            </a:r>
            <a:r>
              <a:rPr lang="ru-RU" sz="4600" dirty="0" err="1" smtClean="0"/>
              <a:t>ое</a:t>
            </a:r>
            <a:r>
              <a:rPr lang="ru-RU" sz="4600" dirty="0" smtClean="0"/>
              <a:t> управление спутниковым спектром</a:t>
            </a:r>
            <a:endParaRPr lang="en-US" sz="4600" dirty="0" smtClean="0"/>
          </a:p>
        </p:txBody>
      </p:sp>
      <p:pic>
        <p:nvPicPr>
          <p:cNvPr id="7" name="Picture 6" descr="ISI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729" y="162144"/>
            <a:ext cx="1957388" cy="141930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3930889"/>
            <a:ext cx="9144000" cy="778463"/>
          </a:xfrm>
          <a:prstGeom prst="rect">
            <a:avLst/>
          </a:prstGeom>
        </p:spPr>
        <p:txBody>
          <a:bodyPr vert="horz" rtlCol="0">
            <a:normAutofit fontScale="97500"/>
          </a:bodyPr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773141"/>
                </a:solidFill>
                <a:latin typeface="Arial"/>
                <a:ea typeface="ＭＳ Ｐゴシック" charset="0"/>
                <a:cs typeface="Arial"/>
              </a:defRPr>
            </a:lvl1pPr>
            <a:lvl2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7314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7314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7314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7314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73141"/>
                </a:solidFill>
                <a:latin typeface="Arial" charset="0"/>
                <a:ea typeface="ＭＳ Ｐゴシック" charset="0"/>
              </a:defRPr>
            </a:lvl6pPr>
            <a:lvl7pPr marL="914400"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73141"/>
                </a:solidFill>
                <a:latin typeface="Arial" charset="0"/>
                <a:ea typeface="ＭＳ Ｐゴシック" charset="0"/>
              </a:defRPr>
            </a:lvl7pPr>
            <a:lvl8pPr marL="1371600"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73141"/>
                </a:solidFill>
                <a:latin typeface="Arial" charset="0"/>
                <a:ea typeface="ＭＳ Ｐゴシック" charset="0"/>
              </a:defRPr>
            </a:lvl8pPr>
            <a:lvl9pPr marL="1828800"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7314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Или современные технические средства управления спутниковым спектром</a:t>
            </a:r>
            <a:endParaRPr lang="en-US" sz="2000" dirty="0"/>
          </a:p>
        </p:txBody>
      </p:sp>
      <p:pic>
        <p:nvPicPr>
          <p:cNvPr id="9" name="Picture 3" descr="C:\Users\jduboe\Downloads\imagebo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98" y="4370943"/>
            <a:ext cx="2365021" cy="244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/>
              <a:t>Анализ </a:t>
            </a:r>
            <a:r>
              <a:rPr lang="en-US" sz="3200" dirty="0" smtClean="0"/>
              <a:t>TDMA </a:t>
            </a:r>
            <a:r>
              <a:rPr lang="ru-RU" sz="3200" dirty="0" smtClean="0"/>
              <a:t>всплесков</a:t>
            </a:r>
            <a:endParaRPr lang="en-US" sz="3200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58262" y="1289544"/>
            <a:ext cx="8985738" cy="890954"/>
          </a:xfrm>
        </p:spPr>
        <p:txBody>
          <a:bodyPr/>
          <a:lstStyle/>
          <a:p>
            <a:pPr>
              <a:spcBef>
                <a:spcPts val="10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</a:pPr>
            <a:r>
              <a:rPr lang="ru-RU" sz="2400" dirty="0" smtClean="0">
                <a:ea typeface="ＭＳ Ｐゴシック" pitchFamily="34" charset="-128"/>
                <a:cs typeface="Arial" pitchFamily="34" charset="0"/>
              </a:rPr>
              <a:t>Спектрограмма </a:t>
            </a: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TDMA </a:t>
            </a:r>
            <a:r>
              <a:rPr lang="ru-RU" sz="2400" dirty="0" smtClean="0">
                <a:ea typeface="ＭＳ Ｐゴシック" pitchFamily="34" charset="-128"/>
                <a:cs typeface="Arial" pitchFamily="34" charset="0"/>
              </a:rPr>
              <a:t>позволяет получить дополнительные сведения о </a:t>
            </a: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TDMA </a:t>
            </a:r>
            <a:r>
              <a:rPr lang="ru-RU" sz="2400" dirty="0" smtClean="0">
                <a:ea typeface="ＭＳ Ｐゴシック" pitchFamily="34" charset="-128"/>
                <a:cs typeface="Arial" pitchFamily="34" charset="0"/>
              </a:rPr>
              <a:t>сети</a:t>
            </a: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. </a:t>
            </a:r>
            <a:endParaRPr lang="en-US" sz="2400" dirty="0">
              <a:ea typeface="ＭＳ Ｐゴシック" pitchFamily="34" charset="-128"/>
              <a:cs typeface="Arial" pitchFamily="34" charset="0"/>
            </a:endParaRPr>
          </a:p>
          <a:p>
            <a:pPr>
              <a:spcBef>
                <a:spcPts val="10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</a:pPr>
            <a:r>
              <a:rPr lang="ru-RU" sz="2400" dirty="0" smtClean="0">
                <a:ea typeface="ＭＳ Ｐゴシック" pitchFamily="34" charset="-128"/>
                <a:cs typeface="Arial" pitchFamily="34" charset="0"/>
              </a:rPr>
              <a:t>Отдельные всплески можно идентифицировать и получать о них информацию.</a:t>
            </a:r>
            <a:endParaRPr lang="en-US" sz="2400" dirty="0"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/>
          </a:p>
        </p:txBody>
      </p:sp>
      <p:sp>
        <p:nvSpPr>
          <p:cNvPr id="36868" name="Rectangle 32"/>
          <p:cNvSpPr>
            <a:spLocks noChangeArrowheads="1"/>
          </p:cNvSpPr>
          <p:nvPr/>
        </p:nvSpPr>
        <p:spPr bwMode="auto">
          <a:xfrm>
            <a:off x="6353175" y="3033713"/>
            <a:ext cx="650875" cy="914400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pic>
        <p:nvPicPr>
          <p:cNvPr id="3687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2792756"/>
            <a:ext cx="4964654" cy="333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6" name="Rectangle 5"/>
          <p:cNvSpPr txBox="1">
            <a:spLocks noChangeArrowheads="1"/>
          </p:cNvSpPr>
          <p:nvPr/>
        </p:nvSpPr>
        <p:spPr bwMode="auto">
          <a:xfrm>
            <a:off x="5427662" y="5254625"/>
            <a:ext cx="37163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None/>
            </a:pPr>
            <a:r>
              <a:rPr lang="ru-RU" sz="2400" dirty="0" smtClean="0">
                <a:cs typeface="Arial" pitchFamily="34" charset="0"/>
              </a:rPr>
              <a:t>Спектральный анализ за определённый период времени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36877" name="Oval 19"/>
          <p:cNvSpPr>
            <a:spLocks noChangeArrowheads="1"/>
          </p:cNvSpPr>
          <p:nvPr/>
        </p:nvSpPr>
        <p:spPr bwMode="auto">
          <a:xfrm>
            <a:off x="5257800" y="4572000"/>
            <a:ext cx="773113" cy="914400"/>
          </a:xfrm>
          <a:prstGeom prst="ellipse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8000"/>
              </a:buClr>
              <a:buSzPct val="65000"/>
              <a:buFont typeface="Wingdings" pitchFamily="2" charset="2"/>
              <a:buNone/>
            </a:pPr>
            <a:endParaRPr lang="en-US"/>
          </a:p>
        </p:txBody>
      </p:sp>
      <p:sp>
        <p:nvSpPr>
          <p:cNvPr id="36878" name="Line 36"/>
          <p:cNvSpPr>
            <a:spLocks noChangeShapeType="1"/>
          </p:cNvSpPr>
          <p:nvPr/>
        </p:nvSpPr>
        <p:spPr bwMode="auto">
          <a:xfrm flipH="1" flipV="1">
            <a:off x="4495800" y="3657600"/>
            <a:ext cx="1066800" cy="914400"/>
          </a:xfrm>
          <a:prstGeom prst="line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6879" name="Line 37"/>
          <p:cNvSpPr>
            <a:spLocks noChangeShapeType="1"/>
          </p:cNvSpPr>
          <p:nvPr/>
        </p:nvSpPr>
        <p:spPr bwMode="auto">
          <a:xfrm flipH="1">
            <a:off x="4572000" y="5486400"/>
            <a:ext cx="990600" cy="225425"/>
          </a:xfrm>
          <a:prstGeom prst="line">
            <a:avLst/>
          </a:prstGeom>
          <a:noFill/>
          <a:ln w="38100">
            <a:solidFill>
              <a:srgbClr val="006699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0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38200"/>
          </a:xfrm>
        </p:spPr>
        <p:txBody>
          <a:bodyPr/>
          <a:lstStyle/>
          <a:p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Геолокация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спутникового сигнала «вниз»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Freeform 2"/>
          <p:cNvSpPr>
            <a:spLocks noChangeAspect="1"/>
          </p:cNvSpPr>
          <p:nvPr/>
        </p:nvSpPr>
        <p:spPr bwMode="auto">
          <a:xfrm>
            <a:off x="1173163" y="5209297"/>
            <a:ext cx="5216525" cy="706437"/>
          </a:xfrm>
          <a:custGeom>
            <a:avLst/>
            <a:gdLst>
              <a:gd name="T0" fmla="*/ 2147483647 w 6069"/>
              <a:gd name="T1" fmla="*/ 2147483647 h 783"/>
              <a:gd name="T2" fmla="*/ 2147483647 w 6069"/>
              <a:gd name="T3" fmla="*/ 2147483647 h 783"/>
              <a:gd name="T4" fmla="*/ 2147483647 w 6069"/>
              <a:gd name="T5" fmla="*/ 2147483647 h 783"/>
              <a:gd name="T6" fmla="*/ 2147483647 w 6069"/>
              <a:gd name="T7" fmla="*/ 2147483647 h 783"/>
              <a:gd name="T8" fmla="*/ 2147483647 w 6069"/>
              <a:gd name="T9" fmla="*/ 2147483647 h 783"/>
              <a:gd name="T10" fmla="*/ 2147483647 w 6069"/>
              <a:gd name="T11" fmla="*/ 2147483647 h 783"/>
              <a:gd name="T12" fmla="*/ 2147483647 w 6069"/>
              <a:gd name="T13" fmla="*/ 2147483647 h 783"/>
              <a:gd name="T14" fmla="*/ 2147483647 w 6069"/>
              <a:gd name="T15" fmla="*/ 2147483647 h 783"/>
              <a:gd name="T16" fmla="*/ 2147483647 w 6069"/>
              <a:gd name="T17" fmla="*/ 2147483647 h 783"/>
              <a:gd name="T18" fmla="*/ 2147483647 w 6069"/>
              <a:gd name="T19" fmla="*/ 2147483647 h 783"/>
              <a:gd name="T20" fmla="*/ 2147483647 w 6069"/>
              <a:gd name="T21" fmla="*/ 2147483647 h 783"/>
              <a:gd name="T22" fmla="*/ 2147483647 w 6069"/>
              <a:gd name="T23" fmla="*/ 2147483647 h 783"/>
              <a:gd name="T24" fmla="*/ 2147483647 w 6069"/>
              <a:gd name="T25" fmla="*/ 2147483647 h 783"/>
              <a:gd name="T26" fmla="*/ 2147483647 w 6069"/>
              <a:gd name="T27" fmla="*/ 2147483647 h 783"/>
              <a:gd name="T28" fmla="*/ 2147483647 w 6069"/>
              <a:gd name="T29" fmla="*/ 2147483647 h 783"/>
              <a:gd name="T30" fmla="*/ 2147483647 w 6069"/>
              <a:gd name="T31" fmla="*/ 2147483647 h 783"/>
              <a:gd name="T32" fmla="*/ 2147483647 w 6069"/>
              <a:gd name="T33" fmla="*/ 2147483647 h 783"/>
              <a:gd name="T34" fmla="*/ 2147483647 w 6069"/>
              <a:gd name="T35" fmla="*/ 2147483647 h 783"/>
              <a:gd name="T36" fmla="*/ 2147483647 w 6069"/>
              <a:gd name="T37" fmla="*/ 2147483647 h 783"/>
              <a:gd name="T38" fmla="*/ 2147483647 w 6069"/>
              <a:gd name="T39" fmla="*/ 2147483647 h 783"/>
              <a:gd name="T40" fmla="*/ 2147483647 w 6069"/>
              <a:gd name="T41" fmla="*/ 2147483647 h 783"/>
              <a:gd name="T42" fmla="*/ 2147483647 w 6069"/>
              <a:gd name="T43" fmla="*/ 2147483647 h 783"/>
              <a:gd name="T44" fmla="*/ 2147483647 w 6069"/>
              <a:gd name="T45" fmla="*/ 2147483647 h 783"/>
              <a:gd name="T46" fmla="*/ 2147483647 w 6069"/>
              <a:gd name="T47" fmla="*/ 2147483647 h 783"/>
              <a:gd name="T48" fmla="*/ 2147483647 w 6069"/>
              <a:gd name="T49" fmla="*/ 2147483647 h 783"/>
              <a:gd name="T50" fmla="*/ 2147483647 w 6069"/>
              <a:gd name="T51" fmla="*/ 2147483647 h 783"/>
              <a:gd name="T52" fmla="*/ 2147483647 w 6069"/>
              <a:gd name="T53" fmla="*/ 2147483647 h 783"/>
              <a:gd name="T54" fmla="*/ 2147483647 w 6069"/>
              <a:gd name="T55" fmla="*/ 2147483647 h 783"/>
              <a:gd name="T56" fmla="*/ 2147483647 w 6069"/>
              <a:gd name="T57" fmla="*/ 2147483647 h 783"/>
              <a:gd name="T58" fmla="*/ 2147483647 w 6069"/>
              <a:gd name="T59" fmla="*/ 2147483647 h 783"/>
              <a:gd name="T60" fmla="*/ 2147483647 w 6069"/>
              <a:gd name="T61" fmla="*/ 2147483647 h 783"/>
              <a:gd name="T62" fmla="*/ 2147483647 w 6069"/>
              <a:gd name="T63" fmla="*/ 2147483647 h 78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69"/>
              <a:gd name="T97" fmla="*/ 0 h 783"/>
              <a:gd name="T98" fmla="*/ 6069 w 6069"/>
              <a:gd name="T99" fmla="*/ 783 h 78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69" h="783">
                <a:moveTo>
                  <a:pt x="6069" y="389"/>
                </a:moveTo>
                <a:lnTo>
                  <a:pt x="6055" y="353"/>
                </a:lnTo>
                <a:lnTo>
                  <a:pt x="6009" y="315"/>
                </a:lnTo>
                <a:lnTo>
                  <a:pt x="5935" y="274"/>
                </a:lnTo>
                <a:lnTo>
                  <a:pt x="5834" y="240"/>
                </a:lnTo>
                <a:lnTo>
                  <a:pt x="5704" y="207"/>
                </a:lnTo>
                <a:lnTo>
                  <a:pt x="5551" y="175"/>
                </a:lnTo>
                <a:lnTo>
                  <a:pt x="5378" y="142"/>
                </a:lnTo>
                <a:lnTo>
                  <a:pt x="5184" y="118"/>
                </a:lnTo>
                <a:lnTo>
                  <a:pt x="4965" y="91"/>
                </a:lnTo>
                <a:lnTo>
                  <a:pt x="4733" y="67"/>
                </a:lnTo>
                <a:lnTo>
                  <a:pt x="4483" y="51"/>
                </a:lnTo>
                <a:lnTo>
                  <a:pt x="4219" y="31"/>
                </a:lnTo>
                <a:lnTo>
                  <a:pt x="3938" y="17"/>
                </a:lnTo>
                <a:lnTo>
                  <a:pt x="3648" y="10"/>
                </a:lnTo>
                <a:lnTo>
                  <a:pt x="3348" y="3"/>
                </a:lnTo>
                <a:lnTo>
                  <a:pt x="3036" y="0"/>
                </a:lnTo>
                <a:lnTo>
                  <a:pt x="2726" y="3"/>
                </a:lnTo>
                <a:lnTo>
                  <a:pt x="2426" y="10"/>
                </a:lnTo>
                <a:lnTo>
                  <a:pt x="2134" y="17"/>
                </a:lnTo>
                <a:lnTo>
                  <a:pt x="1855" y="31"/>
                </a:lnTo>
                <a:lnTo>
                  <a:pt x="1591" y="51"/>
                </a:lnTo>
                <a:lnTo>
                  <a:pt x="1339" y="67"/>
                </a:lnTo>
                <a:lnTo>
                  <a:pt x="1106" y="91"/>
                </a:lnTo>
                <a:lnTo>
                  <a:pt x="891" y="118"/>
                </a:lnTo>
                <a:lnTo>
                  <a:pt x="694" y="142"/>
                </a:lnTo>
                <a:lnTo>
                  <a:pt x="521" y="175"/>
                </a:lnTo>
                <a:lnTo>
                  <a:pt x="365" y="207"/>
                </a:lnTo>
                <a:lnTo>
                  <a:pt x="240" y="240"/>
                </a:lnTo>
                <a:lnTo>
                  <a:pt x="139" y="274"/>
                </a:lnTo>
                <a:lnTo>
                  <a:pt x="65" y="315"/>
                </a:lnTo>
                <a:lnTo>
                  <a:pt x="19" y="353"/>
                </a:lnTo>
                <a:lnTo>
                  <a:pt x="0" y="389"/>
                </a:lnTo>
                <a:lnTo>
                  <a:pt x="19" y="432"/>
                </a:lnTo>
                <a:lnTo>
                  <a:pt x="65" y="473"/>
                </a:lnTo>
                <a:lnTo>
                  <a:pt x="139" y="507"/>
                </a:lnTo>
                <a:lnTo>
                  <a:pt x="240" y="545"/>
                </a:lnTo>
                <a:lnTo>
                  <a:pt x="365" y="576"/>
                </a:lnTo>
                <a:lnTo>
                  <a:pt x="521" y="610"/>
                </a:lnTo>
                <a:lnTo>
                  <a:pt x="694" y="641"/>
                </a:lnTo>
                <a:lnTo>
                  <a:pt x="891" y="667"/>
                </a:lnTo>
                <a:lnTo>
                  <a:pt x="1106" y="691"/>
                </a:lnTo>
                <a:lnTo>
                  <a:pt x="1339" y="715"/>
                </a:lnTo>
                <a:lnTo>
                  <a:pt x="1591" y="735"/>
                </a:lnTo>
                <a:lnTo>
                  <a:pt x="1855" y="751"/>
                </a:lnTo>
                <a:lnTo>
                  <a:pt x="2134" y="766"/>
                </a:lnTo>
                <a:lnTo>
                  <a:pt x="2426" y="775"/>
                </a:lnTo>
                <a:lnTo>
                  <a:pt x="2726" y="780"/>
                </a:lnTo>
                <a:lnTo>
                  <a:pt x="3036" y="783"/>
                </a:lnTo>
                <a:lnTo>
                  <a:pt x="3348" y="780"/>
                </a:lnTo>
                <a:lnTo>
                  <a:pt x="3648" y="775"/>
                </a:lnTo>
                <a:lnTo>
                  <a:pt x="3938" y="766"/>
                </a:lnTo>
                <a:lnTo>
                  <a:pt x="4219" y="751"/>
                </a:lnTo>
                <a:lnTo>
                  <a:pt x="4483" y="735"/>
                </a:lnTo>
                <a:lnTo>
                  <a:pt x="4733" y="715"/>
                </a:lnTo>
                <a:lnTo>
                  <a:pt x="4965" y="691"/>
                </a:lnTo>
                <a:lnTo>
                  <a:pt x="5184" y="667"/>
                </a:lnTo>
                <a:lnTo>
                  <a:pt x="5378" y="641"/>
                </a:lnTo>
                <a:lnTo>
                  <a:pt x="5551" y="610"/>
                </a:lnTo>
                <a:lnTo>
                  <a:pt x="5704" y="576"/>
                </a:lnTo>
                <a:lnTo>
                  <a:pt x="5834" y="545"/>
                </a:lnTo>
                <a:lnTo>
                  <a:pt x="5935" y="507"/>
                </a:lnTo>
                <a:lnTo>
                  <a:pt x="6009" y="473"/>
                </a:lnTo>
                <a:lnTo>
                  <a:pt x="6055" y="432"/>
                </a:lnTo>
                <a:lnTo>
                  <a:pt x="6069" y="389"/>
                </a:lnTo>
                <a:close/>
              </a:path>
            </a:pathLst>
          </a:custGeom>
          <a:solidFill>
            <a:srgbClr val="DFDFDF"/>
          </a:solidFill>
          <a:ln w="127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4" name="Freeform 74"/>
          <p:cNvSpPr>
            <a:spLocks noChangeAspect="1"/>
          </p:cNvSpPr>
          <p:nvPr/>
        </p:nvSpPr>
        <p:spPr bwMode="auto">
          <a:xfrm>
            <a:off x="1443038" y="5493459"/>
            <a:ext cx="123825" cy="192088"/>
          </a:xfrm>
          <a:custGeom>
            <a:avLst/>
            <a:gdLst>
              <a:gd name="T0" fmla="*/ 2147483647 w 161"/>
              <a:gd name="T1" fmla="*/ 2147483647 h 212"/>
              <a:gd name="T2" fmla="*/ 0 w 161"/>
              <a:gd name="T3" fmla="*/ 2147483647 h 212"/>
              <a:gd name="T4" fmla="*/ 2147483647 w 161"/>
              <a:gd name="T5" fmla="*/ 2147483647 h 212"/>
              <a:gd name="T6" fmla="*/ 2147483647 w 161"/>
              <a:gd name="T7" fmla="*/ 2147483647 h 212"/>
              <a:gd name="T8" fmla="*/ 2147483647 w 161"/>
              <a:gd name="T9" fmla="*/ 2147483647 h 212"/>
              <a:gd name="T10" fmla="*/ 2147483647 w 161"/>
              <a:gd name="T11" fmla="*/ 0 h 212"/>
              <a:gd name="T12" fmla="*/ 2147483647 w 161"/>
              <a:gd name="T13" fmla="*/ 0 h 212"/>
              <a:gd name="T14" fmla="*/ 2147483647 w 161"/>
              <a:gd name="T15" fmla="*/ 2147483647 h 2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1"/>
              <a:gd name="T25" fmla="*/ 0 h 212"/>
              <a:gd name="T26" fmla="*/ 161 w 161"/>
              <a:gd name="T27" fmla="*/ 212 h 2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1" h="212">
                <a:moveTo>
                  <a:pt x="5" y="77"/>
                </a:moveTo>
                <a:lnTo>
                  <a:pt x="0" y="212"/>
                </a:lnTo>
                <a:lnTo>
                  <a:pt x="161" y="209"/>
                </a:lnTo>
                <a:lnTo>
                  <a:pt x="158" y="70"/>
                </a:lnTo>
                <a:lnTo>
                  <a:pt x="134" y="20"/>
                </a:lnTo>
                <a:lnTo>
                  <a:pt x="46" y="0"/>
                </a:lnTo>
                <a:lnTo>
                  <a:pt x="43" y="0"/>
                </a:lnTo>
                <a:lnTo>
                  <a:pt x="5" y="77"/>
                </a:lnTo>
                <a:close/>
              </a:path>
            </a:pathLst>
          </a:custGeom>
          <a:gradFill rotWithShape="0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0" scaled="1"/>
          </a:gradFill>
          <a:ln w="127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5" name="Freeform 75"/>
          <p:cNvSpPr>
            <a:spLocks noChangeAspect="1"/>
          </p:cNvSpPr>
          <p:nvPr/>
        </p:nvSpPr>
        <p:spPr bwMode="auto">
          <a:xfrm>
            <a:off x="1446213" y="5539497"/>
            <a:ext cx="120650" cy="39687"/>
          </a:xfrm>
          <a:custGeom>
            <a:avLst/>
            <a:gdLst>
              <a:gd name="T0" fmla="*/ 2147483647 w 158"/>
              <a:gd name="T1" fmla="*/ 2147483647 h 43"/>
              <a:gd name="T2" fmla="*/ 2147483647 w 158"/>
              <a:gd name="T3" fmla="*/ 2147483647 h 43"/>
              <a:gd name="T4" fmla="*/ 2147483647 w 158"/>
              <a:gd name="T5" fmla="*/ 0 h 43"/>
              <a:gd name="T6" fmla="*/ 2147483647 w 158"/>
              <a:gd name="T7" fmla="*/ 2147483647 h 43"/>
              <a:gd name="T8" fmla="*/ 0 w 158"/>
              <a:gd name="T9" fmla="*/ 2147483647 h 43"/>
              <a:gd name="T10" fmla="*/ 2147483647 w 158"/>
              <a:gd name="T11" fmla="*/ 2147483647 h 43"/>
              <a:gd name="T12" fmla="*/ 2147483647 w 158"/>
              <a:gd name="T13" fmla="*/ 2147483647 h 43"/>
              <a:gd name="T14" fmla="*/ 2147483647 w 158"/>
              <a:gd name="T15" fmla="*/ 2147483647 h 43"/>
              <a:gd name="T16" fmla="*/ 2147483647 w 158"/>
              <a:gd name="T17" fmla="*/ 2147483647 h 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"/>
              <a:gd name="T28" fmla="*/ 0 h 43"/>
              <a:gd name="T29" fmla="*/ 158 w 158"/>
              <a:gd name="T30" fmla="*/ 43 h 4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" h="43">
                <a:moveTo>
                  <a:pt x="158" y="21"/>
                </a:moveTo>
                <a:lnTo>
                  <a:pt x="134" y="5"/>
                </a:lnTo>
                <a:lnTo>
                  <a:pt x="79" y="0"/>
                </a:lnTo>
                <a:lnTo>
                  <a:pt x="21" y="5"/>
                </a:lnTo>
                <a:lnTo>
                  <a:pt x="0" y="21"/>
                </a:lnTo>
                <a:lnTo>
                  <a:pt x="21" y="36"/>
                </a:lnTo>
                <a:lnTo>
                  <a:pt x="79" y="43"/>
                </a:lnTo>
                <a:lnTo>
                  <a:pt x="134" y="36"/>
                </a:lnTo>
                <a:lnTo>
                  <a:pt x="158" y="21"/>
                </a:lnTo>
                <a:close/>
              </a:path>
            </a:pathLst>
          </a:custGeom>
          <a:solidFill>
            <a:srgbClr val="C0C0C0"/>
          </a:solidFill>
          <a:ln w="127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6" name="Freeform 76"/>
          <p:cNvSpPr>
            <a:spLocks noChangeAspect="1"/>
          </p:cNvSpPr>
          <p:nvPr/>
        </p:nvSpPr>
        <p:spPr bwMode="auto">
          <a:xfrm>
            <a:off x="1446213" y="5663322"/>
            <a:ext cx="120650" cy="39687"/>
          </a:xfrm>
          <a:custGeom>
            <a:avLst/>
            <a:gdLst>
              <a:gd name="T0" fmla="*/ 2147483647 w 158"/>
              <a:gd name="T1" fmla="*/ 2147483647 h 43"/>
              <a:gd name="T2" fmla="*/ 2147483647 w 158"/>
              <a:gd name="T3" fmla="*/ 2147483647 h 43"/>
              <a:gd name="T4" fmla="*/ 2147483647 w 158"/>
              <a:gd name="T5" fmla="*/ 0 h 43"/>
              <a:gd name="T6" fmla="*/ 2147483647 w 158"/>
              <a:gd name="T7" fmla="*/ 2147483647 h 43"/>
              <a:gd name="T8" fmla="*/ 0 w 158"/>
              <a:gd name="T9" fmla="*/ 2147483647 h 43"/>
              <a:gd name="T10" fmla="*/ 2147483647 w 158"/>
              <a:gd name="T11" fmla="*/ 2147483647 h 43"/>
              <a:gd name="T12" fmla="*/ 2147483647 w 158"/>
              <a:gd name="T13" fmla="*/ 2147483647 h 43"/>
              <a:gd name="T14" fmla="*/ 2147483647 w 158"/>
              <a:gd name="T15" fmla="*/ 2147483647 h 43"/>
              <a:gd name="T16" fmla="*/ 2147483647 w 158"/>
              <a:gd name="T17" fmla="*/ 2147483647 h 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"/>
              <a:gd name="T28" fmla="*/ 0 h 43"/>
              <a:gd name="T29" fmla="*/ 158 w 158"/>
              <a:gd name="T30" fmla="*/ 43 h 4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" h="43">
                <a:moveTo>
                  <a:pt x="158" y="21"/>
                </a:moveTo>
                <a:lnTo>
                  <a:pt x="134" y="4"/>
                </a:lnTo>
                <a:lnTo>
                  <a:pt x="79" y="0"/>
                </a:lnTo>
                <a:lnTo>
                  <a:pt x="21" y="4"/>
                </a:lnTo>
                <a:lnTo>
                  <a:pt x="0" y="21"/>
                </a:lnTo>
                <a:lnTo>
                  <a:pt x="21" y="38"/>
                </a:lnTo>
                <a:lnTo>
                  <a:pt x="79" y="43"/>
                </a:lnTo>
                <a:lnTo>
                  <a:pt x="134" y="38"/>
                </a:lnTo>
                <a:lnTo>
                  <a:pt x="158" y="21"/>
                </a:lnTo>
                <a:close/>
              </a:path>
            </a:pathLst>
          </a:custGeom>
          <a:solidFill>
            <a:srgbClr val="C0C0C0"/>
          </a:solidFill>
          <a:ln w="127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7" name="Freeform 77"/>
          <p:cNvSpPr>
            <a:spLocks noChangeAspect="1"/>
          </p:cNvSpPr>
          <p:nvPr/>
        </p:nvSpPr>
        <p:spPr bwMode="auto">
          <a:xfrm>
            <a:off x="1443038" y="5477584"/>
            <a:ext cx="41275" cy="204788"/>
          </a:xfrm>
          <a:custGeom>
            <a:avLst/>
            <a:gdLst>
              <a:gd name="T0" fmla="*/ 0 w 55"/>
              <a:gd name="T1" fmla="*/ 2147483647 h 228"/>
              <a:gd name="T2" fmla="*/ 0 w 55"/>
              <a:gd name="T3" fmla="*/ 2147483647 h 228"/>
              <a:gd name="T4" fmla="*/ 2147483647 w 55"/>
              <a:gd name="T5" fmla="*/ 0 h 228"/>
              <a:gd name="T6" fmla="*/ 0 60000 65536"/>
              <a:gd name="T7" fmla="*/ 0 60000 65536"/>
              <a:gd name="T8" fmla="*/ 0 60000 65536"/>
              <a:gd name="T9" fmla="*/ 0 w 55"/>
              <a:gd name="T10" fmla="*/ 0 h 228"/>
              <a:gd name="T11" fmla="*/ 55 w 55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" h="228">
                <a:moveTo>
                  <a:pt x="0" y="228"/>
                </a:moveTo>
                <a:lnTo>
                  <a:pt x="0" y="91"/>
                </a:lnTo>
                <a:lnTo>
                  <a:pt x="55" y="0"/>
                </a:lnTo>
              </a:path>
            </a:pathLst>
          </a:custGeom>
          <a:noFill/>
          <a:ln w="127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8" name="Freeform 78"/>
          <p:cNvSpPr>
            <a:spLocks noChangeAspect="1"/>
          </p:cNvSpPr>
          <p:nvPr/>
        </p:nvSpPr>
        <p:spPr bwMode="auto">
          <a:xfrm>
            <a:off x="1524000" y="5477584"/>
            <a:ext cx="42863" cy="204788"/>
          </a:xfrm>
          <a:custGeom>
            <a:avLst/>
            <a:gdLst>
              <a:gd name="T0" fmla="*/ 2147483647 w 53"/>
              <a:gd name="T1" fmla="*/ 2147483647 h 228"/>
              <a:gd name="T2" fmla="*/ 2147483647 w 53"/>
              <a:gd name="T3" fmla="*/ 2147483647 h 228"/>
              <a:gd name="T4" fmla="*/ 2147483647 w 53"/>
              <a:gd name="T5" fmla="*/ 2147483647 h 228"/>
              <a:gd name="T6" fmla="*/ 0 w 53"/>
              <a:gd name="T7" fmla="*/ 0 h 228"/>
              <a:gd name="T8" fmla="*/ 0 60000 65536"/>
              <a:gd name="T9" fmla="*/ 0 60000 65536"/>
              <a:gd name="T10" fmla="*/ 0 60000 65536"/>
              <a:gd name="T11" fmla="*/ 0 60000 65536"/>
              <a:gd name="T12" fmla="*/ 0 w 53"/>
              <a:gd name="T13" fmla="*/ 0 h 228"/>
              <a:gd name="T14" fmla="*/ 53 w 53"/>
              <a:gd name="T15" fmla="*/ 228 h 2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" h="228">
                <a:moveTo>
                  <a:pt x="53" y="228"/>
                </a:moveTo>
                <a:lnTo>
                  <a:pt x="53" y="228"/>
                </a:lnTo>
                <a:lnTo>
                  <a:pt x="53" y="91"/>
                </a:lnTo>
                <a:lnTo>
                  <a:pt x="0" y="0"/>
                </a:lnTo>
              </a:path>
            </a:pathLst>
          </a:custGeom>
          <a:noFill/>
          <a:ln w="127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9" name="Freeform 79"/>
          <p:cNvSpPr>
            <a:spLocks noChangeAspect="1"/>
          </p:cNvSpPr>
          <p:nvPr/>
        </p:nvSpPr>
        <p:spPr bwMode="auto">
          <a:xfrm>
            <a:off x="1358900" y="5258509"/>
            <a:ext cx="350838" cy="257175"/>
          </a:xfrm>
          <a:custGeom>
            <a:avLst/>
            <a:gdLst>
              <a:gd name="T0" fmla="*/ 2147483647 w 454"/>
              <a:gd name="T1" fmla="*/ 2147483647 h 285"/>
              <a:gd name="T2" fmla="*/ 2147483647 w 454"/>
              <a:gd name="T3" fmla="*/ 2147483647 h 285"/>
              <a:gd name="T4" fmla="*/ 2147483647 w 454"/>
              <a:gd name="T5" fmla="*/ 2147483647 h 285"/>
              <a:gd name="T6" fmla="*/ 2147483647 w 454"/>
              <a:gd name="T7" fmla="*/ 2147483647 h 285"/>
              <a:gd name="T8" fmla="*/ 0 w 454"/>
              <a:gd name="T9" fmla="*/ 2147483647 h 285"/>
              <a:gd name="T10" fmla="*/ 0 w 454"/>
              <a:gd name="T11" fmla="*/ 2147483647 h 285"/>
              <a:gd name="T12" fmla="*/ 2147483647 w 454"/>
              <a:gd name="T13" fmla="*/ 2147483647 h 285"/>
              <a:gd name="T14" fmla="*/ 2147483647 w 454"/>
              <a:gd name="T15" fmla="*/ 2147483647 h 285"/>
              <a:gd name="T16" fmla="*/ 2147483647 w 454"/>
              <a:gd name="T17" fmla="*/ 2147483647 h 285"/>
              <a:gd name="T18" fmla="*/ 2147483647 w 454"/>
              <a:gd name="T19" fmla="*/ 0 h 285"/>
              <a:gd name="T20" fmla="*/ 2147483647 w 454"/>
              <a:gd name="T21" fmla="*/ 0 h 285"/>
              <a:gd name="T22" fmla="*/ 2147483647 w 454"/>
              <a:gd name="T23" fmla="*/ 2147483647 h 285"/>
              <a:gd name="T24" fmla="*/ 2147483647 w 454"/>
              <a:gd name="T25" fmla="*/ 2147483647 h 285"/>
              <a:gd name="T26" fmla="*/ 2147483647 w 454"/>
              <a:gd name="T27" fmla="*/ 2147483647 h 285"/>
              <a:gd name="T28" fmla="*/ 2147483647 w 454"/>
              <a:gd name="T29" fmla="*/ 2147483647 h 285"/>
              <a:gd name="T30" fmla="*/ 2147483647 w 454"/>
              <a:gd name="T31" fmla="*/ 2147483647 h 285"/>
              <a:gd name="T32" fmla="*/ 2147483647 w 454"/>
              <a:gd name="T33" fmla="*/ 2147483647 h 285"/>
              <a:gd name="T34" fmla="*/ 2147483647 w 454"/>
              <a:gd name="T35" fmla="*/ 2147483647 h 285"/>
              <a:gd name="T36" fmla="*/ 2147483647 w 454"/>
              <a:gd name="T37" fmla="*/ 2147483647 h 285"/>
              <a:gd name="T38" fmla="*/ 2147483647 w 454"/>
              <a:gd name="T39" fmla="*/ 2147483647 h 285"/>
              <a:gd name="T40" fmla="*/ 2147483647 w 454"/>
              <a:gd name="T41" fmla="*/ 2147483647 h 285"/>
              <a:gd name="T42" fmla="*/ 2147483647 w 454"/>
              <a:gd name="T43" fmla="*/ 2147483647 h 285"/>
              <a:gd name="T44" fmla="*/ 2147483647 w 454"/>
              <a:gd name="T45" fmla="*/ 2147483647 h 285"/>
              <a:gd name="T46" fmla="*/ 2147483647 w 454"/>
              <a:gd name="T47" fmla="*/ 2147483647 h 28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54"/>
              <a:gd name="T73" fmla="*/ 0 h 285"/>
              <a:gd name="T74" fmla="*/ 454 w 454"/>
              <a:gd name="T75" fmla="*/ 285 h 28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54" h="285">
                <a:moveTo>
                  <a:pt x="171" y="264"/>
                </a:moveTo>
                <a:lnTo>
                  <a:pt x="128" y="247"/>
                </a:lnTo>
                <a:lnTo>
                  <a:pt x="89" y="223"/>
                </a:lnTo>
                <a:lnTo>
                  <a:pt x="29" y="170"/>
                </a:lnTo>
                <a:lnTo>
                  <a:pt x="0" y="115"/>
                </a:lnTo>
                <a:lnTo>
                  <a:pt x="0" y="89"/>
                </a:lnTo>
                <a:lnTo>
                  <a:pt x="5" y="62"/>
                </a:lnTo>
                <a:lnTo>
                  <a:pt x="22" y="41"/>
                </a:lnTo>
                <a:lnTo>
                  <a:pt x="46" y="24"/>
                </a:lnTo>
                <a:lnTo>
                  <a:pt x="111" y="0"/>
                </a:lnTo>
                <a:lnTo>
                  <a:pt x="190" y="0"/>
                </a:lnTo>
                <a:lnTo>
                  <a:pt x="238" y="7"/>
                </a:lnTo>
                <a:lnTo>
                  <a:pt x="279" y="24"/>
                </a:lnTo>
                <a:lnTo>
                  <a:pt x="324" y="38"/>
                </a:lnTo>
                <a:lnTo>
                  <a:pt x="365" y="62"/>
                </a:lnTo>
                <a:lnTo>
                  <a:pt x="423" y="113"/>
                </a:lnTo>
                <a:lnTo>
                  <a:pt x="452" y="170"/>
                </a:lnTo>
                <a:lnTo>
                  <a:pt x="454" y="197"/>
                </a:lnTo>
                <a:lnTo>
                  <a:pt x="447" y="221"/>
                </a:lnTo>
                <a:lnTo>
                  <a:pt x="406" y="264"/>
                </a:lnTo>
                <a:lnTo>
                  <a:pt x="341" y="285"/>
                </a:lnTo>
                <a:lnTo>
                  <a:pt x="260" y="285"/>
                </a:lnTo>
                <a:lnTo>
                  <a:pt x="214" y="278"/>
                </a:lnTo>
                <a:lnTo>
                  <a:pt x="171" y="264"/>
                </a:lnTo>
                <a:close/>
              </a:path>
            </a:pathLst>
          </a:custGeom>
          <a:gradFill rotWithShape="0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18900000" scaled="1"/>
          </a:gradFill>
          <a:ln w="127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0" name="Freeform 80"/>
          <p:cNvSpPr>
            <a:spLocks noChangeAspect="1"/>
          </p:cNvSpPr>
          <p:nvPr/>
        </p:nvSpPr>
        <p:spPr bwMode="auto">
          <a:xfrm>
            <a:off x="1524000" y="5307722"/>
            <a:ext cx="63500" cy="49212"/>
          </a:xfrm>
          <a:custGeom>
            <a:avLst/>
            <a:gdLst>
              <a:gd name="T0" fmla="*/ 2147483647 w 82"/>
              <a:gd name="T1" fmla="*/ 2147483647 h 55"/>
              <a:gd name="T2" fmla="*/ 2147483647 w 82"/>
              <a:gd name="T3" fmla="*/ 2147483647 h 55"/>
              <a:gd name="T4" fmla="*/ 0 w 82"/>
              <a:gd name="T5" fmla="*/ 2147483647 h 55"/>
              <a:gd name="T6" fmla="*/ 2147483647 w 82"/>
              <a:gd name="T7" fmla="*/ 0 h 55"/>
              <a:gd name="T8" fmla="*/ 2147483647 w 82"/>
              <a:gd name="T9" fmla="*/ 2147483647 h 55"/>
              <a:gd name="T10" fmla="*/ 2147483647 w 82"/>
              <a:gd name="T11" fmla="*/ 2147483647 h 55"/>
              <a:gd name="T12" fmla="*/ 2147483647 w 82"/>
              <a:gd name="T13" fmla="*/ 2147483647 h 55"/>
              <a:gd name="T14" fmla="*/ 2147483647 w 82"/>
              <a:gd name="T15" fmla="*/ 2147483647 h 55"/>
              <a:gd name="T16" fmla="*/ 2147483647 w 82"/>
              <a:gd name="T17" fmla="*/ 2147483647 h 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2"/>
              <a:gd name="T28" fmla="*/ 0 h 55"/>
              <a:gd name="T29" fmla="*/ 82 w 82"/>
              <a:gd name="T30" fmla="*/ 55 h 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2" h="55">
                <a:moveTo>
                  <a:pt x="29" y="50"/>
                </a:moveTo>
                <a:lnTo>
                  <a:pt x="2" y="34"/>
                </a:lnTo>
                <a:lnTo>
                  <a:pt x="0" y="12"/>
                </a:lnTo>
                <a:lnTo>
                  <a:pt x="17" y="0"/>
                </a:lnTo>
                <a:lnTo>
                  <a:pt x="50" y="7"/>
                </a:lnTo>
                <a:lnTo>
                  <a:pt x="77" y="24"/>
                </a:lnTo>
                <a:lnTo>
                  <a:pt x="82" y="43"/>
                </a:lnTo>
                <a:lnTo>
                  <a:pt x="60" y="55"/>
                </a:lnTo>
                <a:lnTo>
                  <a:pt x="29" y="50"/>
                </a:lnTo>
                <a:close/>
              </a:path>
            </a:pathLst>
          </a:custGeom>
          <a:solidFill>
            <a:srgbClr val="C0C0C0"/>
          </a:solidFill>
          <a:ln w="127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1" name="Freeform 81"/>
          <p:cNvSpPr>
            <a:spLocks noChangeAspect="1"/>
          </p:cNvSpPr>
          <p:nvPr/>
        </p:nvSpPr>
        <p:spPr bwMode="auto">
          <a:xfrm>
            <a:off x="1512888" y="5328359"/>
            <a:ext cx="11112" cy="92075"/>
          </a:xfrm>
          <a:custGeom>
            <a:avLst/>
            <a:gdLst>
              <a:gd name="T0" fmla="*/ 2147483647 w 14"/>
              <a:gd name="T1" fmla="*/ 0 h 101"/>
              <a:gd name="T2" fmla="*/ 2147483647 w 14"/>
              <a:gd name="T3" fmla="*/ 2147483647 h 101"/>
              <a:gd name="T4" fmla="*/ 0 w 14"/>
              <a:gd name="T5" fmla="*/ 2147483647 h 101"/>
              <a:gd name="T6" fmla="*/ 0 60000 65536"/>
              <a:gd name="T7" fmla="*/ 0 60000 65536"/>
              <a:gd name="T8" fmla="*/ 0 60000 65536"/>
              <a:gd name="T9" fmla="*/ 0 w 14"/>
              <a:gd name="T10" fmla="*/ 0 h 101"/>
              <a:gd name="T11" fmla="*/ 14 w 14"/>
              <a:gd name="T12" fmla="*/ 101 h 1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" h="101">
                <a:moveTo>
                  <a:pt x="14" y="0"/>
                </a:moveTo>
                <a:lnTo>
                  <a:pt x="7" y="86"/>
                </a:lnTo>
                <a:lnTo>
                  <a:pt x="0" y="101"/>
                </a:lnTo>
              </a:path>
            </a:pathLst>
          </a:custGeom>
          <a:noFill/>
          <a:ln w="127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2" name="Freeform 82"/>
          <p:cNvSpPr>
            <a:spLocks noChangeAspect="1"/>
          </p:cNvSpPr>
          <p:nvPr/>
        </p:nvSpPr>
        <p:spPr bwMode="auto">
          <a:xfrm>
            <a:off x="1524000" y="5352172"/>
            <a:ext cx="57150" cy="76200"/>
          </a:xfrm>
          <a:custGeom>
            <a:avLst/>
            <a:gdLst>
              <a:gd name="T0" fmla="*/ 2147483647 w 72"/>
              <a:gd name="T1" fmla="*/ 0 h 82"/>
              <a:gd name="T2" fmla="*/ 2147483647 w 72"/>
              <a:gd name="T3" fmla="*/ 2147483647 h 82"/>
              <a:gd name="T4" fmla="*/ 0 w 72"/>
              <a:gd name="T5" fmla="*/ 2147483647 h 82"/>
              <a:gd name="T6" fmla="*/ 0 60000 65536"/>
              <a:gd name="T7" fmla="*/ 0 60000 65536"/>
              <a:gd name="T8" fmla="*/ 0 60000 65536"/>
              <a:gd name="T9" fmla="*/ 0 w 72"/>
              <a:gd name="T10" fmla="*/ 0 h 82"/>
              <a:gd name="T11" fmla="*/ 72 w 72"/>
              <a:gd name="T12" fmla="*/ 82 h 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" h="82">
                <a:moveTo>
                  <a:pt x="72" y="0"/>
                </a:moveTo>
                <a:lnTo>
                  <a:pt x="12" y="65"/>
                </a:lnTo>
                <a:lnTo>
                  <a:pt x="0" y="82"/>
                </a:lnTo>
              </a:path>
            </a:pathLst>
          </a:custGeom>
          <a:noFill/>
          <a:ln w="127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3" name="Freeform 83"/>
          <p:cNvSpPr>
            <a:spLocks noChangeAspect="1"/>
          </p:cNvSpPr>
          <p:nvPr/>
        </p:nvSpPr>
        <p:spPr bwMode="auto">
          <a:xfrm>
            <a:off x="1511300" y="5415672"/>
            <a:ext cx="19050" cy="14287"/>
          </a:xfrm>
          <a:custGeom>
            <a:avLst/>
            <a:gdLst>
              <a:gd name="T0" fmla="*/ 2147483647 w 24"/>
              <a:gd name="T1" fmla="*/ 0 h 17"/>
              <a:gd name="T2" fmla="*/ 0 w 24"/>
              <a:gd name="T3" fmla="*/ 2147483647 h 17"/>
              <a:gd name="T4" fmla="*/ 0 w 24"/>
              <a:gd name="T5" fmla="*/ 2147483647 h 17"/>
              <a:gd name="T6" fmla="*/ 2147483647 w 24"/>
              <a:gd name="T7" fmla="*/ 2147483647 h 17"/>
              <a:gd name="T8" fmla="*/ 2147483647 w 24"/>
              <a:gd name="T9" fmla="*/ 2147483647 h 17"/>
              <a:gd name="T10" fmla="*/ 2147483647 w 24"/>
              <a:gd name="T11" fmla="*/ 2147483647 h 17"/>
              <a:gd name="T12" fmla="*/ 2147483647 w 24"/>
              <a:gd name="T13" fmla="*/ 2147483647 h 17"/>
              <a:gd name="T14" fmla="*/ 2147483647 w 24"/>
              <a:gd name="T15" fmla="*/ 2147483647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"/>
              <a:gd name="T25" fmla="*/ 0 h 17"/>
              <a:gd name="T26" fmla="*/ 24 w 24"/>
              <a:gd name="T27" fmla="*/ 17 h 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" h="17">
                <a:moveTo>
                  <a:pt x="5" y="0"/>
                </a:moveTo>
                <a:lnTo>
                  <a:pt x="0" y="2"/>
                </a:lnTo>
                <a:lnTo>
                  <a:pt x="0" y="12"/>
                </a:lnTo>
                <a:lnTo>
                  <a:pt x="7" y="17"/>
                </a:lnTo>
                <a:lnTo>
                  <a:pt x="17" y="17"/>
                </a:lnTo>
                <a:lnTo>
                  <a:pt x="24" y="12"/>
                </a:lnTo>
                <a:lnTo>
                  <a:pt x="24" y="7"/>
                </a:lnTo>
                <a:lnTo>
                  <a:pt x="24" y="5"/>
                </a:lnTo>
              </a:path>
            </a:pathLst>
          </a:custGeom>
          <a:noFill/>
          <a:ln w="127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4" name="Freeform 84"/>
          <p:cNvSpPr>
            <a:spLocks noChangeAspect="1"/>
          </p:cNvSpPr>
          <p:nvPr/>
        </p:nvSpPr>
        <p:spPr bwMode="auto">
          <a:xfrm>
            <a:off x="1911350" y="5369634"/>
            <a:ext cx="125413" cy="192088"/>
          </a:xfrm>
          <a:custGeom>
            <a:avLst/>
            <a:gdLst>
              <a:gd name="T0" fmla="*/ 2147483647 w 160"/>
              <a:gd name="T1" fmla="*/ 0 h 216"/>
              <a:gd name="T2" fmla="*/ 0 w 160"/>
              <a:gd name="T3" fmla="*/ 2147483647 h 216"/>
              <a:gd name="T4" fmla="*/ 0 w 160"/>
              <a:gd name="T5" fmla="*/ 2147483647 h 216"/>
              <a:gd name="T6" fmla="*/ 2147483647 w 160"/>
              <a:gd name="T7" fmla="*/ 2147483647 h 216"/>
              <a:gd name="T8" fmla="*/ 2147483647 w 160"/>
              <a:gd name="T9" fmla="*/ 2147483647 h 216"/>
              <a:gd name="T10" fmla="*/ 2147483647 w 160"/>
              <a:gd name="T11" fmla="*/ 2147483647 h 216"/>
              <a:gd name="T12" fmla="*/ 2147483647 w 160"/>
              <a:gd name="T13" fmla="*/ 0 h 2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0"/>
              <a:gd name="T22" fmla="*/ 0 h 216"/>
              <a:gd name="T23" fmla="*/ 160 w 160"/>
              <a:gd name="T24" fmla="*/ 216 h 2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0" h="216">
                <a:moveTo>
                  <a:pt x="40" y="0"/>
                </a:moveTo>
                <a:lnTo>
                  <a:pt x="0" y="77"/>
                </a:lnTo>
                <a:lnTo>
                  <a:pt x="0" y="216"/>
                </a:lnTo>
                <a:lnTo>
                  <a:pt x="160" y="211"/>
                </a:lnTo>
                <a:lnTo>
                  <a:pt x="153" y="70"/>
                </a:lnTo>
                <a:lnTo>
                  <a:pt x="151" y="51"/>
                </a:lnTo>
                <a:lnTo>
                  <a:pt x="40" y="0"/>
                </a:lnTo>
                <a:close/>
              </a:path>
            </a:pathLst>
          </a:custGeom>
          <a:gradFill rotWithShape="0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0" scaled="1"/>
          </a:gradFill>
          <a:ln w="127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5" name="Freeform 85"/>
          <p:cNvSpPr>
            <a:spLocks noChangeAspect="1"/>
          </p:cNvSpPr>
          <p:nvPr/>
        </p:nvSpPr>
        <p:spPr bwMode="auto">
          <a:xfrm>
            <a:off x="1911350" y="5414084"/>
            <a:ext cx="125413" cy="39688"/>
          </a:xfrm>
          <a:custGeom>
            <a:avLst/>
            <a:gdLst>
              <a:gd name="T0" fmla="*/ 2147483647 w 158"/>
              <a:gd name="T1" fmla="*/ 2147483647 h 45"/>
              <a:gd name="T2" fmla="*/ 2147483647 w 158"/>
              <a:gd name="T3" fmla="*/ 2147483647 h 45"/>
              <a:gd name="T4" fmla="*/ 2147483647 w 158"/>
              <a:gd name="T5" fmla="*/ 0 h 45"/>
              <a:gd name="T6" fmla="*/ 2147483647 w 158"/>
              <a:gd name="T7" fmla="*/ 2147483647 h 45"/>
              <a:gd name="T8" fmla="*/ 0 w 158"/>
              <a:gd name="T9" fmla="*/ 2147483647 h 45"/>
              <a:gd name="T10" fmla="*/ 2147483647 w 158"/>
              <a:gd name="T11" fmla="*/ 2147483647 h 45"/>
              <a:gd name="T12" fmla="*/ 2147483647 w 158"/>
              <a:gd name="T13" fmla="*/ 2147483647 h 45"/>
              <a:gd name="T14" fmla="*/ 2147483647 w 158"/>
              <a:gd name="T15" fmla="*/ 2147483647 h 45"/>
              <a:gd name="T16" fmla="*/ 2147483647 w 158"/>
              <a:gd name="T17" fmla="*/ 2147483647 h 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"/>
              <a:gd name="T28" fmla="*/ 0 h 45"/>
              <a:gd name="T29" fmla="*/ 158 w 158"/>
              <a:gd name="T30" fmla="*/ 45 h 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" h="45">
                <a:moveTo>
                  <a:pt x="158" y="24"/>
                </a:moveTo>
                <a:lnTo>
                  <a:pt x="134" y="7"/>
                </a:lnTo>
                <a:lnTo>
                  <a:pt x="77" y="0"/>
                </a:lnTo>
                <a:lnTo>
                  <a:pt x="22" y="7"/>
                </a:lnTo>
                <a:lnTo>
                  <a:pt x="0" y="24"/>
                </a:lnTo>
                <a:lnTo>
                  <a:pt x="22" y="40"/>
                </a:lnTo>
                <a:lnTo>
                  <a:pt x="77" y="45"/>
                </a:lnTo>
                <a:lnTo>
                  <a:pt x="134" y="40"/>
                </a:lnTo>
                <a:lnTo>
                  <a:pt x="158" y="24"/>
                </a:lnTo>
                <a:close/>
              </a:path>
            </a:pathLst>
          </a:custGeom>
          <a:solidFill>
            <a:srgbClr val="C0C0C0"/>
          </a:solidFill>
          <a:ln w="127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6" name="Freeform 86"/>
          <p:cNvSpPr>
            <a:spLocks noChangeAspect="1"/>
          </p:cNvSpPr>
          <p:nvPr/>
        </p:nvSpPr>
        <p:spPr bwMode="auto">
          <a:xfrm>
            <a:off x="1911350" y="5539497"/>
            <a:ext cx="125413" cy="39687"/>
          </a:xfrm>
          <a:custGeom>
            <a:avLst/>
            <a:gdLst>
              <a:gd name="T0" fmla="*/ 2147483647 w 158"/>
              <a:gd name="T1" fmla="*/ 2147483647 h 43"/>
              <a:gd name="T2" fmla="*/ 2147483647 w 158"/>
              <a:gd name="T3" fmla="*/ 2147483647 h 43"/>
              <a:gd name="T4" fmla="*/ 2147483647 w 158"/>
              <a:gd name="T5" fmla="*/ 0 h 43"/>
              <a:gd name="T6" fmla="*/ 2147483647 w 158"/>
              <a:gd name="T7" fmla="*/ 2147483647 h 43"/>
              <a:gd name="T8" fmla="*/ 0 w 158"/>
              <a:gd name="T9" fmla="*/ 2147483647 h 43"/>
              <a:gd name="T10" fmla="*/ 2147483647 w 158"/>
              <a:gd name="T11" fmla="*/ 2147483647 h 43"/>
              <a:gd name="T12" fmla="*/ 2147483647 w 158"/>
              <a:gd name="T13" fmla="*/ 2147483647 h 43"/>
              <a:gd name="T14" fmla="*/ 2147483647 w 158"/>
              <a:gd name="T15" fmla="*/ 2147483647 h 43"/>
              <a:gd name="T16" fmla="*/ 2147483647 w 158"/>
              <a:gd name="T17" fmla="*/ 2147483647 h 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"/>
              <a:gd name="T28" fmla="*/ 0 h 43"/>
              <a:gd name="T29" fmla="*/ 158 w 158"/>
              <a:gd name="T30" fmla="*/ 43 h 4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" h="43">
                <a:moveTo>
                  <a:pt x="158" y="21"/>
                </a:moveTo>
                <a:lnTo>
                  <a:pt x="134" y="5"/>
                </a:lnTo>
                <a:lnTo>
                  <a:pt x="77" y="0"/>
                </a:lnTo>
                <a:lnTo>
                  <a:pt x="22" y="5"/>
                </a:lnTo>
                <a:lnTo>
                  <a:pt x="0" y="21"/>
                </a:lnTo>
                <a:lnTo>
                  <a:pt x="22" y="36"/>
                </a:lnTo>
                <a:lnTo>
                  <a:pt x="77" y="43"/>
                </a:lnTo>
                <a:lnTo>
                  <a:pt x="134" y="36"/>
                </a:lnTo>
                <a:lnTo>
                  <a:pt x="158" y="21"/>
                </a:lnTo>
                <a:close/>
              </a:path>
            </a:pathLst>
          </a:custGeom>
          <a:solidFill>
            <a:srgbClr val="C0C0C0"/>
          </a:solidFill>
          <a:ln w="127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7" name="Freeform 87"/>
          <p:cNvSpPr>
            <a:spLocks noChangeAspect="1"/>
          </p:cNvSpPr>
          <p:nvPr/>
        </p:nvSpPr>
        <p:spPr bwMode="auto">
          <a:xfrm>
            <a:off x="1911350" y="5352172"/>
            <a:ext cx="42863" cy="207962"/>
          </a:xfrm>
          <a:custGeom>
            <a:avLst/>
            <a:gdLst>
              <a:gd name="T0" fmla="*/ 0 w 53"/>
              <a:gd name="T1" fmla="*/ 2147483647 h 228"/>
              <a:gd name="T2" fmla="*/ 0 w 53"/>
              <a:gd name="T3" fmla="*/ 2147483647 h 228"/>
              <a:gd name="T4" fmla="*/ 2147483647 w 53"/>
              <a:gd name="T5" fmla="*/ 0 h 228"/>
              <a:gd name="T6" fmla="*/ 0 60000 65536"/>
              <a:gd name="T7" fmla="*/ 0 60000 65536"/>
              <a:gd name="T8" fmla="*/ 0 60000 65536"/>
              <a:gd name="T9" fmla="*/ 0 w 53"/>
              <a:gd name="T10" fmla="*/ 0 h 228"/>
              <a:gd name="T11" fmla="*/ 53 w 53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" h="228">
                <a:moveTo>
                  <a:pt x="0" y="228"/>
                </a:moveTo>
                <a:lnTo>
                  <a:pt x="0" y="92"/>
                </a:lnTo>
                <a:lnTo>
                  <a:pt x="53" y="0"/>
                </a:lnTo>
              </a:path>
            </a:pathLst>
          </a:custGeom>
          <a:noFill/>
          <a:ln w="127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8" name="Freeform 88"/>
          <p:cNvSpPr>
            <a:spLocks noChangeAspect="1"/>
          </p:cNvSpPr>
          <p:nvPr/>
        </p:nvSpPr>
        <p:spPr bwMode="auto">
          <a:xfrm>
            <a:off x="1995488" y="5352172"/>
            <a:ext cx="41275" cy="207962"/>
          </a:xfrm>
          <a:custGeom>
            <a:avLst/>
            <a:gdLst>
              <a:gd name="T0" fmla="*/ 2147483647 w 50"/>
              <a:gd name="T1" fmla="*/ 2147483647 h 228"/>
              <a:gd name="T2" fmla="*/ 2147483647 w 50"/>
              <a:gd name="T3" fmla="*/ 2147483647 h 228"/>
              <a:gd name="T4" fmla="*/ 2147483647 w 50"/>
              <a:gd name="T5" fmla="*/ 2147483647 h 228"/>
              <a:gd name="T6" fmla="*/ 0 w 50"/>
              <a:gd name="T7" fmla="*/ 0 h 228"/>
              <a:gd name="T8" fmla="*/ 0 60000 65536"/>
              <a:gd name="T9" fmla="*/ 0 60000 65536"/>
              <a:gd name="T10" fmla="*/ 0 60000 65536"/>
              <a:gd name="T11" fmla="*/ 0 60000 65536"/>
              <a:gd name="T12" fmla="*/ 0 w 50"/>
              <a:gd name="T13" fmla="*/ 0 h 228"/>
              <a:gd name="T14" fmla="*/ 50 w 50"/>
              <a:gd name="T15" fmla="*/ 228 h 2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" h="228">
                <a:moveTo>
                  <a:pt x="50" y="228"/>
                </a:moveTo>
                <a:lnTo>
                  <a:pt x="50" y="228"/>
                </a:lnTo>
                <a:lnTo>
                  <a:pt x="50" y="92"/>
                </a:lnTo>
                <a:lnTo>
                  <a:pt x="0" y="0"/>
                </a:lnTo>
              </a:path>
            </a:pathLst>
          </a:custGeom>
          <a:noFill/>
          <a:ln w="127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9" name="Freeform 89"/>
          <p:cNvSpPr>
            <a:spLocks noChangeAspect="1"/>
          </p:cNvSpPr>
          <p:nvPr/>
        </p:nvSpPr>
        <p:spPr bwMode="auto">
          <a:xfrm>
            <a:off x="1858963" y="5106109"/>
            <a:ext cx="295275" cy="314325"/>
          </a:xfrm>
          <a:custGeom>
            <a:avLst/>
            <a:gdLst>
              <a:gd name="T0" fmla="*/ 2147483647 w 389"/>
              <a:gd name="T1" fmla="*/ 2147483647 h 348"/>
              <a:gd name="T2" fmla="*/ 2147483647 w 389"/>
              <a:gd name="T3" fmla="*/ 2147483647 h 348"/>
              <a:gd name="T4" fmla="*/ 2147483647 w 389"/>
              <a:gd name="T5" fmla="*/ 2147483647 h 348"/>
              <a:gd name="T6" fmla="*/ 2147483647 w 389"/>
              <a:gd name="T7" fmla="*/ 2147483647 h 348"/>
              <a:gd name="T8" fmla="*/ 0 w 389"/>
              <a:gd name="T9" fmla="*/ 2147483647 h 348"/>
              <a:gd name="T10" fmla="*/ 0 w 389"/>
              <a:gd name="T11" fmla="*/ 2147483647 h 348"/>
              <a:gd name="T12" fmla="*/ 2147483647 w 389"/>
              <a:gd name="T13" fmla="*/ 2147483647 h 348"/>
              <a:gd name="T14" fmla="*/ 2147483647 w 389"/>
              <a:gd name="T15" fmla="*/ 2147483647 h 348"/>
              <a:gd name="T16" fmla="*/ 2147483647 w 389"/>
              <a:gd name="T17" fmla="*/ 2147483647 h 348"/>
              <a:gd name="T18" fmla="*/ 2147483647 w 389"/>
              <a:gd name="T19" fmla="*/ 2147483647 h 348"/>
              <a:gd name="T20" fmla="*/ 2147483647 w 389"/>
              <a:gd name="T21" fmla="*/ 0 h 348"/>
              <a:gd name="T22" fmla="*/ 2147483647 w 389"/>
              <a:gd name="T23" fmla="*/ 0 h 348"/>
              <a:gd name="T24" fmla="*/ 2147483647 w 389"/>
              <a:gd name="T25" fmla="*/ 2147483647 h 348"/>
              <a:gd name="T26" fmla="*/ 2147483647 w 389"/>
              <a:gd name="T27" fmla="*/ 2147483647 h 348"/>
              <a:gd name="T28" fmla="*/ 2147483647 w 389"/>
              <a:gd name="T29" fmla="*/ 2147483647 h 348"/>
              <a:gd name="T30" fmla="*/ 2147483647 w 389"/>
              <a:gd name="T31" fmla="*/ 2147483647 h 348"/>
              <a:gd name="T32" fmla="*/ 2147483647 w 389"/>
              <a:gd name="T33" fmla="*/ 2147483647 h 348"/>
              <a:gd name="T34" fmla="*/ 2147483647 w 389"/>
              <a:gd name="T35" fmla="*/ 2147483647 h 348"/>
              <a:gd name="T36" fmla="*/ 2147483647 w 389"/>
              <a:gd name="T37" fmla="*/ 2147483647 h 348"/>
              <a:gd name="T38" fmla="*/ 2147483647 w 389"/>
              <a:gd name="T39" fmla="*/ 2147483647 h 348"/>
              <a:gd name="T40" fmla="*/ 2147483647 w 389"/>
              <a:gd name="T41" fmla="*/ 2147483647 h 348"/>
              <a:gd name="T42" fmla="*/ 2147483647 w 389"/>
              <a:gd name="T43" fmla="*/ 2147483647 h 348"/>
              <a:gd name="T44" fmla="*/ 2147483647 w 389"/>
              <a:gd name="T45" fmla="*/ 2147483647 h 348"/>
              <a:gd name="T46" fmla="*/ 2147483647 w 389"/>
              <a:gd name="T47" fmla="*/ 2147483647 h 348"/>
              <a:gd name="T48" fmla="*/ 2147483647 w 389"/>
              <a:gd name="T49" fmla="*/ 2147483647 h 348"/>
              <a:gd name="T50" fmla="*/ 2147483647 w 389"/>
              <a:gd name="T51" fmla="*/ 2147483647 h 348"/>
              <a:gd name="T52" fmla="*/ 2147483647 w 389"/>
              <a:gd name="T53" fmla="*/ 2147483647 h 348"/>
              <a:gd name="T54" fmla="*/ 2147483647 w 389"/>
              <a:gd name="T55" fmla="*/ 2147483647 h 348"/>
              <a:gd name="T56" fmla="*/ 2147483647 w 389"/>
              <a:gd name="T57" fmla="*/ 2147483647 h 348"/>
              <a:gd name="T58" fmla="*/ 2147483647 w 389"/>
              <a:gd name="T59" fmla="*/ 2147483647 h 348"/>
              <a:gd name="T60" fmla="*/ 2147483647 w 389"/>
              <a:gd name="T61" fmla="*/ 2147483647 h 348"/>
              <a:gd name="T62" fmla="*/ 2147483647 w 389"/>
              <a:gd name="T63" fmla="*/ 2147483647 h 348"/>
              <a:gd name="T64" fmla="*/ 2147483647 w 389"/>
              <a:gd name="T65" fmla="*/ 2147483647 h 34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89"/>
              <a:gd name="T100" fmla="*/ 0 h 348"/>
              <a:gd name="T101" fmla="*/ 389 w 389"/>
              <a:gd name="T102" fmla="*/ 348 h 34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89" h="348">
                <a:moveTo>
                  <a:pt x="84" y="264"/>
                </a:moveTo>
                <a:lnTo>
                  <a:pt x="53" y="230"/>
                </a:lnTo>
                <a:lnTo>
                  <a:pt x="31" y="199"/>
                </a:lnTo>
                <a:lnTo>
                  <a:pt x="14" y="163"/>
                </a:lnTo>
                <a:lnTo>
                  <a:pt x="0" y="132"/>
                </a:lnTo>
                <a:lnTo>
                  <a:pt x="0" y="98"/>
                </a:lnTo>
                <a:lnTo>
                  <a:pt x="5" y="69"/>
                </a:lnTo>
                <a:lnTo>
                  <a:pt x="17" y="43"/>
                </a:lnTo>
                <a:lnTo>
                  <a:pt x="31" y="24"/>
                </a:lnTo>
                <a:lnTo>
                  <a:pt x="55" y="9"/>
                </a:lnTo>
                <a:lnTo>
                  <a:pt x="89" y="0"/>
                </a:lnTo>
                <a:lnTo>
                  <a:pt x="120" y="0"/>
                </a:lnTo>
                <a:lnTo>
                  <a:pt x="156" y="7"/>
                </a:lnTo>
                <a:lnTo>
                  <a:pt x="197" y="17"/>
                </a:lnTo>
                <a:lnTo>
                  <a:pt x="230" y="33"/>
                </a:lnTo>
                <a:lnTo>
                  <a:pt x="269" y="60"/>
                </a:lnTo>
                <a:lnTo>
                  <a:pt x="305" y="86"/>
                </a:lnTo>
                <a:lnTo>
                  <a:pt x="333" y="120"/>
                </a:lnTo>
                <a:lnTo>
                  <a:pt x="360" y="151"/>
                </a:lnTo>
                <a:lnTo>
                  <a:pt x="377" y="187"/>
                </a:lnTo>
                <a:lnTo>
                  <a:pt x="386" y="218"/>
                </a:lnTo>
                <a:lnTo>
                  <a:pt x="389" y="249"/>
                </a:lnTo>
                <a:lnTo>
                  <a:pt x="386" y="278"/>
                </a:lnTo>
                <a:lnTo>
                  <a:pt x="374" y="307"/>
                </a:lnTo>
                <a:lnTo>
                  <a:pt x="355" y="324"/>
                </a:lnTo>
                <a:lnTo>
                  <a:pt x="331" y="338"/>
                </a:lnTo>
                <a:lnTo>
                  <a:pt x="300" y="348"/>
                </a:lnTo>
                <a:lnTo>
                  <a:pt x="266" y="348"/>
                </a:lnTo>
                <a:lnTo>
                  <a:pt x="230" y="343"/>
                </a:lnTo>
                <a:lnTo>
                  <a:pt x="194" y="331"/>
                </a:lnTo>
                <a:lnTo>
                  <a:pt x="156" y="314"/>
                </a:lnTo>
                <a:lnTo>
                  <a:pt x="120" y="290"/>
                </a:lnTo>
                <a:lnTo>
                  <a:pt x="84" y="264"/>
                </a:lnTo>
                <a:close/>
              </a:path>
            </a:pathLst>
          </a:custGeom>
          <a:gradFill rotWithShape="0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18900000" scaled="1"/>
          </a:gradFill>
          <a:ln w="127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0" name="Freeform 90"/>
          <p:cNvSpPr>
            <a:spLocks noChangeAspect="1"/>
          </p:cNvSpPr>
          <p:nvPr/>
        </p:nvSpPr>
        <p:spPr bwMode="auto">
          <a:xfrm>
            <a:off x="1982788" y="5253747"/>
            <a:ext cx="82550" cy="44450"/>
          </a:xfrm>
          <a:custGeom>
            <a:avLst/>
            <a:gdLst>
              <a:gd name="T0" fmla="*/ 2147483647 w 108"/>
              <a:gd name="T1" fmla="*/ 0 h 48"/>
              <a:gd name="T2" fmla="*/ 2147483647 w 108"/>
              <a:gd name="T3" fmla="*/ 2147483647 h 48"/>
              <a:gd name="T4" fmla="*/ 0 w 108"/>
              <a:gd name="T5" fmla="*/ 2147483647 h 48"/>
              <a:gd name="T6" fmla="*/ 0 60000 65536"/>
              <a:gd name="T7" fmla="*/ 0 60000 65536"/>
              <a:gd name="T8" fmla="*/ 0 60000 65536"/>
              <a:gd name="T9" fmla="*/ 0 w 108"/>
              <a:gd name="T10" fmla="*/ 0 h 48"/>
              <a:gd name="T11" fmla="*/ 108 w 10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48">
                <a:moveTo>
                  <a:pt x="108" y="0"/>
                </a:moveTo>
                <a:lnTo>
                  <a:pt x="17" y="36"/>
                </a:lnTo>
                <a:lnTo>
                  <a:pt x="0" y="48"/>
                </a:lnTo>
              </a:path>
            </a:pathLst>
          </a:custGeom>
          <a:noFill/>
          <a:ln w="127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1" name="Freeform 91"/>
          <p:cNvSpPr>
            <a:spLocks noChangeAspect="1"/>
          </p:cNvSpPr>
          <p:nvPr/>
        </p:nvSpPr>
        <p:spPr bwMode="auto">
          <a:xfrm>
            <a:off x="1974850" y="5204534"/>
            <a:ext cx="46038" cy="82550"/>
          </a:xfrm>
          <a:custGeom>
            <a:avLst/>
            <a:gdLst>
              <a:gd name="T0" fmla="*/ 2147483647 w 60"/>
              <a:gd name="T1" fmla="*/ 0 h 91"/>
              <a:gd name="T2" fmla="*/ 2147483647 w 60"/>
              <a:gd name="T3" fmla="*/ 2147483647 h 91"/>
              <a:gd name="T4" fmla="*/ 0 w 60"/>
              <a:gd name="T5" fmla="*/ 2147483647 h 91"/>
              <a:gd name="T6" fmla="*/ 0 60000 65536"/>
              <a:gd name="T7" fmla="*/ 0 60000 65536"/>
              <a:gd name="T8" fmla="*/ 0 60000 65536"/>
              <a:gd name="T9" fmla="*/ 0 w 60"/>
              <a:gd name="T10" fmla="*/ 0 h 91"/>
              <a:gd name="T11" fmla="*/ 60 w 60"/>
              <a:gd name="T12" fmla="*/ 91 h 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91">
                <a:moveTo>
                  <a:pt x="60" y="0"/>
                </a:moveTo>
                <a:lnTo>
                  <a:pt x="12" y="81"/>
                </a:lnTo>
                <a:lnTo>
                  <a:pt x="0" y="91"/>
                </a:lnTo>
              </a:path>
            </a:pathLst>
          </a:custGeom>
          <a:noFill/>
          <a:ln w="127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2" name="Freeform 92"/>
          <p:cNvSpPr>
            <a:spLocks noChangeAspect="1"/>
          </p:cNvSpPr>
          <p:nvPr/>
        </p:nvSpPr>
        <p:spPr bwMode="auto">
          <a:xfrm>
            <a:off x="2020888" y="5195009"/>
            <a:ext cx="55562" cy="57150"/>
          </a:xfrm>
          <a:custGeom>
            <a:avLst/>
            <a:gdLst>
              <a:gd name="T0" fmla="*/ 2147483647 w 72"/>
              <a:gd name="T1" fmla="*/ 2147483647 h 63"/>
              <a:gd name="T2" fmla="*/ 0 w 72"/>
              <a:gd name="T3" fmla="*/ 2147483647 h 63"/>
              <a:gd name="T4" fmla="*/ 2147483647 w 72"/>
              <a:gd name="T5" fmla="*/ 2147483647 h 63"/>
              <a:gd name="T6" fmla="*/ 2147483647 w 72"/>
              <a:gd name="T7" fmla="*/ 0 h 63"/>
              <a:gd name="T8" fmla="*/ 2147483647 w 72"/>
              <a:gd name="T9" fmla="*/ 2147483647 h 63"/>
              <a:gd name="T10" fmla="*/ 2147483647 w 72"/>
              <a:gd name="T11" fmla="*/ 2147483647 h 63"/>
              <a:gd name="T12" fmla="*/ 2147483647 w 72"/>
              <a:gd name="T13" fmla="*/ 2147483647 h 63"/>
              <a:gd name="T14" fmla="*/ 2147483647 w 72"/>
              <a:gd name="T15" fmla="*/ 2147483647 h 63"/>
              <a:gd name="T16" fmla="*/ 2147483647 w 72"/>
              <a:gd name="T17" fmla="*/ 2147483647 h 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2"/>
              <a:gd name="T28" fmla="*/ 0 h 63"/>
              <a:gd name="T29" fmla="*/ 72 w 72"/>
              <a:gd name="T30" fmla="*/ 63 h 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2" h="63">
                <a:moveTo>
                  <a:pt x="17" y="51"/>
                </a:moveTo>
                <a:lnTo>
                  <a:pt x="0" y="27"/>
                </a:lnTo>
                <a:lnTo>
                  <a:pt x="5" y="7"/>
                </a:lnTo>
                <a:lnTo>
                  <a:pt x="27" y="0"/>
                </a:lnTo>
                <a:lnTo>
                  <a:pt x="56" y="17"/>
                </a:lnTo>
                <a:lnTo>
                  <a:pt x="72" y="41"/>
                </a:lnTo>
                <a:lnTo>
                  <a:pt x="68" y="58"/>
                </a:lnTo>
                <a:lnTo>
                  <a:pt x="46" y="63"/>
                </a:lnTo>
                <a:lnTo>
                  <a:pt x="17" y="51"/>
                </a:lnTo>
                <a:close/>
              </a:path>
            </a:pathLst>
          </a:custGeom>
          <a:solidFill>
            <a:srgbClr val="C0C0C0"/>
          </a:solidFill>
          <a:ln w="127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3" name="Freeform 93"/>
          <p:cNvSpPr>
            <a:spLocks noChangeAspect="1"/>
          </p:cNvSpPr>
          <p:nvPr/>
        </p:nvSpPr>
        <p:spPr bwMode="auto">
          <a:xfrm>
            <a:off x="1968500" y="5282322"/>
            <a:ext cx="19050" cy="19050"/>
          </a:xfrm>
          <a:custGeom>
            <a:avLst/>
            <a:gdLst>
              <a:gd name="T0" fmla="*/ 2147483647 w 24"/>
              <a:gd name="T1" fmla="*/ 0 h 22"/>
              <a:gd name="T2" fmla="*/ 2147483647 w 24"/>
              <a:gd name="T3" fmla="*/ 2147483647 h 22"/>
              <a:gd name="T4" fmla="*/ 0 w 24"/>
              <a:gd name="T5" fmla="*/ 2147483647 h 22"/>
              <a:gd name="T6" fmla="*/ 2147483647 w 24"/>
              <a:gd name="T7" fmla="*/ 2147483647 h 22"/>
              <a:gd name="T8" fmla="*/ 2147483647 w 24"/>
              <a:gd name="T9" fmla="*/ 2147483647 h 22"/>
              <a:gd name="T10" fmla="*/ 2147483647 w 24"/>
              <a:gd name="T11" fmla="*/ 2147483647 h 22"/>
              <a:gd name="T12" fmla="*/ 2147483647 w 24"/>
              <a:gd name="T13" fmla="*/ 2147483647 h 22"/>
              <a:gd name="T14" fmla="*/ 2147483647 w 24"/>
              <a:gd name="T15" fmla="*/ 2147483647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"/>
              <a:gd name="T25" fmla="*/ 0 h 22"/>
              <a:gd name="T26" fmla="*/ 24 w 24"/>
              <a:gd name="T27" fmla="*/ 22 h 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" h="22">
                <a:moveTo>
                  <a:pt x="10" y="0"/>
                </a:moveTo>
                <a:lnTo>
                  <a:pt x="3" y="3"/>
                </a:lnTo>
                <a:lnTo>
                  <a:pt x="0" y="10"/>
                </a:lnTo>
                <a:lnTo>
                  <a:pt x="3" y="19"/>
                </a:lnTo>
                <a:lnTo>
                  <a:pt x="10" y="22"/>
                </a:lnTo>
                <a:lnTo>
                  <a:pt x="19" y="19"/>
                </a:lnTo>
                <a:lnTo>
                  <a:pt x="24" y="15"/>
                </a:lnTo>
                <a:lnTo>
                  <a:pt x="24" y="12"/>
                </a:lnTo>
              </a:path>
            </a:pathLst>
          </a:custGeom>
          <a:noFill/>
          <a:ln w="127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4" name="Line 94"/>
          <p:cNvSpPr>
            <a:spLocks noChangeAspect="1" noChangeShapeType="1"/>
          </p:cNvSpPr>
          <p:nvPr/>
        </p:nvSpPr>
        <p:spPr bwMode="auto">
          <a:xfrm flipH="1" flipV="1">
            <a:off x="3681413" y="3524959"/>
            <a:ext cx="1190625" cy="13430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none" w="sm" len="sm"/>
            <a:tailEnd type="stealth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232150" y="2674059"/>
            <a:ext cx="465138" cy="1123950"/>
            <a:chOff x="3841750" y="1892300"/>
            <a:chExt cx="465138" cy="1123950"/>
          </a:xfrm>
        </p:grpSpPr>
        <p:sp>
          <p:nvSpPr>
            <p:cNvPr id="41169" name="Freeform 3"/>
            <p:cNvSpPr>
              <a:spLocks noChangeAspect="1"/>
            </p:cNvSpPr>
            <p:nvPr/>
          </p:nvSpPr>
          <p:spPr bwMode="auto">
            <a:xfrm>
              <a:off x="4011613" y="2509838"/>
              <a:ext cx="196850" cy="115887"/>
            </a:xfrm>
            <a:custGeom>
              <a:avLst/>
              <a:gdLst>
                <a:gd name="T0" fmla="*/ 2147483647 w 254"/>
                <a:gd name="T1" fmla="*/ 0 h 127"/>
                <a:gd name="T2" fmla="*/ 0 w 254"/>
                <a:gd name="T3" fmla="*/ 2147483647 h 127"/>
                <a:gd name="T4" fmla="*/ 2147483647 w 254"/>
                <a:gd name="T5" fmla="*/ 2147483647 h 127"/>
                <a:gd name="T6" fmla="*/ 2147483647 w 254"/>
                <a:gd name="T7" fmla="*/ 2147483647 h 127"/>
                <a:gd name="T8" fmla="*/ 2147483647 w 254"/>
                <a:gd name="T9" fmla="*/ 0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"/>
                <a:gd name="T16" fmla="*/ 0 h 127"/>
                <a:gd name="T17" fmla="*/ 254 w 254"/>
                <a:gd name="T18" fmla="*/ 127 h 1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" h="127">
                  <a:moveTo>
                    <a:pt x="62" y="0"/>
                  </a:moveTo>
                  <a:lnTo>
                    <a:pt x="0" y="110"/>
                  </a:lnTo>
                  <a:lnTo>
                    <a:pt x="194" y="127"/>
                  </a:lnTo>
                  <a:lnTo>
                    <a:pt x="254" y="14"/>
                  </a:lnTo>
                  <a:lnTo>
                    <a:pt x="170" y="0"/>
                  </a:lnTo>
                </a:path>
              </a:pathLst>
            </a:custGeom>
            <a:gradFill rotWithShape="0">
              <a:gsLst>
                <a:gs pos="0">
                  <a:srgbClr val="767647"/>
                </a:gs>
                <a:gs pos="100000">
                  <a:srgbClr val="FFFF99"/>
                </a:gs>
              </a:gsLst>
              <a:lin ang="5400000" scaled="1"/>
            </a:gradFill>
            <a:ln w="127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0" name="Freeform 41"/>
            <p:cNvSpPr>
              <a:spLocks noChangeAspect="1"/>
            </p:cNvSpPr>
            <p:nvPr/>
          </p:nvSpPr>
          <p:spPr bwMode="auto">
            <a:xfrm>
              <a:off x="3841750" y="1892300"/>
              <a:ext cx="300038" cy="617538"/>
            </a:xfrm>
            <a:custGeom>
              <a:avLst/>
              <a:gdLst>
                <a:gd name="T0" fmla="*/ 2147483647 w 393"/>
                <a:gd name="T1" fmla="*/ 2147483647 h 684"/>
                <a:gd name="T2" fmla="*/ 2147483647 w 393"/>
                <a:gd name="T3" fmla="*/ 2147483647 h 684"/>
                <a:gd name="T4" fmla="*/ 2147483647 w 393"/>
                <a:gd name="T5" fmla="*/ 2147483647 h 684"/>
                <a:gd name="T6" fmla="*/ 0 w 393"/>
                <a:gd name="T7" fmla="*/ 2147483647 h 684"/>
                <a:gd name="T8" fmla="*/ 2147483647 w 393"/>
                <a:gd name="T9" fmla="*/ 0 h 6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84"/>
                <a:gd name="T17" fmla="*/ 393 w 393"/>
                <a:gd name="T18" fmla="*/ 684 h 6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84">
                  <a:moveTo>
                    <a:pt x="223" y="5"/>
                  </a:moveTo>
                  <a:lnTo>
                    <a:pt x="393" y="684"/>
                  </a:lnTo>
                  <a:lnTo>
                    <a:pt x="223" y="684"/>
                  </a:lnTo>
                  <a:lnTo>
                    <a:pt x="0" y="10"/>
                  </a:lnTo>
                  <a:lnTo>
                    <a:pt x="221" y="0"/>
                  </a:lnTo>
                </a:path>
              </a:pathLst>
            </a:custGeom>
            <a:gradFill rotWithShape="0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18900000" scaled="1"/>
            </a:gradFill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1" name="Line 42"/>
            <p:cNvSpPr>
              <a:spLocks noChangeAspect="1" noChangeShapeType="1"/>
            </p:cNvSpPr>
            <p:nvPr/>
          </p:nvSpPr>
          <p:spPr bwMode="auto">
            <a:xfrm flipV="1">
              <a:off x="3878263" y="2032000"/>
              <a:ext cx="165100" cy="1588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2" name="Line 43"/>
            <p:cNvSpPr>
              <a:spLocks noChangeAspect="1" noChangeShapeType="1"/>
            </p:cNvSpPr>
            <p:nvPr/>
          </p:nvSpPr>
          <p:spPr bwMode="auto">
            <a:xfrm flipV="1">
              <a:off x="3917950" y="2151063"/>
              <a:ext cx="147638" cy="4762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3" name="Line 44"/>
            <p:cNvSpPr>
              <a:spLocks noChangeAspect="1" noChangeShapeType="1"/>
            </p:cNvSpPr>
            <p:nvPr/>
          </p:nvSpPr>
          <p:spPr bwMode="auto">
            <a:xfrm flipV="1">
              <a:off x="3943350" y="2260600"/>
              <a:ext cx="144463" cy="3175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4" name="Line 45"/>
            <p:cNvSpPr>
              <a:spLocks noChangeAspect="1" noChangeShapeType="1"/>
            </p:cNvSpPr>
            <p:nvPr/>
          </p:nvSpPr>
          <p:spPr bwMode="auto">
            <a:xfrm>
              <a:off x="3968750" y="2355850"/>
              <a:ext cx="139700" cy="0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5" name="Freeform 46"/>
            <p:cNvSpPr>
              <a:spLocks noChangeAspect="1"/>
            </p:cNvSpPr>
            <p:nvPr/>
          </p:nvSpPr>
          <p:spPr bwMode="auto">
            <a:xfrm>
              <a:off x="4011613" y="2509838"/>
              <a:ext cx="130175" cy="69850"/>
            </a:xfrm>
            <a:custGeom>
              <a:avLst/>
              <a:gdLst>
                <a:gd name="T0" fmla="*/ 0 w 168"/>
                <a:gd name="T1" fmla="*/ 0 h 79"/>
                <a:gd name="T2" fmla="*/ 2147483647 w 168"/>
                <a:gd name="T3" fmla="*/ 2147483647 h 79"/>
                <a:gd name="T4" fmla="*/ 2147483647 w 168"/>
                <a:gd name="T5" fmla="*/ 0 h 79"/>
                <a:gd name="T6" fmla="*/ 0 60000 65536"/>
                <a:gd name="T7" fmla="*/ 0 60000 65536"/>
                <a:gd name="T8" fmla="*/ 0 60000 65536"/>
                <a:gd name="T9" fmla="*/ 0 w 168"/>
                <a:gd name="T10" fmla="*/ 0 h 79"/>
                <a:gd name="T11" fmla="*/ 168 w 168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79">
                  <a:moveTo>
                    <a:pt x="0" y="0"/>
                  </a:moveTo>
                  <a:lnTo>
                    <a:pt x="103" y="79"/>
                  </a:lnTo>
                  <a:lnTo>
                    <a:pt x="168" y="0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6" name="Freeform 47"/>
            <p:cNvSpPr>
              <a:spLocks noChangeAspect="1"/>
            </p:cNvSpPr>
            <p:nvPr/>
          </p:nvSpPr>
          <p:spPr bwMode="auto">
            <a:xfrm>
              <a:off x="4049713" y="2524125"/>
              <a:ext cx="171450" cy="219075"/>
            </a:xfrm>
            <a:custGeom>
              <a:avLst/>
              <a:gdLst>
                <a:gd name="T0" fmla="*/ 2147483647 w 227"/>
                <a:gd name="T1" fmla="*/ 0 h 243"/>
                <a:gd name="T2" fmla="*/ 2147483647 w 227"/>
                <a:gd name="T3" fmla="*/ 2147483647 h 243"/>
                <a:gd name="T4" fmla="*/ 2147483647 w 227"/>
                <a:gd name="T5" fmla="*/ 2147483647 h 243"/>
                <a:gd name="T6" fmla="*/ 0 w 227"/>
                <a:gd name="T7" fmla="*/ 2147483647 h 2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7"/>
                <a:gd name="T13" fmla="*/ 0 h 243"/>
                <a:gd name="T14" fmla="*/ 227 w 227"/>
                <a:gd name="T15" fmla="*/ 243 h 2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7" h="243">
                  <a:moveTo>
                    <a:pt x="208" y="0"/>
                  </a:moveTo>
                  <a:lnTo>
                    <a:pt x="227" y="130"/>
                  </a:lnTo>
                  <a:lnTo>
                    <a:pt x="172" y="243"/>
                  </a:lnTo>
                  <a:lnTo>
                    <a:pt x="0" y="228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7" name="Line 48"/>
            <p:cNvSpPr>
              <a:spLocks noChangeAspect="1" noChangeShapeType="1"/>
            </p:cNvSpPr>
            <p:nvPr/>
          </p:nvSpPr>
          <p:spPr bwMode="auto">
            <a:xfrm>
              <a:off x="4160838" y="2625725"/>
              <a:ext cx="19050" cy="112713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8" name="Freeform 49"/>
            <p:cNvSpPr>
              <a:spLocks noChangeAspect="1"/>
            </p:cNvSpPr>
            <p:nvPr/>
          </p:nvSpPr>
          <p:spPr bwMode="auto">
            <a:xfrm>
              <a:off x="4095750" y="2779713"/>
              <a:ext cx="150813" cy="236537"/>
            </a:xfrm>
            <a:custGeom>
              <a:avLst/>
              <a:gdLst>
                <a:gd name="T0" fmla="*/ 2147483647 w 196"/>
                <a:gd name="T1" fmla="*/ 2147483647 h 259"/>
                <a:gd name="T2" fmla="*/ 2147483647 w 196"/>
                <a:gd name="T3" fmla="*/ 2147483647 h 259"/>
                <a:gd name="T4" fmla="*/ 2147483647 w 196"/>
                <a:gd name="T5" fmla="*/ 2147483647 h 259"/>
                <a:gd name="T6" fmla="*/ 0 w 196"/>
                <a:gd name="T7" fmla="*/ 0 h 259"/>
                <a:gd name="T8" fmla="*/ 2147483647 w 196"/>
                <a:gd name="T9" fmla="*/ 2147483647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259"/>
                <a:gd name="T17" fmla="*/ 196 w 196"/>
                <a:gd name="T18" fmla="*/ 259 h 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259">
                  <a:moveTo>
                    <a:pt x="134" y="7"/>
                  </a:moveTo>
                  <a:lnTo>
                    <a:pt x="196" y="259"/>
                  </a:lnTo>
                  <a:lnTo>
                    <a:pt x="76" y="245"/>
                  </a:lnTo>
                  <a:lnTo>
                    <a:pt x="0" y="0"/>
                  </a:lnTo>
                  <a:lnTo>
                    <a:pt x="134" y="7"/>
                  </a:lnTo>
                  <a:close/>
                </a:path>
              </a:pathLst>
            </a:custGeom>
            <a:gradFill rotWithShape="0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18900000" scaled="1"/>
            </a:gradFill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9" name="Line 50"/>
            <p:cNvSpPr>
              <a:spLocks noChangeAspect="1" noChangeShapeType="1"/>
            </p:cNvSpPr>
            <p:nvPr/>
          </p:nvSpPr>
          <p:spPr bwMode="auto">
            <a:xfrm flipH="1" flipV="1">
              <a:off x="4146550" y="2738438"/>
              <a:ext cx="50800" cy="49212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80" name="Freeform 51"/>
            <p:cNvSpPr>
              <a:spLocks noChangeAspect="1"/>
            </p:cNvSpPr>
            <p:nvPr/>
          </p:nvSpPr>
          <p:spPr bwMode="auto">
            <a:xfrm>
              <a:off x="4084638" y="2574925"/>
              <a:ext cx="15875" cy="9525"/>
            </a:xfrm>
            <a:custGeom>
              <a:avLst/>
              <a:gdLst>
                <a:gd name="T0" fmla="*/ 2147483647 w 19"/>
                <a:gd name="T1" fmla="*/ 2147483647 h 10"/>
                <a:gd name="T2" fmla="*/ 2147483647 w 19"/>
                <a:gd name="T3" fmla="*/ 0 h 10"/>
                <a:gd name="T4" fmla="*/ 0 w 19"/>
                <a:gd name="T5" fmla="*/ 0 h 10"/>
                <a:gd name="T6" fmla="*/ 2147483647 w 19"/>
                <a:gd name="T7" fmla="*/ 2147483647 h 10"/>
                <a:gd name="T8" fmla="*/ 2147483647 w 19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0"/>
                <a:gd name="T17" fmla="*/ 19 w 19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0">
                  <a:moveTo>
                    <a:pt x="19" y="1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7" y="10"/>
                  </a:lnTo>
                  <a:lnTo>
                    <a:pt x="19" y="10"/>
                  </a:lnTo>
                  <a:close/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81" name="Freeform 52"/>
            <p:cNvSpPr>
              <a:spLocks noChangeAspect="1"/>
            </p:cNvSpPr>
            <p:nvPr/>
          </p:nvSpPr>
          <p:spPr bwMode="auto">
            <a:xfrm>
              <a:off x="4133850" y="2935288"/>
              <a:ext cx="95250" cy="7937"/>
            </a:xfrm>
            <a:custGeom>
              <a:avLst/>
              <a:gdLst>
                <a:gd name="T0" fmla="*/ 0 w 125"/>
                <a:gd name="T1" fmla="*/ 0 h 10"/>
                <a:gd name="T2" fmla="*/ 2147483647 w 125"/>
                <a:gd name="T3" fmla="*/ 2147483647 h 10"/>
                <a:gd name="T4" fmla="*/ 2147483647 w 125"/>
                <a:gd name="T5" fmla="*/ 2147483647 h 10"/>
                <a:gd name="T6" fmla="*/ 0 60000 65536"/>
                <a:gd name="T7" fmla="*/ 0 60000 65536"/>
                <a:gd name="T8" fmla="*/ 0 60000 65536"/>
                <a:gd name="T9" fmla="*/ 0 w 125"/>
                <a:gd name="T10" fmla="*/ 0 h 10"/>
                <a:gd name="T11" fmla="*/ 125 w 125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" h="10">
                  <a:moveTo>
                    <a:pt x="0" y="0"/>
                  </a:moveTo>
                  <a:lnTo>
                    <a:pt x="111" y="8"/>
                  </a:lnTo>
                  <a:lnTo>
                    <a:pt x="125" y="10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82" name="Line 53"/>
            <p:cNvSpPr>
              <a:spLocks noChangeAspect="1" noChangeShapeType="1"/>
            </p:cNvSpPr>
            <p:nvPr/>
          </p:nvSpPr>
          <p:spPr bwMode="auto">
            <a:xfrm>
              <a:off x="4110038" y="2846388"/>
              <a:ext cx="100012" cy="9525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83" name="Line 54"/>
            <p:cNvSpPr>
              <a:spLocks noChangeAspect="1" noChangeShapeType="1"/>
            </p:cNvSpPr>
            <p:nvPr/>
          </p:nvSpPr>
          <p:spPr bwMode="auto">
            <a:xfrm>
              <a:off x="4122738" y="2894013"/>
              <a:ext cx="98425" cy="6350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84" name="Line 55"/>
            <p:cNvSpPr>
              <a:spLocks noChangeAspect="1" noChangeShapeType="1"/>
            </p:cNvSpPr>
            <p:nvPr/>
          </p:nvSpPr>
          <p:spPr bwMode="auto">
            <a:xfrm>
              <a:off x="4141788" y="2968625"/>
              <a:ext cx="95250" cy="12700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85" name="Line 56"/>
            <p:cNvSpPr>
              <a:spLocks noChangeAspect="1" noChangeShapeType="1"/>
            </p:cNvSpPr>
            <p:nvPr/>
          </p:nvSpPr>
          <p:spPr bwMode="auto">
            <a:xfrm>
              <a:off x="4100513" y="2803525"/>
              <a:ext cx="101600" cy="12700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86" name="Line 57"/>
            <p:cNvSpPr>
              <a:spLocks noChangeAspect="1" noChangeShapeType="1"/>
            </p:cNvSpPr>
            <p:nvPr/>
          </p:nvSpPr>
          <p:spPr bwMode="auto">
            <a:xfrm>
              <a:off x="3998913" y="2457450"/>
              <a:ext cx="134937" cy="3175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87" name="Line 58"/>
            <p:cNvSpPr>
              <a:spLocks noChangeAspect="1" noChangeShapeType="1"/>
            </p:cNvSpPr>
            <p:nvPr/>
          </p:nvSpPr>
          <p:spPr bwMode="auto">
            <a:xfrm flipV="1">
              <a:off x="4095750" y="2735263"/>
              <a:ext cx="17463" cy="44450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88" name="Freeform 59"/>
            <p:cNvSpPr>
              <a:spLocks noChangeAspect="1"/>
            </p:cNvSpPr>
            <p:nvPr/>
          </p:nvSpPr>
          <p:spPr bwMode="auto">
            <a:xfrm>
              <a:off x="4184650" y="2603500"/>
              <a:ext cx="36513" cy="47625"/>
            </a:xfrm>
            <a:custGeom>
              <a:avLst/>
              <a:gdLst>
                <a:gd name="T0" fmla="*/ 2147483647 w 44"/>
                <a:gd name="T1" fmla="*/ 2147483647 h 53"/>
                <a:gd name="T2" fmla="*/ 2147483647 w 44"/>
                <a:gd name="T3" fmla="*/ 0 h 53"/>
                <a:gd name="T4" fmla="*/ 2147483647 w 44"/>
                <a:gd name="T5" fmla="*/ 2147483647 h 53"/>
                <a:gd name="T6" fmla="*/ 0 w 44"/>
                <a:gd name="T7" fmla="*/ 2147483647 h 53"/>
                <a:gd name="T8" fmla="*/ 2147483647 w 44"/>
                <a:gd name="T9" fmla="*/ 214748364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53"/>
                <a:gd name="T17" fmla="*/ 44 w 4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53">
                  <a:moveTo>
                    <a:pt x="44" y="19"/>
                  </a:moveTo>
                  <a:lnTo>
                    <a:pt x="24" y="0"/>
                  </a:lnTo>
                  <a:lnTo>
                    <a:pt x="8" y="29"/>
                  </a:lnTo>
                  <a:lnTo>
                    <a:pt x="0" y="53"/>
                  </a:lnTo>
                  <a:lnTo>
                    <a:pt x="3" y="53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89" name="Freeform 60"/>
            <p:cNvSpPr>
              <a:spLocks noChangeAspect="1"/>
            </p:cNvSpPr>
            <p:nvPr/>
          </p:nvSpPr>
          <p:spPr bwMode="auto">
            <a:xfrm>
              <a:off x="4090988" y="2660650"/>
              <a:ext cx="47625" cy="6350"/>
            </a:xfrm>
            <a:custGeom>
              <a:avLst/>
              <a:gdLst>
                <a:gd name="T0" fmla="*/ 2147483647 w 60"/>
                <a:gd name="T1" fmla="*/ 2147483647 h 9"/>
                <a:gd name="T2" fmla="*/ 2147483647 w 60"/>
                <a:gd name="T3" fmla="*/ 2147483647 h 9"/>
                <a:gd name="T4" fmla="*/ 0 w 60"/>
                <a:gd name="T5" fmla="*/ 0 h 9"/>
                <a:gd name="T6" fmla="*/ 0 60000 65536"/>
                <a:gd name="T7" fmla="*/ 0 60000 65536"/>
                <a:gd name="T8" fmla="*/ 0 60000 65536"/>
                <a:gd name="T9" fmla="*/ 0 w 60"/>
                <a:gd name="T10" fmla="*/ 0 h 9"/>
                <a:gd name="T11" fmla="*/ 60 w 60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" h="9">
                  <a:moveTo>
                    <a:pt x="7" y="9"/>
                  </a:moveTo>
                  <a:lnTo>
                    <a:pt x="60" y="4"/>
                  </a:lnTo>
                  <a:lnTo>
                    <a:pt x="0" y="0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0" name="Freeform 61"/>
            <p:cNvSpPr>
              <a:spLocks noChangeAspect="1"/>
            </p:cNvSpPr>
            <p:nvPr/>
          </p:nvSpPr>
          <p:spPr bwMode="auto">
            <a:xfrm>
              <a:off x="4103688" y="2665413"/>
              <a:ext cx="38100" cy="44450"/>
            </a:xfrm>
            <a:custGeom>
              <a:avLst/>
              <a:gdLst>
                <a:gd name="T0" fmla="*/ 2147483647 w 48"/>
                <a:gd name="T1" fmla="*/ 0 h 48"/>
                <a:gd name="T2" fmla="*/ 2147483647 w 48"/>
                <a:gd name="T3" fmla="*/ 2147483647 h 48"/>
                <a:gd name="T4" fmla="*/ 0 w 48"/>
                <a:gd name="T5" fmla="*/ 2147483647 h 48"/>
                <a:gd name="T6" fmla="*/ 0 60000 65536"/>
                <a:gd name="T7" fmla="*/ 0 60000 65536"/>
                <a:gd name="T8" fmla="*/ 0 60000 65536"/>
                <a:gd name="T9" fmla="*/ 0 w 48"/>
                <a:gd name="T10" fmla="*/ 0 h 48"/>
                <a:gd name="T11" fmla="*/ 48 w 4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">
                  <a:moveTo>
                    <a:pt x="38" y="0"/>
                  </a:moveTo>
                  <a:lnTo>
                    <a:pt x="48" y="43"/>
                  </a:lnTo>
                  <a:lnTo>
                    <a:pt x="0" y="48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1" name="Line 62"/>
            <p:cNvSpPr>
              <a:spLocks noChangeAspect="1" noChangeShapeType="1"/>
            </p:cNvSpPr>
            <p:nvPr/>
          </p:nvSpPr>
          <p:spPr bwMode="auto">
            <a:xfrm flipV="1">
              <a:off x="4081463" y="2725738"/>
              <a:ext cx="22225" cy="46037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2" name="Freeform 63"/>
            <p:cNvSpPr>
              <a:spLocks noChangeAspect="1"/>
            </p:cNvSpPr>
            <p:nvPr/>
          </p:nvSpPr>
          <p:spPr bwMode="auto">
            <a:xfrm>
              <a:off x="3986213" y="2616200"/>
              <a:ext cx="136525" cy="155575"/>
            </a:xfrm>
            <a:custGeom>
              <a:avLst/>
              <a:gdLst>
                <a:gd name="T0" fmla="*/ 2147483647 w 179"/>
                <a:gd name="T1" fmla="*/ 2147483647 h 172"/>
                <a:gd name="T2" fmla="*/ 2147483647 w 179"/>
                <a:gd name="T3" fmla="*/ 2147483647 h 172"/>
                <a:gd name="T4" fmla="*/ 2147483647 w 179"/>
                <a:gd name="T5" fmla="*/ 2147483647 h 172"/>
                <a:gd name="T6" fmla="*/ 2147483647 w 179"/>
                <a:gd name="T7" fmla="*/ 2147483647 h 172"/>
                <a:gd name="T8" fmla="*/ 2147483647 w 179"/>
                <a:gd name="T9" fmla="*/ 2147483647 h 172"/>
                <a:gd name="T10" fmla="*/ 2147483647 w 179"/>
                <a:gd name="T11" fmla="*/ 2147483647 h 172"/>
                <a:gd name="T12" fmla="*/ 2147483647 w 179"/>
                <a:gd name="T13" fmla="*/ 2147483647 h 172"/>
                <a:gd name="T14" fmla="*/ 2147483647 w 179"/>
                <a:gd name="T15" fmla="*/ 2147483647 h 172"/>
                <a:gd name="T16" fmla="*/ 2147483647 w 179"/>
                <a:gd name="T17" fmla="*/ 2147483647 h 172"/>
                <a:gd name="T18" fmla="*/ 2147483647 w 179"/>
                <a:gd name="T19" fmla="*/ 2147483647 h 172"/>
                <a:gd name="T20" fmla="*/ 0 w 179"/>
                <a:gd name="T21" fmla="*/ 2147483647 h 172"/>
                <a:gd name="T22" fmla="*/ 0 w 179"/>
                <a:gd name="T23" fmla="*/ 2147483647 h 172"/>
                <a:gd name="T24" fmla="*/ 2147483647 w 179"/>
                <a:gd name="T25" fmla="*/ 2147483647 h 172"/>
                <a:gd name="T26" fmla="*/ 2147483647 w 179"/>
                <a:gd name="T27" fmla="*/ 0 h 172"/>
                <a:gd name="T28" fmla="*/ 2147483647 w 179"/>
                <a:gd name="T29" fmla="*/ 0 h 172"/>
                <a:gd name="T30" fmla="*/ 2147483647 w 179"/>
                <a:gd name="T31" fmla="*/ 2147483647 h 172"/>
                <a:gd name="T32" fmla="*/ 2147483647 w 179"/>
                <a:gd name="T33" fmla="*/ 2147483647 h 1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9"/>
                <a:gd name="T52" fmla="*/ 0 h 172"/>
                <a:gd name="T53" fmla="*/ 179 w 179"/>
                <a:gd name="T54" fmla="*/ 172 h 1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9" h="172">
                  <a:moveTo>
                    <a:pt x="139" y="36"/>
                  </a:moveTo>
                  <a:lnTo>
                    <a:pt x="163" y="67"/>
                  </a:lnTo>
                  <a:lnTo>
                    <a:pt x="179" y="103"/>
                  </a:lnTo>
                  <a:lnTo>
                    <a:pt x="179" y="132"/>
                  </a:lnTo>
                  <a:lnTo>
                    <a:pt x="170" y="158"/>
                  </a:lnTo>
                  <a:lnTo>
                    <a:pt x="146" y="172"/>
                  </a:lnTo>
                  <a:lnTo>
                    <a:pt x="112" y="172"/>
                  </a:lnTo>
                  <a:lnTo>
                    <a:pt x="79" y="160"/>
                  </a:lnTo>
                  <a:lnTo>
                    <a:pt x="45" y="134"/>
                  </a:lnTo>
                  <a:lnTo>
                    <a:pt x="16" y="103"/>
                  </a:lnTo>
                  <a:lnTo>
                    <a:pt x="0" y="67"/>
                  </a:lnTo>
                  <a:lnTo>
                    <a:pt x="0" y="38"/>
                  </a:lnTo>
                  <a:lnTo>
                    <a:pt x="12" y="12"/>
                  </a:lnTo>
                  <a:lnTo>
                    <a:pt x="36" y="0"/>
                  </a:lnTo>
                  <a:lnTo>
                    <a:pt x="67" y="0"/>
                  </a:lnTo>
                  <a:lnTo>
                    <a:pt x="103" y="9"/>
                  </a:lnTo>
                  <a:lnTo>
                    <a:pt x="139" y="3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3" name="Freeform 64"/>
            <p:cNvSpPr>
              <a:spLocks noChangeAspect="1"/>
            </p:cNvSpPr>
            <p:nvPr/>
          </p:nvSpPr>
          <p:spPr bwMode="auto">
            <a:xfrm>
              <a:off x="4024313" y="2705100"/>
              <a:ext cx="25400" cy="20638"/>
            </a:xfrm>
            <a:custGeom>
              <a:avLst/>
              <a:gdLst>
                <a:gd name="T0" fmla="*/ 2147483647 w 32"/>
                <a:gd name="T1" fmla="*/ 2147483647 h 24"/>
                <a:gd name="T2" fmla="*/ 2147483647 w 32"/>
                <a:gd name="T3" fmla="*/ 2147483647 h 24"/>
                <a:gd name="T4" fmla="*/ 2147483647 w 32"/>
                <a:gd name="T5" fmla="*/ 2147483647 h 24"/>
                <a:gd name="T6" fmla="*/ 0 w 32"/>
                <a:gd name="T7" fmla="*/ 0 h 24"/>
                <a:gd name="T8" fmla="*/ 2147483647 w 32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4"/>
                <a:gd name="T17" fmla="*/ 32 w 3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4">
                  <a:moveTo>
                    <a:pt x="24" y="2"/>
                  </a:moveTo>
                  <a:lnTo>
                    <a:pt x="32" y="24"/>
                  </a:lnTo>
                  <a:lnTo>
                    <a:pt x="8" y="19"/>
                  </a:lnTo>
                  <a:lnTo>
                    <a:pt x="0" y="0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4" name="Freeform 65"/>
            <p:cNvSpPr>
              <a:spLocks noChangeAspect="1"/>
            </p:cNvSpPr>
            <p:nvPr/>
          </p:nvSpPr>
          <p:spPr bwMode="auto">
            <a:xfrm>
              <a:off x="4049713" y="2679700"/>
              <a:ext cx="15875" cy="44450"/>
            </a:xfrm>
            <a:custGeom>
              <a:avLst/>
              <a:gdLst>
                <a:gd name="T0" fmla="*/ 0 w 24"/>
                <a:gd name="T1" fmla="*/ 2147483647 h 51"/>
                <a:gd name="T2" fmla="*/ 2147483647 w 24"/>
                <a:gd name="T3" fmla="*/ 2147483647 h 51"/>
                <a:gd name="T4" fmla="*/ 2147483647 w 24"/>
                <a:gd name="T5" fmla="*/ 0 h 51"/>
                <a:gd name="T6" fmla="*/ 0 60000 65536"/>
                <a:gd name="T7" fmla="*/ 0 60000 65536"/>
                <a:gd name="T8" fmla="*/ 0 60000 65536"/>
                <a:gd name="T9" fmla="*/ 0 w 24"/>
                <a:gd name="T10" fmla="*/ 0 h 51"/>
                <a:gd name="T11" fmla="*/ 24 w 24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51">
                  <a:moveTo>
                    <a:pt x="0" y="51"/>
                  </a:moveTo>
                  <a:lnTo>
                    <a:pt x="19" y="5"/>
                  </a:lnTo>
                  <a:lnTo>
                    <a:pt x="24" y="0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5" name="Freeform 66"/>
            <p:cNvSpPr>
              <a:spLocks noChangeAspect="1"/>
            </p:cNvSpPr>
            <p:nvPr/>
          </p:nvSpPr>
          <p:spPr bwMode="auto">
            <a:xfrm>
              <a:off x="4027488" y="2674938"/>
              <a:ext cx="38100" cy="28575"/>
            </a:xfrm>
            <a:custGeom>
              <a:avLst/>
              <a:gdLst>
                <a:gd name="T0" fmla="*/ 0 w 48"/>
                <a:gd name="T1" fmla="*/ 2147483647 h 32"/>
                <a:gd name="T2" fmla="*/ 2147483647 w 48"/>
                <a:gd name="T3" fmla="*/ 2147483647 h 32"/>
                <a:gd name="T4" fmla="*/ 2147483647 w 48"/>
                <a:gd name="T5" fmla="*/ 0 h 32"/>
                <a:gd name="T6" fmla="*/ 0 60000 65536"/>
                <a:gd name="T7" fmla="*/ 0 60000 65536"/>
                <a:gd name="T8" fmla="*/ 0 60000 65536"/>
                <a:gd name="T9" fmla="*/ 0 w 48"/>
                <a:gd name="T10" fmla="*/ 0 h 32"/>
                <a:gd name="T11" fmla="*/ 48 w 48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32">
                  <a:moveTo>
                    <a:pt x="0" y="32"/>
                  </a:moveTo>
                  <a:lnTo>
                    <a:pt x="41" y="8"/>
                  </a:lnTo>
                  <a:lnTo>
                    <a:pt x="48" y="0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6" name="Freeform 67"/>
            <p:cNvSpPr>
              <a:spLocks noChangeAspect="1"/>
            </p:cNvSpPr>
            <p:nvPr/>
          </p:nvSpPr>
          <p:spPr bwMode="auto">
            <a:xfrm>
              <a:off x="4059238" y="2674938"/>
              <a:ext cx="11112" cy="6350"/>
            </a:xfrm>
            <a:custGeom>
              <a:avLst/>
              <a:gdLst>
                <a:gd name="T0" fmla="*/ 2147483647 w 14"/>
                <a:gd name="T1" fmla="*/ 2147483647 h 8"/>
                <a:gd name="T2" fmla="*/ 2147483647 w 14"/>
                <a:gd name="T3" fmla="*/ 2147483647 h 8"/>
                <a:gd name="T4" fmla="*/ 2147483647 w 14"/>
                <a:gd name="T5" fmla="*/ 2147483647 h 8"/>
                <a:gd name="T6" fmla="*/ 2147483647 w 14"/>
                <a:gd name="T7" fmla="*/ 0 h 8"/>
                <a:gd name="T8" fmla="*/ 2147483647 w 14"/>
                <a:gd name="T9" fmla="*/ 0 h 8"/>
                <a:gd name="T10" fmla="*/ 2147483647 w 14"/>
                <a:gd name="T11" fmla="*/ 0 h 8"/>
                <a:gd name="T12" fmla="*/ 0 w 14"/>
                <a:gd name="T13" fmla="*/ 2147483647 h 8"/>
                <a:gd name="T14" fmla="*/ 0 w 14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8"/>
                <a:gd name="T26" fmla="*/ 14 w 14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8">
                  <a:moveTo>
                    <a:pt x="7" y="8"/>
                  </a:moveTo>
                  <a:lnTo>
                    <a:pt x="12" y="8"/>
                  </a:lnTo>
                  <a:lnTo>
                    <a:pt x="14" y="5"/>
                  </a:lnTo>
                  <a:lnTo>
                    <a:pt x="10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7" name="Line 68"/>
            <p:cNvSpPr>
              <a:spLocks noChangeAspect="1" noChangeShapeType="1"/>
            </p:cNvSpPr>
            <p:nvPr/>
          </p:nvSpPr>
          <p:spPr bwMode="auto">
            <a:xfrm>
              <a:off x="4011613" y="2608263"/>
              <a:ext cx="0" cy="7937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8" name="Freeform 69"/>
            <p:cNvSpPr>
              <a:spLocks noChangeAspect="1"/>
            </p:cNvSpPr>
            <p:nvPr/>
          </p:nvSpPr>
          <p:spPr bwMode="auto">
            <a:xfrm>
              <a:off x="4176713" y="2617788"/>
              <a:ext cx="130175" cy="103187"/>
            </a:xfrm>
            <a:custGeom>
              <a:avLst/>
              <a:gdLst>
                <a:gd name="T0" fmla="*/ 2147483647 w 168"/>
                <a:gd name="T1" fmla="*/ 2147483647 h 113"/>
                <a:gd name="T2" fmla="*/ 2147483647 w 168"/>
                <a:gd name="T3" fmla="*/ 2147483647 h 113"/>
                <a:gd name="T4" fmla="*/ 2147483647 w 168"/>
                <a:gd name="T5" fmla="*/ 2147483647 h 113"/>
                <a:gd name="T6" fmla="*/ 2147483647 w 168"/>
                <a:gd name="T7" fmla="*/ 2147483647 h 113"/>
                <a:gd name="T8" fmla="*/ 0 w 168"/>
                <a:gd name="T9" fmla="*/ 2147483647 h 113"/>
                <a:gd name="T10" fmla="*/ 2147483647 w 168"/>
                <a:gd name="T11" fmla="*/ 2147483647 h 113"/>
                <a:gd name="T12" fmla="*/ 2147483647 w 168"/>
                <a:gd name="T13" fmla="*/ 2147483647 h 113"/>
                <a:gd name="T14" fmla="*/ 2147483647 w 168"/>
                <a:gd name="T15" fmla="*/ 2147483647 h 113"/>
                <a:gd name="T16" fmla="*/ 2147483647 w 168"/>
                <a:gd name="T17" fmla="*/ 2147483647 h 113"/>
                <a:gd name="T18" fmla="*/ 2147483647 w 168"/>
                <a:gd name="T19" fmla="*/ 2147483647 h 113"/>
                <a:gd name="T20" fmla="*/ 2147483647 w 168"/>
                <a:gd name="T21" fmla="*/ 2147483647 h 113"/>
                <a:gd name="T22" fmla="*/ 2147483647 w 168"/>
                <a:gd name="T23" fmla="*/ 2147483647 h 113"/>
                <a:gd name="T24" fmla="*/ 2147483647 w 168"/>
                <a:gd name="T25" fmla="*/ 2147483647 h 113"/>
                <a:gd name="T26" fmla="*/ 2147483647 w 168"/>
                <a:gd name="T27" fmla="*/ 2147483647 h 113"/>
                <a:gd name="T28" fmla="*/ 2147483647 w 168"/>
                <a:gd name="T29" fmla="*/ 2147483647 h 113"/>
                <a:gd name="T30" fmla="*/ 2147483647 w 168"/>
                <a:gd name="T31" fmla="*/ 0 h 113"/>
                <a:gd name="T32" fmla="*/ 2147483647 w 168"/>
                <a:gd name="T33" fmla="*/ 2147483647 h 1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8"/>
                <a:gd name="T52" fmla="*/ 0 h 113"/>
                <a:gd name="T53" fmla="*/ 168 w 168"/>
                <a:gd name="T54" fmla="*/ 113 h 1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8" h="113">
                  <a:moveTo>
                    <a:pt x="77" y="2"/>
                  </a:moveTo>
                  <a:lnTo>
                    <a:pt x="44" y="12"/>
                  </a:lnTo>
                  <a:lnTo>
                    <a:pt x="20" y="29"/>
                  </a:lnTo>
                  <a:lnTo>
                    <a:pt x="5" y="50"/>
                  </a:lnTo>
                  <a:lnTo>
                    <a:pt x="0" y="72"/>
                  </a:lnTo>
                  <a:lnTo>
                    <a:pt x="12" y="94"/>
                  </a:lnTo>
                  <a:lnTo>
                    <a:pt x="32" y="106"/>
                  </a:lnTo>
                  <a:lnTo>
                    <a:pt x="60" y="113"/>
                  </a:lnTo>
                  <a:lnTo>
                    <a:pt x="94" y="110"/>
                  </a:lnTo>
                  <a:lnTo>
                    <a:pt x="128" y="98"/>
                  </a:lnTo>
                  <a:lnTo>
                    <a:pt x="152" y="84"/>
                  </a:lnTo>
                  <a:lnTo>
                    <a:pt x="166" y="62"/>
                  </a:lnTo>
                  <a:lnTo>
                    <a:pt x="168" y="38"/>
                  </a:lnTo>
                  <a:lnTo>
                    <a:pt x="159" y="19"/>
                  </a:lnTo>
                  <a:lnTo>
                    <a:pt x="137" y="5"/>
                  </a:lnTo>
                  <a:lnTo>
                    <a:pt x="108" y="0"/>
                  </a:lnTo>
                  <a:lnTo>
                    <a:pt x="77" y="2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9" name="Freeform 70"/>
            <p:cNvSpPr>
              <a:spLocks noChangeAspect="1"/>
            </p:cNvSpPr>
            <p:nvPr/>
          </p:nvSpPr>
          <p:spPr bwMode="auto">
            <a:xfrm>
              <a:off x="4233863" y="2681288"/>
              <a:ext cx="25400" cy="17462"/>
            </a:xfrm>
            <a:custGeom>
              <a:avLst/>
              <a:gdLst>
                <a:gd name="T0" fmla="*/ 2147483647 w 31"/>
                <a:gd name="T1" fmla="*/ 0 h 19"/>
                <a:gd name="T2" fmla="*/ 0 w 31"/>
                <a:gd name="T3" fmla="*/ 2147483647 h 19"/>
                <a:gd name="T4" fmla="*/ 2147483647 w 31"/>
                <a:gd name="T5" fmla="*/ 2147483647 h 19"/>
                <a:gd name="T6" fmla="*/ 2147483647 w 31"/>
                <a:gd name="T7" fmla="*/ 2147483647 h 19"/>
                <a:gd name="T8" fmla="*/ 2147483647 w 3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9"/>
                <a:gd name="T17" fmla="*/ 31 w 3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9">
                  <a:moveTo>
                    <a:pt x="14" y="0"/>
                  </a:moveTo>
                  <a:lnTo>
                    <a:pt x="0" y="14"/>
                  </a:lnTo>
                  <a:lnTo>
                    <a:pt x="17" y="19"/>
                  </a:lnTo>
                  <a:lnTo>
                    <a:pt x="31" y="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00" name="Freeform 71"/>
            <p:cNvSpPr>
              <a:spLocks noChangeAspect="1"/>
            </p:cNvSpPr>
            <p:nvPr/>
          </p:nvSpPr>
          <p:spPr bwMode="auto">
            <a:xfrm>
              <a:off x="4235450" y="2652713"/>
              <a:ext cx="4763" cy="36512"/>
            </a:xfrm>
            <a:custGeom>
              <a:avLst/>
              <a:gdLst>
                <a:gd name="T0" fmla="*/ 0 w 5"/>
                <a:gd name="T1" fmla="*/ 2147483647 h 41"/>
                <a:gd name="T2" fmla="*/ 2147483647 w 5"/>
                <a:gd name="T3" fmla="*/ 2147483647 h 41"/>
                <a:gd name="T4" fmla="*/ 2147483647 w 5"/>
                <a:gd name="T5" fmla="*/ 0 h 41"/>
                <a:gd name="T6" fmla="*/ 0 60000 65536"/>
                <a:gd name="T7" fmla="*/ 0 60000 65536"/>
                <a:gd name="T8" fmla="*/ 0 60000 65536"/>
                <a:gd name="T9" fmla="*/ 0 w 5"/>
                <a:gd name="T10" fmla="*/ 0 h 41"/>
                <a:gd name="T11" fmla="*/ 5 w 5"/>
                <a:gd name="T12" fmla="*/ 41 h 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41">
                  <a:moveTo>
                    <a:pt x="0" y="41"/>
                  </a:moveTo>
                  <a:lnTo>
                    <a:pt x="5" y="8"/>
                  </a:lnTo>
                  <a:lnTo>
                    <a:pt x="3" y="0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01" name="Freeform 72"/>
            <p:cNvSpPr>
              <a:spLocks noChangeAspect="1"/>
            </p:cNvSpPr>
            <p:nvPr/>
          </p:nvSpPr>
          <p:spPr bwMode="auto">
            <a:xfrm>
              <a:off x="4240213" y="2652713"/>
              <a:ext cx="14287" cy="31750"/>
            </a:xfrm>
            <a:custGeom>
              <a:avLst/>
              <a:gdLst>
                <a:gd name="T0" fmla="*/ 2147483647 w 17"/>
                <a:gd name="T1" fmla="*/ 2147483647 h 36"/>
                <a:gd name="T2" fmla="*/ 2147483647 w 17"/>
                <a:gd name="T3" fmla="*/ 2147483647 h 36"/>
                <a:gd name="T4" fmla="*/ 0 w 17"/>
                <a:gd name="T5" fmla="*/ 0 h 36"/>
                <a:gd name="T6" fmla="*/ 0 60000 65536"/>
                <a:gd name="T7" fmla="*/ 0 60000 65536"/>
                <a:gd name="T8" fmla="*/ 0 60000 65536"/>
                <a:gd name="T9" fmla="*/ 0 w 17"/>
                <a:gd name="T10" fmla="*/ 0 h 36"/>
                <a:gd name="T11" fmla="*/ 17 w 17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36">
                  <a:moveTo>
                    <a:pt x="17" y="36"/>
                  </a:moveTo>
                  <a:lnTo>
                    <a:pt x="3" y="5"/>
                  </a:lnTo>
                  <a:lnTo>
                    <a:pt x="0" y="0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02" name="Freeform 73"/>
            <p:cNvSpPr>
              <a:spLocks noChangeAspect="1"/>
            </p:cNvSpPr>
            <p:nvPr/>
          </p:nvSpPr>
          <p:spPr bwMode="auto">
            <a:xfrm>
              <a:off x="4235450" y="2647950"/>
              <a:ext cx="7938" cy="7938"/>
            </a:xfrm>
            <a:custGeom>
              <a:avLst/>
              <a:gdLst>
                <a:gd name="T0" fmla="*/ 2147483647 w 10"/>
                <a:gd name="T1" fmla="*/ 2147483647 h 7"/>
                <a:gd name="T2" fmla="*/ 0 w 10"/>
                <a:gd name="T3" fmla="*/ 2147483647 h 7"/>
                <a:gd name="T4" fmla="*/ 0 w 10"/>
                <a:gd name="T5" fmla="*/ 2147483647 h 7"/>
                <a:gd name="T6" fmla="*/ 2147483647 w 10"/>
                <a:gd name="T7" fmla="*/ 0 h 7"/>
                <a:gd name="T8" fmla="*/ 2147483647 w 10"/>
                <a:gd name="T9" fmla="*/ 2147483647 h 7"/>
                <a:gd name="T10" fmla="*/ 2147483647 w 10"/>
                <a:gd name="T11" fmla="*/ 214748364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7"/>
                <a:gd name="T20" fmla="*/ 10 w 10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7">
                  <a:moveTo>
                    <a:pt x="3" y="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5" y="0"/>
                  </a:lnTo>
                  <a:lnTo>
                    <a:pt x="7" y="2"/>
                  </a:lnTo>
                  <a:lnTo>
                    <a:pt x="10" y="4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03" name="Freeform 95"/>
            <p:cNvSpPr>
              <a:spLocks noChangeAspect="1"/>
            </p:cNvSpPr>
            <p:nvPr/>
          </p:nvSpPr>
          <p:spPr bwMode="auto">
            <a:xfrm>
              <a:off x="4279900" y="2725738"/>
              <a:ext cx="26988" cy="36512"/>
            </a:xfrm>
            <a:custGeom>
              <a:avLst/>
              <a:gdLst>
                <a:gd name="T0" fmla="*/ 2147483647 w 33"/>
                <a:gd name="T1" fmla="*/ 2147483647 h 38"/>
                <a:gd name="T2" fmla="*/ 0 w 33"/>
                <a:gd name="T3" fmla="*/ 0 h 38"/>
                <a:gd name="T4" fmla="*/ 2147483647 w 33"/>
                <a:gd name="T5" fmla="*/ 2147483647 h 38"/>
                <a:gd name="T6" fmla="*/ 2147483647 w 33"/>
                <a:gd name="T7" fmla="*/ 2147483647 h 38"/>
                <a:gd name="T8" fmla="*/ 2147483647 w 33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8"/>
                <a:gd name="T17" fmla="*/ 33 w 33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8">
                  <a:moveTo>
                    <a:pt x="9" y="38"/>
                  </a:moveTo>
                  <a:lnTo>
                    <a:pt x="0" y="0"/>
                  </a:lnTo>
                  <a:lnTo>
                    <a:pt x="33" y="17"/>
                  </a:lnTo>
                  <a:lnTo>
                    <a:pt x="14" y="17"/>
                  </a:lnTo>
                  <a:lnTo>
                    <a:pt x="9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86" name="Freeform 96"/>
          <p:cNvSpPr>
            <a:spLocks noChangeAspect="1"/>
          </p:cNvSpPr>
          <p:nvPr/>
        </p:nvSpPr>
        <p:spPr bwMode="auto">
          <a:xfrm rot="-402604">
            <a:off x="4421188" y="4704472"/>
            <a:ext cx="595312" cy="601662"/>
          </a:xfrm>
          <a:custGeom>
            <a:avLst/>
            <a:gdLst>
              <a:gd name="T0" fmla="*/ 2147483647 w 773"/>
              <a:gd name="T1" fmla="*/ 2147483647 h 665"/>
              <a:gd name="T2" fmla="*/ 2147483647 w 773"/>
              <a:gd name="T3" fmla="*/ 2147483647 h 665"/>
              <a:gd name="T4" fmla="*/ 2147483647 w 773"/>
              <a:gd name="T5" fmla="*/ 2147483647 h 665"/>
              <a:gd name="T6" fmla="*/ 2147483647 w 773"/>
              <a:gd name="T7" fmla="*/ 2147483647 h 665"/>
              <a:gd name="T8" fmla="*/ 2147483647 w 773"/>
              <a:gd name="T9" fmla="*/ 2147483647 h 665"/>
              <a:gd name="T10" fmla="*/ 2147483647 w 773"/>
              <a:gd name="T11" fmla="*/ 2147483647 h 665"/>
              <a:gd name="T12" fmla="*/ 2147483647 w 773"/>
              <a:gd name="T13" fmla="*/ 2147483647 h 665"/>
              <a:gd name="T14" fmla="*/ 2147483647 w 773"/>
              <a:gd name="T15" fmla="*/ 0 h 665"/>
              <a:gd name="T16" fmla="*/ 2147483647 w 773"/>
              <a:gd name="T17" fmla="*/ 2147483647 h 665"/>
              <a:gd name="T18" fmla="*/ 0 w 773"/>
              <a:gd name="T19" fmla="*/ 2147483647 h 665"/>
              <a:gd name="T20" fmla="*/ 2147483647 w 773"/>
              <a:gd name="T21" fmla="*/ 2147483647 h 665"/>
              <a:gd name="T22" fmla="*/ 2147483647 w 773"/>
              <a:gd name="T23" fmla="*/ 2147483647 h 665"/>
              <a:gd name="T24" fmla="*/ 2147483647 w 773"/>
              <a:gd name="T25" fmla="*/ 2147483647 h 665"/>
              <a:gd name="T26" fmla="*/ 2147483647 w 773"/>
              <a:gd name="T27" fmla="*/ 2147483647 h 665"/>
              <a:gd name="T28" fmla="*/ 2147483647 w 773"/>
              <a:gd name="T29" fmla="*/ 2147483647 h 665"/>
              <a:gd name="T30" fmla="*/ 2147483647 w 773"/>
              <a:gd name="T31" fmla="*/ 2147483647 h 665"/>
              <a:gd name="T32" fmla="*/ 2147483647 w 773"/>
              <a:gd name="T33" fmla="*/ 2147483647 h 665"/>
              <a:gd name="T34" fmla="*/ 2147483647 w 773"/>
              <a:gd name="T35" fmla="*/ 2147483647 h 665"/>
              <a:gd name="T36" fmla="*/ 2147483647 w 773"/>
              <a:gd name="T37" fmla="*/ 2147483647 h 665"/>
              <a:gd name="T38" fmla="*/ 2147483647 w 773"/>
              <a:gd name="T39" fmla="*/ 2147483647 h 665"/>
              <a:gd name="T40" fmla="*/ 2147483647 w 773"/>
              <a:gd name="T41" fmla="*/ 2147483647 h 665"/>
              <a:gd name="T42" fmla="*/ 2147483647 w 773"/>
              <a:gd name="T43" fmla="*/ 2147483647 h 665"/>
              <a:gd name="T44" fmla="*/ 2147483647 w 773"/>
              <a:gd name="T45" fmla="*/ 2147483647 h 665"/>
              <a:gd name="T46" fmla="*/ 2147483647 w 773"/>
              <a:gd name="T47" fmla="*/ 2147483647 h 665"/>
              <a:gd name="T48" fmla="*/ 2147483647 w 773"/>
              <a:gd name="T49" fmla="*/ 2147483647 h 665"/>
              <a:gd name="T50" fmla="*/ 2147483647 w 773"/>
              <a:gd name="T51" fmla="*/ 2147483647 h 665"/>
              <a:gd name="T52" fmla="*/ 2147483647 w 773"/>
              <a:gd name="T53" fmla="*/ 2147483647 h 665"/>
              <a:gd name="T54" fmla="*/ 2147483647 w 773"/>
              <a:gd name="T55" fmla="*/ 2147483647 h 665"/>
              <a:gd name="T56" fmla="*/ 2147483647 w 773"/>
              <a:gd name="T57" fmla="*/ 2147483647 h 665"/>
              <a:gd name="T58" fmla="*/ 2147483647 w 773"/>
              <a:gd name="T59" fmla="*/ 2147483647 h 665"/>
              <a:gd name="T60" fmla="*/ 2147483647 w 773"/>
              <a:gd name="T61" fmla="*/ 2147483647 h 665"/>
              <a:gd name="T62" fmla="*/ 2147483647 w 773"/>
              <a:gd name="T63" fmla="*/ 2147483647 h 665"/>
              <a:gd name="T64" fmla="*/ 2147483647 w 773"/>
              <a:gd name="T65" fmla="*/ 2147483647 h 66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73"/>
              <a:gd name="T100" fmla="*/ 0 h 665"/>
              <a:gd name="T101" fmla="*/ 773 w 773"/>
              <a:gd name="T102" fmla="*/ 665 h 66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73" h="665">
                <a:moveTo>
                  <a:pt x="446" y="281"/>
                </a:moveTo>
                <a:lnTo>
                  <a:pt x="370" y="216"/>
                </a:lnTo>
                <a:lnTo>
                  <a:pt x="293" y="158"/>
                </a:lnTo>
                <a:lnTo>
                  <a:pt x="223" y="106"/>
                </a:lnTo>
                <a:lnTo>
                  <a:pt x="158" y="65"/>
                </a:lnTo>
                <a:lnTo>
                  <a:pt x="103" y="31"/>
                </a:lnTo>
                <a:lnTo>
                  <a:pt x="58" y="10"/>
                </a:lnTo>
                <a:lnTo>
                  <a:pt x="24" y="0"/>
                </a:lnTo>
                <a:lnTo>
                  <a:pt x="5" y="5"/>
                </a:lnTo>
                <a:lnTo>
                  <a:pt x="0" y="19"/>
                </a:lnTo>
                <a:lnTo>
                  <a:pt x="10" y="48"/>
                </a:lnTo>
                <a:lnTo>
                  <a:pt x="34" y="89"/>
                </a:lnTo>
                <a:lnTo>
                  <a:pt x="72" y="137"/>
                </a:lnTo>
                <a:lnTo>
                  <a:pt x="122" y="192"/>
                </a:lnTo>
                <a:lnTo>
                  <a:pt x="182" y="252"/>
                </a:lnTo>
                <a:lnTo>
                  <a:pt x="250" y="317"/>
                </a:lnTo>
                <a:lnTo>
                  <a:pt x="324" y="384"/>
                </a:lnTo>
                <a:lnTo>
                  <a:pt x="403" y="449"/>
                </a:lnTo>
                <a:lnTo>
                  <a:pt x="480" y="509"/>
                </a:lnTo>
                <a:lnTo>
                  <a:pt x="547" y="562"/>
                </a:lnTo>
                <a:lnTo>
                  <a:pt x="614" y="605"/>
                </a:lnTo>
                <a:lnTo>
                  <a:pt x="667" y="634"/>
                </a:lnTo>
                <a:lnTo>
                  <a:pt x="715" y="655"/>
                </a:lnTo>
                <a:lnTo>
                  <a:pt x="746" y="665"/>
                </a:lnTo>
                <a:lnTo>
                  <a:pt x="768" y="665"/>
                </a:lnTo>
                <a:lnTo>
                  <a:pt x="773" y="646"/>
                </a:lnTo>
                <a:lnTo>
                  <a:pt x="763" y="617"/>
                </a:lnTo>
                <a:lnTo>
                  <a:pt x="737" y="576"/>
                </a:lnTo>
                <a:lnTo>
                  <a:pt x="698" y="528"/>
                </a:lnTo>
                <a:lnTo>
                  <a:pt x="650" y="473"/>
                </a:lnTo>
                <a:lnTo>
                  <a:pt x="590" y="413"/>
                </a:lnTo>
                <a:lnTo>
                  <a:pt x="523" y="348"/>
                </a:lnTo>
                <a:lnTo>
                  <a:pt x="446" y="281"/>
                </a:lnTo>
                <a:close/>
              </a:path>
            </a:pathLst>
          </a:custGeom>
          <a:solidFill>
            <a:srgbClr val="FFFFD5"/>
          </a:solidFill>
          <a:ln w="127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7" name="Freeform 97"/>
          <p:cNvSpPr>
            <a:spLocks noChangeAspect="1"/>
          </p:cNvSpPr>
          <p:nvPr/>
        </p:nvSpPr>
        <p:spPr bwMode="auto">
          <a:xfrm>
            <a:off x="4927600" y="4935929"/>
            <a:ext cx="207963" cy="409575"/>
          </a:xfrm>
          <a:custGeom>
            <a:avLst/>
            <a:gdLst>
              <a:gd name="T0" fmla="*/ 2147483647 w 271"/>
              <a:gd name="T1" fmla="*/ 2147483647 h 454"/>
              <a:gd name="T2" fmla="*/ 2147483647 w 271"/>
              <a:gd name="T3" fmla="*/ 2147483647 h 454"/>
              <a:gd name="T4" fmla="*/ 2147483647 w 271"/>
              <a:gd name="T5" fmla="*/ 2147483647 h 454"/>
              <a:gd name="T6" fmla="*/ 2147483647 w 271"/>
              <a:gd name="T7" fmla="*/ 2147483647 h 454"/>
              <a:gd name="T8" fmla="*/ 2147483647 w 271"/>
              <a:gd name="T9" fmla="*/ 0 h 454"/>
              <a:gd name="T10" fmla="*/ 0 w 271"/>
              <a:gd name="T11" fmla="*/ 2147483647 h 454"/>
              <a:gd name="T12" fmla="*/ 2147483647 w 271"/>
              <a:gd name="T13" fmla="*/ 2147483647 h 454"/>
              <a:gd name="T14" fmla="*/ 2147483647 w 271"/>
              <a:gd name="T15" fmla="*/ 2147483647 h 454"/>
              <a:gd name="T16" fmla="*/ 2147483647 w 271"/>
              <a:gd name="T17" fmla="*/ 2147483647 h 454"/>
              <a:gd name="T18" fmla="*/ 2147483647 w 271"/>
              <a:gd name="T19" fmla="*/ 2147483647 h 454"/>
              <a:gd name="T20" fmla="*/ 2147483647 w 271"/>
              <a:gd name="T21" fmla="*/ 2147483647 h 454"/>
              <a:gd name="T22" fmla="*/ 2147483647 w 271"/>
              <a:gd name="T23" fmla="*/ 2147483647 h 454"/>
              <a:gd name="T24" fmla="*/ 2147483647 w 271"/>
              <a:gd name="T25" fmla="*/ 2147483647 h 454"/>
              <a:gd name="T26" fmla="*/ 2147483647 w 271"/>
              <a:gd name="T27" fmla="*/ 2147483647 h 454"/>
              <a:gd name="T28" fmla="*/ 2147483647 w 271"/>
              <a:gd name="T29" fmla="*/ 2147483647 h 454"/>
              <a:gd name="T30" fmla="*/ 2147483647 w 271"/>
              <a:gd name="T31" fmla="*/ 2147483647 h 454"/>
              <a:gd name="T32" fmla="*/ 2147483647 w 271"/>
              <a:gd name="T33" fmla="*/ 2147483647 h 45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71"/>
              <a:gd name="T52" fmla="*/ 0 h 454"/>
              <a:gd name="T53" fmla="*/ 271 w 271"/>
              <a:gd name="T54" fmla="*/ 454 h 45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71" h="454">
                <a:moveTo>
                  <a:pt x="192" y="199"/>
                </a:moveTo>
                <a:lnTo>
                  <a:pt x="139" y="115"/>
                </a:lnTo>
                <a:lnTo>
                  <a:pt x="87" y="51"/>
                </a:lnTo>
                <a:lnTo>
                  <a:pt x="46" y="7"/>
                </a:lnTo>
                <a:lnTo>
                  <a:pt x="12" y="0"/>
                </a:lnTo>
                <a:lnTo>
                  <a:pt x="0" y="29"/>
                </a:lnTo>
                <a:lnTo>
                  <a:pt x="7" y="82"/>
                </a:lnTo>
                <a:lnTo>
                  <a:pt x="36" y="163"/>
                </a:lnTo>
                <a:lnTo>
                  <a:pt x="77" y="250"/>
                </a:lnTo>
                <a:lnTo>
                  <a:pt x="127" y="339"/>
                </a:lnTo>
                <a:lnTo>
                  <a:pt x="180" y="403"/>
                </a:lnTo>
                <a:lnTo>
                  <a:pt x="226" y="444"/>
                </a:lnTo>
                <a:lnTo>
                  <a:pt x="255" y="454"/>
                </a:lnTo>
                <a:lnTo>
                  <a:pt x="271" y="423"/>
                </a:lnTo>
                <a:lnTo>
                  <a:pt x="259" y="367"/>
                </a:lnTo>
                <a:lnTo>
                  <a:pt x="235" y="291"/>
                </a:lnTo>
                <a:lnTo>
                  <a:pt x="192" y="199"/>
                </a:lnTo>
                <a:close/>
              </a:path>
            </a:pathLst>
          </a:custGeom>
          <a:solidFill>
            <a:srgbClr val="FFFFD5"/>
          </a:solidFill>
          <a:ln w="127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8" name="Freeform 98"/>
          <p:cNvSpPr>
            <a:spLocks noChangeAspect="1"/>
          </p:cNvSpPr>
          <p:nvPr/>
        </p:nvSpPr>
        <p:spPr bwMode="auto">
          <a:xfrm>
            <a:off x="4589463" y="5239459"/>
            <a:ext cx="441325" cy="127000"/>
          </a:xfrm>
          <a:custGeom>
            <a:avLst/>
            <a:gdLst>
              <a:gd name="T0" fmla="*/ 2147483647 w 574"/>
              <a:gd name="T1" fmla="*/ 2147483647 h 141"/>
              <a:gd name="T2" fmla="*/ 2147483647 w 574"/>
              <a:gd name="T3" fmla="*/ 2147483647 h 141"/>
              <a:gd name="T4" fmla="*/ 2147483647 w 574"/>
              <a:gd name="T5" fmla="*/ 2147483647 h 141"/>
              <a:gd name="T6" fmla="*/ 2147483647 w 574"/>
              <a:gd name="T7" fmla="*/ 2147483647 h 141"/>
              <a:gd name="T8" fmla="*/ 0 w 574"/>
              <a:gd name="T9" fmla="*/ 2147483647 h 141"/>
              <a:gd name="T10" fmla="*/ 2147483647 w 574"/>
              <a:gd name="T11" fmla="*/ 2147483647 h 141"/>
              <a:gd name="T12" fmla="*/ 2147483647 w 574"/>
              <a:gd name="T13" fmla="*/ 0 h 141"/>
              <a:gd name="T14" fmla="*/ 2147483647 w 574"/>
              <a:gd name="T15" fmla="*/ 2147483647 h 141"/>
              <a:gd name="T16" fmla="*/ 2147483647 w 574"/>
              <a:gd name="T17" fmla="*/ 2147483647 h 141"/>
              <a:gd name="T18" fmla="*/ 2147483647 w 574"/>
              <a:gd name="T19" fmla="*/ 2147483647 h 141"/>
              <a:gd name="T20" fmla="*/ 2147483647 w 574"/>
              <a:gd name="T21" fmla="*/ 2147483647 h 141"/>
              <a:gd name="T22" fmla="*/ 2147483647 w 574"/>
              <a:gd name="T23" fmla="*/ 2147483647 h 141"/>
              <a:gd name="T24" fmla="*/ 2147483647 w 574"/>
              <a:gd name="T25" fmla="*/ 2147483647 h 141"/>
              <a:gd name="T26" fmla="*/ 2147483647 w 574"/>
              <a:gd name="T27" fmla="*/ 2147483647 h 141"/>
              <a:gd name="T28" fmla="*/ 2147483647 w 574"/>
              <a:gd name="T29" fmla="*/ 2147483647 h 141"/>
              <a:gd name="T30" fmla="*/ 2147483647 w 574"/>
              <a:gd name="T31" fmla="*/ 2147483647 h 141"/>
              <a:gd name="T32" fmla="*/ 2147483647 w 574"/>
              <a:gd name="T33" fmla="*/ 2147483647 h 1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74"/>
              <a:gd name="T52" fmla="*/ 0 h 141"/>
              <a:gd name="T53" fmla="*/ 574 w 574"/>
              <a:gd name="T54" fmla="*/ 141 h 1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74" h="141">
                <a:moveTo>
                  <a:pt x="276" y="124"/>
                </a:moveTo>
                <a:lnTo>
                  <a:pt x="166" y="103"/>
                </a:lnTo>
                <a:lnTo>
                  <a:pt x="75" y="76"/>
                </a:lnTo>
                <a:lnTo>
                  <a:pt x="17" y="48"/>
                </a:lnTo>
                <a:lnTo>
                  <a:pt x="0" y="24"/>
                </a:lnTo>
                <a:lnTo>
                  <a:pt x="24" y="7"/>
                </a:lnTo>
                <a:lnTo>
                  <a:pt x="92" y="0"/>
                </a:lnTo>
                <a:lnTo>
                  <a:pt x="185" y="4"/>
                </a:lnTo>
                <a:lnTo>
                  <a:pt x="296" y="19"/>
                </a:lnTo>
                <a:lnTo>
                  <a:pt x="406" y="43"/>
                </a:lnTo>
                <a:lnTo>
                  <a:pt x="497" y="69"/>
                </a:lnTo>
                <a:lnTo>
                  <a:pt x="555" y="93"/>
                </a:lnTo>
                <a:lnTo>
                  <a:pt x="574" y="120"/>
                </a:lnTo>
                <a:lnTo>
                  <a:pt x="548" y="134"/>
                </a:lnTo>
                <a:lnTo>
                  <a:pt x="485" y="141"/>
                </a:lnTo>
                <a:lnTo>
                  <a:pt x="389" y="139"/>
                </a:lnTo>
                <a:lnTo>
                  <a:pt x="276" y="124"/>
                </a:lnTo>
                <a:close/>
              </a:path>
            </a:pathLst>
          </a:custGeom>
          <a:solidFill>
            <a:srgbClr val="FFFFD5"/>
          </a:solidFill>
          <a:ln w="127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9" name="Line 99"/>
          <p:cNvSpPr>
            <a:spLocks noChangeAspect="1" noChangeShapeType="1"/>
          </p:cNvSpPr>
          <p:nvPr/>
        </p:nvSpPr>
        <p:spPr bwMode="auto">
          <a:xfrm flipH="1" flipV="1">
            <a:off x="2538413" y="3334459"/>
            <a:ext cx="1773237" cy="1323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stealth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1839913" y="2693109"/>
            <a:ext cx="781050" cy="928688"/>
            <a:chOff x="2449513" y="1911350"/>
            <a:chExt cx="781050" cy="928688"/>
          </a:xfrm>
        </p:grpSpPr>
        <p:sp>
          <p:nvSpPr>
            <p:cNvPr id="41133" name="Freeform 4"/>
            <p:cNvSpPr>
              <a:spLocks noChangeAspect="1"/>
            </p:cNvSpPr>
            <p:nvPr/>
          </p:nvSpPr>
          <p:spPr bwMode="auto">
            <a:xfrm>
              <a:off x="2868613" y="2379663"/>
              <a:ext cx="142875" cy="176212"/>
            </a:xfrm>
            <a:custGeom>
              <a:avLst/>
              <a:gdLst>
                <a:gd name="T0" fmla="*/ 2147483647 w 187"/>
                <a:gd name="T1" fmla="*/ 2147483647 h 197"/>
                <a:gd name="T2" fmla="*/ 0 w 187"/>
                <a:gd name="T3" fmla="*/ 2147483647 h 197"/>
                <a:gd name="T4" fmla="*/ 2147483647 w 187"/>
                <a:gd name="T5" fmla="*/ 2147483647 h 197"/>
                <a:gd name="T6" fmla="*/ 2147483647 w 187"/>
                <a:gd name="T7" fmla="*/ 0 h 197"/>
                <a:gd name="T8" fmla="*/ 2147483647 w 187"/>
                <a:gd name="T9" fmla="*/ 2147483647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7"/>
                <a:gd name="T16" fmla="*/ 0 h 197"/>
                <a:gd name="T17" fmla="*/ 187 w 187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7" h="197">
                  <a:moveTo>
                    <a:pt x="7" y="70"/>
                  </a:moveTo>
                  <a:lnTo>
                    <a:pt x="0" y="197"/>
                  </a:lnTo>
                  <a:lnTo>
                    <a:pt x="182" y="130"/>
                  </a:lnTo>
                  <a:lnTo>
                    <a:pt x="187" y="0"/>
                  </a:lnTo>
                  <a:lnTo>
                    <a:pt x="105" y="24"/>
                  </a:lnTo>
                </a:path>
              </a:pathLst>
            </a:custGeom>
            <a:gradFill rotWithShape="0">
              <a:gsLst>
                <a:gs pos="0">
                  <a:srgbClr val="767647"/>
                </a:gs>
                <a:gs pos="100000">
                  <a:srgbClr val="FFFF99"/>
                </a:gs>
              </a:gsLst>
              <a:lin ang="5400000" scaled="1"/>
            </a:gradFill>
            <a:ln w="127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4" name="Freeform 7"/>
            <p:cNvSpPr>
              <a:spLocks noChangeAspect="1"/>
            </p:cNvSpPr>
            <p:nvPr/>
          </p:nvSpPr>
          <p:spPr bwMode="auto">
            <a:xfrm>
              <a:off x="2449513" y="1911350"/>
              <a:ext cx="498475" cy="554038"/>
            </a:xfrm>
            <a:custGeom>
              <a:avLst/>
              <a:gdLst>
                <a:gd name="T0" fmla="*/ 2147483647 w 650"/>
                <a:gd name="T1" fmla="*/ 0 h 612"/>
                <a:gd name="T2" fmla="*/ 2147483647 w 650"/>
                <a:gd name="T3" fmla="*/ 2147483647 h 612"/>
                <a:gd name="T4" fmla="*/ 2147483647 w 650"/>
                <a:gd name="T5" fmla="*/ 2147483647 h 612"/>
                <a:gd name="T6" fmla="*/ 0 w 650"/>
                <a:gd name="T7" fmla="*/ 2147483647 h 612"/>
                <a:gd name="T8" fmla="*/ 2147483647 w 650"/>
                <a:gd name="T9" fmla="*/ 0 h 6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0"/>
                <a:gd name="T16" fmla="*/ 0 h 612"/>
                <a:gd name="T17" fmla="*/ 650 w 650"/>
                <a:gd name="T18" fmla="*/ 612 h 6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0" h="612">
                  <a:moveTo>
                    <a:pt x="199" y="0"/>
                  </a:moveTo>
                  <a:lnTo>
                    <a:pt x="650" y="542"/>
                  </a:lnTo>
                  <a:lnTo>
                    <a:pt x="494" y="612"/>
                  </a:lnTo>
                  <a:lnTo>
                    <a:pt x="0" y="105"/>
                  </a:lnTo>
                  <a:lnTo>
                    <a:pt x="194" y="0"/>
                  </a:lnTo>
                </a:path>
              </a:pathLst>
            </a:custGeom>
            <a:gradFill rotWithShape="0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18900000" scaled="1"/>
            </a:gradFill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5" name="Line 8"/>
            <p:cNvSpPr>
              <a:spLocks noChangeAspect="1" noChangeShapeType="1"/>
            </p:cNvSpPr>
            <p:nvPr/>
          </p:nvSpPr>
          <p:spPr bwMode="auto">
            <a:xfrm flipV="1">
              <a:off x="2532063" y="2019300"/>
              <a:ext cx="146050" cy="87313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6" name="Line 9"/>
            <p:cNvSpPr>
              <a:spLocks noChangeAspect="1" noChangeShapeType="1"/>
            </p:cNvSpPr>
            <p:nvPr/>
          </p:nvSpPr>
          <p:spPr bwMode="auto">
            <a:xfrm flipV="1">
              <a:off x="2611438" y="2117725"/>
              <a:ext cx="136525" cy="80963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7" name="Line 10"/>
            <p:cNvSpPr>
              <a:spLocks noChangeAspect="1" noChangeShapeType="1"/>
            </p:cNvSpPr>
            <p:nvPr/>
          </p:nvSpPr>
          <p:spPr bwMode="auto">
            <a:xfrm flipV="1">
              <a:off x="2678113" y="2203450"/>
              <a:ext cx="123825" cy="77788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8" name="Line 11"/>
            <p:cNvSpPr>
              <a:spLocks noChangeAspect="1" noChangeShapeType="1"/>
            </p:cNvSpPr>
            <p:nvPr/>
          </p:nvSpPr>
          <p:spPr bwMode="auto">
            <a:xfrm flipV="1">
              <a:off x="2732088" y="2278063"/>
              <a:ext cx="125412" cy="68262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9" name="Freeform 12"/>
            <p:cNvSpPr>
              <a:spLocks noChangeAspect="1"/>
            </p:cNvSpPr>
            <p:nvPr/>
          </p:nvSpPr>
          <p:spPr bwMode="auto">
            <a:xfrm>
              <a:off x="2832100" y="2401888"/>
              <a:ext cx="115888" cy="90487"/>
            </a:xfrm>
            <a:custGeom>
              <a:avLst/>
              <a:gdLst>
                <a:gd name="T0" fmla="*/ 0 w 151"/>
                <a:gd name="T1" fmla="*/ 2147483647 h 103"/>
                <a:gd name="T2" fmla="*/ 2147483647 w 151"/>
                <a:gd name="T3" fmla="*/ 2147483647 h 103"/>
                <a:gd name="T4" fmla="*/ 2147483647 w 151"/>
                <a:gd name="T5" fmla="*/ 0 h 103"/>
                <a:gd name="T6" fmla="*/ 0 60000 65536"/>
                <a:gd name="T7" fmla="*/ 0 60000 65536"/>
                <a:gd name="T8" fmla="*/ 0 60000 65536"/>
                <a:gd name="T9" fmla="*/ 0 w 151"/>
                <a:gd name="T10" fmla="*/ 0 h 103"/>
                <a:gd name="T11" fmla="*/ 151 w 151"/>
                <a:gd name="T12" fmla="*/ 103 h 1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" h="103">
                  <a:moveTo>
                    <a:pt x="0" y="72"/>
                  </a:moveTo>
                  <a:lnTo>
                    <a:pt x="130" y="103"/>
                  </a:lnTo>
                  <a:lnTo>
                    <a:pt x="151" y="0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0" name="Freeform 13"/>
            <p:cNvSpPr>
              <a:spLocks noChangeAspect="1"/>
            </p:cNvSpPr>
            <p:nvPr/>
          </p:nvSpPr>
          <p:spPr bwMode="auto">
            <a:xfrm>
              <a:off x="2944813" y="2379663"/>
              <a:ext cx="127000" cy="263525"/>
            </a:xfrm>
            <a:custGeom>
              <a:avLst/>
              <a:gdLst>
                <a:gd name="T0" fmla="*/ 2147483647 w 164"/>
                <a:gd name="T1" fmla="*/ 0 h 293"/>
                <a:gd name="T2" fmla="*/ 2147483647 w 164"/>
                <a:gd name="T3" fmla="*/ 2147483647 h 293"/>
                <a:gd name="T4" fmla="*/ 2147483647 w 164"/>
                <a:gd name="T5" fmla="*/ 2147483647 h 293"/>
                <a:gd name="T6" fmla="*/ 0 w 164"/>
                <a:gd name="T7" fmla="*/ 2147483647 h 2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"/>
                <a:gd name="T13" fmla="*/ 0 h 293"/>
                <a:gd name="T14" fmla="*/ 164 w 164"/>
                <a:gd name="T15" fmla="*/ 293 h 2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" h="293">
                  <a:moveTo>
                    <a:pt x="87" y="0"/>
                  </a:moveTo>
                  <a:lnTo>
                    <a:pt x="164" y="108"/>
                  </a:lnTo>
                  <a:lnTo>
                    <a:pt x="159" y="233"/>
                  </a:lnTo>
                  <a:lnTo>
                    <a:pt x="0" y="293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1" name="Line 14"/>
            <p:cNvSpPr>
              <a:spLocks noChangeAspect="1" noChangeShapeType="1"/>
            </p:cNvSpPr>
            <p:nvPr/>
          </p:nvSpPr>
          <p:spPr bwMode="auto">
            <a:xfrm>
              <a:off x="3008313" y="2495550"/>
              <a:ext cx="58737" cy="88900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2" name="Freeform 15"/>
            <p:cNvSpPr>
              <a:spLocks noChangeAspect="1"/>
            </p:cNvSpPr>
            <p:nvPr/>
          </p:nvSpPr>
          <p:spPr bwMode="auto">
            <a:xfrm>
              <a:off x="3003550" y="2622550"/>
              <a:ext cx="227013" cy="217488"/>
            </a:xfrm>
            <a:custGeom>
              <a:avLst/>
              <a:gdLst>
                <a:gd name="T0" fmla="*/ 2147483647 w 295"/>
                <a:gd name="T1" fmla="*/ 0 h 240"/>
                <a:gd name="T2" fmla="*/ 2147483647 w 295"/>
                <a:gd name="T3" fmla="*/ 2147483647 h 240"/>
                <a:gd name="T4" fmla="*/ 2147483647 w 295"/>
                <a:gd name="T5" fmla="*/ 2147483647 h 240"/>
                <a:gd name="T6" fmla="*/ 0 w 295"/>
                <a:gd name="T7" fmla="*/ 2147483647 h 240"/>
                <a:gd name="T8" fmla="*/ 2147483647 w 29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5"/>
                <a:gd name="T16" fmla="*/ 0 h 240"/>
                <a:gd name="T17" fmla="*/ 295 w 29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5" h="240">
                  <a:moveTo>
                    <a:pt x="125" y="0"/>
                  </a:moveTo>
                  <a:lnTo>
                    <a:pt x="295" y="199"/>
                  </a:lnTo>
                  <a:lnTo>
                    <a:pt x="178" y="240"/>
                  </a:lnTo>
                  <a:lnTo>
                    <a:pt x="0" y="53"/>
                  </a:lnTo>
                  <a:lnTo>
                    <a:pt x="125" y="0"/>
                  </a:lnTo>
                  <a:close/>
                </a:path>
              </a:pathLst>
            </a:custGeom>
            <a:gradFill rotWithShape="0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18900000" scaled="1"/>
            </a:gradFill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3" name="Line 16"/>
            <p:cNvSpPr>
              <a:spLocks noChangeAspect="1" noChangeShapeType="1"/>
            </p:cNvSpPr>
            <p:nvPr/>
          </p:nvSpPr>
          <p:spPr bwMode="auto">
            <a:xfrm flipH="1" flipV="1">
              <a:off x="3036888" y="2606675"/>
              <a:ext cx="61912" cy="15875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4" name="Freeform 17"/>
            <p:cNvSpPr>
              <a:spLocks noChangeAspect="1"/>
            </p:cNvSpPr>
            <p:nvPr/>
          </p:nvSpPr>
          <p:spPr bwMode="auto">
            <a:xfrm>
              <a:off x="2919413" y="2487613"/>
              <a:ext cx="19050" cy="7937"/>
            </a:xfrm>
            <a:custGeom>
              <a:avLst/>
              <a:gdLst>
                <a:gd name="T0" fmla="*/ 2147483647 w 22"/>
                <a:gd name="T1" fmla="*/ 2147483647 h 7"/>
                <a:gd name="T2" fmla="*/ 2147483647 w 22"/>
                <a:gd name="T3" fmla="*/ 0 h 7"/>
                <a:gd name="T4" fmla="*/ 0 w 22"/>
                <a:gd name="T5" fmla="*/ 2147483647 h 7"/>
                <a:gd name="T6" fmla="*/ 2147483647 w 22"/>
                <a:gd name="T7" fmla="*/ 2147483647 h 7"/>
                <a:gd name="T8" fmla="*/ 2147483647 w 22"/>
                <a:gd name="T9" fmla="*/ 214748364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7"/>
                <a:gd name="T17" fmla="*/ 22 w 22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7">
                  <a:moveTo>
                    <a:pt x="22" y="5"/>
                  </a:moveTo>
                  <a:lnTo>
                    <a:pt x="15" y="0"/>
                  </a:lnTo>
                  <a:lnTo>
                    <a:pt x="0" y="5"/>
                  </a:lnTo>
                  <a:lnTo>
                    <a:pt x="15" y="7"/>
                  </a:lnTo>
                  <a:lnTo>
                    <a:pt x="22" y="5"/>
                  </a:lnTo>
                  <a:close/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5" name="Freeform 18"/>
            <p:cNvSpPr>
              <a:spLocks noChangeAspect="1"/>
            </p:cNvSpPr>
            <p:nvPr/>
          </p:nvSpPr>
          <p:spPr bwMode="auto">
            <a:xfrm>
              <a:off x="3097213" y="2744788"/>
              <a:ext cx="88900" cy="39687"/>
            </a:xfrm>
            <a:custGeom>
              <a:avLst/>
              <a:gdLst>
                <a:gd name="T0" fmla="*/ 0 w 115"/>
                <a:gd name="T1" fmla="*/ 2147483647 h 46"/>
                <a:gd name="T2" fmla="*/ 2147483647 w 115"/>
                <a:gd name="T3" fmla="*/ 2147483647 h 46"/>
                <a:gd name="T4" fmla="*/ 2147483647 w 115"/>
                <a:gd name="T5" fmla="*/ 0 h 46"/>
                <a:gd name="T6" fmla="*/ 0 60000 65536"/>
                <a:gd name="T7" fmla="*/ 0 60000 65536"/>
                <a:gd name="T8" fmla="*/ 0 60000 65536"/>
                <a:gd name="T9" fmla="*/ 0 w 115"/>
                <a:gd name="T10" fmla="*/ 0 h 46"/>
                <a:gd name="T11" fmla="*/ 115 w 115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" h="46">
                  <a:moveTo>
                    <a:pt x="0" y="46"/>
                  </a:moveTo>
                  <a:lnTo>
                    <a:pt x="105" y="5"/>
                  </a:lnTo>
                  <a:lnTo>
                    <a:pt x="115" y="0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6" name="Line 19"/>
            <p:cNvSpPr>
              <a:spLocks noChangeAspect="1" noChangeShapeType="1"/>
            </p:cNvSpPr>
            <p:nvPr/>
          </p:nvSpPr>
          <p:spPr bwMode="auto">
            <a:xfrm flipV="1">
              <a:off x="3046413" y="2679700"/>
              <a:ext cx="92075" cy="41275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7" name="Line 20"/>
            <p:cNvSpPr>
              <a:spLocks noChangeAspect="1" noChangeShapeType="1"/>
            </p:cNvSpPr>
            <p:nvPr/>
          </p:nvSpPr>
          <p:spPr bwMode="auto">
            <a:xfrm flipV="1">
              <a:off x="3071813" y="2714625"/>
              <a:ext cx="92075" cy="44450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8" name="Freeform 21"/>
            <p:cNvSpPr>
              <a:spLocks noChangeAspect="1"/>
            </p:cNvSpPr>
            <p:nvPr/>
          </p:nvSpPr>
          <p:spPr bwMode="auto">
            <a:xfrm>
              <a:off x="3122613" y="2776538"/>
              <a:ext cx="85725" cy="41275"/>
            </a:xfrm>
            <a:custGeom>
              <a:avLst/>
              <a:gdLst>
                <a:gd name="T0" fmla="*/ 0 w 113"/>
                <a:gd name="T1" fmla="*/ 2147483647 h 48"/>
                <a:gd name="T2" fmla="*/ 2147483647 w 113"/>
                <a:gd name="T3" fmla="*/ 0 h 48"/>
                <a:gd name="T4" fmla="*/ 2147483647 w 113"/>
                <a:gd name="T5" fmla="*/ 0 h 48"/>
                <a:gd name="T6" fmla="*/ 0 60000 65536"/>
                <a:gd name="T7" fmla="*/ 0 60000 65536"/>
                <a:gd name="T8" fmla="*/ 0 60000 65536"/>
                <a:gd name="T9" fmla="*/ 0 w 113"/>
                <a:gd name="T10" fmla="*/ 0 h 48"/>
                <a:gd name="T11" fmla="*/ 113 w 113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" h="48">
                  <a:moveTo>
                    <a:pt x="0" y="48"/>
                  </a:moveTo>
                  <a:lnTo>
                    <a:pt x="113" y="0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9" name="Line 22"/>
            <p:cNvSpPr>
              <a:spLocks noChangeAspect="1" noChangeShapeType="1"/>
            </p:cNvSpPr>
            <p:nvPr/>
          </p:nvSpPr>
          <p:spPr bwMode="auto">
            <a:xfrm flipV="1">
              <a:off x="3021013" y="2643188"/>
              <a:ext cx="95250" cy="46037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0" name="Line 23"/>
            <p:cNvSpPr>
              <a:spLocks noChangeAspect="1" noChangeShapeType="1"/>
            </p:cNvSpPr>
            <p:nvPr/>
          </p:nvSpPr>
          <p:spPr bwMode="auto">
            <a:xfrm flipV="1">
              <a:off x="2800350" y="2359025"/>
              <a:ext cx="119063" cy="68263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1" name="Freeform 24"/>
            <p:cNvSpPr>
              <a:spLocks noChangeAspect="1"/>
            </p:cNvSpPr>
            <p:nvPr/>
          </p:nvSpPr>
          <p:spPr bwMode="auto">
            <a:xfrm>
              <a:off x="3067050" y="2427288"/>
              <a:ext cx="61913" cy="77787"/>
            </a:xfrm>
            <a:custGeom>
              <a:avLst/>
              <a:gdLst>
                <a:gd name="T0" fmla="*/ 2147483647 w 84"/>
                <a:gd name="T1" fmla="*/ 0 h 86"/>
                <a:gd name="T2" fmla="*/ 2147483647 w 84"/>
                <a:gd name="T3" fmla="*/ 2147483647 h 86"/>
                <a:gd name="T4" fmla="*/ 0 w 84"/>
                <a:gd name="T5" fmla="*/ 2147483647 h 86"/>
                <a:gd name="T6" fmla="*/ 0 60000 65536"/>
                <a:gd name="T7" fmla="*/ 0 60000 65536"/>
                <a:gd name="T8" fmla="*/ 0 60000 65536"/>
                <a:gd name="T9" fmla="*/ 0 w 84"/>
                <a:gd name="T10" fmla="*/ 0 h 86"/>
                <a:gd name="T11" fmla="*/ 84 w 84"/>
                <a:gd name="T12" fmla="*/ 86 h 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" h="86">
                  <a:moveTo>
                    <a:pt x="84" y="0"/>
                  </a:moveTo>
                  <a:lnTo>
                    <a:pt x="14" y="86"/>
                  </a:lnTo>
                  <a:lnTo>
                    <a:pt x="0" y="81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2" name="Freeform 25"/>
            <p:cNvSpPr>
              <a:spLocks noChangeAspect="1"/>
            </p:cNvSpPr>
            <p:nvPr/>
          </p:nvSpPr>
          <p:spPr bwMode="auto">
            <a:xfrm>
              <a:off x="3036888" y="2422525"/>
              <a:ext cx="111125" cy="131763"/>
            </a:xfrm>
            <a:custGeom>
              <a:avLst/>
              <a:gdLst>
                <a:gd name="T0" fmla="*/ 2147483647 w 141"/>
                <a:gd name="T1" fmla="*/ 2147483647 h 146"/>
                <a:gd name="T2" fmla="*/ 2147483647 w 141"/>
                <a:gd name="T3" fmla="*/ 2147483647 h 146"/>
                <a:gd name="T4" fmla="*/ 0 w 141"/>
                <a:gd name="T5" fmla="*/ 2147483647 h 146"/>
                <a:gd name="T6" fmla="*/ 0 w 141"/>
                <a:gd name="T7" fmla="*/ 2147483647 h 146"/>
                <a:gd name="T8" fmla="*/ 2147483647 w 141"/>
                <a:gd name="T9" fmla="*/ 2147483647 h 146"/>
                <a:gd name="T10" fmla="*/ 2147483647 w 141"/>
                <a:gd name="T11" fmla="*/ 2147483647 h 146"/>
                <a:gd name="T12" fmla="*/ 2147483647 w 141"/>
                <a:gd name="T13" fmla="*/ 2147483647 h 146"/>
                <a:gd name="T14" fmla="*/ 2147483647 w 141"/>
                <a:gd name="T15" fmla="*/ 2147483647 h 146"/>
                <a:gd name="T16" fmla="*/ 2147483647 w 141"/>
                <a:gd name="T17" fmla="*/ 2147483647 h 146"/>
                <a:gd name="T18" fmla="*/ 2147483647 w 141"/>
                <a:gd name="T19" fmla="*/ 2147483647 h 146"/>
                <a:gd name="T20" fmla="*/ 2147483647 w 141"/>
                <a:gd name="T21" fmla="*/ 2147483647 h 146"/>
                <a:gd name="T22" fmla="*/ 2147483647 w 141"/>
                <a:gd name="T23" fmla="*/ 2147483647 h 146"/>
                <a:gd name="T24" fmla="*/ 2147483647 w 141"/>
                <a:gd name="T25" fmla="*/ 2147483647 h 146"/>
                <a:gd name="T26" fmla="*/ 2147483647 w 141"/>
                <a:gd name="T27" fmla="*/ 0 h 146"/>
                <a:gd name="T28" fmla="*/ 2147483647 w 141"/>
                <a:gd name="T29" fmla="*/ 0 h 146"/>
                <a:gd name="T30" fmla="*/ 2147483647 w 141"/>
                <a:gd name="T31" fmla="*/ 2147483647 h 146"/>
                <a:gd name="T32" fmla="*/ 2147483647 w 141"/>
                <a:gd name="T33" fmla="*/ 2147483647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1"/>
                <a:gd name="T52" fmla="*/ 0 h 146"/>
                <a:gd name="T53" fmla="*/ 141 w 141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1" h="146">
                  <a:moveTo>
                    <a:pt x="36" y="36"/>
                  </a:moveTo>
                  <a:lnTo>
                    <a:pt x="12" y="65"/>
                  </a:lnTo>
                  <a:lnTo>
                    <a:pt x="0" y="91"/>
                  </a:lnTo>
                  <a:lnTo>
                    <a:pt x="0" y="115"/>
                  </a:lnTo>
                  <a:lnTo>
                    <a:pt x="12" y="137"/>
                  </a:lnTo>
                  <a:lnTo>
                    <a:pt x="36" y="146"/>
                  </a:lnTo>
                  <a:lnTo>
                    <a:pt x="60" y="146"/>
                  </a:lnTo>
                  <a:lnTo>
                    <a:pt x="84" y="132"/>
                  </a:lnTo>
                  <a:lnTo>
                    <a:pt x="113" y="110"/>
                  </a:lnTo>
                  <a:lnTo>
                    <a:pt x="132" y="84"/>
                  </a:lnTo>
                  <a:lnTo>
                    <a:pt x="141" y="55"/>
                  </a:lnTo>
                  <a:lnTo>
                    <a:pt x="141" y="31"/>
                  </a:lnTo>
                  <a:lnTo>
                    <a:pt x="132" y="12"/>
                  </a:lnTo>
                  <a:lnTo>
                    <a:pt x="113" y="0"/>
                  </a:lnTo>
                  <a:lnTo>
                    <a:pt x="86" y="0"/>
                  </a:lnTo>
                  <a:lnTo>
                    <a:pt x="60" y="14"/>
                  </a:lnTo>
                  <a:lnTo>
                    <a:pt x="36" y="3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3" name="Freeform 26"/>
            <p:cNvSpPr>
              <a:spLocks noChangeAspect="1"/>
            </p:cNvSpPr>
            <p:nvPr/>
          </p:nvSpPr>
          <p:spPr bwMode="auto">
            <a:xfrm>
              <a:off x="3103563" y="2495550"/>
              <a:ext cx="12700" cy="20638"/>
            </a:xfrm>
            <a:custGeom>
              <a:avLst/>
              <a:gdLst>
                <a:gd name="T0" fmla="*/ 2147483647 w 20"/>
                <a:gd name="T1" fmla="*/ 2147483647 h 24"/>
                <a:gd name="T2" fmla="*/ 0 w 20"/>
                <a:gd name="T3" fmla="*/ 2147483647 h 24"/>
                <a:gd name="T4" fmla="*/ 2147483647 w 20"/>
                <a:gd name="T5" fmla="*/ 2147483647 h 24"/>
                <a:gd name="T6" fmla="*/ 2147483647 w 20"/>
                <a:gd name="T7" fmla="*/ 0 h 24"/>
                <a:gd name="T8" fmla="*/ 2147483647 w 20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4"/>
                <a:gd name="T17" fmla="*/ 20 w 2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4">
                  <a:moveTo>
                    <a:pt x="3" y="5"/>
                  </a:moveTo>
                  <a:lnTo>
                    <a:pt x="0" y="24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4" name="Freeform 27"/>
            <p:cNvSpPr>
              <a:spLocks noChangeAspect="1"/>
            </p:cNvSpPr>
            <p:nvPr/>
          </p:nvSpPr>
          <p:spPr bwMode="auto">
            <a:xfrm>
              <a:off x="3084513" y="2481263"/>
              <a:ext cx="14287" cy="33337"/>
            </a:xfrm>
            <a:custGeom>
              <a:avLst/>
              <a:gdLst>
                <a:gd name="T0" fmla="*/ 2147483647 w 22"/>
                <a:gd name="T1" fmla="*/ 2147483647 h 36"/>
                <a:gd name="T2" fmla="*/ 2147483647 w 22"/>
                <a:gd name="T3" fmla="*/ 0 h 36"/>
                <a:gd name="T4" fmla="*/ 0 w 22"/>
                <a:gd name="T5" fmla="*/ 0 h 36"/>
                <a:gd name="T6" fmla="*/ 0 60000 65536"/>
                <a:gd name="T7" fmla="*/ 0 60000 65536"/>
                <a:gd name="T8" fmla="*/ 0 60000 65536"/>
                <a:gd name="T9" fmla="*/ 0 w 22"/>
                <a:gd name="T10" fmla="*/ 0 h 36"/>
                <a:gd name="T11" fmla="*/ 22 w 22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36">
                  <a:moveTo>
                    <a:pt x="22" y="36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5" name="Freeform 28"/>
            <p:cNvSpPr>
              <a:spLocks noChangeAspect="1"/>
            </p:cNvSpPr>
            <p:nvPr/>
          </p:nvSpPr>
          <p:spPr bwMode="auto">
            <a:xfrm>
              <a:off x="3084513" y="2471738"/>
              <a:ext cx="31750" cy="23812"/>
            </a:xfrm>
            <a:custGeom>
              <a:avLst/>
              <a:gdLst>
                <a:gd name="T0" fmla="*/ 2147483647 w 41"/>
                <a:gd name="T1" fmla="*/ 2147483647 h 24"/>
                <a:gd name="T2" fmla="*/ 2147483647 w 41"/>
                <a:gd name="T3" fmla="*/ 2147483647 h 24"/>
                <a:gd name="T4" fmla="*/ 0 w 41"/>
                <a:gd name="T5" fmla="*/ 0 h 24"/>
                <a:gd name="T6" fmla="*/ 0 60000 65536"/>
                <a:gd name="T7" fmla="*/ 0 60000 65536"/>
                <a:gd name="T8" fmla="*/ 0 60000 65536"/>
                <a:gd name="T9" fmla="*/ 0 w 41"/>
                <a:gd name="T10" fmla="*/ 0 h 24"/>
                <a:gd name="T11" fmla="*/ 41 w 41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24">
                  <a:moveTo>
                    <a:pt x="41" y="24"/>
                  </a:moveTo>
                  <a:lnTo>
                    <a:pt x="7" y="10"/>
                  </a:lnTo>
                  <a:lnTo>
                    <a:pt x="0" y="0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6" name="Freeform 29"/>
            <p:cNvSpPr>
              <a:spLocks noChangeAspect="1"/>
            </p:cNvSpPr>
            <p:nvPr/>
          </p:nvSpPr>
          <p:spPr bwMode="auto">
            <a:xfrm>
              <a:off x="3079750" y="2471738"/>
              <a:ext cx="11113" cy="9525"/>
            </a:xfrm>
            <a:custGeom>
              <a:avLst/>
              <a:gdLst>
                <a:gd name="T0" fmla="*/ 2147483647 w 10"/>
                <a:gd name="T1" fmla="*/ 2147483647 h 10"/>
                <a:gd name="T2" fmla="*/ 0 w 10"/>
                <a:gd name="T3" fmla="*/ 2147483647 h 10"/>
                <a:gd name="T4" fmla="*/ 0 w 10"/>
                <a:gd name="T5" fmla="*/ 2147483647 h 10"/>
                <a:gd name="T6" fmla="*/ 0 w 10"/>
                <a:gd name="T7" fmla="*/ 0 h 10"/>
                <a:gd name="T8" fmla="*/ 2147483647 w 10"/>
                <a:gd name="T9" fmla="*/ 0 h 10"/>
                <a:gd name="T10" fmla="*/ 2147483647 w 10"/>
                <a:gd name="T11" fmla="*/ 0 h 10"/>
                <a:gd name="T12" fmla="*/ 2147483647 w 10"/>
                <a:gd name="T13" fmla="*/ 2147483647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10"/>
                <a:gd name="T23" fmla="*/ 10 w 10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10">
                  <a:moveTo>
                    <a:pt x="5" y="10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5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7" name="Line 30"/>
            <p:cNvSpPr>
              <a:spLocks noChangeAspect="1" noChangeShapeType="1"/>
            </p:cNvSpPr>
            <p:nvPr/>
          </p:nvSpPr>
          <p:spPr bwMode="auto">
            <a:xfrm flipV="1">
              <a:off x="3003550" y="2617788"/>
              <a:ext cx="1588" cy="52387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8" name="Freeform 31"/>
            <p:cNvSpPr>
              <a:spLocks noChangeAspect="1"/>
            </p:cNvSpPr>
            <p:nvPr/>
          </p:nvSpPr>
          <p:spPr bwMode="auto">
            <a:xfrm>
              <a:off x="3035300" y="2452688"/>
              <a:ext cx="23813" cy="52387"/>
            </a:xfrm>
            <a:custGeom>
              <a:avLst/>
              <a:gdLst>
                <a:gd name="T0" fmla="*/ 2147483647 w 29"/>
                <a:gd name="T1" fmla="*/ 2147483647 h 57"/>
                <a:gd name="T2" fmla="*/ 2147483647 w 29"/>
                <a:gd name="T3" fmla="*/ 0 h 57"/>
                <a:gd name="T4" fmla="*/ 0 w 29"/>
                <a:gd name="T5" fmla="*/ 2147483647 h 57"/>
                <a:gd name="T6" fmla="*/ 2147483647 w 29"/>
                <a:gd name="T7" fmla="*/ 2147483647 h 57"/>
                <a:gd name="T8" fmla="*/ 2147483647 w 29"/>
                <a:gd name="T9" fmla="*/ 214748364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7"/>
                <a:gd name="T17" fmla="*/ 29 w 29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7">
                  <a:moveTo>
                    <a:pt x="29" y="9"/>
                  </a:moveTo>
                  <a:lnTo>
                    <a:pt x="3" y="0"/>
                  </a:lnTo>
                  <a:lnTo>
                    <a:pt x="0" y="36"/>
                  </a:lnTo>
                  <a:lnTo>
                    <a:pt x="3" y="57"/>
                  </a:lnTo>
                  <a:lnTo>
                    <a:pt x="5" y="55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9" name="Freeform 32"/>
            <p:cNvSpPr>
              <a:spLocks noChangeAspect="1"/>
            </p:cNvSpPr>
            <p:nvPr/>
          </p:nvSpPr>
          <p:spPr bwMode="auto">
            <a:xfrm>
              <a:off x="2957513" y="2544763"/>
              <a:ext cx="41275" cy="23812"/>
            </a:xfrm>
            <a:custGeom>
              <a:avLst/>
              <a:gdLst>
                <a:gd name="T0" fmla="*/ 2147483647 w 55"/>
                <a:gd name="T1" fmla="*/ 2147483647 h 27"/>
                <a:gd name="T2" fmla="*/ 2147483647 w 55"/>
                <a:gd name="T3" fmla="*/ 0 h 27"/>
                <a:gd name="T4" fmla="*/ 0 w 55"/>
                <a:gd name="T5" fmla="*/ 2147483647 h 27"/>
                <a:gd name="T6" fmla="*/ 0 60000 65536"/>
                <a:gd name="T7" fmla="*/ 0 60000 65536"/>
                <a:gd name="T8" fmla="*/ 0 60000 65536"/>
                <a:gd name="T9" fmla="*/ 0 w 55"/>
                <a:gd name="T10" fmla="*/ 0 h 27"/>
                <a:gd name="T11" fmla="*/ 55 w 55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27">
                  <a:moveTo>
                    <a:pt x="7" y="27"/>
                  </a:moveTo>
                  <a:lnTo>
                    <a:pt x="55" y="0"/>
                  </a:lnTo>
                  <a:lnTo>
                    <a:pt x="0" y="20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0" name="Freeform 33"/>
            <p:cNvSpPr>
              <a:spLocks noChangeAspect="1"/>
            </p:cNvSpPr>
            <p:nvPr/>
          </p:nvSpPr>
          <p:spPr bwMode="auto">
            <a:xfrm>
              <a:off x="2989263" y="2544763"/>
              <a:ext cx="31750" cy="57150"/>
            </a:xfrm>
            <a:custGeom>
              <a:avLst/>
              <a:gdLst>
                <a:gd name="T0" fmla="*/ 2147483647 w 41"/>
                <a:gd name="T1" fmla="*/ 0 h 63"/>
                <a:gd name="T2" fmla="*/ 2147483647 w 41"/>
                <a:gd name="T3" fmla="*/ 2147483647 h 63"/>
                <a:gd name="T4" fmla="*/ 0 w 41"/>
                <a:gd name="T5" fmla="*/ 2147483647 h 63"/>
                <a:gd name="T6" fmla="*/ 0 60000 65536"/>
                <a:gd name="T7" fmla="*/ 0 60000 65536"/>
                <a:gd name="T8" fmla="*/ 0 60000 65536"/>
                <a:gd name="T9" fmla="*/ 0 w 41"/>
                <a:gd name="T10" fmla="*/ 0 h 63"/>
                <a:gd name="T11" fmla="*/ 41 w 41"/>
                <a:gd name="T12" fmla="*/ 63 h 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63">
                  <a:moveTo>
                    <a:pt x="14" y="0"/>
                  </a:moveTo>
                  <a:lnTo>
                    <a:pt x="41" y="36"/>
                  </a:lnTo>
                  <a:lnTo>
                    <a:pt x="0" y="63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1" name="Line 34"/>
            <p:cNvSpPr>
              <a:spLocks noChangeAspect="1" noChangeShapeType="1"/>
            </p:cNvSpPr>
            <p:nvPr/>
          </p:nvSpPr>
          <p:spPr bwMode="auto">
            <a:xfrm flipV="1">
              <a:off x="2990850" y="2616200"/>
              <a:ext cx="4763" cy="50800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2" name="Freeform 35"/>
            <p:cNvSpPr>
              <a:spLocks noChangeAspect="1"/>
            </p:cNvSpPr>
            <p:nvPr/>
          </p:nvSpPr>
          <p:spPr bwMode="auto">
            <a:xfrm>
              <a:off x="2862263" y="2552700"/>
              <a:ext cx="158750" cy="136525"/>
            </a:xfrm>
            <a:custGeom>
              <a:avLst/>
              <a:gdLst>
                <a:gd name="T0" fmla="*/ 2147483647 w 207"/>
                <a:gd name="T1" fmla="*/ 2147483647 h 149"/>
                <a:gd name="T2" fmla="*/ 2147483647 w 207"/>
                <a:gd name="T3" fmla="*/ 2147483647 h 149"/>
                <a:gd name="T4" fmla="*/ 2147483647 w 207"/>
                <a:gd name="T5" fmla="*/ 2147483647 h 149"/>
                <a:gd name="T6" fmla="*/ 2147483647 w 207"/>
                <a:gd name="T7" fmla="*/ 2147483647 h 149"/>
                <a:gd name="T8" fmla="*/ 2147483647 w 207"/>
                <a:gd name="T9" fmla="*/ 2147483647 h 149"/>
                <a:gd name="T10" fmla="*/ 2147483647 w 207"/>
                <a:gd name="T11" fmla="*/ 2147483647 h 149"/>
                <a:gd name="T12" fmla="*/ 2147483647 w 207"/>
                <a:gd name="T13" fmla="*/ 2147483647 h 149"/>
                <a:gd name="T14" fmla="*/ 2147483647 w 207"/>
                <a:gd name="T15" fmla="*/ 2147483647 h 149"/>
                <a:gd name="T16" fmla="*/ 2147483647 w 207"/>
                <a:gd name="T17" fmla="*/ 2147483647 h 149"/>
                <a:gd name="T18" fmla="*/ 2147483647 w 207"/>
                <a:gd name="T19" fmla="*/ 2147483647 h 149"/>
                <a:gd name="T20" fmla="*/ 2147483647 w 207"/>
                <a:gd name="T21" fmla="*/ 2147483647 h 149"/>
                <a:gd name="T22" fmla="*/ 0 w 207"/>
                <a:gd name="T23" fmla="*/ 2147483647 h 149"/>
                <a:gd name="T24" fmla="*/ 2147483647 w 207"/>
                <a:gd name="T25" fmla="*/ 2147483647 h 149"/>
                <a:gd name="T26" fmla="*/ 2147483647 w 207"/>
                <a:gd name="T27" fmla="*/ 2147483647 h 149"/>
                <a:gd name="T28" fmla="*/ 2147483647 w 207"/>
                <a:gd name="T29" fmla="*/ 0 h 149"/>
                <a:gd name="T30" fmla="*/ 2147483647 w 207"/>
                <a:gd name="T31" fmla="*/ 0 h 149"/>
                <a:gd name="T32" fmla="*/ 2147483647 w 207"/>
                <a:gd name="T33" fmla="*/ 2147483647 h 1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7"/>
                <a:gd name="T52" fmla="*/ 0 h 149"/>
                <a:gd name="T53" fmla="*/ 207 w 207"/>
                <a:gd name="T54" fmla="*/ 149 h 1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7" h="149">
                  <a:moveTo>
                    <a:pt x="130" y="10"/>
                  </a:moveTo>
                  <a:lnTo>
                    <a:pt x="166" y="31"/>
                  </a:lnTo>
                  <a:lnTo>
                    <a:pt x="192" y="60"/>
                  </a:lnTo>
                  <a:lnTo>
                    <a:pt x="207" y="86"/>
                  </a:lnTo>
                  <a:lnTo>
                    <a:pt x="207" y="115"/>
                  </a:lnTo>
                  <a:lnTo>
                    <a:pt x="188" y="134"/>
                  </a:lnTo>
                  <a:lnTo>
                    <a:pt x="159" y="149"/>
                  </a:lnTo>
                  <a:lnTo>
                    <a:pt x="118" y="149"/>
                  </a:lnTo>
                  <a:lnTo>
                    <a:pt x="77" y="137"/>
                  </a:lnTo>
                  <a:lnTo>
                    <a:pt x="41" y="115"/>
                  </a:lnTo>
                  <a:lnTo>
                    <a:pt x="15" y="89"/>
                  </a:lnTo>
                  <a:lnTo>
                    <a:pt x="0" y="60"/>
                  </a:lnTo>
                  <a:lnTo>
                    <a:pt x="3" y="31"/>
                  </a:lnTo>
                  <a:lnTo>
                    <a:pt x="20" y="10"/>
                  </a:lnTo>
                  <a:lnTo>
                    <a:pt x="51" y="0"/>
                  </a:lnTo>
                  <a:lnTo>
                    <a:pt x="87" y="0"/>
                  </a:lnTo>
                  <a:lnTo>
                    <a:pt x="130" y="10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3" name="Freeform 36"/>
            <p:cNvSpPr>
              <a:spLocks noChangeAspect="1"/>
            </p:cNvSpPr>
            <p:nvPr/>
          </p:nvSpPr>
          <p:spPr bwMode="auto">
            <a:xfrm>
              <a:off x="2919413" y="2636838"/>
              <a:ext cx="28575" cy="23812"/>
            </a:xfrm>
            <a:custGeom>
              <a:avLst/>
              <a:gdLst>
                <a:gd name="T0" fmla="*/ 2147483647 w 41"/>
                <a:gd name="T1" fmla="*/ 0 h 27"/>
                <a:gd name="T2" fmla="*/ 2147483647 w 41"/>
                <a:gd name="T3" fmla="*/ 2147483647 h 27"/>
                <a:gd name="T4" fmla="*/ 2147483647 w 41"/>
                <a:gd name="T5" fmla="*/ 2147483647 h 27"/>
                <a:gd name="T6" fmla="*/ 0 w 41"/>
                <a:gd name="T7" fmla="*/ 2147483647 h 27"/>
                <a:gd name="T8" fmla="*/ 2147483647 w 4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27"/>
                <a:gd name="T17" fmla="*/ 41 w 41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27">
                  <a:moveTo>
                    <a:pt x="27" y="0"/>
                  </a:moveTo>
                  <a:lnTo>
                    <a:pt x="41" y="19"/>
                  </a:lnTo>
                  <a:lnTo>
                    <a:pt x="15" y="27"/>
                  </a:lnTo>
                  <a:lnTo>
                    <a:pt x="0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4" name="Freeform 37"/>
            <p:cNvSpPr>
              <a:spLocks noChangeAspect="1"/>
            </p:cNvSpPr>
            <p:nvPr/>
          </p:nvSpPr>
          <p:spPr bwMode="auto">
            <a:xfrm>
              <a:off x="2947988" y="2601913"/>
              <a:ext cx="3175" cy="50800"/>
            </a:xfrm>
            <a:custGeom>
              <a:avLst/>
              <a:gdLst>
                <a:gd name="T0" fmla="*/ 0 w 3"/>
                <a:gd name="T1" fmla="*/ 2147483647 h 57"/>
                <a:gd name="T2" fmla="*/ 0 w 3"/>
                <a:gd name="T3" fmla="*/ 2147483647 h 57"/>
                <a:gd name="T4" fmla="*/ 2147483647 w 3"/>
                <a:gd name="T5" fmla="*/ 0 h 57"/>
                <a:gd name="T6" fmla="*/ 0 60000 65536"/>
                <a:gd name="T7" fmla="*/ 0 60000 65536"/>
                <a:gd name="T8" fmla="*/ 0 60000 65536"/>
                <a:gd name="T9" fmla="*/ 0 w 3"/>
                <a:gd name="T10" fmla="*/ 0 h 57"/>
                <a:gd name="T11" fmla="*/ 3 w 3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57">
                  <a:moveTo>
                    <a:pt x="0" y="57"/>
                  </a:moveTo>
                  <a:lnTo>
                    <a:pt x="0" y="7"/>
                  </a:lnTo>
                  <a:lnTo>
                    <a:pt x="3" y="0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5" name="Freeform 38"/>
            <p:cNvSpPr>
              <a:spLocks noChangeAspect="1"/>
            </p:cNvSpPr>
            <p:nvPr/>
          </p:nvSpPr>
          <p:spPr bwMode="auto">
            <a:xfrm>
              <a:off x="2919413" y="2601913"/>
              <a:ext cx="28575" cy="36512"/>
            </a:xfrm>
            <a:custGeom>
              <a:avLst/>
              <a:gdLst>
                <a:gd name="T0" fmla="*/ 0 w 41"/>
                <a:gd name="T1" fmla="*/ 2147483647 h 43"/>
                <a:gd name="T2" fmla="*/ 2147483647 w 41"/>
                <a:gd name="T3" fmla="*/ 2147483647 h 43"/>
                <a:gd name="T4" fmla="*/ 2147483647 w 41"/>
                <a:gd name="T5" fmla="*/ 0 h 43"/>
                <a:gd name="T6" fmla="*/ 0 60000 65536"/>
                <a:gd name="T7" fmla="*/ 0 60000 65536"/>
                <a:gd name="T8" fmla="*/ 0 60000 65536"/>
                <a:gd name="T9" fmla="*/ 0 w 41"/>
                <a:gd name="T10" fmla="*/ 0 h 43"/>
                <a:gd name="T11" fmla="*/ 41 w 41"/>
                <a:gd name="T12" fmla="*/ 43 h 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43">
                  <a:moveTo>
                    <a:pt x="0" y="43"/>
                  </a:moveTo>
                  <a:lnTo>
                    <a:pt x="36" y="7"/>
                  </a:lnTo>
                  <a:lnTo>
                    <a:pt x="41" y="0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6" name="Freeform 39"/>
            <p:cNvSpPr>
              <a:spLocks noChangeAspect="1"/>
            </p:cNvSpPr>
            <p:nvPr/>
          </p:nvSpPr>
          <p:spPr bwMode="auto">
            <a:xfrm>
              <a:off x="2944813" y="2597150"/>
              <a:ext cx="6350" cy="9525"/>
            </a:xfrm>
            <a:custGeom>
              <a:avLst/>
              <a:gdLst>
                <a:gd name="T0" fmla="*/ 2147483647 w 10"/>
                <a:gd name="T1" fmla="*/ 2147483647 h 10"/>
                <a:gd name="T2" fmla="*/ 2147483647 w 10"/>
                <a:gd name="T3" fmla="*/ 2147483647 h 10"/>
                <a:gd name="T4" fmla="*/ 2147483647 w 10"/>
                <a:gd name="T5" fmla="*/ 2147483647 h 10"/>
                <a:gd name="T6" fmla="*/ 2147483647 w 10"/>
                <a:gd name="T7" fmla="*/ 0 h 10"/>
                <a:gd name="T8" fmla="*/ 2147483647 w 10"/>
                <a:gd name="T9" fmla="*/ 0 h 10"/>
                <a:gd name="T10" fmla="*/ 0 w 10"/>
                <a:gd name="T11" fmla="*/ 2147483647 h 10"/>
                <a:gd name="T12" fmla="*/ 0 w 10"/>
                <a:gd name="T13" fmla="*/ 2147483647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10"/>
                <a:gd name="T23" fmla="*/ 10 w 10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10">
                  <a:moveTo>
                    <a:pt x="8" y="10"/>
                  </a:moveTo>
                  <a:lnTo>
                    <a:pt x="10" y="10"/>
                  </a:lnTo>
                  <a:lnTo>
                    <a:pt x="10" y="5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0" y="7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7" name="Line 40"/>
            <p:cNvSpPr>
              <a:spLocks noChangeAspect="1" noChangeShapeType="1"/>
            </p:cNvSpPr>
            <p:nvPr/>
          </p:nvSpPr>
          <p:spPr bwMode="auto">
            <a:xfrm>
              <a:off x="2863850" y="2555875"/>
              <a:ext cx="11113" cy="14288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8" name="Freeform 100"/>
            <p:cNvSpPr>
              <a:spLocks noChangeAspect="1"/>
            </p:cNvSpPr>
            <p:nvPr/>
          </p:nvSpPr>
          <p:spPr bwMode="auto">
            <a:xfrm>
              <a:off x="3163888" y="2554288"/>
              <a:ext cx="28575" cy="30162"/>
            </a:xfrm>
            <a:custGeom>
              <a:avLst/>
              <a:gdLst>
                <a:gd name="T0" fmla="*/ 2147483647 w 38"/>
                <a:gd name="T1" fmla="*/ 2147483647 h 34"/>
                <a:gd name="T2" fmla="*/ 0 w 38"/>
                <a:gd name="T3" fmla="*/ 0 h 34"/>
                <a:gd name="T4" fmla="*/ 2147483647 w 38"/>
                <a:gd name="T5" fmla="*/ 2147483647 h 34"/>
                <a:gd name="T6" fmla="*/ 2147483647 w 38"/>
                <a:gd name="T7" fmla="*/ 2147483647 h 34"/>
                <a:gd name="T8" fmla="*/ 2147483647 w 38"/>
                <a:gd name="T9" fmla="*/ 2147483647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4"/>
                <a:gd name="T17" fmla="*/ 38 w 3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4">
                  <a:moveTo>
                    <a:pt x="16" y="34"/>
                  </a:moveTo>
                  <a:lnTo>
                    <a:pt x="0" y="0"/>
                  </a:lnTo>
                  <a:lnTo>
                    <a:pt x="38" y="8"/>
                  </a:lnTo>
                  <a:lnTo>
                    <a:pt x="19" y="15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91" name="Rectangle 101"/>
          <p:cNvSpPr>
            <a:spLocks noChangeAspect="1" noChangeArrowheads="1"/>
          </p:cNvSpPr>
          <p:nvPr/>
        </p:nvSpPr>
        <p:spPr bwMode="auto">
          <a:xfrm>
            <a:off x="1363663" y="3096334"/>
            <a:ext cx="6953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92" name="Rectangle 103"/>
          <p:cNvSpPr>
            <a:spLocks noChangeAspect="1" noChangeArrowheads="1"/>
          </p:cNvSpPr>
          <p:nvPr/>
        </p:nvSpPr>
        <p:spPr bwMode="auto">
          <a:xfrm>
            <a:off x="1604963" y="5698247"/>
            <a:ext cx="10382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93" name="Rectangle 104"/>
          <p:cNvSpPr>
            <a:spLocks noChangeAspect="1" noChangeArrowheads="1"/>
          </p:cNvSpPr>
          <p:nvPr/>
        </p:nvSpPr>
        <p:spPr bwMode="auto">
          <a:xfrm>
            <a:off x="3519488" y="4713997"/>
            <a:ext cx="12541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94" name="Rectangle 105"/>
          <p:cNvSpPr>
            <a:spLocks noChangeAspect="1" noChangeArrowheads="1"/>
          </p:cNvSpPr>
          <p:nvPr/>
        </p:nvSpPr>
        <p:spPr bwMode="auto">
          <a:xfrm>
            <a:off x="3589338" y="4777497"/>
            <a:ext cx="13652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95" name="Rectangle 106"/>
          <p:cNvSpPr>
            <a:spLocks noChangeAspect="1" noChangeArrowheads="1"/>
          </p:cNvSpPr>
          <p:nvPr/>
        </p:nvSpPr>
        <p:spPr bwMode="auto">
          <a:xfrm>
            <a:off x="2386013" y="5126747"/>
            <a:ext cx="1222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96" name="Rectangle 107"/>
          <p:cNvSpPr>
            <a:spLocks noChangeAspect="1" noChangeArrowheads="1"/>
          </p:cNvSpPr>
          <p:nvPr/>
        </p:nvSpPr>
        <p:spPr bwMode="auto">
          <a:xfrm>
            <a:off x="2452688" y="5190247"/>
            <a:ext cx="142875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97" name="Rectangle 109"/>
          <p:cNvSpPr>
            <a:spLocks noChangeAspect="1" noChangeArrowheads="1"/>
          </p:cNvSpPr>
          <p:nvPr/>
        </p:nvSpPr>
        <p:spPr bwMode="auto">
          <a:xfrm>
            <a:off x="2647950" y="2969334"/>
            <a:ext cx="1127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98" name="Rectangle 110"/>
          <p:cNvSpPr>
            <a:spLocks noChangeAspect="1" noChangeArrowheads="1"/>
          </p:cNvSpPr>
          <p:nvPr/>
        </p:nvSpPr>
        <p:spPr bwMode="auto">
          <a:xfrm>
            <a:off x="3148013" y="3337634"/>
            <a:ext cx="13493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4" name="Group 114"/>
          <p:cNvGrpSpPr>
            <a:grpSpLocks/>
          </p:cNvGrpSpPr>
          <p:nvPr/>
        </p:nvGrpSpPr>
        <p:grpSpPr bwMode="auto">
          <a:xfrm>
            <a:off x="215900" y="4082172"/>
            <a:ext cx="2424113" cy="930275"/>
            <a:chOff x="563" y="2079"/>
            <a:chExt cx="1653" cy="586"/>
          </a:xfrm>
        </p:grpSpPr>
        <p:sp>
          <p:nvSpPr>
            <p:cNvPr id="41129" name="Rectangle 115"/>
            <p:cNvSpPr>
              <a:spLocks noChangeArrowheads="1"/>
            </p:cNvSpPr>
            <p:nvPr/>
          </p:nvSpPr>
          <p:spPr bwMode="auto">
            <a:xfrm>
              <a:off x="563" y="2200"/>
              <a:ext cx="1077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ru-RU" sz="1200" b="1" dirty="0" smtClean="0"/>
                <a:t>Различные пути распространения дают различное время задержки</a:t>
              </a:r>
              <a:r>
                <a:rPr lang="en-GB" sz="1200" b="1" dirty="0" smtClean="0"/>
                <a:t> </a:t>
              </a:r>
              <a:r>
                <a:rPr lang="en-GB" sz="1200" b="1" dirty="0"/>
                <a:t>(</a:t>
              </a:r>
              <a:r>
                <a:rPr lang="en-GB" sz="1200" b="1" dirty="0">
                  <a:solidFill>
                    <a:srgbClr val="FF3300"/>
                  </a:solidFill>
                </a:rPr>
                <a:t>DTO</a:t>
              </a:r>
              <a:r>
                <a:rPr lang="en-GB" sz="1200" b="1" dirty="0"/>
                <a:t>)</a:t>
              </a:r>
            </a:p>
          </p:txBody>
        </p:sp>
        <p:grpSp>
          <p:nvGrpSpPr>
            <p:cNvPr id="41130" name="Group 116"/>
            <p:cNvGrpSpPr>
              <a:grpSpLocks/>
            </p:cNvGrpSpPr>
            <p:nvPr/>
          </p:nvGrpSpPr>
          <p:grpSpPr bwMode="auto">
            <a:xfrm>
              <a:off x="1552" y="2079"/>
              <a:ext cx="664" cy="209"/>
              <a:chOff x="1552" y="2079"/>
              <a:chExt cx="664" cy="209"/>
            </a:xfrm>
          </p:grpSpPr>
          <p:sp>
            <p:nvSpPr>
              <p:cNvPr id="41131" name="Freeform 117"/>
              <p:cNvSpPr>
                <a:spLocks/>
              </p:cNvSpPr>
              <p:nvPr/>
            </p:nvSpPr>
            <p:spPr bwMode="auto">
              <a:xfrm>
                <a:off x="1552" y="2079"/>
                <a:ext cx="248" cy="105"/>
              </a:xfrm>
              <a:custGeom>
                <a:avLst/>
                <a:gdLst>
                  <a:gd name="T0" fmla="*/ 0 w 248"/>
                  <a:gd name="T1" fmla="*/ 105 h 105"/>
                  <a:gd name="T2" fmla="*/ 152 w 248"/>
                  <a:gd name="T3" fmla="*/ 9 h 105"/>
                  <a:gd name="T4" fmla="*/ 248 w 248"/>
                  <a:gd name="T5" fmla="*/ 49 h 105"/>
                  <a:gd name="T6" fmla="*/ 0 60000 65536"/>
                  <a:gd name="T7" fmla="*/ 0 60000 65536"/>
                  <a:gd name="T8" fmla="*/ 0 60000 65536"/>
                  <a:gd name="T9" fmla="*/ 0 w 248"/>
                  <a:gd name="T10" fmla="*/ 0 h 105"/>
                  <a:gd name="T11" fmla="*/ 248 w 248"/>
                  <a:gd name="T12" fmla="*/ 105 h 1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8" h="105">
                    <a:moveTo>
                      <a:pt x="0" y="105"/>
                    </a:moveTo>
                    <a:cubicBezTo>
                      <a:pt x="55" y="61"/>
                      <a:pt x="111" y="18"/>
                      <a:pt x="152" y="9"/>
                    </a:cubicBezTo>
                    <a:cubicBezTo>
                      <a:pt x="193" y="0"/>
                      <a:pt x="220" y="24"/>
                      <a:pt x="248" y="4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sm" len="sm"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41132" name="Freeform 118"/>
              <p:cNvSpPr>
                <a:spLocks/>
              </p:cNvSpPr>
              <p:nvPr/>
            </p:nvSpPr>
            <p:spPr bwMode="auto">
              <a:xfrm>
                <a:off x="1576" y="2147"/>
                <a:ext cx="640" cy="141"/>
              </a:xfrm>
              <a:custGeom>
                <a:avLst/>
                <a:gdLst>
                  <a:gd name="T0" fmla="*/ 0 w 640"/>
                  <a:gd name="T1" fmla="*/ 141 h 141"/>
                  <a:gd name="T2" fmla="*/ 480 w 640"/>
                  <a:gd name="T3" fmla="*/ 5 h 141"/>
                  <a:gd name="T4" fmla="*/ 640 w 640"/>
                  <a:gd name="T5" fmla="*/ 109 h 141"/>
                  <a:gd name="T6" fmla="*/ 0 60000 65536"/>
                  <a:gd name="T7" fmla="*/ 0 60000 65536"/>
                  <a:gd name="T8" fmla="*/ 0 60000 65536"/>
                  <a:gd name="T9" fmla="*/ 0 w 640"/>
                  <a:gd name="T10" fmla="*/ 0 h 141"/>
                  <a:gd name="T11" fmla="*/ 640 w 640"/>
                  <a:gd name="T12" fmla="*/ 141 h 1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0" h="141">
                    <a:moveTo>
                      <a:pt x="0" y="141"/>
                    </a:moveTo>
                    <a:cubicBezTo>
                      <a:pt x="186" y="75"/>
                      <a:pt x="373" y="10"/>
                      <a:pt x="480" y="5"/>
                    </a:cubicBezTo>
                    <a:cubicBezTo>
                      <a:pt x="587" y="0"/>
                      <a:pt x="613" y="54"/>
                      <a:pt x="640" y="10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 type="stealth" w="sm" len="sm"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121"/>
          <p:cNvGrpSpPr>
            <a:grpSpLocks/>
          </p:cNvGrpSpPr>
          <p:nvPr/>
        </p:nvGrpSpPr>
        <p:grpSpPr bwMode="auto">
          <a:xfrm>
            <a:off x="2114550" y="2270199"/>
            <a:ext cx="1920875" cy="1120775"/>
            <a:chOff x="1722" y="862"/>
            <a:chExt cx="1211" cy="706"/>
          </a:xfrm>
        </p:grpSpPr>
        <p:sp>
          <p:nvSpPr>
            <p:cNvPr id="41126" name="Rectangle 122"/>
            <p:cNvSpPr>
              <a:spLocks noChangeArrowheads="1"/>
            </p:cNvSpPr>
            <p:nvPr/>
          </p:nvSpPr>
          <p:spPr bwMode="auto">
            <a:xfrm>
              <a:off x="1722" y="862"/>
              <a:ext cx="1211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ru-RU" sz="1200" b="1" dirty="0" err="1" smtClean="0"/>
                <a:t>Рзаличные</a:t>
              </a:r>
              <a:r>
                <a:rPr lang="ru-RU" sz="1200" b="1" dirty="0" smtClean="0"/>
                <a:t> скорости спутников дают различные сдвиги частот</a:t>
              </a:r>
            </a:p>
            <a:p>
              <a:pPr eaLnBrk="0" hangingPunct="0"/>
              <a:r>
                <a:rPr lang="en-GB" sz="1200" b="1" dirty="0" smtClean="0"/>
                <a:t> (</a:t>
              </a:r>
              <a:r>
                <a:rPr lang="en-GB" sz="1200" b="1" dirty="0">
                  <a:solidFill>
                    <a:srgbClr val="66FF66"/>
                  </a:solidFill>
                </a:rPr>
                <a:t>DFO</a:t>
              </a:r>
              <a:r>
                <a:rPr lang="en-GB" sz="1200" b="1" dirty="0"/>
                <a:t>)</a:t>
              </a:r>
            </a:p>
          </p:txBody>
        </p:sp>
        <p:sp>
          <p:nvSpPr>
            <p:cNvPr id="41127" name="Freeform 123"/>
            <p:cNvSpPr>
              <a:spLocks/>
            </p:cNvSpPr>
            <p:nvPr/>
          </p:nvSpPr>
          <p:spPr bwMode="auto">
            <a:xfrm>
              <a:off x="2031" y="1232"/>
              <a:ext cx="70" cy="232"/>
            </a:xfrm>
            <a:custGeom>
              <a:avLst/>
              <a:gdLst>
                <a:gd name="T0" fmla="*/ 0 w 75"/>
                <a:gd name="T1" fmla="*/ 0 h 232"/>
                <a:gd name="T2" fmla="*/ 12 w 75"/>
                <a:gd name="T3" fmla="*/ 144 h 232"/>
                <a:gd name="T4" fmla="*/ 7 w 75"/>
                <a:gd name="T5" fmla="*/ 232 h 232"/>
                <a:gd name="T6" fmla="*/ 0 60000 65536"/>
                <a:gd name="T7" fmla="*/ 0 60000 65536"/>
                <a:gd name="T8" fmla="*/ 0 60000 65536"/>
                <a:gd name="T9" fmla="*/ 0 w 75"/>
                <a:gd name="T10" fmla="*/ 0 h 232"/>
                <a:gd name="T11" fmla="*/ 75 w 75"/>
                <a:gd name="T12" fmla="*/ 232 h 2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232">
                  <a:moveTo>
                    <a:pt x="0" y="0"/>
                  </a:moveTo>
                  <a:cubicBezTo>
                    <a:pt x="34" y="52"/>
                    <a:pt x="69" y="105"/>
                    <a:pt x="72" y="144"/>
                  </a:cubicBezTo>
                  <a:cubicBezTo>
                    <a:pt x="75" y="183"/>
                    <a:pt x="45" y="207"/>
                    <a:pt x="16" y="23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1128" name="Freeform 124"/>
            <p:cNvSpPr>
              <a:spLocks/>
            </p:cNvSpPr>
            <p:nvPr/>
          </p:nvSpPr>
          <p:spPr bwMode="auto">
            <a:xfrm>
              <a:off x="2128" y="1240"/>
              <a:ext cx="302" cy="328"/>
            </a:xfrm>
            <a:custGeom>
              <a:avLst/>
              <a:gdLst>
                <a:gd name="T0" fmla="*/ 0 w 328"/>
                <a:gd name="T1" fmla="*/ 0 h 328"/>
                <a:gd name="T2" fmla="*/ 24 w 328"/>
                <a:gd name="T3" fmla="*/ 160 h 328"/>
                <a:gd name="T4" fmla="*/ 35 w 328"/>
                <a:gd name="T5" fmla="*/ 328 h 328"/>
                <a:gd name="T6" fmla="*/ 0 60000 65536"/>
                <a:gd name="T7" fmla="*/ 0 60000 65536"/>
                <a:gd name="T8" fmla="*/ 0 60000 65536"/>
                <a:gd name="T9" fmla="*/ 0 w 328"/>
                <a:gd name="T10" fmla="*/ 0 h 328"/>
                <a:gd name="T11" fmla="*/ 328 w 328"/>
                <a:gd name="T12" fmla="*/ 328 h 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8" h="328">
                  <a:moveTo>
                    <a:pt x="0" y="0"/>
                  </a:moveTo>
                  <a:cubicBezTo>
                    <a:pt x="84" y="52"/>
                    <a:pt x="169" y="105"/>
                    <a:pt x="224" y="160"/>
                  </a:cubicBezTo>
                  <a:cubicBezTo>
                    <a:pt x="279" y="215"/>
                    <a:pt x="303" y="271"/>
                    <a:pt x="328" y="3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29" name="Oval 125"/>
          <p:cNvSpPr>
            <a:spLocks noChangeArrowheads="1"/>
          </p:cNvSpPr>
          <p:nvPr/>
        </p:nvSpPr>
        <p:spPr bwMode="auto">
          <a:xfrm rot="934171">
            <a:off x="4681538" y="5558547"/>
            <a:ext cx="1120775" cy="219075"/>
          </a:xfrm>
          <a:prstGeom prst="ellipse">
            <a:avLst/>
          </a:prstGeom>
          <a:solidFill>
            <a:srgbClr val="DBD600">
              <a:alpha val="50195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0" name="Freeform 126"/>
          <p:cNvSpPr>
            <a:spLocks/>
          </p:cNvSpPr>
          <p:nvPr/>
        </p:nvSpPr>
        <p:spPr bwMode="auto">
          <a:xfrm>
            <a:off x="2104073" y="4896560"/>
            <a:ext cx="4341812" cy="1494082"/>
          </a:xfrm>
          <a:custGeom>
            <a:avLst/>
            <a:gdLst>
              <a:gd name="T0" fmla="*/ 0 w 2322"/>
              <a:gd name="T1" fmla="*/ 0 h 972"/>
              <a:gd name="T2" fmla="*/ 2147483647 w 2322"/>
              <a:gd name="T3" fmla="*/ 2147483647 h 972"/>
              <a:gd name="T4" fmla="*/ 2147483647 w 2322"/>
              <a:gd name="T5" fmla="*/ 2147483647 h 972"/>
              <a:gd name="T6" fmla="*/ 0 60000 65536"/>
              <a:gd name="T7" fmla="*/ 0 60000 65536"/>
              <a:gd name="T8" fmla="*/ 0 60000 65536"/>
              <a:gd name="T9" fmla="*/ 0 w 2322"/>
              <a:gd name="T10" fmla="*/ 0 h 972"/>
              <a:gd name="T11" fmla="*/ 2322 w 2322"/>
              <a:gd name="T12" fmla="*/ 972 h 9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2" h="972">
                <a:moveTo>
                  <a:pt x="0" y="0"/>
                </a:moveTo>
                <a:cubicBezTo>
                  <a:pt x="550" y="111"/>
                  <a:pt x="1101" y="222"/>
                  <a:pt x="1488" y="384"/>
                </a:cubicBezTo>
                <a:cubicBezTo>
                  <a:pt x="1875" y="546"/>
                  <a:pt x="2098" y="759"/>
                  <a:pt x="2322" y="972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3" name="Line 127"/>
          <p:cNvSpPr>
            <a:spLocks noChangeAspect="1" noChangeShapeType="1"/>
          </p:cNvSpPr>
          <p:nvPr/>
        </p:nvSpPr>
        <p:spPr bwMode="auto">
          <a:xfrm flipV="1">
            <a:off x="2103438" y="3534484"/>
            <a:ext cx="1274762" cy="16160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stealth" w="sm" len="sm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4" name="Line 128"/>
          <p:cNvSpPr>
            <a:spLocks noChangeAspect="1" noChangeShapeType="1"/>
          </p:cNvSpPr>
          <p:nvPr/>
        </p:nvSpPr>
        <p:spPr bwMode="auto">
          <a:xfrm flipH="1">
            <a:off x="1573213" y="3486859"/>
            <a:ext cx="739775" cy="176053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stealth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" name="Freeform 129"/>
          <p:cNvSpPr>
            <a:spLocks/>
          </p:cNvSpPr>
          <p:nvPr/>
        </p:nvSpPr>
        <p:spPr bwMode="auto">
          <a:xfrm>
            <a:off x="4325303" y="4998475"/>
            <a:ext cx="1366520" cy="1371845"/>
          </a:xfrm>
          <a:custGeom>
            <a:avLst/>
            <a:gdLst>
              <a:gd name="T0" fmla="*/ 0 w 1236"/>
              <a:gd name="T1" fmla="*/ 2147483647 h 1326"/>
              <a:gd name="T2" fmla="*/ 2147483647 w 1236"/>
              <a:gd name="T3" fmla="*/ 2147483647 h 1326"/>
              <a:gd name="T4" fmla="*/ 2147483647 w 1236"/>
              <a:gd name="T5" fmla="*/ 0 h 1326"/>
              <a:gd name="T6" fmla="*/ 0 60000 65536"/>
              <a:gd name="T7" fmla="*/ 0 60000 65536"/>
              <a:gd name="T8" fmla="*/ 0 60000 65536"/>
              <a:gd name="T9" fmla="*/ 0 w 1236"/>
              <a:gd name="T10" fmla="*/ 0 h 1326"/>
              <a:gd name="T11" fmla="*/ 1236 w 1236"/>
              <a:gd name="T12" fmla="*/ 1326 h 13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6" h="1326">
                <a:moveTo>
                  <a:pt x="0" y="1326"/>
                </a:moveTo>
                <a:cubicBezTo>
                  <a:pt x="356" y="1037"/>
                  <a:pt x="712" y="749"/>
                  <a:pt x="918" y="528"/>
                </a:cubicBezTo>
                <a:cubicBezTo>
                  <a:pt x="1124" y="307"/>
                  <a:pt x="1180" y="153"/>
                  <a:pt x="1236" y="0"/>
                </a:cubicBezTo>
              </a:path>
            </a:pathLst>
          </a:custGeom>
          <a:noFill/>
          <a:ln w="1587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006" name="Group 130"/>
          <p:cNvGrpSpPr>
            <a:grpSpLocks/>
          </p:cNvGrpSpPr>
          <p:nvPr/>
        </p:nvGrpSpPr>
        <p:grpSpPr bwMode="auto">
          <a:xfrm>
            <a:off x="5046663" y="5234697"/>
            <a:ext cx="1139825" cy="485775"/>
            <a:chOff x="3859" y="2805"/>
            <a:chExt cx="777" cy="306"/>
          </a:xfrm>
        </p:grpSpPr>
        <p:sp>
          <p:nvSpPr>
            <p:cNvPr id="41019" name="Freeform 131"/>
            <p:cNvSpPr>
              <a:spLocks noChangeAspect="1"/>
            </p:cNvSpPr>
            <p:nvPr/>
          </p:nvSpPr>
          <p:spPr bwMode="auto">
            <a:xfrm>
              <a:off x="4116" y="2993"/>
              <a:ext cx="171" cy="110"/>
            </a:xfrm>
            <a:custGeom>
              <a:avLst/>
              <a:gdLst>
                <a:gd name="T0" fmla="*/ 1 w 326"/>
                <a:gd name="T1" fmla="*/ 1 h 194"/>
                <a:gd name="T2" fmla="*/ 1 w 326"/>
                <a:gd name="T3" fmla="*/ 1 h 194"/>
                <a:gd name="T4" fmla="*/ 1 w 326"/>
                <a:gd name="T5" fmla="*/ 1 h 194"/>
                <a:gd name="T6" fmla="*/ 1 w 326"/>
                <a:gd name="T7" fmla="*/ 1 h 194"/>
                <a:gd name="T8" fmla="*/ 1 w 326"/>
                <a:gd name="T9" fmla="*/ 1 h 194"/>
                <a:gd name="T10" fmla="*/ 1 w 326"/>
                <a:gd name="T11" fmla="*/ 1 h 194"/>
                <a:gd name="T12" fmla="*/ 1 w 326"/>
                <a:gd name="T13" fmla="*/ 1 h 194"/>
                <a:gd name="T14" fmla="*/ 1 w 326"/>
                <a:gd name="T15" fmla="*/ 1 h 194"/>
                <a:gd name="T16" fmla="*/ 1 w 326"/>
                <a:gd name="T17" fmla="*/ 1 h 194"/>
                <a:gd name="T18" fmla="*/ 1 w 326"/>
                <a:gd name="T19" fmla="*/ 1 h 194"/>
                <a:gd name="T20" fmla="*/ 1 w 326"/>
                <a:gd name="T21" fmla="*/ 1 h 194"/>
                <a:gd name="T22" fmla="*/ 1 w 326"/>
                <a:gd name="T23" fmla="*/ 1 h 194"/>
                <a:gd name="T24" fmla="*/ 1 w 326"/>
                <a:gd name="T25" fmla="*/ 1 h 194"/>
                <a:gd name="T26" fmla="*/ 1 w 326"/>
                <a:gd name="T27" fmla="*/ 1 h 194"/>
                <a:gd name="T28" fmla="*/ 1 w 326"/>
                <a:gd name="T29" fmla="*/ 1 h 194"/>
                <a:gd name="T30" fmla="*/ 1 w 326"/>
                <a:gd name="T31" fmla="*/ 1 h 194"/>
                <a:gd name="T32" fmla="*/ 1 w 326"/>
                <a:gd name="T33" fmla="*/ 1 h 194"/>
                <a:gd name="T34" fmla="*/ 1 w 326"/>
                <a:gd name="T35" fmla="*/ 1 h 194"/>
                <a:gd name="T36" fmla="*/ 1 w 326"/>
                <a:gd name="T37" fmla="*/ 0 h 194"/>
                <a:gd name="T38" fmla="*/ 0 w 326"/>
                <a:gd name="T39" fmla="*/ 1 h 194"/>
                <a:gd name="T40" fmla="*/ 1 w 326"/>
                <a:gd name="T41" fmla="*/ 1 h 194"/>
                <a:gd name="T42" fmla="*/ 1 w 326"/>
                <a:gd name="T43" fmla="*/ 1 h 1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26"/>
                <a:gd name="T67" fmla="*/ 0 h 194"/>
                <a:gd name="T68" fmla="*/ 326 w 326"/>
                <a:gd name="T69" fmla="*/ 194 h 1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26" h="194">
                  <a:moveTo>
                    <a:pt x="26" y="86"/>
                  </a:moveTo>
                  <a:lnTo>
                    <a:pt x="31" y="91"/>
                  </a:lnTo>
                  <a:lnTo>
                    <a:pt x="29" y="112"/>
                  </a:lnTo>
                  <a:lnTo>
                    <a:pt x="34" y="139"/>
                  </a:lnTo>
                  <a:lnTo>
                    <a:pt x="55" y="168"/>
                  </a:lnTo>
                  <a:lnTo>
                    <a:pt x="84" y="184"/>
                  </a:lnTo>
                  <a:lnTo>
                    <a:pt x="125" y="194"/>
                  </a:lnTo>
                  <a:lnTo>
                    <a:pt x="166" y="182"/>
                  </a:lnTo>
                  <a:lnTo>
                    <a:pt x="190" y="175"/>
                  </a:lnTo>
                  <a:lnTo>
                    <a:pt x="202" y="165"/>
                  </a:lnTo>
                  <a:lnTo>
                    <a:pt x="242" y="168"/>
                  </a:lnTo>
                  <a:lnTo>
                    <a:pt x="274" y="160"/>
                  </a:lnTo>
                  <a:lnTo>
                    <a:pt x="302" y="146"/>
                  </a:lnTo>
                  <a:lnTo>
                    <a:pt x="319" y="127"/>
                  </a:lnTo>
                  <a:lnTo>
                    <a:pt x="324" y="108"/>
                  </a:lnTo>
                  <a:lnTo>
                    <a:pt x="326" y="96"/>
                  </a:lnTo>
                  <a:lnTo>
                    <a:pt x="235" y="93"/>
                  </a:lnTo>
                  <a:lnTo>
                    <a:pt x="166" y="36"/>
                  </a:lnTo>
                  <a:lnTo>
                    <a:pt x="139" y="0"/>
                  </a:lnTo>
                  <a:lnTo>
                    <a:pt x="0" y="24"/>
                  </a:lnTo>
                  <a:lnTo>
                    <a:pt x="19" y="31"/>
                  </a:lnTo>
                  <a:lnTo>
                    <a:pt x="26" y="86"/>
                  </a:lnTo>
                  <a:close/>
                </a:path>
              </a:pathLst>
            </a:custGeom>
            <a:solidFill>
              <a:srgbClr val="808080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0" name="Freeform 132"/>
            <p:cNvSpPr>
              <a:spLocks noChangeAspect="1"/>
            </p:cNvSpPr>
            <p:nvPr/>
          </p:nvSpPr>
          <p:spPr bwMode="auto">
            <a:xfrm>
              <a:off x="4087" y="2879"/>
              <a:ext cx="549" cy="232"/>
            </a:xfrm>
            <a:custGeom>
              <a:avLst/>
              <a:gdLst>
                <a:gd name="T0" fmla="*/ 1 w 1046"/>
                <a:gd name="T1" fmla="*/ 1 h 408"/>
                <a:gd name="T2" fmla="*/ 1 w 1046"/>
                <a:gd name="T3" fmla="*/ 1 h 408"/>
                <a:gd name="T4" fmla="*/ 1 w 1046"/>
                <a:gd name="T5" fmla="*/ 1 h 408"/>
                <a:gd name="T6" fmla="*/ 0 w 1046"/>
                <a:gd name="T7" fmla="*/ 1 h 408"/>
                <a:gd name="T8" fmla="*/ 0 w 1046"/>
                <a:gd name="T9" fmla="*/ 1 h 408"/>
                <a:gd name="T10" fmla="*/ 1 w 1046"/>
                <a:gd name="T11" fmla="*/ 1 h 408"/>
                <a:gd name="T12" fmla="*/ 1 w 1046"/>
                <a:gd name="T13" fmla="*/ 1 h 408"/>
                <a:gd name="T14" fmla="*/ 1 w 1046"/>
                <a:gd name="T15" fmla="*/ 1 h 408"/>
                <a:gd name="T16" fmla="*/ 1 w 1046"/>
                <a:gd name="T17" fmla="*/ 1 h 408"/>
                <a:gd name="T18" fmla="*/ 1 w 1046"/>
                <a:gd name="T19" fmla="*/ 1 h 408"/>
                <a:gd name="T20" fmla="*/ 1 w 1046"/>
                <a:gd name="T21" fmla="*/ 1 h 408"/>
                <a:gd name="T22" fmla="*/ 1 w 1046"/>
                <a:gd name="T23" fmla="*/ 1 h 408"/>
                <a:gd name="T24" fmla="*/ 1 w 1046"/>
                <a:gd name="T25" fmla="*/ 1 h 408"/>
                <a:gd name="T26" fmla="*/ 1 w 1046"/>
                <a:gd name="T27" fmla="*/ 1 h 408"/>
                <a:gd name="T28" fmla="*/ 1 w 1046"/>
                <a:gd name="T29" fmla="*/ 1 h 408"/>
                <a:gd name="T30" fmla="*/ 1 w 1046"/>
                <a:gd name="T31" fmla="*/ 1 h 408"/>
                <a:gd name="T32" fmla="*/ 1 w 1046"/>
                <a:gd name="T33" fmla="*/ 1 h 408"/>
                <a:gd name="T34" fmla="*/ 1 w 1046"/>
                <a:gd name="T35" fmla="*/ 1 h 408"/>
                <a:gd name="T36" fmla="*/ 1 w 1046"/>
                <a:gd name="T37" fmla="*/ 1 h 408"/>
                <a:gd name="T38" fmla="*/ 1 w 1046"/>
                <a:gd name="T39" fmla="*/ 1 h 408"/>
                <a:gd name="T40" fmla="*/ 1 w 1046"/>
                <a:gd name="T41" fmla="*/ 1 h 408"/>
                <a:gd name="T42" fmla="*/ 1 w 1046"/>
                <a:gd name="T43" fmla="*/ 1 h 408"/>
                <a:gd name="T44" fmla="*/ 1 w 1046"/>
                <a:gd name="T45" fmla="*/ 1 h 408"/>
                <a:gd name="T46" fmla="*/ 1 w 1046"/>
                <a:gd name="T47" fmla="*/ 1 h 408"/>
                <a:gd name="T48" fmla="*/ 1 w 1046"/>
                <a:gd name="T49" fmla="*/ 1 h 408"/>
                <a:gd name="T50" fmla="*/ 1 w 1046"/>
                <a:gd name="T51" fmla="*/ 1 h 408"/>
                <a:gd name="T52" fmla="*/ 1 w 1046"/>
                <a:gd name="T53" fmla="*/ 1 h 408"/>
                <a:gd name="T54" fmla="*/ 1 w 1046"/>
                <a:gd name="T55" fmla="*/ 1 h 408"/>
                <a:gd name="T56" fmla="*/ 1 w 1046"/>
                <a:gd name="T57" fmla="*/ 1 h 408"/>
                <a:gd name="T58" fmla="*/ 1 w 1046"/>
                <a:gd name="T59" fmla="*/ 1 h 408"/>
                <a:gd name="T60" fmla="*/ 1 w 1046"/>
                <a:gd name="T61" fmla="*/ 1 h 408"/>
                <a:gd name="T62" fmla="*/ 1 w 1046"/>
                <a:gd name="T63" fmla="*/ 1 h 408"/>
                <a:gd name="T64" fmla="*/ 1 w 1046"/>
                <a:gd name="T65" fmla="*/ 1 h 408"/>
                <a:gd name="T66" fmla="*/ 1 w 1046"/>
                <a:gd name="T67" fmla="*/ 1 h 408"/>
                <a:gd name="T68" fmla="*/ 1 w 1046"/>
                <a:gd name="T69" fmla="*/ 1 h 408"/>
                <a:gd name="T70" fmla="*/ 1 w 1046"/>
                <a:gd name="T71" fmla="*/ 1 h 408"/>
                <a:gd name="T72" fmla="*/ 1 w 1046"/>
                <a:gd name="T73" fmla="*/ 1 h 408"/>
                <a:gd name="T74" fmla="*/ 1 w 1046"/>
                <a:gd name="T75" fmla="*/ 1 h 408"/>
                <a:gd name="T76" fmla="*/ 1 w 1046"/>
                <a:gd name="T77" fmla="*/ 1 h 408"/>
                <a:gd name="T78" fmla="*/ 1 w 1046"/>
                <a:gd name="T79" fmla="*/ 1 h 408"/>
                <a:gd name="T80" fmla="*/ 1 w 1046"/>
                <a:gd name="T81" fmla="*/ 1 h 408"/>
                <a:gd name="T82" fmla="*/ 1 w 1046"/>
                <a:gd name="T83" fmla="*/ 1 h 408"/>
                <a:gd name="T84" fmla="*/ 1 w 1046"/>
                <a:gd name="T85" fmla="*/ 1 h 408"/>
                <a:gd name="T86" fmla="*/ 1 w 1046"/>
                <a:gd name="T87" fmla="*/ 1 h 408"/>
                <a:gd name="T88" fmla="*/ 1 w 1046"/>
                <a:gd name="T89" fmla="*/ 1 h 408"/>
                <a:gd name="T90" fmla="*/ 1 w 1046"/>
                <a:gd name="T91" fmla="*/ 1 h 408"/>
                <a:gd name="T92" fmla="*/ 1 w 1046"/>
                <a:gd name="T93" fmla="*/ 1 h 408"/>
                <a:gd name="T94" fmla="*/ 1 w 1046"/>
                <a:gd name="T95" fmla="*/ 1 h 408"/>
                <a:gd name="T96" fmla="*/ 1 w 1046"/>
                <a:gd name="T97" fmla="*/ 1 h 408"/>
                <a:gd name="T98" fmla="*/ 1 w 1046"/>
                <a:gd name="T99" fmla="*/ 1 h 408"/>
                <a:gd name="T100" fmla="*/ 1 w 1046"/>
                <a:gd name="T101" fmla="*/ 1 h 408"/>
                <a:gd name="T102" fmla="*/ 1 w 1046"/>
                <a:gd name="T103" fmla="*/ 0 h 408"/>
                <a:gd name="T104" fmla="*/ 1 w 1046"/>
                <a:gd name="T105" fmla="*/ 0 h 408"/>
                <a:gd name="T106" fmla="*/ 1 w 1046"/>
                <a:gd name="T107" fmla="*/ 1 h 408"/>
                <a:gd name="T108" fmla="*/ 1 w 1046"/>
                <a:gd name="T109" fmla="*/ 1 h 408"/>
                <a:gd name="T110" fmla="*/ 1 w 1046"/>
                <a:gd name="T111" fmla="*/ 1 h 408"/>
                <a:gd name="T112" fmla="*/ 1 w 1046"/>
                <a:gd name="T113" fmla="*/ 1 h 408"/>
                <a:gd name="T114" fmla="*/ 1 w 1046"/>
                <a:gd name="T115" fmla="*/ 1 h 408"/>
                <a:gd name="T116" fmla="*/ 1 w 1046"/>
                <a:gd name="T117" fmla="*/ 1 h 408"/>
                <a:gd name="T118" fmla="*/ 1 w 1046"/>
                <a:gd name="T119" fmla="*/ 1 h 4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46"/>
                <a:gd name="T181" fmla="*/ 0 h 408"/>
                <a:gd name="T182" fmla="*/ 1046 w 1046"/>
                <a:gd name="T183" fmla="*/ 408 h 40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46" h="408">
                  <a:moveTo>
                    <a:pt x="19" y="44"/>
                  </a:moveTo>
                  <a:lnTo>
                    <a:pt x="12" y="159"/>
                  </a:lnTo>
                  <a:lnTo>
                    <a:pt x="7" y="166"/>
                  </a:lnTo>
                  <a:lnTo>
                    <a:pt x="0" y="168"/>
                  </a:lnTo>
                  <a:lnTo>
                    <a:pt x="0" y="279"/>
                  </a:lnTo>
                  <a:lnTo>
                    <a:pt x="84" y="286"/>
                  </a:lnTo>
                  <a:lnTo>
                    <a:pt x="86" y="267"/>
                  </a:lnTo>
                  <a:lnTo>
                    <a:pt x="89" y="250"/>
                  </a:lnTo>
                  <a:lnTo>
                    <a:pt x="105" y="236"/>
                  </a:lnTo>
                  <a:lnTo>
                    <a:pt x="129" y="219"/>
                  </a:lnTo>
                  <a:lnTo>
                    <a:pt x="204" y="219"/>
                  </a:lnTo>
                  <a:lnTo>
                    <a:pt x="237" y="250"/>
                  </a:lnTo>
                  <a:lnTo>
                    <a:pt x="254" y="286"/>
                  </a:lnTo>
                  <a:lnTo>
                    <a:pt x="285" y="296"/>
                  </a:lnTo>
                  <a:lnTo>
                    <a:pt x="391" y="296"/>
                  </a:lnTo>
                  <a:lnTo>
                    <a:pt x="650" y="305"/>
                  </a:lnTo>
                  <a:lnTo>
                    <a:pt x="662" y="298"/>
                  </a:lnTo>
                  <a:lnTo>
                    <a:pt x="665" y="293"/>
                  </a:lnTo>
                  <a:lnTo>
                    <a:pt x="677" y="286"/>
                  </a:lnTo>
                  <a:lnTo>
                    <a:pt x="691" y="286"/>
                  </a:lnTo>
                  <a:lnTo>
                    <a:pt x="677" y="312"/>
                  </a:lnTo>
                  <a:lnTo>
                    <a:pt x="677" y="339"/>
                  </a:lnTo>
                  <a:lnTo>
                    <a:pt x="684" y="368"/>
                  </a:lnTo>
                  <a:lnTo>
                    <a:pt x="705" y="389"/>
                  </a:lnTo>
                  <a:lnTo>
                    <a:pt x="729" y="406"/>
                  </a:lnTo>
                  <a:lnTo>
                    <a:pt x="765" y="408"/>
                  </a:lnTo>
                  <a:lnTo>
                    <a:pt x="801" y="406"/>
                  </a:lnTo>
                  <a:lnTo>
                    <a:pt x="825" y="399"/>
                  </a:lnTo>
                  <a:lnTo>
                    <a:pt x="845" y="387"/>
                  </a:lnTo>
                  <a:lnTo>
                    <a:pt x="859" y="375"/>
                  </a:lnTo>
                  <a:lnTo>
                    <a:pt x="890" y="377"/>
                  </a:lnTo>
                  <a:lnTo>
                    <a:pt x="921" y="377"/>
                  </a:lnTo>
                  <a:lnTo>
                    <a:pt x="950" y="365"/>
                  </a:lnTo>
                  <a:lnTo>
                    <a:pt x="969" y="351"/>
                  </a:lnTo>
                  <a:lnTo>
                    <a:pt x="984" y="327"/>
                  </a:lnTo>
                  <a:lnTo>
                    <a:pt x="991" y="308"/>
                  </a:lnTo>
                  <a:lnTo>
                    <a:pt x="1046" y="300"/>
                  </a:lnTo>
                  <a:lnTo>
                    <a:pt x="1041" y="286"/>
                  </a:lnTo>
                  <a:lnTo>
                    <a:pt x="1041" y="284"/>
                  </a:lnTo>
                  <a:lnTo>
                    <a:pt x="1022" y="279"/>
                  </a:lnTo>
                  <a:lnTo>
                    <a:pt x="1025" y="207"/>
                  </a:lnTo>
                  <a:lnTo>
                    <a:pt x="1010" y="192"/>
                  </a:lnTo>
                  <a:lnTo>
                    <a:pt x="1005" y="183"/>
                  </a:lnTo>
                  <a:lnTo>
                    <a:pt x="998" y="178"/>
                  </a:lnTo>
                  <a:lnTo>
                    <a:pt x="900" y="166"/>
                  </a:lnTo>
                  <a:lnTo>
                    <a:pt x="909" y="159"/>
                  </a:lnTo>
                  <a:lnTo>
                    <a:pt x="909" y="135"/>
                  </a:lnTo>
                  <a:lnTo>
                    <a:pt x="902" y="132"/>
                  </a:lnTo>
                  <a:lnTo>
                    <a:pt x="849" y="128"/>
                  </a:lnTo>
                  <a:lnTo>
                    <a:pt x="758" y="125"/>
                  </a:lnTo>
                  <a:lnTo>
                    <a:pt x="717" y="39"/>
                  </a:lnTo>
                  <a:lnTo>
                    <a:pt x="465" y="0"/>
                  </a:lnTo>
                  <a:lnTo>
                    <a:pt x="170" y="0"/>
                  </a:lnTo>
                  <a:lnTo>
                    <a:pt x="139" y="3"/>
                  </a:lnTo>
                  <a:lnTo>
                    <a:pt x="105" y="3"/>
                  </a:lnTo>
                  <a:lnTo>
                    <a:pt x="62" y="5"/>
                  </a:lnTo>
                  <a:lnTo>
                    <a:pt x="36" y="8"/>
                  </a:lnTo>
                  <a:lnTo>
                    <a:pt x="26" y="17"/>
                  </a:lnTo>
                  <a:lnTo>
                    <a:pt x="26" y="15"/>
                  </a:lnTo>
                  <a:lnTo>
                    <a:pt x="19" y="44"/>
                  </a:lnTo>
                  <a:close/>
                </a:path>
              </a:pathLst>
            </a:custGeom>
            <a:solidFill>
              <a:srgbClr val="99CC00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1" name="Freeform 133"/>
            <p:cNvSpPr>
              <a:spLocks noChangeAspect="1"/>
            </p:cNvSpPr>
            <p:nvPr/>
          </p:nvSpPr>
          <p:spPr bwMode="auto">
            <a:xfrm>
              <a:off x="4017" y="3084"/>
              <a:ext cx="21" cy="12"/>
            </a:xfrm>
            <a:custGeom>
              <a:avLst/>
              <a:gdLst>
                <a:gd name="T0" fmla="*/ 0 w 40"/>
                <a:gd name="T1" fmla="*/ 0 h 22"/>
                <a:gd name="T2" fmla="*/ 1 w 40"/>
                <a:gd name="T3" fmla="*/ 1 h 22"/>
                <a:gd name="T4" fmla="*/ 1 w 40"/>
                <a:gd name="T5" fmla="*/ 1 h 22"/>
                <a:gd name="T6" fmla="*/ 1 w 40"/>
                <a:gd name="T7" fmla="*/ 1 h 22"/>
                <a:gd name="T8" fmla="*/ 1 w 40"/>
                <a:gd name="T9" fmla="*/ 1 h 22"/>
                <a:gd name="T10" fmla="*/ 1 w 40"/>
                <a:gd name="T11" fmla="*/ 1 h 22"/>
                <a:gd name="T12" fmla="*/ 0 w 40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2"/>
                <a:gd name="T23" fmla="*/ 40 w 40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2">
                  <a:moveTo>
                    <a:pt x="0" y="0"/>
                  </a:moveTo>
                  <a:lnTo>
                    <a:pt x="19" y="15"/>
                  </a:lnTo>
                  <a:lnTo>
                    <a:pt x="24" y="22"/>
                  </a:lnTo>
                  <a:lnTo>
                    <a:pt x="38" y="20"/>
                  </a:lnTo>
                  <a:lnTo>
                    <a:pt x="40" y="10"/>
                  </a:lnTo>
                  <a:lnTo>
                    <a:pt x="3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2" name="Freeform 134"/>
            <p:cNvSpPr>
              <a:spLocks noChangeAspect="1"/>
            </p:cNvSpPr>
            <p:nvPr/>
          </p:nvSpPr>
          <p:spPr bwMode="auto">
            <a:xfrm>
              <a:off x="3873" y="2969"/>
              <a:ext cx="255" cy="137"/>
            </a:xfrm>
            <a:custGeom>
              <a:avLst/>
              <a:gdLst>
                <a:gd name="T0" fmla="*/ 1 w 487"/>
                <a:gd name="T1" fmla="*/ 1 h 240"/>
                <a:gd name="T2" fmla="*/ 1 w 487"/>
                <a:gd name="T3" fmla="*/ 1 h 240"/>
                <a:gd name="T4" fmla="*/ 1 w 487"/>
                <a:gd name="T5" fmla="*/ 1 h 240"/>
                <a:gd name="T6" fmla="*/ 1 w 487"/>
                <a:gd name="T7" fmla="*/ 1 h 240"/>
                <a:gd name="T8" fmla="*/ 0 w 487"/>
                <a:gd name="T9" fmla="*/ 1 h 240"/>
                <a:gd name="T10" fmla="*/ 1 w 487"/>
                <a:gd name="T11" fmla="*/ 1 h 240"/>
                <a:gd name="T12" fmla="*/ 1 w 487"/>
                <a:gd name="T13" fmla="*/ 1 h 240"/>
                <a:gd name="T14" fmla="*/ 1 w 487"/>
                <a:gd name="T15" fmla="*/ 1 h 240"/>
                <a:gd name="T16" fmla="*/ 1 w 487"/>
                <a:gd name="T17" fmla="*/ 1 h 240"/>
                <a:gd name="T18" fmla="*/ 1 w 487"/>
                <a:gd name="T19" fmla="*/ 1 h 240"/>
                <a:gd name="T20" fmla="*/ 1 w 487"/>
                <a:gd name="T21" fmla="*/ 1 h 240"/>
                <a:gd name="T22" fmla="*/ 1 w 487"/>
                <a:gd name="T23" fmla="*/ 1 h 240"/>
                <a:gd name="T24" fmla="*/ 1 w 487"/>
                <a:gd name="T25" fmla="*/ 1 h 240"/>
                <a:gd name="T26" fmla="*/ 1 w 487"/>
                <a:gd name="T27" fmla="*/ 1 h 240"/>
                <a:gd name="T28" fmla="*/ 1 w 487"/>
                <a:gd name="T29" fmla="*/ 1 h 240"/>
                <a:gd name="T30" fmla="*/ 1 w 487"/>
                <a:gd name="T31" fmla="*/ 1 h 240"/>
                <a:gd name="T32" fmla="*/ 1 w 487"/>
                <a:gd name="T33" fmla="*/ 1 h 240"/>
                <a:gd name="T34" fmla="*/ 1 w 487"/>
                <a:gd name="T35" fmla="*/ 1 h 240"/>
                <a:gd name="T36" fmla="*/ 1 w 487"/>
                <a:gd name="T37" fmla="*/ 0 h 240"/>
                <a:gd name="T38" fmla="*/ 1 w 487"/>
                <a:gd name="T39" fmla="*/ 1 h 2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7"/>
                <a:gd name="T61" fmla="*/ 0 h 240"/>
                <a:gd name="T62" fmla="*/ 487 w 487"/>
                <a:gd name="T63" fmla="*/ 240 h 2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7" h="240">
                  <a:moveTo>
                    <a:pt x="199" y="36"/>
                  </a:moveTo>
                  <a:lnTo>
                    <a:pt x="202" y="158"/>
                  </a:lnTo>
                  <a:lnTo>
                    <a:pt x="182" y="158"/>
                  </a:lnTo>
                  <a:lnTo>
                    <a:pt x="190" y="175"/>
                  </a:lnTo>
                  <a:lnTo>
                    <a:pt x="0" y="221"/>
                  </a:lnTo>
                  <a:lnTo>
                    <a:pt x="17" y="240"/>
                  </a:lnTo>
                  <a:lnTo>
                    <a:pt x="34" y="240"/>
                  </a:lnTo>
                  <a:lnTo>
                    <a:pt x="43" y="230"/>
                  </a:lnTo>
                  <a:lnTo>
                    <a:pt x="197" y="199"/>
                  </a:lnTo>
                  <a:lnTo>
                    <a:pt x="259" y="199"/>
                  </a:lnTo>
                  <a:lnTo>
                    <a:pt x="442" y="223"/>
                  </a:lnTo>
                  <a:lnTo>
                    <a:pt x="454" y="235"/>
                  </a:lnTo>
                  <a:lnTo>
                    <a:pt x="478" y="240"/>
                  </a:lnTo>
                  <a:lnTo>
                    <a:pt x="487" y="223"/>
                  </a:lnTo>
                  <a:lnTo>
                    <a:pt x="262" y="170"/>
                  </a:lnTo>
                  <a:lnTo>
                    <a:pt x="269" y="156"/>
                  </a:lnTo>
                  <a:lnTo>
                    <a:pt x="252" y="151"/>
                  </a:lnTo>
                  <a:lnTo>
                    <a:pt x="254" y="5"/>
                  </a:lnTo>
                  <a:lnTo>
                    <a:pt x="252" y="0"/>
                  </a:lnTo>
                  <a:lnTo>
                    <a:pt x="199" y="3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3" name="Line 135"/>
            <p:cNvSpPr>
              <a:spLocks noChangeAspect="1" noChangeShapeType="1"/>
            </p:cNvSpPr>
            <p:nvPr/>
          </p:nvSpPr>
          <p:spPr bwMode="auto">
            <a:xfrm flipV="1">
              <a:off x="4229" y="2919"/>
              <a:ext cx="1" cy="27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4" name="Line 136"/>
            <p:cNvSpPr>
              <a:spLocks noChangeAspect="1" noChangeShapeType="1"/>
            </p:cNvSpPr>
            <p:nvPr/>
          </p:nvSpPr>
          <p:spPr bwMode="auto">
            <a:xfrm flipH="1">
              <a:off x="4208" y="2919"/>
              <a:ext cx="21" cy="0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5" name="Line 137"/>
            <p:cNvSpPr>
              <a:spLocks noChangeAspect="1" noChangeShapeType="1"/>
            </p:cNvSpPr>
            <p:nvPr/>
          </p:nvSpPr>
          <p:spPr bwMode="auto">
            <a:xfrm>
              <a:off x="4205" y="2919"/>
              <a:ext cx="1" cy="27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6" name="Line 138"/>
            <p:cNvSpPr>
              <a:spLocks noChangeAspect="1" noChangeShapeType="1"/>
            </p:cNvSpPr>
            <p:nvPr/>
          </p:nvSpPr>
          <p:spPr bwMode="auto">
            <a:xfrm flipH="1">
              <a:off x="4210" y="2946"/>
              <a:ext cx="18" cy="0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7" name="Line 139"/>
            <p:cNvSpPr>
              <a:spLocks noChangeAspect="1" noChangeShapeType="1"/>
            </p:cNvSpPr>
            <p:nvPr/>
          </p:nvSpPr>
          <p:spPr bwMode="auto">
            <a:xfrm>
              <a:off x="4300" y="2984"/>
              <a:ext cx="103" cy="1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8" name="Line 140"/>
            <p:cNvSpPr>
              <a:spLocks noChangeAspect="1" noChangeShapeType="1"/>
            </p:cNvSpPr>
            <p:nvPr/>
          </p:nvSpPr>
          <p:spPr bwMode="auto">
            <a:xfrm flipV="1">
              <a:off x="4407" y="2984"/>
              <a:ext cx="0" cy="58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9" name="Line 141"/>
            <p:cNvSpPr>
              <a:spLocks noChangeAspect="1" noChangeShapeType="1"/>
            </p:cNvSpPr>
            <p:nvPr/>
          </p:nvSpPr>
          <p:spPr bwMode="auto">
            <a:xfrm flipH="1">
              <a:off x="4405" y="3042"/>
              <a:ext cx="2" cy="0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0" name="Line 142"/>
            <p:cNvSpPr>
              <a:spLocks noChangeAspect="1" noChangeShapeType="1"/>
            </p:cNvSpPr>
            <p:nvPr/>
          </p:nvSpPr>
          <p:spPr bwMode="auto">
            <a:xfrm flipH="1" flipV="1">
              <a:off x="4300" y="3040"/>
              <a:ext cx="105" cy="2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1" name="Line 143"/>
            <p:cNvSpPr>
              <a:spLocks noChangeAspect="1" noChangeShapeType="1"/>
            </p:cNvSpPr>
            <p:nvPr/>
          </p:nvSpPr>
          <p:spPr bwMode="auto">
            <a:xfrm flipV="1">
              <a:off x="4300" y="2983"/>
              <a:ext cx="0" cy="57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2" name="Line 144"/>
            <p:cNvSpPr>
              <a:spLocks noChangeAspect="1" noChangeShapeType="1"/>
            </p:cNvSpPr>
            <p:nvPr/>
          </p:nvSpPr>
          <p:spPr bwMode="auto">
            <a:xfrm>
              <a:off x="4317" y="2957"/>
              <a:ext cx="61" cy="1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3" name="Line 145"/>
            <p:cNvSpPr>
              <a:spLocks noChangeAspect="1" noChangeShapeType="1"/>
            </p:cNvSpPr>
            <p:nvPr/>
          </p:nvSpPr>
          <p:spPr bwMode="auto">
            <a:xfrm flipH="1">
              <a:off x="4378" y="2939"/>
              <a:ext cx="3" cy="23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4" name="Line 146"/>
            <p:cNvSpPr>
              <a:spLocks noChangeAspect="1" noChangeShapeType="1"/>
            </p:cNvSpPr>
            <p:nvPr/>
          </p:nvSpPr>
          <p:spPr bwMode="auto">
            <a:xfrm>
              <a:off x="4378" y="2961"/>
              <a:ext cx="12" cy="1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5" name="Line 147"/>
            <p:cNvSpPr>
              <a:spLocks noChangeAspect="1" noChangeShapeType="1"/>
            </p:cNvSpPr>
            <p:nvPr/>
          </p:nvSpPr>
          <p:spPr bwMode="auto">
            <a:xfrm flipV="1">
              <a:off x="4392" y="2938"/>
              <a:ext cx="2" cy="22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6" name="Line 148"/>
            <p:cNvSpPr>
              <a:spLocks noChangeAspect="1" noChangeShapeType="1"/>
            </p:cNvSpPr>
            <p:nvPr/>
          </p:nvSpPr>
          <p:spPr bwMode="auto">
            <a:xfrm flipH="1">
              <a:off x="4381" y="2938"/>
              <a:ext cx="13" cy="0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7" name="Line 149"/>
            <p:cNvSpPr>
              <a:spLocks noChangeAspect="1" noChangeShapeType="1"/>
            </p:cNvSpPr>
            <p:nvPr/>
          </p:nvSpPr>
          <p:spPr bwMode="auto">
            <a:xfrm>
              <a:off x="4394" y="2957"/>
              <a:ext cx="5" cy="1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8" name="Line 150"/>
            <p:cNvSpPr>
              <a:spLocks noChangeAspect="1" noChangeShapeType="1"/>
            </p:cNvSpPr>
            <p:nvPr/>
          </p:nvSpPr>
          <p:spPr bwMode="auto">
            <a:xfrm flipH="1" flipV="1">
              <a:off x="4394" y="2942"/>
              <a:ext cx="5" cy="14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9" name="Freeform 151"/>
            <p:cNvSpPr>
              <a:spLocks noChangeAspect="1"/>
            </p:cNvSpPr>
            <p:nvPr/>
          </p:nvSpPr>
          <p:spPr bwMode="auto">
            <a:xfrm>
              <a:off x="4317" y="2911"/>
              <a:ext cx="75" cy="46"/>
            </a:xfrm>
            <a:custGeom>
              <a:avLst/>
              <a:gdLst>
                <a:gd name="T0" fmla="*/ 1 w 142"/>
                <a:gd name="T1" fmla="*/ 1 h 81"/>
                <a:gd name="T2" fmla="*/ 1 w 142"/>
                <a:gd name="T3" fmla="*/ 1 h 81"/>
                <a:gd name="T4" fmla="*/ 1 w 142"/>
                <a:gd name="T5" fmla="*/ 0 h 81"/>
                <a:gd name="T6" fmla="*/ 0 w 142"/>
                <a:gd name="T7" fmla="*/ 1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"/>
                <a:gd name="T13" fmla="*/ 0 h 81"/>
                <a:gd name="T14" fmla="*/ 142 w 142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" h="81">
                  <a:moveTo>
                    <a:pt x="142" y="48"/>
                  </a:moveTo>
                  <a:lnTo>
                    <a:pt x="120" y="2"/>
                  </a:lnTo>
                  <a:lnTo>
                    <a:pt x="5" y="0"/>
                  </a:lnTo>
                  <a:lnTo>
                    <a:pt x="0" y="81"/>
                  </a:lnTo>
                </a:path>
              </a:pathLst>
            </a:custGeom>
            <a:solidFill>
              <a:srgbClr val="808080"/>
            </a:solidFill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0" name="Freeform 152"/>
            <p:cNvSpPr>
              <a:spLocks noChangeAspect="1"/>
            </p:cNvSpPr>
            <p:nvPr/>
          </p:nvSpPr>
          <p:spPr bwMode="auto">
            <a:xfrm>
              <a:off x="4394" y="2908"/>
              <a:ext cx="82" cy="38"/>
            </a:xfrm>
            <a:custGeom>
              <a:avLst/>
              <a:gdLst>
                <a:gd name="T0" fmla="*/ 1 w 156"/>
                <a:gd name="T1" fmla="*/ 1 h 67"/>
                <a:gd name="T2" fmla="*/ 1 w 156"/>
                <a:gd name="T3" fmla="*/ 1 h 67"/>
                <a:gd name="T4" fmla="*/ 0 w 156"/>
                <a:gd name="T5" fmla="*/ 0 h 67"/>
                <a:gd name="T6" fmla="*/ 1 w 156"/>
                <a:gd name="T7" fmla="*/ 1 h 67"/>
                <a:gd name="T8" fmla="*/ 1 w 156"/>
                <a:gd name="T9" fmla="*/ 1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"/>
                <a:gd name="T16" fmla="*/ 0 h 67"/>
                <a:gd name="T17" fmla="*/ 156 w 156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" h="67">
                  <a:moveTo>
                    <a:pt x="156" y="67"/>
                  </a:moveTo>
                  <a:lnTo>
                    <a:pt x="125" y="5"/>
                  </a:lnTo>
                  <a:lnTo>
                    <a:pt x="0" y="0"/>
                  </a:lnTo>
                  <a:lnTo>
                    <a:pt x="32" y="67"/>
                  </a:lnTo>
                  <a:lnTo>
                    <a:pt x="156" y="67"/>
                  </a:lnTo>
                </a:path>
              </a:pathLst>
            </a:custGeom>
            <a:solidFill>
              <a:srgbClr val="808080"/>
            </a:solidFill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1" name="Freeform 153"/>
            <p:cNvSpPr>
              <a:spLocks noChangeAspect="1"/>
            </p:cNvSpPr>
            <p:nvPr/>
          </p:nvSpPr>
          <p:spPr bwMode="auto">
            <a:xfrm>
              <a:off x="4384" y="2962"/>
              <a:ext cx="28" cy="15"/>
            </a:xfrm>
            <a:custGeom>
              <a:avLst/>
              <a:gdLst>
                <a:gd name="T0" fmla="*/ 0 w 53"/>
                <a:gd name="T1" fmla="*/ 0 h 26"/>
                <a:gd name="T2" fmla="*/ 1 w 53"/>
                <a:gd name="T3" fmla="*/ 1 h 26"/>
                <a:gd name="T4" fmla="*/ 1 w 53"/>
                <a:gd name="T5" fmla="*/ 1 h 26"/>
                <a:gd name="T6" fmla="*/ 1 w 53"/>
                <a:gd name="T7" fmla="*/ 1 h 26"/>
                <a:gd name="T8" fmla="*/ 1 w 53"/>
                <a:gd name="T9" fmla="*/ 1 h 26"/>
                <a:gd name="T10" fmla="*/ 1 w 53"/>
                <a:gd name="T11" fmla="*/ 1 h 26"/>
                <a:gd name="T12" fmla="*/ 1 w 53"/>
                <a:gd name="T13" fmla="*/ 0 h 26"/>
                <a:gd name="T14" fmla="*/ 1 w 53"/>
                <a:gd name="T15" fmla="*/ 1 h 26"/>
                <a:gd name="T16" fmla="*/ 1 w 53"/>
                <a:gd name="T17" fmla="*/ 0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26"/>
                <a:gd name="T29" fmla="*/ 53 w 53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26">
                  <a:moveTo>
                    <a:pt x="0" y="0"/>
                  </a:moveTo>
                  <a:lnTo>
                    <a:pt x="5" y="7"/>
                  </a:lnTo>
                  <a:lnTo>
                    <a:pt x="36" y="12"/>
                  </a:lnTo>
                  <a:lnTo>
                    <a:pt x="39" y="24"/>
                  </a:lnTo>
                  <a:lnTo>
                    <a:pt x="51" y="26"/>
                  </a:lnTo>
                  <a:lnTo>
                    <a:pt x="53" y="12"/>
                  </a:lnTo>
                  <a:lnTo>
                    <a:pt x="43" y="0"/>
                  </a:lnTo>
                  <a:lnTo>
                    <a:pt x="10" y="2"/>
                  </a:lnTo>
                  <a:lnTo>
                    <a:pt x="7" y="0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2" name="Line 154"/>
            <p:cNvSpPr>
              <a:spLocks noChangeAspect="1" noChangeShapeType="1"/>
            </p:cNvSpPr>
            <p:nvPr/>
          </p:nvSpPr>
          <p:spPr bwMode="auto">
            <a:xfrm>
              <a:off x="4387" y="2909"/>
              <a:ext cx="28" cy="57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3" name="Freeform 155"/>
            <p:cNvSpPr>
              <a:spLocks noChangeAspect="1"/>
            </p:cNvSpPr>
            <p:nvPr/>
          </p:nvSpPr>
          <p:spPr bwMode="auto">
            <a:xfrm>
              <a:off x="4312" y="2906"/>
              <a:ext cx="74" cy="60"/>
            </a:xfrm>
            <a:custGeom>
              <a:avLst/>
              <a:gdLst>
                <a:gd name="T0" fmla="*/ 1 w 140"/>
                <a:gd name="T1" fmla="*/ 1 h 106"/>
                <a:gd name="T2" fmla="*/ 1 w 140"/>
                <a:gd name="T3" fmla="*/ 0 h 106"/>
                <a:gd name="T4" fmla="*/ 0 w 140"/>
                <a:gd name="T5" fmla="*/ 1 h 106"/>
                <a:gd name="T6" fmla="*/ 0 60000 65536"/>
                <a:gd name="T7" fmla="*/ 0 60000 65536"/>
                <a:gd name="T8" fmla="*/ 0 60000 65536"/>
                <a:gd name="T9" fmla="*/ 0 w 140"/>
                <a:gd name="T10" fmla="*/ 0 h 106"/>
                <a:gd name="T11" fmla="*/ 140 w 140"/>
                <a:gd name="T12" fmla="*/ 106 h 1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0" h="106">
                  <a:moveTo>
                    <a:pt x="140" y="3"/>
                  </a:moveTo>
                  <a:lnTo>
                    <a:pt x="8" y="0"/>
                  </a:lnTo>
                  <a:lnTo>
                    <a:pt x="0" y="106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4" name="Freeform 156"/>
            <p:cNvSpPr>
              <a:spLocks noChangeAspect="1"/>
            </p:cNvSpPr>
            <p:nvPr/>
          </p:nvSpPr>
          <p:spPr bwMode="auto">
            <a:xfrm>
              <a:off x="4468" y="2950"/>
              <a:ext cx="96" cy="23"/>
            </a:xfrm>
            <a:custGeom>
              <a:avLst/>
              <a:gdLst>
                <a:gd name="T0" fmla="*/ 1 w 184"/>
                <a:gd name="T1" fmla="*/ 0 h 41"/>
                <a:gd name="T2" fmla="*/ 1 w 184"/>
                <a:gd name="T3" fmla="*/ 1 h 41"/>
                <a:gd name="T4" fmla="*/ 1 w 184"/>
                <a:gd name="T5" fmla="*/ 1 h 41"/>
                <a:gd name="T6" fmla="*/ 1 w 184"/>
                <a:gd name="T7" fmla="*/ 1 h 41"/>
                <a:gd name="T8" fmla="*/ 1 w 184"/>
                <a:gd name="T9" fmla="*/ 1 h 41"/>
                <a:gd name="T10" fmla="*/ 1 w 184"/>
                <a:gd name="T11" fmla="*/ 1 h 41"/>
                <a:gd name="T12" fmla="*/ 0 w 184"/>
                <a:gd name="T13" fmla="*/ 1 h 41"/>
                <a:gd name="T14" fmla="*/ 1 w 184"/>
                <a:gd name="T15" fmla="*/ 1 h 41"/>
                <a:gd name="T16" fmla="*/ 1 w 184"/>
                <a:gd name="T17" fmla="*/ 0 h 41"/>
                <a:gd name="T18" fmla="*/ 1 w 184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4"/>
                <a:gd name="T31" fmla="*/ 0 h 41"/>
                <a:gd name="T32" fmla="*/ 184 w 184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4" h="41">
                  <a:moveTo>
                    <a:pt x="16" y="0"/>
                  </a:moveTo>
                  <a:lnTo>
                    <a:pt x="175" y="5"/>
                  </a:lnTo>
                  <a:lnTo>
                    <a:pt x="184" y="10"/>
                  </a:lnTo>
                  <a:lnTo>
                    <a:pt x="184" y="39"/>
                  </a:lnTo>
                  <a:lnTo>
                    <a:pt x="175" y="41"/>
                  </a:lnTo>
                  <a:lnTo>
                    <a:pt x="9" y="34"/>
                  </a:lnTo>
                  <a:lnTo>
                    <a:pt x="0" y="29"/>
                  </a:lnTo>
                  <a:lnTo>
                    <a:pt x="2" y="3"/>
                  </a:lnTo>
                  <a:lnTo>
                    <a:pt x="9" y="0"/>
                  </a:lnTo>
                  <a:lnTo>
                    <a:pt x="19" y="0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5" name="Freeform 157"/>
            <p:cNvSpPr>
              <a:spLocks noChangeAspect="1"/>
            </p:cNvSpPr>
            <p:nvPr/>
          </p:nvSpPr>
          <p:spPr bwMode="auto">
            <a:xfrm>
              <a:off x="4476" y="2952"/>
              <a:ext cx="83" cy="2"/>
            </a:xfrm>
            <a:custGeom>
              <a:avLst/>
              <a:gdLst>
                <a:gd name="T0" fmla="*/ 0 w 159"/>
                <a:gd name="T1" fmla="*/ 0 h 4"/>
                <a:gd name="T2" fmla="*/ 1 w 159"/>
                <a:gd name="T3" fmla="*/ 1 h 4"/>
                <a:gd name="T4" fmla="*/ 1 w 159"/>
                <a:gd name="T5" fmla="*/ 1 h 4"/>
                <a:gd name="T6" fmla="*/ 1 w 159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9"/>
                <a:gd name="T13" fmla="*/ 0 h 4"/>
                <a:gd name="T14" fmla="*/ 159 w 159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9" h="4">
                  <a:moveTo>
                    <a:pt x="0" y="0"/>
                  </a:moveTo>
                  <a:lnTo>
                    <a:pt x="58" y="4"/>
                  </a:lnTo>
                  <a:lnTo>
                    <a:pt x="104" y="4"/>
                  </a:lnTo>
                  <a:lnTo>
                    <a:pt x="159" y="4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6" name="Line 158"/>
            <p:cNvSpPr>
              <a:spLocks noChangeAspect="1" noChangeShapeType="1"/>
            </p:cNvSpPr>
            <p:nvPr/>
          </p:nvSpPr>
          <p:spPr bwMode="auto">
            <a:xfrm flipH="1" flipV="1">
              <a:off x="4407" y="2979"/>
              <a:ext cx="137" cy="2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7" name="Freeform 159"/>
            <p:cNvSpPr>
              <a:spLocks noChangeAspect="1"/>
            </p:cNvSpPr>
            <p:nvPr/>
          </p:nvSpPr>
          <p:spPr bwMode="auto">
            <a:xfrm>
              <a:off x="4406" y="2986"/>
              <a:ext cx="134" cy="65"/>
            </a:xfrm>
            <a:custGeom>
              <a:avLst/>
              <a:gdLst>
                <a:gd name="T0" fmla="*/ 1 w 257"/>
                <a:gd name="T1" fmla="*/ 1 h 115"/>
                <a:gd name="T2" fmla="*/ 1 w 257"/>
                <a:gd name="T3" fmla="*/ 1 h 115"/>
                <a:gd name="T4" fmla="*/ 1 w 257"/>
                <a:gd name="T5" fmla="*/ 1 h 115"/>
                <a:gd name="T6" fmla="*/ 1 w 257"/>
                <a:gd name="T7" fmla="*/ 1 h 115"/>
                <a:gd name="T8" fmla="*/ 1 w 257"/>
                <a:gd name="T9" fmla="*/ 1 h 115"/>
                <a:gd name="T10" fmla="*/ 1 w 257"/>
                <a:gd name="T11" fmla="*/ 1 h 115"/>
                <a:gd name="T12" fmla="*/ 1 w 257"/>
                <a:gd name="T13" fmla="*/ 1 h 115"/>
                <a:gd name="T14" fmla="*/ 1 w 257"/>
                <a:gd name="T15" fmla="*/ 1 h 115"/>
                <a:gd name="T16" fmla="*/ 1 w 257"/>
                <a:gd name="T17" fmla="*/ 1 h 115"/>
                <a:gd name="T18" fmla="*/ 1 w 257"/>
                <a:gd name="T19" fmla="*/ 1 h 115"/>
                <a:gd name="T20" fmla="*/ 1 w 257"/>
                <a:gd name="T21" fmla="*/ 1 h 115"/>
                <a:gd name="T22" fmla="*/ 1 w 257"/>
                <a:gd name="T23" fmla="*/ 1 h 115"/>
                <a:gd name="T24" fmla="*/ 1 w 257"/>
                <a:gd name="T25" fmla="*/ 1 h 115"/>
                <a:gd name="T26" fmla="*/ 1 w 257"/>
                <a:gd name="T27" fmla="*/ 1 h 115"/>
                <a:gd name="T28" fmla="*/ 1 w 257"/>
                <a:gd name="T29" fmla="*/ 1 h 115"/>
                <a:gd name="T30" fmla="*/ 1 w 257"/>
                <a:gd name="T31" fmla="*/ 1 h 115"/>
                <a:gd name="T32" fmla="*/ 0 w 257"/>
                <a:gd name="T33" fmla="*/ 0 h 1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7"/>
                <a:gd name="T52" fmla="*/ 0 h 115"/>
                <a:gd name="T53" fmla="*/ 257 w 257"/>
                <a:gd name="T54" fmla="*/ 115 h 1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7" h="115">
                  <a:moveTo>
                    <a:pt x="38" y="115"/>
                  </a:moveTo>
                  <a:lnTo>
                    <a:pt x="55" y="110"/>
                  </a:lnTo>
                  <a:lnTo>
                    <a:pt x="58" y="91"/>
                  </a:lnTo>
                  <a:lnTo>
                    <a:pt x="70" y="60"/>
                  </a:lnTo>
                  <a:lnTo>
                    <a:pt x="86" y="48"/>
                  </a:lnTo>
                  <a:lnTo>
                    <a:pt x="118" y="40"/>
                  </a:lnTo>
                  <a:lnTo>
                    <a:pt x="149" y="38"/>
                  </a:lnTo>
                  <a:lnTo>
                    <a:pt x="202" y="48"/>
                  </a:lnTo>
                  <a:lnTo>
                    <a:pt x="218" y="57"/>
                  </a:lnTo>
                  <a:lnTo>
                    <a:pt x="233" y="76"/>
                  </a:lnTo>
                  <a:lnTo>
                    <a:pt x="238" y="91"/>
                  </a:lnTo>
                  <a:lnTo>
                    <a:pt x="245" y="98"/>
                  </a:lnTo>
                  <a:lnTo>
                    <a:pt x="257" y="98"/>
                  </a:lnTo>
                  <a:lnTo>
                    <a:pt x="257" y="19"/>
                  </a:lnTo>
                  <a:lnTo>
                    <a:pt x="254" y="9"/>
                  </a:lnTo>
                  <a:lnTo>
                    <a:pt x="245" y="4"/>
                  </a:lnTo>
                  <a:lnTo>
                    <a:pt x="0" y="0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8" name="Freeform 160"/>
            <p:cNvSpPr>
              <a:spLocks noChangeAspect="1"/>
            </p:cNvSpPr>
            <p:nvPr/>
          </p:nvSpPr>
          <p:spPr bwMode="auto">
            <a:xfrm>
              <a:off x="4415" y="2966"/>
              <a:ext cx="54" cy="3"/>
            </a:xfrm>
            <a:custGeom>
              <a:avLst/>
              <a:gdLst>
                <a:gd name="T0" fmla="*/ 0 w 103"/>
                <a:gd name="T1" fmla="*/ 0 h 5"/>
                <a:gd name="T2" fmla="*/ 1 w 103"/>
                <a:gd name="T3" fmla="*/ 1 h 5"/>
                <a:gd name="T4" fmla="*/ 1 w 103"/>
                <a:gd name="T5" fmla="*/ 0 h 5"/>
                <a:gd name="T6" fmla="*/ 0 60000 65536"/>
                <a:gd name="T7" fmla="*/ 0 60000 65536"/>
                <a:gd name="T8" fmla="*/ 0 60000 65536"/>
                <a:gd name="T9" fmla="*/ 0 w 103"/>
                <a:gd name="T10" fmla="*/ 0 h 5"/>
                <a:gd name="T11" fmla="*/ 103 w 103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" h="5">
                  <a:moveTo>
                    <a:pt x="0" y="0"/>
                  </a:moveTo>
                  <a:lnTo>
                    <a:pt x="2" y="5"/>
                  </a:lnTo>
                  <a:lnTo>
                    <a:pt x="103" y="0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9" name="Freeform 161"/>
            <p:cNvSpPr>
              <a:spLocks noChangeAspect="1"/>
            </p:cNvSpPr>
            <p:nvPr/>
          </p:nvSpPr>
          <p:spPr bwMode="auto">
            <a:xfrm>
              <a:off x="4415" y="2952"/>
              <a:ext cx="53" cy="10"/>
            </a:xfrm>
            <a:custGeom>
              <a:avLst/>
              <a:gdLst>
                <a:gd name="T0" fmla="*/ 0 w 101"/>
                <a:gd name="T1" fmla="*/ 0 h 19"/>
                <a:gd name="T2" fmla="*/ 1 w 101"/>
                <a:gd name="T3" fmla="*/ 1 h 19"/>
                <a:gd name="T4" fmla="*/ 1 w 101"/>
                <a:gd name="T5" fmla="*/ 1 h 19"/>
                <a:gd name="T6" fmla="*/ 0 60000 65536"/>
                <a:gd name="T7" fmla="*/ 0 60000 65536"/>
                <a:gd name="T8" fmla="*/ 0 60000 65536"/>
                <a:gd name="T9" fmla="*/ 0 w 101"/>
                <a:gd name="T10" fmla="*/ 0 h 19"/>
                <a:gd name="T11" fmla="*/ 101 w 101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9">
                  <a:moveTo>
                    <a:pt x="0" y="0"/>
                  </a:moveTo>
                  <a:lnTo>
                    <a:pt x="9" y="19"/>
                  </a:lnTo>
                  <a:lnTo>
                    <a:pt x="101" y="16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0" name="Line 162"/>
            <p:cNvSpPr>
              <a:spLocks noChangeAspect="1" noChangeShapeType="1"/>
            </p:cNvSpPr>
            <p:nvPr/>
          </p:nvSpPr>
          <p:spPr bwMode="auto">
            <a:xfrm>
              <a:off x="4415" y="2952"/>
              <a:ext cx="54" cy="0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1" name="Line 163"/>
            <p:cNvSpPr>
              <a:spLocks noChangeAspect="1" noChangeShapeType="1"/>
            </p:cNvSpPr>
            <p:nvPr/>
          </p:nvSpPr>
          <p:spPr bwMode="auto">
            <a:xfrm>
              <a:off x="4468" y="2911"/>
              <a:ext cx="17" cy="38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2" name="Freeform 164"/>
            <p:cNvSpPr>
              <a:spLocks noChangeAspect="1"/>
            </p:cNvSpPr>
            <p:nvPr/>
          </p:nvSpPr>
          <p:spPr bwMode="auto">
            <a:xfrm>
              <a:off x="4533" y="2973"/>
              <a:ext cx="81" cy="17"/>
            </a:xfrm>
            <a:custGeom>
              <a:avLst/>
              <a:gdLst>
                <a:gd name="T0" fmla="*/ 1 w 156"/>
                <a:gd name="T1" fmla="*/ 0 h 29"/>
                <a:gd name="T2" fmla="*/ 1 w 156"/>
                <a:gd name="T3" fmla="*/ 1 h 29"/>
                <a:gd name="T4" fmla="*/ 1 w 156"/>
                <a:gd name="T5" fmla="*/ 1 h 29"/>
                <a:gd name="T6" fmla="*/ 1 w 156"/>
                <a:gd name="T7" fmla="*/ 1 h 29"/>
                <a:gd name="T8" fmla="*/ 1 w 156"/>
                <a:gd name="T9" fmla="*/ 1 h 29"/>
                <a:gd name="T10" fmla="*/ 1 w 156"/>
                <a:gd name="T11" fmla="*/ 1 h 29"/>
                <a:gd name="T12" fmla="*/ 1 w 156"/>
                <a:gd name="T13" fmla="*/ 1 h 29"/>
                <a:gd name="T14" fmla="*/ 1 w 156"/>
                <a:gd name="T15" fmla="*/ 1 h 29"/>
                <a:gd name="T16" fmla="*/ 0 w 156"/>
                <a:gd name="T17" fmla="*/ 1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6"/>
                <a:gd name="T28" fmla="*/ 0 h 29"/>
                <a:gd name="T29" fmla="*/ 156 w 156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6" h="29">
                  <a:moveTo>
                    <a:pt x="53" y="0"/>
                  </a:moveTo>
                  <a:lnTo>
                    <a:pt x="120" y="5"/>
                  </a:lnTo>
                  <a:lnTo>
                    <a:pt x="152" y="12"/>
                  </a:lnTo>
                  <a:lnTo>
                    <a:pt x="156" y="26"/>
                  </a:lnTo>
                  <a:lnTo>
                    <a:pt x="53" y="29"/>
                  </a:lnTo>
                  <a:lnTo>
                    <a:pt x="48" y="19"/>
                  </a:lnTo>
                  <a:lnTo>
                    <a:pt x="36" y="14"/>
                  </a:lnTo>
                  <a:lnTo>
                    <a:pt x="22" y="14"/>
                  </a:lnTo>
                  <a:lnTo>
                    <a:pt x="0" y="14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3" name="Freeform 165"/>
            <p:cNvSpPr>
              <a:spLocks noChangeAspect="1"/>
            </p:cNvSpPr>
            <p:nvPr/>
          </p:nvSpPr>
          <p:spPr bwMode="auto">
            <a:xfrm>
              <a:off x="4560" y="2981"/>
              <a:ext cx="54" cy="9"/>
            </a:xfrm>
            <a:custGeom>
              <a:avLst/>
              <a:gdLst>
                <a:gd name="T0" fmla="*/ 0 w 103"/>
                <a:gd name="T1" fmla="*/ 1 h 15"/>
                <a:gd name="T2" fmla="*/ 1 w 103"/>
                <a:gd name="T3" fmla="*/ 0 h 15"/>
                <a:gd name="T4" fmla="*/ 1 w 103"/>
                <a:gd name="T5" fmla="*/ 0 h 15"/>
                <a:gd name="T6" fmla="*/ 1 w 103"/>
                <a:gd name="T7" fmla="*/ 1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"/>
                <a:gd name="T13" fmla="*/ 0 h 15"/>
                <a:gd name="T14" fmla="*/ 103 w 103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" h="15">
                  <a:moveTo>
                    <a:pt x="0" y="15"/>
                  </a:moveTo>
                  <a:lnTo>
                    <a:pt x="7" y="0"/>
                  </a:lnTo>
                  <a:lnTo>
                    <a:pt x="96" y="0"/>
                  </a:lnTo>
                  <a:lnTo>
                    <a:pt x="103" y="12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4" name="Freeform 166"/>
            <p:cNvSpPr>
              <a:spLocks noChangeAspect="1"/>
            </p:cNvSpPr>
            <p:nvPr/>
          </p:nvSpPr>
          <p:spPr bwMode="auto">
            <a:xfrm>
              <a:off x="4607" y="2998"/>
              <a:ext cx="10" cy="22"/>
            </a:xfrm>
            <a:custGeom>
              <a:avLst/>
              <a:gdLst>
                <a:gd name="T0" fmla="*/ 1 w 19"/>
                <a:gd name="T1" fmla="*/ 1 h 39"/>
                <a:gd name="T2" fmla="*/ 1 w 19"/>
                <a:gd name="T3" fmla="*/ 0 h 39"/>
                <a:gd name="T4" fmla="*/ 0 w 19"/>
                <a:gd name="T5" fmla="*/ 1 h 39"/>
                <a:gd name="T6" fmla="*/ 1 w 19"/>
                <a:gd name="T7" fmla="*/ 1 h 39"/>
                <a:gd name="T8" fmla="*/ 1 w 19"/>
                <a:gd name="T9" fmla="*/ 1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39"/>
                <a:gd name="T17" fmla="*/ 19 w 1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39">
                  <a:moveTo>
                    <a:pt x="19" y="22"/>
                  </a:moveTo>
                  <a:lnTo>
                    <a:pt x="7" y="0"/>
                  </a:lnTo>
                  <a:lnTo>
                    <a:pt x="0" y="22"/>
                  </a:lnTo>
                  <a:lnTo>
                    <a:pt x="7" y="39"/>
                  </a:lnTo>
                  <a:lnTo>
                    <a:pt x="19" y="22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5" name="Freeform 167"/>
            <p:cNvSpPr>
              <a:spLocks noChangeAspect="1"/>
            </p:cNvSpPr>
            <p:nvPr/>
          </p:nvSpPr>
          <p:spPr bwMode="auto">
            <a:xfrm>
              <a:off x="4557" y="3001"/>
              <a:ext cx="7" cy="20"/>
            </a:xfrm>
            <a:custGeom>
              <a:avLst/>
              <a:gdLst>
                <a:gd name="T0" fmla="*/ 1 w 14"/>
                <a:gd name="T1" fmla="*/ 1 h 36"/>
                <a:gd name="T2" fmla="*/ 1 w 14"/>
                <a:gd name="T3" fmla="*/ 0 h 36"/>
                <a:gd name="T4" fmla="*/ 0 w 14"/>
                <a:gd name="T5" fmla="*/ 1 h 36"/>
                <a:gd name="T6" fmla="*/ 1 w 14"/>
                <a:gd name="T7" fmla="*/ 1 h 36"/>
                <a:gd name="T8" fmla="*/ 1 w 14"/>
                <a:gd name="T9" fmla="*/ 1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6"/>
                <a:gd name="T17" fmla="*/ 14 w 14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6">
                  <a:moveTo>
                    <a:pt x="14" y="19"/>
                  </a:moveTo>
                  <a:lnTo>
                    <a:pt x="7" y="0"/>
                  </a:lnTo>
                  <a:lnTo>
                    <a:pt x="0" y="19"/>
                  </a:lnTo>
                  <a:lnTo>
                    <a:pt x="7" y="36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6" name="Freeform 168"/>
            <p:cNvSpPr>
              <a:spLocks noChangeAspect="1"/>
            </p:cNvSpPr>
            <p:nvPr/>
          </p:nvSpPr>
          <p:spPr bwMode="auto">
            <a:xfrm>
              <a:off x="4551" y="3038"/>
              <a:ext cx="85" cy="17"/>
            </a:xfrm>
            <a:custGeom>
              <a:avLst/>
              <a:gdLst>
                <a:gd name="T0" fmla="*/ 0 w 161"/>
                <a:gd name="T1" fmla="*/ 1 h 31"/>
                <a:gd name="T2" fmla="*/ 1 w 161"/>
                <a:gd name="T3" fmla="*/ 1 h 31"/>
                <a:gd name="T4" fmla="*/ 1 w 161"/>
                <a:gd name="T5" fmla="*/ 1 h 31"/>
                <a:gd name="T6" fmla="*/ 1 w 161"/>
                <a:gd name="T7" fmla="*/ 1 h 31"/>
                <a:gd name="T8" fmla="*/ 1 w 161"/>
                <a:gd name="T9" fmla="*/ 0 h 31"/>
                <a:gd name="T10" fmla="*/ 1 w 161"/>
                <a:gd name="T11" fmla="*/ 0 h 31"/>
                <a:gd name="T12" fmla="*/ 0 w 161"/>
                <a:gd name="T13" fmla="*/ 1 h 31"/>
                <a:gd name="T14" fmla="*/ 0 w 161"/>
                <a:gd name="T15" fmla="*/ 1 h 31"/>
                <a:gd name="T16" fmla="*/ 0 w 161"/>
                <a:gd name="T17" fmla="*/ 1 h 31"/>
                <a:gd name="T18" fmla="*/ 1 w 161"/>
                <a:gd name="T19" fmla="*/ 1 h 31"/>
                <a:gd name="T20" fmla="*/ 1 w 161"/>
                <a:gd name="T21" fmla="*/ 1 h 31"/>
                <a:gd name="T22" fmla="*/ 1 w 161"/>
                <a:gd name="T23" fmla="*/ 1 h 31"/>
                <a:gd name="T24" fmla="*/ 1 w 161"/>
                <a:gd name="T25" fmla="*/ 1 h 31"/>
                <a:gd name="T26" fmla="*/ 1 w 161"/>
                <a:gd name="T27" fmla="*/ 1 h 31"/>
                <a:gd name="T28" fmla="*/ 1 w 161"/>
                <a:gd name="T29" fmla="*/ 1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1"/>
                <a:gd name="T46" fmla="*/ 0 h 31"/>
                <a:gd name="T47" fmla="*/ 161 w 161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1" h="31">
                  <a:moveTo>
                    <a:pt x="0" y="7"/>
                  </a:moveTo>
                  <a:lnTo>
                    <a:pt x="20" y="9"/>
                  </a:lnTo>
                  <a:lnTo>
                    <a:pt x="29" y="9"/>
                  </a:lnTo>
                  <a:lnTo>
                    <a:pt x="159" y="5"/>
                  </a:lnTo>
                  <a:lnTo>
                    <a:pt x="154" y="0"/>
                  </a:lnTo>
                  <a:lnTo>
                    <a:pt x="140" y="0"/>
                  </a:lnTo>
                  <a:lnTo>
                    <a:pt x="0" y="7"/>
                  </a:lnTo>
                  <a:lnTo>
                    <a:pt x="0" y="31"/>
                  </a:lnTo>
                  <a:lnTo>
                    <a:pt x="20" y="31"/>
                  </a:lnTo>
                  <a:lnTo>
                    <a:pt x="29" y="31"/>
                  </a:lnTo>
                  <a:lnTo>
                    <a:pt x="156" y="21"/>
                  </a:lnTo>
                  <a:lnTo>
                    <a:pt x="161" y="21"/>
                  </a:lnTo>
                  <a:lnTo>
                    <a:pt x="159" y="7"/>
                  </a:lnTo>
                  <a:lnTo>
                    <a:pt x="156" y="5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7" name="Freeform 169"/>
            <p:cNvSpPr>
              <a:spLocks noChangeAspect="1"/>
            </p:cNvSpPr>
            <p:nvPr/>
          </p:nvSpPr>
          <p:spPr bwMode="auto">
            <a:xfrm>
              <a:off x="4539" y="2986"/>
              <a:ext cx="12" cy="56"/>
            </a:xfrm>
            <a:custGeom>
              <a:avLst/>
              <a:gdLst>
                <a:gd name="T0" fmla="*/ 0 w 24"/>
                <a:gd name="T1" fmla="*/ 1 h 98"/>
                <a:gd name="T2" fmla="*/ 1 w 24"/>
                <a:gd name="T3" fmla="*/ 1 h 98"/>
                <a:gd name="T4" fmla="*/ 1 w 24"/>
                <a:gd name="T5" fmla="*/ 1 h 98"/>
                <a:gd name="T6" fmla="*/ 1 w 24"/>
                <a:gd name="T7" fmla="*/ 1 h 98"/>
                <a:gd name="T8" fmla="*/ 1 w 24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98"/>
                <a:gd name="T17" fmla="*/ 24 w 24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98">
                  <a:moveTo>
                    <a:pt x="0" y="98"/>
                  </a:moveTo>
                  <a:lnTo>
                    <a:pt x="24" y="98"/>
                  </a:lnTo>
                  <a:lnTo>
                    <a:pt x="24" y="21"/>
                  </a:lnTo>
                  <a:lnTo>
                    <a:pt x="24" y="4"/>
                  </a:lnTo>
                  <a:lnTo>
                    <a:pt x="10" y="0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8" name="Freeform 170"/>
            <p:cNvSpPr>
              <a:spLocks noChangeAspect="1"/>
            </p:cNvSpPr>
            <p:nvPr/>
          </p:nvSpPr>
          <p:spPr bwMode="auto">
            <a:xfrm>
              <a:off x="4617" y="2988"/>
              <a:ext cx="6" cy="50"/>
            </a:xfrm>
            <a:custGeom>
              <a:avLst/>
              <a:gdLst>
                <a:gd name="T0" fmla="*/ 1 w 12"/>
                <a:gd name="T1" fmla="*/ 1 h 87"/>
                <a:gd name="T2" fmla="*/ 1 w 12"/>
                <a:gd name="T3" fmla="*/ 1 h 87"/>
                <a:gd name="T4" fmla="*/ 1 w 12"/>
                <a:gd name="T5" fmla="*/ 1 h 87"/>
                <a:gd name="T6" fmla="*/ 0 w 12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87"/>
                <a:gd name="T14" fmla="*/ 12 w 12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87">
                  <a:moveTo>
                    <a:pt x="10" y="87"/>
                  </a:moveTo>
                  <a:lnTo>
                    <a:pt x="12" y="17"/>
                  </a:lnTo>
                  <a:lnTo>
                    <a:pt x="7" y="3"/>
                  </a:lnTo>
                  <a:lnTo>
                    <a:pt x="0" y="0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59" name="Freeform 171"/>
            <p:cNvSpPr>
              <a:spLocks noChangeAspect="1"/>
            </p:cNvSpPr>
            <p:nvPr/>
          </p:nvSpPr>
          <p:spPr bwMode="auto">
            <a:xfrm>
              <a:off x="4428" y="2998"/>
              <a:ext cx="110" cy="52"/>
            </a:xfrm>
            <a:custGeom>
              <a:avLst/>
              <a:gdLst>
                <a:gd name="T0" fmla="*/ 1 w 209"/>
                <a:gd name="T1" fmla="*/ 1 h 91"/>
                <a:gd name="T2" fmla="*/ 1 w 209"/>
                <a:gd name="T3" fmla="*/ 1 h 91"/>
                <a:gd name="T4" fmla="*/ 1 w 209"/>
                <a:gd name="T5" fmla="*/ 1 h 91"/>
                <a:gd name="T6" fmla="*/ 1 w 209"/>
                <a:gd name="T7" fmla="*/ 0 h 91"/>
                <a:gd name="T8" fmla="*/ 1 w 209"/>
                <a:gd name="T9" fmla="*/ 0 h 91"/>
                <a:gd name="T10" fmla="*/ 1 w 209"/>
                <a:gd name="T11" fmla="*/ 1 h 91"/>
                <a:gd name="T12" fmla="*/ 1 w 209"/>
                <a:gd name="T13" fmla="*/ 1 h 91"/>
                <a:gd name="T14" fmla="*/ 1 w 209"/>
                <a:gd name="T15" fmla="*/ 1 h 91"/>
                <a:gd name="T16" fmla="*/ 0 w 209"/>
                <a:gd name="T17" fmla="*/ 1 h 91"/>
                <a:gd name="T18" fmla="*/ 0 w 209"/>
                <a:gd name="T19" fmla="*/ 1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9"/>
                <a:gd name="T31" fmla="*/ 0 h 91"/>
                <a:gd name="T32" fmla="*/ 209 w 209"/>
                <a:gd name="T33" fmla="*/ 91 h 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9" h="91">
                  <a:moveTo>
                    <a:pt x="209" y="41"/>
                  </a:moveTo>
                  <a:lnTo>
                    <a:pt x="192" y="17"/>
                  </a:lnTo>
                  <a:lnTo>
                    <a:pt x="180" y="5"/>
                  </a:lnTo>
                  <a:lnTo>
                    <a:pt x="144" y="0"/>
                  </a:lnTo>
                  <a:lnTo>
                    <a:pt x="96" y="0"/>
                  </a:lnTo>
                  <a:lnTo>
                    <a:pt x="46" y="5"/>
                  </a:lnTo>
                  <a:lnTo>
                    <a:pt x="27" y="19"/>
                  </a:lnTo>
                  <a:lnTo>
                    <a:pt x="10" y="51"/>
                  </a:lnTo>
                  <a:lnTo>
                    <a:pt x="0" y="82"/>
                  </a:lnTo>
                  <a:lnTo>
                    <a:pt x="0" y="91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0" name="Freeform 172"/>
            <p:cNvSpPr>
              <a:spLocks noChangeAspect="1"/>
            </p:cNvSpPr>
            <p:nvPr/>
          </p:nvSpPr>
          <p:spPr bwMode="auto">
            <a:xfrm>
              <a:off x="4201" y="3010"/>
              <a:ext cx="225" cy="42"/>
            </a:xfrm>
            <a:custGeom>
              <a:avLst/>
              <a:gdLst>
                <a:gd name="T0" fmla="*/ 1 w 427"/>
                <a:gd name="T1" fmla="*/ 1 h 74"/>
                <a:gd name="T2" fmla="*/ 1 w 427"/>
                <a:gd name="T3" fmla="*/ 1 h 74"/>
                <a:gd name="T4" fmla="*/ 1 w 427"/>
                <a:gd name="T5" fmla="*/ 1 h 74"/>
                <a:gd name="T6" fmla="*/ 1 w 427"/>
                <a:gd name="T7" fmla="*/ 1 h 74"/>
                <a:gd name="T8" fmla="*/ 1 w 427"/>
                <a:gd name="T9" fmla="*/ 1 h 74"/>
                <a:gd name="T10" fmla="*/ 1 w 427"/>
                <a:gd name="T11" fmla="*/ 1 h 74"/>
                <a:gd name="T12" fmla="*/ 0 w 427"/>
                <a:gd name="T13" fmla="*/ 0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7"/>
                <a:gd name="T22" fmla="*/ 0 h 74"/>
                <a:gd name="T23" fmla="*/ 427 w 427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7" h="74">
                  <a:moveTo>
                    <a:pt x="427" y="72"/>
                  </a:moveTo>
                  <a:lnTo>
                    <a:pt x="420" y="74"/>
                  </a:lnTo>
                  <a:lnTo>
                    <a:pt x="55" y="62"/>
                  </a:lnTo>
                  <a:lnTo>
                    <a:pt x="39" y="55"/>
                  </a:lnTo>
                  <a:lnTo>
                    <a:pt x="27" y="38"/>
                  </a:lnTo>
                  <a:lnTo>
                    <a:pt x="12" y="14"/>
                  </a:lnTo>
                  <a:lnTo>
                    <a:pt x="0" y="0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1" name="Freeform 173"/>
            <p:cNvSpPr>
              <a:spLocks noChangeAspect="1"/>
            </p:cNvSpPr>
            <p:nvPr/>
          </p:nvSpPr>
          <p:spPr bwMode="auto">
            <a:xfrm>
              <a:off x="4147" y="3003"/>
              <a:ext cx="50" cy="6"/>
            </a:xfrm>
            <a:custGeom>
              <a:avLst/>
              <a:gdLst>
                <a:gd name="T0" fmla="*/ 1 w 94"/>
                <a:gd name="T1" fmla="*/ 1 h 9"/>
                <a:gd name="T2" fmla="*/ 1 w 94"/>
                <a:gd name="T3" fmla="*/ 0 h 9"/>
                <a:gd name="T4" fmla="*/ 1 w 94"/>
                <a:gd name="T5" fmla="*/ 0 h 9"/>
                <a:gd name="T6" fmla="*/ 1 w 94"/>
                <a:gd name="T7" fmla="*/ 0 h 9"/>
                <a:gd name="T8" fmla="*/ 1 w 94"/>
                <a:gd name="T9" fmla="*/ 0 h 9"/>
                <a:gd name="T10" fmla="*/ 1 w 94"/>
                <a:gd name="T11" fmla="*/ 1 h 9"/>
                <a:gd name="T12" fmla="*/ 0 w 94"/>
                <a:gd name="T13" fmla="*/ 1 h 9"/>
                <a:gd name="T14" fmla="*/ 0 w 94"/>
                <a:gd name="T15" fmla="*/ 1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4"/>
                <a:gd name="T25" fmla="*/ 0 h 9"/>
                <a:gd name="T26" fmla="*/ 94 w 94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9">
                  <a:moveTo>
                    <a:pt x="94" y="7"/>
                  </a:moveTo>
                  <a:lnTo>
                    <a:pt x="84" y="0"/>
                  </a:lnTo>
                  <a:lnTo>
                    <a:pt x="70" y="0"/>
                  </a:lnTo>
                  <a:lnTo>
                    <a:pt x="38" y="0"/>
                  </a:lnTo>
                  <a:lnTo>
                    <a:pt x="14" y="0"/>
                  </a:lnTo>
                  <a:lnTo>
                    <a:pt x="7" y="7"/>
                  </a:lnTo>
                  <a:lnTo>
                    <a:pt x="0" y="9"/>
                  </a:lnTo>
                  <a:lnTo>
                    <a:pt x="0" y="7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2" name="Freeform 174"/>
            <p:cNvSpPr>
              <a:spLocks noChangeAspect="1"/>
            </p:cNvSpPr>
            <p:nvPr/>
          </p:nvSpPr>
          <p:spPr bwMode="auto">
            <a:xfrm>
              <a:off x="4203" y="3001"/>
              <a:ext cx="24" cy="39"/>
            </a:xfrm>
            <a:custGeom>
              <a:avLst/>
              <a:gdLst>
                <a:gd name="T0" fmla="*/ 1 w 45"/>
                <a:gd name="T1" fmla="*/ 1 h 70"/>
                <a:gd name="T2" fmla="*/ 1 w 45"/>
                <a:gd name="T3" fmla="*/ 1 h 70"/>
                <a:gd name="T4" fmla="*/ 1 w 45"/>
                <a:gd name="T5" fmla="*/ 1 h 70"/>
                <a:gd name="T6" fmla="*/ 0 w 45"/>
                <a:gd name="T7" fmla="*/ 0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70"/>
                <a:gd name="T14" fmla="*/ 45 w 45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70">
                  <a:moveTo>
                    <a:pt x="45" y="70"/>
                  </a:moveTo>
                  <a:lnTo>
                    <a:pt x="31" y="36"/>
                  </a:lnTo>
                  <a:lnTo>
                    <a:pt x="16" y="14"/>
                  </a:lnTo>
                  <a:lnTo>
                    <a:pt x="0" y="0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3" name="Freeform 175"/>
            <p:cNvSpPr>
              <a:spLocks noChangeAspect="1"/>
            </p:cNvSpPr>
            <p:nvPr/>
          </p:nvSpPr>
          <p:spPr bwMode="auto">
            <a:xfrm>
              <a:off x="4142" y="2993"/>
              <a:ext cx="56" cy="10"/>
            </a:xfrm>
            <a:custGeom>
              <a:avLst/>
              <a:gdLst>
                <a:gd name="T0" fmla="*/ 1 w 106"/>
                <a:gd name="T1" fmla="*/ 1 h 19"/>
                <a:gd name="T2" fmla="*/ 1 w 106"/>
                <a:gd name="T3" fmla="*/ 0 h 19"/>
                <a:gd name="T4" fmla="*/ 1 w 106"/>
                <a:gd name="T5" fmla="*/ 0 h 19"/>
                <a:gd name="T6" fmla="*/ 1 w 106"/>
                <a:gd name="T7" fmla="*/ 0 h 19"/>
                <a:gd name="T8" fmla="*/ 1 w 106"/>
                <a:gd name="T9" fmla="*/ 0 h 19"/>
                <a:gd name="T10" fmla="*/ 1 w 106"/>
                <a:gd name="T11" fmla="*/ 1 h 19"/>
                <a:gd name="T12" fmla="*/ 0 w 106"/>
                <a:gd name="T13" fmla="*/ 1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"/>
                <a:gd name="T22" fmla="*/ 0 h 19"/>
                <a:gd name="T23" fmla="*/ 106 w 106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" h="19">
                  <a:moveTo>
                    <a:pt x="106" y="7"/>
                  </a:moveTo>
                  <a:lnTo>
                    <a:pt x="99" y="0"/>
                  </a:lnTo>
                  <a:lnTo>
                    <a:pt x="75" y="0"/>
                  </a:lnTo>
                  <a:lnTo>
                    <a:pt x="41" y="0"/>
                  </a:lnTo>
                  <a:lnTo>
                    <a:pt x="17" y="0"/>
                  </a:lnTo>
                  <a:lnTo>
                    <a:pt x="5" y="9"/>
                  </a:lnTo>
                  <a:lnTo>
                    <a:pt x="0" y="19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4" name="Freeform 176"/>
            <p:cNvSpPr>
              <a:spLocks noChangeAspect="1"/>
            </p:cNvSpPr>
            <p:nvPr/>
          </p:nvSpPr>
          <p:spPr bwMode="auto">
            <a:xfrm>
              <a:off x="4227" y="2995"/>
              <a:ext cx="59" cy="45"/>
            </a:xfrm>
            <a:custGeom>
              <a:avLst/>
              <a:gdLst>
                <a:gd name="T0" fmla="*/ 1 w 113"/>
                <a:gd name="T1" fmla="*/ 1 h 80"/>
                <a:gd name="T2" fmla="*/ 1 w 113"/>
                <a:gd name="T3" fmla="*/ 0 h 80"/>
                <a:gd name="T4" fmla="*/ 0 w 113"/>
                <a:gd name="T5" fmla="*/ 0 h 80"/>
                <a:gd name="T6" fmla="*/ 1 w 113"/>
                <a:gd name="T7" fmla="*/ 1 h 80"/>
                <a:gd name="T8" fmla="*/ 1 w 113"/>
                <a:gd name="T9" fmla="*/ 1 h 80"/>
                <a:gd name="T10" fmla="*/ 1 w 113"/>
                <a:gd name="T11" fmla="*/ 1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"/>
                <a:gd name="T19" fmla="*/ 0 h 80"/>
                <a:gd name="T20" fmla="*/ 113 w 113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" h="80">
                  <a:moveTo>
                    <a:pt x="113" y="80"/>
                  </a:moveTo>
                  <a:lnTo>
                    <a:pt x="113" y="0"/>
                  </a:lnTo>
                  <a:lnTo>
                    <a:pt x="0" y="0"/>
                  </a:lnTo>
                  <a:lnTo>
                    <a:pt x="5" y="80"/>
                  </a:lnTo>
                  <a:lnTo>
                    <a:pt x="113" y="80"/>
                  </a:lnTo>
                  <a:lnTo>
                    <a:pt x="113" y="75"/>
                  </a:lnTo>
                </a:path>
              </a:pathLst>
            </a:custGeom>
            <a:solidFill>
              <a:srgbClr val="99CC00"/>
            </a:solidFill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5" name="Freeform 177"/>
            <p:cNvSpPr>
              <a:spLocks noChangeAspect="1"/>
            </p:cNvSpPr>
            <p:nvPr/>
          </p:nvSpPr>
          <p:spPr bwMode="auto">
            <a:xfrm>
              <a:off x="4273" y="2952"/>
              <a:ext cx="23" cy="36"/>
            </a:xfrm>
            <a:custGeom>
              <a:avLst/>
              <a:gdLst>
                <a:gd name="T0" fmla="*/ 1 w 43"/>
                <a:gd name="T1" fmla="*/ 0 h 64"/>
                <a:gd name="T2" fmla="*/ 0 w 43"/>
                <a:gd name="T3" fmla="*/ 1 h 64"/>
                <a:gd name="T4" fmla="*/ 1 w 43"/>
                <a:gd name="T5" fmla="*/ 1 h 64"/>
                <a:gd name="T6" fmla="*/ 1 w 43"/>
                <a:gd name="T7" fmla="*/ 0 h 64"/>
                <a:gd name="T8" fmla="*/ 1 w 43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64"/>
                <a:gd name="T17" fmla="*/ 43 w 43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64">
                  <a:moveTo>
                    <a:pt x="7" y="0"/>
                  </a:moveTo>
                  <a:lnTo>
                    <a:pt x="0" y="64"/>
                  </a:lnTo>
                  <a:lnTo>
                    <a:pt x="36" y="64"/>
                  </a:lnTo>
                  <a:lnTo>
                    <a:pt x="43" y="0"/>
                  </a:lnTo>
                  <a:lnTo>
                    <a:pt x="7" y="0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6" name="Freeform 178"/>
            <p:cNvSpPr>
              <a:spLocks noChangeAspect="1"/>
            </p:cNvSpPr>
            <p:nvPr/>
          </p:nvSpPr>
          <p:spPr bwMode="auto">
            <a:xfrm>
              <a:off x="4217" y="2969"/>
              <a:ext cx="51" cy="10"/>
            </a:xfrm>
            <a:custGeom>
              <a:avLst/>
              <a:gdLst>
                <a:gd name="T0" fmla="*/ 1 w 98"/>
                <a:gd name="T1" fmla="*/ 1 h 17"/>
                <a:gd name="T2" fmla="*/ 1 w 98"/>
                <a:gd name="T3" fmla="*/ 0 h 17"/>
                <a:gd name="T4" fmla="*/ 1 w 98"/>
                <a:gd name="T5" fmla="*/ 0 h 17"/>
                <a:gd name="T6" fmla="*/ 0 w 98"/>
                <a:gd name="T7" fmla="*/ 1 h 17"/>
                <a:gd name="T8" fmla="*/ 1 w 98"/>
                <a:gd name="T9" fmla="*/ 1 h 17"/>
                <a:gd name="T10" fmla="*/ 1 w 98"/>
                <a:gd name="T11" fmla="*/ 1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"/>
                <a:gd name="T19" fmla="*/ 0 h 17"/>
                <a:gd name="T20" fmla="*/ 98 w 98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" h="17">
                  <a:moveTo>
                    <a:pt x="74" y="17"/>
                  </a:moveTo>
                  <a:lnTo>
                    <a:pt x="98" y="0"/>
                  </a:lnTo>
                  <a:lnTo>
                    <a:pt x="17" y="0"/>
                  </a:lnTo>
                  <a:lnTo>
                    <a:pt x="0" y="17"/>
                  </a:lnTo>
                  <a:lnTo>
                    <a:pt x="74" y="17"/>
                  </a:lnTo>
                  <a:lnTo>
                    <a:pt x="77" y="17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7" name="Freeform 179"/>
            <p:cNvSpPr>
              <a:spLocks noChangeAspect="1"/>
            </p:cNvSpPr>
            <p:nvPr/>
          </p:nvSpPr>
          <p:spPr bwMode="auto">
            <a:xfrm>
              <a:off x="4280" y="2911"/>
              <a:ext cx="20" cy="31"/>
            </a:xfrm>
            <a:custGeom>
              <a:avLst/>
              <a:gdLst>
                <a:gd name="T0" fmla="*/ 1 w 38"/>
                <a:gd name="T1" fmla="*/ 0 h 55"/>
                <a:gd name="T2" fmla="*/ 1 w 38"/>
                <a:gd name="T3" fmla="*/ 1 h 55"/>
                <a:gd name="T4" fmla="*/ 0 w 38"/>
                <a:gd name="T5" fmla="*/ 1 h 55"/>
                <a:gd name="T6" fmla="*/ 1 w 38"/>
                <a:gd name="T7" fmla="*/ 0 h 55"/>
                <a:gd name="T8" fmla="*/ 1 w 38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5"/>
                <a:gd name="T17" fmla="*/ 38 w 38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5">
                  <a:moveTo>
                    <a:pt x="38" y="0"/>
                  </a:moveTo>
                  <a:lnTo>
                    <a:pt x="34" y="55"/>
                  </a:lnTo>
                  <a:lnTo>
                    <a:pt x="0" y="55"/>
                  </a:lnTo>
                  <a:lnTo>
                    <a:pt x="2" y="0"/>
                  </a:lnTo>
                  <a:lnTo>
                    <a:pt x="38" y="0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8" name="Freeform 180"/>
            <p:cNvSpPr>
              <a:spLocks noChangeAspect="1"/>
            </p:cNvSpPr>
            <p:nvPr/>
          </p:nvSpPr>
          <p:spPr bwMode="auto">
            <a:xfrm>
              <a:off x="4205" y="2888"/>
              <a:ext cx="27" cy="28"/>
            </a:xfrm>
            <a:custGeom>
              <a:avLst/>
              <a:gdLst>
                <a:gd name="T0" fmla="*/ 1 w 51"/>
                <a:gd name="T1" fmla="*/ 1 h 48"/>
                <a:gd name="T2" fmla="*/ 1 w 51"/>
                <a:gd name="T3" fmla="*/ 0 h 48"/>
                <a:gd name="T4" fmla="*/ 0 w 51"/>
                <a:gd name="T5" fmla="*/ 0 h 48"/>
                <a:gd name="T6" fmla="*/ 0 w 51"/>
                <a:gd name="T7" fmla="*/ 1 h 48"/>
                <a:gd name="T8" fmla="*/ 1 w 51"/>
                <a:gd name="T9" fmla="*/ 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48"/>
                <a:gd name="T17" fmla="*/ 51 w 51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48">
                  <a:moveTo>
                    <a:pt x="51" y="46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51" y="48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9" name="Line 181"/>
            <p:cNvSpPr>
              <a:spLocks noChangeAspect="1" noChangeShapeType="1"/>
            </p:cNvSpPr>
            <p:nvPr/>
          </p:nvSpPr>
          <p:spPr bwMode="auto">
            <a:xfrm>
              <a:off x="4232" y="2905"/>
              <a:ext cx="84" cy="1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0" name="Line 182"/>
            <p:cNvSpPr>
              <a:spLocks noChangeAspect="1" noChangeShapeType="1"/>
            </p:cNvSpPr>
            <p:nvPr/>
          </p:nvSpPr>
          <p:spPr bwMode="auto">
            <a:xfrm flipH="1" flipV="1">
              <a:off x="4099" y="2904"/>
              <a:ext cx="106" cy="1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1" name="Freeform 183"/>
            <p:cNvSpPr>
              <a:spLocks noChangeAspect="1"/>
            </p:cNvSpPr>
            <p:nvPr/>
          </p:nvSpPr>
          <p:spPr bwMode="auto">
            <a:xfrm>
              <a:off x="4093" y="2904"/>
              <a:ext cx="107" cy="62"/>
            </a:xfrm>
            <a:custGeom>
              <a:avLst/>
              <a:gdLst>
                <a:gd name="T0" fmla="*/ 1 w 204"/>
                <a:gd name="T1" fmla="*/ 0 h 110"/>
                <a:gd name="T2" fmla="*/ 0 w 204"/>
                <a:gd name="T3" fmla="*/ 1 h 110"/>
                <a:gd name="T4" fmla="*/ 1 w 204"/>
                <a:gd name="T5" fmla="*/ 1 h 110"/>
                <a:gd name="T6" fmla="*/ 0 60000 65536"/>
                <a:gd name="T7" fmla="*/ 0 60000 65536"/>
                <a:gd name="T8" fmla="*/ 0 60000 65536"/>
                <a:gd name="T9" fmla="*/ 0 w 204"/>
                <a:gd name="T10" fmla="*/ 0 h 110"/>
                <a:gd name="T11" fmla="*/ 204 w 204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" h="110">
                  <a:moveTo>
                    <a:pt x="5" y="0"/>
                  </a:moveTo>
                  <a:lnTo>
                    <a:pt x="0" y="103"/>
                  </a:lnTo>
                  <a:lnTo>
                    <a:pt x="204" y="110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2" name="Freeform 184"/>
            <p:cNvSpPr>
              <a:spLocks noChangeAspect="1"/>
            </p:cNvSpPr>
            <p:nvPr/>
          </p:nvSpPr>
          <p:spPr bwMode="auto">
            <a:xfrm>
              <a:off x="4205" y="2966"/>
              <a:ext cx="71" cy="3"/>
            </a:xfrm>
            <a:custGeom>
              <a:avLst/>
              <a:gdLst>
                <a:gd name="T0" fmla="*/ 0 w 135"/>
                <a:gd name="T1" fmla="*/ 0 h 5"/>
                <a:gd name="T2" fmla="*/ 1 w 135"/>
                <a:gd name="T3" fmla="*/ 1 h 5"/>
                <a:gd name="T4" fmla="*/ 1 w 135"/>
                <a:gd name="T5" fmla="*/ 0 h 5"/>
                <a:gd name="T6" fmla="*/ 0 60000 65536"/>
                <a:gd name="T7" fmla="*/ 0 60000 65536"/>
                <a:gd name="T8" fmla="*/ 0 60000 65536"/>
                <a:gd name="T9" fmla="*/ 0 w 135"/>
                <a:gd name="T10" fmla="*/ 0 h 5"/>
                <a:gd name="T11" fmla="*/ 135 w 135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5" h="5">
                  <a:moveTo>
                    <a:pt x="0" y="0"/>
                  </a:moveTo>
                  <a:lnTo>
                    <a:pt x="132" y="5"/>
                  </a:lnTo>
                  <a:lnTo>
                    <a:pt x="135" y="0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3" name="Line 185"/>
            <p:cNvSpPr>
              <a:spLocks noChangeAspect="1" noChangeShapeType="1"/>
            </p:cNvSpPr>
            <p:nvPr/>
          </p:nvSpPr>
          <p:spPr bwMode="auto">
            <a:xfrm>
              <a:off x="4293" y="2969"/>
              <a:ext cx="110" cy="1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4" name="Line 186"/>
            <p:cNvSpPr>
              <a:spLocks noChangeAspect="1" noChangeShapeType="1"/>
            </p:cNvSpPr>
            <p:nvPr/>
          </p:nvSpPr>
          <p:spPr bwMode="auto">
            <a:xfrm>
              <a:off x="4312" y="2966"/>
              <a:ext cx="1" cy="3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5" name="Freeform 187"/>
            <p:cNvSpPr>
              <a:spLocks noChangeAspect="1"/>
            </p:cNvSpPr>
            <p:nvPr/>
          </p:nvSpPr>
          <p:spPr bwMode="auto">
            <a:xfrm>
              <a:off x="4300" y="2969"/>
              <a:ext cx="12" cy="14"/>
            </a:xfrm>
            <a:custGeom>
              <a:avLst/>
              <a:gdLst>
                <a:gd name="T0" fmla="*/ 0 w 24"/>
                <a:gd name="T1" fmla="*/ 1 h 24"/>
                <a:gd name="T2" fmla="*/ 0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1 w 24"/>
                <a:gd name="T9" fmla="*/ 1 h 24"/>
                <a:gd name="T10" fmla="*/ 1 w 24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4"/>
                <a:gd name="T20" fmla="*/ 24 w 24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4">
                  <a:moveTo>
                    <a:pt x="0" y="24"/>
                  </a:moveTo>
                  <a:lnTo>
                    <a:pt x="0" y="17"/>
                  </a:lnTo>
                  <a:lnTo>
                    <a:pt x="5" y="14"/>
                  </a:lnTo>
                  <a:lnTo>
                    <a:pt x="17" y="12"/>
                  </a:lnTo>
                  <a:lnTo>
                    <a:pt x="24" y="5"/>
                  </a:lnTo>
                  <a:lnTo>
                    <a:pt x="24" y="0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6" name="Freeform 188"/>
            <p:cNvSpPr>
              <a:spLocks noChangeAspect="1"/>
            </p:cNvSpPr>
            <p:nvPr/>
          </p:nvSpPr>
          <p:spPr bwMode="auto">
            <a:xfrm>
              <a:off x="4407" y="2976"/>
              <a:ext cx="0" cy="7"/>
            </a:xfrm>
            <a:custGeom>
              <a:avLst/>
              <a:gdLst>
                <a:gd name="T0" fmla="*/ 1 h 12"/>
                <a:gd name="T1" fmla="*/ 1 h 12"/>
                <a:gd name="T2" fmla="*/ 0 h 12"/>
                <a:gd name="T3" fmla="*/ 0 60000 65536"/>
                <a:gd name="T4" fmla="*/ 0 60000 65536"/>
                <a:gd name="T5" fmla="*/ 0 60000 65536"/>
                <a:gd name="T6" fmla="*/ 0 h 12"/>
                <a:gd name="T7" fmla="*/ 12 h 12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12">
                  <a:moveTo>
                    <a:pt x="0" y="12"/>
                  </a:move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7" name="Line 189"/>
            <p:cNvSpPr>
              <a:spLocks noChangeAspect="1" noChangeShapeType="1"/>
            </p:cNvSpPr>
            <p:nvPr/>
          </p:nvSpPr>
          <p:spPr bwMode="auto">
            <a:xfrm flipH="1">
              <a:off x="4415" y="2969"/>
              <a:ext cx="1" cy="10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8" name="Line 190"/>
            <p:cNvSpPr>
              <a:spLocks noChangeAspect="1" noChangeShapeType="1"/>
            </p:cNvSpPr>
            <p:nvPr/>
          </p:nvSpPr>
          <p:spPr bwMode="auto">
            <a:xfrm>
              <a:off x="4436" y="2969"/>
              <a:ext cx="55" cy="4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9" name="Freeform 191"/>
            <p:cNvSpPr>
              <a:spLocks noChangeAspect="1"/>
            </p:cNvSpPr>
            <p:nvPr/>
          </p:nvSpPr>
          <p:spPr bwMode="auto">
            <a:xfrm>
              <a:off x="4331" y="2879"/>
              <a:ext cx="137" cy="33"/>
            </a:xfrm>
            <a:custGeom>
              <a:avLst/>
              <a:gdLst>
                <a:gd name="T0" fmla="*/ 0 w 260"/>
                <a:gd name="T1" fmla="*/ 0 h 58"/>
                <a:gd name="T2" fmla="*/ 1 w 260"/>
                <a:gd name="T3" fmla="*/ 1 h 58"/>
                <a:gd name="T4" fmla="*/ 1 w 260"/>
                <a:gd name="T5" fmla="*/ 1 h 58"/>
                <a:gd name="T6" fmla="*/ 0 60000 65536"/>
                <a:gd name="T7" fmla="*/ 0 60000 65536"/>
                <a:gd name="T8" fmla="*/ 0 60000 65536"/>
                <a:gd name="T9" fmla="*/ 0 w 260"/>
                <a:gd name="T10" fmla="*/ 0 h 58"/>
                <a:gd name="T11" fmla="*/ 260 w 260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0" h="58">
                  <a:moveTo>
                    <a:pt x="0" y="0"/>
                  </a:moveTo>
                  <a:lnTo>
                    <a:pt x="250" y="39"/>
                  </a:lnTo>
                  <a:lnTo>
                    <a:pt x="260" y="58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0" name="Freeform 192"/>
            <p:cNvSpPr>
              <a:spLocks noChangeAspect="1"/>
            </p:cNvSpPr>
            <p:nvPr/>
          </p:nvSpPr>
          <p:spPr bwMode="auto">
            <a:xfrm>
              <a:off x="4302" y="2882"/>
              <a:ext cx="158" cy="19"/>
            </a:xfrm>
            <a:custGeom>
              <a:avLst/>
              <a:gdLst>
                <a:gd name="T0" fmla="*/ 1 w 300"/>
                <a:gd name="T1" fmla="*/ 1 h 34"/>
                <a:gd name="T2" fmla="*/ 1 w 300"/>
                <a:gd name="T3" fmla="*/ 1 h 34"/>
                <a:gd name="T4" fmla="*/ 0 w 300"/>
                <a:gd name="T5" fmla="*/ 0 h 34"/>
                <a:gd name="T6" fmla="*/ 0 60000 65536"/>
                <a:gd name="T7" fmla="*/ 0 60000 65536"/>
                <a:gd name="T8" fmla="*/ 0 60000 65536"/>
                <a:gd name="T9" fmla="*/ 0 w 300"/>
                <a:gd name="T10" fmla="*/ 0 h 34"/>
                <a:gd name="T11" fmla="*/ 300 w 300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0" h="34">
                  <a:moveTo>
                    <a:pt x="300" y="34"/>
                  </a:moveTo>
                  <a:lnTo>
                    <a:pt x="159" y="24"/>
                  </a:lnTo>
                  <a:lnTo>
                    <a:pt x="0" y="0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1" name="Freeform 193"/>
            <p:cNvSpPr>
              <a:spLocks noChangeAspect="1"/>
            </p:cNvSpPr>
            <p:nvPr/>
          </p:nvSpPr>
          <p:spPr bwMode="auto">
            <a:xfrm>
              <a:off x="4096" y="2880"/>
              <a:ext cx="238" cy="21"/>
            </a:xfrm>
            <a:custGeom>
              <a:avLst/>
              <a:gdLst>
                <a:gd name="T0" fmla="*/ 1 w 453"/>
                <a:gd name="T1" fmla="*/ 0 h 36"/>
                <a:gd name="T2" fmla="*/ 1 w 453"/>
                <a:gd name="T3" fmla="*/ 0 h 36"/>
                <a:gd name="T4" fmla="*/ 1 w 453"/>
                <a:gd name="T5" fmla="*/ 1 h 36"/>
                <a:gd name="T6" fmla="*/ 1 w 453"/>
                <a:gd name="T7" fmla="*/ 1 h 36"/>
                <a:gd name="T8" fmla="*/ 1 w 453"/>
                <a:gd name="T9" fmla="*/ 1 h 36"/>
                <a:gd name="T10" fmla="*/ 1 w 453"/>
                <a:gd name="T11" fmla="*/ 1 h 36"/>
                <a:gd name="T12" fmla="*/ 0 w 453"/>
                <a:gd name="T13" fmla="*/ 1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3"/>
                <a:gd name="T22" fmla="*/ 0 h 36"/>
                <a:gd name="T23" fmla="*/ 453 w 453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3" h="36">
                  <a:moveTo>
                    <a:pt x="453" y="0"/>
                  </a:moveTo>
                  <a:lnTo>
                    <a:pt x="170" y="0"/>
                  </a:lnTo>
                  <a:lnTo>
                    <a:pt x="33" y="2"/>
                  </a:lnTo>
                  <a:lnTo>
                    <a:pt x="21" y="5"/>
                  </a:lnTo>
                  <a:lnTo>
                    <a:pt x="9" y="9"/>
                  </a:lnTo>
                  <a:lnTo>
                    <a:pt x="5" y="21"/>
                  </a:lnTo>
                  <a:lnTo>
                    <a:pt x="0" y="36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2" name="Line 194"/>
            <p:cNvSpPr>
              <a:spLocks noChangeAspect="1" noChangeShapeType="1"/>
            </p:cNvSpPr>
            <p:nvPr/>
          </p:nvSpPr>
          <p:spPr bwMode="auto">
            <a:xfrm>
              <a:off x="4125" y="2882"/>
              <a:ext cx="177" cy="0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3" name="Freeform 195"/>
            <p:cNvSpPr>
              <a:spLocks noChangeAspect="1"/>
            </p:cNvSpPr>
            <p:nvPr/>
          </p:nvSpPr>
          <p:spPr bwMode="auto">
            <a:xfrm>
              <a:off x="4121" y="2929"/>
              <a:ext cx="32" cy="17"/>
            </a:xfrm>
            <a:custGeom>
              <a:avLst/>
              <a:gdLst>
                <a:gd name="T0" fmla="*/ 1 w 60"/>
                <a:gd name="T1" fmla="*/ 1 h 29"/>
                <a:gd name="T2" fmla="*/ 0 w 60"/>
                <a:gd name="T3" fmla="*/ 1 h 29"/>
                <a:gd name="T4" fmla="*/ 1 w 60"/>
                <a:gd name="T5" fmla="*/ 1 h 29"/>
                <a:gd name="T6" fmla="*/ 1 w 60"/>
                <a:gd name="T7" fmla="*/ 1 h 29"/>
                <a:gd name="T8" fmla="*/ 1 w 60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29"/>
                <a:gd name="T17" fmla="*/ 60 w 60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29">
                  <a:moveTo>
                    <a:pt x="9" y="5"/>
                  </a:moveTo>
                  <a:lnTo>
                    <a:pt x="0" y="29"/>
                  </a:lnTo>
                  <a:lnTo>
                    <a:pt x="52" y="29"/>
                  </a:lnTo>
                  <a:lnTo>
                    <a:pt x="60" y="5"/>
                  </a:lnTo>
                  <a:lnTo>
                    <a:pt x="7" y="0"/>
                  </a:lnTo>
                </a:path>
              </a:pathLst>
            </a:custGeom>
            <a:solidFill>
              <a:srgbClr val="99CC00"/>
            </a:solidFill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4" name="Rectangle 196"/>
            <p:cNvSpPr>
              <a:spLocks noChangeAspect="1" noChangeArrowheads="1"/>
            </p:cNvSpPr>
            <p:nvPr/>
          </p:nvSpPr>
          <p:spPr bwMode="auto">
            <a:xfrm>
              <a:off x="4128" y="2911"/>
              <a:ext cx="23" cy="12"/>
            </a:xfrm>
            <a:prstGeom prst="rect">
              <a:avLst/>
            </a:prstGeom>
            <a:noFill/>
            <a:ln w="127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85" name="Freeform 197"/>
            <p:cNvSpPr>
              <a:spLocks noChangeAspect="1"/>
            </p:cNvSpPr>
            <p:nvPr/>
          </p:nvSpPr>
          <p:spPr bwMode="auto">
            <a:xfrm>
              <a:off x="4086" y="2964"/>
              <a:ext cx="7" cy="33"/>
            </a:xfrm>
            <a:custGeom>
              <a:avLst/>
              <a:gdLst>
                <a:gd name="T0" fmla="*/ 1 w 14"/>
                <a:gd name="T1" fmla="*/ 0 h 58"/>
                <a:gd name="T2" fmla="*/ 1 w 14"/>
                <a:gd name="T3" fmla="*/ 1 h 58"/>
                <a:gd name="T4" fmla="*/ 1 w 14"/>
                <a:gd name="T5" fmla="*/ 1 h 58"/>
                <a:gd name="T6" fmla="*/ 1 w 14"/>
                <a:gd name="T7" fmla="*/ 1 h 58"/>
                <a:gd name="T8" fmla="*/ 0 w 14"/>
                <a:gd name="T9" fmla="*/ 1 h 58"/>
                <a:gd name="T10" fmla="*/ 0 w 14"/>
                <a:gd name="T11" fmla="*/ 1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58"/>
                <a:gd name="T20" fmla="*/ 14 w 14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58">
                  <a:moveTo>
                    <a:pt x="14" y="0"/>
                  </a:moveTo>
                  <a:lnTo>
                    <a:pt x="14" y="10"/>
                  </a:lnTo>
                  <a:lnTo>
                    <a:pt x="7" y="15"/>
                  </a:lnTo>
                  <a:lnTo>
                    <a:pt x="2" y="19"/>
                  </a:lnTo>
                  <a:lnTo>
                    <a:pt x="0" y="27"/>
                  </a:lnTo>
                  <a:lnTo>
                    <a:pt x="0" y="58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6" name="Freeform 198"/>
            <p:cNvSpPr>
              <a:spLocks noChangeAspect="1"/>
            </p:cNvSpPr>
            <p:nvPr/>
          </p:nvSpPr>
          <p:spPr bwMode="auto">
            <a:xfrm>
              <a:off x="4086" y="3006"/>
              <a:ext cx="45" cy="36"/>
            </a:xfrm>
            <a:custGeom>
              <a:avLst/>
              <a:gdLst>
                <a:gd name="T0" fmla="*/ 0 w 86"/>
                <a:gd name="T1" fmla="*/ 0 h 62"/>
                <a:gd name="T2" fmla="*/ 0 w 86"/>
                <a:gd name="T3" fmla="*/ 1 h 62"/>
                <a:gd name="T4" fmla="*/ 1 w 86"/>
                <a:gd name="T5" fmla="*/ 1 h 62"/>
                <a:gd name="T6" fmla="*/ 1 w 86"/>
                <a:gd name="T7" fmla="*/ 1 h 62"/>
                <a:gd name="T8" fmla="*/ 1 w 86"/>
                <a:gd name="T9" fmla="*/ 1 h 62"/>
                <a:gd name="T10" fmla="*/ 1 w 86"/>
                <a:gd name="T11" fmla="*/ 1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62"/>
                <a:gd name="T20" fmla="*/ 86 w 86"/>
                <a:gd name="T21" fmla="*/ 62 h 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62">
                  <a:moveTo>
                    <a:pt x="0" y="0"/>
                  </a:moveTo>
                  <a:lnTo>
                    <a:pt x="0" y="55"/>
                  </a:lnTo>
                  <a:lnTo>
                    <a:pt x="9" y="60"/>
                  </a:lnTo>
                  <a:lnTo>
                    <a:pt x="83" y="62"/>
                  </a:lnTo>
                  <a:lnTo>
                    <a:pt x="83" y="55"/>
                  </a:lnTo>
                  <a:lnTo>
                    <a:pt x="86" y="50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7" name="Freeform 199"/>
            <p:cNvSpPr>
              <a:spLocks noChangeAspect="1"/>
            </p:cNvSpPr>
            <p:nvPr/>
          </p:nvSpPr>
          <p:spPr bwMode="auto">
            <a:xfrm>
              <a:off x="4134" y="3009"/>
              <a:ext cx="13" cy="19"/>
            </a:xfrm>
            <a:custGeom>
              <a:avLst/>
              <a:gdLst>
                <a:gd name="T0" fmla="*/ 1 w 26"/>
                <a:gd name="T1" fmla="*/ 0 h 34"/>
                <a:gd name="T2" fmla="*/ 1 w 26"/>
                <a:gd name="T3" fmla="*/ 1 h 34"/>
                <a:gd name="T4" fmla="*/ 1 w 26"/>
                <a:gd name="T5" fmla="*/ 1 h 34"/>
                <a:gd name="T6" fmla="*/ 1 w 26"/>
                <a:gd name="T7" fmla="*/ 1 h 34"/>
                <a:gd name="T8" fmla="*/ 0 w 26"/>
                <a:gd name="T9" fmla="*/ 1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4"/>
                <a:gd name="T17" fmla="*/ 26 w 2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4">
                  <a:moveTo>
                    <a:pt x="26" y="0"/>
                  </a:moveTo>
                  <a:lnTo>
                    <a:pt x="16" y="3"/>
                  </a:lnTo>
                  <a:lnTo>
                    <a:pt x="9" y="12"/>
                  </a:lnTo>
                  <a:lnTo>
                    <a:pt x="2" y="24"/>
                  </a:lnTo>
                  <a:lnTo>
                    <a:pt x="0" y="34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8" name="Freeform 200"/>
            <p:cNvSpPr>
              <a:spLocks noChangeAspect="1"/>
            </p:cNvSpPr>
            <p:nvPr/>
          </p:nvSpPr>
          <p:spPr bwMode="auto">
            <a:xfrm>
              <a:off x="4134" y="3003"/>
              <a:ext cx="8" cy="14"/>
            </a:xfrm>
            <a:custGeom>
              <a:avLst/>
              <a:gdLst>
                <a:gd name="T0" fmla="*/ 1 w 16"/>
                <a:gd name="T1" fmla="*/ 0 h 24"/>
                <a:gd name="T2" fmla="*/ 1 w 16"/>
                <a:gd name="T3" fmla="*/ 1 h 24"/>
                <a:gd name="T4" fmla="*/ 0 w 16"/>
                <a:gd name="T5" fmla="*/ 1 h 24"/>
                <a:gd name="T6" fmla="*/ 0 60000 65536"/>
                <a:gd name="T7" fmla="*/ 0 60000 65536"/>
                <a:gd name="T8" fmla="*/ 0 60000 65536"/>
                <a:gd name="T9" fmla="*/ 0 w 16"/>
                <a:gd name="T10" fmla="*/ 0 h 24"/>
                <a:gd name="T11" fmla="*/ 16 w 1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24">
                  <a:moveTo>
                    <a:pt x="16" y="0"/>
                  </a:moveTo>
                  <a:lnTo>
                    <a:pt x="4" y="17"/>
                  </a:lnTo>
                  <a:lnTo>
                    <a:pt x="0" y="24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9" name="Freeform 201"/>
            <p:cNvSpPr>
              <a:spLocks noChangeAspect="1"/>
            </p:cNvSpPr>
            <p:nvPr/>
          </p:nvSpPr>
          <p:spPr bwMode="auto">
            <a:xfrm>
              <a:off x="4113" y="2979"/>
              <a:ext cx="12" cy="11"/>
            </a:xfrm>
            <a:custGeom>
              <a:avLst/>
              <a:gdLst>
                <a:gd name="T0" fmla="*/ 1 w 22"/>
                <a:gd name="T1" fmla="*/ 1 h 19"/>
                <a:gd name="T2" fmla="*/ 1 w 22"/>
                <a:gd name="T3" fmla="*/ 0 h 19"/>
                <a:gd name="T4" fmla="*/ 0 w 22"/>
                <a:gd name="T5" fmla="*/ 1 h 19"/>
                <a:gd name="T6" fmla="*/ 1 w 22"/>
                <a:gd name="T7" fmla="*/ 1 h 19"/>
                <a:gd name="T8" fmla="*/ 1 w 22"/>
                <a:gd name="T9" fmla="*/ 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9"/>
                <a:gd name="T17" fmla="*/ 22 w 2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9">
                  <a:moveTo>
                    <a:pt x="22" y="9"/>
                  </a:moveTo>
                  <a:lnTo>
                    <a:pt x="12" y="0"/>
                  </a:lnTo>
                  <a:lnTo>
                    <a:pt x="0" y="9"/>
                  </a:lnTo>
                  <a:lnTo>
                    <a:pt x="12" y="19"/>
                  </a:lnTo>
                  <a:lnTo>
                    <a:pt x="22" y="9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0" name="Freeform 202"/>
            <p:cNvSpPr>
              <a:spLocks noChangeAspect="1"/>
            </p:cNvSpPr>
            <p:nvPr/>
          </p:nvSpPr>
          <p:spPr bwMode="auto">
            <a:xfrm>
              <a:off x="4273" y="3003"/>
              <a:ext cx="9" cy="4"/>
            </a:xfrm>
            <a:custGeom>
              <a:avLst/>
              <a:gdLst>
                <a:gd name="T0" fmla="*/ 1 w 17"/>
                <a:gd name="T1" fmla="*/ 0 h 7"/>
                <a:gd name="T2" fmla="*/ 1 w 17"/>
                <a:gd name="T3" fmla="*/ 0 h 7"/>
                <a:gd name="T4" fmla="*/ 0 w 17"/>
                <a:gd name="T5" fmla="*/ 0 h 7"/>
                <a:gd name="T6" fmla="*/ 1 w 17"/>
                <a:gd name="T7" fmla="*/ 1 h 7"/>
                <a:gd name="T8" fmla="*/ 1 w 1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7"/>
                <a:gd name="T17" fmla="*/ 17 w 1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7">
                  <a:moveTo>
                    <a:pt x="17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7" y="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1" name="Freeform 203"/>
            <p:cNvSpPr>
              <a:spLocks noChangeAspect="1"/>
            </p:cNvSpPr>
            <p:nvPr/>
          </p:nvSpPr>
          <p:spPr bwMode="auto">
            <a:xfrm>
              <a:off x="4273" y="3029"/>
              <a:ext cx="9" cy="3"/>
            </a:xfrm>
            <a:custGeom>
              <a:avLst/>
              <a:gdLst>
                <a:gd name="T0" fmla="*/ 1 w 17"/>
                <a:gd name="T1" fmla="*/ 1 h 5"/>
                <a:gd name="T2" fmla="*/ 1 w 17"/>
                <a:gd name="T3" fmla="*/ 0 h 5"/>
                <a:gd name="T4" fmla="*/ 0 w 17"/>
                <a:gd name="T5" fmla="*/ 1 h 5"/>
                <a:gd name="T6" fmla="*/ 1 w 17"/>
                <a:gd name="T7" fmla="*/ 1 h 5"/>
                <a:gd name="T8" fmla="*/ 1 w 17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5"/>
                <a:gd name="T17" fmla="*/ 17 w 17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5">
                  <a:moveTo>
                    <a:pt x="17" y="3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7" y="5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2" name="Freeform 204"/>
            <p:cNvSpPr>
              <a:spLocks noChangeAspect="1"/>
            </p:cNvSpPr>
            <p:nvPr/>
          </p:nvSpPr>
          <p:spPr bwMode="auto">
            <a:xfrm>
              <a:off x="4472" y="3054"/>
              <a:ext cx="27" cy="30"/>
            </a:xfrm>
            <a:custGeom>
              <a:avLst/>
              <a:gdLst>
                <a:gd name="T0" fmla="*/ 1 w 51"/>
                <a:gd name="T1" fmla="*/ 1 h 52"/>
                <a:gd name="T2" fmla="*/ 1 w 51"/>
                <a:gd name="T3" fmla="*/ 1 h 52"/>
                <a:gd name="T4" fmla="*/ 1 w 51"/>
                <a:gd name="T5" fmla="*/ 0 h 52"/>
                <a:gd name="T6" fmla="*/ 1 w 51"/>
                <a:gd name="T7" fmla="*/ 1 h 52"/>
                <a:gd name="T8" fmla="*/ 0 w 51"/>
                <a:gd name="T9" fmla="*/ 1 h 52"/>
                <a:gd name="T10" fmla="*/ 1 w 51"/>
                <a:gd name="T11" fmla="*/ 1 h 52"/>
                <a:gd name="T12" fmla="*/ 1 w 51"/>
                <a:gd name="T13" fmla="*/ 1 h 52"/>
                <a:gd name="T14" fmla="*/ 1 w 51"/>
                <a:gd name="T15" fmla="*/ 1 h 52"/>
                <a:gd name="T16" fmla="*/ 1 w 51"/>
                <a:gd name="T17" fmla="*/ 1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52"/>
                <a:gd name="T29" fmla="*/ 51 w 5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52">
                  <a:moveTo>
                    <a:pt x="51" y="26"/>
                  </a:moveTo>
                  <a:lnTo>
                    <a:pt x="46" y="7"/>
                  </a:lnTo>
                  <a:lnTo>
                    <a:pt x="24" y="0"/>
                  </a:lnTo>
                  <a:lnTo>
                    <a:pt x="7" y="7"/>
                  </a:lnTo>
                  <a:lnTo>
                    <a:pt x="0" y="26"/>
                  </a:lnTo>
                  <a:lnTo>
                    <a:pt x="7" y="43"/>
                  </a:lnTo>
                  <a:lnTo>
                    <a:pt x="24" y="52"/>
                  </a:lnTo>
                  <a:lnTo>
                    <a:pt x="46" y="43"/>
                  </a:lnTo>
                  <a:lnTo>
                    <a:pt x="51" y="2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3" name="Freeform 205"/>
            <p:cNvSpPr>
              <a:spLocks noChangeAspect="1"/>
            </p:cNvSpPr>
            <p:nvPr/>
          </p:nvSpPr>
          <p:spPr bwMode="auto">
            <a:xfrm>
              <a:off x="4465" y="3046"/>
              <a:ext cx="42" cy="45"/>
            </a:xfrm>
            <a:custGeom>
              <a:avLst/>
              <a:gdLst>
                <a:gd name="T0" fmla="*/ 1 w 81"/>
                <a:gd name="T1" fmla="*/ 1 h 79"/>
                <a:gd name="T2" fmla="*/ 1 w 81"/>
                <a:gd name="T3" fmla="*/ 1 h 79"/>
                <a:gd name="T4" fmla="*/ 1 w 81"/>
                <a:gd name="T5" fmla="*/ 0 h 79"/>
                <a:gd name="T6" fmla="*/ 1 w 81"/>
                <a:gd name="T7" fmla="*/ 1 h 79"/>
                <a:gd name="T8" fmla="*/ 0 w 81"/>
                <a:gd name="T9" fmla="*/ 1 h 79"/>
                <a:gd name="T10" fmla="*/ 1 w 81"/>
                <a:gd name="T11" fmla="*/ 1 h 79"/>
                <a:gd name="T12" fmla="*/ 1 w 81"/>
                <a:gd name="T13" fmla="*/ 1 h 79"/>
                <a:gd name="T14" fmla="*/ 1 w 81"/>
                <a:gd name="T15" fmla="*/ 1 h 79"/>
                <a:gd name="T16" fmla="*/ 1 w 81"/>
                <a:gd name="T17" fmla="*/ 1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"/>
                <a:gd name="T28" fmla="*/ 0 h 79"/>
                <a:gd name="T29" fmla="*/ 81 w 81"/>
                <a:gd name="T30" fmla="*/ 79 h 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" h="79">
                  <a:moveTo>
                    <a:pt x="81" y="41"/>
                  </a:moveTo>
                  <a:lnTo>
                    <a:pt x="69" y="10"/>
                  </a:lnTo>
                  <a:lnTo>
                    <a:pt x="38" y="0"/>
                  </a:lnTo>
                  <a:lnTo>
                    <a:pt x="9" y="10"/>
                  </a:lnTo>
                  <a:lnTo>
                    <a:pt x="0" y="41"/>
                  </a:lnTo>
                  <a:lnTo>
                    <a:pt x="9" y="67"/>
                  </a:lnTo>
                  <a:lnTo>
                    <a:pt x="38" y="79"/>
                  </a:lnTo>
                  <a:lnTo>
                    <a:pt x="69" y="67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4" name="Freeform 206"/>
            <p:cNvSpPr>
              <a:spLocks noChangeAspect="1"/>
            </p:cNvSpPr>
            <p:nvPr/>
          </p:nvSpPr>
          <p:spPr bwMode="auto">
            <a:xfrm>
              <a:off x="4441" y="3022"/>
              <a:ext cx="93" cy="89"/>
            </a:xfrm>
            <a:custGeom>
              <a:avLst/>
              <a:gdLst>
                <a:gd name="T0" fmla="*/ 1 w 178"/>
                <a:gd name="T1" fmla="*/ 1 h 156"/>
                <a:gd name="T2" fmla="*/ 1 w 178"/>
                <a:gd name="T3" fmla="*/ 1 h 156"/>
                <a:gd name="T4" fmla="*/ 1 w 178"/>
                <a:gd name="T5" fmla="*/ 1 h 156"/>
                <a:gd name="T6" fmla="*/ 1 w 178"/>
                <a:gd name="T7" fmla="*/ 1 h 156"/>
                <a:gd name="T8" fmla="*/ 1 w 178"/>
                <a:gd name="T9" fmla="*/ 0 h 156"/>
                <a:gd name="T10" fmla="*/ 1 w 178"/>
                <a:gd name="T11" fmla="*/ 1 h 156"/>
                <a:gd name="T12" fmla="*/ 1 w 178"/>
                <a:gd name="T13" fmla="*/ 1 h 156"/>
                <a:gd name="T14" fmla="*/ 1 w 178"/>
                <a:gd name="T15" fmla="*/ 1 h 156"/>
                <a:gd name="T16" fmla="*/ 0 w 178"/>
                <a:gd name="T17" fmla="*/ 1 h 156"/>
                <a:gd name="T18" fmla="*/ 1 w 178"/>
                <a:gd name="T19" fmla="*/ 1 h 156"/>
                <a:gd name="T20" fmla="*/ 1 w 178"/>
                <a:gd name="T21" fmla="*/ 1 h 156"/>
                <a:gd name="T22" fmla="*/ 1 w 178"/>
                <a:gd name="T23" fmla="*/ 1 h 156"/>
                <a:gd name="T24" fmla="*/ 1 w 178"/>
                <a:gd name="T25" fmla="*/ 1 h 156"/>
                <a:gd name="T26" fmla="*/ 1 w 178"/>
                <a:gd name="T27" fmla="*/ 1 h 156"/>
                <a:gd name="T28" fmla="*/ 1 w 178"/>
                <a:gd name="T29" fmla="*/ 1 h 156"/>
                <a:gd name="T30" fmla="*/ 1 w 178"/>
                <a:gd name="T31" fmla="*/ 1 h 156"/>
                <a:gd name="T32" fmla="*/ 1 w 178"/>
                <a:gd name="T33" fmla="*/ 1 h 1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8"/>
                <a:gd name="T52" fmla="*/ 0 h 156"/>
                <a:gd name="T53" fmla="*/ 178 w 178"/>
                <a:gd name="T54" fmla="*/ 156 h 1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8" h="156">
                  <a:moveTo>
                    <a:pt x="178" y="77"/>
                  </a:moveTo>
                  <a:lnTo>
                    <a:pt x="168" y="48"/>
                  </a:lnTo>
                  <a:lnTo>
                    <a:pt x="151" y="22"/>
                  </a:lnTo>
                  <a:lnTo>
                    <a:pt x="123" y="8"/>
                  </a:lnTo>
                  <a:lnTo>
                    <a:pt x="87" y="0"/>
                  </a:lnTo>
                  <a:lnTo>
                    <a:pt x="53" y="8"/>
                  </a:lnTo>
                  <a:lnTo>
                    <a:pt x="27" y="22"/>
                  </a:lnTo>
                  <a:lnTo>
                    <a:pt x="7" y="48"/>
                  </a:lnTo>
                  <a:lnTo>
                    <a:pt x="0" y="77"/>
                  </a:lnTo>
                  <a:lnTo>
                    <a:pt x="7" y="108"/>
                  </a:lnTo>
                  <a:lnTo>
                    <a:pt x="27" y="132"/>
                  </a:lnTo>
                  <a:lnTo>
                    <a:pt x="53" y="152"/>
                  </a:lnTo>
                  <a:lnTo>
                    <a:pt x="87" y="156"/>
                  </a:lnTo>
                  <a:lnTo>
                    <a:pt x="123" y="152"/>
                  </a:lnTo>
                  <a:lnTo>
                    <a:pt x="151" y="132"/>
                  </a:lnTo>
                  <a:lnTo>
                    <a:pt x="168" y="108"/>
                  </a:lnTo>
                  <a:lnTo>
                    <a:pt x="178" y="77"/>
                  </a:lnTo>
                  <a:close/>
                </a:path>
              </a:pathLst>
            </a:custGeom>
            <a:solidFill>
              <a:srgbClr val="969696"/>
            </a:solidFill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5" name="Freeform 207"/>
            <p:cNvSpPr>
              <a:spLocks noChangeAspect="1"/>
            </p:cNvSpPr>
            <p:nvPr/>
          </p:nvSpPr>
          <p:spPr bwMode="auto">
            <a:xfrm>
              <a:off x="4486" y="3022"/>
              <a:ext cx="43" cy="10"/>
            </a:xfrm>
            <a:custGeom>
              <a:avLst/>
              <a:gdLst>
                <a:gd name="T0" fmla="*/ 0 w 81"/>
                <a:gd name="T1" fmla="*/ 0 h 17"/>
                <a:gd name="T2" fmla="*/ 1 w 81"/>
                <a:gd name="T3" fmla="*/ 0 h 17"/>
                <a:gd name="T4" fmla="*/ 1 w 81"/>
                <a:gd name="T5" fmla="*/ 0 h 17"/>
                <a:gd name="T6" fmla="*/ 1 w 81"/>
                <a:gd name="T7" fmla="*/ 1 h 17"/>
                <a:gd name="T8" fmla="*/ 1 w 81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7"/>
                <a:gd name="T17" fmla="*/ 81 w 8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7">
                  <a:moveTo>
                    <a:pt x="0" y="0"/>
                  </a:moveTo>
                  <a:lnTo>
                    <a:pt x="33" y="0"/>
                  </a:lnTo>
                  <a:lnTo>
                    <a:pt x="45" y="0"/>
                  </a:lnTo>
                  <a:lnTo>
                    <a:pt x="60" y="8"/>
                  </a:lnTo>
                  <a:lnTo>
                    <a:pt x="81" y="17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6" name="Freeform 208"/>
            <p:cNvSpPr>
              <a:spLocks noChangeAspect="1"/>
            </p:cNvSpPr>
            <p:nvPr/>
          </p:nvSpPr>
          <p:spPr bwMode="auto">
            <a:xfrm>
              <a:off x="4491" y="3042"/>
              <a:ext cx="54" cy="69"/>
            </a:xfrm>
            <a:custGeom>
              <a:avLst/>
              <a:gdLst>
                <a:gd name="T0" fmla="*/ 1 w 103"/>
                <a:gd name="T1" fmla="*/ 0 h 122"/>
                <a:gd name="T2" fmla="*/ 1 w 103"/>
                <a:gd name="T3" fmla="*/ 1 h 122"/>
                <a:gd name="T4" fmla="*/ 1 w 103"/>
                <a:gd name="T5" fmla="*/ 1 h 122"/>
                <a:gd name="T6" fmla="*/ 1 w 103"/>
                <a:gd name="T7" fmla="*/ 1 h 122"/>
                <a:gd name="T8" fmla="*/ 1 w 103"/>
                <a:gd name="T9" fmla="*/ 1 h 122"/>
                <a:gd name="T10" fmla="*/ 1 w 103"/>
                <a:gd name="T11" fmla="*/ 1 h 122"/>
                <a:gd name="T12" fmla="*/ 1 w 103"/>
                <a:gd name="T13" fmla="*/ 1 h 122"/>
                <a:gd name="T14" fmla="*/ 1 w 103"/>
                <a:gd name="T15" fmla="*/ 1 h 122"/>
                <a:gd name="T16" fmla="*/ 1 w 103"/>
                <a:gd name="T17" fmla="*/ 1 h 122"/>
                <a:gd name="T18" fmla="*/ 1 w 103"/>
                <a:gd name="T19" fmla="*/ 1 h 122"/>
                <a:gd name="T20" fmla="*/ 0 w 103"/>
                <a:gd name="T21" fmla="*/ 1 h 1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"/>
                <a:gd name="T34" fmla="*/ 0 h 122"/>
                <a:gd name="T35" fmla="*/ 103 w 103"/>
                <a:gd name="T36" fmla="*/ 122 h 1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" h="122">
                  <a:moveTo>
                    <a:pt x="89" y="0"/>
                  </a:moveTo>
                  <a:lnTo>
                    <a:pt x="99" y="22"/>
                  </a:lnTo>
                  <a:lnTo>
                    <a:pt x="103" y="34"/>
                  </a:lnTo>
                  <a:lnTo>
                    <a:pt x="103" y="48"/>
                  </a:lnTo>
                  <a:lnTo>
                    <a:pt x="101" y="62"/>
                  </a:lnTo>
                  <a:lnTo>
                    <a:pt x="96" y="72"/>
                  </a:lnTo>
                  <a:lnTo>
                    <a:pt x="82" y="91"/>
                  </a:lnTo>
                  <a:lnTo>
                    <a:pt x="70" y="108"/>
                  </a:lnTo>
                  <a:lnTo>
                    <a:pt x="43" y="118"/>
                  </a:lnTo>
                  <a:lnTo>
                    <a:pt x="15" y="122"/>
                  </a:lnTo>
                  <a:lnTo>
                    <a:pt x="0" y="122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7" name="Freeform 209"/>
            <p:cNvSpPr>
              <a:spLocks noChangeAspect="1"/>
            </p:cNvSpPr>
            <p:nvPr/>
          </p:nvSpPr>
          <p:spPr bwMode="auto">
            <a:xfrm>
              <a:off x="4161" y="3044"/>
              <a:ext cx="28" cy="31"/>
            </a:xfrm>
            <a:custGeom>
              <a:avLst/>
              <a:gdLst>
                <a:gd name="T0" fmla="*/ 1 w 53"/>
                <a:gd name="T1" fmla="*/ 1 h 53"/>
                <a:gd name="T2" fmla="*/ 1 w 53"/>
                <a:gd name="T3" fmla="*/ 1 h 53"/>
                <a:gd name="T4" fmla="*/ 1 w 53"/>
                <a:gd name="T5" fmla="*/ 0 h 53"/>
                <a:gd name="T6" fmla="*/ 1 w 53"/>
                <a:gd name="T7" fmla="*/ 1 h 53"/>
                <a:gd name="T8" fmla="*/ 0 w 53"/>
                <a:gd name="T9" fmla="*/ 1 h 53"/>
                <a:gd name="T10" fmla="*/ 1 w 53"/>
                <a:gd name="T11" fmla="*/ 1 h 53"/>
                <a:gd name="T12" fmla="*/ 1 w 53"/>
                <a:gd name="T13" fmla="*/ 1 h 53"/>
                <a:gd name="T14" fmla="*/ 1 w 53"/>
                <a:gd name="T15" fmla="*/ 1 h 53"/>
                <a:gd name="T16" fmla="*/ 1 w 53"/>
                <a:gd name="T17" fmla="*/ 1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53"/>
                <a:gd name="T29" fmla="*/ 53 w 5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53">
                  <a:moveTo>
                    <a:pt x="53" y="24"/>
                  </a:moveTo>
                  <a:lnTo>
                    <a:pt x="46" y="5"/>
                  </a:lnTo>
                  <a:lnTo>
                    <a:pt x="29" y="0"/>
                  </a:lnTo>
                  <a:lnTo>
                    <a:pt x="8" y="5"/>
                  </a:lnTo>
                  <a:lnTo>
                    <a:pt x="0" y="24"/>
                  </a:lnTo>
                  <a:lnTo>
                    <a:pt x="8" y="43"/>
                  </a:lnTo>
                  <a:lnTo>
                    <a:pt x="29" y="53"/>
                  </a:lnTo>
                  <a:lnTo>
                    <a:pt x="46" y="43"/>
                  </a:lnTo>
                  <a:lnTo>
                    <a:pt x="53" y="24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8" name="Freeform 210"/>
            <p:cNvSpPr>
              <a:spLocks noChangeAspect="1"/>
            </p:cNvSpPr>
            <p:nvPr/>
          </p:nvSpPr>
          <p:spPr bwMode="auto">
            <a:xfrm>
              <a:off x="4154" y="3035"/>
              <a:ext cx="43" cy="45"/>
            </a:xfrm>
            <a:custGeom>
              <a:avLst/>
              <a:gdLst>
                <a:gd name="T0" fmla="*/ 1 w 82"/>
                <a:gd name="T1" fmla="*/ 1 h 79"/>
                <a:gd name="T2" fmla="*/ 1 w 82"/>
                <a:gd name="T3" fmla="*/ 1 h 79"/>
                <a:gd name="T4" fmla="*/ 1 w 82"/>
                <a:gd name="T5" fmla="*/ 0 h 79"/>
                <a:gd name="T6" fmla="*/ 1 w 82"/>
                <a:gd name="T7" fmla="*/ 1 h 79"/>
                <a:gd name="T8" fmla="*/ 0 w 82"/>
                <a:gd name="T9" fmla="*/ 1 h 79"/>
                <a:gd name="T10" fmla="*/ 1 w 82"/>
                <a:gd name="T11" fmla="*/ 1 h 79"/>
                <a:gd name="T12" fmla="*/ 1 w 82"/>
                <a:gd name="T13" fmla="*/ 1 h 79"/>
                <a:gd name="T14" fmla="*/ 1 w 82"/>
                <a:gd name="T15" fmla="*/ 1 h 79"/>
                <a:gd name="T16" fmla="*/ 1 w 82"/>
                <a:gd name="T17" fmla="*/ 1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"/>
                <a:gd name="T28" fmla="*/ 0 h 79"/>
                <a:gd name="T29" fmla="*/ 82 w 82"/>
                <a:gd name="T30" fmla="*/ 79 h 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" h="79">
                  <a:moveTo>
                    <a:pt x="82" y="38"/>
                  </a:moveTo>
                  <a:lnTo>
                    <a:pt x="70" y="12"/>
                  </a:lnTo>
                  <a:lnTo>
                    <a:pt x="43" y="0"/>
                  </a:lnTo>
                  <a:lnTo>
                    <a:pt x="12" y="12"/>
                  </a:lnTo>
                  <a:lnTo>
                    <a:pt x="0" y="38"/>
                  </a:lnTo>
                  <a:lnTo>
                    <a:pt x="12" y="70"/>
                  </a:lnTo>
                  <a:lnTo>
                    <a:pt x="43" y="79"/>
                  </a:lnTo>
                  <a:lnTo>
                    <a:pt x="70" y="70"/>
                  </a:lnTo>
                  <a:lnTo>
                    <a:pt x="82" y="38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9" name="Freeform 211"/>
            <p:cNvSpPr>
              <a:spLocks noChangeAspect="1"/>
            </p:cNvSpPr>
            <p:nvPr/>
          </p:nvSpPr>
          <p:spPr bwMode="auto">
            <a:xfrm>
              <a:off x="4130" y="3013"/>
              <a:ext cx="93" cy="90"/>
            </a:xfrm>
            <a:custGeom>
              <a:avLst/>
              <a:gdLst>
                <a:gd name="T0" fmla="*/ 1 w 178"/>
                <a:gd name="T1" fmla="*/ 1 h 158"/>
                <a:gd name="T2" fmla="*/ 1 w 178"/>
                <a:gd name="T3" fmla="*/ 1 h 158"/>
                <a:gd name="T4" fmla="*/ 1 w 178"/>
                <a:gd name="T5" fmla="*/ 1 h 158"/>
                <a:gd name="T6" fmla="*/ 1 w 178"/>
                <a:gd name="T7" fmla="*/ 1 h 158"/>
                <a:gd name="T8" fmla="*/ 1 w 178"/>
                <a:gd name="T9" fmla="*/ 0 h 158"/>
                <a:gd name="T10" fmla="*/ 1 w 178"/>
                <a:gd name="T11" fmla="*/ 1 h 158"/>
                <a:gd name="T12" fmla="*/ 1 w 178"/>
                <a:gd name="T13" fmla="*/ 1 h 158"/>
                <a:gd name="T14" fmla="*/ 1 w 178"/>
                <a:gd name="T15" fmla="*/ 1 h 158"/>
                <a:gd name="T16" fmla="*/ 0 w 178"/>
                <a:gd name="T17" fmla="*/ 1 h 158"/>
                <a:gd name="T18" fmla="*/ 1 w 178"/>
                <a:gd name="T19" fmla="*/ 1 h 158"/>
                <a:gd name="T20" fmla="*/ 1 w 178"/>
                <a:gd name="T21" fmla="*/ 1 h 158"/>
                <a:gd name="T22" fmla="*/ 1 w 178"/>
                <a:gd name="T23" fmla="*/ 1 h 158"/>
                <a:gd name="T24" fmla="*/ 1 w 178"/>
                <a:gd name="T25" fmla="*/ 1 h 158"/>
                <a:gd name="T26" fmla="*/ 1 w 178"/>
                <a:gd name="T27" fmla="*/ 1 h 158"/>
                <a:gd name="T28" fmla="*/ 1 w 178"/>
                <a:gd name="T29" fmla="*/ 1 h 158"/>
                <a:gd name="T30" fmla="*/ 1 w 178"/>
                <a:gd name="T31" fmla="*/ 1 h 158"/>
                <a:gd name="T32" fmla="*/ 1 w 178"/>
                <a:gd name="T33" fmla="*/ 1 h 1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8"/>
                <a:gd name="T52" fmla="*/ 0 h 158"/>
                <a:gd name="T53" fmla="*/ 178 w 178"/>
                <a:gd name="T54" fmla="*/ 158 h 1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8" h="158">
                  <a:moveTo>
                    <a:pt x="178" y="76"/>
                  </a:moveTo>
                  <a:lnTo>
                    <a:pt x="171" y="48"/>
                  </a:lnTo>
                  <a:lnTo>
                    <a:pt x="149" y="24"/>
                  </a:lnTo>
                  <a:lnTo>
                    <a:pt x="123" y="7"/>
                  </a:lnTo>
                  <a:lnTo>
                    <a:pt x="89" y="0"/>
                  </a:lnTo>
                  <a:lnTo>
                    <a:pt x="56" y="7"/>
                  </a:lnTo>
                  <a:lnTo>
                    <a:pt x="24" y="24"/>
                  </a:lnTo>
                  <a:lnTo>
                    <a:pt x="8" y="48"/>
                  </a:lnTo>
                  <a:lnTo>
                    <a:pt x="0" y="76"/>
                  </a:lnTo>
                  <a:lnTo>
                    <a:pt x="8" y="108"/>
                  </a:lnTo>
                  <a:lnTo>
                    <a:pt x="24" y="132"/>
                  </a:lnTo>
                  <a:lnTo>
                    <a:pt x="56" y="146"/>
                  </a:lnTo>
                  <a:lnTo>
                    <a:pt x="89" y="158"/>
                  </a:lnTo>
                  <a:lnTo>
                    <a:pt x="123" y="146"/>
                  </a:lnTo>
                  <a:lnTo>
                    <a:pt x="149" y="132"/>
                  </a:lnTo>
                  <a:lnTo>
                    <a:pt x="171" y="108"/>
                  </a:lnTo>
                  <a:lnTo>
                    <a:pt x="178" y="76"/>
                  </a:lnTo>
                  <a:close/>
                </a:path>
              </a:pathLst>
            </a:custGeom>
            <a:solidFill>
              <a:srgbClr val="969696"/>
            </a:solidFill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0" name="Freeform 212"/>
            <p:cNvSpPr>
              <a:spLocks noChangeAspect="1"/>
            </p:cNvSpPr>
            <p:nvPr/>
          </p:nvSpPr>
          <p:spPr bwMode="auto">
            <a:xfrm>
              <a:off x="4176" y="3013"/>
              <a:ext cx="29" cy="1"/>
            </a:xfrm>
            <a:custGeom>
              <a:avLst/>
              <a:gdLst>
                <a:gd name="T0" fmla="*/ 0 w 55"/>
                <a:gd name="T1" fmla="*/ 0 h 2"/>
                <a:gd name="T2" fmla="*/ 1 w 55"/>
                <a:gd name="T3" fmla="*/ 0 h 2"/>
                <a:gd name="T4" fmla="*/ 1 w 55"/>
                <a:gd name="T5" fmla="*/ 0 h 2"/>
                <a:gd name="T6" fmla="*/ 1 w 55"/>
                <a:gd name="T7" fmla="*/ 0 h 2"/>
                <a:gd name="T8" fmla="*/ 1 w 55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"/>
                <a:gd name="T17" fmla="*/ 55 w 55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">
                  <a:moveTo>
                    <a:pt x="0" y="0"/>
                  </a:moveTo>
                  <a:lnTo>
                    <a:pt x="10" y="0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55" y="2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1" name="Freeform 213"/>
            <p:cNvSpPr>
              <a:spLocks noChangeAspect="1"/>
            </p:cNvSpPr>
            <p:nvPr/>
          </p:nvSpPr>
          <p:spPr bwMode="auto">
            <a:xfrm>
              <a:off x="4183" y="3046"/>
              <a:ext cx="51" cy="54"/>
            </a:xfrm>
            <a:custGeom>
              <a:avLst/>
              <a:gdLst>
                <a:gd name="T0" fmla="*/ 1 w 99"/>
                <a:gd name="T1" fmla="*/ 0 h 96"/>
                <a:gd name="T2" fmla="*/ 1 w 99"/>
                <a:gd name="T3" fmla="*/ 1 h 96"/>
                <a:gd name="T4" fmla="*/ 1 w 99"/>
                <a:gd name="T5" fmla="*/ 1 h 96"/>
                <a:gd name="T6" fmla="*/ 1 w 99"/>
                <a:gd name="T7" fmla="*/ 1 h 96"/>
                <a:gd name="T8" fmla="*/ 1 w 99"/>
                <a:gd name="T9" fmla="*/ 1 h 96"/>
                <a:gd name="T10" fmla="*/ 1 w 99"/>
                <a:gd name="T11" fmla="*/ 1 h 96"/>
                <a:gd name="T12" fmla="*/ 1 w 99"/>
                <a:gd name="T13" fmla="*/ 1 h 96"/>
                <a:gd name="T14" fmla="*/ 1 w 99"/>
                <a:gd name="T15" fmla="*/ 1 h 96"/>
                <a:gd name="T16" fmla="*/ 0 w 99"/>
                <a:gd name="T17" fmla="*/ 1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9"/>
                <a:gd name="T28" fmla="*/ 0 h 96"/>
                <a:gd name="T29" fmla="*/ 99 w 99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9" h="96">
                  <a:moveTo>
                    <a:pt x="96" y="0"/>
                  </a:moveTo>
                  <a:lnTo>
                    <a:pt x="99" y="15"/>
                  </a:lnTo>
                  <a:lnTo>
                    <a:pt x="99" y="22"/>
                  </a:lnTo>
                  <a:lnTo>
                    <a:pt x="96" y="31"/>
                  </a:lnTo>
                  <a:lnTo>
                    <a:pt x="87" y="58"/>
                  </a:lnTo>
                  <a:lnTo>
                    <a:pt x="67" y="77"/>
                  </a:lnTo>
                  <a:lnTo>
                    <a:pt x="43" y="89"/>
                  </a:lnTo>
                  <a:lnTo>
                    <a:pt x="19" y="96"/>
                  </a:lnTo>
                  <a:lnTo>
                    <a:pt x="0" y="96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2" name="Freeform 214"/>
            <p:cNvSpPr>
              <a:spLocks noChangeAspect="1"/>
            </p:cNvSpPr>
            <p:nvPr/>
          </p:nvSpPr>
          <p:spPr bwMode="auto">
            <a:xfrm>
              <a:off x="4537" y="3054"/>
              <a:ext cx="58" cy="39"/>
            </a:xfrm>
            <a:custGeom>
              <a:avLst/>
              <a:gdLst>
                <a:gd name="T0" fmla="*/ 1 w 110"/>
                <a:gd name="T1" fmla="*/ 0 h 69"/>
                <a:gd name="T2" fmla="*/ 1 w 110"/>
                <a:gd name="T3" fmla="*/ 1 h 69"/>
                <a:gd name="T4" fmla="*/ 1 w 110"/>
                <a:gd name="T5" fmla="*/ 1 h 69"/>
                <a:gd name="T6" fmla="*/ 1 w 110"/>
                <a:gd name="T7" fmla="*/ 1 h 69"/>
                <a:gd name="T8" fmla="*/ 1 w 110"/>
                <a:gd name="T9" fmla="*/ 1 h 69"/>
                <a:gd name="T10" fmla="*/ 1 w 110"/>
                <a:gd name="T11" fmla="*/ 1 h 69"/>
                <a:gd name="T12" fmla="*/ 1 w 110"/>
                <a:gd name="T13" fmla="*/ 1 h 69"/>
                <a:gd name="T14" fmla="*/ 1 w 110"/>
                <a:gd name="T15" fmla="*/ 1 h 69"/>
                <a:gd name="T16" fmla="*/ 0 w 110"/>
                <a:gd name="T17" fmla="*/ 1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0"/>
                <a:gd name="T28" fmla="*/ 0 h 69"/>
                <a:gd name="T29" fmla="*/ 110 w 110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0" h="69">
                  <a:moveTo>
                    <a:pt x="110" y="0"/>
                  </a:moveTo>
                  <a:lnTo>
                    <a:pt x="105" y="16"/>
                  </a:lnTo>
                  <a:lnTo>
                    <a:pt x="98" y="36"/>
                  </a:lnTo>
                  <a:lnTo>
                    <a:pt x="84" y="48"/>
                  </a:lnTo>
                  <a:lnTo>
                    <a:pt x="69" y="57"/>
                  </a:lnTo>
                  <a:lnTo>
                    <a:pt x="50" y="67"/>
                  </a:lnTo>
                  <a:lnTo>
                    <a:pt x="28" y="69"/>
                  </a:lnTo>
                  <a:lnTo>
                    <a:pt x="9" y="69"/>
                  </a:lnTo>
                  <a:lnTo>
                    <a:pt x="0" y="67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3" name="Freeform 215"/>
            <p:cNvSpPr>
              <a:spLocks noChangeAspect="1"/>
            </p:cNvSpPr>
            <p:nvPr/>
          </p:nvSpPr>
          <p:spPr bwMode="auto">
            <a:xfrm>
              <a:off x="4558" y="3052"/>
              <a:ext cx="48" cy="40"/>
            </a:xfrm>
            <a:custGeom>
              <a:avLst/>
              <a:gdLst>
                <a:gd name="T0" fmla="*/ 1 w 92"/>
                <a:gd name="T1" fmla="*/ 0 h 70"/>
                <a:gd name="T2" fmla="*/ 1 w 92"/>
                <a:gd name="T3" fmla="*/ 1 h 70"/>
                <a:gd name="T4" fmla="*/ 1 w 92"/>
                <a:gd name="T5" fmla="*/ 1 h 70"/>
                <a:gd name="T6" fmla="*/ 1 w 92"/>
                <a:gd name="T7" fmla="*/ 1 h 70"/>
                <a:gd name="T8" fmla="*/ 1 w 92"/>
                <a:gd name="T9" fmla="*/ 1 h 70"/>
                <a:gd name="T10" fmla="*/ 1 w 92"/>
                <a:gd name="T11" fmla="*/ 1 h 70"/>
                <a:gd name="T12" fmla="*/ 1 w 92"/>
                <a:gd name="T13" fmla="*/ 1 h 70"/>
                <a:gd name="T14" fmla="*/ 0 w 92"/>
                <a:gd name="T15" fmla="*/ 1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2"/>
                <a:gd name="T25" fmla="*/ 0 h 70"/>
                <a:gd name="T26" fmla="*/ 92 w 92"/>
                <a:gd name="T27" fmla="*/ 70 h 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2" h="70">
                  <a:moveTo>
                    <a:pt x="92" y="0"/>
                  </a:moveTo>
                  <a:lnTo>
                    <a:pt x="87" y="22"/>
                  </a:lnTo>
                  <a:lnTo>
                    <a:pt x="82" y="34"/>
                  </a:lnTo>
                  <a:lnTo>
                    <a:pt x="75" y="41"/>
                  </a:lnTo>
                  <a:lnTo>
                    <a:pt x="53" y="58"/>
                  </a:lnTo>
                  <a:lnTo>
                    <a:pt x="34" y="67"/>
                  </a:lnTo>
                  <a:lnTo>
                    <a:pt x="10" y="70"/>
                  </a:lnTo>
                  <a:lnTo>
                    <a:pt x="0" y="70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4" name="Freeform 216"/>
            <p:cNvSpPr>
              <a:spLocks noChangeAspect="1"/>
            </p:cNvSpPr>
            <p:nvPr/>
          </p:nvSpPr>
          <p:spPr bwMode="auto">
            <a:xfrm>
              <a:off x="3914" y="2861"/>
              <a:ext cx="40" cy="34"/>
            </a:xfrm>
            <a:custGeom>
              <a:avLst/>
              <a:gdLst>
                <a:gd name="T0" fmla="*/ 1 w 75"/>
                <a:gd name="T1" fmla="*/ 1 h 60"/>
                <a:gd name="T2" fmla="*/ 1 w 75"/>
                <a:gd name="T3" fmla="*/ 1 h 60"/>
                <a:gd name="T4" fmla="*/ 1 w 75"/>
                <a:gd name="T5" fmla="*/ 1 h 60"/>
                <a:gd name="T6" fmla="*/ 1 w 75"/>
                <a:gd name="T7" fmla="*/ 0 h 60"/>
                <a:gd name="T8" fmla="*/ 1 w 75"/>
                <a:gd name="T9" fmla="*/ 1 h 60"/>
                <a:gd name="T10" fmla="*/ 0 w 75"/>
                <a:gd name="T11" fmla="*/ 1 h 60"/>
                <a:gd name="T12" fmla="*/ 1 w 75"/>
                <a:gd name="T13" fmla="*/ 1 h 60"/>
                <a:gd name="T14" fmla="*/ 1 w 75"/>
                <a:gd name="T15" fmla="*/ 1 h 60"/>
                <a:gd name="T16" fmla="*/ 1 w 75"/>
                <a:gd name="T17" fmla="*/ 1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5"/>
                <a:gd name="T28" fmla="*/ 0 h 60"/>
                <a:gd name="T29" fmla="*/ 75 w 75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5" h="60">
                  <a:moveTo>
                    <a:pt x="55" y="48"/>
                  </a:moveTo>
                  <a:lnTo>
                    <a:pt x="75" y="24"/>
                  </a:lnTo>
                  <a:lnTo>
                    <a:pt x="67" y="5"/>
                  </a:lnTo>
                  <a:lnTo>
                    <a:pt x="46" y="0"/>
                  </a:lnTo>
                  <a:lnTo>
                    <a:pt x="15" y="17"/>
                  </a:lnTo>
                  <a:lnTo>
                    <a:pt x="0" y="39"/>
                  </a:lnTo>
                  <a:lnTo>
                    <a:pt x="5" y="58"/>
                  </a:lnTo>
                  <a:lnTo>
                    <a:pt x="29" y="60"/>
                  </a:lnTo>
                  <a:lnTo>
                    <a:pt x="55" y="48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5" name="Freeform 217"/>
            <p:cNvSpPr>
              <a:spLocks noChangeAspect="1"/>
            </p:cNvSpPr>
            <p:nvPr/>
          </p:nvSpPr>
          <p:spPr bwMode="auto">
            <a:xfrm>
              <a:off x="3922" y="2898"/>
              <a:ext cx="57" cy="27"/>
            </a:xfrm>
            <a:custGeom>
              <a:avLst/>
              <a:gdLst>
                <a:gd name="T0" fmla="*/ 0 w 108"/>
                <a:gd name="T1" fmla="*/ 0 h 48"/>
                <a:gd name="T2" fmla="*/ 1 w 108"/>
                <a:gd name="T3" fmla="*/ 1 h 48"/>
                <a:gd name="T4" fmla="*/ 1 w 108"/>
                <a:gd name="T5" fmla="*/ 1 h 48"/>
                <a:gd name="T6" fmla="*/ 0 60000 65536"/>
                <a:gd name="T7" fmla="*/ 0 60000 65536"/>
                <a:gd name="T8" fmla="*/ 0 60000 65536"/>
                <a:gd name="T9" fmla="*/ 0 w 108"/>
                <a:gd name="T10" fmla="*/ 0 h 48"/>
                <a:gd name="T11" fmla="*/ 108 w 10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48">
                  <a:moveTo>
                    <a:pt x="0" y="0"/>
                  </a:moveTo>
                  <a:lnTo>
                    <a:pt x="91" y="36"/>
                  </a:lnTo>
                  <a:lnTo>
                    <a:pt x="108" y="48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6" name="Freeform 218"/>
            <p:cNvSpPr>
              <a:spLocks noChangeAspect="1"/>
            </p:cNvSpPr>
            <p:nvPr/>
          </p:nvSpPr>
          <p:spPr bwMode="auto">
            <a:xfrm>
              <a:off x="3976" y="2916"/>
              <a:ext cx="14" cy="11"/>
            </a:xfrm>
            <a:custGeom>
              <a:avLst/>
              <a:gdLst>
                <a:gd name="T0" fmla="*/ 1 w 26"/>
                <a:gd name="T1" fmla="*/ 0 h 19"/>
                <a:gd name="T2" fmla="*/ 1 w 26"/>
                <a:gd name="T3" fmla="*/ 1 h 19"/>
                <a:gd name="T4" fmla="*/ 1 w 26"/>
                <a:gd name="T5" fmla="*/ 1 h 19"/>
                <a:gd name="T6" fmla="*/ 1 w 26"/>
                <a:gd name="T7" fmla="*/ 1 h 19"/>
                <a:gd name="T8" fmla="*/ 1 w 26"/>
                <a:gd name="T9" fmla="*/ 1 h 19"/>
                <a:gd name="T10" fmla="*/ 0 w 26"/>
                <a:gd name="T11" fmla="*/ 1 h 19"/>
                <a:gd name="T12" fmla="*/ 0 w 26"/>
                <a:gd name="T13" fmla="*/ 1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19"/>
                <a:gd name="T23" fmla="*/ 26 w 26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19">
                  <a:moveTo>
                    <a:pt x="12" y="0"/>
                  </a:moveTo>
                  <a:lnTo>
                    <a:pt x="17" y="3"/>
                  </a:lnTo>
                  <a:lnTo>
                    <a:pt x="26" y="10"/>
                  </a:lnTo>
                  <a:lnTo>
                    <a:pt x="17" y="17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0" y="12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7" name="Line 219"/>
            <p:cNvSpPr>
              <a:spLocks noChangeAspect="1" noChangeShapeType="1"/>
            </p:cNvSpPr>
            <p:nvPr/>
          </p:nvSpPr>
          <p:spPr bwMode="auto">
            <a:xfrm flipH="1" flipV="1">
              <a:off x="3977" y="2988"/>
              <a:ext cx="3" cy="68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8" name="Freeform 220"/>
            <p:cNvSpPr>
              <a:spLocks noChangeAspect="1"/>
            </p:cNvSpPr>
            <p:nvPr/>
          </p:nvSpPr>
          <p:spPr bwMode="auto">
            <a:xfrm>
              <a:off x="4222" y="3047"/>
              <a:ext cx="58" cy="41"/>
            </a:xfrm>
            <a:custGeom>
              <a:avLst/>
              <a:gdLst>
                <a:gd name="T0" fmla="*/ 1 w 110"/>
                <a:gd name="T1" fmla="*/ 0 h 72"/>
                <a:gd name="T2" fmla="*/ 1 w 110"/>
                <a:gd name="T3" fmla="*/ 1 h 72"/>
                <a:gd name="T4" fmla="*/ 1 w 110"/>
                <a:gd name="T5" fmla="*/ 1 h 72"/>
                <a:gd name="T6" fmla="*/ 1 w 110"/>
                <a:gd name="T7" fmla="*/ 1 h 72"/>
                <a:gd name="T8" fmla="*/ 1 w 110"/>
                <a:gd name="T9" fmla="*/ 1 h 72"/>
                <a:gd name="T10" fmla="*/ 1 w 110"/>
                <a:gd name="T11" fmla="*/ 1 h 72"/>
                <a:gd name="T12" fmla="*/ 1 w 110"/>
                <a:gd name="T13" fmla="*/ 1 h 72"/>
                <a:gd name="T14" fmla="*/ 1 w 110"/>
                <a:gd name="T15" fmla="*/ 1 h 72"/>
                <a:gd name="T16" fmla="*/ 0 w 110"/>
                <a:gd name="T17" fmla="*/ 1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0"/>
                <a:gd name="T28" fmla="*/ 0 h 72"/>
                <a:gd name="T29" fmla="*/ 110 w 110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0" h="72">
                  <a:moveTo>
                    <a:pt x="110" y="0"/>
                  </a:moveTo>
                  <a:lnTo>
                    <a:pt x="105" y="19"/>
                  </a:lnTo>
                  <a:lnTo>
                    <a:pt x="98" y="33"/>
                  </a:lnTo>
                  <a:lnTo>
                    <a:pt x="84" y="48"/>
                  </a:lnTo>
                  <a:lnTo>
                    <a:pt x="69" y="57"/>
                  </a:lnTo>
                  <a:lnTo>
                    <a:pt x="48" y="67"/>
                  </a:lnTo>
                  <a:lnTo>
                    <a:pt x="28" y="72"/>
                  </a:lnTo>
                  <a:lnTo>
                    <a:pt x="9" y="69"/>
                  </a:lnTo>
                  <a:lnTo>
                    <a:pt x="0" y="67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9" name="Freeform 221"/>
            <p:cNvSpPr>
              <a:spLocks noChangeAspect="1"/>
            </p:cNvSpPr>
            <p:nvPr/>
          </p:nvSpPr>
          <p:spPr bwMode="auto">
            <a:xfrm>
              <a:off x="4239" y="3047"/>
              <a:ext cx="50" cy="40"/>
            </a:xfrm>
            <a:custGeom>
              <a:avLst/>
              <a:gdLst>
                <a:gd name="T0" fmla="*/ 1 w 94"/>
                <a:gd name="T1" fmla="*/ 0 h 69"/>
                <a:gd name="T2" fmla="*/ 1 w 94"/>
                <a:gd name="T3" fmla="*/ 1 h 69"/>
                <a:gd name="T4" fmla="*/ 1 w 94"/>
                <a:gd name="T5" fmla="*/ 1 h 69"/>
                <a:gd name="T6" fmla="*/ 1 w 94"/>
                <a:gd name="T7" fmla="*/ 1 h 69"/>
                <a:gd name="T8" fmla="*/ 1 w 94"/>
                <a:gd name="T9" fmla="*/ 1 h 69"/>
                <a:gd name="T10" fmla="*/ 1 w 94"/>
                <a:gd name="T11" fmla="*/ 1 h 69"/>
                <a:gd name="T12" fmla="*/ 1 w 94"/>
                <a:gd name="T13" fmla="*/ 1 h 69"/>
                <a:gd name="T14" fmla="*/ 0 w 94"/>
                <a:gd name="T15" fmla="*/ 1 h 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4"/>
                <a:gd name="T25" fmla="*/ 0 h 69"/>
                <a:gd name="T26" fmla="*/ 94 w 94"/>
                <a:gd name="T27" fmla="*/ 69 h 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69">
                  <a:moveTo>
                    <a:pt x="94" y="0"/>
                  </a:moveTo>
                  <a:lnTo>
                    <a:pt x="89" y="21"/>
                  </a:lnTo>
                  <a:lnTo>
                    <a:pt x="84" y="28"/>
                  </a:lnTo>
                  <a:lnTo>
                    <a:pt x="77" y="38"/>
                  </a:lnTo>
                  <a:lnTo>
                    <a:pt x="55" y="55"/>
                  </a:lnTo>
                  <a:lnTo>
                    <a:pt x="36" y="64"/>
                  </a:lnTo>
                  <a:lnTo>
                    <a:pt x="12" y="69"/>
                  </a:lnTo>
                  <a:lnTo>
                    <a:pt x="0" y="69"/>
                  </a:lnTo>
                </a:path>
              </a:pathLst>
            </a:custGeom>
            <a:solidFill>
              <a:srgbClr val="C0C0C0"/>
            </a:solidFill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0" name="Freeform 222"/>
            <p:cNvSpPr>
              <a:spLocks noChangeAspect="1"/>
            </p:cNvSpPr>
            <p:nvPr/>
          </p:nvSpPr>
          <p:spPr bwMode="auto">
            <a:xfrm>
              <a:off x="4434" y="3042"/>
              <a:ext cx="16" cy="4"/>
            </a:xfrm>
            <a:custGeom>
              <a:avLst/>
              <a:gdLst>
                <a:gd name="T0" fmla="*/ 1 w 29"/>
                <a:gd name="T1" fmla="*/ 0 h 7"/>
                <a:gd name="T2" fmla="*/ 1 w 29"/>
                <a:gd name="T3" fmla="*/ 0 h 7"/>
                <a:gd name="T4" fmla="*/ 0 w 29"/>
                <a:gd name="T5" fmla="*/ 1 h 7"/>
                <a:gd name="T6" fmla="*/ 0 60000 65536"/>
                <a:gd name="T7" fmla="*/ 0 60000 65536"/>
                <a:gd name="T8" fmla="*/ 0 60000 65536"/>
                <a:gd name="T9" fmla="*/ 0 w 29"/>
                <a:gd name="T10" fmla="*/ 0 h 7"/>
                <a:gd name="T11" fmla="*/ 29 w 29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7">
                  <a:moveTo>
                    <a:pt x="29" y="0"/>
                  </a:moveTo>
                  <a:lnTo>
                    <a:pt x="15" y="0"/>
                  </a:lnTo>
                  <a:lnTo>
                    <a:pt x="0" y="7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111" name="Group 223"/>
            <p:cNvGrpSpPr>
              <a:grpSpLocks noChangeAspect="1"/>
            </p:cNvGrpSpPr>
            <p:nvPr/>
          </p:nvGrpSpPr>
          <p:grpSpPr bwMode="auto">
            <a:xfrm>
              <a:off x="3859" y="2805"/>
              <a:ext cx="271" cy="301"/>
              <a:chOff x="7689" y="8423"/>
              <a:chExt cx="515" cy="528"/>
            </a:xfrm>
          </p:grpSpPr>
          <p:sp>
            <p:nvSpPr>
              <p:cNvPr id="237" name="Freeform 224"/>
              <p:cNvSpPr>
                <a:spLocks noChangeAspect="1"/>
              </p:cNvSpPr>
              <p:nvPr/>
            </p:nvSpPr>
            <p:spPr bwMode="auto">
              <a:xfrm>
                <a:off x="7689" y="8423"/>
                <a:ext cx="393" cy="353"/>
              </a:xfrm>
              <a:custGeom>
                <a:avLst/>
                <a:gdLst/>
                <a:ahLst/>
                <a:cxnLst>
                  <a:cxn ang="0">
                    <a:pos x="309" y="264"/>
                  </a:cxn>
                  <a:cxn ang="0">
                    <a:pos x="338" y="233"/>
                  </a:cxn>
                  <a:cxn ang="0">
                    <a:pos x="364" y="197"/>
                  </a:cxn>
                  <a:cxn ang="0">
                    <a:pos x="381" y="163"/>
                  </a:cxn>
                  <a:cxn ang="0">
                    <a:pos x="391" y="129"/>
                  </a:cxn>
                  <a:cxn ang="0">
                    <a:pos x="393" y="96"/>
                  </a:cxn>
                  <a:cxn ang="0">
                    <a:pos x="388" y="67"/>
                  </a:cxn>
                  <a:cxn ang="0">
                    <a:pos x="376" y="43"/>
                  </a:cxn>
                  <a:cxn ang="0">
                    <a:pos x="355" y="21"/>
                  </a:cxn>
                  <a:cxn ang="0">
                    <a:pos x="331" y="7"/>
                  </a:cxn>
                  <a:cxn ang="0">
                    <a:pos x="300" y="0"/>
                  </a:cxn>
                  <a:cxn ang="0">
                    <a:pos x="268" y="0"/>
                  </a:cxn>
                  <a:cxn ang="0">
                    <a:pos x="232" y="5"/>
                  </a:cxn>
                  <a:cxn ang="0">
                    <a:pos x="194" y="14"/>
                  </a:cxn>
                  <a:cxn ang="0">
                    <a:pos x="158" y="33"/>
                  </a:cxn>
                  <a:cxn ang="0">
                    <a:pos x="120" y="57"/>
                  </a:cxn>
                  <a:cxn ang="0">
                    <a:pos x="86" y="86"/>
                  </a:cxn>
                  <a:cxn ang="0">
                    <a:pos x="55" y="120"/>
                  </a:cxn>
                  <a:cxn ang="0">
                    <a:pos x="33" y="153"/>
                  </a:cxn>
                  <a:cxn ang="0">
                    <a:pos x="16" y="189"/>
                  </a:cxn>
                  <a:cxn ang="0">
                    <a:pos x="4" y="223"/>
                  </a:cxn>
                  <a:cxn ang="0">
                    <a:pos x="0" y="252"/>
                  </a:cxn>
                  <a:cxn ang="0">
                    <a:pos x="4" y="283"/>
                  </a:cxn>
                  <a:cxn ang="0">
                    <a:pos x="19" y="307"/>
                  </a:cxn>
                  <a:cxn ang="0">
                    <a:pos x="36" y="329"/>
                  </a:cxn>
                  <a:cxn ang="0">
                    <a:pos x="60" y="343"/>
                  </a:cxn>
                  <a:cxn ang="0">
                    <a:pos x="91" y="348"/>
                  </a:cxn>
                  <a:cxn ang="0">
                    <a:pos x="124" y="353"/>
                  </a:cxn>
                  <a:cxn ang="0">
                    <a:pos x="160" y="348"/>
                  </a:cxn>
                  <a:cxn ang="0">
                    <a:pos x="199" y="331"/>
                  </a:cxn>
                  <a:cxn ang="0">
                    <a:pos x="240" y="314"/>
                  </a:cxn>
                  <a:cxn ang="0">
                    <a:pos x="273" y="293"/>
                  </a:cxn>
                  <a:cxn ang="0">
                    <a:pos x="309" y="264"/>
                  </a:cxn>
                </a:cxnLst>
                <a:rect l="0" t="0" r="r" b="b"/>
                <a:pathLst>
                  <a:path w="393" h="353">
                    <a:moveTo>
                      <a:pt x="309" y="264"/>
                    </a:moveTo>
                    <a:lnTo>
                      <a:pt x="338" y="233"/>
                    </a:lnTo>
                    <a:lnTo>
                      <a:pt x="364" y="197"/>
                    </a:lnTo>
                    <a:lnTo>
                      <a:pt x="381" y="163"/>
                    </a:lnTo>
                    <a:lnTo>
                      <a:pt x="391" y="129"/>
                    </a:lnTo>
                    <a:lnTo>
                      <a:pt x="393" y="96"/>
                    </a:lnTo>
                    <a:lnTo>
                      <a:pt x="388" y="67"/>
                    </a:lnTo>
                    <a:lnTo>
                      <a:pt x="376" y="43"/>
                    </a:lnTo>
                    <a:lnTo>
                      <a:pt x="355" y="21"/>
                    </a:lnTo>
                    <a:lnTo>
                      <a:pt x="331" y="7"/>
                    </a:lnTo>
                    <a:lnTo>
                      <a:pt x="300" y="0"/>
                    </a:lnTo>
                    <a:lnTo>
                      <a:pt x="268" y="0"/>
                    </a:lnTo>
                    <a:lnTo>
                      <a:pt x="232" y="5"/>
                    </a:lnTo>
                    <a:lnTo>
                      <a:pt x="194" y="14"/>
                    </a:lnTo>
                    <a:lnTo>
                      <a:pt x="158" y="33"/>
                    </a:lnTo>
                    <a:lnTo>
                      <a:pt x="120" y="57"/>
                    </a:lnTo>
                    <a:lnTo>
                      <a:pt x="86" y="86"/>
                    </a:lnTo>
                    <a:lnTo>
                      <a:pt x="55" y="120"/>
                    </a:lnTo>
                    <a:lnTo>
                      <a:pt x="33" y="153"/>
                    </a:lnTo>
                    <a:lnTo>
                      <a:pt x="16" y="189"/>
                    </a:lnTo>
                    <a:lnTo>
                      <a:pt x="4" y="223"/>
                    </a:lnTo>
                    <a:lnTo>
                      <a:pt x="0" y="252"/>
                    </a:lnTo>
                    <a:lnTo>
                      <a:pt x="4" y="283"/>
                    </a:lnTo>
                    <a:lnTo>
                      <a:pt x="19" y="307"/>
                    </a:lnTo>
                    <a:lnTo>
                      <a:pt x="36" y="329"/>
                    </a:lnTo>
                    <a:lnTo>
                      <a:pt x="60" y="343"/>
                    </a:lnTo>
                    <a:lnTo>
                      <a:pt x="91" y="348"/>
                    </a:lnTo>
                    <a:lnTo>
                      <a:pt x="124" y="353"/>
                    </a:lnTo>
                    <a:lnTo>
                      <a:pt x="160" y="348"/>
                    </a:lnTo>
                    <a:lnTo>
                      <a:pt x="199" y="331"/>
                    </a:lnTo>
                    <a:lnTo>
                      <a:pt x="240" y="314"/>
                    </a:lnTo>
                    <a:lnTo>
                      <a:pt x="273" y="293"/>
                    </a:lnTo>
                    <a:lnTo>
                      <a:pt x="309" y="26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1">
                      <a:gamma/>
                      <a:shade val="46275"/>
                      <a:invGamma/>
                    </a:schemeClr>
                  </a:gs>
                  <a:gs pos="50000">
                    <a:schemeClr val="tx1"/>
                  </a:gs>
                  <a:gs pos="100000">
                    <a:schemeClr val="tx1">
                      <a:gamma/>
                      <a:shade val="46275"/>
                      <a:invGamma/>
                    </a:schemeClr>
                  </a:gs>
                </a:gsLst>
                <a:lin ang="18900000" scaled="1"/>
              </a:gradFill>
              <a:ln w="127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238" name="Freeform 225"/>
              <p:cNvSpPr>
                <a:spLocks noChangeAspect="1"/>
              </p:cNvSpPr>
              <p:nvPr/>
            </p:nvSpPr>
            <p:spPr bwMode="auto">
              <a:xfrm>
                <a:off x="7864" y="8532"/>
                <a:ext cx="66" cy="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" y="81"/>
                  </a:cxn>
                  <a:cxn ang="0">
                    <a:pos x="65" y="89"/>
                  </a:cxn>
                </a:cxnLst>
                <a:rect l="0" t="0" r="r" b="b"/>
                <a:pathLst>
                  <a:path w="65" h="89">
                    <a:moveTo>
                      <a:pt x="0" y="0"/>
                    </a:moveTo>
                    <a:lnTo>
                      <a:pt x="50" y="81"/>
                    </a:lnTo>
                    <a:lnTo>
                      <a:pt x="65" y="89"/>
                    </a:lnTo>
                  </a:path>
                </a:pathLst>
              </a:custGeom>
              <a:gradFill rotWithShape="0">
                <a:gsLst>
                  <a:gs pos="0">
                    <a:schemeClr val="tx1">
                      <a:gamma/>
                      <a:shade val="46275"/>
                      <a:invGamma/>
                    </a:schemeClr>
                  </a:gs>
                  <a:gs pos="50000">
                    <a:schemeClr val="tx1"/>
                  </a:gs>
                  <a:gs pos="100000">
                    <a:schemeClr val="tx1">
                      <a:gamma/>
                      <a:shade val="46275"/>
                      <a:invGamma/>
                    </a:schemeClr>
                  </a:gs>
                </a:gsLst>
                <a:lin ang="18900000" scaled="1"/>
              </a:gradFill>
              <a:ln w="127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1123" name="Line 22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965" y="8711"/>
                <a:ext cx="2" cy="151"/>
              </a:xfrm>
              <a:prstGeom prst="line">
                <a:avLst/>
              </a:prstGeom>
              <a:noFill/>
              <a:ln w="127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227"/>
              <p:cNvSpPr>
                <a:spLocks noChangeAspect="1"/>
              </p:cNvSpPr>
              <p:nvPr/>
            </p:nvSpPr>
            <p:spPr bwMode="auto">
              <a:xfrm>
                <a:off x="7932" y="8863"/>
                <a:ext cx="271" cy="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48" y="15"/>
                  </a:cxn>
                  <a:cxn ang="0">
                    <a:pos x="271" y="65"/>
                  </a:cxn>
                  <a:cxn ang="0">
                    <a:pos x="257" y="87"/>
                  </a:cxn>
                  <a:cxn ang="0">
                    <a:pos x="228" y="87"/>
                  </a:cxn>
                  <a:cxn ang="0">
                    <a:pos x="221" y="72"/>
                  </a:cxn>
                  <a:cxn ang="0">
                    <a:pos x="56" y="46"/>
                  </a:cxn>
                </a:cxnLst>
                <a:rect l="0" t="0" r="r" b="b"/>
                <a:pathLst>
                  <a:path w="271" h="87">
                    <a:moveTo>
                      <a:pt x="0" y="0"/>
                    </a:moveTo>
                    <a:lnTo>
                      <a:pt x="60" y="0"/>
                    </a:lnTo>
                    <a:lnTo>
                      <a:pt x="48" y="15"/>
                    </a:lnTo>
                    <a:lnTo>
                      <a:pt x="271" y="65"/>
                    </a:lnTo>
                    <a:lnTo>
                      <a:pt x="257" y="87"/>
                    </a:lnTo>
                    <a:lnTo>
                      <a:pt x="228" y="87"/>
                    </a:lnTo>
                    <a:lnTo>
                      <a:pt x="221" y="72"/>
                    </a:lnTo>
                    <a:lnTo>
                      <a:pt x="56" y="46"/>
                    </a:lnTo>
                  </a:path>
                </a:pathLst>
              </a:custGeom>
              <a:gradFill rotWithShape="0">
                <a:gsLst>
                  <a:gs pos="0">
                    <a:schemeClr val="tx1">
                      <a:gamma/>
                      <a:shade val="46275"/>
                      <a:invGamma/>
                    </a:schemeClr>
                  </a:gs>
                  <a:gs pos="50000">
                    <a:schemeClr val="tx1"/>
                  </a:gs>
                  <a:gs pos="100000">
                    <a:schemeClr val="tx1">
                      <a:gamma/>
                      <a:shade val="46275"/>
                      <a:invGamma/>
                    </a:schemeClr>
                  </a:gs>
                </a:gsLst>
                <a:lin ang="18900000" scaled="1"/>
              </a:gradFill>
              <a:ln w="127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241" name="Freeform 228"/>
              <p:cNvSpPr>
                <a:spLocks noChangeAspect="1"/>
              </p:cNvSpPr>
              <p:nvPr/>
            </p:nvSpPr>
            <p:spPr bwMode="auto">
              <a:xfrm>
                <a:off x="7720" y="8867"/>
                <a:ext cx="222" cy="84"/>
              </a:xfrm>
              <a:custGeom>
                <a:avLst/>
                <a:gdLst/>
                <a:ahLst/>
                <a:cxnLst>
                  <a:cxn ang="0">
                    <a:pos x="223" y="0"/>
                  </a:cxn>
                  <a:cxn ang="0">
                    <a:pos x="177" y="0"/>
                  </a:cxn>
                  <a:cxn ang="0">
                    <a:pos x="185" y="14"/>
                  </a:cxn>
                  <a:cxn ang="0">
                    <a:pos x="0" y="62"/>
                  </a:cxn>
                  <a:cxn ang="0">
                    <a:pos x="12" y="84"/>
                  </a:cxn>
                  <a:cxn ang="0">
                    <a:pos x="33" y="84"/>
                  </a:cxn>
                  <a:cxn ang="0">
                    <a:pos x="43" y="72"/>
                  </a:cxn>
                  <a:cxn ang="0">
                    <a:pos x="177" y="43"/>
                  </a:cxn>
                </a:cxnLst>
                <a:rect l="0" t="0" r="r" b="b"/>
                <a:pathLst>
                  <a:path w="223" h="84">
                    <a:moveTo>
                      <a:pt x="223" y="0"/>
                    </a:moveTo>
                    <a:lnTo>
                      <a:pt x="177" y="0"/>
                    </a:lnTo>
                    <a:lnTo>
                      <a:pt x="185" y="14"/>
                    </a:lnTo>
                    <a:lnTo>
                      <a:pt x="0" y="62"/>
                    </a:lnTo>
                    <a:lnTo>
                      <a:pt x="12" y="84"/>
                    </a:lnTo>
                    <a:lnTo>
                      <a:pt x="33" y="84"/>
                    </a:lnTo>
                    <a:lnTo>
                      <a:pt x="43" y="72"/>
                    </a:lnTo>
                    <a:lnTo>
                      <a:pt x="177" y="43"/>
                    </a:lnTo>
                  </a:path>
                </a:pathLst>
              </a:custGeom>
              <a:gradFill rotWithShape="0">
                <a:gsLst>
                  <a:gs pos="0">
                    <a:schemeClr val="tx1">
                      <a:gamma/>
                      <a:shade val="46275"/>
                      <a:invGamma/>
                    </a:schemeClr>
                  </a:gs>
                  <a:gs pos="50000">
                    <a:schemeClr val="tx1"/>
                  </a:gs>
                  <a:gs pos="100000">
                    <a:schemeClr val="tx1">
                      <a:gamma/>
                      <a:shade val="46275"/>
                      <a:invGamma/>
                    </a:schemeClr>
                  </a:gs>
                </a:gsLst>
                <a:lin ang="18900000" scaled="1"/>
              </a:gradFill>
              <a:ln w="127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</p:grpSp>
        <p:sp>
          <p:nvSpPr>
            <p:cNvPr id="41112" name="Line 229"/>
            <p:cNvSpPr>
              <a:spLocks noChangeAspect="1" noChangeShapeType="1"/>
            </p:cNvSpPr>
            <p:nvPr/>
          </p:nvSpPr>
          <p:spPr bwMode="auto">
            <a:xfrm flipH="1">
              <a:off x="3968" y="3083"/>
              <a:ext cx="49" cy="0"/>
            </a:xfrm>
            <a:prstGeom prst="line">
              <a:avLst/>
            </a:pr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3" name="Freeform 230"/>
            <p:cNvSpPr>
              <a:spLocks noChangeAspect="1"/>
            </p:cNvSpPr>
            <p:nvPr/>
          </p:nvSpPr>
          <p:spPr bwMode="auto">
            <a:xfrm>
              <a:off x="3973" y="3066"/>
              <a:ext cx="10" cy="17"/>
            </a:xfrm>
            <a:custGeom>
              <a:avLst/>
              <a:gdLst>
                <a:gd name="T0" fmla="*/ 0 w 19"/>
                <a:gd name="T1" fmla="*/ 0 h 29"/>
                <a:gd name="T2" fmla="*/ 1 w 19"/>
                <a:gd name="T3" fmla="*/ 0 h 29"/>
                <a:gd name="T4" fmla="*/ 1 w 19"/>
                <a:gd name="T5" fmla="*/ 1 h 29"/>
                <a:gd name="T6" fmla="*/ 0 60000 65536"/>
                <a:gd name="T7" fmla="*/ 0 60000 65536"/>
                <a:gd name="T8" fmla="*/ 0 60000 65536"/>
                <a:gd name="T9" fmla="*/ 0 w 19"/>
                <a:gd name="T10" fmla="*/ 0 h 29"/>
                <a:gd name="T11" fmla="*/ 19 w 19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9">
                  <a:moveTo>
                    <a:pt x="0" y="0"/>
                  </a:moveTo>
                  <a:lnTo>
                    <a:pt x="19" y="0"/>
                  </a:lnTo>
                  <a:lnTo>
                    <a:pt x="19" y="29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4" name="Freeform 231"/>
            <p:cNvSpPr>
              <a:spLocks noChangeAspect="1"/>
            </p:cNvSpPr>
            <p:nvPr/>
          </p:nvSpPr>
          <p:spPr bwMode="auto">
            <a:xfrm>
              <a:off x="4008" y="3066"/>
              <a:ext cx="4" cy="17"/>
            </a:xfrm>
            <a:custGeom>
              <a:avLst/>
              <a:gdLst>
                <a:gd name="T0" fmla="*/ 0 w 9"/>
                <a:gd name="T1" fmla="*/ 0 h 29"/>
                <a:gd name="T2" fmla="*/ 0 w 9"/>
                <a:gd name="T3" fmla="*/ 0 h 29"/>
                <a:gd name="T4" fmla="*/ 0 w 9"/>
                <a:gd name="T5" fmla="*/ 1 h 29"/>
                <a:gd name="T6" fmla="*/ 0 60000 65536"/>
                <a:gd name="T7" fmla="*/ 0 60000 65536"/>
                <a:gd name="T8" fmla="*/ 0 60000 65536"/>
                <a:gd name="T9" fmla="*/ 0 w 9"/>
                <a:gd name="T10" fmla="*/ 0 h 29"/>
                <a:gd name="T11" fmla="*/ 9 w 9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29">
                  <a:moveTo>
                    <a:pt x="9" y="0"/>
                  </a:moveTo>
                  <a:lnTo>
                    <a:pt x="0" y="0"/>
                  </a:lnTo>
                  <a:lnTo>
                    <a:pt x="0" y="29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5" name="Freeform 232"/>
            <p:cNvSpPr>
              <a:spLocks noChangeAspect="1"/>
            </p:cNvSpPr>
            <p:nvPr/>
          </p:nvSpPr>
          <p:spPr bwMode="auto">
            <a:xfrm>
              <a:off x="4011" y="3083"/>
              <a:ext cx="27" cy="10"/>
            </a:xfrm>
            <a:custGeom>
              <a:avLst/>
              <a:gdLst>
                <a:gd name="T0" fmla="*/ 0 w 50"/>
                <a:gd name="T1" fmla="*/ 0 h 19"/>
                <a:gd name="T2" fmla="*/ 1 w 50"/>
                <a:gd name="T3" fmla="*/ 1 h 19"/>
                <a:gd name="T4" fmla="*/ 1 w 50"/>
                <a:gd name="T5" fmla="*/ 1 h 19"/>
                <a:gd name="T6" fmla="*/ 1 w 50"/>
                <a:gd name="T7" fmla="*/ 1 h 19"/>
                <a:gd name="T8" fmla="*/ 1 w 50"/>
                <a:gd name="T9" fmla="*/ 1 h 19"/>
                <a:gd name="T10" fmla="*/ 1 w 50"/>
                <a:gd name="T11" fmla="*/ 1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19"/>
                <a:gd name="T20" fmla="*/ 50 w 50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19">
                  <a:moveTo>
                    <a:pt x="0" y="0"/>
                  </a:moveTo>
                  <a:lnTo>
                    <a:pt x="31" y="12"/>
                  </a:lnTo>
                  <a:lnTo>
                    <a:pt x="34" y="19"/>
                  </a:lnTo>
                  <a:lnTo>
                    <a:pt x="43" y="19"/>
                  </a:lnTo>
                  <a:lnTo>
                    <a:pt x="50" y="14"/>
                  </a:lnTo>
                  <a:lnTo>
                    <a:pt x="38" y="5"/>
                  </a:lnTo>
                </a:path>
              </a:pathLst>
            </a:custGeom>
            <a:noFill/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6" name="Oval 233"/>
            <p:cNvSpPr>
              <a:spLocks noChangeArrowheads="1"/>
            </p:cNvSpPr>
            <p:nvPr/>
          </p:nvSpPr>
          <p:spPr bwMode="auto">
            <a:xfrm>
              <a:off x="4463" y="3044"/>
              <a:ext cx="47" cy="47"/>
            </a:xfrm>
            <a:prstGeom prst="ellipse">
              <a:avLst/>
            </a:prstGeom>
            <a:solidFill>
              <a:srgbClr val="C0C0C0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117" name="Oval 234"/>
            <p:cNvSpPr>
              <a:spLocks noChangeArrowheads="1"/>
            </p:cNvSpPr>
            <p:nvPr/>
          </p:nvSpPr>
          <p:spPr bwMode="auto">
            <a:xfrm>
              <a:off x="4151" y="3034"/>
              <a:ext cx="47" cy="47"/>
            </a:xfrm>
            <a:prstGeom prst="ellipse">
              <a:avLst/>
            </a:prstGeom>
            <a:solidFill>
              <a:srgbClr val="C0C0C0"/>
            </a:solidFill>
            <a:ln w="127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118" name="Freeform 235"/>
            <p:cNvSpPr>
              <a:spLocks noChangeAspect="1"/>
            </p:cNvSpPr>
            <p:nvPr/>
          </p:nvSpPr>
          <p:spPr bwMode="auto">
            <a:xfrm>
              <a:off x="4033" y="2932"/>
              <a:ext cx="187" cy="108"/>
            </a:xfrm>
            <a:custGeom>
              <a:avLst/>
              <a:gdLst>
                <a:gd name="T0" fmla="*/ 0 w 357"/>
                <a:gd name="T1" fmla="*/ 1 h 190"/>
                <a:gd name="T2" fmla="*/ 1 w 357"/>
                <a:gd name="T3" fmla="*/ 1 h 190"/>
                <a:gd name="T4" fmla="*/ 1 w 357"/>
                <a:gd name="T5" fmla="*/ 1 h 190"/>
                <a:gd name="T6" fmla="*/ 1 w 357"/>
                <a:gd name="T7" fmla="*/ 1 h 190"/>
                <a:gd name="T8" fmla="*/ 1 w 357"/>
                <a:gd name="T9" fmla="*/ 1 h 190"/>
                <a:gd name="T10" fmla="*/ 1 w 357"/>
                <a:gd name="T11" fmla="*/ 1 h 190"/>
                <a:gd name="T12" fmla="*/ 1 w 357"/>
                <a:gd name="T13" fmla="*/ 1 h 190"/>
                <a:gd name="T14" fmla="*/ 1 w 357"/>
                <a:gd name="T15" fmla="*/ 1 h 190"/>
                <a:gd name="T16" fmla="*/ 1 w 357"/>
                <a:gd name="T17" fmla="*/ 1 h 190"/>
                <a:gd name="T18" fmla="*/ 1 w 357"/>
                <a:gd name="T19" fmla="*/ 1 h 190"/>
                <a:gd name="T20" fmla="*/ 1 w 357"/>
                <a:gd name="T21" fmla="*/ 1 h 190"/>
                <a:gd name="T22" fmla="*/ 1 w 357"/>
                <a:gd name="T23" fmla="*/ 1 h 190"/>
                <a:gd name="T24" fmla="*/ 1 w 357"/>
                <a:gd name="T25" fmla="*/ 1 h 190"/>
                <a:gd name="T26" fmla="*/ 1 w 357"/>
                <a:gd name="T27" fmla="*/ 1 h 190"/>
                <a:gd name="T28" fmla="*/ 1 w 357"/>
                <a:gd name="T29" fmla="*/ 1 h 190"/>
                <a:gd name="T30" fmla="*/ 1 w 357"/>
                <a:gd name="T31" fmla="*/ 0 h 1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7"/>
                <a:gd name="T49" fmla="*/ 0 h 190"/>
                <a:gd name="T50" fmla="*/ 357 w 357"/>
                <a:gd name="T51" fmla="*/ 190 h 19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7" h="190">
                  <a:moveTo>
                    <a:pt x="0" y="24"/>
                  </a:moveTo>
                  <a:lnTo>
                    <a:pt x="33" y="65"/>
                  </a:lnTo>
                  <a:lnTo>
                    <a:pt x="77" y="101"/>
                  </a:lnTo>
                  <a:lnTo>
                    <a:pt x="132" y="144"/>
                  </a:lnTo>
                  <a:lnTo>
                    <a:pt x="196" y="173"/>
                  </a:lnTo>
                  <a:lnTo>
                    <a:pt x="247" y="185"/>
                  </a:lnTo>
                  <a:lnTo>
                    <a:pt x="273" y="190"/>
                  </a:lnTo>
                  <a:lnTo>
                    <a:pt x="300" y="180"/>
                  </a:lnTo>
                  <a:lnTo>
                    <a:pt x="314" y="149"/>
                  </a:lnTo>
                  <a:lnTo>
                    <a:pt x="321" y="130"/>
                  </a:lnTo>
                  <a:lnTo>
                    <a:pt x="324" y="106"/>
                  </a:lnTo>
                  <a:lnTo>
                    <a:pt x="324" y="77"/>
                  </a:lnTo>
                  <a:lnTo>
                    <a:pt x="328" y="48"/>
                  </a:lnTo>
                  <a:lnTo>
                    <a:pt x="333" y="26"/>
                  </a:lnTo>
                  <a:lnTo>
                    <a:pt x="343" y="10"/>
                  </a:lnTo>
                  <a:lnTo>
                    <a:pt x="35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9" name="Freeform 236"/>
            <p:cNvSpPr>
              <a:spLocks/>
            </p:cNvSpPr>
            <p:nvPr/>
          </p:nvSpPr>
          <p:spPr bwMode="auto">
            <a:xfrm>
              <a:off x="4322" y="2933"/>
              <a:ext cx="61" cy="25"/>
            </a:xfrm>
            <a:custGeom>
              <a:avLst/>
              <a:gdLst>
                <a:gd name="T0" fmla="*/ 61 w 61"/>
                <a:gd name="T1" fmla="*/ 0 h 25"/>
                <a:gd name="T2" fmla="*/ 57 w 61"/>
                <a:gd name="T3" fmla="*/ 25 h 25"/>
                <a:gd name="T4" fmla="*/ 0 w 61"/>
                <a:gd name="T5" fmla="*/ 24 h 25"/>
                <a:gd name="T6" fmla="*/ 0 60000 65536"/>
                <a:gd name="T7" fmla="*/ 0 60000 65536"/>
                <a:gd name="T8" fmla="*/ 0 60000 65536"/>
                <a:gd name="T9" fmla="*/ 0 w 61"/>
                <a:gd name="T10" fmla="*/ 0 h 25"/>
                <a:gd name="T11" fmla="*/ 61 w 61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" h="25">
                  <a:moveTo>
                    <a:pt x="61" y="0"/>
                  </a:moveTo>
                  <a:lnTo>
                    <a:pt x="57" y="25"/>
                  </a:lnTo>
                  <a:lnTo>
                    <a:pt x="0" y="24"/>
                  </a:lnTo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0" name="Freeform 237"/>
            <p:cNvSpPr>
              <a:spLocks/>
            </p:cNvSpPr>
            <p:nvPr/>
          </p:nvSpPr>
          <p:spPr bwMode="auto">
            <a:xfrm>
              <a:off x="4544" y="3054"/>
              <a:ext cx="51" cy="39"/>
            </a:xfrm>
            <a:custGeom>
              <a:avLst/>
              <a:gdLst>
                <a:gd name="T0" fmla="*/ 51 w 51"/>
                <a:gd name="T1" fmla="*/ 0 h 39"/>
                <a:gd name="T2" fmla="*/ 6 w 51"/>
                <a:gd name="T3" fmla="*/ 5 h 39"/>
                <a:gd name="T4" fmla="*/ 0 w 51"/>
                <a:gd name="T5" fmla="*/ 39 h 39"/>
                <a:gd name="T6" fmla="*/ 27 w 51"/>
                <a:gd name="T7" fmla="*/ 35 h 39"/>
                <a:gd name="T8" fmla="*/ 46 w 51"/>
                <a:gd name="T9" fmla="*/ 23 h 39"/>
                <a:gd name="T10" fmla="*/ 51 w 51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39"/>
                <a:gd name="T20" fmla="*/ 51 w 51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39">
                  <a:moveTo>
                    <a:pt x="51" y="0"/>
                  </a:moveTo>
                  <a:lnTo>
                    <a:pt x="6" y="5"/>
                  </a:lnTo>
                  <a:lnTo>
                    <a:pt x="0" y="39"/>
                  </a:lnTo>
                  <a:lnTo>
                    <a:pt x="27" y="35"/>
                  </a:lnTo>
                  <a:lnTo>
                    <a:pt x="46" y="23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2" name="Rectangle 238"/>
          <p:cNvSpPr>
            <a:spLocks noChangeArrowheads="1"/>
          </p:cNvSpPr>
          <p:nvPr/>
        </p:nvSpPr>
        <p:spPr bwMode="auto">
          <a:xfrm>
            <a:off x="6689725" y="5276840"/>
            <a:ext cx="19208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ru-RU" sz="1200" b="1" dirty="0" smtClean="0"/>
              <a:t>В действительности вычисляется эллипс погрешностей непосредственно из вычислений</a:t>
            </a:r>
            <a:endParaRPr lang="en-GB" sz="1200" b="1" dirty="0"/>
          </a:p>
        </p:txBody>
      </p:sp>
      <p:grpSp>
        <p:nvGrpSpPr>
          <p:cNvPr id="9" name="Group 254"/>
          <p:cNvGrpSpPr>
            <a:grpSpLocks/>
          </p:cNvGrpSpPr>
          <p:nvPr/>
        </p:nvGrpSpPr>
        <p:grpSpPr bwMode="auto">
          <a:xfrm>
            <a:off x="4953000" y="2129863"/>
            <a:ext cx="4114800" cy="2889019"/>
            <a:chOff x="4953000" y="1219199"/>
            <a:chExt cx="4114800" cy="3156316"/>
          </a:xfrm>
        </p:grpSpPr>
        <p:sp>
          <p:nvSpPr>
            <p:cNvPr id="41012" name="Rectangle 122"/>
            <p:cNvSpPr>
              <a:spLocks noChangeArrowheads="1"/>
            </p:cNvSpPr>
            <p:nvPr/>
          </p:nvSpPr>
          <p:spPr bwMode="auto">
            <a:xfrm>
              <a:off x="4953000" y="2160587"/>
              <a:ext cx="1006475" cy="470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ru-RU" sz="1400" b="1" dirty="0" smtClean="0">
                  <a:latin typeface="Calibri" pitchFamily="34" charset="0"/>
                </a:rPr>
                <a:t>Временная разница</a:t>
              </a:r>
              <a:endParaRPr lang="en-US" sz="1400" b="1" dirty="0">
                <a:latin typeface="Calibri" pitchFamily="34" charset="0"/>
              </a:endParaRPr>
            </a:p>
          </p:txBody>
        </p:sp>
        <p:pic>
          <p:nvPicPr>
            <p:cNvPr id="41013" name="Picture 9" descr="GUI_TOOLS_ReferenceCA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8680" y="1317600"/>
              <a:ext cx="2819400" cy="2197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1014" name="Straight Connector 7"/>
            <p:cNvCxnSpPr>
              <a:cxnSpLocks noChangeShapeType="1"/>
            </p:cNvCxnSpPr>
            <p:nvPr/>
          </p:nvCxnSpPr>
          <p:spPr bwMode="auto">
            <a:xfrm rot="5400000">
              <a:off x="4800600" y="2437606"/>
              <a:ext cx="2134394" cy="79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41015" name="Straight Connector 9"/>
            <p:cNvCxnSpPr>
              <a:cxnSpLocks noChangeShapeType="1"/>
            </p:cNvCxnSpPr>
            <p:nvPr/>
          </p:nvCxnSpPr>
          <p:spPr bwMode="auto">
            <a:xfrm rot="10800000">
              <a:off x="5943600" y="3581401"/>
              <a:ext cx="2895600" cy="158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41016" name="Rectangle 122"/>
            <p:cNvSpPr>
              <a:spLocks noChangeArrowheads="1"/>
            </p:cNvSpPr>
            <p:nvPr/>
          </p:nvSpPr>
          <p:spPr bwMode="auto">
            <a:xfrm>
              <a:off x="6324600" y="3581400"/>
              <a:ext cx="1920875" cy="470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ru-RU" sz="1400" b="1" dirty="0" smtClean="0">
                  <a:latin typeface="Calibri" pitchFamily="34" charset="0"/>
                </a:rPr>
                <a:t>Частотная разница</a:t>
              </a:r>
            </a:p>
            <a:p>
              <a:pPr algn="ctr"/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41017" name="Rectangle 242"/>
            <p:cNvSpPr>
              <a:spLocks noChangeArrowheads="1"/>
            </p:cNvSpPr>
            <p:nvPr/>
          </p:nvSpPr>
          <p:spPr bwMode="auto">
            <a:xfrm>
              <a:off x="5483871" y="3871136"/>
              <a:ext cx="3401124" cy="50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latin typeface="Calibri" pitchFamily="34" charset="0"/>
                </a:rPr>
                <a:t>Окно кросс-</a:t>
              </a:r>
              <a:r>
                <a:rPr lang="ru-RU" b="1" dirty="0" err="1" smtClean="0">
                  <a:latin typeface="Calibri" pitchFamily="34" charset="0"/>
                </a:rPr>
                <a:t>корелляции</a:t>
              </a:r>
              <a:endParaRPr lang="en-US" b="1" dirty="0">
                <a:latin typeface="Calibri" pitchFamily="34" charset="0"/>
              </a:endParaRPr>
            </a:p>
          </p:txBody>
        </p:sp>
        <p:sp>
          <p:nvSpPr>
            <p:cNvPr id="244" name="Rounded Rectangle 243"/>
            <p:cNvSpPr/>
            <p:nvPr/>
          </p:nvSpPr>
          <p:spPr bwMode="auto">
            <a:xfrm>
              <a:off x="5029200" y="1219199"/>
              <a:ext cx="4038600" cy="3065687"/>
            </a:xfrm>
            <a:prstGeom prst="round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700" algn="ctr" rotWithShape="0">
                <a:schemeClr val="bg2"/>
              </a:outerShdw>
            </a:effectLst>
          </p:spPr>
          <p:txBody>
            <a:bodyPr lIns="92075" tIns="46038" rIns="92075" bIns="46038"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rgbClr val="008000"/>
                </a:buClr>
                <a:buSzPct val="65000"/>
                <a:buFont typeface="Wingdings" pitchFamily="2" charset="2"/>
                <a:buNone/>
                <a:defRPr/>
              </a:pPr>
              <a:endParaRPr lang="en-US" sz="4000" b="1">
                <a:solidFill>
                  <a:srgbClr val="006699"/>
                </a:solidFill>
                <a:latin typeface="+mn-lt"/>
              </a:endParaRPr>
            </a:p>
          </p:txBody>
        </p:sp>
      </p:grpSp>
      <p:sp>
        <p:nvSpPr>
          <p:cNvPr id="243" name="Rectangle 3"/>
          <p:cNvSpPr>
            <a:spLocks noGrp="1" noChangeArrowheads="1"/>
          </p:cNvSpPr>
          <p:nvPr>
            <p:ph idx="1"/>
          </p:nvPr>
        </p:nvSpPr>
        <p:spPr>
          <a:xfrm>
            <a:off x="69082" y="1043262"/>
            <a:ext cx="8985738" cy="890954"/>
          </a:xfrm>
        </p:spPr>
        <p:txBody>
          <a:bodyPr/>
          <a:lstStyle/>
          <a:p>
            <a:pPr>
              <a:spcBef>
                <a:spcPts val="10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</a:pPr>
            <a:r>
              <a:rPr lang="ru-RU" sz="2400" dirty="0" smtClean="0">
                <a:ea typeface="ＭＳ Ｐゴシック" pitchFamily="34" charset="-128"/>
                <a:cs typeface="Arial" pitchFamily="34" charset="0"/>
              </a:rPr>
              <a:t>Устоявшаяся технология </a:t>
            </a:r>
            <a:r>
              <a:rPr lang="ru-RU" sz="2400" dirty="0" err="1" smtClean="0">
                <a:ea typeface="ＭＳ Ｐゴシック" pitchFamily="34" charset="-128"/>
                <a:cs typeface="Arial" pitchFamily="34" charset="0"/>
              </a:rPr>
              <a:t>геолокации</a:t>
            </a:r>
            <a:r>
              <a:rPr lang="ru-RU" sz="2400" dirty="0" smtClean="0">
                <a:ea typeface="ＭＳ Ｐゴシック" pitchFamily="34" charset="-128"/>
                <a:cs typeface="Arial" pitchFamily="34" charset="0"/>
              </a:rPr>
              <a:t> по двум спутникам</a:t>
            </a: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 (TDOA FDAO).</a:t>
            </a:r>
          </a:p>
          <a:p>
            <a:pPr>
              <a:spcBef>
                <a:spcPts val="10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</a:pPr>
            <a:r>
              <a:rPr lang="ru-RU" sz="2400" dirty="0" smtClean="0">
                <a:ea typeface="ＭＳ Ｐゴシック" pitchFamily="34" charset="-128"/>
                <a:cs typeface="Arial" pitchFamily="34" charset="0"/>
              </a:rPr>
              <a:t>Возможны сценарии со сканирующими частотами или сигналами </a:t>
            </a: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TDMA</a:t>
            </a:r>
            <a:endParaRPr lang="en-US" sz="2400" dirty="0"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7948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3.7037E-6 C 0.00521 3.7037E-6 0.00764 0.00092 0.00764 0.00254 C 0.00764 0.00416 0.00486 0.00486 0.00347 0.00509 L 0.00156 0.00532 C -2.77778E-7 0.00555 -0.00226 0.00625 -0.00226 0.0081 C -0.00226 0.00926 -0.00017 0.01088 0.00243 0.01088 C 0.00521 0.01088 0.00764 0.00926 0.00764 0.0081 C 0.00764 0.00625 0.00486 0.00555 0.00347 0.00532 L 0.00156 0.00509 C -2.77778E-7 0.00486 -0.00226 0.00416 -0.00226 0.00254 C -0.00226 0.00092 -0.00017 3.7037E-6 0.00243 3.7037E-6 Z " pathEditMode="relative" rAng="0" ptsTypes="ffFffffFfff">
                                      <p:cBhvr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3.7037E-7 C 0.00225 -3.7037E-7 0.00434 0.00116 0.00434 0.00255 C 0.00434 0.0044 0.00208 0.00486 0.00069 0.00509 L -0.00087 0.00556 C -0.00209 0.00579 -0.00382 0.00648 -0.00382 0.00857 C -0.00382 0.00972 -0.00243 0.01134 0.00017 0.01134 C 0.00225 0.01134 0.00434 0.00972 0.00434 0.00857 C 0.00434 0.00648 0.00208 0.00579 0.00069 0.00556 L -0.00087 0.00509 C -0.00209 0.00486 -0.00382 0.0044 -0.00382 0.00255 C -0.00382 0.00116 -0.00243 -3.7037E-7 0.00017 -3.7037E-7 Z " pathEditMode="relative" rAng="0" ptsTypes="ffFffffFfff">
                                      <p:cBhvr>
                                        <p:cTn id="24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 animBg="1"/>
      <p:bldP spid="133" grpId="0" animBg="1"/>
      <p:bldP spid="24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7"/>
          <p:cNvSpPr>
            <a:spLocks noGrp="1"/>
          </p:cNvSpPr>
          <p:nvPr>
            <p:ph type="body" idx="1"/>
          </p:nvPr>
        </p:nvSpPr>
        <p:spPr>
          <a:xfrm>
            <a:off x="2338754" y="3712113"/>
            <a:ext cx="6337886" cy="1371600"/>
          </a:xfrm>
        </p:spPr>
        <p:txBody>
          <a:bodyPr/>
          <a:lstStyle/>
          <a:p>
            <a:pPr latinLnBrk="1">
              <a:spcBef>
                <a:spcPts val="4000"/>
              </a:spcBef>
              <a:buClr>
                <a:srgbClr val="773141"/>
              </a:buClr>
              <a:buSzPct val="120000"/>
            </a:pPr>
            <a:r>
              <a:rPr lang="ru-RU" sz="36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Появляющиеся </a:t>
            </a:r>
            <a:r>
              <a:rPr lang="ru-RU" sz="36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новые </a:t>
            </a:r>
            <a:endParaRPr lang="ru-RU" sz="3600" b="1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latinLnBrk="1">
              <a:spcBef>
                <a:spcPts val="4000"/>
              </a:spcBef>
              <a:buClr>
                <a:srgbClr val="773141"/>
              </a:buClr>
              <a:buSzPct val="120000"/>
            </a:pPr>
            <a:r>
              <a:rPr lang="ru-RU" sz="36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возможности</a:t>
            </a:r>
            <a:endParaRPr lang="en-US" sz="3600" b="1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algn="ctr" latinLnBrk="1"/>
            <a:endParaRPr lang="en-US" sz="3600" b="1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algn="ctr" latinLnBrk="1"/>
            <a:endParaRPr lang="en-US" sz="3600" b="1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779" y="2307746"/>
            <a:ext cx="1655529" cy="2388605"/>
          </a:xfrm>
          <a:prstGeom prst="roundRect">
            <a:avLst>
              <a:gd name="adj" fmla="val 1470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5748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633720" y="1328075"/>
            <a:ext cx="3510280" cy="256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defTabSz="533400">
              <a:lnSpc>
                <a:spcPct val="90000"/>
              </a:lnSpc>
              <a:spcAft>
                <a:spcPct val="35000"/>
              </a:spcAft>
            </a:pP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Геолокация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по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аплинку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029821"/>
            <a:ext cx="8991600" cy="49695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 eaLnBrk="0" hangingPunct="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/>
            </a:pPr>
            <a:endParaRPr lang="en-US" sz="700" kern="0" dirty="0">
              <a:latin typeface="Calibri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ts val="10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  <a:defRPr/>
            </a:pPr>
            <a:r>
              <a:rPr lang="ru-RU" dirty="0" smtClean="0">
                <a:latin typeface="+mj-lt"/>
                <a:cs typeface="Arial" pitchFamily="34" charset="0"/>
              </a:rPr>
              <a:t>Подготовка сценария до взлёта</a:t>
            </a:r>
            <a:r>
              <a:rPr lang="en-US" dirty="0" smtClean="0">
                <a:cs typeface="Arial" pitchFamily="34" charset="0"/>
              </a:rPr>
              <a:t>, 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ts val="10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j-lt"/>
                <a:cs typeface="Arial" pitchFamily="34" charset="0"/>
              </a:rPr>
              <a:t>План полёта основан на результатах </a:t>
            </a:r>
            <a:r>
              <a:rPr lang="ru-RU" sz="2000" dirty="0" err="1" smtClean="0">
                <a:latin typeface="+mj-lt"/>
                <a:cs typeface="Arial" pitchFamily="34" charset="0"/>
              </a:rPr>
              <a:t>геолокации</a:t>
            </a:r>
            <a:r>
              <a:rPr lang="en-US" sz="2000" dirty="0" smtClean="0">
                <a:latin typeface="+mj-lt"/>
                <a:cs typeface="Arial" pitchFamily="34" charset="0"/>
              </a:rPr>
              <a:t>.</a:t>
            </a:r>
            <a:endParaRPr lang="en-US" sz="2000" dirty="0">
              <a:latin typeface="+mj-lt"/>
              <a:cs typeface="Arial" pitchFamily="34" charset="0"/>
            </a:endParaRPr>
          </a:p>
          <a:p>
            <a:pPr marL="800100" lvl="2" indent="-342900" eaLnBrk="0" hangingPunct="0">
              <a:lnSpc>
                <a:spcPct val="80000"/>
              </a:lnSpc>
              <a:spcBef>
                <a:spcPts val="10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j-lt"/>
                <a:cs typeface="Arial" pitchFamily="34" charset="0"/>
              </a:rPr>
              <a:t>Настройка частотного плана</a:t>
            </a:r>
            <a:r>
              <a:rPr lang="en-US" sz="2000" dirty="0" smtClean="0">
                <a:latin typeface="+mj-lt"/>
                <a:cs typeface="Arial" pitchFamily="34" charset="0"/>
              </a:rPr>
              <a:t>.</a:t>
            </a:r>
            <a:endParaRPr lang="en-US" sz="2000" dirty="0">
              <a:latin typeface="+mj-lt"/>
              <a:cs typeface="Arial" pitchFamily="34" charset="0"/>
            </a:endParaRPr>
          </a:p>
          <a:p>
            <a:pPr marL="342900" lvl="1" indent="-342900" eaLnBrk="0" hangingPunct="0">
              <a:lnSpc>
                <a:spcPct val="80000"/>
              </a:lnSpc>
              <a:spcBef>
                <a:spcPts val="10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  <a:defRPr/>
            </a:pPr>
            <a:endParaRPr lang="en-US" sz="1000" dirty="0">
              <a:latin typeface="+mj-lt"/>
              <a:cs typeface="Arial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ts val="10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  <a:defRPr/>
            </a:pPr>
            <a:r>
              <a:rPr lang="ru-RU" dirty="0" smtClean="0">
                <a:latin typeface="+mj-lt"/>
                <a:cs typeface="Arial" pitchFamily="34" charset="0"/>
              </a:rPr>
              <a:t>Во время полёта</a:t>
            </a:r>
            <a:r>
              <a:rPr lang="en-US" dirty="0" smtClean="0">
                <a:latin typeface="+mj-lt"/>
                <a:cs typeface="Arial" pitchFamily="34" charset="0"/>
              </a:rPr>
              <a:t> </a:t>
            </a:r>
            <a:r>
              <a:rPr lang="en-US" dirty="0">
                <a:latin typeface="+mj-lt"/>
                <a:cs typeface="Arial" pitchFamily="34" charset="0"/>
              </a:rPr>
              <a:t>(UAV </a:t>
            </a:r>
            <a:r>
              <a:rPr lang="ru-RU" dirty="0" smtClean="0">
                <a:latin typeface="+mj-lt"/>
                <a:cs typeface="Arial" pitchFamily="34" charset="0"/>
              </a:rPr>
              <a:t>или самолёта</a:t>
            </a:r>
            <a:r>
              <a:rPr lang="en-US" dirty="0" smtClean="0">
                <a:latin typeface="+mj-lt"/>
                <a:cs typeface="Arial" pitchFamily="34" charset="0"/>
              </a:rPr>
              <a:t>),</a:t>
            </a:r>
            <a:endParaRPr lang="en-US" dirty="0">
              <a:latin typeface="+mj-lt"/>
              <a:cs typeface="Arial" pitchFamily="34" charset="0"/>
            </a:endParaRPr>
          </a:p>
          <a:p>
            <a:pPr marL="800100" lvl="1" indent="-342900" eaLnBrk="0" hangingPunct="0">
              <a:lnSpc>
                <a:spcPct val="80000"/>
              </a:lnSpc>
              <a:spcBef>
                <a:spcPts val="10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j-lt"/>
                <a:cs typeface="Arial" pitchFamily="34" charset="0"/>
              </a:rPr>
              <a:t>Пилот или автопилот управляет направлением согласно плана</a:t>
            </a:r>
            <a:r>
              <a:rPr lang="en-US" sz="2000" dirty="0" smtClean="0">
                <a:latin typeface="+mj-lt"/>
                <a:cs typeface="Arial" pitchFamily="34" charset="0"/>
              </a:rPr>
              <a:t>.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ts val="10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j-lt"/>
                <a:cs typeface="Arial" pitchFamily="34" charset="0"/>
              </a:rPr>
              <a:t>GPS, </a:t>
            </a:r>
            <a:r>
              <a:rPr lang="ru-RU" sz="2000" dirty="0" smtClean="0">
                <a:latin typeface="+mj-lt"/>
                <a:cs typeface="Arial" pitchFamily="34" charset="0"/>
              </a:rPr>
              <a:t>видео и спектральная мощность записываются</a:t>
            </a:r>
            <a:r>
              <a:rPr lang="en-US" sz="2000" dirty="0" smtClean="0">
                <a:latin typeface="+mj-lt"/>
                <a:cs typeface="Arial" pitchFamily="34" charset="0"/>
              </a:rPr>
              <a:t>.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ts val="10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j-lt"/>
                <a:cs typeface="Arial" pitchFamily="34" charset="0"/>
              </a:rPr>
              <a:t>Оператор получает данные в режиме реального времени</a:t>
            </a:r>
            <a:r>
              <a:rPr lang="en-US" sz="2000" dirty="0" smtClean="0">
                <a:latin typeface="+mj-lt"/>
                <a:cs typeface="Arial" pitchFamily="34" charset="0"/>
              </a:rPr>
              <a:t>.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ts val="10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j-lt"/>
                <a:cs typeface="Arial" pitchFamily="34" charset="0"/>
              </a:rPr>
              <a:t>Если возможно, оператор вносит изменения в маршрут</a:t>
            </a:r>
            <a:r>
              <a:rPr lang="en-US" sz="2000" dirty="0" smtClean="0">
                <a:latin typeface="+mj-lt"/>
                <a:cs typeface="Arial" pitchFamily="34" charset="0"/>
              </a:rPr>
              <a:t>.</a:t>
            </a:r>
          </a:p>
          <a:p>
            <a:pPr marL="342900" lvl="2" indent="-342900" eaLnBrk="0" hangingPunct="0">
              <a:lnSpc>
                <a:spcPct val="80000"/>
              </a:lnSpc>
              <a:spcBef>
                <a:spcPts val="10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  <a:defRPr/>
            </a:pPr>
            <a:endParaRPr lang="en-US" sz="1000" dirty="0">
              <a:latin typeface="+mj-lt"/>
              <a:cs typeface="Arial" pitchFamily="34" charset="0"/>
            </a:endParaRPr>
          </a:p>
          <a:p>
            <a:pPr marL="342900" lvl="1" indent="-342900" eaLnBrk="0" hangingPunct="0">
              <a:lnSpc>
                <a:spcPct val="80000"/>
              </a:lnSpc>
              <a:spcBef>
                <a:spcPts val="10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  <a:defRPr/>
            </a:pPr>
            <a:r>
              <a:rPr lang="ru-RU" dirty="0" smtClean="0">
                <a:latin typeface="+mj-lt"/>
                <a:cs typeface="Arial" pitchFamily="34" charset="0"/>
              </a:rPr>
              <a:t>После приземления</a:t>
            </a:r>
            <a:r>
              <a:rPr lang="en-US" dirty="0" smtClean="0">
                <a:latin typeface="+mj-lt"/>
                <a:cs typeface="Arial" pitchFamily="34" charset="0"/>
              </a:rPr>
              <a:t>,</a:t>
            </a:r>
            <a:endParaRPr lang="en-US" dirty="0">
              <a:latin typeface="+mj-lt"/>
              <a:cs typeface="Arial" pitchFamily="34" charset="0"/>
            </a:endParaRPr>
          </a:p>
          <a:p>
            <a:pPr marL="800100" lvl="1" indent="-342900" eaLnBrk="0" hangingPunct="0">
              <a:lnSpc>
                <a:spcPct val="80000"/>
              </a:lnSpc>
              <a:spcBef>
                <a:spcPts val="10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  <a:defRPr/>
            </a:pPr>
            <a:r>
              <a:rPr lang="ru-RU" sz="2000" dirty="0">
                <a:cs typeface="Arial" pitchFamily="34" charset="0"/>
              </a:rPr>
              <a:t>О</a:t>
            </a:r>
            <a:r>
              <a:rPr lang="ru-RU" sz="2000" dirty="0" smtClean="0">
                <a:cs typeface="Arial" pitchFamily="34" charset="0"/>
              </a:rPr>
              <a:t>брабатываются  з</a:t>
            </a:r>
            <a:r>
              <a:rPr lang="ru-RU" sz="2000" dirty="0" smtClean="0">
                <a:latin typeface="+mj-lt"/>
                <a:cs typeface="Arial" pitchFamily="34" charset="0"/>
              </a:rPr>
              <a:t>аписанные данные.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ts val="10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  <a:defRPr/>
            </a:pPr>
            <a:r>
              <a:rPr lang="ru-RU" sz="2000" dirty="0" smtClean="0">
                <a:latin typeface="+mj-lt"/>
                <a:cs typeface="Arial" pitchFamily="34" charset="0"/>
              </a:rPr>
              <a:t>Вычисляется точное место передатчика.</a:t>
            </a:r>
            <a:endParaRPr lang="en-US" dirty="0">
              <a:latin typeface="+mj-lt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3882" y="4808668"/>
            <a:ext cx="3456917" cy="146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294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defTabSz="533400">
              <a:lnSpc>
                <a:spcPct val="90000"/>
              </a:lnSpc>
              <a:spcAft>
                <a:spcPct val="35000"/>
              </a:spcAft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Carrier ID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6904" y="742196"/>
            <a:ext cx="8604884" cy="370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lnSpc>
                <a:spcPct val="80000"/>
              </a:lnSpc>
              <a:spcBef>
                <a:spcPts val="10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</a:pPr>
            <a:r>
              <a:rPr lang="ru-RU" dirty="0" smtClean="0">
                <a:latin typeface="+mj-lt"/>
                <a:cs typeface="Arial" pitchFamily="34" charset="0"/>
              </a:rPr>
              <a:t>Инициатива Группы по противодействию спутниковым помехам</a:t>
            </a:r>
            <a:r>
              <a:rPr lang="en-GB" dirty="0" smtClean="0">
                <a:latin typeface="+mj-lt"/>
                <a:cs typeface="Arial" pitchFamily="34" charset="0"/>
              </a:rPr>
              <a:t> </a:t>
            </a:r>
            <a:r>
              <a:rPr lang="en-GB" dirty="0">
                <a:latin typeface="+mj-lt"/>
                <a:cs typeface="Arial" pitchFamily="34" charset="0"/>
              </a:rPr>
              <a:t>(satirg.org) </a:t>
            </a:r>
            <a:r>
              <a:rPr lang="ru-RU" dirty="0" smtClean="0">
                <a:latin typeface="+mj-lt"/>
                <a:cs typeface="Arial" pitchFamily="34" charset="0"/>
              </a:rPr>
              <a:t>включить </a:t>
            </a:r>
            <a:r>
              <a:rPr lang="en-GB" dirty="0" smtClean="0">
                <a:latin typeface="+mj-lt"/>
                <a:cs typeface="Arial" pitchFamily="34" charset="0"/>
              </a:rPr>
              <a:t>Carrier </a:t>
            </a:r>
            <a:r>
              <a:rPr lang="en-GB" dirty="0">
                <a:latin typeface="+mj-lt"/>
                <a:cs typeface="Arial" pitchFamily="34" charset="0"/>
              </a:rPr>
              <a:t>ID (CID) </a:t>
            </a:r>
            <a:r>
              <a:rPr lang="ru-RU" dirty="0" smtClean="0">
                <a:latin typeface="+mj-lt"/>
                <a:cs typeface="Arial" pitchFamily="34" charset="0"/>
              </a:rPr>
              <a:t>в несущие с транспортными </a:t>
            </a:r>
            <a:r>
              <a:rPr lang="en-GB" dirty="0" smtClean="0">
                <a:latin typeface="+mj-lt"/>
                <a:cs typeface="Arial" pitchFamily="34" charset="0"/>
              </a:rPr>
              <a:t>MPEG </a:t>
            </a:r>
            <a:r>
              <a:rPr lang="ru-RU" dirty="0" smtClean="0">
                <a:latin typeface="+mj-lt"/>
                <a:cs typeface="Arial" pitchFamily="34" charset="0"/>
              </a:rPr>
              <a:t>потоками была стандартизирована </a:t>
            </a:r>
            <a:r>
              <a:rPr lang="ru-RU" dirty="0" err="1" smtClean="0">
                <a:latin typeface="+mj-lt"/>
                <a:cs typeface="Arial" pitchFamily="34" charset="0"/>
              </a:rPr>
              <a:t>организацие</a:t>
            </a:r>
            <a:r>
              <a:rPr lang="ru-RU" dirty="0" smtClean="0">
                <a:latin typeface="+mj-lt"/>
                <a:cs typeface="Arial" pitchFamily="34" charset="0"/>
              </a:rPr>
              <a:t> </a:t>
            </a:r>
            <a:r>
              <a:rPr lang="en-GB" dirty="0" smtClean="0">
                <a:latin typeface="+mj-lt"/>
                <a:cs typeface="Arial" pitchFamily="34" charset="0"/>
              </a:rPr>
              <a:t>DVB </a:t>
            </a:r>
            <a:r>
              <a:rPr lang="ru-RU" dirty="0" smtClean="0">
                <a:latin typeface="+mj-lt"/>
                <a:cs typeface="Arial" pitchFamily="34" charset="0"/>
              </a:rPr>
              <a:t>и</a:t>
            </a:r>
            <a:r>
              <a:rPr lang="en-GB" dirty="0" smtClean="0">
                <a:latin typeface="+mj-lt"/>
                <a:cs typeface="Arial" pitchFamily="34" charset="0"/>
              </a:rPr>
              <a:t> ETSI.</a:t>
            </a:r>
            <a:endParaRPr lang="uk-UA" dirty="0" smtClean="0">
              <a:latin typeface="+mj-lt"/>
              <a:cs typeface="Arial" pitchFamily="34" charset="0"/>
            </a:endParaRPr>
          </a:p>
          <a:p>
            <a:pPr marL="342900" lvl="0" indent="-342900" eaLnBrk="0" hangingPunct="0">
              <a:lnSpc>
                <a:spcPct val="80000"/>
              </a:lnSpc>
              <a:spcBef>
                <a:spcPts val="10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</a:pPr>
            <a:r>
              <a:rPr lang="en-GB" dirty="0" smtClean="0">
                <a:cs typeface="Arial" pitchFamily="34" charset="0"/>
              </a:rPr>
              <a:t>CID </a:t>
            </a:r>
            <a:r>
              <a:rPr lang="ru-RU" dirty="0" smtClean="0">
                <a:cs typeface="Arial" pitchFamily="34" charset="0"/>
              </a:rPr>
              <a:t>уменьшит вред от помех в широковещательных сценариях</a:t>
            </a:r>
            <a:r>
              <a:rPr lang="en-GB" dirty="0" smtClean="0">
                <a:cs typeface="Arial" pitchFamily="34" charset="0"/>
              </a:rPr>
              <a:t>.</a:t>
            </a:r>
          </a:p>
          <a:p>
            <a:pPr marL="342900" lvl="0" indent="-342900" eaLnBrk="0" hangingPunct="0">
              <a:lnSpc>
                <a:spcPct val="80000"/>
              </a:lnSpc>
              <a:spcBef>
                <a:spcPts val="10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</a:pPr>
            <a:r>
              <a:rPr lang="ru-RU" dirty="0" smtClean="0">
                <a:latin typeface="+mj-lt"/>
                <a:cs typeface="Arial" pitchFamily="34" charset="0"/>
              </a:rPr>
              <a:t>Стандарт </a:t>
            </a:r>
            <a:r>
              <a:rPr lang="en-GB" dirty="0" smtClean="0">
                <a:latin typeface="+mj-lt"/>
                <a:cs typeface="Arial" pitchFamily="34" charset="0"/>
              </a:rPr>
              <a:t>CID:</a:t>
            </a:r>
            <a:endParaRPr lang="en-GB" dirty="0">
              <a:latin typeface="+mj-lt"/>
              <a:cs typeface="Arial" pitchFamily="34" charset="0"/>
            </a:endParaRPr>
          </a:p>
          <a:p>
            <a:pPr marL="800100" lvl="1" indent="-342900" eaLnBrk="0" hangingPunct="0">
              <a:lnSpc>
                <a:spcPct val="80000"/>
              </a:lnSpc>
              <a:spcBef>
                <a:spcPts val="2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  <a:defRPr/>
            </a:pPr>
            <a:r>
              <a:rPr lang="ru-RU" sz="2000" dirty="0" smtClean="0"/>
              <a:t>Использует расширенную модуляцию </a:t>
            </a:r>
            <a:r>
              <a:rPr lang="en-GB" sz="2000" dirty="0" smtClean="0"/>
              <a:t>BPSK, </a:t>
            </a:r>
            <a:r>
              <a:rPr lang="ru-RU" sz="2000" dirty="0" smtClean="0"/>
              <a:t>дифференциальное кодирование</a:t>
            </a:r>
            <a:r>
              <a:rPr lang="en-GB" sz="2000" dirty="0" smtClean="0"/>
              <a:t> …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ts val="2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  <a:defRPr/>
            </a:pPr>
            <a:r>
              <a:rPr lang="ru-RU" sz="2000" dirty="0" smtClean="0"/>
              <a:t>Содержит уникальный </a:t>
            </a:r>
            <a:r>
              <a:rPr lang="en-US" sz="2000" dirty="0" smtClean="0"/>
              <a:t>ID </a:t>
            </a:r>
            <a:r>
              <a:rPr lang="en-GB" sz="2000" dirty="0" smtClean="0"/>
              <a:t>(64</a:t>
            </a:r>
            <a:r>
              <a:rPr lang="ru-RU" sz="2000" dirty="0"/>
              <a:t> </a:t>
            </a:r>
            <a:r>
              <a:rPr lang="ru-RU" sz="2000" dirty="0" smtClean="0"/>
              <a:t>бита</a:t>
            </a:r>
            <a:r>
              <a:rPr lang="en-GB" sz="2000" dirty="0" smtClean="0"/>
              <a:t>), </a:t>
            </a:r>
            <a:r>
              <a:rPr lang="uk-UA" sz="2000" dirty="0" err="1" smtClean="0"/>
              <a:t>географические</a:t>
            </a:r>
            <a:r>
              <a:rPr lang="uk-UA" sz="2000" dirty="0" smtClean="0"/>
              <a:t> координат</a:t>
            </a:r>
            <a:r>
              <a:rPr lang="ru-RU" sz="2000" dirty="0" smtClean="0"/>
              <a:t>ы </a:t>
            </a:r>
            <a:r>
              <a:rPr lang="uk-UA" sz="2000" dirty="0" smtClean="0"/>
              <a:t>и номер </a:t>
            </a:r>
            <a:r>
              <a:rPr lang="uk-UA" sz="2000" dirty="0" err="1" smtClean="0"/>
              <a:t>телефона</a:t>
            </a:r>
            <a:r>
              <a:rPr lang="uk-UA" sz="2000" dirty="0" smtClean="0"/>
              <a:t> </a:t>
            </a:r>
            <a:r>
              <a:rPr lang="uk-UA" sz="2000" dirty="0" err="1" smtClean="0"/>
              <a:t>передающей</a:t>
            </a:r>
            <a:r>
              <a:rPr lang="uk-UA" sz="2000" dirty="0" smtClean="0"/>
              <a:t> </a:t>
            </a:r>
            <a:r>
              <a:rPr lang="uk-UA" sz="2000" dirty="0" err="1" smtClean="0"/>
              <a:t>станции</a:t>
            </a:r>
            <a:r>
              <a:rPr lang="uk-UA" sz="2000" dirty="0" smtClean="0"/>
              <a:t>, а так же набор </a:t>
            </a:r>
            <a:r>
              <a:rPr lang="uk-UA" sz="2000" dirty="0" err="1" smtClean="0"/>
              <a:t>пользовательской</a:t>
            </a:r>
            <a:r>
              <a:rPr lang="uk-UA" sz="2000" dirty="0" smtClean="0"/>
              <a:t> </a:t>
            </a:r>
            <a:r>
              <a:rPr lang="uk-UA" sz="2000" dirty="0" err="1" smtClean="0"/>
              <a:t>информации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7680" y="4447826"/>
            <a:ext cx="947567" cy="37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" y="4472872"/>
            <a:ext cx="1151784" cy="30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6081" y="4498626"/>
            <a:ext cx="1016000" cy="26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rapezoid 2"/>
          <p:cNvSpPr/>
          <p:nvPr/>
        </p:nvSpPr>
        <p:spPr>
          <a:xfrm>
            <a:off x="5120640" y="4693920"/>
            <a:ext cx="2174240" cy="1361440"/>
          </a:xfrm>
          <a:prstGeom prst="trapezoid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897120" y="4693920"/>
            <a:ext cx="10160" cy="157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917440" y="6268720"/>
            <a:ext cx="2926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927600" y="5536928"/>
            <a:ext cx="3027680" cy="1016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rapezoid 12"/>
          <p:cNvSpPr/>
          <p:nvPr/>
        </p:nvSpPr>
        <p:spPr>
          <a:xfrm>
            <a:off x="5394960" y="5679440"/>
            <a:ext cx="1737360" cy="375920"/>
          </a:xfrm>
          <a:prstGeom prst="trapezoid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378362" y="4502979"/>
            <a:ext cx="1016598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ts val="1000"/>
              </a:spcBef>
              <a:buClr>
                <a:srgbClr val="773141"/>
              </a:buClr>
              <a:buSzPct val="120000"/>
            </a:pPr>
            <a:r>
              <a:rPr lang="ru-RU" sz="1400" b="1" dirty="0" smtClean="0">
                <a:solidFill>
                  <a:srgbClr val="773141"/>
                </a:solidFill>
                <a:cs typeface="Arial" pitchFamily="34" charset="0"/>
              </a:rPr>
              <a:t>Мощность</a:t>
            </a:r>
            <a:endParaRPr lang="en-GB" sz="1400" b="1" dirty="0">
              <a:solidFill>
                <a:srgbClr val="77314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38795" y="6116320"/>
            <a:ext cx="961365" cy="56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ts val="1000"/>
              </a:spcBef>
              <a:buClr>
                <a:srgbClr val="773141"/>
              </a:buClr>
              <a:buSzPct val="120000"/>
            </a:pPr>
            <a:r>
              <a:rPr lang="ru-RU" sz="1400" b="1" dirty="0" smtClean="0">
                <a:solidFill>
                  <a:srgbClr val="773141"/>
                </a:solidFill>
                <a:cs typeface="Arial" pitchFamily="34" charset="0"/>
              </a:rPr>
              <a:t>Частота</a:t>
            </a:r>
          </a:p>
          <a:p>
            <a:pPr eaLnBrk="0" hangingPunct="0">
              <a:lnSpc>
                <a:spcPct val="80000"/>
              </a:lnSpc>
              <a:spcBef>
                <a:spcPts val="1000"/>
              </a:spcBef>
              <a:buClr>
                <a:srgbClr val="773141"/>
              </a:buClr>
              <a:buSzPct val="120000"/>
            </a:pPr>
            <a:endParaRPr lang="en-GB" sz="1400" b="1" dirty="0">
              <a:solidFill>
                <a:srgbClr val="77314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14640" y="5186318"/>
            <a:ext cx="1127760" cy="786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ts val="1000"/>
              </a:spcBef>
              <a:buClr>
                <a:srgbClr val="773141"/>
              </a:buClr>
              <a:buSzPct val="120000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Шумовая дорожка транспондера</a:t>
            </a:r>
            <a:endParaRPr lang="en-GB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28640" y="5728558"/>
            <a:ext cx="1447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ts val="1000"/>
              </a:spcBef>
              <a:buClr>
                <a:srgbClr val="773141"/>
              </a:buClr>
              <a:buSzPct val="120000"/>
            </a:pPr>
            <a:r>
              <a:rPr lang="en-GB" sz="2000" b="1" dirty="0" smtClean="0">
                <a:solidFill>
                  <a:schemeClr val="bg1"/>
                </a:solidFill>
                <a:cs typeface="Arial" pitchFamily="34" charset="0"/>
              </a:rPr>
              <a:t>Carrier ID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28640" y="4796250"/>
            <a:ext cx="12562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ts val="1000"/>
              </a:spcBef>
              <a:buClr>
                <a:srgbClr val="773141"/>
              </a:buClr>
              <a:buSzPct val="120000"/>
            </a:pPr>
            <a:r>
              <a:rPr lang="ru-RU" sz="2000" b="1" dirty="0" smtClean="0">
                <a:solidFill>
                  <a:schemeClr val="bg1"/>
                </a:solidFill>
                <a:cs typeface="Arial" pitchFamily="34" charset="0"/>
              </a:rPr>
              <a:t>Несущая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7" name="Rectangle 3"/>
          <p:cNvSpPr>
            <a:spLocks noGrp="1" noChangeArrowheads="1"/>
          </p:cNvSpPr>
          <p:nvPr>
            <p:ph idx="1"/>
          </p:nvPr>
        </p:nvSpPr>
        <p:spPr>
          <a:xfrm>
            <a:off x="161204" y="4929163"/>
            <a:ext cx="4140518" cy="890954"/>
          </a:xfrm>
        </p:spPr>
        <p:txBody>
          <a:bodyPr/>
          <a:lstStyle/>
          <a:p>
            <a:pPr lvl="0">
              <a:spcBef>
                <a:spcPts val="10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</a:pPr>
            <a:r>
              <a:rPr lang="ru-RU" sz="2400" dirty="0" smtClean="0">
                <a:cs typeface="Arial" pitchFamily="34" charset="0"/>
              </a:rPr>
              <a:t>Специализированные утилиты системы мониторинга несущих используются для отображения </a:t>
            </a:r>
            <a:r>
              <a:rPr lang="en-GB" sz="2400" dirty="0" smtClean="0">
                <a:cs typeface="Arial" pitchFamily="34" charset="0"/>
              </a:rPr>
              <a:t>CID</a:t>
            </a: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.</a:t>
            </a:r>
            <a:endParaRPr lang="en-US" sz="2400" dirty="0"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50858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21" grpId="0"/>
      <p:bldP spid="23" grpId="0"/>
      <p:bldP spid="25" grpId="0"/>
      <p:bldP spid="26" grpId="0"/>
      <p:bldP spid="27" grpId="0"/>
      <p:bldP spid="1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224116"/>
            <a:ext cx="838200" cy="83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68151" y="100405"/>
            <a:ext cx="8534400" cy="838200"/>
          </a:xfrm>
        </p:spPr>
        <p:txBody>
          <a:bodyPr/>
          <a:lstStyle/>
          <a:p>
            <a:r>
              <a:rPr lang="ru-RU" sz="3200" dirty="0" smtClean="0">
                <a:latin typeface="Arial" charset="0"/>
                <a:cs typeface="Arial" charset="0"/>
              </a:rPr>
              <a:t>Полная эффективная автоматизированная система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81000" y="1219200"/>
            <a:ext cx="104924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548092"/>
            <a:ext cx="1600200" cy="1255812"/>
          </a:xfrm>
          <a:prstGeom prst="rect">
            <a:avLst/>
          </a:prstGeom>
          <a:noFill/>
        </p:spPr>
      </p:pic>
      <p:sp>
        <p:nvSpPr>
          <p:cNvPr id="19" name="Rounded Rectangle 18"/>
          <p:cNvSpPr/>
          <p:nvPr/>
        </p:nvSpPr>
        <p:spPr>
          <a:xfrm>
            <a:off x="228600" y="3863596"/>
            <a:ext cx="2519419" cy="708404"/>
          </a:xfrm>
          <a:prstGeom prst="roundRect">
            <a:avLst/>
          </a:prstGeom>
          <a:gradFill>
            <a:gsLst>
              <a:gs pos="40000">
                <a:schemeClr val="accent6">
                  <a:lumMod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Мониторинг и сканирование</a:t>
            </a:r>
            <a:endParaRPr lang="en-US" sz="20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76200" y="2456688"/>
            <a:ext cx="2895600" cy="232247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6768326" y="3831336"/>
            <a:ext cx="2070873" cy="7406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Геолокация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передатчика</a:t>
            </a:r>
            <a:endParaRPr lang="en-US" sz="20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5943600" y="2456688"/>
            <a:ext cx="3124200" cy="232247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2580813"/>
            <a:ext cx="1676400" cy="122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ounded Rectangle 35"/>
          <p:cNvSpPr/>
          <p:nvPr/>
        </p:nvSpPr>
        <p:spPr>
          <a:xfrm>
            <a:off x="3410174" y="3846689"/>
            <a:ext cx="2076226" cy="7253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Контроль оборудования</a:t>
            </a:r>
            <a:endParaRPr lang="en-US" sz="2000" b="1" dirty="0"/>
          </a:p>
        </p:txBody>
      </p:sp>
      <p:sp>
        <p:nvSpPr>
          <p:cNvPr id="37" name="Rounded Rectangle 36"/>
          <p:cNvSpPr/>
          <p:nvPr/>
        </p:nvSpPr>
        <p:spPr>
          <a:xfrm>
            <a:off x="3200400" y="2456688"/>
            <a:ext cx="2438400" cy="232247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38" name="Oval 37"/>
          <p:cNvSpPr/>
          <p:nvPr/>
        </p:nvSpPr>
        <p:spPr>
          <a:xfrm>
            <a:off x="8001000" y="3218688"/>
            <a:ext cx="1524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2557801"/>
            <a:ext cx="1752600" cy="124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029200" y="1371600"/>
            <a:ext cx="838200" cy="73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19800" y="1251267"/>
            <a:ext cx="685800" cy="80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ight Arrow 46"/>
          <p:cNvSpPr/>
          <p:nvPr/>
        </p:nvSpPr>
        <p:spPr>
          <a:xfrm rot="10800000">
            <a:off x="2743201" y="3142488"/>
            <a:ext cx="762000" cy="304800"/>
          </a:xfrm>
          <a:prstGeom prst="rightArrow">
            <a:avLst/>
          </a:prstGeom>
          <a:solidFill>
            <a:srgbClr val="7099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 rot="10800000" flipH="1">
            <a:off x="5486400" y="3142488"/>
            <a:ext cx="762001" cy="304800"/>
          </a:xfrm>
          <a:prstGeom prst="rightArrow">
            <a:avLst/>
          </a:prstGeom>
          <a:solidFill>
            <a:srgbClr val="7099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2581275" y="5479510"/>
            <a:ext cx="2191596" cy="751840"/>
          </a:xfrm>
          <a:prstGeom prst="roundRect">
            <a:avLst/>
          </a:prstGeom>
          <a:solidFill>
            <a:srgbClr val="77314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Центральная БД и утилиты</a:t>
            </a:r>
            <a:endParaRPr lang="en-US" sz="2000" b="1" dirty="0"/>
          </a:p>
        </p:txBody>
      </p:sp>
      <p:sp>
        <p:nvSpPr>
          <p:cNvPr id="51" name="Rounded Rectangle 50"/>
          <p:cNvSpPr/>
          <p:nvPr/>
        </p:nvSpPr>
        <p:spPr>
          <a:xfrm>
            <a:off x="549656" y="4989576"/>
            <a:ext cx="4343400" cy="135255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57" name="Right Arrow 56"/>
          <p:cNvSpPr/>
          <p:nvPr/>
        </p:nvSpPr>
        <p:spPr>
          <a:xfrm rot="1852495">
            <a:off x="2105156" y="4891903"/>
            <a:ext cx="1200188" cy="3048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 rot="20105502" flipH="1">
            <a:off x="4544957" y="4815113"/>
            <a:ext cx="1919674" cy="3048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 rot="5400000">
            <a:off x="3675000" y="4868800"/>
            <a:ext cx="688592" cy="3048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5959855" y="5436616"/>
            <a:ext cx="1477773" cy="781304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Внешний</a:t>
            </a:r>
            <a:endParaRPr lang="en-US" sz="2000" b="1" dirty="0"/>
          </a:p>
          <a:p>
            <a:pPr algn="ctr"/>
            <a:r>
              <a:rPr lang="ru-RU" sz="2000" b="1" dirty="0" smtClean="0"/>
              <a:t>интерфейс</a:t>
            </a:r>
            <a:endParaRPr lang="en-US" sz="2000" b="1" dirty="0"/>
          </a:p>
        </p:txBody>
      </p:sp>
      <p:sp>
        <p:nvSpPr>
          <p:cNvPr id="62" name="Rounded Rectangle 61"/>
          <p:cNvSpPr/>
          <p:nvPr/>
        </p:nvSpPr>
        <p:spPr>
          <a:xfrm>
            <a:off x="5883656" y="5065776"/>
            <a:ext cx="3107944" cy="127635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2765" y="5256784"/>
            <a:ext cx="1356275" cy="101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Left-Right Arrow 67"/>
          <p:cNvSpPr/>
          <p:nvPr/>
        </p:nvSpPr>
        <p:spPr>
          <a:xfrm>
            <a:off x="4969256" y="5522976"/>
            <a:ext cx="838200" cy="381000"/>
          </a:xfrm>
          <a:prstGeom prst="leftRightArrow">
            <a:avLst/>
          </a:prstGeom>
          <a:solidFill>
            <a:schemeClr val="accent5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256" y="5065776"/>
            <a:ext cx="1518146" cy="117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M:\Technical Documents\Marketing Information\LOGO Loic\Antennas_icons\antenna_foot_only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09800" y="3142488"/>
            <a:ext cx="371475" cy="337824"/>
          </a:xfrm>
          <a:prstGeom prst="rect">
            <a:avLst/>
          </a:prstGeom>
          <a:noFill/>
        </p:spPr>
      </p:pic>
      <p:pic>
        <p:nvPicPr>
          <p:cNvPr id="2057" name="Picture 9" descr="M:\Technical Documents\Marketing Information\LOGO Loic\Antennas_icons\antenna_dish_only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6578" y="2540187"/>
            <a:ext cx="726622" cy="754701"/>
          </a:xfrm>
          <a:prstGeom prst="rect">
            <a:avLst/>
          </a:prstGeom>
          <a:noFill/>
        </p:spPr>
      </p:pic>
      <p:pic>
        <p:nvPicPr>
          <p:cNvPr id="52" name="Picture 9" descr="M:\Technical Documents\Marketing Information\LOGO Loic\Antennas_icons\antenna_dish_only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51368">
            <a:off x="2045270" y="2489014"/>
            <a:ext cx="726622" cy="754701"/>
          </a:xfrm>
          <a:prstGeom prst="rect">
            <a:avLst/>
          </a:prstGeom>
          <a:noFill/>
        </p:spPr>
      </p:pic>
      <p:pic>
        <p:nvPicPr>
          <p:cNvPr id="53" name="Picture 8" descr="M:\Technical Documents\Marketing Information\LOGO Loic\Antennas_icons\antenna_foot_only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53200" y="3440391"/>
            <a:ext cx="258955" cy="235497"/>
          </a:xfrm>
          <a:prstGeom prst="rect">
            <a:avLst/>
          </a:prstGeom>
          <a:noFill/>
        </p:spPr>
      </p:pic>
      <p:pic>
        <p:nvPicPr>
          <p:cNvPr id="54" name="Picture 9" descr="M:\Technical Documents\Marketing Information\LOGO Loic\Antennas_icons\antenna_dish_only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40546">
            <a:off x="6341566" y="3001393"/>
            <a:ext cx="506527" cy="526101"/>
          </a:xfrm>
          <a:prstGeom prst="rect">
            <a:avLst/>
          </a:prstGeom>
          <a:noFill/>
        </p:spPr>
      </p:pic>
      <p:pic>
        <p:nvPicPr>
          <p:cNvPr id="56" name="Picture 8" descr="M:\Technical Documents\Marketing Information\LOGO Loic\Antennas_icons\antenna_foot_only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34200" y="2983191"/>
            <a:ext cx="258955" cy="235497"/>
          </a:xfrm>
          <a:prstGeom prst="rect">
            <a:avLst/>
          </a:prstGeom>
          <a:noFill/>
        </p:spPr>
      </p:pic>
      <p:pic>
        <p:nvPicPr>
          <p:cNvPr id="60" name="Picture 9" descr="M:\Technical Documents\Marketing Information\LOGO Loic\Antennas_icons\antenna_dish_only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40546">
            <a:off x="6722566" y="2544193"/>
            <a:ext cx="506527" cy="526101"/>
          </a:xfrm>
          <a:prstGeom prst="rect">
            <a:avLst/>
          </a:prstGeom>
          <a:noFill/>
        </p:spPr>
      </p:pic>
      <p:pic>
        <p:nvPicPr>
          <p:cNvPr id="63" name="Picture 9" descr="M:\Technical Documents\Marketing Information\LOGO Loic\Antennas_icons\antenna_dish_only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84667">
            <a:off x="6365468" y="3034516"/>
            <a:ext cx="506527" cy="526101"/>
          </a:xfrm>
          <a:prstGeom prst="rect">
            <a:avLst/>
          </a:prstGeom>
          <a:noFill/>
        </p:spPr>
      </p:pic>
      <p:pic>
        <p:nvPicPr>
          <p:cNvPr id="64" name="Picture 9" descr="M:\Technical Documents\Marketing Information\LOGO Loic\Antennas_icons\antenna_dish_only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4016">
            <a:off x="6790457" y="2536741"/>
            <a:ext cx="506527" cy="526101"/>
          </a:xfrm>
          <a:prstGeom prst="rect">
            <a:avLst/>
          </a:prstGeom>
          <a:noFill/>
        </p:spPr>
      </p:pic>
      <p:sp>
        <p:nvSpPr>
          <p:cNvPr id="46" name="Freeform 45"/>
          <p:cNvSpPr/>
          <p:nvPr/>
        </p:nvSpPr>
        <p:spPr>
          <a:xfrm rot="14123766">
            <a:off x="5267726" y="2216718"/>
            <a:ext cx="1518807" cy="338923"/>
          </a:xfrm>
          <a:custGeom>
            <a:avLst/>
            <a:gdLst>
              <a:gd name="connsiteX0" fmla="*/ 0 w 5990492"/>
              <a:gd name="connsiteY0" fmla="*/ 406958 h 800519"/>
              <a:gd name="connsiteX1" fmla="*/ 291402 w 5990492"/>
              <a:gd name="connsiteY1" fmla="*/ 65314 h 800519"/>
              <a:gd name="connsiteX2" fmla="*/ 904351 w 5990492"/>
              <a:gd name="connsiteY2" fmla="*/ 798844 h 800519"/>
              <a:gd name="connsiteX3" fmla="*/ 1497204 w 5990492"/>
              <a:gd name="connsiteY3" fmla="*/ 75363 h 800519"/>
              <a:gd name="connsiteX4" fmla="*/ 2090057 w 5990492"/>
              <a:gd name="connsiteY4" fmla="*/ 798844 h 800519"/>
              <a:gd name="connsiteX5" fmla="*/ 2682910 w 5990492"/>
              <a:gd name="connsiteY5" fmla="*/ 85411 h 800519"/>
              <a:gd name="connsiteX6" fmla="*/ 3275762 w 5990492"/>
              <a:gd name="connsiteY6" fmla="*/ 788796 h 800519"/>
              <a:gd name="connsiteX7" fmla="*/ 3888712 w 5990492"/>
              <a:gd name="connsiteY7" fmla="*/ 145701 h 800519"/>
              <a:gd name="connsiteX8" fmla="*/ 4451420 w 5990492"/>
              <a:gd name="connsiteY8" fmla="*/ 648119 h 800519"/>
              <a:gd name="connsiteX9" fmla="*/ 5044272 w 5990492"/>
              <a:gd name="connsiteY9" fmla="*/ 195943 h 800519"/>
              <a:gd name="connsiteX10" fmla="*/ 5657222 w 5990492"/>
              <a:gd name="connsiteY10" fmla="*/ 577780 h 800519"/>
              <a:gd name="connsiteX11" fmla="*/ 5938576 w 5990492"/>
              <a:gd name="connsiteY11" fmla="*/ 427055 h 800519"/>
              <a:gd name="connsiteX12" fmla="*/ 5968721 w 5990492"/>
              <a:gd name="connsiteY12" fmla="*/ 376813 h 80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90492" h="800519">
                <a:moveTo>
                  <a:pt x="0" y="406958"/>
                </a:moveTo>
                <a:cubicBezTo>
                  <a:pt x="70338" y="203479"/>
                  <a:pt x="140677" y="0"/>
                  <a:pt x="291402" y="65314"/>
                </a:cubicBezTo>
                <a:cubicBezTo>
                  <a:pt x="442127" y="130628"/>
                  <a:pt x="703384" y="797169"/>
                  <a:pt x="904351" y="798844"/>
                </a:cubicBezTo>
                <a:cubicBezTo>
                  <a:pt x="1105318" y="800519"/>
                  <a:pt x="1299586" y="75363"/>
                  <a:pt x="1497204" y="75363"/>
                </a:cubicBezTo>
                <a:cubicBezTo>
                  <a:pt x="1694822" y="75363"/>
                  <a:pt x="1892439" y="797169"/>
                  <a:pt x="2090057" y="798844"/>
                </a:cubicBezTo>
                <a:cubicBezTo>
                  <a:pt x="2287675" y="800519"/>
                  <a:pt x="2485293" y="87086"/>
                  <a:pt x="2682910" y="85411"/>
                </a:cubicBezTo>
                <a:cubicBezTo>
                  <a:pt x="2880527" y="83736"/>
                  <a:pt x="3074795" y="778748"/>
                  <a:pt x="3275762" y="788796"/>
                </a:cubicBezTo>
                <a:cubicBezTo>
                  <a:pt x="3476729" y="798844"/>
                  <a:pt x="3692769" y="169147"/>
                  <a:pt x="3888712" y="145701"/>
                </a:cubicBezTo>
                <a:cubicBezTo>
                  <a:pt x="4084655" y="122255"/>
                  <a:pt x="4258827" y="639745"/>
                  <a:pt x="4451420" y="648119"/>
                </a:cubicBezTo>
                <a:cubicBezTo>
                  <a:pt x="4644013" y="656493"/>
                  <a:pt x="4843305" y="207666"/>
                  <a:pt x="5044272" y="195943"/>
                </a:cubicBezTo>
                <a:cubicBezTo>
                  <a:pt x="5245239" y="184220"/>
                  <a:pt x="5508171" y="539261"/>
                  <a:pt x="5657222" y="577780"/>
                </a:cubicBezTo>
                <a:cubicBezTo>
                  <a:pt x="5806273" y="616299"/>
                  <a:pt x="5886660" y="460549"/>
                  <a:pt x="5938576" y="427055"/>
                </a:cubicBezTo>
                <a:cubicBezTo>
                  <a:pt x="5990492" y="393561"/>
                  <a:pt x="5979606" y="385187"/>
                  <a:pt x="5968721" y="376813"/>
                </a:cubicBezTo>
              </a:path>
            </a:pathLst>
          </a:cu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 rot="13450579">
            <a:off x="1051395" y="1974445"/>
            <a:ext cx="1203939" cy="338923"/>
          </a:xfrm>
          <a:custGeom>
            <a:avLst/>
            <a:gdLst>
              <a:gd name="connsiteX0" fmla="*/ 0 w 5990492"/>
              <a:gd name="connsiteY0" fmla="*/ 406958 h 800519"/>
              <a:gd name="connsiteX1" fmla="*/ 291402 w 5990492"/>
              <a:gd name="connsiteY1" fmla="*/ 65314 h 800519"/>
              <a:gd name="connsiteX2" fmla="*/ 904351 w 5990492"/>
              <a:gd name="connsiteY2" fmla="*/ 798844 h 800519"/>
              <a:gd name="connsiteX3" fmla="*/ 1497204 w 5990492"/>
              <a:gd name="connsiteY3" fmla="*/ 75363 h 800519"/>
              <a:gd name="connsiteX4" fmla="*/ 2090057 w 5990492"/>
              <a:gd name="connsiteY4" fmla="*/ 798844 h 800519"/>
              <a:gd name="connsiteX5" fmla="*/ 2682910 w 5990492"/>
              <a:gd name="connsiteY5" fmla="*/ 85411 h 800519"/>
              <a:gd name="connsiteX6" fmla="*/ 3275762 w 5990492"/>
              <a:gd name="connsiteY6" fmla="*/ 788796 h 800519"/>
              <a:gd name="connsiteX7" fmla="*/ 3888712 w 5990492"/>
              <a:gd name="connsiteY7" fmla="*/ 145701 h 800519"/>
              <a:gd name="connsiteX8" fmla="*/ 4451420 w 5990492"/>
              <a:gd name="connsiteY8" fmla="*/ 648119 h 800519"/>
              <a:gd name="connsiteX9" fmla="*/ 5044272 w 5990492"/>
              <a:gd name="connsiteY9" fmla="*/ 195943 h 800519"/>
              <a:gd name="connsiteX10" fmla="*/ 5657222 w 5990492"/>
              <a:gd name="connsiteY10" fmla="*/ 577780 h 800519"/>
              <a:gd name="connsiteX11" fmla="*/ 5938576 w 5990492"/>
              <a:gd name="connsiteY11" fmla="*/ 427055 h 800519"/>
              <a:gd name="connsiteX12" fmla="*/ 5968721 w 5990492"/>
              <a:gd name="connsiteY12" fmla="*/ 376813 h 80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90492" h="800519">
                <a:moveTo>
                  <a:pt x="0" y="406958"/>
                </a:moveTo>
                <a:cubicBezTo>
                  <a:pt x="70338" y="203479"/>
                  <a:pt x="140677" y="0"/>
                  <a:pt x="291402" y="65314"/>
                </a:cubicBezTo>
                <a:cubicBezTo>
                  <a:pt x="442127" y="130628"/>
                  <a:pt x="703384" y="797169"/>
                  <a:pt x="904351" y="798844"/>
                </a:cubicBezTo>
                <a:cubicBezTo>
                  <a:pt x="1105318" y="800519"/>
                  <a:pt x="1299586" y="75363"/>
                  <a:pt x="1497204" y="75363"/>
                </a:cubicBezTo>
                <a:cubicBezTo>
                  <a:pt x="1694822" y="75363"/>
                  <a:pt x="1892439" y="797169"/>
                  <a:pt x="2090057" y="798844"/>
                </a:cubicBezTo>
                <a:cubicBezTo>
                  <a:pt x="2287675" y="800519"/>
                  <a:pt x="2485293" y="87086"/>
                  <a:pt x="2682910" y="85411"/>
                </a:cubicBezTo>
                <a:cubicBezTo>
                  <a:pt x="2880527" y="83736"/>
                  <a:pt x="3074795" y="778748"/>
                  <a:pt x="3275762" y="788796"/>
                </a:cubicBezTo>
                <a:cubicBezTo>
                  <a:pt x="3476729" y="798844"/>
                  <a:pt x="3692769" y="169147"/>
                  <a:pt x="3888712" y="145701"/>
                </a:cubicBezTo>
                <a:cubicBezTo>
                  <a:pt x="4084655" y="122255"/>
                  <a:pt x="4258827" y="639745"/>
                  <a:pt x="4451420" y="648119"/>
                </a:cubicBezTo>
                <a:cubicBezTo>
                  <a:pt x="4644013" y="656493"/>
                  <a:pt x="4843305" y="207666"/>
                  <a:pt x="5044272" y="195943"/>
                </a:cubicBezTo>
                <a:cubicBezTo>
                  <a:pt x="5245239" y="184220"/>
                  <a:pt x="5508171" y="539261"/>
                  <a:pt x="5657222" y="577780"/>
                </a:cubicBezTo>
                <a:cubicBezTo>
                  <a:pt x="5806273" y="616299"/>
                  <a:pt x="5886660" y="460549"/>
                  <a:pt x="5938576" y="427055"/>
                </a:cubicBezTo>
                <a:cubicBezTo>
                  <a:pt x="5990492" y="393561"/>
                  <a:pt x="5979606" y="385187"/>
                  <a:pt x="5968721" y="376813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 rot="17585169">
            <a:off x="2363534" y="1986764"/>
            <a:ext cx="752774" cy="338923"/>
          </a:xfrm>
          <a:custGeom>
            <a:avLst/>
            <a:gdLst>
              <a:gd name="connsiteX0" fmla="*/ 0 w 5990492"/>
              <a:gd name="connsiteY0" fmla="*/ 406958 h 800519"/>
              <a:gd name="connsiteX1" fmla="*/ 291402 w 5990492"/>
              <a:gd name="connsiteY1" fmla="*/ 65314 h 800519"/>
              <a:gd name="connsiteX2" fmla="*/ 904351 w 5990492"/>
              <a:gd name="connsiteY2" fmla="*/ 798844 h 800519"/>
              <a:gd name="connsiteX3" fmla="*/ 1497204 w 5990492"/>
              <a:gd name="connsiteY3" fmla="*/ 75363 h 800519"/>
              <a:gd name="connsiteX4" fmla="*/ 2090057 w 5990492"/>
              <a:gd name="connsiteY4" fmla="*/ 798844 h 800519"/>
              <a:gd name="connsiteX5" fmla="*/ 2682910 w 5990492"/>
              <a:gd name="connsiteY5" fmla="*/ 85411 h 800519"/>
              <a:gd name="connsiteX6" fmla="*/ 3275762 w 5990492"/>
              <a:gd name="connsiteY6" fmla="*/ 788796 h 800519"/>
              <a:gd name="connsiteX7" fmla="*/ 3888712 w 5990492"/>
              <a:gd name="connsiteY7" fmla="*/ 145701 h 800519"/>
              <a:gd name="connsiteX8" fmla="*/ 4451420 w 5990492"/>
              <a:gd name="connsiteY8" fmla="*/ 648119 h 800519"/>
              <a:gd name="connsiteX9" fmla="*/ 5044272 w 5990492"/>
              <a:gd name="connsiteY9" fmla="*/ 195943 h 800519"/>
              <a:gd name="connsiteX10" fmla="*/ 5657222 w 5990492"/>
              <a:gd name="connsiteY10" fmla="*/ 577780 h 800519"/>
              <a:gd name="connsiteX11" fmla="*/ 5938576 w 5990492"/>
              <a:gd name="connsiteY11" fmla="*/ 427055 h 800519"/>
              <a:gd name="connsiteX12" fmla="*/ 5968721 w 5990492"/>
              <a:gd name="connsiteY12" fmla="*/ 376813 h 80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90492" h="800519">
                <a:moveTo>
                  <a:pt x="0" y="406958"/>
                </a:moveTo>
                <a:cubicBezTo>
                  <a:pt x="70338" y="203479"/>
                  <a:pt x="140677" y="0"/>
                  <a:pt x="291402" y="65314"/>
                </a:cubicBezTo>
                <a:cubicBezTo>
                  <a:pt x="442127" y="130628"/>
                  <a:pt x="703384" y="797169"/>
                  <a:pt x="904351" y="798844"/>
                </a:cubicBezTo>
                <a:cubicBezTo>
                  <a:pt x="1105318" y="800519"/>
                  <a:pt x="1299586" y="75363"/>
                  <a:pt x="1497204" y="75363"/>
                </a:cubicBezTo>
                <a:cubicBezTo>
                  <a:pt x="1694822" y="75363"/>
                  <a:pt x="1892439" y="797169"/>
                  <a:pt x="2090057" y="798844"/>
                </a:cubicBezTo>
                <a:cubicBezTo>
                  <a:pt x="2287675" y="800519"/>
                  <a:pt x="2485293" y="87086"/>
                  <a:pt x="2682910" y="85411"/>
                </a:cubicBezTo>
                <a:cubicBezTo>
                  <a:pt x="2880527" y="83736"/>
                  <a:pt x="3074795" y="778748"/>
                  <a:pt x="3275762" y="788796"/>
                </a:cubicBezTo>
                <a:cubicBezTo>
                  <a:pt x="3476729" y="798844"/>
                  <a:pt x="3692769" y="169147"/>
                  <a:pt x="3888712" y="145701"/>
                </a:cubicBezTo>
                <a:cubicBezTo>
                  <a:pt x="4084655" y="122255"/>
                  <a:pt x="4258827" y="639745"/>
                  <a:pt x="4451420" y="648119"/>
                </a:cubicBezTo>
                <a:cubicBezTo>
                  <a:pt x="4644013" y="656493"/>
                  <a:pt x="4843305" y="207666"/>
                  <a:pt x="5044272" y="195943"/>
                </a:cubicBezTo>
                <a:cubicBezTo>
                  <a:pt x="5245239" y="184220"/>
                  <a:pt x="5508171" y="539261"/>
                  <a:pt x="5657222" y="577780"/>
                </a:cubicBezTo>
                <a:cubicBezTo>
                  <a:pt x="5806273" y="616299"/>
                  <a:pt x="5886660" y="460549"/>
                  <a:pt x="5938576" y="427055"/>
                </a:cubicBezTo>
                <a:cubicBezTo>
                  <a:pt x="5990492" y="393561"/>
                  <a:pt x="5979606" y="385187"/>
                  <a:pt x="5968721" y="376813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 rot="14877411">
            <a:off x="6370479" y="2000025"/>
            <a:ext cx="795696" cy="338923"/>
          </a:xfrm>
          <a:custGeom>
            <a:avLst/>
            <a:gdLst>
              <a:gd name="connsiteX0" fmla="*/ 0 w 5990492"/>
              <a:gd name="connsiteY0" fmla="*/ 406958 h 800519"/>
              <a:gd name="connsiteX1" fmla="*/ 291402 w 5990492"/>
              <a:gd name="connsiteY1" fmla="*/ 65314 h 800519"/>
              <a:gd name="connsiteX2" fmla="*/ 904351 w 5990492"/>
              <a:gd name="connsiteY2" fmla="*/ 798844 h 800519"/>
              <a:gd name="connsiteX3" fmla="*/ 1497204 w 5990492"/>
              <a:gd name="connsiteY3" fmla="*/ 75363 h 800519"/>
              <a:gd name="connsiteX4" fmla="*/ 2090057 w 5990492"/>
              <a:gd name="connsiteY4" fmla="*/ 798844 h 800519"/>
              <a:gd name="connsiteX5" fmla="*/ 2682910 w 5990492"/>
              <a:gd name="connsiteY5" fmla="*/ 85411 h 800519"/>
              <a:gd name="connsiteX6" fmla="*/ 3275762 w 5990492"/>
              <a:gd name="connsiteY6" fmla="*/ 788796 h 800519"/>
              <a:gd name="connsiteX7" fmla="*/ 3888712 w 5990492"/>
              <a:gd name="connsiteY7" fmla="*/ 145701 h 800519"/>
              <a:gd name="connsiteX8" fmla="*/ 4451420 w 5990492"/>
              <a:gd name="connsiteY8" fmla="*/ 648119 h 800519"/>
              <a:gd name="connsiteX9" fmla="*/ 5044272 w 5990492"/>
              <a:gd name="connsiteY9" fmla="*/ 195943 h 800519"/>
              <a:gd name="connsiteX10" fmla="*/ 5657222 w 5990492"/>
              <a:gd name="connsiteY10" fmla="*/ 577780 h 800519"/>
              <a:gd name="connsiteX11" fmla="*/ 5938576 w 5990492"/>
              <a:gd name="connsiteY11" fmla="*/ 427055 h 800519"/>
              <a:gd name="connsiteX12" fmla="*/ 5968721 w 5990492"/>
              <a:gd name="connsiteY12" fmla="*/ 376813 h 80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90492" h="800519">
                <a:moveTo>
                  <a:pt x="0" y="406958"/>
                </a:moveTo>
                <a:cubicBezTo>
                  <a:pt x="70338" y="203479"/>
                  <a:pt x="140677" y="0"/>
                  <a:pt x="291402" y="65314"/>
                </a:cubicBezTo>
                <a:cubicBezTo>
                  <a:pt x="442127" y="130628"/>
                  <a:pt x="703384" y="797169"/>
                  <a:pt x="904351" y="798844"/>
                </a:cubicBezTo>
                <a:cubicBezTo>
                  <a:pt x="1105318" y="800519"/>
                  <a:pt x="1299586" y="75363"/>
                  <a:pt x="1497204" y="75363"/>
                </a:cubicBezTo>
                <a:cubicBezTo>
                  <a:pt x="1694822" y="75363"/>
                  <a:pt x="1892439" y="797169"/>
                  <a:pt x="2090057" y="798844"/>
                </a:cubicBezTo>
                <a:cubicBezTo>
                  <a:pt x="2287675" y="800519"/>
                  <a:pt x="2485293" y="87086"/>
                  <a:pt x="2682910" y="85411"/>
                </a:cubicBezTo>
                <a:cubicBezTo>
                  <a:pt x="2880527" y="83736"/>
                  <a:pt x="3074795" y="778748"/>
                  <a:pt x="3275762" y="788796"/>
                </a:cubicBezTo>
                <a:cubicBezTo>
                  <a:pt x="3476729" y="798844"/>
                  <a:pt x="3692769" y="169147"/>
                  <a:pt x="3888712" y="145701"/>
                </a:cubicBezTo>
                <a:cubicBezTo>
                  <a:pt x="4084655" y="122255"/>
                  <a:pt x="4258827" y="639745"/>
                  <a:pt x="4451420" y="648119"/>
                </a:cubicBezTo>
                <a:cubicBezTo>
                  <a:pt x="4644013" y="656493"/>
                  <a:pt x="4843305" y="207666"/>
                  <a:pt x="5044272" y="195943"/>
                </a:cubicBezTo>
                <a:cubicBezTo>
                  <a:pt x="5245239" y="184220"/>
                  <a:pt x="5508171" y="539261"/>
                  <a:pt x="5657222" y="577780"/>
                </a:cubicBezTo>
                <a:cubicBezTo>
                  <a:pt x="5806273" y="616299"/>
                  <a:pt x="5886660" y="460549"/>
                  <a:pt x="5938576" y="427055"/>
                </a:cubicBezTo>
                <a:cubicBezTo>
                  <a:pt x="5990492" y="393561"/>
                  <a:pt x="5979606" y="385187"/>
                  <a:pt x="5968721" y="376813"/>
                </a:cubicBezTo>
              </a:path>
            </a:pathLst>
          </a:cu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9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4" grpId="0" animBg="1"/>
      <p:bldP spid="26" grpId="0" animBg="1"/>
      <p:bldP spid="36" grpId="0" animBg="1"/>
      <p:bldP spid="37" grpId="0" animBg="1"/>
      <p:bldP spid="38" grpId="0" animBg="1"/>
      <p:bldP spid="47" grpId="0" animBg="1"/>
      <p:bldP spid="49" grpId="0" animBg="1"/>
      <p:bldP spid="50" grpId="0" animBg="1"/>
      <p:bldP spid="51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8" grpId="0" animBg="1"/>
      <p:bldP spid="46" grpId="0" animBg="1"/>
      <p:bldP spid="48" grpId="0" animBg="1"/>
      <p:bldP spid="48" grpId="1" animBg="1"/>
      <p:bldP spid="55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7"/>
          <p:cNvSpPr>
            <a:spLocks noGrp="1"/>
          </p:cNvSpPr>
          <p:nvPr>
            <p:ph type="body" idx="1"/>
          </p:nvPr>
        </p:nvSpPr>
        <p:spPr>
          <a:xfrm>
            <a:off x="2166034" y="3324751"/>
            <a:ext cx="6337886" cy="1371600"/>
          </a:xfrm>
        </p:spPr>
        <p:txBody>
          <a:bodyPr/>
          <a:lstStyle/>
          <a:p>
            <a:pPr algn="ctr" latinLnBrk="1">
              <a:spcBef>
                <a:spcPts val="4000"/>
              </a:spcBef>
              <a:buClr>
                <a:srgbClr val="773141"/>
              </a:buClr>
              <a:buSzPct val="120000"/>
            </a:pPr>
            <a:r>
              <a:rPr lang="ru-RU" sz="36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Выводы</a:t>
            </a:r>
            <a:endParaRPr lang="en-US" sz="3600" b="1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algn="ctr" latinLnBrk="1"/>
            <a:endParaRPr lang="en-US" sz="3600" b="1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779" y="2307746"/>
            <a:ext cx="1655529" cy="2388605"/>
          </a:xfrm>
          <a:prstGeom prst="roundRect">
            <a:avLst>
              <a:gd name="adj" fmla="val 1470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94991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838200"/>
          </a:xfrm>
        </p:spPr>
        <p:txBody>
          <a:bodyPr/>
          <a:lstStyle/>
          <a:p>
            <a:pPr eaLnBrk="1" hangingPunct="1"/>
            <a:r>
              <a:rPr lang="ru-RU" sz="3200" dirty="0" smtClean="0"/>
              <a:t>Выводы</a:t>
            </a:r>
            <a:endParaRPr lang="en-US" sz="3200" dirty="0" smtClean="0"/>
          </a:p>
        </p:txBody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9720" y="1241612"/>
            <a:ext cx="8763000" cy="4749800"/>
          </a:xfrm>
        </p:spPr>
        <p:txBody>
          <a:bodyPr rtlCol="0">
            <a:normAutofit fontScale="32500" lnSpcReduction="20000"/>
          </a:bodyPr>
          <a:lstStyle/>
          <a:p>
            <a:pPr eaLnBrk="1" fontAlgn="auto" latinLnBrk="1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ct val="120000"/>
              <a:buFont typeface="Arial" charset="0"/>
              <a:buChar char="•"/>
              <a:defRPr/>
            </a:pPr>
            <a:r>
              <a:rPr lang="ru-RU" sz="6000" b="1" dirty="0" smtClean="0"/>
              <a:t>Управление Радиочастотным Спектром</a:t>
            </a:r>
            <a:endParaRPr lang="en-US" sz="6000" b="1" dirty="0" smtClean="0"/>
          </a:p>
          <a:p>
            <a:pPr lvl="1" eaLnBrk="1" fontAlgn="auto" latinLnBrk="1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ct val="120000"/>
              <a:defRPr/>
            </a:pPr>
            <a:r>
              <a:rPr lang="ru-RU" sz="5000" dirty="0" smtClean="0"/>
              <a:t>Вчерашний день – ручной контроль с анализатором спектра</a:t>
            </a:r>
            <a:r>
              <a:rPr lang="en-US" sz="5000" dirty="0" smtClean="0"/>
              <a:t>.</a:t>
            </a:r>
          </a:p>
          <a:p>
            <a:pPr lvl="1" eaLnBrk="1" fontAlgn="auto" latinLnBrk="1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ct val="120000"/>
              <a:defRPr/>
            </a:pPr>
            <a:r>
              <a:rPr lang="ru-RU" sz="5000" dirty="0" smtClean="0"/>
              <a:t>Современные автоматизированные системы управления спектром</a:t>
            </a:r>
            <a:r>
              <a:rPr lang="en-US" sz="5000" dirty="0" smtClean="0"/>
              <a:t>.</a:t>
            </a:r>
          </a:p>
          <a:p>
            <a:pPr lvl="1" eaLnBrk="1" fontAlgn="auto" latinLnBrk="1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ct val="120000"/>
              <a:defRPr/>
            </a:pPr>
            <a:endParaRPr lang="en-US" sz="1300" dirty="0" smtClean="0"/>
          </a:p>
          <a:p>
            <a:pPr eaLnBrk="1" fontAlgn="auto" latinLnBrk="1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ct val="120000"/>
              <a:buFont typeface="Arial" charset="0"/>
              <a:buChar char="•"/>
              <a:defRPr/>
            </a:pPr>
            <a:r>
              <a:rPr lang="ru-RU" sz="6000" b="1" dirty="0" smtClean="0"/>
              <a:t>Обзор современных систем управления спектром</a:t>
            </a:r>
            <a:r>
              <a:rPr lang="en-US" sz="6000" b="1" dirty="0" smtClean="0"/>
              <a:t>.</a:t>
            </a:r>
          </a:p>
          <a:p>
            <a:pPr lvl="1" eaLnBrk="1" fontAlgn="auto" latinLnBrk="1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ct val="120000"/>
              <a:defRPr/>
            </a:pPr>
            <a:r>
              <a:rPr lang="ru-RU" sz="5000" dirty="0" smtClean="0"/>
              <a:t>Цифровые системы мониторинга несущих</a:t>
            </a:r>
            <a:r>
              <a:rPr lang="en-US" sz="5000" dirty="0" smtClean="0"/>
              <a:t>: </a:t>
            </a:r>
            <a:r>
              <a:rPr lang="ru-RU" sz="5000" dirty="0" smtClean="0"/>
              <a:t>типы модуляции</a:t>
            </a:r>
            <a:r>
              <a:rPr lang="en-US" sz="5000" dirty="0" smtClean="0"/>
              <a:t>, FEC, </a:t>
            </a:r>
            <a:r>
              <a:rPr lang="ru-RU" sz="5000" dirty="0" smtClean="0"/>
              <a:t>несущая под несущей</a:t>
            </a:r>
            <a:r>
              <a:rPr lang="en-US" sz="5000" dirty="0" smtClean="0"/>
              <a:t> …</a:t>
            </a:r>
          </a:p>
          <a:p>
            <a:pPr lvl="1" eaLnBrk="1" fontAlgn="auto" latinLnBrk="1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ct val="120000"/>
              <a:defRPr/>
            </a:pPr>
            <a:r>
              <a:rPr lang="ru-RU" sz="5000" dirty="0" smtClean="0"/>
              <a:t>Автоматизированные планы мониторинга и сканирование «вслепую»</a:t>
            </a:r>
            <a:r>
              <a:rPr lang="en-US" sz="5000" dirty="0" smtClean="0"/>
              <a:t>.</a:t>
            </a:r>
          </a:p>
          <a:p>
            <a:pPr lvl="1" eaLnBrk="1" fontAlgn="auto" latinLnBrk="1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ct val="120000"/>
              <a:defRPr/>
            </a:pPr>
            <a:r>
              <a:rPr lang="ru-RU" sz="5000" dirty="0" smtClean="0"/>
              <a:t>Системы мониторинга </a:t>
            </a:r>
            <a:r>
              <a:rPr lang="en-US" sz="5000" dirty="0" smtClean="0"/>
              <a:t>TDMA </a:t>
            </a:r>
            <a:r>
              <a:rPr lang="ru-RU" sz="5000" dirty="0" smtClean="0"/>
              <a:t>сетей</a:t>
            </a:r>
            <a:r>
              <a:rPr lang="en-US" sz="5000" dirty="0" smtClean="0"/>
              <a:t>.</a:t>
            </a:r>
          </a:p>
          <a:p>
            <a:pPr lvl="1" eaLnBrk="1" fontAlgn="auto" latinLnBrk="1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ct val="120000"/>
              <a:defRPr/>
            </a:pPr>
            <a:r>
              <a:rPr lang="ru-RU" sz="5000" dirty="0" smtClean="0"/>
              <a:t>Современные системы </a:t>
            </a:r>
            <a:r>
              <a:rPr lang="ru-RU" sz="5000" dirty="0" err="1" smtClean="0"/>
              <a:t>геолокации</a:t>
            </a:r>
            <a:r>
              <a:rPr lang="ru-RU" sz="5000" dirty="0" smtClean="0"/>
              <a:t> по </a:t>
            </a:r>
            <a:r>
              <a:rPr lang="ru-RU" sz="5000" dirty="0" err="1" smtClean="0"/>
              <a:t>даунлинку</a:t>
            </a:r>
            <a:r>
              <a:rPr lang="en-US" sz="5000" dirty="0" smtClean="0"/>
              <a:t>.</a:t>
            </a:r>
          </a:p>
          <a:p>
            <a:pPr lvl="1" eaLnBrk="1" fontAlgn="auto" latinLnBrk="1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ct val="120000"/>
              <a:defRPr/>
            </a:pPr>
            <a:endParaRPr lang="en-US" sz="1300" dirty="0"/>
          </a:p>
          <a:p>
            <a:pPr eaLnBrk="1" fontAlgn="auto" latinLnBrk="1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ct val="120000"/>
              <a:buFont typeface="Arial" charset="0"/>
              <a:buChar char="•"/>
              <a:defRPr/>
            </a:pPr>
            <a:r>
              <a:rPr lang="ru-RU" sz="6000" b="1" dirty="0" smtClean="0"/>
              <a:t>Появляющиеся новые возможности.</a:t>
            </a:r>
          </a:p>
          <a:p>
            <a:pPr lvl="1" eaLnBrk="1" fontAlgn="auto" latinLnBrk="1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ct val="120000"/>
              <a:defRPr/>
            </a:pPr>
            <a:r>
              <a:rPr lang="ru-RU" sz="4600" dirty="0" smtClean="0"/>
              <a:t>Система анализа </a:t>
            </a:r>
            <a:r>
              <a:rPr lang="en-US" sz="4600" dirty="0" smtClean="0"/>
              <a:t>Carrier ID.</a:t>
            </a:r>
          </a:p>
          <a:p>
            <a:pPr lvl="1" eaLnBrk="1" fontAlgn="auto" latinLnBrk="1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ct val="120000"/>
              <a:defRPr/>
            </a:pPr>
            <a:r>
              <a:rPr lang="ru-RU" sz="5000" dirty="0" smtClean="0"/>
              <a:t>Новые методы </a:t>
            </a:r>
            <a:r>
              <a:rPr lang="ru-RU" sz="5000" dirty="0" err="1" smtClean="0"/>
              <a:t>геолокации</a:t>
            </a:r>
            <a:r>
              <a:rPr lang="ru-RU" sz="5000" dirty="0" smtClean="0"/>
              <a:t> с использованием летательных аппаратов</a:t>
            </a:r>
            <a:r>
              <a:rPr lang="en-US" sz="5000" dirty="0" smtClean="0"/>
              <a:t>.</a:t>
            </a:r>
          </a:p>
          <a:p>
            <a:pPr lvl="1" eaLnBrk="1" fontAlgn="auto" latinLnBrk="1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ct val="120000"/>
              <a:defRPr/>
            </a:pPr>
            <a:r>
              <a:rPr lang="ru-RU" sz="5000" dirty="0" smtClean="0"/>
              <a:t>Новые полностью интегрированные решения, разработанные для регуляторов</a:t>
            </a:r>
            <a:r>
              <a:rPr lang="en-US" sz="5000" dirty="0" smtClean="0"/>
              <a:t>.</a:t>
            </a:r>
            <a:endParaRPr lang="en-US" sz="1600" dirty="0" smtClean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121920" y="5588000"/>
            <a:ext cx="8940800" cy="792480"/>
          </a:xfrm>
          <a:prstGeom prst="roundRect">
            <a:avLst/>
          </a:prstGeom>
          <a:solidFill>
            <a:srgbClr val="0054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27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2075" tIns="46038" rIns="92075" bIns="46038"/>
          <a:lstStyle/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Контроль </a:t>
            </a:r>
            <a:r>
              <a:rPr lang="en-GB" sz="2800" b="1" dirty="0" err="1" smtClean="0">
                <a:solidFill>
                  <a:schemeClr val="bg1"/>
                </a:solidFill>
                <a:latin typeface="Arial" charset="0"/>
              </a:rPr>
              <a:t>SatCom</a:t>
            </a:r>
            <a:r>
              <a:rPr lang="en-GB" sz="28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доступен по всему миру</a:t>
            </a:r>
            <a:endParaRPr lang="en-GB" sz="28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387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2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2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2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2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2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2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2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2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2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2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2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2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2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562600"/>
          </a:xfrm>
        </p:spPr>
        <p:txBody>
          <a:bodyPr/>
          <a:lstStyle/>
          <a:p>
            <a:pPr marL="746125" lvl="1" indent="-288925" eaLnBrk="1" hangingPunct="1">
              <a:lnSpc>
                <a:spcPct val="120000"/>
              </a:lnSpc>
            </a:pPr>
            <a:endParaRPr lang="en-US" sz="3300" b="1" dirty="0" smtClean="0">
              <a:latin typeface="Arial" charset="0"/>
              <a:cs typeface="Arial" charset="0"/>
            </a:endParaRPr>
          </a:p>
          <a:p>
            <a:pPr marL="746125" lvl="1" indent="-288925" eaLnBrk="1" hangingPunct="1">
              <a:lnSpc>
                <a:spcPct val="120000"/>
              </a:lnSpc>
            </a:pPr>
            <a:endParaRPr lang="en-US" sz="3300" b="1" dirty="0" smtClean="0">
              <a:latin typeface="Arial" charset="0"/>
              <a:cs typeface="Arial" charset="0"/>
            </a:endParaRPr>
          </a:p>
          <a:p>
            <a:pPr marL="746125" lvl="1" indent="-288925" eaLnBrk="1" hangingPunct="1">
              <a:lnSpc>
                <a:spcPct val="120000"/>
              </a:lnSpc>
            </a:pPr>
            <a:endParaRPr lang="en-US" sz="16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sz="16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sz="16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US" sz="1600" dirty="0" smtClean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120000"/>
              </a:lnSpc>
              <a:buFont typeface="Arial" charset="0"/>
              <a:buNone/>
            </a:pPr>
            <a:endParaRPr lang="en-US" sz="2100" dirty="0" smtClean="0">
              <a:latin typeface="Arial" charset="0"/>
              <a:cs typeface="Arial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2547986" y="0"/>
            <a:ext cx="472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773141"/>
                </a:solidFill>
                <a:latin typeface="Arial" pitchFamily="34" charset="0"/>
                <a:ea typeface="+mj-ea"/>
                <a:cs typeface="Arial" pitchFamily="34" charset="0"/>
              </a:rPr>
              <a:t>Спасибо</a:t>
            </a:r>
            <a:endParaRPr lang="en-US" sz="6000" b="1" dirty="0">
              <a:solidFill>
                <a:srgbClr val="77314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7" name="Picture 2" descr="M:\Technical Documents\Marketing Information\LOGO Loic\moscito_bo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3381" y="3236976"/>
            <a:ext cx="3522668" cy="1853184"/>
          </a:xfrm>
          <a:prstGeom prst="rect">
            <a:avLst/>
          </a:prstGeom>
          <a:noFill/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38186" y="1362188"/>
            <a:ext cx="868597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dirty="0" err="1">
                <a:solidFill>
                  <a:srgbClr val="FF0000"/>
                </a:solidFill>
              </a:rPr>
              <a:t>Комплексн</a:t>
            </a:r>
            <a:r>
              <a:rPr lang="ru-RU" sz="4000" b="1" dirty="0" err="1">
                <a:solidFill>
                  <a:srgbClr val="FF0000"/>
                </a:solidFill>
              </a:rPr>
              <a:t>ое</a:t>
            </a:r>
            <a:r>
              <a:rPr lang="ru-RU" sz="4000" b="1" dirty="0">
                <a:solidFill>
                  <a:srgbClr val="FF0000"/>
                </a:solidFill>
              </a:rPr>
              <a:t> управление спутниковым спектром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186" y="3119120"/>
            <a:ext cx="4138348" cy="264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h="114300"/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3520" y="5100320"/>
            <a:ext cx="1108906" cy="85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6289861" y="5252720"/>
            <a:ext cx="2762699" cy="71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1800" dirty="0" smtClean="0">
                <a:solidFill>
                  <a:srgbClr val="773141"/>
                </a:solidFill>
                <a:latin typeface="Arial" pitchFamily="34" charset="0"/>
                <a:ea typeface="+mj-ea"/>
                <a:cs typeface="Arial" pitchFamily="34" charset="0"/>
              </a:rPr>
              <a:t>Integral Systems Europe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773141"/>
                </a:solidFill>
                <a:latin typeface="Arial" pitchFamily="34" charset="0"/>
                <a:ea typeface="+mj-ea"/>
                <a:cs typeface="Arial" pitchFamily="34" charset="0"/>
              </a:rPr>
              <a:t>Партнёр </a:t>
            </a:r>
            <a:r>
              <a:rPr lang="en-GB" sz="1800" dirty="0" smtClean="0">
                <a:solidFill>
                  <a:srgbClr val="773141"/>
                </a:solidFill>
                <a:latin typeface="Arial" pitchFamily="34" charset="0"/>
                <a:ea typeface="+mj-ea"/>
                <a:cs typeface="Arial" pitchFamily="34" charset="0"/>
              </a:rPr>
              <a:t>ARD Telecom</a:t>
            </a:r>
            <a:endParaRPr lang="en-US" sz="1800" dirty="0">
              <a:solidFill>
                <a:srgbClr val="77314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906581" y="6467537"/>
            <a:ext cx="3616139" cy="34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solidFill>
                  <a:srgbClr val="773141"/>
                </a:solidFill>
                <a:latin typeface="Arial" pitchFamily="34" charset="0"/>
                <a:ea typeface="+mj-ea"/>
                <a:cs typeface="Arial" pitchFamily="34" charset="0"/>
              </a:rPr>
              <a:t>www.integ-europe.com</a:t>
            </a:r>
            <a:endParaRPr lang="en-US" b="1" dirty="0">
              <a:solidFill>
                <a:srgbClr val="77314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44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382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  <a:cs typeface="Arial" charset="0"/>
              </a:rPr>
              <a:t>Presentation Agenda	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63732" y="1846408"/>
            <a:ext cx="8534400" cy="2927840"/>
          </a:xfrm>
        </p:spPr>
        <p:txBody>
          <a:bodyPr/>
          <a:lstStyle/>
          <a:p>
            <a:pPr latinLnBrk="1">
              <a:spcBef>
                <a:spcPts val="40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</a:pPr>
            <a:r>
              <a:rPr lang="uk-UA" sz="2400" dirty="0" err="1" smtClean="0">
                <a:ea typeface="ＭＳ Ｐゴシック" pitchFamily="34" charset="-128"/>
                <a:cs typeface="Arial" pitchFamily="34" charset="0"/>
              </a:rPr>
              <a:t>Введение</a:t>
            </a:r>
            <a:r>
              <a:rPr lang="uk-UA" sz="2400" dirty="0" smtClean="0">
                <a:ea typeface="ＭＳ Ｐゴシック" pitchFamily="34" charset="-128"/>
                <a:cs typeface="Arial" pitchFamily="34" charset="0"/>
              </a:rPr>
              <a:t> в </a:t>
            </a:r>
            <a:r>
              <a:rPr lang="uk-UA" sz="2400" dirty="0" err="1" smtClean="0">
                <a:ea typeface="ＭＳ Ｐゴシック" pitchFamily="34" charset="-128"/>
                <a:cs typeface="Arial" pitchFamily="34" charset="0"/>
              </a:rPr>
              <a:t>управление</a:t>
            </a:r>
            <a:r>
              <a:rPr lang="uk-UA" sz="2400" dirty="0" smtClean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uk-UA" sz="2400" dirty="0" err="1" smtClean="0">
                <a:ea typeface="ＭＳ Ｐゴシック" pitchFamily="34" charset="-128"/>
                <a:cs typeface="Arial" pitchFamily="34" charset="0"/>
              </a:rPr>
              <a:t>спутников</a:t>
            </a:r>
            <a:r>
              <a:rPr lang="ru-RU" sz="2400" dirty="0" err="1" smtClean="0">
                <a:ea typeface="ＭＳ Ｐゴシック" pitchFamily="34" charset="-128"/>
                <a:cs typeface="Arial" pitchFamily="34" charset="0"/>
              </a:rPr>
              <a:t>ым</a:t>
            </a:r>
            <a:r>
              <a:rPr lang="ru-RU" sz="2400" dirty="0" smtClean="0">
                <a:ea typeface="ＭＳ Ｐゴシック" pitchFamily="34" charset="-128"/>
                <a:cs typeface="Arial" pitchFamily="34" charset="0"/>
              </a:rPr>
              <a:t> спектром</a:t>
            </a: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.</a:t>
            </a:r>
            <a:endParaRPr lang="en-US" sz="2400" dirty="0">
              <a:ea typeface="ＭＳ Ｐゴシック" pitchFamily="34" charset="-128"/>
              <a:cs typeface="Arial" pitchFamily="34" charset="0"/>
            </a:endParaRPr>
          </a:p>
          <a:p>
            <a:pPr latinLnBrk="1">
              <a:spcBef>
                <a:spcPts val="40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</a:pPr>
            <a:r>
              <a:rPr lang="ru-RU" sz="2400" dirty="0" smtClean="0">
                <a:ea typeface="ＭＳ Ｐゴシック" pitchFamily="34" charset="-128"/>
                <a:cs typeface="Arial" pitchFamily="34" charset="0"/>
              </a:rPr>
              <a:t>Современное оборудование </a:t>
            </a:r>
          </a:p>
          <a:p>
            <a:pPr marL="0" indent="0" latinLnBrk="1">
              <a:lnSpc>
                <a:spcPct val="100000"/>
              </a:lnSpc>
              <a:spcBef>
                <a:spcPts val="2400"/>
              </a:spcBef>
              <a:buClr>
                <a:srgbClr val="773141"/>
              </a:buClr>
              <a:buSzPct val="120000"/>
            </a:pPr>
            <a:r>
              <a:rPr lang="ru-RU" sz="2400" dirty="0" smtClean="0">
                <a:ea typeface="ＭＳ Ｐゴシック" pitchFamily="34" charset="-128"/>
                <a:cs typeface="Arial" pitchFamily="34" charset="0"/>
              </a:rPr>
              <a:t>     управления спектром</a:t>
            </a: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.</a:t>
            </a:r>
            <a:endParaRPr lang="en-US" sz="2400" dirty="0">
              <a:ea typeface="ＭＳ Ｐゴシック" pitchFamily="34" charset="-128"/>
              <a:cs typeface="Arial" pitchFamily="34" charset="0"/>
            </a:endParaRPr>
          </a:p>
          <a:p>
            <a:pPr latinLnBrk="1">
              <a:spcBef>
                <a:spcPts val="40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</a:pPr>
            <a:r>
              <a:rPr lang="ru-RU" sz="2400" dirty="0" smtClean="0">
                <a:ea typeface="ＭＳ Ｐゴシック" pitchFamily="34" charset="-128"/>
                <a:cs typeface="Arial" pitchFamily="34" charset="0"/>
              </a:rPr>
              <a:t>Появляющиеся новые возможности</a:t>
            </a: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.</a:t>
            </a:r>
            <a:endParaRPr lang="en-US" sz="2400" dirty="0">
              <a:ea typeface="ＭＳ Ｐゴシック" pitchFamily="34" charset="-128"/>
              <a:cs typeface="Arial" pitchFamily="34" charset="0"/>
            </a:endParaRPr>
          </a:p>
          <a:p>
            <a:pPr latinLnBrk="1">
              <a:spcBef>
                <a:spcPts val="40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</a:pPr>
            <a:r>
              <a:rPr lang="ru-RU" sz="2400" dirty="0" smtClean="0">
                <a:ea typeface="ＭＳ Ｐゴシック" pitchFamily="34" charset="-128"/>
                <a:cs typeface="Arial" pitchFamily="34" charset="0"/>
              </a:rPr>
              <a:t>Выводы</a:t>
            </a: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.</a:t>
            </a:r>
            <a:endParaRPr lang="en-US" sz="2400" dirty="0">
              <a:ea typeface="ＭＳ Ｐゴシック" pitchFamily="34" charset="-128"/>
              <a:cs typeface="Arial" pitchFamily="34" charset="0"/>
            </a:endParaRPr>
          </a:p>
          <a:p>
            <a:pPr latinLnBrk="1">
              <a:spcBef>
                <a:spcPts val="3200"/>
              </a:spcBef>
            </a:pPr>
            <a:endParaRPr lang="en-US" sz="2400" b="1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eaLnBrk="1" hangingPunct="1"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1027" name="Picture 3" descr="C:\Users\jduboe\Downloads\imageb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9317" y="2458720"/>
            <a:ext cx="3778792" cy="389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35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7"/>
          <p:cNvSpPr>
            <a:spLocks noGrp="1"/>
          </p:cNvSpPr>
          <p:nvPr>
            <p:ph type="body" idx="1"/>
          </p:nvPr>
        </p:nvSpPr>
        <p:spPr>
          <a:xfrm>
            <a:off x="2140438" y="2441135"/>
            <a:ext cx="6617677" cy="1371600"/>
          </a:xfrm>
        </p:spPr>
        <p:txBody>
          <a:bodyPr/>
          <a:lstStyle/>
          <a:p>
            <a:pPr algn="ctr" latinLnBrk="1">
              <a:buSzPct val="120000"/>
            </a:pPr>
            <a:r>
              <a:rPr lang="uk-UA" sz="3600" b="1" dirty="0" err="1" smtClean="0">
                <a:solidFill>
                  <a:schemeClr val="accent1"/>
                </a:solidFill>
                <a:latin typeface="Arial" charset="0"/>
                <a:cs typeface="Arial" charset="0"/>
              </a:rPr>
              <a:t>Введение</a:t>
            </a:r>
            <a:r>
              <a:rPr lang="uk-UA" sz="36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 </a:t>
            </a:r>
            <a:r>
              <a:rPr lang="uk-UA" sz="36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в </a:t>
            </a:r>
            <a:r>
              <a:rPr lang="uk-UA" sz="3600" b="1" dirty="0" err="1">
                <a:solidFill>
                  <a:schemeClr val="accent1"/>
                </a:solidFill>
                <a:latin typeface="Arial" charset="0"/>
                <a:cs typeface="Arial" charset="0"/>
              </a:rPr>
              <a:t>управление</a:t>
            </a:r>
            <a:r>
              <a:rPr lang="uk-UA" sz="36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 </a:t>
            </a:r>
            <a:endParaRPr lang="uk-UA" sz="3600" b="1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algn="ctr" latinLnBrk="1">
              <a:buSzPct val="120000"/>
            </a:pPr>
            <a:r>
              <a:rPr lang="uk-UA" sz="3600" b="1" dirty="0" err="1" smtClean="0">
                <a:solidFill>
                  <a:schemeClr val="accent1"/>
                </a:solidFill>
                <a:latin typeface="Arial" charset="0"/>
                <a:cs typeface="Arial" charset="0"/>
              </a:rPr>
              <a:t>спутников</a:t>
            </a:r>
            <a:r>
              <a:rPr lang="ru-RU" sz="3600" b="1" dirty="0" err="1">
                <a:solidFill>
                  <a:schemeClr val="accent1"/>
                </a:solidFill>
                <a:latin typeface="Arial" charset="0"/>
                <a:cs typeface="Arial" charset="0"/>
              </a:rPr>
              <a:t>ым</a:t>
            </a:r>
            <a:r>
              <a:rPr lang="ru-RU" sz="36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 </a:t>
            </a:r>
            <a:r>
              <a:rPr lang="ru-RU" sz="36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спектром</a:t>
            </a:r>
            <a:endParaRPr lang="en-US" sz="3600" b="1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779" y="1797792"/>
            <a:ext cx="1655529" cy="2388605"/>
          </a:xfrm>
          <a:prstGeom prst="roundRect">
            <a:avLst>
              <a:gd name="adj" fmla="val 1470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8879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...</a:t>
            </a:r>
            <a:r>
              <a:rPr lang="ru-RU" sz="3200" dirty="0" smtClean="0"/>
              <a:t>ещё вчера всё было сложно</a:t>
            </a:r>
            <a:endParaRPr lang="en-US" sz="3200" dirty="0" smtClean="0"/>
          </a:p>
        </p:txBody>
      </p:sp>
      <p:sp>
        <p:nvSpPr>
          <p:cNvPr id="31750" name="Content Placeholder 6"/>
          <p:cNvSpPr>
            <a:spLocks noGrp="1"/>
          </p:cNvSpPr>
          <p:nvPr>
            <p:ph idx="1"/>
          </p:nvPr>
        </p:nvSpPr>
        <p:spPr>
          <a:xfrm>
            <a:off x="143954" y="1374648"/>
            <a:ext cx="8534400" cy="8849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0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</a:pPr>
            <a:r>
              <a:rPr lang="ru-RU" sz="2400" dirty="0" smtClean="0">
                <a:ea typeface="ＭＳ Ｐゴシック" pitchFamily="34" charset="-128"/>
                <a:cs typeface="Arial" pitchFamily="34" charset="0"/>
              </a:rPr>
              <a:t>Антенны направлялись на спутники вручную по запросу</a:t>
            </a: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.</a:t>
            </a:r>
            <a:endParaRPr lang="en-US" sz="2400" dirty="0">
              <a:ea typeface="ＭＳ Ｐゴシック" pitchFamily="34" charset="-128"/>
              <a:cs typeface="Arial" pitchFamily="34" charset="0"/>
            </a:endParaRPr>
          </a:p>
          <a:p>
            <a:pPr>
              <a:spcBef>
                <a:spcPts val="10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</a:pPr>
            <a:r>
              <a:rPr lang="ru-RU" sz="2400" dirty="0" smtClean="0">
                <a:ea typeface="ＭＳ Ｐゴシック" pitchFamily="34" charset="-128"/>
                <a:cs typeface="Arial" pitchFamily="34" charset="0"/>
              </a:rPr>
              <a:t>Используя </a:t>
            </a:r>
            <a:r>
              <a:rPr lang="ru-RU" sz="2400" dirty="0" err="1" smtClean="0">
                <a:ea typeface="ＭＳ Ｐゴシック" pitchFamily="34" charset="-128"/>
                <a:cs typeface="Arial" pitchFamily="34" charset="0"/>
              </a:rPr>
              <a:t>спектроанализаторы</a:t>
            </a:r>
            <a:r>
              <a:rPr lang="ru-RU" sz="2400" dirty="0" smtClean="0">
                <a:ea typeface="ＭＳ Ｐゴシック" pitchFamily="34" charset="-128"/>
                <a:cs typeface="Arial" pitchFamily="34" charset="0"/>
              </a:rPr>
              <a:t>, операторы получали спектральную картину</a:t>
            </a: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400" dirty="0">
                <a:ea typeface="ＭＳ Ｐゴシック" pitchFamily="34" charset="-128"/>
                <a:cs typeface="Arial" pitchFamily="34" charset="0"/>
              </a:rPr>
              <a:t>…</a:t>
            </a:r>
          </a:p>
          <a:p>
            <a:pPr>
              <a:spcBef>
                <a:spcPts val="1000"/>
              </a:spcBef>
              <a:buClr>
                <a:srgbClr val="C00000"/>
              </a:buClr>
              <a:buSzPct val="150000"/>
              <a:buFont typeface="Arial" pitchFamily="34" charset="0"/>
              <a:buChar char="•"/>
            </a:pPr>
            <a:endParaRPr lang="en-US" sz="2200" b="1" dirty="0">
              <a:latin typeface="Arial 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2272" y="4079440"/>
            <a:ext cx="3268789" cy="22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918" y="2470629"/>
            <a:ext cx="5783114" cy="340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8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79120" y="286512"/>
            <a:ext cx="8229600" cy="914400"/>
          </a:xfrm>
        </p:spPr>
        <p:txBody>
          <a:bodyPr/>
          <a:lstStyle/>
          <a:p>
            <a:r>
              <a:rPr lang="en-GB" sz="3200" dirty="0" smtClean="0"/>
              <a:t>...</a:t>
            </a:r>
            <a:r>
              <a:rPr lang="ru-RU" sz="3200" dirty="0" smtClean="0"/>
              <a:t>Сегодня есть простое и мощное решение</a:t>
            </a:r>
            <a:endParaRPr lang="en-US" sz="3200" dirty="0" smtClean="0"/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536" y="2121408"/>
            <a:ext cx="8153400" cy="43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 bwMode="auto">
          <a:xfrm>
            <a:off x="211138" y="1892616"/>
            <a:ext cx="844550" cy="774383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27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11138" y="4191000"/>
            <a:ext cx="914400" cy="3810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12700" algn="ctr" rotWithShape="0">
              <a:schemeClr val="bg2"/>
            </a:outerShdw>
          </a:effectLst>
        </p:spPr>
      </p:cxn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36551" y="2269378"/>
            <a:ext cx="8398433" cy="3329795"/>
            <a:chOff x="364567" y="1371600"/>
            <a:chExt cx="8398433" cy="3931870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762000" y="1371600"/>
              <a:ext cx="3276600" cy="2895600"/>
            </a:xfrm>
            <a:prstGeom prst="roundRect">
              <a:avLst/>
            </a:prstGeom>
            <a:noFill/>
            <a:ln w="50800" cap="flat" cmpd="sng" algn="ctr">
              <a:solidFill>
                <a:srgbClr val="77314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700" algn="ctr" rotWithShape="0">
                <a:schemeClr val="bg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533400" y="5074869"/>
              <a:ext cx="8229600" cy="228601"/>
            </a:xfrm>
            <a:prstGeom prst="roundRect">
              <a:avLst/>
            </a:prstGeom>
            <a:noFill/>
            <a:ln w="50800" cap="flat" cmpd="sng" algn="ctr">
              <a:solidFill>
                <a:srgbClr val="77314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700" algn="ctr" rotWithShape="0">
                <a:schemeClr val="bg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5181600" y="1621795"/>
              <a:ext cx="457200" cy="2895600"/>
            </a:xfrm>
            <a:prstGeom prst="roundRect">
              <a:avLst/>
            </a:prstGeom>
            <a:noFill/>
            <a:ln w="50800" cap="flat" cmpd="sng" algn="ctr">
              <a:solidFill>
                <a:srgbClr val="77314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700" algn="ctr" rotWithShape="0">
                <a:schemeClr val="bg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 rot="349233">
              <a:off x="364567" y="2526117"/>
              <a:ext cx="4108704" cy="576600"/>
            </a:xfrm>
            <a:prstGeom prst="roundRect">
              <a:avLst/>
            </a:prstGeom>
            <a:ln w="38100">
              <a:solidFill>
                <a:srgbClr val="77314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2075" tIns="46038" rIns="92075" bIns="46038"/>
            <a:lstStyle/>
            <a:p>
              <a:pPr algn="ctr"/>
              <a:r>
                <a:rPr lang="ru-RU" sz="25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Несущие в базе данных</a:t>
              </a:r>
              <a:endParaRPr lang="en-US" sz="2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34697" y="2509646"/>
            <a:ext cx="8427719" cy="3613785"/>
            <a:chOff x="335281" y="1600200"/>
            <a:chExt cx="8427719" cy="426720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6400800" y="1600200"/>
              <a:ext cx="457200" cy="2895600"/>
            </a:xfrm>
            <a:prstGeom prst="roundRect">
              <a:avLst/>
            </a:prstGeom>
            <a:noFill/>
            <a:ln w="50800" cap="flat" cmpd="sng" algn="ctr">
              <a:solidFill>
                <a:srgbClr val="77314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700" algn="ctr" rotWithShape="0">
                <a:schemeClr val="bg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533400" y="5638800"/>
              <a:ext cx="8229600" cy="228600"/>
            </a:xfrm>
            <a:prstGeom prst="roundRect">
              <a:avLst/>
            </a:prstGeom>
            <a:noFill/>
            <a:ln w="50800" cap="flat" cmpd="sng" algn="ctr">
              <a:solidFill>
                <a:srgbClr val="77314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700" algn="ctr" rotWithShape="0">
                <a:schemeClr val="bg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 rot="348042">
              <a:off x="335281" y="3168008"/>
              <a:ext cx="4081271" cy="609600"/>
            </a:xfrm>
            <a:prstGeom prst="roundRect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2075" tIns="46038" rIns="92075" bIns="46038"/>
            <a:lstStyle/>
            <a:p>
              <a:pPr algn="ctr"/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Несущая за пределами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43840" y="2474022"/>
            <a:ext cx="8400288" cy="3926777"/>
            <a:chOff x="362712" y="1535418"/>
            <a:chExt cx="8400288" cy="4636782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6970776" y="1535418"/>
              <a:ext cx="1066800" cy="2895600"/>
            </a:xfrm>
            <a:prstGeom prst="roundRect">
              <a:avLst/>
            </a:prstGeom>
            <a:noFill/>
            <a:ln w="50800" cap="flat" cmpd="sng" algn="ctr">
              <a:solidFill>
                <a:srgbClr val="77314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700" algn="ctr" rotWithShape="0">
                <a:schemeClr val="bg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533400" y="5943600"/>
              <a:ext cx="8229600" cy="228600"/>
            </a:xfrm>
            <a:prstGeom prst="roundRect">
              <a:avLst/>
            </a:prstGeom>
            <a:noFill/>
            <a:ln w="50800" cap="flat" cmpd="sng" algn="ctr">
              <a:solidFill>
                <a:srgbClr val="77314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2700" algn="ctr" rotWithShape="0">
                <a:schemeClr val="bg2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 rot="286672">
              <a:off x="362712" y="3886200"/>
              <a:ext cx="4099560" cy="533400"/>
            </a:xfrm>
            <a:prstGeom prst="roundRect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2075" tIns="46038" rIns="92075" bIns="46038"/>
            <a:lstStyle/>
            <a:p>
              <a:pPr algn="ctr"/>
              <a:r>
                <a:rPr lang="ru-RU" sz="2500" b="1" dirty="0" err="1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Нелигитимная</a:t>
              </a:r>
              <a:r>
                <a:rPr lang="ru-RU" sz="25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несущая</a:t>
              </a:r>
              <a:endParaRPr lang="en-US" sz="2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3" name="Content Placeholder 6"/>
          <p:cNvSpPr txBox="1">
            <a:spLocks/>
          </p:cNvSpPr>
          <p:nvPr/>
        </p:nvSpPr>
        <p:spPr bwMode="auto">
          <a:xfrm>
            <a:off x="167640" y="1275206"/>
            <a:ext cx="8534400" cy="71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lnSpc>
                <a:spcPct val="80000"/>
              </a:lnSpc>
              <a:spcBef>
                <a:spcPts val="10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  <a:defRPr>
                <a:latin typeface="+mj-lt"/>
                <a:cs typeface="Arial" pitchFamily="34" charset="0"/>
              </a:defRPr>
            </a:lvl1pPr>
            <a:lvl2pPr marL="454025" indent="-223838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latin typeface="+mn-lt"/>
                <a:ea typeface="ＭＳ Ｐゴシック" charset="0"/>
                <a:cs typeface="ＭＳ Ｐゴシック"/>
              </a:defRPr>
            </a:lvl2pPr>
            <a:lvl3pPr marL="742950" indent="-231775" eaLnBrk="0" hangingPunct="0">
              <a:spcBef>
                <a:spcPct val="20000"/>
              </a:spcBef>
              <a:buClr>
                <a:schemeClr val="accent1"/>
              </a:buClr>
              <a:buSzPct val="49000"/>
              <a:buFont typeface="Courier New" pitchFamily="49" charset="0"/>
              <a:buChar char="o"/>
              <a:tabLst>
                <a:tab pos="684213" algn="l"/>
              </a:tabLst>
              <a:defRPr>
                <a:latin typeface="+mn-lt"/>
                <a:ea typeface="ＭＳ Ｐゴシック" charset="0"/>
                <a:cs typeface="ＭＳ Ｐゴシック"/>
              </a:defRPr>
            </a:lvl3pPr>
            <a:lvl4pPr marL="973138" indent="-173038" eaLnBrk="0" hangingPunct="0">
              <a:spcBef>
                <a:spcPct val="20000"/>
              </a:spcBef>
              <a:buFont typeface="Arial" charset="0"/>
              <a:buChar char="–"/>
              <a:defRPr sz="1600">
                <a:latin typeface="+mn-lt"/>
                <a:ea typeface="ＭＳ Ｐゴシック" charset="0"/>
                <a:cs typeface="ＭＳ Ｐゴシック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ＭＳ Ｐゴシック" charset="0"/>
                <a:cs typeface="ＭＳ Ｐゴシック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ru-RU" dirty="0" smtClean="0"/>
              <a:t>Конфигурации хранятся в базах данных</a:t>
            </a:r>
            <a:r>
              <a:rPr lang="en-US" dirty="0" smtClean="0"/>
              <a:t>.</a:t>
            </a:r>
            <a:endParaRPr lang="en-US" dirty="0"/>
          </a:p>
          <a:p>
            <a:r>
              <a:rPr lang="ru-RU" dirty="0" smtClean="0"/>
              <a:t>Управление спектром автоматизируется и упрощается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7184" y="1407805"/>
            <a:ext cx="1530668" cy="128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M:\Technical Documents\Marketing Information\LOGO Loic\Antennas_icons\antenna_foot_onl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598" y="3087624"/>
            <a:ext cx="406201" cy="369405"/>
          </a:xfrm>
          <a:prstGeom prst="rect">
            <a:avLst/>
          </a:prstGeom>
          <a:noFill/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219200" y="4085963"/>
            <a:ext cx="1066800" cy="67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184" y="1261872"/>
            <a:ext cx="1155307" cy="114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ru-RU" sz="3200" dirty="0" smtClean="0">
                <a:latin typeface="Arial" charset="0"/>
                <a:cs typeface="Arial" charset="0"/>
              </a:rPr>
              <a:t>Эффективная функциональная схема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1218104"/>
            <a:ext cx="1795462" cy="156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76199" y="1536192"/>
            <a:ext cx="1676400" cy="685800"/>
          </a:xfrm>
          <a:prstGeom prst="roundRect">
            <a:avLst/>
          </a:prstGeom>
          <a:gradFill>
            <a:gsLst>
              <a:gs pos="4000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Легальный</a:t>
            </a:r>
          </a:p>
          <a:p>
            <a:pPr algn="ctr"/>
            <a:r>
              <a:rPr lang="ru-RU" sz="1800" b="1" dirty="0" smtClean="0"/>
              <a:t>передатчик</a:t>
            </a:r>
            <a:endParaRPr lang="en-US" sz="18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57794" y="5536063"/>
            <a:ext cx="1975806" cy="790061"/>
          </a:xfrm>
          <a:prstGeom prst="roundRect">
            <a:avLst/>
          </a:prstGeom>
          <a:gradFill>
            <a:gsLst>
              <a:gs pos="40000">
                <a:srgbClr val="77314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Легальный или нелегальный передатчик</a:t>
            </a:r>
            <a:endParaRPr lang="en-US" sz="1800" b="1" dirty="0"/>
          </a:p>
        </p:txBody>
      </p:sp>
      <p:pic>
        <p:nvPicPr>
          <p:cNvPr id="29701" name="Picture 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48875" y="4276344"/>
            <a:ext cx="1443037" cy="1259719"/>
          </a:xfrm>
          <a:prstGeom prst="rect">
            <a:avLst/>
          </a:prstGeom>
          <a:noFill/>
        </p:spPr>
      </p:pic>
      <p:sp>
        <p:nvSpPr>
          <p:cNvPr id="19" name="Rounded Rectangle 18"/>
          <p:cNvSpPr/>
          <p:nvPr/>
        </p:nvSpPr>
        <p:spPr>
          <a:xfrm>
            <a:off x="2971800" y="5442363"/>
            <a:ext cx="2362200" cy="845661"/>
          </a:xfrm>
          <a:prstGeom prst="roundRect">
            <a:avLst/>
          </a:prstGeom>
          <a:gradFill>
            <a:gsLst>
              <a:gs pos="40000">
                <a:schemeClr val="accent6">
                  <a:lumMod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Определение и классификация сигнала</a:t>
            </a:r>
            <a:endParaRPr lang="en-US" sz="1800" b="1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3124200" y="4535424"/>
            <a:ext cx="510862" cy="62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ounded Rectangle 21"/>
          <p:cNvSpPr/>
          <p:nvPr/>
        </p:nvSpPr>
        <p:spPr>
          <a:xfrm>
            <a:off x="2819400" y="4085963"/>
            <a:ext cx="2667000" cy="2278261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6217920" y="5696712"/>
            <a:ext cx="2362200" cy="6096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err="1" smtClean="0"/>
              <a:t>Геолокация</a:t>
            </a:r>
            <a:endParaRPr lang="en-US" sz="1800" b="1" dirty="0"/>
          </a:p>
          <a:p>
            <a:pPr algn="ctr"/>
            <a:r>
              <a:rPr lang="ru-RU" sz="1800" b="1" dirty="0" smtClean="0"/>
              <a:t>Сигнал</a:t>
            </a:r>
            <a:endParaRPr lang="en-US" sz="18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6019800" y="4085963"/>
            <a:ext cx="2819400" cy="227826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6400800" y="4459224"/>
            <a:ext cx="533400" cy="64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6096000" y="4687824"/>
            <a:ext cx="533400" cy="64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23760" y="4340352"/>
            <a:ext cx="1447800" cy="127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ounded Rectangle 33"/>
          <p:cNvSpPr/>
          <p:nvPr/>
        </p:nvSpPr>
        <p:spPr>
          <a:xfrm>
            <a:off x="2834640" y="5039261"/>
            <a:ext cx="914400" cy="371663"/>
          </a:xfrm>
          <a:prstGeom prst="roundRect">
            <a:avLst/>
          </a:prstGeom>
          <a:gradFill>
            <a:gsLst>
              <a:gs pos="40000">
                <a:schemeClr val="accent6">
                  <a:lumMod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Шаг </a:t>
            </a:r>
            <a:r>
              <a:rPr lang="en-US" sz="1800" b="1" dirty="0" smtClean="0"/>
              <a:t>1</a:t>
            </a:r>
            <a:endParaRPr lang="en-US" sz="180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6263640" y="5337048"/>
            <a:ext cx="914400" cy="3048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Шаг </a:t>
            </a:r>
            <a:r>
              <a:rPr lang="en-US" sz="1800" b="1" dirty="0" smtClean="0"/>
              <a:t>2</a:t>
            </a:r>
            <a:endParaRPr lang="en-US" sz="18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6172200" y="2748347"/>
            <a:ext cx="2514600" cy="555731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err="1" smtClean="0"/>
              <a:t>Геолокация</a:t>
            </a:r>
            <a:r>
              <a:rPr lang="ru-RU" sz="1800" b="1" dirty="0" smtClean="0"/>
              <a:t> на месте</a:t>
            </a:r>
            <a:endParaRPr lang="en-US" sz="1800" b="1" dirty="0"/>
          </a:p>
        </p:txBody>
      </p:sp>
      <p:sp>
        <p:nvSpPr>
          <p:cNvPr id="37" name="Rounded Rectangle 36"/>
          <p:cNvSpPr/>
          <p:nvPr/>
        </p:nvSpPr>
        <p:spPr>
          <a:xfrm>
            <a:off x="6019800" y="1258824"/>
            <a:ext cx="2819400" cy="227076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41" name="Rounded Rectangle 40"/>
          <p:cNvSpPr/>
          <p:nvPr/>
        </p:nvSpPr>
        <p:spPr>
          <a:xfrm>
            <a:off x="6175248" y="2364037"/>
            <a:ext cx="914400" cy="304800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Шаг </a:t>
            </a:r>
            <a:r>
              <a:rPr lang="en-US" sz="1800" b="1" dirty="0" smtClean="0"/>
              <a:t>3</a:t>
            </a:r>
            <a:endParaRPr lang="en-US" sz="1800" b="1" dirty="0"/>
          </a:p>
        </p:txBody>
      </p:sp>
      <p:pic>
        <p:nvPicPr>
          <p:cNvPr id="29704" name="Picture 8" descr="moscito_project_V3_logo_only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6256867" y="1411224"/>
            <a:ext cx="143933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Explosion 1 43"/>
          <p:cNvSpPr/>
          <p:nvPr/>
        </p:nvSpPr>
        <p:spPr>
          <a:xfrm>
            <a:off x="2240456" y="1411224"/>
            <a:ext cx="1379366" cy="1004918"/>
          </a:xfrm>
          <a:prstGeom prst="irregularSeal1">
            <a:avLst/>
          </a:prstGeom>
          <a:solidFill>
            <a:srgbClr val="FF0000">
              <a:alpha val="63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8279892">
            <a:off x="872995" y="4343296"/>
            <a:ext cx="1305160" cy="14952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772400" y="5068824"/>
            <a:ext cx="45719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:\Technical Documents\Marketing Information\LOGO Loic\Antennas_icons\antenna_dish_only_gree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4934" flipH="1">
            <a:off x="144824" y="2371763"/>
            <a:ext cx="725147" cy="753169"/>
          </a:xfrm>
          <a:prstGeom prst="rect">
            <a:avLst/>
          </a:prstGeom>
          <a:noFill/>
        </p:spPr>
      </p:pic>
      <p:pic>
        <p:nvPicPr>
          <p:cNvPr id="42" name="Picture 4" descr="M:\Technical Documents\Marketing Information\LOGO Loic\Antennas_icons\antenna_foot_only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" y="5145024"/>
            <a:ext cx="457200" cy="415784"/>
          </a:xfrm>
          <a:prstGeom prst="rect">
            <a:avLst/>
          </a:prstGeom>
          <a:noFill/>
        </p:spPr>
      </p:pic>
      <p:pic>
        <p:nvPicPr>
          <p:cNvPr id="1027" name="Picture 3" descr="M:\Technical Documents\Marketing Information\LOGO Loic\Antennas_icons\antenna_dish_only_red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1289295" flipH="1">
            <a:off x="191084" y="4505624"/>
            <a:ext cx="900806" cy="897919"/>
          </a:xfrm>
          <a:prstGeom prst="rect">
            <a:avLst/>
          </a:prstGeom>
          <a:noFill/>
        </p:spPr>
      </p:pic>
      <p:sp>
        <p:nvSpPr>
          <p:cNvPr id="46" name="Freeform 45"/>
          <p:cNvSpPr/>
          <p:nvPr/>
        </p:nvSpPr>
        <p:spPr>
          <a:xfrm rot="9749002">
            <a:off x="772444" y="2188480"/>
            <a:ext cx="1749460" cy="338923"/>
          </a:xfrm>
          <a:custGeom>
            <a:avLst/>
            <a:gdLst>
              <a:gd name="connsiteX0" fmla="*/ 0 w 5990492"/>
              <a:gd name="connsiteY0" fmla="*/ 406958 h 800519"/>
              <a:gd name="connsiteX1" fmla="*/ 291402 w 5990492"/>
              <a:gd name="connsiteY1" fmla="*/ 65314 h 800519"/>
              <a:gd name="connsiteX2" fmla="*/ 904351 w 5990492"/>
              <a:gd name="connsiteY2" fmla="*/ 798844 h 800519"/>
              <a:gd name="connsiteX3" fmla="*/ 1497204 w 5990492"/>
              <a:gd name="connsiteY3" fmla="*/ 75363 h 800519"/>
              <a:gd name="connsiteX4" fmla="*/ 2090057 w 5990492"/>
              <a:gd name="connsiteY4" fmla="*/ 798844 h 800519"/>
              <a:gd name="connsiteX5" fmla="*/ 2682910 w 5990492"/>
              <a:gd name="connsiteY5" fmla="*/ 85411 h 800519"/>
              <a:gd name="connsiteX6" fmla="*/ 3275762 w 5990492"/>
              <a:gd name="connsiteY6" fmla="*/ 788796 h 800519"/>
              <a:gd name="connsiteX7" fmla="*/ 3888712 w 5990492"/>
              <a:gd name="connsiteY7" fmla="*/ 145701 h 800519"/>
              <a:gd name="connsiteX8" fmla="*/ 4451420 w 5990492"/>
              <a:gd name="connsiteY8" fmla="*/ 648119 h 800519"/>
              <a:gd name="connsiteX9" fmla="*/ 5044272 w 5990492"/>
              <a:gd name="connsiteY9" fmla="*/ 195943 h 800519"/>
              <a:gd name="connsiteX10" fmla="*/ 5657222 w 5990492"/>
              <a:gd name="connsiteY10" fmla="*/ 577780 h 800519"/>
              <a:gd name="connsiteX11" fmla="*/ 5938576 w 5990492"/>
              <a:gd name="connsiteY11" fmla="*/ 427055 h 800519"/>
              <a:gd name="connsiteX12" fmla="*/ 5968721 w 5990492"/>
              <a:gd name="connsiteY12" fmla="*/ 376813 h 80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90492" h="800519">
                <a:moveTo>
                  <a:pt x="0" y="406958"/>
                </a:moveTo>
                <a:cubicBezTo>
                  <a:pt x="70338" y="203479"/>
                  <a:pt x="140677" y="0"/>
                  <a:pt x="291402" y="65314"/>
                </a:cubicBezTo>
                <a:cubicBezTo>
                  <a:pt x="442127" y="130628"/>
                  <a:pt x="703384" y="797169"/>
                  <a:pt x="904351" y="798844"/>
                </a:cubicBezTo>
                <a:cubicBezTo>
                  <a:pt x="1105318" y="800519"/>
                  <a:pt x="1299586" y="75363"/>
                  <a:pt x="1497204" y="75363"/>
                </a:cubicBezTo>
                <a:cubicBezTo>
                  <a:pt x="1694822" y="75363"/>
                  <a:pt x="1892439" y="797169"/>
                  <a:pt x="2090057" y="798844"/>
                </a:cubicBezTo>
                <a:cubicBezTo>
                  <a:pt x="2287675" y="800519"/>
                  <a:pt x="2485293" y="87086"/>
                  <a:pt x="2682910" y="85411"/>
                </a:cubicBezTo>
                <a:cubicBezTo>
                  <a:pt x="2880527" y="83736"/>
                  <a:pt x="3074795" y="778748"/>
                  <a:pt x="3275762" y="788796"/>
                </a:cubicBezTo>
                <a:cubicBezTo>
                  <a:pt x="3476729" y="798844"/>
                  <a:pt x="3692769" y="169147"/>
                  <a:pt x="3888712" y="145701"/>
                </a:cubicBezTo>
                <a:cubicBezTo>
                  <a:pt x="4084655" y="122255"/>
                  <a:pt x="4258827" y="639745"/>
                  <a:pt x="4451420" y="648119"/>
                </a:cubicBezTo>
                <a:cubicBezTo>
                  <a:pt x="4644013" y="656493"/>
                  <a:pt x="4843305" y="207666"/>
                  <a:pt x="5044272" y="195943"/>
                </a:cubicBezTo>
                <a:cubicBezTo>
                  <a:pt x="5245239" y="184220"/>
                  <a:pt x="5508171" y="539261"/>
                  <a:pt x="5657222" y="577780"/>
                </a:cubicBezTo>
                <a:cubicBezTo>
                  <a:pt x="5806273" y="616299"/>
                  <a:pt x="5886660" y="460549"/>
                  <a:pt x="5938576" y="427055"/>
                </a:cubicBezTo>
                <a:cubicBezTo>
                  <a:pt x="5990492" y="393561"/>
                  <a:pt x="5979606" y="385187"/>
                  <a:pt x="5968721" y="376813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 rot="7560952">
            <a:off x="291280" y="3228419"/>
            <a:ext cx="2950496" cy="338923"/>
          </a:xfrm>
          <a:custGeom>
            <a:avLst/>
            <a:gdLst>
              <a:gd name="connsiteX0" fmla="*/ 0 w 5990492"/>
              <a:gd name="connsiteY0" fmla="*/ 406958 h 800519"/>
              <a:gd name="connsiteX1" fmla="*/ 291402 w 5990492"/>
              <a:gd name="connsiteY1" fmla="*/ 65314 h 800519"/>
              <a:gd name="connsiteX2" fmla="*/ 904351 w 5990492"/>
              <a:gd name="connsiteY2" fmla="*/ 798844 h 800519"/>
              <a:gd name="connsiteX3" fmla="*/ 1497204 w 5990492"/>
              <a:gd name="connsiteY3" fmla="*/ 75363 h 800519"/>
              <a:gd name="connsiteX4" fmla="*/ 2090057 w 5990492"/>
              <a:gd name="connsiteY4" fmla="*/ 798844 h 800519"/>
              <a:gd name="connsiteX5" fmla="*/ 2682910 w 5990492"/>
              <a:gd name="connsiteY5" fmla="*/ 85411 h 800519"/>
              <a:gd name="connsiteX6" fmla="*/ 3275762 w 5990492"/>
              <a:gd name="connsiteY6" fmla="*/ 788796 h 800519"/>
              <a:gd name="connsiteX7" fmla="*/ 3888712 w 5990492"/>
              <a:gd name="connsiteY7" fmla="*/ 145701 h 800519"/>
              <a:gd name="connsiteX8" fmla="*/ 4451420 w 5990492"/>
              <a:gd name="connsiteY8" fmla="*/ 648119 h 800519"/>
              <a:gd name="connsiteX9" fmla="*/ 5044272 w 5990492"/>
              <a:gd name="connsiteY9" fmla="*/ 195943 h 800519"/>
              <a:gd name="connsiteX10" fmla="*/ 5657222 w 5990492"/>
              <a:gd name="connsiteY10" fmla="*/ 577780 h 800519"/>
              <a:gd name="connsiteX11" fmla="*/ 5938576 w 5990492"/>
              <a:gd name="connsiteY11" fmla="*/ 427055 h 800519"/>
              <a:gd name="connsiteX12" fmla="*/ 5968721 w 5990492"/>
              <a:gd name="connsiteY12" fmla="*/ 376813 h 80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90492" h="800519">
                <a:moveTo>
                  <a:pt x="0" y="406958"/>
                </a:moveTo>
                <a:cubicBezTo>
                  <a:pt x="70338" y="203479"/>
                  <a:pt x="140677" y="0"/>
                  <a:pt x="291402" y="65314"/>
                </a:cubicBezTo>
                <a:cubicBezTo>
                  <a:pt x="442127" y="130628"/>
                  <a:pt x="703384" y="797169"/>
                  <a:pt x="904351" y="798844"/>
                </a:cubicBezTo>
                <a:cubicBezTo>
                  <a:pt x="1105318" y="800519"/>
                  <a:pt x="1299586" y="75363"/>
                  <a:pt x="1497204" y="75363"/>
                </a:cubicBezTo>
                <a:cubicBezTo>
                  <a:pt x="1694822" y="75363"/>
                  <a:pt x="1892439" y="797169"/>
                  <a:pt x="2090057" y="798844"/>
                </a:cubicBezTo>
                <a:cubicBezTo>
                  <a:pt x="2287675" y="800519"/>
                  <a:pt x="2485293" y="87086"/>
                  <a:pt x="2682910" y="85411"/>
                </a:cubicBezTo>
                <a:cubicBezTo>
                  <a:pt x="2880527" y="83736"/>
                  <a:pt x="3074795" y="778748"/>
                  <a:pt x="3275762" y="788796"/>
                </a:cubicBezTo>
                <a:cubicBezTo>
                  <a:pt x="3476729" y="798844"/>
                  <a:pt x="3692769" y="169147"/>
                  <a:pt x="3888712" y="145701"/>
                </a:cubicBezTo>
                <a:cubicBezTo>
                  <a:pt x="4084655" y="122255"/>
                  <a:pt x="4258827" y="639745"/>
                  <a:pt x="4451420" y="648119"/>
                </a:cubicBezTo>
                <a:cubicBezTo>
                  <a:pt x="4644013" y="656493"/>
                  <a:pt x="4843305" y="207666"/>
                  <a:pt x="5044272" y="195943"/>
                </a:cubicBezTo>
                <a:cubicBezTo>
                  <a:pt x="5245239" y="184220"/>
                  <a:pt x="5508171" y="539261"/>
                  <a:pt x="5657222" y="577780"/>
                </a:cubicBezTo>
                <a:cubicBezTo>
                  <a:pt x="5806273" y="616299"/>
                  <a:pt x="5886660" y="460549"/>
                  <a:pt x="5938576" y="427055"/>
                </a:cubicBezTo>
                <a:cubicBezTo>
                  <a:pt x="5990492" y="393561"/>
                  <a:pt x="5979606" y="385187"/>
                  <a:pt x="5968721" y="37681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 rot="15464352">
            <a:off x="1828936" y="3205207"/>
            <a:ext cx="2355044" cy="338923"/>
          </a:xfrm>
          <a:custGeom>
            <a:avLst/>
            <a:gdLst>
              <a:gd name="connsiteX0" fmla="*/ 0 w 5990492"/>
              <a:gd name="connsiteY0" fmla="*/ 406958 h 800519"/>
              <a:gd name="connsiteX1" fmla="*/ 291402 w 5990492"/>
              <a:gd name="connsiteY1" fmla="*/ 65314 h 800519"/>
              <a:gd name="connsiteX2" fmla="*/ 904351 w 5990492"/>
              <a:gd name="connsiteY2" fmla="*/ 798844 h 800519"/>
              <a:gd name="connsiteX3" fmla="*/ 1497204 w 5990492"/>
              <a:gd name="connsiteY3" fmla="*/ 75363 h 800519"/>
              <a:gd name="connsiteX4" fmla="*/ 2090057 w 5990492"/>
              <a:gd name="connsiteY4" fmla="*/ 798844 h 800519"/>
              <a:gd name="connsiteX5" fmla="*/ 2682910 w 5990492"/>
              <a:gd name="connsiteY5" fmla="*/ 85411 h 800519"/>
              <a:gd name="connsiteX6" fmla="*/ 3275762 w 5990492"/>
              <a:gd name="connsiteY6" fmla="*/ 788796 h 800519"/>
              <a:gd name="connsiteX7" fmla="*/ 3888712 w 5990492"/>
              <a:gd name="connsiteY7" fmla="*/ 145701 h 800519"/>
              <a:gd name="connsiteX8" fmla="*/ 4451420 w 5990492"/>
              <a:gd name="connsiteY8" fmla="*/ 648119 h 800519"/>
              <a:gd name="connsiteX9" fmla="*/ 5044272 w 5990492"/>
              <a:gd name="connsiteY9" fmla="*/ 195943 h 800519"/>
              <a:gd name="connsiteX10" fmla="*/ 5657222 w 5990492"/>
              <a:gd name="connsiteY10" fmla="*/ 577780 h 800519"/>
              <a:gd name="connsiteX11" fmla="*/ 5938576 w 5990492"/>
              <a:gd name="connsiteY11" fmla="*/ 427055 h 800519"/>
              <a:gd name="connsiteX12" fmla="*/ 5968721 w 5990492"/>
              <a:gd name="connsiteY12" fmla="*/ 376813 h 80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90492" h="800519">
                <a:moveTo>
                  <a:pt x="0" y="406958"/>
                </a:moveTo>
                <a:cubicBezTo>
                  <a:pt x="70338" y="203479"/>
                  <a:pt x="140677" y="0"/>
                  <a:pt x="291402" y="65314"/>
                </a:cubicBezTo>
                <a:cubicBezTo>
                  <a:pt x="442127" y="130628"/>
                  <a:pt x="703384" y="797169"/>
                  <a:pt x="904351" y="798844"/>
                </a:cubicBezTo>
                <a:cubicBezTo>
                  <a:pt x="1105318" y="800519"/>
                  <a:pt x="1299586" y="75363"/>
                  <a:pt x="1497204" y="75363"/>
                </a:cubicBezTo>
                <a:cubicBezTo>
                  <a:pt x="1694822" y="75363"/>
                  <a:pt x="1892439" y="797169"/>
                  <a:pt x="2090057" y="798844"/>
                </a:cubicBezTo>
                <a:cubicBezTo>
                  <a:pt x="2287675" y="800519"/>
                  <a:pt x="2485293" y="87086"/>
                  <a:pt x="2682910" y="85411"/>
                </a:cubicBezTo>
                <a:cubicBezTo>
                  <a:pt x="2880527" y="83736"/>
                  <a:pt x="3074795" y="778748"/>
                  <a:pt x="3275762" y="788796"/>
                </a:cubicBezTo>
                <a:cubicBezTo>
                  <a:pt x="3476729" y="798844"/>
                  <a:pt x="3692769" y="169147"/>
                  <a:pt x="3888712" y="145701"/>
                </a:cubicBezTo>
                <a:cubicBezTo>
                  <a:pt x="4084655" y="122255"/>
                  <a:pt x="4258827" y="639745"/>
                  <a:pt x="4451420" y="648119"/>
                </a:cubicBezTo>
                <a:cubicBezTo>
                  <a:pt x="4644013" y="656493"/>
                  <a:pt x="4843305" y="207666"/>
                  <a:pt x="5044272" y="195943"/>
                </a:cubicBezTo>
                <a:cubicBezTo>
                  <a:pt x="5245239" y="184220"/>
                  <a:pt x="5508171" y="539261"/>
                  <a:pt x="5657222" y="577780"/>
                </a:cubicBezTo>
                <a:cubicBezTo>
                  <a:pt x="5806273" y="616299"/>
                  <a:pt x="5886660" y="460549"/>
                  <a:pt x="5938576" y="427055"/>
                </a:cubicBezTo>
                <a:cubicBezTo>
                  <a:pt x="5990492" y="393561"/>
                  <a:pt x="5979606" y="385187"/>
                  <a:pt x="5968721" y="376813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 rot="13039921">
            <a:off x="2460555" y="3279840"/>
            <a:ext cx="4142841" cy="338923"/>
          </a:xfrm>
          <a:custGeom>
            <a:avLst/>
            <a:gdLst>
              <a:gd name="connsiteX0" fmla="*/ 0 w 5990492"/>
              <a:gd name="connsiteY0" fmla="*/ 406958 h 800519"/>
              <a:gd name="connsiteX1" fmla="*/ 291402 w 5990492"/>
              <a:gd name="connsiteY1" fmla="*/ 65314 h 800519"/>
              <a:gd name="connsiteX2" fmla="*/ 904351 w 5990492"/>
              <a:gd name="connsiteY2" fmla="*/ 798844 h 800519"/>
              <a:gd name="connsiteX3" fmla="*/ 1497204 w 5990492"/>
              <a:gd name="connsiteY3" fmla="*/ 75363 h 800519"/>
              <a:gd name="connsiteX4" fmla="*/ 2090057 w 5990492"/>
              <a:gd name="connsiteY4" fmla="*/ 798844 h 800519"/>
              <a:gd name="connsiteX5" fmla="*/ 2682910 w 5990492"/>
              <a:gd name="connsiteY5" fmla="*/ 85411 h 800519"/>
              <a:gd name="connsiteX6" fmla="*/ 3275762 w 5990492"/>
              <a:gd name="connsiteY6" fmla="*/ 788796 h 800519"/>
              <a:gd name="connsiteX7" fmla="*/ 3888712 w 5990492"/>
              <a:gd name="connsiteY7" fmla="*/ 145701 h 800519"/>
              <a:gd name="connsiteX8" fmla="*/ 4451420 w 5990492"/>
              <a:gd name="connsiteY8" fmla="*/ 648119 h 800519"/>
              <a:gd name="connsiteX9" fmla="*/ 5044272 w 5990492"/>
              <a:gd name="connsiteY9" fmla="*/ 195943 h 800519"/>
              <a:gd name="connsiteX10" fmla="*/ 5657222 w 5990492"/>
              <a:gd name="connsiteY10" fmla="*/ 577780 h 800519"/>
              <a:gd name="connsiteX11" fmla="*/ 5938576 w 5990492"/>
              <a:gd name="connsiteY11" fmla="*/ 427055 h 800519"/>
              <a:gd name="connsiteX12" fmla="*/ 5968721 w 5990492"/>
              <a:gd name="connsiteY12" fmla="*/ 376813 h 80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90492" h="800519">
                <a:moveTo>
                  <a:pt x="0" y="406958"/>
                </a:moveTo>
                <a:cubicBezTo>
                  <a:pt x="70338" y="203479"/>
                  <a:pt x="140677" y="0"/>
                  <a:pt x="291402" y="65314"/>
                </a:cubicBezTo>
                <a:cubicBezTo>
                  <a:pt x="442127" y="130628"/>
                  <a:pt x="703384" y="797169"/>
                  <a:pt x="904351" y="798844"/>
                </a:cubicBezTo>
                <a:cubicBezTo>
                  <a:pt x="1105318" y="800519"/>
                  <a:pt x="1299586" y="75363"/>
                  <a:pt x="1497204" y="75363"/>
                </a:cubicBezTo>
                <a:cubicBezTo>
                  <a:pt x="1694822" y="75363"/>
                  <a:pt x="1892439" y="797169"/>
                  <a:pt x="2090057" y="798844"/>
                </a:cubicBezTo>
                <a:cubicBezTo>
                  <a:pt x="2287675" y="800519"/>
                  <a:pt x="2485293" y="87086"/>
                  <a:pt x="2682910" y="85411"/>
                </a:cubicBezTo>
                <a:cubicBezTo>
                  <a:pt x="2880527" y="83736"/>
                  <a:pt x="3074795" y="778748"/>
                  <a:pt x="3275762" y="788796"/>
                </a:cubicBezTo>
                <a:cubicBezTo>
                  <a:pt x="3476729" y="798844"/>
                  <a:pt x="3692769" y="169147"/>
                  <a:pt x="3888712" y="145701"/>
                </a:cubicBezTo>
                <a:cubicBezTo>
                  <a:pt x="4084655" y="122255"/>
                  <a:pt x="4258827" y="639745"/>
                  <a:pt x="4451420" y="648119"/>
                </a:cubicBezTo>
                <a:cubicBezTo>
                  <a:pt x="4644013" y="656493"/>
                  <a:pt x="4843305" y="207666"/>
                  <a:pt x="5044272" y="195943"/>
                </a:cubicBezTo>
                <a:cubicBezTo>
                  <a:pt x="5245239" y="184220"/>
                  <a:pt x="5508171" y="539261"/>
                  <a:pt x="5657222" y="577780"/>
                </a:cubicBezTo>
                <a:cubicBezTo>
                  <a:pt x="5806273" y="616299"/>
                  <a:pt x="5886660" y="460549"/>
                  <a:pt x="5938576" y="427055"/>
                </a:cubicBezTo>
                <a:cubicBezTo>
                  <a:pt x="5990492" y="393561"/>
                  <a:pt x="5979606" y="385187"/>
                  <a:pt x="5968721" y="376813"/>
                </a:cubicBezTo>
              </a:path>
            </a:pathLst>
          </a:cu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 rot="13844459" flipV="1">
            <a:off x="3824768" y="3066156"/>
            <a:ext cx="3280019" cy="402165"/>
          </a:xfrm>
          <a:custGeom>
            <a:avLst/>
            <a:gdLst>
              <a:gd name="connsiteX0" fmla="*/ 0 w 5990492"/>
              <a:gd name="connsiteY0" fmla="*/ 406958 h 800519"/>
              <a:gd name="connsiteX1" fmla="*/ 291402 w 5990492"/>
              <a:gd name="connsiteY1" fmla="*/ 65314 h 800519"/>
              <a:gd name="connsiteX2" fmla="*/ 904351 w 5990492"/>
              <a:gd name="connsiteY2" fmla="*/ 798844 h 800519"/>
              <a:gd name="connsiteX3" fmla="*/ 1497204 w 5990492"/>
              <a:gd name="connsiteY3" fmla="*/ 75363 h 800519"/>
              <a:gd name="connsiteX4" fmla="*/ 2090057 w 5990492"/>
              <a:gd name="connsiteY4" fmla="*/ 798844 h 800519"/>
              <a:gd name="connsiteX5" fmla="*/ 2682910 w 5990492"/>
              <a:gd name="connsiteY5" fmla="*/ 85411 h 800519"/>
              <a:gd name="connsiteX6" fmla="*/ 3275762 w 5990492"/>
              <a:gd name="connsiteY6" fmla="*/ 788796 h 800519"/>
              <a:gd name="connsiteX7" fmla="*/ 3888712 w 5990492"/>
              <a:gd name="connsiteY7" fmla="*/ 145701 h 800519"/>
              <a:gd name="connsiteX8" fmla="*/ 4451420 w 5990492"/>
              <a:gd name="connsiteY8" fmla="*/ 648119 h 800519"/>
              <a:gd name="connsiteX9" fmla="*/ 5044272 w 5990492"/>
              <a:gd name="connsiteY9" fmla="*/ 195943 h 800519"/>
              <a:gd name="connsiteX10" fmla="*/ 5657222 w 5990492"/>
              <a:gd name="connsiteY10" fmla="*/ 577780 h 800519"/>
              <a:gd name="connsiteX11" fmla="*/ 5938576 w 5990492"/>
              <a:gd name="connsiteY11" fmla="*/ 427055 h 800519"/>
              <a:gd name="connsiteX12" fmla="*/ 5968721 w 5990492"/>
              <a:gd name="connsiteY12" fmla="*/ 376813 h 80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90492" h="800519">
                <a:moveTo>
                  <a:pt x="0" y="406958"/>
                </a:moveTo>
                <a:cubicBezTo>
                  <a:pt x="70338" y="203479"/>
                  <a:pt x="140677" y="0"/>
                  <a:pt x="291402" y="65314"/>
                </a:cubicBezTo>
                <a:cubicBezTo>
                  <a:pt x="442127" y="130628"/>
                  <a:pt x="703384" y="797169"/>
                  <a:pt x="904351" y="798844"/>
                </a:cubicBezTo>
                <a:cubicBezTo>
                  <a:pt x="1105318" y="800519"/>
                  <a:pt x="1299586" y="75363"/>
                  <a:pt x="1497204" y="75363"/>
                </a:cubicBezTo>
                <a:cubicBezTo>
                  <a:pt x="1694822" y="75363"/>
                  <a:pt x="1892439" y="797169"/>
                  <a:pt x="2090057" y="798844"/>
                </a:cubicBezTo>
                <a:cubicBezTo>
                  <a:pt x="2287675" y="800519"/>
                  <a:pt x="2485293" y="87086"/>
                  <a:pt x="2682910" y="85411"/>
                </a:cubicBezTo>
                <a:cubicBezTo>
                  <a:pt x="2880527" y="83736"/>
                  <a:pt x="3074795" y="778748"/>
                  <a:pt x="3275762" y="788796"/>
                </a:cubicBezTo>
                <a:cubicBezTo>
                  <a:pt x="3476729" y="798844"/>
                  <a:pt x="3692769" y="169147"/>
                  <a:pt x="3888712" y="145701"/>
                </a:cubicBezTo>
                <a:cubicBezTo>
                  <a:pt x="4084655" y="122255"/>
                  <a:pt x="4258827" y="639745"/>
                  <a:pt x="4451420" y="648119"/>
                </a:cubicBezTo>
                <a:cubicBezTo>
                  <a:pt x="4644013" y="656493"/>
                  <a:pt x="4843305" y="207666"/>
                  <a:pt x="5044272" y="195943"/>
                </a:cubicBezTo>
                <a:cubicBezTo>
                  <a:pt x="5245239" y="184220"/>
                  <a:pt x="5508171" y="539261"/>
                  <a:pt x="5657222" y="577780"/>
                </a:cubicBezTo>
                <a:cubicBezTo>
                  <a:pt x="5806273" y="616299"/>
                  <a:pt x="5886660" y="460549"/>
                  <a:pt x="5938576" y="427055"/>
                </a:cubicBezTo>
                <a:cubicBezTo>
                  <a:pt x="5990492" y="393561"/>
                  <a:pt x="5979606" y="385187"/>
                  <a:pt x="5968721" y="376813"/>
                </a:cubicBezTo>
              </a:path>
            </a:pathLst>
          </a:cu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4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4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55" presetClass="entr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6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382 -1.11111E-6 L -0.47118 0.26667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0" y="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2" grpId="0" animBg="1"/>
      <p:bldP spid="24" grpId="0" animBg="1"/>
      <p:bldP spid="26" grpId="0" animBg="1"/>
      <p:bldP spid="35" grpId="0" animBg="1"/>
      <p:bldP spid="36" grpId="0" animBg="1"/>
      <p:bldP spid="37" grpId="0" animBg="1"/>
      <p:bldP spid="41" grpId="0" animBg="1"/>
      <p:bldP spid="44" grpId="0" animBg="1"/>
      <p:bldP spid="44" grpId="1" animBg="1"/>
      <p:bldP spid="48" grpId="0" animBg="1"/>
      <p:bldP spid="38" grpId="0" animBg="1"/>
      <p:bldP spid="46" grpId="0" animBg="1"/>
      <p:bldP spid="46" grpId="1" animBg="1"/>
      <p:bldP spid="47" grpId="0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7"/>
          <p:cNvSpPr>
            <a:spLocks noGrp="1"/>
          </p:cNvSpPr>
          <p:nvPr>
            <p:ph type="body" idx="1"/>
          </p:nvPr>
        </p:nvSpPr>
        <p:spPr>
          <a:xfrm>
            <a:off x="2338754" y="2916047"/>
            <a:ext cx="6043246" cy="1371600"/>
          </a:xfrm>
        </p:spPr>
        <p:txBody>
          <a:bodyPr/>
          <a:lstStyle/>
          <a:p>
            <a:pPr algn="ctr" latinLnBrk="1">
              <a:spcBef>
                <a:spcPts val="4000"/>
              </a:spcBef>
              <a:buClr>
                <a:srgbClr val="773141"/>
              </a:buClr>
              <a:buSzPct val="120000"/>
            </a:pPr>
            <a:r>
              <a:rPr lang="ru-RU" sz="32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Современное </a:t>
            </a:r>
            <a:r>
              <a:rPr lang="ru-RU" sz="32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оборудование </a:t>
            </a:r>
            <a:r>
              <a:rPr lang="ru-RU" sz="32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управления спектром</a:t>
            </a:r>
            <a:endParaRPr lang="en-US" sz="3200" b="1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779" y="2307746"/>
            <a:ext cx="1655529" cy="2388605"/>
          </a:xfrm>
          <a:prstGeom prst="roundRect">
            <a:avLst>
              <a:gd name="adj" fmla="val 1470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08495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38200"/>
          </a:xfrm>
        </p:spPr>
        <p:txBody>
          <a:bodyPr/>
          <a:lstStyle/>
          <a:p>
            <a:pPr eaLnBrk="1" hangingPunct="1"/>
            <a:r>
              <a:rPr lang="ru-RU" sz="3200" dirty="0" smtClean="0"/>
              <a:t>Автоматизированный мониторинг спутникового спектра</a:t>
            </a:r>
            <a:endParaRPr lang="en-US" sz="3200" dirty="0" smtClean="0"/>
          </a:p>
        </p:txBody>
      </p:sp>
      <p:sp>
        <p:nvSpPr>
          <p:cNvPr id="34819" name="Content Placeholder 2"/>
          <p:cNvSpPr txBox="1">
            <a:spLocks/>
          </p:cNvSpPr>
          <p:nvPr/>
        </p:nvSpPr>
        <p:spPr bwMode="auto">
          <a:xfrm>
            <a:off x="100584" y="1366792"/>
            <a:ext cx="8951976" cy="509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ts val="10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</a:pPr>
            <a:r>
              <a:rPr lang="ru-RU" sz="2200" dirty="0" smtClean="0">
                <a:latin typeface="+mj-lt"/>
                <a:cs typeface="Arial" pitchFamily="34" charset="0"/>
              </a:rPr>
              <a:t>Распределённая система: мониторинг тысяч несущих из разных планов мониторинга в централизованную базу данных</a:t>
            </a:r>
            <a:r>
              <a:rPr lang="en-US" sz="2200" dirty="0" smtClean="0">
                <a:latin typeface="+mj-lt"/>
                <a:cs typeface="Arial" pitchFamily="34" charset="0"/>
              </a:rPr>
              <a:t>.</a:t>
            </a:r>
            <a:endParaRPr lang="en-US" sz="2200" dirty="0">
              <a:latin typeface="+mj-lt"/>
              <a:cs typeface="Arial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ts val="10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</a:pPr>
            <a:endParaRPr lang="en-US" sz="2200" dirty="0">
              <a:latin typeface="+mj-lt"/>
              <a:cs typeface="Arial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ts val="10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</a:pPr>
            <a:endParaRPr lang="en-US" sz="2200" dirty="0">
              <a:latin typeface="+mj-lt"/>
              <a:cs typeface="Arial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ts val="10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</a:pPr>
            <a:endParaRPr lang="en-US" sz="2200" dirty="0">
              <a:latin typeface="+mj-lt"/>
              <a:cs typeface="Arial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ts val="10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</a:pPr>
            <a:endParaRPr lang="en-US" sz="2200" dirty="0">
              <a:latin typeface="+mj-lt"/>
              <a:cs typeface="Arial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ts val="10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</a:pPr>
            <a:r>
              <a:rPr lang="ru-RU" sz="2200" dirty="0" smtClean="0">
                <a:latin typeface="+mj-lt"/>
                <a:cs typeface="Arial" pitchFamily="34" charset="0"/>
              </a:rPr>
              <a:t>Автоматическое оповещение при аномальных </a:t>
            </a:r>
            <a:r>
              <a:rPr lang="ru-RU" sz="2200" dirty="0" err="1" smtClean="0">
                <a:latin typeface="+mj-lt"/>
                <a:cs typeface="Arial" pitchFamily="34" charset="0"/>
              </a:rPr>
              <a:t>состояних</a:t>
            </a:r>
            <a:r>
              <a:rPr lang="ru-RU" sz="2200" dirty="0" smtClean="0">
                <a:latin typeface="+mj-lt"/>
                <a:cs typeface="Arial" pitchFamily="34" charset="0"/>
              </a:rPr>
              <a:t> сигналов</a:t>
            </a:r>
            <a:r>
              <a:rPr lang="en-US" sz="2200" dirty="0" smtClean="0">
                <a:latin typeface="+mj-lt"/>
                <a:cs typeface="Arial" pitchFamily="34" charset="0"/>
              </a:rPr>
              <a:t>.</a:t>
            </a:r>
            <a:endParaRPr lang="en-US" sz="2200" dirty="0">
              <a:latin typeface="+mj-lt"/>
              <a:cs typeface="Arial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ts val="10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</a:pPr>
            <a:r>
              <a:rPr lang="ru-RU" sz="2200" dirty="0" smtClean="0">
                <a:latin typeface="+mj-lt"/>
                <a:cs typeface="Arial" pitchFamily="34" charset="0"/>
              </a:rPr>
              <a:t>Автоматическое сохранение дорожек или результатов измерений.</a:t>
            </a:r>
            <a:endParaRPr lang="en-US" sz="2200" dirty="0">
              <a:latin typeface="+mj-lt"/>
              <a:cs typeface="Arial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ts val="10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</a:pPr>
            <a:r>
              <a:rPr lang="ru-RU" sz="2200" dirty="0" smtClean="0">
                <a:latin typeface="+mj-lt"/>
                <a:cs typeface="Arial" pitchFamily="34" charset="0"/>
              </a:rPr>
              <a:t>Возможность «поиска вслепую»: автоматическое наполнение базы данных</a:t>
            </a:r>
            <a:r>
              <a:rPr lang="en-US" sz="2200" dirty="0" smtClean="0">
                <a:latin typeface="+mj-lt"/>
                <a:cs typeface="Arial" pitchFamily="34" charset="0"/>
              </a:rPr>
              <a:t>.</a:t>
            </a:r>
            <a:endParaRPr lang="en-US" sz="2200" dirty="0">
              <a:latin typeface="+mj-lt"/>
              <a:cs typeface="Arial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ts val="10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</a:pPr>
            <a:r>
              <a:rPr lang="ru-RU" sz="2200" dirty="0" smtClean="0">
                <a:latin typeface="+mj-lt"/>
                <a:cs typeface="Arial" pitchFamily="34" charset="0"/>
              </a:rPr>
              <a:t>Стандартные формы отчётов</a:t>
            </a:r>
            <a:endParaRPr lang="en-US" sz="2200" dirty="0" smtClean="0">
              <a:latin typeface="+mj-lt"/>
              <a:cs typeface="Arial" pitchFamily="34" charset="0"/>
            </a:endParaRPr>
          </a:p>
          <a:p>
            <a:pPr marL="800100" lvl="3" indent="-342900" eaLnBrk="0" hangingPunct="0">
              <a:lnSpc>
                <a:spcPct val="80000"/>
              </a:lnSpc>
              <a:spcBef>
                <a:spcPts val="10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</a:pPr>
            <a:r>
              <a:rPr lang="ru-RU" sz="2000" dirty="0" smtClean="0">
                <a:latin typeface="+mj-lt"/>
                <a:cs typeface="Arial" pitchFamily="34" charset="0"/>
              </a:rPr>
              <a:t>Флуктуации </a:t>
            </a:r>
            <a:r>
              <a:rPr lang="en-US" sz="2000" dirty="0" smtClean="0">
                <a:latin typeface="+mj-lt"/>
                <a:cs typeface="Arial" pitchFamily="34" charset="0"/>
              </a:rPr>
              <a:t>EIRP </a:t>
            </a:r>
            <a:r>
              <a:rPr lang="ru-RU" sz="2000" dirty="0" smtClean="0">
                <a:latin typeface="+mj-lt"/>
                <a:cs typeface="Arial" pitchFamily="34" charset="0"/>
              </a:rPr>
              <a:t>из-за наклона орбиты</a:t>
            </a:r>
            <a:r>
              <a:rPr lang="en-US" sz="2000" dirty="0" smtClean="0">
                <a:latin typeface="+mj-lt"/>
                <a:cs typeface="Arial" pitchFamily="34" charset="0"/>
              </a:rPr>
              <a:t>.</a:t>
            </a:r>
          </a:p>
          <a:p>
            <a:pPr marL="800100" lvl="3" indent="-342900" eaLnBrk="0" hangingPunct="0">
              <a:lnSpc>
                <a:spcPct val="80000"/>
              </a:lnSpc>
              <a:spcBef>
                <a:spcPts val="10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</a:pPr>
            <a:r>
              <a:rPr lang="ru-RU" sz="2000" dirty="0" smtClean="0">
                <a:latin typeface="+mj-lt"/>
                <a:cs typeface="Arial" pitchFamily="34" charset="0"/>
              </a:rPr>
              <a:t>Нестабильность центральной частоты несущей: сканирующие сигналы</a:t>
            </a:r>
            <a:r>
              <a:rPr lang="en-US" sz="2000" dirty="0" smtClean="0">
                <a:latin typeface="+mj-lt"/>
                <a:cs typeface="Arial" pitchFamily="34" charset="0"/>
              </a:rPr>
              <a:t>.</a:t>
            </a:r>
            <a:endParaRPr lang="en-US" sz="2000" dirty="0">
              <a:latin typeface="+mj-lt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</a:pPr>
            <a:endParaRPr lang="en-US" sz="2200" dirty="0"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066192"/>
            <a:ext cx="8077200" cy="150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44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38200"/>
          </a:xfrm>
        </p:spPr>
        <p:txBody>
          <a:bodyPr/>
          <a:lstStyle/>
          <a:p>
            <a:pPr eaLnBrk="1" hangingPunct="1"/>
            <a:r>
              <a:rPr lang="ru-RU" sz="3200" dirty="0" smtClean="0"/>
              <a:t>Классификация сигналов</a:t>
            </a:r>
            <a:endParaRPr lang="en-US" sz="3200" dirty="0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92608" y="1309624"/>
            <a:ext cx="8686800" cy="5029200"/>
          </a:xfrm>
        </p:spPr>
        <p:txBody>
          <a:bodyPr/>
          <a:lstStyle/>
          <a:p>
            <a:pPr marL="0" indent="0">
              <a:spcBef>
                <a:spcPts val="1000"/>
              </a:spcBef>
              <a:buClr>
                <a:srgbClr val="773141"/>
              </a:buClr>
              <a:buSzPct val="120000"/>
            </a:pPr>
            <a:r>
              <a:rPr lang="ru-RU" sz="2400" dirty="0" smtClean="0">
                <a:ea typeface="ＭＳ Ｐゴシック" pitchFamily="34" charset="-128"/>
                <a:cs typeface="Arial" pitchFamily="34" charset="0"/>
              </a:rPr>
              <a:t>Цифровая анализ спектра позволяет определять множественные несущие</a:t>
            </a: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.</a:t>
            </a:r>
            <a:endParaRPr lang="en-US" sz="2400" dirty="0">
              <a:ea typeface="ＭＳ Ｐゴシック" pitchFamily="34" charset="-128"/>
              <a:cs typeface="Arial" pitchFamily="34" charset="0"/>
            </a:endParaRPr>
          </a:p>
          <a:p>
            <a:pPr marL="631825" lvl="2" indent="-342900">
              <a:lnSpc>
                <a:spcPct val="80000"/>
              </a:lnSpc>
              <a:spcBef>
                <a:spcPts val="10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</a:pPr>
            <a:r>
              <a:rPr lang="ru-RU" sz="1600" dirty="0" smtClean="0">
                <a:latin typeface="+mj-lt"/>
                <a:ea typeface="ＭＳ Ｐゴシック" pitchFamily="34" charset="-128"/>
                <a:cs typeface="Arial" pitchFamily="34" charset="0"/>
              </a:rPr>
              <a:t>Анализ несущей под несущей (с анализом модуляции, включая </a:t>
            </a:r>
            <a:r>
              <a:rPr lang="en-US" sz="1600" dirty="0" smtClean="0">
                <a:latin typeface="+mj-lt"/>
                <a:ea typeface="ＭＳ Ｐゴシック" pitchFamily="34" charset="-128"/>
                <a:cs typeface="Arial" pitchFamily="34" charset="0"/>
              </a:rPr>
              <a:t>FEC).</a:t>
            </a:r>
          </a:p>
          <a:p>
            <a:pPr marL="631825" lvl="2" indent="-342900">
              <a:lnSpc>
                <a:spcPct val="80000"/>
              </a:lnSpc>
              <a:spcBef>
                <a:spcPts val="10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</a:pPr>
            <a:r>
              <a:rPr lang="en-US" sz="1600" dirty="0" smtClean="0">
                <a:latin typeface="+mj-lt"/>
                <a:ea typeface="ＭＳ Ｐゴシック" pitchFamily="34" charset="-128"/>
                <a:cs typeface="Arial" pitchFamily="34" charset="0"/>
              </a:rPr>
              <a:t>Carrier </a:t>
            </a:r>
            <a:r>
              <a:rPr lang="en-US" sz="1600" dirty="0">
                <a:latin typeface="+mj-lt"/>
                <a:ea typeface="ＭＳ Ｐゴシック" pitchFamily="34" charset="-128"/>
                <a:cs typeface="Arial" pitchFamily="34" charset="0"/>
              </a:rPr>
              <a:t>ID </a:t>
            </a:r>
            <a:r>
              <a:rPr lang="en-US" sz="1600" dirty="0" smtClean="0">
                <a:latin typeface="+mj-lt"/>
                <a:ea typeface="ＭＳ Ｐゴシック" pitchFamily="34" charset="-128"/>
                <a:cs typeface="Arial" pitchFamily="34" charset="0"/>
              </a:rPr>
              <a:t>(</a:t>
            </a:r>
            <a:r>
              <a:rPr lang="ru-RU" sz="1600" dirty="0" smtClean="0">
                <a:latin typeface="+mj-lt"/>
                <a:ea typeface="ＭＳ Ｐゴシック" pitchFamily="34" charset="-128"/>
                <a:cs typeface="Arial" pitchFamily="34" charset="0"/>
              </a:rPr>
              <a:t>новые возможности</a:t>
            </a:r>
            <a:r>
              <a:rPr lang="en-US" sz="1600" dirty="0" smtClean="0">
                <a:latin typeface="+mj-lt"/>
                <a:ea typeface="ＭＳ Ｐゴシック" pitchFamily="34" charset="-128"/>
                <a:cs typeface="Arial" pitchFamily="34" charset="0"/>
              </a:rPr>
              <a:t>).</a:t>
            </a:r>
            <a:endParaRPr lang="en-US" sz="1600" dirty="0">
              <a:latin typeface="+mj-lt"/>
              <a:ea typeface="ＭＳ Ｐゴシック" pitchFamily="34" charset="-128"/>
              <a:cs typeface="Arial" pitchFamily="34" charset="0"/>
            </a:endParaRPr>
          </a:p>
          <a:p>
            <a:pPr marL="631825" lvl="2" indent="-342900">
              <a:lnSpc>
                <a:spcPct val="80000"/>
              </a:lnSpc>
              <a:spcBef>
                <a:spcPts val="1000"/>
              </a:spcBef>
              <a:buClr>
                <a:srgbClr val="773141"/>
              </a:buClr>
              <a:buSzPct val="120000"/>
              <a:buFont typeface="Arial" pitchFamily="34" charset="0"/>
              <a:buChar char="•"/>
            </a:pPr>
            <a:r>
              <a:rPr lang="en-US" sz="1600" dirty="0">
                <a:latin typeface="+mj-lt"/>
                <a:ea typeface="ＭＳ Ｐゴシック" pitchFamily="34" charset="-128"/>
                <a:cs typeface="Arial" pitchFamily="34" charset="0"/>
              </a:rPr>
              <a:t>I/Q </a:t>
            </a:r>
            <a:r>
              <a:rPr lang="ru-RU" sz="1600" dirty="0" smtClean="0">
                <a:latin typeface="+mj-lt"/>
                <a:ea typeface="ＭＳ Ｐゴシック" pitchFamily="34" charset="-128"/>
                <a:cs typeface="Arial" pitchFamily="34" charset="0"/>
              </a:rPr>
              <a:t>сигнальное созвездие с векторной сигнальной обработкой для обоих сигналов.</a:t>
            </a:r>
            <a:endParaRPr lang="en-US" sz="1600" dirty="0">
              <a:ea typeface="ＭＳ Ｐゴシック" pitchFamily="34" charset="-128"/>
              <a:cs typeface="Arial" pitchFamily="34" charset="0"/>
            </a:endParaRPr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eaLnBrk="1" hangingPunct="1">
              <a:buFont typeface="Arial" pitchFamily="34" charset="0"/>
              <a:buNone/>
            </a:pPr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022900"/>
            <a:ext cx="8324395" cy="221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703" y="5277962"/>
            <a:ext cx="8819705" cy="9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54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KratosPPT">
  <a:themeElements>
    <a:clrScheme name="Kratos Corp 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73141"/>
      </a:accent1>
      <a:accent2>
        <a:srgbClr val="808080"/>
      </a:accent2>
      <a:accent3>
        <a:srgbClr val="C6DBE0"/>
      </a:accent3>
      <a:accent4>
        <a:srgbClr val="81ABBA"/>
      </a:accent4>
      <a:accent5>
        <a:srgbClr val="E8E8CA"/>
      </a:accent5>
      <a:accent6>
        <a:srgbClr val="C2BD85"/>
      </a:accent6>
      <a:hlink>
        <a:srgbClr val="773141"/>
      </a:hlink>
      <a:folHlink>
        <a:srgbClr val="808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Kratos Corp 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73141"/>
      </a:accent1>
      <a:accent2>
        <a:srgbClr val="808080"/>
      </a:accent2>
      <a:accent3>
        <a:srgbClr val="C6DBE0"/>
      </a:accent3>
      <a:accent4>
        <a:srgbClr val="81ABBA"/>
      </a:accent4>
      <a:accent5>
        <a:srgbClr val="E8E8CA"/>
      </a:accent5>
      <a:accent6>
        <a:srgbClr val="C2BD85"/>
      </a:accent6>
      <a:hlink>
        <a:srgbClr val="773141"/>
      </a:hlink>
      <a:folHlink>
        <a:srgbClr val="808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3214D33100AF458C211B3CDE67C534" ma:contentTypeVersion="5" ma:contentTypeDescription="Create a new document." ma:contentTypeScope="" ma:versionID="f0820030b5ecc20a388902aab098a147">
  <xsd:schema xmlns:xsd="http://www.w3.org/2001/XMLSchema" xmlns:xs="http://www.w3.org/2001/XMLSchema" xmlns:p="http://schemas.microsoft.com/office/2006/metadata/properties" xmlns:ns1="http://schemas.microsoft.com/sharepoint/v3" xmlns:ns2="9efd5795-045a-443a-a84c-1ed7509ec509" xmlns:ns3="1f12d857-beef-4efe-80a6-4100cb93a7ce" targetNamespace="http://schemas.microsoft.com/office/2006/metadata/properties" ma:root="true" ma:fieldsID="569b2b799de6e0169fd7bf67f7a6f4ac" ns1:_="" ns2:_="" ns3:_="">
    <xsd:import namespace="http://schemas.microsoft.com/sharepoint/v3"/>
    <xsd:import namespace="9efd5795-045a-443a-a84c-1ed7509ec509"/>
    <xsd:import namespace="1f12d857-beef-4efe-80a6-4100cb93a7c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ypeOfDocument" minOccurs="0"/>
                <xsd:element ref="ns2:EventYear" minOccurs="0"/>
                <xsd:element ref="ns2:EventNam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fd5795-045a-443a-a84c-1ed7509ec509" elementFormDefault="qualified">
    <xsd:import namespace="http://schemas.microsoft.com/office/2006/documentManagement/types"/>
    <xsd:import namespace="http://schemas.microsoft.com/office/infopath/2007/PartnerControls"/>
    <xsd:element name="TypeOfDocument" ma:index="10" nillable="true" ma:displayName="TypeOfDocument" ma:default="Event" ma:format="Dropdown" ma:internalName="TypeOfDocument">
      <xsd:simpleType>
        <xsd:restriction base="dms:Choice">
          <xsd:enumeration value="Event"/>
          <xsd:enumeration value="Reference"/>
        </xsd:restriction>
      </xsd:simpleType>
    </xsd:element>
    <xsd:element name="EventYear" ma:index="11" nillable="true" ma:displayName="EventYear" ma:internalName="EventYear">
      <xsd:simpleType>
        <xsd:restriction base="dms:Text">
          <xsd:maxLength value="255"/>
        </xsd:restriction>
      </xsd:simpleType>
    </xsd:element>
    <xsd:element name="EventName" ma:index="12" nillable="true" ma:displayName="EventName" ma:internalName="EventNam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12d857-beef-4efe-80a6-4100cb93a7c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ventYear xmlns="9efd5795-045a-443a-a84c-1ed7509ec509" xsi:nil="true"/>
    <EventName xmlns="9efd5795-045a-443a-a84c-1ed7509ec509" xsi:nil="true"/>
    <TypeOfDocument xmlns="9efd5795-045a-443a-a84c-1ed7509ec509">Event</TypeOfDocument>
  </documentManagement>
</p:properties>
</file>

<file path=customXml/itemProps1.xml><?xml version="1.0" encoding="utf-8"?>
<ds:datastoreItem xmlns:ds="http://schemas.openxmlformats.org/officeDocument/2006/customXml" ds:itemID="{8D10A367-2318-4253-88C2-D59472F7E787}"/>
</file>

<file path=customXml/itemProps2.xml><?xml version="1.0" encoding="utf-8"?>
<ds:datastoreItem xmlns:ds="http://schemas.openxmlformats.org/officeDocument/2006/customXml" ds:itemID="{5734A69E-CC8A-47CF-B77A-D90327D06F48}"/>
</file>

<file path=customXml/itemProps3.xml><?xml version="1.0" encoding="utf-8"?>
<ds:datastoreItem xmlns:ds="http://schemas.openxmlformats.org/officeDocument/2006/customXml" ds:itemID="{8C906882-80FB-4503-8398-AD92F9EB18BA}"/>
</file>

<file path=docProps/app.xml><?xml version="1.0" encoding="utf-8"?>
<Properties xmlns="http://schemas.openxmlformats.org/officeDocument/2006/extended-properties" xmlns:vt="http://schemas.openxmlformats.org/officeDocument/2006/docPropsVTypes">
  <Template>KratosPPT.pot</Template>
  <TotalTime>31620</TotalTime>
  <Words>681</Words>
  <Application>Microsoft Office PowerPoint</Application>
  <PresentationFormat>Экран (4:3)</PresentationFormat>
  <Paragraphs>155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3_KratosPPT</vt:lpstr>
      <vt:lpstr>1_Office Theme</vt:lpstr>
      <vt:lpstr>Презентация PowerPoint</vt:lpstr>
      <vt:lpstr>Presentation Agenda </vt:lpstr>
      <vt:lpstr>Презентация PowerPoint</vt:lpstr>
      <vt:lpstr>...ещё вчера всё было сложно</vt:lpstr>
      <vt:lpstr>...Сегодня есть простое и мощное решение</vt:lpstr>
      <vt:lpstr>Эффективная функциональная схема</vt:lpstr>
      <vt:lpstr>Презентация PowerPoint</vt:lpstr>
      <vt:lpstr>Автоматизированный мониторинг спутникового спектра</vt:lpstr>
      <vt:lpstr>Классификация сигналов</vt:lpstr>
      <vt:lpstr>Анализ TDMA всплесков</vt:lpstr>
      <vt:lpstr>Геолокация спутникового сигнала «вниз»</vt:lpstr>
      <vt:lpstr>Презентация PowerPoint</vt:lpstr>
      <vt:lpstr>Геолокация по аплинку</vt:lpstr>
      <vt:lpstr>Carrier ID</vt:lpstr>
      <vt:lpstr>Полная эффективная автоматизированная система</vt:lpstr>
      <vt:lpstr>Презентация PowerPoint</vt:lpstr>
      <vt:lpstr>Выводы</vt:lpstr>
      <vt:lpstr>Презентация PowerPoint</vt:lpstr>
    </vt:vector>
  </TitlesOfParts>
  <Company>Kratos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Smith</dc:creator>
  <cp:lastModifiedBy>Владимир</cp:lastModifiedBy>
  <cp:revision>213</cp:revision>
  <dcterms:created xsi:type="dcterms:W3CDTF">2011-05-24T17:58:28Z</dcterms:created>
  <dcterms:modified xsi:type="dcterms:W3CDTF">2013-07-08T08:04:37Z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0x0101003F3214D33100AF458C211B3CDE67C534</vt:lpwstr>
  </property>
  <property fmtid="{D5CDD505-2E9C-101B-9397-08002B2CF9AE}" pid="3" name="Order">
    <vt:r8>4000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