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872" r:id="rId2"/>
  </p:sldMasterIdLst>
  <p:notesMasterIdLst>
    <p:notesMasterId r:id="rId26"/>
  </p:notesMasterIdLst>
  <p:handoutMasterIdLst>
    <p:handoutMasterId r:id="rId27"/>
  </p:handoutMasterIdLst>
  <p:sldIdLst>
    <p:sldId id="272" r:id="rId3"/>
    <p:sldId id="772" r:id="rId4"/>
    <p:sldId id="798" r:id="rId5"/>
    <p:sldId id="775" r:id="rId6"/>
    <p:sldId id="794" r:id="rId7"/>
    <p:sldId id="795" r:id="rId8"/>
    <p:sldId id="777" r:id="rId9"/>
    <p:sldId id="800" r:id="rId10"/>
    <p:sldId id="786" r:id="rId11"/>
    <p:sldId id="778" r:id="rId12"/>
    <p:sldId id="783" r:id="rId13"/>
    <p:sldId id="787" r:id="rId14"/>
    <p:sldId id="784" r:id="rId15"/>
    <p:sldId id="788" r:id="rId16"/>
    <p:sldId id="789" r:id="rId17"/>
    <p:sldId id="781" r:id="rId18"/>
    <p:sldId id="796" r:id="rId19"/>
    <p:sldId id="790" r:id="rId20"/>
    <p:sldId id="792" r:id="rId21"/>
    <p:sldId id="791" r:id="rId22"/>
    <p:sldId id="793" r:id="rId23"/>
    <p:sldId id="773" r:id="rId24"/>
    <p:sldId id="779" r:id="rId25"/>
  </p:sldIdLst>
  <p:sldSz cx="9144000" cy="6858000" type="screen4x3"/>
  <p:notesSz cx="6797675" cy="9874250"/>
  <p:defaultTextStyle>
    <a:defPPr>
      <a:defRPr lang="ru-RU"/>
    </a:defPPr>
    <a:lvl1pPr algn="ctr" rtl="0" fontAlgn="base">
      <a:spcBef>
        <a:spcPct val="0"/>
      </a:spcBef>
      <a:spcAft>
        <a:spcPct val="0"/>
      </a:spcAft>
      <a:defRPr b="1" kern="1200">
        <a:solidFill>
          <a:schemeClr val="tx1"/>
        </a:solidFill>
        <a:latin typeface="Verdana" pitchFamily="34" charset="0"/>
        <a:ea typeface="+mn-ea"/>
        <a:cs typeface="+mn-cs"/>
      </a:defRPr>
    </a:lvl1pPr>
    <a:lvl2pPr marL="457200" algn="ctr" rtl="0" fontAlgn="base">
      <a:spcBef>
        <a:spcPct val="0"/>
      </a:spcBef>
      <a:spcAft>
        <a:spcPct val="0"/>
      </a:spcAft>
      <a:defRPr b="1" kern="1200">
        <a:solidFill>
          <a:schemeClr val="tx1"/>
        </a:solidFill>
        <a:latin typeface="Verdana" pitchFamily="34" charset="0"/>
        <a:ea typeface="+mn-ea"/>
        <a:cs typeface="+mn-cs"/>
      </a:defRPr>
    </a:lvl2pPr>
    <a:lvl3pPr marL="914400" algn="ctr" rtl="0" fontAlgn="base">
      <a:spcBef>
        <a:spcPct val="0"/>
      </a:spcBef>
      <a:spcAft>
        <a:spcPct val="0"/>
      </a:spcAft>
      <a:defRPr b="1" kern="1200">
        <a:solidFill>
          <a:schemeClr val="tx1"/>
        </a:solidFill>
        <a:latin typeface="Verdana" pitchFamily="34" charset="0"/>
        <a:ea typeface="+mn-ea"/>
        <a:cs typeface="+mn-cs"/>
      </a:defRPr>
    </a:lvl3pPr>
    <a:lvl4pPr marL="1371600" algn="ctr" rtl="0" fontAlgn="base">
      <a:spcBef>
        <a:spcPct val="0"/>
      </a:spcBef>
      <a:spcAft>
        <a:spcPct val="0"/>
      </a:spcAft>
      <a:defRPr b="1" kern="1200">
        <a:solidFill>
          <a:schemeClr val="tx1"/>
        </a:solidFill>
        <a:latin typeface="Verdana" pitchFamily="34" charset="0"/>
        <a:ea typeface="+mn-ea"/>
        <a:cs typeface="+mn-cs"/>
      </a:defRPr>
    </a:lvl4pPr>
    <a:lvl5pPr marL="1828800" algn="ctr"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xmlns="">
        <p14:section name="Раздел по умолчанию" id="{B5BF04F4-7948-46BD-A339-25C105A2FB3F}">
          <p14:sldIdLst>
            <p14:sldId id="272"/>
            <p14:sldId id="772"/>
            <p14:sldId id="798"/>
          </p14:sldIdLst>
        </p14:section>
        <p14:section name="Раздел без заголовка" id="{29B09072-117A-4C79-A2B3-957322044366}">
          <p14:sldIdLst>
            <p14:sldId id="775"/>
            <p14:sldId id="794"/>
            <p14:sldId id="795"/>
          </p14:sldIdLst>
        </p14:section>
        <p14:section name="Раздел без заголовка" id="{B8083BA6-7E96-482E-B52C-449E6E9F6135}">
          <p14:sldIdLst>
            <p14:sldId id="777"/>
            <p14:sldId id="800"/>
            <p14:sldId id="786"/>
            <p14:sldId id="778"/>
            <p14:sldId id="783"/>
            <p14:sldId id="787"/>
            <p14:sldId id="784"/>
            <p14:sldId id="788"/>
            <p14:sldId id="789"/>
            <p14:sldId id="781"/>
            <p14:sldId id="796"/>
            <p14:sldId id="790"/>
            <p14:sldId id="792"/>
            <p14:sldId id="791"/>
            <p14:sldId id="793"/>
            <p14:sldId id="773"/>
            <p14:sldId id="7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00FF"/>
    <a:srgbClr val="FFFFFF"/>
    <a:srgbClr val="0033CC"/>
    <a:srgbClr val="CCFFFF"/>
    <a:srgbClr val="E9EFF3"/>
    <a:srgbClr val="E1EAEF"/>
    <a:srgbClr val="D7E3E9"/>
    <a:srgbClr val="BED0E9"/>
    <a:srgbClr val="BED0FF"/>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10" autoAdjust="0"/>
    <p:restoredTop sz="89176" autoAdjust="0"/>
  </p:normalViewPr>
  <p:slideViewPr>
    <p:cSldViewPr>
      <p:cViewPr>
        <p:scale>
          <a:sx n="120" d="100"/>
          <a:sy n="120" d="100"/>
        </p:scale>
        <p:origin x="-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3"/>
            <a:ext cx="2945659" cy="494601"/>
          </a:xfrm>
          <a:prstGeom prst="rect">
            <a:avLst/>
          </a:prstGeom>
          <a:noFill/>
          <a:ln w="9525">
            <a:noFill/>
            <a:miter lim="800000"/>
            <a:headEnd/>
            <a:tailEnd/>
          </a:ln>
          <a:effectLst/>
        </p:spPr>
        <p:txBody>
          <a:bodyPr vert="horz" wrap="square" lIns="91145" tIns="45572" rIns="91145" bIns="45572" numCol="1" anchor="t" anchorCtr="0" compatLnSpc="1">
            <a:prstTxWarp prst="textNoShape">
              <a:avLst/>
            </a:prstTxWarp>
          </a:bodyPr>
          <a:lstStyle>
            <a:lvl1pPr algn="l">
              <a:defRPr sz="1200" b="0">
                <a:latin typeface="Arial" charset="0"/>
              </a:defRPr>
            </a:lvl1pPr>
          </a:lstStyle>
          <a:p>
            <a:pPr>
              <a:defRPr/>
            </a:pPr>
            <a:endParaRPr lang="uk-UA"/>
          </a:p>
        </p:txBody>
      </p:sp>
      <p:sp>
        <p:nvSpPr>
          <p:cNvPr id="58371" name="Rectangle 3"/>
          <p:cNvSpPr>
            <a:spLocks noGrp="1" noChangeArrowheads="1"/>
          </p:cNvSpPr>
          <p:nvPr>
            <p:ph type="dt" sz="quarter" idx="1"/>
          </p:nvPr>
        </p:nvSpPr>
        <p:spPr bwMode="auto">
          <a:xfrm>
            <a:off x="3850443" y="3"/>
            <a:ext cx="2945659" cy="494601"/>
          </a:xfrm>
          <a:prstGeom prst="rect">
            <a:avLst/>
          </a:prstGeom>
          <a:noFill/>
          <a:ln w="9525">
            <a:noFill/>
            <a:miter lim="800000"/>
            <a:headEnd/>
            <a:tailEnd/>
          </a:ln>
          <a:effectLst/>
        </p:spPr>
        <p:txBody>
          <a:bodyPr vert="horz" wrap="square" lIns="91145" tIns="45572" rIns="91145" bIns="45572" numCol="1" anchor="t" anchorCtr="0" compatLnSpc="1">
            <a:prstTxWarp prst="textNoShape">
              <a:avLst/>
            </a:prstTxWarp>
          </a:bodyPr>
          <a:lstStyle>
            <a:lvl1pPr algn="r">
              <a:defRPr sz="1200" b="0">
                <a:latin typeface="Arial" charset="0"/>
              </a:defRPr>
            </a:lvl1pPr>
          </a:lstStyle>
          <a:p>
            <a:pPr>
              <a:defRPr/>
            </a:pPr>
            <a:endParaRPr lang="uk-UA"/>
          </a:p>
        </p:txBody>
      </p:sp>
      <p:sp>
        <p:nvSpPr>
          <p:cNvPr id="58372" name="Rectangle 4"/>
          <p:cNvSpPr>
            <a:spLocks noGrp="1" noChangeArrowheads="1"/>
          </p:cNvSpPr>
          <p:nvPr>
            <p:ph type="ftr" sz="quarter" idx="2"/>
          </p:nvPr>
        </p:nvSpPr>
        <p:spPr bwMode="auto">
          <a:xfrm>
            <a:off x="0" y="9378033"/>
            <a:ext cx="2945659" cy="494601"/>
          </a:xfrm>
          <a:prstGeom prst="rect">
            <a:avLst/>
          </a:prstGeom>
          <a:noFill/>
          <a:ln w="9525">
            <a:noFill/>
            <a:miter lim="800000"/>
            <a:headEnd/>
            <a:tailEnd/>
          </a:ln>
          <a:effectLst/>
        </p:spPr>
        <p:txBody>
          <a:bodyPr vert="horz" wrap="square" lIns="91145" tIns="45572" rIns="91145" bIns="45572" numCol="1" anchor="b" anchorCtr="0" compatLnSpc="1">
            <a:prstTxWarp prst="textNoShape">
              <a:avLst/>
            </a:prstTxWarp>
          </a:bodyPr>
          <a:lstStyle>
            <a:lvl1pPr algn="l">
              <a:defRPr sz="1200" b="0">
                <a:latin typeface="Arial" charset="0"/>
              </a:defRPr>
            </a:lvl1pPr>
          </a:lstStyle>
          <a:p>
            <a:pPr>
              <a:defRPr/>
            </a:pPr>
            <a:endParaRPr lang="uk-UA"/>
          </a:p>
        </p:txBody>
      </p:sp>
      <p:sp>
        <p:nvSpPr>
          <p:cNvPr id="58373" name="Rectangle 5"/>
          <p:cNvSpPr>
            <a:spLocks noGrp="1" noChangeArrowheads="1"/>
          </p:cNvSpPr>
          <p:nvPr>
            <p:ph type="sldNum" sz="quarter" idx="3"/>
          </p:nvPr>
        </p:nvSpPr>
        <p:spPr bwMode="auto">
          <a:xfrm>
            <a:off x="3850443" y="9378033"/>
            <a:ext cx="2945659" cy="494601"/>
          </a:xfrm>
          <a:prstGeom prst="rect">
            <a:avLst/>
          </a:prstGeom>
          <a:noFill/>
          <a:ln w="9525">
            <a:noFill/>
            <a:miter lim="800000"/>
            <a:headEnd/>
            <a:tailEnd/>
          </a:ln>
          <a:effectLst/>
        </p:spPr>
        <p:txBody>
          <a:bodyPr vert="horz" wrap="square" lIns="91145" tIns="45572" rIns="91145" bIns="45572" numCol="1" anchor="b" anchorCtr="0" compatLnSpc="1">
            <a:prstTxWarp prst="textNoShape">
              <a:avLst/>
            </a:prstTxWarp>
          </a:bodyPr>
          <a:lstStyle>
            <a:lvl1pPr algn="r">
              <a:defRPr sz="1200" b="0">
                <a:latin typeface="Arial" charset="0"/>
              </a:defRPr>
            </a:lvl1pPr>
          </a:lstStyle>
          <a:p>
            <a:pPr>
              <a:defRPr/>
            </a:pPr>
            <a:fld id="{242E3204-261B-4883-BE17-F03FA4BBDE1C}" type="slidenum">
              <a:rPr lang="uk-UA"/>
              <a:pPr>
                <a:defRPr/>
              </a:pPr>
              <a:t>‹#›</a:t>
            </a:fld>
            <a:endParaRPr lang="uk-UA"/>
          </a:p>
        </p:txBody>
      </p:sp>
    </p:spTree>
    <p:extLst>
      <p:ext uri="{BB962C8B-B14F-4D97-AF65-F5344CB8AC3E}">
        <p14:creationId xmlns:p14="http://schemas.microsoft.com/office/powerpoint/2010/main" xmlns="" val="144676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3"/>
            <a:ext cx="2945659" cy="494601"/>
          </a:xfrm>
          <a:prstGeom prst="rect">
            <a:avLst/>
          </a:prstGeom>
          <a:noFill/>
          <a:ln w="9525">
            <a:noFill/>
            <a:miter lim="800000"/>
            <a:headEnd/>
            <a:tailEnd/>
          </a:ln>
          <a:effectLst/>
        </p:spPr>
        <p:txBody>
          <a:bodyPr vert="horz" wrap="square" lIns="91145" tIns="45572" rIns="91145" bIns="45572" numCol="1" anchor="t" anchorCtr="0" compatLnSpc="1">
            <a:prstTxWarp prst="textNoShape">
              <a:avLst/>
            </a:prstTxWarp>
          </a:bodyPr>
          <a:lstStyle>
            <a:lvl1pPr algn="l">
              <a:defRPr sz="1200" b="0">
                <a:latin typeface="Arial" charset="0"/>
              </a:defRPr>
            </a:lvl1pPr>
          </a:lstStyle>
          <a:p>
            <a:pPr>
              <a:defRPr/>
            </a:pPr>
            <a:endParaRPr lang="ru-RU"/>
          </a:p>
        </p:txBody>
      </p:sp>
      <p:sp>
        <p:nvSpPr>
          <p:cNvPr id="27651" name="Rectangle 3"/>
          <p:cNvSpPr>
            <a:spLocks noGrp="1" noChangeArrowheads="1"/>
          </p:cNvSpPr>
          <p:nvPr>
            <p:ph type="dt" idx="1"/>
          </p:nvPr>
        </p:nvSpPr>
        <p:spPr bwMode="auto">
          <a:xfrm>
            <a:off x="3850443" y="3"/>
            <a:ext cx="2945659" cy="494601"/>
          </a:xfrm>
          <a:prstGeom prst="rect">
            <a:avLst/>
          </a:prstGeom>
          <a:noFill/>
          <a:ln w="9525">
            <a:noFill/>
            <a:miter lim="800000"/>
            <a:headEnd/>
            <a:tailEnd/>
          </a:ln>
          <a:effectLst/>
        </p:spPr>
        <p:txBody>
          <a:bodyPr vert="horz" wrap="square" lIns="91145" tIns="45572" rIns="91145" bIns="45572" numCol="1" anchor="t" anchorCtr="0" compatLnSpc="1">
            <a:prstTxWarp prst="textNoShape">
              <a:avLst/>
            </a:prstTxWarp>
          </a:bodyPr>
          <a:lstStyle>
            <a:lvl1pPr algn="r">
              <a:defRPr sz="1200" b="0">
                <a:latin typeface="Arial" charset="0"/>
              </a:defRPr>
            </a:lvl1pPr>
          </a:lstStyle>
          <a:p>
            <a:pPr>
              <a:defRPr/>
            </a:pPr>
            <a:endParaRPr lang="ru-RU"/>
          </a:p>
        </p:txBody>
      </p:sp>
      <p:sp>
        <p:nvSpPr>
          <p:cNvPr id="24580"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3" name="Rectangle 5"/>
          <p:cNvSpPr>
            <a:spLocks noGrp="1" noChangeArrowheads="1"/>
          </p:cNvSpPr>
          <p:nvPr>
            <p:ph type="body" sz="quarter" idx="3"/>
          </p:nvPr>
        </p:nvSpPr>
        <p:spPr bwMode="auto">
          <a:xfrm>
            <a:off x="679768" y="4690633"/>
            <a:ext cx="5438140" cy="4443331"/>
          </a:xfrm>
          <a:prstGeom prst="rect">
            <a:avLst/>
          </a:prstGeom>
          <a:noFill/>
          <a:ln w="9525">
            <a:noFill/>
            <a:miter lim="800000"/>
            <a:headEnd/>
            <a:tailEnd/>
          </a:ln>
          <a:effectLst/>
        </p:spPr>
        <p:txBody>
          <a:bodyPr vert="horz" wrap="square" lIns="91145" tIns="45572" rIns="91145" bIns="45572"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7654" name="Rectangle 6"/>
          <p:cNvSpPr>
            <a:spLocks noGrp="1" noChangeArrowheads="1"/>
          </p:cNvSpPr>
          <p:nvPr>
            <p:ph type="ftr" sz="quarter" idx="4"/>
          </p:nvPr>
        </p:nvSpPr>
        <p:spPr bwMode="auto">
          <a:xfrm>
            <a:off x="0" y="9378033"/>
            <a:ext cx="2945659" cy="494601"/>
          </a:xfrm>
          <a:prstGeom prst="rect">
            <a:avLst/>
          </a:prstGeom>
          <a:noFill/>
          <a:ln w="9525">
            <a:noFill/>
            <a:miter lim="800000"/>
            <a:headEnd/>
            <a:tailEnd/>
          </a:ln>
          <a:effectLst/>
        </p:spPr>
        <p:txBody>
          <a:bodyPr vert="horz" wrap="square" lIns="91145" tIns="45572" rIns="91145" bIns="45572" numCol="1" anchor="b" anchorCtr="0" compatLnSpc="1">
            <a:prstTxWarp prst="textNoShape">
              <a:avLst/>
            </a:prstTxWarp>
          </a:bodyPr>
          <a:lstStyle>
            <a:lvl1pPr algn="l">
              <a:defRPr sz="1200" b="0">
                <a:latin typeface="Arial" charset="0"/>
              </a:defRPr>
            </a:lvl1pPr>
          </a:lstStyle>
          <a:p>
            <a:pPr>
              <a:defRPr/>
            </a:pPr>
            <a:endParaRPr lang="ru-RU"/>
          </a:p>
        </p:txBody>
      </p:sp>
      <p:sp>
        <p:nvSpPr>
          <p:cNvPr id="27655" name="Rectangle 7"/>
          <p:cNvSpPr>
            <a:spLocks noGrp="1" noChangeArrowheads="1"/>
          </p:cNvSpPr>
          <p:nvPr>
            <p:ph type="sldNum" sz="quarter" idx="5"/>
          </p:nvPr>
        </p:nvSpPr>
        <p:spPr bwMode="auto">
          <a:xfrm>
            <a:off x="3850443" y="9378033"/>
            <a:ext cx="2945659" cy="494601"/>
          </a:xfrm>
          <a:prstGeom prst="rect">
            <a:avLst/>
          </a:prstGeom>
          <a:noFill/>
          <a:ln w="9525">
            <a:noFill/>
            <a:miter lim="800000"/>
            <a:headEnd/>
            <a:tailEnd/>
          </a:ln>
          <a:effectLst/>
        </p:spPr>
        <p:txBody>
          <a:bodyPr vert="horz" wrap="square" lIns="91145" tIns="45572" rIns="91145" bIns="45572" numCol="1" anchor="b" anchorCtr="0" compatLnSpc="1">
            <a:prstTxWarp prst="textNoShape">
              <a:avLst/>
            </a:prstTxWarp>
          </a:bodyPr>
          <a:lstStyle>
            <a:lvl1pPr algn="r">
              <a:defRPr sz="1200" b="0">
                <a:latin typeface="Arial" charset="0"/>
              </a:defRPr>
            </a:lvl1pPr>
          </a:lstStyle>
          <a:p>
            <a:pPr>
              <a:defRPr/>
            </a:pPr>
            <a:fld id="{78DA7D7F-405A-4B56-B1AC-F6EC35C3D9EA}" type="slidenum">
              <a:rPr lang="ru-RU"/>
              <a:pPr>
                <a:defRPr/>
              </a:pPr>
              <a:t>‹#›</a:t>
            </a:fld>
            <a:endParaRPr lang="ru-RU"/>
          </a:p>
        </p:txBody>
      </p:sp>
    </p:spTree>
    <p:extLst>
      <p:ext uri="{BB962C8B-B14F-4D97-AF65-F5344CB8AC3E}">
        <p14:creationId xmlns:p14="http://schemas.microsoft.com/office/powerpoint/2010/main" xmlns="" val="1167245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0548" indent="-284826" eaLnBrk="0" hangingPunct="0">
              <a:defRPr b="1">
                <a:solidFill>
                  <a:schemeClr val="tx1"/>
                </a:solidFill>
                <a:latin typeface="Verdana" pitchFamily="34" charset="0"/>
              </a:defRPr>
            </a:lvl2pPr>
            <a:lvl3pPr marL="1139306" indent="-227862" eaLnBrk="0" hangingPunct="0">
              <a:defRPr b="1">
                <a:solidFill>
                  <a:schemeClr val="tx1"/>
                </a:solidFill>
                <a:latin typeface="Verdana" pitchFamily="34" charset="0"/>
              </a:defRPr>
            </a:lvl3pPr>
            <a:lvl4pPr marL="1595029" indent="-227862" eaLnBrk="0" hangingPunct="0">
              <a:defRPr b="1">
                <a:solidFill>
                  <a:schemeClr val="tx1"/>
                </a:solidFill>
                <a:latin typeface="Verdana" pitchFamily="34" charset="0"/>
              </a:defRPr>
            </a:lvl4pPr>
            <a:lvl5pPr marL="2050751" indent="-227862" eaLnBrk="0" hangingPunct="0">
              <a:defRPr b="1">
                <a:solidFill>
                  <a:schemeClr val="tx1"/>
                </a:solidFill>
                <a:latin typeface="Verdana" pitchFamily="34" charset="0"/>
              </a:defRPr>
            </a:lvl5pPr>
            <a:lvl6pPr marL="2506473" indent="-227862" algn="ctr" eaLnBrk="0" fontAlgn="base" hangingPunct="0">
              <a:spcBef>
                <a:spcPct val="0"/>
              </a:spcBef>
              <a:spcAft>
                <a:spcPct val="0"/>
              </a:spcAft>
              <a:defRPr b="1">
                <a:solidFill>
                  <a:schemeClr val="tx1"/>
                </a:solidFill>
                <a:latin typeface="Verdana" pitchFamily="34" charset="0"/>
              </a:defRPr>
            </a:lvl6pPr>
            <a:lvl7pPr marL="2962196" indent="-227862" algn="ctr" eaLnBrk="0" fontAlgn="base" hangingPunct="0">
              <a:spcBef>
                <a:spcPct val="0"/>
              </a:spcBef>
              <a:spcAft>
                <a:spcPct val="0"/>
              </a:spcAft>
              <a:defRPr b="1">
                <a:solidFill>
                  <a:schemeClr val="tx1"/>
                </a:solidFill>
                <a:latin typeface="Verdana" pitchFamily="34" charset="0"/>
              </a:defRPr>
            </a:lvl7pPr>
            <a:lvl8pPr marL="3417918" indent="-227862" algn="ctr" eaLnBrk="0" fontAlgn="base" hangingPunct="0">
              <a:spcBef>
                <a:spcPct val="0"/>
              </a:spcBef>
              <a:spcAft>
                <a:spcPct val="0"/>
              </a:spcAft>
              <a:defRPr b="1">
                <a:solidFill>
                  <a:schemeClr val="tx1"/>
                </a:solidFill>
                <a:latin typeface="Verdana" pitchFamily="34" charset="0"/>
              </a:defRPr>
            </a:lvl8pPr>
            <a:lvl9pPr marL="3873641" indent="-227862" algn="ctr" eaLnBrk="0" fontAlgn="base" hangingPunct="0">
              <a:spcBef>
                <a:spcPct val="0"/>
              </a:spcBef>
              <a:spcAft>
                <a:spcPct val="0"/>
              </a:spcAft>
              <a:defRPr b="1">
                <a:solidFill>
                  <a:schemeClr val="tx1"/>
                </a:solidFill>
                <a:latin typeface="Verdana" pitchFamily="34" charset="0"/>
              </a:defRPr>
            </a:lvl9pPr>
          </a:lstStyle>
          <a:p>
            <a:pPr eaLnBrk="1" hangingPunct="1"/>
            <a:fld id="{E1044F69-ACEB-406F-A52F-178F4EA1CE73}" type="slidenum">
              <a:rPr lang="ru-RU" b="0" smtClean="0">
                <a:latin typeface="Arial" charset="0"/>
              </a:rPr>
              <a:pPr eaLnBrk="1" hangingPunct="1"/>
              <a:t>1</a:t>
            </a:fld>
            <a:endParaRPr lang="ru-RU" b="0" smtClean="0">
              <a:latin typeface="Arial" charset="0"/>
            </a:endParaRPr>
          </a:p>
        </p:txBody>
      </p:sp>
      <p:sp>
        <p:nvSpPr>
          <p:cNvPr id="25603" name="Rectangle 7"/>
          <p:cNvSpPr txBox="1">
            <a:spLocks noGrp="1" noChangeArrowheads="1"/>
          </p:cNvSpPr>
          <p:nvPr/>
        </p:nvSpPr>
        <p:spPr bwMode="auto">
          <a:xfrm>
            <a:off x="3852017" y="9378033"/>
            <a:ext cx="2944086" cy="494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45" tIns="45572" rIns="91145" bIns="45572"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r" eaLnBrk="1" hangingPunct="1"/>
            <a:fld id="{B86F5C0D-E965-4BF8-B7AD-BD86FA3C1411}" type="slidenum">
              <a:rPr lang="ru-RU" sz="1200" b="0">
                <a:latin typeface="Arial" charset="0"/>
              </a:rPr>
              <a:pPr algn="r" eaLnBrk="1" hangingPunct="1"/>
              <a:t>1</a:t>
            </a:fld>
            <a:endParaRPr lang="ru-RU" sz="1200" b="0">
              <a:latin typeface="Arial" charset="0"/>
            </a:endParaRPr>
          </a:p>
        </p:txBody>
      </p:sp>
      <p:sp>
        <p:nvSpPr>
          <p:cNvPr id="25604" name="Rectangle 2"/>
          <p:cNvSpPr>
            <a:spLocks noGrp="1" noRot="1" noChangeAspect="1" noChangeArrowheads="1" noTextEdit="1"/>
          </p:cNvSpPr>
          <p:nvPr>
            <p:ph type="sldImg"/>
          </p:nvPr>
        </p:nvSpPr>
        <p:spPr>
          <a:xfrm>
            <a:off x="933450" y="741363"/>
            <a:ext cx="4935538" cy="3702050"/>
          </a:xfrm>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fld id="{BD1DF70D-6436-4AA7-9225-E0BC59F35E9A}"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42165AA6-68EF-4750-9142-96D2C9DE4262}" type="slidenum">
              <a:rPr lang="ru-RU"/>
              <a:pPr>
                <a:defRPr/>
              </a:pPr>
              <a:t>‹#›</a:t>
            </a:fld>
            <a:endParaRPr lang="ru-RU"/>
          </a:p>
        </p:txBody>
      </p:sp>
    </p:spTree>
    <p:extLst>
      <p:ext uri="{BB962C8B-B14F-4D97-AF65-F5344CB8AC3E}">
        <p14:creationId xmlns:p14="http://schemas.microsoft.com/office/powerpoint/2010/main" xmlns="" val="11637876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321087CB-6D4D-499C-859A-C0B05349A565}"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D6D3C25D-936C-4A4B-9E7C-EE608A72821C}" type="slidenum">
              <a:rPr lang="ru-RU"/>
              <a:pPr>
                <a:defRPr/>
              </a:pPr>
              <a:t>‹#›</a:t>
            </a:fld>
            <a:endParaRPr lang="ru-RU"/>
          </a:p>
        </p:txBody>
      </p:sp>
    </p:spTree>
    <p:extLst>
      <p:ext uri="{BB962C8B-B14F-4D97-AF65-F5344CB8AC3E}">
        <p14:creationId xmlns:p14="http://schemas.microsoft.com/office/powerpoint/2010/main" xmlns="" val="37279493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1313" y="274638"/>
            <a:ext cx="2078037" cy="58086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81713" cy="58086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E0F6C2E4-74F8-4F22-BF49-8C1F766D2BCB}"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A23942E5-10D1-4DE9-AFCA-ED611062331A}" type="slidenum">
              <a:rPr lang="ru-RU"/>
              <a:pPr>
                <a:defRPr/>
              </a:pPr>
              <a:t>‹#›</a:t>
            </a:fld>
            <a:endParaRPr lang="ru-RU"/>
          </a:p>
        </p:txBody>
      </p:sp>
    </p:spTree>
    <p:extLst>
      <p:ext uri="{BB962C8B-B14F-4D97-AF65-F5344CB8AC3E}">
        <p14:creationId xmlns:p14="http://schemas.microsoft.com/office/powerpoint/2010/main" xmlns="" val="39850809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39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30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39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730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fld id="{F9A4AA33-48F6-41FF-8140-782B057392B4}" type="datetimeFigureOut">
              <a:rPr lang="ru-RU"/>
              <a:pPr>
                <a:defRPr/>
              </a:pPr>
              <a:t>09.07.2013</a:t>
            </a:fld>
            <a:endParaRPr lang="ru-RU"/>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FC45A824-3B01-4DAB-9701-EAF4631A8FD0}" type="slidenum">
              <a:rPr lang="ru-RU"/>
              <a:pPr>
                <a:defRPr/>
              </a:pPr>
              <a:t>‹#›</a:t>
            </a:fld>
            <a:endParaRPr lang="ru-RU"/>
          </a:p>
        </p:txBody>
      </p:sp>
    </p:spTree>
    <p:extLst>
      <p:ext uri="{BB962C8B-B14F-4D97-AF65-F5344CB8AC3E}">
        <p14:creationId xmlns:p14="http://schemas.microsoft.com/office/powerpoint/2010/main" xmlns="" val="21467218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539750" y="1557338"/>
            <a:ext cx="8229600" cy="4525962"/>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9B8189A4-4AA2-473B-A8A8-21ECA61D6A6E}"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06EB5B93-5BDF-45DA-8FC9-65246274770A}" type="slidenum">
              <a:rPr lang="ru-RU"/>
              <a:pPr>
                <a:defRPr/>
              </a:pPr>
              <a:t>‹#›</a:t>
            </a:fld>
            <a:endParaRPr lang="ru-RU"/>
          </a:p>
        </p:txBody>
      </p:sp>
    </p:spTree>
    <p:extLst>
      <p:ext uri="{BB962C8B-B14F-4D97-AF65-F5344CB8AC3E}">
        <p14:creationId xmlns:p14="http://schemas.microsoft.com/office/powerpoint/2010/main" xmlns="" val="33225554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39750" y="1557338"/>
            <a:ext cx="40386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30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730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fld id="{31BD1237-698A-4806-9146-992305204507}" type="datetimeFigureOut">
              <a:rPr lang="ru-RU"/>
              <a:pPr>
                <a:defRPr/>
              </a:pPr>
              <a:t>09.07.2013</a:t>
            </a:fld>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B58AE64A-6C2E-450E-A376-158B9D1FC589}" type="slidenum">
              <a:rPr lang="ru-RU"/>
              <a:pPr>
                <a:defRPr/>
              </a:pPr>
              <a:t>‹#›</a:t>
            </a:fld>
            <a:endParaRPr lang="ru-RU"/>
          </a:p>
        </p:txBody>
      </p:sp>
    </p:spTree>
    <p:extLst>
      <p:ext uri="{BB962C8B-B14F-4D97-AF65-F5344CB8AC3E}">
        <p14:creationId xmlns:p14="http://schemas.microsoft.com/office/powerpoint/2010/main" xmlns="" val="5683352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312150" cy="5808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fld id="{6C077A8E-D328-4E7F-8472-A05D22E83484}" type="datetimeFigureOut">
              <a:rPr lang="ru-RU"/>
              <a:pPr>
                <a:defRPr/>
              </a:pPr>
              <a:t>09.07.2013</a:t>
            </a:fld>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D2B508C9-05F5-44ED-BE2E-3D4E21A8E927}" type="slidenum">
              <a:rPr lang="ru-RU"/>
              <a:pPr>
                <a:defRPr/>
              </a:pPr>
              <a:t>‹#›</a:t>
            </a:fld>
            <a:endParaRPr lang="ru-RU"/>
          </a:p>
        </p:txBody>
      </p:sp>
    </p:spTree>
    <p:extLst>
      <p:ext uri="{BB962C8B-B14F-4D97-AF65-F5344CB8AC3E}">
        <p14:creationId xmlns:p14="http://schemas.microsoft.com/office/powerpoint/2010/main" xmlns="" val="39834792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39750" y="1557338"/>
            <a:ext cx="8229600" cy="4525962"/>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186D1758-3579-4D35-8761-2BC9D37B7ADD}"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8AC9B477-E6C9-4738-A420-0DA3427ABCC2}" type="slidenum">
              <a:rPr lang="ru-RU"/>
              <a:pPr>
                <a:defRPr/>
              </a:pPr>
              <a:t>‹#›</a:t>
            </a:fld>
            <a:endParaRPr lang="ru-RU"/>
          </a:p>
        </p:txBody>
      </p:sp>
    </p:spTree>
    <p:extLst>
      <p:ext uri="{BB962C8B-B14F-4D97-AF65-F5344CB8AC3E}">
        <p14:creationId xmlns:p14="http://schemas.microsoft.com/office/powerpoint/2010/main" xmlns="" val="38839408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9750" y="1557338"/>
            <a:ext cx="40386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30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730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fld id="{6F1EC1CE-02C9-4A9E-91F0-E27D9C10898B}" type="datetimeFigureOut">
              <a:rPr lang="ru-RU"/>
              <a:pPr>
                <a:defRPr/>
              </a:pPr>
              <a:t>09.07.2013</a:t>
            </a:fld>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27773E7B-72F1-4933-B68B-AB8FA801907C}" type="slidenum">
              <a:rPr lang="ru-RU"/>
              <a:pPr>
                <a:defRPr/>
              </a:pPr>
              <a:t>‹#›</a:t>
            </a:fld>
            <a:endParaRPr lang="ru-RU"/>
          </a:p>
        </p:txBody>
      </p:sp>
    </p:spTree>
    <p:extLst>
      <p:ext uri="{BB962C8B-B14F-4D97-AF65-F5344CB8AC3E}">
        <p14:creationId xmlns:p14="http://schemas.microsoft.com/office/powerpoint/2010/main" xmlns="" val="35602552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vl1pPr>
          </a:lstStyle>
          <a:p>
            <a:pPr>
              <a:defRPr/>
            </a:pPr>
            <a:fld id="{65B8ADC9-C888-480A-A552-1E7BECCAE061}"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56DAF6C-EF17-4612-8963-E4945802E89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1983171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5A000C66-9B8B-4FFF-B6CE-A987357DCC5A}"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52A67F6-ED89-4801-90FF-FBDC68262A4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39038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0236A7CB-EDD2-4BA1-81B0-BB37CBF517A6}"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362C9425-9C27-401F-97DD-0ED8F424182F}" type="slidenum">
              <a:rPr lang="ru-RU"/>
              <a:pPr>
                <a:defRPr/>
              </a:pPr>
              <a:t>‹#›</a:t>
            </a:fld>
            <a:endParaRPr lang="ru-RU"/>
          </a:p>
        </p:txBody>
      </p:sp>
    </p:spTree>
    <p:extLst>
      <p:ext uri="{BB962C8B-B14F-4D97-AF65-F5344CB8AC3E}">
        <p14:creationId xmlns:p14="http://schemas.microsoft.com/office/powerpoint/2010/main" xmlns="" val="3290919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fld id="{A4B20FB0-1C99-4D9F-8C85-7E6A3443ABFB}"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B5A46E-AFEE-4A56-BD3B-F9459BBCB4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2651621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9750"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30750"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6C082CAA-78AF-47F9-ADA2-64B8A0BAE2C3}" type="datetimeFigureOut">
              <a:rPr lang="ru-RU">
                <a:solidFill>
                  <a:srgbClr val="000000"/>
                </a:solidFill>
              </a:rPr>
              <a:pPr>
                <a:defRPr/>
              </a:pPr>
              <a:t>09.07.2013</a:t>
            </a:fld>
            <a:endParaRPr lang="ru-RU">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7916E55-C856-4AD7-9CBC-B6819A3247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7821435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fld id="{912FF94C-F3B9-4792-A83B-62C84D7BC747}" type="datetimeFigureOut">
              <a:rPr lang="ru-RU">
                <a:solidFill>
                  <a:srgbClr val="000000"/>
                </a:solidFill>
              </a:rPr>
              <a:pPr>
                <a:defRPr/>
              </a:pPr>
              <a:t>09.07.2013</a:t>
            </a:fld>
            <a:endParaRPr lang="ru-RU">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116A7F2-C6B8-4786-B958-CD72D3ABFB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3967444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fld id="{34D4D60A-E2FA-4688-9253-AC31D78F8827}" type="datetimeFigureOut">
              <a:rPr lang="ru-RU">
                <a:solidFill>
                  <a:srgbClr val="000000"/>
                </a:solidFill>
              </a:rPr>
              <a:pPr>
                <a:defRPr/>
              </a:pPr>
              <a:t>09.07.2013</a:t>
            </a:fld>
            <a:endParaRPr lang="ru-RU">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547A7AD-E7A1-44EE-913D-22E745CC540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1798208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C4962F9-5BD9-4D92-AD12-823E544E5277}" type="datetimeFigureOut">
              <a:rPr lang="ru-RU">
                <a:solidFill>
                  <a:srgbClr val="000000"/>
                </a:solidFill>
              </a:rPr>
              <a:pPr>
                <a:defRPr/>
              </a:pPr>
              <a:t>09.07.2013</a:t>
            </a:fld>
            <a:endParaRPr lang="ru-RU">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EF7FBB3-4AE7-4D34-8DF9-66EC53A09B3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7480380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096E6B7D-A11D-49CE-8146-AAF4DC33FAF2}" type="datetimeFigureOut">
              <a:rPr lang="ru-RU">
                <a:solidFill>
                  <a:srgbClr val="000000"/>
                </a:solidFill>
              </a:rPr>
              <a:pPr>
                <a:defRPr/>
              </a:pPr>
              <a:t>09.07.2013</a:t>
            </a:fld>
            <a:endParaRPr lang="ru-RU">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2771704-3C22-44CC-B8C3-87A369D4ED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759176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369F7DE1-2370-4B45-9378-9105A945D0DA}" type="datetimeFigureOut">
              <a:rPr lang="ru-RU">
                <a:solidFill>
                  <a:srgbClr val="000000"/>
                </a:solidFill>
              </a:rPr>
              <a:pPr>
                <a:defRPr/>
              </a:pPr>
              <a:t>09.07.2013</a:t>
            </a:fld>
            <a:endParaRPr lang="ru-RU">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893F1D7-6D92-4E78-8DF1-B9EF8BAAA57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454438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8D94FE8F-5B15-4254-8338-C14FBA190E28}"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C366783-BD37-4DB2-9B78-A8F28B0838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39395641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1313" y="274638"/>
            <a:ext cx="2078037" cy="58086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81713" cy="58086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fld id="{1C5727B8-42B4-491E-9A24-DB09620405BD}"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CC21ED-B987-42C5-9514-A563F20118A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6604718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39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30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39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730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fld id="{28CA2382-12C3-4D7A-855A-30A0CFE2EFA7}" type="datetimeFigureOut">
              <a:rPr lang="ru-RU">
                <a:solidFill>
                  <a:srgbClr val="000000"/>
                </a:solidFill>
              </a:rPr>
              <a:pPr>
                <a:defRPr/>
              </a:pPr>
              <a:t>09.07.2013</a:t>
            </a:fld>
            <a:endParaRPr lang="ru-RU">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1458DA8-1F79-441A-AB85-BFB5E9B6E4B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2949359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fld id="{2C25B2A6-DEBF-4154-BABC-9FD51FCEAB76}" type="datetimeFigureOut">
              <a:rPr lang="ru-RU"/>
              <a:pPr>
                <a:defRPr/>
              </a:pPr>
              <a:t>09.07.2013</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76AD6E2-98AA-44BD-BB3F-32EC73BD047F}" type="slidenum">
              <a:rPr lang="ru-RU"/>
              <a:pPr>
                <a:defRPr/>
              </a:pPr>
              <a:t>‹#›</a:t>
            </a:fld>
            <a:endParaRPr lang="ru-RU"/>
          </a:p>
        </p:txBody>
      </p:sp>
    </p:spTree>
    <p:extLst>
      <p:ext uri="{BB962C8B-B14F-4D97-AF65-F5344CB8AC3E}">
        <p14:creationId xmlns:p14="http://schemas.microsoft.com/office/powerpoint/2010/main" xmlns="" val="144221644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539750" y="1557338"/>
            <a:ext cx="8229600" cy="4525962"/>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F82A4745-F7BE-4105-BF33-98AE67F2DD69}"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1663F75-6DAF-49D9-B45B-A12DC07CB3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8231541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39750" y="1557338"/>
            <a:ext cx="40386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30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730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fld id="{66C590E9-E751-40C4-8971-C05B974F93F2}" type="datetimeFigureOut">
              <a:rPr lang="ru-RU">
                <a:solidFill>
                  <a:srgbClr val="000000"/>
                </a:solidFill>
              </a:rPr>
              <a:pPr>
                <a:defRPr/>
              </a:pPr>
              <a:t>09.07.2013</a:t>
            </a:fld>
            <a:endParaRPr lang="ru-RU">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50F5C0A8-E011-4EE0-948A-BE1DCB16638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9879477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312150" cy="5808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fld id="{6C36B2BF-D94C-4464-AA78-2ECBD9B33042}" type="datetimeFigureOut">
              <a:rPr lang="ru-RU">
                <a:solidFill>
                  <a:srgbClr val="000000"/>
                </a:solidFill>
              </a:rPr>
              <a:pPr>
                <a:defRPr/>
              </a:pPr>
              <a:t>09.07.2013</a:t>
            </a:fld>
            <a:endParaRPr lang="ru-RU">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E6110EC-FA0B-4419-9A56-B6C7B653FB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02496681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39750" y="1557338"/>
            <a:ext cx="8229600" cy="4525962"/>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17187F57-49FA-447D-AD4B-6F2C41B8853E}" type="datetimeFigureOut">
              <a:rPr lang="ru-RU">
                <a:solidFill>
                  <a:srgbClr val="000000"/>
                </a:solidFill>
              </a:rPr>
              <a:pPr>
                <a:defRPr/>
              </a:pPr>
              <a:t>09.07.2013</a:t>
            </a:fld>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22C663F-FB27-4AA1-BBD7-E05A6FCBCD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13769278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9750" y="1557338"/>
            <a:ext cx="4038600" cy="45259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30750" y="1557338"/>
            <a:ext cx="4038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730750" y="3895725"/>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fld id="{89EF696C-888D-4325-B916-2B828285A72B}" type="datetimeFigureOut">
              <a:rPr lang="ru-RU">
                <a:solidFill>
                  <a:srgbClr val="000000"/>
                </a:solidFill>
              </a:rPr>
              <a:pPr>
                <a:defRPr/>
              </a:pPr>
              <a:t>09.07.2013</a:t>
            </a:fld>
            <a:endParaRPr lang="ru-RU">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433C9FAF-BA43-44E4-B874-CFB5FBF5CCD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4725353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9750"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30750"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32C5EE02-04B2-4825-A3CF-BBB5C262D64A}" type="datetimeFigureOut">
              <a:rPr lang="ru-RU"/>
              <a:pPr>
                <a:defRPr/>
              </a:pPr>
              <a:t>09.07.2013</a:t>
            </a:fld>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2D5B3EEA-4181-4151-AC0B-AE445C936916}" type="slidenum">
              <a:rPr lang="ru-RU"/>
              <a:pPr>
                <a:defRPr/>
              </a:pPr>
              <a:t>‹#›</a:t>
            </a:fld>
            <a:endParaRPr lang="ru-RU"/>
          </a:p>
        </p:txBody>
      </p:sp>
    </p:spTree>
    <p:extLst>
      <p:ext uri="{BB962C8B-B14F-4D97-AF65-F5344CB8AC3E}">
        <p14:creationId xmlns:p14="http://schemas.microsoft.com/office/powerpoint/2010/main" xmlns="" val="23514581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fld id="{25DE07FE-7DB3-4B4F-94AD-3F67958CB366}" type="datetimeFigureOut">
              <a:rPr lang="ru-RU"/>
              <a:pPr>
                <a:defRPr/>
              </a:pPr>
              <a:t>09.07.2013</a:t>
            </a:fld>
            <a:endParaRPr lang="ru-RU"/>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49EF30C5-BA6E-41B4-AF05-39BB9A19F4A9}" type="slidenum">
              <a:rPr lang="ru-RU"/>
              <a:pPr>
                <a:defRPr/>
              </a:pPr>
              <a:t>‹#›</a:t>
            </a:fld>
            <a:endParaRPr lang="ru-RU"/>
          </a:p>
        </p:txBody>
      </p:sp>
    </p:spTree>
    <p:extLst>
      <p:ext uri="{BB962C8B-B14F-4D97-AF65-F5344CB8AC3E}">
        <p14:creationId xmlns:p14="http://schemas.microsoft.com/office/powerpoint/2010/main" xmlns="" val="3337913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fld id="{39999917-390A-4481-9C61-4518BCE8ACAA}" type="datetimeFigureOut">
              <a:rPr lang="ru-RU"/>
              <a:pPr>
                <a:defRPr/>
              </a:pPr>
              <a:t>09.07.2013</a:t>
            </a:fld>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25943D11-101C-4366-BF6D-892C5BB0A1A7}" type="slidenum">
              <a:rPr lang="ru-RU"/>
              <a:pPr>
                <a:defRPr/>
              </a:pPr>
              <a:t>‹#›</a:t>
            </a:fld>
            <a:endParaRPr lang="ru-RU"/>
          </a:p>
        </p:txBody>
      </p:sp>
    </p:spTree>
    <p:extLst>
      <p:ext uri="{BB962C8B-B14F-4D97-AF65-F5344CB8AC3E}">
        <p14:creationId xmlns:p14="http://schemas.microsoft.com/office/powerpoint/2010/main" xmlns="" val="22314010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6CF5BDD-7791-4AAB-A192-0CBF7534C1E8}" type="datetimeFigureOut">
              <a:rPr lang="ru-RU"/>
              <a:pPr>
                <a:defRPr/>
              </a:pPr>
              <a:t>09.07.2013</a:t>
            </a:fld>
            <a:endParaRPr lang="ru-RU"/>
          </a:p>
        </p:txBody>
      </p:sp>
      <p:sp>
        <p:nvSpPr>
          <p:cNvPr id="3" name="Rectangle 5"/>
          <p:cNvSpPr>
            <a:spLocks noGrp="1" noChangeArrowheads="1"/>
          </p:cNvSpPr>
          <p:nvPr>
            <p:ph type="ftr" sz="quarter" idx="11"/>
          </p:nvPr>
        </p:nvSpPr>
        <p:spPr/>
        <p:txBody>
          <a:bodyPr/>
          <a:lstStyle>
            <a:lvl1pPr>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vl1pPr>
          </a:lstStyle>
          <a:p>
            <a:pPr>
              <a:defRPr/>
            </a:pPr>
            <a:fld id="{F63CA8E0-4D03-4220-9EEC-1CB0D748A1FF}" type="slidenum">
              <a:rPr lang="ru-RU"/>
              <a:pPr>
                <a:defRPr/>
              </a:pPr>
              <a:t>‹#›</a:t>
            </a:fld>
            <a:endParaRPr lang="ru-RU"/>
          </a:p>
        </p:txBody>
      </p:sp>
    </p:spTree>
    <p:extLst>
      <p:ext uri="{BB962C8B-B14F-4D97-AF65-F5344CB8AC3E}">
        <p14:creationId xmlns:p14="http://schemas.microsoft.com/office/powerpoint/2010/main" xmlns="" val="18364796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32B32CCB-2C31-497C-91A6-F52814C75A71}" type="datetimeFigureOut">
              <a:rPr lang="ru-RU"/>
              <a:pPr>
                <a:defRPr/>
              </a:pPr>
              <a:t>09.07.2013</a:t>
            </a:fld>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5246E313-A632-432B-AAE4-56AD33A24B05}" type="slidenum">
              <a:rPr lang="ru-RU"/>
              <a:pPr>
                <a:defRPr/>
              </a:pPr>
              <a:t>‹#›</a:t>
            </a:fld>
            <a:endParaRPr lang="ru-RU"/>
          </a:p>
        </p:txBody>
      </p:sp>
    </p:spTree>
    <p:extLst>
      <p:ext uri="{BB962C8B-B14F-4D97-AF65-F5344CB8AC3E}">
        <p14:creationId xmlns:p14="http://schemas.microsoft.com/office/powerpoint/2010/main" xmlns="" val="19237701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fld id="{0E622E25-32ED-49DF-A31F-74BD39545C8D}" type="datetimeFigureOut">
              <a:rPr lang="ru-RU"/>
              <a:pPr>
                <a:defRPr/>
              </a:pPr>
              <a:t>09.07.2013</a:t>
            </a:fld>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9B77CDD8-3D4E-4DAE-9F2B-A4A020D05B20}" type="slidenum">
              <a:rPr lang="ru-RU"/>
              <a:pPr>
                <a:defRPr/>
              </a:pPr>
              <a:t>‹#›</a:t>
            </a:fld>
            <a:endParaRPr lang="ru-RU"/>
          </a:p>
        </p:txBody>
      </p:sp>
    </p:spTree>
    <p:extLst>
      <p:ext uri="{BB962C8B-B14F-4D97-AF65-F5344CB8AC3E}">
        <p14:creationId xmlns:p14="http://schemas.microsoft.com/office/powerpoint/2010/main" xmlns="" val="17820288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39750"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fld id="{3DE4D797-1AEE-4EC3-90B2-646F1700921F}" type="datetimeFigureOut">
              <a:rPr lang="ru-RU"/>
              <a:pPr>
                <a:defRPr/>
              </a:pPr>
              <a:t>09.07.2013</a:t>
            </a:fld>
            <a:endParaRPr lang="ru-RU"/>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ru-RU"/>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25550318-F80A-48ED-B148-9AFE13A5963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39750"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fld id="{91B71C13-57C6-447E-978E-1B499C059B54}" type="datetimeFigureOut">
              <a:rPr lang="ru-RU">
                <a:solidFill>
                  <a:srgbClr val="000000"/>
                </a:solidFill>
              </a:rPr>
              <a:pPr>
                <a:defRPr/>
              </a:pPr>
              <a:t>09.07.2013</a:t>
            </a:fld>
            <a:endParaRPr lang="ru-RU">
              <a:solidFill>
                <a:srgbClr val="000000"/>
              </a:solidFill>
            </a:endParaRPr>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ru-RU">
              <a:solidFill>
                <a:srgbClr val="000000"/>
              </a:solidFill>
            </a:endParaRPr>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CA028404-D0B4-4516-BF28-DE789A70743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35124439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9E5F7">
                <a:alpha val="70000"/>
              </a:srgbClr>
            </a:gs>
            <a:gs pos="100000">
              <a:srgbClr val="0E0E86">
                <a:alpha val="85000"/>
              </a:srgbClr>
            </a:gs>
          </a:gsLst>
          <a:lin ang="5400000" scaled="1"/>
        </a:gradFill>
        <a:effectLst/>
      </p:bgPr>
    </p:bg>
    <p:spTree>
      <p:nvGrpSpPr>
        <p:cNvPr id="1" name=""/>
        <p:cNvGrpSpPr/>
        <p:nvPr/>
      </p:nvGrpSpPr>
      <p:grpSpPr>
        <a:xfrm>
          <a:off x="0" y="0"/>
          <a:ext cx="0" cy="0"/>
          <a:chOff x="0" y="0"/>
          <a:chExt cx="0" cy="0"/>
        </a:xfrm>
      </p:grpSpPr>
      <p:pic>
        <p:nvPicPr>
          <p:cNvPr id="19458" name="Picture 4" descr="ger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67175" y="115888"/>
            <a:ext cx="114935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5" descr="Logo_UCRF-ultimat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67175" y="5084763"/>
            <a:ext cx="1308100" cy="155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0" name="Group 6"/>
          <p:cNvGrpSpPr>
            <a:grpSpLocks/>
          </p:cNvGrpSpPr>
          <p:nvPr/>
        </p:nvGrpSpPr>
        <p:grpSpPr bwMode="auto">
          <a:xfrm>
            <a:off x="36513" y="2852738"/>
            <a:ext cx="9037637" cy="944562"/>
            <a:chOff x="66" y="221"/>
            <a:chExt cx="5694" cy="595"/>
          </a:xfrm>
        </p:grpSpPr>
        <p:grpSp>
          <p:nvGrpSpPr>
            <p:cNvPr id="19463" name="Group 7"/>
            <p:cNvGrpSpPr>
              <a:grpSpLocks/>
            </p:cNvGrpSpPr>
            <p:nvPr/>
          </p:nvGrpSpPr>
          <p:grpSpPr bwMode="auto">
            <a:xfrm>
              <a:off x="66" y="720"/>
              <a:ext cx="5694" cy="96"/>
              <a:chOff x="492" y="363"/>
              <a:chExt cx="6086" cy="71"/>
            </a:xfrm>
          </p:grpSpPr>
          <p:sp>
            <p:nvSpPr>
              <p:cNvPr id="19465" name="Rectangle 8"/>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p>
            </p:txBody>
          </p:sp>
          <p:sp>
            <p:nvSpPr>
              <p:cNvPr id="19466" name="Rectangle 9"/>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p>
            </p:txBody>
          </p:sp>
        </p:grpSp>
        <p:sp>
          <p:nvSpPr>
            <p:cNvPr id="19464" name="Text Box 10"/>
            <p:cNvSpPr txBox="1">
              <a:spLocks noChangeArrowheads="1"/>
            </p:cNvSpPr>
            <p:nvPr/>
          </p:nvSpPr>
          <p:spPr bwMode="auto">
            <a:xfrm>
              <a:off x="384" y="221"/>
              <a:ext cx="537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eaLnBrk="1" hangingPunct="1"/>
              <a:r>
                <a:rPr lang="uk-UA" sz="2400">
                  <a:solidFill>
                    <a:srgbClr val="660033"/>
                  </a:solidFill>
                  <a:latin typeface="Arial" charset="0"/>
                </a:rPr>
                <a:t>       </a:t>
              </a:r>
              <a:endParaRPr lang="ru-RU" b="0">
                <a:latin typeface="Arial" charset="0"/>
              </a:endParaRPr>
            </a:p>
          </p:txBody>
        </p:sp>
      </p:grpSp>
      <p:sp>
        <p:nvSpPr>
          <p:cNvPr id="37899" name="Rectangle 11"/>
          <p:cNvSpPr>
            <a:spLocks noChangeArrowheads="1"/>
          </p:cNvSpPr>
          <p:nvPr/>
        </p:nvSpPr>
        <p:spPr bwMode="auto">
          <a:xfrm>
            <a:off x="539750" y="3947657"/>
            <a:ext cx="8351838" cy="1006475"/>
          </a:xfrm>
          <a:prstGeom prst="rect">
            <a:avLst/>
          </a:prstGeom>
          <a:noFill/>
          <a:ln w="9525">
            <a:noFill/>
            <a:miter lim="800000"/>
            <a:headEnd/>
            <a:tailEnd/>
          </a:ln>
          <a:effectLst/>
        </p:spPr>
        <p:txBody>
          <a:bodyPr>
            <a:spAutoFit/>
          </a:bodyPr>
          <a:lstStyle/>
          <a:p>
            <a:pPr>
              <a:defRPr/>
            </a:pPr>
            <a:r>
              <a:rPr lang="uk-UA" sz="6000" b="0" dirty="0" smtClean="0">
                <a:solidFill>
                  <a:srgbClr val="000000"/>
                </a:solidFill>
                <a:effectLst>
                  <a:outerShdw blurRad="38100" dist="38100" dir="2700000" algn="tl">
                    <a:srgbClr val="FFFFFF"/>
                  </a:outerShdw>
                </a:effectLst>
                <a:latin typeface="Times New Roman" pitchFamily="18" charset="0"/>
              </a:rPr>
              <a:t>2013</a:t>
            </a:r>
            <a:endParaRPr lang="ru-RU" sz="6000" b="0" dirty="0">
              <a:solidFill>
                <a:srgbClr val="000000"/>
              </a:solidFill>
              <a:effectLst>
                <a:outerShdw blurRad="38100" dist="38100" dir="2700000" algn="tl">
                  <a:srgbClr val="FFFFFF"/>
                </a:outerShdw>
              </a:effectLst>
              <a:latin typeface="Times New Roman" pitchFamily="18" charset="0"/>
            </a:endParaRPr>
          </a:p>
        </p:txBody>
      </p:sp>
      <p:sp>
        <p:nvSpPr>
          <p:cNvPr id="19462" name="WordArt 11"/>
          <p:cNvSpPr>
            <a:spLocks noChangeArrowheads="1" noChangeShapeType="1" noTextEdit="1"/>
          </p:cNvSpPr>
          <p:nvPr/>
        </p:nvSpPr>
        <p:spPr bwMode="auto">
          <a:xfrm>
            <a:off x="2467488" y="2149817"/>
            <a:ext cx="4680421" cy="93655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ru-RU" sz="3600" kern="10" dirty="0" smtClean="0">
                <a:solidFill>
                  <a:srgbClr val="333399"/>
                </a:solidFill>
                <a:effectLst>
                  <a:outerShdw dist="45791" dir="2021404" algn="ctr" rotWithShape="0">
                    <a:srgbClr val="B2B2B2">
                      <a:alpha val="79999"/>
                    </a:srgbClr>
                  </a:outerShdw>
                </a:effectLst>
                <a:latin typeface="Times New Roman"/>
                <a:cs typeface="Times New Roman"/>
              </a:rPr>
              <a:t>АИСУМТУ</a:t>
            </a:r>
            <a:endParaRPr lang="ru-RU" sz="3600" kern="10" dirty="0">
              <a:solidFill>
                <a:srgbClr val="333399"/>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10</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564356" y="1307941"/>
            <a:ext cx="822960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800" b="1" dirty="0" smtClean="0">
                <a:latin typeface="Times New Roman" pitchFamily="18" charset="0"/>
              </a:rPr>
              <a:t>Пользователи АИСУМТУ</a:t>
            </a:r>
          </a:p>
        </p:txBody>
      </p:sp>
      <p:sp>
        <p:nvSpPr>
          <p:cNvPr id="13" name="Rectangle 2"/>
          <p:cNvSpPr>
            <a:spLocks noChangeArrowheads="1"/>
          </p:cNvSpPr>
          <p:nvPr/>
        </p:nvSpPr>
        <p:spPr bwMode="auto">
          <a:xfrm>
            <a:off x="215516" y="2245513"/>
            <a:ext cx="8712968"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indent="342900" algn="just" eaLnBrk="0" hangingPunct="0">
              <a:buFontTx/>
              <a:buChar char="•"/>
              <a:tabLst>
                <a:tab pos="342900" algn="l"/>
                <a:tab pos="539750" algn="l"/>
              </a:tabLst>
            </a:pPr>
            <a:r>
              <a:rPr lang="ru-RU" sz="2400" dirty="0">
                <a:latin typeface="Times New Roman" pitchFamily="18" charset="0"/>
                <a:cs typeface="Times New Roman" pitchFamily="18" charset="0"/>
              </a:rPr>
              <a:t>Украинский государственный центр </a:t>
            </a:r>
            <a:r>
              <a:rPr lang="ru-RU" sz="2400" dirty="0" smtClean="0">
                <a:latin typeface="Times New Roman" pitchFamily="18" charset="0"/>
                <a:cs typeface="Times New Roman" pitchFamily="18" charset="0"/>
              </a:rPr>
              <a:t>радиочастот;</a:t>
            </a:r>
          </a:p>
          <a:p>
            <a:pPr algn="just" eaLnBrk="0" hangingPunct="0">
              <a:tabLst>
                <a:tab pos="342900" algn="l"/>
                <a:tab pos="539750" algn="l"/>
              </a:tabLst>
            </a:pPr>
            <a:endParaRPr lang="ru-RU" sz="2400" dirty="0" smtClean="0">
              <a:latin typeface="Times New Roman" pitchFamily="18" charset="0"/>
              <a:cs typeface="Times New Roman" pitchFamily="18" charset="0"/>
            </a:endParaRPr>
          </a:p>
          <a:p>
            <a:pPr indent="342900" algn="just" eaLnBrk="0" hangingPunct="0">
              <a:buFontTx/>
              <a:buChar char="•"/>
              <a:tabLst>
                <a:tab pos="342900" algn="l"/>
                <a:tab pos="539750" algn="l"/>
              </a:tabLst>
            </a:pPr>
            <a:r>
              <a:rPr lang="ru-RU" sz="2400" dirty="0">
                <a:latin typeface="Times New Roman" pitchFamily="18" charset="0"/>
                <a:cs typeface="Times New Roman" pitchFamily="18" charset="0"/>
              </a:rPr>
              <a:t>операторы сотовой </a:t>
            </a:r>
            <a:r>
              <a:rPr lang="ru-RU" sz="2400" dirty="0" smtClean="0">
                <a:latin typeface="Times New Roman" pitchFamily="18" charset="0"/>
                <a:cs typeface="Times New Roman" pitchFamily="18" charset="0"/>
              </a:rPr>
              <a:t>радиотелефонной (мобильной) </a:t>
            </a:r>
            <a:r>
              <a:rPr lang="ru-RU" sz="2400" dirty="0">
                <a:latin typeface="Times New Roman" pitchFamily="18" charset="0"/>
                <a:cs typeface="Times New Roman" pitchFamily="18" charset="0"/>
              </a:rPr>
              <a:t>связи</a:t>
            </a:r>
            <a:r>
              <a:rPr lang="ru-RU" sz="2400" dirty="0" smtClean="0">
                <a:latin typeface="Times New Roman" pitchFamily="18" charset="0"/>
                <a:cs typeface="Times New Roman" pitchFamily="18" charset="0"/>
              </a:rPr>
              <a:t>;</a:t>
            </a:r>
          </a:p>
          <a:p>
            <a:pPr algn="just" eaLnBrk="0" hangingPunct="0">
              <a:tabLst>
                <a:tab pos="342900" algn="l"/>
                <a:tab pos="539750" algn="l"/>
              </a:tabLst>
            </a:pPr>
            <a:endParaRPr lang="ru-RU" sz="2400" dirty="0" smtClean="0">
              <a:latin typeface="Times New Roman" pitchFamily="18" charset="0"/>
              <a:cs typeface="Times New Roman" pitchFamily="18" charset="0"/>
            </a:endParaRPr>
          </a:p>
          <a:p>
            <a:pPr indent="342900" algn="just" eaLnBrk="0" hangingPunct="0">
              <a:buFontTx/>
              <a:buChar char="•"/>
              <a:tabLst>
                <a:tab pos="342900" algn="l"/>
                <a:tab pos="539750" algn="l"/>
              </a:tabLst>
            </a:pPr>
            <a:r>
              <a:rPr lang="ru-RU" sz="2400" dirty="0">
                <a:latin typeface="Times New Roman" pitchFamily="18" charset="0"/>
                <a:cs typeface="Times New Roman" pitchFamily="18" charset="0"/>
              </a:rPr>
              <a:t>Государственная таможенная </a:t>
            </a:r>
            <a:r>
              <a:rPr lang="ru-RU" sz="2400" dirty="0" smtClean="0">
                <a:latin typeface="Times New Roman" pitchFamily="18" charset="0"/>
                <a:cs typeface="Times New Roman" pitchFamily="18" charset="0"/>
              </a:rPr>
              <a:t>служба Украины;</a:t>
            </a:r>
          </a:p>
          <a:p>
            <a:pPr algn="just" eaLnBrk="0" hangingPunct="0">
              <a:tabLst>
                <a:tab pos="342900" algn="l"/>
                <a:tab pos="539750" algn="l"/>
              </a:tabLst>
            </a:pPr>
            <a:endParaRPr lang="ru-RU" sz="2400" dirty="0" smtClean="0">
              <a:latin typeface="Times New Roman" pitchFamily="18" charset="0"/>
              <a:cs typeface="Times New Roman" pitchFamily="18" charset="0"/>
            </a:endParaRPr>
          </a:p>
          <a:p>
            <a:pPr indent="342900" algn="just" eaLnBrk="0" hangingPunct="0">
              <a:buFontTx/>
              <a:buChar char="•"/>
              <a:tabLst>
                <a:tab pos="342900" algn="l"/>
                <a:tab pos="539750" algn="l"/>
              </a:tabLst>
            </a:pPr>
            <a:r>
              <a:rPr lang="ru-RU" sz="2400" dirty="0">
                <a:latin typeface="Times New Roman" pitchFamily="18" charset="0"/>
                <a:cs typeface="Times New Roman" pitchFamily="18" charset="0"/>
              </a:rPr>
              <a:t>Министерство внутренних </a:t>
            </a:r>
            <a:r>
              <a:rPr lang="ru-RU" sz="2400" dirty="0" smtClean="0">
                <a:latin typeface="Times New Roman" pitchFamily="18" charset="0"/>
                <a:cs typeface="Times New Roman" pitchFamily="18" charset="0"/>
              </a:rPr>
              <a:t>дел Украины; </a:t>
            </a:r>
          </a:p>
          <a:p>
            <a:pPr algn="just" eaLnBrk="0" hangingPunct="0">
              <a:tabLst>
                <a:tab pos="342900" algn="l"/>
                <a:tab pos="539750" algn="l"/>
              </a:tabLst>
            </a:pPr>
            <a:endParaRPr lang="ru-RU" sz="2400" dirty="0" smtClean="0">
              <a:latin typeface="Times New Roman" pitchFamily="18" charset="0"/>
              <a:cs typeface="Times New Roman" pitchFamily="18" charset="0"/>
            </a:endParaRPr>
          </a:p>
          <a:p>
            <a:pPr indent="342900" algn="just" eaLnBrk="0" hangingPunct="0">
              <a:buFontTx/>
              <a:buChar char="•"/>
              <a:tabLst>
                <a:tab pos="342900" algn="l"/>
                <a:tab pos="539750" algn="l"/>
              </a:tabLst>
            </a:pPr>
            <a:r>
              <a:rPr lang="ru-RU" sz="2400" dirty="0">
                <a:latin typeface="Times New Roman" pitchFamily="18" charset="0"/>
                <a:cs typeface="Times New Roman" pitchFamily="18" charset="0"/>
              </a:rPr>
              <a:t>покупатели и пользователи мобильных терминалов</a:t>
            </a:r>
            <a:r>
              <a:rPr lang="ru-RU" sz="2400" dirty="0" smtClean="0">
                <a:latin typeface="Times New Roman" pitchFamily="18" charset="0"/>
                <a:cs typeface="Times New Roman" pitchFamily="18" charset="0"/>
              </a:rPr>
              <a:t>;</a:t>
            </a:r>
          </a:p>
          <a:p>
            <a:pPr algn="just" eaLnBrk="0" hangingPunct="0">
              <a:tabLst>
                <a:tab pos="342900" algn="l"/>
                <a:tab pos="539750" algn="l"/>
              </a:tabLst>
            </a:pPr>
            <a:endParaRPr lang="ru-RU" sz="2400" dirty="0" smtClean="0">
              <a:latin typeface="Times New Roman" pitchFamily="18" charset="0"/>
              <a:cs typeface="Times New Roman" pitchFamily="18" charset="0"/>
            </a:endParaRPr>
          </a:p>
          <a:p>
            <a:pPr indent="342900" algn="just" eaLnBrk="0" hangingPunct="0">
              <a:buFontTx/>
              <a:buChar char="•"/>
              <a:tabLst>
                <a:tab pos="342900" algn="l"/>
                <a:tab pos="539750" algn="l"/>
              </a:tabLst>
            </a:pPr>
            <a:r>
              <a:rPr lang="ru-RU" sz="2400" dirty="0">
                <a:latin typeface="Times New Roman" pitchFamily="18" charset="0"/>
                <a:cs typeface="Times New Roman" pitchFamily="18" charset="0"/>
              </a:rPr>
              <a:t>и</a:t>
            </a:r>
            <a:r>
              <a:rPr lang="ru-RU" sz="2400" dirty="0" smtClean="0">
                <a:latin typeface="Times New Roman" pitchFamily="18" charset="0"/>
                <a:cs typeface="Times New Roman" pitchFamily="18" charset="0"/>
              </a:rPr>
              <a:t>мпортеры мобильных терминалов и других РЭС и ИУ.</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4880247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29" y="203"/>
            <a:ext cx="9150351" cy="697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72195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12</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607406" y="1171257"/>
            <a:ext cx="8229600" cy="41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400" b="1" dirty="0" smtClean="0">
                <a:latin typeface="Times New Roman" pitchFamily="18" charset="0"/>
              </a:rPr>
              <a:t>Общая структура базы данных кодов </a:t>
            </a:r>
            <a:r>
              <a:rPr lang="uk-UA" sz="2400" b="1" dirty="0" smtClean="0">
                <a:latin typeface="Times New Roman" pitchFamily="18" charset="0"/>
              </a:rPr>
              <a:t>ІМЕІ</a:t>
            </a:r>
            <a:endParaRPr lang="ru-RU" sz="2400" b="1" dirty="0" smtClean="0">
              <a:latin typeface="Times New Roman" pitchFamily="18" charset="0"/>
            </a:endParaRPr>
          </a:p>
        </p:txBody>
      </p:sp>
      <p:sp>
        <p:nvSpPr>
          <p:cNvPr id="13" name="Rectangle 2"/>
          <p:cNvSpPr>
            <a:spLocks noChangeArrowheads="1"/>
          </p:cNvSpPr>
          <p:nvPr/>
        </p:nvSpPr>
        <p:spPr bwMode="auto">
          <a:xfrm>
            <a:off x="220024" y="1687354"/>
            <a:ext cx="8703952"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белый список» - реестр кодов ІМЕІ терминалов, которые ввезены из-за границы или изготовлены в </a:t>
            </a:r>
            <a:r>
              <a:rPr lang="ru-RU" sz="2200" dirty="0" smtClean="0">
                <a:latin typeface="Times New Roman" pitchFamily="18" charset="0"/>
                <a:cs typeface="Times New Roman" pitchFamily="18" charset="0"/>
              </a:rPr>
              <a:t>Украине в </a:t>
            </a:r>
            <a:r>
              <a:rPr lang="ru-RU" sz="2200" dirty="0">
                <a:latin typeface="Times New Roman" pitchFamily="18" charset="0"/>
                <a:cs typeface="Times New Roman" pitchFamily="18" charset="0"/>
              </a:rPr>
              <a:t>соответствии с установленным законодательством </a:t>
            </a:r>
            <a:r>
              <a:rPr lang="ru-RU" sz="2200" dirty="0" smtClean="0">
                <a:latin typeface="Times New Roman" pitchFamily="18" charset="0"/>
                <a:cs typeface="Times New Roman" pitchFamily="18" charset="0"/>
              </a:rPr>
              <a:t>порядком;</a:t>
            </a:r>
          </a:p>
          <a:p>
            <a:pPr algn="just" eaLnBrk="0" hangingPunct="0">
              <a:tabLst>
                <a:tab pos="342900" algn="l"/>
                <a:tab pos="539750" algn="l"/>
              </a:tabLst>
            </a:pPr>
            <a:endParaRPr lang="ru-RU" sz="2200" dirty="0" smtClean="0">
              <a:latin typeface="Times New Roman" pitchFamily="18" charset="0"/>
              <a:cs typeface="Times New Roman" pitchFamily="18" charset="0"/>
            </a:endParaRPr>
          </a:p>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серый список» -  реестр обобщенной базы данных,  содержащий коды ІМЕІ  терминалов, которые при первой регистрации в телекоммуникационной сети отсутствуют в «белом списке» или в «черном списке» обобщенной базы данных;     </a:t>
            </a:r>
            <a:endParaRPr lang="ru-RU" sz="2200" dirty="0" smtClean="0">
              <a:latin typeface="Times New Roman" pitchFamily="18" charset="0"/>
              <a:cs typeface="Times New Roman" pitchFamily="18" charset="0"/>
            </a:endParaRPr>
          </a:p>
          <a:p>
            <a:pPr algn="just" eaLnBrk="0" hangingPunct="0">
              <a:tabLst>
                <a:tab pos="342900" algn="l"/>
                <a:tab pos="539750" algn="l"/>
              </a:tabLst>
            </a:pPr>
            <a:endParaRPr lang="ru-RU" sz="2200" dirty="0" smtClean="0">
              <a:latin typeface="Times New Roman" pitchFamily="18" charset="0"/>
              <a:cs typeface="Times New Roman" pitchFamily="18" charset="0"/>
            </a:endParaRPr>
          </a:p>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черный список» - реестр кодов ІМЕІ терминалов, не разрешенных для обслуживания в сетях операторов, – похищенные или утерянные терминалы, терминалы, законность происхождения которых в Украине не подтверждена на протяжении 90 дней после его внесения в «серый список</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35764856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098" y="-31927"/>
            <a:ext cx="9266238" cy="632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7471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0" y="1588"/>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18532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15</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607406" y="1171257"/>
            <a:ext cx="8229600" cy="41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400" b="1" dirty="0" smtClean="0">
                <a:latin typeface="Times New Roman" pitchFamily="18" charset="0"/>
              </a:rPr>
              <a:t>Обеспечение безопасности и надёжности АИСУМТУ</a:t>
            </a:r>
          </a:p>
        </p:txBody>
      </p:sp>
      <p:sp>
        <p:nvSpPr>
          <p:cNvPr id="13" name="Rectangle 2"/>
          <p:cNvSpPr>
            <a:spLocks noChangeArrowheads="1"/>
          </p:cNvSpPr>
          <p:nvPr/>
        </p:nvSpPr>
        <p:spPr bwMode="auto">
          <a:xfrm>
            <a:off x="220024" y="1856631"/>
            <a:ext cx="8703952"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342900" indent="-342900" algn="l" eaLnBrk="0" hangingPunct="0">
              <a:buFontTx/>
              <a:buChar char="-"/>
              <a:tabLst>
                <a:tab pos="342900" algn="l"/>
                <a:tab pos="539750" algn="l"/>
              </a:tabLst>
            </a:pPr>
            <a:r>
              <a:rPr lang="ru-RU" sz="2200" dirty="0">
                <a:latin typeface="Times New Roman" pitchFamily="18" charset="0"/>
                <a:cs typeface="Times New Roman" pitchFamily="18" charset="0"/>
              </a:rPr>
              <a:t>использования надежных </a:t>
            </a:r>
            <a:r>
              <a:rPr lang="ru-RU" sz="2200" dirty="0" smtClean="0">
                <a:latin typeface="Times New Roman" pitchFamily="18" charset="0"/>
                <a:cs typeface="Times New Roman" pitchFamily="18" charset="0"/>
              </a:rPr>
              <a:t>сертифицированных средств </a:t>
            </a:r>
            <a:r>
              <a:rPr lang="ru-RU" sz="2200" dirty="0">
                <a:latin typeface="Times New Roman" pitchFamily="18" charset="0"/>
                <a:cs typeface="Times New Roman" pitchFamily="18" charset="0"/>
              </a:rPr>
              <a:t>ЭЦП для обеспечения достоверности и целостности информации, авторизации и аутентификации уполномоченных пользователей</a:t>
            </a:r>
            <a:r>
              <a:rPr lang="ru-RU" sz="2200" dirty="0" smtClean="0">
                <a:latin typeface="Times New Roman" pitchFamily="18" charset="0"/>
                <a:cs typeface="Times New Roman" pitchFamily="18" charset="0"/>
              </a:rPr>
              <a:t>;</a:t>
            </a:r>
          </a:p>
          <a:p>
            <a:pPr algn="just" eaLnBrk="0" hangingPunct="0">
              <a:tabLst>
                <a:tab pos="342900" algn="l"/>
                <a:tab pos="539750" algn="l"/>
              </a:tabLst>
            </a:pPr>
            <a:endParaRPr lang="ru-RU" sz="2200" dirty="0">
              <a:latin typeface="Times New Roman" pitchFamily="18" charset="0"/>
              <a:cs typeface="Times New Roman" pitchFamily="18" charset="0"/>
            </a:endParaRPr>
          </a:p>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осуществление электронной цифровой подписи </a:t>
            </a:r>
            <a:r>
              <a:rPr lang="ru-RU" sz="2200" dirty="0">
                <a:latin typeface="Times New Roman" pitchFamily="18" charset="0"/>
                <a:cs typeface="Times New Roman" pitchFamily="18" charset="0"/>
              </a:rPr>
              <a:t>документов по государственным стандартам Украины</a:t>
            </a:r>
            <a:r>
              <a:rPr lang="ru-RU" sz="2200" dirty="0" smtClean="0">
                <a:latin typeface="Times New Roman" pitchFamily="18" charset="0"/>
                <a:cs typeface="Times New Roman" pitchFamily="18" charset="0"/>
              </a:rPr>
              <a:t>;</a:t>
            </a:r>
          </a:p>
          <a:p>
            <a:pPr algn="just" eaLnBrk="0" hangingPunct="0">
              <a:tabLst>
                <a:tab pos="342900" algn="l"/>
                <a:tab pos="539750" algn="l"/>
              </a:tabLst>
            </a:pPr>
            <a:endParaRPr lang="ru-RU" sz="2200" dirty="0" smtClean="0">
              <a:latin typeface="Times New Roman" pitchFamily="18" charset="0"/>
              <a:cs typeface="Times New Roman" pitchFamily="18" charset="0"/>
            </a:endParaRPr>
          </a:p>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«горячее» резервирование жизненно важных модулей системы;</a:t>
            </a:r>
          </a:p>
          <a:p>
            <a:pPr algn="just" eaLnBrk="0" hangingPunct="0">
              <a:tabLst>
                <a:tab pos="342900" algn="l"/>
                <a:tab pos="539750" algn="l"/>
              </a:tabLst>
            </a:pPr>
            <a:endParaRPr lang="ru-RU" sz="2200" dirty="0">
              <a:latin typeface="Times New Roman" pitchFamily="18" charset="0"/>
              <a:cs typeface="Times New Roman" pitchFamily="18" charset="0"/>
            </a:endParaRPr>
          </a:p>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наличие систем </a:t>
            </a:r>
            <a:r>
              <a:rPr lang="ru-RU" sz="2200" dirty="0">
                <a:latin typeface="Times New Roman" pitchFamily="18" charset="0"/>
                <a:cs typeface="Times New Roman" pitchFamily="18" charset="0"/>
              </a:rPr>
              <a:t>резервного копирования и восстановления</a:t>
            </a:r>
            <a:r>
              <a:rPr lang="ru-RU" sz="2200" dirty="0" smtClean="0">
                <a:latin typeface="Times New Roman" pitchFamily="18" charset="0"/>
                <a:cs typeface="Times New Roman" pitchFamily="18" charset="0"/>
              </a:rPr>
              <a:t>;</a:t>
            </a:r>
          </a:p>
          <a:p>
            <a:pPr algn="just" eaLnBrk="0" hangingPunct="0">
              <a:tabLst>
                <a:tab pos="342900" algn="l"/>
                <a:tab pos="539750" algn="l"/>
              </a:tabLst>
            </a:pPr>
            <a:endParaRPr lang="ru-RU" sz="2200" dirty="0">
              <a:latin typeface="Times New Roman" pitchFamily="18" charset="0"/>
              <a:cs typeface="Times New Roman" pitchFamily="18" charset="0"/>
            </a:endParaRPr>
          </a:p>
          <a:p>
            <a:pPr marL="342900" indent="-342900" algn="just" eaLnBrk="0" hangingPunct="0">
              <a:buFontTx/>
              <a:buChar char="-"/>
              <a:tabLst>
                <a:tab pos="342900" algn="l"/>
                <a:tab pos="539750" algn="l"/>
              </a:tabLst>
            </a:pPr>
            <a:r>
              <a:rPr lang="ru-RU" sz="2200" dirty="0" smtClean="0">
                <a:latin typeface="Times New Roman" pitchFamily="18" charset="0"/>
                <a:cs typeface="Times New Roman" pitchFamily="18" charset="0"/>
              </a:rPr>
              <a:t>ведение </a:t>
            </a:r>
            <a:r>
              <a:rPr lang="ru-RU" sz="2200" dirty="0">
                <a:latin typeface="Times New Roman" pitchFamily="18" charset="0"/>
                <a:cs typeface="Times New Roman" pitchFamily="18" charset="0"/>
              </a:rPr>
              <a:t>защищенного журнала (протоколирования действий пользователя и событий в системе).</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39123175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16</a:t>
            </a:fld>
            <a:r>
              <a:rPr lang="uk-UA" sz="1200" i="1" u="sng" dirty="0">
                <a:solidFill>
                  <a:srgbClr val="000000"/>
                </a:solidFill>
                <a:latin typeface="Times New Roman" pitchFamily="18" charset="0"/>
              </a:rPr>
              <a:t> </a:t>
            </a:r>
          </a:p>
        </p:txBody>
      </p:sp>
      <p:sp>
        <p:nvSpPr>
          <p:cNvPr id="10" name="Rectangle 2"/>
          <p:cNvSpPr txBox="1">
            <a:spLocks noChangeArrowheads="1"/>
          </p:cNvSpPr>
          <p:nvPr/>
        </p:nvSpPr>
        <p:spPr bwMode="auto">
          <a:xfrm>
            <a:off x="564356" y="989013"/>
            <a:ext cx="8229600" cy="540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200" b="1" dirty="0" smtClean="0">
                <a:solidFill>
                  <a:srgbClr val="0000CC"/>
                </a:solidFill>
                <a:latin typeface="Times New Roman" pitchFamily="18" charset="0"/>
                <a:cs typeface="Times New Roman" pitchFamily="18" charset="0"/>
              </a:rPr>
              <a:t>Основные характеристики АИСУМТУ</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УДЦР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
        <p:nvSpPr>
          <p:cNvPr id="12" name="Rectangle 2"/>
          <p:cNvSpPr txBox="1">
            <a:spLocks noChangeArrowheads="1"/>
          </p:cNvSpPr>
          <p:nvPr/>
        </p:nvSpPr>
        <p:spPr bwMode="auto">
          <a:xfrm>
            <a:off x="259556" y="1484784"/>
            <a:ext cx="8534400" cy="530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just">
              <a:buFontTx/>
              <a:buChar char="-"/>
            </a:pPr>
            <a:r>
              <a:rPr lang="ru-RU" sz="1800" dirty="0" smtClean="0">
                <a:latin typeface="Times New Roman"/>
                <a:ea typeface="Calibri"/>
              </a:rPr>
              <a:t>рассчитана на одновременное хранение и обработку не менее 200 миллионов записей в реестре кодов ІМЕІ;</a:t>
            </a:r>
          </a:p>
          <a:p>
            <a:pPr marL="342900" indent="-342900" algn="just">
              <a:buFontTx/>
              <a:buChar char="-"/>
            </a:pPr>
            <a:r>
              <a:rPr lang="ru-RU" sz="1800" dirty="0" smtClean="0">
                <a:latin typeface="Times New Roman"/>
                <a:ea typeface="Calibri"/>
              </a:rPr>
              <a:t>предоставление информации  по запросу о статусе кода IMEI терминала:</a:t>
            </a:r>
          </a:p>
          <a:p>
            <a:pPr algn="just"/>
            <a:r>
              <a:rPr lang="ru-RU" sz="1800" dirty="0" smtClean="0">
                <a:latin typeface="Times New Roman"/>
                <a:ea typeface="Calibri"/>
              </a:rPr>
              <a:t>      а) обеспечение доступа абонентов сетей сотовой связи к обобщенной  базе </a:t>
            </a:r>
          </a:p>
          <a:p>
            <a:pPr algn="just"/>
            <a:r>
              <a:rPr lang="ru-RU" sz="1800" dirty="0" smtClean="0">
                <a:latin typeface="Times New Roman"/>
                <a:ea typeface="Calibri"/>
              </a:rPr>
              <a:t>      данных кодов ІМЕІ через общенациональный номер «307»;</a:t>
            </a:r>
          </a:p>
          <a:p>
            <a:pPr algn="just"/>
            <a:r>
              <a:rPr lang="ru-RU" sz="1800" dirty="0" smtClean="0">
                <a:latin typeface="Times New Roman"/>
                <a:ea typeface="Calibri"/>
              </a:rPr>
              <a:t>      б) </a:t>
            </a:r>
            <a:r>
              <a:rPr lang="ru-RU" sz="1800" dirty="0" smtClean="0">
                <a:solidFill>
                  <a:srgbClr val="000000"/>
                </a:solidFill>
                <a:latin typeface="Times New Roman"/>
                <a:ea typeface="Calibri"/>
                <a:cs typeface="+mn-cs"/>
              </a:rPr>
              <a:t>обеспечение доступа к обобщенной базе данных кодов ІМЕІ</a:t>
            </a:r>
            <a:r>
              <a:rPr lang="ru-RU" sz="1800" dirty="0" smtClean="0">
                <a:latin typeface="Times New Roman"/>
                <a:ea typeface="Calibri"/>
              </a:rPr>
              <a:t> через  </a:t>
            </a:r>
          </a:p>
          <a:p>
            <a:pPr algn="just"/>
            <a:r>
              <a:rPr lang="ru-RU" sz="1800" dirty="0" smtClean="0">
                <a:latin typeface="Times New Roman"/>
                <a:ea typeface="Calibri"/>
              </a:rPr>
              <a:t>      Интернет-портал УГЦР; </a:t>
            </a:r>
          </a:p>
          <a:p>
            <a:pPr marL="342900" indent="-342900" algn="just">
              <a:buFontTx/>
              <a:buChar char="-"/>
            </a:pPr>
            <a:r>
              <a:rPr lang="ru-RU" sz="1800" dirty="0" smtClean="0">
                <a:latin typeface="Times New Roman"/>
                <a:ea typeface="Times New Roman"/>
              </a:rPr>
              <a:t>количество  АРМов специалистов, которые могут одновременно работать с системой – не менее 30; </a:t>
            </a:r>
          </a:p>
          <a:p>
            <a:pPr marL="342900" indent="-342900" algn="just">
              <a:buFontTx/>
              <a:buChar char="-"/>
            </a:pPr>
            <a:r>
              <a:rPr lang="ru-RU" sz="1800" dirty="0" smtClean="0">
                <a:latin typeface="Times New Roman"/>
                <a:ea typeface="Calibri"/>
              </a:rPr>
              <a:t>доступность системы 24х7;</a:t>
            </a:r>
          </a:p>
          <a:p>
            <a:pPr marL="342900" indent="-342900" algn="just">
              <a:buFontTx/>
              <a:buChar char="-"/>
            </a:pPr>
            <a:r>
              <a:rPr lang="ru-RU" sz="1800" dirty="0">
                <a:latin typeface="Times New Roman"/>
                <a:ea typeface="Times New Roman"/>
              </a:rPr>
              <a:t>м</a:t>
            </a:r>
            <a:r>
              <a:rPr lang="ru-RU" sz="1800" dirty="0" smtClean="0">
                <a:latin typeface="Times New Roman"/>
                <a:ea typeface="Times New Roman"/>
              </a:rPr>
              <a:t>аксимальное время обработки запроса о статусе кода ІМЕІ терминала – не больше 10 секунд;</a:t>
            </a:r>
          </a:p>
          <a:p>
            <a:pPr marL="342900" indent="-342900" algn="just">
              <a:buFontTx/>
              <a:buChar char="-"/>
            </a:pPr>
            <a:r>
              <a:rPr lang="ru-RU" sz="1800" dirty="0">
                <a:latin typeface="Times New Roman"/>
                <a:ea typeface="Times New Roman"/>
              </a:rPr>
              <a:t>к</a:t>
            </a:r>
            <a:r>
              <a:rPr lang="ru-RU" sz="1800" dirty="0" smtClean="0">
                <a:latin typeface="Times New Roman"/>
                <a:ea typeface="Times New Roman"/>
              </a:rPr>
              <a:t>оличество запросов о статусе кода ІМЕІ, которое может одновременно обрабатываться системой – не менее 10;</a:t>
            </a:r>
            <a:endParaRPr lang="ru-RU" sz="1800" dirty="0" smtClean="0">
              <a:latin typeface="Times New Roman"/>
              <a:ea typeface="Calibri"/>
            </a:endParaRPr>
          </a:p>
          <a:p>
            <a:pPr marL="342900" indent="-342900" algn="just">
              <a:buFontTx/>
              <a:buChar char="-"/>
            </a:pPr>
            <a:r>
              <a:rPr lang="ru-RU" sz="1800" dirty="0" smtClean="0">
                <a:latin typeface="Times New Roman"/>
                <a:ea typeface="Calibri"/>
              </a:rPr>
              <a:t>время восстановления системы или ее компонентов в случае отказа не должно превышать 4 часов; </a:t>
            </a:r>
          </a:p>
          <a:p>
            <a:pPr marL="342900" indent="-342900" algn="just">
              <a:buFontTx/>
              <a:buChar char="-"/>
            </a:pPr>
            <a:r>
              <a:rPr lang="ru-RU" sz="1800" dirty="0" smtClean="0">
                <a:latin typeface="Times New Roman"/>
                <a:ea typeface="Calibri"/>
              </a:rPr>
              <a:t>требования по защите информации в АИСУМТУ выполнены согласно норм </a:t>
            </a:r>
            <a:r>
              <a:rPr lang="ru-RU" sz="1800" dirty="0">
                <a:latin typeface="Times New Roman"/>
                <a:ea typeface="Calibri"/>
              </a:rPr>
              <a:t>КСЗИ </a:t>
            </a:r>
            <a:r>
              <a:rPr lang="ru-RU" sz="1800" dirty="0" smtClean="0">
                <a:latin typeface="Times New Roman"/>
                <a:ea typeface="Calibri"/>
              </a:rPr>
              <a:t>и Закона Украины «О защите информации в информационно - телекоммуникационных системах» для систем класса АС-3.</a:t>
            </a:r>
            <a:endParaRPr lang="ru-RU" sz="1800" b="1" dirty="0" smtClean="0">
              <a:solidFill>
                <a:srgbClr val="0000CC"/>
              </a:solidFill>
              <a:latin typeface="Times New Roman" pitchFamily="18" charset="0"/>
              <a:cs typeface="Times New Roman" pitchFamily="18" charset="0"/>
            </a:endParaRPr>
          </a:p>
          <a:p>
            <a:pPr algn="l"/>
            <a:r>
              <a:rPr lang="ru-RU" sz="1800" b="1" dirty="0" smtClean="0">
                <a:solidFill>
                  <a:srgbClr val="0000CC"/>
                </a:solidFill>
                <a:latin typeface="Times New Roman" pitchFamily="18" charset="0"/>
                <a:cs typeface="Times New Roman" pitchFamily="18" charset="0"/>
              </a:rPr>
              <a:t/>
            </a:r>
            <a:br>
              <a:rPr lang="ru-RU" sz="1800" b="1" dirty="0" smtClean="0">
                <a:solidFill>
                  <a:srgbClr val="0000CC"/>
                </a:solidFill>
                <a:latin typeface="Times New Roman" pitchFamily="18" charset="0"/>
                <a:cs typeface="Times New Roman" pitchFamily="18" charset="0"/>
              </a:rPr>
            </a:br>
            <a:endParaRPr lang="ru-RU" sz="1800" b="1"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4054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50350" cy="6813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87513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18</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607406" y="1171257"/>
            <a:ext cx="8229600" cy="41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400" b="1" dirty="0" smtClean="0">
                <a:latin typeface="Times New Roman" pitchFamily="18" charset="0"/>
              </a:rPr>
              <a:t>Что дало внедрение АИСУМТУ ?</a:t>
            </a:r>
          </a:p>
        </p:txBody>
      </p:sp>
      <p:sp>
        <p:nvSpPr>
          <p:cNvPr id="13" name="Rectangle 2"/>
          <p:cNvSpPr>
            <a:spLocks noChangeArrowheads="1"/>
          </p:cNvSpPr>
          <p:nvPr/>
        </p:nvSpPr>
        <p:spPr bwMode="auto">
          <a:xfrm>
            <a:off x="242117" y="1844824"/>
            <a:ext cx="8703952" cy="437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eaLnBrk="0" hangingPunct="0">
              <a:tabLst>
                <a:tab pos="342900" algn="l"/>
                <a:tab pos="539750" algn="l"/>
              </a:tabLst>
            </a:pPr>
            <a:r>
              <a:rPr lang="ru-RU" sz="2200" dirty="0" smtClean="0">
                <a:latin typeface="Times New Roman" pitchFamily="18" charset="0"/>
                <a:cs typeface="Times New Roman" pitchFamily="18" charset="0"/>
              </a:rPr>
              <a:t>1.</a:t>
            </a:r>
            <a:r>
              <a:rPr lang="ru-RU" sz="2200" dirty="0">
                <a:latin typeface="Times New Roman" pitchFamily="18" charset="0"/>
                <a:cs typeface="Times New Roman" pitchFamily="18" charset="0"/>
              </a:rPr>
              <a:t>	Защита интересов потребителей</a:t>
            </a:r>
            <a:endParaRPr lang="ru-RU" sz="2200" dirty="0" smtClean="0">
              <a:latin typeface="Times New Roman" pitchFamily="18" charset="0"/>
              <a:cs typeface="Times New Roman" pitchFamily="18" charset="0"/>
            </a:endParaRPr>
          </a:p>
          <a:p>
            <a:pPr algn="just" eaLnBrk="0" hangingPunct="0">
              <a:tabLst>
                <a:tab pos="342900" algn="l"/>
                <a:tab pos="539750" algn="l"/>
              </a:tabLst>
            </a:pPr>
            <a:r>
              <a:rPr lang="ru-RU" sz="2000" dirty="0" smtClean="0">
                <a:latin typeface="Times New Roman" pitchFamily="18" charset="0"/>
                <a:cs typeface="Times New Roman" pitchFamily="18" charset="0"/>
              </a:rPr>
              <a:t>      </a:t>
            </a:r>
          </a:p>
          <a:p>
            <a:pPr algn="just" eaLnBrk="0" hangingPunct="0">
              <a:tabLst>
                <a:tab pos="342900" algn="l"/>
                <a:tab pos="539750" algn="l"/>
              </a:tabLst>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Каждый </a:t>
            </a:r>
            <a:r>
              <a:rPr lang="ru-RU" dirty="0">
                <a:latin typeface="Times New Roman" pitchFamily="18" charset="0"/>
                <a:cs typeface="Times New Roman" pitchFamily="18" charset="0"/>
              </a:rPr>
              <a:t>покупатель перед покупкой мобильного терминала может проверить легальность его поступления на рынок Украины. Это можно сделать через официальный сайт УГЦР, либо отправив SMS сообщение с кодом IMEI проверяемого терминала на единый для всех операторов мобильной связи короткий номер 307.  В ответ на него через несколько секунд поступает сообщение о статусе этого кода IMEІ в обобщенной базе данных</a:t>
            </a:r>
            <a:r>
              <a:rPr lang="ru-RU" dirty="0" smtClean="0">
                <a:latin typeface="Times New Roman" pitchFamily="18" charset="0"/>
                <a:cs typeface="Times New Roman" pitchFamily="18" charset="0"/>
              </a:rPr>
              <a:t>.</a:t>
            </a:r>
          </a:p>
          <a:p>
            <a:pPr algn="just" eaLnBrk="0" hangingPunct="0">
              <a:tabLst>
                <a:tab pos="342900" algn="l"/>
                <a:tab pos="539750" algn="l"/>
              </a:tabLst>
            </a:pPr>
            <a:endParaRPr lang="ru-RU" dirty="0">
              <a:latin typeface="Times New Roman" pitchFamily="18" charset="0"/>
              <a:cs typeface="Times New Roman" pitchFamily="18" charset="0"/>
            </a:endParaRPr>
          </a:p>
          <a:p>
            <a:pPr algn="just" eaLnBrk="0" hangingPunct="0">
              <a:tabLst>
                <a:tab pos="342900" algn="l"/>
                <a:tab pos="539750" algn="l"/>
              </a:tabLst>
            </a:pPr>
            <a:r>
              <a:rPr lang="ru-RU" dirty="0" smtClean="0">
                <a:latin typeface="Times New Roman" pitchFamily="18" charset="0"/>
                <a:cs typeface="Times New Roman" pitchFamily="18" charset="0"/>
              </a:rPr>
              <a:t>      Закрытие </a:t>
            </a:r>
            <a:r>
              <a:rPr lang="ru-RU" dirty="0">
                <a:latin typeface="Times New Roman" pitchFamily="18" charset="0"/>
                <a:cs typeface="Times New Roman" pitchFamily="18" charset="0"/>
              </a:rPr>
              <a:t>пути для попадания на украинский рынок терминалов, не соответствующим условиям их применения в Украине</a:t>
            </a:r>
            <a:r>
              <a:rPr lang="ru-RU" dirty="0" smtClean="0">
                <a:latin typeface="Times New Roman" pitchFamily="18" charset="0"/>
                <a:cs typeface="Times New Roman" pitchFamily="18" charset="0"/>
              </a:rPr>
              <a:t>.</a:t>
            </a:r>
          </a:p>
          <a:p>
            <a:pPr algn="just" eaLnBrk="0" hangingPunct="0">
              <a:tabLst>
                <a:tab pos="342900" algn="l"/>
                <a:tab pos="539750" algn="l"/>
              </a:tabLst>
            </a:pPr>
            <a:endParaRPr lang="ru-RU" dirty="0">
              <a:latin typeface="Times New Roman" pitchFamily="18" charset="0"/>
              <a:cs typeface="Times New Roman" pitchFamily="18" charset="0"/>
            </a:endParaRPr>
          </a:p>
          <a:p>
            <a:pPr algn="just" eaLnBrk="0" hangingPunct="0">
              <a:tabLst>
                <a:tab pos="342900" algn="l"/>
                <a:tab pos="539750" algn="l"/>
              </a:tabLst>
            </a:pPr>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соответствии с действующим законодательством в Украине запрещена реализация мобильных терминалов, коды IMEI которых отсутствуют в обобщенной базе данных.</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19898507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77207"/>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19</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619221" y="1268760"/>
            <a:ext cx="8229600" cy="41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400" b="1" dirty="0" smtClean="0">
                <a:latin typeface="Times New Roman" pitchFamily="18" charset="0"/>
              </a:rPr>
              <a:t>Что дало внедрение АИСУМТУ ?</a:t>
            </a:r>
          </a:p>
        </p:txBody>
      </p:sp>
      <p:sp>
        <p:nvSpPr>
          <p:cNvPr id="13" name="Rectangle 2"/>
          <p:cNvSpPr>
            <a:spLocks noChangeArrowheads="1"/>
          </p:cNvSpPr>
          <p:nvPr/>
        </p:nvSpPr>
        <p:spPr bwMode="auto">
          <a:xfrm>
            <a:off x="268624" y="1844319"/>
            <a:ext cx="8703952"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457200" indent="-457200" algn="just" eaLnBrk="0" hangingPunct="0">
              <a:buAutoNum type="arabicPeriod" startAt="2"/>
              <a:tabLst>
                <a:tab pos="342900" algn="l"/>
                <a:tab pos="539750" algn="l"/>
              </a:tabLst>
            </a:pPr>
            <a:r>
              <a:rPr lang="ru-RU" sz="2000" dirty="0" smtClean="0">
                <a:latin typeface="Times New Roman" pitchFamily="18" charset="0"/>
                <a:cs typeface="Times New Roman" pitchFamily="18" charset="0"/>
              </a:rPr>
              <a:t>Пресечение </a:t>
            </a:r>
            <a:r>
              <a:rPr lang="ru-RU" sz="2000" dirty="0">
                <a:latin typeface="Times New Roman" pitchFamily="18" charset="0"/>
                <a:cs typeface="Times New Roman" pitchFamily="18" charset="0"/>
              </a:rPr>
              <a:t>нелегального </a:t>
            </a:r>
            <a:r>
              <a:rPr lang="ru-RU" sz="2000" dirty="0" smtClean="0">
                <a:latin typeface="Times New Roman" pitchFamily="18" charset="0"/>
                <a:cs typeface="Times New Roman" pitchFamily="18" charset="0"/>
              </a:rPr>
              <a:t>импорта:</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smtClean="0">
                <a:latin typeface="Times New Roman" pitchFamily="18" charset="0"/>
                <a:cs typeface="Times New Roman" pitchFamily="18" charset="0"/>
              </a:rPr>
              <a:t>любой </a:t>
            </a:r>
            <a:r>
              <a:rPr lang="ru-RU" dirty="0">
                <a:latin typeface="Times New Roman" pitchFamily="18" charset="0"/>
                <a:cs typeface="Times New Roman" pitchFamily="18" charset="0"/>
              </a:rPr>
              <a:t>терминал при первом подключении к сети любого оператора регистрируется в его сети</a:t>
            </a:r>
            <a:r>
              <a:rPr lang="ru-RU" dirty="0" smtClean="0">
                <a:latin typeface="Times New Roman" pitchFamily="18" charset="0"/>
                <a:cs typeface="Times New Roman" pitchFamily="18" charset="0"/>
              </a:rPr>
              <a:t>;</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smtClean="0">
                <a:latin typeface="Times New Roman" pitchFamily="18" charset="0"/>
                <a:cs typeface="Times New Roman" pitchFamily="18" charset="0"/>
              </a:rPr>
              <a:t>списки кодов </a:t>
            </a:r>
            <a:r>
              <a:rPr lang="ru-RU" dirty="0">
                <a:latin typeface="Times New Roman" pitchFamily="18" charset="0"/>
                <a:cs typeface="Times New Roman" pitchFamily="18" charset="0"/>
              </a:rPr>
              <a:t>IMEI терминалов, обслуживаемых в сети оператора (кроме </a:t>
            </a:r>
            <a:r>
              <a:rPr lang="ru-RU" dirty="0" smtClean="0">
                <a:latin typeface="Times New Roman" pitchFamily="18" charset="0"/>
                <a:cs typeface="Times New Roman" pitchFamily="18" charset="0"/>
              </a:rPr>
              <a:t>находящихся </a:t>
            </a:r>
            <a:r>
              <a:rPr lang="ru-RU" dirty="0">
                <a:latin typeface="Times New Roman" pitchFamily="18" charset="0"/>
                <a:cs typeface="Times New Roman" pitchFamily="18" charset="0"/>
              </a:rPr>
              <a:t>в международном роуминге), автоматически, в </a:t>
            </a:r>
            <a:r>
              <a:rPr lang="ru-RU" dirty="0" smtClean="0">
                <a:latin typeface="Times New Roman" pitchFamily="18" charset="0"/>
                <a:cs typeface="Times New Roman" pitchFamily="18" charset="0"/>
              </a:rPr>
              <a:t>заданное время отправляется </a:t>
            </a:r>
            <a:r>
              <a:rPr lang="ru-RU" dirty="0">
                <a:latin typeface="Times New Roman" pitchFamily="18" charset="0"/>
                <a:cs typeface="Times New Roman" pitchFamily="18" charset="0"/>
              </a:rPr>
              <a:t>операторами мобильной связи в </a:t>
            </a:r>
            <a:r>
              <a:rPr lang="ru-RU" dirty="0" smtClean="0">
                <a:latin typeface="Times New Roman" pitchFamily="18" charset="0"/>
                <a:cs typeface="Times New Roman" pitchFamily="18" charset="0"/>
              </a:rPr>
              <a:t>ОБД в составе АИСУМТУ;</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smtClean="0">
                <a:latin typeface="Times New Roman" pitchFamily="18" charset="0"/>
                <a:cs typeface="Times New Roman" pitchFamily="18" charset="0"/>
              </a:rPr>
              <a:t>АИСУМТУ </a:t>
            </a:r>
            <a:r>
              <a:rPr lang="ru-RU" dirty="0">
                <a:latin typeface="Times New Roman" pitchFamily="18" charset="0"/>
                <a:cs typeface="Times New Roman" pitchFamily="18" charset="0"/>
              </a:rPr>
              <a:t>выявляет коды IMEI, которые отсутствуют в «белом» списке </a:t>
            </a:r>
            <a:r>
              <a:rPr lang="ru-RU" dirty="0" smtClean="0">
                <a:latin typeface="Times New Roman" pitchFamily="18" charset="0"/>
                <a:cs typeface="Times New Roman" pitchFamily="18" charset="0"/>
              </a:rPr>
              <a:t>ОБД кодов </a:t>
            </a:r>
            <a:r>
              <a:rPr lang="ru-RU" dirty="0">
                <a:latin typeface="Times New Roman" pitchFamily="18" charset="0"/>
                <a:cs typeface="Times New Roman" pitchFamily="18" charset="0"/>
              </a:rPr>
              <a:t>IMEI. Все они помещаются в «серый» список </a:t>
            </a:r>
            <a:r>
              <a:rPr lang="ru-RU" dirty="0" smtClean="0">
                <a:latin typeface="Times New Roman" pitchFamily="18" charset="0"/>
                <a:cs typeface="Times New Roman" pitchFamily="18" charset="0"/>
              </a:rPr>
              <a:t>ОБД. Все владельцы </a:t>
            </a:r>
            <a:r>
              <a:rPr lang="ru-RU" dirty="0">
                <a:latin typeface="Times New Roman" pitchFamily="18" charset="0"/>
                <a:cs typeface="Times New Roman" pitchFamily="18" charset="0"/>
              </a:rPr>
              <a:t>таких терминалов получают SMS сообщение о возможном отключении этого терминала через 90 </a:t>
            </a:r>
            <a:r>
              <a:rPr lang="ru-RU" dirty="0" smtClean="0">
                <a:latin typeface="Times New Roman" pitchFamily="18" charset="0"/>
                <a:cs typeface="Times New Roman" pitchFamily="18" charset="0"/>
              </a:rPr>
              <a:t>дней; </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smtClean="0">
                <a:latin typeface="Times New Roman" pitchFamily="18" charset="0"/>
                <a:cs typeface="Times New Roman" pitchFamily="18" charset="0"/>
              </a:rPr>
              <a:t>по </a:t>
            </a:r>
            <a:r>
              <a:rPr lang="ru-RU" dirty="0">
                <a:latin typeface="Times New Roman" pitchFamily="18" charset="0"/>
                <a:cs typeface="Times New Roman" pitchFamily="18" charset="0"/>
              </a:rPr>
              <a:t>истечении 90 дневного периода код IMEI переносится из «серого» списка в «чёрный» список. Терминалы с кодами IMEI из «черного» списка операторами не обслуживаются (отказ в регистрации в сети за исключением звонков на экстренный номер 112). Подключение к сети другого оператора не изменяет статус «серого» или «черного» терминала</a:t>
            </a:r>
            <a:r>
              <a:rPr lang="ru-RU" dirty="0" smtClean="0">
                <a:latin typeface="Times New Roman" pitchFamily="18" charset="0"/>
                <a:cs typeface="Times New Roman" pitchFamily="18" charset="0"/>
              </a:rPr>
              <a:t>;</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37959876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2</a:t>
            </a:fld>
            <a:r>
              <a:rPr lang="uk-UA" sz="1200" i="1" u="sng" dirty="0">
                <a:solidFill>
                  <a:srgbClr val="000000"/>
                </a:solidFill>
                <a:latin typeface="Times New Roman" pitchFamily="18" charset="0"/>
              </a:rPr>
              <a:t> </a:t>
            </a:r>
          </a:p>
        </p:txBody>
      </p:sp>
      <p:sp>
        <p:nvSpPr>
          <p:cNvPr id="10" name="Rectangle 2"/>
          <p:cNvSpPr>
            <a:spLocks noChangeArrowheads="1"/>
          </p:cNvSpPr>
          <p:nvPr/>
        </p:nvSpPr>
        <p:spPr bwMode="auto">
          <a:xfrm>
            <a:off x="985048" y="1141413"/>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r>
              <a:rPr lang="ru-RU" sz="2400" dirty="0" smtClean="0">
                <a:solidFill>
                  <a:srgbClr val="0033CC"/>
                </a:solidFill>
                <a:latin typeface="Times New Roman" pitchFamily="18" charset="0"/>
                <a:cs typeface="Times New Roman" pitchFamily="18" charset="0"/>
              </a:rPr>
              <a:t>    Исходное состояние рынка мобильных терминалов</a:t>
            </a:r>
            <a:endParaRPr lang="ru-RU" sz="2400" dirty="0">
              <a:solidFill>
                <a:srgbClr val="0033CC"/>
              </a:solidFill>
              <a:latin typeface="Times New Roman" pitchFamily="18" charset="0"/>
            </a:endParaRPr>
          </a:p>
        </p:txBody>
      </p:sp>
      <p:sp>
        <p:nvSpPr>
          <p:cNvPr id="11" name="Rectangle 2"/>
          <p:cNvSpPr txBox="1">
            <a:spLocks noChangeArrowheads="1"/>
          </p:cNvSpPr>
          <p:nvPr/>
        </p:nvSpPr>
        <p:spPr bwMode="auto">
          <a:xfrm>
            <a:off x="611188" y="1628800"/>
            <a:ext cx="8229600"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ru-RU" sz="2100" dirty="0" smtClean="0">
                <a:solidFill>
                  <a:srgbClr val="0033CC"/>
                </a:solidFill>
                <a:latin typeface="Times New Roman" pitchFamily="18" charset="0"/>
                <a:cs typeface="Times New Roman" pitchFamily="18" charset="0"/>
              </a:rPr>
              <a:t>     В </a:t>
            </a:r>
            <a:r>
              <a:rPr lang="ru-RU" sz="2100" dirty="0">
                <a:solidFill>
                  <a:srgbClr val="0033CC"/>
                </a:solidFill>
                <a:latin typeface="Times New Roman" pitchFamily="18" charset="0"/>
                <a:cs typeface="Times New Roman" pitchFamily="18" charset="0"/>
              </a:rPr>
              <a:t>2008 году на рынке мобильных терминалов Украины сложилась критическая ситуация: 93–95% объема рынка составлял «серый импорт», а проще говоря — контрабандный товар. При этом, основную его часть представляли копии брендовых терминалов неизвестного происхождения, которые не отвечали украинским нормам ни по техническим характеристикам, ни по безопасности. Различные методы рыночного регулирования не позволили изменить ситуацию на рынке мобильных терминалов Украины. </a:t>
            </a:r>
            <a:endParaRPr lang="ru-RU" sz="2100" dirty="0" smtClean="0">
              <a:solidFill>
                <a:srgbClr val="0033CC"/>
              </a:solidFill>
              <a:latin typeface="Times New Roman" pitchFamily="18" charset="0"/>
              <a:cs typeface="Times New Roman" pitchFamily="18" charset="0"/>
            </a:endParaRPr>
          </a:p>
          <a:p>
            <a:pPr algn="just"/>
            <a:r>
              <a:rPr lang="ru-RU" sz="2100" dirty="0">
                <a:solidFill>
                  <a:srgbClr val="0033CC"/>
                </a:solidFill>
                <a:latin typeface="Times New Roman" pitchFamily="18" charset="0"/>
                <a:cs typeface="Times New Roman" pitchFamily="18" charset="0"/>
              </a:rPr>
              <a:t>	</a:t>
            </a:r>
            <a:r>
              <a:rPr lang="ru-RU" sz="2100" dirty="0" smtClean="0">
                <a:solidFill>
                  <a:srgbClr val="0033CC"/>
                </a:solidFill>
                <a:latin typeface="Times New Roman" pitchFamily="18" charset="0"/>
                <a:cs typeface="Times New Roman" pitchFamily="18" charset="0"/>
              </a:rPr>
              <a:t>Специалистами Национальной комиссии по вопросам регулирования связи вместе со специалистами Украинского государственного центра радиочастот, операторов и субъектов рынка мобильных терминалов были  определены задачи государственного регулирования рынка </a:t>
            </a:r>
            <a:r>
              <a:rPr lang="ru-RU" sz="2100" smtClean="0">
                <a:solidFill>
                  <a:srgbClr val="0033CC"/>
                </a:solidFill>
                <a:latin typeface="Times New Roman" pitchFamily="18" charset="0"/>
                <a:cs typeface="Times New Roman" pitchFamily="18" charset="0"/>
              </a:rPr>
              <a:t>мобильных терминалов.</a:t>
            </a:r>
            <a:endParaRPr lang="ru-RU" sz="2100"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27073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20</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596543" y="1195417"/>
            <a:ext cx="8229600" cy="41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400" b="1" dirty="0" smtClean="0">
                <a:latin typeface="Times New Roman" pitchFamily="18" charset="0"/>
              </a:rPr>
              <a:t>Что дало внедрение АИСУМТУ ?</a:t>
            </a:r>
          </a:p>
        </p:txBody>
      </p:sp>
      <p:sp>
        <p:nvSpPr>
          <p:cNvPr id="13" name="Rectangle 2"/>
          <p:cNvSpPr>
            <a:spLocks noChangeArrowheads="1"/>
          </p:cNvSpPr>
          <p:nvPr/>
        </p:nvSpPr>
        <p:spPr bwMode="auto">
          <a:xfrm>
            <a:off x="269354" y="1606869"/>
            <a:ext cx="8703952"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457200" indent="-457200" algn="just" eaLnBrk="0" hangingPunct="0">
              <a:buAutoNum type="arabicPeriod" startAt="2"/>
              <a:tabLst>
                <a:tab pos="342900" algn="l"/>
                <a:tab pos="539750" algn="l"/>
              </a:tabLst>
            </a:pPr>
            <a:r>
              <a:rPr lang="ru-RU" sz="2000" dirty="0" smtClean="0">
                <a:latin typeface="Times New Roman" pitchFamily="18" charset="0"/>
                <a:cs typeface="Times New Roman" pitchFamily="18" charset="0"/>
              </a:rPr>
              <a:t>Пресечение </a:t>
            </a:r>
            <a:r>
              <a:rPr lang="ru-RU" sz="2000" dirty="0">
                <a:latin typeface="Times New Roman" pitchFamily="18" charset="0"/>
                <a:cs typeface="Times New Roman" pitchFamily="18" charset="0"/>
              </a:rPr>
              <a:t>нелегального </a:t>
            </a:r>
            <a:r>
              <a:rPr lang="ru-RU" sz="2000" dirty="0" smtClean="0">
                <a:latin typeface="Times New Roman" pitchFamily="18" charset="0"/>
                <a:cs typeface="Times New Roman" pitchFamily="18" charset="0"/>
              </a:rPr>
              <a:t>импорта:</a:t>
            </a:r>
          </a:p>
          <a:p>
            <a:pPr algn="just" eaLnBrk="0" hangingPunct="0">
              <a:tabLst>
                <a:tab pos="342900" algn="l"/>
                <a:tab pos="539750" algn="l"/>
              </a:tabLst>
            </a:pPr>
            <a:r>
              <a:rPr lang="ru-RU" sz="2000" dirty="0" smtClean="0">
                <a:latin typeface="Times New Roman" pitchFamily="18" charset="0"/>
                <a:cs typeface="Times New Roman" pitchFamily="18" charset="0"/>
              </a:rPr>
              <a:t>. </a:t>
            </a:r>
            <a:endParaRPr lang="ru-RU" sz="800" dirty="0" smtClean="0">
              <a:latin typeface="Times New Roman" pitchFamily="18" charset="0"/>
              <a:cs typeface="Times New Roman" pitchFamily="18" charset="0"/>
            </a:endParaRPr>
          </a:p>
          <a:p>
            <a:pPr algn="just" eaLnBrk="0" hangingPunct="0">
              <a:tabLst>
                <a:tab pos="342900" algn="l"/>
                <a:tab pos="539750" algn="l"/>
              </a:tabLst>
            </a:pPr>
            <a:r>
              <a:rPr lang="ru-RU" sz="2000" dirty="0" smtClean="0">
                <a:latin typeface="Times New Roman" pitchFamily="18" charset="0"/>
                <a:cs typeface="Times New Roman" pitchFamily="18" charset="0"/>
              </a:rPr>
              <a:t>.</a:t>
            </a:r>
          </a:p>
          <a:p>
            <a:pPr marL="285750" indent="-285750" algn="just" eaLnBrk="0" hangingPunct="0">
              <a:buFontTx/>
              <a:buChar char="-"/>
              <a:tabLst>
                <a:tab pos="342900" algn="l"/>
                <a:tab pos="539750" algn="l"/>
              </a:tabLst>
            </a:pPr>
            <a:r>
              <a:rPr lang="ru-RU" dirty="0">
                <a:latin typeface="Times New Roman" pitchFamily="18" charset="0"/>
                <a:cs typeface="Times New Roman" pitchFamily="18" charset="0"/>
              </a:rPr>
              <a:t>получив SMS уведомление о том, что терминал находится в «сером         списке» (обслуживание терминала прекратится через 90 дней), его владелец может обратиться в УГЦР для подтверждения легальности ввоза такого мо-бильного терминала. Специалисты УГЦР рассматривают заявление от владельца и, в случае подтверждения легальности ввоза, переводят код IMEI такого терминала из «серого» в «белый» список. После такой процедуры терминал будет беспрепятственно обслуживаться операторами мобильной связи без ограничения по времени</a:t>
            </a:r>
            <a:r>
              <a:rPr lang="ru-RU" dirty="0" smtClean="0">
                <a:latin typeface="Times New Roman" pitchFamily="18" charset="0"/>
                <a:cs typeface="Times New Roman" pitchFamily="18" charset="0"/>
              </a:rPr>
              <a:t>; </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a:latin typeface="Times New Roman" pitchFamily="18" charset="0"/>
                <a:cs typeface="Times New Roman" pitchFamily="18" charset="0"/>
              </a:rPr>
              <a:t>в «черный» список по предоставлению правоохранительных органов заносятся коды ІМЕІ похищенных терминалов, что делает хищение терминалов бесполезным для </a:t>
            </a:r>
            <a:r>
              <a:rPr lang="ru-RU" dirty="0" smtClean="0">
                <a:latin typeface="Times New Roman" pitchFamily="18" charset="0"/>
                <a:cs typeface="Times New Roman" pitchFamily="18" charset="0"/>
              </a:rPr>
              <a:t>похитителей;</a:t>
            </a:r>
          </a:p>
          <a:p>
            <a:pPr algn="just" eaLnBrk="0" hangingPunct="0">
              <a:tabLst>
                <a:tab pos="342900" algn="l"/>
                <a:tab pos="539750" algn="l"/>
              </a:tabLst>
            </a:pPr>
            <a:r>
              <a:rPr lang="ru-RU" dirty="0" smtClean="0">
                <a:latin typeface="Times New Roman" pitchFamily="18" charset="0"/>
                <a:cs typeface="Times New Roman" pitchFamily="18" charset="0"/>
              </a:rPr>
              <a:t>      Отключение </a:t>
            </a:r>
            <a:r>
              <a:rPr lang="ru-RU" dirty="0">
                <a:latin typeface="Times New Roman" pitchFamily="18" charset="0"/>
                <a:cs typeface="Times New Roman" pitchFamily="18" charset="0"/>
              </a:rPr>
              <a:t>терминалов «черного» списка пока еще не осуществляется до окончательного решения  вопроса - законодательного закрепления процедуры отключения таких терминалов.</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2271135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77207"/>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21</a:t>
            </a:fld>
            <a:r>
              <a:rPr lang="uk-UA" sz="1200" i="1" u="sng" dirty="0">
                <a:solidFill>
                  <a:srgbClr val="000000"/>
                </a:solidFill>
                <a:latin typeface="Times New Roman" pitchFamily="18" charset="0"/>
              </a:rPr>
              <a:t> </a:t>
            </a:r>
          </a:p>
        </p:txBody>
      </p:sp>
      <p:sp>
        <p:nvSpPr>
          <p:cNvPr id="12" name="Rectangle 2"/>
          <p:cNvSpPr txBox="1">
            <a:spLocks noChangeArrowheads="1"/>
          </p:cNvSpPr>
          <p:nvPr/>
        </p:nvSpPr>
        <p:spPr bwMode="auto">
          <a:xfrm>
            <a:off x="611188" y="1134110"/>
            <a:ext cx="8229600" cy="41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ru-RU" sz="2400" b="1" dirty="0" smtClean="0">
                <a:latin typeface="Times New Roman" pitchFamily="18" charset="0"/>
              </a:rPr>
              <a:t>Что дало внедрение АИСУМТУ ?</a:t>
            </a:r>
          </a:p>
        </p:txBody>
      </p:sp>
      <p:sp>
        <p:nvSpPr>
          <p:cNvPr id="13" name="Rectangle 2"/>
          <p:cNvSpPr>
            <a:spLocks noChangeArrowheads="1"/>
          </p:cNvSpPr>
          <p:nvPr/>
        </p:nvSpPr>
        <p:spPr bwMode="auto">
          <a:xfrm>
            <a:off x="299144" y="1522200"/>
            <a:ext cx="8703952"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eaLnBrk="0" hangingPunct="0">
              <a:tabLst>
                <a:tab pos="342900" algn="l"/>
                <a:tab pos="539750" algn="l"/>
              </a:tabLst>
            </a:pPr>
            <a:r>
              <a:rPr lang="ru-RU" sz="2000" dirty="0" smtClean="0">
                <a:latin typeface="Times New Roman" pitchFamily="18" charset="0"/>
                <a:cs typeface="Times New Roman" pitchFamily="18" charset="0"/>
              </a:rPr>
              <a:t>3</a:t>
            </a:r>
            <a:r>
              <a:rPr lang="ru-RU" sz="2000" dirty="0">
                <a:latin typeface="Times New Roman" pitchFamily="18" charset="0"/>
                <a:cs typeface="Times New Roman" pitchFamily="18" charset="0"/>
              </a:rPr>
              <a:t>. Легализация рынка терминалов </a:t>
            </a:r>
            <a:r>
              <a:rPr lang="ru-RU" sz="2000" dirty="0" smtClean="0">
                <a:latin typeface="Times New Roman" pitchFamily="18" charset="0"/>
                <a:cs typeface="Times New Roman" pitchFamily="18" charset="0"/>
              </a:rPr>
              <a:t>Украины:</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a:latin typeface="Times New Roman" pitchFamily="18" charset="0"/>
                <a:cs typeface="Times New Roman" pitchFamily="18" charset="0"/>
              </a:rPr>
              <a:t>скачкообразное уменьшение доли «серого» (нелегального) импорта </a:t>
            </a:r>
            <a:r>
              <a:rPr lang="ru-RU" dirty="0" smtClean="0">
                <a:latin typeface="Times New Roman" pitchFamily="18" charset="0"/>
                <a:cs typeface="Times New Roman" pitchFamily="18" charset="0"/>
              </a:rPr>
              <a:t>мобильных </a:t>
            </a:r>
            <a:r>
              <a:rPr lang="ru-RU" dirty="0">
                <a:latin typeface="Times New Roman" pitchFamily="18" charset="0"/>
                <a:cs typeface="Times New Roman" pitchFamily="18" charset="0"/>
              </a:rPr>
              <a:t>терминалов. Доля легально ввезенных мобильных терминалов  возросла до 93 - 95 % в 2010 году (против 5 - 7 % в 2008 году</a:t>
            </a:r>
            <a:r>
              <a:rPr lang="ru-RU" dirty="0" smtClean="0">
                <a:latin typeface="Times New Roman" pitchFamily="18" charset="0"/>
                <a:cs typeface="Times New Roman" pitchFamily="18" charset="0"/>
              </a:rPr>
              <a:t>)</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a:latin typeface="Times New Roman" pitchFamily="18" charset="0"/>
                <a:cs typeface="Times New Roman" pitchFamily="18" charset="0"/>
              </a:rPr>
              <a:t>в обобщенной базе данных  АИСУМТУ по состоянию на </a:t>
            </a:r>
            <a:r>
              <a:rPr lang="ru-RU"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7</a:t>
            </a:r>
            <a:r>
              <a:rPr lang="ru-RU" dirty="0" smtClean="0">
                <a:latin typeface="Times New Roman" pitchFamily="18" charset="0"/>
                <a:cs typeface="Times New Roman" pitchFamily="18" charset="0"/>
              </a:rPr>
              <a:t>.2013 </a:t>
            </a:r>
            <a:r>
              <a:rPr lang="ru-RU" dirty="0">
                <a:latin typeface="Times New Roman" pitchFamily="18" charset="0"/>
                <a:cs typeface="Times New Roman" pitchFamily="18" charset="0"/>
              </a:rPr>
              <a:t>находится </a:t>
            </a:r>
            <a:r>
              <a:rPr lang="ru-RU" dirty="0" smtClean="0">
                <a:latin typeface="Times New Roman" pitchFamily="18" charset="0"/>
                <a:cs typeface="Times New Roman" pitchFamily="18" charset="0"/>
              </a:rPr>
              <a:t>14</a:t>
            </a:r>
            <a:r>
              <a:rPr lang="en-US"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28</a:t>
            </a:r>
            <a:r>
              <a:rPr lang="ru-RU" dirty="0" smtClean="0">
                <a:latin typeface="Times New Roman" pitchFamily="18" charset="0"/>
                <a:cs typeface="Times New Roman" pitchFamily="18" charset="0"/>
              </a:rPr>
              <a:t>8 </a:t>
            </a:r>
            <a:r>
              <a:rPr lang="en-US" dirty="0" smtClean="0">
                <a:latin typeface="Times New Roman" pitchFamily="18" charset="0"/>
                <a:cs typeface="Times New Roman" pitchFamily="18" charset="0"/>
              </a:rPr>
              <a:t>153</a:t>
            </a:r>
            <a:r>
              <a:rPr lang="ru-RU" dirty="0" smtClean="0">
                <a:latin typeface="Times New Roman" pitchFamily="18" charset="0"/>
                <a:cs typeface="Times New Roman" pitchFamily="18" charset="0"/>
              </a:rPr>
              <a:t> кода ІМЕІ </a:t>
            </a:r>
            <a:r>
              <a:rPr lang="ru-RU" dirty="0">
                <a:latin typeface="Times New Roman" pitchFamily="18" charset="0"/>
                <a:cs typeface="Times New Roman" pitchFamily="18" charset="0"/>
              </a:rPr>
              <a:t>мобильных </a:t>
            </a:r>
            <a:r>
              <a:rPr lang="ru-RU" dirty="0" smtClean="0">
                <a:latin typeface="Times New Roman" pitchFamily="18" charset="0"/>
                <a:cs typeface="Times New Roman" pitchFamily="18" charset="0"/>
              </a:rPr>
              <a:t>терминалов;</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a:latin typeface="Times New Roman" pitchFamily="18" charset="0"/>
                <a:cs typeface="Times New Roman" pitchFamily="18" charset="0"/>
              </a:rPr>
              <a:t>украинский рынок мобильных терминалов наполнен, в основном, мобильными терминалами, разрешенными по своим техническим характеристикам к применению в Украине</a:t>
            </a:r>
            <a:r>
              <a:rPr lang="ru-RU" dirty="0" smtClean="0">
                <a:latin typeface="Times New Roman" pitchFamily="18" charset="0"/>
                <a:cs typeface="Times New Roman" pitchFamily="18" charset="0"/>
              </a:rPr>
              <a:t>; </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a:latin typeface="Times New Roman" pitchFamily="18" charset="0"/>
                <a:cs typeface="Times New Roman" pitchFamily="18" charset="0"/>
              </a:rPr>
              <a:t>АИСУМТУ окупилась за 7 месяцев исключительно за счет средств </a:t>
            </a:r>
            <a:r>
              <a:rPr lang="ru-RU" dirty="0" smtClean="0">
                <a:latin typeface="Times New Roman" pitchFamily="18" charset="0"/>
                <a:cs typeface="Times New Roman" pitchFamily="18" charset="0"/>
              </a:rPr>
              <a:t>полученных </a:t>
            </a:r>
            <a:r>
              <a:rPr lang="ru-RU" dirty="0">
                <a:latin typeface="Times New Roman" pitchFamily="18" charset="0"/>
                <a:cs typeface="Times New Roman" pitchFamily="18" charset="0"/>
              </a:rPr>
              <a:t>УГЦР за оформление разрешений на ввоз</a:t>
            </a:r>
            <a:r>
              <a:rPr lang="ru-RU" dirty="0" smtClean="0">
                <a:latin typeface="Times New Roman" pitchFamily="18" charset="0"/>
                <a:cs typeface="Times New Roman" pitchFamily="18" charset="0"/>
              </a:rPr>
              <a:t>;</a:t>
            </a:r>
          </a:p>
          <a:p>
            <a:pPr algn="just" eaLnBrk="0" hangingPunct="0">
              <a:tabLst>
                <a:tab pos="342900" algn="l"/>
                <a:tab pos="539750" algn="l"/>
              </a:tabLst>
            </a:pPr>
            <a:endParaRPr lang="ru-RU" sz="1000" dirty="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Госбюджет Украины за </a:t>
            </a:r>
            <a:r>
              <a:rPr lang="ru-RU" dirty="0" smtClean="0">
                <a:latin typeface="Times New Roman" pitchFamily="18" charset="0"/>
                <a:cs typeface="Times New Roman" pitchFamily="18" charset="0"/>
              </a:rPr>
              <a:t>2009 </a:t>
            </a:r>
            <a:r>
              <a:rPr lang="ru-RU" dirty="0">
                <a:latin typeface="Times New Roman" pitchFamily="18" charset="0"/>
                <a:cs typeface="Times New Roman" pitchFamily="18" charset="0"/>
              </a:rPr>
              <a:t>– 2012 годы за счет таможенных платежей от ввоза мобильных терминалов поступило больше 500 млн. дол. США против 30 млн. дол. США за </a:t>
            </a:r>
            <a:r>
              <a:rPr lang="ru-RU" dirty="0" smtClean="0">
                <a:latin typeface="Times New Roman" pitchFamily="18" charset="0"/>
                <a:cs typeface="Times New Roman" pitchFamily="18" charset="0"/>
              </a:rPr>
              <a:t>четыре </a:t>
            </a:r>
            <a:r>
              <a:rPr lang="ru-RU" dirty="0">
                <a:latin typeface="Times New Roman" pitchFamily="18" charset="0"/>
                <a:cs typeface="Times New Roman" pitchFamily="18" charset="0"/>
              </a:rPr>
              <a:t>предыдущих </a:t>
            </a:r>
            <a:r>
              <a:rPr lang="ru-RU" dirty="0" smtClean="0">
                <a:latin typeface="Times New Roman" pitchFamily="18" charset="0"/>
                <a:cs typeface="Times New Roman" pitchFamily="18" charset="0"/>
              </a:rPr>
              <a:t>года;</a:t>
            </a:r>
          </a:p>
          <a:p>
            <a:pPr algn="just" eaLnBrk="0" hangingPunct="0">
              <a:tabLst>
                <a:tab pos="342900" algn="l"/>
                <a:tab pos="539750" algn="l"/>
              </a:tabLst>
            </a:pPr>
            <a:endParaRPr lang="ru-RU" sz="1000" dirty="0" smtClean="0">
              <a:latin typeface="Times New Roman" pitchFamily="18" charset="0"/>
              <a:cs typeface="Times New Roman" pitchFamily="18" charset="0"/>
            </a:endParaRPr>
          </a:p>
          <a:p>
            <a:pPr marL="285750" indent="-285750" algn="just" eaLnBrk="0" hangingPunct="0">
              <a:buFontTx/>
              <a:buChar char="-"/>
              <a:tabLst>
                <a:tab pos="342900" algn="l"/>
                <a:tab pos="539750" algn="l"/>
              </a:tabLst>
            </a:pPr>
            <a:r>
              <a:rPr lang="ru-RU" dirty="0" smtClean="0">
                <a:latin typeface="Times New Roman" pitchFamily="18" charset="0"/>
                <a:cs typeface="Times New Roman" pitchFamily="18" charset="0"/>
              </a:rPr>
              <a:t>Легализация ввоза других РЭС.</a:t>
            </a:r>
          </a:p>
        </p:txBody>
      </p:sp>
      <p:sp>
        <p:nvSpPr>
          <p:cNvPr id="11"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37024016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288"/>
            <a:ext cx="9144000" cy="683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82854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45" y="34925"/>
            <a:ext cx="9150350" cy="679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01156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sz="2000" dirty="0" smtClean="0">
                <a:solidFill>
                  <a:srgbClr val="000000"/>
                </a:solidFill>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solidFill>
                  <a:srgbClr val="000000"/>
                </a:solidFill>
                <a:latin typeface="Times New Roman" pitchFamily="18" charset="0"/>
                <a:cs typeface="Times New Roman" pitchFamily="18" charset="0"/>
              </a:rPr>
              <a:t>в</a:t>
            </a:r>
            <a:r>
              <a:rPr lang="ru-RU" sz="2000" kern="0" dirty="0" smtClean="0">
                <a:solidFill>
                  <a:srgbClr val="000000"/>
                </a:solidFill>
                <a:latin typeface="Times New Roman" pitchFamily="18" charset="0"/>
                <a:cs typeface="Times New Roman" pitchFamily="18" charset="0"/>
              </a:rPr>
              <a:t> 2008 - 2012</a:t>
            </a:r>
            <a:endParaRPr lang="ru-RU" sz="2000" dirty="0">
              <a:solidFill>
                <a:srgbClr val="000000"/>
              </a:solidFill>
              <a:latin typeface="Times New Roman" pitchFamily="18" charset="0"/>
            </a:endParaRPr>
          </a:p>
        </p:txBody>
      </p:sp>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3</a:t>
            </a:fld>
            <a:r>
              <a:rPr lang="uk-UA" sz="1200" i="1" u="sng" dirty="0">
                <a:solidFill>
                  <a:srgbClr val="000000"/>
                </a:solidFill>
                <a:latin typeface="Times New Roman" pitchFamily="18" charset="0"/>
              </a:rPr>
              <a:t> </a:t>
            </a:r>
          </a:p>
        </p:txBody>
      </p:sp>
      <p:sp>
        <p:nvSpPr>
          <p:cNvPr id="10" name="Rectangle 2"/>
          <p:cNvSpPr>
            <a:spLocks noChangeArrowheads="1"/>
          </p:cNvSpPr>
          <p:nvPr/>
        </p:nvSpPr>
        <p:spPr bwMode="auto">
          <a:xfrm>
            <a:off x="985048" y="1141413"/>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r>
              <a:rPr lang="ru-RU" sz="2400" dirty="0" smtClean="0">
                <a:solidFill>
                  <a:srgbClr val="0033CC"/>
                </a:solidFill>
                <a:latin typeface="Times New Roman" pitchFamily="18" charset="0"/>
                <a:cs typeface="Times New Roman" pitchFamily="18" charset="0"/>
              </a:rPr>
              <a:t>     Основные задачи </a:t>
            </a:r>
            <a:r>
              <a:rPr lang="ru-RU" sz="2400" dirty="0" smtClean="0">
                <a:solidFill>
                  <a:srgbClr val="0033CC"/>
                </a:solidFill>
                <a:latin typeface="Times New Roman" pitchFamily="18" charset="0"/>
              </a:rPr>
              <a:t>государственного регулирования</a:t>
            </a:r>
            <a:endParaRPr lang="ru-RU" sz="2400" dirty="0">
              <a:solidFill>
                <a:srgbClr val="0033CC"/>
              </a:solidFill>
              <a:latin typeface="Times New Roman" pitchFamily="18" charset="0"/>
            </a:endParaRPr>
          </a:p>
        </p:txBody>
      </p:sp>
      <p:sp>
        <p:nvSpPr>
          <p:cNvPr id="11" name="Rectangle 2"/>
          <p:cNvSpPr txBox="1">
            <a:spLocks noChangeArrowheads="1"/>
          </p:cNvSpPr>
          <p:nvPr/>
        </p:nvSpPr>
        <p:spPr bwMode="auto">
          <a:xfrm>
            <a:off x="611188" y="1628800"/>
            <a:ext cx="8229600"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just">
              <a:buFontTx/>
              <a:buChar char="-"/>
            </a:pPr>
            <a:r>
              <a:rPr lang="ru-RU" sz="2200" dirty="0" smtClean="0">
                <a:solidFill>
                  <a:srgbClr val="0033CC"/>
                </a:solidFill>
                <a:latin typeface="Times New Roman" pitchFamily="18" charset="0"/>
                <a:cs typeface="Times New Roman" pitchFamily="18" charset="0"/>
              </a:rPr>
              <a:t>защита весомой части украинского рынка от некачественных и неразрешенных к использованию в Украине мобильных терминалов;</a:t>
            </a:r>
            <a:r>
              <a:rPr lang="ru-RU" sz="2200" dirty="0">
                <a:solidFill>
                  <a:srgbClr val="0033CC"/>
                </a:solidFill>
                <a:latin typeface="Times New Roman" pitchFamily="18" charset="0"/>
                <a:cs typeface="Times New Roman" pitchFamily="18" charset="0"/>
              </a:rPr>
              <a:t> </a:t>
            </a:r>
            <a:endParaRPr lang="ru-RU" sz="2200" dirty="0" smtClean="0">
              <a:solidFill>
                <a:srgbClr val="0033CC"/>
              </a:solidFill>
              <a:latin typeface="Times New Roman" pitchFamily="18" charset="0"/>
              <a:cs typeface="Times New Roman" pitchFamily="18" charset="0"/>
            </a:endParaRPr>
          </a:p>
          <a:p>
            <a:pPr algn="just"/>
            <a:endParaRPr lang="ru-RU" sz="1600" dirty="0" smtClean="0">
              <a:solidFill>
                <a:srgbClr val="0033CC"/>
              </a:solidFill>
              <a:latin typeface="Times New Roman" pitchFamily="18" charset="0"/>
              <a:cs typeface="Times New Roman" pitchFamily="18" charset="0"/>
            </a:endParaRPr>
          </a:p>
          <a:p>
            <a:pPr marL="342900" indent="-342900" algn="just">
              <a:buFontTx/>
              <a:buChar char="-"/>
            </a:pPr>
            <a:r>
              <a:rPr lang="ru-RU" sz="2200" dirty="0" smtClean="0">
                <a:solidFill>
                  <a:srgbClr val="0033CC"/>
                </a:solidFill>
                <a:latin typeface="Times New Roman" pitchFamily="18" charset="0"/>
                <a:cs typeface="Times New Roman" pitchFamily="18" charset="0"/>
              </a:rPr>
              <a:t>обеспечение </a:t>
            </a:r>
            <a:r>
              <a:rPr lang="ru-RU" sz="2200" dirty="0">
                <a:solidFill>
                  <a:srgbClr val="0033CC"/>
                </a:solidFill>
                <a:latin typeface="Times New Roman" pitchFamily="18" charset="0"/>
                <a:cs typeface="Times New Roman" pitchFamily="18" charset="0"/>
              </a:rPr>
              <a:t>соответствующего качества услуг мобильной связи, защита прав потребителей мобильных терминалов и потребителей услуг мобильной </a:t>
            </a:r>
            <a:r>
              <a:rPr lang="ru-RU" sz="2200" dirty="0" smtClean="0">
                <a:solidFill>
                  <a:srgbClr val="0033CC"/>
                </a:solidFill>
                <a:latin typeface="Times New Roman" pitchFamily="18" charset="0"/>
                <a:cs typeface="Times New Roman" pitchFamily="18" charset="0"/>
              </a:rPr>
              <a:t>связи;</a:t>
            </a:r>
          </a:p>
          <a:p>
            <a:pPr algn="just"/>
            <a:endParaRPr lang="ru-RU" sz="1600" dirty="0">
              <a:solidFill>
                <a:srgbClr val="0033CC"/>
              </a:solidFill>
              <a:latin typeface="Times New Roman" pitchFamily="18" charset="0"/>
              <a:cs typeface="Times New Roman" pitchFamily="18" charset="0"/>
            </a:endParaRPr>
          </a:p>
          <a:p>
            <a:pPr marL="342900" indent="-342900" algn="just">
              <a:buFontTx/>
              <a:buChar char="-"/>
            </a:pPr>
            <a:r>
              <a:rPr lang="ru-RU" sz="2200" dirty="0" smtClean="0">
                <a:solidFill>
                  <a:srgbClr val="0033CC"/>
                </a:solidFill>
                <a:latin typeface="Times New Roman" pitchFamily="18" charset="0"/>
                <a:cs typeface="Times New Roman" pitchFamily="18" charset="0"/>
              </a:rPr>
              <a:t>решение </a:t>
            </a:r>
            <a:r>
              <a:rPr lang="ru-RU" sz="2200" dirty="0">
                <a:solidFill>
                  <a:srgbClr val="0033CC"/>
                </a:solidFill>
                <a:latin typeface="Times New Roman" pitchFamily="18" charset="0"/>
                <a:cs typeface="Times New Roman" pitchFamily="18" charset="0"/>
              </a:rPr>
              <a:t>социально важной проблемы борьбы с хищениями мобильных   терминалов, особенно у </a:t>
            </a:r>
            <a:r>
              <a:rPr lang="ru-RU" sz="2200" dirty="0" smtClean="0">
                <a:solidFill>
                  <a:srgbClr val="0033CC"/>
                </a:solidFill>
                <a:latin typeface="Times New Roman" pitchFamily="18" charset="0"/>
                <a:cs typeface="Times New Roman" pitchFamily="18" charset="0"/>
              </a:rPr>
              <a:t>детей</a:t>
            </a:r>
            <a:r>
              <a:rPr lang="ru-RU" sz="2200" dirty="0">
                <a:solidFill>
                  <a:srgbClr val="0033CC"/>
                </a:solidFill>
                <a:latin typeface="Times New Roman" pitchFamily="18" charset="0"/>
                <a:cs typeface="Times New Roman" pitchFamily="18" charset="0"/>
              </a:rPr>
              <a:t>;</a:t>
            </a:r>
          </a:p>
          <a:p>
            <a:pPr algn="just"/>
            <a:endParaRPr lang="ru-RU" sz="1600" dirty="0">
              <a:solidFill>
                <a:srgbClr val="0033CC"/>
              </a:solidFill>
              <a:latin typeface="Times New Roman" pitchFamily="18" charset="0"/>
              <a:cs typeface="Times New Roman" pitchFamily="18" charset="0"/>
            </a:endParaRPr>
          </a:p>
          <a:p>
            <a:pPr marL="342900" indent="-342900" algn="just">
              <a:buFontTx/>
              <a:buChar char="-"/>
            </a:pPr>
            <a:r>
              <a:rPr lang="ru-RU" sz="2200" dirty="0" smtClean="0">
                <a:solidFill>
                  <a:srgbClr val="0033CC"/>
                </a:solidFill>
                <a:latin typeface="Times New Roman" pitchFamily="18" charset="0"/>
                <a:cs typeface="Times New Roman" pitchFamily="18" charset="0"/>
              </a:rPr>
              <a:t>предупреждение и противодействие незаконному ввозу в Украину и реализации мобильных терминалов, обеспечение </a:t>
            </a:r>
            <a:r>
              <a:rPr lang="ru-RU" sz="2200" dirty="0">
                <a:solidFill>
                  <a:srgbClr val="0033CC"/>
                </a:solidFill>
                <a:latin typeface="Times New Roman" pitchFamily="18" charset="0"/>
                <a:cs typeface="Times New Roman" pitchFamily="18" charset="0"/>
              </a:rPr>
              <a:t>дополнительных поступлений в </a:t>
            </a:r>
            <a:r>
              <a:rPr lang="ru-RU" sz="2200" dirty="0" smtClean="0">
                <a:solidFill>
                  <a:srgbClr val="0033CC"/>
                </a:solidFill>
                <a:latin typeface="Times New Roman" pitchFamily="18" charset="0"/>
                <a:cs typeface="Times New Roman" pitchFamily="18" charset="0"/>
              </a:rPr>
              <a:t> государственный бюджет.</a:t>
            </a:r>
            <a:endParaRPr lang="ru-RU" sz="2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0372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4</a:t>
            </a:fld>
            <a:r>
              <a:rPr lang="uk-UA" sz="1200" i="1" u="sng" dirty="0">
                <a:solidFill>
                  <a:srgbClr val="000000"/>
                </a:solidFill>
                <a:latin typeface="Times New Roman" pitchFamily="18" charset="0"/>
              </a:rPr>
              <a:t> </a:t>
            </a:r>
          </a:p>
        </p:txBody>
      </p:sp>
      <p:sp>
        <p:nvSpPr>
          <p:cNvPr id="10" name="Rectangle 2"/>
          <p:cNvSpPr>
            <a:spLocks noChangeArrowheads="1"/>
          </p:cNvSpPr>
          <p:nvPr/>
        </p:nvSpPr>
        <p:spPr bwMode="auto">
          <a:xfrm>
            <a:off x="613813" y="1169194"/>
            <a:ext cx="8229600" cy="675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ru-RU" sz="2200" dirty="0" smtClean="0">
                <a:solidFill>
                  <a:srgbClr val="0000CC"/>
                </a:solidFill>
                <a:latin typeface="Times New Roman" pitchFamily="18" charset="0"/>
                <a:cs typeface="Times New Roman" pitchFamily="18" charset="0"/>
              </a:rPr>
              <a:t>Законодательная база процедуры ввоза </a:t>
            </a:r>
          </a:p>
          <a:p>
            <a:r>
              <a:rPr lang="ru-RU" sz="2200" dirty="0" smtClean="0">
                <a:solidFill>
                  <a:srgbClr val="0000CC"/>
                </a:solidFill>
                <a:latin typeface="Times New Roman" pitchFamily="18" charset="0"/>
                <a:cs typeface="Times New Roman" pitchFamily="18" charset="0"/>
              </a:rPr>
              <a:t>мобильных терминалов</a:t>
            </a:r>
            <a:endParaRPr lang="ru-RU" sz="2200" dirty="0">
              <a:solidFill>
                <a:srgbClr val="0000CC"/>
              </a:solidFill>
              <a:latin typeface="Times New Roman" pitchFamily="18" charset="0"/>
            </a:endParaRPr>
          </a:p>
        </p:txBody>
      </p:sp>
      <p:sp>
        <p:nvSpPr>
          <p:cNvPr id="11" name="Rectangle 2"/>
          <p:cNvSpPr txBox="1">
            <a:spLocks noChangeArrowheads="1"/>
          </p:cNvSpPr>
          <p:nvPr/>
        </p:nvSpPr>
        <p:spPr bwMode="auto">
          <a:xfrm>
            <a:off x="461413" y="1916832"/>
            <a:ext cx="8534400"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uk-UA" sz="2200" b="1"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Закон Украины «О радиочастотном ресурсе Украины»;</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Закон Украины «Об </a:t>
            </a:r>
            <a:r>
              <a:rPr lang="ru-RU" sz="2200" dirty="0">
                <a:solidFill>
                  <a:srgbClr val="0000CC"/>
                </a:solidFill>
                <a:latin typeface="Times New Roman" pitchFamily="18" charset="0"/>
                <a:cs typeface="Times New Roman" pitchFamily="18" charset="0"/>
              </a:rPr>
              <a:t>э</a:t>
            </a:r>
            <a:r>
              <a:rPr lang="ru-RU" sz="2200" b="1" dirty="0" smtClean="0">
                <a:solidFill>
                  <a:srgbClr val="0000CC"/>
                </a:solidFill>
                <a:latin typeface="Times New Roman" pitchFamily="18" charset="0"/>
                <a:cs typeface="Times New Roman" pitchFamily="18" charset="0"/>
              </a:rPr>
              <a:t>лектронной цифровой подписи»;</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Закон Украины «Об </a:t>
            </a:r>
            <a:r>
              <a:rPr lang="ru-RU" sz="2200" dirty="0" smtClean="0">
                <a:solidFill>
                  <a:srgbClr val="0000CC"/>
                </a:solidFill>
                <a:latin typeface="Times New Roman" pitchFamily="18" charset="0"/>
                <a:cs typeface="Times New Roman" pitchFamily="18" charset="0"/>
              </a:rPr>
              <a:t>э</a:t>
            </a:r>
            <a:r>
              <a:rPr lang="ru-RU" sz="2200" b="1" dirty="0" smtClean="0">
                <a:solidFill>
                  <a:srgbClr val="0000CC"/>
                </a:solidFill>
                <a:latin typeface="Times New Roman" pitchFamily="18" charset="0"/>
                <a:cs typeface="Times New Roman" pitchFamily="18" charset="0"/>
              </a:rPr>
              <a:t>лектронных документах и     </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э</a:t>
            </a:r>
            <a:r>
              <a:rPr lang="ru-RU" sz="2200" b="1" dirty="0" smtClean="0">
                <a:solidFill>
                  <a:srgbClr val="0000CC"/>
                </a:solidFill>
                <a:latin typeface="Times New Roman" pitchFamily="18" charset="0"/>
                <a:cs typeface="Times New Roman" pitchFamily="18" charset="0"/>
              </a:rPr>
              <a:t>лектронном документообороте»;</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Положение о выдаче разрешений на ввоз из-за границы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радиоэлектронных средств и излучающих устройств;</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Порядок реализации в Украине радиоэлектронных средств и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излучающих устройств;</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Лицензионные условия осуществления деятельности в сфере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телекоммуникаций с предоставлением услуг подвижной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(мобильной) телефонной связи с правом технического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обслуживания и </a:t>
            </a:r>
            <a:r>
              <a:rPr lang="ru-RU" sz="2200" dirty="0" smtClean="0">
                <a:solidFill>
                  <a:srgbClr val="0000CC"/>
                </a:solidFill>
                <a:latin typeface="Times New Roman" pitchFamily="18" charset="0"/>
                <a:cs typeface="Times New Roman" pitchFamily="18" charset="0"/>
              </a:rPr>
              <a:t>эксплуатации телекоммуникационных сетей </a:t>
            </a:r>
            <a:r>
              <a:rPr lang="ru-RU" sz="2200" b="1" dirty="0" smtClean="0">
                <a:solidFill>
                  <a:srgbClr val="0000CC"/>
                </a:solidFill>
                <a:latin typeface="Times New Roman" pitchFamily="18" charset="0"/>
                <a:cs typeface="Times New Roman" pitchFamily="18" charset="0"/>
              </a:rPr>
              <a:t>и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a:t>
            </a:r>
            <a:r>
              <a:rPr lang="ru-RU" sz="2200" b="1" dirty="0" smtClean="0">
                <a:solidFill>
                  <a:srgbClr val="0000CC"/>
                </a:solidFill>
                <a:latin typeface="Times New Roman" pitchFamily="18" charset="0"/>
                <a:cs typeface="Times New Roman" pitchFamily="18" charset="0"/>
              </a:rPr>
              <a:t>предоставления в пользование каналов </a:t>
            </a:r>
            <a:r>
              <a:rPr lang="ru-RU" sz="2200" dirty="0" smtClean="0">
                <a:solidFill>
                  <a:srgbClr val="0000CC"/>
                </a:solidFill>
                <a:latin typeface="Times New Roman" pitchFamily="18" charset="0"/>
                <a:cs typeface="Times New Roman" pitchFamily="18" charset="0"/>
              </a:rPr>
              <a:t>э</a:t>
            </a:r>
            <a:r>
              <a:rPr lang="ru-RU" sz="2200" b="1" dirty="0" smtClean="0">
                <a:solidFill>
                  <a:srgbClr val="0000CC"/>
                </a:solidFill>
                <a:latin typeface="Times New Roman" pitchFamily="18" charset="0"/>
                <a:cs typeface="Times New Roman" pitchFamily="18" charset="0"/>
              </a:rPr>
              <a:t>лектросвязи.</a:t>
            </a:r>
          </a:p>
        </p:txBody>
      </p:sp>
      <p:sp>
        <p:nvSpPr>
          <p:cNvPr id="12"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1855013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5</a:t>
            </a:fld>
            <a:r>
              <a:rPr lang="uk-UA" sz="1200" i="1" u="sng" dirty="0">
                <a:solidFill>
                  <a:srgbClr val="000000"/>
                </a:solidFill>
                <a:latin typeface="Times New Roman" pitchFamily="18" charset="0"/>
              </a:rPr>
              <a:t> </a:t>
            </a:r>
          </a:p>
        </p:txBody>
      </p:sp>
      <p:sp>
        <p:nvSpPr>
          <p:cNvPr id="10" name="Rectangle 2"/>
          <p:cNvSpPr>
            <a:spLocks noChangeArrowheads="1"/>
          </p:cNvSpPr>
          <p:nvPr/>
        </p:nvSpPr>
        <p:spPr bwMode="auto">
          <a:xfrm>
            <a:off x="613813" y="1169194"/>
            <a:ext cx="8229600" cy="675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ru-RU" sz="2200" dirty="0" smtClean="0">
                <a:solidFill>
                  <a:srgbClr val="0000CC"/>
                </a:solidFill>
                <a:latin typeface="Times New Roman" pitchFamily="18" charset="0"/>
                <a:cs typeface="Times New Roman" pitchFamily="18" charset="0"/>
              </a:rPr>
              <a:t>Законодательная база процедуры ввоза </a:t>
            </a:r>
          </a:p>
          <a:p>
            <a:r>
              <a:rPr lang="ru-RU" sz="2200" dirty="0" smtClean="0">
                <a:solidFill>
                  <a:srgbClr val="0000CC"/>
                </a:solidFill>
                <a:latin typeface="Times New Roman" pitchFamily="18" charset="0"/>
                <a:cs typeface="Times New Roman" pitchFamily="18" charset="0"/>
              </a:rPr>
              <a:t>мобильных терминалов</a:t>
            </a:r>
            <a:endParaRPr lang="ru-RU" sz="2200" dirty="0">
              <a:solidFill>
                <a:srgbClr val="0000CC"/>
              </a:solidFill>
              <a:latin typeface="Times New Roman" pitchFamily="18" charset="0"/>
            </a:endParaRPr>
          </a:p>
        </p:txBody>
      </p:sp>
      <p:sp>
        <p:nvSpPr>
          <p:cNvPr id="11" name="Rectangle 2"/>
          <p:cNvSpPr txBox="1">
            <a:spLocks noChangeArrowheads="1"/>
          </p:cNvSpPr>
          <p:nvPr/>
        </p:nvSpPr>
        <p:spPr bwMode="auto">
          <a:xfrm>
            <a:off x="461413" y="1916832"/>
            <a:ext cx="8534400"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uk-UA" sz="2200" b="1" dirty="0" smtClean="0">
                <a:solidFill>
                  <a:srgbClr val="0000CC"/>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1. </a:t>
            </a:r>
            <a:r>
              <a:rPr lang="ru-RU" sz="2000" b="1" dirty="0" smtClean="0">
                <a:solidFill>
                  <a:srgbClr val="0000CC"/>
                </a:solidFill>
                <a:latin typeface="Times New Roman" pitchFamily="18" charset="0"/>
                <a:cs typeface="Times New Roman" pitchFamily="18" charset="0"/>
              </a:rPr>
              <a:t>Закон Украины «О радиочастотном ресурсе Украины»</a:t>
            </a:r>
          </a:p>
          <a:p>
            <a:pPr algn="l"/>
            <a:r>
              <a:rPr lang="ru-RU" sz="2000" b="1" dirty="0" smtClean="0">
                <a:solidFill>
                  <a:srgbClr val="0000CC"/>
                </a:solidFill>
                <a:latin typeface="Times New Roman" pitchFamily="18" charset="0"/>
                <a:cs typeface="Times New Roman" pitchFamily="18" charset="0"/>
              </a:rPr>
              <a:t> </a:t>
            </a:r>
            <a:endParaRPr lang="en-US" sz="2000" b="1" dirty="0" smtClean="0">
              <a:solidFill>
                <a:srgbClr val="0000CC"/>
              </a:solidFill>
              <a:latin typeface="Times New Roman" pitchFamily="18" charset="0"/>
              <a:cs typeface="Times New Roman" pitchFamily="18" charset="0"/>
            </a:endParaRPr>
          </a:p>
          <a:p>
            <a:pPr algn="l"/>
            <a:r>
              <a:rPr lang="ru-RU" sz="2000" b="1" dirty="0" smtClean="0">
                <a:solidFill>
                  <a:srgbClr val="0000CC"/>
                </a:solidFill>
                <a:latin typeface="Times New Roman" pitchFamily="18" charset="0"/>
                <a:cs typeface="Times New Roman" pitchFamily="18" charset="0"/>
              </a:rPr>
              <a:t>Статья 29.</a:t>
            </a:r>
          </a:p>
          <a:p>
            <a:pPr algn="l"/>
            <a:r>
              <a:rPr lang="ru-RU" sz="2000" dirty="0" smtClean="0">
                <a:solidFill>
                  <a:srgbClr val="0000CC"/>
                </a:solidFill>
                <a:latin typeface="Times New Roman" pitchFamily="18" charset="0"/>
                <a:cs typeface="Times New Roman" pitchFamily="18" charset="0"/>
              </a:rPr>
              <a:t>      «1. Ввоз из-за границы и эксплуатация </a:t>
            </a:r>
            <a:r>
              <a:rPr lang="ru-RU" sz="2000" dirty="0">
                <a:solidFill>
                  <a:srgbClr val="0000CC"/>
                </a:solidFill>
                <a:latin typeface="Times New Roman" pitchFamily="18" charset="0"/>
                <a:cs typeface="Times New Roman" pitchFamily="18" charset="0"/>
              </a:rPr>
              <a:t>радиоэлектронных средств и излучающих </a:t>
            </a:r>
            <a:r>
              <a:rPr lang="ru-RU" sz="2000" dirty="0" smtClean="0">
                <a:solidFill>
                  <a:srgbClr val="0000CC"/>
                </a:solidFill>
                <a:latin typeface="Times New Roman" pitchFamily="18" charset="0"/>
                <a:cs typeface="Times New Roman" pitchFamily="18" charset="0"/>
              </a:rPr>
              <a:t>устройств осуществляется в Украине на разрешительной основе. Соответствующие разрешения выдает УГЦР в порядке, установленном Национальной комиссией, осуществляющей </a:t>
            </a:r>
            <a:r>
              <a:rPr lang="ru-RU" sz="2000" dirty="0">
                <a:solidFill>
                  <a:srgbClr val="0000CC"/>
                </a:solidFill>
                <a:latin typeface="Times New Roman" pitchFamily="18" charset="0"/>
                <a:cs typeface="Times New Roman" pitchFamily="18" charset="0"/>
              </a:rPr>
              <a:t>государственное регулирование в сфере связи и </a:t>
            </a:r>
            <a:r>
              <a:rPr lang="ru-RU" sz="2000" dirty="0" smtClean="0">
                <a:solidFill>
                  <a:srgbClr val="0000CC"/>
                </a:solidFill>
                <a:latin typeface="Times New Roman" pitchFamily="18" charset="0"/>
                <a:cs typeface="Times New Roman" pitchFamily="18" charset="0"/>
              </a:rPr>
              <a:t>информатизации.»</a:t>
            </a:r>
            <a:endParaRPr lang="ru-RU" sz="2000" b="1" dirty="0" smtClean="0">
              <a:solidFill>
                <a:srgbClr val="0000CC"/>
              </a:solidFill>
              <a:latin typeface="Times New Roman" pitchFamily="18" charset="0"/>
              <a:cs typeface="Times New Roman" pitchFamily="18" charset="0"/>
            </a:endParaRPr>
          </a:p>
          <a:p>
            <a:pPr algn="l"/>
            <a:r>
              <a:rPr lang="ru-RU" sz="2000" dirty="0" smtClean="0">
                <a:solidFill>
                  <a:srgbClr val="0000CC"/>
                </a:solidFill>
                <a:latin typeface="Times New Roman" pitchFamily="18" charset="0"/>
                <a:cs typeface="Times New Roman" pitchFamily="18" charset="0"/>
              </a:rPr>
              <a:t>    «6. Национальная комиссия, осуществляющая государственное регулирование в сфере связи и информатизации в рамках своих полномочий может вводить дополнительные меры по недопущению ввоза из-за границы, реализации и эксплуатации радиоэлектронных средств и излучающих устройств, не разрешенных к применению в Украине.»  </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b="1" dirty="0" smtClean="0">
              <a:solidFill>
                <a:srgbClr val="0000CC"/>
              </a:solidFill>
              <a:latin typeface="Times New Roman" pitchFamily="18" charset="0"/>
              <a:cs typeface="Times New Roman" pitchFamily="18" charset="0"/>
            </a:endParaRPr>
          </a:p>
        </p:txBody>
      </p:sp>
      <p:sp>
        <p:nvSpPr>
          <p:cNvPr id="12"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1391479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6</a:t>
            </a:fld>
            <a:r>
              <a:rPr lang="uk-UA" sz="1200" i="1" u="sng" dirty="0">
                <a:solidFill>
                  <a:srgbClr val="000000"/>
                </a:solidFill>
                <a:latin typeface="Times New Roman" pitchFamily="18" charset="0"/>
              </a:rPr>
              <a:t> </a:t>
            </a:r>
          </a:p>
        </p:txBody>
      </p:sp>
      <p:sp>
        <p:nvSpPr>
          <p:cNvPr id="10" name="Rectangle 2"/>
          <p:cNvSpPr>
            <a:spLocks noChangeArrowheads="1"/>
          </p:cNvSpPr>
          <p:nvPr/>
        </p:nvSpPr>
        <p:spPr bwMode="auto">
          <a:xfrm>
            <a:off x="613813" y="1169194"/>
            <a:ext cx="8229600" cy="603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ru-RU" sz="2200" dirty="0" smtClean="0">
                <a:solidFill>
                  <a:srgbClr val="0000CC"/>
                </a:solidFill>
                <a:latin typeface="Times New Roman" pitchFamily="18" charset="0"/>
                <a:cs typeface="Times New Roman" pitchFamily="18" charset="0"/>
              </a:rPr>
              <a:t>Законодательная база процедуры ввоза </a:t>
            </a:r>
          </a:p>
          <a:p>
            <a:r>
              <a:rPr lang="ru-RU" sz="2200" dirty="0" smtClean="0">
                <a:solidFill>
                  <a:srgbClr val="0000CC"/>
                </a:solidFill>
                <a:latin typeface="Times New Roman" pitchFamily="18" charset="0"/>
                <a:cs typeface="Times New Roman" pitchFamily="18" charset="0"/>
              </a:rPr>
              <a:t>мобильных терминалов</a:t>
            </a:r>
            <a:endParaRPr lang="ru-RU" sz="2200" dirty="0">
              <a:solidFill>
                <a:srgbClr val="0000CC"/>
              </a:solidFill>
              <a:latin typeface="Times New Roman" pitchFamily="18" charset="0"/>
            </a:endParaRPr>
          </a:p>
        </p:txBody>
      </p:sp>
      <p:sp>
        <p:nvSpPr>
          <p:cNvPr id="11" name="Rectangle 2"/>
          <p:cNvSpPr txBox="1">
            <a:spLocks noChangeArrowheads="1"/>
          </p:cNvSpPr>
          <p:nvPr/>
        </p:nvSpPr>
        <p:spPr bwMode="auto">
          <a:xfrm>
            <a:off x="347707" y="1988840"/>
            <a:ext cx="8534400"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ru-RU" sz="2200" b="1" dirty="0" smtClean="0">
                <a:solidFill>
                  <a:srgbClr val="0000CC"/>
                </a:solidFill>
                <a:latin typeface="Times New Roman" pitchFamily="18" charset="0"/>
                <a:cs typeface="Times New Roman" pitchFamily="18" charset="0"/>
              </a:rPr>
              <a:t>    Положение о выдаче разрешений на ввоз из-за границы     </a:t>
            </a:r>
          </a:p>
          <a:p>
            <a:pPr algn="l"/>
            <a:r>
              <a:rPr lang="ru-RU" sz="2200" b="1" dirty="0" smtClean="0">
                <a:solidFill>
                  <a:srgbClr val="0000CC"/>
                </a:solidFill>
                <a:latin typeface="Times New Roman" pitchFamily="18" charset="0"/>
                <a:cs typeface="Times New Roman" pitchFamily="18" charset="0"/>
              </a:rPr>
              <a:t>радиоэлектронных средств и излучающих устройств</a:t>
            </a:r>
            <a:br>
              <a:rPr lang="ru-RU" sz="2200" b="1" dirty="0" smtClean="0">
                <a:solidFill>
                  <a:srgbClr val="0000CC"/>
                </a:solidFill>
                <a:latin typeface="Times New Roman" pitchFamily="18" charset="0"/>
                <a:cs typeface="Times New Roman" pitchFamily="18" charset="0"/>
              </a:rPr>
            </a:br>
            <a:r>
              <a:rPr lang="ru-RU" sz="2000" b="1" dirty="0" smtClean="0">
                <a:solidFill>
                  <a:srgbClr val="0000CC"/>
                </a:solidFill>
                <a:latin typeface="Times New Roman" pitchFamily="18" charset="0"/>
                <a:cs typeface="Times New Roman" pitchFamily="18" charset="0"/>
              </a:rPr>
              <a:t>    </a:t>
            </a:r>
            <a:r>
              <a:rPr lang="en-US" sz="2000" b="1" dirty="0" smtClean="0">
                <a:solidFill>
                  <a:srgbClr val="0000CC"/>
                </a:solidFill>
                <a:latin typeface="Times New Roman" pitchFamily="18" charset="0"/>
                <a:cs typeface="Times New Roman" pitchFamily="18" charset="0"/>
              </a:rPr>
              <a:t> </a:t>
            </a:r>
            <a:r>
              <a:rPr lang="ru-RU" sz="1900" dirty="0" smtClean="0">
                <a:solidFill>
                  <a:srgbClr val="0000CC"/>
                </a:solidFill>
                <a:latin typeface="Times New Roman" pitchFamily="18" charset="0"/>
                <a:cs typeface="Times New Roman" pitchFamily="18" charset="0"/>
              </a:rPr>
              <a:t>Раздел </a:t>
            </a:r>
            <a:r>
              <a:rPr lang="en-US" sz="1900" dirty="0" smtClean="0">
                <a:solidFill>
                  <a:srgbClr val="0000CC"/>
                </a:solidFill>
                <a:latin typeface="Times New Roman" pitchFamily="18" charset="0"/>
                <a:cs typeface="Times New Roman" pitchFamily="18" charset="0"/>
              </a:rPr>
              <a:t>IV</a:t>
            </a:r>
            <a:r>
              <a:rPr lang="ru-RU" sz="1900" dirty="0" smtClean="0">
                <a:solidFill>
                  <a:srgbClr val="0000CC"/>
                </a:solidFill>
                <a:latin typeface="Times New Roman" pitchFamily="18" charset="0"/>
                <a:cs typeface="Times New Roman" pitchFamily="18" charset="0"/>
              </a:rPr>
              <a:t>. Особенности ввоза из-за границы в Украину терминалов</a:t>
            </a:r>
            <a:endParaRPr lang="en-US" sz="1900" dirty="0" smtClean="0">
              <a:solidFill>
                <a:srgbClr val="0000CC"/>
              </a:solidFill>
              <a:latin typeface="Times New Roman" pitchFamily="18" charset="0"/>
              <a:cs typeface="Times New Roman" pitchFamily="18" charset="0"/>
            </a:endParaRPr>
          </a:p>
          <a:p>
            <a:pPr algn="l"/>
            <a:r>
              <a:rPr lang="ru-RU" sz="1900" b="1" dirty="0" smtClean="0">
                <a:solidFill>
                  <a:srgbClr val="0000CC"/>
                </a:solidFill>
                <a:latin typeface="Times New Roman" pitchFamily="18" charset="0"/>
                <a:cs typeface="Times New Roman" pitchFamily="18" charset="0"/>
              </a:rPr>
              <a:t>     Раздел </a:t>
            </a:r>
            <a:r>
              <a:rPr lang="en-US" sz="1900" b="1" dirty="0" smtClean="0">
                <a:solidFill>
                  <a:srgbClr val="0000CC"/>
                </a:solidFill>
                <a:latin typeface="Times New Roman" pitchFamily="18" charset="0"/>
                <a:cs typeface="Times New Roman" pitchFamily="18" charset="0"/>
              </a:rPr>
              <a:t>V</a:t>
            </a:r>
            <a:r>
              <a:rPr lang="ru-RU" sz="1900" b="1" dirty="0" smtClean="0">
                <a:solidFill>
                  <a:srgbClr val="0000CC"/>
                </a:solidFill>
                <a:latin typeface="Times New Roman" pitchFamily="18" charset="0"/>
                <a:cs typeface="Times New Roman" pitchFamily="18" charset="0"/>
              </a:rPr>
              <a:t>. Дополнительные меры по недопущению ввоза из-за границы терминалов, не разрешенных к применению в Украине</a:t>
            </a:r>
          </a:p>
          <a:p>
            <a:pPr algn="l"/>
            <a:r>
              <a:rPr lang="ru-RU" sz="2000" dirty="0" smtClean="0">
                <a:solidFill>
                  <a:srgbClr val="0000CC"/>
                </a:solidFill>
                <a:latin typeface="Times New Roman" pitchFamily="18" charset="0"/>
                <a:cs typeface="Times New Roman" pitchFamily="18" charset="0"/>
              </a:rPr>
              <a:t>   </a:t>
            </a:r>
          </a:p>
          <a:p>
            <a:pPr algn="l"/>
            <a:r>
              <a:rPr lang="ru-RU" sz="2200" dirty="0">
                <a:solidFill>
                  <a:srgbClr val="0000CC"/>
                </a:solidFill>
                <a:latin typeface="Times New Roman" pitchFamily="18" charset="0"/>
                <a:cs typeface="Times New Roman" pitchFamily="18" charset="0"/>
              </a:rPr>
              <a:t> </a:t>
            </a:r>
            <a:r>
              <a:rPr lang="ru-RU" sz="2200" dirty="0" smtClean="0">
                <a:solidFill>
                  <a:srgbClr val="0000CC"/>
                </a:solidFill>
                <a:latin typeface="Times New Roman" pitchFamily="18" charset="0"/>
                <a:cs typeface="Times New Roman" pitchFamily="18" charset="0"/>
              </a:rPr>
              <a:t>   Порядок </a:t>
            </a:r>
            <a:r>
              <a:rPr lang="ru-RU" sz="2200" dirty="0">
                <a:solidFill>
                  <a:srgbClr val="0000CC"/>
                </a:solidFill>
                <a:latin typeface="Times New Roman" pitchFamily="18" charset="0"/>
                <a:cs typeface="Times New Roman" pitchFamily="18" charset="0"/>
              </a:rPr>
              <a:t>реализации в Украине радиоэлектронных средств и  </a:t>
            </a:r>
            <a:r>
              <a:rPr lang="ru-RU" sz="2200" dirty="0" smtClean="0">
                <a:solidFill>
                  <a:srgbClr val="0000CC"/>
                </a:solidFill>
                <a:latin typeface="Times New Roman" pitchFamily="18" charset="0"/>
                <a:cs typeface="Times New Roman" pitchFamily="18" charset="0"/>
              </a:rPr>
              <a:t>излучающих устройств</a:t>
            </a:r>
          </a:p>
          <a:p>
            <a:pPr algn="l"/>
            <a:r>
              <a:rPr lang="ru-RU" sz="2000" dirty="0" smtClean="0">
                <a:solidFill>
                  <a:srgbClr val="0000CC"/>
                </a:solidFill>
                <a:latin typeface="Times New Roman" pitchFamily="18" charset="0"/>
                <a:cs typeface="Times New Roman" pitchFamily="18" charset="0"/>
              </a:rPr>
              <a:t>    </a:t>
            </a:r>
            <a:r>
              <a:rPr lang="ru-RU" sz="1900" dirty="0" smtClean="0">
                <a:solidFill>
                  <a:srgbClr val="0000CC"/>
                </a:solidFill>
                <a:latin typeface="Times New Roman" pitchFamily="18" charset="0"/>
                <a:cs typeface="Times New Roman" pitchFamily="18" charset="0"/>
              </a:rPr>
              <a:t>«1.7. Не разрешается реализация терминалов, международные коды идентификации (коды </a:t>
            </a:r>
            <a:r>
              <a:rPr lang="uk-UA" sz="1900" dirty="0" smtClean="0">
                <a:solidFill>
                  <a:srgbClr val="0000CC"/>
                </a:solidFill>
                <a:latin typeface="Times New Roman" pitchFamily="18" charset="0"/>
                <a:cs typeface="Times New Roman" pitchFamily="18" charset="0"/>
              </a:rPr>
              <a:t>ІМЕІ</a:t>
            </a:r>
            <a:r>
              <a:rPr lang="ru-RU" sz="1900" dirty="0" smtClean="0">
                <a:solidFill>
                  <a:srgbClr val="0000CC"/>
                </a:solidFill>
                <a:latin typeface="Times New Roman" pitchFamily="18" charset="0"/>
                <a:cs typeface="Times New Roman" pitchFamily="18" charset="0"/>
              </a:rPr>
              <a:t>) которых отсутствуют в обобщенной базе данных кодов </a:t>
            </a:r>
            <a:r>
              <a:rPr lang="uk-UA" sz="1900" dirty="0" smtClean="0">
                <a:solidFill>
                  <a:srgbClr val="0000CC"/>
                </a:solidFill>
                <a:latin typeface="Times New Roman" pitchFamily="18" charset="0"/>
                <a:cs typeface="Times New Roman" pitchFamily="18" charset="0"/>
              </a:rPr>
              <a:t>ІМЕІ </a:t>
            </a:r>
            <a:r>
              <a:rPr lang="ru-RU" sz="1900" dirty="0" smtClean="0">
                <a:solidFill>
                  <a:srgbClr val="0000CC"/>
                </a:solidFill>
                <a:latin typeface="Times New Roman" pitchFamily="18" charset="0"/>
                <a:cs typeface="Times New Roman" pitchFamily="18" charset="0"/>
              </a:rPr>
              <a:t>терминалов.»</a:t>
            </a:r>
          </a:p>
          <a:p>
            <a:pPr algn="l"/>
            <a:r>
              <a:rPr lang="ru-RU" sz="1900" dirty="0" smtClean="0">
                <a:solidFill>
                  <a:srgbClr val="0000CC"/>
                </a:solidFill>
                <a:latin typeface="Times New Roman" pitchFamily="18" charset="0"/>
                <a:cs typeface="Times New Roman" pitchFamily="18" charset="0"/>
              </a:rPr>
              <a:t>     «1.8. УГЦР за собственные средства создает автоматизированную информационную систему учета терминалов на территории Украины (АИСУМТУ), составной частью которой есть обобщенная база данных кодов ІМЕІ терминалов…»</a:t>
            </a:r>
            <a:br>
              <a:rPr lang="ru-RU" sz="1900" dirty="0" smtClean="0">
                <a:solidFill>
                  <a:srgbClr val="0000CC"/>
                </a:solidFill>
                <a:latin typeface="Times New Roman" pitchFamily="18" charset="0"/>
                <a:cs typeface="Times New Roman" pitchFamily="18" charset="0"/>
              </a:rPr>
            </a:br>
            <a:endParaRPr lang="ru-RU" sz="1900" b="1" dirty="0" smtClean="0">
              <a:solidFill>
                <a:srgbClr val="0000CC"/>
              </a:solidFill>
              <a:latin typeface="Times New Roman" pitchFamily="18" charset="0"/>
              <a:cs typeface="Times New Roman" pitchFamily="18" charset="0"/>
            </a:endParaRPr>
          </a:p>
        </p:txBody>
      </p:sp>
      <p:sp>
        <p:nvSpPr>
          <p:cNvPr id="12"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1584404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7</a:t>
            </a:fld>
            <a:r>
              <a:rPr lang="uk-UA" sz="1200" i="1" u="sng" dirty="0">
                <a:solidFill>
                  <a:srgbClr val="000000"/>
                </a:solidFill>
                <a:latin typeface="Times New Roman" pitchFamily="18" charset="0"/>
              </a:rPr>
              <a:t> </a:t>
            </a:r>
          </a:p>
        </p:txBody>
      </p:sp>
      <p:sp>
        <p:nvSpPr>
          <p:cNvPr id="10" name="Rectangle 2"/>
          <p:cNvSpPr txBox="1">
            <a:spLocks noChangeArrowheads="1"/>
          </p:cNvSpPr>
          <p:nvPr/>
        </p:nvSpPr>
        <p:spPr bwMode="auto">
          <a:xfrm>
            <a:off x="827584" y="1107069"/>
            <a:ext cx="8229600" cy="305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000" dirty="0" smtClean="0">
                <a:solidFill>
                  <a:srgbClr val="0033CC"/>
                </a:solidFill>
                <a:latin typeface="Times New Roman" pitchFamily="18" charset="0"/>
                <a:cs typeface="Times New Roman" pitchFamily="18" charset="0"/>
              </a:rPr>
              <a:t>Процедуры </a:t>
            </a:r>
            <a:r>
              <a:rPr lang="ru-RU" sz="2000" dirty="0">
                <a:solidFill>
                  <a:srgbClr val="0033CC"/>
                </a:solidFill>
                <a:latin typeface="Times New Roman" pitchFamily="18" charset="0"/>
                <a:cs typeface="Times New Roman" pitchFamily="18" charset="0"/>
              </a:rPr>
              <a:t>ввоза </a:t>
            </a:r>
            <a:r>
              <a:rPr lang="ru-RU" sz="2000" dirty="0" smtClean="0">
                <a:solidFill>
                  <a:srgbClr val="0033CC"/>
                </a:solidFill>
                <a:latin typeface="Times New Roman" pitchFamily="18" charset="0"/>
                <a:cs typeface="Times New Roman" pitchFamily="18" charset="0"/>
              </a:rPr>
              <a:t>и регистрации мобильных </a:t>
            </a:r>
            <a:r>
              <a:rPr lang="ru-RU" sz="2000" dirty="0">
                <a:solidFill>
                  <a:srgbClr val="0033CC"/>
                </a:solidFill>
                <a:latin typeface="Times New Roman" pitchFamily="18" charset="0"/>
                <a:cs typeface="Times New Roman" pitchFamily="18" charset="0"/>
              </a:rPr>
              <a:t>терминалов </a:t>
            </a:r>
            <a:endParaRPr lang="ru-RU" sz="2000" b="1" dirty="0" smtClean="0">
              <a:solidFill>
                <a:srgbClr val="0033CC"/>
              </a:solidFill>
              <a:latin typeface="Times New Roman" pitchFamily="18" charset="0"/>
              <a:cs typeface="Times New Roman" pitchFamily="18" charset="0"/>
            </a:endParaRPr>
          </a:p>
        </p:txBody>
      </p:sp>
      <p:sp>
        <p:nvSpPr>
          <p:cNvPr id="11" name="Text Box 4"/>
          <p:cNvSpPr txBox="1">
            <a:spLocks noChangeArrowheads="1"/>
          </p:cNvSpPr>
          <p:nvPr/>
        </p:nvSpPr>
        <p:spPr bwMode="auto">
          <a:xfrm>
            <a:off x="52939" y="1412776"/>
            <a:ext cx="8964488" cy="5478423"/>
          </a:xfrm>
          <a:prstGeom prst="rect">
            <a:avLst/>
          </a:prstGeom>
          <a:noFill/>
          <a:ln w="9525">
            <a:noFill/>
            <a:miter lim="800000"/>
            <a:headEnd/>
            <a:tailEnd/>
          </a:ln>
          <a:effectLst/>
        </p:spPr>
        <p:txBody>
          <a:bodyPr wrap="square">
            <a:spAutoFit/>
          </a:bodyPr>
          <a:lstStyle>
            <a:lvl1pPr marL="360363" indent="-360363"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just" eaLnBrk="1" hangingPunct="1">
              <a:buFont typeface="Wingdings" pitchFamily="2" charset="2"/>
              <a:buChar char="ü"/>
              <a:defRPr/>
            </a:pPr>
            <a:r>
              <a:rPr lang="ru-RU" sz="1750" dirty="0" smtClean="0">
                <a:solidFill>
                  <a:srgbClr val="0033CC"/>
                </a:solidFill>
                <a:latin typeface="Times New Roman" pitchFamily="18" charset="0"/>
                <a:cs typeface="Times New Roman" pitchFamily="18" charset="0"/>
              </a:rPr>
              <a:t>подача импортёром формализованного заявления на получение разрешения на ввоз мобильных терминалов в </a:t>
            </a:r>
            <a:r>
              <a:rPr lang="ru-RU" sz="1750" dirty="0">
                <a:solidFill>
                  <a:srgbClr val="0033CC"/>
                </a:solidFill>
                <a:latin typeface="Times New Roman" pitchFamily="18" charset="0"/>
                <a:cs typeface="Times New Roman" pitchFamily="18" charset="0"/>
              </a:rPr>
              <a:t>УГЦР. Основное условие </a:t>
            </a:r>
            <a:r>
              <a:rPr lang="ru-RU" sz="1750" dirty="0" smtClean="0">
                <a:solidFill>
                  <a:srgbClr val="0033CC"/>
                </a:solidFill>
                <a:latin typeface="Times New Roman" pitchFamily="18" charset="0"/>
                <a:cs typeface="Times New Roman" pitchFamily="18" charset="0"/>
              </a:rPr>
              <a:t>– </a:t>
            </a:r>
            <a:r>
              <a:rPr lang="ru-RU" sz="1750" dirty="0">
                <a:solidFill>
                  <a:srgbClr val="0033CC"/>
                </a:solidFill>
                <a:latin typeface="Times New Roman" pitchFamily="18" charset="0"/>
                <a:cs typeface="Times New Roman" pitchFamily="18" charset="0"/>
              </a:rPr>
              <a:t>наличие </a:t>
            </a:r>
            <a:r>
              <a:rPr lang="ru-RU" sz="1750" dirty="0" smtClean="0">
                <a:solidFill>
                  <a:srgbClr val="0033CC"/>
                </a:solidFill>
                <a:latin typeface="Times New Roman" pitchFamily="18" charset="0"/>
                <a:cs typeface="Times New Roman" pitchFamily="18" charset="0"/>
              </a:rPr>
              <a:t>документа о </a:t>
            </a:r>
            <a:r>
              <a:rPr lang="ru-RU" sz="1750" dirty="0">
                <a:solidFill>
                  <a:srgbClr val="0033CC"/>
                </a:solidFill>
                <a:latin typeface="Times New Roman" pitchFamily="18" charset="0"/>
                <a:cs typeface="Times New Roman" pitchFamily="18" charset="0"/>
              </a:rPr>
              <a:t>подтверждении </a:t>
            </a:r>
            <a:r>
              <a:rPr lang="ru-RU" sz="1750" dirty="0" smtClean="0">
                <a:solidFill>
                  <a:srgbClr val="0033CC"/>
                </a:solidFill>
                <a:latin typeface="Times New Roman" pitchFamily="18" charset="0"/>
                <a:cs typeface="Times New Roman" pitchFamily="18" charset="0"/>
              </a:rPr>
              <a:t>соответствия мобильного </a:t>
            </a:r>
            <a:r>
              <a:rPr lang="ru-RU" sz="1750" dirty="0">
                <a:solidFill>
                  <a:srgbClr val="0033CC"/>
                </a:solidFill>
                <a:latin typeface="Times New Roman" pitchFamily="18" charset="0"/>
                <a:cs typeface="Times New Roman" pitchFamily="18" charset="0"/>
              </a:rPr>
              <a:t>терминала; </a:t>
            </a:r>
            <a:endParaRPr lang="ru-RU" sz="1750" dirty="0" smtClean="0">
              <a:solidFill>
                <a:srgbClr val="0033CC"/>
              </a:solidFill>
              <a:latin typeface="Times New Roman" pitchFamily="18" charset="0"/>
              <a:cs typeface="Times New Roman" pitchFamily="18" charset="0"/>
            </a:endParaRPr>
          </a:p>
          <a:p>
            <a:pPr algn="just" eaLnBrk="1" hangingPunct="1">
              <a:buFont typeface="Wingdings" pitchFamily="2" charset="2"/>
              <a:buChar char="ü"/>
              <a:defRPr/>
            </a:pPr>
            <a:r>
              <a:rPr lang="ru-RU" sz="1750" dirty="0">
                <a:solidFill>
                  <a:srgbClr val="0033CC"/>
                </a:solidFill>
                <a:latin typeface="Times New Roman" pitchFamily="18" charset="0"/>
                <a:cs typeface="Times New Roman" pitchFamily="18" charset="0"/>
              </a:rPr>
              <a:t>формирование сотрудниками УГЦР разрешения на ввоз и передача его в виде электронного документа в таможенную </a:t>
            </a:r>
            <a:r>
              <a:rPr lang="ru-RU" sz="1750" dirty="0" smtClean="0">
                <a:solidFill>
                  <a:srgbClr val="0033CC"/>
                </a:solidFill>
                <a:latin typeface="Times New Roman" pitchFamily="18" charset="0"/>
                <a:cs typeface="Times New Roman" pitchFamily="18" charset="0"/>
              </a:rPr>
              <a:t>службу. </a:t>
            </a:r>
            <a:r>
              <a:rPr lang="ru-RU" sz="1750" dirty="0">
                <a:solidFill>
                  <a:srgbClr val="0033CC"/>
                </a:solidFill>
                <a:latin typeface="Times New Roman" pitchFamily="18" charset="0"/>
                <a:cs typeface="Times New Roman" pitchFamily="18" charset="0"/>
              </a:rPr>
              <a:t>Бумажный экземпляр </a:t>
            </a:r>
            <a:r>
              <a:rPr lang="ru-RU" sz="1750" dirty="0" smtClean="0">
                <a:solidFill>
                  <a:srgbClr val="0033CC"/>
                </a:solidFill>
                <a:latin typeface="Times New Roman" pitchFamily="18" charset="0"/>
                <a:cs typeface="Times New Roman" pitchFamily="18" charset="0"/>
              </a:rPr>
              <a:t>передаётся </a:t>
            </a:r>
            <a:r>
              <a:rPr lang="ru-RU" sz="1750" dirty="0">
                <a:solidFill>
                  <a:srgbClr val="0033CC"/>
                </a:solidFill>
                <a:latin typeface="Times New Roman" pitchFamily="18" charset="0"/>
                <a:cs typeface="Times New Roman" pitchFamily="18" charset="0"/>
              </a:rPr>
              <a:t>импортёру</a:t>
            </a:r>
            <a:r>
              <a:rPr lang="ru-RU" sz="1750" dirty="0" smtClean="0">
                <a:solidFill>
                  <a:srgbClr val="0033CC"/>
                </a:solidFill>
                <a:latin typeface="Times New Roman" pitchFamily="18" charset="0"/>
                <a:cs typeface="Times New Roman" pitchFamily="18" charset="0"/>
              </a:rPr>
              <a:t>. </a:t>
            </a:r>
            <a:r>
              <a:rPr lang="ru-RU" sz="1750" dirty="0">
                <a:solidFill>
                  <a:srgbClr val="0033CC"/>
                </a:solidFill>
                <a:latin typeface="Times New Roman" pitchFamily="18" charset="0"/>
                <a:cs typeface="Times New Roman" pitchFamily="18" charset="0"/>
              </a:rPr>
              <a:t>В разрешении на ввоз указывается тип мобильного терминала, сертификат соответствия и планируемое количество ввоза. Срок действия разрешения – 6 месяцев</a:t>
            </a:r>
            <a:r>
              <a:rPr lang="ru-RU" sz="1750" dirty="0" smtClean="0">
                <a:solidFill>
                  <a:srgbClr val="0033CC"/>
                </a:solidFill>
                <a:latin typeface="Times New Roman" pitchFamily="18" charset="0"/>
                <a:cs typeface="Times New Roman" pitchFamily="18" charset="0"/>
              </a:rPr>
              <a:t>;</a:t>
            </a:r>
          </a:p>
          <a:p>
            <a:pPr algn="just" eaLnBrk="1" hangingPunct="1">
              <a:buFont typeface="Wingdings" pitchFamily="2" charset="2"/>
              <a:buChar char="ü"/>
              <a:defRPr/>
            </a:pPr>
            <a:r>
              <a:rPr lang="ru-RU" sz="1750" dirty="0" smtClean="0">
                <a:solidFill>
                  <a:srgbClr val="0033CC"/>
                </a:solidFill>
                <a:latin typeface="Times New Roman" pitchFamily="18" charset="0"/>
                <a:cs typeface="Times New Roman" pitchFamily="18" charset="0"/>
              </a:rPr>
              <a:t>ввоз разрешенных мобильных терминалов по действующим таможенным правилам. </a:t>
            </a:r>
            <a:r>
              <a:rPr lang="ru-RU" sz="1750" dirty="0">
                <a:solidFill>
                  <a:srgbClr val="0033CC"/>
                </a:solidFill>
                <a:latin typeface="Times New Roman" pitchFamily="18" charset="0"/>
                <a:cs typeface="Times New Roman" pitchFamily="18" charset="0"/>
              </a:rPr>
              <a:t>Разрешенное для ввоза количество мобильных терминалов может ввозиться в нескольких поставках (партиях</a:t>
            </a:r>
            <a:r>
              <a:rPr lang="ru-RU" sz="1750" dirty="0" smtClean="0">
                <a:solidFill>
                  <a:srgbClr val="0033CC"/>
                </a:solidFill>
                <a:latin typeface="Times New Roman" pitchFamily="18" charset="0"/>
                <a:cs typeface="Times New Roman" pitchFamily="18" charset="0"/>
              </a:rPr>
              <a:t>);</a:t>
            </a:r>
          </a:p>
          <a:p>
            <a:pPr algn="just" eaLnBrk="1" hangingPunct="1">
              <a:buFont typeface="Wingdings" pitchFamily="2" charset="2"/>
              <a:buChar char="ü"/>
              <a:defRPr/>
            </a:pPr>
            <a:r>
              <a:rPr lang="ru-RU" sz="1750" dirty="0" smtClean="0">
                <a:solidFill>
                  <a:srgbClr val="0033CC"/>
                </a:solidFill>
                <a:latin typeface="Times New Roman" pitchFamily="18" charset="0"/>
                <a:cs typeface="Times New Roman" pitchFamily="18" charset="0"/>
              </a:rPr>
              <a:t>таможенная </a:t>
            </a:r>
            <a:r>
              <a:rPr lang="ru-RU" sz="1750" dirty="0">
                <a:solidFill>
                  <a:srgbClr val="0033CC"/>
                </a:solidFill>
                <a:latin typeface="Times New Roman" pitchFamily="18" charset="0"/>
                <a:cs typeface="Times New Roman" pitchFamily="18" charset="0"/>
              </a:rPr>
              <a:t>служба информирует УГЦР о факте ввоза партии мобильных </a:t>
            </a:r>
            <a:r>
              <a:rPr lang="ru-RU" sz="1750" dirty="0" smtClean="0">
                <a:solidFill>
                  <a:srgbClr val="0033CC"/>
                </a:solidFill>
                <a:latin typeface="Times New Roman" pitchFamily="18" charset="0"/>
                <a:cs typeface="Times New Roman" pitchFamily="18" charset="0"/>
              </a:rPr>
              <a:t>терминалов по </a:t>
            </a:r>
            <a:r>
              <a:rPr lang="ru-RU" sz="1750" dirty="0">
                <a:solidFill>
                  <a:srgbClr val="0033CC"/>
                </a:solidFill>
                <a:latin typeface="Times New Roman" pitchFamily="18" charset="0"/>
                <a:cs typeface="Times New Roman" pitchFamily="18" charset="0"/>
              </a:rPr>
              <a:t>конкретному разрешению на </a:t>
            </a:r>
            <a:r>
              <a:rPr lang="ru-RU" sz="1750" dirty="0" smtClean="0">
                <a:solidFill>
                  <a:srgbClr val="0033CC"/>
                </a:solidFill>
                <a:latin typeface="Times New Roman" pitchFamily="18" charset="0"/>
                <a:cs typeface="Times New Roman" pitchFamily="18" charset="0"/>
              </a:rPr>
              <a:t>ввоз;</a:t>
            </a:r>
          </a:p>
          <a:p>
            <a:pPr algn="just" eaLnBrk="1" hangingPunct="1">
              <a:buFont typeface="Wingdings" pitchFamily="2" charset="2"/>
              <a:buChar char="ü"/>
              <a:defRPr/>
            </a:pPr>
            <a:r>
              <a:rPr lang="ru-RU" sz="1750" dirty="0" smtClean="0">
                <a:solidFill>
                  <a:srgbClr val="0033CC"/>
                </a:solidFill>
                <a:latin typeface="Times New Roman" pitchFamily="18" charset="0"/>
                <a:cs typeface="Times New Roman" pitchFamily="18" charset="0"/>
              </a:rPr>
              <a:t>импортер </a:t>
            </a:r>
            <a:r>
              <a:rPr lang="ru-RU" sz="1750" dirty="0">
                <a:solidFill>
                  <a:srgbClr val="0033CC"/>
                </a:solidFill>
                <a:latin typeface="Times New Roman" pitchFamily="18" charset="0"/>
                <a:cs typeface="Times New Roman" pitchFamily="18" charset="0"/>
              </a:rPr>
              <a:t>в течении 10 дней на CD диске подает в УГЦР список международных </a:t>
            </a:r>
            <a:r>
              <a:rPr lang="ru-RU" sz="1750" dirty="0" smtClean="0">
                <a:solidFill>
                  <a:srgbClr val="0033CC"/>
                </a:solidFill>
                <a:latin typeface="Times New Roman" pitchFamily="18" charset="0"/>
                <a:cs typeface="Times New Roman" pitchFamily="18" charset="0"/>
              </a:rPr>
              <a:t>идентификаторов терминалов (кодов IMEI), </a:t>
            </a:r>
            <a:r>
              <a:rPr lang="ru-RU" sz="1750" dirty="0">
                <a:solidFill>
                  <a:srgbClr val="0033CC"/>
                </a:solidFill>
                <a:latin typeface="Times New Roman" pitchFamily="18" charset="0"/>
                <a:cs typeface="Times New Roman" pitchFamily="18" charset="0"/>
              </a:rPr>
              <a:t>ввезенных по таможенной декларации на основании конкретного разрешения на ввоз</a:t>
            </a:r>
            <a:r>
              <a:rPr lang="ru-RU" sz="1750" dirty="0" smtClean="0">
                <a:solidFill>
                  <a:srgbClr val="0033CC"/>
                </a:solidFill>
                <a:latin typeface="Times New Roman" pitchFamily="18" charset="0"/>
                <a:cs typeface="Times New Roman" pitchFamily="18" charset="0"/>
              </a:rPr>
              <a:t>;</a:t>
            </a:r>
          </a:p>
          <a:p>
            <a:pPr algn="just" eaLnBrk="1" hangingPunct="1">
              <a:buFont typeface="Wingdings" pitchFamily="2" charset="2"/>
              <a:buChar char="ü"/>
              <a:defRPr/>
            </a:pPr>
            <a:r>
              <a:rPr lang="ru-RU" sz="1750" dirty="0" smtClean="0">
                <a:solidFill>
                  <a:srgbClr val="0033CC"/>
                </a:solidFill>
                <a:latin typeface="Times New Roman" pitchFamily="18" charset="0"/>
                <a:cs typeface="Times New Roman" pitchFamily="18" charset="0"/>
              </a:rPr>
              <a:t>поданный </a:t>
            </a:r>
            <a:r>
              <a:rPr lang="ru-RU" sz="1750" dirty="0">
                <a:solidFill>
                  <a:srgbClr val="0033CC"/>
                </a:solidFill>
                <a:latin typeface="Times New Roman" pitchFamily="18" charset="0"/>
                <a:cs typeface="Times New Roman" pitchFamily="18" charset="0"/>
              </a:rPr>
              <a:t>импортером список кодов IMEI обрабатывается УГЦР и вносится  в «белый» список единого реестра кодов </a:t>
            </a:r>
            <a:r>
              <a:rPr lang="ru-RU" sz="1750" dirty="0" smtClean="0">
                <a:solidFill>
                  <a:srgbClr val="0033CC"/>
                </a:solidFill>
                <a:latin typeface="Times New Roman" pitchFamily="18" charset="0"/>
                <a:cs typeface="Times New Roman" pitchFamily="18" charset="0"/>
              </a:rPr>
              <a:t>IMEI АИСУМТУ.</a:t>
            </a:r>
          </a:p>
          <a:p>
            <a:pPr algn="just" eaLnBrk="1" hangingPunct="1">
              <a:buFont typeface="Wingdings" pitchFamily="2" charset="2"/>
              <a:buChar char="ü"/>
              <a:defRPr/>
            </a:pPr>
            <a:r>
              <a:rPr lang="ru-RU" sz="1750" dirty="0">
                <a:solidFill>
                  <a:srgbClr val="0033CC"/>
                </a:solidFill>
                <a:latin typeface="Times New Roman" pitchFamily="18" charset="0"/>
                <a:cs typeface="Times New Roman" pitchFamily="18" charset="0"/>
              </a:rPr>
              <a:t>и</a:t>
            </a:r>
            <a:r>
              <a:rPr lang="ru-RU" sz="1750" dirty="0" smtClean="0">
                <a:solidFill>
                  <a:srgbClr val="0033CC"/>
                </a:solidFill>
                <a:latin typeface="Times New Roman" pitchFamily="18" charset="0"/>
                <a:cs typeface="Times New Roman" pitchFamily="18" charset="0"/>
              </a:rPr>
              <a:t>спользование мобильных терминалов в сетях операторов мобильной связи с обязательным контролем кодов ІМЕІ.</a:t>
            </a:r>
          </a:p>
        </p:txBody>
      </p:sp>
      <p:sp>
        <p:nvSpPr>
          <p:cNvPr id="12"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2381826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8</a:t>
            </a:fld>
            <a:r>
              <a:rPr lang="uk-UA" sz="1200" i="1" u="sng" dirty="0">
                <a:solidFill>
                  <a:srgbClr val="000000"/>
                </a:solidFill>
                <a:latin typeface="Times New Roman" pitchFamily="18" charset="0"/>
              </a:rPr>
              <a:t> </a:t>
            </a:r>
          </a:p>
        </p:txBody>
      </p:sp>
      <p:sp>
        <p:nvSpPr>
          <p:cNvPr id="10" name="Rectangle 2"/>
          <p:cNvSpPr txBox="1">
            <a:spLocks noChangeArrowheads="1"/>
          </p:cNvSpPr>
          <p:nvPr/>
        </p:nvSpPr>
        <p:spPr bwMode="auto">
          <a:xfrm>
            <a:off x="787827" y="1118636"/>
            <a:ext cx="8229600" cy="72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400" dirty="0" smtClean="0">
                <a:solidFill>
                  <a:srgbClr val="0033CC"/>
                </a:solidFill>
                <a:latin typeface="Times New Roman" pitchFamily="18" charset="0"/>
                <a:cs typeface="Times New Roman" pitchFamily="18" charset="0"/>
              </a:rPr>
              <a:t>Процедуры </a:t>
            </a:r>
            <a:r>
              <a:rPr lang="ru-RU" sz="2400" dirty="0">
                <a:solidFill>
                  <a:srgbClr val="0033CC"/>
                </a:solidFill>
                <a:latin typeface="Times New Roman" pitchFamily="18" charset="0"/>
                <a:cs typeface="Times New Roman" pitchFamily="18" charset="0"/>
              </a:rPr>
              <a:t>ввоза </a:t>
            </a:r>
            <a:r>
              <a:rPr lang="ru-RU" sz="2400" dirty="0" smtClean="0">
                <a:solidFill>
                  <a:srgbClr val="0033CC"/>
                </a:solidFill>
                <a:latin typeface="Times New Roman" pitchFamily="18" charset="0"/>
                <a:cs typeface="Times New Roman" pitchFamily="18" charset="0"/>
              </a:rPr>
              <a:t>и регистрации мобильных </a:t>
            </a:r>
            <a:r>
              <a:rPr lang="ru-RU" sz="2400" dirty="0">
                <a:solidFill>
                  <a:srgbClr val="0033CC"/>
                </a:solidFill>
                <a:latin typeface="Times New Roman" pitchFamily="18" charset="0"/>
                <a:cs typeface="Times New Roman" pitchFamily="18" charset="0"/>
              </a:rPr>
              <a:t>терминалов </a:t>
            </a:r>
            <a:endParaRPr lang="ru-RU" sz="2400" dirty="0" smtClean="0">
              <a:solidFill>
                <a:srgbClr val="0033CC"/>
              </a:solidFill>
              <a:latin typeface="Times New Roman" pitchFamily="18" charset="0"/>
              <a:cs typeface="Times New Roman" pitchFamily="18" charset="0"/>
            </a:endParaRPr>
          </a:p>
        </p:txBody>
      </p:sp>
      <p:sp>
        <p:nvSpPr>
          <p:cNvPr id="11" name="Text Box 4"/>
          <p:cNvSpPr txBox="1">
            <a:spLocks noChangeArrowheads="1"/>
          </p:cNvSpPr>
          <p:nvPr/>
        </p:nvSpPr>
        <p:spPr bwMode="auto">
          <a:xfrm>
            <a:off x="52939" y="1412776"/>
            <a:ext cx="8964488" cy="2593018"/>
          </a:xfrm>
          <a:prstGeom prst="rect">
            <a:avLst/>
          </a:prstGeom>
          <a:noFill/>
          <a:ln w="9525">
            <a:noFill/>
            <a:miter lim="800000"/>
            <a:headEnd/>
            <a:tailEnd/>
          </a:ln>
          <a:effectLst/>
        </p:spPr>
        <p:txBody>
          <a:bodyPr wrap="square">
            <a:spAutoFit/>
          </a:bodyPr>
          <a:lstStyle>
            <a:lvl1pPr marL="360363" indent="-360363"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marL="0" indent="0" algn="just" eaLnBrk="1" hangingPunct="1">
              <a:defRPr/>
            </a:pPr>
            <a:endParaRPr lang="ru-RU" sz="1750" dirty="0" smtClean="0">
              <a:solidFill>
                <a:srgbClr val="0033CC"/>
              </a:solidFill>
              <a:latin typeface="Times New Roman" pitchFamily="18" charset="0"/>
              <a:cs typeface="Times New Roman" pitchFamily="18" charset="0"/>
            </a:endParaRPr>
          </a:p>
          <a:p>
            <a:pPr marL="0" indent="0" algn="just" eaLnBrk="1" hangingPunct="1">
              <a:defRPr/>
            </a:pPr>
            <a:endParaRPr lang="ru-RU" sz="1750" dirty="0">
              <a:solidFill>
                <a:srgbClr val="0033CC"/>
              </a:solidFill>
              <a:latin typeface="Times New Roman" pitchFamily="18" charset="0"/>
              <a:cs typeface="Times New Roman" pitchFamily="18" charset="0"/>
            </a:endParaRPr>
          </a:p>
          <a:p>
            <a:pPr marL="0" indent="0" algn="just" eaLnBrk="1" hangingPunct="1">
              <a:defRPr/>
            </a:pPr>
            <a:endParaRPr lang="ru-RU" sz="1750" dirty="0" smtClean="0">
              <a:solidFill>
                <a:srgbClr val="0033CC"/>
              </a:solidFill>
              <a:latin typeface="Times New Roman" pitchFamily="18" charset="0"/>
              <a:cs typeface="Times New Roman" pitchFamily="18" charset="0"/>
            </a:endParaRPr>
          </a:p>
          <a:p>
            <a:pPr marL="0" indent="0" algn="just" eaLnBrk="1" hangingPunct="1">
              <a:defRPr/>
            </a:pPr>
            <a:r>
              <a:rPr lang="ru-RU" sz="2200" dirty="0" smtClean="0">
                <a:solidFill>
                  <a:srgbClr val="0033CC"/>
                </a:solidFill>
                <a:latin typeface="Times New Roman" pitchFamily="18" charset="0"/>
                <a:cs typeface="Times New Roman" pitchFamily="18" charset="0"/>
              </a:rPr>
              <a:t>    Технической </a:t>
            </a:r>
            <a:r>
              <a:rPr lang="ru-RU" sz="2200" dirty="0">
                <a:solidFill>
                  <a:srgbClr val="0033CC"/>
                </a:solidFill>
                <a:latin typeface="Times New Roman" pitchFamily="18" charset="0"/>
                <a:cs typeface="Times New Roman" pitchFamily="18" charset="0"/>
              </a:rPr>
              <a:t>реализацией </a:t>
            </a:r>
            <a:r>
              <a:rPr lang="ru-RU" sz="2200" dirty="0" err="1" smtClean="0">
                <a:solidFill>
                  <a:srgbClr val="0033CC"/>
                </a:solidFill>
                <a:latin typeface="Times New Roman" pitchFamily="18" charset="0"/>
                <a:cs typeface="Times New Roman" pitchFamily="18" charset="0"/>
              </a:rPr>
              <a:t>разрабобанной</a:t>
            </a:r>
            <a:r>
              <a:rPr lang="ru-RU" sz="2200" dirty="0" smtClean="0">
                <a:solidFill>
                  <a:srgbClr val="0033CC"/>
                </a:solidFill>
                <a:latin typeface="Times New Roman" pitchFamily="18" charset="0"/>
                <a:cs typeface="Times New Roman" pitchFamily="18" charset="0"/>
              </a:rPr>
              <a:t> </a:t>
            </a:r>
            <a:r>
              <a:rPr lang="ru-RU" sz="2200" dirty="0">
                <a:solidFill>
                  <a:srgbClr val="0033CC"/>
                </a:solidFill>
                <a:latin typeface="Times New Roman" pitchFamily="18" charset="0"/>
                <a:cs typeface="Times New Roman" pitchFamily="18" charset="0"/>
              </a:rPr>
              <a:t>регуляторной процедуры ввоза  из-за границы мобильных терминалов является созданная и введенная в промышленную  эксплуатацию в УГЦР 01.07.2009 автоматизированная информационная система учета мобильных терминалов Украины (АИСУМТУ).</a:t>
            </a:r>
            <a:endParaRPr lang="ru-RU" sz="2200" dirty="0" smtClean="0">
              <a:solidFill>
                <a:srgbClr val="0033CC"/>
              </a:solidFill>
              <a:latin typeface="Times New Roman" pitchFamily="18" charset="0"/>
              <a:cs typeface="Times New Roman" pitchFamily="18" charset="0"/>
            </a:endParaRPr>
          </a:p>
        </p:txBody>
      </p:sp>
      <p:sp>
        <p:nvSpPr>
          <p:cNvPr id="12"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sz="2000" dirty="0" smtClean="0">
                <a:solidFill>
                  <a:srgbClr val="000000"/>
                </a:solidFill>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solidFill>
                  <a:srgbClr val="000000"/>
                </a:solidFill>
                <a:latin typeface="Times New Roman" pitchFamily="18" charset="0"/>
                <a:cs typeface="Times New Roman" pitchFamily="18" charset="0"/>
              </a:rPr>
              <a:t>в</a:t>
            </a:r>
            <a:r>
              <a:rPr lang="ru-RU" sz="2000" kern="0" dirty="0" smtClean="0">
                <a:solidFill>
                  <a:srgbClr val="000000"/>
                </a:solidFill>
                <a:latin typeface="Times New Roman" pitchFamily="18" charset="0"/>
                <a:cs typeface="Times New Roman" pitchFamily="18" charset="0"/>
              </a:rPr>
              <a:t> 2008 - 2012</a:t>
            </a:r>
            <a:endParaRPr lang="ru-RU" sz="2000" dirty="0">
              <a:solidFill>
                <a:srgbClr val="000000"/>
              </a:solidFill>
              <a:latin typeface="Times New Roman" pitchFamily="18" charset="0"/>
            </a:endParaRPr>
          </a:p>
        </p:txBody>
      </p:sp>
    </p:spTree>
    <p:extLst>
      <p:ext uri="{BB962C8B-B14F-4D97-AF65-F5344CB8AC3E}">
        <p14:creationId xmlns:p14="http://schemas.microsoft.com/office/powerpoint/2010/main" xmlns="" val="546902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9" name="Picture 20" descr="ger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0"/>
            <a:ext cx="611188"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1" descr="Logo_UCRF-ultima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43913" y="0"/>
            <a:ext cx="700087"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nvGrpSpPr>
          <p:cNvPr id="19462" name="Group 16"/>
          <p:cNvGrpSpPr>
            <a:grpSpLocks/>
          </p:cNvGrpSpPr>
          <p:nvPr/>
        </p:nvGrpSpPr>
        <p:grpSpPr bwMode="auto">
          <a:xfrm>
            <a:off x="0" y="989013"/>
            <a:ext cx="9144000" cy="152400"/>
            <a:chOff x="492" y="363"/>
            <a:chExt cx="6086" cy="71"/>
          </a:xfrm>
        </p:grpSpPr>
        <p:sp>
          <p:nvSpPr>
            <p:cNvPr id="19463" name="Rectangle 17"/>
            <p:cNvSpPr>
              <a:spLocks noChangeArrowheads="1"/>
            </p:cNvSpPr>
            <p:nvPr/>
          </p:nvSpPr>
          <p:spPr bwMode="auto">
            <a:xfrm>
              <a:off x="492" y="363"/>
              <a:ext cx="6086" cy="3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sp>
          <p:nvSpPr>
            <p:cNvPr id="19464" name="Rectangle 18"/>
            <p:cNvSpPr>
              <a:spLocks noChangeArrowheads="1"/>
            </p:cNvSpPr>
            <p:nvPr/>
          </p:nvSpPr>
          <p:spPr bwMode="auto">
            <a:xfrm>
              <a:off x="492" y="402"/>
              <a:ext cx="6086" cy="3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algn="l"/>
              <a:endParaRPr lang="uk-UA" b="0">
                <a:solidFill>
                  <a:srgbClr val="000000"/>
                </a:solidFill>
              </a:endParaRPr>
            </a:p>
          </p:txBody>
        </p:sp>
      </p:grpSp>
      <p:sp>
        <p:nvSpPr>
          <p:cNvPr id="9" name="Rectangle 11"/>
          <p:cNvSpPr>
            <a:spLocks noChangeArrowheads="1"/>
          </p:cNvSpPr>
          <p:nvPr/>
        </p:nvSpPr>
        <p:spPr bwMode="auto">
          <a:xfrm>
            <a:off x="0" y="876141"/>
            <a:ext cx="971550" cy="431800"/>
          </a:xfrm>
          <a:prstGeom prst="wave">
            <a:avLst>
              <a:gd name="adj1" fmla="val 13005"/>
              <a:gd name="adj2" fmla="val 0"/>
            </a:avLst>
          </a:prstGeom>
          <a:gradFill rotWithShape="1">
            <a:gsLst>
              <a:gs pos="0">
                <a:srgbClr val="00FFFF"/>
              </a:gs>
              <a:gs pos="100000">
                <a:srgbClr val="00CACA"/>
              </a:gs>
            </a:gsLst>
            <a:path path="rect">
              <a:fillToRect l="50000" t="50000" r="50000" b="50000"/>
            </a:path>
          </a:gradFill>
          <a:ln w="9525">
            <a:solidFill>
              <a:schemeClr val="tx1"/>
            </a:solidFill>
            <a:round/>
            <a:headEnd/>
            <a:tailEnd/>
          </a:ln>
        </p:spPr>
        <p:txBody>
          <a:bodyPr/>
          <a:lstStyle/>
          <a:p>
            <a:pPr algn="l"/>
            <a:r>
              <a:rPr lang="uk-UA" sz="1200" i="1" u="sng" dirty="0">
                <a:solidFill>
                  <a:srgbClr val="000000"/>
                </a:solidFill>
                <a:latin typeface="Times New Roman" pitchFamily="18" charset="0"/>
              </a:rPr>
              <a:t>Слайд </a:t>
            </a:r>
            <a:fld id="{6C4569DA-94FB-4552-9B83-42797F774FD2}" type="slidenum">
              <a:rPr lang="uk-UA" sz="1200" i="1" u="sng">
                <a:solidFill>
                  <a:srgbClr val="000000"/>
                </a:solidFill>
                <a:latin typeface="Times New Roman" pitchFamily="18" charset="0"/>
              </a:rPr>
              <a:pPr algn="l"/>
              <a:t>9</a:t>
            </a:fld>
            <a:r>
              <a:rPr lang="uk-UA" sz="1200" i="1" u="sng" dirty="0">
                <a:solidFill>
                  <a:srgbClr val="000000"/>
                </a:solidFill>
                <a:latin typeface="Times New Roman" pitchFamily="18" charset="0"/>
              </a:rPr>
              <a:t> </a:t>
            </a:r>
          </a:p>
        </p:txBody>
      </p:sp>
      <p:sp>
        <p:nvSpPr>
          <p:cNvPr id="10" name="Rectangle 2"/>
          <p:cNvSpPr txBox="1">
            <a:spLocks noChangeArrowheads="1"/>
          </p:cNvSpPr>
          <p:nvPr/>
        </p:nvSpPr>
        <p:spPr bwMode="auto">
          <a:xfrm>
            <a:off x="807300" y="1307941"/>
            <a:ext cx="8229600" cy="305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200" dirty="0">
                <a:solidFill>
                  <a:schemeClr val="tx1"/>
                </a:solidFill>
                <a:latin typeface="Times New Roman" pitchFamily="18" charset="0"/>
                <a:cs typeface="Times New Roman" pitchFamily="18" charset="0"/>
              </a:rPr>
              <a:t>Основные задачи и назначение АИСУМТУ</a:t>
            </a:r>
          </a:p>
        </p:txBody>
      </p:sp>
      <p:sp>
        <p:nvSpPr>
          <p:cNvPr id="11" name="Text Box 4"/>
          <p:cNvSpPr txBox="1">
            <a:spLocks noChangeArrowheads="1"/>
          </p:cNvSpPr>
          <p:nvPr/>
        </p:nvSpPr>
        <p:spPr bwMode="auto">
          <a:xfrm>
            <a:off x="97970" y="1832520"/>
            <a:ext cx="8964488" cy="5016758"/>
          </a:xfrm>
          <a:prstGeom prst="rect">
            <a:avLst/>
          </a:prstGeom>
          <a:noFill/>
          <a:ln w="9525">
            <a:noFill/>
            <a:miter lim="800000"/>
            <a:headEnd/>
            <a:tailEnd/>
          </a:ln>
          <a:effectLst/>
        </p:spPr>
        <p:txBody>
          <a:bodyPr wrap="square">
            <a:spAutoFit/>
          </a:bodyPr>
          <a:lstStyle>
            <a:lvl1pPr marL="360363" indent="-360363"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just" eaLnBrk="1" hangingPunct="1">
              <a:buFont typeface="Wingdings" pitchFamily="2" charset="2"/>
              <a:buChar char="ü"/>
              <a:defRPr/>
            </a:pPr>
            <a:r>
              <a:rPr lang="ru-RU" dirty="0">
                <a:latin typeface="Times New Roman" pitchFamily="18" charset="0"/>
                <a:cs typeface="Times New Roman" pitchFamily="18" charset="0"/>
              </a:rPr>
              <a:t>автоматизация процессов УГЦР обработки заявлений импортёров на ввоз     мобильных терминалов и выдачи им разрешений на ввоз</a:t>
            </a:r>
            <a:r>
              <a:rPr lang="ru-RU" dirty="0" smtClean="0">
                <a:latin typeface="Times New Roman" pitchFamily="18" charset="0"/>
                <a:cs typeface="Times New Roman" pitchFamily="18" charset="0"/>
              </a:rPr>
              <a:t>;</a:t>
            </a:r>
          </a:p>
          <a:p>
            <a:pPr marL="0" indent="0" algn="just" eaLnBrk="1" hangingPunct="1">
              <a:defRPr/>
            </a:pPr>
            <a:endParaRPr lang="ru-RU" sz="1000" dirty="0" smtClean="0">
              <a:latin typeface="Times New Roman" pitchFamily="18" charset="0"/>
              <a:cs typeface="Times New Roman" pitchFamily="18" charset="0"/>
            </a:endParaRPr>
          </a:p>
          <a:p>
            <a:pPr algn="just" eaLnBrk="1" hangingPunct="1">
              <a:buFont typeface="Wingdings" pitchFamily="2" charset="2"/>
              <a:buChar char="ü"/>
              <a:defRPr/>
            </a:pPr>
            <a:r>
              <a:rPr lang="ru-RU" dirty="0">
                <a:latin typeface="Times New Roman" pitchFamily="18" charset="0"/>
                <a:cs typeface="Times New Roman" pitchFamily="18" charset="0"/>
              </a:rPr>
              <a:t>пресечение нелегального «серого» импорта мобильных терминалов на  территорию </a:t>
            </a:r>
            <a:r>
              <a:rPr lang="ru-RU" dirty="0" smtClean="0">
                <a:latin typeface="Times New Roman" pitchFamily="18" charset="0"/>
                <a:cs typeface="Times New Roman" pitchFamily="18" charset="0"/>
              </a:rPr>
              <a:t>Украины;</a:t>
            </a:r>
          </a:p>
          <a:p>
            <a:pPr marL="0" indent="0" algn="just" eaLnBrk="1" hangingPunct="1">
              <a:defRPr/>
            </a:pPr>
            <a:endParaRPr lang="ru-RU" sz="1000" dirty="0" smtClean="0">
              <a:latin typeface="Times New Roman" pitchFamily="18" charset="0"/>
              <a:cs typeface="Times New Roman" pitchFamily="18" charset="0"/>
            </a:endParaRPr>
          </a:p>
          <a:p>
            <a:pPr algn="just" eaLnBrk="1" hangingPunct="1">
              <a:buFont typeface="Wingdings" pitchFamily="2" charset="2"/>
              <a:buChar char="ü"/>
              <a:defRPr/>
            </a:pPr>
            <a:r>
              <a:rPr lang="ru-RU" dirty="0">
                <a:latin typeface="Times New Roman" pitchFamily="18" charset="0"/>
                <a:cs typeface="Times New Roman" pitchFamily="18" charset="0"/>
              </a:rPr>
              <a:t>борьба с кражами мобильных терминалов</a:t>
            </a:r>
            <a:r>
              <a:rPr lang="ru-RU" dirty="0" smtClean="0">
                <a:latin typeface="Times New Roman" pitchFamily="18" charset="0"/>
                <a:cs typeface="Times New Roman" pitchFamily="18" charset="0"/>
              </a:rPr>
              <a:t>;</a:t>
            </a:r>
          </a:p>
          <a:p>
            <a:pPr marL="0" indent="0" algn="just" eaLnBrk="1" hangingPunct="1">
              <a:defRPr/>
            </a:pPr>
            <a:endParaRPr lang="ru-RU" sz="1000" dirty="0" smtClean="0">
              <a:latin typeface="Times New Roman" pitchFamily="18" charset="0"/>
              <a:cs typeface="Times New Roman" pitchFamily="18" charset="0"/>
            </a:endParaRPr>
          </a:p>
          <a:p>
            <a:pPr algn="just" eaLnBrk="1" hangingPunct="1">
              <a:buFont typeface="Wingdings" pitchFamily="2" charset="2"/>
              <a:buChar char="ü"/>
              <a:defRPr/>
            </a:pPr>
            <a:r>
              <a:rPr lang="ru-RU" dirty="0">
                <a:latin typeface="Times New Roman" pitchFamily="18" charset="0"/>
                <a:cs typeface="Times New Roman" pitchFamily="18" charset="0"/>
              </a:rPr>
              <a:t>автоматизация производственных процессов УГЦР и повышение эффективности  взаимодействия УГЦР и субъектов рынка терминалов</a:t>
            </a:r>
            <a:r>
              <a:rPr lang="ru-RU" dirty="0" smtClean="0">
                <a:latin typeface="Times New Roman" pitchFamily="18" charset="0"/>
                <a:cs typeface="Times New Roman" pitchFamily="18" charset="0"/>
              </a:rPr>
              <a:t>;</a:t>
            </a:r>
          </a:p>
          <a:p>
            <a:pPr marL="0" indent="0" algn="just" eaLnBrk="1" hangingPunct="1">
              <a:defRPr/>
            </a:pPr>
            <a:endParaRPr lang="ru-RU" sz="1000" dirty="0" smtClean="0">
              <a:latin typeface="Times New Roman" pitchFamily="18" charset="0"/>
              <a:cs typeface="Times New Roman" pitchFamily="18" charset="0"/>
            </a:endParaRPr>
          </a:p>
          <a:p>
            <a:pPr algn="just" eaLnBrk="1" hangingPunct="1">
              <a:buFont typeface="Wingdings" pitchFamily="2" charset="2"/>
              <a:buChar char="ü"/>
              <a:defRPr/>
            </a:pPr>
            <a:r>
              <a:rPr lang="ru-RU" dirty="0">
                <a:latin typeface="Times New Roman" pitchFamily="18" charset="0"/>
                <a:cs typeface="Times New Roman" pitchFamily="18" charset="0"/>
              </a:rPr>
              <a:t>возможность отслеживания «клонированных» кодов IMEI и блокирования терминалов с «клонированными» кодами </a:t>
            </a:r>
            <a:r>
              <a:rPr lang="ru-RU" dirty="0" smtClean="0">
                <a:latin typeface="Times New Roman" pitchFamily="18" charset="0"/>
                <a:cs typeface="Times New Roman" pitchFamily="18" charset="0"/>
              </a:rPr>
              <a:t>IMEI;</a:t>
            </a:r>
          </a:p>
          <a:p>
            <a:pPr marL="0" indent="0" algn="just" eaLnBrk="1" hangingPunct="1">
              <a:defRPr/>
            </a:pPr>
            <a:endParaRPr lang="ru-RU" sz="1000" dirty="0" smtClean="0">
              <a:latin typeface="Times New Roman" pitchFamily="18" charset="0"/>
              <a:cs typeface="Times New Roman" pitchFamily="18" charset="0"/>
            </a:endParaRPr>
          </a:p>
          <a:p>
            <a:pPr algn="just" eaLnBrk="1" hangingPunct="1">
              <a:buFont typeface="Wingdings" pitchFamily="2" charset="2"/>
              <a:buChar char="ü"/>
              <a:defRPr/>
            </a:pPr>
            <a:r>
              <a:rPr lang="ru-RU" dirty="0">
                <a:latin typeface="Times New Roman" pitchFamily="18" charset="0"/>
                <a:cs typeface="Times New Roman" pitchFamily="18" charset="0"/>
              </a:rPr>
              <a:t>ведение обобщенной базы данных кодов </a:t>
            </a:r>
            <a:r>
              <a:rPr lang="ru-RU" dirty="0" smtClean="0">
                <a:latin typeface="Times New Roman" pitchFamily="18" charset="0"/>
                <a:cs typeface="Times New Roman" pitchFamily="18" charset="0"/>
              </a:rPr>
              <a:t>IMEI </a:t>
            </a:r>
            <a:r>
              <a:rPr lang="ru-RU" dirty="0">
                <a:latin typeface="Times New Roman" pitchFamily="18" charset="0"/>
                <a:cs typeface="Times New Roman" pitchFamily="18" charset="0"/>
              </a:rPr>
              <a:t>и синхронизация работы EIR операторов  сотовой связи с обобщенной базой данных кодов ІМЕІ в составе </a:t>
            </a:r>
            <a:r>
              <a:rPr lang="ru-RU" dirty="0" smtClean="0">
                <a:latin typeface="Times New Roman" pitchFamily="18" charset="0"/>
                <a:cs typeface="Times New Roman" pitchFamily="18" charset="0"/>
              </a:rPr>
              <a:t>АИСУМТУ;</a:t>
            </a:r>
          </a:p>
          <a:p>
            <a:pPr marL="0" indent="0" algn="just" eaLnBrk="1" hangingPunct="1">
              <a:defRPr/>
            </a:pPr>
            <a:endParaRPr lang="ru-RU" sz="1000" dirty="0" smtClean="0">
              <a:latin typeface="Times New Roman" pitchFamily="18" charset="0"/>
              <a:cs typeface="Times New Roman" pitchFamily="18" charset="0"/>
            </a:endParaRPr>
          </a:p>
          <a:p>
            <a:pPr algn="just" eaLnBrk="1" hangingPunct="1">
              <a:buFont typeface="Wingdings" pitchFamily="2" charset="2"/>
              <a:buChar char="ü"/>
              <a:defRPr/>
            </a:pPr>
            <a:r>
              <a:rPr lang="ru-RU" dirty="0" smtClean="0">
                <a:latin typeface="Times New Roman" pitchFamily="18" charset="0"/>
                <a:cs typeface="Times New Roman" pitchFamily="18" charset="0"/>
              </a:rPr>
              <a:t>достижение </a:t>
            </a:r>
            <a:r>
              <a:rPr lang="ru-RU" dirty="0">
                <a:latin typeface="Times New Roman" pitchFamily="18" charset="0"/>
                <a:cs typeface="Times New Roman" pitchFamily="18" charset="0"/>
              </a:rPr>
              <a:t>прозрачности происхождения РЭС на рынке реализации РЭС для конечных </a:t>
            </a:r>
            <a:r>
              <a:rPr lang="ru-RU" dirty="0" smtClean="0">
                <a:latin typeface="Times New Roman" pitchFamily="18" charset="0"/>
                <a:cs typeface="Times New Roman" pitchFamily="18" charset="0"/>
              </a:rPr>
              <a:t>потребителей </a:t>
            </a:r>
            <a:r>
              <a:rPr lang="ru-RU" dirty="0">
                <a:latin typeface="Times New Roman" pitchFamily="18" charset="0"/>
                <a:cs typeface="Times New Roman" pitchFamily="18" charset="0"/>
              </a:rPr>
              <a:t>РЭС и государственных </a:t>
            </a:r>
            <a:r>
              <a:rPr lang="ru-RU" dirty="0" smtClean="0">
                <a:latin typeface="Times New Roman" pitchFamily="18" charset="0"/>
                <a:cs typeface="Times New Roman" pitchFamily="18" charset="0"/>
              </a:rPr>
              <a:t>органов. </a:t>
            </a:r>
            <a:endParaRPr lang="ru-RU" dirty="0">
              <a:latin typeface="Times New Roman" pitchFamily="18" charset="0"/>
              <a:cs typeface="Times New Roman" pitchFamily="18" charset="0"/>
            </a:endParaRPr>
          </a:p>
        </p:txBody>
      </p:sp>
      <p:sp>
        <p:nvSpPr>
          <p:cNvPr id="12" name="Прямоугольник 20"/>
          <p:cNvSpPr>
            <a:spLocks noChangeArrowheads="1"/>
          </p:cNvSpPr>
          <p:nvPr/>
        </p:nvSpPr>
        <p:spPr bwMode="auto">
          <a:xfrm>
            <a:off x="485775" y="142875"/>
            <a:ext cx="81184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r>
              <a:rPr lang="ru-RU" sz="2000" dirty="0" smtClean="0">
                <a:latin typeface="Times New Roman" pitchFamily="18" charset="0"/>
              </a:rPr>
              <a:t>Участие УГЦР в государственном регулировании ввоза из-за границы и эксплуатации мобильных терминалов </a:t>
            </a:r>
            <a:r>
              <a:rPr lang="ru-RU" sz="2000" kern="0" dirty="0">
                <a:latin typeface="Times New Roman" pitchFamily="18" charset="0"/>
                <a:cs typeface="Times New Roman" pitchFamily="18" charset="0"/>
              </a:rPr>
              <a:t>в</a:t>
            </a:r>
            <a:r>
              <a:rPr lang="ru-RU" sz="2000" kern="0" dirty="0" smtClean="0">
                <a:latin typeface="Times New Roman" pitchFamily="18" charset="0"/>
                <a:cs typeface="Times New Roman" pitchFamily="18" charset="0"/>
              </a:rPr>
              <a:t> 2008 - 2012</a:t>
            </a:r>
            <a:endParaRPr lang="ru-RU" sz="2000" dirty="0">
              <a:latin typeface="Times New Roman" pitchFamily="18" charset="0"/>
            </a:endParaRPr>
          </a:p>
        </p:txBody>
      </p:sp>
    </p:spTree>
    <p:extLst>
      <p:ext uri="{BB962C8B-B14F-4D97-AF65-F5344CB8AC3E}">
        <p14:creationId xmlns:p14="http://schemas.microsoft.com/office/powerpoint/2010/main" xmlns="" val="827474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Оформление по умолчанию">
  <a:themeElements>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3214D33100AF458C211B3CDE67C534" ma:contentTypeVersion="5" ma:contentTypeDescription="Create a new document." ma:contentTypeScope="" ma:versionID="f0820030b5ecc20a388902aab098a147">
  <xsd:schema xmlns:xsd="http://www.w3.org/2001/XMLSchema" xmlns:xs="http://www.w3.org/2001/XMLSchema" xmlns:p="http://schemas.microsoft.com/office/2006/metadata/properties" xmlns:ns1="http://schemas.microsoft.com/sharepoint/v3" xmlns:ns2="9efd5795-045a-443a-a84c-1ed7509ec509" xmlns:ns3="1f12d857-beef-4efe-80a6-4100cb93a7ce" targetNamespace="http://schemas.microsoft.com/office/2006/metadata/properties" ma:root="true" ma:fieldsID="569b2b799de6e0169fd7bf67f7a6f4ac" ns1:_="" ns2:_="" ns3:_="">
    <xsd:import namespace="http://schemas.microsoft.com/sharepoint/v3"/>
    <xsd:import namespace="9efd5795-045a-443a-a84c-1ed7509ec509"/>
    <xsd:import namespace="1f12d857-beef-4efe-80a6-4100cb93a7ce"/>
    <xsd:element name="properties">
      <xsd:complexType>
        <xsd:sequence>
          <xsd:element name="documentManagement">
            <xsd:complexType>
              <xsd:all>
                <xsd:element ref="ns1:PublishingStartDate" minOccurs="0"/>
                <xsd:element ref="ns1:PublishingExpirationDate" minOccurs="0"/>
                <xsd:element ref="ns2:TypeOfDocument" minOccurs="0"/>
                <xsd:element ref="ns2:EventYear" minOccurs="0"/>
                <xsd:element ref="ns2:EventNam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fd5795-045a-443a-a84c-1ed7509ec509" elementFormDefault="qualified">
    <xsd:import namespace="http://schemas.microsoft.com/office/2006/documentManagement/types"/>
    <xsd:import namespace="http://schemas.microsoft.com/office/infopath/2007/PartnerControls"/>
    <xsd:element name="TypeOfDocument" ma:index="10" nillable="true" ma:displayName="TypeOfDocument" ma:default="Event" ma:format="Dropdown" ma:internalName="TypeOfDocument">
      <xsd:simpleType>
        <xsd:restriction base="dms:Choice">
          <xsd:enumeration value="Event"/>
          <xsd:enumeration value="Reference"/>
        </xsd:restriction>
      </xsd:simpleType>
    </xsd:element>
    <xsd:element name="EventYear" ma:index="11" nillable="true" ma:displayName="EventYear" ma:internalName="EventYear">
      <xsd:simpleType>
        <xsd:restriction base="dms:Text">
          <xsd:maxLength value="255"/>
        </xsd:restriction>
      </xsd:simpleType>
    </xsd:element>
    <xsd:element name="EventName" ma:index="12" nillable="true" ma:displayName="EventName" ma:internalName="Event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2d857-beef-4efe-80a6-4100cb93a7c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ventYear xmlns="9efd5795-045a-443a-a84c-1ed7509ec509" xsi:nil="true"/>
    <EventName xmlns="9efd5795-045a-443a-a84c-1ed7509ec509" xsi:nil="true"/>
    <TypeOfDocument xmlns="9efd5795-045a-443a-a84c-1ed7509ec509">Event</TypeOfDocument>
  </documentManagement>
</p:properties>
</file>

<file path=customXml/itemProps1.xml><?xml version="1.0" encoding="utf-8"?>
<ds:datastoreItem xmlns:ds="http://schemas.openxmlformats.org/officeDocument/2006/customXml" ds:itemID="{92A17074-9351-4140-954A-F5E22A61EDBD}"/>
</file>

<file path=customXml/itemProps2.xml><?xml version="1.0" encoding="utf-8"?>
<ds:datastoreItem xmlns:ds="http://schemas.openxmlformats.org/officeDocument/2006/customXml" ds:itemID="{034DB843-F119-4759-83F9-88D1525044ED}"/>
</file>

<file path=customXml/itemProps3.xml><?xml version="1.0" encoding="utf-8"?>
<ds:datastoreItem xmlns:ds="http://schemas.openxmlformats.org/officeDocument/2006/customXml" ds:itemID="{0E6742AE-A137-46A2-BD5E-14B8E85B3A41}"/>
</file>

<file path=docProps/app.xml><?xml version="1.0" encoding="utf-8"?>
<Properties xmlns="http://schemas.openxmlformats.org/officeDocument/2006/extended-properties" xmlns:vt="http://schemas.openxmlformats.org/officeDocument/2006/docPropsVTypes">
  <Template>Clouds</Template>
  <TotalTime>18465</TotalTime>
  <Words>1740</Words>
  <Application>Microsoft Office PowerPoint</Application>
  <PresentationFormat>Экран (4:3)</PresentationFormat>
  <Paragraphs>182</Paragraphs>
  <Slides>23</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Оформление по умолчанию</vt:lpstr>
      <vt:lpstr>1_Оформление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Калюжная</dc:creator>
  <cp:lastModifiedBy>Blagodarny</cp:lastModifiedBy>
  <cp:revision>715</cp:revision>
  <cp:lastPrinted>2013-05-22T08:11:59Z</cp:lastPrinted>
  <dcterms:created xsi:type="dcterms:W3CDTF">2007-07-19T08:03:06Z</dcterms:created>
  <dcterms:modified xsi:type="dcterms:W3CDTF">2013-07-09T08:49:34Z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0x0101003F3214D33100AF458C211B3CDE67C534</vt:lpwstr>
  </property>
  <property fmtid="{D5CDD505-2E9C-101B-9397-08002B2CF9AE}" pid="3" name="Order">
    <vt:r8>2200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