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21"/>
  </p:notesMasterIdLst>
  <p:handoutMasterIdLst>
    <p:handoutMasterId r:id="rId22"/>
  </p:handoutMasterIdLst>
  <p:sldIdLst>
    <p:sldId id="257" r:id="rId3"/>
    <p:sldId id="280" r:id="rId4"/>
    <p:sldId id="284" r:id="rId5"/>
    <p:sldId id="314" r:id="rId6"/>
    <p:sldId id="315" r:id="rId7"/>
    <p:sldId id="316" r:id="rId8"/>
    <p:sldId id="317" r:id="rId9"/>
    <p:sldId id="285" r:id="rId10"/>
    <p:sldId id="286" r:id="rId11"/>
    <p:sldId id="319" r:id="rId12"/>
    <p:sldId id="320" r:id="rId13"/>
    <p:sldId id="321" r:id="rId14"/>
    <p:sldId id="290" r:id="rId15"/>
    <p:sldId id="265" r:id="rId16"/>
    <p:sldId id="322" r:id="rId17"/>
    <p:sldId id="323" r:id="rId18"/>
    <p:sldId id="324" r:id="rId19"/>
    <p:sldId id="27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66"/>
    <a:srgbClr val="CCCC00"/>
    <a:srgbClr val="009900"/>
    <a:srgbClr val="336600"/>
    <a:srgbClr val="FF99FF"/>
    <a:srgbClr val="9966FF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5230" autoAdjust="0"/>
  </p:normalViewPr>
  <p:slideViewPr>
    <p:cSldViewPr>
      <p:cViewPr varScale="1">
        <p:scale>
          <a:sx n="98" d="100"/>
          <a:sy n="98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-1810" y="-5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B5402F7-D712-4EFA-B8DB-2B3B0BC16B36}" type="datetimeFigureOut">
              <a:rPr lang="en-US"/>
              <a:pPr>
                <a:defRPr/>
              </a:pPr>
              <a:t>7/5/2013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C69814-5BD7-4194-BEDD-E25B2CDF4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66574C7-E494-439D-B787-BAC0FE2C906C}" type="datetimeFigureOut">
              <a:rPr lang="en-US"/>
              <a:pPr>
                <a:defRPr/>
              </a:pPr>
              <a:t>7/5/2013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6743C7-A316-4336-81D6-6BAFFBB32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  <p:sp>
        <p:nvSpPr>
          <p:cNvPr id="19460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9C167B-F8C1-4E4F-9FA6-987C4738B66C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7/5/2013 8:13 AM</a:t>
            </a:fld>
            <a:endParaRPr lang="en-US"/>
          </a:p>
        </p:txBody>
      </p:sp>
      <p:sp>
        <p:nvSpPr>
          <p:cNvPr id="19461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6172200" y="8685213"/>
            <a:ext cx="684213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24C676-C234-4115-B6A2-7EDEEB1BE7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EA2717-A260-4C0F-B5E5-56B4D1928B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698419-43C8-473B-82AB-8A264D7A57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7E42FF-5B8E-4C2C-BA74-D982A8EF6D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5DA868-1C2B-414B-A095-5D73E8A5B4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F10AE9-109B-4124-B73A-1886D2F580F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57BB13-EC34-4677-82DD-F94DC1CC8E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B01303-C046-46F6-9A6D-7F652FAEE5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8B1C7A-97CC-41F5-9D3C-7A9CC37899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5785DE-46FA-40B5-9EB0-274925E982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ru-RU" smtClean="0"/>
          </a:p>
        </p:txBody>
      </p:sp>
      <p:sp>
        <p:nvSpPr>
          <p:cNvPr id="21507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  <p:sp>
        <p:nvSpPr>
          <p:cNvPr id="21508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DB9D79-301F-442B-8CB3-E1457625FF6B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7/5/2013 8:13 AM</a:t>
            </a:fld>
            <a:endParaRPr lang="en-US"/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942A83-123A-40D4-B95E-9463C5723B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 smtClean="0"/>
          </a:p>
          <a:p>
            <a:pPr marL="51752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51752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51752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51752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29D7F-DFC9-4135-A0B5-F2BE9D736B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 smtClean="0"/>
          </a:p>
          <a:p>
            <a:pPr marL="51752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51752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51752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51752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701EE2-D1CE-4DF0-8406-F22B8164BE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 smtClean="0"/>
          </a:p>
          <a:p>
            <a:pPr marL="51752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51752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51752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51752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7D93EC-CFBE-44CB-B148-0D146D120C1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 smtClean="0"/>
          </a:p>
          <a:p>
            <a:pPr marL="51752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51752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51752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51752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E89049-9370-46C9-94E9-D847B31D70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 smtClean="0"/>
          </a:p>
          <a:p>
            <a:pPr marL="51752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51752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51752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517525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6323D8-28AC-417D-901A-CC3A8A01CA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400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9C4D28-8BB9-43D7-AF2D-2A2E537AC8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5AEC7A-35FB-41CB-8505-FEF953A7E5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743700" y="6053138"/>
            <a:ext cx="1762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 rot="10800000" flipV="1">
            <a:off x="8628063" y="6475413"/>
            <a:ext cx="4111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/>
                </a:solidFill>
                <a:latin typeface="+mn-lt"/>
              </a:rPr>
              <a:t>1</a:t>
            </a:r>
            <a:endParaRPr lang="en-US" sz="1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3" descr="footer_graphic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435600"/>
            <a:ext cx="91440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89" r:id="rId10"/>
    <p:sldLayoutId id="2147483690" r:id="rId11"/>
    <p:sldLayoutId id="2147483678" r:id="rId12"/>
  </p:sldLayoutIdLst>
  <p:transition>
    <p:fade/>
  </p:transition>
  <p:hf hdr="0" ft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white rectangle.png"/>
          <p:cNvPicPr>
            <a:picLocks noChangeAspect="1"/>
          </p:cNvPicPr>
          <p:nvPr/>
        </p:nvPicPr>
        <p:blipFill>
          <a:blip r:embed="rId4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>
    <p:fade/>
  </p:transition>
  <p:hf hdr="0" ft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go/ITU-R/ListVII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6053138"/>
            <a:ext cx="1762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4304" y="5445224"/>
            <a:ext cx="5544000" cy="461665"/>
          </a:xfrm>
          <a:prstGeom prst="rect">
            <a:avLst/>
          </a:prstGeom>
          <a:noFill/>
          <a:ln>
            <a:noFill/>
          </a:ln>
          <a:scene3d>
            <a:camera prst="perspectiveRelaxedModerately" fov="0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Н. Васильев, Бюро радиосвязи, МСЭ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13" y="3933825"/>
            <a:ext cx="9107487" cy="1138238"/>
          </a:xfrm>
          <a:prstGeom prst="rect">
            <a:avLst/>
          </a:prstGeom>
          <a:solidFill>
            <a:schemeClr val="accent4">
              <a:lumMod val="20000"/>
              <a:lumOff val="80000"/>
              <a:alpha val="87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BatangChe" pitchFamily="49" charset="-127"/>
              </a:rPr>
              <a:t>Международная система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BatangChe" pitchFamily="49" charset="-127"/>
              </a:rPr>
              <a:t> </a:t>
            </a:r>
            <a:r>
              <a:rPr lang="ru-RU" sz="3400" b="1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BatangChe" pitchFamily="49" charset="-127"/>
              </a:rPr>
              <a:t>радиоконтроля</a:t>
            </a:r>
            <a:r>
              <a:rPr lang="ru-RU" sz="34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BatangChe" pitchFamily="49" charset="-127"/>
              </a:rPr>
              <a:t>                      и устранение вредных помех</a:t>
            </a:r>
            <a:endParaRPr lang="en-US" sz="3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  <a:ea typeface="BatangChe" pitchFamily="49" charset="-127"/>
            </a:endParaRP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63" y="1268413"/>
            <a:ext cx="24479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6025" y="1268413"/>
            <a:ext cx="315753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3400" y="1268413"/>
            <a:ext cx="35306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ubtitle 2"/>
          <p:cNvSpPr txBox="1">
            <a:spLocks/>
          </p:cNvSpPr>
          <p:nvPr/>
        </p:nvSpPr>
        <p:spPr bwMode="auto">
          <a:xfrm>
            <a:off x="1165225" y="476250"/>
            <a:ext cx="6759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Киев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, Украина, 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10 – 12 июля 2013 </a:t>
            </a:r>
            <a:endParaRPr lang="en-US" sz="2800" dirty="0">
              <a:solidFill>
                <a:schemeClr val="tx2">
                  <a:lumMod val="90000"/>
                </a:schemeClr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  <a:defRPr/>
            </a:pPr>
            <a:r>
              <a:rPr lang="en-GB" sz="2400" kern="0" dirty="0">
                <a:solidFill>
                  <a:srgbClr val="000099"/>
                </a:solidFill>
                <a:latin typeface="+mn-lt"/>
                <a:cs typeface="Arial" charset="0"/>
              </a:rPr>
              <a:t> </a:t>
            </a:r>
            <a:endParaRPr lang="en-US" sz="2400" kern="0" dirty="0">
              <a:solidFill>
                <a:srgbClr val="000099"/>
              </a:solidFill>
              <a:latin typeface="+mn-lt"/>
              <a:cs typeface="Arial" charset="0"/>
            </a:endParaRPr>
          </a:p>
          <a:p>
            <a:pPr algn="ctr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  <a:defRPr/>
            </a:pPr>
            <a:endParaRPr lang="en-US" sz="2400" kern="0" dirty="0">
              <a:solidFill>
                <a:srgbClr val="5C5C5C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715375" cy="985837"/>
          </a:xfrm>
        </p:spPr>
        <p:txBody>
          <a:bodyPr/>
          <a:lstStyle/>
          <a:p>
            <a:pPr lvl="1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Международные программы </a:t>
            </a:r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радиоконтроля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(1) Программа </a:t>
            </a:r>
            <a:r>
              <a:rPr lang="ru-RU" sz="3200" b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радиоконтроля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полосах ВЧ</a:t>
            </a:r>
          </a:p>
        </p:txBody>
      </p:sp>
      <p:sp>
        <p:nvSpPr>
          <p:cNvPr id="3686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388" y="1397000"/>
            <a:ext cx="8448675" cy="42640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2400" smtClean="0"/>
              <a:t>В соответствии с Циркулярным письмом БР </a:t>
            </a:r>
            <a:r>
              <a:rPr lang="en-US" sz="2400" smtClean="0"/>
              <a:t>CR/159</a:t>
            </a:r>
            <a:r>
              <a:rPr lang="ru-RU" sz="2400" smtClean="0"/>
              <a:t> от 9.05.01 </a:t>
            </a:r>
          </a:p>
          <a:p>
            <a:pPr>
              <a:spcAft>
                <a:spcPts val="600"/>
              </a:spcAft>
            </a:pPr>
            <a:r>
              <a:rPr lang="ru-RU" sz="2400" smtClean="0"/>
              <a:t>Контролируемый диапазон частот: 2 850 – 28 000 кГц</a:t>
            </a:r>
          </a:p>
          <a:p>
            <a:pPr>
              <a:spcAft>
                <a:spcPts val="600"/>
              </a:spcAft>
            </a:pPr>
            <a:r>
              <a:rPr lang="ru-RU" sz="2400" smtClean="0"/>
              <a:t>Наблюдение за станциями иностранных государств (контроль своих станций по решению администрации)</a:t>
            </a:r>
          </a:p>
          <a:p>
            <a:pPr>
              <a:spcAft>
                <a:spcPts val="600"/>
              </a:spcAft>
            </a:pPr>
            <a:r>
              <a:rPr lang="ru-RU" sz="2400" smtClean="0"/>
              <a:t>Длительность</a:t>
            </a:r>
            <a:r>
              <a:rPr lang="ru-RU" sz="2800" smtClean="0"/>
              <a:t>  ̴ </a:t>
            </a:r>
            <a:r>
              <a:rPr lang="ru-RU" sz="2400" smtClean="0"/>
              <a:t>0.5 часа в день для каждой частоты</a:t>
            </a:r>
          </a:p>
          <a:p>
            <a:pPr>
              <a:spcAft>
                <a:spcPts val="600"/>
              </a:spcAft>
            </a:pPr>
            <a:r>
              <a:rPr lang="ru-RU" sz="2400" smtClean="0"/>
              <a:t>Измерения: частоты, напряженности, занятости спектра; определение направления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ru-RU" sz="2400" smtClean="0"/>
              <a:t>Цели: проверка соответствия РР, идентификация станций – нарушителей , сбор информации об использовании полос ВЧ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ru-RU" sz="2400" smtClean="0"/>
              <a:t>Результаты контроля : 1 раз в месяц, в </a:t>
            </a:r>
            <a:r>
              <a:rPr lang="en-US" sz="2400" b="1" i="1" smtClean="0"/>
              <a:t>brmail@itu.int</a:t>
            </a:r>
            <a:r>
              <a:rPr lang="ru-RU" sz="2400" b="1" i="1" smtClean="0"/>
              <a:t>,</a:t>
            </a:r>
            <a:r>
              <a:rPr lang="ru-RU" sz="2400" smtClean="0"/>
              <a:t> в </a:t>
            </a:r>
            <a:r>
              <a:rPr lang="en-US" sz="2400" b="1" smtClean="0"/>
              <a:t>Excel</a:t>
            </a:r>
            <a:endParaRPr lang="en-US" sz="2000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688" y="6053138"/>
            <a:ext cx="1762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 rot="10800000" flipV="1">
            <a:off x="8628063" y="6546850"/>
            <a:ext cx="411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67CDCD36-883A-4F32-8C93-5933FF79327E}" type="slidenum">
              <a:rPr lang="en-US" sz="1000">
                <a:solidFill>
                  <a:schemeClr val="bg2"/>
                </a:solidFill>
                <a:latin typeface="Calibri" pitchFamily="34" charset="0"/>
              </a:rPr>
              <a:pPr/>
              <a:t>10</a:t>
            </a:fld>
            <a:endParaRPr lang="en-US" sz="100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715375" cy="493712"/>
          </a:xfrm>
        </p:spPr>
        <p:txBody>
          <a:bodyPr/>
          <a:lstStyle/>
          <a:p>
            <a:pPr lvl="1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WEB 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страница </a:t>
            </a:r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радиоконтроля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БР</a:t>
            </a:r>
          </a:p>
        </p:txBody>
      </p:sp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688" y="6053138"/>
            <a:ext cx="1762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4"/>
          <p:cNvSpPr txBox="1">
            <a:spLocks noChangeArrowheads="1"/>
          </p:cNvSpPr>
          <p:nvPr/>
        </p:nvSpPr>
        <p:spPr bwMode="auto">
          <a:xfrm rot="10800000" flipV="1">
            <a:off x="8628063" y="6546850"/>
            <a:ext cx="411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F2BB00CA-6956-4D63-88A2-5357512AE806}" type="slidenum">
              <a:rPr lang="en-US" sz="1000">
                <a:solidFill>
                  <a:schemeClr val="bg2"/>
                </a:solidFill>
                <a:latin typeface="Calibri" pitchFamily="34" charset="0"/>
              </a:rPr>
              <a:pPr/>
              <a:t>11</a:t>
            </a:fld>
            <a:endParaRPr lang="en-US" sz="10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2125" y="1125538"/>
            <a:ext cx="8382000" cy="331787"/>
          </a:xfrm>
        </p:spPr>
        <p:txBody>
          <a:bodyPr rtlCol="0"/>
          <a:lstStyle/>
          <a:p>
            <a:pPr marL="0" indent="0" defTabSz="914363" fontAlgn="auto"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Данные на : </a:t>
            </a:r>
            <a:r>
              <a:rPr lang="fr-CH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http</a:t>
            </a:r>
            <a:r>
              <a:rPr lang="fr-CH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://www.itu.int/ITU-R/go/terrestrial-monitoring 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950" y="1871663"/>
            <a:ext cx="86741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715375" cy="985837"/>
          </a:xfrm>
        </p:spPr>
        <p:txBody>
          <a:bodyPr/>
          <a:lstStyle/>
          <a:p>
            <a:pPr lvl="1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Международные программы </a:t>
            </a:r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радиоконтроля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(2) программа контроля полос </a:t>
            </a:r>
            <a:r>
              <a:rPr lang="en-US" sz="32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COSPAS-SARSAT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096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388" y="1328738"/>
            <a:ext cx="8448675" cy="32988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smtClean="0"/>
              <a:t>Проводится в соответствии с Резолюцией </a:t>
            </a:r>
            <a:r>
              <a:rPr lang="en-US" sz="2400" smtClean="0"/>
              <a:t>205</a:t>
            </a:r>
            <a:r>
              <a:rPr lang="ru-RU" sz="2400" smtClean="0"/>
              <a:t> (ВКР-12)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smtClean="0"/>
              <a:t>Контролируемая полоса: 406–406,1 МГц - спутниковые радиомаяки –указатели места бедствия (EPIRB)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smtClean="0"/>
              <a:t>Цель : выявление и устранения неразрешенных излучений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smtClean="0"/>
              <a:t>Ежемесячное представление результатов в БР в свободном формате: частота, координаты, азимут, время, модуляция</a:t>
            </a:r>
          </a:p>
          <a:p>
            <a:r>
              <a:rPr lang="ru-RU" sz="2400" smtClean="0"/>
              <a:t>Результаты: </a:t>
            </a:r>
            <a:r>
              <a:rPr lang="fr-CH" sz="2000" smtClean="0">
                <a:solidFill>
                  <a:schemeClr val="tx2"/>
                </a:solidFill>
              </a:rPr>
              <a:t>http://www.itu.int/net4/ITU-R/terrestrial/res205/default.aspx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688" y="6053138"/>
            <a:ext cx="1762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 rot="10800000" flipV="1">
            <a:off x="8628063" y="6546850"/>
            <a:ext cx="411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B12FE6FA-6AD3-4FC6-A0CF-5B8D67D057BC}" type="slidenum">
              <a:rPr lang="en-US" sz="1000">
                <a:solidFill>
                  <a:schemeClr val="bg2"/>
                </a:solidFill>
                <a:latin typeface="Calibri" pitchFamily="34" charset="0"/>
              </a:rPr>
              <a:pPr/>
              <a:t>12</a:t>
            </a:fld>
            <a:endParaRPr lang="en-US" sz="10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7600" y="4322763"/>
            <a:ext cx="66944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569325" cy="500062"/>
          </a:xfrm>
        </p:spPr>
        <p:txBody>
          <a:bodyPr/>
          <a:lstStyle/>
          <a:p>
            <a:pPr algn="ctr" defTabSz="914363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accent1"/>
                </a:solidFill>
              </a:rPr>
              <a:t>Статистика наблюдений в </a:t>
            </a:r>
            <a:r>
              <a:rPr lang="ru-RU" sz="3600" b="1">
                <a:solidFill>
                  <a:schemeClr val="accent1"/>
                </a:solidFill>
              </a:rPr>
              <a:t>406–406,1 МГц </a:t>
            </a:r>
            <a:endParaRPr sz="3600" b="1">
              <a:solidFill>
                <a:schemeClr val="accent1"/>
              </a:solidFill>
            </a:endParaRPr>
          </a:p>
        </p:txBody>
      </p:sp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688" y="6053138"/>
            <a:ext cx="1762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4"/>
          <p:cNvSpPr txBox="1">
            <a:spLocks noChangeArrowheads="1"/>
          </p:cNvSpPr>
          <p:nvPr/>
        </p:nvSpPr>
        <p:spPr bwMode="auto">
          <a:xfrm rot="10800000" flipV="1">
            <a:off x="8628063" y="6546850"/>
            <a:ext cx="411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9961BD70-B364-40E6-9E96-3604E56BC41E}" type="slidenum">
              <a:rPr lang="en-US" sz="1000">
                <a:solidFill>
                  <a:schemeClr val="bg2"/>
                </a:solidFill>
                <a:latin typeface="Calibri" pitchFamily="34" charset="0"/>
              </a:rPr>
              <a:pPr/>
              <a:t>13</a:t>
            </a:fld>
            <a:endParaRPr lang="en-US" sz="10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919163"/>
            <a:ext cx="8859837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498598"/>
          </a:xfrm>
        </p:spPr>
        <p:txBody>
          <a:bodyPr/>
          <a:lstStyle/>
          <a:p>
            <a:pPr algn="ctr" defTabSz="914363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accent1"/>
                </a:solidFill>
              </a:rPr>
              <a:t>П</a:t>
            </a:r>
            <a:r>
              <a:rPr lang="ru-RU" sz="3600" b="1">
                <a:solidFill>
                  <a:schemeClr val="accent1"/>
                </a:solidFill>
              </a:rPr>
              <a:t>омехи и </a:t>
            </a:r>
            <a:r>
              <a:rPr lang="ru-RU" sz="3600" b="1" err="1">
                <a:solidFill>
                  <a:schemeClr val="accent1"/>
                </a:solidFill>
              </a:rPr>
              <a:t>радиоконтроль</a:t>
            </a:r>
            <a:endParaRPr sz="3600" b="1"/>
          </a:p>
        </p:txBody>
      </p:sp>
      <p:sp>
        <p:nvSpPr>
          <p:cNvPr id="4505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413" y="1017588"/>
            <a:ext cx="8280400" cy="40941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smtClean="0">
                <a:cs typeface="Arial" charset="0"/>
              </a:rPr>
              <a:t>Процедура устранения помех между странами в Ст. 15 РР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smtClean="0">
                <a:cs typeface="Arial" charset="0"/>
              </a:rPr>
              <a:t>Страна может направить донесение о помехах в МСЭ для информации или оказания помощи, по Приложению 10 РР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smtClean="0">
                <a:cs typeface="Arial" charset="0"/>
              </a:rPr>
              <a:t>БР устанавливает источник помехи, ее причину, статус станций, при необходимости проводит технический анализ</a:t>
            </a:r>
            <a:endParaRPr lang="en-US" sz="2400" smtClean="0"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u="sng" smtClean="0">
                <a:cs typeface="Arial" charset="0"/>
              </a:rPr>
              <a:t>В случае трудностей в установлении источника помех, БР может  обратиться к станциям МСР за помощью (</a:t>
            </a:r>
            <a:r>
              <a:rPr lang="en-US" sz="2400" u="sng" smtClean="0">
                <a:cs typeface="Arial" charset="0"/>
              </a:rPr>
              <a:t>&lt; 30 </a:t>
            </a:r>
            <a:r>
              <a:rPr lang="ru-RU" sz="2400" u="sng" smtClean="0">
                <a:cs typeface="Arial" charset="0"/>
              </a:rPr>
              <a:t>МГц)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smtClean="0">
                <a:cs typeface="Arial" charset="0"/>
              </a:rPr>
              <a:t>БР формулирует рекомендации и направляет  странам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smtClean="0">
                <a:cs typeface="Arial" charset="0"/>
              </a:rPr>
              <a:t>В случае трудностей в устранении помех, страна может обратиться в Радиорегламентарный комитет или ВКР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688" y="6053138"/>
            <a:ext cx="1762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 rot="10800000" flipV="1">
            <a:off x="8628063" y="6546850"/>
            <a:ext cx="411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F8E23AF1-DC59-4936-B472-77B2B027B92C}" type="slidenum">
              <a:rPr lang="en-US" sz="1000">
                <a:solidFill>
                  <a:schemeClr val="bg2"/>
                </a:solidFill>
                <a:latin typeface="Calibri" pitchFamily="34" charset="0"/>
              </a:rPr>
              <a:pPr/>
              <a:t>14</a:t>
            </a:fld>
            <a:endParaRPr lang="en-US" sz="10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8" y="5157788"/>
            <a:ext cx="8437562" cy="8302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7030A0"/>
                </a:solidFill>
                <a:latin typeface="+mn-lt"/>
              </a:rPr>
              <a:t>Случаи помех частотам бедствия и спасения и авиационной связи рассматриваются БР в пределах 24 часов</a:t>
            </a:r>
            <a:endParaRPr lang="en-US" sz="24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498598"/>
          </a:xfrm>
        </p:spPr>
        <p:txBody>
          <a:bodyPr/>
          <a:lstStyle/>
          <a:p>
            <a:pPr algn="ctr" defTabSz="914363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accent1"/>
                </a:solidFill>
              </a:rPr>
              <a:t>Примеры  помех</a:t>
            </a:r>
            <a:r>
              <a:rPr sz="3600" b="1">
                <a:solidFill>
                  <a:schemeClr val="accent1"/>
                </a:solidFill>
              </a:rPr>
              <a:t>,</a:t>
            </a:r>
            <a:r>
              <a:rPr lang="ru-RU" sz="3600" b="1">
                <a:solidFill>
                  <a:schemeClr val="accent1"/>
                </a:solidFill>
              </a:rPr>
              <a:t> представляемых в МСЭ</a:t>
            </a:r>
            <a:endParaRPr sz="3600" b="1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413" y="765175"/>
            <a:ext cx="8280400" cy="5672138"/>
          </a:xfrm>
        </p:spPr>
        <p:txBody>
          <a:bodyPr rtlCol="0"/>
          <a:lstStyle/>
          <a:p>
            <a:pPr marL="274638" indent="-274638" defTabSz="877888" fontAlgn="auto">
              <a:spcBef>
                <a:spcPct val="30000"/>
              </a:spcBef>
              <a:spcAft>
                <a:spcPct val="30000"/>
              </a:spcAft>
              <a:defRPr/>
            </a:pPr>
            <a:r>
              <a:rPr lang="ru-RU" sz="2400" dirty="0" smtClean="0"/>
              <a:t>Помехи станции воздушного контроля администрации </a:t>
            </a:r>
            <a:r>
              <a:rPr lang="en-US" sz="2400" dirty="0" smtClean="0"/>
              <a:t>“A</a:t>
            </a:r>
            <a:r>
              <a:rPr lang="en-US" sz="2400" dirty="0"/>
              <a:t>” </a:t>
            </a:r>
            <a:r>
              <a:rPr lang="ru-RU" sz="2400" dirty="0" smtClean="0"/>
              <a:t>на</a:t>
            </a:r>
            <a:r>
              <a:rPr lang="en-US" sz="2400" dirty="0" smtClean="0"/>
              <a:t> </a:t>
            </a:r>
            <a:r>
              <a:rPr lang="ru-RU" sz="2400" dirty="0" smtClean="0"/>
              <a:t>частоте </a:t>
            </a:r>
            <a:r>
              <a:rPr lang="en-US" sz="2400" dirty="0" smtClean="0"/>
              <a:t>13 </a:t>
            </a:r>
            <a:r>
              <a:rPr lang="en-US" sz="2400" dirty="0"/>
              <a:t>349.4 kHz </a:t>
            </a:r>
            <a:r>
              <a:rPr lang="ru-RU" sz="2400" dirty="0" smtClean="0"/>
              <a:t>(ВПС), февраль </a:t>
            </a:r>
            <a:r>
              <a:rPr lang="en-US" sz="2400" dirty="0" smtClean="0"/>
              <a:t>201</a:t>
            </a:r>
            <a:r>
              <a:rPr lang="ru-RU" sz="2400" dirty="0" smtClean="0"/>
              <a:t>3</a:t>
            </a:r>
            <a:endParaRPr lang="en-US" sz="2400" dirty="0"/>
          </a:p>
          <a:p>
            <a:pPr marL="792163" lvl="1" indent="-274638" defTabSz="877888" fontAlgn="auto">
              <a:spcBef>
                <a:spcPct val="30000"/>
              </a:spcBef>
              <a:spcAft>
                <a:spcPct val="30000"/>
              </a:spcAft>
              <a:defRPr/>
            </a:pPr>
            <a:r>
              <a:rPr lang="ru-RU" sz="2000" dirty="0" smtClean="0"/>
              <a:t>Источник помехи: рыболовецкое судно </a:t>
            </a:r>
            <a:r>
              <a:rPr lang="ru-RU" sz="2000" dirty="0"/>
              <a:t>администрации</a:t>
            </a:r>
            <a:r>
              <a:rPr lang="en-US" sz="2000" dirty="0" smtClean="0"/>
              <a:t>“B</a:t>
            </a:r>
            <a:r>
              <a:rPr lang="en-US" sz="2000" dirty="0"/>
              <a:t>” </a:t>
            </a:r>
          </a:p>
          <a:p>
            <a:pPr marL="792163" lvl="1" indent="-274638" defTabSz="877888" fontAlgn="auto">
              <a:spcBef>
                <a:spcPct val="30000"/>
              </a:spcBef>
              <a:spcAft>
                <a:spcPct val="30000"/>
              </a:spcAft>
              <a:defRPr/>
            </a:pPr>
            <a:r>
              <a:rPr lang="ru-RU" sz="2000" dirty="0" smtClean="0"/>
              <a:t>Причина: работа  морского судна на неразрешенных частотах</a:t>
            </a:r>
            <a:endParaRPr lang="en-US" sz="2000" dirty="0"/>
          </a:p>
          <a:p>
            <a:pPr marL="792163" lvl="1" indent="-274638" defTabSz="877888" fontAlgn="auto">
              <a:spcBef>
                <a:spcPct val="30000"/>
              </a:spcBef>
              <a:spcAft>
                <a:spcPct val="30000"/>
              </a:spcAft>
              <a:defRPr/>
            </a:pPr>
            <a:r>
              <a:rPr lang="ru-RU" sz="2000" dirty="0" smtClean="0"/>
              <a:t>Действия БР: требование к </a:t>
            </a:r>
            <a:r>
              <a:rPr lang="en-US" sz="2000" dirty="0" smtClean="0"/>
              <a:t>“B</a:t>
            </a:r>
            <a:r>
              <a:rPr lang="en-US" sz="2000" dirty="0"/>
              <a:t>” </a:t>
            </a:r>
            <a:r>
              <a:rPr lang="ru-RU" sz="2000" dirty="0" smtClean="0"/>
              <a:t> устранить помеху (прекращена)</a:t>
            </a:r>
            <a:endParaRPr lang="en-US" sz="2000" dirty="0"/>
          </a:p>
          <a:p>
            <a:pPr marL="274638" indent="-274638" defTabSz="877888" fontAlgn="auto">
              <a:spcBef>
                <a:spcPct val="30000"/>
              </a:spcBef>
              <a:spcAft>
                <a:spcPct val="30000"/>
              </a:spcAft>
              <a:defRPr/>
            </a:pPr>
            <a:r>
              <a:rPr lang="ru-RU" sz="2400" dirty="0"/>
              <a:t>Помехи </a:t>
            </a:r>
            <a:r>
              <a:rPr lang="en-US" sz="2400" dirty="0" smtClean="0"/>
              <a:t>GPS </a:t>
            </a:r>
            <a:r>
              <a:rPr lang="ru-RU" sz="2400" dirty="0" smtClean="0"/>
              <a:t> на судах и самолетах </a:t>
            </a:r>
            <a:r>
              <a:rPr lang="ru-RU" sz="2400" dirty="0"/>
              <a:t>администрации </a:t>
            </a:r>
            <a:r>
              <a:rPr lang="en-US" sz="2400" dirty="0" smtClean="0"/>
              <a:t>“</a:t>
            </a:r>
            <a:r>
              <a:rPr lang="ru-RU" sz="2400" dirty="0" smtClean="0"/>
              <a:t>С</a:t>
            </a:r>
            <a:r>
              <a:rPr lang="en-US" sz="2400" dirty="0" smtClean="0"/>
              <a:t>” </a:t>
            </a:r>
            <a:r>
              <a:rPr lang="ru-RU" sz="2400" dirty="0" smtClean="0"/>
              <a:t>на</a:t>
            </a:r>
            <a:r>
              <a:rPr lang="en-US" sz="2400" dirty="0" smtClean="0"/>
              <a:t> </a:t>
            </a:r>
            <a:r>
              <a:rPr lang="ru-RU" sz="2400" dirty="0" smtClean="0"/>
              <a:t>частотах </a:t>
            </a:r>
            <a:r>
              <a:rPr lang="en-US" sz="2400" dirty="0" smtClean="0"/>
              <a:t>1227 </a:t>
            </a:r>
            <a:r>
              <a:rPr lang="en-US" sz="2400" dirty="0"/>
              <a:t>MHz and 1575 MHz </a:t>
            </a:r>
            <a:r>
              <a:rPr lang="ru-RU" sz="2400" dirty="0" smtClean="0"/>
              <a:t>в период март – май </a:t>
            </a:r>
            <a:r>
              <a:rPr lang="en-US" sz="2400" dirty="0" smtClean="0"/>
              <a:t>2012</a:t>
            </a:r>
            <a:endParaRPr lang="en-US" sz="2400" dirty="0"/>
          </a:p>
          <a:p>
            <a:pPr marL="792163" lvl="1" indent="-274638" defTabSz="877888" fontAlgn="auto">
              <a:spcBef>
                <a:spcPct val="30000"/>
              </a:spcBef>
              <a:spcAft>
                <a:spcPct val="30000"/>
              </a:spcAft>
              <a:defRPr/>
            </a:pPr>
            <a:r>
              <a:rPr lang="ru-RU" sz="2000" dirty="0"/>
              <a:t>Источник </a:t>
            </a:r>
            <a:r>
              <a:rPr lang="ru-RU" sz="2000" dirty="0" smtClean="0"/>
              <a:t>помехи</a:t>
            </a:r>
            <a:r>
              <a:rPr lang="en-US" sz="2000" dirty="0" smtClean="0"/>
              <a:t>:</a:t>
            </a:r>
            <a:r>
              <a:rPr lang="ru-RU" sz="2000" dirty="0" smtClean="0"/>
              <a:t> наземная станция</a:t>
            </a:r>
            <a:r>
              <a:rPr lang="en-US" sz="2000" dirty="0" smtClean="0"/>
              <a:t> </a:t>
            </a:r>
            <a:r>
              <a:rPr lang="ru-RU" sz="2000" dirty="0" smtClean="0"/>
              <a:t>соседней администрации </a:t>
            </a:r>
            <a:r>
              <a:rPr lang="en-US" sz="2000" dirty="0" smtClean="0"/>
              <a:t>“D</a:t>
            </a:r>
            <a:r>
              <a:rPr lang="en-US" sz="2000" dirty="0"/>
              <a:t>”, </a:t>
            </a:r>
            <a:r>
              <a:rPr lang="ru-RU" sz="2000" dirty="0" smtClean="0"/>
              <a:t>работающая  </a:t>
            </a:r>
            <a:r>
              <a:rPr lang="ru-RU" sz="2000" dirty="0"/>
              <a:t>на неразрешенных </a:t>
            </a:r>
            <a:r>
              <a:rPr lang="ru-RU" sz="2000" dirty="0" smtClean="0"/>
              <a:t>частотах</a:t>
            </a:r>
            <a:r>
              <a:rPr lang="en-US" sz="2000" dirty="0" smtClean="0"/>
              <a:t>, </a:t>
            </a:r>
            <a:r>
              <a:rPr lang="ru-RU" sz="2000" dirty="0" smtClean="0"/>
              <a:t>9 км от границы</a:t>
            </a:r>
            <a:endParaRPr lang="en-US" sz="2000" dirty="0"/>
          </a:p>
          <a:p>
            <a:pPr marL="792163" lvl="1" indent="-274638" defTabSz="877888" fontAlgn="auto">
              <a:spcBef>
                <a:spcPct val="30000"/>
              </a:spcBef>
              <a:spcAft>
                <a:spcPct val="30000"/>
              </a:spcAft>
              <a:defRPr/>
            </a:pPr>
            <a:r>
              <a:rPr lang="ru-RU" sz="2000" dirty="0"/>
              <a:t>Действия БР: требование к администрации </a:t>
            </a:r>
            <a:r>
              <a:rPr lang="en-US" sz="2000" dirty="0"/>
              <a:t>“D</a:t>
            </a:r>
            <a:r>
              <a:rPr lang="en-US" sz="2000" dirty="0" smtClean="0"/>
              <a:t>”</a:t>
            </a:r>
            <a:r>
              <a:rPr lang="ru-RU" sz="2000" dirty="0" smtClean="0"/>
              <a:t> найти источник, устранить помеху, не допустить  повторения</a:t>
            </a:r>
            <a:endParaRPr lang="en-US" sz="2000" dirty="0"/>
          </a:p>
          <a:p>
            <a:pPr marL="792163" lvl="1" indent="-274638" defTabSz="877888" fontAlgn="auto">
              <a:spcBef>
                <a:spcPct val="30000"/>
              </a:spcBef>
              <a:spcAft>
                <a:spcPct val="30000"/>
              </a:spcAft>
              <a:defRPr/>
            </a:pPr>
            <a:r>
              <a:rPr lang="ru-RU" sz="2000" dirty="0" smtClean="0"/>
              <a:t>Развитие ситуации</a:t>
            </a:r>
            <a:r>
              <a:rPr lang="en-US" sz="2000" dirty="0" smtClean="0"/>
              <a:t>:</a:t>
            </a:r>
            <a:r>
              <a:rPr lang="ru-RU" sz="2000" dirty="0" smtClean="0"/>
              <a:t> помехи прекратились</a:t>
            </a:r>
            <a:r>
              <a:rPr lang="en-US" sz="2000" dirty="0" smtClean="0"/>
              <a:t>; </a:t>
            </a:r>
            <a:r>
              <a:rPr lang="ru-RU" sz="2000" dirty="0" smtClean="0"/>
              <a:t>подписан меморандум МСЭ  </a:t>
            </a:r>
            <a:r>
              <a:rPr lang="en-US" sz="2000" dirty="0" smtClean="0"/>
              <a:t>&lt;</a:t>
            </a:r>
            <a:r>
              <a:rPr lang="ru-RU" sz="2000" dirty="0" smtClean="0"/>
              <a:t>- </a:t>
            </a:r>
            <a:r>
              <a:rPr lang="en-US" sz="2000" dirty="0" smtClean="0"/>
              <a:t>&gt; </a:t>
            </a:r>
            <a:r>
              <a:rPr lang="ru-RU" sz="2000" dirty="0" smtClean="0"/>
              <a:t>ИКАО по защите спутниковой </a:t>
            </a:r>
            <a:r>
              <a:rPr lang="ru-RU" sz="2000" dirty="0" err="1" smtClean="0"/>
              <a:t>радионавигациии</a:t>
            </a:r>
            <a:r>
              <a:rPr lang="en-US" sz="2000" dirty="0" smtClean="0"/>
              <a:t>, </a:t>
            </a:r>
            <a:r>
              <a:rPr lang="en-US" sz="2000" dirty="0"/>
              <a:t>17.12.12</a:t>
            </a:r>
          </a:p>
          <a:p>
            <a:pPr defTabSz="914363" fontAlgn="auto">
              <a:spcBef>
                <a:spcPts val="600"/>
              </a:spcBef>
              <a:spcAft>
                <a:spcPts val="600"/>
              </a:spcAft>
              <a:defRPr/>
            </a:pPr>
            <a:endParaRPr lang="ru-RU" sz="2400" dirty="0" smtClean="0">
              <a:cs typeface="Arial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688" y="6053138"/>
            <a:ext cx="1762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4"/>
          <p:cNvSpPr txBox="1">
            <a:spLocks noChangeArrowheads="1"/>
          </p:cNvSpPr>
          <p:nvPr/>
        </p:nvSpPr>
        <p:spPr bwMode="auto">
          <a:xfrm rot="10800000" flipV="1">
            <a:off x="8628063" y="6546850"/>
            <a:ext cx="411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2FD00320-EAE9-43B8-9737-8FC36D85C4F1}" type="slidenum">
              <a:rPr lang="en-US" sz="1000">
                <a:solidFill>
                  <a:schemeClr val="bg2"/>
                </a:solidFill>
                <a:latin typeface="Calibri" pitchFamily="34" charset="0"/>
              </a:rPr>
              <a:pPr/>
              <a:t>15</a:t>
            </a:fld>
            <a:endParaRPr lang="en-US" sz="100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498598"/>
          </a:xfrm>
        </p:spPr>
        <p:txBody>
          <a:bodyPr/>
          <a:lstStyle/>
          <a:p>
            <a:pPr algn="ctr" defTabSz="914363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accent1"/>
                </a:solidFill>
              </a:rPr>
              <a:t>Действия  ВКР-12 в области помех</a:t>
            </a:r>
            <a:endParaRPr sz="3600" b="1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413" y="692150"/>
            <a:ext cx="8280400" cy="5170488"/>
          </a:xfrm>
        </p:spPr>
        <p:txBody>
          <a:bodyPr rtlCol="0"/>
          <a:lstStyle/>
          <a:p>
            <a:pPr marL="274638" indent="-274638" defTabSz="877888" fontAlgn="auto">
              <a:spcBef>
                <a:spcPct val="30000"/>
              </a:spcBef>
              <a:spcAft>
                <a:spcPct val="30000"/>
              </a:spcAft>
              <a:defRPr/>
            </a:pPr>
            <a:r>
              <a:rPr lang="ru-RU" sz="2400" dirty="0" smtClean="0"/>
              <a:t>Рассмотрение случаев помех (1) США - </a:t>
            </a:r>
            <a:r>
              <a:rPr lang="en-US" sz="2400" dirty="0" smtClean="0"/>
              <a:t>&gt; </a:t>
            </a:r>
            <a:r>
              <a:rPr lang="ru-RU" sz="2400" dirty="0" smtClean="0"/>
              <a:t>Куба и (2) Италия</a:t>
            </a:r>
            <a:r>
              <a:rPr lang="en-US" sz="2400" dirty="0" smtClean="0"/>
              <a:t>-&gt;</a:t>
            </a:r>
            <a:r>
              <a:rPr lang="ru-RU" sz="2400" dirty="0" smtClean="0"/>
              <a:t> 12 соседних стран  в  диапазонах </a:t>
            </a:r>
            <a:r>
              <a:rPr lang="ru-RU" sz="2400" dirty="0"/>
              <a:t>ФМ радиовещания </a:t>
            </a:r>
            <a:r>
              <a:rPr lang="ru-RU" sz="2400" dirty="0" smtClean="0"/>
              <a:t> и ТВ </a:t>
            </a:r>
          </a:p>
          <a:p>
            <a:pPr marL="274638" indent="-274638" defTabSz="877888" fontAlgn="auto">
              <a:spcBef>
                <a:spcPct val="30000"/>
              </a:spcBef>
              <a:spcAft>
                <a:spcPct val="30000"/>
              </a:spcAft>
              <a:defRPr/>
            </a:pPr>
            <a:r>
              <a:rPr lang="ru-RU" sz="2400" dirty="0" smtClean="0"/>
              <a:t>Попытка введения в Регламент радиосвязи понятия преднамеренных помех и обязательства прекращать их.</a:t>
            </a:r>
          </a:p>
          <a:p>
            <a:pPr marL="792163" lvl="1" indent="-274638" defTabSz="877888" fontAlgn="auto">
              <a:spcBef>
                <a:spcPct val="30000"/>
              </a:spcBef>
              <a:spcAft>
                <a:spcPct val="30000"/>
              </a:spcAft>
              <a:defRPr/>
            </a:pPr>
            <a:r>
              <a:rPr lang="ru-RU" sz="2200" dirty="0" smtClean="0"/>
              <a:t>Перед ВКР-12 в МСЭ (БР и РРК) были представлены несколько случаев преднамеренных помех  спутниковым сетям </a:t>
            </a:r>
          </a:p>
          <a:p>
            <a:pPr marL="792163" lvl="1" indent="-274638" defTabSz="877888" fontAlgn="auto">
              <a:spcBef>
                <a:spcPct val="30000"/>
              </a:spcBef>
              <a:spcAft>
                <a:spcPct val="30000"/>
              </a:spcAft>
              <a:defRPr/>
            </a:pPr>
            <a:r>
              <a:rPr lang="en-US" sz="2200" dirty="0" smtClean="0"/>
              <a:t>14 </a:t>
            </a:r>
            <a:r>
              <a:rPr lang="ru-RU" sz="2200" dirty="0" smtClean="0"/>
              <a:t>Европейских стран предложили новое положение в РР:</a:t>
            </a:r>
          </a:p>
          <a:p>
            <a:pPr marL="0" indent="0" algn="ctr" defTabSz="877888" fontAlgn="auto">
              <a:spcBef>
                <a:spcPct val="30000"/>
              </a:spcBef>
              <a:spcAft>
                <a:spcPct val="30000"/>
              </a:spcAft>
              <a:buFontTx/>
              <a:buNone/>
              <a:defRPr/>
            </a:pPr>
            <a:r>
              <a:rPr lang="en-GB" sz="2200" b="1" i="1" dirty="0" smtClean="0">
                <a:solidFill>
                  <a:schemeClr val="tx2"/>
                </a:solidFill>
              </a:rPr>
              <a:t>15.1A</a:t>
            </a:r>
            <a:r>
              <a:rPr lang="en-US" sz="2200" i="1" dirty="0" smtClean="0">
                <a:solidFill>
                  <a:schemeClr val="tx2"/>
                </a:solidFill>
              </a:rPr>
              <a:t>	</a:t>
            </a:r>
            <a:r>
              <a:rPr lang="ru-RU" sz="2200" i="1" dirty="0" smtClean="0">
                <a:solidFill>
                  <a:schemeClr val="tx2"/>
                </a:solidFill>
              </a:rPr>
              <a:t>Государства-члены МСЭ ответственны за прекращение передачи с их территории сигналов , предназначенных для затруднения или недопущения приема других сигналов  </a:t>
            </a:r>
          </a:p>
          <a:p>
            <a:pPr defTabSz="914363" fontAlgn="auto" hangingPunct="0">
              <a:spcAft>
                <a:spcPts val="0"/>
              </a:spcAft>
              <a:defRPr/>
            </a:pPr>
            <a:r>
              <a:rPr lang="ru-RU" sz="2400" dirty="0" smtClean="0"/>
              <a:t>ВКР-12 подтвердила, что преднамеренные помехи являются нарушением РР и администрации обязаны их устранять, но не внесла в Регламент (Статью 15) существенных изменений</a:t>
            </a:r>
            <a:endParaRPr lang="ru-RU" sz="2400" dirty="0" smtClean="0">
              <a:cs typeface="Arial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688" y="6053138"/>
            <a:ext cx="1762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4"/>
          <p:cNvSpPr txBox="1">
            <a:spLocks noChangeArrowheads="1"/>
          </p:cNvSpPr>
          <p:nvPr/>
        </p:nvSpPr>
        <p:spPr bwMode="auto">
          <a:xfrm rot="10800000" flipV="1">
            <a:off x="8628063" y="6546850"/>
            <a:ext cx="411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178D3363-05F2-4510-B0AA-61895380C540}" type="slidenum">
              <a:rPr lang="en-US" sz="1000">
                <a:solidFill>
                  <a:schemeClr val="bg2"/>
                </a:solidFill>
                <a:latin typeface="Calibri" pitchFamily="34" charset="0"/>
              </a:rPr>
              <a:pPr/>
              <a:t>16</a:t>
            </a:fld>
            <a:endParaRPr lang="en-US" sz="100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64488" cy="470898"/>
          </a:xfrm>
        </p:spPr>
        <p:txBody>
          <a:bodyPr/>
          <a:lstStyle/>
          <a:p>
            <a:pPr algn="ctr" defTabSz="914363" fontAlgn="auto">
              <a:spcAft>
                <a:spcPts val="0"/>
              </a:spcAft>
              <a:defRPr/>
            </a:pPr>
            <a:r>
              <a:rPr lang="ru-RU" sz="3400" b="1">
                <a:solidFill>
                  <a:schemeClr val="accent1"/>
                </a:solidFill>
              </a:rPr>
              <a:t>Донесения  о нарушениях по результатам РК</a:t>
            </a:r>
            <a:endParaRPr sz="3400" b="1"/>
          </a:p>
        </p:txBody>
      </p:sp>
      <p:sp>
        <p:nvSpPr>
          <p:cNvPr id="5120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38538" y="822325"/>
            <a:ext cx="5426075" cy="4838700"/>
          </a:xfrm>
        </p:spPr>
        <p:txBody>
          <a:bodyPr/>
          <a:lstStyle/>
          <a:p>
            <a:pPr marL="274638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400" smtClean="0"/>
              <a:t>Нарушение – это работа станции несоответствующая РР, но которая может и не создавать помех </a:t>
            </a:r>
          </a:p>
          <a:p>
            <a:pPr marL="274638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400" smtClean="0"/>
              <a:t>Донесение о серьезных нарушения (Прил. 9 РР) отправляется страной, обнаружившей нарушение в страну-нарушитель  (при трудностях - в БР)</a:t>
            </a:r>
          </a:p>
          <a:p>
            <a:pPr marL="274638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400" smtClean="0"/>
              <a:t>Критерии серьезности нарушений определяются страной, например:</a:t>
            </a:r>
          </a:p>
          <a:p>
            <a:pPr marL="792163" lvl="1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000" smtClean="0"/>
              <a:t>Работа на частотах бедствия и безопасн.</a:t>
            </a:r>
          </a:p>
          <a:p>
            <a:pPr marL="792163" lvl="1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000" smtClean="0"/>
              <a:t>Работа в исключительных полосах ВПС</a:t>
            </a:r>
          </a:p>
          <a:p>
            <a:pPr marL="792163" lvl="1" indent="-274638" defTabSz="877888">
              <a:spcBef>
                <a:spcPct val="30000"/>
              </a:spcBef>
              <a:spcAft>
                <a:spcPct val="30000"/>
              </a:spcAft>
            </a:pPr>
            <a:r>
              <a:rPr lang="ru-RU" sz="2000" smtClean="0"/>
              <a:t>Неправильное использование позывных</a:t>
            </a:r>
            <a:endParaRPr lang="en-US" sz="2000" smtClean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688" y="6053138"/>
            <a:ext cx="1762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4"/>
          <p:cNvSpPr txBox="1">
            <a:spLocks noChangeArrowheads="1"/>
          </p:cNvSpPr>
          <p:nvPr/>
        </p:nvSpPr>
        <p:spPr bwMode="auto">
          <a:xfrm rot="10800000" flipV="1">
            <a:off x="8628063" y="6546850"/>
            <a:ext cx="411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4ADD36C9-655F-418A-BC58-BBB39D7CB3EE}" type="slidenum">
              <a:rPr lang="en-US" sz="1000">
                <a:solidFill>
                  <a:schemeClr val="bg2"/>
                </a:solidFill>
                <a:latin typeface="Calibri" pitchFamily="34" charset="0"/>
              </a:rPr>
              <a:pPr/>
              <a:t>17</a:t>
            </a:fld>
            <a:endParaRPr lang="en-US" sz="10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3" y="908050"/>
            <a:ext cx="352742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213" y="2547938"/>
            <a:ext cx="7200900" cy="665162"/>
          </a:xfrm>
        </p:spPr>
        <p:txBody>
          <a:bodyPr rtlCol="0"/>
          <a:lstStyle/>
          <a:p>
            <a:pPr marL="0" indent="0" algn="ctr" defTabSz="914363" fontAlgn="auto">
              <a:spcAft>
                <a:spcPts val="0"/>
              </a:spcAft>
              <a:buFontTx/>
              <a:buNone/>
              <a:defRPr/>
            </a:pPr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688" y="6053138"/>
            <a:ext cx="1762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5"/>
          <p:cNvSpPr txBox="1">
            <a:spLocks noChangeArrowheads="1"/>
          </p:cNvSpPr>
          <p:nvPr/>
        </p:nvSpPr>
        <p:spPr bwMode="auto">
          <a:xfrm rot="10800000" flipV="1">
            <a:off x="8628063" y="6546850"/>
            <a:ext cx="411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1FDB0D03-FBAF-4BDA-AE8B-D3CCEC326079}" type="slidenum">
              <a:rPr lang="en-US" sz="1000">
                <a:solidFill>
                  <a:schemeClr val="bg2"/>
                </a:solidFill>
                <a:latin typeface="Calibri" pitchFamily="34" charset="0"/>
              </a:rPr>
              <a:pPr/>
              <a:t>18</a:t>
            </a:fld>
            <a:endParaRPr lang="en-US" sz="100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542337" cy="431800"/>
          </a:xfrm>
        </p:spPr>
        <p:txBody>
          <a:bodyPr>
            <a:noAutofit/>
          </a:bodyPr>
          <a:lstStyle/>
          <a:p>
            <a:pPr algn="ctr" defTabSz="914363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accent1"/>
                </a:solidFill>
              </a:rPr>
              <a:t>Содержание презентации</a:t>
            </a:r>
            <a:r>
              <a:rPr sz="3600" b="1">
                <a:solidFill>
                  <a:schemeClr val="tx2"/>
                </a:solidFill>
              </a:rPr>
              <a:t/>
            </a:r>
            <a:br>
              <a:rPr sz="3600" b="1">
                <a:solidFill>
                  <a:schemeClr val="tx2"/>
                </a:solidFill>
              </a:rPr>
            </a:br>
            <a:endParaRPr sz="3600">
              <a:solidFill>
                <a:schemeClr val="tx2"/>
              </a:solidFill>
            </a:endParaRPr>
          </a:p>
        </p:txBody>
      </p:sp>
      <p:sp>
        <p:nvSpPr>
          <p:cNvPr id="2048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4975" y="1700213"/>
            <a:ext cx="8364538" cy="3600450"/>
          </a:xfrm>
        </p:spPr>
        <p:txBody>
          <a:bodyPr/>
          <a:lstStyle/>
          <a:p>
            <a:r>
              <a:rPr lang="ru-RU" sz="2800" smtClean="0"/>
              <a:t>Обзор Международной системы радиоконтроля</a:t>
            </a:r>
          </a:p>
          <a:p>
            <a:r>
              <a:rPr lang="ru-RU" sz="2800" smtClean="0">
                <a:cs typeface="Arial" charset="0"/>
              </a:rPr>
              <a:t>Использование результатов международного радиоконтроля</a:t>
            </a:r>
          </a:p>
          <a:p>
            <a:r>
              <a:rPr lang="ru-RU" sz="2800" smtClean="0">
                <a:cs typeface="Arial" charset="0"/>
              </a:rPr>
              <a:t>Регулярные и специальные программы МСЭ по  радиоконтролю</a:t>
            </a:r>
          </a:p>
          <a:p>
            <a:pPr>
              <a:spcAft>
                <a:spcPts val="600"/>
              </a:spcAft>
            </a:pPr>
            <a:r>
              <a:rPr lang="ru-RU" sz="2800" smtClean="0"/>
              <a:t>Помехи и радиоконтроль</a:t>
            </a:r>
          </a:p>
          <a:p>
            <a:pPr>
              <a:spcAft>
                <a:spcPts val="600"/>
              </a:spcAft>
            </a:pPr>
            <a:r>
              <a:rPr lang="ru-RU" sz="2800" smtClean="0"/>
              <a:t>Роль МСЭ в решении случаев вредных помех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688" y="6053138"/>
            <a:ext cx="1762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 rot="10800000" flipV="1">
            <a:off x="8628063" y="6546850"/>
            <a:ext cx="411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EA6BCB67-EDB2-4FD5-99B5-31990B0998C2}" type="slidenum">
              <a:rPr lang="en-US" sz="1000">
                <a:solidFill>
                  <a:schemeClr val="bg2"/>
                </a:solidFill>
                <a:latin typeface="Calibri" pitchFamily="34" charset="0"/>
              </a:rPr>
              <a:pPr/>
              <a:t>2</a:t>
            </a:fld>
            <a:endParaRPr lang="en-US" sz="100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1495794"/>
          </a:xfrm>
        </p:spPr>
        <p:txBody>
          <a:bodyPr/>
          <a:lstStyle/>
          <a:p>
            <a:pPr algn="ctr" defTabSz="914363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Определение </a:t>
            </a:r>
            <a:r>
              <a:rPr lang="ru-R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международной системы </a:t>
            </a:r>
            <a:r>
              <a:rPr lang="ru-R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контроля излучений (МСКИ)</a:t>
            </a:r>
            <a:r>
              <a:rPr sz="3600" b="1"/>
              <a:t/>
            </a:r>
            <a:br>
              <a:rPr sz="3600" b="1"/>
            </a:br>
            <a:endParaRPr sz="3600"/>
          </a:p>
        </p:txBody>
      </p:sp>
      <p:sp>
        <p:nvSpPr>
          <p:cNvPr id="2253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0538" y="1341438"/>
            <a:ext cx="8137525" cy="4994275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ru-RU" sz="2400" smtClean="0"/>
              <a:t>Совокупность станций, выделенных администрациями для международного контроля</a:t>
            </a:r>
          </a:p>
          <a:p>
            <a:pPr>
              <a:spcAft>
                <a:spcPts val="300"/>
              </a:spcAft>
            </a:pPr>
            <a:r>
              <a:rPr lang="ru-RU" sz="2400" smtClean="0"/>
              <a:t>Регулируется Регламентом радиосвязи, рекомендациями МСЭ-Р и циркулярными письмами Бюро радиосвязи (БР)</a:t>
            </a:r>
          </a:p>
          <a:p>
            <a:pPr>
              <a:spcAft>
                <a:spcPts val="300"/>
              </a:spcAft>
            </a:pPr>
            <a:r>
              <a:rPr lang="ru-RU" sz="2400" smtClean="0"/>
              <a:t>Станции должны соответствовать рекомендациям МСЭ-Р   (Пр.: Рек. МСЭ-Р SM.377-4 по точности измерения частоты)</a:t>
            </a:r>
          </a:p>
          <a:p>
            <a:pPr>
              <a:spcAft>
                <a:spcPts val="300"/>
              </a:spcAft>
            </a:pPr>
            <a:r>
              <a:rPr lang="ru-RU" sz="2400" smtClean="0"/>
              <a:t>Участие в международных программах радиоконтроля и решении других задач в интересах стран-членов МСЭ </a:t>
            </a:r>
          </a:p>
          <a:p>
            <a:pPr>
              <a:spcAft>
                <a:spcPts val="300"/>
              </a:spcAft>
            </a:pPr>
            <a:r>
              <a:rPr lang="ru-RU" sz="2400" smtClean="0"/>
              <a:t>Результаты радиоконтроля должны представляться в Бюро Радиосвязи в едином формате</a:t>
            </a:r>
          </a:p>
          <a:p>
            <a:pPr>
              <a:spcAft>
                <a:spcPts val="300"/>
              </a:spcAft>
            </a:pPr>
            <a:r>
              <a:rPr lang="ru-RU" sz="2400" smtClean="0"/>
              <a:t>Администрации должны назначать централизирующие учреждения, которым которые взаимодействуют с МСЭ</a:t>
            </a:r>
          </a:p>
          <a:p>
            <a:pPr>
              <a:spcAft>
                <a:spcPts val="300"/>
              </a:spcAft>
            </a:pPr>
            <a:endParaRPr lang="ru-RU" sz="240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688" y="6053138"/>
            <a:ext cx="1762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 rot="10800000" flipV="1">
            <a:off x="8628063" y="6546850"/>
            <a:ext cx="411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E63EC707-7EDE-47BF-88E6-CC8B7673E7EA}" type="slidenum">
              <a:rPr lang="en-US" sz="1000">
                <a:solidFill>
                  <a:schemeClr val="bg2"/>
                </a:solidFill>
                <a:latin typeface="Calibri" pitchFamily="34" charset="0"/>
              </a:rPr>
              <a:pPr/>
              <a:t>3</a:t>
            </a:fld>
            <a:endParaRPr lang="en-US" sz="100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498598"/>
          </a:xfrm>
        </p:spPr>
        <p:txBody>
          <a:bodyPr/>
          <a:lstStyle/>
          <a:p>
            <a:pPr algn="ctr" defTabSz="914363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История и регламентирование МСР</a:t>
            </a:r>
            <a:endParaRPr sz="3600"/>
          </a:p>
        </p:txBody>
      </p:sp>
      <p:sp>
        <p:nvSpPr>
          <p:cNvPr id="2457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288" y="692150"/>
            <a:ext cx="8402637" cy="5180013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sz="2400" smtClean="0"/>
              <a:t>Развитие МСР</a:t>
            </a:r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es-ES_tradnl" sz="2200" smtClean="0"/>
              <a:t>1947 –</a:t>
            </a:r>
            <a:r>
              <a:rPr lang="ru-RU" sz="2200" smtClean="0"/>
              <a:t> Статья РР «Международный контроль излучений»</a:t>
            </a:r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ru-RU" sz="2200" smtClean="0"/>
              <a:t>1953 – Начало программы радиоконтроля полос ВЧ</a:t>
            </a:r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ru-RU" sz="2200" smtClean="0"/>
              <a:t>1987 –Программа контроля </a:t>
            </a:r>
            <a:r>
              <a:rPr lang="en-US" sz="2200" smtClean="0"/>
              <a:t>COSPAS-SARSAT </a:t>
            </a:r>
            <a:r>
              <a:rPr lang="ru-RU" sz="2200" smtClean="0"/>
              <a:t> в </a:t>
            </a:r>
            <a:r>
              <a:rPr lang="en-US" sz="2200" smtClean="0"/>
              <a:t>406‑406.1 </a:t>
            </a:r>
            <a:r>
              <a:rPr lang="ru-RU" sz="2200" smtClean="0"/>
              <a:t>МГц</a:t>
            </a:r>
            <a:r>
              <a:rPr lang="en-US" sz="2200" smtClean="0"/>
              <a:t> </a:t>
            </a:r>
            <a:r>
              <a:rPr lang="ru-RU" sz="2200" smtClean="0"/>
              <a:t> </a:t>
            </a:r>
            <a:r>
              <a:rPr lang="en-US" sz="2200" smtClean="0"/>
              <a:t> </a:t>
            </a:r>
            <a:endParaRPr lang="ru-RU" sz="2200" smtClean="0"/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ru-RU" sz="2200" smtClean="0"/>
              <a:t>Сейчас: 352 станции наземного радиоконтроля в </a:t>
            </a:r>
            <a:r>
              <a:rPr lang="ru-RU" sz="2200" i="1" smtClean="0"/>
              <a:t>Списке</a:t>
            </a:r>
            <a:r>
              <a:rPr lang="ru-RU" sz="2200" smtClean="0"/>
              <a:t> </a:t>
            </a:r>
            <a:r>
              <a:rPr lang="ru-RU" sz="2200" i="1" smtClean="0"/>
              <a:t>VIII Список станций международного радиоконтроля</a:t>
            </a:r>
            <a:endParaRPr lang="ru-RU" sz="2200" smtClean="0"/>
          </a:p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ru-RU" sz="2400" smtClean="0"/>
              <a:t>Регламентирование МСР</a:t>
            </a:r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ru-RU" sz="2200" smtClean="0"/>
              <a:t>Статья 16 РР «Международный контроль излучений» (требования к станциям, права и обязанности участников)</a:t>
            </a:r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ru-RU" sz="2200" smtClean="0"/>
              <a:t>Резолюция МСЭ-Р 23  (2012) - расширение системы международного радиоконтроля до всемирного масштаба</a:t>
            </a:r>
            <a:endParaRPr lang="ru-RU" sz="2400" smtClean="0">
              <a:solidFill>
                <a:srgbClr val="000099"/>
              </a:solidFill>
            </a:endParaRPr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ru-RU" sz="2200" smtClean="0"/>
              <a:t>Рекомендация МСЭ-Р </a:t>
            </a:r>
            <a:r>
              <a:rPr lang="fr-CH" sz="2200" smtClean="0"/>
              <a:t>SM.1139</a:t>
            </a:r>
            <a:r>
              <a:rPr lang="ru-RU" sz="2200" smtClean="0"/>
              <a:t> – описание МСР, заявление станций для </a:t>
            </a:r>
            <a:r>
              <a:rPr lang="ru-RU" sz="2200" b="1" i="1" smtClean="0"/>
              <a:t>Списка</a:t>
            </a:r>
            <a:r>
              <a:rPr lang="ru-RU" sz="2200" b="1" smtClean="0"/>
              <a:t> </a:t>
            </a:r>
            <a:r>
              <a:rPr lang="ru-RU" sz="2200" b="1" i="1" smtClean="0"/>
              <a:t>VIII </a:t>
            </a:r>
            <a:r>
              <a:rPr lang="ru-RU" sz="2200" smtClean="0"/>
              <a:t>, форматы отчетов радиоконтроля)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688" y="6053138"/>
            <a:ext cx="1762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 rot="10800000" flipV="1">
            <a:off x="8628063" y="6546850"/>
            <a:ext cx="411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A6DD32AC-5FC5-46C6-9A2C-F4E4A4AAB053}" type="slidenum">
              <a:rPr lang="en-US" sz="1000">
                <a:solidFill>
                  <a:schemeClr val="bg2"/>
                </a:solidFill>
                <a:latin typeface="Calibri" pitchFamily="34" charset="0"/>
              </a:rPr>
              <a:pPr/>
              <a:t>4</a:t>
            </a:fld>
            <a:endParaRPr lang="en-US" sz="100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997196"/>
          </a:xfrm>
        </p:spPr>
        <p:txBody>
          <a:bodyPr/>
          <a:lstStyle/>
          <a:p>
            <a:pPr algn="ctr" defTabSz="914363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Станции наземного  </a:t>
            </a:r>
            <a:r>
              <a:rPr lang="ru-RU" sz="3600" b="1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радиоконтроля</a:t>
            </a:r>
            <a:r>
              <a:rPr lang="ru-R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в Списке </a:t>
            </a:r>
            <a:r>
              <a:rPr lang="ru-RU" sz="3600" b="1"/>
              <a:t>VIII</a:t>
            </a:r>
            <a:r>
              <a:rPr lang="ru-R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sz="3600"/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688" y="6053138"/>
            <a:ext cx="1762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 rot="10800000" flipV="1">
            <a:off x="8628063" y="6546850"/>
            <a:ext cx="411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BA1A90B9-CC2C-4ED7-AEDF-EC829B220F04}" type="slidenum">
              <a:rPr lang="en-US" sz="1000">
                <a:solidFill>
                  <a:schemeClr val="bg2"/>
                </a:solidFill>
                <a:latin typeface="Calibri" pitchFamily="34" charset="0"/>
              </a:rPr>
              <a:pPr/>
              <a:t>5</a:t>
            </a:fld>
            <a:endParaRPr lang="en-US" sz="10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662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288"/>
            <a:ext cx="8382000" cy="2211387"/>
          </a:xfrm>
        </p:spPr>
        <p:txBody>
          <a:bodyPr/>
          <a:lstStyle/>
          <a:p>
            <a:endParaRPr lang="fr-CH" smtClean="0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50" y="1052513"/>
            <a:ext cx="90392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997196"/>
          </a:xfrm>
        </p:spPr>
        <p:txBody>
          <a:bodyPr/>
          <a:lstStyle/>
          <a:p>
            <a:pPr algn="ctr" defTabSz="914363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Станции наземного  </a:t>
            </a:r>
            <a:r>
              <a:rPr lang="ru-RU" sz="3600" b="1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радиоконтроля</a:t>
            </a:r>
            <a:r>
              <a:rPr lang="ru-R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, представляющие данные в БР</a:t>
            </a:r>
            <a:endParaRPr sz="3600"/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688" y="6053138"/>
            <a:ext cx="1762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 rot="10800000" flipV="1">
            <a:off x="8628063" y="6546850"/>
            <a:ext cx="411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FE18C282-F62C-4AA5-9B31-B61079ACDE35}" type="slidenum">
              <a:rPr lang="en-US" sz="1000">
                <a:solidFill>
                  <a:schemeClr val="bg2"/>
                </a:solidFill>
                <a:latin typeface="Calibri" pitchFamily="34" charset="0"/>
              </a:rPr>
              <a:pPr/>
              <a:t>6</a:t>
            </a:fld>
            <a:endParaRPr lang="en-US" sz="10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867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288"/>
            <a:ext cx="8382000" cy="2211387"/>
          </a:xfrm>
        </p:spPr>
        <p:txBody>
          <a:bodyPr/>
          <a:lstStyle/>
          <a:p>
            <a:endParaRPr lang="fr-CH" smtClean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96975"/>
            <a:ext cx="85820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498598"/>
          </a:xfrm>
        </p:spPr>
        <p:txBody>
          <a:bodyPr/>
          <a:lstStyle/>
          <a:p>
            <a:pPr algn="ctr" defTabSz="914363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Новый формат </a:t>
            </a:r>
            <a:r>
              <a:rPr lang="ru-R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Списка </a:t>
            </a:r>
            <a:r>
              <a:rPr lang="ru-RU" sz="3600" b="1"/>
              <a:t>VIII</a:t>
            </a:r>
            <a:r>
              <a:rPr lang="ru-R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sz="36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0" y="1339850"/>
            <a:ext cx="7993063" cy="4694238"/>
          </a:xfrm>
        </p:spPr>
        <p:txBody>
          <a:bodyPr rtlCol="0"/>
          <a:lstStyle/>
          <a:p>
            <a:pPr defTabSz="914363" fontAlgn="auto">
              <a:spcAft>
                <a:spcPts val="300"/>
              </a:spcAft>
              <a:defRPr/>
            </a:pPr>
            <a:r>
              <a:rPr lang="ru-RU" sz="2400" dirty="0" smtClean="0"/>
              <a:t>Новый формат одобрен Рабочей группой 1С в июле 2012</a:t>
            </a:r>
          </a:p>
          <a:p>
            <a:pPr defTabSz="914363" fontAlgn="auto">
              <a:spcAft>
                <a:spcPts val="300"/>
              </a:spcAft>
              <a:defRPr/>
            </a:pPr>
            <a:r>
              <a:rPr lang="ru-RU" sz="2400" dirty="0" smtClean="0"/>
              <a:t>Изменена структура Списка: обобщенные списки станций и </a:t>
            </a:r>
            <a:r>
              <a:rPr lang="ru-RU" sz="2400" dirty="0" err="1" smtClean="0"/>
              <a:t>централизирующих</a:t>
            </a:r>
            <a:r>
              <a:rPr lang="ru-RU" sz="2400" dirty="0" smtClean="0"/>
              <a:t> учреждений, подробная информация о станциях,  справочные материалы</a:t>
            </a:r>
          </a:p>
          <a:p>
            <a:pPr defTabSz="914363" fontAlgn="auto">
              <a:spcAft>
                <a:spcPts val="300"/>
              </a:spcAft>
              <a:defRPr/>
            </a:pPr>
            <a:r>
              <a:rPr lang="ru-RU" sz="2400" dirty="0" smtClean="0"/>
              <a:t>Циркулярное письмо БР </a:t>
            </a:r>
            <a:r>
              <a:rPr lang="fr-CH" sz="2400" dirty="0" smtClean="0"/>
              <a:t>CR/348</a:t>
            </a:r>
            <a:r>
              <a:rPr lang="ru-RU" sz="2400" dirty="0" smtClean="0"/>
              <a:t>, </a:t>
            </a:r>
            <a:r>
              <a:rPr lang="fr-CH" sz="2400" dirty="0" smtClean="0"/>
              <a:t>10</a:t>
            </a:r>
            <a:r>
              <a:rPr lang="ru-RU" sz="2400" dirty="0"/>
              <a:t>.</a:t>
            </a:r>
            <a:r>
              <a:rPr lang="ru-RU" sz="2400" dirty="0" smtClean="0"/>
              <a:t>05.</a:t>
            </a:r>
            <a:r>
              <a:rPr lang="fr-CH" sz="2400" dirty="0" smtClean="0"/>
              <a:t>13</a:t>
            </a:r>
            <a:r>
              <a:rPr lang="ru-RU" sz="2400" dirty="0" smtClean="0"/>
              <a:t> по Списку </a:t>
            </a:r>
            <a:r>
              <a:rPr lang="en-US" sz="2400" dirty="0" smtClean="0"/>
              <a:t>VIII:</a:t>
            </a:r>
            <a:endParaRPr lang="fr-CH" sz="2400" dirty="0"/>
          </a:p>
          <a:p>
            <a:pPr defTabSz="914363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 smtClean="0"/>
              <a:t>Страны, </a:t>
            </a:r>
            <a:r>
              <a:rPr lang="ru-RU" sz="2400" dirty="0"/>
              <a:t>должны </a:t>
            </a:r>
            <a:r>
              <a:rPr lang="ru-RU" sz="2400" dirty="0" smtClean="0"/>
              <a:t>проверить</a:t>
            </a:r>
            <a:r>
              <a:rPr lang="en-US" sz="2400" dirty="0" smtClean="0"/>
              <a:t> </a:t>
            </a:r>
            <a:r>
              <a:rPr lang="ru-RU" sz="2400" dirty="0" smtClean="0"/>
              <a:t>свои станции в Списке </a:t>
            </a:r>
            <a:r>
              <a:rPr lang="en-US" sz="2400" dirty="0" smtClean="0"/>
              <a:t>:</a:t>
            </a:r>
            <a:endParaRPr lang="en-US" sz="2400" dirty="0"/>
          </a:p>
          <a:p>
            <a:pPr indent="265113" defTabSz="914363" fontAlgn="auto">
              <a:spcAft>
                <a:spcPts val="0"/>
              </a:spcAft>
              <a:buFontTx/>
              <a:buNone/>
              <a:defRPr/>
            </a:pPr>
            <a:r>
              <a:rPr lang="en-US" sz="2400" u="sng" dirty="0">
                <a:hlinkClick r:id="rId3"/>
              </a:rPr>
              <a:t>http://www.itu.int/go/ITU-R/ListVIII</a:t>
            </a:r>
            <a:r>
              <a:rPr lang="en-US" sz="2400" u="sng" dirty="0"/>
              <a:t> </a:t>
            </a:r>
            <a:r>
              <a:rPr lang="en-US" sz="2400" dirty="0" smtClean="0"/>
              <a:t>-&gt;</a:t>
            </a:r>
            <a:r>
              <a:rPr lang="en-US" sz="2400" dirty="0"/>
              <a:t>Data for review by administrations -&gt; Submission of Data</a:t>
            </a:r>
            <a:endParaRPr lang="en-US" sz="2400" u="sng" dirty="0"/>
          </a:p>
          <a:p>
            <a:pPr defTabSz="914363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/>
              <a:t>Страны, </a:t>
            </a:r>
            <a:r>
              <a:rPr lang="ru-RU" sz="2400" dirty="0" smtClean="0"/>
              <a:t>не имеющие </a:t>
            </a:r>
            <a:r>
              <a:rPr lang="ru-RU" sz="2400" dirty="0"/>
              <a:t>станции в Списке, </a:t>
            </a:r>
            <a:r>
              <a:rPr lang="ru-RU" sz="2400" dirty="0" smtClean="0"/>
              <a:t>могут их заявить: </a:t>
            </a:r>
            <a:r>
              <a:rPr lang="en-US" sz="2400" u="sng" dirty="0" smtClean="0">
                <a:solidFill>
                  <a:schemeClr val="tx2">
                    <a:lumMod val="90000"/>
                  </a:schemeClr>
                </a:solidFill>
              </a:rPr>
              <a:t>http</a:t>
            </a:r>
            <a:r>
              <a:rPr lang="en-US" sz="2400" u="sng" dirty="0">
                <a:solidFill>
                  <a:schemeClr val="tx2">
                    <a:lumMod val="90000"/>
                  </a:schemeClr>
                </a:solidFill>
              </a:rPr>
              <a:t>://www.itu.int/go/ITU-R/ListVIII </a:t>
            </a:r>
            <a:r>
              <a:rPr lang="ru-RU" sz="2400" u="sng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400" dirty="0" smtClean="0"/>
              <a:t>-&gt;</a:t>
            </a:r>
            <a:r>
              <a:rPr lang="en-US" sz="2400" dirty="0"/>
              <a:t>Notification Forms -&gt; Submission of Data</a:t>
            </a:r>
          </a:p>
          <a:p>
            <a:pPr defTabSz="914363" fontAlgn="auto">
              <a:spcAft>
                <a:spcPts val="300"/>
              </a:spcAft>
              <a:defRPr/>
            </a:pPr>
            <a:endParaRPr lang="ru-RU" sz="24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0688" y="6053138"/>
            <a:ext cx="1762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 rot="10800000" flipV="1">
            <a:off x="8628063" y="6546850"/>
            <a:ext cx="411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AEA80E65-2DAE-4AA0-8638-0236D3702910}" type="slidenum">
              <a:rPr lang="en-US" sz="1000">
                <a:solidFill>
                  <a:schemeClr val="bg2"/>
                </a:solidFill>
                <a:latin typeface="Calibri" pitchFamily="34" charset="0"/>
              </a:rPr>
              <a:pPr/>
              <a:t>7</a:t>
            </a:fld>
            <a:endParaRPr lang="en-US" sz="10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4075" y="5589588"/>
            <a:ext cx="4392613" cy="400050"/>
          </a:xfrm>
          <a:prstGeom prst="rect">
            <a:avLst/>
          </a:prstGeom>
          <a:solidFill>
            <a:schemeClr val="accent1">
              <a:lumMod val="20000"/>
              <a:lumOff val="80000"/>
              <a:alpha val="79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до 15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июня 2013 года</a:t>
            </a:r>
            <a:endParaRPr lang="fr-CH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65175"/>
            <a:ext cx="68421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475" y="1227138"/>
            <a:ext cx="68262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82000" cy="498598"/>
          </a:xfrm>
        </p:spPr>
        <p:txBody>
          <a:bodyPr/>
          <a:lstStyle/>
          <a:p>
            <a:pPr algn="ctr" defTabSz="914363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Новый формат Списка </a:t>
            </a:r>
            <a:r>
              <a:rPr lang="ru-RU" sz="3600" b="1"/>
              <a:t>VIII</a:t>
            </a:r>
            <a:r>
              <a:rPr lang="ru-R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(2)</a:t>
            </a:r>
            <a:endParaRPr sz="3600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0688" y="6053138"/>
            <a:ext cx="1762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 rot="10800000" flipV="1">
            <a:off x="8628063" y="6546850"/>
            <a:ext cx="411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55CC6042-7BBD-4411-88E4-687C03FBF81C}" type="slidenum">
              <a:rPr lang="en-US" sz="1000">
                <a:solidFill>
                  <a:schemeClr val="bg2"/>
                </a:solidFill>
                <a:latin typeface="Calibri" pitchFamily="34" charset="0"/>
              </a:rPr>
              <a:pPr/>
              <a:t>8</a:t>
            </a:fld>
            <a:endParaRPr lang="en-US" sz="10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1919288"/>
            <a:ext cx="698500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1588" y="2484438"/>
            <a:ext cx="69723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6588" y="3192463"/>
            <a:ext cx="6769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19375" y="4076700"/>
            <a:ext cx="62738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116632"/>
            <a:ext cx="8568952" cy="997196"/>
          </a:xfrm>
        </p:spPr>
        <p:txBody>
          <a:bodyPr/>
          <a:lstStyle/>
          <a:p>
            <a:pPr algn="ctr" defTabSz="914363" fontAlgn="auto">
              <a:spcAft>
                <a:spcPts val="0"/>
              </a:spcAft>
              <a:defRPr/>
            </a:pPr>
            <a:r>
              <a:rPr lang="ru-RU" sz="3600" b="1">
                <a:solidFill>
                  <a:schemeClr val="accent1"/>
                </a:solidFill>
              </a:rPr>
              <a:t>Использование станций МСР</a:t>
            </a:r>
            <a:r>
              <a:rPr sz="3600" b="1"/>
              <a:t/>
            </a:r>
            <a:br>
              <a:rPr sz="3600" b="1"/>
            </a:br>
            <a:endParaRPr sz="3600" b="1"/>
          </a:p>
        </p:txBody>
      </p:sp>
      <p:sp>
        <p:nvSpPr>
          <p:cNvPr id="3481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850" y="1196975"/>
            <a:ext cx="8509000" cy="42433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2400" smtClean="0"/>
              <a:t>Помощь в устранении несанкционированных и внеполосных излучений</a:t>
            </a:r>
          </a:p>
          <a:p>
            <a:pPr lvl="1">
              <a:spcAft>
                <a:spcPts val="600"/>
              </a:spcAft>
            </a:pPr>
            <a:r>
              <a:rPr lang="ru-RU" sz="2200" smtClean="0"/>
              <a:t>Международные программы радиоконтроля</a:t>
            </a:r>
          </a:p>
          <a:p>
            <a:pPr lvl="1">
              <a:spcAft>
                <a:spcPts val="600"/>
              </a:spcAft>
            </a:pPr>
            <a:r>
              <a:rPr lang="ru-RU" sz="2200" smtClean="0"/>
              <a:t>Направление донесений о серьезных нарушениях в БР </a:t>
            </a:r>
          </a:p>
          <a:p>
            <a:pPr>
              <a:spcAft>
                <a:spcPts val="600"/>
              </a:spcAft>
            </a:pPr>
            <a:r>
              <a:rPr lang="ru-RU" sz="2400" smtClean="0"/>
              <a:t>Помощь администрациям в выборе частот (ВЧ)</a:t>
            </a:r>
          </a:p>
          <a:p>
            <a:pPr lvl="1">
              <a:spcAft>
                <a:spcPts val="600"/>
              </a:spcAft>
            </a:pPr>
            <a:r>
              <a:rPr lang="ru-RU" sz="2200" smtClean="0"/>
              <a:t>Поиск наименее используемых полос по результатам контроля</a:t>
            </a:r>
          </a:p>
          <a:p>
            <a:pPr lvl="1">
              <a:spcAft>
                <a:spcPts val="600"/>
              </a:spcAft>
            </a:pPr>
            <a:r>
              <a:rPr lang="ru-RU" sz="2200" smtClean="0"/>
              <a:t>Сравнение с частотами, записанными в Регистре (МСРЧ)</a:t>
            </a:r>
          </a:p>
          <a:p>
            <a:pPr>
              <a:spcAft>
                <a:spcPts val="600"/>
              </a:spcAft>
            </a:pPr>
            <a:r>
              <a:rPr lang="ru-RU" sz="2400" smtClean="0"/>
              <a:t>Подготовка отчетов о занятости спектра к конференциям радиосвязи </a:t>
            </a:r>
          </a:p>
          <a:p>
            <a:pPr>
              <a:spcAft>
                <a:spcPts val="600"/>
              </a:spcAft>
            </a:pPr>
            <a:r>
              <a:rPr lang="ru-RU" sz="2400" smtClean="0"/>
              <a:t>Помощь в определении источников вредных помех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688" y="6053138"/>
            <a:ext cx="1762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 rot="10800000" flipV="1">
            <a:off x="8628063" y="6546850"/>
            <a:ext cx="4111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7BEFA8E1-55EC-4C35-A0BD-B3B6B6C464E4}" type="slidenum">
              <a:rPr lang="en-US" sz="1000">
                <a:solidFill>
                  <a:schemeClr val="bg2"/>
                </a:solidFill>
                <a:latin typeface="Calibri" pitchFamily="34" charset="0"/>
              </a:rPr>
              <a:pPr/>
              <a:t>9</a:t>
            </a:fld>
            <a:endParaRPr lang="en-US" sz="100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ue_With_White_Cloud_Border_template_Segoe(3)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3214D33100AF458C211B3CDE67C534" ma:contentTypeVersion="5" ma:contentTypeDescription="Create a new document." ma:contentTypeScope="" ma:versionID="f0820030b5ecc20a388902aab098a147">
  <xsd:schema xmlns:xsd="http://www.w3.org/2001/XMLSchema" xmlns:xs="http://www.w3.org/2001/XMLSchema" xmlns:p="http://schemas.microsoft.com/office/2006/metadata/properties" xmlns:ns1="http://schemas.microsoft.com/sharepoint/v3" xmlns:ns2="9efd5795-045a-443a-a84c-1ed7509ec509" xmlns:ns3="1f12d857-beef-4efe-80a6-4100cb93a7ce" targetNamespace="http://schemas.microsoft.com/office/2006/metadata/properties" ma:root="true" ma:fieldsID="569b2b799de6e0169fd7bf67f7a6f4ac" ns1:_="" ns2:_="" ns3:_="">
    <xsd:import namespace="http://schemas.microsoft.com/sharepoint/v3"/>
    <xsd:import namespace="9efd5795-045a-443a-a84c-1ed7509ec509"/>
    <xsd:import namespace="1f12d857-beef-4efe-80a6-4100cb93a7c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ypeOfDocument" minOccurs="0"/>
                <xsd:element ref="ns2:EventYear" minOccurs="0"/>
                <xsd:element ref="ns2:EventNam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d5795-045a-443a-a84c-1ed7509ec509" elementFormDefault="qualified">
    <xsd:import namespace="http://schemas.microsoft.com/office/2006/documentManagement/types"/>
    <xsd:import namespace="http://schemas.microsoft.com/office/infopath/2007/PartnerControls"/>
    <xsd:element name="TypeOfDocument" ma:index="10" nillable="true" ma:displayName="TypeOfDocument" ma:default="Event" ma:format="Dropdown" ma:internalName="TypeOfDocument">
      <xsd:simpleType>
        <xsd:restriction base="dms:Choice">
          <xsd:enumeration value="Event"/>
          <xsd:enumeration value="Reference"/>
        </xsd:restriction>
      </xsd:simpleType>
    </xsd:element>
    <xsd:element name="EventYear" ma:index="11" nillable="true" ma:displayName="EventYear" ma:internalName="EventYear">
      <xsd:simpleType>
        <xsd:restriction base="dms:Text">
          <xsd:maxLength value="255"/>
        </xsd:restriction>
      </xsd:simpleType>
    </xsd:element>
    <xsd:element name="EventName" ma:index="12" nillable="true" ma:displayName="EventName" ma:internalName="EventNam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2d857-beef-4efe-80a6-4100cb93a7c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ventYear xmlns="9efd5795-045a-443a-a84c-1ed7509ec509" xsi:nil="true"/>
    <EventName xmlns="9efd5795-045a-443a-a84c-1ed7509ec509" xsi:nil="true"/>
    <TypeOfDocument xmlns="9efd5795-045a-443a-a84c-1ed7509ec509">Event</TypeOfDocument>
  </documentManagement>
</p:properties>
</file>

<file path=customXml/itemProps1.xml><?xml version="1.0" encoding="utf-8"?>
<ds:datastoreItem xmlns:ds="http://schemas.openxmlformats.org/officeDocument/2006/customXml" ds:itemID="{2775AD16-DDD4-4B92-92D1-12BA1739A9CB}"/>
</file>

<file path=customXml/itemProps2.xml><?xml version="1.0" encoding="utf-8"?>
<ds:datastoreItem xmlns:ds="http://schemas.openxmlformats.org/officeDocument/2006/customXml" ds:itemID="{290A8575-C1DA-48EB-903D-16A8AED42377}"/>
</file>

<file path=customXml/itemProps3.xml><?xml version="1.0" encoding="utf-8"?>
<ds:datastoreItem xmlns:ds="http://schemas.openxmlformats.org/officeDocument/2006/customXml" ds:itemID="{84F53919-EB61-433B-9972-7AA8E0A026A8}"/>
</file>

<file path=docProps/app.xml><?xml version="1.0" encoding="utf-8"?>
<Properties xmlns="http://schemas.openxmlformats.org/officeDocument/2006/extended-properties" xmlns:vt="http://schemas.openxmlformats.org/officeDocument/2006/docPropsVTypes">
  <Template>1_Blue_With_White_Cloud_Border_template_Segoe(3)</Template>
  <TotalTime>20890</TotalTime>
  <Words>811</Words>
  <Application>Microsoft Office PowerPoint</Application>
  <PresentationFormat>Экран (4:3)</PresentationFormat>
  <Paragraphs>136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Calibri</vt:lpstr>
      <vt:lpstr>Arial</vt:lpstr>
      <vt:lpstr>Courier New</vt:lpstr>
      <vt:lpstr>Monotype Corsiva</vt:lpstr>
      <vt:lpstr>BatangChe</vt:lpstr>
      <vt:lpstr>Times New Roman</vt:lpstr>
      <vt:lpstr>Wingdings</vt:lpstr>
      <vt:lpstr>1_Blue_With_White_Cloud_Border_template_Segoe(3)</vt:lpstr>
      <vt:lpstr>White with Courier font for code slides</vt:lpstr>
      <vt:lpstr>1_Blue_With_White_Cloud_Border_template_Segoe(3)</vt:lpstr>
      <vt:lpstr>1_Blue_With_White_Cloud_Border_template_Segoe(3)</vt:lpstr>
      <vt:lpstr>1_Blue_With_White_Cloud_Border_template_Segoe(3)</vt:lpstr>
      <vt:lpstr>Слайд 1</vt:lpstr>
      <vt:lpstr>Содержание презентации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Международные программы радиоконтроля  (1) Программа радиоконтроля в полосах ВЧ</vt:lpstr>
      <vt:lpstr>WEB страница радиоконтроля БР</vt:lpstr>
      <vt:lpstr>Международные программы радиоконтроля  (2) программа контроля полос COSPAS-SARSAT</vt:lpstr>
      <vt:lpstr>Статистика наблюдений в 406–406,1 МГц </vt:lpstr>
      <vt:lpstr>Слайд 14</vt:lpstr>
      <vt:lpstr>Слайд 15</vt:lpstr>
      <vt:lpstr>Слайд 16</vt:lpstr>
      <vt:lpstr>Слайд 17</vt:lpstr>
      <vt:lpstr>Слайд 18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contin</dc:creator>
  <cp:lastModifiedBy>Blagodarniy</cp:lastModifiedBy>
  <cp:revision>464</cp:revision>
  <dcterms:created xsi:type="dcterms:W3CDTF">2012-09-17T14:13:21Z</dcterms:created>
  <dcterms:modified xsi:type="dcterms:W3CDTF">2013-07-05T05:13:57Z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  <property fmtid="{D5CDD505-2E9C-101B-9397-08002B2CF9AE}" pid="3" name="ContentTypeId">
    <vt:lpwstr>0x0101003F3214D33100AF458C211B3CDE67C534</vt:lpwstr>
  </property>
  <property fmtid="{D5CDD505-2E9C-101B-9397-08002B2CF9AE}" pid="4" name="Order">
    <vt:r8>1200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