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jpeg" ContentType="image/jpeg"/>
  <Default Extension="emf" ContentType="image/x-emf"/>
  <Default Extension="xml" ContentType="application/xml"/>
  <Default Extension="vml" ContentType="application/vnd.openxmlformats-officedocument.vmlDrawing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23"/>
  </p:notesMasterIdLst>
  <p:sldIdLst>
    <p:sldId id="259" r:id="rId2"/>
    <p:sldId id="280" r:id="rId3"/>
    <p:sldId id="266" r:id="rId4"/>
    <p:sldId id="264" r:id="rId5"/>
    <p:sldId id="268" r:id="rId6"/>
    <p:sldId id="262" r:id="rId7"/>
    <p:sldId id="261" r:id="rId8"/>
    <p:sldId id="263" r:id="rId9"/>
    <p:sldId id="265" r:id="rId10"/>
    <p:sldId id="271" r:id="rId11"/>
    <p:sldId id="276" r:id="rId12"/>
    <p:sldId id="277" r:id="rId13"/>
    <p:sldId id="270" r:id="rId14"/>
    <p:sldId id="267" r:id="rId15"/>
    <p:sldId id="269" r:id="rId16"/>
    <p:sldId id="272" r:id="rId17"/>
    <p:sldId id="279" r:id="rId18"/>
    <p:sldId id="278" r:id="rId19"/>
    <p:sldId id="281" r:id="rId20"/>
    <p:sldId id="273" r:id="rId21"/>
    <p:sldId id="274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7373"/>
    <a:srgbClr val="929292"/>
    <a:srgbClr val="8E8E8E"/>
    <a:srgbClr val="BABABA"/>
    <a:srgbClr val="D3D3D3"/>
    <a:srgbClr val="E7C9FF"/>
    <a:srgbClr val="D8E3F0"/>
    <a:srgbClr val="E0E9F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93" d="100"/>
          <a:sy n="93" d="100"/>
        </p:scale>
        <p:origin x="-2154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krv\Local%20Settings\Temporary%20Internet%20Files\Content.Outlook\Y48HYUTX\&#1057;&#1074;&#1086;&#1076;&#1085;&#1099;&#1077;%20&#1076;&#1072;&#1085;&#1085;&#1099;&#1077;%20&#1072;&#1082;&#1090;&#1080;&#1074;&#1085;&#1086;&#1089;&#1090;&#1080;%20&#1060;&#1054;%20&#1074;%20&#1040;&#1057;&#1056;&#1050;%20-%201%20&#1082;&#1074;&#1072;&#1088;&#1090;&#1072;&#1083;%202013%20(3)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46609595605824"/>
          <c:y val="9.0658707893380167E-2"/>
          <c:w val="0.45382958000965395"/>
          <c:h val="0.67522003971920064"/>
        </c:manualLayout>
      </c:layout>
      <c:pieChart>
        <c:varyColors val="1"/>
        <c:ser>
          <c:idx val="0"/>
          <c:order val="0"/>
          <c:spPr>
            <a:ln>
              <a:solidFill>
                <a:srgbClr val="6D77BF">
                  <a:alpha val="49000"/>
                </a:srgbClr>
              </a:solidFill>
            </a:ln>
          </c:spPr>
          <c:explosion val="7"/>
          <c:dPt>
            <c:idx val="0"/>
            <c:explosion val="9"/>
          </c:dPt>
          <c:dPt>
            <c:idx val="1"/>
            <c:explosion val="9"/>
            <c:spPr>
              <a:solidFill>
                <a:srgbClr val="C00000"/>
              </a:solidFill>
              <a:ln>
                <a:solidFill>
                  <a:srgbClr val="6D77BF">
                    <a:alpha val="49000"/>
                  </a:srgbClr>
                </a:solidFill>
              </a:ln>
            </c:spPr>
          </c:dPt>
          <c:dPt>
            <c:idx val="2"/>
            <c:explosion val="9"/>
            <c:spPr>
              <a:solidFill>
                <a:srgbClr val="00B050"/>
              </a:solidFill>
              <a:ln>
                <a:solidFill>
                  <a:srgbClr val="6D77BF">
                    <a:alpha val="49000"/>
                  </a:srgbClr>
                </a:solidFill>
              </a:ln>
            </c:spPr>
          </c:dPt>
          <c:dPt>
            <c:idx val="3"/>
            <c:explosion val="8"/>
          </c:dPt>
          <c:dPt>
            <c:idx val="4"/>
            <c:explosion val="9"/>
            <c:spPr>
              <a:solidFill>
                <a:srgbClr val="009999"/>
              </a:solidFill>
              <a:ln>
                <a:solidFill>
                  <a:srgbClr val="6D77BF">
                    <a:alpha val="49000"/>
                  </a:srgbClr>
                </a:solidFill>
              </a:ln>
            </c:spPr>
          </c:dPt>
          <c:dPt>
            <c:idx val="5"/>
            <c:explosion val="8"/>
            <c:spPr>
              <a:solidFill>
                <a:schemeClr val="accent2">
                  <a:lumMod val="75000"/>
                </a:schemeClr>
              </a:solidFill>
              <a:ln>
                <a:solidFill>
                  <a:srgbClr val="6D77BF">
                    <a:alpha val="49000"/>
                  </a:srgbClr>
                </a:solidFill>
              </a:ln>
            </c:spPr>
          </c:dPt>
          <c:dPt>
            <c:idx val="6"/>
            <c:explosion val="8"/>
          </c:dPt>
          <c:dPt>
            <c:idx val="7"/>
            <c:explosion val="10"/>
            <c:spPr>
              <a:solidFill>
                <a:srgbClr val="FF9999"/>
              </a:solidFill>
              <a:ln>
                <a:solidFill>
                  <a:srgbClr val="6D77BF">
                    <a:alpha val="49000"/>
                  </a:srgbClr>
                </a:solidFill>
              </a:ln>
            </c:spPr>
          </c:dPt>
          <c:dPt>
            <c:idx val="8"/>
            <c:explosion val="9"/>
            <c:spPr>
              <a:solidFill>
                <a:srgbClr val="92D050"/>
              </a:solidFill>
              <a:ln>
                <a:solidFill>
                  <a:srgbClr val="6D77BF">
                    <a:alpha val="49000"/>
                  </a:srgbClr>
                </a:solidFill>
              </a:ln>
            </c:spPr>
          </c:dPt>
          <c:dLbls>
            <c:dLbl>
              <c:idx val="0"/>
              <c:layout>
                <c:manualLayout>
                  <c:x val="0.1047404479578401"/>
                  <c:y val="7.3490870054744459E-2"/>
                </c:manualLayout>
              </c:layout>
              <c:tx>
                <c:rich>
                  <a:bodyPr/>
                  <a:lstStyle/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Редактор справочников;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688,00;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7%</a:t>
                    </a:r>
                  </a:p>
                </c:rich>
              </c:tx>
              <c:dLblPos val="bestFit"/>
              <c:showVal val="1"/>
              <c:showCatName val="1"/>
              <c:showPercent val="1"/>
            </c:dLbl>
            <c:dLbl>
              <c:idx val="1"/>
              <c:layout>
                <c:manualLayout>
                  <c:x val="5.4657663592446636E-2"/>
                  <c:y val="6.9665497424242162E-2"/>
                </c:manualLayout>
              </c:layout>
              <c:tx>
                <c:rich>
                  <a:bodyPr/>
                  <a:lstStyle/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ГИС - обеспечение;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384,41;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4%</a:t>
                    </a:r>
                  </a:p>
                </c:rich>
              </c:tx>
              <c:dLblPos val="bestFit"/>
              <c:showVal val="1"/>
              <c:showCatName val="1"/>
              <c:showPercent val="1"/>
            </c:dLbl>
            <c:dLbl>
              <c:idx val="2"/>
              <c:layout>
                <c:manualLayout>
                  <c:x val="0.12612571365832217"/>
                  <c:y val="0.12998561685050961"/>
                </c:manualLayout>
              </c:layout>
              <c:tx>
                <c:rich>
                  <a:bodyPr/>
                  <a:lstStyle/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Учет заявок на помехи;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194,62;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2%</a:t>
                    </a:r>
                  </a:p>
                </c:rich>
              </c:tx>
              <c:dLblPos val="bestFit"/>
              <c:showVal val="1"/>
              <c:showCatName val="1"/>
              <c:showPercent val="1"/>
            </c:dLbl>
            <c:dLbl>
              <c:idx val="3"/>
              <c:layout>
                <c:manualLayout>
                  <c:x val="3.5415239350022006E-2"/>
                  <c:y val="0.12816186424627188"/>
                </c:manualLayout>
              </c:layout>
              <c:tx>
                <c:rich>
                  <a:bodyPr/>
                  <a:lstStyle/>
                  <a:p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Планировщик РК; </a:t>
                    </a:r>
                  </a:p>
                  <a:p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577,97; </a:t>
                    </a:r>
                  </a:p>
                  <a:p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6%</a:t>
                    </a:r>
                  </a:p>
                </c:rich>
              </c:tx>
              <c:dLblPos val="bestFit"/>
              <c:showVal val="1"/>
              <c:showCatName val="1"/>
              <c:showPercent val="1"/>
            </c:dLbl>
            <c:dLbl>
              <c:idx val="4"/>
              <c:layout>
                <c:manualLayout>
                  <c:x val="4.8158871321914799E-2"/>
                  <c:y val="-1.7386802586730466E-2"/>
                </c:manualLayout>
              </c:layout>
              <c:tx>
                <c:rich>
                  <a:bodyPr/>
                  <a:lstStyle/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Импорт данных измерений;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1 585,34;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17%</a:t>
                    </a:r>
                  </a:p>
                </c:rich>
              </c:tx>
              <c:dLblPos val="bestFit"/>
              <c:showVal val="1"/>
              <c:showCatName val="1"/>
              <c:showPercent val="1"/>
            </c:dLbl>
            <c:dLbl>
              <c:idx val="5"/>
              <c:layout>
                <c:manualLayout>
                  <c:x val="0.11912055335968454"/>
                  <c:y val="-2.7739630049740015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Постан</a:t>
                    </a:r>
                    <a:r>
                      <a:rPr lang="ru-RU" sz="1000" b="1" i="0" u="none" strike="noStrike" baseline="0" dirty="0" smtClean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о</a:t>
                    </a:r>
                    <a:r>
                      <a:rPr lang="ru-RU" b="1" dirty="0" smtClean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вщик </a:t>
                    </a:r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задач </a:t>
                    </a:r>
                    <a:endParaRPr lang="ru-RU" b="1" dirty="0" smtClean="0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r>
                      <a:rPr lang="ru-RU" b="1" dirty="0" smtClean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РТИ </a:t>
                    </a:r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и РК; </a:t>
                    </a:r>
                  </a:p>
                  <a:p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693,64; </a:t>
                    </a:r>
                  </a:p>
                  <a:p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8%</a:t>
                    </a:r>
                  </a:p>
                </c:rich>
              </c:tx>
              <c:dLblPos val="bestFit"/>
              <c:showVal val="1"/>
              <c:showCatName val="1"/>
              <c:showPercent val="1"/>
            </c:dLbl>
            <c:dLbl>
              <c:idx val="6"/>
              <c:layout>
                <c:manualLayout>
                  <c:x val="-4.9355621431709032E-2"/>
                  <c:y val="-6.1397982025955526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Анализатор </a:t>
                    </a:r>
                    <a:r>
                      <a:rPr lang="ru-RU" b="1" dirty="0" smtClean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спектра АСРК; </a:t>
                    </a:r>
                    <a:endParaRPr lang="ru-RU" b="1" dirty="0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1 910,76; </a:t>
                    </a:r>
                  </a:p>
                  <a:p>
                    <a:r>
                      <a:rPr lang="ru-RU" b="1" dirty="0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21%</a:t>
                    </a:r>
                  </a:p>
                </c:rich>
              </c:tx>
              <c:dLblPos val="bestFit"/>
              <c:showVal val="1"/>
              <c:showCatName val="1"/>
              <c:showPercent val="1"/>
            </c:dLbl>
            <c:dLbl>
              <c:idx val="7"/>
              <c:layout>
                <c:manualLayout>
                  <c:x val="-1.3531181379007592E-2"/>
                  <c:y val="-6.2512186888689959E-3"/>
                </c:manualLayout>
              </c:layout>
              <c:tx>
                <c:rich>
                  <a:bodyPr/>
                  <a:lstStyle/>
                  <a:p>
                    <a:pPr>
                      <a:def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Редактор протоколов </a:t>
                    </a:r>
                    <a:r>
                      <a:rPr lang="en-US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v.2; </a:t>
                    </a:r>
                    <a:endParaRPr lang="ru-RU" b="1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>
                      <a:def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2 978,92; </a:t>
                    </a:r>
                    <a:endParaRPr lang="ru-RU" b="1">
                      <a:solidFill>
                        <a:srgbClr val="000099"/>
                      </a:solidFill>
                      <a:latin typeface="Arial" pitchFamily="34" charset="0"/>
                      <a:cs typeface="Arial" pitchFamily="34" charset="0"/>
                    </a:endParaRPr>
                  </a:p>
                  <a:p>
                    <a:pPr>
                      <a:def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33%</a:t>
                    </a:r>
                  </a:p>
                </c:rich>
              </c:tx>
              <c:spPr>
                <a:ln w="9525"/>
              </c:spPr>
              <c:dLblPos val="bestFit"/>
              <c:showVal val="1"/>
              <c:showCatName val="1"/>
              <c:showPercent val="1"/>
            </c:dLbl>
            <c:dLbl>
              <c:idx val="8"/>
              <c:layout>
                <c:manualLayout>
                  <c:x val="0.16354622310057096"/>
                  <c:y val="1.8724302700300049E-2"/>
                </c:manualLayout>
              </c:layout>
              <c:tx>
                <c:rich>
                  <a:bodyPr/>
                  <a:lstStyle/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Конструктор отчётов;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142,35; </a:t>
                    </a:r>
                  </a:p>
                  <a:p>
                    <a:r>
                      <a:rPr lang="ru-RU" b="1">
                        <a:solidFill>
                          <a:srgbClr val="000099"/>
                        </a:solidFill>
                        <a:latin typeface="Arial" pitchFamily="34" charset="0"/>
                        <a:cs typeface="Arial" pitchFamily="34" charset="0"/>
                      </a:rPr>
                      <a:t>2%</a:t>
                    </a:r>
                  </a:p>
                </c:rich>
              </c:tx>
              <c:dLblPos val="bestFit"/>
              <c:showVal val="1"/>
              <c:showCatName val="1"/>
              <c:showPercent val="1"/>
            </c:dLbl>
            <c:txPr>
              <a:bodyPr/>
              <a:lstStyle/>
              <a:p>
                <a:pPr>
                  <a:defRPr lang="ru-RU" b="1">
                    <a:solidFill>
                      <a:srgbClr val="0000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dLblPos val="bestFit"/>
            <c:showVal val="1"/>
            <c:showCatName val="1"/>
            <c:showPercent val="1"/>
            <c:showLeaderLines val="1"/>
          </c:dLbls>
          <c:cat>
            <c:strRef>
              <c:f>ИД_сводные_квартал!$D$141:$D$149</c:f>
              <c:strCache>
                <c:ptCount val="9"/>
                <c:pt idx="0">
                  <c:v>Редактор справочников</c:v>
                </c:pt>
                <c:pt idx="1">
                  <c:v>ГИС - обеспечение</c:v>
                </c:pt>
                <c:pt idx="2">
                  <c:v>Учет заявок на помехи</c:v>
                </c:pt>
                <c:pt idx="3">
                  <c:v>Планировщик РК</c:v>
                </c:pt>
                <c:pt idx="4">
                  <c:v>Импорт данных измерений</c:v>
                </c:pt>
                <c:pt idx="5">
                  <c:v>Постанвощик задач РТИ и РК</c:v>
                </c:pt>
                <c:pt idx="6">
                  <c:v>Анализатор спектра</c:v>
                </c:pt>
                <c:pt idx="7">
                  <c:v>Редактор протоколов v.2</c:v>
                </c:pt>
                <c:pt idx="8">
                  <c:v>Конструктор отчётов</c:v>
                </c:pt>
              </c:strCache>
            </c:strRef>
          </c:cat>
          <c:val>
            <c:numRef>
              <c:f>ИД_сводные_квартал!$I$141:$I$149</c:f>
              <c:numCache>
                <c:formatCode>#,##0.00</c:formatCode>
                <c:ptCount val="9"/>
                <c:pt idx="0">
                  <c:v>687.99745564892623</c:v>
                </c:pt>
                <c:pt idx="1">
                  <c:v>384.41265172735757</c:v>
                </c:pt>
                <c:pt idx="2">
                  <c:v>194.62065826330414</c:v>
                </c:pt>
                <c:pt idx="3">
                  <c:v>577.96622315591753</c:v>
                </c:pt>
                <c:pt idx="4">
                  <c:v>1585.3392623716154</c:v>
                </c:pt>
                <c:pt idx="5">
                  <c:v>693.63902894491139</c:v>
                </c:pt>
                <c:pt idx="6">
                  <c:v>1894.8362511671437</c:v>
                </c:pt>
                <c:pt idx="7">
                  <c:v>2978.9219421101775</c:v>
                </c:pt>
                <c:pt idx="8">
                  <c:v>142.34955648926172</c:v>
                </c:pt>
              </c:numCache>
            </c:numRef>
          </c:val>
        </c:ser>
        <c:dLbls>
          <c:showPercent val="1"/>
        </c:dLbls>
        <c:firstSliceAng val="21"/>
      </c:pieChart>
    </c:plotArea>
    <c:plotVisOnly val="1"/>
    <c:dispBlanksAs val="zero"/>
  </c:chart>
  <c:spPr>
    <a:ln>
      <a:noFill/>
    </a:ln>
  </c:spPr>
  <c:externalData r:id="rId2"/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20" name="Прямая соединительная линия 19"/>
        <cdr:cNvSpPr/>
      </cdr:nvSpPr>
      <cdr:spPr>
        <a:xfrm xmlns:a="http://schemas.openxmlformats.org/drawingml/2006/main" flipV="1">
          <a:off x="0" y="-692696"/>
          <a:ext cx="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1430" cap="flat" cmpd="sng" algn="ctr">
          <a:solidFill>
            <a:srgbClr val="6D77B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104A8A"/>
              </a:solidFill>
              <a:latin typeface="Calibri"/>
            </a:defRPr>
          </a:lvl1pPr>
          <a:lvl2pPr marL="457200" indent="0">
            <a:defRPr sz="1100">
              <a:solidFill>
                <a:srgbClr val="104A8A"/>
              </a:solidFill>
              <a:latin typeface="Calibri"/>
            </a:defRPr>
          </a:lvl2pPr>
          <a:lvl3pPr marL="914400" indent="0">
            <a:defRPr sz="1100">
              <a:solidFill>
                <a:srgbClr val="104A8A"/>
              </a:solidFill>
              <a:latin typeface="Calibri"/>
            </a:defRPr>
          </a:lvl3pPr>
          <a:lvl4pPr marL="1371600" indent="0">
            <a:defRPr sz="1100">
              <a:solidFill>
                <a:srgbClr val="104A8A"/>
              </a:solidFill>
              <a:latin typeface="Calibri"/>
            </a:defRPr>
          </a:lvl4pPr>
          <a:lvl5pPr marL="1828800" indent="0">
            <a:defRPr sz="1100">
              <a:solidFill>
                <a:srgbClr val="104A8A"/>
              </a:solidFill>
              <a:latin typeface="Calibri"/>
            </a:defRPr>
          </a:lvl5pPr>
          <a:lvl6pPr marL="2286000" indent="0">
            <a:defRPr sz="1100">
              <a:solidFill>
                <a:srgbClr val="104A8A"/>
              </a:solidFill>
              <a:latin typeface="Calibri"/>
            </a:defRPr>
          </a:lvl6pPr>
          <a:lvl7pPr marL="2743200" indent="0">
            <a:defRPr sz="1100">
              <a:solidFill>
                <a:srgbClr val="104A8A"/>
              </a:solidFill>
              <a:latin typeface="Calibri"/>
            </a:defRPr>
          </a:lvl7pPr>
          <a:lvl8pPr marL="3200400" indent="0">
            <a:defRPr sz="1100">
              <a:solidFill>
                <a:srgbClr val="104A8A"/>
              </a:solidFill>
              <a:latin typeface="Calibri"/>
            </a:defRPr>
          </a:lvl8pPr>
          <a:lvl9pPr marL="3657600" indent="0">
            <a:defRPr sz="1100">
              <a:solidFill>
                <a:srgbClr val="104A8A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0.1665</cdr:x>
      <cdr:y>0.03959</cdr:y>
    </cdr:from>
    <cdr:to>
      <cdr:x>0.4281</cdr:x>
      <cdr:y>0.49716</cdr:y>
    </cdr:to>
    <cdr:sp macro="" textlink="">
      <cdr:nvSpPr>
        <cdr:cNvPr id="4" name="Пирог 3"/>
        <cdr:cNvSpPr/>
      </cdr:nvSpPr>
      <cdr:spPr>
        <a:xfrm xmlns:a="http://schemas.openxmlformats.org/drawingml/2006/main" rot="5647260">
          <a:off x="1409094" y="339968"/>
          <a:ext cx="2618827" cy="2392052"/>
        </a:xfrm>
        <a:custGeom xmlns:a="http://schemas.openxmlformats.org/drawingml/2006/main">
          <a:avLst/>
          <a:gdLst>
            <a:gd name="connsiteX0" fmla="*/ 2480359 w 3965684"/>
            <a:gd name="connsiteY0" fmla="*/ 3840735 h 3903166"/>
            <a:gd name="connsiteX1" fmla="*/ 646387 w 3965684"/>
            <a:gd name="connsiteY1" fmla="*/ 3393260 h 3903166"/>
            <a:gd name="connsiteX2" fmla="*/ 33704 w 3965684"/>
            <a:gd name="connsiteY2" fmla="*/ 1593286 h 3903166"/>
            <a:gd name="connsiteX3" fmla="*/ 1982842 w 3965684"/>
            <a:gd name="connsiteY3" fmla="*/ 1951583 h 3903166"/>
            <a:gd name="connsiteX4" fmla="*/ 2480359 w 3965684"/>
            <a:gd name="connsiteY4" fmla="*/ 3840735 h 3903166"/>
            <a:gd name="connsiteX0" fmla="*/ 2480396 w 2480396"/>
            <a:gd name="connsiteY0" fmla="*/ 2247449 h 2309911"/>
            <a:gd name="connsiteX1" fmla="*/ 646424 w 2480396"/>
            <a:gd name="connsiteY1" fmla="*/ 1799974 h 2309911"/>
            <a:gd name="connsiteX2" fmla="*/ 33741 w 2480396"/>
            <a:gd name="connsiteY2" fmla="*/ 0 h 2309911"/>
            <a:gd name="connsiteX3" fmla="*/ 1930627 w 2480396"/>
            <a:gd name="connsiteY3" fmla="*/ 362062 h 2309911"/>
            <a:gd name="connsiteX4" fmla="*/ 2480396 w 2480396"/>
            <a:gd name="connsiteY4" fmla="*/ 2247449 h 2309911"/>
            <a:gd name="connsiteX0" fmla="*/ 2480396 w 2480396"/>
            <a:gd name="connsiteY0" fmla="*/ 2247449 h 2309911"/>
            <a:gd name="connsiteX1" fmla="*/ 646424 w 2480396"/>
            <a:gd name="connsiteY1" fmla="*/ 1799974 h 2309911"/>
            <a:gd name="connsiteX2" fmla="*/ 33741 w 2480396"/>
            <a:gd name="connsiteY2" fmla="*/ 0 h 2309911"/>
            <a:gd name="connsiteX3" fmla="*/ 2002578 w 2480396"/>
            <a:gd name="connsiteY3" fmla="*/ 388710 h 2309911"/>
            <a:gd name="connsiteX4" fmla="*/ 2480396 w 2480396"/>
            <a:gd name="connsiteY4" fmla="*/ 2247449 h 2309911"/>
            <a:gd name="connsiteX0" fmla="*/ 2480396 w 2480396"/>
            <a:gd name="connsiteY0" fmla="*/ 2247449 h 2309911"/>
            <a:gd name="connsiteX1" fmla="*/ 646424 w 2480396"/>
            <a:gd name="connsiteY1" fmla="*/ 1799974 h 2309911"/>
            <a:gd name="connsiteX2" fmla="*/ 33741 w 2480396"/>
            <a:gd name="connsiteY2" fmla="*/ 0 h 2309911"/>
            <a:gd name="connsiteX3" fmla="*/ 2002578 w 2480396"/>
            <a:gd name="connsiteY3" fmla="*/ 388710 h 2309911"/>
            <a:gd name="connsiteX4" fmla="*/ 2480396 w 2480396"/>
            <a:gd name="connsiteY4" fmla="*/ 2247449 h 2309911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</a:cxnLst>
          <a:rect l="l" t="t" r="r" b="b"/>
          <a:pathLst>
            <a:path w="2480396" h="2309911">
              <a:moveTo>
                <a:pt x="2480396" y="2247449"/>
              </a:moveTo>
              <a:cubicBezTo>
                <a:pt x="1831523" y="2412987"/>
                <a:pt x="1141601" y="2244652"/>
                <a:pt x="646424" y="1799974"/>
              </a:cubicBezTo>
              <a:cubicBezTo>
                <a:pt x="139502" y="1344750"/>
                <a:pt x="-92243" y="663916"/>
                <a:pt x="33741" y="0"/>
              </a:cubicBezTo>
              <a:lnTo>
                <a:pt x="2002578" y="388710"/>
              </a:lnTo>
              <a:cubicBezTo>
                <a:pt x="2472287" y="2231626"/>
                <a:pt x="2314557" y="1617732"/>
                <a:pt x="2480396" y="2247449"/>
              </a:cubicBezTo>
              <a:close/>
            </a:path>
          </a:pathLst>
        </a:custGeom>
        <a:noFill xmlns:a="http://schemas.openxmlformats.org/drawingml/2006/main"/>
        <a:ln xmlns:a="http://schemas.openxmlformats.org/drawingml/2006/main">
          <a:solidFill>
            <a:srgbClr val="0066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0.19909</cdr:x>
      <cdr:y>0.3564</cdr:y>
    </cdr:from>
    <cdr:to>
      <cdr:x>0.62906</cdr:x>
      <cdr:y>0.7802</cdr:y>
    </cdr:to>
    <cdr:sp macro="" textlink="">
      <cdr:nvSpPr>
        <cdr:cNvPr id="12" name="Пирог 11"/>
        <cdr:cNvSpPr/>
      </cdr:nvSpPr>
      <cdr:spPr>
        <a:xfrm xmlns:a="http://schemas.openxmlformats.org/drawingml/2006/main" rot="20192134">
          <a:off x="1820520" y="2039782"/>
          <a:ext cx="3931646" cy="2425600"/>
        </a:xfrm>
        <a:custGeom xmlns:a="http://schemas.openxmlformats.org/drawingml/2006/main">
          <a:avLst/>
          <a:gdLst>
            <a:gd name="connsiteX0" fmla="*/ 3744327 w 4003532"/>
            <a:gd name="connsiteY0" fmla="*/ 2963767 h 3972485"/>
            <a:gd name="connsiteX1" fmla="*/ 1288642 w 4003532"/>
            <a:gd name="connsiteY1" fmla="*/ 3842172 h 3972485"/>
            <a:gd name="connsiteX2" fmla="*/ 50077 w 4003532"/>
            <a:gd name="connsiteY2" fmla="*/ 1544746 h 3972485"/>
            <a:gd name="connsiteX3" fmla="*/ 2001766 w 4003532"/>
            <a:gd name="connsiteY3" fmla="*/ 1986243 h 3972485"/>
            <a:gd name="connsiteX4" fmla="*/ 3744327 w 4003532"/>
            <a:gd name="connsiteY4" fmla="*/ 2963767 h 3972485"/>
            <a:gd name="connsiteX0" fmla="*/ 3744599 w 3744599"/>
            <a:gd name="connsiteY0" fmla="*/ 1419021 h 2428018"/>
            <a:gd name="connsiteX1" fmla="*/ 1288914 w 3744599"/>
            <a:gd name="connsiteY1" fmla="*/ 2297426 h 2428018"/>
            <a:gd name="connsiteX2" fmla="*/ 50349 w 3744599"/>
            <a:gd name="connsiteY2" fmla="*/ 0 h 2428018"/>
            <a:gd name="connsiteX3" fmla="*/ 1997292 w 3744599"/>
            <a:gd name="connsiteY3" fmla="*/ 467245 h 2428018"/>
            <a:gd name="connsiteX4" fmla="*/ 3744599 w 3744599"/>
            <a:gd name="connsiteY4" fmla="*/ 1419021 h 2428018"/>
            <a:gd name="connsiteX0" fmla="*/ 3744599 w 3744599"/>
            <a:gd name="connsiteY0" fmla="*/ 1419021 h 2428018"/>
            <a:gd name="connsiteX1" fmla="*/ 1288914 w 3744599"/>
            <a:gd name="connsiteY1" fmla="*/ 2297426 h 2428018"/>
            <a:gd name="connsiteX2" fmla="*/ 50349 w 3744599"/>
            <a:gd name="connsiteY2" fmla="*/ 0 h 2428018"/>
            <a:gd name="connsiteX3" fmla="*/ 1944891 w 3744599"/>
            <a:gd name="connsiteY3" fmla="*/ 432923 h 2428018"/>
            <a:gd name="connsiteX4" fmla="*/ 3744599 w 3744599"/>
            <a:gd name="connsiteY4" fmla="*/ 1419021 h 2428018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</a:cxnLst>
          <a:rect l="l" t="t" r="r" b="b"/>
          <a:pathLst>
            <a:path w="3744599" h="2428018">
              <a:moveTo>
                <a:pt x="3744599" y="1419021"/>
              </a:moveTo>
              <a:cubicBezTo>
                <a:pt x="3257475" y="2273965"/>
                <a:pt x="2213767" y="2647302"/>
                <a:pt x="1288914" y="2297426"/>
              </a:cubicBezTo>
              <a:cubicBezTo>
                <a:pt x="356814" y="1944808"/>
                <a:pt x="-171383" y="965049"/>
                <a:pt x="50349" y="0"/>
              </a:cubicBezTo>
              <a:lnTo>
                <a:pt x="1944891" y="432923"/>
              </a:lnTo>
              <a:cubicBezTo>
                <a:pt x="2525745" y="758764"/>
                <a:pt x="3163745" y="1093180"/>
                <a:pt x="3744599" y="1419021"/>
              </a:cubicBezTo>
              <a:close/>
            </a:path>
          </a:pathLst>
        </a:custGeom>
        <a:noFill xmlns:a="http://schemas.openxmlformats.org/drawingml/2006/main"/>
        <a:ln xmlns:a="http://schemas.openxmlformats.org/drawingml/2006/main">
          <a:solidFill>
            <a:srgbClr val="FF9933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0.39485</cdr:x>
      <cdr:y>0.07563</cdr:y>
    </cdr:from>
    <cdr:to>
      <cdr:x>0.62543</cdr:x>
      <cdr:y>0.44144</cdr:y>
    </cdr:to>
    <cdr:sp macro="" textlink="">
      <cdr:nvSpPr>
        <cdr:cNvPr id="13" name="Пирог 12"/>
        <cdr:cNvSpPr/>
      </cdr:nvSpPr>
      <cdr:spPr>
        <a:xfrm xmlns:a="http://schemas.openxmlformats.org/drawingml/2006/main" rot="5647260">
          <a:off x="3617880" y="425502"/>
          <a:ext cx="2093647" cy="2108389"/>
        </a:xfrm>
        <a:custGeom xmlns:a="http://schemas.openxmlformats.org/drawingml/2006/main">
          <a:avLst/>
          <a:gdLst>
            <a:gd name="connsiteX0" fmla="*/ 35800 w 4035047"/>
            <a:gd name="connsiteY0" fmla="*/ 1612215 h 3968763"/>
            <a:gd name="connsiteX1" fmla="*/ 2093591 w 4035047"/>
            <a:gd name="connsiteY1" fmla="*/ 1411 h 3968763"/>
            <a:gd name="connsiteX2" fmla="*/ 2017524 w 4035047"/>
            <a:gd name="connsiteY2" fmla="*/ 1984382 h 3968763"/>
            <a:gd name="connsiteX3" fmla="*/ 35800 w 4035047"/>
            <a:gd name="connsiteY3" fmla="*/ 1612215 h 3968763"/>
            <a:gd name="connsiteX0" fmla="*/ 0 w 2061439"/>
            <a:gd name="connsiteY0" fmla="*/ 1612232 h 2059760"/>
            <a:gd name="connsiteX1" fmla="*/ 2057791 w 2061439"/>
            <a:gd name="connsiteY1" fmla="*/ 1428 h 2059760"/>
            <a:gd name="connsiteX2" fmla="*/ 2054597 w 2061439"/>
            <a:gd name="connsiteY2" fmla="*/ 2059760 h 2059760"/>
            <a:gd name="connsiteX3" fmla="*/ 1981724 w 2061439"/>
            <a:gd name="connsiteY3" fmla="*/ 1984399 h 2059760"/>
            <a:gd name="connsiteX4" fmla="*/ 0 w 2061439"/>
            <a:gd name="connsiteY4" fmla="*/ 1612232 h 2059760"/>
            <a:gd name="connsiteX0" fmla="*/ 0 w 2058786"/>
            <a:gd name="connsiteY0" fmla="*/ 1612232 h 2017009"/>
            <a:gd name="connsiteX1" fmla="*/ 2057791 w 2058786"/>
            <a:gd name="connsiteY1" fmla="*/ 1428 h 2017009"/>
            <a:gd name="connsiteX2" fmla="*/ 2051516 w 2058786"/>
            <a:gd name="connsiteY2" fmla="*/ 2017009 h 2017009"/>
            <a:gd name="connsiteX3" fmla="*/ 1981724 w 2058786"/>
            <a:gd name="connsiteY3" fmla="*/ 1984399 h 2017009"/>
            <a:gd name="connsiteX4" fmla="*/ 0 w 2058786"/>
            <a:gd name="connsiteY4" fmla="*/ 1612232 h 2017009"/>
            <a:gd name="connsiteX0" fmla="*/ 0 w 2058786"/>
            <a:gd name="connsiteY0" fmla="*/ 1612232 h 2020047"/>
            <a:gd name="connsiteX1" fmla="*/ 2057791 w 2058786"/>
            <a:gd name="connsiteY1" fmla="*/ 1428 h 2020047"/>
            <a:gd name="connsiteX2" fmla="*/ 2051516 w 2058786"/>
            <a:gd name="connsiteY2" fmla="*/ 2017009 h 2020047"/>
            <a:gd name="connsiteX3" fmla="*/ 1950868 w 2058786"/>
            <a:gd name="connsiteY3" fmla="*/ 2020047 h 2020047"/>
            <a:gd name="connsiteX4" fmla="*/ 0 w 2058786"/>
            <a:gd name="connsiteY4" fmla="*/ 1612232 h 2020047"/>
            <a:gd name="connsiteX0" fmla="*/ 0 w 2060251"/>
            <a:gd name="connsiteY0" fmla="*/ 1612232 h 2040761"/>
            <a:gd name="connsiteX1" fmla="*/ 2057791 w 2060251"/>
            <a:gd name="connsiteY1" fmla="*/ 1428 h 2040761"/>
            <a:gd name="connsiteX2" fmla="*/ 2053226 w 2060251"/>
            <a:gd name="connsiteY2" fmla="*/ 2040761 h 2040761"/>
            <a:gd name="connsiteX3" fmla="*/ 1950868 w 2060251"/>
            <a:gd name="connsiteY3" fmla="*/ 2020047 h 2040761"/>
            <a:gd name="connsiteX4" fmla="*/ 0 w 2060251"/>
            <a:gd name="connsiteY4" fmla="*/ 1612232 h 2040761"/>
            <a:gd name="connsiteX0" fmla="*/ 0 w 2018142"/>
            <a:gd name="connsiteY0" fmla="*/ 1666398 h 2040663"/>
            <a:gd name="connsiteX1" fmla="*/ 2015682 w 2018142"/>
            <a:gd name="connsiteY1" fmla="*/ 1330 h 2040663"/>
            <a:gd name="connsiteX2" fmla="*/ 2011117 w 2018142"/>
            <a:gd name="connsiteY2" fmla="*/ 2040663 h 2040663"/>
            <a:gd name="connsiteX3" fmla="*/ 1908759 w 2018142"/>
            <a:gd name="connsiteY3" fmla="*/ 2019949 h 2040663"/>
            <a:gd name="connsiteX4" fmla="*/ 0 w 2018142"/>
            <a:gd name="connsiteY4" fmla="*/ 1666398 h 2040663"/>
            <a:gd name="connsiteX0" fmla="*/ 0 w 1974263"/>
            <a:gd name="connsiteY0" fmla="*/ 1656885 h 2040678"/>
            <a:gd name="connsiteX1" fmla="*/ 1971803 w 1974263"/>
            <a:gd name="connsiteY1" fmla="*/ 1345 h 2040678"/>
            <a:gd name="connsiteX2" fmla="*/ 1967238 w 1974263"/>
            <a:gd name="connsiteY2" fmla="*/ 2040678 h 2040678"/>
            <a:gd name="connsiteX3" fmla="*/ 1864880 w 1974263"/>
            <a:gd name="connsiteY3" fmla="*/ 2019964 h 2040678"/>
            <a:gd name="connsiteX4" fmla="*/ 0 w 1974263"/>
            <a:gd name="connsiteY4" fmla="*/ 1656885 h 2040678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</a:cxnLst>
          <a:rect l="l" t="t" r="r" b="b"/>
          <a:pathLst>
            <a:path w="1974263" h="2040678">
              <a:moveTo>
                <a:pt x="0" y="1656885"/>
              </a:moveTo>
              <a:cubicBezTo>
                <a:pt x="187002" y="693578"/>
                <a:pt x="975423" y="-35631"/>
                <a:pt x="1971803" y="1345"/>
              </a:cubicBezTo>
              <a:cubicBezTo>
                <a:pt x="1949456" y="657157"/>
                <a:pt x="1989585" y="1384866"/>
                <a:pt x="1967238" y="2040678"/>
              </a:cubicBezTo>
              <a:lnTo>
                <a:pt x="1864880" y="2019964"/>
              </a:lnTo>
              <a:lnTo>
                <a:pt x="0" y="1656885"/>
              </a:lnTo>
              <a:close/>
            </a:path>
          </a:pathLst>
        </a:custGeom>
        <a:noFill xmlns:a="http://schemas.openxmlformats.org/drawingml/2006/main"/>
        <a:ln xmlns:a="http://schemas.openxmlformats.org/drawingml/2006/main">
          <a:solidFill>
            <a:srgbClr val="0033CC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0.42187</cdr:x>
      <cdr:y>0.21219</cdr:y>
    </cdr:from>
    <cdr:to>
      <cdr:x>0.57813</cdr:x>
      <cdr:y>0.33701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857620" y="1214446"/>
          <a:ext cx="1428760" cy="7143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77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0" rIns="0" bIns="0"/>
        <a:lstStyle xmlns:a="http://schemas.openxmlformats.org/drawingml/2006/main"/>
        <a:p xmlns:a="http://schemas.openxmlformats.org/drawingml/2006/main">
          <a:pPr algn="ctr"/>
          <a:r>
            <a:rPr lang="ru-RU" b="1" baseline="0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rPr>
            <a:t>Административное управление </a:t>
          </a:r>
          <a:r>
            <a:rPr lang="ru-RU" b="1" baseline="0" dirty="0" err="1" smtClean="0">
              <a:solidFill>
                <a:srgbClr val="0033CC"/>
              </a:solidFill>
              <a:latin typeface="Arial" pitchFamily="34" charset="0"/>
              <a:cs typeface="Arial" pitchFamily="34" charset="0"/>
            </a:rPr>
            <a:t>радиоконтролем</a:t>
          </a:r>
          <a:r>
            <a:rPr lang="ru-RU" b="1" baseline="0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rPr>
            <a:t>                         - 21%</a:t>
          </a:r>
          <a:endParaRPr lang="ru-RU" dirty="0">
            <a:solidFill>
              <a:srgbClr val="0033CC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0.28906</cdr:x>
      <cdr:y>0.56168</cdr:y>
    </cdr:from>
    <cdr:to>
      <cdr:x>0.5</cdr:x>
      <cdr:y>0.62409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2643174" y="3214710"/>
          <a:ext cx="1928826" cy="35719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0" rIns="0" bIns="0"/>
        <a:lstStyle xmlns:a="http://schemas.openxmlformats.org/drawingml/2006/main"/>
        <a:p xmlns:a="http://schemas.openxmlformats.org/drawingml/2006/main">
          <a:pPr algn="ctr"/>
          <a:r>
            <a:rPr lang="ru-RU" b="1" baseline="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Выполнение мероприятий </a:t>
          </a:r>
          <a:r>
            <a:rPr lang="ru-RU" b="1" baseline="0" dirty="0" err="1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радиоконтроля</a:t>
          </a:r>
          <a:r>
            <a:rPr lang="ru-RU" b="1" baseline="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  - 46%</a:t>
          </a:r>
          <a:endParaRPr lang="ru-RU" b="1" baseline="0" dirty="0">
            <a:solidFill>
              <a:schemeClr val="accent6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0.22656</cdr:x>
      <cdr:y>0.21219</cdr:y>
    </cdr:from>
    <cdr:to>
      <cdr:x>0.375</cdr:x>
      <cdr:y>0.37445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2071670" y="1214446"/>
          <a:ext cx="1357322" cy="92869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67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0" rIns="0" bIns="0"/>
        <a:lstStyle xmlns:a="http://schemas.openxmlformats.org/drawingml/2006/main"/>
        <a:p xmlns:a="http://schemas.openxmlformats.org/drawingml/2006/main">
          <a:pPr algn="ctr"/>
          <a:r>
            <a:rPr lang="ru-RU" b="1" baseline="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rPr>
            <a:t>Формирование отчетности  по результатам </a:t>
          </a:r>
          <a:r>
            <a:rPr lang="ru-RU" b="1" baseline="0" dirty="0" err="1" smtClean="0">
              <a:solidFill>
                <a:srgbClr val="006600"/>
              </a:solidFill>
              <a:latin typeface="Arial" pitchFamily="34" charset="0"/>
              <a:cs typeface="Arial" pitchFamily="34" charset="0"/>
            </a:rPr>
            <a:t>радиоконтроля</a:t>
          </a:r>
          <a:r>
            <a:rPr lang="ru-RU" b="1" baseline="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rPr>
            <a:t> </a:t>
          </a:r>
        </a:p>
        <a:p xmlns:a="http://schemas.openxmlformats.org/drawingml/2006/main">
          <a:pPr algn="ctr"/>
          <a:r>
            <a:rPr lang="ru-RU" b="1" baseline="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rPr>
            <a:t>- 33%</a:t>
          </a:r>
          <a:endParaRPr lang="ru-RU" b="1" dirty="0">
            <a:solidFill>
              <a:srgbClr val="0066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E868260-47F3-4419-ABE3-D2526E6F7EDD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477CFF1-C927-40DF-AF82-D82450A54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174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C02E9D-127C-4FAE-A2B3-6239D5AEA606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6E9597-FA32-4520-8C81-25946CA7C438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3E4EB8-C4B4-45AA-8F08-5CE0B6BA1290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B9CBB9-3C9E-44AB-BE0A-EF209F7FE3AC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52BF27-D4BA-4923-9507-44280C700D46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7D00A8-B549-4E3A-A6F9-413D153B8255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633F68-B284-44DE-921A-CD9CD826A8A2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88FE43-37C5-4E0F-8515-F2EAC517E3DE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19F89D-F2FC-4549-A24A-A5D4E8ED6733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DE7710-81EB-4895-875C-E9E22AFE5732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CC5304-DE95-45A5-9D8D-B18770C35543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D659A1-ED8E-4A9B-B287-D4BCF809F3B1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78119C-517A-4467-80B4-28CC65FF6DBD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1886E8-3F8B-4308-8922-C069A069A0A5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7F3EE46-CD4F-4C65-BD65-23A2BC5E934A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07B8699-3AFE-4EF8-B6AE-7D9FF170A42A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8BC39B-178D-40B3-B057-D7AEB9AAA586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D52118-0F1B-4800-BC87-B790B41E8D8C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A9058C-86D0-4E66-9B73-A740460BB08C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zh-CN" smtClean="0">
              <a:cs typeface="SimSun"/>
            </a:endParaRPr>
          </a:p>
        </p:txBody>
      </p:sp>
      <p:sp>
        <p:nvSpPr>
          <p:cNvPr id="614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E4BCFD-2AED-4C19-A7F9-6B9B1AEBF7C6}" type="slidenum">
              <a:rPr lang="zh-CN" altLang="en-US">
                <a:cs typeface="SimSun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zh-CN">
              <a:cs typeface="SimSu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8464-5155-426D-B244-57181FAA0B04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2CB59-E702-4676-BCA7-537F6FA0C3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ABBA5-C7D6-400A-83AC-1CDFC10A1A83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8F22F-BD43-437C-9982-59208171E3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4FBB6-8D21-46EC-AEF9-AE99607CD1DD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5D239-9529-465B-836D-594B56FC1E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E5A60-F719-49E0-970D-06D0C87690A7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18239-48F9-47F8-9EC2-8A2023FE01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F2426-2F72-414A-8BE3-863402F35898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A46AD-971C-4ABC-8D6F-D7FBE8FABA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70435-6D8F-4684-BD7D-C2E3837BE865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19FD2-2021-41B9-B0F3-10149716F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2B103-46C7-4A9A-84D5-C07BEFB36C25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52920-A6DB-4BA7-8F33-1BE846FC2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69FF9-A0F8-4194-9EE7-8DCD7680BC26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5B1E5-3BEF-4854-85F9-DC6CB3D4A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50DF9-C23F-4D13-8808-9995DEFB28AC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82078-A118-4598-B836-0753F179D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70FF8-FA9B-4254-B95C-650FCADCA8C8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A8091-1970-41EB-BE8D-3792AF4DB6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08CF1-0F4F-4A4A-BD4B-15BC34D482F2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C8F6F-DF1A-4328-AE24-7F33962963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17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1B0F0C-CAE2-4D0A-B88B-1AD875B6E0A3}" type="datetimeFigureOut">
              <a:rPr lang="ru-RU"/>
              <a:pPr>
                <a:defRPr/>
              </a:pPr>
              <a:t>08.07.2013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48DAA2-1694-489A-A8B0-7C7F0B04B5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7" r:id="rId2"/>
    <p:sldLayoutId id="2147483756" r:id="rId3"/>
    <p:sldLayoutId id="2147483755" r:id="rId4"/>
    <p:sldLayoutId id="2147483754" r:id="rId5"/>
    <p:sldLayoutId id="2147483753" r:id="rId6"/>
    <p:sldLayoutId id="2147483752" r:id="rId7"/>
    <p:sldLayoutId id="2147483751" r:id="rId8"/>
    <p:sldLayoutId id="2147483750" r:id="rId9"/>
    <p:sldLayoutId id="2147483749" r:id="rId10"/>
    <p:sldLayoutId id="2147483748" r:id="rId11"/>
    <p:sldLayoutId id="214748375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oleObject" Target="../embeddings/oleObject3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4.png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e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oleObject" Target="../embeddings/oleObject8.bin"/><Relationship Id="rId18" Type="http://schemas.openxmlformats.org/officeDocument/2006/relationships/oleObject" Target="../embeddings/oleObject13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0.png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1.bin"/><Relationship Id="rId20" Type="http://schemas.openxmlformats.org/officeDocument/2006/relationships/image" Target="../media/image40.jpeg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png"/><Relationship Id="rId11" Type="http://schemas.openxmlformats.org/officeDocument/2006/relationships/oleObject" Target="../embeddings/oleObject6.bin"/><Relationship Id="rId5" Type="http://schemas.openxmlformats.org/officeDocument/2006/relationships/image" Target="../media/image37.png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39.emf"/><Relationship Id="rId4" Type="http://schemas.openxmlformats.org/officeDocument/2006/relationships/image" Target="../media/image36.png"/><Relationship Id="rId9" Type="http://schemas.openxmlformats.org/officeDocument/2006/relationships/image" Target="../media/image20.jpeg"/><Relationship Id="rId1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png"/><Relationship Id="rId7" Type="http://schemas.openxmlformats.org/officeDocument/2006/relationships/image" Target="../media/image45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3.bin"/><Relationship Id="rId18" Type="http://schemas.openxmlformats.org/officeDocument/2006/relationships/oleObject" Target="../embeddings/oleObject25.bin"/><Relationship Id="rId26" Type="http://schemas.openxmlformats.org/officeDocument/2006/relationships/oleObject" Target="../embeddings/oleObject33.bin"/><Relationship Id="rId3" Type="http://schemas.openxmlformats.org/officeDocument/2006/relationships/notesSlide" Target="../notesSlides/notesSlide16.xml"/><Relationship Id="rId21" Type="http://schemas.openxmlformats.org/officeDocument/2006/relationships/oleObject" Target="../embeddings/oleObject28.bin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22.bin"/><Relationship Id="rId17" Type="http://schemas.openxmlformats.org/officeDocument/2006/relationships/oleObject" Target="../embeddings/oleObject24.bin"/><Relationship Id="rId25" Type="http://schemas.openxmlformats.org/officeDocument/2006/relationships/oleObject" Target="../embeddings/oleObject3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2.png"/><Relationship Id="rId20" Type="http://schemas.openxmlformats.org/officeDocument/2006/relationships/oleObject" Target="../embeddings/oleObject27.bin"/><Relationship Id="rId29" Type="http://schemas.openxmlformats.org/officeDocument/2006/relationships/image" Target="../media/image50.png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1.bin"/><Relationship Id="rId24" Type="http://schemas.openxmlformats.org/officeDocument/2006/relationships/oleObject" Target="../embeddings/oleObject31.bin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33.png"/><Relationship Id="rId23" Type="http://schemas.openxmlformats.org/officeDocument/2006/relationships/oleObject" Target="../embeddings/oleObject30.bin"/><Relationship Id="rId28" Type="http://schemas.openxmlformats.org/officeDocument/2006/relationships/oleObject" Target="../embeddings/oleObject35.bin"/><Relationship Id="rId10" Type="http://schemas.openxmlformats.org/officeDocument/2006/relationships/oleObject" Target="../embeddings/oleObject20.bin"/><Relationship Id="rId19" Type="http://schemas.openxmlformats.org/officeDocument/2006/relationships/oleObject" Target="../embeddings/oleObject26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49.png"/><Relationship Id="rId22" Type="http://schemas.openxmlformats.org/officeDocument/2006/relationships/oleObject" Target="../embeddings/oleObject29.bin"/><Relationship Id="rId27" Type="http://schemas.openxmlformats.org/officeDocument/2006/relationships/oleObject" Target="../embeddings/oleObject3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1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image" Target="../media/image61.png"/><Relationship Id="rId4" Type="http://schemas.openxmlformats.org/officeDocument/2006/relationships/oleObject" Target="../embeddings/oleObject36.bin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5225" y="5969000"/>
            <a:ext cx="2921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Прямоугольник 4"/>
          <p:cNvSpPr>
            <a:spLocks noChangeArrowheads="1"/>
          </p:cNvSpPr>
          <p:nvPr/>
        </p:nvSpPr>
        <p:spPr bwMode="auto">
          <a:xfrm>
            <a:off x="1835150" y="4652963"/>
            <a:ext cx="604996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Станислав Кизима</a:t>
            </a:r>
          </a:p>
          <a:p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Эксперт МСЭ,  Доктор технических наук</a:t>
            </a:r>
            <a:endParaRPr lang="en-US" sz="2400" b="1">
              <a:solidFill>
                <a:srgbClr val="002060"/>
              </a:solidFill>
              <a:latin typeface="Calibri" pitchFamily="34" charset="0"/>
            </a:endParaRPr>
          </a:p>
          <a:p>
            <a:endParaRPr lang="en-US" sz="1000" b="1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en-US" sz="1600">
                <a:solidFill>
                  <a:srgbClr val="737373"/>
                </a:solidFill>
                <a:latin typeface="Calibri" pitchFamily="34" charset="0"/>
              </a:rPr>
              <a:t>Stanislav Kizima </a:t>
            </a:r>
          </a:p>
          <a:p>
            <a:r>
              <a:rPr lang="en-US" sz="1600">
                <a:solidFill>
                  <a:srgbClr val="737373"/>
                </a:solidFill>
                <a:latin typeface="Calibri" pitchFamily="34" charset="0"/>
              </a:rPr>
              <a:t>ITU expert, Doctor of Technical Sciences</a:t>
            </a:r>
            <a:endParaRPr lang="ru-RU" sz="1600">
              <a:solidFill>
                <a:srgbClr val="737373"/>
              </a:solidFill>
              <a:latin typeface="Calibri" pitchFamily="34" charset="0"/>
            </a:endParaRPr>
          </a:p>
        </p:txBody>
      </p:sp>
      <p:sp>
        <p:nvSpPr>
          <p:cNvPr id="15363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71550" y="1689100"/>
            <a:ext cx="7704138" cy="2808288"/>
          </a:xfrm>
        </p:spPr>
        <p:txBody>
          <a:bodyPr/>
          <a:lstStyle/>
          <a:p>
            <a:pPr>
              <a:lnSpc>
                <a:spcPts val="4500"/>
              </a:lnSpc>
            </a:pPr>
            <a:r>
              <a:rPr lang="ru-RU" sz="4000" b="1" smtClean="0">
                <a:solidFill>
                  <a:srgbClr val="002060"/>
                </a:solidFill>
              </a:rPr>
              <a:t>Состояние и перспективы развития действующих систем радиомониторинга</a:t>
            </a:r>
          </a:p>
          <a:p>
            <a:r>
              <a:rPr lang="en-US" sz="2400" smtClean="0">
                <a:solidFill>
                  <a:srgbClr val="737373"/>
                </a:solidFill>
              </a:rPr>
              <a:t>State and prospects of development of existing </a:t>
            </a:r>
            <a:endParaRPr lang="ru-RU" sz="2400" smtClean="0">
              <a:solidFill>
                <a:srgbClr val="737373"/>
              </a:solidFill>
            </a:endParaRPr>
          </a:p>
          <a:p>
            <a:pPr>
              <a:spcBef>
                <a:spcPct val="0"/>
              </a:spcBef>
            </a:pPr>
            <a:r>
              <a:rPr lang="en-US" sz="2400" smtClean="0">
                <a:solidFill>
                  <a:srgbClr val="737373"/>
                </a:solidFill>
              </a:rPr>
              <a:t>radio monitoring systems</a:t>
            </a:r>
            <a:endParaRPr lang="ru-RU" sz="4000" smtClean="0">
              <a:solidFill>
                <a:srgbClr val="737373"/>
              </a:solidFill>
            </a:endParaRPr>
          </a:p>
        </p:txBody>
      </p:sp>
      <p:pic>
        <p:nvPicPr>
          <p:cNvPr id="8" name="Picture 4" descr="\\mdc\神舟传媒公共信息区\非密中转文件夹\20130220 师歆\ITU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127900"/>
            <a:ext cx="1440160" cy="1554738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Объекты и технические средства </a:t>
            </a: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pic>
        <p:nvPicPr>
          <p:cNvPr id="16386" name="Рисунок 2" descr="RUS_All_Res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8" y="1163638"/>
            <a:ext cx="2735262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8" y="3070225"/>
            <a:ext cx="2836862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0100" y="1196975"/>
            <a:ext cx="2805113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1213" y="2952750"/>
            <a:ext cx="27940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84913" y="1214438"/>
            <a:ext cx="2771775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4913" y="3051175"/>
            <a:ext cx="271462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6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84550" y="4819650"/>
            <a:ext cx="2760663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-19866" y="0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2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Роль и место </a:t>
            </a:r>
            <a:r>
              <a:rPr lang="ru-RU" altLang="zh-CN" sz="32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r>
              <a:rPr lang="ru-RU" altLang="zh-CN" sz="32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 в </a:t>
            </a:r>
            <a:r>
              <a:rPr lang="ru-RU" altLang="zh-CN" sz="32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общй</a:t>
            </a:r>
            <a:r>
              <a:rPr lang="ru-RU" altLang="zh-CN" sz="32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 системе регулирования использования радиочастот</a:t>
            </a:r>
            <a:endParaRPr sz="3200" dirty="0">
              <a:ea typeface="微软雅黑" pitchFamily="34" charset="-122"/>
            </a:endParaRPr>
          </a:p>
        </p:txBody>
      </p:sp>
      <p:sp>
        <p:nvSpPr>
          <p:cNvPr id="4" name="AutoShape 21"/>
          <p:cNvSpPr>
            <a:spLocks noChangeArrowheads="1"/>
          </p:cNvSpPr>
          <p:nvPr/>
        </p:nvSpPr>
        <p:spPr bwMode="auto">
          <a:xfrm>
            <a:off x="149225" y="1250950"/>
            <a:ext cx="3798888" cy="2706688"/>
          </a:xfrm>
          <a:prstGeom prst="roundRect">
            <a:avLst>
              <a:gd name="adj" fmla="val 2972"/>
            </a:avLst>
          </a:prstGeom>
          <a:gradFill rotWithShape="1">
            <a:gsLst>
              <a:gs pos="0">
                <a:srgbClr val="00AEEF">
                  <a:alpha val="60000"/>
                </a:srgbClr>
              </a:gs>
              <a:gs pos="100000">
                <a:srgbClr val="007DC5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ea typeface="ＭＳ Ｐゴシック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ea typeface="ＭＳ Ｐゴシック" charset="-128"/>
            </a:endParaRPr>
          </a:p>
        </p:txBody>
      </p:sp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206375" y="1576388"/>
            <a:ext cx="3684588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>
              <a:lnSpc>
                <a:spcPct val="130000"/>
              </a:lnSpc>
              <a:buClr>
                <a:srgbClr val="FED312"/>
              </a:buClr>
            </a:pPr>
            <a:r>
              <a:rPr lang="ru-RU" sz="1600" b="1">
                <a:solidFill>
                  <a:srgbClr val="7030A0"/>
                </a:solidFill>
                <a:latin typeface="Calibri" pitchFamily="34" charset="0"/>
              </a:rPr>
              <a:t>Технологические процессы</a:t>
            </a:r>
          </a:p>
          <a:p>
            <a:pPr eaLnBrk="0" hangingPunct="0">
              <a:spcBef>
                <a:spcPts val="600"/>
              </a:spcBef>
              <a:buClr>
                <a:srgbClr val="FED312"/>
              </a:buClr>
              <a:buFont typeface="Calibri" pitchFamily="34" charset="0"/>
              <a:buChar char="●"/>
            </a:pPr>
            <a:r>
              <a:rPr lang="ru-RU" sz="13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Учет пользователей радиосредств и разрешительных документов </a:t>
            </a:r>
          </a:p>
          <a:p>
            <a:pPr eaLnBrk="0" hangingPunct="0">
              <a:lnSpc>
                <a:spcPct val="130000"/>
              </a:lnSpc>
              <a:spcBef>
                <a:spcPts val="600"/>
              </a:spcBef>
              <a:buClr>
                <a:srgbClr val="FED312"/>
              </a:buClr>
              <a:buFont typeface="Calibri" pitchFamily="34" charset="0"/>
              <a:buChar char="●"/>
            </a:pPr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 Частотно-территориальное планирование</a:t>
            </a:r>
          </a:p>
          <a:p>
            <a:pPr eaLnBrk="0" hangingPunct="0">
              <a:spcBef>
                <a:spcPts val="600"/>
              </a:spcBef>
              <a:buClr>
                <a:srgbClr val="FED312"/>
              </a:buClr>
              <a:buFont typeface="Calibri" pitchFamily="34" charset="0"/>
              <a:buChar char="●"/>
            </a:pPr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 Формирование разрешительных документов на использование радиочастот</a:t>
            </a:r>
            <a:endParaRPr lang="en-US" sz="1400" b="1">
              <a:solidFill>
                <a:schemeClr val="bg1"/>
              </a:solidFill>
              <a:latin typeface="Calibri" pitchFamily="34" charset="0"/>
            </a:endParaRPr>
          </a:p>
          <a:p>
            <a:pPr eaLnBrk="0" hangingPunct="0">
              <a:lnSpc>
                <a:spcPct val="130000"/>
              </a:lnSpc>
              <a:spcBef>
                <a:spcPts val="600"/>
              </a:spcBef>
              <a:buClr>
                <a:srgbClr val="FED312"/>
              </a:buClr>
              <a:buFont typeface="Calibri" pitchFamily="34" charset="0"/>
              <a:buChar char="●"/>
            </a:pPr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 Сбор платы за использование радиочастот</a:t>
            </a:r>
          </a:p>
        </p:txBody>
      </p:sp>
      <p:sp>
        <p:nvSpPr>
          <p:cNvPr id="6" name="Rectangle 25"/>
          <p:cNvSpPr>
            <a:spLocks noChangeArrowheads="1"/>
          </p:cNvSpPr>
          <p:nvPr/>
        </p:nvSpPr>
        <p:spPr bwMode="auto">
          <a:xfrm>
            <a:off x="4175125" y="5783263"/>
            <a:ext cx="47625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120000"/>
              </a:lnSpc>
              <a:buClr>
                <a:srgbClr val="FED312"/>
              </a:buClr>
            </a:pPr>
            <a:r>
              <a:rPr lang="ru-RU" sz="1400" b="1">
                <a:latin typeface="Calibri" pitchFamily="34" charset="0"/>
              </a:rPr>
              <a:t>Реальные значения параметров использования радиочастот и РЭС (данные РТИ и РК)</a:t>
            </a:r>
          </a:p>
          <a:p>
            <a:pPr eaLnBrk="0" hangingPunct="0">
              <a:lnSpc>
                <a:spcPct val="120000"/>
              </a:lnSpc>
              <a:buClr>
                <a:srgbClr val="FED312"/>
              </a:buClr>
            </a:pPr>
            <a:r>
              <a:rPr lang="ru-RU" sz="1400" b="1">
                <a:latin typeface="Calibri" pitchFamily="34" charset="0"/>
              </a:rPr>
              <a:t>Данные о реальной РЭО, ЭМО и помеховой обстановке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4157663" y="1816100"/>
            <a:ext cx="679450" cy="1728788"/>
          </a:xfrm>
          <a:prstGeom prst="downArrow">
            <a:avLst/>
          </a:prstGeom>
          <a:gradFill>
            <a:gsLst>
              <a:gs pos="0">
                <a:schemeClr val="bg1"/>
              </a:gs>
              <a:gs pos="100000">
                <a:srgbClr val="FFFF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4181475" y="1095375"/>
            <a:ext cx="4535488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lnSpc>
                <a:spcPct val="130000"/>
              </a:lnSpc>
              <a:buClr>
                <a:srgbClr val="FED312"/>
              </a:buClr>
            </a:pPr>
            <a:r>
              <a:rPr lang="ru-RU" sz="1400" b="1">
                <a:latin typeface="Calibri" pitchFamily="34" charset="0"/>
              </a:rPr>
              <a:t>Нормы параметров использования радиочастот и РЭС (номинальные характеристики, нормы параметров)</a:t>
            </a:r>
          </a:p>
        </p:txBody>
      </p:sp>
      <p:sp>
        <p:nvSpPr>
          <p:cNvPr id="9" name="Стрелка вниз 8"/>
          <p:cNvSpPr/>
          <p:nvPr/>
        </p:nvSpPr>
        <p:spPr>
          <a:xfrm rot="16200000">
            <a:off x="6527800" y="2305050"/>
            <a:ext cx="681038" cy="3684588"/>
          </a:xfrm>
          <a:prstGeom prst="downArrow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005263" y="3716338"/>
            <a:ext cx="906462" cy="846137"/>
          </a:xfrm>
          <a:prstGeom prst="ellipse">
            <a:avLst/>
          </a:prstGeom>
          <a:gradFill>
            <a:gsLst>
              <a:gs pos="0">
                <a:srgbClr val="33CCFF"/>
              </a:gs>
              <a:gs pos="100000">
                <a:srgbClr val="00AEEF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243388" y="4033838"/>
            <a:ext cx="454025" cy="2270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0800000">
            <a:off x="4175125" y="4622800"/>
            <a:ext cx="681038" cy="1111250"/>
          </a:xfrm>
          <a:prstGeom prst="downArrow">
            <a:avLst/>
          </a:prstGeom>
          <a:gradFill>
            <a:gsLst>
              <a:gs pos="0">
                <a:schemeClr val="bg1"/>
              </a:gs>
              <a:gs pos="100000">
                <a:srgbClr val="FFFF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>
            <a:off x="149225" y="4562475"/>
            <a:ext cx="3798888" cy="1427163"/>
          </a:xfrm>
          <a:prstGeom prst="roundRect">
            <a:avLst>
              <a:gd name="adj" fmla="val 2972"/>
            </a:avLst>
          </a:prstGeom>
          <a:gradFill rotWithShape="1">
            <a:gsLst>
              <a:gs pos="0">
                <a:srgbClr val="00AEEF">
                  <a:alpha val="60000"/>
                </a:srgbClr>
              </a:gs>
              <a:gs pos="100000">
                <a:srgbClr val="007DC5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ea typeface="ＭＳ Ｐゴシック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>
              <a:ea typeface="ＭＳ Ｐゴシック" charset="-128"/>
            </a:endParaRPr>
          </a:p>
        </p:txBody>
      </p:sp>
      <p:sp>
        <p:nvSpPr>
          <p:cNvPr id="15" name="Rectangle 25"/>
          <p:cNvSpPr>
            <a:spLocks noChangeArrowheads="1"/>
          </p:cNvSpPr>
          <p:nvPr/>
        </p:nvSpPr>
        <p:spPr bwMode="auto">
          <a:xfrm>
            <a:off x="263525" y="4583113"/>
            <a:ext cx="3684588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>
              <a:lnSpc>
                <a:spcPct val="130000"/>
              </a:lnSpc>
              <a:buClr>
                <a:srgbClr val="FED312"/>
              </a:buClr>
            </a:pPr>
            <a:r>
              <a:rPr lang="ru-RU" sz="1600" b="1">
                <a:solidFill>
                  <a:srgbClr val="7030A0"/>
                </a:solidFill>
                <a:latin typeface="Calibri" pitchFamily="34" charset="0"/>
              </a:rPr>
              <a:t>Технологические процессы</a:t>
            </a:r>
          </a:p>
          <a:p>
            <a:pPr eaLnBrk="0" hangingPunct="0">
              <a:lnSpc>
                <a:spcPct val="130000"/>
              </a:lnSpc>
              <a:spcBef>
                <a:spcPts val="600"/>
              </a:spcBef>
              <a:buClr>
                <a:srgbClr val="FED312"/>
              </a:buClr>
              <a:buFont typeface="Calibri" pitchFamily="34" charset="0"/>
              <a:buChar char="●"/>
            </a:pPr>
            <a:r>
              <a:rPr lang="ru-RU" sz="13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Радиомониторинг</a:t>
            </a:r>
          </a:p>
        </p:txBody>
      </p:sp>
      <p:sp>
        <p:nvSpPr>
          <p:cNvPr id="16" name="AutoShape 21"/>
          <p:cNvSpPr>
            <a:spLocks noChangeArrowheads="1"/>
          </p:cNvSpPr>
          <p:nvPr/>
        </p:nvSpPr>
        <p:spPr bwMode="auto">
          <a:xfrm>
            <a:off x="5002213" y="1928813"/>
            <a:ext cx="3708400" cy="1365250"/>
          </a:xfrm>
          <a:prstGeom prst="roundRect">
            <a:avLst>
              <a:gd name="adj" fmla="val 2972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007DC5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>
              <a:latin typeface="+mj-lt"/>
              <a:ea typeface="ＭＳ Ｐゴシック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>
              <a:latin typeface="+mj-lt"/>
              <a:ea typeface="ＭＳ Ｐゴシック" charset="-128"/>
            </a:endParaRPr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5138738" y="2014538"/>
            <a:ext cx="3402012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 eaLnBrk="0" hangingPunct="0">
              <a:lnSpc>
                <a:spcPct val="130000"/>
              </a:lnSpc>
              <a:buClr>
                <a:srgbClr val="FED312"/>
              </a:buClr>
            </a:pPr>
            <a:r>
              <a:rPr lang="ru-RU" sz="1600" b="1">
                <a:solidFill>
                  <a:srgbClr val="7030A0"/>
                </a:solidFill>
                <a:latin typeface="Calibri" pitchFamily="34" charset="0"/>
              </a:rPr>
              <a:t>Технологические процессы</a:t>
            </a:r>
          </a:p>
          <a:p>
            <a:pPr eaLnBrk="0" hangingPunct="0">
              <a:spcBef>
                <a:spcPts val="600"/>
              </a:spcBef>
              <a:buClr>
                <a:srgbClr val="FED312"/>
              </a:buClr>
              <a:buFont typeface="Calibri" pitchFamily="34" charset="0"/>
              <a:buChar char="●"/>
            </a:pPr>
            <a:r>
              <a:rPr lang="ru-RU" sz="13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Принятие решения по воздействию на объект регулирования при наличии нарушений и помех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Условия создания и развития систем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sp useBgFill="1">
        <p:nvSpPr>
          <p:cNvPr id="11" name="内容占位符 2"/>
          <p:cNvSpPr txBox="1">
            <a:spLocks/>
          </p:cNvSpPr>
          <p:nvPr/>
        </p:nvSpPr>
        <p:spPr>
          <a:xfrm>
            <a:off x="323528" y="1556792"/>
            <a:ext cx="6912768" cy="1080120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536575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defRPr/>
            </a:pP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Непрерывное развитие беспроводных телекоммуникаций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1439652" y="2924944"/>
            <a:ext cx="6120680" cy="2304256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536575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Объемные показатели паркам эксплуатируемых радиосредств</a:t>
            </a:r>
          </a:p>
          <a:p>
            <a:pPr indent="0"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Рост загруженности радиочастотного спектра и усложнение электромагнитной обстановки</a:t>
            </a:r>
          </a:p>
        </p:txBody>
      </p:sp>
      <p:sp useBgFill="1">
        <p:nvSpPr>
          <p:cNvPr id="5" name="内容占位符 2"/>
          <p:cNvSpPr txBox="1">
            <a:spLocks/>
          </p:cNvSpPr>
          <p:nvPr/>
        </p:nvSpPr>
        <p:spPr>
          <a:xfrm>
            <a:off x="2267744" y="5445224"/>
            <a:ext cx="6768752" cy="1224136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536575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defRPr/>
            </a:pP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Непрерывное развитие технологий </a:t>
            </a:r>
            <a:r>
              <a:rPr lang="ru-RU" altLang="zh-CN" sz="2000" b="1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обраружения</a:t>
            </a: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, распознавания, технического и спектрального анализа сигналов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825" y="1412875"/>
            <a:ext cx="5976938" cy="1079500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8888" y="2730500"/>
            <a:ext cx="6481762" cy="2336800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24075" y="5373688"/>
            <a:ext cx="6696075" cy="1223962"/>
          </a:xfrm>
          <a:prstGeom prst="round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Показатели эффективности систем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sp>
        <p:nvSpPr>
          <p:cNvPr id="4" name="Rectangle 2053"/>
          <p:cNvSpPr>
            <a:spLocks noChangeArrowheads="1"/>
          </p:cNvSpPr>
          <p:nvPr/>
        </p:nvSpPr>
        <p:spPr bwMode="auto">
          <a:xfrm>
            <a:off x="3140075" y="1417638"/>
            <a:ext cx="5753100" cy="3379787"/>
          </a:xfrm>
          <a:prstGeom prst="rect">
            <a:avLst/>
          </a:prstGeom>
          <a:gradFill rotWithShape="1">
            <a:gsLst>
              <a:gs pos="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</a:gradFill>
          <a:ln w="317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82563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Обеспечение потребителей </a:t>
            </a:r>
            <a:endParaRPr lang="ru-RU" sz="2000" b="1" dirty="0">
              <a:latin typeface="+mn-lt"/>
            </a:endParaRPr>
          </a:p>
          <a:p>
            <a:pPr marL="182563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полной</a:t>
            </a:r>
            <a:r>
              <a:rPr lang="ru-RU" sz="2000" b="1" dirty="0">
                <a:latin typeface="+mn-lt"/>
              </a:rPr>
              <a:t>, </a:t>
            </a:r>
            <a:r>
              <a:rPr lang="ru-RU" sz="2000" b="1" dirty="0">
                <a:latin typeface="+mn-lt"/>
              </a:rPr>
              <a:t>достоверной, </a:t>
            </a:r>
            <a:r>
              <a:rPr lang="ru-RU" sz="2000" b="1" dirty="0">
                <a:latin typeface="+mn-lt"/>
              </a:rPr>
              <a:t>оперативной </a:t>
            </a:r>
            <a:endParaRPr lang="ru-RU" sz="2000" b="1" dirty="0">
              <a:latin typeface="+mn-lt"/>
            </a:endParaRPr>
          </a:p>
          <a:p>
            <a:pPr marL="182563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информацией о </a:t>
            </a:r>
            <a:r>
              <a:rPr lang="ru-RU" sz="2000" b="1" dirty="0">
                <a:latin typeface="+mn-lt"/>
              </a:rPr>
              <a:t>реальном состоянии объектов </a:t>
            </a:r>
            <a:r>
              <a:rPr lang="en-US" sz="2000" b="1" dirty="0">
                <a:latin typeface="+mn-lt"/>
              </a:rPr>
              <a:t> </a:t>
            </a:r>
            <a:endParaRPr lang="ru-RU" sz="2000" b="1" dirty="0">
              <a:latin typeface="+mn-lt"/>
            </a:endParaRPr>
          </a:p>
          <a:p>
            <a:pPr marL="182563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>
                <a:latin typeface="+mn-lt"/>
              </a:rPr>
              <a:t>р</a:t>
            </a:r>
            <a:r>
              <a:rPr lang="ru-RU" sz="2000" b="1" dirty="0" err="1">
                <a:latin typeface="+mn-lt"/>
              </a:rPr>
              <a:t>адиомониторинга</a:t>
            </a:r>
            <a:r>
              <a:rPr lang="ru-RU" sz="2000" b="1" dirty="0">
                <a:latin typeface="+mn-lt"/>
              </a:rPr>
              <a:t> </a:t>
            </a:r>
            <a:endParaRPr lang="ru-RU" sz="8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       </a:t>
            </a:r>
            <a:r>
              <a:rPr lang="ru-RU" b="1" dirty="0">
                <a:solidFill>
                  <a:srgbClr val="652B91"/>
                </a:solidFill>
                <a:latin typeface="+mn-lt"/>
              </a:rPr>
              <a:t>по составляющим :</a:t>
            </a: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652B91"/>
                </a:solidFill>
                <a:latin typeface="+mn-lt"/>
              </a:rPr>
              <a:t>- параметры излучений </a:t>
            </a:r>
            <a:r>
              <a:rPr lang="ru-RU" b="1" dirty="0">
                <a:solidFill>
                  <a:srgbClr val="652B91"/>
                </a:solidFill>
                <a:latin typeface="+mn-lt"/>
              </a:rPr>
              <a:t>РЭС</a:t>
            </a:r>
            <a:endParaRPr lang="ru-RU" b="1" dirty="0">
              <a:solidFill>
                <a:srgbClr val="652B91"/>
              </a:solidFill>
              <a:latin typeface="+mn-lt"/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652B91"/>
                </a:solidFill>
                <a:latin typeface="+mn-lt"/>
              </a:rPr>
              <a:t>- загруженность </a:t>
            </a:r>
            <a:r>
              <a:rPr lang="ru-RU" b="1" dirty="0">
                <a:solidFill>
                  <a:srgbClr val="652B91"/>
                </a:solidFill>
                <a:latin typeface="+mn-lt"/>
              </a:rPr>
              <a:t>радиочастот</a:t>
            </a:r>
            <a:endParaRPr lang="ru-RU" b="1" dirty="0">
              <a:solidFill>
                <a:srgbClr val="652B91"/>
              </a:solidFill>
              <a:latin typeface="+mn-lt"/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652B91"/>
                </a:solidFill>
                <a:latin typeface="+mn-lt"/>
              </a:rPr>
              <a:t>- радиоэлектронная </a:t>
            </a:r>
            <a:r>
              <a:rPr lang="ru-RU" b="1" dirty="0">
                <a:solidFill>
                  <a:srgbClr val="652B91"/>
                </a:solidFill>
                <a:latin typeface="+mn-lt"/>
              </a:rPr>
              <a:t>обстановка</a:t>
            </a:r>
            <a:endParaRPr lang="ru-RU" b="1" dirty="0">
              <a:solidFill>
                <a:srgbClr val="652B91"/>
              </a:solidFill>
              <a:latin typeface="+mn-lt"/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652B91"/>
                </a:solidFill>
                <a:latin typeface="+mn-lt"/>
              </a:rPr>
              <a:t>- электромагнитная </a:t>
            </a:r>
            <a:r>
              <a:rPr lang="ru-RU" b="1" dirty="0">
                <a:solidFill>
                  <a:srgbClr val="652B91"/>
                </a:solidFill>
                <a:latin typeface="+mn-lt"/>
              </a:rPr>
              <a:t>обстановка</a:t>
            </a: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652B91"/>
                </a:solidFill>
                <a:latin typeface="+mn-lt"/>
              </a:rPr>
              <a:t>- помеховая обстановка</a:t>
            </a:r>
            <a:endParaRPr lang="ru-RU" b="1" dirty="0">
              <a:solidFill>
                <a:srgbClr val="652B91"/>
              </a:solidFill>
              <a:latin typeface="+mn-lt"/>
            </a:endParaRPr>
          </a:p>
        </p:txBody>
      </p:sp>
      <p:sp>
        <p:nvSpPr>
          <p:cNvPr id="5" name="Rectangle 2056"/>
          <p:cNvSpPr>
            <a:spLocks noChangeArrowheads="1"/>
          </p:cNvSpPr>
          <p:nvPr/>
        </p:nvSpPr>
        <p:spPr bwMode="auto">
          <a:xfrm>
            <a:off x="3140075" y="5272088"/>
            <a:ext cx="5753100" cy="1428750"/>
          </a:xfrm>
          <a:prstGeom prst="rect">
            <a:avLst/>
          </a:prstGeom>
          <a:gradFill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</a:gradFill>
          <a:ln w="317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Полнота,  достоверность,  </a:t>
            </a:r>
            <a:r>
              <a:rPr lang="ru-RU" sz="2000" b="1" dirty="0">
                <a:latin typeface="+mn-lt"/>
              </a:rPr>
              <a:t>оперативность, </a:t>
            </a: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информативность</a:t>
            </a:r>
            <a:endParaRPr lang="ru-RU" b="1" dirty="0">
              <a:latin typeface="+mn-lt"/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n-lt"/>
              </a:rPr>
              <a:t>данных о реальном состоянии объектов </a:t>
            </a:r>
            <a:endParaRPr lang="ru-RU" b="1" dirty="0">
              <a:solidFill>
                <a:srgbClr val="7030A0"/>
              </a:solidFill>
              <a:latin typeface="+mn-lt"/>
            </a:endParaRPr>
          </a:p>
          <a:p>
            <a:pPr marL="1825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rgbClr val="7030A0"/>
                </a:solidFill>
                <a:latin typeface="+mn-lt"/>
              </a:rPr>
              <a:t>радиомониторинга</a:t>
            </a:r>
            <a:r>
              <a:rPr lang="ru-RU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   </a:t>
            </a:r>
            <a:endParaRPr lang="ru-RU" sz="2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2532" name="Rectangle 2057"/>
          <p:cNvSpPr>
            <a:spLocks noChangeArrowheads="1"/>
          </p:cNvSpPr>
          <p:nvPr/>
        </p:nvSpPr>
        <p:spPr bwMode="auto">
          <a:xfrm>
            <a:off x="280988" y="5200650"/>
            <a:ext cx="270510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2400"/>
              </a:lnSpc>
              <a:buClr>
                <a:schemeClr val="accent2"/>
              </a:buClr>
              <a:buSzPct val="80000"/>
            </a:pPr>
            <a:r>
              <a:rPr lang="ru-RU" sz="2400" b="1">
                <a:solidFill>
                  <a:srgbClr val="7030A0"/>
                </a:solidFill>
                <a:latin typeface="Calibri" pitchFamily="34" charset="0"/>
              </a:rPr>
              <a:t>Показатели</a:t>
            </a:r>
          </a:p>
          <a:p>
            <a:pPr marL="342900" indent="-342900">
              <a:lnSpc>
                <a:spcPts val="2400"/>
              </a:lnSpc>
              <a:buClr>
                <a:schemeClr val="accent2"/>
              </a:buClr>
              <a:buSzPct val="80000"/>
            </a:pPr>
            <a:r>
              <a:rPr lang="ru-RU" sz="2400" b="1">
                <a:solidFill>
                  <a:srgbClr val="7030A0"/>
                </a:solidFill>
                <a:latin typeface="Calibri" pitchFamily="34" charset="0"/>
              </a:rPr>
              <a:t>качества</a:t>
            </a:r>
          </a:p>
          <a:p>
            <a:pPr marL="342900" indent="-342900">
              <a:lnSpc>
                <a:spcPts val="2400"/>
              </a:lnSpc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ru-RU" sz="2400" b="1">
                <a:solidFill>
                  <a:srgbClr val="7030A0"/>
                </a:solidFill>
                <a:latin typeface="Calibri" pitchFamily="34" charset="0"/>
              </a:rPr>
              <a:t>радимониторинга</a:t>
            </a:r>
          </a:p>
        </p:txBody>
      </p:sp>
      <p:sp>
        <p:nvSpPr>
          <p:cNvPr id="7" name="AutoShape 2048"/>
          <p:cNvSpPr>
            <a:spLocks noChangeArrowheads="1"/>
          </p:cNvSpPr>
          <p:nvPr/>
        </p:nvSpPr>
        <p:spPr bwMode="auto">
          <a:xfrm>
            <a:off x="795338" y="1843088"/>
            <a:ext cx="2190750" cy="2103437"/>
          </a:xfrm>
          <a:prstGeom prst="rightArrow">
            <a:avLst>
              <a:gd name="adj1" fmla="val 57185"/>
              <a:gd name="adj2" fmla="val 44662"/>
            </a:avLst>
          </a:prstGeom>
          <a:gradFill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1"/>
          </a:gradFill>
          <a:ln w="9525" algn="ctr">
            <a:solidFill>
              <a:srgbClr val="7030A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Rectangle 2051"/>
          <p:cNvSpPr txBox="1">
            <a:spLocks noChangeArrowheads="1"/>
          </p:cNvSpPr>
          <p:nvPr/>
        </p:nvSpPr>
        <p:spPr bwMode="auto">
          <a:xfrm>
            <a:off x="171450" y="1939925"/>
            <a:ext cx="263048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ts val="2500"/>
              </a:lnSpc>
              <a:buClr>
                <a:schemeClr val="accent2"/>
              </a:buClr>
              <a:buSzPct val="80000"/>
              <a:defRPr/>
            </a:pPr>
            <a:r>
              <a:rPr lang="ru-RU" sz="2400" b="1" kern="0" dirty="0">
                <a:solidFill>
                  <a:srgbClr val="7030A0"/>
                </a:solidFill>
                <a:latin typeface="+mn-lt"/>
              </a:rPr>
              <a:t>Целевая  </a:t>
            </a:r>
          </a:p>
          <a:p>
            <a:pPr marL="342900" indent="-342900">
              <a:lnSpc>
                <a:spcPts val="2500"/>
              </a:lnSpc>
              <a:buClr>
                <a:schemeClr val="accent2"/>
              </a:buClr>
              <a:buSzPct val="80000"/>
              <a:defRPr/>
            </a:pPr>
            <a:r>
              <a:rPr lang="ru-RU" sz="2400" b="1" kern="0" dirty="0">
                <a:solidFill>
                  <a:srgbClr val="7030A0"/>
                </a:solidFill>
                <a:latin typeface="+mn-lt"/>
              </a:rPr>
              <a:t>функция</a:t>
            </a:r>
          </a:p>
          <a:p>
            <a:pPr marL="342900" indent="-342900">
              <a:lnSpc>
                <a:spcPts val="2500"/>
              </a:lnSpc>
              <a:buClr>
                <a:schemeClr val="accent2"/>
              </a:buClr>
              <a:buSzPct val="80000"/>
              <a:defRPr/>
            </a:pPr>
            <a:r>
              <a:rPr lang="ru-RU" sz="2400" b="1" kern="0" dirty="0" err="1">
                <a:solidFill>
                  <a:srgbClr val="7030A0"/>
                </a:solidFill>
                <a:latin typeface="+mn-lt"/>
              </a:rPr>
              <a:t>радимониторинга</a:t>
            </a:r>
            <a:endParaRPr lang="ru-RU" sz="2400" b="1" kern="0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Направления развития систем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sp>
        <p:nvSpPr>
          <p:cNvPr id="11" name="内容占位符 2"/>
          <p:cNvSpPr txBox="1">
            <a:spLocks/>
          </p:cNvSpPr>
          <p:nvPr/>
        </p:nvSpPr>
        <p:spPr>
          <a:xfrm>
            <a:off x="611560" y="1556792"/>
            <a:ext cx="7848872" cy="4392488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536575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Создание и развитие нормативно-правовой базы </a:t>
            </a:r>
            <a:r>
              <a:rPr lang="ru-RU" altLang="zh-CN" sz="2000" b="1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радиомониторинга</a:t>
            </a:r>
            <a:endParaRPr lang="ru-RU" altLang="zh-CN" sz="2000" b="1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  <a:p>
            <a:pPr marL="457200" indent="-457200" fontAlgn="auto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altLang="zh-CN" sz="2000" b="1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Создание и развитие технических средств </a:t>
            </a:r>
            <a:r>
              <a:rPr lang="ru-RU" altLang="zh-CN" sz="2000" b="1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радиомониторинга</a:t>
            </a:r>
            <a:endParaRPr lang="ru-RU" altLang="zh-CN" sz="2000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  <a:p>
            <a:pPr marL="457200" indent="-457200" fontAlgn="auto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Интеграция </a:t>
            </a:r>
            <a:r>
              <a:rPr lang="ru-RU" altLang="zh-CN" sz="2000" b="1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распределенных средств </a:t>
            </a:r>
            <a:r>
              <a:rPr lang="ru-RU" altLang="zh-CN" sz="2000" b="1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радиомониторинга</a:t>
            </a:r>
            <a:r>
              <a:rPr lang="ru-RU" altLang="zh-CN" sz="2000" b="1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в </a:t>
            </a: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единую систему </a:t>
            </a:r>
            <a:r>
              <a:rPr lang="ru-RU" altLang="zh-CN" sz="2000" b="1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с </a:t>
            </a: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удаленным  </a:t>
            </a:r>
            <a:r>
              <a:rPr lang="ru-RU" altLang="zh-CN" sz="2000" b="1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управлением</a:t>
            </a:r>
            <a:endParaRPr lang="zh-CN" altLang="en-US" sz="2000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  <a:p>
            <a:pPr marL="457200" indent="-457200" fontAlgn="auto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altLang="zh-CN" sz="20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Унификация технологических решений и комплексная автоматизация технологических процессов </a:t>
            </a:r>
            <a:r>
              <a:rPr lang="ru-RU" altLang="zh-CN" sz="2000" b="1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радиомониторинга</a:t>
            </a:r>
            <a:endParaRPr lang="zh-CN" altLang="en-US" sz="2000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23528" y="116632"/>
            <a:ext cx="8568952" cy="792088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Этапы развития систем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grpSp>
        <p:nvGrpSpPr>
          <p:cNvPr id="26626" name="Группа 11"/>
          <p:cNvGrpSpPr>
            <a:grpSpLocks/>
          </p:cNvGrpSpPr>
          <p:nvPr/>
        </p:nvGrpSpPr>
        <p:grpSpPr bwMode="auto">
          <a:xfrm>
            <a:off x="971550" y="898525"/>
            <a:ext cx="7632700" cy="2106613"/>
            <a:chOff x="971600" y="1023283"/>
            <a:chExt cx="7560840" cy="2107210"/>
          </a:xfrm>
        </p:grpSpPr>
        <p:sp>
          <p:nvSpPr>
            <p:cNvPr id="11" name="内容占位符 2"/>
            <p:cNvSpPr txBox="1">
              <a:spLocks/>
            </p:cNvSpPr>
            <p:nvPr/>
          </p:nvSpPr>
          <p:spPr>
            <a:xfrm>
              <a:off x="1259632" y="1627815"/>
              <a:ext cx="6984776" cy="898145"/>
            </a:xfrm>
            <a:prstGeom prst="rect">
              <a:avLst/>
            </a:prstGeom>
          </p:spPr>
          <p:txBody>
            <a:bodyPr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>
              <a:lvl1pPr marL="0" indent="536575" algn="l" defTabSz="914400" rtl="0" eaLnBrk="1" latinLnBrk="0" hangingPunct="1">
                <a:lnSpc>
                  <a:spcPct val="150000"/>
                </a:lnSpc>
                <a:spcBef>
                  <a:spcPct val="20000"/>
                </a:spcBef>
                <a:buFontTx/>
                <a:buNone/>
                <a:defRPr sz="1600" kern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FontTx/>
                <a:buNone/>
                <a:defRPr sz="2000" kern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Tx/>
                <a:buNone/>
                <a:defRPr sz="2000" kern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Tx/>
                <a:buNone/>
                <a:defRPr sz="2000" kern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Tx/>
                <a:buNone/>
                <a:defRPr sz="2000" kern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AutoNum type="arabicPeriod"/>
                <a:defRPr/>
              </a:pPr>
              <a:r>
                <a:rPr lang="ru-RU" altLang="zh-CN" sz="2400" b="1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</a:rPr>
                <a:t>Создание и развитие технических средств </a:t>
              </a:r>
              <a:r>
                <a:rPr lang="ru-RU" altLang="zh-CN" sz="2400" b="1" dirty="0" err="1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</a:rPr>
                <a:t>радиомониторинга</a:t>
              </a:r>
              <a:endParaRPr lang="zh-CN" altLang="en-US" sz="2400" b="1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4" name="Стрелка вправо 3"/>
            <p:cNvSpPr/>
            <p:nvPr/>
          </p:nvSpPr>
          <p:spPr>
            <a:xfrm>
              <a:off x="971600" y="1023283"/>
              <a:ext cx="7560840" cy="2107210"/>
            </a:xfrm>
            <a:prstGeom prst="rightArrow">
              <a:avLst/>
            </a:prstGeom>
            <a:solidFill>
              <a:schemeClr val="accent1">
                <a:alpha val="2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8" name="圆角矩形 2"/>
          <p:cNvSpPr/>
          <p:nvPr/>
        </p:nvSpPr>
        <p:spPr>
          <a:xfrm>
            <a:off x="1724697" y="2826567"/>
            <a:ext cx="5151120" cy="659130"/>
          </a:xfrm>
          <a:prstGeom prst="roundRect">
            <a:avLst/>
          </a:prstGeom>
          <a:gradFill flip="none" rotWithShape="1">
            <a:gsLst>
              <a:gs pos="0">
                <a:srgbClr val="E4E4E4">
                  <a:shade val="30000"/>
                  <a:satMod val="115000"/>
                  <a:alpha val="48000"/>
                </a:srgbClr>
              </a:gs>
              <a:gs pos="50000">
                <a:srgbClr val="E4E4E4">
                  <a:shade val="67500"/>
                  <a:satMod val="115000"/>
                  <a:alpha val="64000"/>
                </a:srgbClr>
              </a:gs>
              <a:gs pos="100000">
                <a:srgbClr val="E4E4E4">
                  <a:shade val="100000"/>
                  <a:satMod val="115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30" name="Прямоугольник 8"/>
          <p:cNvSpPr>
            <a:spLocks noChangeArrowheads="1"/>
          </p:cNvSpPr>
          <p:nvPr/>
        </p:nvSpPr>
        <p:spPr bwMode="auto">
          <a:xfrm>
            <a:off x="1941513" y="2849563"/>
            <a:ext cx="35988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Направление развития</a:t>
            </a:r>
            <a:endParaRPr lang="en-US" sz="2400" b="1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6631" name="Группа 5"/>
          <p:cNvGrpSpPr>
            <a:grpSpLocks/>
          </p:cNvGrpSpPr>
          <p:nvPr/>
        </p:nvGrpSpPr>
        <p:grpSpPr bwMode="auto">
          <a:xfrm>
            <a:off x="257175" y="3789363"/>
            <a:ext cx="3673475" cy="2879725"/>
            <a:chOff x="755577" y="4293096"/>
            <a:chExt cx="4176463" cy="2088232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755577" y="4293096"/>
              <a:ext cx="4176463" cy="2088232"/>
            </a:xfrm>
            <a:prstGeom prst="roundRect">
              <a:avLst/>
            </a:prstGeom>
            <a:solidFill>
              <a:srgbClr val="F0F5F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内容占位符 2"/>
            <p:cNvSpPr txBox="1">
              <a:spLocks/>
            </p:cNvSpPr>
            <p:nvPr/>
          </p:nvSpPr>
          <p:spPr bwMode="auto">
            <a:xfrm>
              <a:off x="838601" y="4472679"/>
              <a:ext cx="4010415" cy="1729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558ED5"/>
                </a:buClr>
                <a:buFont typeface="Microsoft YaHei" pitchFamily="34" charset="-122"/>
                <a:buChar char="★"/>
                <a:defRPr/>
              </a:pPr>
              <a:r>
                <a:rPr lang="ru-RU" altLang="zh-CN" b="1" dirty="0" smtClean="0">
                  <a:solidFill>
                    <a:srgbClr val="0079A4"/>
                  </a:solidFill>
                  <a:latin typeface="+mn-lt"/>
                  <a:ea typeface="Microsoft YaHei" pitchFamily="34" charset="-122"/>
                </a:rPr>
                <a:t>Начальный период</a:t>
              </a:r>
              <a:endParaRPr lang="en-US" altLang="zh-CN" b="1" dirty="0">
                <a:solidFill>
                  <a:srgbClr val="0079A4"/>
                </a:solidFill>
                <a:latin typeface="+mn-lt"/>
                <a:ea typeface="Microsoft YaHei" pitchFamily="34" charset="-122"/>
              </a:endParaRPr>
            </a:p>
            <a:p>
              <a:pPr eaLnBrk="1" fontAlgn="auto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558ED5"/>
                </a:buClr>
                <a:buFont typeface="Microsoft YaHei" pitchFamily="34" charset="-122"/>
                <a:buChar char="−"/>
                <a:defRPr/>
              </a:pPr>
              <a:r>
                <a:rPr lang="ru-RU" altLang="zh-CN" sz="1600" b="1" dirty="0" smtClean="0">
                  <a:latin typeface="+mn-lt"/>
                  <a:ea typeface="Microsoft YaHei" pitchFamily="34" charset="-122"/>
                </a:rPr>
                <a:t>Специализированные средства решения отдельных задач </a:t>
              </a:r>
              <a:r>
                <a:rPr lang="ru-RU" altLang="zh-CN" sz="1600" b="1" dirty="0" err="1" smtClean="0">
                  <a:latin typeface="+mn-lt"/>
                  <a:ea typeface="Microsoft YaHei" pitchFamily="34" charset="-122"/>
                </a:rPr>
                <a:t>радиомониторинга</a:t>
              </a:r>
              <a:endParaRPr lang="en-US" altLang="zh-CN" sz="1600" b="1" dirty="0">
                <a:latin typeface="+mn-lt"/>
                <a:ea typeface="Microsoft YaHei" pitchFamily="34" charset="-122"/>
              </a:endParaRPr>
            </a:p>
            <a:p>
              <a:pPr eaLnBrk="1" fontAlgn="auto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558ED5"/>
                </a:buClr>
                <a:buFont typeface="Microsoft YaHei" pitchFamily="34" charset="-122"/>
                <a:buChar char="−"/>
                <a:defRPr/>
              </a:pPr>
              <a:r>
                <a:rPr lang="ru-RU" altLang="zh-CN" sz="1600" b="1" dirty="0" smtClean="0">
                  <a:latin typeface="+mn-lt"/>
                  <a:ea typeface="Microsoft YaHei" pitchFamily="34" charset="-122"/>
                </a:rPr>
                <a:t>Ручное управление оборудованием</a:t>
              </a:r>
              <a:endParaRPr lang="zh-CN" altLang="en-US" sz="1600" b="1" dirty="0">
                <a:latin typeface="+mn-lt"/>
                <a:ea typeface="Microsoft YaHei" pitchFamily="34" charset="-122"/>
              </a:endParaRPr>
            </a:p>
          </p:txBody>
        </p:sp>
      </p:grpSp>
      <p:sp>
        <p:nvSpPr>
          <p:cNvPr id="7" name="Штриховая стрелка вправо 6"/>
          <p:cNvSpPr/>
          <p:nvPr/>
        </p:nvSpPr>
        <p:spPr>
          <a:xfrm>
            <a:off x="4122738" y="4054475"/>
            <a:ext cx="936625" cy="18430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6633" name="Группа 13"/>
          <p:cNvGrpSpPr>
            <a:grpSpLocks/>
          </p:cNvGrpSpPr>
          <p:nvPr/>
        </p:nvGrpSpPr>
        <p:grpSpPr bwMode="auto">
          <a:xfrm>
            <a:off x="5211763" y="3789363"/>
            <a:ext cx="3671887" cy="2879725"/>
            <a:chOff x="746133" y="4574775"/>
            <a:chExt cx="4176463" cy="2088232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746133" y="4574775"/>
              <a:ext cx="4176463" cy="2088232"/>
            </a:xfrm>
            <a:prstGeom prst="roundRect">
              <a:avLst/>
            </a:prstGeom>
            <a:solidFill>
              <a:srgbClr val="F0F5F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内容占位符 2"/>
            <p:cNvSpPr txBox="1">
              <a:spLocks/>
            </p:cNvSpPr>
            <p:nvPr/>
          </p:nvSpPr>
          <p:spPr bwMode="auto">
            <a:xfrm>
              <a:off x="847249" y="4767021"/>
              <a:ext cx="4008538" cy="1727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SimSun" pitchFamily="2" charset="-122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558ED5"/>
                </a:buClr>
                <a:buFont typeface="Microsoft YaHei" pitchFamily="34" charset="-122"/>
                <a:buChar char="★"/>
                <a:defRPr/>
              </a:pPr>
              <a:r>
                <a:rPr lang="ru-RU" altLang="zh-CN" b="1" dirty="0" smtClean="0">
                  <a:solidFill>
                    <a:srgbClr val="008BBC"/>
                  </a:solidFill>
                  <a:latin typeface="+mn-lt"/>
                  <a:ea typeface="Microsoft YaHei" pitchFamily="34" charset="-122"/>
                </a:rPr>
                <a:t>Настоящее время</a:t>
              </a:r>
              <a:endParaRPr lang="en-US" altLang="zh-CN" b="1" dirty="0" smtClean="0">
                <a:solidFill>
                  <a:srgbClr val="008BBC"/>
                </a:solidFill>
                <a:latin typeface="+mn-lt"/>
                <a:ea typeface="Microsoft YaHei" pitchFamily="34" charset="-122"/>
              </a:endParaRPr>
            </a:p>
            <a:p>
              <a:pPr eaLnBrk="1" fontAlgn="auto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558ED5"/>
                </a:buClr>
                <a:buFont typeface="Microsoft YaHei" pitchFamily="34" charset="-122"/>
                <a:buChar char="−"/>
                <a:defRPr/>
              </a:pPr>
              <a:r>
                <a:rPr lang="ru-RU" altLang="zh-CN" sz="1600" b="1" dirty="0" smtClean="0">
                  <a:latin typeface="+mn-lt"/>
                  <a:ea typeface="Microsoft YaHei" pitchFamily="34" charset="-122"/>
                </a:rPr>
                <a:t>Многофункциональные комплексы </a:t>
              </a:r>
              <a:r>
                <a:rPr lang="ru-RU" altLang="zh-CN" sz="1600" b="1" dirty="0" err="1" smtClean="0">
                  <a:latin typeface="+mn-lt"/>
                  <a:ea typeface="Microsoft YaHei" pitchFamily="34" charset="-122"/>
                </a:rPr>
                <a:t>радиомониторинга</a:t>
              </a:r>
              <a:endParaRPr lang="en-US" altLang="zh-CN" sz="1600" b="1" dirty="0" smtClean="0">
                <a:latin typeface="+mn-lt"/>
                <a:ea typeface="Microsoft YaHei" pitchFamily="34" charset="-122"/>
              </a:endParaRPr>
            </a:p>
            <a:p>
              <a:pPr eaLnBrk="1" fontAlgn="auto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558ED5"/>
                </a:buClr>
                <a:buFont typeface="Microsoft YaHei" pitchFamily="34" charset="-122"/>
                <a:buChar char="−"/>
                <a:defRPr/>
              </a:pPr>
              <a:r>
                <a:rPr lang="ru-RU" altLang="zh-CN" sz="1600" b="1" dirty="0" smtClean="0">
                  <a:latin typeface="+mn-lt"/>
                  <a:ea typeface="Microsoft YaHei" pitchFamily="34" charset="-122"/>
                </a:rPr>
                <a:t>Удаленное сетевое управление оборудованием</a:t>
              </a:r>
              <a:endParaRPr lang="zh-CN" altLang="en-US" sz="1600" b="1" dirty="0">
                <a:latin typeface="+mn-lt"/>
                <a:ea typeface="Microsoft YaHei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23528" y="116632"/>
            <a:ext cx="8568952" cy="792088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Этапы развития систем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sp>
        <p:nvSpPr>
          <p:cNvPr id="11" name="内容占位符 2"/>
          <p:cNvSpPr txBox="1">
            <a:spLocks/>
          </p:cNvSpPr>
          <p:nvPr/>
        </p:nvSpPr>
        <p:spPr>
          <a:xfrm>
            <a:off x="1262375" y="1268760"/>
            <a:ext cx="7051298" cy="898145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536575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4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2. Создание сетевых технологических систем </a:t>
            </a:r>
            <a:r>
              <a:rPr lang="ru-RU" altLang="zh-CN" sz="2400" b="1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радиомониторинга</a:t>
            </a:r>
            <a:endParaRPr lang="zh-CN" altLang="en-US" sz="2400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827088" y="684213"/>
            <a:ext cx="7632700" cy="2106612"/>
          </a:xfrm>
          <a:prstGeom prst="rightArrow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圆角矩形 2"/>
          <p:cNvSpPr/>
          <p:nvPr/>
        </p:nvSpPr>
        <p:spPr>
          <a:xfrm>
            <a:off x="1874736" y="2542349"/>
            <a:ext cx="5151120" cy="659130"/>
          </a:xfrm>
          <a:prstGeom prst="roundRect">
            <a:avLst/>
          </a:prstGeom>
          <a:gradFill flip="none" rotWithShape="1">
            <a:gsLst>
              <a:gs pos="0">
                <a:srgbClr val="E4E4E4">
                  <a:shade val="30000"/>
                  <a:satMod val="115000"/>
                  <a:alpha val="48000"/>
                </a:srgbClr>
              </a:gs>
              <a:gs pos="50000">
                <a:srgbClr val="E4E4E4">
                  <a:shade val="67500"/>
                  <a:satMod val="115000"/>
                  <a:alpha val="64000"/>
                </a:srgbClr>
              </a:gs>
              <a:gs pos="100000">
                <a:srgbClr val="E4E4E4">
                  <a:shade val="100000"/>
                  <a:satMod val="115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9" name="Прямоугольник 8"/>
          <p:cNvSpPr>
            <a:spLocks noChangeArrowheads="1"/>
          </p:cNvSpPr>
          <p:nvPr/>
        </p:nvSpPr>
        <p:spPr bwMode="auto">
          <a:xfrm>
            <a:off x="2484438" y="2641600"/>
            <a:ext cx="36004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Направление развития</a:t>
            </a:r>
            <a:endParaRPr lang="en-US" sz="2400" b="1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28680" name="Группа 5"/>
          <p:cNvGrpSpPr>
            <a:grpSpLocks/>
          </p:cNvGrpSpPr>
          <p:nvPr/>
        </p:nvGrpSpPr>
        <p:grpSpPr bwMode="auto">
          <a:xfrm>
            <a:off x="257175" y="3357563"/>
            <a:ext cx="3235325" cy="3290887"/>
            <a:chOff x="755577" y="4293096"/>
            <a:chExt cx="4176463" cy="2088232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755577" y="4293096"/>
              <a:ext cx="4176463" cy="2088232"/>
            </a:xfrm>
            <a:prstGeom prst="roundRect">
              <a:avLst/>
            </a:prstGeom>
            <a:solidFill>
              <a:srgbClr val="F0F5F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686" name="内容占位符 2"/>
            <p:cNvSpPr txBox="1">
              <a:spLocks/>
            </p:cNvSpPr>
            <p:nvPr/>
          </p:nvSpPr>
          <p:spPr bwMode="auto">
            <a:xfrm>
              <a:off x="784922" y="4473116"/>
              <a:ext cx="4009144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ts val="600"/>
                </a:spcBef>
                <a:buClr>
                  <a:srgbClr val="558ED5"/>
                </a:buClr>
                <a:buFont typeface="Microsoft YaHei"/>
                <a:buChar char="★"/>
              </a:pPr>
              <a:r>
                <a:rPr lang="ru-RU" altLang="zh-CN" b="1">
                  <a:solidFill>
                    <a:srgbClr val="0070C0"/>
                  </a:solidFill>
                  <a:latin typeface="Times New Roman" pitchFamily="18" charset="0"/>
                  <a:ea typeface="Microsoft YaHei"/>
                  <a:cs typeface="Microsoft YaHei"/>
                </a:rPr>
                <a:t>Ручное управление оборудованием в месте применения </a:t>
              </a:r>
            </a:p>
            <a:p>
              <a:pPr marL="342900" indent="-342900">
                <a:spcBef>
                  <a:spcPts val="1200"/>
                </a:spcBef>
                <a:buClr>
                  <a:srgbClr val="558ED5"/>
                </a:buClr>
                <a:buFont typeface="Microsoft YaHei"/>
                <a:buChar char="★"/>
              </a:pPr>
              <a:r>
                <a:rPr lang="ru-RU" altLang="zh-CN" b="1">
                  <a:solidFill>
                    <a:srgbClr val="0070C0"/>
                  </a:solidFill>
                  <a:latin typeface="Times New Roman" pitchFamily="18" charset="0"/>
                  <a:ea typeface="Microsoft YaHei"/>
                  <a:cs typeface="Microsoft YaHei"/>
                </a:rPr>
                <a:t>Удаленное сетевое управление отдельными средствами радиомониторинга</a:t>
              </a:r>
              <a:endParaRPr lang="en-US" altLang="zh-CN" b="1">
                <a:solidFill>
                  <a:srgbClr val="0070C0"/>
                </a:solidFill>
                <a:latin typeface="Times New Roman" pitchFamily="18" charset="0"/>
                <a:ea typeface="Microsoft YaHei"/>
                <a:cs typeface="Microsoft YaHei"/>
              </a:endParaRP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Clr>
                  <a:srgbClr val="558ED5"/>
                </a:buClr>
                <a:buFont typeface="Microsoft YaHei"/>
                <a:buChar char="★"/>
              </a:pPr>
              <a:endParaRPr lang="zh-CN" altLang="en-US" sz="1600" b="1">
                <a:latin typeface="Times New Roman" pitchFamily="18" charset="0"/>
                <a:ea typeface="Microsoft YaHei"/>
                <a:cs typeface="Microsoft YaHei"/>
              </a:endParaRPr>
            </a:p>
          </p:txBody>
        </p:sp>
      </p:grpSp>
      <p:sp>
        <p:nvSpPr>
          <p:cNvPr id="7" name="Штриховая стрелка вправо 6"/>
          <p:cNvSpPr/>
          <p:nvPr/>
        </p:nvSpPr>
        <p:spPr>
          <a:xfrm>
            <a:off x="3773488" y="4219575"/>
            <a:ext cx="936625" cy="156686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8682" name="Группа 19"/>
          <p:cNvGrpSpPr>
            <a:grpSpLocks/>
          </p:cNvGrpSpPr>
          <p:nvPr/>
        </p:nvGrpSpPr>
        <p:grpSpPr bwMode="auto">
          <a:xfrm>
            <a:off x="5065713" y="3357563"/>
            <a:ext cx="3754437" cy="3290887"/>
            <a:chOff x="755577" y="4293096"/>
            <a:chExt cx="4176463" cy="208823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755577" y="4293096"/>
              <a:ext cx="4176463" cy="2088232"/>
            </a:xfrm>
            <a:prstGeom prst="roundRect">
              <a:avLst/>
            </a:prstGeom>
            <a:solidFill>
              <a:srgbClr val="F0F5F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684" name="内容占位符 2"/>
            <p:cNvSpPr txBox="1">
              <a:spLocks/>
            </p:cNvSpPr>
            <p:nvPr/>
          </p:nvSpPr>
          <p:spPr bwMode="auto">
            <a:xfrm>
              <a:off x="790020" y="4473116"/>
              <a:ext cx="4009144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ts val="600"/>
                </a:spcBef>
                <a:buClr>
                  <a:srgbClr val="558ED5"/>
                </a:buClr>
                <a:buFont typeface="Microsoft YaHei"/>
                <a:buChar char="★"/>
              </a:pPr>
              <a:r>
                <a:rPr lang="ru-RU" altLang="zh-CN" sz="1600" b="1">
                  <a:solidFill>
                    <a:srgbClr val="0070C0"/>
                  </a:solidFill>
                  <a:latin typeface="Times New Roman" pitchFamily="18" charset="0"/>
                  <a:ea typeface="Microsoft YaHei"/>
                  <a:cs typeface="Microsoft YaHei"/>
                </a:rPr>
                <a:t>Интеграция распределенных средств радиомониторинга в автоматизированные системы радиомониторига </a:t>
              </a:r>
            </a:p>
            <a:p>
              <a:pPr marL="342900" indent="-342900">
                <a:spcBef>
                  <a:spcPts val="600"/>
                </a:spcBef>
                <a:buClr>
                  <a:srgbClr val="558ED5"/>
                </a:buClr>
                <a:buFont typeface="Microsoft YaHei"/>
                <a:buChar char="★"/>
              </a:pPr>
              <a:r>
                <a:rPr lang="ru-RU" altLang="zh-CN" sz="1600" b="1">
                  <a:solidFill>
                    <a:srgbClr val="0070C0"/>
                  </a:solidFill>
                  <a:latin typeface="Times New Roman" pitchFamily="18" charset="0"/>
                  <a:ea typeface="Microsoft YaHei"/>
                  <a:cs typeface="Microsoft YaHei"/>
                </a:rPr>
                <a:t>Сетевое управление множеством средств радиомониторига одного производителя </a:t>
              </a:r>
            </a:p>
            <a:p>
              <a:pPr marL="342900" indent="-342900">
                <a:spcBef>
                  <a:spcPts val="600"/>
                </a:spcBef>
                <a:buClr>
                  <a:srgbClr val="558ED5"/>
                </a:buClr>
                <a:buFont typeface="Microsoft YaHei"/>
                <a:buChar char="★"/>
              </a:pPr>
              <a:r>
                <a:rPr lang="ru-RU" altLang="zh-CN" sz="1600" b="1">
                  <a:solidFill>
                    <a:srgbClr val="0070C0"/>
                  </a:solidFill>
                  <a:latin typeface="Times New Roman" pitchFamily="18" charset="0"/>
                  <a:ea typeface="Microsoft YaHei"/>
                  <a:cs typeface="Microsoft YaHei"/>
                </a:rPr>
                <a:t>Сетевое управление множеством распределенных средств радиомониторига различных типов и производителей</a:t>
              </a: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Clr>
                  <a:srgbClr val="558ED5"/>
                </a:buClr>
                <a:buFont typeface="Microsoft YaHei"/>
                <a:buChar char="★"/>
              </a:pPr>
              <a:endParaRPr lang="zh-CN" altLang="en-US" sz="1600" b="1">
                <a:latin typeface="Times New Roman" pitchFamily="18" charset="0"/>
                <a:ea typeface="Microsoft YaHei"/>
                <a:cs typeface="Microsoft YaHe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3013" y="6261100"/>
            <a:ext cx="682625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2" name="Grafik 26" descr="Bildschirmausschnitt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25" y="4835525"/>
            <a:ext cx="4302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23528" y="116632"/>
            <a:ext cx="8568952" cy="792088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Этапы развития систем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sp>
        <p:nvSpPr>
          <p:cNvPr id="11" name="内容占位符 2"/>
          <p:cNvSpPr txBox="1">
            <a:spLocks/>
          </p:cNvSpPr>
          <p:nvPr/>
        </p:nvSpPr>
        <p:spPr>
          <a:xfrm>
            <a:off x="679849" y="1340768"/>
            <a:ext cx="7704856" cy="898145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0" indent="536575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4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3. Унификация и комплексная автоматизация технологических </a:t>
            </a:r>
            <a:r>
              <a:rPr lang="ru-RU" altLang="zh-CN" sz="2400" b="1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роцессов</a:t>
            </a:r>
            <a:r>
              <a:rPr lang="ru-RU" altLang="zh-CN" sz="24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altLang="zh-CN" sz="2400" b="1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радиомониторинга</a:t>
            </a:r>
            <a:endParaRPr lang="zh-CN" altLang="en-US" sz="2400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611188" y="473075"/>
            <a:ext cx="8143875" cy="2633663"/>
          </a:xfrm>
          <a:prstGeom prst="rightArrow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圆角矩形 2"/>
          <p:cNvSpPr/>
          <p:nvPr/>
        </p:nvSpPr>
        <p:spPr>
          <a:xfrm>
            <a:off x="1874736" y="2644605"/>
            <a:ext cx="5151120" cy="659130"/>
          </a:xfrm>
          <a:prstGeom prst="roundRect">
            <a:avLst/>
          </a:prstGeom>
          <a:gradFill flip="none" rotWithShape="1">
            <a:gsLst>
              <a:gs pos="0">
                <a:srgbClr val="E4E4E4">
                  <a:shade val="30000"/>
                  <a:satMod val="115000"/>
                  <a:alpha val="48000"/>
                </a:srgbClr>
              </a:gs>
              <a:gs pos="50000">
                <a:srgbClr val="E4E4E4">
                  <a:shade val="67500"/>
                  <a:satMod val="115000"/>
                  <a:alpha val="64000"/>
                </a:srgbClr>
              </a:gs>
              <a:gs pos="100000">
                <a:srgbClr val="E4E4E4">
                  <a:shade val="100000"/>
                  <a:satMod val="115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SimSun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99" name="Прямоугольник 8"/>
          <p:cNvSpPr>
            <a:spLocks noChangeArrowheads="1"/>
          </p:cNvSpPr>
          <p:nvPr/>
        </p:nvSpPr>
        <p:spPr bwMode="auto">
          <a:xfrm>
            <a:off x="2484438" y="2743200"/>
            <a:ext cx="3600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Calibri" pitchFamily="34" charset="0"/>
              </a:rPr>
              <a:t>Направление развития</a:t>
            </a:r>
            <a:endParaRPr lang="en-US" sz="24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100" name="内容占位符 2"/>
          <p:cNvSpPr txBox="1">
            <a:spLocks/>
          </p:cNvSpPr>
          <p:nvPr/>
        </p:nvSpPr>
        <p:spPr bwMode="auto">
          <a:xfrm>
            <a:off x="104775" y="3640138"/>
            <a:ext cx="3643313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buClr>
                <a:srgbClr val="558ED5"/>
              </a:buClr>
              <a:buFont typeface="Microsoft YaHei"/>
              <a:buChar char="★"/>
            </a:pPr>
            <a:r>
              <a:rPr lang="ru-RU" altLang="zh-CN" b="1">
                <a:solidFill>
                  <a:srgbClr val="0070C0"/>
                </a:solidFill>
                <a:latin typeface="Times New Roman" pitchFamily="18" charset="0"/>
                <a:ea typeface="Microsoft YaHei"/>
                <a:cs typeface="Microsoft YaHei"/>
              </a:rPr>
              <a:t>Единые интерфейсы и внутрисетевые протоколы управления разнотипными средствами радиомониторинга</a:t>
            </a:r>
          </a:p>
          <a:p>
            <a:pPr marL="342900" indent="-342900">
              <a:spcBef>
                <a:spcPts val="1200"/>
              </a:spcBef>
              <a:buClr>
                <a:srgbClr val="558ED5"/>
              </a:buClr>
              <a:buFont typeface="Microsoft YaHei"/>
              <a:buChar char="★"/>
            </a:pPr>
            <a:r>
              <a:rPr lang="ru-RU" altLang="zh-CN" b="1">
                <a:solidFill>
                  <a:srgbClr val="0070C0"/>
                </a:solidFill>
                <a:latin typeface="Times New Roman" pitchFamily="18" charset="0"/>
                <a:ea typeface="Microsoft YaHei"/>
                <a:cs typeface="Microsoft YaHei"/>
              </a:rPr>
              <a:t>Единые унифицированные и сертифицированные интерфейсы обработки данных радиотехнических измерений</a:t>
            </a:r>
            <a:endParaRPr lang="en-US" altLang="zh-CN" b="1">
              <a:solidFill>
                <a:srgbClr val="0070C0"/>
              </a:solidFill>
              <a:latin typeface="Times New Roman" pitchFamily="18" charset="0"/>
              <a:ea typeface="Microsoft YaHei"/>
              <a:cs typeface="Microsoft YaHei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Clr>
                <a:srgbClr val="558ED5"/>
              </a:buClr>
              <a:buFont typeface="Microsoft YaHei"/>
              <a:buChar char="★"/>
            </a:pPr>
            <a:endParaRPr lang="zh-CN" altLang="en-US" sz="1600" b="1">
              <a:latin typeface="Times New Roman" pitchFamily="18" charset="0"/>
              <a:ea typeface="Microsoft YaHei"/>
              <a:cs typeface="Microsoft YaHei"/>
            </a:endParaRPr>
          </a:p>
        </p:txBody>
      </p:sp>
      <p:sp>
        <p:nvSpPr>
          <p:cNvPr id="1101" name="内容占位符 2"/>
          <p:cNvSpPr txBox="1">
            <a:spLocks/>
          </p:cNvSpPr>
          <p:nvPr/>
        </p:nvSpPr>
        <p:spPr bwMode="auto">
          <a:xfrm>
            <a:off x="5222875" y="3716338"/>
            <a:ext cx="3605213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buClr>
                <a:srgbClr val="558ED5"/>
              </a:buClr>
              <a:buFont typeface="Microsoft YaHei"/>
              <a:buChar char="★"/>
            </a:pPr>
            <a:r>
              <a:rPr lang="ru-RU" altLang="zh-CN" b="1">
                <a:solidFill>
                  <a:srgbClr val="0070C0"/>
                </a:solidFill>
                <a:latin typeface="Times New Roman" pitchFamily="18" charset="0"/>
                <a:ea typeface="Microsoft YaHei"/>
                <a:cs typeface="Microsoft YaHei"/>
              </a:rPr>
              <a:t>Типовые базы данных и типовые унифицированные сервера распределенной системы радиомониторинга</a:t>
            </a:r>
          </a:p>
          <a:p>
            <a:pPr marL="342900" indent="-342900">
              <a:spcBef>
                <a:spcPts val="1200"/>
              </a:spcBef>
              <a:buClr>
                <a:srgbClr val="558ED5"/>
              </a:buClr>
              <a:buFont typeface="Microsoft YaHei"/>
              <a:buChar char="★"/>
            </a:pPr>
            <a:r>
              <a:rPr lang="ru-RU" altLang="zh-CN" b="1">
                <a:solidFill>
                  <a:srgbClr val="0070C0"/>
                </a:solidFill>
                <a:latin typeface="Times New Roman" pitchFamily="18" charset="0"/>
                <a:ea typeface="Microsoft YaHei"/>
                <a:cs typeface="Microsoft YaHei"/>
              </a:rPr>
              <a:t>Единое автоматизированное планирование радиомониторинга, единые интерфейсы формирования отчетов по задачам радиомониторинга</a:t>
            </a:r>
            <a:endParaRPr lang="zh-CN" altLang="en-US" b="1">
              <a:latin typeface="Times New Roman" pitchFamily="18" charset="0"/>
              <a:ea typeface="Microsoft YaHei"/>
              <a:cs typeface="Microsoft YaHei"/>
            </a:endParaRPr>
          </a:p>
        </p:txBody>
      </p:sp>
      <p:pic>
        <p:nvPicPr>
          <p:cNvPr id="1102" name="Picture 5" descr="D:\Интеграция ССРК\Картинки Мобкомплекса СТЦ\3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64063" y="3871913"/>
            <a:ext cx="652462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3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89438" y="6127750"/>
            <a:ext cx="766762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4" name="Grafik 26" descr="Bildschirmausschnitt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25938" y="4665663"/>
            <a:ext cx="557212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3538" y="3636963"/>
            <a:ext cx="708025" cy="46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06" name="Group 39"/>
          <p:cNvGrpSpPr>
            <a:grpSpLocks/>
          </p:cNvGrpSpPr>
          <p:nvPr/>
        </p:nvGrpSpPr>
        <p:grpSpPr bwMode="auto">
          <a:xfrm>
            <a:off x="3929063" y="5722938"/>
            <a:ext cx="452437" cy="447675"/>
            <a:chOff x="2400" y="2952"/>
            <a:chExt cx="628" cy="794"/>
          </a:xfrm>
        </p:grpSpPr>
        <p:sp>
          <p:nvSpPr>
            <p:cNvPr id="1109" name="Freeform 40"/>
            <p:cNvSpPr>
              <a:spLocks/>
            </p:cNvSpPr>
            <p:nvPr/>
          </p:nvSpPr>
          <p:spPr bwMode="auto">
            <a:xfrm>
              <a:off x="2616" y="3424"/>
              <a:ext cx="320" cy="301"/>
            </a:xfrm>
            <a:custGeom>
              <a:avLst/>
              <a:gdLst>
                <a:gd name="T0" fmla="*/ 0 w 6408"/>
                <a:gd name="T1" fmla="*/ 0 h 6023"/>
                <a:gd name="T2" fmla="*/ 0 w 6408"/>
                <a:gd name="T3" fmla="*/ 0 h 6023"/>
                <a:gd name="T4" fmla="*/ 0 w 6408"/>
                <a:gd name="T5" fmla="*/ 0 h 6023"/>
                <a:gd name="T6" fmla="*/ 0 w 6408"/>
                <a:gd name="T7" fmla="*/ 0 h 6023"/>
                <a:gd name="T8" fmla="*/ 0 w 6408"/>
                <a:gd name="T9" fmla="*/ 0 h 6023"/>
                <a:gd name="T10" fmla="*/ 0 w 6408"/>
                <a:gd name="T11" fmla="*/ 0 h 6023"/>
                <a:gd name="T12" fmla="*/ 0 w 6408"/>
                <a:gd name="T13" fmla="*/ 0 h 6023"/>
                <a:gd name="T14" fmla="*/ 0 w 6408"/>
                <a:gd name="T15" fmla="*/ 0 h 6023"/>
                <a:gd name="T16" fmla="*/ 0 w 6408"/>
                <a:gd name="T17" fmla="*/ 0 h 6023"/>
                <a:gd name="T18" fmla="*/ 0 w 6408"/>
                <a:gd name="T19" fmla="*/ 0 h 6023"/>
                <a:gd name="T20" fmla="*/ 0 w 6408"/>
                <a:gd name="T21" fmla="*/ 0 h 6023"/>
                <a:gd name="T22" fmla="*/ 0 w 6408"/>
                <a:gd name="T23" fmla="*/ 0 h 6023"/>
                <a:gd name="T24" fmla="*/ 0 w 6408"/>
                <a:gd name="T25" fmla="*/ 0 h 6023"/>
                <a:gd name="T26" fmla="*/ 0 w 6408"/>
                <a:gd name="T27" fmla="*/ 0 h 6023"/>
                <a:gd name="T28" fmla="*/ 0 w 6408"/>
                <a:gd name="T29" fmla="*/ 0 h 6023"/>
                <a:gd name="T30" fmla="*/ 0 w 6408"/>
                <a:gd name="T31" fmla="*/ 0 h 60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08"/>
                <a:gd name="T49" fmla="*/ 0 h 6023"/>
                <a:gd name="T50" fmla="*/ 6408 w 6408"/>
                <a:gd name="T51" fmla="*/ 6023 h 60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08" h="6023">
                  <a:moveTo>
                    <a:pt x="5927" y="2534"/>
                  </a:moveTo>
                  <a:lnTo>
                    <a:pt x="5927" y="3777"/>
                  </a:lnTo>
                  <a:lnTo>
                    <a:pt x="6408" y="3781"/>
                  </a:lnTo>
                  <a:lnTo>
                    <a:pt x="6408" y="5313"/>
                  </a:lnTo>
                  <a:lnTo>
                    <a:pt x="6209" y="6023"/>
                  </a:lnTo>
                  <a:lnTo>
                    <a:pt x="0" y="5889"/>
                  </a:lnTo>
                  <a:lnTo>
                    <a:pt x="0" y="4059"/>
                  </a:lnTo>
                  <a:lnTo>
                    <a:pt x="1355" y="3738"/>
                  </a:lnTo>
                  <a:lnTo>
                    <a:pt x="1906" y="3742"/>
                  </a:lnTo>
                  <a:lnTo>
                    <a:pt x="1906" y="2574"/>
                  </a:lnTo>
                  <a:lnTo>
                    <a:pt x="2543" y="2546"/>
                  </a:lnTo>
                  <a:lnTo>
                    <a:pt x="2543" y="61"/>
                  </a:lnTo>
                  <a:lnTo>
                    <a:pt x="5347" y="0"/>
                  </a:lnTo>
                  <a:lnTo>
                    <a:pt x="5614" y="707"/>
                  </a:lnTo>
                  <a:lnTo>
                    <a:pt x="5614" y="2533"/>
                  </a:lnTo>
                  <a:lnTo>
                    <a:pt x="5927" y="2534"/>
                  </a:lnTo>
                  <a:close/>
                </a:path>
              </a:pathLst>
            </a:custGeom>
            <a:solidFill>
              <a:srgbClr val="6354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0" name="Freeform 41"/>
            <p:cNvSpPr>
              <a:spLocks/>
            </p:cNvSpPr>
            <p:nvPr/>
          </p:nvSpPr>
          <p:spPr bwMode="auto">
            <a:xfrm>
              <a:off x="2783" y="3460"/>
              <a:ext cx="114" cy="105"/>
            </a:xfrm>
            <a:custGeom>
              <a:avLst/>
              <a:gdLst>
                <a:gd name="T0" fmla="*/ 0 w 2276"/>
                <a:gd name="T1" fmla="*/ 0 h 2117"/>
                <a:gd name="T2" fmla="*/ 0 w 2276"/>
                <a:gd name="T3" fmla="*/ 0 h 2117"/>
                <a:gd name="T4" fmla="*/ 0 w 2276"/>
                <a:gd name="T5" fmla="*/ 0 h 2117"/>
                <a:gd name="T6" fmla="*/ 0 w 2276"/>
                <a:gd name="T7" fmla="*/ 0 h 2117"/>
                <a:gd name="T8" fmla="*/ 0 w 2276"/>
                <a:gd name="T9" fmla="*/ 0 h 2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76"/>
                <a:gd name="T16" fmla="*/ 0 h 2117"/>
                <a:gd name="T17" fmla="*/ 2276 w 2276"/>
                <a:gd name="T18" fmla="*/ 2117 h 2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76" h="2117">
                  <a:moveTo>
                    <a:pt x="0" y="41"/>
                  </a:moveTo>
                  <a:lnTo>
                    <a:pt x="2276" y="0"/>
                  </a:lnTo>
                  <a:lnTo>
                    <a:pt x="2276" y="2105"/>
                  </a:lnTo>
                  <a:lnTo>
                    <a:pt x="0" y="2117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B7A5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1" name="Freeform 42"/>
            <p:cNvSpPr>
              <a:spLocks/>
            </p:cNvSpPr>
            <p:nvPr/>
          </p:nvSpPr>
          <p:spPr bwMode="auto">
            <a:xfrm>
              <a:off x="2883" y="3424"/>
              <a:ext cx="14" cy="141"/>
            </a:xfrm>
            <a:custGeom>
              <a:avLst/>
              <a:gdLst>
                <a:gd name="T0" fmla="*/ 0 w 267"/>
                <a:gd name="T1" fmla="*/ 0 h 2812"/>
                <a:gd name="T2" fmla="*/ 0 w 267"/>
                <a:gd name="T3" fmla="*/ 0 h 2812"/>
                <a:gd name="T4" fmla="*/ 0 w 267"/>
                <a:gd name="T5" fmla="*/ 0 h 2812"/>
                <a:gd name="T6" fmla="*/ 0 w 267"/>
                <a:gd name="T7" fmla="*/ 0 h 2812"/>
                <a:gd name="T8" fmla="*/ 0 w 267"/>
                <a:gd name="T9" fmla="*/ 0 h 28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7"/>
                <a:gd name="T16" fmla="*/ 0 h 2812"/>
                <a:gd name="T17" fmla="*/ 267 w 267"/>
                <a:gd name="T18" fmla="*/ 2812 h 28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7" h="2812">
                  <a:moveTo>
                    <a:pt x="0" y="0"/>
                  </a:moveTo>
                  <a:lnTo>
                    <a:pt x="0" y="2607"/>
                  </a:lnTo>
                  <a:lnTo>
                    <a:pt x="267" y="2812"/>
                  </a:lnTo>
                  <a:lnTo>
                    <a:pt x="267" y="7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2" name="Freeform 43"/>
            <p:cNvSpPr>
              <a:spLocks/>
            </p:cNvSpPr>
            <p:nvPr/>
          </p:nvSpPr>
          <p:spPr bwMode="auto">
            <a:xfrm>
              <a:off x="2743" y="3555"/>
              <a:ext cx="154" cy="10"/>
            </a:xfrm>
            <a:custGeom>
              <a:avLst/>
              <a:gdLst>
                <a:gd name="T0" fmla="*/ 0 w 3071"/>
                <a:gd name="T1" fmla="*/ 0 h 217"/>
                <a:gd name="T2" fmla="*/ 0 w 3071"/>
                <a:gd name="T3" fmla="*/ 0 h 217"/>
                <a:gd name="T4" fmla="*/ 0 w 3071"/>
                <a:gd name="T5" fmla="*/ 0 h 217"/>
                <a:gd name="T6" fmla="*/ 0 w 3071"/>
                <a:gd name="T7" fmla="*/ 0 h 217"/>
                <a:gd name="T8" fmla="*/ 0 w 3071"/>
                <a:gd name="T9" fmla="*/ 0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71"/>
                <a:gd name="T16" fmla="*/ 0 h 217"/>
                <a:gd name="T17" fmla="*/ 3071 w 3071"/>
                <a:gd name="T18" fmla="*/ 217 h 2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71" h="217">
                  <a:moveTo>
                    <a:pt x="2804" y="0"/>
                  </a:moveTo>
                  <a:lnTo>
                    <a:pt x="0" y="17"/>
                  </a:lnTo>
                  <a:lnTo>
                    <a:pt x="795" y="217"/>
                  </a:lnTo>
                  <a:lnTo>
                    <a:pt x="3071" y="205"/>
                  </a:lnTo>
                  <a:lnTo>
                    <a:pt x="2804" y="0"/>
                  </a:lnTo>
                  <a:close/>
                </a:path>
              </a:pathLst>
            </a:custGeom>
            <a:solidFill>
              <a:srgbClr val="BAA9D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3" name="Freeform 44"/>
            <p:cNvSpPr>
              <a:spLocks/>
            </p:cNvSpPr>
            <p:nvPr/>
          </p:nvSpPr>
          <p:spPr bwMode="auto">
            <a:xfrm>
              <a:off x="2743" y="3427"/>
              <a:ext cx="140" cy="128"/>
            </a:xfrm>
            <a:custGeom>
              <a:avLst/>
              <a:gdLst>
                <a:gd name="T0" fmla="*/ 0 w 2804"/>
                <a:gd name="T1" fmla="*/ 0 h 2563"/>
                <a:gd name="T2" fmla="*/ 0 w 2804"/>
                <a:gd name="T3" fmla="*/ 0 h 2563"/>
                <a:gd name="T4" fmla="*/ 0 w 2804"/>
                <a:gd name="T5" fmla="*/ 0 h 2563"/>
                <a:gd name="T6" fmla="*/ 0 w 2804"/>
                <a:gd name="T7" fmla="*/ 0 h 2563"/>
                <a:gd name="T8" fmla="*/ 0 w 2804"/>
                <a:gd name="T9" fmla="*/ 0 h 25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04"/>
                <a:gd name="T16" fmla="*/ 0 h 2563"/>
                <a:gd name="T17" fmla="*/ 2804 w 2804"/>
                <a:gd name="T18" fmla="*/ 2563 h 25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04" h="2563">
                  <a:moveTo>
                    <a:pt x="0" y="0"/>
                  </a:moveTo>
                  <a:lnTo>
                    <a:pt x="2800" y="9"/>
                  </a:lnTo>
                  <a:lnTo>
                    <a:pt x="2804" y="2546"/>
                  </a:lnTo>
                  <a:lnTo>
                    <a:pt x="0" y="25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65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4" name="Freeform 45"/>
            <p:cNvSpPr>
              <a:spLocks/>
            </p:cNvSpPr>
            <p:nvPr/>
          </p:nvSpPr>
          <p:spPr bwMode="auto">
            <a:xfrm>
              <a:off x="2684" y="3551"/>
              <a:ext cx="252" cy="139"/>
            </a:xfrm>
            <a:custGeom>
              <a:avLst/>
              <a:gdLst>
                <a:gd name="T0" fmla="*/ 0 w 5053"/>
                <a:gd name="T1" fmla="*/ 0 h 2783"/>
                <a:gd name="T2" fmla="*/ 0 w 5053"/>
                <a:gd name="T3" fmla="*/ 0 h 2783"/>
                <a:gd name="T4" fmla="*/ 0 w 5053"/>
                <a:gd name="T5" fmla="*/ 0 h 2783"/>
                <a:gd name="T6" fmla="*/ 0 w 5053"/>
                <a:gd name="T7" fmla="*/ 0 h 2783"/>
                <a:gd name="T8" fmla="*/ 0 w 5053"/>
                <a:gd name="T9" fmla="*/ 0 h 2783"/>
                <a:gd name="T10" fmla="*/ 0 w 5053"/>
                <a:gd name="T11" fmla="*/ 0 h 2783"/>
                <a:gd name="T12" fmla="*/ 0 w 5053"/>
                <a:gd name="T13" fmla="*/ 0 h 2783"/>
                <a:gd name="T14" fmla="*/ 0 w 5053"/>
                <a:gd name="T15" fmla="*/ 0 h 2783"/>
                <a:gd name="T16" fmla="*/ 0 w 5053"/>
                <a:gd name="T17" fmla="*/ 0 h 27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53"/>
                <a:gd name="T28" fmla="*/ 0 h 2783"/>
                <a:gd name="T29" fmla="*/ 5053 w 5053"/>
                <a:gd name="T30" fmla="*/ 2783 h 27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53" h="2783">
                  <a:moveTo>
                    <a:pt x="1559" y="0"/>
                  </a:moveTo>
                  <a:lnTo>
                    <a:pt x="4572" y="4"/>
                  </a:lnTo>
                  <a:lnTo>
                    <a:pt x="4572" y="1247"/>
                  </a:lnTo>
                  <a:lnTo>
                    <a:pt x="5053" y="1251"/>
                  </a:lnTo>
                  <a:lnTo>
                    <a:pt x="5053" y="2783"/>
                  </a:lnTo>
                  <a:lnTo>
                    <a:pt x="0" y="2695"/>
                  </a:lnTo>
                  <a:lnTo>
                    <a:pt x="0" y="1208"/>
                  </a:lnTo>
                  <a:lnTo>
                    <a:pt x="1559" y="1221"/>
                  </a:lnTo>
                  <a:lnTo>
                    <a:pt x="1559" y="0"/>
                  </a:lnTo>
                  <a:close/>
                </a:path>
              </a:pathLst>
            </a:custGeom>
            <a:solidFill>
              <a:srgbClr val="B7A5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5" name="Freeform 46"/>
            <p:cNvSpPr>
              <a:spLocks/>
            </p:cNvSpPr>
            <p:nvPr/>
          </p:nvSpPr>
          <p:spPr bwMode="auto">
            <a:xfrm>
              <a:off x="2616" y="3611"/>
              <a:ext cx="146" cy="17"/>
            </a:xfrm>
            <a:custGeom>
              <a:avLst/>
              <a:gdLst>
                <a:gd name="T0" fmla="*/ 0 w 2914"/>
                <a:gd name="T1" fmla="*/ 0 h 341"/>
                <a:gd name="T2" fmla="*/ 0 w 2914"/>
                <a:gd name="T3" fmla="*/ 0 h 341"/>
                <a:gd name="T4" fmla="*/ 0 w 2914"/>
                <a:gd name="T5" fmla="*/ 0 h 341"/>
                <a:gd name="T6" fmla="*/ 0 w 2914"/>
                <a:gd name="T7" fmla="*/ 0 h 341"/>
                <a:gd name="T8" fmla="*/ 0 w 2914"/>
                <a:gd name="T9" fmla="*/ 0 h 3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4"/>
                <a:gd name="T16" fmla="*/ 0 h 341"/>
                <a:gd name="T17" fmla="*/ 2914 w 2914"/>
                <a:gd name="T18" fmla="*/ 341 h 3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4" h="341">
                  <a:moveTo>
                    <a:pt x="0" y="321"/>
                  </a:moveTo>
                  <a:lnTo>
                    <a:pt x="1906" y="341"/>
                  </a:lnTo>
                  <a:lnTo>
                    <a:pt x="2914" y="13"/>
                  </a:lnTo>
                  <a:lnTo>
                    <a:pt x="1355" y="0"/>
                  </a:lnTo>
                  <a:lnTo>
                    <a:pt x="0" y="321"/>
                  </a:lnTo>
                  <a:close/>
                </a:path>
              </a:pathLst>
            </a:custGeom>
            <a:solidFill>
              <a:srgbClr val="B7A5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6" name="Freeform 47"/>
            <p:cNvSpPr>
              <a:spLocks/>
            </p:cNvSpPr>
            <p:nvPr/>
          </p:nvSpPr>
          <p:spPr bwMode="auto">
            <a:xfrm>
              <a:off x="2926" y="3613"/>
              <a:ext cx="10" cy="112"/>
            </a:xfrm>
            <a:custGeom>
              <a:avLst/>
              <a:gdLst>
                <a:gd name="T0" fmla="*/ 0 w 199"/>
                <a:gd name="T1" fmla="*/ 0 h 2242"/>
                <a:gd name="T2" fmla="*/ 0 w 199"/>
                <a:gd name="T3" fmla="*/ 0 h 2242"/>
                <a:gd name="T4" fmla="*/ 0 w 199"/>
                <a:gd name="T5" fmla="*/ 0 h 2242"/>
                <a:gd name="T6" fmla="*/ 0 w 199"/>
                <a:gd name="T7" fmla="*/ 0 h 2242"/>
                <a:gd name="T8" fmla="*/ 0 w 199"/>
                <a:gd name="T9" fmla="*/ 0 h 2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2242"/>
                <a:gd name="T17" fmla="*/ 199 w 199"/>
                <a:gd name="T18" fmla="*/ 2242 h 2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2242">
                  <a:moveTo>
                    <a:pt x="0" y="342"/>
                  </a:moveTo>
                  <a:lnTo>
                    <a:pt x="0" y="2242"/>
                  </a:lnTo>
                  <a:lnTo>
                    <a:pt x="199" y="1532"/>
                  </a:lnTo>
                  <a:lnTo>
                    <a:pt x="199" y="0"/>
                  </a:lnTo>
                  <a:lnTo>
                    <a:pt x="0" y="342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7" name="Freeform 48"/>
            <p:cNvSpPr>
              <a:spLocks/>
            </p:cNvSpPr>
            <p:nvPr/>
          </p:nvSpPr>
          <p:spPr bwMode="auto">
            <a:xfrm>
              <a:off x="2711" y="3551"/>
              <a:ext cx="201" cy="2"/>
            </a:xfrm>
            <a:custGeom>
              <a:avLst/>
              <a:gdLst>
                <a:gd name="T0" fmla="*/ 0 w 4021"/>
                <a:gd name="T1" fmla="*/ 0 h 49"/>
                <a:gd name="T2" fmla="*/ 0 w 4021"/>
                <a:gd name="T3" fmla="*/ 0 h 49"/>
                <a:gd name="T4" fmla="*/ 0 w 4021"/>
                <a:gd name="T5" fmla="*/ 0 h 49"/>
                <a:gd name="T6" fmla="*/ 0 w 4021"/>
                <a:gd name="T7" fmla="*/ 0 h 49"/>
                <a:gd name="T8" fmla="*/ 0 w 4021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21"/>
                <a:gd name="T16" fmla="*/ 0 h 49"/>
                <a:gd name="T17" fmla="*/ 4021 w 4021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21" h="49">
                  <a:moveTo>
                    <a:pt x="0" y="44"/>
                  </a:moveTo>
                  <a:lnTo>
                    <a:pt x="3709" y="49"/>
                  </a:lnTo>
                  <a:lnTo>
                    <a:pt x="4021" y="4"/>
                  </a:lnTo>
                  <a:lnTo>
                    <a:pt x="1008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9084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8" name="Freeform 49"/>
            <p:cNvSpPr>
              <a:spLocks/>
            </p:cNvSpPr>
            <p:nvPr/>
          </p:nvSpPr>
          <p:spPr bwMode="auto">
            <a:xfrm>
              <a:off x="2897" y="3613"/>
              <a:ext cx="39" cy="17"/>
            </a:xfrm>
            <a:custGeom>
              <a:avLst/>
              <a:gdLst>
                <a:gd name="T0" fmla="*/ 0 w 793"/>
                <a:gd name="T1" fmla="*/ 0 h 346"/>
                <a:gd name="T2" fmla="*/ 0 w 793"/>
                <a:gd name="T3" fmla="*/ 0 h 346"/>
                <a:gd name="T4" fmla="*/ 0 w 793"/>
                <a:gd name="T5" fmla="*/ 0 h 346"/>
                <a:gd name="T6" fmla="*/ 0 w 793"/>
                <a:gd name="T7" fmla="*/ 0 h 346"/>
                <a:gd name="T8" fmla="*/ 0 w 793"/>
                <a:gd name="T9" fmla="*/ 0 h 3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3"/>
                <a:gd name="T16" fmla="*/ 0 h 346"/>
                <a:gd name="T17" fmla="*/ 793 w 793"/>
                <a:gd name="T18" fmla="*/ 346 h 3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3" h="346">
                  <a:moveTo>
                    <a:pt x="0" y="340"/>
                  </a:moveTo>
                  <a:lnTo>
                    <a:pt x="594" y="346"/>
                  </a:lnTo>
                  <a:lnTo>
                    <a:pt x="793" y="4"/>
                  </a:lnTo>
                  <a:lnTo>
                    <a:pt x="312" y="0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rgbClr val="6354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19" name="Freeform 50"/>
            <p:cNvSpPr>
              <a:spLocks/>
            </p:cNvSpPr>
            <p:nvPr/>
          </p:nvSpPr>
          <p:spPr bwMode="auto">
            <a:xfrm>
              <a:off x="2897" y="3551"/>
              <a:ext cx="15" cy="79"/>
            </a:xfrm>
            <a:custGeom>
              <a:avLst/>
              <a:gdLst>
                <a:gd name="T0" fmla="*/ 0 w 312"/>
                <a:gd name="T1" fmla="*/ 0 h 1583"/>
                <a:gd name="T2" fmla="*/ 0 w 312"/>
                <a:gd name="T3" fmla="*/ 0 h 1583"/>
                <a:gd name="T4" fmla="*/ 0 w 312"/>
                <a:gd name="T5" fmla="*/ 0 h 1583"/>
                <a:gd name="T6" fmla="*/ 0 w 312"/>
                <a:gd name="T7" fmla="*/ 0 h 1583"/>
                <a:gd name="T8" fmla="*/ 0 w 312"/>
                <a:gd name="T9" fmla="*/ 0 h 15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2"/>
                <a:gd name="T16" fmla="*/ 0 h 1583"/>
                <a:gd name="T17" fmla="*/ 312 w 312"/>
                <a:gd name="T18" fmla="*/ 1583 h 15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2" h="1583">
                  <a:moveTo>
                    <a:pt x="0" y="45"/>
                  </a:moveTo>
                  <a:lnTo>
                    <a:pt x="0" y="1583"/>
                  </a:lnTo>
                  <a:lnTo>
                    <a:pt x="312" y="1243"/>
                  </a:lnTo>
                  <a:lnTo>
                    <a:pt x="312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0" name="Freeform 51"/>
            <p:cNvSpPr>
              <a:spLocks/>
            </p:cNvSpPr>
            <p:nvPr/>
          </p:nvSpPr>
          <p:spPr bwMode="auto">
            <a:xfrm>
              <a:off x="2616" y="3553"/>
              <a:ext cx="310" cy="172"/>
            </a:xfrm>
            <a:custGeom>
              <a:avLst/>
              <a:gdLst>
                <a:gd name="T0" fmla="*/ 0 w 6209"/>
                <a:gd name="T1" fmla="*/ 0 h 3449"/>
                <a:gd name="T2" fmla="*/ 0 w 6209"/>
                <a:gd name="T3" fmla="*/ 0 h 3449"/>
                <a:gd name="T4" fmla="*/ 0 w 6209"/>
                <a:gd name="T5" fmla="*/ 0 h 3449"/>
                <a:gd name="T6" fmla="*/ 0 w 6209"/>
                <a:gd name="T7" fmla="*/ 0 h 3449"/>
                <a:gd name="T8" fmla="*/ 0 w 6209"/>
                <a:gd name="T9" fmla="*/ 0 h 3449"/>
                <a:gd name="T10" fmla="*/ 0 w 6209"/>
                <a:gd name="T11" fmla="*/ 0 h 3449"/>
                <a:gd name="T12" fmla="*/ 0 w 6209"/>
                <a:gd name="T13" fmla="*/ 0 h 3449"/>
                <a:gd name="T14" fmla="*/ 0 w 6209"/>
                <a:gd name="T15" fmla="*/ 0 h 3449"/>
                <a:gd name="T16" fmla="*/ 0 w 6209"/>
                <a:gd name="T17" fmla="*/ 0 h 34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09"/>
                <a:gd name="T28" fmla="*/ 0 h 3449"/>
                <a:gd name="T29" fmla="*/ 6209 w 6209"/>
                <a:gd name="T30" fmla="*/ 3449 h 344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09" h="3449">
                  <a:moveTo>
                    <a:pt x="1906" y="0"/>
                  </a:moveTo>
                  <a:lnTo>
                    <a:pt x="5615" y="5"/>
                  </a:lnTo>
                  <a:lnTo>
                    <a:pt x="5615" y="1543"/>
                  </a:lnTo>
                  <a:lnTo>
                    <a:pt x="6209" y="1549"/>
                  </a:lnTo>
                  <a:lnTo>
                    <a:pt x="6209" y="3449"/>
                  </a:lnTo>
                  <a:lnTo>
                    <a:pt x="0" y="3315"/>
                  </a:lnTo>
                  <a:lnTo>
                    <a:pt x="0" y="1485"/>
                  </a:lnTo>
                  <a:lnTo>
                    <a:pt x="1906" y="1505"/>
                  </a:lnTo>
                  <a:lnTo>
                    <a:pt x="1906" y="0"/>
                  </a:lnTo>
                  <a:close/>
                </a:path>
              </a:pathLst>
            </a:custGeom>
            <a:solidFill>
              <a:srgbClr val="7465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1" name="Freeform 52"/>
            <p:cNvSpPr>
              <a:spLocks/>
            </p:cNvSpPr>
            <p:nvPr/>
          </p:nvSpPr>
          <p:spPr bwMode="auto">
            <a:xfrm>
              <a:off x="2538" y="2956"/>
              <a:ext cx="350" cy="589"/>
            </a:xfrm>
            <a:custGeom>
              <a:avLst/>
              <a:gdLst>
                <a:gd name="T0" fmla="*/ 0 w 7010"/>
                <a:gd name="T1" fmla="*/ 0 h 11765"/>
                <a:gd name="T2" fmla="*/ 0 w 7010"/>
                <a:gd name="T3" fmla="*/ 0 h 11765"/>
                <a:gd name="T4" fmla="*/ 0 w 7010"/>
                <a:gd name="T5" fmla="*/ 0 h 11765"/>
                <a:gd name="T6" fmla="*/ 0 w 7010"/>
                <a:gd name="T7" fmla="*/ 0 h 11765"/>
                <a:gd name="T8" fmla="*/ 0 w 7010"/>
                <a:gd name="T9" fmla="*/ 0 h 11765"/>
                <a:gd name="T10" fmla="*/ 0 w 7010"/>
                <a:gd name="T11" fmla="*/ 0 h 11765"/>
                <a:gd name="T12" fmla="*/ 0 w 7010"/>
                <a:gd name="T13" fmla="*/ 0 h 11765"/>
                <a:gd name="T14" fmla="*/ 0 w 7010"/>
                <a:gd name="T15" fmla="*/ 0 h 11765"/>
                <a:gd name="T16" fmla="*/ 0 w 7010"/>
                <a:gd name="T17" fmla="*/ 0 h 11765"/>
                <a:gd name="T18" fmla="*/ 0 w 7010"/>
                <a:gd name="T19" fmla="*/ 0 h 11765"/>
                <a:gd name="T20" fmla="*/ 0 w 7010"/>
                <a:gd name="T21" fmla="*/ 0 h 11765"/>
                <a:gd name="T22" fmla="*/ 0 w 7010"/>
                <a:gd name="T23" fmla="*/ 0 h 11765"/>
                <a:gd name="T24" fmla="*/ 0 w 7010"/>
                <a:gd name="T25" fmla="*/ 0 h 11765"/>
                <a:gd name="T26" fmla="*/ 0 w 7010"/>
                <a:gd name="T27" fmla="*/ 0 h 11765"/>
                <a:gd name="T28" fmla="*/ 0 w 7010"/>
                <a:gd name="T29" fmla="*/ 0 h 11765"/>
                <a:gd name="T30" fmla="*/ 0 w 7010"/>
                <a:gd name="T31" fmla="*/ 0 h 11765"/>
                <a:gd name="T32" fmla="*/ 0 w 7010"/>
                <a:gd name="T33" fmla="*/ 0 h 11765"/>
                <a:gd name="T34" fmla="*/ 0 w 7010"/>
                <a:gd name="T35" fmla="*/ 0 h 11765"/>
                <a:gd name="T36" fmla="*/ 0 w 7010"/>
                <a:gd name="T37" fmla="*/ 0 h 11765"/>
                <a:gd name="T38" fmla="*/ 0 w 7010"/>
                <a:gd name="T39" fmla="*/ 0 h 11765"/>
                <a:gd name="T40" fmla="*/ 0 w 7010"/>
                <a:gd name="T41" fmla="*/ 0 h 11765"/>
                <a:gd name="T42" fmla="*/ 0 w 7010"/>
                <a:gd name="T43" fmla="*/ 0 h 11765"/>
                <a:gd name="T44" fmla="*/ 0 w 7010"/>
                <a:gd name="T45" fmla="*/ 0 h 11765"/>
                <a:gd name="T46" fmla="*/ 0 w 7010"/>
                <a:gd name="T47" fmla="*/ 0 h 11765"/>
                <a:gd name="T48" fmla="*/ 0 w 7010"/>
                <a:gd name="T49" fmla="*/ 0 h 11765"/>
                <a:gd name="T50" fmla="*/ 0 w 7010"/>
                <a:gd name="T51" fmla="*/ 0 h 11765"/>
                <a:gd name="T52" fmla="*/ 0 w 7010"/>
                <a:gd name="T53" fmla="*/ 0 h 11765"/>
                <a:gd name="T54" fmla="*/ 0 w 7010"/>
                <a:gd name="T55" fmla="*/ 0 h 11765"/>
                <a:gd name="T56" fmla="*/ 0 w 7010"/>
                <a:gd name="T57" fmla="*/ 0 h 11765"/>
                <a:gd name="T58" fmla="*/ 0 w 7010"/>
                <a:gd name="T59" fmla="*/ 0 h 11765"/>
                <a:gd name="T60" fmla="*/ 0 w 7010"/>
                <a:gd name="T61" fmla="*/ 0 h 11765"/>
                <a:gd name="T62" fmla="*/ 0 w 7010"/>
                <a:gd name="T63" fmla="*/ 0 h 11765"/>
                <a:gd name="T64" fmla="*/ 0 w 7010"/>
                <a:gd name="T65" fmla="*/ 0 h 117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010"/>
                <a:gd name="T100" fmla="*/ 0 h 11765"/>
                <a:gd name="T101" fmla="*/ 7010 w 7010"/>
                <a:gd name="T102" fmla="*/ 11765 h 1176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010" h="11765">
                  <a:moveTo>
                    <a:pt x="5608" y="0"/>
                  </a:moveTo>
                  <a:lnTo>
                    <a:pt x="5744" y="60"/>
                  </a:lnTo>
                  <a:lnTo>
                    <a:pt x="5875" y="134"/>
                  </a:lnTo>
                  <a:lnTo>
                    <a:pt x="5999" y="224"/>
                  </a:lnTo>
                  <a:lnTo>
                    <a:pt x="6118" y="328"/>
                  </a:lnTo>
                  <a:lnTo>
                    <a:pt x="6230" y="444"/>
                  </a:lnTo>
                  <a:lnTo>
                    <a:pt x="6336" y="575"/>
                  </a:lnTo>
                  <a:lnTo>
                    <a:pt x="6435" y="718"/>
                  </a:lnTo>
                  <a:lnTo>
                    <a:pt x="6527" y="874"/>
                  </a:lnTo>
                  <a:lnTo>
                    <a:pt x="6612" y="1041"/>
                  </a:lnTo>
                  <a:lnTo>
                    <a:pt x="6690" y="1220"/>
                  </a:lnTo>
                  <a:lnTo>
                    <a:pt x="6759" y="1409"/>
                  </a:lnTo>
                  <a:lnTo>
                    <a:pt x="6821" y="1610"/>
                  </a:lnTo>
                  <a:lnTo>
                    <a:pt x="6874" y="1820"/>
                  </a:lnTo>
                  <a:lnTo>
                    <a:pt x="6919" y="2040"/>
                  </a:lnTo>
                  <a:lnTo>
                    <a:pt x="6956" y="2270"/>
                  </a:lnTo>
                  <a:lnTo>
                    <a:pt x="6984" y="2509"/>
                  </a:lnTo>
                  <a:lnTo>
                    <a:pt x="7002" y="2755"/>
                  </a:lnTo>
                  <a:lnTo>
                    <a:pt x="7010" y="3010"/>
                  </a:lnTo>
                  <a:lnTo>
                    <a:pt x="7009" y="3271"/>
                  </a:lnTo>
                  <a:lnTo>
                    <a:pt x="6999" y="3539"/>
                  </a:lnTo>
                  <a:lnTo>
                    <a:pt x="6979" y="3815"/>
                  </a:lnTo>
                  <a:lnTo>
                    <a:pt x="6947" y="4097"/>
                  </a:lnTo>
                  <a:lnTo>
                    <a:pt x="6905" y="4384"/>
                  </a:lnTo>
                  <a:lnTo>
                    <a:pt x="6853" y="4675"/>
                  </a:lnTo>
                  <a:lnTo>
                    <a:pt x="6789" y="4973"/>
                  </a:lnTo>
                  <a:lnTo>
                    <a:pt x="6714" y="5274"/>
                  </a:lnTo>
                  <a:lnTo>
                    <a:pt x="6627" y="5579"/>
                  </a:lnTo>
                  <a:lnTo>
                    <a:pt x="6529" y="5888"/>
                  </a:lnTo>
                  <a:lnTo>
                    <a:pt x="6418" y="6200"/>
                  </a:lnTo>
                  <a:lnTo>
                    <a:pt x="6295" y="6514"/>
                  </a:lnTo>
                  <a:lnTo>
                    <a:pt x="6161" y="6830"/>
                  </a:lnTo>
                  <a:lnTo>
                    <a:pt x="6013" y="7148"/>
                  </a:lnTo>
                  <a:lnTo>
                    <a:pt x="5855" y="7461"/>
                  </a:lnTo>
                  <a:lnTo>
                    <a:pt x="5693" y="7764"/>
                  </a:lnTo>
                  <a:lnTo>
                    <a:pt x="5526" y="8058"/>
                  </a:lnTo>
                  <a:lnTo>
                    <a:pt x="5355" y="8342"/>
                  </a:lnTo>
                  <a:lnTo>
                    <a:pt x="5179" y="8615"/>
                  </a:lnTo>
                  <a:lnTo>
                    <a:pt x="5000" y="8878"/>
                  </a:lnTo>
                  <a:lnTo>
                    <a:pt x="4817" y="9130"/>
                  </a:lnTo>
                  <a:lnTo>
                    <a:pt x="4631" y="9372"/>
                  </a:lnTo>
                  <a:lnTo>
                    <a:pt x="4442" y="9603"/>
                  </a:lnTo>
                  <a:lnTo>
                    <a:pt x="4251" y="9823"/>
                  </a:lnTo>
                  <a:lnTo>
                    <a:pt x="4057" y="10031"/>
                  </a:lnTo>
                  <a:lnTo>
                    <a:pt x="3861" y="10230"/>
                  </a:lnTo>
                  <a:lnTo>
                    <a:pt x="3664" y="10416"/>
                  </a:lnTo>
                  <a:lnTo>
                    <a:pt x="3465" y="10590"/>
                  </a:lnTo>
                  <a:lnTo>
                    <a:pt x="3265" y="10754"/>
                  </a:lnTo>
                  <a:lnTo>
                    <a:pt x="3065" y="10905"/>
                  </a:lnTo>
                  <a:lnTo>
                    <a:pt x="2863" y="11045"/>
                  </a:lnTo>
                  <a:lnTo>
                    <a:pt x="2662" y="11173"/>
                  </a:lnTo>
                  <a:lnTo>
                    <a:pt x="2461" y="11289"/>
                  </a:lnTo>
                  <a:lnTo>
                    <a:pt x="2260" y="11392"/>
                  </a:lnTo>
                  <a:lnTo>
                    <a:pt x="2061" y="11484"/>
                  </a:lnTo>
                  <a:lnTo>
                    <a:pt x="1862" y="11563"/>
                  </a:lnTo>
                  <a:lnTo>
                    <a:pt x="1664" y="11628"/>
                  </a:lnTo>
                  <a:lnTo>
                    <a:pt x="1468" y="11681"/>
                  </a:lnTo>
                  <a:lnTo>
                    <a:pt x="1274" y="11722"/>
                  </a:lnTo>
                  <a:lnTo>
                    <a:pt x="1084" y="11750"/>
                  </a:lnTo>
                  <a:lnTo>
                    <a:pt x="895" y="11764"/>
                  </a:lnTo>
                  <a:lnTo>
                    <a:pt x="709" y="11765"/>
                  </a:lnTo>
                  <a:lnTo>
                    <a:pt x="526" y="11753"/>
                  </a:lnTo>
                  <a:lnTo>
                    <a:pt x="346" y="11726"/>
                  </a:lnTo>
                  <a:lnTo>
                    <a:pt x="171" y="11688"/>
                  </a:lnTo>
                  <a:lnTo>
                    <a:pt x="0" y="11634"/>
                  </a:lnTo>
                  <a:lnTo>
                    <a:pt x="5608" y="0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2" name="Freeform 53"/>
            <p:cNvSpPr>
              <a:spLocks/>
            </p:cNvSpPr>
            <p:nvPr/>
          </p:nvSpPr>
          <p:spPr bwMode="auto">
            <a:xfrm>
              <a:off x="2551" y="3578"/>
              <a:ext cx="477" cy="168"/>
            </a:xfrm>
            <a:custGeom>
              <a:avLst/>
              <a:gdLst>
                <a:gd name="T0" fmla="*/ 0 w 9530"/>
                <a:gd name="T1" fmla="*/ 0 h 3369"/>
                <a:gd name="T2" fmla="*/ 0 w 9530"/>
                <a:gd name="T3" fmla="*/ 0 h 3369"/>
                <a:gd name="T4" fmla="*/ 0 w 9530"/>
                <a:gd name="T5" fmla="*/ 0 h 3369"/>
                <a:gd name="T6" fmla="*/ 0 w 9530"/>
                <a:gd name="T7" fmla="*/ 0 h 3369"/>
                <a:gd name="T8" fmla="*/ 0 w 9530"/>
                <a:gd name="T9" fmla="*/ 0 h 3369"/>
                <a:gd name="T10" fmla="*/ 0 w 9530"/>
                <a:gd name="T11" fmla="*/ 0 h 3369"/>
                <a:gd name="T12" fmla="*/ 0 w 9530"/>
                <a:gd name="T13" fmla="*/ 0 h 3369"/>
                <a:gd name="T14" fmla="*/ 0 w 9530"/>
                <a:gd name="T15" fmla="*/ 0 h 3369"/>
                <a:gd name="T16" fmla="*/ 0 w 9530"/>
                <a:gd name="T17" fmla="*/ 0 h 3369"/>
                <a:gd name="T18" fmla="*/ 0 w 9530"/>
                <a:gd name="T19" fmla="*/ 0 h 3369"/>
                <a:gd name="T20" fmla="*/ 0 w 9530"/>
                <a:gd name="T21" fmla="*/ 0 h 3369"/>
                <a:gd name="T22" fmla="*/ 0 w 9530"/>
                <a:gd name="T23" fmla="*/ 0 h 3369"/>
                <a:gd name="T24" fmla="*/ 0 w 9530"/>
                <a:gd name="T25" fmla="*/ 0 h 3369"/>
                <a:gd name="T26" fmla="*/ 0 w 9530"/>
                <a:gd name="T27" fmla="*/ 0 h 3369"/>
                <a:gd name="T28" fmla="*/ 0 w 9530"/>
                <a:gd name="T29" fmla="*/ 0 h 3369"/>
                <a:gd name="T30" fmla="*/ 0 w 9530"/>
                <a:gd name="T31" fmla="*/ 0 h 3369"/>
                <a:gd name="T32" fmla="*/ 0 w 9530"/>
                <a:gd name="T33" fmla="*/ 0 h 3369"/>
                <a:gd name="T34" fmla="*/ 0 w 9530"/>
                <a:gd name="T35" fmla="*/ 0 h 3369"/>
                <a:gd name="T36" fmla="*/ 0 w 9530"/>
                <a:gd name="T37" fmla="*/ 0 h 3369"/>
                <a:gd name="T38" fmla="*/ 0 w 9530"/>
                <a:gd name="T39" fmla="*/ 0 h 3369"/>
                <a:gd name="T40" fmla="*/ 0 w 9530"/>
                <a:gd name="T41" fmla="*/ 0 h 3369"/>
                <a:gd name="T42" fmla="*/ 0 w 9530"/>
                <a:gd name="T43" fmla="*/ 0 h 3369"/>
                <a:gd name="T44" fmla="*/ 0 w 9530"/>
                <a:gd name="T45" fmla="*/ 0 h 3369"/>
                <a:gd name="T46" fmla="*/ 0 w 9530"/>
                <a:gd name="T47" fmla="*/ 0 h 3369"/>
                <a:gd name="T48" fmla="*/ 0 w 9530"/>
                <a:gd name="T49" fmla="*/ 0 h 3369"/>
                <a:gd name="T50" fmla="*/ 0 w 9530"/>
                <a:gd name="T51" fmla="*/ 0 h 3369"/>
                <a:gd name="T52" fmla="*/ 0 w 9530"/>
                <a:gd name="T53" fmla="*/ 0 h 3369"/>
                <a:gd name="T54" fmla="*/ 0 w 9530"/>
                <a:gd name="T55" fmla="*/ 0 h 3369"/>
                <a:gd name="T56" fmla="*/ 0 w 9530"/>
                <a:gd name="T57" fmla="*/ 0 h 3369"/>
                <a:gd name="T58" fmla="*/ 0 w 9530"/>
                <a:gd name="T59" fmla="*/ 0 h 3369"/>
                <a:gd name="T60" fmla="*/ 0 w 9530"/>
                <a:gd name="T61" fmla="*/ 0 h 3369"/>
                <a:gd name="T62" fmla="*/ 0 w 9530"/>
                <a:gd name="T63" fmla="*/ 0 h 3369"/>
                <a:gd name="T64" fmla="*/ 0 w 9530"/>
                <a:gd name="T65" fmla="*/ 0 h 3369"/>
                <a:gd name="T66" fmla="*/ 0 w 9530"/>
                <a:gd name="T67" fmla="*/ 0 h 3369"/>
                <a:gd name="T68" fmla="*/ 0 w 9530"/>
                <a:gd name="T69" fmla="*/ 0 h 3369"/>
                <a:gd name="T70" fmla="*/ 0 w 9530"/>
                <a:gd name="T71" fmla="*/ 0 h 3369"/>
                <a:gd name="T72" fmla="*/ 0 w 9530"/>
                <a:gd name="T73" fmla="*/ 0 h 3369"/>
                <a:gd name="T74" fmla="*/ 0 w 9530"/>
                <a:gd name="T75" fmla="*/ 0 h 3369"/>
                <a:gd name="T76" fmla="*/ 0 w 9530"/>
                <a:gd name="T77" fmla="*/ 0 h 3369"/>
                <a:gd name="T78" fmla="*/ 0 w 9530"/>
                <a:gd name="T79" fmla="*/ 0 h 3369"/>
                <a:gd name="T80" fmla="*/ 0 w 9530"/>
                <a:gd name="T81" fmla="*/ 0 h 3369"/>
                <a:gd name="T82" fmla="*/ 0 w 9530"/>
                <a:gd name="T83" fmla="*/ 0 h 3369"/>
                <a:gd name="T84" fmla="*/ 0 w 9530"/>
                <a:gd name="T85" fmla="*/ 0 h 3369"/>
                <a:gd name="T86" fmla="*/ 0 w 9530"/>
                <a:gd name="T87" fmla="*/ 0 h 3369"/>
                <a:gd name="T88" fmla="*/ 0 w 9530"/>
                <a:gd name="T89" fmla="*/ 0 h 3369"/>
                <a:gd name="T90" fmla="*/ 0 w 9530"/>
                <a:gd name="T91" fmla="*/ 0 h 3369"/>
                <a:gd name="T92" fmla="*/ 0 w 9530"/>
                <a:gd name="T93" fmla="*/ 0 h 3369"/>
                <a:gd name="T94" fmla="*/ 0 w 9530"/>
                <a:gd name="T95" fmla="*/ 0 h 3369"/>
                <a:gd name="T96" fmla="*/ 0 w 9530"/>
                <a:gd name="T97" fmla="*/ 0 h 3369"/>
                <a:gd name="T98" fmla="*/ 0 w 9530"/>
                <a:gd name="T99" fmla="*/ 0 h 3369"/>
                <a:gd name="T100" fmla="*/ 0 w 9530"/>
                <a:gd name="T101" fmla="*/ 0 h 3369"/>
                <a:gd name="T102" fmla="*/ 0 w 9530"/>
                <a:gd name="T103" fmla="*/ 0 h 3369"/>
                <a:gd name="T104" fmla="*/ 0 w 9530"/>
                <a:gd name="T105" fmla="*/ 0 h 3369"/>
                <a:gd name="T106" fmla="*/ 0 w 9530"/>
                <a:gd name="T107" fmla="*/ 0 h 33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9530"/>
                <a:gd name="T163" fmla="*/ 0 h 3369"/>
                <a:gd name="T164" fmla="*/ 9530 w 9530"/>
                <a:gd name="T165" fmla="*/ 3369 h 33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9530" h="3369">
                  <a:moveTo>
                    <a:pt x="2369" y="0"/>
                  </a:moveTo>
                  <a:lnTo>
                    <a:pt x="7422" y="0"/>
                  </a:lnTo>
                  <a:lnTo>
                    <a:pt x="7422" y="726"/>
                  </a:lnTo>
                  <a:lnTo>
                    <a:pt x="7219" y="998"/>
                  </a:lnTo>
                  <a:lnTo>
                    <a:pt x="8932" y="2670"/>
                  </a:lnTo>
                  <a:lnTo>
                    <a:pt x="8963" y="2672"/>
                  </a:lnTo>
                  <a:lnTo>
                    <a:pt x="8994" y="2675"/>
                  </a:lnTo>
                  <a:lnTo>
                    <a:pt x="9025" y="2679"/>
                  </a:lnTo>
                  <a:lnTo>
                    <a:pt x="9054" y="2683"/>
                  </a:lnTo>
                  <a:lnTo>
                    <a:pt x="9084" y="2688"/>
                  </a:lnTo>
                  <a:lnTo>
                    <a:pt x="9112" y="2694"/>
                  </a:lnTo>
                  <a:lnTo>
                    <a:pt x="9141" y="2700"/>
                  </a:lnTo>
                  <a:lnTo>
                    <a:pt x="9167" y="2706"/>
                  </a:lnTo>
                  <a:lnTo>
                    <a:pt x="9194" y="2715"/>
                  </a:lnTo>
                  <a:lnTo>
                    <a:pt x="9221" y="2722"/>
                  </a:lnTo>
                  <a:lnTo>
                    <a:pt x="9245" y="2730"/>
                  </a:lnTo>
                  <a:lnTo>
                    <a:pt x="9270" y="2739"/>
                  </a:lnTo>
                  <a:lnTo>
                    <a:pt x="9293" y="2748"/>
                  </a:lnTo>
                  <a:lnTo>
                    <a:pt x="9316" y="2759"/>
                  </a:lnTo>
                  <a:lnTo>
                    <a:pt x="9337" y="2769"/>
                  </a:lnTo>
                  <a:lnTo>
                    <a:pt x="9357" y="2779"/>
                  </a:lnTo>
                  <a:lnTo>
                    <a:pt x="9378" y="2790"/>
                  </a:lnTo>
                  <a:lnTo>
                    <a:pt x="9396" y="2802"/>
                  </a:lnTo>
                  <a:lnTo>
                    <a:pt x="9414" y="2813"/>
                  </a:lnTo>
                  <a:lnTo>
                    <a:pt x="9430" y="2825"/>
                  </a:lnTo>
                  <a:lnTo>
                    <a:pt x="9445" y="2838"/>
                  </a:lnTo>
                  <a:lnTo>
                    <a:pt x="9460" y="2851"/>
                  </a:lnTo>
                  <a:lnTo>
                    <a:pt x="9473" y="2864"/>
                  </a:lnTo>
                  <a:lnTo>
                    <a:pt x="9484" y="2877"/>
                  </a:lnTo>
                  <a:lnTo>
                    <a:pt x="9494" y="2891"/>
                  </a:lnTo>
                  <a:lnTo>
                    <a:pt x="9503" y="2906"/>
                  </a:lnTo>
                  <a:lnTo>
                    <a:pt x="9512" y="2920"/>
                  </a:lnTo>
                  <a:lnTo>
                    <a:pt x="9518" y="2934"/>
                  </a:lnTo>
                  <a:lnTo>
                    <a:pt x="9523" y="2949"/>
                  </a:lnTo>
                  <a:lnTo>
                    <a:pt x="9527" y="2964"/>
                  </a:lnTo>
                  <a:lnTo>
                    <a:pt x="9529" y="2979"/>
                  </a:lnTo>
                  <a:lnTo>
                    <a:pt x="9530" y="2995"/>
                  </a:lnTo>
                  <a:lnTo>
                    <a:pt x="9529" y="3012"/>
                  </a:lnTo>
                  <a:lnTo>
                    <a:pt x="9526" y="3029"/>
                  </a:lnTo>
                  <a:lnTo>
                    <a:pt x="9522" y="3045"/>
                  </a:lnTo>
                  <a:lnTo>
                    <a:pt x="9516" y="3061"/>
                  </a:lnTo>
                  <a:lnTo>
                    <a:pt x="9508" y="3077"/>
                  </a:lnTo>
                  <a:lnTo>
                    <a:pt x="9498" y="3093"/>
                  </a:lnTo>
                  <a:lnTo>
                    <a:pt x="9487" y="3108"/>
                  </a:lnTo>
                  <a:lnTo>
                    <a:pt x="9475" y="3123"/>
                  </a:lnTo>
                  <a:lnTo>
                    <a:pt x="9461" y="3138"/>
                  </a:lnTo>
                  <a:lnTo>
                    <a:pt x="9445" y="3151"/>
                  </a:lnTo>
                  <a:lnTo>
                    <a:pt x="9428" y="3166"/>
                  </a:lnTo>
                  <a:lnTo>
                    <a:pt x="9410" y="3179"/>
                  </a:lnTo>
                  <a:lnTo>
                    <a:pt x="9390" y="3192"/>
                  </a:lnTo>
                  <a:lnTo>
                    <a:pt x="9370" y="3204"/>
                  </a:lnTo>
                  <a:lnTo>
                    <a:pt x="9347" y="3216"/>
                  </a:lnTo>
                  <a:lnTo>
                    <a:pt x="9324" y="3227"/>
                  </a:lnTo>
                  <a:lnTo>
                    <a:pt x="9300" y="3238"/>
                  </a:lnTo>
                  <a:lnTo>
                    <a:pt x="9275" y="3248"/>
                  </a:lnTo>
                  <a:lnTo>
                    <a:pt x="9248" y="3259"/>
                  </a:lnTo>
                  <a:lnTo>
                    <a:pt x="9221" y="3268"/>
                  </a:lnTo>
                  <a:lnTo>
                    <a:pt x="9192" y="3276"/>
                  </a:lnTo>
                  <a:lnTo>
                    <a:pt x="9162" y="3284"/>
                  </a:lnTo>
                  <a:lnTo>
                    <a:pt x="9132" y="3291"/>
                  </a:lnTo>
                  <a:lnTo>
                    <a:pt x="9101" y="3297"/>
                  </a:lnTo>
                  <a:lnTo>
                    <a:pt x="9069" y="3304"/>
                  </a:lnTo>
                  <a:lnTo>
                    <a:pt x="9037" y="3309"/>
                  </a:lnTo>
                  <a:lnTo>
                    <a:pt x="9003" y="3314"/>
                  </a:lnTo>
                  <a:lnTo>
                    <a:pt x="8969" y="3317"/>
                  </a:lnTo>
                  <a:lnTo>
                    <a:pt x="8935" y="3320"/>
                  </a:lnTo>
                  <a:lnTo>
                    <a:pt x="8899" y="3322"/>
                  </a:lnTo>
                  <a:lnTo>
                    <a:pt x="8863" y="3323"/>
                  </a:lnTo>
                  <a:lnTo>
                    <a:pt x="8827" y="3324"/>
                  </a:lnTo>
                  <a:lnTo>
                    <a:pt x="8792" y="3323"/>
                  </a:lnTo>
                  <a:lnTo>
                    <a:pt x="8756" y="3322"/>
                  </a:lnTo>
                  <a:lnTo>
                    <a:pt x="8720" y="3320"/>
                  </a:lnTo>
                  <a:lnTo>
                    <a:pt x="8686" y="3317"/>
                  </a:lnTo>
                  <a:lnTo>
                    <a:pt x="8652" y="3314"/>
                  </a:lnTo>
                  <a:lnTo>
                    <a:pt x="8618" y="3309"/>
                  </a:lnTo>
                  <a:lnTo>
                    <a:pt x="8585" y="3304"/>
                  </a:lnTo>
                  <a:lnTo>
                    <a:pt x="8554" y="3297"/>
                  </a:lnTo>
                  <a:lnTo>
                    <a:pt x="8523" y="3291"/>
                  </a:lnTo>
                  <a:lnTo>
                    <a:pt x="8493" y="3284"/>
                  </a:lnTo>
                  <a:lnTo>
                    <a:pt x="8463" y="3276"/>
                  </a:lnTo>
                  <a:lnTo>
                    <a:pt x="8434" y="3268"/>
                  </a:lnTo>
                  <a:lnTo>
                    <a:pt x="8407" y="3259"/>
                  </a:lnTo>
                  <a:lnTo>
                    <a:pt x="8380" y="3248"/>
                  </a:lnTo>
                  <a:lnTo>
                    <a:pt x="8355" y="3238"/>
                  </a:lnTo>
                  <a:lnTo>
                    <a:pt x="8331" y="3227"/>
                  </a:lnTo>
                  <a:lnTo>
                    <a:pt x="8308" y="3216"/>
                  </a:lnTo>
                  <a:lnTo>
                    <a:pt x="8285" y="3204"/>
                  </a:lnTo>
                  <a:lnTo>
                    <a:pt x="8265" y="3192"/>
                  </a:lnTo>
                  <a:lnTo>
                    <a:pt x="8245" y="3179"/>
                  </a:lnTo>
                  <a:lnTo>
                    <a:pt x="8227" y="3166"/>
                  </a:lnTo>
                  <a:lnTo>
                    <a:pt x="8210" y="3151"/>
                  </a:lnTo>
                  <a:lnTo>
                    <a:pt x="8194" y="3138"/>
                  </a:lnTo>
                  <a:lnTo>
                    <a:pt x="8180" y="3123"/>
                  </a:lnTo>
                  <a:lnTo>
                    <a:pt x="8168" y="3108"/>
                  </a:lnTo>
                  <a:lnTo>
                    <a:pt x="8157" y="3093"/>
                  </a:lnTo>
                  <a:lnTo>
                    <a:pt x="8147" y="3077"/>
                  </a:lnTo>
                  <a:lnTo>
                    <a:pt x="8139" y="3061"/>
                  </a:lnTo>
                  <a:lnTo>
                    <a:pt x="8133" y="3045"/>
                  </a:lnTo>
                  <a:lnTo>
                    <a:pt x="8129" y="3029"/>
                  </a:lnTo>
                  <a:lnTo>
                    <a:pt x="8126" y="3012"/>
                  </a:lnTo>
                  <a:lnTo>
                    <a:pt x="8125" y="2995"/>
                  </a:lnTo>
                  <a:lnTo>
                    <a:pt x="8126" y="2984"/>
                  </a:lnTo>
                  <a:lnTo>
                    <a:pt x="8127" y="2973"/>
                  </a:lnTo>
                  <a:lnTo>
                    <a:pt x="8128" y="2962"/>
                  </a:lnTo>
                  <a:lnTo>
                    <a:pt x="8131" y="2951"/>
                  </a:lnTo>
                  <a:lnTo>
                    <a:pt x="8134" y="2941"/>
                  </a:lnTo>
                  <a:lnTo>
                    <a:pt x="8138" y="2930"/>
                  </a:lnTo>
                  <a:lnTo>
                    <a:pt x="8143" y="2919"/>
                  </a:lnTo>
                  <a:lnTo>
                    <a:pt x="8149" y="2909"/>
                  </a:lnTo>
                  <a:lnTo>
                    <a:pt x="8156" y="2899"/>
                  </a:lnTo>
                  <a:lnTo>
                    <a:pt x="8162" y="2889"/>
                  </a:lnTo>
                  <a:lnTo>
                    <a:pt x="8170" y="2879"/>
                  </a:lnTo>
                  <a:lnTo>
                    <a:pt x="8178" y="2869"/>
                  </a:lnTo>
                  <a:lnTo>
                    <a:pt x="8196" y="2851"/>
                  </a:lnTo>
                  <a:lnTo>
                    <a:pt x="8217" y="2832"/>
                  </a:lnTo>
                  <a:lnTo>
                    <a:pt x="8239" y="2815"/>
                  </a:lnTo>
                  <a:lnTo>
                    <a:pt x="8265" y="2797"/>
                  </a:lnTo>
                  <a:lnTo>
                    <a:pt x="8292" y="2782"/>
                  </a:lnTo>
                  <a:lnTo>
                    <a:pt x="8322" y="2767"/>
                  </a:lnTo>
                  <a:lnTo>
                    <a:pt x="8354" y="2752"/>
                  </a:lnTo>
                  <a:lnTo>
                    <a:pt x="8386" y="2738"/>
                  </a:lnTo>
                  <a:lnTo>
                    <a:pt x="8422" y="2726"/>
                  </a:lnTo>
                  <a:lnTo>
                    <a:pt x="8459" y="2715"/>
                  </a:lnTo>
                  <a:lnTo>
                    <a:pt x="7605" y="1882"/>
                  </a:lnTo>
                  <a:lnTo>
                    <a:pt x="7602" y="2200"/>
                  </a:lnTo>
                  <a:lnTo>
                    <a:pt x="7491" y="2199"/>
                  </a:lnTo>
                  <a:lnTo>
                    <a:pt x="7491" y="2926"/>
                  </a:lnTo>
                  <a:lnTo>
                    <a:pt x="7128" y="2926"/>
                  </a:lnTo>
                  <a:lnTo>
                    <a:pt x="7128" y="2194"/>
                  </a:lnTo>
                  <a:lnTo>
                    <a:pt x="6630" y="2188"/>
                  </a:lnTo>
                  <a:lnTo>
                    <a:pt x="6630" y="2926"/>
                  </a:lnTo>
                  <a:lnTo>
                    <a:pt x="6266" y="2926"/>
                  </a:lnTo>
                  <a:lnTo>
                    <a:pt x="6266" y="2183"/>
                  </a:lnTo>
                  <a:lnTo>
                    <a:pt x="5768" y="2177"/>
                  </a:lnTo>
                  <a:lnTo>
                    <a:pt x="5768" y="2926"/>
                  </a:lnTo>
                  <a:lnTo>
                    <a:pt x="5406" y="2926"/>
                  </a:lnTo>
                  <a:lnTo>
                    <a:pt x="5406" y="2173"/>
                  </a:lnTo>
                  <a:lnTo>
                    <a:pt x="4907" y="2166"/>
                  </a:lnTo>
                  <a:lnTo>
                    <a:pt x="4907" y="2926"/>
                  </a:lnTo>
                  <a:lnTo>
                    <a:pt x="4545" y="2926"/>
                  </a:lnTo>
                  <a:lnTo>
                    <a:pt x="4545" y="2161"/>
                  </a:lnTo>
                  <a:lnTo>
                    <a:pt x="4046" y="2154"/>
                  </a:lnTo>
                  <a:lnTo>
                    <a:pt x="4046" y="2926"/>
                  </a:lnTo>
                  <a:lnTo>
                    <a:pt x="3684" y="2926"/>
                  </a:lnTo>
                  <a:lnTo>
                    <a:pt x="3684" y="2150"/>
                  </a:lnTo>
                  <a:lnTo>
                    <a:pt x="3185" y="2143"/>
                  </a:lnTo>
                  <a:lnTo>
                    <a:pt x="3185" y="2926"/>
                  </a:lnTo>
                  <a:lnTo>
                    <a:pt x="2822" y="2926"/>
                  </a:lnTo>
                  <a:lnTo>
                    <a:pt x="2822" y="2139"/>
                  </a:lnTo>
                  <a:lnTo>
                    <a:pt x="2322" y="2133"/>
                  </a:lnTo>
                  <a:lnTo>
                    <a:pt x="2326" y="1770"/>
                  </a:lnTo>
                  <a:lnTo>
                    <a:pt x="7559" y="1837"/>
                  </a:lnTo>
                  <a:lnTo>
                    <a:pt x="6699" y="998"/>
                  </a:lnTo>
                  <a:lnTo>
                    <a:pt x="2876" y="998"/>
                  </a:lnTo>
                  <a:lnTo>
                    <a:pt x="1071" y="2760"/>
                  </a:lnTo>
                  <a:lnTo>
                    <a:pt x="1108" y="2772"/>
                  </a:lnTo>
                  <a:lnTo>
                    <a:pt x="1143" y="2784"/>
                  </a:lnTo>
                  <a:lnTo>
                    <a:pt x="1176" y="2797"/>
                  </a:lnTo>
                  <a:lnTo>
                    <a:pt x="1208" y="2812"/>
                  </a:lnTo>
                  <a:lnTo>
                    <a:pt x="1237" y="2827"/>
                  </a:lnTo>
                  <a:lnTo>
                    <a:pt x="1265" y="2842"/>
                  </a:lnTo>
                  <a:lnTo>
                    <a:pt x="1290" y="2860"/>
                  </a:lnTo>
                  <a:lnTo>
                    <a:pt x="1313" y="2877"/>
                  </a:lnTo>
                  <a:lnTo>
                    <a:pt x="1333" y="2896"/>
                  </a:lnTo>
                  <a:lnTo>
                    <a:pt x="1352" y="2915"/>
                  </a:lnTo>
                  <a:lnTo>
                    <a:pt x="1368" y="2934"/>
                  </a:lnTo>
                  <a:lnTo>
                    <a:pt x="1380" y="2955"/>
                  </a:lnTo>
                  <a:lnTo>
                    <a:pt x="1386" y="2965"/>
                  </a:lnTo>
                  <a:lnTo>
                    <a:pt x="1391" y="2975"/>
                  </a:lnTo>
                  <a:lnTo>
                    <a:pt x="1395" y="2986"/>
                  </a:lnTo>
                  <a:lnTo>
                    <a:pt x="1399" y="2997"/>
                  </a:lnTo>
                  <a:lnTo>
                    <a:pt x="1401" y="3007"/>
                  </a:lnTo>
                  <a:lnTo>
                    <a:pt x="1403" y="3018"/>
                  </a:lnTo>
                  <a:lnTo>
                    <a:pt x="1404" y="3030"/>
                  </a:lnTo>
                  <a:lnTo>
                    <a:pt x="1405" y="3040"/>
                  </a:lnTo>
                  <a:lnTo>
                    <a:pt x="1404" y="3057"/>
                  </a:lnTo>
                  <a:lnTo>
                    <a:pt x="1401" y="3073"/>
                  </a:lnTo>
                  <a:lnTo>
                    <a:pt x="1397" y="3090"/>
                  </a:lnTo>
                  <a:lnTo>
                    <a:pt x="1391" y="3106"/>
                  </a:lnTo>
                  <a:lnTo>
                    <a:pt x="1382" y="3123"/>
                  </a:lnTo>
                  <a:lnTo>
                    <a:pt x="1373" y="3138"/>
                  </a:lnTo>
                  <a:lnTo>
                    <a:pt x="1362" y="3153"/>
                  </a:lnTo>
                  <a:lnTo>
                    <a:pt x="1350" y="3169"/>
                  </a:lnTo>
                  <a:lnTo>
                    <a:pt x="1335" y="3183"/>
                  </a:lnTo>
                  <a:lnTo>
                    <a:pt x="1320" y="3197"/>
                  </a:lnTo>
                  <a:lnTo>
                    <a:pt x="1303" y="3211"/>
                  </a:lnTo>
                  <a:lnTo>
                    <a:pt x="1284" y="3224"/>
                  </a:lnTo>
                  <a:lnTo>
                    <a:pt x="1265" y="3237"/>
                  </a:lnTo>
                  <a:lnTo>
                    <a:pt x="1244" y="3249"/>
                  </a:lnTo>
                  <a:lnTo>
                    <a:pt x="1222" y="3262"/>
                  </a:lnTo>
                  <a:lnTo>
                    <a:pt x="1199" y="3273"/>
                  </a:lnTo>
                  <a:lnTo>
                    <a:pt x="1174" y="3284"/>
                  </a:lnTo>
                  <a:lnTo>
                    <a:pt x="1148" y="3294"/>
                  </a:lnTo>
                  <a:lnTo>
                    <a:pt x="1122" y="3304"/>
                  </a:lnTo>
                  <a:lnTo>
                    <a:pt x="1095" y="3313"/>
                  </a:lnTo>
                  <a:lnTo>
                    <a:pt x="1067" y="3322"/>
                  </a:lnTo>
                  <a:lnTo>
                    <a:pt x="1037" y="3329"/>
                  </a:lnTo>
                  <a:lnTo>
                    <a:pt x="1007" y="3336"/>
                  </a:lnTo>
                  <a:lnTo>
                    <a:pt x="976" y="3343"/>
                  </a:lnTo>
                  <a:lnTo>
                    <a:pt x="943" y="3350"/>
                  </a:lnTo>
                  <a:lnTo>
                    <a:pt x="912" y="3355"/>
                  </a:lnTo>
                  <a:lnTo>
                    <a:pt x="878" y="3359"/>
                  </a:lnTo>
                  <a:lnTo>
                    <a:pt x="844" y="3363"/>
                  </a:lnTo>
                  <a:lnTo>
                    <a:pt x="809" y="3365"/>
                  </a:lnTo>
                  <a:lnTo>
                    <a:pt x="774" y="3367"/>
                  </a:lnTo>
                  <a:lnTo>
                    <a:pt x="738" y="3369"/>
                  </a:lnTo>
                  <a:lnTo>
                    <a:pt x="702" y="3369"/>
                  </a:lnTo>
                  <a:lnTo>
                    <a:pt x="667" y="3369"/>
                  </a:lnTo>
                  <a:lnTo>
                    <a:pt x="631" y="3367"/>
                  </a:lnTo>
                  <a:lnTo>
                    <a:pt x="595" y="3365"/>
                  </a:lnTo>
                  <a:lnTo>
                    <a:pt x="560" y="3363"/>
                  </a:lnTo>
                  <a:lnTo>
                    <a:pt x="527" y="3359"/>
                  </a:lnTo>
                  <a:lnTo>
                    <a:pt x="493" y="3355"/>
                  </a:lnTo>
                  <a:lnTo>
                    <a:pt x="460" y="3350"/>
                  </a:lnTo>
                  <a:lnTo>
                    <a:pt x="429" y="3343"/>
                  </a:lnTo>
                  <a:lnTo>
                    <a:pt x="398" y="3336"/>
                  </a:lnTo>
                  <a:lnTo>
                    <a:pt x="367" y="3329"/>
                  </a:lnTo>
                  <a:lnTo>
                    <a:pt x="338" y="3322"/>
                  </a:lnTo>
                  <a:lnTo>
                    <a:pt x="309" y="3313"/>
                  </a:lnTo>
                  <a:lnTo>
                    <a:pt x="282" y="3304"/>
                  </a:lnTo>
                  <a:lnTo>
                    <a:pt x="255" y="3294"/>
                  </a:lnTo>
                  <a:lnTo>
                    <a:pt x="229" y="3284"/>
                  </a:lnTo>
                  <a:lnTo>
                    <a:pt x="206" y="3273"/>
                  </a:lnTo>
                  <a:lnTo>
                    <a:pt x="183" y="3262"/>
                  </a:lnTo>
                  <a:lnTo>
                    <a:pt x="160" y="3249"/>
                  </a:lnTo>
                  <a:lnTo>
                    <a:pt x="140" y="3237"/>
                  </a:lnTo>
                  <a:lnTo>
                    <a:pt x="120" y="3224"/>
                  </a:lnTo>
                  <a:lnTo>
                    <a:pt x="102" y="3211"/>
                  </a:lnTo>
                  <a:lnTo>
                    <a:pt x="84" y="3197"/>
                  </a:lnTo>
                  <a:lnTo>
                    <a:pt x="69" y="3183"/>
                  </a:lnTo>
                  <a:lnTo>
                    <a:pt x="55" y="3169"/>
                  </a:lnTo>
                  <a:lnTo>
                    <a:pt x="43" y="3153"/>
                  </a:lnTo>
                  <a:lnTo>
                    <a:pt x="31" y="3138"/>
                  </a:lnTo>
                  <a:lnTo>
                    <a:pt x="22" y="3123"/>
                  </a:lnTo>
                  <a:lnTo>
                    <a:pt x="14" y="3106"/>
                  </a:lnTo>
                  <a:lnTo>
                    <a:pt x="8" y="3090"/>
                  </a:lnTo>
                  <a:lnTo>
                    <a:pt x="4" y="3073"/>
                  </a:lnTo>
                  <a:lnTo>
                    <a:pt x="1" y="3057"/>
                  </a:lnTo>
                  <a:lnTo>
                    <a:pt x="0" y="3040"/>
                  </a:lnTo>
                  <a:lnTo>
                    <a:pt x="1" y="3024"/>
                  </a:lnTo>
                  <a:lnTo>
                    <a:pt x="3" y="3009"/>
                  </a:lnTo>
                  <a:lnTo>
                    <a:pt x="7" y="2995"/>
                  </a:lnTo>
                  <a:lnTo>
                    <a:pt x="12" y="2979"/>
                  </a:lnTo>
                  <a:lnTo>
                    <a:pt x="18" y="2965"/>
                  </a:lnTo>
                  <a:lnTo>
                    <a:pt x="26" y="2951"/>
                  </a:lnTo>
                  <a:lnTo>
                    <a:pt x="35" y="2936"/>
                  </a:lnTo>
                  <a:lnTo>
                    <a:pt x="46" y="2923"/>
                  </a:lnTo>
                  <a:lnTo>
                    <a:pt x="57" y="2910"/>
                  </a:lnTo>
                  <a:lnTo>
                    <a:pt x="70" y="2897"/>
                  </a:lnTo>
                  <a:lnTo>
                    <a:pt x="84" y="2883"/>
                  </a:lnTo>
                  <a:lnTo>
                    <a:pt x="100" y="2871"/>
                  </a:lnTo>
                  <a:lnTo>
                    <a:pt x="116" y="2859"/>
                  </a:lnTo>
                  <a:lnTo>
                    <a:pt x="133" y="2847"/>
                  </a:lnTo>
                  <a:lnTo>
                    <a:pt x="153" y="2835"/>
                  </a:lnTo>
                  <a:lnTo>
                    <a:pt x="172" y="2824"/>
                  </a:lnTo>
                  <a:lnTo>
                    <a:pt x="193" y="2814"/>
                  </a:lnTo>
                  <a:lnTo>
                    <a:pt x="214" y="2804"/>
                  </a:lnTo>
                  <a:lnTo>
                    <a:pt x="237" y="2793"/>
                  </a:lnTo>
                  <a:lnTo>
                    <a:pt x="260" y="2784"/>
                  </a:lnTo>
                  <a:lnTo>
                    <a:pt x="285" y="2776"/>
                  </a:lnTo>
                  <a:lnTo>
                    <a:pt x="309" y="2768"/>
                  </a:lnTo>
                  <a:lnTo>
                    <a:pt x="335" y="2760"/>
                  </a:lnTo>
                  <a:lnTo>
                    <a:pt x="362" y="2752"/>
                  </a:lnTo>
                  <a:lnTo>
                    <a:pt x="389" y="2745"/>
                  </a:lnTo>
                  <a:lnTo>
                    <a:pt x="417" y="2739"/>
                  </a:lnTo>
                  <a:lnTo>
                    <a:pt x="446" y="2734"/>
                  </a:lnTo>
                  <a:lnTo>
                    <a:pt x="476" y="2729"/>
                  </a:lnTo>
                  <a:lnTo>
                    <a:pt x="505" y="2724"/>
                  </a:lnTo>
                  <a:lnTo>
                    <a:pt x="536" y="2721"/>
                  </a:lnTo>
                  <a:lnTo>
                    <a:pt x="566" y="2717"/>
                  </a:lnTo>
                  <a:lnTo>
                    <a:pt x="598" y="2715"/>
                  </a:lnTo>
                  <a:lnTo>
                    <a:pt x="2369" y="964"/>
                  </a:lnTo>
                  <a:lnTo>
                    <a:pt x="2369" y="0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3" name="Freeform 54"/>
            <p:cNvSpPr>
              <a:spLocks/>
            </p:cNvSpPr>
            <p:nvPr/>
          </p:nvSpPr>
          <p:spPr bwMode="auto">
            <a:xfrm>
              <a:off x="2798" y="3256"/>
              <a:ext cx="153" cy="175"/>
            </a:xfrm>
            <a:custGeom>
              <a:avLst/>
              <a:gdLst>
                <a:gd name="T0" fmla="*/ 0 w 3062"/>
                <a:gd name="T1" fmla="*/ 0 h 3489"/>
                <a:gd name="T2" fmla="*/ 0 w 3062"/>
                <a:gd name="T3" fmla="*/ 0 h 3489"/>
                <a:gd name="T4" fmla="*/ 0 w 3062"/>
                <a:gd name="T5" fmla="*/ 0 h 3489"/>
                <a:gd name="T6" fmla="*/ 0 w 3062"/>
                <a:gd name="T7" fmla="*/ 0 h 3489"/>
                <a:gd name="T8" fmla="*/ 0 w 3062"/>
                <a:gd name="T9" fmla="*/ 0 h 3489"/>
                <a:gd name="T10" fmla="*/ 0 w 3062"/>
                <a:gd name="T11" fmla="*/ 0 h 3489"/>
                <a:gd name="T12" fmla="*/ 0 w 3062"/>
                <a:gd name="T13" fmla="*/ 0 h 3489"/>
                <a:gd name="T14" fmla="*/ 0 w 3062"/>
                <a:gd name="T15" fmla="*/ 0 h 3489"/>
                <a:gd name="T16" fmla="*/ 0 w 3062"/>
                <a:gd name="T17" fmla="*/ 0 h 3489"/>
                <a:gd name="T18" fmla="*/ 0 w 3062"/>
                <a:gd name="T19" fmla="*/ 0 h 3489"/>
                <a:gd name="T20" fmla="*/ 0 w 3062"/>
                <a:gd name="T21" fmla="*/ 0 h 3489"/>
                <a:gd name="T22" fmla="*/ 0 w 3062"/>
                <a:gd name="T23" fmla="*/ 0 h 3489"/>
                <a:gd name="T24" fmla="*/ 0 w 3062"/>
                <a:gd name="T25" fmla="*/ 0 h 3489"/>
                <a:gd name="T26" fmla="*/ 0 w 3062"/>
                <a:gd name="T27" fmla="*/ 0 h 3489"/>
                <a:gd name="T28" fmla="*/ 0 w 3062"/>
                <a:gd name="T29" fmla="*/ 0 h 3489"/>
                <a:gd name="T30" fmla="*/ 0 w 3062"/>
                <a:gd name="T31" fmla="*/ 0 h 3489"/>
                <a:gd name="T32" fmla="*/ 0 w 3062"/>
                <a:gd name="T33" fmla="*/ 0 h 3489"/>
                <a:gd name="T34" fmla="*/ 0 w 3062"/>
                <a:gd name="T35" fmla="*/ 0 h 3489"/>
                <a:gd name="T36" fmla="*/ 0 w 3062"/>
                <a:gd name="T37" fmla="*/ 0 h 3489"/>
                <a:gd name="T38" fmla="*/ 0 w 3062"/>
                <a:gd name="T39" fmla="*/ 0 h 3489"/>
                <a:gd name="T40" fmla="*/ 0 w 3062"/>
                <a:gd name="T41" fmla="*/ 0 h 3489"/>
                <a:gd name="T42" fmla="*/ 0 w 3062"/>
                <a:gd name="T43" fmla="*/ 0 h 3489"/>
                <a:gd name="T44" fmla="*/ 0 w 3062"/>
                <a:gd name="T45" fmla="*/ 0 h 3489"/>
                <a:gd name="T46" fmla="*/ 0 w 3062"/>
                <a:gd name="T47" fmla="*/ 0 h 3489"/>
                <a:gd name="T48" fmla="*/ 0 w 3062"/>
                <a:gd name="T49" fmla="*/ 0 h 3489"/>
                <a:gd name="T50" fmla="*/ 0 w 3062"/>
                <a:gd name="T51" fmla="*/ 0 h 3489"/>
                <a:gd name="T52" fmla="*/ 0 w 3062"/>
                <a:gd name="T53" fmla="*/ 0 h 3489"/>
                <a:gd name="T54" fmla="*/ 0 w 3062"/>
                <a:gd name="T55" fmla="*/ 0 h 3489"/>
                <a:gd name="T56" fmla="*/ 0 w 3062"/>
                <a:gd name="T57" fmla="*/ 0 h 3489"/>
                <a:gd name="T58" fmla="*/ 0 w 3062"/>
                <a:gd name="T59" fmla="*/ 0 h 3489"/>
                <a:gd name="T60" fmla="*/ 0 w 3062"/>
                <a:gd name="T61" fmla="*/ 0 h 3489"/>
                <a:gd name="T62" fmla="*/ 0 w 3062"/>
                <a:gd name="T63" fmla="*/ 0 h 3489"/>
                <a:gd name="T64" fmla="*/ 0 w 3062"/>
                <a:gd name="T65" fmla="*/ 0 h 3489"/>
                <a:gd name="T66" fmla="*/ 0 w 3062"/>
                <a:gd name="T67" fmla="*/ 0 h 3489"/>
                <a:gd name="T68" fmla="*/ 0 w 3062"/>
                <a:gd name="T69" fmla="*/ 0 h 3489"/>
                <a:gd name="T70" fmla="*/ 0 w 3062"/>
                <a:gd name="T71" fmla="*/ 0 h 3489"/>
                <a:gd name="T72" fmla="*/ 0 w 3062"/>
                <a:gd name="T73" fmla="*/ 0 h 3489"/>
                <a:gd name="T74" fmla="*/ 0 w 3062"/>
                <a:gd name="T75" fmla="*/ 0 h 3489"/>
                <a:gd name="T76" fmla="*/ 0 w 3062"/>
                <a:gd name="T77" fmla="*/ 0 h 3489"/>
                <a:gd name="T78" fmla="*/ 0 w 3062"/>
                <a:gd name="T79" fmla="*/ 0 h 3489"/>
                <a:gd name="T80" fmla="*/ 0 w 3062"/>
                <a:gd name="T81" fmla="*/ 0 h 3489"/>
                <a:gd name="T82" fmla="*/ 0 w 3062"/>
                <a:gd name="T83" fmla="*/ 0 h 3489"/>
                <a:gd name="T84" fmla="*/ 0 w 3062"/>
                <a:gd name="T85" fmla="*/ 0 h 3489"/>
                <a:gd name="T86" fmla="*/ 0 w 3062"/>
                <a:gd name="T87" fmla="*/ 0 h 3489"/>
                <a:gd name="T88" fmla="*/ 0 w 3062"/>
                <a:gd name="T89" fmla="*/ 0 h 3489"/>
                <a:gd name="T90" fmla="*/ 0 w 3062"/>
                <a:gd name="T91" fmla="*/ 0 h 3489"/>
                <a:gd name="T92" fmla="*/ 0 w 3062"/>
                <a:gd name="T93" fmla="*/ 0 h 3489"/>
                <a:gd name="T94" fmla="*/ 0 w 3062"/>
                <a:gd name="T95" fmla="*/ 0 h 3489"/>
                <a:gd name="T96" fmla="*/ 0 w 3062"/>
                <a:gd name="T97" fmla="*/ 0 h 3489"/>
                <a:gd name="T98" fmla="*/ 0 w 3062"/>
                <a:gd name="T99" fmla="*/ 0 h 3489"/>
                <a:gd name="T100" fmla="*/ 0 w 3062"/>
                <a:gd name="T101" fmla="*/ 0 h 3489"/>
                <a:gd name="T102" fmla="*/ 0 w 3062"/>
                <a:gd name="T103" fmla="*/ 0 h 3489"/>
                <a:gd name="T104" fmla="*/ 0 w 3062"/>
                <a:gd name="T105" fmla="*/ 0 h 3489"/>
                <a:gd name="T106" fmla="*/ 0 w 3062"/>
                <a:gd name="T107" fmla="*/ 0 h 3489"/>
                <a:gd name="T108" fmla="*/ 0 w 3062"/>
                <a:gd name="T109" fmla="*/ 0 h 3489"/>
                <a:gd name="T110" fmla="*/ 0 w 3062"/>
                <a:gd name="T111" fmla="*/ 0 h 3489"/>
                <a:gd name="T112" fmla="*/ 0 w 3062"/>
                <a:gd name="T113" fmla="*/ 0 h 3489"/>
                <a:gd name="T114" fmla="*/ 0 w 3062"/>
                <a:gd name="T115" fmla="*/ 0 h 3489"/>
                <a:gd name="T116" fmla="*/ 0 w 3062"/>
                <a:gd name="T117" fmla="*/ 0 h 3489"/>
                <a:gd name="T118" fmla="*/ 0 w 3062"/>
                <a:gd name="T119" fmla="*/ 0 h 3489"/>
                <a:gd name="T120" fmla="*/ 0 w 3062"/>
                <a:gd name="T121" fmla="*/ 0 h 348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62"/>
                <a:gd name="T184" fmla="*/ 0 h 3489"/>
                <a:gd name="T185" fmla="*/ 3062 w 3062"/>
                <a:gd name="T186" fmla="*/ 3489 h 348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62" h="3489">
                  <a:moveTo>
                    <a:pt x="1719" y="1880"/>
                  </a:moveTo>
                  <a:lnTo>
                    <a:pt x="2079" y="2019"/>
                  </a:lnTo>
                  <a:lnTo>
                    <a:pt x="2013" y="2188"/>
                  </a:lnTo>
                  <a:lnTo>
                    <a:pt x="1654" y="2050"/>
                  </a:lnTo>
                  <a:lnTo>
                    <a:pt x="1549" y="2325"/>
                  </a:lnTo>
                  <a:lnTo>
                    <a:pt x="1583" y="2338"/>
                  </a:lnTo>
                  <a:lnTo>
                    <a:pt x="2447" y="2338"/>
                  </a:lnTo>
                  <a:lnTo>
                    <a:pt x="2447" y="2922"/>
                  </a:lnTo>
                  <a:lnTo>
                    <a:pt x="2972" y="2922"/>
                  </a:lnTo>
                  <a:lnTo>
                    <a:pt x="2972" y="3058"/>
                  </a:lnTo>
                  <a:lnTo>
                    <a:pt x="3062" y="3058"/>
                  </a:lnTo>
                  <a:lnTo>
                    <a:pt x="3062" y="3489"/>
                  </a:lnTo>
                  <a:lnTo>
                    <a:pt x="2700" y="3489"/>
                  </a:lnTo>
                  <a:lnTo>
                    <a:pt x="2700" y="3104"/>
                  </a:lnTo>
                  <a:lnTo>
                    <a:pt x="2496" y="3104"/>
                  </a:lnTo>
                  <a:lnTo>
                    <a:pt x="2496" y="3489"/>
                  </a:lnTo>
                  <a:lnTo>
                    <a:pt x="2315" y="3489"/>
                  </a:lnTo>
                  <a:lnTo>
                    <a:pt x="2315" y="3132"/>
                  </a:lnTo>
                  <a:lnTo>
                    <a:pt x="2021" y="3132"/>
                  </a:lnTo>
                  <a:lnTo>
                    <a:pt x="2021" y="3489"/>
                  </a:lnTo>
                  <a:lnTo>
                    <a:pt x="1839" y="3489"/>
                  </a:lnTo>
                  <a:lnTo>
                    <a:pt x="1839" y="3132"/>
                  </a:lnTo>
                  <a:lnTo>
                    <a:pt x="1545" y="3132"/>
                  </a:lnTo>
                  <a:lnTo>
                    <a:pt x="1545" y="3489"/>
                  </a:lnTo>
                  <a:lnTo>
                    <a:pt x="1363" y="3489"/>
                  </a:lnTo>
                  <a:lnTo>
                    <a:pt x="1363" y="3132"/>
                  </a:lnTo>
                  <a:lnTo>
                    <a:pt x="1069" y="3132"/>
                  </a:lnTo>
                  <a:lnTo>
                    <a:pt x="1069" y="3489"/>
                  </a:lnTo>
                  <a:lnTo>
                    <a:pt x="887" y="3489"/>
                  </a:lnTo>
                  <a:lnTo>
                    <a:pt x="887" y="3104"/>
                  </a:lnTo>
                  <a:lnTo>
                    <a:pt x="593" y="3104"/>
                  </a:lnTo>
                  <a:lnTo>
                    <a:pt x="593" y="3489"/>
                  </a:lnTo>
                  <a:lnTo>
                    <a:pt x="411" y="3489"/>
                  </a:lnTo>
                  <a:lnTo>
                    <a:pt x="411" y="3104"/>
                  </a:lnTo>
                  <a:lnTo>
                    <a:pt x="140" y="3104"/>
                  </a:lnTo>
                  <a:lnTo>
                    <a:pt x="140" y="2922"/>
                  </a:lnTo>
                  <a:lnTo>
                    <a:pt x="996" y="2922"/>
                  </a:lnTo>
                  <a:lnTo>
                    <a:pt x="996" y="2792"/>
                  </a:lnTo>
                  <a:lnTo>
                    <a:pt x="0" y="2792"/>
                  </a:lnTo>
                  <a:lnTo>
                    <a:pt x="0" y="1679"/>
                  </a:lnTo>
                  <a:lnTo>
                    <a:pt x="1359" y="1679"/>
                  </a:lnTo>
                  <a:lnTo>
                    <a:pt x="1359" y="2312"/>
                  </a:lnTo>
                  <a:lnTo>
                    <a:pt x="2232" y="35"/>
                  </a:lnTo>
                  <a:lnTo>
                    <a:pt x="2360" y="84"/>
                  </a:lnTo>
                  <a:lnTo>
                    <a:pt x="2391" y="0"/>
                  </a:lnTo>
                  <a:lnTo>
                    <a:pt x="2794" y="154"/>
                  </a:lnTo>
                  <a:lnTo>
                    <a:pt x="2664" y="493"/>
                  </a:lnTo>
                  <a:lnTo>
                    <a:pt x="2304" y="355"/>
                  </a:lnTo>
                  <a:lnTo>
                    <a:pt x="2231" y="546"/>
                  </a:lnTo>
                  <a:lnTo>
                    <a:pt x="2590" y="684"/>
                  </a:lnTo>
                  <a:lnTo>
                    <a:pt x="2526" y="853"/>
                  </a:lnTo>
                  <a:lnTo>
                    <a:pt x="2166" y="715"/>
                  </a:lnTo>
                  <a:lnTo>
                    <a:pt x="2060" y="990"/>
                  </a:lnTo>
                  <a:lnTo>
                    <a:pt x="2420" y="1129"/>
                  </a:lnTo>
                  <a:lnTo>
                    <a:pt x="2356" y="1298"/>
                  </a:lnTo>
                  <a:lnTo>
                    <a:pt x="1995" y="1160"/>
                  </a:lnTo>
                  <a:lnTo>
                    <a:pt x="1890" y="1435"/>
                  </a:lnTo>
                  <a:lnTo>
                    <a:pt x="2249" y="1574"/>
                  </a:lnTo>
                  <a:lnTo>
                    <a:pt x="2185" y="1743"/>
                  </a:lnTo>
                  <a:lnTo>
                    <a:pt x="1825" y="1605"/>
                  </a:lnTo>
                  <a:lnTo>
                    <a:pt x="1719" y="1880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4" name="Freeform 55"/>
            <p:cNvSpPr>
              <a:spLocks/>
            </p:cNvSpPr>
            <p:nvPr/>
          </p:nvSpPr>
          <p:spPr bwMode="auto">
            <a:xfrm>
              <a:off x="2493" y="2952"/>
              <a:ext cx="367" cy="592"/>
            </a:xfrm>
            <a:custGeom>
              <a:avLst/>
              <a:gdLst>
                <a:gd name="T0" fmla="*/ 0 w 7333"/>
                <a:gd name="T1" fmla="*/ 0 h 11850"/>
                <a:gd name="T2" fmla="*/ 0 w 7333"/>
                <a:gd name="T3" fmla="*/ 0 h 11850"/>
                <a:gd name="T4" fmla="*/ 0 w 7333"/>
                <a:gd name="T5" fmla="*/ 0 h 11850"/>
                <a:gd name="T6" fmla="*/ 0 w 7333"/>
                <a:gd name="T7" fmla="*/ 0 h 11850"/>
                <a:gd name="T8" fmla="*/ 0 w 7333"/>
                <a:gd name="T9" fmla="*/ 0 h 11850"/>
                <a:gd name="T10" fmla="*/ 0 w 7333"/>
                <a:gd name="T11" fmla="*/ 0 h 11850"/>
                <a:gd name="T12" fmla="*/ 0 w 7333"/>
                <a:gd name="T13" fmla="*/ 0 h 11850"/>
                <a:gd name="T14" fmla="*/ 0 w 7333"/>
                <a:gd name="T15" fmla="*/ 0 h 11850"/>
                <a:gd name="T16" fmla="*/ 0 w 7333"/>
                <a:gd name="T17" fmla="*/ 0 h 11850"/>
                <a:gd name="T18" fmla="*/ 0 w 7333"/>
                <a:gd name="T19" fmla="*/ 0 h 11850"/>
                <a:gd name="T20" fmla="*/ 0 w 7333"/>
                <a:gd name="T21" fmla="*/ 0 h 11850"/>
                <a:gd name="T22" fmla="*/ 0 w 7333"/>
                <a:gd name="T23" fmla="*/ 0 h 11850"/>
                <a:gd name="T24" fmla="*/ 0 w 7333"/>
                <a:gd name="T25" fmla="*/ 0 h 11850"/>
                <a:gd name="T26" fmla="*/ 0 w 7333"/>
                <a:gd name="T27" fmla="*/ 0 h 11850"/>
                <a:gd name="T28" fmla="*/ 0 w 7333"/>
                <a:gd name="T29" fmla="*/ 0 h 11850"/>
                <a:gd name="T30" fmla="*/ 0 w 7333"/>
                <a:gd name="T31" fmla="*/ 0 h 11850"/>
                <a:gd name="T32" fmla="*/ 0 w 7333"/>
                <a:gd name="T33" fmla="*/ 0 h 11850"/>
                <a:gd name="T34" fmla="*/ 0 w 7333"/>
                <a:gd name="T35" fmla="*/ 0 h 11850"/>
                <a:gd name="T36" fmla="*/ 0 w 7333"/>
                <a:gd name="T37" fmla="*/ 0 h 11850"/>
                <a:gd name="T38" fmla="*/ 0 w 7333"/>
                <a:gd name="T39" fmla="*/ 0 h 11850"/>
                <a:gd name="T40" fmla="*/ 0 w 7333"/>
                <a:gd name="T41" fmla="*/ 0 h 11850"/>
                <a:gd name="T42" fmla="*/ 0 w 7333"/>
                <a:gd name="T43" fmla="*/ 0 h 11850"/>
                <a:gd name="T44" fmla="*/ 0 w 7333"/>
                <a:gd name="T45" fmla="*/ 0 h 11850"/>
                <a:gd name="T46" fmla="*/ 0 w 7333"/>
                <a:gd name="T47" fmla="*/ 0 h 11850"/>
                <a:gd name="T48" fmla="*/ 0 w 7333"/>
                <a:gd name="T49" fmla="*/ 0 h 11850"/>
                <a:gd name="T50" fmla="*/ 0 w 7333"/>
                <a:gd name="T51" fmla="*/ 0 h 11850"/>
                <a:gd name="T52" fmla="*/ 0 w 7333"/>
                <a:gd name="T53" fmla="*/ 0 h 11850"/>
                <a:gd name="T54" fmla="*/ 0 w 7333"/>
                <a:gd name="T55" fmla="*/ 0 h 11850"/>
                <a:gd name="T56" fmla="*/ 0 w 7333"/>
                <a:gd name="T57" fmla="*/ 0 h 11850"/>
                <a:gd name="T58" fmla="*/ 0 w 7333"/>
                <a:gd name="T59" fmla="*/ 0 h 11850"/>
                <a:gd name="T60" fmla="*/ 0 w 7333"/>
                <a:gd name="T61" fmla="*/ 0 h 11850"/>
                <a:gd name="T62" fmla="*/ 0 w 7333"/>
                <a:gd name="T63" fmla="*/ 0 h 11850"/>
                <a:gd name="T64" fmla="*/ 0 w 7333"/>
                <a:gd name="T65" fmla="*/ 0 h 11850"/>
                <a:gd name="T66" fmla="*/ 0 w 7333"/>
                <a:gd name="T67" fmla="*/ 0 h 11850"/>
                <a:gd name="T68" fmla="*/ 0 w 7333"/>
                <a:gd name="T69" fmla="*/ 0 h 11850"/>
                <a:gd name="T70" fmla="*/ 0 w 7333"/>
                <a:gd name="T71" fmla="*/ 0 h 11850"/>
                <a:gd name="T72" fmla="*/ 0 w 7333"/>
                <a:gd name="T73" fmla="*/ 0 h 11850"/>
                <a:gd name="T74" fmla="*/ 0 w 7333"/>
                <a:gd name="T75" fmla="*/ 0 h 11850"/>
                <a:gd name="T76" fmla="*/ 0 w 7333"/>
                <a:gd name="T77" fmla="*/ 0 h 11850"/>
                <a:gd name="T78" fmla="*/ 0 w 7333"/>
                <a:gd name="T79" fmla="*/ 0 h 11850"/>
                <a:gd name="T80" fmla="*/ 0 w 7333"/>
                <a:gd name="T81" fmla="*/ 0 h 11850"/>
                <a:gd name="T82" fmla="*/ 0 w 7333"/>
                <a:gd name="T83" fmla="*/ 0 h 11850"/>
                <a:gd name="T84" fmla="*/ 0 w 7333"/>
                <a:gd name="T85" fmla="*/ 0 h 1185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333"/>
                <a:gd name="T130" fmla="*/ 0 h 11850"/>
                <a:gd name="T131" fmla="*/ 7333 w 7333"/>
                <a:gd name="T132" fmla="*/ 11850 h 1185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333" h="11850">
                  <a:moveTo>
                    <a:pt x="1337" y="4902"/>
                  </a:moveTo>
                  <a:lnTo>
                    <a:pt x="1485" y="4603"/>
                  </a:lnTo>
                  <a:lnTo>
                    <a:pt x="1639" y="4310"/>
                  </a:lnTo>
                  <a:lnTo>
                    <a:pt x="1795" y="4025"/>
                  </a:lnTo>
                  <a:lnTo>
                    <a:pt x="1955" y="3747"/>
                  </a:lnTo>
                  <a:lnTo>
                    <a:pt x="2117" y="3476"/>
                  </a:lnTo>
                  <a:lnTo>
                    <a:pt x="2284" y="3212"/>
                  </a:lnTo>
                  <a:lnTo>
                    <a:pt x="2451" y="2958"/>
                  </a:lnTo>
                  <a:lnTo>
                    <a:pt x="2622" y="2711"/>
                  </a:lnTo>
                  <a:lnTo>
                    <a:pt x="2794" y="2473"/>
                  </a:lnTo>
                  <a:lnTo>
                    <a:pt x="2968" y="2244"/>
                  </a:lnTo>
                  <a:lnTo>
                    <a:pt x="3143" y="2024"/>
                  </a:lnTo>
                  <a:lnTo>
                    <a:pt x="3318" y="1813"/>
                  </a:lnTo>
                  <a:lnTo>
                    <a:pt x="3494" y="1614"/>
                  </a:lnTo>
                  <a:lnTo>
                    <a:pt x="3670" y="1424"/>
                  </a:lnTo>
                  <a:lnTo>
                    <a:pt x="3846" y="1244"/>
                  </a:lnTo>
                  <a:lnTo>
                    <a:pt x="4022" y="1075"/>
                  </a:lnTo>
                  <a:lnTo>
                    <a:pt x="4197" y="918"/>
                  </a:lnTo>
                  <a:lnTo>
                    <a:pt x="4369" y="771"/>
                  </a:lnTo>
                  <a:lnTo>
                    <a:pt x="4542" y="636"/>
                  </a:lnTo>
                  <a:lnTo>
                    <a:pt x="4712" y="514"/>
                  </a:lnTo>
                  <a:lnTo>
                    <a:pt x="4880" y="403"/>
                  </a:lnTo>
                  <a:lnTo>
                    <a:pt x="5046" y="306"/>
                  </a:lnTo>
                  <a:lnTo>
                    <a:pt x="5208" y="221"/>
                  </a:lnTo>
                  <a:lnTo>
                    <a:pt x="5369" y="150"/>
                  </a:lnTo>
                  <a:lnTo>
                    <a:pt x="5525" y="91"/>
                  </a:lnTo>
                  <a:lnTo>
                    <a:pt x="5678" y="48"/>
                  </a:lnTo>
                  <a:lnTo>
                    <a:pt x="5826" y="18"/>
                  </a:lnTo>
                  <a:lnTo>
                    <a:pt x="5971" y="2"/>
                  </a:lnTo>
                  <a:lnTo>
                    <a:pt x="6110" y="0"/>
                  </a:lnTo>
                  <a:lnTo>
                    <a:pt x="6245" y="15"/>
                  </a:lnTo>
                  <a:lnTo>
                    <a:pt x="6375" y="44"/>
                  </a:lnTo>
                  <a:lnTo>
                    <a:pt x="6498" y="89"/>
                  </a:lnTo>
                  <a:lnTo>
                    <a:pt x="6615" y="150"/>
                  </a:lnTo>
                  <a:lnTo>
                    <a:pt x="6722" y="224"/>
                  </a:lnTo>
                  <a:lnTo>
                    <a:pt x="6820" y="312"/>
                  </a:lnTo>
                  <a:lnTo>
                    <a:pt x="6910" y="415"/>
                  </a:lnTo>
                  <a:lnTo>
                    <a:pt x="6990" y="529"/>
                  </a:lnTo>
                  <a:lnTo>
                    <a:pt x="7063" y="656"/>
                  </a:lnTo>
                  <a:lnTo>
                    <a:pt x="7127" y="795"/>
                  </a:lnTo>
                  <a:lnTo>
                    <a:pt x="7182" y="946"/>
                  </a:lnTo>
                  <a:lnTo>
                    <a:pt x="7228" y="1109"/>
                  </a:lnTo>
                  <a:lnTo>
                    <a:pt x="7266" y="1282"/>
                  </a:lnTo>
                  <a:lnTo>
                    <a:pt x="7296" y="1465"/>
                  </a:lnTo>
                  <a:lnTo>
                    <a:pt x="7317" y="1658"/>
                  </a:lnTo>
                  <a:lnTo>
                    <a:pt x="7329" y="1861"/>
                  </a:lnTo>
                  <a:lnTo>
                    <a:pt x="7333" y="2073"/>
                  </a:lnTo>
                  <a:lnTo>
                    <a:pt x="7328" y="2294"/>
                  </a:lnTo>
                  <a:lnTo>
                    <a:pt x="7316" y="2522"/>
                  </a:lnTo>
                  <a:lnTo>
                    <a:pt x="7295" y="2759"/>
                  </a:lnTo>
                  <a:lnTo>
                    <a:pt x="7265" y="3003"/>
                  </a:lnTo>
                  <a:lnTo>
                    <a:pt x="7227" y="3254"/>
                  </a:lnTo>
                  <a:lnTo>
                    <a:pt x="7181" y="3511"/>
                  </a:lnTo>
                  <a:lnTo>
                    <a:pt x="7126" y="3775"/>
                  </a:lnTo>
                  <a:lnTo>
                    <a:pt x="7064" y="4043"/>
                  </a:lnTo>
                  <a:lnTo>
                    <a:pt x="6993" y="4317"/>
                  </a:lnTo>
                  <a:lnTo>
                    <a:pt x="6915" y="4597"/>
                  </a:lnTo>
                  <a:lnTo>
                    <a:pt x="6828" y="4880"/>
                  </a:lnTo>
                  <a:lnTo>
                    <a:pt x="6733" y="5167"/>
                  </a:lnTo>
                  <a:lnTo>
                    <a:pt x="6630" y="5459"/>
                  </a:lnTo>
                  <a:lnTo>
                    <a:pt x="6519" y="5752"/>
                  </a:lnTo>
                  <a:lnTo>
                    <a:pt x="6400" y="6049"/>
                  </a:lnTo>
                  <a:lnTo>
                    <a:pt x="6272" y="6347"/>
                  </a:lnTo>
                  <a:lnTo>
                    <a:pt x="6138" y="6648"/>
                  </a:lnTo>
                  <a:lnTo>
                    <a:pt x="5996" y="6949"/>
                  </a:lnTo>
                  <a:lnTo>
                    <a:pt x="5847" y="7248"/>
                  </a:lnTo>
                  <a:lnTo>
                    <a:pt x="5694" y="7540"/>
                  </a:lnTo>
                  <a:lnTo>
                    <a:pt x="5537" y="7826"/>
                  </a:lnTo>
                  <a:lnTo>
                    <a:pt x="5377" y="8105"/>
                  </a:lnTo>
                  <a:lnTo>
                    <a:pt x="5215" y="8376"/>
                  </a:lnTo>
                  <a:lnTo>
                    <a:pt x="5048" y="8639"/>
                  </a:lnTo>
                  <a:lnTo>
                    <a:pt x="4881" y="8893"/>
                  </a:lnTo>
                  <a:lnTo>
                    <a:pt x="4710" y="9141"/>
                  </a:lnTo>
                  <a:lnTo>
                    <a:pt x="4538" y="9379"/>
                  </a:lnTo>
                  <a:lnTo>
                    <a:pt x="4364" y="9608"/>
                  </a:lnTo>
                  <a:lnTo>
                    <a:pt x="4189" y="9827"/>
                  </a:lnTo>
                  <a:lnTo>
                    <a:pt x="4015" y="10037"/>
                  </a:lnTo>
                  <a:lnTo>
                    <a:pt x="3838" y="10238"/>
                  </a:lnTo>
                  <a:lnTo>
                    <a:pt x="3662" y="10428"/>
                  </a:lnTo>
                  <a:lnTo>
                    <a:pt x="3486" y="10607"/>
                  </a:lnTo>
                  <a:lnTo>
                    <a:pt x="3311" y="10777"/>
                  </a:lnTo>
                  <a:lnTo>
                    <a:pt x="3137" y="10934"/>
                  </a:lnTo>
                  <a:lnTo>
                    <a:pt x="2963" y="11080"/>
                  </a:lnTo>
                  <a:lnTo>
                    <a:pt x="2790" y="11215"/>
                  </a:lnTo>
                  <a:lnTo>
                    <a:pt x="2620" y="11337"/>
                  </a:lnTo>
                  <a:lnTo>
                    <a:pt x="2452" y="11447"/>
                  </a:lnTo>
                  <a:lnTo>
                    <a:pt x="2286" y="11546"/>
                  </a:lnTo>
                  <a:lnTo>
                    <a:pt x="2124" y="11630"/>
                  </a:lnTo>
                  <a:lnTo>
                    <a:pt x="1963" y="11702"/>
                  </a:lnTo>
                  <a:lnTo>
                    <a:pt x="1807" y="11759"/>
                  </a:lnTo>
                  <a:lnTo>
                    <a:pt x="1654" y="11804"/>
                  </a:lnTo>
                  <a:lnTo>
                    <a:pt x="1506" y="11834"/>
                  </a:lnTo>
                  <a:lnTo>
                    <a:pt x="1361" y="11849"/>
                  </a:lnTo>
                  <a:lnTo>
                    <a:pt x="1222" y="11850"/>
                  </a:lnTo>
                  <a:lnTo>
                    <a:pt x="1087" y="11836"/>
                  </a:lnTo>
                  <a:lnTo>
                    <a:pt x="957" y="11807"/>
                  </a:lnTo>
                  <a:lnTo>
                    <a:pt x="834" y="11761"/>
                  </a:lnTo>
                  <a:lnTo>
                    <a:pt x="719" y="11702"/>
                  </a:lnTo>
                  <a:lnTo>
                    <a:pt x="610" y="11627"/>
                  </a:lnTo>
                  <a:lnTo>
                    <a:pt x="512" y="11538"/>
                  </a:lnTo>
                  <a:lnTo>
                    <a:pt x="422" y="11437"/>
                  </a:lnTo>
                  <a:lnTo>
                    <a:pt x="342" y="11323"/>
                  </a:lnTo>
                  <a:lnTo>
                    <a:pt x="269" y="11195"/>
                  </a:lnTo>
                  <a:lnTo>
                    <a:pt x="205" y="11056"/>
                  </a:lnTo>
                  <a:lnTo>
                    <a:pt x="150" y="10904"/>
                  </a:lnTo>
                  <a:lnTo>
                    <a:pt x="104" y="10743"/>
                  </a:lnTo>
                  <a:lnTo>
                    <a:pt x="66" y="10569"/>
                  </a:lnTo>
                  <a:lnTo>
                    <a:pt x="36" y="10386"/>
                  </a:lnTo>
                  <a:lnTo>
                    <a:pt x="16" y="10193"/>
                  </a:lnTo>
                  <a:lnTo>
                    <a:pt x="4" y="9990"/>
                  </a:lnTo>
                  <a:lnTo>
                    <a:pt x="0" y="9778"/>
                  </a:lnTo>
                  <a:lnTo>
                    <a:pt x="4" y="9558"/>
                  </a:lnTo>
                  <a:lnTo>
                    <a:pt x="17" y="9329"/>
                  </a:lnTo>
                  <a:lnTo>
                    <a:pt x="37" y="9093"/>
                  </a:lnTo>
                  <a:lnTo>
                    <a:pt x="67" y="8848"/>
                  </a:lnTo>
                  <a:lnTo>
                    <a:pt x="105" y="8598"/>
                  </a:lnTo>
                  <a:lnTo>
                    <a:pt x="152" y="8340"/>
                  </a:lnTo>
                  <a:lnTo>
                    <a:pt x="206" y="8076"/>
                  </a:lnTo>
                  <a:lnTo>
                    <a:pt x="268" y="7807"/>
                  </a:lnTo>
                  <a:lnTo>
                    <a:pt x="339" y="7533"/>
                  </a:lnTo>
                  <a:lnTo>
                    <a:pt x="417" y="7254"/>
                  </a:lnTo>
                  <a:lnTo>
                    <a:pt x="504" y="6971"/>
                  </a:lnTo>
                  <a:lnTo>
                    <a:pt x="599" y="6684"/>
                  </a:lnTo>
                  <a:lnTo>
                    <a:pt x="702" y="6393"/>
                  </a:lnTo>
                  <a:lnTo>
                    <a:pt x="813" y="6099"/>
                  </a:lnTo>
                  <a:lnTo>
                    <a:pt x="932" y="5803"/>
                  </a:lnTo>
                  <a:lnTo>
                    <a:pt x="1060" y="5505"/>
                  </a:lnTo>
                  <a:lnTo>
                    <a:pt x="1194" y="5204"/>
                  </a:lnTo>
                  <a:lnTo>
                    <a:pt x="1337" y="4902"/>
                  </a:lnTo>
                  <a:close/>
                </a:path>
              </a:pathLst>
            </a:custGeom>
            <a:solidFill>
              <a:srgbClr val="B7A5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5" name="Freeform 56"/>
            <p:cNvSpPr>
              <a:spLocks/>
            </p:cNvSpPr>
            <p:nvPr/>
          </p:nvSpPr>
          <p:spPr bwMode="auto">
            <a:xfrm>
              <a:off x="2510" y="2953"/>
              <a:ext cx="345" cy="559"/>
            </a:xfrm>
            <a:custGeom>
              <a:avLst/>
              <a:gdLst>
                <a:gd name="T0" fmla="*/ 0 w 6913"/>
                <a:gd name="T1" fmla="*/ 0 h 11176"/>
                <a:gd name="T2" fmla="*/ 0 w 6913"/>
                <a:gd name="T3" fmla="*/ 0 h 11176"/>
                <a:gd name="T4" fmla="*/ 0 w 6913"/>
                <a:gd name="T5" fmla="*/ 0 h 11176"/>
                <a:gd name="T6" fmla="*/ 0 w 6913"/>
                <a:gd name="T7" fmla="*/ 0 h 11176"/>
                <a:gd name="T8" fmla="*/ 0 w 6913"/>
                <a:gd name="T9" fmla="*/ 0 h 11176"/>
                <a:gd name="T10" fmla="*/ 0 w 6913"/>
                <a:gd name="T11" fmla="*/ 0 h 11176"/>
                <a:gd name="T12" fmla="*/ 0 w 6913"/>
                <a:gd name="T13" fmla="*/ 0 h 11176"/>
                <a:gd name="T14" fmla="*/ 0 w 6913"/>
                <a:gd name="T15" fmla="*/ 0 h 11176"/>
                <a:gd name="T16" fmla="*/ 0 w 6913"/>
                <a:gd name="T17" fmla="*/ 0 h 11176"/>
                <a:gd name="T18" fmla="*/ 0 w 6913"/>
                <a:gd name="T19" fmla="*/ 0 h 11176"/>
                <a:gd name="T20" fmla="*/ 0 w 6913"/>
                <a:gd name="T21" fmla="*/ 0 h 11176"/>
                <a:gd name="T22" fmla="*/ 0 w 6913"/>
                <a:gd name="T23" fmla="*/ 0 h 11176"/>
                <a:gd name="T24" fmla="*/ 0 w 6913"/>
                <a:gd name="T25" fmla="*/ 0 h 11176"/>
                <a:gd name="T26" fmla="*/ 0 w 6913"/>
                <a:gd name="T27" fmla="*/ 0 h 11176"/>
                <a:gd name="T28" fmla="*/ 0 w 6913"/>
                <a:gd name="T29" fmla="*/ 0 h 11176"/>
                <a:gd name="T30" fmla="*/ 0 w 6913"/>
                <a:gd name="T31" fmla="*/ 0 h 11176"/>
                <a:gd name="T32" fmla="*/ 0 w 6913"/>
                <a:gd name="T33" fmla="*/ 0 h 11176"/>
                <a:gd name="T34" fmla="*/ 0 w 6913"/>
                <a:gd name="T35" fmla="*/ 0 h 11176"/>
                <a:gd name="T36" fmla="*/ 0 w 6913"/>
                <a:gd name="T37" fmla="*/ 0 h 11176"/>
                <a:gd name="T38" fmla="*/ 0 w 6913"/>
                <a:gd name="T39" fmla="*/ 0 h 11176"/>
                <a:gd name="T40" fmla="*/ 0 w 6913"/>
                <a:gd name="T41" fmla="*/ 0 h 11176"/>
                <a:gd name="T42" fmla="*/ 0 w 6913"/>
                <a:gd name="T43" fmla="*/ 0 h 11176"/>
                <a:gd name="T44" fmla="*/ 0 w 6913"/>
                <a:gd name="T45" fmla="*/ 0 h 11176"/>
                <a:gd name="T46" fmla="*/ 0 w 6913"/>
                <a:gd name="T47" fmla="*/ 0 h 11176"/>
                <a:gd name="T48" fmla="*/ 0 w 6913"/>
                <a:gd name="T49" fmla="*/ 0 h 11176"/>
                <a:gd name="T50" fmla="*/ 0 w 6913"/>
                <a:gd name="T51" fmla="*/ 0 h 11176"/>
                <a:gd name="T52" fmla="*/ 0 w 6913"/>
                <a:gd name="T53" fmla="*/ 0 h 11176"/>
                <a:gd name="T54" fmla="*/ 0 w 6913"/>
                <a:gd name="T55" fmla="*/ 0 h 11176"/>
                <a:gd name="T56" fmla="*/ 0 w 6913"/>
                <a:gd name="T57" fmla="*/ 0 h 11176"/>
                <a:gd name="T58" fmla="*/ 0 w 6913"/>
                <a:gd name="T59" fmla="*/ 0 h 11176"/>
                <a:gd name="T60" fmla="*/ 0 w 6913"/>
                <a:gd name="T61" fmla="*/ 0 h 11176"/>
                <a:gd name="T62" fmla="*/ 0 w 6913"/>
                <a:gd name="T63" fmla="*/ 0 h 11176"/>
                <a:gd name="T64" fmla="*/ 0 w 6913"/>
                <a:gd name="T65" fmla="*/ 0 h 11176"/>
                <a:gd name="T66" fmla="*/ 0 w 6913"/>
                <a:gd name="T67" fmla="*/ 0 h 11176"/>
                <a:gd name="T68" fmla="*/ 0 w 6913"/>
                <a:gd name="T69" fmla="*/ 0 h 11176"/>
                <a:gd name="T70" fmla="*/ 0 w 6913"/>
                <a:gd name="T71" fmla="*/ 0 h 11176"/>
                <a:gd name="T72" fmla="*/ 0 w 6913"/>
                <a:gd name="T73" fmla="*/ 0 h 11176"/>
                <a:gd name="T74" fmla="*/ 0 w 6913"/>
                <a:gd name="T75" fmla="*/ 0 h 11176"/>
                <a:gd name="T76" fmla="*/ 0 w 6913"/>
                <a:gd name="T77" fmla="*/ 0 h 11176"/>
                <a:gd name="T78" fmla="*/ 0 w 6913"/>
                <a:gd name="T79" fmla="*/ 0 h 11176"/>
                <a:gd name="T80" fmla="*/ 0 w 6913"/>
                <a:gd name="T81" fmla="*/ 0 h 11176"/>
                <a:gd name="T82" fmla="*/ 0 w 6913"/>
                <a:gd name="T83" fmla="*/ 0 h 11176"/>
                <a:gd name="T84" fmla="*/ 0 w 6913"/>
                <a:gd name="T85" fmla="*/ 0 h 1117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913"/>
                <a:gd name="T130" fmla="*/ 0 h 11176"/>
                <a:gd name="T131" fmla="*/ 6913 w 6913"/>
                <a:gd name="T132" fmla="*/ 11176 h 1117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913" h="11176">
                  <a:moveTo>
                    <a:pt x="795" y="11091"/>
                  </a:moveTo>
                  <a:lnTo>
                    <a:pt x="685" y="11035"/>
                  </a:lnTo>
                  <a:lnTo>
                    <a:pt x="582" y="10964"/>
                  </a:lnTo>
                  <a:lnTo>
                    <a:pt x="489" y="10881"/>
                  </a:lnTo>
                  <a:lnTo>
                    <a:pt x="404" y="10784"/>
                  </a:lnTo>
                  <a:lnTo>
                    <a:pt x="327" y="10676"/>
                  </a:lnTo>
                  <a:lnTo>
                    <a:pt x="259" y="10556"/>
                  </a:lnTo>
                  <a:lnTo>
                    <a:pt x="197" y="10425"/>
                  </a:lnTo>
                  <a:lnTo>
                    <a:pt x="145" y="10281"/>
                  </a:lnTo>
                  <a:lnTo>
                    <a:pt x="101" y="10129"/>
                  </a:lnTo>
                  <a:lnTo>
                    <a:pt x="65" y="9965"/>
                  </a:lnTo>
                  <a:lnTo>
                    <a:pt x="37" y="9793"/>
                  </a:lnTo>
                  <a:lnTo>
                    <a:pt x="17" y="9610"/>
                  </a:lnTo>
                  <a:lnTo>
                    <a:pt x="4" y="9418"/>
                  </a:lnTo>
                  <a:lnTo>
                    <a:pt x="0" y="9219"/>
                  </a:lnTo>
                  <a:lnTo>
                    <a:pt x="3" y="9010"/>
                  </a:lnTo>
                  <a:lnTo>
                    <a:pt x="16" y="8795"/>
                  </a:lnTo>
                  <a:lnTo>
                    <a:pt x="35" y="8571"/>
                  </a:lnTo>
                  <a:lnTo>
                    <a:pt x="63" y="8341"/>
                  </a:lnTo>
                  <a:lnTo>
                    <a:pt x="97" y="8104"/>
                  </a:lnTo>
                  <a:lnTo>
                    <a:pt x="140" y="7861"/>
                  </a:lnTo>
                  <a:lnTo>
                    <a:pt x="191" y="7613"/>
                  </a:lnTo>
                  <a:lnTo>
                    <a:pt x="249" y="7359"/>
                  </a:lnTo>
                  <a:lnTo>
                    <a:pt x="316" y="7100"/>
                  </a:lnTo>
                  <a:lnTo>
                    <a:pt x="389" y="6838"/>
                  </a:lnTo>
                  <a:lnTo>
                    <a:pt x="471" y="6570"/>
                  </a:lnTo>
                  <a:lnTo>
                    <a:pt x="560" y="6299"/>
                  </a:lnTo>
                  <a:lnTo>
                    <a:pt x="656" y="6025"/>
                  </a:lnTo>
                  <a:lnTo>
                    <a:pt x="761" y="5748"/>
                  </a:lnTo>
                  <a:lnTo>
                    <a:pt x="872" y="5468"/>
                  </a:lnTo>
                  <a:lnTo>
                    <a:pt x="992" y="5186"/>
                  </a:lnTo>
                  <a:lnTo>
                    <a:pt x="1118" y="4903"/>
                  </a:lnTo>
                  <a:lnTo>
                    <a:pt x="1252" y="4619"/>
                  </a:lnTo>
                  <a:lnTo>
                    <a:pt x="1392" y="4337"/>
                  </a:lnTo>
                  <a:lnTo>
                    <a:pt x="1536" y="4062"/>
                  </a:lnTo>
                  <a:lnTo>
                    <a:pt x="1683" y="3792"/>
                  </a:lnTo>
                  <a:lnTo>
                    <a:pt x="1834" y="3530"/>
                  </a:lnTo>
                  <a:lnTo>
                    <a:pt x="1987" y="3274"/>
                  </a:lnTo>
                  <a:lnTo>
                    <a:pt x="2144" y="3026"/>
                  </a:lnTo>
                  <a:lnTo>
                    <a:pt x="2302" y="2785"/>
                  </a:lnTo>
                  <a:lnTo>
                    <a:pt x="2462" y="2553"/>
                  </a:lnTo>
                  <a:lnTo>
                    <a:pt x="2624" y="2328"/>
                  </a:lnTo>
                  <a:lnTo>
                    <a:pt x="2787" y="2113"/>
                  </a:lnTo>
                  <a:lnTo>
                    <a:pt x="2952" y="1905"/>
                  </a:lnTo>
                  <a:lnTo>
                    <a:pt x="3118" y="1708"/>
                  </a:lnTo>
                  <a:lnTo>
                    <a:pt x="3283" y="1519"/>
                  </a:lnTo>
                  <a:lnTo>
                    <a:pt x="3450" y="1340"/>
                  </a:lnTo>
                  <a:lnTo>
                    <a:pt x="3615" y="1170"/>
                  </a:lnTo>
                  <a:lnTo>
                    <a:pt x="3781" y="1011"/>
                  </a:lnTo>
                  <a:lnTo>
                    <a:pt x="3945" y="862"/>
                  </a:lnTo>
                  <a:lnTo>
                    <a:pt x="4109" y="725"/>
                  </a:lnTo>
                  <a:lnTo>
                    <a:pt x="4272" y="598"/>
                  </a:lnTo>
                  <a:lnTo>
                    <a:pt x="4432" y="483"/>
                  </a:lnTo>
                  <a:lnTo>
                    <a:pt x="4590" y="378"/>
                  </a:lnTo>
                  <a:lnTo>
                    <a:pt x="4747" y="286"/>
                  </a:lnTo>
                  <a:lnTo>
                    <a:pt x="4901" y="207"/>
                  </a:lnTo>
                  <a:lnTo>
                    <a:pt x="5052" y="140"/>
                  </a:lnTo>
                  <a:lnTo>
                    <a:pt x="5200" y="85"/>
                  </a:lnTo>
                  <a:lnTo>
                    <a:pt x="5344" y="44"/>
                  </a:lnTo>
                  <a:lnTo>
                    <a:pt x="5484" y="15"/>
                  </a:lnTo>
                  <a:lnTo>
                    <a:pt x="5621" y="1"/>
                  </a:lnTo>
                  <a:lnTo>
                    <a:pt x="5752" y="0"/>
                  </a:lnTo>
                  <a:lnTo>
                    <a:pt x="5880" y="13"/>
                  </a:lnTo>
                  <a:lnTo>
                    <a:pt x="6002" y="42"/>
                  </a:lnTo>
                  <a:lnTo>
                    <a:pt x="6119" y="84"/>
                  </a:lnTo>
                  <a:lnTo>
                    <a:pt x="6229" y="141"/>
                  </a:lnTo>
                  <a:lnTo>
                    <a:pt x="6330" y="212"/>
                  </a:lnTo>
                  <a:lnTo>
                    <a:pt x="6424" y="296"/>
                  </a:lnTo>
                  <a:lnTo>
                    <a:pt x="6509" y="392"/>
                  </a:lnTo>
                  <a:lnTo>
                    <a:pt x="6586" y="500"/>
                  </a:lnTo>
                  <a:lnTo>
                    <a:pt x="6655" y="620"/>
                  </a:lnTo>
                  <a:lnTo>
                    <a:pt x="6715" y="752"/>
                  </a:lnTo>
                  <a:lnTo>
                    <a:pt x="6767" y="894"/>
                  </a:lnTo>
                  <a:lnTo>
                    <a:pt x="6812" y="1047"/>
                  </a:lnTo>
                  <a:lnTo>
                    <a:pt x="6848" y="1211"/>
                  </a:lnTo>
                  <a:lnTo>
                    <a:pt x="6877" y="1384"/>
                  </a:lnTo>
                  <a:lnTo>
                    <a:pt x="6897" y="1567"/>
                  </a:lnTo>
                  <a:lnTo>
                    <a:pt x="6908" y="1758"/>
                  </a:lnTo>
                  <a:lnTo>
                    <a:pt x="6913" y="1957"/>
                  </a:lnTo>
                  <a:lnTo>
                    <a:pt x="6909" y="2166"/>
                  </a:lnTo>
                  <a:lnTo>
                    <a:pt x="6898" y="2382"/>
                  </a:lnTo>
                  <a:lnTo>
                    <a:pt x="6879" y="2604"/>
                  </a:lnTo>
                  <a:lnTo>
                    <a:pt x="6851" y="2835"/>
                  </a:lnTo>
                  <a:lnTo>
                    <a:pt x="6815" y="3072"/>
                  </a:lnTo>
                  <a:lnTo>
                    <a:pt x="6773" y="3314"/>
                  </a:lnTo>
                  <a:lnTo>
                    <a:pt x="6722" y="3563"/>
                  </a:lnTo>
                  <a:lnTo>
                    <a:pt x="6664" y="3817"/>
                  </a:lnTo>
                  <a:lnTo>
                    <a:pt x="6598" y="4076"/>
                  </a:lnTo>
                  <a:lnTo>
                    <a:pt x="6524" y="4339"/>
                  </a:lnTo>
                  <a:lnTo>
                    <a:pt x="6443" y="4606"/>
                  </a:lnTo>
                  <a:lnTo>
                    <a:pt x="6354" y="4876"/>
                  </a:lnTo>
                  <a:lnTo>
                    <a:pt x="6257" y="5152"/>
                  </a:lnTo>
                  <a:lnTo>
                    <a:pt x="6153" y="5429"/>
                  </a:lnTo>
                  <a:lnTo>
                    <a:pt x="6040" y="5708"/>
                  </a:lnTo>
                  <a:lnTo>
                    <a:pt x="5922" y="5989"/>
                  </a:lnTo>
                  <a:lnTo>
                    <a:pt x="5795" y="6272"/>
                  </a:lnTo>
                  <a:lnTo>
                    <a:pt x="5661" y="6557"/>
                  </a:lnTo>
                  <a:lnTo>
                    <a:pt x="5521" y="6839"/>
                  </a:lnTo>
                  <a:lnTo>
                    <a:pt x="5378" y="7115"/>
                  </a:lnTo>
                  <a:lnTo>
                    <a:pt x="5230" y="7384"/>
                  </a:lnTo>
                  <a:lnTo>
                    <a:pt x="5079" y="7646"/>
                  </a:lnTo>
                  <a:lnTo>
                    <a:pt x="4926" y="7902"/>
                  </a:lnTo>
                  <a:lnTo>
                    <a:pt x="4770" y="8151"/>
                  </a:lnTo>
                  <a:lnTo>
                    <a:pt x="4612" y="8391"/>
                  </a:lnTo>
                  <a:lnTo>
                    <a:pt x="4451" y="8623"/>
                  </a:lnTo>
                  <a:lnTo>
                    <a:pt x="4289" y="8848"/>
                  </a:lnTo>
                  <a:lnTo>
                    <a:pt x="4126" y="9064"/>
                  </a:lnTo>
                  <a:lnTo>
                    <a:pt x="3961" y="9270"/>
                  </a:lnTo>
                  <a:lnTo>
                    <a:pt x="3796" y="9469"/>
                  </a:lnTo>
                  <a:lnTo>
                    <a:pt x="3629" y="9658"/>
                  </a:lnTo>
                  <a:lnTo>
                    <a:pt x="3464" y="9837"/>
                  </a:lnTo>
                  <a:lnTo>
                    <a:pt x="3298" y="10005"/>
                  </a:lnTo>
                  <a:lnTo>
                    <a:pt x="3132" y="10165"/>
                  </a:lnTo>
                  <a:lnTo>
                    <a:pt x="2968" y="10313"/>
                  </a:lnTo>
                  <a:lnTo>
                    <a:pt x="2804" y="10451"/>
                  </a:lnTo>
                  <a:lnTo>
                    <a:pt x="2642" y="10578"/>
                  </a:lnTo>
                  <a:lnTo>
                    <a:pt x="2482" y="10693"/>
                  </a:lnTo>
                  <a:lnTo>
                    <a:pt x="2322" y="10798"/>
                  </a:lnTo>
                  <a:lnTo>
                    <a:pt x="2166" y="10890"/>
                  </a:lnTo>
                  <a:lnTo>
                    <a:pt x="2012" y="10970"/>
                  </a:lnTo>
                  <a:lnTo>
                    <a:pt x="1862" y="11036"/>
                  </a:lnTo>
                  <a:lnTo>
                    <a:pt x="1714" y="11091"/>
                  </a:lnTo>
                  <a:lnTo>
                    <a:pt x="1570" y="11132"/>
                  </a:lnTo>
                  <a:lnTo>
                    <a:pt x="1429" y="11161"/>
                  </a:lnTo>
                  <a:lnTo>
                    <a:pt x="1292" y="11175"/>
                  </a:lnTo>
                  <a:lnTo>
                    <a:pt x="1160" y="11176"/>
                  </a:lnTo>
                  <a:lnTo>
                    <a:pt x="1034" y="11163"/>
                  </a:lnTo>
                  <a:lnTo>
                    <a:pt x="911" y="11134"/>
                  </a:lnTo>
                  <a:lnTo>
                    <a:pt x="795" y="11091"/>
                  </a:lnTo>
                  <a:close/>
                </a:path>
              </a:pathLst>
            </a:custGeom>
            <a:solidFill>
              <a:srgbClr val="B1A0C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6" name="Freeform 57"/>
            <p:cNvSpPr>
              <a:spLocks/>
            </p:cNvSpPr>
            <p:nvPr/>
          </p:nvSpPr>
          <p:spPr bwMode="auto">
            <a:xfrm>
              <a:off x="2526" y="2955"/>
              <a:ext cx="324" cy="525"/>
            </a:xfrm>
            <a:custGeom>
              <a:avLst/>
              <a:gdLst>
                <a:gd name="T0" fmla="*/ 0 w 6492"/>
                <a:gd name="T1" fmla="*/ 0 h 10501"/>
                <a:gd name="T2" fmla="*/ 0 w 6492"/>
                <a:gd name="T3" fmla="*/ 0 h 10501"/>
                <a:gd name="T4" fmla="*/ 0 w 6492"/>
                <a:gd name="T5" fmla="*/ 0 h 10501"/>
                <a:gd name="T6" fmla="*/ 0 w 6492"/>
                <a:gd name="T7" fmla="*/ 0 h 10501"/>
                <a:gd name="T8" fmla="*/ 0 w 6492"/>
                <a:gd name="T9" fmla="*/ 0 h 10501"/>
                <a:gd name="T10" fmla="*/ 0 w 6492"/>
                <a:gd name="T11" fmla="*/ 0 h 10501"/>
                <a:gd name="T12" fmla="*/ 0 w 6492"/>
                <a:gd name="T13" fmla="*/ 0 h 10501"/>
                <a:gd name="T14" fmla="*/ 0 w 6492"/>
                <a:gd name="T15" fmla="*/ 0 h 10501"/>
                <a:gd name="T16" fmla="*/ 0 w 6492"/>
                <a:gd name="T17" fmla="*/ 0 h 10501"/>
                <a:gd name="T18" fmla="*/ 0 w 6492"/>
                <a:gd name="T19" fmla="*/ 0 h 10501"/>
                <a:gd name="T20" fmla="*/ 0 w 6492"/>
                <a:gd name="T21" fmla="*/ 0 h 10501"/>
                <a:gd name="T22" fmla="*/ 0 w 6492"/>
                <a:gd name="T23" fmla="*/ 0 h 10501"/>
                <a:gd name="T24" fmla="*/ 0 w 6492"/>
                <a:gd name="T25" fmla="*/ 0 h 10501"/>
                <a:gd name="T26" fmla="*/ 0 w 6492"/>
                <a:gd name="T27" fmla="*/ 0 h 10501"/>
                <a:gd name="T28" fmla="*/ 0 w 6492"/>
                <a:gd name="T29" fmla="*/ 0 h 10501"/>
                <a:gd name="T30" fmla="*/ 0 w 6492"/>
                <a:gd name="T31" fmla="*/ 0 h 10501"/>
                <a:gd name="T32" fmla="*/ 0 w 6492"/>
                <a:gd name="T33" fmla="*/ 0 h 10501"/>
                <a:gd name="T34" fmla="*/ 0 w 6492"/>
                <a:gd name="T35" fmla="*/ 0 h 10501"/>
                <a:gd name="T36" fmla="*/ 0 w 6492"/>
                <a:gd name="T37" fmla="*/ 0 h 10501"/>
                <a:gd name="T38" fmla="*/ 0 w 6492"/>
                <a:gd name="T39" fmla="*/ 0 h 10501"/>
                <a:gd name="T40" fmla="*/ 0 w 6492"/>
                <a:gd name="T41" fmla="*/ 0 h 10501"/>
                <a:gd name="T42" fmla="*/ 0 w 6492"/>
                <a:gd name="T43" fmla="*/ 0 h 10501"/>
                <a:gd name="T44" fmla="*/ 0 w 6492"/>
                <a:gd name="T45" fmla="*/ 0 h 10501"/>
                <a:gd name="T46" fmla="*/ 0 w 6492"/>
                <a:gd name="T47" fmla="*/ 0 h 10501"/>
                <a:gd name="T48" fmla="*/ 0 w 6492"/>
                <a:gd name="T49" fmla="*/ 0 h 10501"/>
                <a:gd name="T50" fmla="*/ 0 w 6492"/>
                <a:gd name="T51" fmla="*/ 0 h 10501"/>
                <a:gd name="T52" fmla="*/ 0 w 6492"/>
                <a:gd name="T53" fmla="*/ 0 h 10501"/>
                <a:gd name="T54" fmla="*/ 0 w 6492"/>
                <a:gd name="T55" fmla="*/ 0 h 10501"/>
                <a:gd name="T56" fmla="*/ 0 w 6492"/>
                <a:gd name="T57" fmla="*/ 0 h 10501"/>
                <a:gd name="T58" fmla="*/ 0 w 6492"/>
                <a:gd name="T59" fmla="*/ 0 h 10501"/>
                <a:gd name="T60" fmla="*/ 0 w 6492"/>
                <a:gd name="T61" fmla="*/ 0 h 10501"/>
                <a:gd name="T62" fmla="*/ 0 w 6492"/>
                <a:gd name="T63" fmla="*/ 0 h 10501"/>
                <a:gd name="T64" fmla="*/ 0 w 6492"/>
                <a:gd name="T65" fmla="*/ 0 h 10501"/>
                <a:gd name="T66" fmla="*/ 0 w 6492"/>
                <a:gd name="T67" fmla="*/ 0 h 10501"/>
                <a:gd name="T68" fmla="*/ 0 w 6492"/>
                <a:gd name="T69" fmla="*/ 0 h 10501"/>
                <a:gd name="T70" fmla="*/ 0 w 6492"/>
                <a:gd name="T71" fmla="*/ 0 h 10501"/>
                <a:gd name="T72" fmla="*/ 0 w 6492"/>
                <a:gd name="T73" fmla="*/ 0 h 10501"/>
                <a:gd name="T74" fmla="*/ 0 w 6492"/>
                <a:gd name="T75" fmla="*/ 0 h 10501"/>
                <a:gd name="T76" fmla="*/ 0 w 6492"/>
                <a:gd name="T77" fmla="*/ 0 h 10501"/>
                <a:gd name="T78" fmla="*/ 0 w 6492"/>
                <a:gd name="T79" fmla="*/ 0 h 10501"/>
                <a:gd name="T80" fmla="*/ 0 w 6492"/>
                <a:gd name="T81" fmla="*/ 0 h 10501"/>
                <a:gd name="T82" fmla="*/ 0 w 6492"/>
                <a:gd name="T83" fmla="*/ 0 h 10501"/>
                <a:gd name="T84" fmla="*/ 0 w 6492"/>
                <a:gd name="T85" fmla="*/ 0 h 105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492"/>
                <a:gd name="T130" fmla="*/ 0 h 10501"/>
                <a:gd name="T131" fmla="*/ 6492 w 6492"/>
                <a:gd name="T132" fmla="*/ 10501 h 10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492" h="10501">
                  <a:moveTo>
                    <a:pt x="754" y="10421"/>
                  </a:moveTo>
                  <a:lnTo>
                    <a:pt x="649" y="10367"/>
                  </a:lnTo>
                  <a:lnTo>
                    <a:pt x="553" y="10301"/>
                  </a:lnTo>
                  <a:lnTo>
                    <a:pt x="466" y="10223"/>
                  </a:lnTo>
                  <a:lnTo>
                    <a:pt x="385" y="10132"/>
                  </a:lnTo>
                  <a:lnTo>
                    <a:pt x="313" y="10030"/>
                  </a:lnTo>
                  <a:lnTo>
                    <a:pt x="247" y="9917"/>
                  </a:lnTo>
                  <a:lnTo>
                    <a:pt x="190" y="9793"/>
                  </a:lnTo>
                  <a:lnTo>
                    <a:pt x="140" y="9658"/>
                  </a:lnTo>
                  <a:lnTo>
                    <a:pt x="98" y="9515"/>
                  </a:lnTo>
                  <a:lnTo>
                    <a:pt x="63" y="9361"/>
                  </a:lnTo>
                  <a:lnTo>
                    <a:pt x="36" y="9198"/>
                  </a:lnTo>
                  <a:lnTo>
                    <a:pt x="16" y="9026"/>
                  </a:lnTo>
                  <a:lnTo>
                    <a:pt x="4" y="8847"/>
                  </a:lnTo>
                  <a:lnTo>
                    <a:pt x="0" y="8658"/>
                  </a:lnTo>
                  <a:lnTo>
                    <a:pt x="3" y="8463"/>
                  </a:lnTo>
                  <a:lnTo>
                    <a:pt x="13" y="8260"/>
                  </a:lnTo>
                  <a:lnTo>
                    <a:pt x="31" y="8050"/>
                  </a:lnTo>
                  <a:lnTo>
                    <a:pt x="56" y="7834"/>
                  </a:lnTo>
                  <a:lnTo>
                    <a:pt x="89" y="7611"/>
                  </a:lnTo>
                  <a:lnTo>
                    <a:pt x="129" y="7383"/>
                  </a:lnTo>
                  <a:lnTo>
                    <a:pt x="176" y="7149"/>
                  </a:lnTo>
                  <a:lnTo>
                    <a:pt x="230" y="6911"/>
                  </a:lnTo>
                  <a:lnTo>
                    <a:pt x="291" y="6668"/>
                  </a:lnTo>
                  <a:lnTo>
                    <a:pt x="361" y="6420"/>
                  </a:lnTo>
                  <a:lnTo>
                    <a:pt x="436" y="6170"/>
                  </a:lnTo>
                  <a:lnTo>
                    <a:pt x="520" y="5915"/>
                  </a:lnTo>
                  <a:lnTo>
                    <a:pt x="610" y="5657"/>
                  </a:lnTo>
                  <a:lnTo>
                    <a:pt x="707" y="5397"/>
                  </a:lnTo>
                  <a:lnTo>
                    <a:pt x="812" y="5134"/>
                  </a:lnTo>
                  <a:lnTo>
                    <a:pt x="923" y="4869"/>
                  </a:lnTo>
                  <a:lnTo>
                    <a:pt x="1042" y="4603"/>
                  </a:lnTo>
                  <a:lnTo>
                    <a:pt x="1167" y="4335"/>
                  </a:lnTo>
                  <a:lnTo>
                    <a:pt x="1298" y="4070"/>
                  </a:lnTo>
                  <a:lnTo>
                    <a:pt x="1433" y="3812"/>
                  </a:lnTo>
                  <a:lnTo>
                    <a:pt x="1571" y="3559"/>
                  </a:lnTo>
                  <a:lnTo>
                    <a:pt x="1711" y="3313"/>
                  </a:lnTo>
                  <a:lnTo>
                    <a:pt x="1855" y="3072"/>
                  </a:lnTo>
                  <a:lnTo>
                    <a:pt x="2001" y="2839"/>
                  </a:lnTo>
                  <a:lnTo>
                    <a:pt x="2151" y="2613"/>
                  </a:lnTo>
                  <a:lnTo>
                    <a:pt x="2301" y="2395"/>
                  </a:lnTo>
                  <a:lnTo>
                    <a:pt x="2453" y="2184"/>
                  </a:lnTo>
                  <a:lnTo>
                    <a:pt x="2606" y="1981"/>
                  </a:lnTo>
                  <a:lnTo>
                    <a:pt x="2761" y="1787"/>
                  </a:lnTo>
                  <a:lnTo>
                    <a:pt x="2916" y="1601"/>
                  </a:lnTo>
                  <a:lnTo>
                    <a:pt x="3072" y="1424"/>
                  </a:lnTo>
                  <a:lnTo>
                    <a:pt x="3228" y="1255"/>
                  </a:lnTo>
                  <a:lnTo>
                    <a:pt x="3383" y="1097"/>
                  </a:lnTo>
                  <a:lnTo>
                    <a:pt x="3539" y="948"/>
                  </a:lnTo>
                  <a:lnTo>
                    <a:pt x="3693" y="808"/>
                  </a:lnTo>
                  <a:lnTo>
                    <a:pt x="3848" y="679"/>
                  </a:lnTo>
                  <a:lnTo>
                    <a:pt x="4000" y="560"/>
                  </a:lnTo>
                  <a:lnTo>
                    <a:pt x="4151" y="452"/>
                  </a:lnTo>
                  <a:lnTo>
                    <a:pt x="4300" y="354"/>
                  </a:lnTo>
                  <a:lnTo>
                    <a:pt x="4447" y="268"/>
                  </a:lnTo>
                  <a:lnTo>
                    <a:pt x="4592" y="193"/>
                  </a:lnTo>
                  <a:lnTo>
                    <a:pt x="4734" y="130"/>
                  </a:lnTo>
                  <a:lnTo>
                    <a:pt x="4873" y="79"/>
                  </a:lnTo>
                  <a:lnTo>
                    <a:pt x="5009" y="40"/>
                  </a:lnTo>
                  <a:lnTo>
                    <a:pt x="5140" y="14"/>
                  </a:lnTo>
                  <a:lnTo>
                    <a:pt x="5269" y="1"/>
                  </a:lnTo>
                  <a:lnTo>
                    <a:pt x="5394" y="0"/>
                  </a:lnTo>
                  <a:lnTo>
                    <a:pt x="5513" y="13"/>
                  </a:lnTo>
                  <a:lnTo>
                    <a:pt x="5629" y="40"/>
                  </a:lnTo>
                  <a:lnTo>
                    <a:pt x="5739" y="80"/>
                  </a:lnTo>
                  <a:lnTo>
                    <a:pt x="5843" y="134"/>
                  </a:lnTo>
                  <a:lnTo>
                    <a:pt x="5939" y="200"/>
                  </a:lnTo>
                  <a:lnTo>
                    <a:pt x="6027" y="279"/>
                  </a:lnTo>
                  <a:lnTo>
                    <a:pt x="6107" y="369"/>
                  </a:lnTo>
                  <a:lnTo>
                    <a:pt x="6180" y="471"/>
                  </a:lnTo>
                  <a:lnTo>
                    <a:pt x="6245" y="584"/>
                  </a:lnTo>
                  <a:lnTo>
                    <a:pt x="6303" y="708"/>
                  </a:lnTo>
                  <a:lnTo>
                    <a:pt x="6353" y="842"/>
                  </a:lnTo>
                  <a:lnTo>
                    <a:pt x="6394" y="987"/>
                  </a:lnTo>
                  <a:lnTo>
                    <a:pt x="6429" y="1140"/>
                  </a:lnTo>
                  <a:lnTo>
                    <a:pt x="6456" y="1303"/>
                  </a:lnTo>
                  <a:lnTo>
                    <a:pt x="6475" y="1474"/>
                  </a:lnTo>
                  <a:lnTo>
                    <a:pt x="6487" y="1654"/>
                  </a:lnTo>
                  <a:lnTo>
                    <a:pt x="6492" y="1842"/>
                  </a:lnTo>
                  <a:lnTo>
                    <a:pt x="6489" y="2038"/>
                  </a:lnTo>
                  <a:lnTo>
                    <a:pt x="6479" y="2241"/>
                  </a:lnTo>
                  <a:lnTo>
                    <a:pt x="6461" y="2451"/>
                  </a:lnTo>
                  <a:lnTo>
                    <a:pt x="6436" y="2668"/>
                  </a:lnTo>
                  <a:lnTo>
                    <a:pt x="6404" y="2889"/>
                  </a:lnTo>
                  <a:lnTo>
                    <a:pt x="6364" y="3117"/>
                  </a:lnTo>
                  <a:lnTo>
                    <a:pt x="6317" y="3352"/>
                  </a:lnTo>
                  <a:lnTo>
                    <a:pt x="6263" y="3590"/>
                  </a:lnTo>
                  <a:lnTo>
                    <a:pt x="6200" y="3833"/>
                  </a:lnTo>
                  <a:lnTo>
                    <a:pt x="6132" y="4081"/>
                  </a:lnTo>
                  <a:lnTo>
                    <a:pt x="6056" y="4331"/>
                  </a:lnTo>
                  <a:lnTo>
                    <a:pt x="5973" y="4586"/>
                  </a:lnTo>
                  <a:lnTo>
                    <a:pt x="5883" y="4844"/>
                  </a:lnTo>
                  <a:lnTo>
                    <a:pt x="5785" y="5104"/>
                  </a:lnTo>
                  <a:lnTo>
                    <a:pt x="5681" y="5367"/>
                  </a:lnTo>
                  <a:lnTo>
                    <a:pt x="5569" y="5632"/>
                  </a:lnTo>
                  <a:lnTo>
                    <a:pt x="5451" y="5898"/>
                  </a:lnTo>
                  <a:lnTo>
                    <a:pt x="5325" y="6164"/>
                  </a:lnTo>
                  <a:lnTo>
                    <a:pt x="5194" y="6429"/>
                  </a:lnTo>
                  <a:lnTo>
                    <a:pt x="5060" y="6689"/>
                  </a:lnTo>
                  <a:lnTo>
                    <a:pt x="4921" y="6942"/>
                  </a:lnTo>
                  <a:lnTo>
                    <a:pt x="4780" y="7188"/>
                  </a:lnTo>
                  <a:lnTo>
                    <a:pt x="4636" y="7428"/>
                  </a:lnTo>
                  <a:lnTo>
                    <a:pt x="4490" y="7661"/>
                  </a:lnTo>
                  <a:lnTo>
                    <a:pt x="4342" y="7887"/>
                  </a:lnTo>
                  <a:lnTo>
                    <a:pt x="4192" y="8106"/>
                  </a:lnTo>
                  <a:lnTo>
                    <a:pt x="4040" y="8317"/>
                  </a:lnTo>
                  <a:lnTo>
                    <a:pt x="3885" y="8519"/>
                  </a:lnTo>
                  <a:lnTo>
                    <a:pt x="3731" y="8714"/>
                  </a:lnTo>
                  <a:lnTo>
                    <a:pt x="3576" y="8900"/>
                  </a:lnTo>
                  <a:lnTo>
                    <a:pt x="3421" y="9077"/>
                  </a:lnTo>
                  <a:lnTo>
                    <a:pt x="3265" y="9245"/>
                  </a:lnTo>
                  <a:lnTo>
                    <a:pt x="3108" y="9404"/>
                  </a:lnTo>
                  <a:lnTo>
                    <a:pt x="2953" y="9553"/>
                  </a:lnTo>
                  <a:lnTo>
                    <a:pt x="2799" y="9693"/>
                  </a:lnTo>
                  <a:lnTo>
                    <a:pt x="2645" y="9822"/>
                  </a:lnTo>
                  <a:lnTo>
                    <a:pt x="2493" y="9942"/>
                  </a:lnTo>
                  <a:lnTo>
                    <a:pt x="2342" y="10049"/>
                  </a:lnTo>
                  <a:lnTo>
                    <a:pt x="2192" y="10147"/>
                  </a:lnTo>
                  <a:lnTo>
                    <a:pt x="2045" y="10233"/>
                  </a:lnTo>
                  <a:lnTo>
                    <a:pt x="1900" y="10308"/>
                  </a:lnTo>
                  <a:lnTo>
                    <a:pt x="1758" y="10371"/>
                  </a:lnTo>
                  <a:lnTo>
                    <a:pt x="1620" y="10422"/>
                  </a:lnTo>
                  <a:lnTo>
                    <a:pt x="1484" y="10461"/>
                  </a:lnTo>
                  <a:lnTo>
                    <a:pt x="1351" y="10487"/>
                  </a:lnTo>
                  <a:lnTo>
                    <a:pt x="1223" y="10501"/>
                  </a:lnTo>
                  <a:lnTo>
                    <a:pt x="1099" y="10501"/>
                  </a:lnTo>
                  <a:lnTo>
                    <a:pt x="978" y="10488"/>
                  </a:lnTo>
                  <a:lnTo>
                    <a:pt x="864" y="10461"/>
                  </a:lnTo>
                  <a:lnTo>
                    <a:pt x="754" y="10421"/>
                  </a:lnTo>
                  <a:close/>
                </a:path>
              </a:pathLst>
            </a:custGeom>
            <a:solidFill>
              <a:srgbClr val="AC9AC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7" name="Freeform 58"/>
            <p:cNvSpPr>
              <a:spLocks/>
            </p:cNvSpPr>
            <p:nvPr/>
          </p:nvSpPr>
          <p:spPr bwMode="auto">
            <a:xfrm>
              <a:off x="2542" y="2956"/>
              <a:ext cx="303" cy="492"/>
            </a:xfrm>
            <a:custGeom>
              <a:avLst/>
              <a:gdLst>
                <a:gd name="T0" fmla="*/ 0 w 6071"/>
                <a:gd name="T1" fmla="*/ 0 h 9826"/>
                <a:gd name="T2" fmla="*/ 0 w 6071"/>
                <a:gd name="T3" fmla="*/ 0 h 9826"/>
                <a:gd name="T4" fmla="*/ 0 w 6071"/>
                <a:gd name="T5" fmla="*/ 0 h 9826"/>
                <a:gd name="T6" fmla="*/ 0 w 6071"/>
                <a:gd name="T7" fmla="*/ 0 h 9826"/>
                <a:gd name="T8" fmla="*/ 0 w 6071"/>
                <a:gd name="T9" fmla="*/ 0 h 9826"/>
                <a:gd name="T10" fmla="*/ 0 w 6071"/>
                <a:gd name="T11" fmla="*/ 0 h 9826"/>
                <a:gd name="T12" fmla="*/ 0 w 6071"/>
                <a:gd name="T13" fmla="*/ 0 h 9826"/>
                <a:gd name="T14" fmla="*/ 0 w 6071"/>
                <a:gd name="T15" fmla="*/ 0 h 9826"/>
                <a:gd name="T16" fmla="*/ 0 w 6071"/>
                <a:gd name="T17" fmla="*/ 0 h 9826"/>
                <a:gd name="T18" fmla="*/ 0 w 6071"/>
                <a:gd name="T19" fmla="*/ 0 h 9826"/>
                <a:gd name="T20" fmla="*/ 0 w 6071"/>
                <a:gd name="T21" fmla="*/ 0 h 9826"/>
                <a:gd name="T22" fmla="*/ 0 w 6071"/>
                <a:gd name="T23" fmla="*/ 0 h 9826"/>
                <a:gd name="T24" fmla="*/ 0 w 6071"/>
                <a:gd name="T25" fmla="*/ 0 h 9826"/>
                <a:gd name="T26" fmla="*/ 0 w 6071"/>
                <a:gd name="T27" fmla="*/ 0 h 9826"/>
                <a:gd name="T28" fmla="*/ 0 w 6071"/>
                <a:gd name="T29" fmla="*/ 0 h 9826"/>
                <a:gd name="T30" fmla="*/ 0 w 6071"/>
                <a:gd name="T31" fmla="*/ 0 h 9826"/>
                <a:gd name="T32" fmla="*/ 0 w 6071"/>
                <a:gd name="T33" fmla="*/ 0 h 9826"/>
                <a:gd name="T34" fmla="*/ 0 w 6071"/>
                <a:gd name="T35" fmla="*/ 0 h 9826"/>
                <a:gd name="T36" fmla="*/ 0 w 6071"/>
                <a:gd name="T37" fmla="*/ 0 h 9826"/>
                <a:gd name="T38" fmla="*/ 0 w 6071"/>
                <a:gd name="T39" fmla="*/ 0 h 9826"/>
                <a:gd name="T40" fmla="*/ 0 w 6071"/>
                <a:gd name="T41" fmla="*/ 0 h 9826"/>
                <a:gd name="T42" fmla="*/ 0 w 6071"/>
                <a:gd name="T43" fmla="*/ 0 h 9826"/>
                <a:gd name="T44" fmla="*/ 0 w 6071"/>
                <a:gd name="T45" fmla="*/ 0 h 9826"/>
                <a:gd name="T46" fmla="*/ 0 w 6071"/>
                <a:gd name="T47" fmla="*/ 0 h 9826"/>
                <a:gd name="T48" fmla="*/ 0 w 6071"/>
                <a:gd name="T49" fmla="*/ 0 h 9826"/>
                <a:gd name="T50" fmla="*/ 0 w 6071"/>
                <a:gd name="T51" fmla="*/ 0 h 9826"/>
                <a:gd name="T52" fmla="*/ 0 w 6071"/>
                <a:gd name="T53" fmla="*/ 0 h 9826"/>
                <a:gd name="T54" fmla="*/ 0 w 6071"/>
                <a:gd name="T55" fmla="*/ 0 h 9826"/>
                <a:gd name="T56" fmla="*/ 0 w 6071"/>
                <a:gd name="T57" fmla="*/ 0 h 9826"/>
                <a:gd name="T58" fmla="*/ 0 w 6071"/>
                <a:gd name="T59" fmla="*/ 0 h 9826"/>
                <a:gd name="T60" fmla="*/ 0 w 6071"/>
                <a:gd name="T61" fmla="*/ 0 h 9826"/>
                <a:gd name="T62" fmla="*/ 0 w 6071"/>
                <a:gd name="T63" fmla="*/ 0 h 9826"/>
                <a:gd name="T64" fmla="*/ 0 w 6071"/>
                <a:gd name="T65" fmla="*/ 0 h 9826"/>
                <a:gd name="T66" fmla="*/ 0 w 6071"/>
                <a:gd name="T67" fmla="*/ 0 h 9826"/>
                <a:gd name="T68" fmla="*/ 0 w 6071"/>
                <a:gd name="T69" fmla="*/ 0 h 9826"/>
                <a:gd name="T70" fmla="*/ 0 w 6071"/>
                <a:gd name="T71" fmla="*/ 0 h 9826"/>
                <a:gd name="T72" fmla="*/ 0 w 6071"/>
                <a:gd name="T73" fmla="*/ 0 h 9826"/>
                <a:gd name="T74" fmla="*/ 0 w 6071"/>
                <a:gd name="T75" fmla="*/ 0 h 9826"/>
                <a:gd name="T76" fmla="*/ 0 w 6071"/>
                <a:gd name="T77" fmla="*/ 0 h 9826"/>
                <a:gd name="T78" fmla="*/ 0 w 6071"/>
                <a:gd name="T79" fmla="*/ 0 h 9826"/>
                <a:gd name="T80" fmla="*/ 0 w 6071"/>
                <a:gd name="T81" fmla="*/ 0 h 9826"/>
                <a:gd name="T82" fmla="*/ 0 w 6071"/>
                <a:gd name="T83" fmla="*/ 0 h 9826"/>
                <a:gd name="T84" fmla="*/ 0 w 6071"/>
                <a:gd name="T85" fmla="*/ 0 h 982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071"/>
                <a:gd name="T130" fmla="*/ 0 h 9826"/>
                <a:gd name="T131" fmla="*/ 6071 w 6071"/>
                <a:gd name="T132" fmla="*/ 9826 h 982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071" h="9826">
                  <a:moveTo>
                    <a:pt x="712" y="9751"/>
                  </a:moveTo>
                  <a:lnTo>
                    <a:pt x="614" y="9700"/>
                  </a:lnTo>
                  <a:lnTo>
                    <a:pt x="525" y="9638"/>
                  </a:lnTo>
                  <a:lnTo>
                    <a:pt x="441" y="9564"/>
                  </a:lnTo>
                  <a:lnTo>
                    <a:pt x="365" y="9479"/>
                  </a:lnTo>
                  <a:lnTo>
                    <a:pt x="297" y="9384"/>
                  </a:lnTo>
                  <a:lnTo>
                    <a:pt x="236" y="9278"/>
                  </a:lnTo>
                  <a:lnTo>
                    <a:pt x="182" y="9161"/>
                  </a:lnTo>
                  <a:lnTo>
                    <a:pt x="135" y="9035"/>
                  </a:lnTo>
                  <a:lnTo>
                    <a:pt x="95" y="8901"/>
                  </a:lnTo>
                  <a:lnTo>
                    <a:pt x="61" y="8757"/>
                  </a:lnTo>
                  <a:lnTo>
                    <a:pt x="35" y="8605"/>
                  </a:lnTo>
                  <a:lnTo>
                    <a:pt x="17" y="8443"/>
                  </a:lnTo>
                  <a:lnTo>
                    <a:pt x="5" y="8276"/>
                  </a:lnTo>
                  <a:lnTo>
                    <a:pt x="0" y="8099"/>
                  </a:lnTo>
                  <a:lnTo>
                    <a:pt x="2" y="7916"/>
                  </a:lnTo>
                  <a:lnTo>
                    <a:pt x="11" y="7726"/>
                  </a:lnTo>
                  <a:lnTo>
                    <a:pt x="27" y="7529"/>
                  </a:lnTo>
                  <a:lnTo>
                    <a:pt x="50" y="7327"/>
                  </a:lnTo>
                  <a:lnTo>
                    <a:pt x="79" y="7118"/>
                  </a:lnTo>
                  <a:lnTo>
                    <a:pt x="116" y="6904"/>
                  </a:lnTo>
                  <a:lnTo>
                    <a:pt x="160" y="6686"/>
                  </a:lnTo>
                  <a:lnTo>
                    <a:pt x="210" y="6463"/>
                  </a:lnTo>
                  <a:lnTo>
                    <a:pt x="267" y="6235"/>
                  </a:lnTo>
                  <a:lnTo>
                    <a:pt x="331" y="6004"/>
                  </a:lnTo>
                  <a:lnTo>
                    <a:pt x="401" y="5768"/>
                  </a:lnTo>
                  <a:lnTo>
                    <a:pt x="479" y="5530"/>
                  </a:lnTo>
                  <a:lnTo>
                    <a:pt x="562" y="5289"/>
                  </a:lnTo>
                  <a:lnTo>
                    <a:pt x="653" y="5046"/>
                  </a:lnTo>
                  <a:lnTo>
                    <a:pt x="750" y="4799"/>
                  </a:lnTo>
                  <a:lnTo>
                    <a:pt x="854" y="4552"/>
                  </a:lnTo>
                  <a:lnTo>
                    <a:pt x="965" y="4303"/>
                  </a:lnTo>
                  <a:lnTo>
                    <a:pt x="1082" y="4053"/>
                  </a:lnTo>
                  <a:lnTo>
                    <a:pt x="1204" y="3805"/>
                  </a:lnTo>
                  <a:lnTo>
                    <a:pt x="1329" y="3563"/>
                  </a:lnTo>
                  <a:lnTo>
                    <a:pt x="1458" y="3326"/>
                  </a:lnTo>
                  <a:lnTo>
                    <a:pt x="1590" y="3096"/>
                  </a:lnTo>
                  <a:lnTo>
                    <a:pt x="1724" y="2871"/>
                  </a:lnTo>
                  <a:lnTo>
                    <a:pt x="1860" y="2653"/>
                  </a:lnTo>
                  <a:lnTo>
                    <a:pt x="1999" y="2441"/>
                  </a:lnTo>
                  <a:lnTo>
                    <a:pt x="2140" y="2237"/>
                  </a:lnTo>
                  <a:lnTo>
                    <a:pt x="2282" y="2040"/>
                  </a:lnTo>
                  <a:lnTo>
                    <a:pt x="2425" y="1850"/>
                  </a:lnTo>
                  <a:lnTo>
                    <a:pt x="2569" y="1668"/>
                  </a:lnTo>
                  <a:lnTo>
                    <a:pt x="2715" y="1494"/>
                  </a:lnTo>
                  <a:lnTo>
                    <a:pt x="2860" y="1329"/>
                  </a:lnTo>
                  <a:lnTo>
                    <a:pt x="3006" y="1171"/>
                  </a:lnTo>
                  <a:lnTo>
                    <a:pt x="3152" y="1023"/>
                  </a:lnTo>
                  <a:lnTo>
                    <a:pt x="3297" y="884"/>
                  </a:lnTo>
                  <a:lnTo>
                    <a:pt x="3442" y="753"/>
                  </a:lnTo>
                  <a:lnTo>
                    <a:pt x="3586" y="632"/>
                  </a:lnTo>
                  <a:lnTo>
                    <a:pt x="3728" y="521"/>
                  </a:lnTo>
                  <a:lnTo>
                    <a:pt x="3870" y="420"/>
                  </a:lnTo>
                  <a:lnTo>
                    <a:pt x="4010" y="329"/>
                  </a:lnTo>
                  <a:lnTo>
                    <a:pt x="4148" y="249"/>
                  </a:lnTo>
                  <a:lnTo>
                    <a:pt x="4282" y="179"/>
                  </a:lnTo>
                  <a:lnTo>
                    <a:pt x="4416" y="120"/>
                  </a:lnTo>
                  <a:lnTo>
                    <a:pt x="4546" y="73"/>
                  </a:lnTo>
                  <a:lnTo>
                    <a:pt x="4673" y="36"/>
                  </a:lnTo>
                  <a:lnTo>
                    <a:pt x="4797" y="12"/>
                  </a:lnTo>
                  <a:lnTo>
                    <a:pt x="4918" y="0"/>
                  </a:lnTo>
                  <a:lnTo>
                    <a:pt x="5035" y="0"/>
                  </a:lnTo>
                  <a:lnTo>
                    <a:pt x="5147" y="12"/>
                  </a:lnTo>
                  <a:lnTo>
                    <a:pt x="5256" y="36"/>
                  </a:lnTo>
                  <a:lnTo>
                    <a:pt x="5359" y="75"/>
                  </a:lnTo>
                  <a:lnTo>
                    <a:pt x="5457" y="125"/>
                  </a:lnTo>
                  <a:lnTo>
                    <a:pt x="5547" y="188"/>
                  </a:lnTo>
                  <a:lnTo>
                    <a:pt x="5629" y="261"/>
                  </a:lnTo>
                  <a:lnTo>
                    <a:pt x="5706" y="346"/>
                  </a:lnTo>
                  <a:lnTo>
                    <a:pt x="5774" y="442"/>
                  </a:lnTo>
                  <a:lnTo>
                    <a:pt x="5836" y="549"/>
                  </a:lnTo>
                  <a:lnTo>
                    <a:pt x="5890" y="664"/>
                  </a:lnTo>
                  <a:lnTo>
                    <a:pt x="5937" y="790"/>
                  </a:lnTo>
                  <a:lnTo>
                    <a:pt x="5976" y="925"/>
                  </a:lnTo>
                  <a:lnTo>
                    <a:pt x="6010" y="1069"/>
                  </a:lnTo>
                  <a:lnTo>
                    <a:pt x="6036" y="1221"/>
                  </a:lnTo>
                  <a:lnTo>
                    <a:pt x="6054" y="1382"/>
                  </a:lnTo>
                  <a:lnTo>
                    <a:pt x="6066" y="1551"/>
                  </a:lnTo>
                  <a:lnTo>
                    <a:pt x="6071" y="1727"/>
                  </a:lnTo>
                  <a:lnTo>
                    <a:pt x="6069" y="1910"/>
                  </a:lnTo>
                  <a:lnTo>
                    <a:pt x="6060" y="2100"/>
                  </a:lnTo>
                  <a:lnTo>
                    <a:pt x="6044" y="2296"/>
                  </a:lnTo>
                  <a:lnTo>
                    <a:pt x="6021" y="2500"/>
                  </a:lnTo>
                  <a:lnTo>
                    <a:pt x="5992" y="2707"/>
                  </a:lnTo>
                  <a:lnTo>
                    <a:pt x="5955" y="2921"/>
                  </a:lnTo>
                  <a:lnTo>
                    <a:pt x="5911" y="3140"/>
                  </a:lnTo>
                  <a:lnTo>
                    <a:pt x="5861" y="3363"/>
                  </a:lnTo>
                  <a:lnTo>
                    <a:pt x="5804" y="3591"/>
                  </a:lnTo>
                  <a:lnTo>
                    <a:pt x="5741" y="3822"/>
                  </a:lnTo>
                  <a:lnTo>
                    <a:pt x="5670" y="4057"/>
                  </a:lnTo>
                  <a:lnTo>
                    <a:pt x="5593" y="4296"/>
                  </a:lnTo>
                  <a:lnTo>
                    <a:pt x="5509" y="4536"/>
                  </a:lnTo>
                  <a:lnTo>
                    <a:pt x="5418" y="4781"/>
                  </a:lnTo>
                  <a:lnTo>
                    <a:pt x="5321" y="5026"/>
                  </a:lnTo>
                  <a:lnTo>
                    <a:pt x="5217" y="5274"/>
                  </a:lnTo>
                  <a:lnTo>
                    <a:pt x="5106" y="5523"/>
                  </a:lnTo>
                  <a:lnTo>
                    <a:pt x="4989" y="5773"/>
                  </a:lnTo>
                  <a:lnTo>
                    <a:pt x="4868" y="6021"/>
                  </a:lnTo>
                  <a:lnTo>
                    <a:pt x="4742" y="6263"/>
                  </a:lnTo>
                  <a:lnTo>
                    <a:pt x="4613" y="6500"/>
                  </a:lnTo>
                  <a:lnTo>
                    <a:pt x="4482" y="6731"/>
                  </a:lnTo>
                  <a:lnTo>
                    <a:pt x="4348" y="6955"/>
                  </a:lnTo>
                  <a:lnTo>
                    <a:pt x="4211" y="7173"/>
                  </a:lnTo>
                  <a:lnTo>
                    <a:pt x="4072" y="7384"/>
                  </a:lnTo>
                  <a:lnTo>
                    <a:pt x="3931" y="7589"/>
                  </a:lnTo>
                  <a:lnTo>
                    <a:pt x="3789" y="7786"/>
                  </a:lnTo>
                  <a:lnTo>
                    <a:pt x="3646" y="7975"/>
                  </a:lnTo>
                  <a:lnTo>
                    <a:pt x="3501" y="8157"/>
                  </a:lnTo>
                  <a:lnTo>
                    <a:pt x="3356" y="8331"/>
                  </a:lnTo>
                  <a:lnTo>
                    <a:pt x="3211" y="8496"/>
                  </a:lnTo>
                  <a:lnTo>
                    <a:pt x="3065" y="8654"/>
                  </a:lnTo>
                  <a:lnTo>
                    <a:pt x="2919" y="8802"/>
                  </a:lnTo>
                  <a:lnTo>
                    <a:pt x="2774" y="8942"/>
                  </a:lnTo>
                  <a:lnTo>
                    <a:pt x="2629" y="9072"/>
                  </a:lnTo>
                  <a:lnTo>
                    <a:pt x="2485" y="9193"/>
                  </a:lnTo>
                  <a:lnTo>
                    <a:pt x="2343" y="9304"/>
                  </a:lnTo>
                  <a:lnTo>
                    <a:pt x="2201" y="9405"/>
                  </a:lnTo>
                  <a:lnTo>
                    <a:pt x="2061" y="9496"/>
                  </a:lnTo>
                  <a:lnTo>
                    <a:pt x="1924" y="9577"/>
                  </a:lnTo>
                  <a:lnTo>
                    <a:pt x="1789" y="9647"/>
                  </a:lnTo>
                  <a:lnTo>
                    <a:pt x="1655" y="9705"/>
                  </a:lnTo>
                  <a:lnTo>
                    <a:pt x="1525" y="9753"/>
                  </a:lnTo>
                  <a:lnTo>
                    <a:pt x="1398" y="9789"/>
                  </a:lnTo>
                  <a:lnTo>
                    <a:pt x="1273" y="9813"/>
                  </a:lnTo>
                  <a:lnTo>
                    <a:pt x="1154" y="9826"/>
                  </a:lnTo>
                  <a:lnTo>
                    <a:pt x="1036" y="9826"/>
                  </a:lnTo>
                  <a:lnTo>
                    <a:pt x="924" y="9813"/>
                  </a:lnTo>
                  <a:lnTo>
                    <a:pt x="816" y="9789"/>
                  </a:lnTo>
                  <a:lnTo>
                    <a:pt x="712" y="9751"/>
                  </a:lnTo>
                  <a:close/>
                </a:path>
              </a:pathLst>
            </a:custGeom>
            <a:solidFill>
              <a:srgbClr val="A695B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8" name="Freeform 59"/>
            <p:cNvSpPr>
              <a:spLocks/>
            </p:cNvSpPr>
            <p:nvPr/>
          </p:nvSpPr>
          <p:spPr bwMode="auto">
            <a:xfrm>
              <a:off x="2558" y="2958"/>
              <a:ext cx="283" cy="458"/>
            </a:xfrm>
            <a:custGeom>
              <a:avLst/>
              <a:gdLst>
                <a:gd name="T0" fmla="*/ 0 w 5651"/>
                <a:gd name="T1" fmla="*/ 0 h 9153"/>
                <a:gd name="T2" fmla="*/ 0 w 5651"/>
                <a:gd name="T3" fmla="*/ 0 h 9153"/>
                <a:gd name="T4" fmla="*/ 0 w 5651"/>
                <a:gd name="T5" fmla="*/ 0 h 9153"/>
                <a:gd name="T6" fmla="*/ 0 w 5651"/>
                <a:gd name="T7" fmla="*/ 0 h 9153"/>
                <a:gd name="T8" fmla="*/ 0 w 5651"/>
                <a:gd name="T9" fmla="*/ 0 h 9153"/>
                <a:gd name="T10" fmla="*/ 0 w 5651"/>
                <a:gd name="T11" fmla="*/ 0 h 9153"/>
                <a:gd name="T12" fmla="*/ 0 w 5651"/>
                <a:gd name="T13" fmla="*/ 0 h 9153"/>
                <a:gd name="T14" fmla="*/ 0 w 5651"/>
                <a:gd name="T15" fmla="*/ 0 h 9153"/>
                <a:gd name="T16" fmla="*/ 0 w 5651"/>
                <a:gd name="T17" fmla="*/ 0 h 9153"/>
                <a:gd name="T18" fmla="*/ 0 w 5651"/>
                <a:gd name="T19" fmla="*/ 0 h 9153"/>
                <a:gd name="T20" fmla="*/ 0 w 5651"/>
                <a:gd name="T21" fmla="*/ 0 h 9153"/>
                <a:gd name="T22" fmla="*/ 0 w 5651"/>
                <a:gd name="T23" fmla="*/ 0 h 9153"/>
                <a:gd name="T24" fmla="*/ 0 w 5651"/>
                <a:gd name="T25" fmla="*/ 0 h 9153"/>
                <a:gd name="T26" fmla="*/ 0 w 5651"/>
                <a:gd name="T27" fmla="*/ 0 h 9153"/>
                <a:gd name="T28" fmla="*/ 0 w 5651"/>
                <a:gd name="T29" fmla="*/ 0 h 9153"/>
                <a:gd name="T30" fmla="*/ 0 w 5651"/>
                <a:gd name="T31" fmla="*/ 0 h 9153"/>
                <a:gd name="T32" fmla="*/ 0 w 5651"/>
                <a:gd name="T33" fmla="*/ 0 h 9153"/>
                <a:gd name="T34" fmla="*/ 0 w 5651"/>
                <a:gd name="T35" fmla="*/ 0 h 9153"/>
                <a:gd name="T36" fmla="*/ 0 w 5651"/>
                <a:gd name="T37" fmla="*/ 0 h 9153"/>
                <a:gd name="T38" fmla="*/ 0 w 5651"/>
                <a:gd name="T39" fmla="*/ 0 h 9153"/>
                <a:gd name="T40" fmla="*/ 0 w 5651"/>
                <a:gd name="T41" fmla="*/ 0 h 9153"/>
                <a:gd name="T42" fmla="*/ 0 w 5651"/>
                <a:gd name="T43" fmla="*/ 0 h 9153"/>
                <a:gd name="T44" fmla="*/ 0 w 5651"/>
                <a:gd name="T45" fmla="*/ 0 h 9153"/>
                <a:gd name="T46" fmla="*/ 0 w 5651"/>
                <a:gd name="T47" fmla="*/ 0 h 9153"/>
                <a:gd name="T48" fmla="*/ 0 w 5651"/>
                <a:gd name="T49" fmla="*/ 0 h 9153"/>
                <a:gd name="T50" fmla="*/ 0 w 5651"/>
                <a:gd name="T51" fmla="*/ 0 h 9153"/>
                <a:gd name="T52" fmla="*/ 0 w 5651"/>
                <a:gd name="T53" fmla="*/ 0 h 9153"/>
                <a:gd name="T54" fmla="*/ 0 w 5651"/>
                <a:gd name="T55" fmla="*/ 0 h 9153"/>
                <a:gd name="T56" fmla="*/ 0 w 5651"/>
                <a:gd name="T57" fmla="*/ 0 h 9153"/>
                <a:gd name="T58" fmla="*/ 0 w 5651"/>
                <a:gd name="T59" fmla="*/ 0 h 9153"/>
                <a:gd name="T60" fmla="*/ 0 w 5651"/>
                <a:gd name="T61" fmla="*/ 0 h 9153"/>
                <a:gd name="T62" fmla="*/ 0 w 5651"/>
                <a:gd name="T63" fmla="*/ 0 h 9153"/>
                <a:gd name="T64" fmla="*/ 0 w 5651"/>
                <a:gd name="T65" fmla="*/ 0 h 9153"/>
                <a:gd name="T66" fmla="*/ 0 w 5651"/>
                <a:gd name="T67" fmla="*/ 0 h 9153"/>
                <a:gd name="T68" fmla="*/ 0 w 5651"/>
                <a:gd name="T69" fmla="*/ 0 h 9153"/>
                <a:gd name="T70" fmla="*/ 0 w 5651"/>
                <a:gd name="T71" fmla="*/ 0 h 9153"/>
                <a:gd name="T72" fmla="*/ 0 w 5651"/>
                <a:gd name="T73" fmla="*/ 0 h 9153"/>
                <a:gd name="T74" fmla="*/ 0 w 5651"/>
                <a:gd name="T75" fmla="*/ 0 h 9153"/>
                <a:gd name="T76" fmla="*/ 0 w 5651"/>
                <a:gd name="T77" fmla="*/ 0 h 9153"/>
                <a:gd name="T78" fmla="*/ 0 w 5651"/>
                <a:gd name="T79" fmla="*/ 0 h 9153"/>
                <a:gd name="T80" fmla="*/ 0 w 5651"/>
                <a:gd name="T81" fmla="*/ 0 h 9153"/>
                <a:gd name="T82" fmla="*/ 0 w 5651"/>
                <a:gd name="T83" fmla="*/ 0 h 9153"/>
                <a:gd name="T84" fmla="*/ 0 w 5651"/>
                <a:gd name="T85" fmla="*/ 0 h 915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651"/>
                <a:gd name="T130" fmla="*/ 0 h 9153"/>
                <a:gd name="T131" fmla="*/ 5651 w 5651"/>
                <a:gd name="T132" fmla="*/ 9153 h 915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651" h="9153">
                  <a:moveTo>
                    <a:pt x="672" y="9082"/>
                  </a:moveTo>
                  <a:lnTo>
                    <a:pt x="580" y="9034"/>
                  </a:lnTo>
                  <a:lnTo>
                    <a:pt x="497" y="8976"/>
                  </a:lnTo>
                  <a:lnTo>
                    <a:pt x="418" y="8907"/>
                  </a:lnTo>
                  <a:lnTo>
                    <a:pt x="348" y="8827"/>
                  </a:lnTo>
                  <a:lnTo>
                    <a:pt x="283" y="8738"/>
                  </a:lnTo>
                  <a:lnTo>
                    <a:pt x="225" y="8639"/>
                  </a:lnTo>
                  <a:lnTo>
                    <a:pt x="174" y="8531"/>
                  </a:lnTo>
                  <a:lnTo>
                    <a:pt x="130" y="8414"/>
                  </a:lnTo>
                  <a:lnTo>
                    <a:pt x="91" y="8289"/>
                  </a:lnTo>
                  <a:lnTo>
                    <a:pt x="61" y="8154"/>
                  </a:lnTo>
                  <a:lnTo>
                    <a:pt x="36" y="8011"/>
                  </a:lnTo>
                  <a:lnTo>
                    <a:pt x="18" y="7862"/>
                  </a:lnTo>
                  <a:lnTo>
                    <a:pt x="6" y="7705"/>
                  </a:lnTo>
                  <a:lnTo>
                    <a:pt x="0" y="7540"/>
                  </a:lnTo>
                  <a:lnTo>
                    <a:pt x="2" y="7369"/>
                  </a:lnTo>
                  <a:lnTo>
                    <a:pt x="10" y="7192"/>
                  </a:lnTo>
                  <a:lnTo>
                    <a:pt x="24" y="7009"/>
                  </a:lnTo>
                  <a:lnTo>
                    <a:pt x="45" y="6820"/>
                  </a:lnTo>
                  <a:lnTo>
                    <a:pt x="72" y="6626"/>
                  </a:lnTo>
                  <a:lnTo>
                    <a:pt x="106" y="6428"/>
                  </a:lnTo>
                  <a:lnTo>
                    <a:pt x="145" y="6223"/>
                  </a:lnTo>
                  <a:lnTo>
                    <a:pt x="191" y="6016"/>
                  </a:lnTo>
                  <a:lnTo>
                    <a:pt x="244" y="5803"/>
                  </a:lnTo>
                  <a:lnTo>
                    <a:pt x="303" y="5587"/>
                  </a:lnTo>
                  <a:lnTo>
                    <a:pt x="368" y="5368"/>
                  </a:lnTo>
                  <a:lnTo>
                    <a:pt x="440" y="5146"/>
                  </a:lnTo>
                  <a:lnTo>
                    <a:pt x="517" y="4921"/>
                  </a:lnTo>
                  <a:lnTo>
                    <a:pt x="601" y="4694"/>
                  </a:lnTo>
                  <a:lnTo>
                    <a:pt x="691" y="4466"/>
                  </a:lnTo>
                  <a:lnTo>
                    <a:pt x="787" y="4235"/>
                  </a:lnTo>
                  <a:lnTo>
                    <a:pt x="889" y="4003"/>
                  </a:lnTo>
                  <a:lnTo>
                    <a:pt x="998" y="3770"/>
                  </a:lnTo>
                  <a:lnTo>
                    <a:pt x="1110" y="3540"/>
                  </a:lnTo>
                  <a:lnTo>
                    <a:pt x="1227" y="3314"/>
                  </a:lnTo>
                  <a:lnTo>
                    <a:pt x="1346" y="3094"/>
                  </a:lnTo>
                  <a:lnTo>
                    <a:pt x="1469" y="2879"/>
                  </a:lnTo>
                  <a:lnTo>
                    <a:pt x="1593" y="2670"/>
                  </a:lnTo>
                  <a:lnTo>
                    <a:pt x="1720" y="2467"/>
                  </a:lnTo>
                  <a:lnTo>
                    <a:pt x="1849" y="2270"/>
                  </a:lnTo>
                  <a:lnTo>
                    <a:pt x="1979" y="2080"/>
                  </a:lnTo>
                  <a:lnTo>
                    <a:pt x="2111" y="1897"/>
                  </a:lnTo>
                  <a:lnTo>
                    <a:pt x="2245" y="1720"/>
                  </a:lnTo>
                  <a:lnTo>
                    <a:pt x="2379" y="1551"/>
                  </a:lnTo>
                  <a:lnTo>
                    <a:pt x="2514" y="1389"/>
                  </a:lnTo>
                  <a:lnTo>
                    <a:pt x="2649" y="1235"/>
                  </a:lnTo>
                  <a:lnTo>
                    <a:pt x="2785" y="1089"/>
                  </a:lnTo>
                  <a:lnTo>
                    <a:pt x="2921" y="950"/>
                  </a:lnTo>
                  <a:lnTo>
                    <a:pt x="3056" y="820"/>
                  </a:lnTo>
                  <a:lnTo>
                    <a:pt x="3192" y="700"/>
                  </a:lnTo>
                  <a:lnTo>
                    <a:pt x="3325" y="587"/>
                  </a:lnTo>
                  <a:lnTo>
                    <a:pt x="3458" y="484"/>
                  </a:lnTo>
                  <a:lnTo>
                    <a:pt x="3590" y="390"/>
                  </a:lnTo>
                  <a:lnTo>
                    <a:pt x="3720" y="305"/>
                  </a:lnTo>
                  <a:lnTo>
                    <a:pt x="3848" y="230"/>
                  </a:lnTo>
                  <a:lnTo>
                    <a:pt x="3975" y="166"/>
                  </a:lnTo>
                  <a:lnTo>
                    <a:pt x="4099" y="112"/>
                  </a:lnTo>
                  <a:lnTo>
                    <a:pt x="4221" y="68"/>
                  </a:lnTo>
                  <a:lnTo>
                    <a:pt x="4339" y="34"/>
                  </a:lnTo>
                  <a:lnTo>
                    <a:pt x="4455" y="11"/>
                  </a:lnTo>
                  <a:lnTo>
                    <a:pt x="4568" y="0"/>
                  </a:lnTo>
                  <a:lnTo>
                    <a:pt x="4676" y="0"/>
                  </a:lnTo>
                  <a:lnTo>
                    <a:pt x="4781" y="11"/>
                  </a:lnTo>
                  <a:lnTo>
                    <a:pt x="4884" y="35"/>
                  </a:lnTo>
                  <a:lnTo>
                    <a:pt x="4981" y="71"/>
                  </a:lnTo>
                  <a:lnTo>
                    <a:pt x="5071" y="118"/>
                  </a:lnTo>
                  <a:lnTo>
                    <a:pt x="5156" y="176"/>
                  </a:lnTo>
                  <a:lnTo>
                    <a:pt x="5234" y="246"/>
                  </a:lnTo>
                  <a:lnTo>
                    <a:pt x="5305" y="324"/>
                  </a:lnTo>
                  <a:lnTo>
                    <a:pt x="5370" y="414"/>
                  </a:lnTo>
                  <a:lnTo>
                    <a:pt x="5427" y="512"/>
                  </a:lnTo>
                  <a:lnTo>
                    <a:pt x="5478" y="621"/>
                  </a:lnTo>
                  <a:lnTo>
                    <a:pt x="5523" y="738"/>
                  </a:lnTo>
                  <a:lnTo>
                    <a:pt x="5561" y="864"/>
                  </a:lnTo>
                  <a:lnTo>
                    <a:pt x="5591" y="998"/>
                  </a:lnTo>
                  <a:lnTo>
                    <a:pt x="5617" y="1141"/>
                  </a:lnTo>
                  <a:lnTo>
                    <a:pt x="5634" y="1291"/>
                  </a:lnTo>
                  <a:lnTo>
                    <a:pt x="5646" y="1448"/>
                  </a:lnTo>
                  <a:lnTo>
                    <a:pt x="5651" y="1612"/>
                  </a:lnTo>
                  <a:lnTo>
                    <a:pt x="5649" y="1783"/>
                  </a:lnTo>
                  <a:lnTo>
                    <a:pt x="5642" y="1960"/>
                  </a:lnTo>
                  <a:lnTo>
                    <a:pt x="5628" y="2143"/>
                  </a:lnTo>
                  <a:lnTo>
                    <a:pt x="5608" y="2333"/>
                  </a:lnTo>
                  <a:lnTo>
                    <a:pt x="5580" y="2526"/>
                  </a:lnTo>
                  <a:lnTo>
                    <a:pt x="5546" y="2725"/>
                  </a:lnTo>
                  <a:lnTo>
                    <a:pt x="5506" y="2929"/>
                  </a:lnTo>
                  <a:lnTo>
                    <a:pt x="5460" y="3137"/>
                  </a:lnTo>
                  <a:lnTo>
                    <a:pt x="5408" y="3349"/>
                  </a:lnTo>
                  <a:lnTo>
                    <a:pt x="5349" y="3565"/>
                  </a:lnTo>
                  <a:lnTo>
                    <a:pt x="5284" y="3784"/>
                  </a:lnTo>
                  <a:lnTo>
                    <a:pt x="5213" y="4006"/>
                  </a:lnTo>
                  <a:lnTo>
                    <a:pt x="5136" y="4230"/>
                  </a:lnTo>
                  <a:lnTo>
                    <a:pt x="5052" y="4457"/>
                  </a:lnTo>
                  <a:lnTo>
                    <a:pt x="4961" y="4686"/>
                  </a:lnTo>
                  <a:lnTo>
                    <a:pt x="4865" y="4917"/>
                  </a:lnTo>
                  <a:lnTo>
                    <a:pt x="4763" y="5149"/>
                  </a:lnTo>
                  <a:lnTo>
                    <a:pt x="4655" y="5382"/>
                  </a:lnTo>
                  <a:lnTo>
                    <a:pt x="4541" y="5613"/>
                  </a:lnTo>
                  <a:lnTo>
                    <a:pt x="4425" y="5839"/>
                  </a:lnTo>
                  <a:lnTo>
                    <a:pt x="4306" y="6058"/>
                  </a:lnTo>
                  <a:lnTo>
                    <a:pt x="4183" y="6273"/>
                  </a:lnTo>
                  <a:lnTo>
                    <a:pt x="4058" y="6483"/>
                  </a:lnTo>
                  <a:lnTo>
                    <a:pt x="3932" y="6685"/>
                  </a:lnTo>
                  <a:lnTo>
                    <a:pt x="3803" y="6883"/>
                  </a:lnTo>
                  <a:lnTo>
                    <a:pt x="3672" y="7072"/>
                  </a:lnTo>
                  <a:lnTo>
                    <a:pt x="3541" y="7256"/>
                  </a:lnTo>
                  <a:lnTo>
                    <a:pt x="3407" y="7433"/>
                  </a:lnTo>
                  <a:lnTo>
                    <a:pt x="3273" y="7601"/>
                  </a:lnTo>
                  <a:lnTo>
                    <a:pt x="3138" y="7763"/>
                  </a:lnTo>
                  <a:lnTo>
                    <a:pt x="3003" y="7917"/>
                  </a:lnTo>
                  <a:lnTo>
                    <a:pt x="2867" y="8064"/>
                  </a:lnTo>
                  <a:lnTo>
                    <a:pt x="2731" y="8202"/>
                  </a:lnTo>
                  <a:lnTo>
                    <a:pt x="2596" y="8332"/>
                  </a:lnTo>
                  <a:lnTo>
                    <a:pt x="2461" y="8453"/>
                  </a:lnTo>
                  <a:lnTo>
                    <a:pt x="2327" y="8566"/>
                  </a:lnTo>
                  <a:lnTo>
                    <a:pt x="2194" y="8669"/>
                  </a:lnTo>
                  <a:lnTo>
                    <a:pt x="2062" y="8763"/>
                  </a:lnTo>
                  <a:lnTo>
                    <a:pt x="1932" y="8847"/>
                  </a:lnTo>
                  <a:lnTo>
                    <a:pt x="1804" y="8921"/>
                  </a:lnTo>
                  <a:lnTo>
                    <a:pt x="1677" y="8987"/>
                  </a:lnTo>
                  <a:lnTo>
                    <a:pt x="1554" y="9041"/>
                  </a:lnTo>
                  <a:lnTo>
                    <a:pt x="1431" y="9085"/>
                  </a:lnTo>
                  <a:lnTo>
                    <a:pt x="1313" y="9119"/>
                  </a:lnTo>
                  <a:lnTo>
                    <a:pt x="1197" y="9141"/>
                  </a:lnTo>
                  <a:lnTo>
                    <a:pt x="1085" y="9153"/>
                  </a:lnTo>
                  <a:lnTo>
                    <a:pt x="976" y="9153"/>
                  </a:lnTo>
                  <a:lnTo>
                    <a:pt x="870" y="9140"/>
                  </a:lnTo>
                  <a:lnTo>
                    <a:pt x="769" y="9117"/>
                  </a:lnTo>
                  <a:lnTo>
                    <a:pt x="672" y="9082"/>
                  </a:lnTo>
                  <a:close/>
                </a:path>
              </a:pathLst>
            </a:custGeom>
            <a:solidFill>
              <a:srgbClr val="A08FB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29" name="Freeform 60"/>
            <p:cNvSpPr>
              <a:spLocks/>
            </p:cNvSpPr>
            <p:nvPr/>
          </p:nvSpPr>
          <p:spPr bwMode="auto">
            <a:xfrm>
              <a:off x="2574" y="2959"/>
              <a:ext cx="262" cy="424"/>
            </a:xfrm>
            <a:custGeom>
              <a:avLst/>
              <a:gdLst>
                <a:gd name="T0" fmla="*/ 0 w 5229"/>
                <a:gd name="T1" fmla="*/ 0 h 8478"/>
                <a:gd name="T2" fmla="*/ 0 w 5229"/>
                <a:gd name="T3" fmla="*/ 0 h 8478"/>
                <a:gd name="T4" fmla="*/ 0 w 5229"/>
                <a:gd name="T5" fmla="*/ 0 h 8478"/>
                <a:gd name="T6" fmla="*/ 0 w 5229"/>
                <a:gd name="T7" fmla="*/ 0 h 8478"/>
                <a:gd name="T8" fmla="*/ 0 w 5229"/>
                <a:gd name="T9" fmla="*/ 0 h 8478"/>
                <a:gd name="T10" fmla="*/ 0 w 5229"/>
                <a:gd name="T11" fmla="*/ 0 h 8478"/>
                <a:gd name="T12" fmla="*/ 0 w 5229"/>
                <a:gd name="T13" fmla="*/ 0 h 8478"/>
                <a:gd name="T14" fmla="*/ 0 w 5229"/>
                <a:gd name="T15" fmla="*/ 0 h 8478"/>
                <a:gd name="T16" fmla="*/ 0 w 5229"/>
                <a:gd name="T17" fmla="*/ 0 h 8478"/>
                <a:gd name="T18" fmla="*/ 0 w 5229"/>
                <a:gd name="T19" fmla="*/ 0 h 8478"/>
                <a:gd name="T20" fmla="*/ 0 w 5229"/>
                <a:gd name="T21" fmla="*/ 0 h 8478"/>
                <a:gd name="T22" fmla="*/ 0 w 5229"/>
                <a:gd name="T23" fmla="*/ 0 h 8478"/>
                <a:gd name="T24" fmla="*/ 0 w 5229"/>
                <a:gd name="T25" fmla="*/ 0 h 8478"/>
                <a:gd name="T26" fmla="*/ 0 w 5229"/>
                <a:gd name="T27" fmla="*/ 0 h 8478"/>
                <a:gd name="T28" fmla="*/ 0 w 5229"/>
                <a:gd name="T29" fmla="*/ 0 h 8478"/>
                <a:gd name="T30" fmla="*/ 0 w 5229"/>
                <a:gd name="T31" fmla="*/ 0 h 8478"/>
                <a:gd name="T32" fmla="*/ 0 w 5229"/>
                <a:gd name="T33" fmla="*/ 0 h 8478"/>
                <a:gd name="T34" fmla="*/ 0 w 5229"/>
                <a:gd name="T35" fmla="*/ 0 h 8478"/>
                <a:gd name="T36" fmla="*/ 0 w 5229"/>
                <a:gd name="T37" fmla="*/ 0 h 8478"/>
                <a:gd name="T38" fmla="*/ 0 w 5229"/>
                <a:gd name="T39" fmla="*/ 0 h 8478"/>
                <a:gd name="T40" fmla="*/ 0 w 5229"/>
                <a:gd name="T41" fmla="*/ 0 h 8478"/>
                <a:gd name="T42" fmla="*/ 0 w 5229"/>
                <a:gd name="T43" fmla="*/ 0 h 8478"/>
                <a:gd name="T44" fmla="*/ 0 w 5229"/>
                <a:gd name="T45" fmla="*/ 0 h 8478"/>
                <a:gd name="T46" fmla="*/ 0 w 5229"/>
                <a:gd name="T47" fmla="*/ 0 h 8478"/>
                <a:gd name="T48" fmla="*/ 0 w 5229"/>
                <a:gd name="T49" fmla="*/ 0 h 8478"/>
                <a:gd name="T50" fmla="*/ 0 w 5229"/>
                <a:gd name="T51" fmla="*/ 0 h 8478"/>
                <a:gd name="T52" fmla="*/ 0 w 5229"/>
                <a:gd name="T53" fmla="*/ 0 h 8478"/>
                <a:gd name="T54" fmla="*/ 0 w 5229"/>
                <a:gd name="T55" fmla="*/ 0 h 8478"/>
                <a:gd name="T56" fmla="*/ 0 w 5229"/>
                <a:gd name="T57" fmla="*/ 0 h 8478"/>
                <a:gd name="T58" fmla="*/ 0 w 5229"/>
                <a:gd name="T59" fmla="*/ 0 h 8478"/>
                <a:gd name="T60" fmla="*/ 0 w 5229"/>
                <a:gd name="T61" fmla="*/ 0 h 8478"/>
                <a:gd name="T62" fmla="*/ 0 w 5229"/>
                <a:gd name="T63" fmla="*/ 0 h 8478"/>
                <a:gd name="T64" fmla="*/ 0 w 5229"/>
                <a:gd name="T65" fmla="*/ 0 h 8478"/>
                <a:gd name="T66" fmla="*/ 0 w 5229"/>
                <a:gd name="T67" fmla="*/ 0 h 8478"/>
                <a:gd name="T68" fmla="*/ 0 w 5229"/>
                <a:gd name="T69" fmla="*/ 0 h 8478"/>
                <a:gd name="T70" fmla="*/ 0 w 5229"/>
                <a:gd name="T71" fmla="*/ 0 h 8478"/>
                <a:gd name="T72" fmla="*/ 0 w 5229"/>
                <a:gd name="T73" fmla="*/ 0 h 8478"/>
                <a:gd name="T74" fmla="*/ 0 w 5229"/>
                <a:gd name="T75" fmla="*/ 0 h 8478"/>
                <a:gd name="T76" fmla="*/ 0 w 5229"/>
                <a:gd name="T77" fmla="*/ 0 h 8478"/>
                <a:gd name="T78" fmla="*/ 0 w 5229"/>
                <a:gd name="T79" fmla="*/ 0 h 8478"/>
                <a:gd name="T80" fmla="*/ 0 w 5229"/>
                <a:gd name="T81" fmla="*/ 0 h 8478"/>
                <a:gd name="T82" fmla="*/ 0 w 5229"/>
                <a:gd name="T83" fmla="*/ 0 h 8478"/>
                <a:gd name="T84" fmla="*/ 0 w 5229"/>
                <a:gd name="T85" fmla="*/ 0 h 84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29"/>
                <a:gd name="T130" fmla="*/ 0 h 8478"/>
                <a:gd name="T131" fmla="*/ 5229 w 5229"/>
                <a:gd name="T132" fmla="*/ 8478 h 847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29" h="8478">
                  <a:moveTo>
                    <a:pt x="630" y="8412"/>
                  </a:moveTo>
                  <a:lnTo>
                    <a:pt x="545" y="8368"/>
                  </a:lnTo>
                  <a:lnTo>
                    <a:pt x="466" y="8314"/>
                  </a:lnTo>
                  <a:lnTo>
                    <a:pt x="393" y="8249"/>
                  </a:lnTo>
                  <a:lnTo>
                    <a:pt x="327" y="8176"/>
                  </a:lnTo>
                  <a:lnTo>
                    <a:pt x="267" y="8093"/>
                  </a:lnTo>
                  <a:lnTo>
                    <a:pt x="213" y="8001"/>
                  </a:lnTo>
                  <a:lnTo>
                    <a:pt x="165" y="7901"/>
                  </a:lnTo>
                  <a:lnTo>
                    <a:pt x="123" y="7792"/>
                  </a:lnTo>
                  <a:lnTo>
                    <a:pt x="87" y="7675"/>
                  </a:lnTo>
                  <a:lnTo>
                    <a:pt x="57" y="7551"/>
                  </a:lnTo>
                  <a:lnTo>
                    <a:pt x="34" y="7419"/>
                  </a:lnTo>
                  <a:lnTo>
                    <a:pt x="17" y="7280"/>
                  </a:lnTo>
                  <a:lnTo>
                    <a:pt x="5" y="7134"/>
                  </a:lnTo>
                  <a:lnTo>
                    <a:pt x="0" y="6981"/>
                  </a:lnTo>
                  <a:lnTo>
                    <a:pt x="0" y="6823"/>
                  </a:lnTo>
                  <a:lnTo>
                    <a:pt x="7" y="6659"/>
                  </a:lnTo>
                  <a:lnTo>
                    <a:pt x="20" y="6490"/>
                  </a:lnTo>
                  <a:lnTo>
                    <a:pt x="38" y="6314"/>
                  </a:lnTo>
                  <a:lnTo>
                    <a:pt x="62" y="6134"/>
                  </a:lnTo>
                  <a:lnTo>
                    <a:pt x="92" y="5950"/>
                  </a:lnTo>
                  <a:lnTo>
                    <a:pt x="129" y="5761"/>
                  </a:lnTo>
                  <a:lnTo>
                    <a:pt x="171" y="5568"/>
                  </a:lnTo>
                  <a:lnTo>
                    <a:pt x="219" y="5371"/>
                  </a:lnTo>
                  <a:lnTo>
                    <a:pt x="273" y="5172"/>
                  </a:lnTo>
                  <a:lnTo>
                    <a:pt x="332" y="4969"/>
                  </a:lnTo>
                  <a:lnTo>
                    <a:pt x="397" y="4763"/>
                  </a:lnTo>
                  <a:lnTo>
                    <a:pt x="469" y="4555"/>
                  </a:lnTo>
                  <a:lnTo>
                    <a:pt x="545" y="4344"/>
                  </a:lnTo>
                  <a:lnTo>
                    <a:pt x="628" y="4133"/>
                  </a:lnTo>
                  <a:lnTo>
                    <a:pt x="717" y="3919"/>
                  </a:lnTo>
                  <a:lnTo>
                    <a:pt x="811" y="3704"/>
                  </a:lnTo>
                  <a:lnTo>
                    <a:pt x="911" y="3489"/>
                  </a:lnTo>
                  <a:lnTo>
                    <a:pt x="1015" y="3275"/>
                  </a:lnTo>
                  <a:lnTo>
                    <a:pt x="1123" y="3065"/>
                  </a:lnTo>
                  <a:lnTo>
                    <a:pt x="1233" y="2862"/>
                  </a:lnTo>
                  <a:lnTo>
                    <a:pt x="1346" y="2662"/>
                  </a:lnTo>
                  <a:lnTo>
                    <a:pt x="1460" y="2469"/>
                  </a:lnTo>
                  <a:lnTo>
                    <a:pt x="1578" y="2281"/>
                  </a:lnTo>
                  <a:lnTo>
                    <a:pt x="1697" y="2099"/>
                  </a:lnTo>
                  <a:lnTo>
                    <a:pt x="1818" y="1923"/>
                  </a:lnTo>
                  <a:lnTo>
                    <a:pt x="1939" y="1753"/>
                  </a:lnTo>
                  <a:lnTo>
                    <a:pt x="2063" y="1590"/>
                  </a:lnTo>
                  <a:lnTo>
                    <a:pt x="2186" y="1433"/>
                  </a:lnTo>
                  <a:lnTo>
                    <a:pt x="2312" y="1284"/>
                  </a:lnTo>
                  <a:lnTo>
                    <a:pt x="2437" y="1141"/>
                  </a:lnTo>
                  <a:lnTo>
                    <a:pt x="2562" y="1006"/>
                  </a:lnTo>
                  <a:lnTo>
                    <a:pt x="2688" y="878"/>
                  </a:lnTo>
                  <a:lnTo>
                    <a:pt x="2813" y="758"/>
                  </a:lnTo>
                  <a:lnTo>
                    <a:pt x="2938" y="646"/>
                  </a:lnTo>
                  <a:lnTo>
                    <a:pt x="3063" y="542"/>
                  </a:lnTo>
                  <a:lnTo>
                    <a:pt x="3185" y="447"/>
                  </a:lnTo>
                  <a:lnTo>
                    <a:pt x="3308" y="360"/>
                  </a:lnTo>
                  <a:lnTo>
                    <a:pt x="3428" y="282"/>
                  </a:lnTo>
                  <a:lnTo>
                    <a:pt x="3548" y="213"/>
                  </a:lnTo>
                  <a:lnTo>
                    <a:pt x="3665" y="153"/>
                  </a:lnTo>
                  <a:lnTo>
                    <a:pt x="3780" y="102"/>
                  </a:lnTo>
                  <a:lnTo>
                    <a:pt x="3893" y="62"/>
                  </a:lnTo>
                  <a:lnTo>
                    <a:pt x="4003" y="32"/>
                  </a:lnTo>
                  <a:lnTo>
                    <a:pt x="4111" y="11"/>
                  </a:lnTo>
                  <a:lnTo>
                    <a:pt x="4215" y="0"/>
                  </a:lnTo>
                  <a:lnTo>
                    <a:pt x="4317" y="1"/>
                  </a:lnTo>
                  <a:lnTo>
                    <a:pt x="4415" y="12"/>
                  </a:lnTo>
                  <a:lnTo>
                    <a:pt x="4508" y="34"/>
                  </a:lnTo>
                  <a:lnTo>
                    <a:pt x="4599" y="67"/>
                  </a:lnTo>
                  <a:lnTo>
                    <a:pt x="4684" y="111"/>
                  </a:lnTo>
                  <a:lnTo>
                    <a:pt x="4763" y="165"/>
                  </a:lnTo>
                  <a:lnTo>
                    <a:pt x="4835" y="230"/>
                  </a:lnTo>
                  <a:lnTo>
                    <a:pt x="4902" y="304"/>
                  </a:lnTo>
                  <a:lnTo>
                    <a:pt x="4962" y="386"/>
                  </a:lnTo>
                  <a:lnTo>
                    <a:pt x="5016" y="478"/>
                  </a:lnTo>
                  <a:lnTo>
                    <a:pt x="5064" y="579"/>
                  </a:lnTo>
                  <a:lnTo>
                    <a:pt x="5106" y="687"/>
                  </a:lnTo>
                  <a:lnTo>
                    <a:pt x="5142" y="805"/>
                  </a:lnTo>
                  <a:lnTo>
                    <a:pt x="5171" y="928"/>
                  </a:lnTo>
                  <a:lnTo>
                    <a:pt x="5195" y="1060"/>
                  </a:lnTo>
                  <a:lnTo>
                    <a:pt x="5212" y="1199"/>
                  </a:lnTo>
                  <a:lnTo>
                    <a:pt x="5224" y="1345"/>
                  </a:lnTo>
                  <a:lnTo>
                    <a:pt x="5229" y="1498"/>
                  </a:lnTo>
                  <a:lnTo>
                    <a:pt x="5228" y="1656"/>
                  </a:lnTo>
                  <a:lnTo>
                    <a:pt x="5222" y="1820"/>
                  </a:lnTo>
                  <a:lnTo>
                    <a:pt x="5210" y="1990"/>
                  </a:lnTo>
                  <a:lnTo>
                    <a:pt x="5192" y="2165"/>
                  </a:lnTo>
                  <a:lnTo>
                    <a:pt x="5167" y="2345"/>
                  </a:lnTo>
                  <a:lnTo>
                    <a:pt x="5136" y="2530"/>
                  </a:lnTo>
                  <a:lnTo>
                    <a:pt x="5101" y="2719"/>
                  </a:lnTo>
                  <a:lnTo>
                    <a:pt x="5058" y="2911"/>
                  </a:lnTo>
                  <a:lnTo>
                    <a:pt x="5010" y="3107"/>
                  </a:lnTo>
                  <a:lnTo>
                    <a:pt x="4957" y="3308"/>
                  </a:lnTo>
                  <a:lnTo>
                    <a:pt x="4897" y="3510"/>
                  </a:lnTo>
                  <a:lnTo>
                    <a:pt x="4831" y="3717"/>
                  </a:lnTo>
                  <a:lnTo>
                    <a:pt x="4761" y="3924"/>
                  </a:lnTo>
                  <a:lnTo>
                    <a:pt x="4683" y="4135"/>
                  </a:lnTo>
                  <a:lnTo>
                    <a:pt x="4600" y="4346"/>
                  </a:lnTo>
                  <a:lnTo>
                    <a:pt x="4513" y="4560"/>
                  </a:lnTo>
                  <a:lnTo>
                    <a:pt x="4418" y="4775"/>
                  </a:lnTo>
                  <a:lnTo>
                    <a:pt x="4319" y="4991"/>
                  </a:lnTo>
                  <a:lnTo>
                    <a:pt x="4213" y="5204"/>
                  </a:lnTo>
                  <a:lnTo>
                    <a:pt x="4106" y="5414"/>
                  </a:lnTo>
                  <a:lnTo>
                    <a:pt x="3996" y="5617"/>
                  </a:lnTo>
                  <a:lnTo>
                    <a:pt x="3884" y="5817"/>
                  </a:lnTo>
                  <a:lnTo>
                    <a:pt x="3768" y="6010"/>
                  </a:lnTo>
                  <a:lnTo>
                    <a:pt x="3652" y="6198"/>
                  </a:lnTo>
                  <a:lnTo>
                    <a:pt x="3532" y="6380"/>
                  </a:lnTo>
                  <a:lnTo>
                    <a:pt x="3412" y="6556"/>
                  </a:lnTo>
                  <a:lnTo>
                    <a:pt x="3289" y="6726"/>
                  </a:lnTo>
                  <a:lnTo>
                    <a:pt x="3167" y="6889"/>
                  </a:lnTo>
                  <a:lnTo>
                    <a:pt x="3042" y="7046"/>
                  </a:lnTo>
                  <a:lnTo>
                    <a:pt x="2918" y="7195"/>
                  </a:lnTo>
                  <a:lnTo>
                    <a:pt x="2792" y="7338"/>
                  </a:lnTo>
                  <a:lnTo>
                    <a:pt x="2666" y="7473"/>
                  </a:lnTo>
                  <a:lnTo>
                    <a:pt x="2541" y="7601"/>
                  </a:lnTo>
                  <a:lnTo>
                    <a:pt x="2416" y="7722"/>
                  </a:lnTo>
                  <a:lnTo>
                    <a:pt x="2291" y="7833"/>
                  </a:lnTo>
                  <a:lnTo>
                    <a:pt x="2167" y="7938"/>
                  </a:lnTo>
                  <a:lnTo>
                    <a:pt x="2043" y="8033"/>
                  </a:lnTo>
                  <a:lnTo>
                    <a:pt x="1921" y="8120"/>
                  </a:lnTo>
                  <a:lnTo>
                    <a:pt x="1800" y="8198"/>
                  </a:lnTo>
                  <a:lnTo>
                    <a:pt x="1682" y="8267"/>
                  </a:lnTo>
                  <a:lnTo>
                    <a:pt x="1565" y="8327"/>
                  </a:lnTo>
                  <a:lnTo>
                    <a:pt x="1449" y="8377"/>
                  </a:lnTo>
                  <a:lnTo>
                    <a:pt x="1336" y="8417"/>
                  </a:lnTo>
                  <a:lnTo>
                    <a:pt x="1226" y="8448"/>
                  </a:lnTo>
                  <a:lnTo>
                    <a:pt x="1118" y="8469"/>
                  </a:lnTo>
                  <a:lnTo>
                    <a:pt x="1014" y="8478"/>
                  </a:lnTo>
                  <a:lnTo>
                    <a:pt x="912" y="8478"/>
                  </a:lnTo>
                  <a:lnTo>
                    <a:pt x="814" y="8467"/>
                  </a:lnTo>
                  <a:lnTo>
                    <a:pt x="720" y="8446"/>
                  </a:lnTo>
                  <a:lnTo>
                    <a:pt x="630" y="8412"/>
                  </a:lnTo>
                  <a:close/>
                </a:path>
              </a:pathLst>
            </a:custGeom>
            <a:solidFill>
              <a:srgbClr val="9A8A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0" name="Freeform 61"/>
            <p:cNvSpPr>
              <a:spLocks/>
            </p:cNvSpPr>
            <p:nvPr/>
          </p:nvSpPr>
          <p:spPr bwMode="auto">
            <a:xfrm>
              <a:off x="2590" y="2961"/>
              <a:ext cx="241" cy="390"/>
            </a:xfrm>
            <a:custGeom>
              <a:avLst/>
              <a:gdLst>
                <a:gd name="T0" fmla="*/ 0 w 4808"/>
                <a:gd name="T1" fmla="*/ 0 h 7804"/>
                <a:gd name="T2" fmla="*/ 0 w 4808"/>
                <a:gd name="T3" fmla="*/ 0 h 7804"/>
                <a:gd name="T4" fmla="*/ 0 w 4808"/>
                <a:gd name="T5" fmla="*/ 0 h 7804"/>
                <a:gd name="T6" fmla="*/ 0 w 4808"/>
                <a:gd name="T7" fmla="*/ 0 h 7804"/>
                <a:gd name="T8" fmla="*/ 0 w 4808"/>
                <a:gd name="T9" fmla="*/ 0 h 7804"/>
                <a:gd name="T10" fmla="*/ 0 w 4808"/>
                <a:gd name="T11" fmla="*/ 0 h 7804"/>
                <a:gd name="T12" fmla="*/ 0 w 4808"/>
                <a:gd name="T13" fmla="*/ 0 h 7804"/>
                <a:gd name="T14" fmla="*/ 0 w 4808"/>
                <a:gd name="T15" fmla="*/ 0 h 7804"/>
                <a:gd name="T16" fmla="*/ 0 w 4808"/>
                <a:gd name="T17" fmla="*/ 0 h 7804"/>
                <a:gd name="T18" fmla="*/ 0 w 4808"/>
                <a:gd name="T19" fmla="*/ 0 h 7804"/>
                <a:gd name="T20" fmla="*/ 0 w 4808"/>
                <a:gd name="T21" fmla="*/ 0 h 7804"/>
                <a:gd name="T22" fmla="*/ 0 w 4808"/>
                <a:gd name="T23" fmla="*/ 0 h 7804"/>
                <a:gd name="T24" fmla="*/ 0 w 4808"/>
                <a:gd name="T25" fmla="*/ 0 h 7804"/>
                <a:gd name="T26" fmla="*/ 0 w 4808"/>
                <a:gd name="T27" fmla="*/ 0 h 7804"/>
                <a:gd name="T28" fmla="*/ 0 w 4808"/>
                <a:gd name="T29" fmla="*/ 0 h 7804"/>
                <a:gd name="T30" fmla="*/ 0 w 4808"/>
                <a:gd name="T31" fmla="*/ 0 h 7804"/>
                <a:gd name="T32" fmla="*/ 0 w 4808"/>
                <a:gd name="T33" fmla="*/ 0 h 7804"/>
                <a:gd name="T34" fmla="*/ 0 w 4808"/>
                <a:gd name="T35" fmla="*/ 0 h 7804"/>
                <a:gd name="T36" fmla="*/ 0 w 4808"/>
                <a:gd name="T37" fmla="*/ 0 h 7804"/>
                <a:gd name="T38" fmla="*/ 0 w 4808"/>
                <a:gd name="T39" fmla="*/ 0 h 7804"/>
                <a:gd name="T40" fmla="*/ 0 w 4808"/>
                <a:gd name="T41" fmla="*/ 0 h 7804"/>
                <a:gd name="T42" fmla="*/ 0 w 4808"/>
                <a:gd name="T43" fmla="*/ 0 h 7804"/>
                <a:gd name="T44" fmla="*/ 0 w 4808"/>
                <a:gd name="T45" fmla="*/ 0 h 7804"/>
                <a:gd name="T46" fmla="*/ 0 w 4808"/>
                <a:gd name="T47" fmla="*/ 0 h 7804"/>
                <a:gd name="T48" fmla="*/ 0 w 4808"/>
                <a:gd name="T49" fmla="*/ 0 h 7804"/>
                <a:gd name="T50" fmla="*/ 0 w 4808"/>
                <a:gd name="T51" fmla="*/ 0 h 7804"/>
                <a:gd name="T52" fmla="*/ 0 w 4808"/>
                <a:gd name="T53" fmla="*/ 0 h 7804"/>
                <a:gd name="T54" fmla="*/ 0 w 4808"/>
                <a:gd name="T55" fmla="*/ 0 h 7804"/>
                <a:gd name="T56" fmla="*/ 0 w 4808"/>
                <a:gd name="T57" fmla="*/ 0 h 7804"/>
                <a:gd name="T58" fmla="*/ 0 w 4808"/>
                <a:gd name="T59" fmla="*/ 0 h 7804"/>
                <a:gd name="T60" fmla="*/ 0 w 4808"/>
                <a:gd name="T61" fmla="*/ 0 h 7804"/>
                <a:gd name="T62" fmla="*/ 0 w 4808"/>
                <a:gd name="T63" fmla="*/ 0 h 7804"/>
                <a:gd name="T64" fmla="*/ 0 w 4808"/>
                <a:gd name="T65" fmla="*/ 0 h 7804"/>
                <a:gd name="T66" fmla="*/ 0 w 4808"/>
                <a:gd name="T67" fmla="*/ 0 h 7804"/>
                <a:gd name="T68" fmla="*/ 0 w 4808"/>
                <a:gd name="T69" fmla="*/ 0 h 7804"/>
                <a:gd name="T70" fmla="*/ 0 w 4808"/>
                <a:gd name="T71" fmla="*/ 0 h 7804"/>
                <a:gd name="T72" fmla="*/ 0 w 4808"/>
                <a:gd name="T73" fmla="*/ 0 h 7804"/>
                <a:gd name="T74" fmla="*/ 0 w 4808"/>
                <a:gd name="T75" fmla="*/ 0 h 7804"/>
                <a:gd name="T76" fmla="*/ 0 w 4808"/>
                <a:gd name="T77" fmla="*/ 0 h 7804"/>
                <a:gd name="T78" fmla="*/ 0 w 4808"/>
                <a:gd name="T79" fmla="*/ 0 h 7804"/>
                <a:gd name="T80" fmla="*/ 0 w 4808"/>
                <a:gd name="T81" fmla="*/ 0 h 7804"/>
                <a:gd name="T82" fmla="*/ 0 w 4808"/>
                <a:gd name="T83" fmla="*/ 0 h 7804"/>
                <a:gd name="T84" fmla="*/ 0 w 4808"/>
                <a:gd name="T85" fmla="*/ 0 h 780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808"/>
                <a:gd name="T130" fmla="*/ 0 h 7804"/>
                <a:gd name="T131" fmla="*/ 4808 w 4808"/>
                <a:gd name="T132" fmla="*/ 7804 h 780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808" h="7804">
                  <a:moveTo>
                    <a:pt x="589" y="7742"/>
                  </a:moveTo>
                  <a:lnTo>
                    <a:pt x="510" y="7701"/>
                  </a:lnTo>
                  <a:lnTo>
                    <a:pt x="437" y="7651"/>
                  </a:lnTo>
                  <a:lnTo>
                    <a:pt x="370" y="7592"/>
                  </a:lnTo>
                  <a:lnTo>
                    <a:pt x="308" y="7524"/>
                  </a:lnTo>
                  <a:lnTo>
                    <a:pt x="252" y="7447"/>
                  </a:lnTo>
                  <a:lnTo>
                    <a:pt x="201" y="7363"/>
                  </a:lnTo>
                  <a:lnTo>
                    <a:pt x="156" y="7269"/>
                  </a:lnTo>
                  <a:lnTo>
                    <a:pt x="117" y="7169"/>
                  </a:lnTo>
                  <a:lnTo>
                    <a:pt x="84" y="7062"/>
                  </a:lnTo>
                  <a:lnTo>
                    <a:pt x="56" y="6946"/>
                  </a:lnTo>
                  <a:lnTo>
                    <a:pt x="34" y="6825"/>
                  </a:lnTo>
                  <a:lnTo>
                    <a:pt x="16" y="6697"/>
                  </a:lnTo>
                  <a:lnTo>
                    <a:pt x="5" y="6562"/>
                  </a:lnTo>
                  <a:lnTo>
                    <a:pt x="0" y="6422"/>
                  </a:lnTo>
                  <a:lnTo>
                    <a:pt x="0" y="6276"/>
                  </a:lnTo>
                  <a:lnTo>
                    <a:pt x="5" y="6124"/>
                  </a:lnTo>
                  <a:lnTo>
                    <a:pt x="15" y="5968"/>
                  </a:lnTo>
                  <a:lnTo>
                    <a:pt x="32" y="5807"/>
                  </a:lnTo>
                  <a:lnTo>
                    <a:pt x="53" y="5642"/>
                  </a:lnTo>
                  <a:lnTo>
                    <a:pt x="81" y="5471"/>
                  </a:lnTo>
                  <a:lnTo>
                    <a:pt x="113" y="5297"/>
                  </a:lnTo>
                  <a:lnTo>
                    <a:pt x="151" y="5120"/>
                  </a:lnTo>
                  <a:lnTo>
                    <a:pt x="195" y="4939"/>
                  </a:lnTo>
                  <a:lnTo>
                    <a:pt x="244" y="4755"/>
                  </a:lnTo>
                  <a:lnTo>
                    <a:pt x="298" y="4568"/>
                  </a:lnTo>
                  <a:lnTo>
                    <a:pt x="357" y="4379"/>
                  </a:lnTo>
                  <a:lnTo>
                    <a:pt x="422" y="4187"/>
                  </a:lnTo>
                  <a:lnTo>
                    <a:pt x="492" y="3993"/>
                  </a:lnTo>
                  <a:lnTo>
                    <a:pt x="568" y="3798"/>
                  </a:lnTo>
                  <a:lnTo>
                    <a:pt x="648" y="3602"/>
                  </a:lnTo>
                  <a:lnTo>
                    <a:pt x="734" y="3403"/>
                  </a:lnTo>
                  <a:lnTo>
                    <a:pt x="826" y="3205"/>
                  </a:lnTo>
                  <a:lnTo>
                    <a:pt x="921" y="3009"/>
                  </a:lnTo>
                  <a:lnTo>
                    <a:pt x="1020" y="2817"/>
                  </a:lnTo>
                  <a:lnTo>
                    <a:pt x="1120" y="2628"/>
                  </a:lnTo>
                  <a:lnTo>
                    <a:pt x="1224" y="2445"/>
                  </a:lnTo>
                  <a:lnTo>
                    <a:pt x="1329" y="2267"/>
                  </a:lnTo>
                  <a:lnTo>
                    <a:pt x="1437" y="2095"/>
                  </a:lnTo>
                  <a:lnTo>
                    <a:pt x="1546" y="1927"/>
                  </a:lnTo>
                  <a:lnTo>
                    <a:pt x="1656" y="1765"/>
                  </a:lnTo>
                  <a:lnTo>
                    <a:pt x="1768" y="1609"/>
                  </a:lnTo>
                  <a:lnTo>
                    <a:pt x="1882" y="1459"/>
                  </a:lnTo>
                  <a:lnTo>
                    <a:pt x="1995" y="1315"/>
                  </a:lnTo>
                  <a:lnTo>
                    <a:pt x="2111" y="1177"/>
                  </a:lnTo>
                  <a:lnTo>
                    <a:pt x="2225" y="1047"/>
                  </a:lnTo>
                  <a:lnTo>
                    <a:pt x="2340" y="922"/>
                  </a:lnTo>
                  <a:lnTo>
                    <a:pt x="2456" y="804"/>
                  </a:lnTo>
                  <a:lnTo>
                    <a:pt x="2571" y="694"/>
                  </a:lnTo>
                  <a:lnTo>
                    <a:pt x="2686" y="592"/>
                  </a:lnTo>
                  <a:lnTo>
                    <a:pt x="2801" y="495"/>
                  </a:lnTo>
                  <a:lnTo>
                    <a:pt x="2914" y="409"/>
                  </a:lnTo>
                  <a:lnTo>
                    <a:pt x="3027" y="329"/>
                  </a:lnTo>
                  <a:lnTo>
                    <a:pt x="3138" y="257"/>
                  </a:lnTo>
                  <a:lnTo>
                    <a:pt x="3248" y="194"/>
                  </a:lnTo>
                  <a:lnTo>
                    <a:pt x="3356" y="139"/>
                  </a:lnTo>
                  <a:lnTo>
                    <a:pt x="3463" y="93"/>
                  </a:lnTo>
                  <a:lnTo>
                    <a:pt x="3567" y="56"/>
                  </a:lnTo>
                  <a:lnTo>
                    <a:pt x="3668" y="27"/>
                  </a:lnTo>
                  <a:lnTo>
                    <a:pt x="3768" y="9"/>
                  </a:lnTo>
                  <a:lnTo>
                    <a:pt x="3864" y="0"/>
                  </a:lnTo>
                  <a:lnTo>
                    <a:pt x="3958" y="1"/>
                  </a:lnTo>
                  <a:lnTo>
                    <a:pt x="4049" y="11"/>
                  </a:lnTo>
                  <a:lnTo>
                    <a:pt x="4135" y="31"/>
                  </a:lnTo>
                  <a:lnTo>
                    <a:pt x="4219" y="62"/>
                  </a:lnTo>
                  <a:lnTo>
                    <a:pt x="4298" y="103"/>
                  </a:lnTo>
                  <a:lnTo>
                    <a:pt x="4371" y="153"/>
                  </a:lnTo>
                  <a:lnTo>
                    <a:pt x="4439" y="212"/>
                  </a:lnTo>
                  <a:lnTo>
                    <a:pt x="4500" y="281"/>
                  </a:lnTo>
                  <a:lnTo>
                    <a:pt x="4556" y="357"/>
                  </a:lnTo>
                  <a:lnTo>
                    <a:pt x="4607" y="442"/>
                  </a:lnTo>
                  <a:lnTo>
                    <a:pt x="4651" y="534"/>
                  </a:lnTo>
                  <a:lnTo>
                    <a:pt x="4691" y="634"/>
                  </a:lnTo>
                  <a:lnTo>
                    <a:pt x="4725" y="743"/>
                  </a:lnTo>
                  <a:lnTo>
                    <a:pt x="4752" y="857"/>
                  </a:lnTo>
                  <a:lnTo>
                    <a:pt x="4775" y="979"/>
                  </a:lnTo>
                  <a:lnTo>
                    <a:pt x="4791" y="1108"/>
                  </a:lnTo>
                  <a:lnTo>
                    <a:pt x="4802" y="1242"/>
                  </a:lnTo>
                  <a:lnTo>
                    <a:pt x="4808" y="1382"/>
                  </a:lnTo>
                  <a:lnTo>
                    <a:pt x="4808" y="1528"/>
                  </a:lnTo>
                  <a:lnTo>
                    <a:pt x="4803" y="1679"/>
                  </a:lnTo>
                  <a:lnTo>
                    <a:pt x="4792" y="1836"/>
                  </a:lnTo>
                  <a:lnTo>
                    <a:pt x="4777" y="1997"/>
                  </a:lnTo>
                  <a:lnTo>
                    <a:pt x="4754" y="2163"/>
                  </a:lnTo>
                  <a:lnTo>
                    <a:pt x="4728" y="2333"/>
                  </a:lnTo>
                  <a:lnTo>
                    <a:pt x="4695" y="2507"/>
                  </a:lnTo>
                  <a:lnTo>
                    <a:pt x="4657" y="2685"/>
                  </a:lnTo>
                  <a:lnTo>
                    <a:pt x="4613" y="2866"/>
                  </a:lnTo>
                  <a:lnTo>
                    <a:pt x="4564" y="3050"/>
                  </a:lnTo>
                  <a:lnTo>
                    <a:pt x="4510" y="3237"/>
                  </a:lnTo>
                  <a:lnTo>
                    <a:pt x="4451" y="3426"/>
                  </a:lnTo>
                  <a:lnTo>
                    <a:pt x="4386" y="3617"/>
                  </a:lnTo>
                  <a:lnTo>
                    <a:pt x="4316" y="3810"/>
                  </a:lnTo>
                  <a:lnTo>
                    <a:pt x="4241" y="4006"/>
                  </a:lnTo>
                  <a:lnTo>
                    <a:pt x="4160" y="4203"/>
                  </a:lnTo>
                  <a:lnTo>
                    <a:pt x="4073" y="4400"/>
                  </a:lnTo>
                  <a:lnTo>
                    <a:pt x="3982" y="4599"/>
                  </a:lnTo>
                  <a:lnTo>
                    <a:pt x="3886" y="4796"/>
                  </a:lnTo>
                  <a:lnTo>
                    <a:pt x="3788" y="4988"/>
                  </a:lnTo>
                  <a:lnTo>
                    <a:pt x="3687" y="5175"/>
                  </a:lnTo>
                  <a:lnTo>
                    <a:pt x="3584" y="5358"/>
                  </a:lnTo>
                  <a:lnTo>
                    <a:pt x="3479" y="5536"/>
                  </a:lnTo>
                  <a:lnTo>
                    <a:pt x="3372" y="5709"/>
                  </a:lnTo>
                  <a:lnTo>
                    <a:pt x="3262" y="5877"/>
                  </a:lnTo>
                  <a:lnTo>
                    <a:pt x="3152" y="6038"/>
                  </a:lnTo>
                  <a:lnTo>
                    <a:pt x="3040" y="6195"/>
                  </a:lnTo>
                  <a:lnTo>
                    <a:pt x="2926" y="6345"/>
                  </a:lnTo>
                  <a:lnTo>
                    <a:pt x="2812" y="6489"/>
                  </a:lnTo>
                  <a:lnTo>
                    <a:pt x="2698" y="6627"/>
                  </a:lnTo>
                  <a:lnTo>
                    <a:pt x="2582" y="6758"/>
                  </a:lnTo>
                  <a:lnTo>
                    <a:pt x="2467" y="6882"/>
                  </a:lnTo>
                  <a:lnTo>
                    <a:pt x="2352" y="7000"/>
                  </a:lnTo>
                  <a:lnTo>
                    <a:pt x="2236" y="7110"/>
                  </a:lnTo>
                  <a:lnTo>
                    <a:pt x="2122" y="7213"/>
                  </a:lnTo>
                  <a:lnTo>
                    <a:pt x="2007" y="7308"/>
                  </a:lnTo>
                  <a:lnTo>
                    <a:pt x="1894" y="7396"/>
                  </a:lnTo>
                  <a:lnTo>
                    <a:pt x="1782" y="7476"/>
                  </a:lnTo>
                  <a:lnTo>
                    <a:pt x="1670" y="7548"/>
                  </a:lnTo>
                  <a:lnTo>
                    <a:pt x="1560" y="7611"/>
                  </a:lnTo>
                  <a:lnTo>
                    <a:pt x="1452" y="7665"/>
                  </a:lnTo>
                  <a:lnTo>
                    <a:pt x="1346" y="7711"/>
                  </a:lnTo>
                  <a:lnTo>
                    <a:pt x="1242" y="7749"/>
                  </a:lnTo>
                  <a:lnTo>
                    <a:pt x="1139" y="7777"/>
                  </a:lnTo>
                  <a:lnTo>
                    <a:pt x="1040" y="7795"/>
                  </a:lnTo>
                  <a:lnTo>
                    <a:pt x="944" y="7804"/>
                  </a:lnTo>
                  <a:lnTo>
                    <a:pt x="850" y="7804"/>
                  </a:lnTo>
                  <a:lnTo>
                    <a:pt x="760" y="7793"/>
                  </a:lnTo>
                  <a:lnTo>
                    <a:pt x="673" y="7773"/>
                  </a:lnTo>
                  <a:lnTo>
                    <a:pt x="589" y="7742"/>
                  </a:lnTo>
                  <a:close/>
                </a:path>
              </a:pathLst>
            </a:custGeom>
            <a:solidFill>
              <a:srgbClr val="9584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1" name="Freeform 62"/>
            <p:cNvSpPr>
              <a:spLocks/>
            </p:cNvSpPr>
            <p:nvPr/>
          </p:nvSpPr>
          <p:spPr bwMode="auto">
            <a:xfrm>
              <a:off x="2607" y="2963"/>
              <a:ext cx="219" cy="356"/>
            </a:xfrm>
            <a:custGeom>
              <a:avLst/>
              <a:gdLst>
                <a:gd name="T0" fmla="*/ 0 w 4389"/>
                <a:gd name="T1" fmla="*/ 0 h 7131"/>
                <a:gd name="T2" fmla="*/ 0 w 4389"/>
                <a:gd name="T3" fmla="*/ 0 h 7131"/>
                <a:gd name="T4" fmla="*/ 0 w 4389"/>
                <a:gd name="T5" fmla="*/ 0 h 7131"/>
                <a:gd name="T6" fmla="*/ 0 w 4389"/>
                <a:gd name="T7" fmla="*/ 0 h 7131"/>
                <a:gd name="T8" fmla="*/ 0 w 4389"/>
                <a:gd name="T9" fmla="*/ 0 h 7131"/>
                <a:gd name="T10" fmla="*/ 0 w 4389"/>
                <a:gd name="T11" fmla="*/ 0 h 7131"/>
                <a:gd name="T12" fmla="*/ 0 w 4389"/>
                <a:gd name="T13" fmla="*/ 0 h 7131"/>
                <a:gd name="T14" fmla="*/ 0 w 4389"/>
                <a:gd name="T15" fmla="*/ 0 h 7131"/>
                <a:gd name="T16" fmla="*/ 0 w 4389"/>
                <a:gd name="T17" fmla="*/ 0 h 7131"/>
                <a:gd name="T18" fmla="*/ 0 w 4389"/>
                <a:gd name="T19" fmla="*/ 0 h 7131"/>
                <a:gd name="T20" fmla="*/ 0 w 4389"/>
                <a:gd name="T21" fmla="*/ 0 h 7131"/>
                <a:gd name="T22" fmla="*/ 0 w 4389"/>
                <a:gd name="T23" fmla="*/ 0 h 7131"/>
                <a:gd name="T24" fmla="*/ 0 w 4389"/>
                <a:gd name="T25" fmla="*/ 0 h 7131"/>
                <a:gd name="T26" fmla="*/ 0 w 4389"/>
                <a:gd name="T27" fmla="*/ 0 h 7131"/>
                <a:gd name="T28" fmla="*/ 0 w 4389"/>
                <a:gd name="T29" fmla="*/ 0 h 7131"/>
                <a:gd name="T30" fmla="*/ 0 w 4389"/>
                <a:gd name="T31" fmla="*/ 0 h 7131"/>
                <a:gd name="T32" fmla="*/ 0 w 4389"/>
                <a:gd name="T33" fmla="*/ 0 h 7131"/>
                <a:gd name="T34" fmla="*/ 0 w 4389"/>
                <a:gd name="T35" fmla="*/ 0 h 7131"/>
                <a:gd name="T36" fmla="*/ 0 w 4389"/>
                <a:gd name="T37" fmla="*/ 0 h 7131"/>
                <a:gd name="T38" fmla="*/ 0 w 4389"/>
                <a:gd name="T39" fmla="*/ 0 h 7131"/>
                <a:gd name="T40" fmla="*/ 0 w 4389"/>
                <a:gd name="T41" fmla="*/ 0 h 7131"/>
                <a:gd name="T42" fmla="*/ 0 w 4389"/>
                <a:gd name="T43" fmla="*/ 0 h 7131"/>
                <a:gd name="T44" fmla="*/ 0 w 4389"/>
                <a:gd name="T45" fmla="*/ 0 h 7131"/>
                <a:gd name="T46" fmla="*/ 0 w 4389"/>
                <a:gd name="T47" fmla="*/ 0 h 7131"/>
                <a:gd name="T48" fmla="*/ 0 w 4389"/>
                <a:gd name="T49" fmla="*/ 0 h 7131"/>
                <a:gd name="T50" fmla="*/ 0 w 4389"/>
                <a:gd name="T51" fmla="*/ 0 h 7131"/>
                <a:gd name="T52" fmla="*/ 0 w 4389"/>
                <a:gd name="T53" fmla="*/ 0 h 7131"/>
                <a:gd name="T54" fmla="*/ 0 w 4389"/>
                <a:gd name="T55" fmla="*/ 0 h 7131"/>
                <a:gd name="T56" fmla="*/ 0 w 4389"/>
                <a:gd name="T57" fmla="*/ 0 h 7131"/>
                <a:gd name="T58" fmla="*/ 0 w 4389"/>
                <a:gd name="T59" fmla="*/ 0 h 7131"/>
                <a:gd name="T60" fmla="*/ 0 w 4389"/>
                <a:gd name="T61" fmla="*/ 0 h 7131"/>
                <a:gd name="T62" fmla="*/ 0 w 4389"/>
                <a:gd name="T63" fmla="*/ 0 h 7131"/>
                <a:gd name="T64" fmla="*/ 0 w 4389"/>
                <a:gd name="T65" fmla="*/ 0 h 7131"/>
                <a:gd name="T66" fmla="*/ 0 w 4389"/>
                <a:gd name="T67" fmla="*/ 0 h 7131"/>
                <a:gd name="T68" fmla="*/ 0 w 4389"/>
                <a:gd name="T69" fmla="*/ 0 h 7131"/>
                <a:gd name="T70" fmla="*/ 0 w 4389"/>
                <a:gd name="T71" fmla="*/ 0 h 7131"/>
                <a:gd name="T72" fmla="*/ 0 w 4389"/>
                <a:gd name="T73" fmla="*/ 0 h 7131"/>
                <a:gd name="T74" fmla="*/ 0 w 4389"/>
                <a:gd name="T75" fmla="*/ 0 h 7131"/>
                <a:gd name="T76" fmla="*/ 0 w 4389"/>
                <a:gd name="T77" fmla="*/ 0 h 7131"/>
                <a:gd name="T78" fmla="*/ 0 w 4389"/>
                <a:gd name="T79" fmla="*/ 0 h 7131"/>
                <a:gd name="T80" fmla="*/ 0 w 4389"/>
                <a:gd name="T81" fmla="*/ 0 h 7131"/>
                <a:gd name="T82" fmla="*/ 0 w 4389"/>
                <a:gd name="T83" fmla="*/ 0 h 7131"/>
                <a:gd name="T84" fmla="*/ 0 w 4389"/>
                <a:gd name="T85" fmla="*/ 0 h 71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389"/>
                <a:gd name="T130" fmla="*/ 0 h 7131"/>
                <a:gd name="T131" fmla="*/ 4389 w 4389"/>
                <a:gd name="T132" fmla="*/ 7131 h 713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389" h="7131">
                  <a:moveTo>
                    <a:pt x="549" y="7073"/>
                  </a:moveTo>
                  <a:lnTo>
                    <a:pt x="476" y="7035"/>
                  </a:lnTo>
                  <a:lnTo>
                    <a:pt x="409" y="6989"/>
                  </a:lnTo>
                  <a:lnTo>
                    <a:pt x="347" y="6935"/>
                  </a:lnTo>
                  <a:lnTo>
                    <a:pt x="290" y="6872"/>
                  </a:lnTo>
                  <a:lnTo>
                    <a:pt x="237" y="6802"/>
                  </a:lnTo>
                  <a:lnTo>
                    <a:pt x="190" y="6724"/>
                  </a:lnTo>
                  <a:lnTo>
                    <a:pt x="149" y="6639"/>
                  </a:lnTo>
                  <a:lnTo>
                    <a:pt x="113" y="6547"/>
                  </a:lnTo>
                  <a:lnTo>
                    <a:pt x="81" y="6448"/>
                  </a:lnTo>
                  <a:lnTo>
                    <a:pt x="55" y="6344"/>
                  </a:lnTo>
                  <a:lnTo>
                    <a:pt x="33" y="6232"/>
                  </a:lnTo>
                  <a:lnTo>
                    <a:pt x="18" y="6115"/>
                  </a:lnTo>
                  <a:lnTo>
                    <a:pt x="7" y="5992"/>
                  </a:lnTo>
                  <a:lnTo>
                    <a:pt x="1" y="5863"/>
                  </a:lnTo>
                  <a:lnTo>
                    <a:pt x="0" y="5730"/>
                  </a:lnTo>
                  <a:lnTo>
                    <a:pt x="4" y="5591"/>
                  </a:lnTo>
                  <a:lnTo>
                    <a:pt x="13" y="5448"/>
                  </a:lnTo>
                  <a:lnTo>
                    <a:pt x="26" y="5301"/>
                  </a:lnTo>
                  <a:lnTo>
                    <a:pt x="45" y="5149"/>
                  </a:lnTo>
                  <a:lnTo>
                    <a:pt x="70" y="4994"/>
                  </a:lnTo>
                  <a:lnTo>
                    <a:pt x="99" y="4835"/>
                  </a:lnTo>
                  <a:lnTo>
                    <a:pt x="132" y="4673"/>
                  </a:lnTo>
                  <a:lnTo>
                    <a:pt x="171" y="4507"/>
                  </a:lnTo>
                  <a:lnTo>
                    <a:pt x="215" y="4339"/>
                  </a:lnTo>
                  <a:lnTo>
                    <a:pt x="264" y="4168"/>
                  </a:lnTo>
                  <a:lnTo>
                    <a:pt x="317" y="3995"/>
                  </a:lnTo>
                  <a:lnTo>
                    <a:pt x="376" y="3820"/>
                  </a:lnTo>
                  <a:lnTo>
                    <a:pt x="440" y="3643"/>
                  </a:lnTo>
                  <a:lnTo>
                    <a:pt x="508" y="3464"/>
                  </a:lnTo>
                  <a:lnTo>
                    <a:pt x="581" y="3285"/>
                  </a:lnTo>
                  <a:lnTo>
                    <a:pt x="659" y="3104"/>
                  </a:lnTo>
                  <a:lnTo>
                    <a:pt x="742" y="2924"/>
                  </a:lnTo>
                  <a:lnTo>
                    <a:pt x="828" y="2744"/>
                  </a:lnTo>
                  <a:lnTo>
                    <a:pt x="918" y="2568"/>
                  </a:lnTo>
                  <a:lnTo>
                    <a:pt x="1008" y="2397"/>
                  </a:lnTo>
                  <a:lnTo>
                    <a:pt x="1102" y="2229"/>
                  </a:lnTo>
                  <a:lnTo>
                    <a:pt x="1198" y="2067"/>
                  </a:lnTo>
                  <a:lnTo>
                    <a:pt x="1296" y="1909"/>
                  </a:lnTo>
                  <a:lnTo>
                    <a:pt x="1395" y="1756"/>
                  </a:lnTo>
                  <a:lnTo>
                    <a:pt x="1497" y="1609"/>
                  </a:lnTo>
                  <a:lnTo>
                    <a:pt x="1599" y="1466"/>
                  </a:lnTo>
                  <a:lnTo>
                    <a:pt x="1701" y="1329"/>
                  </a:lnTo>
                  <a:lnTo>
                    <a:pt x="1805" y="1198"/>
                  </a:lnTo>
                  <a:lnTo>
                    <a:pt x="1910" y="1072"/>
                  </a:lnTo>
                  <a:lnTo>
                    <a:pt x="2014" y="952"/>
                  </a:lnTo>
                  <a:lnTo>
                    <a:pt x="2120" y="839"/>
                  </a:lnTo>
                  <a:lnTo>
                    <a:pt x="2226" y="732"/>
                  </a:lnTo>
                  <a:lnTo>
                    <a:pt x="2331" y="631"/>
                  </a:lnTo>
                  <a:lnTo>
                    <a:pt x="2436" y="537"/>
                  </a:lnTo>
                  <a:lnTo>
                    <a:pt x="2540" y="450"/>
                  </a:lnTo>
                  <a:lnTo>
                    <a:pt x="2643" y="370"/>
                  </a:lnTo>
                  <a:lnTo>
                    <a:pt x="2746" y="298"/>
                  </a:lnTo>
                  <a:lnTo>
                    <a:pt x="2849" y="233"/>
                  </a:lnTo>
                  <a:lnTo>
                    <a:pt x="2949" y="175"/>
                  </a:lnTo>
                  <a:lnTo>
                    <a:pt x="3048" y="126"/>
                  </a:lnTo>
                  <a:lnTo>
                    <a:pt x="3146" y="84"/>
                  </a:lnTo>
                  <a:lnTo>
                    <a:pt x="3241" y="50"/>
                  </a:lnTo>
                  <a:lnTo>
                    <a:pt x="3334" y="25"/>
                  </a:lnTo>
                  <a:lnTo>
                    <a:pt x="3425" y="8"/>
                  </a:lnTo>
                  <a:lnTo>
                    <a:pt x="3514" y="0"/>
                  </a:lnTo>
                  <a:lnTo>
                    <a:pt x="3600" y="1"/>
                  </a:lnTo>
                  <a:lnTo>
                    <a:pt x="3683" y="10"/>
                  </a:lnTo>
                  <a:lnTo>
                    <a:pt x="3763" y="30"/>
                  </a:lnTo>
                  <a:lnTo>
                    <a:pt x="3840" y="58"/>
                  </a:lnTo>
                  <a:lnTo>
                    <a:pt x="3913" y="96"/>
                  </a:lnTo>
                  <a:lnTo>
                    <a:pt x="3980" y="142"/>
                  </a:lnTo>
                  <a:lnTo>
                    <a:pt x="4042" y="197"/>
                  </a:lnTo>
                  <a:lnTo>
                    <a:pt x="4099" y="259"/>
                  </a:lnTo>
                  <a:lnTo>
                    <a:pt x="4151" y="329"/>
                  </a:lnTo>
                  <a:lnTo>
                    <a:pt x="4198" y="407"/>
                  </a:lnTo>
                  <a:lnTo>
                    <a:pt x="4240" y="492"/>
                  </a:lnTo>
                  <a:lnTo>
                    <a:pt x="4276" y="584"/>
                  </a:lnTo>
                  <a:lnTo>
                    <a:pt x="4308" y="682"/>
                  </a:lnTo>
                  <a:lnTo>
                    <a:pt x="4334" y="788"/>
                  </a:lnTo>
                  <a:lnTo>
                    <a:pt x="4356" y="899"/>
                  </a:lnTo>
                  <a:lnTo>
                    <a:pt x="4371" y="1017"/>
                  </a:lnTo>
                  <a:lnTo>
                    <a:pt x="4382" y="1139"/>
                  </a:lnTo>
                  <a:lnTo>
                    <a:pt x="4388" y="1268"/>
                  </a:lnTo>
                  <a:lnTo>
                    <a:pt x="4389" y="1401"/>
                  </a:lnTo>
                  <a:lnTo>
                    <a:pt x="4385" y="1539"/>
                  </a:lnTo>
                  <a:lnTo>
                    <a:pt x="4376" y="1683"/>
                  </a:lnTo>
                  <a:lnTo>
                    <a:pt x="4363" y="1830"/>
                  </a:lnTo>
                  <a:lnTo>
                    <a:pt x="4343" y="1982"/>
                  </a:lnTo>
                  <a:lnTo>
                    <a:pt x="4319" y="2137"/>
                  </a:lnTo>
                  <a:lnTo>
                    <a:pt x="4290" y="2296"/>
                  </a:lnTo>
                  <a:lnTo>
                    <a:pt x="4257" y="2458"/>
                  </a:lnTo>
                  <a:lnTo>
                    <a:pt x="4218" y="2624"/>
                  </a:lnTo>
                  <a:lnTo>
                    <a:pt x="4174" y="2792"/>
                  </a:lnTo>
                  <a:lnTo>
                    <a:pt x="4125" y="2963"/>
                  </a:lnTo>
                  <a:lnTo>
                    <a:pt x="4072" y="3136"/>
                  </a:lnTo>
                  <a:lnTo>
                    <a:pt x="4013" y="3311"/>
                  </a:lnTo>
                  <a:lnTo>
                    <a:pt x="3949" y="3488"/>
                  </a:lnTo>
                  <a:lnTo>
                    <a:pt x="3882" y="3666"/>
                  </a:lnTo>
                  <a:lnTo>
                    <a:pt x="3808" y="3846"/>
                  </a:lnTo>
                  <a:lnTo>
                    <a:pt x="3731" y="4027"/>
                  </a:lnTo>
                  <a:lnTo>
                    <a:pt x="3648" y="4208"/>
                  </a:lnTo>
                  <a:lnTo>
                    <a:pt x="3561" y="4388"/>
                  </a:lnTo>
                  <a:lnTo>
                    <a:pt x="3471" y="4564"/>
                  </a:lnTo>
                  <a:lnTo>
                    <a:pt x="3381" y="4734"/>
                  </a:lnTo>
                  <a:lnTo>
                    <a:pt x="3287" y="4902"/>
                  </a:lnTo>
                  <a:lnTo>
                    <a:pt x="3191" y="5065"/>
                  </a:lnTo>
                  <a:lnTo>
                    <a:pt x="3093" y="5222"/>
                  </a:lnTo>
                  <a:lnTo>
                    <a:pt x="2994" y="5374"/>
                  </a:lnTo>
                  <a:lnTo>
                    <a:pt x="2892" y="5523"/>
                  </a:lnTo>
                  <a:lnTo>
                    <a:pt x="2791" y="5665"/>
                  </a:lnTo>
                  <a:lnTo>
                    <a:pt x="2688" y="5802"/>
                  </a:lnTo>
                  <a:lnTo>
                    <a:pt x="2584" y="5934"/>
                  </a:lnTo>
                  <a:lnTo>
                    <a:pt x="2479" y="6060"/>
                  </a:lnTo>
                  <a:lnTo>
                    <a:pt x="2375" y="6179"/>
                  </a:lnTo>
                  <a:lnTo>
                    <a:pt x="2269" y="6293"/>
                  </a:lnTo>
                  <a:lnTo>
                    <a:pt x="2163" y="6399"/>
                  </a:lnTo>
                  <a:lnTo>
                    <a:pt x="2058" y="6500"/>
                  </a:lnTo>
                  <a:lnTo>
                    <a:pt x="1953" y="6593"/>
                  </a:lnTo>
                  <a:lnTo>
                    <a:pt x="1849" y="6680"/>
                  </a:lnTo>
                  <a:lnTo>
                    <a:pt x="1746" y="6761"/>
                  </a:lnTo>
                  <a:lnTo>
                    <a:pt x="1643" y="6833"/>
                  </a:lnTo>
                  <a:lnTo>
                    <a:pt x="1540" y="6898"/>
                  </a:lnTo>
                  <a:lnTo>
                    <a:pt x="1440" y="6956"/>
                  </a:lnTo>
                  <a:lnTo>
                    <a:pt x="1341" y="7005"/>
                  </a:lnTo>
                  <a:lnTo>
                    <a:pt x="1244" y="7047"/>
                  </a:lnTo>
                  <a:lnTo>
                    <a:pt x="1148" y="7081"/>
                  </a:lnTo>
                  <a:lnTo>
                    <a:pt x="1055" y="7107"/>
                  </a:lnTo>
                  <a:lnTo>
                    <a:pt x="964" y="7123"/>
                  </a:lnTo>
                  <a:lnTo>
                    <a:pt x="876" y="7131"/>
                  </a:lnTo>
                  <a:lnTo>
                    <a:pt x="789" y="7130"/>
                  </a:lnTo>
                  <a:lnTo>
                    <a:pt x="706" y="7121"/>
                  </a:lnTo>
                  <a:lnTo>
                    <a:pt x="626" y="7101"/>
                  </a:lnTo>
                  <a:lnTo>
                    <a:pt x="549" y="7073"/>
                  </a:lnTo>
                  <a:close/>
                </a:path>
              </a:pathLst>
            </a:custGeom>
            <a:solidFill>
              <a:srgbClr val="8F7FA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2" name="Freeform 63"/>
            <p:cNvSpPr>
              <a:spLocks/>
            </p:cNvSpPr>
            <p:nvPr/>
          </p:nvSpPr>
          <p:spPr bwMode="auto">
            <a:xfrm>
              <a:off x="2623" y="2964"/>
              <a:ext cx="198" cy="323"/>
            </a:xfrm>
            <a:custGeom>
              <a:avLst/>
              <a:gdLst>
                <a:gd name="T0" fmla="*/ 0 w 3971"/>
                <a:gd name="T1" fmla="*/ 0 h 6458"/>
                <a:gd name="T2" fmla="*/ 0 w 3971"/>
                <a:gd name="T3" fmla="*/ 0 h 6458"/>
                <a:gd name="T4" fmla="*/ 0 w 3971"/>
                <a:gd name="T5" fmla="*/ 0 h 6458"/>
                <a:gd name="T6" fmla="*/ 0 w 3971"/>
                <a:gd name="T7" fmla="*/ 0 h 6458"/>
                <a:gd name="T8" fmla="*/ 0 w 3971"/>
                <a:gd name="T9" fmla="*/ 0 h 6458"/>
                <a:gd name="T10" fmla="*/ 0 w 3971"/>
                <a:gd name="T11" fmla="*/ 0 h 6458"/>
                <a:gd name="T12" fmla="*/ 0 w 3971"/>
                <a:gd name="T13" fmla="*/ 0 h 6458"/>
                <a:gd name="T14" fmla="*/ 0 w 3971"/>
                <a:gd name="T15" fmla="*/ 0 h 6458"/>
                <a:gd name="T16" fmla="*/ 0 w 3971"/>
                <a:gd name="T17" fmla="*/ 0 h 6458"/>
                <a:gd name="T18" fmla="*/ 0 w 3971"/>
                <a:gd name="T19" fmla="*/ 0 h 6458"/>
                <a:gd name="T20" fmla="*/ 0 w 3971"/>
                <a:gd name="T21" fmla="*/ 0 h 6458"/>
                <a:gd name="T22" fmla="*/ 0 w 3971"/>
                <a:gd name="T23" fmla="*/ 0 h 6458"/>
                <a:gd name="T24" fmla="*/ 0 w 3971"/>
                <a:gd name="T25" fmla="*/ 0 h 6458"/>
                <a:gd name="T26" fmla="*/ 0 w 3971"/>
                <a:gd name="T27" fmla="*/ 0 h 6458"/>
                <a:gd name="T28" fmla="*/ 0 w 3971"/>
                <a:gd name="T29" fmla="*/ 0 h 6458"/>
                <a:gd name="T30" fmla="*/ 0 w 3971"/>
                <a:gd name="T31" fmla="*/ 0 h 6458"/>
                <a:gd name="T32" fmla="*/ 0 w 3971"/>
                <a:gd name="T33" fmla="*/ 0 h 6458"/>
                <a:gd name="T34" fmla="*/ 0 w 3971"/>
                <a:gd name="T35" fmla="*/ 0 h 6458"/>
                <a:gd name="T36" fmla="*/ 0 w 3971"/>
                <a:gd name="T37" fmla="*/ 0 h 6458"/>
                <a:gd name="T38" fmla="*/ 0 w 3971"/>
                <a:gd name="T39" fmla="*/ 0 h 6458"/>
                <a:gd name="T40" fmla="*/ 0 w 3971"/>
                <a:gd name="T41" fmla="*/ 0 h 6458"/>
                <a:gd name="T42" fmla="*/ 0 w 3971"/>
                <a:gd name="T43" fmla="*/ 0 h 6458"/>
                <a:gd name="T44" fmla="*/ 0 w 3971"/>
                <a:gd name="T45" fmla="*/ 0 h 6458"/>
                <a:gd name="T46" fmla="*/ 0 w 3971"/>
                <a:gd name="T47" fmla="*/ 0 h 6458"/>
                <a:gd name="T48" fmla="*/ 0 w 3971"/>
                <a:gd name="T49" fmla="*/ 0 h 6458"/>
                <a:gd name="T50" fmla="*/ 0 w 3971"/>
                <a:gd name="T51" fmla="*/ 0 h 6458"/>
                <a:gd name="T52" fmla="*/ 0 w 3971"/>
                <a:gd name="T53" fmla="*/ 0 h 6458"/>
                <a:gd name="T54" fmla="*/ 0 w 3971"/>
                <a:gd name="T55" fmla="*/ 0 h 6458"/>
                <a:gd name="T56" fmla="*/ 0 w 3971"/>
                <a:gd name="T57" fmla="*/ 0 h 6458"/>
                <a:gd name="T58" fmla="*/ 0 w 3971"/>
                <a:gd name="T59" fmla="*/ 0 h 6458"/>
                <a:gd name="T60" fmla="*/ 0 w 3971"/>
                <a:gd name="T61" fmla="*/ 0 h 6458"/>
                <a:gd name="T62" fmla="*/ 0 w 3971"/>
                <a:gd name="T63" fmla="*/ 0 h 6458"/>
                <a:gd name="T64" fmla="*/ 0 w 3971"/>
                <a:gd name="T65" fmla="*/ 0 h 6458"/>
                <a:gd name="T66" fmla="*/ 0 w 3971"/>
                <a:gd name="T67" fmla="*/ 0 h 6458"/>
                <a:gd name="T68" fmla="*/ 0 w 3971"/>
                <a:gd name="T69" fmla="*/ 0 h 6458"/>
                <a:gd name="T70" fmla="*/ 0 w 3971"/>
                <a:gd name="T71" fmla="*/ 0 h 6458"/>
                <a:gd name="T72" fmla="*/ 0 w 3971"/>
                <a:gd name="T73" fmla="*/ 0 h 6458"/>
                <a:gd name="T74" fmla="*/ 0 w 3971"/>
                <a:gd name="T75" fmla="*/ 0 h 6458"/>
                <a:gd name="T76" fmla="*/ 0 w 3971"/>
                <a:gd name="T77" fmla="*/ 0 h 6458"/>
                <a:gd name="T78" fmla="*/ 0 w 3971"/>
                <a:gd name="T79" fmla="*/ 0 h 6458"/>
                <a:gd name="T80" fmla="*/ 0 w 3971"/>
                <a:gd name="T81" fmla="*/ 0 h 6458"/>
                <a:gd name="T82" fmla="*/ 0 w 3971"/>
                <a:gd name="T83" fmla="*/ 0 h 6458"/>
                <a:gd name="T84" fmla="*/ 0 w 3971"/>
                <a:gd name="T85" fmla="*/ 0 h 64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71"/>
                <a:gd name="T130" fmla="*/ 0 h 6458"/>
                <a:gd name="T131" fmla="*/ 3971 w 3971"/>
                <a:gd name="T132" fmla="*/ 6458 h 645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71" h="6458">
                  <a:moveTo>
                    <a:pt x="510" y="6404"/>
                  </a:moveTo>
                  <a:lnTo>
                    <a:pt x="443" y="6369"/>
                  </a:lnTo>
                  <a:lnTo>
                    <a:pt x="382" y="6327"/>
                  </a:lnTo>
                  <a:lnTo>
                    <a:pt x="325" y="6277"/>
                  </a:lnTo>
                  <a:lnTo>
                    <a:pt x="272" y="6221"/>
                  </a:lnTo>
                  <a:lnTo>
                    <a:pt x="225" y="6156"/>
                  </a:lnTo>
                  <a:lnTo>
                    <a:pt x="181" y="6086"/>
                  </a:lnTo>
                  <a:lnTo>
                    <a:pt x="143" y="6009"/>
                  </a:lnTo>
                  <a:lnTo>
                    <a:pt x="109" y="5925"/>
                  </a:lnTo>
                  <a:lnTo>
                    <a:pt x="80" y="5835"/>
                  </a:lnTo>
                  <a:lnTo>
                    <a:pt x="55" y="5740"/>
                  </a:lnTo>
                  <a:lnTo>
                    <a:pt x="35" y="5639"/>
                  </a:lnTo>
                  <a:lnTo>
                    <a:pt x="20" y="5533"/>
                  </a:lnTo>
                  <a:lnTo>
                    <a:pt x="8" y="5421"/>
                  </a:lnTo>
                  <a:lnTo>
                    <a:pt x="2" y="5305"/>
                  </a:lnTo>
                  <a:lnTo>
                    <a:pt x="0" y="5184"/>
                  </a:lnTo>
                  <a:lnTo>
                    <a:pt x="3" y="5058"/>
                  </a:lnTo>
                  <a:lnTo>
                    <a:pt x="10" y="4928"/>
                  </a:lnTo>
                  <a:lnTo>
                    <a:pt x="23" y="4794"/>
                  </a:lnTo>
                  <a:lnTo>
                    <a:pt x="39" y="4657"/>
                  </a:lnTo>
                  <a:lnTo>
                    <a:pt x="59" y="4516"/>
                  </a:lnTo>
                  <a:lnTo>
                    <a:pt x="85" y="4372"/>
                  </a:lnTo>
                  <a:lnTo>
                    <a:pt x="115" y="4225"/>
                  </a:lnTo>
                  <a:lnTo>
                    <a:pt x="149" y="4076"/>
                  </a:lnTo>
                  <a:lnTo>
                    <a:pt x="188" y="3923"/>
                  </a:lnTo>
                  <a:lnTo>
                    <a:pt x="231" y="3769"/>
                  </a:lnTo>
                  <a:lnTo>
                    <a:pt x="279" y="3611"/>
                  </a:lnTo>
                  <a:lnTo>
                    <a:pt x="331" y="3453"/>
                  </a:lnTo>
                  <a:lnTo>
                    <a:pt x="387" y="3292"/>
                  </a:lnTo>
                  <a:lnTo>
                    <a:pt x="449" y="3132"/>
                  </a:lnTo>
                  <a:lnTo>
                    <a:pt x="514" y="2968"/>
                  </a:lnTo>
                  <a:lnTo>
                    <a:pt x="584" y="2806"/>
                  </a:lnTo>
                  <a:lnTo>
                    <a:pt x="658" y="2641"/>
                  </a:lnTo>
                  <a:lnTo>
                    <a:pt x="735" y="2478"/>
                  </a:lnTo>
                  <a:lnTo>
                    <a:pt x="816" y="2320"/>
                  </a:lnTo>
                  <a:lnTo>
                    <a:pt x="898" y="2164"/>
                  </a:lnTo>
                  <a:lnTo>
                    <a:pt x="983" y="2013"/>
                  </a:lnTo>
                  <a:lnTo>
                    <a:pt x="1069" y="1866"/>
                  </a:lnTo>
                  <a:lnTo>
                    <a:pt x="1157" y="1724"/>
                  </a:lnTo>
                  <a:lnTo>
                    <a:pt x="1246" y="1585"/>
                  </a:lnTo>
                  <a:lnTo>
                    <a:pt x="1337" y="1452"/>
                  </a:lnTo>
                  <a:lnTo>
                    <a:pt x="1429" y="1323"/>
                  </a:lnTo>
                  <a:lnTo>
                    <a:pt x="1522" y="1199"/>
                  </a:lnTo>
                  <a:lnTo>
                    <a:pt x="1616" y="1080"/>
                  </a:lnTo>
                  <a:lnTo>
                    <a:pt x="1711" y="966"/>
                  </a:lnTo>
                  <a:lnTo>
                    <a:pt x="1806" y="859"/>
                  </a:lnTo>
                  <a:lnTo>
                    <a:pt x="1901" y="755"/>
                  </a:lnTo>
                  <a:lnTo>
                    <a:pt x="1996" y="659"/>
                  </a:lnTo>
                  <a:lnTo>
                    <a:pt x="2090" y="568"/>
                  </a:lnTo>
                  <a:lnTo>
                    <a:pt x="2185" y="483"/>
                  </a:lnTo>
                  <a:lnTo>
                    <a:pt x="2280" y="406"/>
                  </a:lnTo>
                  <a:lnTo>
                    <a:pt x="2374" y="333"/>
                  </a:lnTo>
                  <a:lnTo>
                    <a:pt x="2467" y="268"/>
                  </a:lnTo>
                  <a:lnTo>
                    <a:pt x="2560" y="209"/>
                  </a:lnTo>
                  <a:lnTo>
                    <a:pt x="2651" y="157"/>
                  </a:lnTo>
                  <a:lnTo>
                    <a:pt x="2741" y="112"/>
                  </a:lnTo>
                  <a:lnTo>
                    <a:pt x="2830" y="74"/>
                  </a:lnTo>
                  <a:lnTo>
                    <a:pt x="2916" y="45"/>
                  </a:lnTo>
                  <a:lnTo>
                    <a:pt x="3001" y="22"/>
                  </a:lnTo>
                  <a:lnTo>
                    <a:pt x="3084" y="7"/>
                  </a:lnTo>
                  <a:lnTo>
                    <a:pt x="3165" y="0"/>
                  </a:lnTo>
                  <a:lnTo>
                    <a:pt x="3242" y="1"/>
                  </a:lnTo>
                  <a:lnTo>
                    <a:pt x="3319" y="10"/>
                  </a:lnTo>
                  <a:lnTo>
                    <a:pt x="3391" y="28"/>
                  </a:lnTo>
                  <a:lnTo>
                    <a:pt x="3462" y="54"/>
                  </a:lnTo>
                  <a:lnTo>
                    <a:pt x="3528" y="89"/>
                  </a:lnTo>
                  <a:lnTo>
                    <a:pt x="3591" y="131"/>
                  </a:lnTo>
                  <a:lnTo>
                    <a:pt x="3648" y="181"/>
                  </a:lnTo>
                  <a:lnTo>
                    <a:pt x="3700" y="237"/>
                  </a:lnTo>
                  <a:lnTo>
                    <a:pt x="3748" y="301"/>
                  </a:lnTo>
                  <a:lnTo>
                    <a:pt x="3791" y="372"/>
                  </a:lnTo>
                  <a:lnTo>
                    <a:pt x="3829" y="449"/>
                  </a:lnTo>
                  <a:lnTo>
                    <a:pt x="3863" y="533"/>
                  </a:lnTo>
                  <a:lnTo>
                    <a:pt x="3892" y="623"/>
                  </a:lnTo>
                  <a:lnTo>
                    <a:pt x="3917" y="718"/>
                  </a:lnTo>
                  <a:lnTo>
                    <a:pt x="3937" y="819"/>
                  </a:lnTo>
                  <a:lnTo>
                    <a:pt x="3952" y="925"/>
                  </a:lnTo>
                  <a:lnTo>
                    <a:pt x="3963" y="1037"/>
                  </a:lnTo>
                  <a:lnTo>
                    <a:pt x="3969" y="1153"/>
                  </a:lnTo>
                  <a:lnTo>
                    <a:pt x="3971" y="1274"/>
                  </a:lnTo>
                  <a:lnTo>
                    <a:pt x="3968" y="1400"/>
                  </a:lnTo>
                  <a:lnTo>
                    <a:pt x="3961" y="1530"/>
                  </a:lnTo>
                  <a:lnTo>
                    <a:pt x="3950" y="1663"/>
                  </a:lnTo>
                  <a:lnTo>
                    <a:pt x="3933" y="1800"/>
                  </a:lnTo>
                  <a:lnTo>
                    <a:pt x="3912" y="1942"/>
                  </a:lnTo>
                  <a:lnTo>
                    <a:pt x="3887" y="2086"/>
                  </a:lnTo>
                  <a:lnTo>
                    <a:pt x="3857" y="2233"/>
                  </a:lnTo>
                  <a:lnTo>
                    <a:pt x="3822" y="2382"/>
                  </a:lnTo>
                  <a:lnTo>
                    <a:pt x="3784" y="2535"/>
                  </a:lnTo>
                  <a:lnTo>
                    <a:pt x="3741" y="2690"/>
                  </a:lnTo>
                  <a:lnTo>
                    <a:pt x="3693" y="2846"/>
                  </a:lnTo>
                  <a:lnTo>
                    <a:pt x="3641" y="3005"/>
                  </a:lnTo>
                  <a:lnTo>
                    <a:pt x="3584" y="3164"/>
                  </a:lnTo>
                  <a:lnTo>
                    <a:pt x="3523" y="3326"/>
                  </a:lnTo>
                  <a:lnTo>
                    <a:pt x="3458" y="3489"/>
                  </a:lnTo>
                  <a:lnTo>
                    <a:pt x="3388" y="3652"/>
                  </a:lnTo>
                  <a:lnTo>
                    <a:pt x="3314" y="3817"/>
                  </a:lnTo>
                  <a:lnTo>
                    <a:pt x="3236" y="3979"/>
                  </a:lnTo>
                  <a:lnTo>
                    <a:pt x="3156" y="4138"/>
                  </a:lnTo>
                  <a:lnTo>
                    <a:pt x="3074" y="4293"/>
                  </a:lnTo>
                  <a:lnTo>
                    <a:pt x="2989" y="4445"/>
                  </a:lnTo>
                  <a:lnTo>
                    <a:pt x="2903" y="4592"/>
                  </a:lnTo>
                  <a:lnTo>
                    <a:pt x="2816" y="4734"/>
                  </a:lnTo>
                  <a:lnTo>
                    <a:pt x="2726" y="4873"/>
                  </a:lnTo>
                  <a:lnTo>
                    <a:pt x="2635" y="5006"/>
                  </a:lnTo>
                  <a:lnTo>
                    <a:pt x="2543" y="5135"/>
                  </a:lnTo>
                  <a:lnTo>
                    <a:pt x="2450" y="5259"/>
                  </a:lnTo>
                  <a:lnTo>
                    <a:pt x="2356" y="5378"/>
                  </a:lnTo>
                  <a:lnTo>
                    <a:pt x="2262" y="5492"/>
                  </a:lnTo>
                  <a:lnTo>
                    <a:pt x="2167" y="5599"/>
                  </a:lnTo>
                  <a:lnTo>
                    <a:pt x="2071" y="5702"/>
                  </a:lnTo>
                  <a:lnTo>
                    <a:pt x="1976" y="5798"/>
                  </a:lnTo>
                  <a:lnTo>
                    <a:pt x="1881" y="5889"/>
                  </a:lnTo>
                  <a:lnTo>
                    <a:pt x="1786" y="5974"/>
                  </a:lnTo>
                  <a:lnTo>
                    <a:pt x="1691" y="6053"/>
                  </a:lnTo>
                  <a:lnTo>
                    <a:pt x="1597" y="6125"/>
                  </a:lnTo>
                  <a:lnTo>
                    <a:pt x="1504" y="6190"/>
                  </a:lnTo>
                  <a:lnTo>
                    <a:pt x="1412" y="6248"/>
                  </a:lnTo>
                  <a:lnTo>
                    <a:pt x="1321" y="6300"/>
                  </a:lnTo>
                  <a:lnTo>
                    <a:pt x="1231" y="6345"/>
                  </a:lnTo>
                  <a:lnTo>
                    <a:pt x="1143" y="6383"/>
                  </a:lnTo>
                  <a:lnTo>
                    <a:pt x="1056" y="6413"/>
                  </a:lnTo>
                  <a:lnTo>
                    <a:pt x="971" y="6435"/>
                  </a:lnTo>
                  <a:lnTo>
                    <a:pt x="889" y="6451"/>
                  </a:lnTo>
                  <a:lnTo>
                    <a:pt x="807" y="6458"/>
                  </a:lnTo>
                  <a:lnTo>
                    <a:pt x="729" y="6457"/>
                  </a:lnTo>
                  <a:lnTo>
                    <a:pt x="653" y="6448"/>
                  </a:lnTo>
                  <a:lnTo>
                    <a:pt x="580" y="6429"/>
                  </a:lnTo>
                  <a:lnTo>
                    <a:pt x="510" y="6404"/>
                  </a:lnTo>
                  <a:close/>
                </a:path>
              </a:pathLst>
            </a:custGeom>
            <a:solidFill>
              <a:srgbClr val="8979A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3" name="Freeform 64"/>
            <p:cNvSpPr>
              <a:spLocks/>
            </p:cNvSpPr>
            <p:nvPr/>
          </p:nvSpPr>
          <p:spPr bwMode="auto">
            <a:xfrm>
              <a:off x="2639" y="2966"/>
              <a:ext cx="178" cy="289"/>
            </a:xfrm>
            <a:custGeom>
              <a:avLst/>
              <a:gdLst>
                <a:gd name="T0" fmla="*/ 0 w 3551"/>
                <a:gd name="T1" fmla="*/ 0 h 5783"/>
                <a:gd name="T2" fmla="*/ 0 w 3551"/>
                <a:gd name="T3" fmla="*/ 0 h 5783"/>
                <a:gd name="T4" fmla="*/ 0 w 3551"/>
                <a:gd name="T5" fmla="*/ 0 h 5783"/>
                <a:gd name="T6" fmla="*/ 0 w 3551"/>
                <a:gd name="T7" fmla="*/ 0 h 5783"/>
                <a:gd name="T8" fmla="*/ 0 w 3551"/>
                <a:gd name="T9" fmla="*/ 0 h 5783"/>
                <a:gd name="T10" fmla="*/ 0 w 3551"/>
                <a:gd name="T11" fmla="*/ 0 h 5783"/>
                <a:gd name="T12" fmla="*/ 0 w 3551"/>
                <a:gd name="T13" fmla="*/ 0 h 5783"/>
                <a:gd name="T14" fmla="*/ 0 w 3551"/>
                <a:gd name="T15" fmla="*/ 0 h 5783"/>
                <a:gd name="T16" fmla="*/ 0 w 3551"/>
                <a:gd name="T17" fmla="*/ 0 h 5783"/>
                <a:gd name="T18" fmla="*/ 0 w 3551"/>
                <a:gd name="T19" fmla="*/ 0 h 5783"/>
                <a:gd name="T20" fmla="*/ 0 w 3551"/>
                <a:gd name="T21" fmla="*/ 0 h 5783"/>
                <a:gd name="T22" fmla="*/ 0 w 3551"/>
                <a:gd name="T23" fmla="*/ 0 h 5783"/>
                <a:gd name="T24" fmla="*/ 0 w 3551"/>
                <a:gd name="T25" fmla="*/ 0 h 5783"/>
                <a:gd name="T26" fmla="*/ 0 w 3551"/>
                <a:gd name="T27" fmla="*/ 0 h 5783"/>
                <a:gd name="T28" fmla="*/ 0 w 3551"/>
                <a:gd name="T29" fmla="*/ 0 h 5783"/>
                <a:gd name="T30" fmla="*/ 0 w 3551"/>
                <a:gd name="T31" fmla="*/ 0 h 5783"/>
                <a:gd name="T32" fmla="*/ 0 w 3551"/>
                <a:gd name="T33" fmla="*/ 0 h 5783"/>
                <a:gd name="T34" fmla="*/ 0 w 3551"/>
                <a:gd name="T35" fmla="*/ 0 h 5783"/>
                <a:gd name="T36" fmla="*/ 0 w 3551"/>
                <a:gd name="T37" fmla="*/ 0 h 5783"/>
                <a:gd name="T38" fmla="*/ 0 w 3551"/>
                <a:gd name="T39" fmla="*/ 0 h 5783"/>
                <a:gd name="T40" fmla="*/ 0 w 3551"/>
                <a:gd name="T41" fmla="*/ 0 h 5783"/>
                <a:gd name="T42" fmla="*/ 0 w 3551"/>
                <a:gd name="T43" fmla="*/ 0 h 5783"/>
                <a:gd name="T44" fmla="*/ 0 w 3551"/>
                <a:gd name="T45" fmla="*/ 0 h 5783"/>
                <a:gd name="T46" fmla="*/ 0 w 3551"/>
                <a:gd name="T47" fmla="*/ 0 h 5783"/>
                <a:gd name="T48" fmla="*/ 0 w 3551"/>
                <a:gd name="T49" fmla="*/ 0 h 5783"/>
                <a:gd name="T50" fmla="*/ 0 w 3551"/>
                <a:gd name="T51" fmla="*/ 0 h 5783"/>
                <a:gd name="T52" fmla="*/ 0 w 3551"/>
                <a:gd name="T53" fmla="*/ 0 h 5783"/>
                <a:gd name="T54" fmla="*/ 0 w 3551"/>
                <a:gd name="T55" fmla="*/ 0 h 5783"/>
                <a:gd name="T56" fmla="*/ 0 w 3551"/>
                <a:gd name="T57" fmla="*/ 0 h 5783"/>
                <a:gd name="T58" fmla="*/ 0 w 3551"/>
                <a:gd name="T59" fmla="*/ 0 h 5783"/>
                <a:gd name="T60" fmla="*/ 0 w 3551"/>
                <a:gd name="T61" fmla="*/ 0 h 5783"/>
                <a:gd name="T62" fmla="*/ 0 w 3551"/>
                <a:gd name="T63" fmla="*/ 0 h 5783"/>
                <a:gd name="T64" fmla="*/ 0 w 3551"/>
                <a:gd name="T65" fmla="*/ 0 h 5783"/>
                <a:gd name="T66" fmla="*/ 0 w 3551"/>
                <a:gd name="T67" fmla="*/ 0 h 5783"/>
                <a:gd name="T68" fmla="*/ 0 w 3551"/>
                <a:gd name="T69" fmla="*/ 0 h 5783"/>
                <a:gd name="T70" fmla="*/ 0 w 3551"/>
                <a:gd name="T71" fmla="*/ 0 h 5783"/>
                <a:gd name="T72" fmla="*/ 0 w 3551"/>
                <a:gd name="T73" fmla="*/ 0 h 5783"/>
                <a:gd name="T74" fmla="*/ 0 w 3551"/>
                <a:gd name="T75" fmla="*/ 0 h 5783"/>
                <a:gd name="T76" fmla="*/ 0 w 3551"/>
                <a:gd name="T77" fmla="*/ 0 h 5783"/>
                <a:gd name="T78" fmla="*/ 0 w 3551"/>
                <a:gd name="T79" fmla="*/ 0 h 5783"/>
                <a:gd name="T80" fmla="*/ 0 w 3551"/>
                <a:gd name="T81" fmla="*/ 0 h 5783"/>
                <a:gd name="T82" fmla="*/ 0 w 3551"/>
                <a:gd name="T83" fmla="*/ 0 h 5783"/>
                <a:gd name="T84" fmla="*/ 0 w 3551"/>
                <a:gd name="T85" fmla="*/ 0 h 578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551"/>
                <a:gd name="T130" fmla="*/ 0 h 5783"/>
                <a:gd name="T131" fmla="*/ 3551 w 3551"/>
                <a:gd name="T132" fmla="*/ 5783 h 578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551" h="5783">
                  <a:moveTo>
                    <a:pt x="469" y="5733"/>
                  </a:moveTo>
                  <a:lnTo>
                    <a:pt x="408" y="5702"/>
                  </a:lnTo>
                  <a:lnTo>
                    <a:pt x="352" y="5664"/>
                  </a:lnTo>
                  <a:lnTo>
                    <a:pt x="301" y="5619"/>
                  </a:lnTo>
                  <a:lnTo>
                    <a:pt x="253" y="5568"/>
                  </a:lnTo>
                  <a:lnTo>
                    <a:pt x="209" y="5511"/>
                  </a:lnTo>
                  <a:lnTo>
                    <a:pt x="169" y="5446"/>
                  </a:lnTo>
                  <a:lnTo>
                    <a:pt x="135" y="5378"/>
                  </a:lnTo>
                  <a:lnTo>
                    <a:pt x="103" y="5302"/>
                  </a:lnTo>
                  <a:lnTo>
                    <a:pt x="77" y="5221"/>
                  </a:lnTo>
                  <a:lnTo>
                    <a:pt x="53" y="5136"/>
                  </a:lnTo>
                  <a:lnTo>
                    <a:pt x="35" y="5046"/>
                  </a:lnTo>
                  <a:lnTo>
                    <a:pt x="19" y="4949"/>
                  </a:lnTo>
                  <a:lnTo>
                    <a:pt x="9" y="4849"/>
                  </a:lnTo>
                  <a:lnTo>
                    <a:pt x="2" y="4745"/>
                  </a:lnTo>
                  <a:lnTo>
                    <a:pt x="0" y="4637"/>
                  </a:lnTo>
                  <a:lnTo>
                    <a:pt x="1" y="4524"/>
                  </a:lnTo>
                  <a:lnTo>
                    <a:pt x="7" y="4408"/>
                  </a:lnTo>
                  <a:lnTo>
                    <a:pt x="16" y="4288"/>
                  </a:lnTo>
                  <a:lnTo>
                    <a:pt x="30" y="4164"/>
                  </a:lnTo>
                  <a:lnTo>
                    <a:pt x="48" y="4038"/>
                  </a:lnTo>
                  <a:lnTo>
                    <a:pt x="69" y="3909"/>
                  </a:lnTo>
                  <a:lnTo>
                    <a:pt x="95" y="3777"/>
                  </a:lnTo>
                  <a:lnTo>
                    <a:pt x="125" y="3643"/>
                  </a:lnTo>
                  <a:lnTo>
                    <a:pt x="159" y="3506"/>
                  </a:lnTo>
                  <a:lnTo>
                    <a:pt x="197" y="3368"/>
                  </a:lnTo>
                  <a:lnTo>
                    <a:pt x="238" y="3227"/>
                  </a:lnTo>
                  <a:lnTo>
                    <a:pt x="284" y="3085"/>
                  </a:lnTo>
                  <a:lnTo>
                    <a:pt x="334" y="2941"/>
                  </a:lnTo>
                  <a:lnTo>
                    <a:pt x="388" y="2797"/>
                  </a:lnTo>
                  <a:lnTo>
                    <a:pt x="445" y="2651"/>
                  </a:lnTo>
                  <a:lnTo>
                    <a:pt x="507" y="2505"/>
                  </a:lnTo>
                  <a:lnTo>
                    <a:pt x="573" y="2357"/>
                  </a:lnTo>
                  <a:lnTo>
                    <a:pt x="641" y="2212"/>
                  </a:lnTo>
                  <a:lnTo>
                    <a:pt x="713" y="2070"/>
                  </a:lnTo>
                  <a:lnTo>
                    <a:pt x="786" y="1931"/>
                  </a:lnTo>
                  <a:lnTo>
                    <a:pt x="861" y="1796"/>
                  </a:lnTo>
                  <a:lnTo>
                    <a:pt x="937" y="1664"/>
                  </a:lnTo>
                  <a:lnTo>
                    <a:pt x="1016" y="1536"/>
                  </a:lnTo>
                  <a:lnTo>
                    <a:pt x="1095" y="1414"/>
                  </a:lnTo>
                  <a:lnTo>
                    <a:pt x="1176" y="1294"/>
                  </a:lnTo>
                  <a:lnTo>
                    <a:pt x="1258" y="1178"/>
                  </a:lnTo>
                  <a:lnTo>
                    <a:pt x="1341" y="1068"/>
                  </a:lnTo>
                  <a:lnTo>
                    <a:pt x="1424" y="962"/>
                  </a:lnTo>
                  <a:lnTo>
                    <a:pt x="1509" y="860"/>
                  </a:lnTo>
                  <a:lnTo>
                    <a:pt x="1594" y="763"/>
                  </a:lnTo>
                  <a:lnTo>
                    <a:pt x="1679" y="672"/>
                  </a:lnTo>
                  <a:lnTo>
                    <a:pt x="1763" y="585"/>
                  </a:lnTo>
                  <a:lnTo>
                    <a:pt x="1849" y="505"/>
                  </a:lnTo>
                  <a:lnTo>
                    <a:pt x="1934" y="429"/>
                  </a:lnTo>
                  <a:lnTo>
                    <a:pt x="2019" y="359"/>
                  </a:lnTo>
                  <a:lnTo>
                    <a:pt x="2102" y="295"/>
                  </a:lnTo>
                  <a:lnTo>
                    <a:pt x="2186" y="237"/>
                  </a:lnTo>
                  <a:lnTo>
                    <a:pt x="2269" y="185"/>
                  </a:lnTo>
                  <a:lnTo>
                    <a:pt x="2352" y="139"/>
                  </a:lnTo>
                  <a:lnTo>
                    <a:pt x="2432" y="99"/>
                  </a:lnTo>
                  <a:lnTo>
                    <a:pt x="2511" y="65"/>
                  </a:lnTo>
                  <a:lnTo>
                    <a:pt x="2590" y="38"/>
                  </a:lnTo>
                  <a:lnTo>
                    <a:pt x="2666" y="19"/>
                  </a:lnTo>
                  <a:lnTo>
                    <a:pt x="2741" y="6"/>
                  </a:lnTo>
                  <a:lnTo>
                    <a:pt x="2813" y="0"/>
                  </a:lnTo>
                  <a:lnTo>
                    <a:pt x="2884" y="1"/>
                  </a:lnTo>
                  <a:lnTo>
                    <a:pt x="2952" y="10"/>
                  </a:lnTo>
                  <a:lnTo>
                    <a:pt x="3018" y="26"/>
                  </a:lnTo>
                  <a:lnTo>
                    <a:pt x="3082" y="50"/>
                  </a:lnTo>
                  <a:lnTo>
                    <a:pt x="3142" y="80"/>
                  </a:lnTo>
                  <a:lnTo>
                    <a:pt x="3198" y="118"/>
                  </a:lnTo>
                  <a:lnTo>
                    <a:pt x="3250" y="163"/>
                  </a:lnTo>
                  <a:lnTo>
                    <a:pt x="3298" y="214"/>
                  </a:lnTo>
                  <a:lnTo>
                    <a:pt x="3341" y="273"/>
                  </a:lnTo>
                  <a:lnTo>
                    <a:pt x="3381" y="336"/>
                  </a:lnTo>
                  <a:lnTo>
                    <a:pt x="3417" y="405"/>
                  </a:lnTo>
                  <a:lnTo>
                    <a:pt x="3447" y="480"/>
                  </a:lnTo>
                  <a:lnTo>
                    <a:pt x="3475" y="561"/>
                  </a:lnTo>
                  <a:lnTo>
                    <a:pt x="3497" y="647"/>
                  </a:lnTo>
                  <a:lnTo>
                    <a:pt x="3517" y="738"/>
                  </a:lnTo>
                  <a:lnTo>
                    <a:pt x="3531" y="833"/>
                  </a:lnTo>
                  <a:lnTo>
                    <a:pt x="3542" y="933"/>
                  </a:lnTo>
                  <a:lnTo>
                    <a:pt x="3548" y="1037"/>
                  </a:lnTo>
                  <a:lnTo>
                    <a:pt x="3551" y="1147"/>
                  </a:lnTo>
                  <a:lnTo>
                    <a:pt x="3549" y="1259"/>
                  </a:lnTo>
                  <a:lnTo>
                    <a:pt x="3544" y="1376"/>
                  </a:lnTo>
                  <a:lnTo>
                    <a:pt x="3535" y="1495"/>
                  </a:lnTo>
                  <a:lnTo>
                    <a:pt x="3521" y="1618"/>
                  </a:lnTo>
                  <a:lnTo>
                    <a:pt x="3503" y="1745"/>
                  </a:lnTo>
                  <a:lnTo>
                    <a:pt x="3482" y="1874"/>
                  </a:lnTo>
                  <a:lnTo>
                    <a:pt x="3455" y="2006"/>
                  </a:lnTo>
                  <a:lnTo>
                    <a:pt x="3426" y="2140"/>
                  </a:lnTo>
                  <a:lnTo>
                    <a:pt x="3392" y="2277"/>
                  </a:lnTo>
                  <a:lnTo>
                    <a:pt x="3354" y="2416"/>
                  </a:lnTo>
                  <a:lnTo>
                    <a:pt x="3312" y="2556"/>
                  </a:lnTo>
                  <a:lnTo>
                    <a:pt x="3267" y="2698"/>
                  </a:lnTo>
                  <a:lnTo>
                    <a:pt x="3218" y="2841"/>
                  </a:lnTo>
                  <a:lnTo>
                    <a:pt x="3163" y="2986"/>
                  </a:lnTo>
                  <a:lnTo>
                    <a:pt x="3105" y="3131"/>
                  </a:lnTo>
                  <a:lnTo>
                    <a:pt x="3044" y="3278"/>
                  </a:lnTo>
                  <a:lnTo>
                    <a:pt x="2979" y="3425"/>
                  </a:lnTo>
                  <a:lnTo>
                    <a:pt x="2909" y="3570"/>
                  </a:lnTo>
                  <a:lnTo>
                    <a:pt x="2839" y="3712"/>
                  </a:lnTo>
                  <a:lnTo>
                    <a:pt x="2765" y="3851"/>
                  </a:lnTo>
                  <a:lnTo>
                    <a:pt x="2691" y="3986"/>
                  </a:lnTo>
                  <a:lnTo>
                    <a:pt x="2614" y="4118"/>
                  </a:lnTo>
                  <a:lnTo>
                    <a:pt x="2535" y="4246"/>
                  </a:lnTo>
                  <a:lnTo>
                    <a:pt x="2456" y="4370"/>
                  </a:lnTo>
                  <a:lnTo>
                    <a:pt x="2375" y="4489"/>
                  </a:lnTo>
                  <a:lnTo>
                    <a:pt x="2293" y="4604"/>
                  </a:lnTo>
                  <a:lnTo>
                    <a:pt x="2210" y="4715"/>
                  </a:lnTo>
                  <a:lnTo>
                    <a:pt x="2126" y="4822"/>
                  </a:lnTo>
                  <a:lnTo>
                    <a:pt x="2042" y="4923"/>
                  </a:lnTo>
                  <a:lnTo>
                    <a:pt x="1957" y="5019"/>
                  </a:lnTo>
                  <a:lnTo>
                    <a:pt x="1873" y="5111"/>
                  </a:lnTo>
                  <a:lnTo>
                    <a:pt x="1787" y="5197"/>
                  </a:lnTo>
                  <a:lnTo>
                    <a:pt x="1702" y="5278"/>
                  </a:lnTo>
                  <a:lnTo>
                    <a:pt x="1616" y="5353"/>
                  </a:lnTo>
                  <a:lnTo>
                    <a:pt x="1533" y="5424"/>
                  </a:lnTo>
                  <a:lnTo>
                    <a:pt x="1448" y="5488"/>
                  </a:lnTo>
                  <a:lnTo>
                    <a:pt x="1364" y="5547"/>
                  </a:lnTo>
                  <a:lnTo>
                    <a:pt x="1281" y="5599"/>
                  </a:lnTo>
                  <a:lnTo>
                    <a:pt x="1200" y="5645"/>
                  </a:lnTo>
                  <a:lnTo>
                    <a:pt x="1119" y="5685"/>
                  </a:lnTo>
                  <a:lnTo>
                    <a:pt x="1039" y="5717"/>
                  </a:lnTo>
                  <a:lnTo>
                    <a:pt x="962" y="5744"/>
                  </a:lnTo>
                  <a:lnTo>
                    <a:pt x="885" y="5764"/>
                  </a:lnTo>
                  <a:lnTo>
                    <a:pt x="811" y="5778"/>
                  </a:lnTo>
                  <a:lnTo>
                    <a:pt x="738" y="5783"/>
                  </a:lnTo>
                  <a:lnTo>
                    <a:pt x="667" y="5782"/>
                  </a:lnTo>
                  <a:lnTo>
                    <a:pt x="598" y="5774"/>
                  </a:lnTo>
                  <a:lnTo>
                    <a:pt x="532" y="5757"/>
                  </a:lnTo>
                  <a:lnTo>
                    <a:pt x="469" y="5733"/>
                  </a:lnTo>
                  <a:close/>
                </a:path>
              </a:pathLst>
            </a:custGeom>
            <a:solidFill>
              <a:srgbClr val="84749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4" name="Freeform 65"/>
            <p:cNvSpPr>
              <a:spLocks/>
            </p:cNvSpPr>
            <p:nvPr/>
          </p:nvSpPr>
          <p:spPr bwMode="auto">
            <a:xfrm>
              <a:off x="2655" y="2967"/>
              <a:ext cx="157" cy="256"/>
            </a:xfrm>
            <a:custGeom>
              <a:avLst/>
              <a:gdLst>
                <a:gd name="T0" fmla="*/ 0 w 3132"/>
                <a:gd name="T1" fmla="*/ 0 h 5110"/>
                <a:gd name="T2" fmla="*/ 0 w 3132"/>
                <a:gd name="T3" fmla="*/ 0 h 5110"/>
                <a:gd name="T4" fmla="*/ 0 w 3132"/>
                <a:gd name="T5" fmla="*/ 0 h 5110"/>
                <a:gd name="T6" fmla="*/ 0 w 3132"/>
                <a:gd name="T7" fmla="*/ 0 h 5110"/>
                <a:gd name="T8" fmla="*/ 0 w 3132"/>
                <a:gd name="T9" fmla="*/ 0 h 5110"/>
                <a:gd name="T10" fmla="*/ 0 w 3132"/>
                <a:gd name="T11" fmla="*/ 0 h 5110"/>
                <a:gd name="T12" fmla="*/ 0 w 3132"/>
                <a:gd name="T13" fmla="*/ 0 h 5110"/>
                <a:gd name="T14" fmla="*/ 0 w 3132"/>
                <a:gd name="T15" fmla="*/ 0 h 5110"/>
                <a:gd name="T16" fmla="*/ 0 w 3132"/>
                <a:gd name="T17" fmla="*/ 0 h 5110"/>
                <a:gd name="T18" fmla="*/ 0 w 3132"/>
                <a:gd name="T19" fmla="*/ 0 h 5110"/>
                <a:gd name="T20" fmla="*/ 0 w 3132"/>
                <a:gd name="T21" fmla="*/ 0 h 5110"/>
                <a:gd name="T22" fmla="*/ 0 w 3132"/>
                <a:gd name="T23" fmla="*/ 0 h 5110"/>
                <a:gd name="T24" fmla="*/ 0 w 3132"/>
                <a:gd name="T25" fmla="*/ 0 h 5110"/>
                <a:gd name="T26" fmla="*/ 0 w 3132"/>
                <a:gd name="T27" fmla="*/ 0 h 5110"/>
                <a:gd name="T28" fmla="*/ 0 w 3132"/>
                <a:gd name="T29" fmla="*/ 0 h 5110"/>
                <a:gd name="T30" fmla="*/ 0 w 3132"/>
                <a:gd name="T31" fmla="*/ 0 h 5110"/>
                <a:gd name="T32" fmla="*/ 0 w 3132"/>
                <a:gd name="T33" fmla="*/ 0 h 5110"/>
                <a:gd name="T34" fmla="*/ 0 w 3132"/>
                <a:gd name="T35" fmla="*/ 0 h 5110"/>
                <a:gd name="T36" fmla="*/ 0 w 3132"/>
                <a:gd name="T37" fmla="*/ 0 h 5110"/>
                <a:gd name="T38" fmla="*/ 0 w 3132"/>
                <a:gd name="T39" fmla="*/ 0 h 5110"/>
                <a:gd name="T40" fmla="*/ 0 w 3132"/>
                <a:gd name="T41" fmla="*/ 0 h 5110"/>
                <a:gd name="T42" fmla="*/ 0 w 3132"/>
                <a:gd name="T43" fmla="*/ 0 h 5110"/>
                <a:gd name="T44" fmla="*/ 0 w 3132"/>
                <a:gd name="T45" fmla="*/ 0 h 5110"/>
                <a:gd name="T46" fmla="*/ 0 w 3132"/>
                <a:gd name="T47" fmla="*/ 0 h 5110"/>
                <a:gd name="T48" fmla="*/ 0 w 3132"/>
                <a:gd name="T49" fmla="*/ 0 h 5110"/>
                <a:gd name="T50" fmla="*/ 0 w 3132"/>
                <a:gd name="T51" fmla="*/ 0 h 5110"/>
                <a:gd name="T52" fmla="*/ 0 w 3132"/>
                <a:gd name="T53" fmla="*/ 0 h 5110"/>
                <a:gd name="T54" fmla="*/ 0 w 3132"/>
                <a:gd name="T55" fmla="*/ 0 h 5110"/>
                <a:gd name="T56" fmla="*/ 0 w 3132"/>
                <a:gd name="T57" fmla="*/ 0 h 5110"/>
                <a:gd name="T58" fmla="*/ 0 w 3132"/>
                <a:gd name="T59" fmla="*/ 0 h 5110"/>
                <a:gd name="T60" fmla="*/ 0 w 3132"/>
                <a:gd name="T61" fmla="*/ 0 h 5110"/>
                <a:gd name="T62" fmla="*/ 0 w 3132"/>
                <a:gd name="T63" fmla="*/ 0 h 5110"/>
                <a:gd name="T64" fmla="*/ 0 w 3132"/>
                <a:gd name="T65" fmla="*/ 0 h 5110"/>
                <a:gd name="T66" fmla="*/ 0 w 3132"/>
                <a:gd name="T67" fmla="*/ 0 h 5110"/>
                <a:gd name="T68" fmla="*/ 0 w 3132"/>
                <a:gd name="T69" fmla="*/ 0 h 5110"/>
                <a:gd name="T70" fmla="*/ 0 w 3132"/>
                <a:gd name="T71" fmla="*/ 0 h 5110"/>
                <a:gd name="T72" fmla="*/ 0 w 3132"/>
                <a:gd name="T73" fmla="*/ 0 h 5110"/>
                <a:gd name="T74" fmla="*/ 0 w 3132"/>
                <a:gd name="T75" fmla="*/ 0 h 5110"/>
                <a:gd name="T76" fmla="*/ 0 w 3132"/>
                <a:gd name="T77" fmla="*/ 0 h 5110"/>
                <a:gd name="T78" fmla="*/ 0 w 3132"/>
                <a:gd name="T79" fmla="*/ 0 h 5110"/>
                <a:gd name="T80" fmla="*/ 0 w 3132"/>
                <a:gd name="T81" fmla="*/ 0 h 5110"/>
                <a:gd name="T82" fmla="*/ 0 w 3132"/>
                <a:gd name="T83" fmla="*/ 0 h 5110"/>
                <a:gd name="T84" fmla="*/ 0 w 3132"/>
                <a:gd name="T85" fmla="*/ 0 h 51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132"/>
                <a:gd name="T130" fmla="*/ 0 h 5110"/>
                <a:gd name="T131" fmla="*/ 3132 w 3132"/>
                <a:gd name="T132" fmla="*/ 5110 h 511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132" h="5110">
                  <a:moveTo>
                    <a:pt x="428" y="5064"/>
                  </a:moveTo>
                  <a:lnTo>
                    <a:pt x="374" y="5036"/>
                  </a:lnTo>
                  <a:lnTo>
                    <a:pt x="324" y="5002"/>
                  </a:lnTo>
                  <a:lnTo>
                    <a:pt x="277" y="4962"/>
                  </a:lnTo>
                  <a:lnTo>
                    <a:pt x="234" y="4916"/>
                  </a:lnTo>
                  <a:lnTo>
                    <a:pt x="196" y="4865"/>
                  </a:lnTo>
                  <a:lnTo>
                    <a:pt x="160" y="4809"/>
                  </a:lnTo>
                  <a:lnTo>
                    <a:pt x="127" y="4747"/>
                  </a:lnTo>
                  <a:lnTo>
                    <a:pt x="99" y="4680"/>
                  </a:lnTo>
                  <a:lnTo>
                    <a:pt x="74" y="4609"/>
                  </a:lnTo>
                  <a:lnTo>
                    <a:pt x="53" y="4533"/>
                  </a:lnTo>
                  <a:lnTo>
                    <a:pt x="34" y="4452"/>
                  </a:lnTo>
                  <a:lnTo>
                    <a:pt x="21" y="4367"/>
                  </a:lnTo>
                  <a:lnTo>
                    <a:pt x="10" y="4279"/>
                  </a:lnTo>
                  <a:lnTo>
                    <a:pt x="3" y="4186"/>
                  </a:lnTo>
                  <a:lnTo>
                    <a:pt x="0" y="4090"/>
                  </a:lnTo>
                  <a:lnTo>
                    <a:pt x="0" y="3990"/>
                  </a:lnTo>
                  <a:lnTo>
                    <a:pt x="4" y="3888"/>
                  </a:lnTo>
                  <a:lnTo>
                    <a:pt x="11" y="3781"/>
                  </a:lnTo>
                  <a:lnTo>
                    <a:pt x="22" y="3672"/>
                  </a:lnTo>
                  <a:lnTo>
                    <a:pt x="36" y="3561"/>
                  </a:lnTo>
                  <a:lnTo>
                    <a:pt x="55" y="3446"/>
                  </a:lnTo>
                  <a:lnTo>
                    <a:pt x="76" y="3329"/>
                  </a:lnTo>
                  <a:lnTo>
                    <a:pt x="102" y="3211"/>
                  </a:lnTo>
                  <a:lnTo>
                    <a:pt x="130" y="3090"/>
                  </a:lnTo>
                  <a:lnTo>
                    <a:pt x="163" y="2967"/>
                  </a:lnTo>
                  <a:lnTo>
                    <a:pt x="199" y="2844"/>
                  </a:lnTo>
                  <a:lnTo>
                    <a:pt x="239" y="2718"/>
                  </a:lnTo>
                  <a:lnTo>
                    <a:pt x="281" y="2591"/>
                  </a:lnTo>
                  <a:lnTo>
                    <a:pt x="327" y="2463"/>
                  </a:lnTo>
                  <a:lnTo>
                    <a:pt x="377" y="2335"/>
                  </a:lnTo>
                  <a:lnTo>
                    <a:pt x="432" y="2206"/>
                  </a:lnTo>
                  <a:lnTo>
                    <a:pt x="489" y="2076"/>
                  </a:lnTo>
                  <a:lnTo>
                    <a:pt x="549" y="1947"/>
                  </a:lnTo>
                  <a:lnTo>
                    <a:pt x="610" y="1821"/>
                  </a:lnTo>
                  <a:lnTo>
                    <a:pt x="675" y="1700"/>
                  </a:lnTo>
                  <a:lnTo>
                    <a:pt x="740" y="1580"/>
                  </a:lnTo>
                  <a:lnTo>
                    <a:pt x="806" y="1463"/>
                  </a:lnTo>
                  <a:lnTo>
                    <a:pt x="875" y="1351"/>
                  </a:lnTo>
                  <a:lnTo>
                    <a:pt x="945" y="1243"/>
                  </a:lnTo>
                  <a:lnTo>
                    <a:pt x="1016" y="1136"/>
                  </a:lnTo>
                  <a:lnTo>
                    <a:pt x="1088" y="1035"/>
                  </a:lnTo>
                  <a:lnTo>
                    <a:pt x="1161" y="938"/>
                  </a:lnTo>
                  <a:lnTo>
                    <a:pt x="1234" y="844"/>
                  </a:lnTo>
                  <a:lnTo>
                    <a:pt x="1309" y="755"/>
                  </a:lnTo>
                  <a:lnTo>
                    <a:pt x="1383" y="670"/>
                  </a:lnTo>
                  <a:lnTo>
                    <a:pt x="1458" y="589"/>
                  </a:lnTo>
                  <a:lnTo>
                    <a:pt x="1533" y="513"/>
                  </a:lnTo>
                  <a:lnTo>
                    <a:pt x="1608" y="442"/>
                  </a:lnTo>
                  <a:lnTo>
                    <a:pt x="1683" y="375"/>
                  </a:lnTo>
                  <a:lnTo>
                    <a:pt x="1758" y="314"/>
                  </a:lnTo>
                  <a:lnTo>
                    <a:pt x="1833" y="258"/>
                  </a:lnTo>
                  <a:lnTo>
                    <a:pt x="1906" y="206"/>
                  </a:lnTo>
                  <a:lnTo>
                    <a:pt x="1980" y="161"/>
                  </a:lnTo>
                  <a:lnTo>
                    <a:pt x="2052" y="120"/>
                  </a:lnTo>
                  <a:lnTo>
                    <a:pt x="2124" y="85"/>
                  </a:lnTo>
                  <a:lnTo>
                    <a:pt x="2194" y="56"/>
                  </a:lnTo>
                  <a:lnTo>
                    <a:pt x="2263" y="33"/>
                  </a:lnTo>
                  <a:lnTo>
                    <a:pt x="2332" y="16"/>
                  </a:lnTo>
                  <a:lnTo>
                    <a:pt x="2398" y="5"/>
                  </a:lnTo>
                  <a:lnTo>
                    <a:pt x="2463" y="0"/>
                  </a:lnTo>
                  <a:lnTo>
                    <a:pt x="2526" y="1"/>
                  </a:lnTo>
                  <a:lnTo>
                    <a:pt x="2587" y="9"/>
                  </a:lnTo>
                  <a:lnTo>
                    <a:pt x="2646" y="24"/>
                  </a:lnTo>
                  <a:lnTo>
                    <a:pt x="2704" y="45"/>
                  </a:lnTo>
                  <a:lnTo>
                    <a:pt x="2758" y="74"/>
                  </a:lnTo>
                  <a:lnTo>
                    <a:pt x="2808" y="108"/>
                  </a:lnTo>
                  <a:lnTo>
                    <a:pt x="2854" y="147"/>
                  </a:lnTo>
                  <a:lnTo>
                    <a:pt x="2898" y="193"/>
                  </a:lnTo>
                  <a:lnTo>
                    <a:pt x="2936" y="245"/>
                  </a:lnTo>
                  <a:lnTo>
                    <a:pt x="2972" y="301"/>
                  </a:lnTo>
                  <a:lnTo>
                    <a:pt x="3005" y="362"/>
                  </a:lnTo>
                  <a:lnTo>
                    <a:pt x="3033" y="429"/>
                  </a:lnTo>
                  <a:lnTo>
                    <a:pt x="3058" y="500"/>
                  </a:lnTo>
                  <a:lnTo>
                    <a:pt x="3079" y="577"/>
                  </a:lnTo>
                  <a:lnTo>
                    <a:pt x="3097" y="657"/>
                  </a:lnTo>
                  <a:lnTo>
                    <a:pt x="3111" y="742"/>
                  </a:lnTo>
                  <a:lnTo>
                    <a:pt x="3122" y="830"/>
                  </a:lnTo>
                  <a:lnTo>
                    <a:pt x="3128" y="924"/>
                  </a:lnTo>
                  <a:lnTo>
                    <a:pt x="3132" y="1020"/>
                  </a:lnTo>
                  <a:lnTo>
                    <a:pt x="3131" y="1119"/>
                  </a:lnTo>
                  <a:lnTo>
                    <a:pt x="3128" y="1222"/>
                  </a:lnTo>
                  <a:lnTo>
                    <a:pt x="3120" y="1328"/>
                  </a:lnTo>
                  <a:lnTo>
                    <a:pt x="3110" y="1437"/>
                  </a:lnTo>
                  <a:lnTo>
                    <a:pt x="3095" y="1549"/>
                  </a:lnTo>
                  <a:lnTo>
                    <a:pt x="3077" y="1664"/>
                  </a:lnTo>
                  <a:lnTo>
                    <a:pt x="3055" y="1780"/>
                  </a:lnTo>
                  <a:lnTo>
                    <a:pt x="3030" y="1899"/>
                  </a:lnTo>
                  <a:lnTo>
                    <a:pt x="3002" y="2020"/>
                  </a:lnTo>
                  <a:lnTo>
                    <a:pt x="2969" y="2142"/>
                  </a:lnTo>
                  <a:lnTo>
                    <a:pt x="2933" y="2266"/>
                  </a:lnTo>
                  <a:lnTo>
                    <a:pt x="2894" y="2392"/>
                  </a:lnTo>
                  <a:lnTo>
                    <a:pt x="2851" y="2519"/>
                  </a:lnTo>
                  <a:lnTo>
                    <a:pt x="2804" y="2646"/>
                  </a:lnTo>
                  <a:lnTo>
                    <a:pt x="2754" y="2774"/>
                  </a:lnTo>
                  <a:lnTo>
                    <a:pt x="2701" y="2904"/>
                  </a:lnTo>
                  <a:lnTo>
                    <a:pt x="2643" y="3034"/>
                  </a:lnTo>
                  <a:lnTo>
                    <a:pt x="2583" y="3163"/>
                  </a:lnTo>
                  <a:lnTo>
                    <a:pt x="2522" y="3288"/>
                  </a:lnTo>
                  <a:lnTo>
                    <a:pt x="2457" y="3410"/>
                  </a:lnTo>
                  <a:lnTo>
                    <a:pt x="2392" y="3530"/>
                  </a:lnTo>
                  <a:lnTo>
                    <a:pt x="2325" y="3645"/>
                  </a:lnTo>
                  <a:lnTo>
                    <a:pt x="2256" y="3759"/>
                  </a:lnTo>
                  <a:lnTo>
                    <a:pt x="2187" y="3867"/>
                  </a:lnTo>
                  <a:lnTo>
                    <a:pt x="2116" y="3973"/>
                  </a:lnTo>
                  <a:lnTo>
                    <a:pt x="2044" y="4075"/>
                  </a:lnTo>
                  <a:lnTo>
                    <a:pt x="1971" y="4172"/>
                  </a:lnTo>
                  <a:lnTo>
                    <a:pt x="1898" y="4266"/>
                  </a:lnTo>
                  <a:lnTo>
                    <a:pt x="1823" y="4355"/>
                  </a:lnTo>
                  <a:lnTo>
                    <a:pt x="1749" y="4440"/>
                  </a:lnTo>
                  <a:lnTo>
                    <a:pt x="1674" y="4521"/>
                  </a:lnTo>
                  <a:lnTo>
                    <a:pt x="1599" y="4596"/>
                  </a:lnTo>
                  <a:lnTo>
                    <a:pt x="1524" y="4668"/>
                  </a:lnTo>
                  <a:lnTo>
                    <a:pt x="1449" y="4734"/>
                  </a:lnTo>
                  <a:lnTo>
                    <a:pt x="1374" y="4796"/>
                  </a:lnTo>
                  <a:lnTo>
                    <a:pt x="1300" y="4852"/>
                  </a:lnTo>
                  <a:lnTo>
                    <a:pt x="1225" y="4903"/>
                  </a:lnTo>
                  <a:lnTo>
                    <a:pt x="1152" y="4949"/>
                  </a:lnTo>
                  <a:lnTo>
                    <a:pt x="1080" y="4990"/>
                  </a:lnTo>
                  <a:lnTo>
                    <a:pt x="1007" y="5025"/>
                  </a:lnTo>
                  <a:lnTo>
                    <a:pt x="937" y="5053"/>
                  </a:lnTo>
                  <a:lnTo>
                    <a:pt x="869" y="5077"/>
                  </a:lnTo>
                  <a:lnTo>
                    <a:pt x="800" y="5093"/>
                  </a:lnTo>
                  <a:lnTo>
                    <a:pt x="734" y="5105"/>
                  </a:lnTo>
                  <a:lnTo>
                    <a:pt x="669" y="5110"/>
                  </a:lnTo>
                  <a:lnTo>
                    <a:pt x="606" y="5109"/>
                  </a:lnTo>
                  <a:lnTo>
                    <a:pt x="545" y="5100"/>
                  </a:lnTo>
                  <a:lnTo>
                    <a:pt x="486" y="5085"/>
                  </a:lnTo>
                  <a:lnTo>
                    <a:pt x="428" y="5064"/>
                  </a:lnTo>
                  <a:close/>
                </a:path>
              </a:pathLst>
            </a:custGeom>
            <a:solidFill>
              <a:srgbClr val="7E6E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5" name="Freeform 66"/>
            <p:cNvSpPr>
              <a:spLocks/>
            </p:cNvSpPr>
            <p:nvPr/>
          </p:nvSpPr>
          <p:spPr bwMode="auto">
            <a:xfrm>
              <a:off x="2671" y="2969"/>
              <a:ext cx="136" cy="221"/>
            </a:xfrm>
            <a:custGeom>
              <a:avLst/>
              <a:gdLst>
                <a:gd name="T0" fmla="*/ 0 w 2715"/>
                <a:gd name="T1" fmla="*/ 0 h 4436"/>
                <a:gd name="T2" fmla="*/ 0 w 2715"/>
                <a:gd name="T3" fmla="*/ 0 h 4436"/>
                <a:gd name="T4" fmla="*/ 0 w 2715"/>
                <a:gd name="T5" fmla="*/ 0 h 4436"/>
                <a:gd name="T6" fmla="*/ 0 w 2715"/>
                <a:gd name="T7" fmla="*/ 0 h 4436"/>
                <a:gd name="T8" fmla="*/ 0 w 2715"/>
                <a:gd name="T9" fmla="*/ 0 h 4436"/>
                <a:gd name="T10" fmla="*/ 0 w 2715"/>
                <a:gd name="T11" fmla="*/ 0 h 4436"/>
                <a:gd name="T12" fmla="*/ 0 w 2715"/>
                <a:gd name="T13" fmla="*/ 0 h 4436"/>
                <a:gd name="T14" fmla="*/ 0 w 2715"/>
                <a:gd name="T15" fmla="*/ 0 h 4436"/>
                <a:gd name="T16" fmla="*/ 0 w 2715"/>
                <a:gd name="T17" fmla="*/ 0 h 4436"/>
                <a:gd name="T18" fmla="*/ 0 w 2715"/>
                <a:gd name="T19" fmla="*/ 0 h 4436"/>
                <a:gd name="T20" fmla="*/ 0 w 2715"/>
                <a:gd name="T21" fmla="*/ 0 h 4436"/>
                <a:gd name="T22" fmla="*/ 0 w 2715"/>
                <a:gd name="T23" fmla="*/ 0 h 4436"/>
                <a:gd name="T24" fmla="*/ 0 w 2715"/>
                <a:gd name="T25" fmla="*/ 0 h 4436"/>
                <a:gd name="T26" fmla="*/ 0 w 2715"/>
                <a:gd name="T27" fmla="*/ 0 h 4436"/>
                <a:gd name="T28" fmla="*/ 0 w 2715"/>
                <a:gd name="T29" fmla="*/ 0 h 4436"/>
                <a:gd name="T30" fmla="*/ 0 w 2715"/>
                <a:gd name="T31" fmla="*/ 0 h 4436"/>
                <a:gd name="T32" fmla="*/ 0 w 2715"/>
                <a:gd name="T33" fmla="*/ 0 h 4436"/>
                <a:gd name="T34" fmla="*/ 0 w 2715"/>
                <a:gd name="T35" fmla="*/ 0 h 4436"/>
                <a:gd name="T36" fmla="*/ 0 w 2715"/>
                <a:gd name="T37" fmla="*/ 0 h 4436"/>
                <a:gd name="T38" fmla="*/ 0 w 2715"/>
                <a:gd name="T39" fmla="*/ 0 h 4436"/>
                <a:gd name="T40" fmla="*/ 0 w 2715"/>
                <a:gd name="T41" fmla="*/ 0 h 4436"/>
                <a:gd name="T42" fmla="*/ 0 w 2715"/>
                <a:gd name="T43" fmla="*/ 0 h 4436"/>
                <a:gd name="T44" fmla="*/ 0 w 2715"/>
                <a:gd name="T45" fmla="*/ 0 h 4436"/>
                <a:gd name="T46" fmla="*/ 0 w 2715"/>
                <a:gd name="T47" fmla="*/ 0 h 4436"/>
                <a:gd name="T48" fmla="*/ 0 w 2715"/>
                <a:gd name="T49" fmla="*/ 0 h 4436"/>
                <a:gd name="T50" fmla="*/ 0 w 2715"/>
                <a:gd name="T51" fmla="*/ 0 h 4436"/>
                <a:gd name="T52" fmla="*/ 0 w 2715"/>
                <a:gd name="T53" fmla="*/ 0 h 4436"/>
                <a:gd name="T54" fmla="*/ 0 w 2715"/>
                <a:gd name="T55" fmla="*/ 0 h 4436"/>
                <a:gd name="T56" fmla="*/ 0 w 2715"/>
                <a:gd name="T57" fmla="*/ 0 h 4436"/>
                <a:gd name="T58" fmla="*/ 0 w 2715"/>
                <a:gd name="T59" fmla="*/ 0 h 4436"/>
                <a:gd name="T60" fmla="*/ 0 w 2715"/>
                <a:gd name="T61" fmla="*/ 0 h 4436"/>
                <a:gd name="T62" fmla="*/ 0 w 2715"/>
                <a:gd name="T63" fmla="*/ 0 h 4436"/>
                <a:gd name="T64" fmla="*/ 0 w 2715"/>
                <a:gd name="T65" fmla="*/ 0 h 4436"/>
                <a:gd name="T66" fmla="*/ 0 w 2715"/>
                <a:gd name="T67" fmla="*/ 0 h 4436"/>
                <a:gd name="T68" fmla="*/ 0 w 2715"/>
                <a:gd name="T69" fmla="*/ 0 h 4436"/>
                <a:gd name="T70" fmla="*/ 0 w 2715"/>
                <a:gd name="T71" fmla="*/ 0 h 4436"/>
                <a:gd name="T72" fmla="*/ 0 w 2715"/>
                <a:gd name="T73" fmla="*/ 0 h 4436"/>
                <a:gd name="T74" fmla="*/ 0 w 2715"/>
                <a:gd name="T75" fmla="*/ 0 h 4436"/>
                <a:gd name="T76" fmla="*/ 0 w 2715"/>
                <a:gd name="T77" fmla="*/ 0 h 4436"/>
                <a:gd name="T78" fmla="*/ 0 w 2715"/>
                <a:gd name="T79" fmla="*/ 0 h 4436"/>
                <a:gd name="T80" fmla="*/ 0 w 2715"/>
                <a:gd name="T81" fmla="*/ 0 h 4436"/>
                <a:gd name="T82" fmla="*/ 0 w 2715"/>
                <a:gd name="T83" fmla="*/ 0 h 4436"/>
                <a:gd name="T84" fmla="*/ 0 w 2715"/>
                <a:gd name="T85" fmla="*/ 0 h 44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715"/>
                <a:gd name="T130" fmla="*/ 0 h 4436"/>
                <a:gd name="T131" fmla="*/ 2715 w 2715"/>
                <a:gd name="T132" fmla="*/ 4436 h 44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715" h="4436">
                  <a:moveTo>
                    <a:pt x="406" y="1793"/>
                  </a:moveTo>
                  <a:lnTo>
                    <a:pt x="456" y="1682"/>
                  </a:lnTo>
                  <a:lnTo>
                    <a:pt x="509" y="1573"/>
                  </a:lnTo>
                  <a:lnTo>
                    <a:pt x="564" y="1467"/>
                  </a:lnTo>
                  <a:lnTo>
                    <a:pt x="619" y="1364"/>
                  </a:lnTo>
                  <a:lnTo>
                    <a:pt x="677" y="1263"/>
                  </a:lnTo>
                  <a:lnTo>
                    <a:pt x="736" y="1165"/>
                  </a:lnTo>
                  <a:lnTo>
                    <a:pt x="796" y="1071"/>
                  </a:lnTo>
                  <a:lnTo>
                    <a:pt x="857" y="979"/>
                  </a:lnTo>
                  <a:lnTo>
                    <a:pt x="918" y="891"/>
                  </a:lnTo>
                  <a:lnTo>
                    <a:pt x="982" y="808"/>
                  </a:lnTo>
                  <a:lnTo>
                    <a:pt x="1045" y="727"/>
                  </a:lnTo>
                  <a:lnTo>
                    <a:pt x="1109" y="649"/>
                  </a:lnTo>
                  <a:lnTo>
                    <a:pt x="1174" y="576"/>
                  </a:lnTo>
                  <a:lnTo>
                    <a:pt x="1238" y="506"/>
                  </a:lnTo>
                  <a:lnTo>
                    <a:pt x="1303" y="441"/>
                  </a:lnTo>
                  <a:lnTo>
                    <a:pt x="1369" y="379"/>
                  </a:lnTo>
                  <a:lnTo>
                    <a:pt x="1433" y="322"/>
                  </a:lnTo>
                  <a:lnTo>
                    <a:pt x="1498" y="269"/>
                  </a:lnTo>
                  <a:lnTo>
                    <a:pt x="1563" y="220"/>
                  </a:lnTo>
                  <a:lnTo>
                    <a:pt x="1628" y="176"/>
                  </a:lnTo>
                  <a:lnTo>
                    <a:pt x="1691" y="137"/>
                  </a:lnTo>
                  <a:lnTo>
                    <a:pt x="1755" y="102"/>
                  </a:lnTo>
                  <a:lnTo>
                    <a:pt x="1817" y="72"/>
                  </a:lnTo>
                  <a:lnTo>
                    <a:pt x="1878" y="47"/>
                  </a:lnTo>
                  <a:lnTo>
                    <a:pt x="1939" y="27"/>
                  </a:lnTo>
                  <a:lnTo>
                    <a:pt x="1999" y="13"/>
                  </a:lnTo>
                  <a:lnTo>
                    <a:pt x="2057" y="4"/>
                  </a:lnTo>
                  <a:lnTo>
                    <a:pt x="2114" y="0"/>
                  </a:lnTo>
                  <a:lnTo>
                    <a:pt x="2169" y="2"/>
                  </a:lnTo>
                  <a:lnTo>
                    <a:pt x="2223" y="9"/>
                  </a:lnTo>
                  <a:lnTo>
                    <a:pt x="2275" y="22"/>
                  </a:lnTo>
                  <a:lnTo>
                    <a:pt x="2325" y="42"/>
                  </a:lnTo>
                  <a:lnTo>
                    <a:pt x="2373" y="66"/>
                  </a:lnTo>
                  <a:lnTo>
                    <a:pt x="2417" y="96"/>
                  </a:lnTo>
                  <a:lnTo>
                    <a:pt x="2459" y="132"/>
                  </a:lnTo>
                  <a:lnTo>
                    <a:pt x="2497" y="172"/>
                  </a:lnTo>
                  <a:lnTo>
                    <a:pt x="2533" y="217"/>
                  </a:lnTo>
                  <a:lnTo>
                    <a:pt x="2564" y="266"/>
                  </a:lnTo>
                  <a:lnTo>
                    <a:pt x="2594" y="320"/>
                  </a:lnTo>
                  <a:lnTo>
                    <a:pt x="2620" y="378"/>
                  </a:lnTo>
                  <a:lnTo>
                    <a:pt x="2643" y="441"/>
                  </a:lnTo>
                  <a:lnTo>
                    <a:pt x="2662" y="507"/>
                  </a:lnTo>
                  <a:lnTo>
                    <a:pt x="2679" y="577"/>
                  </a:lnTo>
                  <a:lnTo>
                    <a:pt x="2692" y="651"/>
                  </a:lnTo>
                  <a:lnTo>
                    <a:pt x="2702" y="728"/>
                  </a:lnTo>
                  <a:lnTo>
                    <a:pt x="2710" y="809"/>
                  </a:lnTo>
                  <a:lnTo>
                    <a:pt x="2714" y="892"/>
                  </a:lnTo>
                  <a:lnTo>
                    <a:pt x="2715" y="979"/>
                  </a:lnTo>
                  <a:lnTo>
                    <a:pt x="2713" y="1069"/>
                  </a:lnTo>
                  <a:lnTo>
                    <a:pt x="2708" y="1161"/>
                  </a:lnTo>
                  <a:lnTo>
                    <a:pt x="2699" y="1256"/>
                  </a:lnTo>
                  <a:lnTo>
                    <a:pt x="2688" y="1354"/>
                  </a:lnTo>
                  <a:lnTo>
                    <a:pt x="2674" y="1453"/>
                  </a:lnTo>
                  <a:lnTo>
                    <a:pt x="2656" y="1554"/>
                  </a:lnTo>
                  <a:lnTo>
                    <a:pt x="2636" y="1657"/>
                  </a:lnTo>
                  <a:lnTo>
                    <a:pt x="2611" y="1762"/>
                  </a:lnTo>
                  <a:lnTo>
                    <a:pt x="2585" y="1869"/>
                  </a:lnTo>
                  <a:lnTo>
                    <a:pt x="2555" y="1976"/>
                  </a:lnTo>
                  <a:lnTo>
                    <a:pt x="2521" y="2086"/>
                  </a:lnTo>
                  <a:lnTo>
                    <a:pt x="2486" y="2195"/>
                  </a:lnTo>
                  <a:lnTo>
                    <a:pt x="2446" y="2307"/>
                  </a:lnTo>
                  <a:lnTo>
                    <a:pt x="2404" y="2418"/>
                  </a:lnTo>
                  <a:lnTo>
                    <a:pt x="2358" y="2531"/>
                  </a:lnTo>
                  <a:lnTo>
                    <a:pt x="2310" y="2643"/>
                  </a:lnTo>
                  <a:lnTo>
                    <a:pt x="2259" y="2754"/>
                  </a:lnTo>
                  <a:lnTo>
                    <a:pt x="2206" y="2863"/>
                  </a:lnTo>
                  <a:lnTo>
                    <a:pt x="2152" y="2969"/>
                  </a:lnTo>
                  <a:lnTo>
                    <a:pt x="2096" y="3072"/>
                  </a:lnTo>
                  <a:lnTo>
                    <a:pt x="2037" y="3174"/>
                  </a:lnTo>
                  <a:lnTo>
                    <a:pt x="1979" y="3271"/>
                  </a:lnTo>
                  <a:lnTo>
                    <a:pt x="1919" y="3365"/>
                  </a:lnTo>
                  <a:lnTo>
                    <a:pt x="1859" y="3457"/>
                  </a:lnTo>
                  <a:lnTo>
                    <a:pt x="1796" y="3545"/>
                  </a:lnTo>
                  <a:lnTo>
                    <a:pt x="1733" y="3629"/>
                  </a:lnTo>
                  <a:lnTo>
                    <a:pt x="1670" y="3709"/>
                  </a:lnTo>
                  <a:lnTo>
                    <a:pt x="1606" y="3787"/>
                  </a:lnTo>
                  <a:lnTo>
                    <a:pt x="1541" y="3861"/>
                  </a:lnTo>
                  <a:lnTo>
                    <a:pt x="1477" y="3930"/>
                  </a:lnTo>
                  <a:lnTo>
                    <a:pt x="1411" y="3996"/>
                  </a:lnTo>
                  <a:lnTo>
                    <a:pt x="1346" y="4057"/>
                  </a:lnTo>
                  <a:lnTo>
                    <a:pt x="1282" y="4114"/>
                  </a:lnTo>
                  <a:lnTo>
                    <a:pt x="1216" y="4168"/>
                  </a:lnTo>
                  <a:lnTo>
                    <a:pt x="1152" y="4217"/>
                  </a:lnTo>
                  <a:lnTo>
                    <a:pt x="1088" y="4261"/>
                  </a:lnTo>
                  <a:lnTo>
                    <a:pt x="1023" y="4299"/>
                  </a:lnTo>
                  <a:lnTo>
                    <a:pt x="960" y="4334"/>
                  </a:lnTo>
                  <a:lnTo>
                    <a:pt x="898" y="4364"/>
                  </a:lnTo>
                  <a:lnTo>
                    <a:pt x="837" y="4388"/>
                  </a:lnTo>
                  <a:lnTo>
                    <a:pt x="775" y="4409"/>
                  </a:lnTo>
                  <a:lnTo>
                    <a:pt x="716" y="4423"/>
                  </a:lnTo>
                  <a:lnTo>
                    <a:pt x="658" y="4432"/>
                  </a:lnTo>
                  <a:lnTo>
                    <a:pt x="601" y="4436"/>
                  </a:lnTo>
                  <a:lnTo>
                    <a:pt x="546" y="4434"/>
                  </a:lnTo>
                  <a:lnTo>
                    <a:pt x="492" y="4427"/>
                  </a:lnTo>
                  <a:lnTo>
                    <a:pt x="439" y="4414"/>
                  </a:lnTo>
                  <a:lnTo>
                    <a:pt x="389" y="4395"/>
                  </a:lnTo>
                  <a:lnTo>
                    <a:pt x="342" y="4370"/>
                  </a:lnTo>
                  <a:lnTo>
                    <a:pt x="297" y="4340"/>
                  </a:lnTo>
                  <a:lnTo>
                    <a:pt x="256" y="4305"/>
                  </a:lnTo>
                  <a:lnTo>
                    <a:pt x="218" y="4265"/>
                  </a:lnTo>
                  <a:lnTo>
                    <a:pt x="182" y="4220"/>
                  </a:lnTo>
                  <a:lnTo>
                    <a:pt x="150" y="4171"/>
                  </a:lnTo>
                  <a:lnTo>
                    <a:pt x="121" y="4116"/>
                  </a:lnTo>
                  <a:lnTo>
                    <a:pt x="95" y="4058"/>
                  </a:lnTo>
                  <a:lnTo>
                    <a:pt x="72" y="3996"/>
                  </a:lnTo>
                  <a:lnTo>
                    <a:pt x="52" y="3929"/>
                  </a:lnTo>
                  <a:lnTo>
                    <a:pt x="36" y="3860"/>
                  </a:lnTo>
                  <a:lnTo>
                    <a:pt x="23" y="3785"/>
                  </a:lnTo>
                  <a:lnTo>
                    <a:pt x="13" y="3708"/>
                  </a:lnTo>
                  <a:lnTo>
                    <a:pt x="4" y="3628"/>
                  </a:lnTo>
                  <a:lnTo>
                    <a:pt x="0" y="3544"/>
                  </a:lnTo>
                  <a:lnTo>
                    <a:pt x="0" y="3457"/>
                  </a:lnTo>
                  <a:lnTo>
                    <a:pt x="1" y="3367"/>
                  </a:lnTo>
                  <a:lnTo>
                    <a:pt x="7" y="3275"/>
                  </a:lnTo>
                  <a:lnTo>
                    <a:pt x="16" y="3180"/>
                  </a:lnTo>
                  <a:lnTo>
                    <a:pt x="27" y="3083"/>
                  </a:lnTo>
                  <a:lnTo>
                    <a:pt x="41" y="2983"/>
                  </a:lnTo>
                  <a:lnTo>
                    <a:pt x="58" y="2882"/>
                  </a:lnTo>
                  <a:lnTo>
                    <a:pt x="80" y="2779"/>
                  </a:lnTo>
                  <a:lnTo>
                    <a:pt x="103" y="2674"/>
                  </a:lnTo>
                  <a:lnTo>
                    <a:pt x="130" y="2567"/>
                  </a:lnTo>
                  <a:lnTo>
                    <a:pt x="161" y="2460"/>
                  </a:lnTo>
                  <a:lnTo>
                    <a:pt x="193" y="2351"/>
                  </a:lnTo>
                  <a:lnTo>
                    <a:pt x="229" y="2241"/>
                  </a:lnTo>
                  <a:lnTo>
                    <a:pt x="269" y="2130"/>
                  </a:lnTo>
                  <a:lnTo>
                    <a:pt x="311" y="2018"/>
                  </a:lnTo>
                  <a:lnTo>
                    <a:pt x="357" y="1906"/>
                  </a:lnTo>
                  <a:lnTo>
                    <a:pt x="406" y="1793"/>
                  </a:lnTo>
                  <a:close/>
                </a:path>
              </a:pathLst>
            </a:custGeom>
            <a:solidFill>
              <a:srgbClr val="7869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6" name="Freeform 67"/>
            <p:cNvSpPr>
              <a:spLocks/>
            </p:cNvSpPr>
            <p:nvPr/>
          </p:nvSpPr>
          <p:spPr bwMode="auto">
            <a:xfrm>
              <a:off x="2400" y="3040"/>
              <a:ext cx="416" cy="385"/>
            </a:xfrm>
            <a:custGeom>
              <a:avLst/>
              <a:gdLst>
                <a:gd name="T0" fmla="*/ 0 w 8310"/>
                <a:gd name="T1" fmla="*/ 0 h 7690"/>
                <a:gd name="T2" fmla="*/ 0 w 8310"/>
                <a:gd name="T3" fmla="*/ 0 h 7690"/>
                <a:gd name="T4" fmla="*/ 0 w 8310"/>
                <a:gd name="T5" fmla="*/ 0 h 7690"/>
                <a:gd name="T6" fmla="*/ 0 w 8310"/>
                <a:gd name="T7" fmla="*/ 0 h 7690"/>
                <a:gd name="T8" fmla="*/ 0 w 8310"/>
                <a:gd name="T9" fmla="*/ 0 h 7690"/>
                <a:gd name="T10" fmla="*/ 0 w 8310"/>
                <a:gd name="T11" fmla="*/ 0 h 7690"/>
                <a:gd name="T12" fmla="*/ 0 w 8310"/>
                <a:gd name="T13" fmla="*/ 0 h 7690"/>
                <a:gd name="T14" fmla="*/ 0 w 8310"/>
                <a:gd name="T15" fmla="*/ 0 h 7690"/>
                <a:gd name="T16" fmla="*/ 0 w 8310"/>
                <a:gd name="T17" fmla="*/ 0 h 7690"/>
                <a:gd name="T18" fmla="*/ 0 w 8310"/>
                <a:gd name="T19" fmla="*/ 0 h 7690"/>
                <a:gd name="T20" fmla="*/ 0 w 8310"/>
                <a:gd name="T21" fmla="*/ 0 h 7690"/>
                <a:gd name="T22" fmla="*/ 0 w 8310"/>
                <a:gd name="T23" fmla="*/ 0 h 7690"/>
                <a:gd name="T24" fmla="*/ 0 w 8310"/>
                <a:gd name="T25" fmla="*/ 0 h 7690"/>
                <a:gd name="T26" fmla="*/ 0 w 8310"/>
                <a:gd name="T27" fmla="*/ 0 h 7690"/>
                <a:gd name="T28" fmla="*/ 0 w 8310"/>
                <a:gd name="T29" fmla="*/ 0 h 7690"/>
                <a:gd name="T30" fmla="*/ 0 w 8310"/>
                <a:gd name="T31" fmla="*/ 0 h 7690"/>
                <a:gd name="T32" fmla="*/ 0 w 8310"/>
                <a:gd name="T33" fmla="*/ 0 h 7690"/>
                <a:gd name="T34" fmla="*/ 0 w 8310"/>
                <a:gd name="T35" fmla="*/ 0 h 7690"/>
                <a:gd name="T36" fmla="*/ 0 w 8310"/>
                <a:gd name="T37" fmla="*/ 0 h 7690"/>
                <a:gd name="T38" fmla="*/ 0 w 8310"/>
                <a:gd name="T39" fmla="*/ 0 h 7690"/>
                <a:gd name="T40" fmla="*/ 0 w 8310"/>
                <a:gd name="T41" fmla="*/ 0 h 7690"/>
                <a:gd name="T42" fmla="*/ 0 w 8310"/>
                <a:gd name="T43" fmla="*/ 0 h 7690"/>
                <a:gd name="T44" fmla="*/ 0 w 8310"/>
                <a:gd name="T45" fmla="*/ 0 h 7690"/>
                <a:gd name="T46" fmla="*/ 0 w 8310"/>
                <a:gd name="T47" fmla="*/ 0 h 7690"/>
                <a:gd name="T48" fmla="*/ 0 w 8310"/>
                <a:gd name="T49" fmla="*/ 0 h 7690"/>
                <a:gd name="T50" fmla="*/ 0 w 8310"/>
                <a:gd name="T51" fmla="*/ 0 h 7690"/>
                <a:gd name="T52" fmla="*/ 0 w 8310"/>
                <a:gd name="T53" fmla="*/ 0 h 7690"/>
                <a:gd name="T54" fmla="*/ 0 w 8310"/>
                <a:gd name="T55" fmla="*/ 0 h 7690"/>
                <a:gd name="T56" fmla="*/ 0 w 8310"/>
                <a:gd name="T57" fmla="*/ 0 h 7690"/>
                <a:gd name="T58" fmla="*/ 0 w 8310"/>
                <a:gd name="T59" fmla="*/ 0 h 7690"/>
                <a:gd name="T60" fmla="*/ 0 w 8310"/>
                <a:gd name="T61" fmla="*/ 0 h 7690"/>
                <a:gd name="T62" fmla="*/ 0 w 8310"/>
                <a:gd name="T63" fmla="*/ 0 h 7690"/>
                <a:gd name="T64" fmla="*/ 0 w 8310"/>
                <a:gd name="T65" fmla="*/ 0 h 7690"/>
                <a:gd name="T66" fmla="*/ 0 w 8310"/>
                <a:gd name="T67" fmla="*/ 0 h 7690"/>
                <a:gd name="T68" fmla="*/ 0 w 8310"/>
                <a:gd name="T69" fmla="*/ 0 h 7690"/>
                <a:gd name="T70" fmla="*/ 0 w 8310"/>
                <a:gd name="T71" fmla="*/ 0 h 7690"/>
                <a:gd name="T72" fmla="*/ 0 w 8310"/>
                <a:gd name="T73" fmla="*/ 0 h 7690"/>
                <a:gd name="T74" fmla="*/ 0 w 8310"/>
                <a:gd name="T75" fmla="*/ 0 h 7690"/>
                <a:gd name="T76" fmla="*/ 0 w 8310"/>
                <a:gd name="T77" fmla="*/ 0 h 7690"/>
                <a:gd name="T78" fmla="*/ 0 w 8310"/>
                <a:gd name="T79" fmla="*/ 0 h 7690"/>
                <a:gd name="T80" fmla="*/ 0 w 8310"/>
                <a:gd name="T81" fmla="*/ 0 h 7690"/>
                <a:gd name="T82" fmla="*/ 0 w 8310"/>
                <a:gd name="T83" fmla="*/ 0 h 7690"/>
                <a:gd name="T84" fmla="*/ 0 w 8310"/>
                <a:gd name="T85" fmla="*/ 0 h 7690"/>
                <a:gd name="T86" fmla="*/ 0 w 8310"/>
                <a:gd name="T87" fmla="*/ 0 h 7690"/>
                <a:gd name="T88" fmla="*/ 0 w 8310"/>
                <a:gd name="T89" fmla="*/ 0 h 7690"/>
                <a:gd name="T90" fmla="*/ 0 w 8310"/>
                <a:gd name="T91" fmla="*/ 0 h 7690"/>
                <a:gd name="T92" fmla="*/ 0 w 8310"/>
                <a:gd name="T93" fmla="*/ 0 h 7690"/>
                <a:gd name="T94" fmla="*/ 0 w 8310"/>
                <a:gd name="T95" fmla="*/ 0 h 7690"/>
                <a:gd name="T96" fmla="*/ 0 w 8310"/>
                <a:gd name="T97" fmla="*/ 0 h 7690"/>
                <a:gd name="T98" fmla="*/ 0 w 8310"/>
                <a:gd name="T99" fmla="*/ 0 h 7690"/>
                <a:gd name="T100" fmla="*/ 0 w 8310"/>
                <a:gd name="T101" fmla="*/ 0 h 7690"/>
                <a:gd name="T102" fmla="*/ 0 w 8310"/>
                <a:gd name="T103" fmla="*/ 0 h 7690"/>
                <a:gd name="T104" fmla="*/ 0 w 8310"/>
                <a:gd name="T105" fmla="*/ 0 h 7690"/>
                <a:gd name="T106" fmla="*/ 0 w 8310"/>
                <a:gd name="T107" fmla="*/ 0 h 7690"/>
                <a:gd name="T108" fmla="*/ 0 w 8310"/>
                <a:gd name="T109" fmla="*/ 0 h 7690"/>
                <a:gd name="T110" fmla="*/ 0 w 8310"/>
                <a:gd name="T111" fmla="*/ 0 h 7690"/>
                <a:gd name="T112" fmla="*/ 0 w 8310"/>
                <a:gd name="T113" fmla="*/ 0 h 7690"/>
                <a:gd name="T114" fmla="*/ 0 w 8310"/>
                <a:gd name="T115" fmla="*/ 0 h 7690"/>
                <a:gd name="T116" fmla="*/ 0 w 8310"/>
                <a:gd name="T117" fmla="*/ 0 h 769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310"/>
                <a:gd name="T178" fmla="*/ 0 h 7690"/>
                <a:gd name="T179" fmla="*/ 8310 w 8310"/>
                <a:gd name="T180" fmla="*/ 7690 h 769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310" h="7690">
                  <a:moveTo>
                    <a:pt x="5692" y="2093"/>
                  </a:moveTo>
                  <a:lnTo>
                    <a:pt x="5707" y="2117"/>
                  </a:lnTo>
                  <a:lnTo>
                    <a:pt x="5719" y="2142"/>
                  </a:lnTo>
                  <a:lnTo>
                    <a:pt x="5730" y="2166"/>
                  </a:lnTo>
                  <a:lnTo>
                    <a:pt x="5738" y="2190"/>
                  </a:lnTo>
                  <a:lnTo>
                    <a:pt x="5744" y="2214"/>
                  </a:lnTo>
                  <a:lnTo>
                    <a:pt x="5748" y="2238"/>
                  </a:lnTo>
                  <a:lnTo>
                    <a:pt x="5750" y="2262"/>
                  </a:lnTo>
                  <a:lnTo>
                    <a:pt x="5749" y="2286"/>
                  </a:lnTo>
                  <a:lnTo>
                    <a:pt x="5747" y="2309"/>
                  </a:lnTo>
                  <a:lnTo>
                    <a:pt x="5742" y="2333"/>
                  </a:lnTo>
                  <a:lnTo>
                    <a:pt x="5735" y="2355"/>
                  </a:lnTo>
                  <a:lnTo>
                    <a:pt x="5726" y="2378"/>
                  </a:lnTo>
                  <a:lnTo>
                    <a:pt x="5714" y="2400"/>
                  </a:lnTo>
                  <a:lnTo>
                    <a:pt x="5701" y="2422"/>
                  </a:lnTo>
                  <a:lnTo>
                    <a:pt x="5686" y="2443"/>
                  </a:lnTo>
                  <a:lnTo>
                    <a:pt x="5668" y="2465"/>
                  </a:lnTo>
                  <a:lnTo>
                    <a:pt x="2364" y="1500"/>
                  </a:lnTo>
                  <a:lnTo>
                    <a:pt x="6390" y="4268"/>
                  </a:lnTo>
                  <a:lnTo>
                    <a:pt x="6396" y="4293"/>
                  </a:lnTo>
                  <a:lnTo>
                    <a:pt x="6399" y="4318"/>
                  </a:lnTo>
                  <a:lnTo>
                    <a:pt x="6402" y="4345"/>
                  </a:lnTo>
                  <a:lnTo>
                    <a:pt x="6400" y="4372"/>
                  </a:lnTo>
                  <a:lnTo>
                    <a:pt x="6397" y="4399"/>
                  </a:lnTo>
                  <a:lnTo>
                    <a:pt x="6392" y="4426"/>
                  </a:lnTo>
                  <a:lnTo>
                    <a:pt x="6385" y="4453"/>
                  </a:lnTo>
                  <a:lnTo>
                    <a:pt x="6376" y="4480"/>
                  </a:lnTo>
                  <a:lnTo>
                    <a:pt x="6365" y="4507"/>
                  </a:lnTo>
                  <a:lnTo>
                    <a:pt x="6353" y="4533"/>
                  </a:lnTo>
                  <a:lnTo>
                    <a:pt x="6338" y="4559"/>
                  </a:lnTo>
                  <a:lnTo>
                    <a:pt x="6321" y="4583"/>
                  </a:lnTo>
                  <a:lnTo>
                    <a:pt x="6303" y="4607"/>
                  </a:lnTo>
                  <a:lnTo>
                    <a:pt x="6283" y="4629"/>
                  </a:lnTo>
                  <a:lnTo>
                    <a:pt x="6262" y="4650"/>
                  </a:lnTo>
                  <a:lnTo>
                    <a:pt x="6238" y="4669"/>
                  </a:lnTo>
                  <a:lnTo>
                    <a:pt x="6214" y="4687"/>
                  </a:lnTo>
                  <a:lnTo>
                    <a:pt x="6187" y="4703"/>
                  </a:lnTo>
                  <a:lnTo>
                    <a:pt x="6160" y="4716"/>
                  </a:lnTo>
                  <a:lnTo>
                    <a:pt x="6130" y="4727"/>
                  </a:lnTo>
                  <a:lnTo>
                    <a:pt x="6099" y="4737"/>
                  </a:lnTo>
                  <a:lnTo>
                    <a:pt x="6068" y="4744"/>
                  </a:lnTo>
                  <a:lnTo>
                    <a:pt x="6034" y="4747"/>
                  </a:lnTo>
                  <a:lnTo>
                    <a:pt x="5999" y="4748"/>
                  </a:lnTo>
                  <a:lnTo>
                    <a:pt x="5963" y="4746"/>
                  </a:lnTo>
                  <a:lnTo>
                    <a:pt x="5927" y="4740"/>
                  </a:lnTo>
                  <a:lnTo>
                    <a:pt x="5889" y="4732"/>
                  </a:lnTo>
                  <a:lnTo>
                    <a:pt x="5849" y="4718"/>
                  </a:lnTo>
                  <a:lnTo>
                    <a:pt x="5809" y="4702"/>
                  </a:lnTo>
                  <a:lnTo>
                    <a:pt x="5767" y="4682"/>
                  </a:lnTo>
                  <a:lnTo>
                    <a:pt x="5726" y="4658"/>
                  </a:lnTo>
                  <a:lnTo>
                    <a:pt x="5683" y="4629"/>
                  </a:lnTo>
                  <a:lnTo>
                    <a:pt x="2056" y="1877"/>
                  </a:lnTo>
                  <a:lnTo>
                    <a:pt x="5745" y="7474"/>
                  </a:lnTo>
                  <a:lnTo>
                    <a:pt x="5743" y="7493"/>
                  </a:lnTo>
                  <a:lnTo>
                    <a:pt x="5740" y="7513"/>
                  </a:lnTo>
                  <a:lnTo>
                    <a:pt x="5736" y="7531"/>
                  </a:lnTo>
                  <a:lnTo>
                    <a:pt x="5731" y="7549"/>
                  </a:lnTo>
                  <a:lnTo>
                    <a:pt x="5725" y="7565"/>
                  </a:lnTo>
                  <a:lnTo>
                    <a:pt x="5717" y="7580"/>
                  </a:lnTo>
                  <a:lnTo>
                    <a:pt x="5709" y="7595"/>
                  </a:lnTo>
                  <a:lnTo>
                    <a:pt x="5700" y="7609"/>
                  </a:lnTo>
                  <a:lnTo>
                    <a:pt x="5690" y="7621"/>
                  </a:lnTo>
                  <a:lnTo>
                    <a:pt x="5678" y="7633"/>
                  </a:lnTo>
                  <a:lnTo>
                    <a:pt x="5665" y="7644"/>
                  </a:lnTo>
                  <a:lnTo>
                    <a:pt x="5651" y="7654"/>
                  </a:lnTo>
                  <a:lnTo>
                    <a:pt x="5636" y="7662"/>
                  </a:lnTo>
                  <a:lnTo>
                    <a:pt x="5618" y="7669"/>
                  </a:lnTo>
                  <a:lnTo>
                    <a:pt x="5600" y="7676"/>
                  </a:lnTo>
                  <a:lnTo>
                    <a:pt x="5581" y="7681"/>
                  </a:lnTo>
                  <a:lnTo>
                    <a:pt x="5565" y="7685"/>
                  </a:lnTo>
                  <a:lnTo>
                    <a:pt x="5550" y="7687"/>
                  </a:lnTo>
                  <a:lnTo>
                    <a:pt x="5535" y="7689"/>
                  </a:lnTo>
                  <a:lnTo>
                    <a:pt x="5518" y="7690"/>
                  </a:lnTo>
                  <a:lnTo>
                    <a:pt x="5502" y="7690"/>
                  </a:lnTo>
                  <a:lnTo>
                    <a:pt x="5486" y="7690"/>
                  </a:lnTo>
                  <a:lnTo>
                    <a:pt x="5468" y="7689"/>
                  </a:lnTo>
                  <a:lnTo>
                    <a:pt x="5451" y="7688"/>
                  </a:lnTo>
                  <a:lnTo>
                    <a:pt x="2008" y="2463"/>
                  </a:lnTo>
                  <a:lnTo>
                    <a:pt x="3539" y="6488"/>
                  </a:lnTo>
                  <a:lnTo>
                    <a:pt x="3528" y="6499"/>
                  </a:lnTo>
                  <a:lnTo>
                    <a:pt x="3518" y="6511"/>
                  </a:lnTo>
                  <a:lnTo>
                    <a:pt x="3507" y="6520"/>
                  </a:lnTo>
                  <a:lnTo>
                    <a:pt x="3496" y="6529"/>
                  </a:lnTo>
                  <a:lnTo>
                    <a:pt x="3485" y="6538"/>
                  </a:lnTo>
                  <a:lnTo>
                    <a:pt x="3474" y="6545"/>
                  </a:lnTo>
                  <a:lnTo>
                    <a:pt x="3463" y="6553"/>
                  </a:lnTo>
                  <a:lnTo>
                    <a:pt x="3450" y="6559"/>
                  </a:lnTo>
                  <a:lnTo>
                    <a:pt x="3439" y="6564"/>
                  </a:lnTo>
                  <a:lnTo>
                    <a:pt x="3427" y="6568"/>
                  </a:lnTo>
                  <a:lnTo>
                    <a:pt x="3416" y="6572"/>
                  </a:lnTo>
                  <a:lnTo>
                    <a:pt x="3403" y="6574"/>
                  </a:lnTo>
                  <a:lnTo>
                    <a:pt x="3391" y="6576"/>
                  </a:lnTo>
                  <a:lnTo>
                    <a:pt x="3379" y="6577"/>
                  </a:lnTo>
                  <a:lnTo>
                    <a:pt x="3366" y="6577"/>
                  </a:lnTo>
                  <a:lnTo>
                    <a:pt x="3353" y="6576"/>
                  </a:lnTo>
                  <a:lnTo>
                    <a:pt x="3340" y="6575"/>
                  </a:lnTo>
                  <a:lnTo>
                    <a:pt x="3328" y="6572"/>
                  </a:lnTo>
                  <a:lnTo>
                    <a:pt x="3315" y="6569"/>
                  </a:lnTo>
                  <a:lnTo>
                    <a:pt x="3301" y="6565"/>
                  </a:lnTo>
                  <a:lnTo>
                    <a:pt x="3288" y="6560"/>
                  </a:lnTo>
                  <a:lnTo>
                    <a:pt x="3275" y="6553"/>
                  </a:lnTo>
                  <a:lnTo>
                    <a:pt x="3260" y="6545"/>
                  </a:lnTo>
                  <a:lnTo>
                    <a:pt x="3247" y="6537"/>
                  </a:lnTo>
                  <a:lnTo>
                    <a:pt x="3233" y="6528"/>
                  </a:lnTo>
                  <a:lnTo>
                    <a:pt x="3219" y="6518"/>
                  </a:lnTo>
                  <a:lnTo>
                    <a:pt x="3204" y="6508"/>
                  </a:lnTo>
                  <a:lnTo>
                    <a:pt x="3190" y="6495"/>
                  </a:lnTo>
                  <a:lnTo>
                    <a:pt x="3176" y="6482"/>
                  </a:lnTo>
                  <a:lnTo>
                    <a:pt x="3161" y="6468"/>
                  </a:lnTo>
                  <a:lnTo>
                    <a:pt x="3146" y="6452"/>
                  </a:lnTo>
                  <a:lnTo>
                    <a:pt x="3131" y="6436"/>
                  </a:lnTo>
                  <a:lnTo>
                    <a:pt x="1129" y="1173"/>
                  </a:lnTo>
                  <a:lnTo>
                    <a:pt x="550" y="735"/>
                  </a:lnTo>
                  <a:lnTo>
                    <a:pt x="532" y="744"/>
                  </a:lnTo>
                  <a:lnTo>
                    <a:pt x="512" y="751"/>
                  </a:lnTo>
                  <a:lnTo>
                    <a:pt x="492" y="757"/>
                  </a:lnTo>
                  <a:lnTo>
                    <a:pt x="472" y="762"/>
                  </a:lnTo>
                  <a:lnTo>
                    <a:pt x="450" y="766"/>
                  </a:lnTo>
                  <a:lnTo>
                    <a:pt x="429" y="769"/>
                  </a:lnTo>
                  <a:lnTo>
                    <a:pt x="407" y="771"/>
                  </a:lnTo>
                  <a:lnTo>
                    <a:pt x="385" y="772"/>
                  </a:lnTo>
                  <a:lnTo>
                    <a:pt x="366" y="771"/>
                  </a:lnTo>
                  <a:lnTo>
                    <a:pt x="346" y="770"/>
                  </a:lnTo>
                  <a:lnTo>
                    <a:pt x="327" y="767"/>
                  </a:lnTo>
                  <a:lnTo>
                    <a:pt x="307" y="764"/>
                  </a:lnTo>
                  <a:lnTo>
                    <a:pt x="289" y="760"/>
                  </a:lnTo>
                  <a:lnTo>
                    <a:pt x="271" y="755"/>
                  </a:lnTo>
                  <a:lnTo>
                    <a:pt x="252" y="749"/>
                  </a:lnTo>
                  <a:lnTo>
                    <a:pt x="235" y="742"/>
                  </a:lnTo>
                  <a:lnTo>
                    <a:pt x="219" y="735"/>
                  </a:lnTo>
                  <a:lnTo>
                    <a:pt x="201" y="725"/>
                  </a:lnTo>
                  <a:lnTo>
                    <a:pt x="185" y="716"/>
                  </a:lnTo>
                  <a:lnTo>
                    <a:pt x="170" y="706"/>
                  </a:lnTo>
                  <a:lnTo>
                    <a:pt x="154" y="696"/>
                  </a:lnTo>
                  <a:lnTo>
                    <a:pt x="140" y="684"/>
                  </a:lnTo>
                  <a:lnTo>
                    <a:pt x="126" y="672"/>
                  </a:lnTo>
                  <a:lnTo>
                    <a:pt x="112" y="659"/>
                  </a:lnTo>
                  <a:lnTo>
                    <a:pt x="100" y="646"/>
                  </a:lnTo>
                  <a:lnTo>
                    <a:pt x="88" y="631"/>
                  </a:lnTo>
                  <a:lnTo>
                    <a:pt x="77" y="617"/>
                  </a:lnTo>
                  <a:lnTo>
                    <a:pt x="65" y="602"/>
                  </a:lnTo>
                  <a:lnTo>
                    <a:pt x="55" y="586"/>
                  </a:lnTo>
                  <a:lnTo>
                    <a:pt x="46" y="570"/>
                  </a:lnTo>
                  <a:lnTo>
                    <a:pt x="38" y="554"/>
                  </a:lnTo>
                  <a:lnTo>
                    <a:pt x="31" y="536"/>
                  </a:lnTo>
                  <a:lnTo>
                    <a:pt x="23" y="519"/>
                  </a:lnTo>
                  <a:lnTo>
                    <a:pt x="17" y="501"/>
                  </a:lnTo>
                  <a:lnTo>
                    <a:pt x="12" y="483"/>
                  </a:lnTo>
                  <a:lnTo>
                    <a:pt x="8" y="464"/>
                  </a:lnTo>
                  <a:lnTo>
                    <a:pt x="4" y="445"/>
                  </a:lnTo>
                  <a:lnTo>
                    <a:pt x="2" y="426"/>
                  </a:lnTo>
                  <a:lnTo>
                    <a:pt x="0" y="406"/>
                  </a:lnTo>
                  <a:lnTo>
                    <a:pt x="0" y="386"/>
                  </a:lnTo>
                  <a:lnTo>
                    <a:pt x="0" y="366"/>
                  </a:lnTo>
                  <a:lnTo>
                    <a:pt x="2" y="347"/>
                  </a:lnTo>
                  <a:lnTo>
                    <a:pt x="4" y="328"/>
                  </a:lnTo>
                  <a:lnTo>
                    <a:pt x="8" y="308"/>
                  </a:lnTo>
                  <a:lnTo>
                    <a:pt x="12" y="290"/>
                  </a:lnTo>
                  <a:lnTo>
                    <a:pt x="17" y="271"/>
                  </a:lnTo>
                  <a:lnTo>
                    <a:pt x="23" y="254"/>
                  </a:lnTo>
                  <a:lnTo>
                    <a:pt x="31" y="237"/>
                  </a:lnTo>
                  <a:lnTo>
                    <a:pt x="38" y="219"/>
                  </a:lnTo>
                  <a:lnTo>
                    <a:pt x="46" y="203"/>
                  </a:lnTo>
                  <a:lnTo>
                    <a:pt x="55" y="187"/>
                  </a:lnTo>
                  <a:lnTo>
                    <a:pt x="65" y="170"/>
                  </a:lnTo>
                  <a:lnTo>
                    <a:pt x="77" y="156"/>
                  </a:lnTo>
                  <a:lnTo>
                    <a:pt x="88" y="141"/>
                  </a:lnTo>
                  <a:lnTo>
                    <a:pt x="100" y="127"/>
                  </a:lnTo>
                  <a:lnTo>
                    <a:pt x="112" y="114"/>
                  </a:lnTo>
                  <a:lnTo>
                    <a:pt x="126" y="101"/>
                  </a:lnTo>
                  <a:lnTo>
                    <a:pt x="140" y="88"/>
                  </a:lnTo>
                  <a:lnTo>
                    <a:pt x="154" y="77"/>
                  </a:lnTo>
                  <a:lnTo>
                    <a:pt x="170" y="67"/>
                  </a:lnTo>
                  <a:lnTo>
                    <a:pt x="185" y="57"/>
                  </a:lnTo>
                  <a:lnTo>
                    <a:pt x="201" y="47"/>
                  </a:lnTo>
                  <a:lnTo>
                    <a:pt x="219" y="38"/>
                  </a:lnTo>
                  <a:lnTo>
                    <a:pt x="235" y="31"/>
                  </a:lnTo>
                  <a:lnTo>
                    <a:pt x="252" y="24"/>
                  </a:lnTo>
                  <a:lnTo>
                    <a:pt x="271" y="18"/>
                  </a:lnTo>
                  <a:lnTo>
                    <a:pt x="289" y="13"/>
                  </a:lnTo>
                  <a:lnTo>
                    <a:pt x="307" y="9"/>
                  </a:lnTo>
                  <a:lnTo>
                    <a:pt x="327" y="5"/>
                  </a:lnTo>
                  <a:lnTo>
                    <a:pt x="346" y="2"/>
                  </a:lnTo>
                  <a:lnTo>
                    <a:pt x="366" y="1"/>
                  </a:lnTo>
                  <a:lnTo>
                    <a:pt x="385" y="0"/>
                  </a:lnTo>
                  <a:lnTo>
                    <a:pt x="405" y="1"/>
                  </a:lnTo>
                  <a:lnTo>
                    <a:pt x="425" y="2"/>
                  </a:lnTo>
                  <a:lnTo>
                    <a:pt x="444" y="5"/>
                  </a:lnTo>
                  <a:lnTo>
                    <a:pt x="463" y="9"/>
                  </a:lnTo>
                  <a:lnTo>
                    <a:pt x="481" y="13"/>
                  </a:lnTo>
                  <a:lnTo>
                    <a:pt x="499" y="18"/>
                  </a:lnTo>
                  <a:lnTo>
                    <a:pt x="518" y="24"/>
                  </a:lnTo>
                  <a:lnTo>
                    <a:pt x="535" y="31"/>
                  </a:lnTo>
                  <a:lnTo>
                    <a:pt x="552" y="38"/>
                  </a:lnTo>
                  <a:lnTo>
                    <a:pt x="569" y="47"/>
                  </a:lnTo>
                  <a:lnTo>
                    <a:pt x="585" y="57"/>
                  </a:lnTo>
                  <a:lnTo>
                    <a:pt x="600" y="67"/>
                  </a:lnTo>
                  <a:lnTo>
                    <a:pt x="616" y="77"/>
                  </a:lnTo>
                  <a:lnTo>
                    <a:pt x="630" y="88"/>
                  </a:lnTo>
                  <a:lnTo>
                    <a:pt x="644" y="101"/>
                  </a:lnTo>
                  <a:lnTo>
                    <a:pt x="658" y="114"/>
                  </a:lnTo>
                  <a:lnTo>
                    <a:pt x="670" y="127"/>
                  </a:lnTo>
                  <a:lnTo>
                    <a:pt x="682" y="141"/>
                  </a:lnTo>
                  <a:lnTo>
                    <a:pt x="693" y="156"/>
                  </a:lnTo>
                  <a:lnTo>
                    <a:pt x="705" y="170"/>
                  </a:lnTo>
                  <a:lnTo>
                    <a:pt x="715" y="187"/>
                  </a:lnTo>
                  <a:lnTo>
                    <a:pt x="724" y="203"/>
                  </a:lnTo>
                  <a:lnTo>
                    <a:pt x="732" y="219"/>
                  </a:lnTo>
                  <a:lnTo>
                    <a:pt x="740" y="237"/>
                  </a:lnTo>
                  <a:lnTo>
                    <a:pt x="746" y="254"/>
                  </a:lnTo>
                  <a:lnTo>
                    <a:pt x="753" y="271"/>
                  </a:lnTo>
                  <a:lnTo>
                    <a:pt x="758" y="290"/>
                  </a:lnTo>
                  <a:lnTo>
                    <a:pt x="763" y="308"/>
                  </a:lnTo>
                  <a:lnTo>
                    <a:pt x="766" y="328"/>
                  </a:lnTo>
                  <a:lnTo>
                    <a:pt x="768" y="347"/>
                  </a:lnTo>
                  <a:lnTo>
                    <a:pt x="770" y="366"/>
                  </a:lnTo>
                  <a:lnTo>
                    <a:pt x="770" y="386"/>
                  </a:lnTo>
                  <a:lnTo>
                    <a:pt x="1383" y="827"/>
                  </a:lnTo>
                  <a:lnTo>
                    <a:pt x="8251" y="2044"/>
                  </a:lnTo>
                  <a:lnTo>
                    <a:pt x="8266" y="2069"/>
                  </a:lnTo>
                  <a:lnTo>
                    <a:pt x="8278" y="2092"/>
                  </a:lnTo>
                  <a:lnTo>
                    <a:pt x="8289" y="2116"/>
                  </a:lnTo>
                  <a:lnTo>
                    <a:pt x="8298" y="2141"/>
                  </a:lnTo>
                  <a:lnTo>
                    <a:pt x="8304" y="2164"/>
                  </a:lnTo>
                  <a:lnTo>
                    <a:pt x="8308" y="2188"/>
                  </a:lnTo>
                  <a:lnTo>
                    <a:pt x="8310" y="2211"/>
                  </a:lnTo>
                  <a:lnTo>
                    <a:pt x="8310" y="2235"/>
                  </a:lnTo>
                  <a:lnTo>
                    <a:pt x="8308" y="2257"/>
                  </a:lnTo>
                  <a:lnTo>
                    <a:pt x="8304" y="2281"/>
                  </a:lnTo>
                  <a:lnTo>
                    <a:pt x="8298" y="2303"/>
                  </a:lnTo>
                  <a:lnTo>
                    <a:pt x="8290" y="2326"/>
                  </a:lnTo>
                  <a:lnTo>
                    <a:pt x="8279" y="2347"/>
                  </a:lnTo>
                  <a:lnTo>
                    <a:pt x="8267" y="2369"/>
                  </a:lnTo>
                  <a:lnTo>
                    <a:pt x="8253" y="2390"/>
                  </a:lnTo>
                  <a:lnTo>
                    <a:pt x="8237" y="2410"/>
                  </a:lnTo>
                  <a:lnTo>
                    <a:pt x="4523" y="1752"/>
                  </a:lnTo>
                  <a:lnTo>
                    <a:pt x="5692" y="2093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7" name="Freeform 68"/>
            <p:cNvSpPr>
              <a:spLocks/>
            </p:cNvSpPr>
            <p:nvPr/>
          </p:nvSpPr>
          <p:spPr bwMode="auto">
            <a:xfrm>
              <a:off x="2859" y="3229"/>
              <a:ext cx="103" cy="179"/>
            </a:xfrm>
            <a:custGeom>
              <a:avLst/>
              <a:gdLst>
                <a:gd name="T0" fmla="*/ 0 w 2069"/>
                <a:gd name="T1" fmla="*/ 0 h 3572"/>
                <a:gd name="T2" fmla="*/ 0 w 2069"/>
                <a:gd name="T3" fmla="*/ 0 h 3572"/>
                <a:gd name="T4" fmla="*/ 0 w 2069"/>
                <a:gd name="T5" fmla="*/ 0 h 3572"/>
                <a:gd name="T6" fmla="*/ 0 w 2069"/>
                <a:gd name="T7" fmla="*/ 0 h 3572"/>
                <a:gd name="T8" fmla="*/ 0 w 2069"/>
                <a:gd name="T9" fmla="*/ 0 h 3572"/>
                <a:gd name="T10" fmla="*/ 0 w 2069"/>
                <a:gd name="T11" fmla="*/ 0 h 3572"/>
                <a:gd name="T12" fmla="*/ 0 w 2069"/>
                <a:gd name="T13" fmla="*/ 0 h 3572"/>
                <a:gd name="T14" fmla="*/ 0 w 2069"/>
                <a:gd name="T15" fmla="*/ 0 h 3572"/>
                <a:gd name="T16" fmla="*/ 0 w 2069"/>
                <a:gd name="T17" fmla="*/ 0 h 3572"/>
                <a:gd name="T18" fmla="*/ 0 w 2069"/>
                <a:gd name="T19" fmla="*/ 0 h 3572"/>
                <a:gd name="T20" fmla="*/ 0 w 2069"/>
                <a:gd name="T21" fmla="*/ 0 h 35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69"/>
                <a:gd name="T34" fmla="*/ 0 h 3572"/>
                <a:gd name="T35" fmla="*/ 2069 w 2069"/>
                <a:gd name="T36" fmla="*/ 3572 h 35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69" h="3572">
                  <a:moveTo>
                    <a:pt x="152" y="0"/>
                  </a:moveTo>
                  <a:lnTo>
                    <a:pt x="1966" y="840"/>
                  </a:lnTo>
                  <a:lnTo>
                    <a:pt x="2069" y="1030"/>
                  </a:lnTo>
                  <a:lnTo>
                    <a:pt x="1706" y="3572"/>
                  </a:lnTo>
                  <a:lnTo>
                    <a:pt x="1348" y="3521"/>
                  </a:lnTo>
                  <a:lnTo>
                    <a:pt x="1662" y="1314"/>
                  </a:lnTo>
                  <a:lnTo>
                    <a:pt x="620" y="3180"/>
                  </a:lnTo>
                  <a:lnTo>
                    <a:pt x="303" y="3004"/>
                  </a:lnTo>
                  <a:lnTo>
                    <a:pt x="1427" y="991"/>
                  </a:lnTo>
                  <a:lnTo>
                    <a:pt x="0" y="330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  <p:sp>
          <p:nvSpPr>
            <p:cNvPr id="1138" name="Freeform 69"/>
            <p:cNvSpPr>
              <a:spLocks/>
            </p:cNvSpPr>
            <p:nvPr/>
          </p:nvSpPr>
          <p:spPr bwMode="auto">
            <a:xfrm>
              <a:off x="2743" y="3380"/>
              <a:ext cx="209" cy="160"/>
            </a:xfrm>
            <a:custGeom>
              <a:avLst/>
              <a:gdLst>
                <a:gd name="T0" fmla="*/ 0 w 4182"/>
                <a:gd name="T1" fmla="*/ 0 h 3199"/>
                <a:gd name="T2" fmla="*/ 0 w 4182"/>
                <a:gd name="T3" fmla="*/ 0 h 3199"/>
                <a:gd name="T4" fmla="*/ 0 w 4182"/>
                <a:gd name="T5" fmla="*/ 0 h 3199"/>
                <a:gd name="T6" fmla="*/ 0 w 4182"/>
                <a:gd name="T7" fmla="*/ 0 h 3199"/>
                <a:gd name="T8" fmla="*/ 0 w 4182"/>
                <a:gd name="T9" fmla="*/ 0 h 3199"/>
                <a:gd name="T10" fmla="*/ 0 w 4182"/>
                <a:gd name="T11" fmla="*/ 0 h 3199"/>
                <a:gd name="T12" fmla="*/ 0 w 4182"/>
                <a:gd name="T13" fmla="*/ 0 h 3199"/>
                <a:gd name="T14" fmla="*/ 0 w 4182"/>
                <a:gd name="T15" fmla="*/ 0 h 3199"/>
                <a:gd name="T16" fmla="*/ 0 w 4182"/>
                <a:gd name="T17" fmla="*/ 0 h 3199"/>
                <a:gd name="T18" fmla="*/ 0 w 4182"/>
                <a:gd name="T19" fmla="*/ 0 h 3199"/>
                <a:gd name="T20" fmla="*/ 0 w 4182"/>
                <a:gd name="T21" fmla="*/ 0 h 3199"/>
                <a:gd name="T22" fmla="*/ 0 w 4182"/>
                <a:gd name="T23" fmla="*/ 0 h 3199"/>
                <a:gd name="T24" fmla="*/ 0 w 4182"/>
                <a:gd name="T25" fmla="*/ 0 h 3199"/>
                <a:gd name="T26" fmla="*/ 0 w 4182"/>
                <a:gd name="T27" fmla="*/ 0 h 3199"/>
                <a:gd name="T28" fmla="*/ 0 w 4182"/>
                <a:gd name="T29" fmla="*/ 0 h 3199"/>
                <a:gd name="T30" fmla="*/ 0 w 4182"/>
                <a:gd name="T31" fmla="*/ 0 h 3199"/>
                <a:gd name="T32" fmla="*/ 0 w 4182"/>
                <a:gd name="T33" fmla="*/ 0 h 3199"/>
                <a:gd name="T34" fmla="*/ 0 w 4182"/>
                <a:gd name="T35" fmla="*/ 0 h 3199"/>
                <a:gd name="T36" fmla="*/ 0 w 4182"/>
                <a:gd name="T37" fmla="*/ 0 h 3199"/>
                <a:gd name="T38" fmla="*/ 0 w 4182"/>
                <a:gd name="T39" fmla="*/ 0 h 3199"/>
                <a:gd name="T40" fmla="*/ 0 w 4182"/>
                <a:gd name="T41" fmla="*/ 0 h 3199"/>
                <a:gd name="T42" fmla="*/ 0 w 4182"/>
                <a:gd name="T43" fmla="*/ 0 h 3199"/>
                <a:gd name="T44" fmla="*/ 0 w 4182"/>
                <a:gd name="T45" fmla="*/ 0 h 3199"/>
                <a:gd name="T46" fmla="*/ 0 w 4182"/>
                <a:gd name="T47" fmla="*/ 0 h 3199"/>
                <a:gd name="T48" fmla="*/ 0 w 4182"/>
                <a:gd name="T49" fmla="*/ 0 h 3199"/>
                <a:gd name="T50" fmla="*/ 0 w 4182"/>
                <a:gd name="T51" fmla="*/ 0 h 3199"/>
                <a:gd name="T52" fmla="*/ 0 w 4182"/>
                <a:gd name="T53" fmla="*/ 0 h 3199"/>
                <a:gd name="T54" fmla="*/ 0 w 4182"/>
                <a:gd name="T55" fmla="*/ 0 h 3199"/>
                <a:gd name="T56" fmla="*/ 0 w 4182"/>
                <a:gd name="T57" fmla="*/ 0 h 3199"/>
                <a:gd name="T58" fmla="*/ 0 w 4182"/>
                <a:gd name="T59" fmla="*/ 0 h 3199"/>
                <a:gd name="T60" fmla="*/ 0 w 4182"/>
                <a:gd name="T61" fmla="*/ 0 h 3199"/>
                <a:gd name="T62" fmla="*/ 0 w 4182"/>
                <a:gd name="T63" fmla="*/ 0 h 3199"/>
                <a:gd name="T64" fmla="*/ 0 w 4182"/>
                <a:gd name="T65" fmla="*/ 0 h 3199"/>
                <a:gd name="T66" fmla="*/ 0 w 4182"/>
                <a:gd name="T67" fmla="*/ 0 h 3199"/>
                <a:gd name="T68" fmla="*/ 0 w 4182"/>
                <a:gd name="T69" fmla="*/ 0 h 3199"/>
                <a:gd name="T70" fmla="*/ 0 w 4182"/>
                <a:gd name="T71" fmla="*/ 0 h 3199"/>
                <a:gd name="T72" fmla="*/ 0 w 4182"/>
                <a:gd name="T73" fmla="*/ 0 h 3199"/>
                <a:gd name="T74" fmla="*/ 0 w 4182"/>
                <a:gd name="T75" fmla="*/ 0 h 3199"/>
                <a:gd name="T76" fmla="*/ 0 w 4182"/>
                <a:gd name="T77" fmla="*/ 0 h 3199"/>
                <a:gd name="T78" fmla="*/ 0 w 4182"/>
                <a:gd name="T79" fmla="*/ 0 h 3199"/>
                <a:gd name="T80" fmla="*/ 0 w 4182"/>
                <a:gd name="T81" fmla="*/ 0 h 3199"/>
                <a:gd name="T82" fmla="*/ 0 w 4182"/>
                <a:gd name="T83" fmla="*/ 0 h 3199"/>
                <a:gd name="T84" fmla="*/ 0 w 4182"/>
                <a:gd name="T85" fmla="*/ 0 h 3199"/>
                <a:gd name="T86" fmla="*/ 0 w 4182"/>
                <a:gd name="T87" fmla="*/ 0 h 3199"/>
                <a:gd name="T88" fmla="*/ 0 w 4182"/>
                <a:gd name="T89" fmla="*/ 0 h 3199"/>
                <a:gd name="T90" fmla="*/ 0 w 4182"/>
                <a:gd name="T91" fmla="*/ 0 h 3199"/>
                <a:gd name="T92" fmla="*/ 0 w 4182"/>
                <a:gd name="T93" fmla="*/ 0 h 3199"/>
                <a:gd name="T94" fmla="*/ 0 w 4182"/>
                <a:gd name="T95" fmla="*/ 0 h 3199"/>
                <a:gd name="T96" fmla="*/ 0 w 4182"/>
                <a:gd name="T97" fmla="*/ 0 h 3199"/>
                <a:gd name="T98" fmla="*/ 0 w 4182"/>
                <a:gd name="T99" fmla="*/ 0 h 3199"/>
                <a:gd name="T100" fmla="*/ 0 w 4182"/>
                <a:gd name="T101" fmla="*/ 0 h 3199"/>
                <a:gd name="T102" fmla="*/ 0 w 4182"/>
                <a:gd name="T103" fmla="*/ 0 h 3199"/>
                <a:gd name="T104" fmla="*/ 0 w 4182"/>
                <a:gd name="T105" fmla="*/ 0 h 3199"/>
                <a:gd name="T106" fmla="*/ 0 w 4182"/>
                <a:gd name="T107" fmla="*/ 0 h 3199"/>
                <a:gd name="T108" fmla="*/ 0 w 4182"/>
                <a:gd name="T109" fmla="*/ 0 h 3199"/>
                <a:gd name="T110" fmla="*/ 0 w 4182"/>
                <a:gd name="T111" fmla="*/ 0 h 31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182"/>
                <a:gd name="T169" fmla="*/ 0 h 3199"/>
                <a:gd name="T170" fmla="*/ 4182 w 4182"/>
                <a:gd name="T171" fmla="*/ 3199 h 31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182" h="3199">
                  <a:moveTo>
                    <a:pt x="137" y="136"/>
                  </a:moveTo>
                  <a:lnTo>
                    <a:pt x="1145" y="0"/>
                  </a:lnTo>
                  <a:lnTo>
                    <a:pt x="1124" y="919"/>
                  </a:lnTo>
                  <a:lnTo>
                    <a:pt x="2150" y="898"/>
                  </a:lnTo>
                  <a:lnTo>
                    <a:pt x="4182" y="930"/>
                  </a:lnTo>
                  <a:lnTo>
                    <a:pt x="3752" y="1838"/>
                  </a:lnTo>
                  <a:lnTo>
                    <a:pt x="2732" y="1838"/>
                  </a:lnTo>
                  <a:lnTo>
                    <a:pt x="2482" y="1636"/>
                  </a:lnTo>
                  <a:lnTo>
                    <a:pt x="2482" y="3199"/>
                  </a:lnTo>
                  <a:lnTo>
                    <a:pt x="2120" y="3199"/>
                  </a:lnTo>
                  <a:lnTo>
                    <a:pt x="2120" y="1384"/>
                  </a:lnTo>
                  <a:lnTo>
                    <a:pt x="1960" y="1210"/>
                  </a:lnTo>
                  <a:lnTo>
                    <a:pt x="1917" y="1276"/>
                  </a:lnTo>
                  <a:lnTo>
                    <a:pt x="1873" y="1340"/>
                  </a:lnTo>
                  <a:lnTo>
                    <a:pt x="1829" y="1405"/>
                  </a:lnTo>
                  <a:lnTo>
                    <a:pt x="1785" y="1469"/>
                  </a:lnTo>
                  <a:lnTo>
                    <a:pt x="1739" y="1533"/>
                  </a:lnTo>
                  <a:lnTo>
                    <a:pt x="1693" y="1595"/>
                  </a:lnTo>
                  <a:lnTo>
                    <a:pt x="1646" y="1656"/>
                  </a:lnTo>
                  <a:lnTo>
                    <a:pt x="1598" y="1718"/>
                  </a:lnTo>
                  <a:lnTo>
                    <a:pt x="1598" y="3199"/>
                  </a:lnTo>
                  <a:lnTo>
                    <a:pt x="1236" y="3199"/>
                  </a:lnTo>
                  <a:lnTo>
                    <a:pt x="1236" y="2128"/>
                  </a:lnTo>
                  <a:lnTo>
                    <a:pt x="1167" y="2195"/>
                  </a:lnTo>
                  <a:lnTo>
                    <a:pt x="1097" y="2261"/>
                  </a:lnTo>
                  <a:lnTo>
                    <a:pt x="1062" y="2293"/>
                  </a:lnTo>
                  <a:lnTo>
                    <a:pt x="1026" y="2324"/>
                  </a:lnTo>
                  <a:lnTo>
                    <a:pt x="991" y="2355"/>
                  </a:lnTo>
                  <a:lnTo>
                    <a:pt x="954" y="2385"/>
                  </a:lnTo>
                  <a:lnTo>
                    <a:pt x="917" y="2414"/>
                  </a:lnTo>
                  <a:lnTo>
                    <a:pt x="880" y="2444"/>
                  </a:lnTo>
                  <a:lnTo>
                    <a:pt x="843" y="2471"/>
                  </a:lnTo>
                  <a:lnTo>
                    <a:pt x="806" y="2499"/>
                  </a:lnTo>
                  <a:lnTo>
                    <a:pt x="769" y="2527"/>
                  </a:lnTo>
                  <a:lnTo>
                    <a:pt x="730" y="2552"/>
                  </a:lnTo>
                  <a:lnTo>
                    <a:pt x="692" y="2578"/>
                  </a:lnTo>
                  <a:lnTo>
                    <a:pt x="654" y="2603"/>
                  </a:lnTo>
                  <a:lnTo>
                    <a:pt x="615" y="2627"/>
                  </a:lnTo>
                  <a:lnTo>
                    <a:pt x="576" y="2650"/>
                  </a:lnTo>
                  <a:lnTo>
                    <a:pt x="536" y="2673"/>
                  </a:lnTo>
                  <a:lnTo>
                    <a:pt x="497" y="2695"/>
                  </a:lnTo>
                  <a:lnTo>
                    <a:pt x="457" y="2717"/>
                  </a:lnTo>
                  <a:lnTo>
                    <a:pt x="417" y="2736"/>
                  </a:lnTo>
                  <a:lnTo>
                    <a:pt x="377" y="2757"/>
                  </a:lnTo>
                  <a:lnTo>
                    <a:pt x="336" y="2775"/>
                  </a:lnTo>
                  <a:lnTo>
                    <a:pt x="295" y="2793"/>
                  </a:lnTo>
                  <a:lnTo>
                    <a:pt x="253" y="2810"/>
                  </a:lnTo>
                  <a:lnTo>
                    <a:pt x="211" y="2826"/>
                  </a:lnTo>
                  <a:lnTo>
                    <a:pt x="170" y="2841"/>
                  </a:lnTo>
                  <a:lnTo>
                    <a:pt x="128" y="2856"/>
                  </a:lnTo>
                  <a:lnTo>
                    <a:pt x="86" y="2870"/>
                  </a:lnTo>
                  <a:lnTo>
                    <a:pt x="43" y="2882"/>
                  </a:lnTo>
                  <a:lnTo>
                    <a:pt x="0" y="2895"/>
                  </a:lnTo>
                  <a:lnTo>
                    <a:pt x="0" y="944"/>
                  </a:lnTo>
                  <a:lnTo>
                    <a:pt x="137" y="941"/>
                  </a:lnTo>
                  <a:lnTo>
                    <a:pt x="137" y="136"/>
                  </a:lnTo>
                  <a:close/>
                </a:path>
              </a:pathLst>
            </a:custGeom>
            <a:solidFill>
              <a:srgbClr val="2F23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latin typeface="Calibri" pitchFamily="34" charset="0"/>
                <a:cs typeface="ＭＳ Ｐゴシック"/>
              </a:endParaRPr>
            </a:p>
          </p:txBody>
        </p:sp>
      </p:grpSp>
      <p:pic>
        <p:nvPicPr>
          <p:cNvPr id="1107" name="Рисунок 54" descr="Журнал событий и Контроль параметров норм излучений РЭС 2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09988" y="5143500"/>
            <a:ext cx="8223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88" name="Object 64"/>
          <p:cNvGraphicFramePr>
            <a:graphicFrameLocks noChangeAspect="1"/>
          </p:cNvGraphicFramePr>
          <p:nvPr/>
        </p:nvGraphicFramePr>
        <p:xfrm>
          <a:off x="3824288" y="4292600"/>
          <a:ext cx="257175" cy="385763"/>
        </p:xfrm>
        <a:graphic>
          <a:graphicData uri="http://schemas.openxmlformats.org/presentationml/2006/ole">
            <p:oleObj spid="_x0000_s1088" name="Visio" r:id="rId11" imgW="745093" imgH="991791" progId="">
              <p:embed/>
            </p:oleObj>
          </a:graphicData>
        </a:graphic>
      </p:graphicFrame>
      <p:graphicFrame>
        <p:nvGraphicFramePr>
          <p:cNvPr id="1089" name="Object 65"/>
          <p:cNvGraphicFramePr>
            <a:graphicFrameLocks noChangeAspect="1"/>
          </p:cNvGraphicFramePr>
          <p:nvPr/>
        </p:nvGraphicFramePr>
        <p:xfrm>
          <a:off x="3602038" y="3970338"/>
          <a:ext cx="363537" cy="544512"/>
        </p:xfrm>
        <a:graphic>
          <a:graphicData uri="http://schemas.openxmlformats.org/presentationml/2006/ole">
            <p:oleObj spid="_x0000_s1089" name="Visio" r:id="rId12" imgW="745093" imgH="991791" progId="">
              <p:embed/>
            </p:oleObj>
          </a:graphicData>
        </a:graphic>
      </p:graphicFrame>
      <p:graphicFrame>
        <p:nvGraphicFramePr>
          <p:cNvPr id="1090" name="Object 66"/>
          <p:cNvGraphicFramePr>
            <a:graphicFrameLocks noChangeAspect="1"/>
          </p:cNvGraphicFramePr>
          <p:nvPr/>
        </p:nvGraphicFramePr>
        <p:xfrm>
          <a:off x="4029075" y="4581525"/>
          <a:ext cx="177800" cy="268288"/>
        </p:xfrm>
        <a:graphic>
          <a:graphicData uri="http://schemas.openxmlformats.org/presentationml/2006/ole">
            <p:oleObj spid="_x0000_s1090" name="Visio" r:id="rId13" imgW="745093" imgH="991791" progId="">
              <p:embed/>
            </p:oleObj>
          </a:graphicData>
        </a:graphic>
      </p:graphicFrame>
      <p:pic>
        <p:nvPicPr>
          <p:cNvPr id="1108" name="Рисунок 56" descr="Измерение параметров в пост обработке.bmp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321175" y="5443538"/>
            <a:ext cx="5334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Объекты автоматизации АСУ ТП </a:t>
            </a: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grpSp>
        <p:nvGrpSpPr>
          <p:cNvPr id="33794" name="Группа 3"/>
          <p:cNvGrpSpPr>
            <a:grpSpLocks/>
          </p:cNvGrpSpPr>
          <p:nvPr/>
        </p:nvGrpSpPr>
        <p:grpSpPr bwMode="auto">
          <a:xfrm>
            <a:off x="185738" y="1354138"/>
            <a:ext cx="8736012" cy="5051425"/>
            <a:chOff x="169695" y="966788"/>
            <a:chExt cx="8736180" cy="505069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167092" y="1724143"/>
              <a:ext cx="2735705" cy="4284375"/>
            </a:xfrm>
            <a:prstGeom prst="rect">
              <a:avLst/>
            </a:prstGeom>
            <a:gradFill>
              <a:gsLst>
                <a:gs pos="0">
                  <a:schemeClr val="lt1">
                    <a:tint val="40000"/>
                    <a:satMod val="350000"/>
                  </a:schemeClr>
                </a:gs>
                <a:gs pos="40000">
                  <a:schemeClr val="accent1">
                    <a:lumMod val="20000"/>
                    <a:lumOff val="8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</a:gradFill>
            <a:ln w="9525">
              <a:noFill/>
              <a:prstDash val="lgDash"/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5"/>
            </a:lnRef>
            <a:fillRef idx="1002">
              <a:schemeClr val="lt1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9695" y="1733108"/>
              <a:ext cx="2735705" cy="4284375"/>
            </a:xfrm>
            <a:prstGeom prst="rect">
              <a:avLst/>
            </a:prstGeom>
            <a:gradFill>
              <a:gsLst>
                <a:gs pos="0">
                  <a:schemeClr val="lt1">
                    <a:tint val="40000"/>
                    <a:satMod val="350000"/>
                  </a:schemeClr>
                </a:gs>
                <a:gs pos="40000">
                  <a:schemeClr val="accent1">
                    <a:lumMod val="20000"/>
                    <a:lumOff val="8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</a:gradFill>
            <a:ln w="9525">
              <a:noFill/>
              <a:prstDash val="lgDash"/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5"/>
            </a:lnRef>
            <a:fillRef idx="1002">
              <a:schemeClr val="lt1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163907" y="1733107"/>
              <a:ext cx="2735705" cy="4284375"/>
            </a:xfrm>
            <a:prstGeom prst="rect">
              <a:avLst/>
            </a:prstGeom>
            <a:gradFill>
              <a:gsLst>
                <a:gs pos="0">
                  <a:schemeClr val="lt1">
                    <a:tint val="40000"/>
                    <a:satMod val="350000"/>
                  </a:schemeClr>
                </a:gs>
                <a:gs pos="40000">
                  <a:schemeClr val="accent1">
                    <a:lumMod val="20000"/>
                    <a:lumOff val="80000"/>
                  </a:schemeClr>
                </a:gs>
                <a:gs pos="100000">
                  <a:schemeClr val="tx1">
                    <a:lumMod val="20000"/>
                    <a:lumOff val="80000"/>
                  </a:schemeClr>
                </a:gs>
              </a:gsLst>
            </a:gradFill>
            <a:ln w="9525">
              <a:noFill/>
              <a:prstDash val="lgDash"/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5"/>
            </a:lnRef>
            <a:fillRef idx="1002">
              <a:schemeClr val="lt1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28433" y="966788"/>
              <a:ext cx="8677442" cy="417452"/>
            </a:xfrm>
            <a:prstGeom prst="rect">
              <a:avLst/>
            </a:prstGeom>
            <a:solidFill>
              <a:srgbClr val="F4E5BE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solidFill>
                    <a:srgbClr val="C00000"/>
                  </a:solidFill>
                  <a:latin typeface="+mj-lt"/>
                </a:rPr>
                <a:t>Объекты автоматизации </a:t>
              </a:r>
              <a:r>
                <a:rPr lang="ru-RU" b="1" dirty="0">
                  <a:solidFill>
                    <a:srgbClr val="C00000"/>
                  </a:solidFill>
                  <a:latin typeface="+mj-lt"/>
                </a:rPr>
                <a:t>АСУ ТП РМ</a:t>
              </a:r>
              <a:endParaRPr lang="ru-RU" b="1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30035" y="1884230"/>
              <a:ext cx="2447972" cy="823793"/>
            </a:xfrm>
            <a:prstGeom prst="rect">
              <a:avLst/>
            </a:prstGeom>
            <a:solidFill>
              <a:srgbClr val="F4E5BE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Информационные ресурсы системы </a:t>
              </a:r>
              <a:r>
                <a:rPr lang="ru-RU" sz="1400" b="1" dirty="0" err="1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радиоконтроля</a:t>
              </a:r>
              <a:endParaRPr lang="ru-RU" sz="14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278080" y="1868358"/>
              <a:ext cx="2447972" cy="822206"/>
            </a:xfrm>
            <a:prstGeom prst="rect">
              <a:avLst/>
            </a:prstGeom>
            <a:solidFill>
              <a:srgbClr val="F4E5BE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Технические средства и комплексы </a:t>
              </a:r>
              <a:r>
                <a:rPr lang="ru-RU" sz="1400" b="1" dirty="0" err="1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радиоконтроля</a:t>
              </a:r>
              <a:endParaRPr lang="ru-RU" sz="14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349951" y="1868358"/>
              <a:ext cx="2447972" cy="822206"/>
            </a:xfrm>
            <a:prstGeom prst="rect">
              <a:avLst/>
            </a:prstGeom>
            <a:solidFill>
              <a:srgbClr val="F4E5BE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Технологические процессы </a:t>
              </a:r>
              <a:r>
                <a:rPr lang="ru-RU" sz="1400" b="1" dirty="0" err="1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радиоконтроля</a:t>
              </a:r>
              <a:endParaRPr lang="ru-RU" sz="14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3" name="Штриховая стрелка вправо 12"/>
            <p:cNvSpPr/>
            <p:nvPr/>
          </p:nvSpPr>
          <p:spPr>
            <a:xfrm rot="5400000">
              <a:off x="1374659" y="1488976"/>
              <a:ext cx="357136" cy="287344"/>
            </a:xfrm>
            <a:prstGeom prst="stripedRightArrow">
              <a:avLst>
                <a:gd name="adj1" fmla="val 68197"/>
                <a:gd name="adj2" fmla="val 50000"/>
              </a:avLst>
            </a:prstGeom>
            <a:solidFill>
              <a:srgbClr val="FFFFCC"/>
            </a:solidFill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Штриховая стрелка вправо 13"/>
            <p:cNvSpPr/>
            <p:nvPr/>
          </p:nvSpPr>
          <p:spPr>
            <a:xfrm rot="5400000">
              <a:off x="4336991" y="1488976"/>
              <a:ext cx="357136" cy="287344"/>
            </a:xfrm>
            <a:prstGeom prst="stripedRightArrow">
              <a:avLst>
                <a:gd name="adj1" fmla="val 68197"/>
                <a:gd name="adj2" fmla="val 50000"/>
              </a:avLst>
            </a:prstGeom>
            <a:solidFill>
              <a:srgbClr val="FFFFCC"/>
            </a:solidFill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Штриховая стрелка вправо 14"/>
            <p:cNvSpPr/>
            <p:nvPr/>
          </p:nvSpPr>
          <p:spPr>
            <a:xfrm rot="5400000">
              <a:off x="7408863" y="1488976"/>
              <a:ext cx="357136" cy="287343"/>
            </a:xfrm>
            <a:prstGeom prst="stripedRightArrow">
              <a:avLst>
                <a:gd name="adj1" fmla="val 68197"/>
                <a:gd name="adj2" fmla="val 50000"/>
              </a:avLst>
            </a:prstGeom>
            <a:solidFill>
              <a:srgbClr val="FFFFCC"/>
            </a:solidFill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811" name="TextBox 15"/>
            <p:cNvSpPr txBox="1">
              <a:spLocks noChangeArrowheads="1"/>
            </p:cNvSpPr>
            <p:nvPr/>
          </p:nvSpPr>
          <p:spPr bwMode="auto">
            <a:xfrm>
              <a:off x="339725" y="2882900"/>
              <a:ext cx="8485188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>
                  <a:solidFill>
                    <a:srgbClr val="C00000"/>
                  </a:solidFill>
                  <a:cs typeface="Arial" charset="0"/>
                </a:rPr>
                <a:t>Технологический  стандарт  АСУ ТП РМ</a:t>
              </a:r>
            </a:p>
          </p:txBody>
        </p:sp>
        <p:sp>
          <p:nvSpPr>
            <p:cNvPr id="33812" name="TextBox 16"/>
            <p:cNvSpPr txBox="1">
              <a:spLocks noChangeArrowheads="1"/>
            </p:cNvSpPr>
            <p:nvPr/>
          </p:nvSpPr>
          <p:spPr bwMode="auto">
            <a:xfrm>
              <a:off x="307975" y="4349750"/>
              <a:ext cx="8475663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>
                  <a:solidFill>
                    <a:srgbClr val="C00000"/>
                  </a:solidFill>
                  <a:cs typeface="Arial" charset="0"/>
                </a:rPr>
                <a:t>Физическая  реализация  в  АСУ ТП РМ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33210" y="3255632"/>
              <a:ext cx="2447972" cy="769826"/>
            </a:xfrm>
            <a:prstGeom prst="rect">
              <a:avLst/>
            </a:prstGeom>
            <a:solidFill>
              <a:srgbClr val="E4D2F2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Типовая </a:t>
              </a: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БД РМ</a:t>
              </a:r>
              <a:endParaRPr lang="ru-RU" sz="14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90780" y="3239759"/>
              <a:ext cx="2447972" cy="769826"/>
            </a:xfrm>
            <a:prstGeom prst="rect">
              <a:avLst/>
            </a:prstGeom>
            <a:solidFill>
              <a:srgbClr val="E4D2F2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ОТТ по сопряжению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РКО с </a:t>
              </a: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АСУ ТП РМ</a:t>
              </a:r>
              <a:endParaRPr lang="ru-RU" sz="14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327725" y="3239759"/>
              <a:ext cx="2447972" cy="769826"/>
            </a:xfrm>
            <a:prstGeom prst="rect">
              <a:avLst/>
            </a:prstGeom>
            <a:solidFill>
              <a:srgbClr val="E4D2F2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Единый интерфейс управления РКО и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задачами </a:t>
              </a:r>
              <a:r>
                <a:rPr lang="ru-RU" sz="14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РМ</a:t>
              </a:r>
              <a:endParaRPr lang="ru-RU" sz="14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72884" y="4736555"/>
              <a:ext cx="2447972" cy="1180929"/>
            </a:xfrm>
            <a:prstGeom prst="rect">
              <a:avLst/>
            </a:prstGeom>
            <a:solidFill>
              <a:srgbClr val="DDFECA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Сервера БД </a:t>
              </a:r>
              <a:r>
                <a:rPr lang="ru-RU" sz="12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АСУ ТП РМ</a:t>
              </a: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86017" y="4723857"/>
              <a:ext cx="2447972" cy="1179343"/>
            </a:xfrm>
            <a:prstGeom prst="rect">
              <a:avLst/>
            </a:prstGeom>
            <a:solidFill>
              <a:srgbClr val="DDFECA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РКО в ССПД </a:t>
              </a:r>
              <a:r>
                <a:rPr lang="ru-RU" sz="12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АСУ ТП РМ</a:t>
              </a: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332489" y="4723857"/>
              <a:ext cx="2447972" cy="1179343"/>
            </a:xfrm>
            <a:prstGeom prst="rect">
              <a:avLst/>
            </a:prstGeom>
            <a:solidFill>
              <a:srgbClr val="DDFECA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СМПО АРМ пользователей </a:t>
              </a: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tx1">
                      <a:lumMod val="75000"/>
                    </a:schemeClr>
                  </a:solidFill>
                  <a:latin typeface="+mj-lt"/>
                </a:rPr>
                <a:t>АСУ ТП РМ</a:t>
              </a: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tx1">
                    <a:lumMod val="75000"/>
                  </a:schemeClr>
                </a:solidFill>
                <a:latin typeface="+mj-lt"/>
              </a:endParaRPr>
            </a:p>
          </p:txBody>
        </p:sp>
        <p:pic>
          <p:nvPicPr>
            <p:cNvPr id="33819" name="Picture 6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40313" y="5126038"/>
              <a:ext cx="588962" cy="525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20" name="Рисунок 146" descr="espi_front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7988" y="5248275"/>
              <a:ext cx="358775" cy="179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6" name="Прямая соединительная линия 25"/>
            <p:cNvCxnSpPr/>
            <p:nvPr/>
          </p:nvCxnSpPr>
          <p:spPr>
            <a:xfrm flipH="1">
              <a:off x="3876578" y="5736536"/>
              <a:ext cx="147957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4819571" y="5598444"/>
              <a:ext cx="0" cy="13491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23" name="Picture 29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55700" y="5024438"/>
              <a:ext cx="379413" cy="515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24" name="Picture 1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640638" y="5192713"/>
              <a:ext cx="396875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25" name="Picture 13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288338" y="5500688"/>
              <a:ext cx="396875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26" name="Рисунок 55" descr="Измерение параметров в пост обработке.bmp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8294688" y="5195888"/>
              <a:ext cx="395287" cy="287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2" name="Прямая соединительная линия 31"/>
            <p:cNvCxnSpPr/>
            <p:nvPr/>
          </p:nvCxnSpPr>
          <p:spPr>
            <a:xfrm>
              <a:off x="4397288" y="5427018"/>
              <a:ext cx="0" cy="306343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359332" y="5604793"/>
              <a:ext cx="0" cy="13491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29" name="Picture 29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25575" y="5029200"/>
              <a:ext cx="377825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30" name="Picture 29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205038" y="5046663"/>
              <a:ext cx="377825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6" name="Прямая соединительная линия 35"/>
            <p:cNvCxnSpPr/>
            <p:nvPr/>
          </p:nvCxnSpPr>
          <p:spPr>
            <a:xfrm>
              <a:off x="818994" y="5714314"/>
              <a:ext cx="1571655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1238103" y="5520667"/>
              <a:ext cx="0" cy="190472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1533383" y="5530190"/>
              <a:ext cx="0" cy="190472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H="1">
              <a:off x="2393825" y="5563524"/>
              <a:ext cx="0" cy="15079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Овал 39"/>
            <p:cNvSpPr/>
            <p:nvPr/>
          </p:nvSpPr>
          <p:spPr>
            <a:xfrm flipH="1">
              <a:off x="1914391" y="5480986"/>
              <a:ext cx="17463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 flipH="1">
              <a:off x="2014405" y="5480986"/>
              <a:ext cx="17462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 flipH="1">
              <a:off x="1965192" y="5480986"/>
              <a:ext cx="17463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Облако 42"/>
            <p:cNvSpPr/>
            <p:nvPr/>
          </p:nvSpPr>
          <p:spPr>
            <a:xfrm>
              <a:off x="363444" y="5414681"/>
              <a:ext cx="663389" cy="381001"/>
            </a:xfrm>
            <a:prstGeom prst="cloud">
              <a:avLst/>
            </a:prstGeom>
            <a:ln w="1270">
              <a:solidFill>
                <a:schemeClr val="accent4">
                  <a:lumMod val="50000"/>
                </a:schemeClr>
              </a:solidFill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chemeClr val="tx1">
                      <a:lumMod val="50000"/>
                    </a:schemeClr>
                  </a:solidFill>
                </a:rPr>
                <a:t>ССПД АСРК</a:t>
              </a:r>
            </a:p>
          </p:txBody>
        </p:sp>
        <p:sp>
          <p:nvSpPr>
            <p:cNvPr id="44" name="Облако 43"/>
            <p:cNvSpPr/>
            <p:nvPr/>
          </p:nvSpPr>
          <p:spPr>
            <a:xfrm>
              <a:off x="3411444" y="5396752"/>
              <a:ext cx="663389" cy="416486"/>
            </a:xfrm>
            <a:prstGeom prst="cloud">
              <a:avLst/>
            </a:prstGeom>
            <a:ln w="1270">
              <a:solidFill>
                <a:schemeClr val="accent4">
                  <a:lumMod val="50000"/>
                </a:schemeClr>
              </a:solidFill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chemeClr val="tx1">
                      <a:lumMod val="50000"/>
                    </a:schemeClr>
                  </a:solidFill>
                </a:rPr>
                <a:t>ССПД АСРК</a:t>
              </a:r>
            </a:p>
          </p:txBody>
        </p:sp>
        <p:sp>
          <p:nvSpPr>
            <p:cNvPr id="45" name="Овал 44"/>
            <p:cNvSpPr/>
            <p:nvPr/>
          </p:nvSpPr>
          <p:spPr>
            <a:xfrm flipH="1">
              <a:off x="4527466" y="5652411"/>
              <a:ext cx="17463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 flipH="1">
              <a:off x="4627481" y="5652411"/>
              <a:ext cx="17462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 flipH="1">
              <a:off x="4578267" y="5652411"/>
              <a:ext cx="17463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 flipH="1">
              <a:off x="4986263" y="5652411"/>
              <a:ext cx="17462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 flipH="1">
              <a:off x="5086277" y="5652411"/>
              <a:ext cx="17463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 flipH="1">
              <a:off x="5037064" y="5652411"/>
              <a:ext cx="17462" cy="174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Облако 50"/>
            <p:cNvSpPr/>
            <p:nvPr/>
          </p:nvSpPr>
          <p:spPr>
            <a:xfrm>
              <a:off x="6413410" y="5373029"/>
              <a:ext cx="663389" cy="375023"/>
            </a:xfrm>
            <a:prstGeom prst="cloud">
              <a:avLst/>
            </a:prstGeom>
            <a:ln w="1270">
              <a:solidFill>
                <a:schemeClr val="accent4">
                  <a:lumMod val="50000"/>
                </a:schemeClr>
              </a:solidFill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chemeClr val="tx1">
                      <a:lumMod val="50000"/>
                    </a:schemeClr>
                  </a:solidFill>
                </a:rPr>
                <a:t>ССПД АСРК</a:t>
              </a:r>
            </a:p>
          </p:txBody>
        </p:sp>
        <p:pic>
          <p:nvPicPr>
            <p:cNvPr id="33853" name="Picture 14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642225" y="5494338"/>
              <a:ext cx="395288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54" name="Picture 9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642225" y="5522913"/>
              <a:ext cx="236538" cy="234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4" name="Прямая соединительная линия 53"/>
            <p:cNvCxnSpPr/>
            <p:nvPr/>
          </p:nvCxnSpPr>
          <p:spPr>
            <a:xfrm flipH="1" flipV="1">
              <a:off x="6840498" y="5706378"/>
              <a:ext cx="766777" cy="158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56" name="Рисунок 4" descr="Оценка занятости 2.png"/>
            <p:cNvPicPr>
              <a:picLocks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7958138" y="5532438"/>
              <a:ext cx="396875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57" name="Object 2"/>
            <p:cNvPicPr>
              <a:picLocks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7956550" y="5146675"/>
              <a:ext cx="395288" cy="288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7" name="Прямоугольник 56"/>
            <p:cNvSpPr/>
            <p:nvPr/>
          </p:nvSpPr>
          <p:spPr>
            <a:xfrm>
              <a:off x="7612038" y="5127024"/>
              <a:ext cx="1108096" cy="717446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58" name="Picture 56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151511" y="5168900"/>
              <a:ext cx="371652" cy="4778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cxnSp>
          <p:nvCxnSpPr>
            <p:cNvPr id="59" name="Прямая соединительная линия 58"/>
            <p:cNvCxnSpPr>
              <a:stCxn id="58" idx="2"/>
            </p:cNvCxnSpPr>
            <p:nvPr/>
          </p:nvCxnSpPr>
          <p:spPr>
            <a:xfrm>
              <a:off x="7337395" y="5646062"/>
              <a:ext cx="0" cy="60316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61" name="Picture 9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18050" y="5114925"/>
              <a:ext cx="211138" cy="52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0" y="132656"/>
            <a:ext cx="9108504" cy="99208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Информационные ресурсы АСУ ТП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lang="ru-RU" sz="3600" dirty="0">
              <a:ea typeface="微软雅黑" pitchFamily="34" charset="-122"/>
            </a:endParaRPr>
          </a:p>
        </p:txBody>
      </p:sp>
      <p:grpSp>
        <p:nvGrpSpPr>
          <p:cNvPr id="35842" name="Группа 4"/>
          <p:cNvGrpSpPr>
            <a:grpSpLocks/>
          </p:cNvGrpSpPr>
          <p:nvPr/>
        </p:nvGrpSpPr>
        <p:grpSpPr bwMode="auto">
          <a:xfrm>
            <a:off x="684213" y="1428750"/>
            <a:ext cx="7920037" cy="4592638"/>
            <a:chOff x="928688" y="1428750"/>
            <a:chExt cx="7429500" cy="4143375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928688" y="1428750"/>
              <a:ext cx="7429500" cy="41433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43493" y="1785370"/>
              <a:ext cx="6571734" cy="35275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u="sng" dirty="0">
                  <a:solidFill>
                    <a:srgbClr val="7030A0"/>
                  </a:solidFill>
                  <a:latin typeface="+mj-lt"/>
                  <a:ea typeface="Arial Unicode MS" pitchFamily="34" charset="-128"/>
                  <a:cs typeface="Arial Unicode MS" pitchFamily="34" charset="-128"/>
                </a:rPr>
                <a:t>ОСНОВНЫЕ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800" b="1" dirty="0">
                <a:latin typeface="+mj-lt"/>
                <a:ea typeface="Arial Unicode MS" pitchFamily="34" charset="-128"/>
                <a:cs typeface="Arial Unicode MS" pitchFamily="34" charset="-128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 Данные об объектах </a:t>
              </a:r>
              <a:r>
                <a:rPr lang="ru-RU" sz="2400" b="1" dirty="0" err="1">
                  <a:latin typeface="+mj-lt"/>
                  <a:ea typeface="Arial Unicode MS" pitchFamily="34" charset="-128"/>
                  <a:cs typeface="Arial Unicode MS" pitchFamily="34" charset="-128"/>
                </a:rPr>
                <a:t>радиомониторинга</a:t>
              </a:r>
              <a:endParaRPr lang="ru-RU" sz="2400" b="1" dirty="0">
                <a:latin typeface="+mj-lt"/>
                <a:ea typeface="Arial Unicode MS" pitchFamily="34" charset="-128"/>
                <a:cs typeface="Arial Unicode MS" pitchFamily="34" charset="-128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 Данные о силах и средствах </a:t>
              </a:r>
              <a:r>
                <a:rPr lang="ru-RU" sz="2400" b="1" dirty="0" err="1">
                  <a:latin typeface="+mj-lt"/>
                  <a:ea typeface="Arial Unicode MS" pitchFamily="34" charset="-128"/>
                  <a:cs typeface="Arial Unicode MS" pitchFamily="34" charset="-128"/>
                </a:rPr>
                <a:t>радиомониторинга</a:t>
              </a:r>
              <a:endParaRPr lang="ru-RU" sz="2400" b="1" dirty="0">
                <a:latin typeface="+mj-lt"/>
                <a:ea typeface="Arial Unicode MS" pitchFamily="34" charset="-128"/>
                <a:cs typeface="Arial Unicode MS" pitchFamily="34" charset="-128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 Данные о помехах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 Данные о планах </a:t>
              </a: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и постановках задач </a:t>
              </a:r>
              <a:r>
                <a:rPr lang="ru-RU" sz="2400" b="1" dirty="0" err="1">
                  <a:latin typeface="+mj-lt"/>
                  <a:ea typeface="Arial Unicode MS" pitchFamily="34" charset="-128"/>
                  <a:cs typeface="Arial Unicode MS" pitchFamily="34" charset="-128"/>
                </a:rPr>
                <a:t>радиомониторинга</a:t>
              </a:r>
              <a:endParaRPr lang="ru-RU" sz="2400" b="1" dirty="0">
                <a:latin typeface="+mj-lt"/>
                <a:ea typeface="Arial Unicode MS" pitchFamily="34" charset="-128"/>
                <a:cs typeface="Arial Unicode MS" pitchFamily="34" charset="-128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 Данные о результатах </a:t>
              </a:r>
              <a:r>
                <a:rPr lang="ru-RU" sz="2400" b="1" dirty="0" err="1">
                  <a:latin typeface="+mj-lt"/>
                  <a:ea typeface="Arial Unicode MS" pitchFamily="34" charset="-128"/>
                  <a:cs typeface="Arial Unicode MS" pitchFamily="34" charset="-128"/>
                </a:rPr>
                <a:t>радиомониторинга</a:t>
              </a:r>
              <a:endParaRPr lang="ru-RU" sz="2400" b="1" dirty="0">
                <a:latin typeface="+mj-lt"/>
                <a:ea typeface="Arial Unicode MS" pitchFamily="34" charset="-128"/>
                <a:cs typeface="Arial Unicode MS" pitchFamily="34" charset="-128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endParaRPr lang="ru-RU" sz="2400" b="1" dirty="0">
                <a:latin typeface="+mj-lt"/>
                <a:ea typeface="Arial Unicode MS" pitchFamily="34" charset="-128"/>
                <a:cs typeface="Arial Unicode MS" pitchFamily="34" charset="-128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u="sng" dirty="0">
                  <a:solidFill>
                    <a:srgbClr val="7030A0"/>
                  </a:solidFill>
                  <a:latin typeface="+mj-lt"/>
                  <a:ea typeface="Arial Unicode MS" pitchFamily="34" charset="-128"/>
                  <a:cs typeface="Arial Unicode MS" pitchFamily="34" charset="-128"/>
                </a:rPr>
                <a:t>ОБЕСПЕЧИВАЮЩИЕ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800" b="1" dirty="0">
                <a:latin typeface="+mj-lt"/>
                <a:ea typeface="Arial Unicode MS" pitchFamily="34" charset="-128"/>
                <a:cs typeface="Arial Unicode MS" pitchFamily="34" charset="-128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 Справочные и </a:t>
              </a: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служебные </a:t>
              </a:r>
              <a:r>
                <a:rPr lang="ru-RU" sz="2400" b="1" dirty="0">
                  <a:latin typeface="+mj-lt"/>
                  <a:ea typeface="Arial Unicode MS" pitchFamily="34" charset="-128"/>
                  <a:cs typeface="Arial Unicode MS" pitchFamily="34" charset="-128"/>
                </a:rPr>
                <a:t>разделы данных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260648"/>
            <a:ext cx="9108504" cy="992088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Взаимодействие информационных ресурсов и технологических процессов АСУ ТП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grpSp>
        <p:nvGrpSpPr>
          <p:cNvPr id="3087" name="Группа 2"/>
          <p:cNvGrpSpPr>
            <a:grpSpLocks/>
          </p:cNvGrpSpPr>
          <p:nvPr/>
        </p:nvGrpSpPr>
        <p:grpSpPr bwMode="auto">
          <a:xfrm>
            <a:off x="290513" y="1806575"/>
            <a:ext cx="8643937" cy="4403725"/>
            <a:chOff x="285750" y="1428750"/>
            <a:chExt cx="8643938" cy="4402872"/>
          </a:xfrm>
        </p:grpSpPr>
        <p:graphicFrame>
          <p:nvGraphicFramePr>
            <p:cNvPr id="3085" name="Object 13"/>
            <p:cNvGraphicFramePr>
              <a:graphicFrameLocks noChangeAspect="1"/>
            </p:cNvGraphicFramePr>
            <p:nvPr/>
          </p:nvGraphicFramePr>
          <p:xfrm>
            <a:off x="285750" y="2000250"/>
            <a:ext cx="2079625" cy="2857500"/>
          </p:xfrm>
          <a:graphic>
            <a:graphicData uri="http://schemas.openxmlformats.org/presentationml/2006/ole">
              <p:oleObj spid="_x0000_s3085" name="Visio" r:id="rId4" imgW="2702052" imgH="3444240" progId="">
                <p:embed/>
              </p:oleObj>
            </a:graphicData>
          </a:graphic>
        </p:graphicFrame>
        <p:sp>
          <p:nvSpPr>
            <p:cNvPr id="3089" name="TextBox 5"/>
            <p:cNvSpPr txBox="1">
              <a:spLocks noChangeArrowheads="1"/>
            </p:cNvSpPr>
            <p:nvPr/>
          </p:nvSpPr>
          <p:spPr bwMode="auto">
            <a:xfrm>
              <a:off x="285750" y="5000625"/>
              <a:ext cx="207168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>
                  <a:solidFill>
                    <a:srgbClr val="7030A0"/>
                  </a:solidFill>
                  <a:cs typeface="Arial" charset="0"/>
                </a:rPr>
                <a:t>Серверы АСУ </a:t>
              </a:r>
            </a:p>
            <a:p>
              <a:pPr algn="ctr"/>
              <a:r>
                <a:rPr lang="ru-RU" sz="1600" b="1">
                  <a:solidFill>
                    <a:srgbClr val="7030A0"/>
                  </a:solidFill>
                  <a:cs typeface="Arial" charset="0"/>
                </a:rPr>
                <a:t>ТП РМ</a:t>
              </a:r>
            </a:p>
          </p:txBody>
        </p:sp>
        <p:sp>
          <p:nvSpPr>
            <p:cNvPr id="6" name="Стрелка вправо 5"/>
            <p:cNvSpPr/>
            <p:nvPr/>
          </p:nvSpPr>
          <p:spPr>
            <a:xfrm>
              <a:off x="2286000" y="2357258"/>
              <a:ext cx="4214812" cy="1142779"/>
            </a:xfrm>
            <a:prstGeom prst="rightArrow">
              <a:avLst/>
            </a:prstGeom>
            <a:solidFill>
              <a:srgbClr val="E7C9FF"/>
            </a:solidFill>
            <a:ln w="12700">
              <a:solidFill>
                <a:srgbClr val="00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Исходные данные </a:t>
              </a:r>
              <a:r>
                <a:rPr lang="ru-RU" sz="16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технологических процессов </a:t>
              </a:r>
              <a:r>
                <a:rPr lang="ru-RU" sz="1600" dirty="0" err="1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радиомониторинга</a:t>
              </a:r>
              <a:endParaRPr lang="ru-RU" sz="16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Стрелка вправо 6"/>
            <p:cNvSpPr/>
            <p:nvPr/>
          </p:nvSpPr>
          <p:spPr>
            <a:xfrm flipH="1">
              <a:off x="2286000" y="3500037"/>
              <a:ext cx="4214812" cy="1142779"/>
            </a:xfrm>
            <a:prstGeom prst="right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00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0033CC"/>
                  </a:solidFill>
                  <a:latin typeface="Arial" pitchFamily="34" charset="0"/>
                  <a:cs typeface="Arial" pitchFamily="34" charset="0"/>
                </a:rPr>
                <a:t>Результаты </a:t>
              </a:r>
              <a:r>
                <a:rPr lang="ru-RU" sz="1600" dirty="0">
                  <a:solidFill>
                    <a:srgbClr val="0033CC"/>
                  </a:solidFill>
                  <a:latin typeface="Arial" pitchFamily="34" charset="0"/>
                  <a:cs typeface="Arial" pitchFamily="34" charset="0"/>
                </a:rPr>
                <a:t>технологических процессов </a:t>
              </a:r>
              <a:r>
                <a:rPr lang="ru-RU" sz="1600" dirty="0" err="1">
                  <a:solidFill>
                    <a:srgbClr val="0033CC"/>
                  </a:solidFill>
                  <a:latin typeface="Arial" pitchFamily="34" charset="0"/>
                  <a:cs typeface="Arial" pitchFamily="34" charset="0"/>
                </a:rPr>
                <a:t>радиомониторинга</a:t>
              </a:r>
              <a:endParaRPr lang="ru-RU" sz="1600" dirty="0">
                <a:solidFill>
                  <a:srgbClr val="0033CC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 bwMode="auto">
            <a:xfrm>
              <a:off x="6656388" y="2428681"/>
              <a:ext cx="2273300" cy="242840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3093" name="Picture 1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15125" y="2857500"/>
              <a:ext cx="1077913" cy="896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4" name="Picture 17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01000" y="2786063"/>
              <a:ext cx="539750" cy="1717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5" name="TextBox 5"/>
            <p:cNvSpPr txBox="1">
              <a:spLocks noChangeArrowheads="1"/>
            </p:cNvSpPr>
            <p:nvPr/>
          </p:nvSpPr>
          <p:spPr bwMode="auto">
            <a:xfrm>
              <a:off x="6715125" y="1500188"/>
              <a:ext cx="21590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>
                  <a:solidFill>
                    <a:srgbClr val="0033CC"/>
                  </a:solidFill>
                  <a:cs typeface="Arial" charset="0"/>
                </a:rPr>
                <a:t>Технологические процессы радиомониторинга</a:t>
              </a:r>
            </a:p>
          </p:txBody>
        </p:sp>
        <p:sp>
          <p:nvSpPr>
            <p:cNvPr id="3096" name="TextBox 5"/>
            <p:cNvSpPr txBox="1">
              <a:spLocks noChangeArrowheads="1"/>
            </p:cNvSpPr>
            <p:nvPr/>
          </p:nvSpPr>
          <p:spPr bwMode="auto">
            <a:xfrm>
              <a:off x="285750" y="1428750"/>
              <a:ext cx="227002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>
                  <a:solidFill>
                    <a:srgbClr val="7030A0"/>
                  </a:solidFill>
                  <a:cs typeface="Arial" charset="0"/>
                </a:rPr>
                <a:t>Информационные ресурсы АСУ ТП РМ</a:t>
              </a:r>
            </a:p>
          </p:txBody>
        </p:sp>
        <p:sp>
          <p:nvSpPr>
            <p:cNvPr id="3097" name="TextBox 5"/>
            <p:cNvSpPr txBox="1">
              <a:spLocks noChangeArrowheads="1"/>
            </p:cNvSpPr>
            <p:nvPr/>
          </p:nvSpPr>
          <p:spPr bwMode="auto">
            <a:xfrm>
              <a:off x="6786562" y="5000625"/>
              <a:ext cx="214312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>
                  <a:solidFill>
                    <a:srgbClr val="0033CC"/>
                  </a:solidFill>
                  <a:cs typeface="Arial" charset="0"/>
                </a:rPr>
                <a:t>Действующие средства радиомониторинга</a:t>
              </a:r>
            </a:p>
          </p:txBody>
        </p:sp>
      </p:grpSp>
      <p:pic>
        <p:nvPicPr>
          <p:cNvPr id="3088" name="Picture 25" descr="nr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9738" y="4508500"/>
            <a:ext cx="890587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79388" y="2997200"/>
            <a:ext cx="8785225" cy="3744913"/>
          </a:xfrm>
          <a:prstGeom prst="roundRect">
            <a:avLst/>
          </a:prstGeom>
          <a:solidFill>
            <a:srgbClr val="D8E3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88" y="1412875"/>
            <a:ext cx="8785225" cy="1368425"/>
          </a:xfrm>
          <a:prstGeom prst="roundRect">
            <a:avLst/>
          </a:prstGeom>
          <a:solidFill>
            <a:srgbClr val="E0E9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Технологические процессы АСУ ТП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:</a:t>
            </a:r>
            <a:endParaRPr sz="3600" dirty="0">
              <a:ea typeface="微软雅黑" pitchFamily="34" charset="-122"/>
            </a:endParaRPr>
          </a:p>
        </p:txBody>
      </p:sp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409575" y="1412875"/>
            <a:ext cx="8358188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36000" rIns="36000">
            <a:spAutoFit/>
          </a:bodyPr>
          <a:lstStyle/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технологические 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процессы 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администрирования АСУ ТП РМ;</a:t>
            </a:r>
          </a:p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технологические процессы формирования и ведения информационных ресурсов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радиоконтроля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marL="342900" indent="-342900" fontAlgn="auto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  <a:defRPr/>
            </a:pPr>
            <a:endParaRPr lang="ru-RU" sz="800" b="1" dirty="0">
              <a:solidFill>
                <a:srgbClr val="7030A0"/>
              </a:solidFill>
              <a:latin typeface="+mn-lt"/>
            </a:endParaRP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Verdana" pitchFamily="34" charset="0"/>
              <a:buChar char="-"/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 технологические процессы планирования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радиоконтроля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Verdana" pitchFamily="34" charset="0"/>
              <a:buChar char="-"/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 технологические процессы управления силами и средствами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радиоконтроля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;</a:t>
            </a: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Verdana" pitchFamily="34" charset="0"/>
              <a:buChar char="-"/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 технологические процессы обработки и хранения данных РТИ и РК;</a:t>
            </a: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Verdana" pitchFamily="34" charset="0"/>
              <a:buChar char="-"/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 технологические процессы формирования отчетов;</a:t>
            </a:r>
          </a:p>
          <a:p>
            <a:pPr algn="just" fontAlgn="auto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Verdana" pitchFamily="34" charset="0"/>
              <a:buChar char="-"/>
              <a:defRPr/>
            </a:pPr>
            <a:r>
              <a:rPr lang="ru-RU" sz="2000" b="1" dirty="0">
                <a:solidFill>
                  <a:srgbClr val="7030A0"/>
                </a:solidFill>
                <a:latin typeface="+mn-lt"/>
              </a:rPr>
              <a:t> технологические процессы формирования, учета и контроля исполнения документов, необходимых для выполнения мероприятий </a:t>
            </a:r>
            <a:r>
              <a:rPr lang="ru-RU" sz="2000" b="1" dirty="0" err="1">
                <a:solidFill>
                  <a:srgbClr val="7030A0"/>
                </a:solidFill>
                <a:latin typeface="+mn-lt"/>
              </a:rPr>
              <a:t>радиоконтроля</a:t>
            </a:r>
            <a:r>
              <a:rPr lang="ru-RU" sz="2000" b="1" dirty="0">
                <a:solidFill>
                  <a:srgbClr val="7030A0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Основы АСУ технологическими процессами </a:t>
            </a: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sp>
        <p:nvSpPr>
          <p:cNvPr id="4" name="Штриховая стрелка вправо 3"/>
          <p:cNvSpPr/>
          <p:nvPr/>
        </p:nvSpPr>
        <p:spPr>
          <a:xfrm>
            <a:off x="250825" y="1557338"/>
            <a:ext cx="3960813" cy="4392612"/>
          </a:xfrm>
          <a:prstGeom prst="stripedRightArrow">
            <a:avLst>
              <a:gd name="adj1" fmla="val 83114"/>
              <a:gd name="adj2" fmla="val 2137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ятиугольник 4"/>
          <p:cNvSpPr/>
          <p:nvPr/>
        </p:nvSpPr>
        <p:spPr>
          <a:xfrm>
            <a:off x="331788" y="2449513"/>
            <a:ext cx="2747962" cy="1147762"/>
          </a:xfrm>
          <a:prstGeom prst="homePlate">
            <a:avLst>
              <a:gd name="adj" fmla="val 24310"/>
            </a:avLst>
          </a:prstGeom>
          <a:solidFill>
            <a:srgbClr val="F4EDF9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2000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99"/>
                </a:solidFill>
                <a:ea typeface="Tahoma" pitchFamily="34" charset="0"/>
                <a:cs typeface="Arial" charset="0"/>
              </a:rPr>
              <a:t>Интеграция </a:t>
            </a:r>
          </a:p>
          <a:p>
            <a:pPr marL="72000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99"/>
                </a:solidFill>
                <a:ea typeface="Tahoma" pitchFamily="34" charset="0"/>
                <a:cs typeface="Arial" charset="0"/>
              </a:rPr>
              <a:t>распределенного разнотипного </a:t>
            </a:r>
          </a:p>
          <a:p>
            <a:pPr marL="72000" fontAlgn="auto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0099"/>
                </a:solidFill>
                <a:ea typeface="Tahoma" pitchFamily="34" charset="0"/>
                <a:cs typeface="Arial" charset="0"/>
              </a:rPr>
              <a:t>РКО в АСРК</a:t>
            </a: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331788" y="3860800"/>
            <a:ext cx="2747962" cy="1296988"/>
          </a:xfrm>
          <a:prstGeom prst="homePlate">
            <a:avLst>
              <a:gd name="adj" fmla="val 24310"/>
            </a:avLst>
          </a:prstGeom>
          <a:solidFill>
            <a:srgbClr val="F4EDF9"/>
          </a:solidFill>
          <a:ln w="317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20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99"/>
                </a:solidFill>
                <a:ea typeface="Tahoma" pitchFamily="34" charset="0"/>
                <a:cs typeface="Arial" charset="0"/>
              </a:rPr>
              <a:t>Комплексная автоматизация технологических процессов </a:t>
            </a:r>
            <a:r>
              <a:rPr lang="ru-RU" b="1" dirty="0" err="1">
                <a:solidFill>
                  <a:srgbClr val="000099"/>
                </a:solidFill>
                <a:ea typeface="Tahoma" pitchFamily="34" charset="0"/>
                <a:cs typeface="Arial" charset="0"/>
              </a:rPr>
              <a:t>раиомониторинга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02138" y="1268413"/>
            <a:ext cx="4535487" cy="19446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Типовая унифицированная серверная платформа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АСУ ТП РМ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800" b="1" i="1" dirty="0">
              <a:solidFill>
                <a:srgbClr val="7030A0"/>
              </a:solidFill>
              <a:latin typeface="+mn-lt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на принципах функциональной блочной модульности и открытой архитектуры</a:t>
            </a:r>
            <a:endParaRPr lang="ru-RU" sz="2400" b="1" i="1" dirty="0">
              <a:solidFill>
                <a:srgbClr val="7030A0"/>
              </a:solidFill>
              <a:latin typeface="+mn-lt"/>
              <a:ea typeface="Tahoma" pitchFamily="34" charset="0"/>
              <a:cs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90600" y="1968500"/>
            <a:ext cx="2351088" cy="5492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3399"/>
                </a:solidFill>
                <a:latin typeface="+mn-lt"/>
              </a:rPr>
              <a:t>АСУ ТП РМ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427538" y="3860800"/>
            <a:ext cx="4537075" cy="2760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Единый интерфейс управления распределенным парком разнотипных средств </a:t>
            </a:r>
            <a:r>
              <a:rPr lang="ru-RU" sz="2400" b="1" i="1" dirty="0" err="1">
                <a:solidFill>
                  <a:srgbClr val="7030A0"/>
                </a:solidFill>
                <a:latin typeface="+mn-lt"/>
              </a:rPr>
              <a:t>радиомониторинга</a:t>
            </a:r>
            <a:endParaRPr lang="ru-RU" sz="800" b="1" i="1" dirty="0">
              <a:solidFill>
                <a:srgbClr val="7030A0"/>
              </a:solidFill>
              <a:latin typeface="+mn-lt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000" b="1" i="1" dirty="0">
              <a:solidFill>
                <a:srgbClr val="7030A0"/>
              </a:solidFill>
              <a:latin typeface="+mn-lt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Библиотека драйверов управления оборудованием </a:t>
            </a:r>
            <a:r>
              <a:rPr lang="ru-RU" sz="2400" b="1" i="1" dirty="0" err="1">
                <a:solidFill>
                  <a:srgbClr val="7030A0"/>
                </a:solidFill>
                <a:latin typeface="+mn-lt"/>
              </a:rPr>
              <a:t>радиомониторинга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 различных </a:t>
            </a:r>
            <a:r>
              <a:rPr lang="ru-RU" sz="2400" b="1" i="1" dirty="0">
                <a:solidFill>
                  <a:srgbClr val="7030A0"/>
                </a:solidFill>
                <a:latin typeface="+mn-lt"/>
              </a:rPr>
              <a:t>типов и производителей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Система </a:t>
            </a: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/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АСРК-РФ</a:t>
            </a:r>
            <a:endParaRPr sz="3600" dirty="0">
              <a:ea typeface="微软雅黑" pitchFamily="34" charset="-122"/>
            </a:endParaRPr>
          </a:p>
        </p:txBody>
      </p:sp>
      <p:grpSp>
        <p:nvGrpSpPr>
          <p:cNvPr id="2168" name="Группа 3"/>
          <p:cNvGrpSpPr>
            <a:grpSpLocks/>
          </p:cNvGrpSpPr>
          <p:nvPr/>
        </p:nvGrpSpPr>
        <p:grpSpPr bwMode="auto">
          <a:xfrm>
            <a:off x="104775" y="1311275"/>
            <a:ext cx="8885238" cy="5276850"/>
            <a:chOff x="114300" y="919163"/>
            <a:chExt cx="8885238" cy="527685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42875" y="4843463"/>
              <a:ext cx="8856663" cy="1295400"/>
            </a:xfrm>
            <a:prstGeom prst="roundRect">
              <a:avLst/>
            </a:prstGeom>
            <a:solidFill>
              <a:srgbClr val="D3D3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5978525" y="4911726"/>
              <a:ext cx="3005138" cy="360362"/>
            </a:xfrm>
            <a:prstGeom prst="roundRect">
              <a:avLst>
                <a:gd name="adj" fmla="val 43334"/>
              </a:avLst>
            </a:prstGeom>
            <a:solidFill>
              <a:srgbClr val="B5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14300" y="3571876"/>
              <a:ext cx="8855075" cy="1187450"/>
            </a:xfrm>
            <a:prstGeom prst="roundRect">
              <a:avLst/>
            </a:prstGeom>
            <a:solidFill>
              <a:srgbClr val="F1EF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31763" y="2205038"/>
              <a:ext cx="8855075" cy="118903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 rot="1922905">
              <a:off x="5060950" y="3778251"/>
              <a:ext cx="1354138" cy="800100"/>
            </a:xfrm>
            <a:prstGeom prst="ellipse">
              <a:avLst/>
            </a:prstGeom>
            <a:solidFill>
              <a:srgbClr val="E4FEDE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142875" y="919163"/>
              <a:ext cx="8856663" cy="118903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429000" y="1017588"/>
              <a:ext cx="1547813" cy="936625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Arial" pitchFamily="34" charset="0"/>
                  <a:cs typeface="Arial" pitchFamily="34" charset="0"/>
                </a:rPr>
                <a:t>Головной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Arial" pitchFamily="34" charset="0"/>
                  <a:cs typeface="Arial" pitchFamily="34" charset="0"/>
                </a:rPr>
                <a:t>сервер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Arial" pitchFamily="34" charset="0"/>
                  <a:cs typeface="Arial" pitchFamily="34" charset="0"/>
                </a:rPr>
                <a:t>АСРК-РФ</a:t>
              </a:r>
            </a:p>
          </p:txBody>
        </p:sp>
        <p:sp>
          <p:nvSpPr>
            <p:cNvPr id="2176" name="Прямоугольник 4"/>
            <p:cNvSpPr>
              <a:spLocks noChangeArrowheads="1"/>
            </p:cNvSpPr>
            <p:nvPr/>
          </p:nvSpPr>
          <p:spPr bwMode="auto">
            <a:xfrm>
              <a:off x="714375" y="1549400"/>
              <a:ext cx="20859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400" b="1">
                  <a:latin typeface="Calibri" pitchFamily="34" charset="0"/>
                </a:rPr>
                <a:t>АСРК масштаба РФ 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429000" y="2324101"/>
              <a:ext cx="1547813" cy="936625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+mj-lt"/>
                </a:rPr>
                <a:t>Управляющие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+mj-lt"/>
                </a:rPr>
                <a:t>серверы АСРК    в ФО</a:t>
              </a:r>
            </a:p>
          </p:txBody>
        </p:sp>
        <p:sp>
          <p:nvSpPr>
            <p:cNvPr id="2178" name="Прямоугольник 15"/>
            <p:cNvSpPr>
              <a:spLocks noChangeArrowheads="1"/>
            </p:cNvSpPr>
            <p:nvPr/>
          </p:nvSpPr>
          <p:spPr bwMode="auto">
            <a:xfrm>
              <a:off x="825500" y="2786063"/>
              <a:ext cx="1836738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400" b="1">
                  <a:latin typeface="Calibri" pitchFamily="34" charset="0"/>
                </a:rPr>
                <a:t>Подсистемы АСРК масштаба ФО РФ </a:t>
              </a:r>
              <a:r>
                <a:rPr lang="ru-RU" sz="1400">
                  <a:latin typeface="Calibri" pitchFamily="34" charset="0"/>
                </a:rPr>
                <a:t> </a:t>
              </a:r>
            </a:p>
          </p:txBody>
        </p:sp>
        <p:pic>
          <p:nvPicPr>
            <p:cNvPr id="2179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97750" y="1271588"/>
              <a:ext cx="709613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Прямоугольник 16"/>
            <p:cNvSpPr/>
            <p:nvPr/>
          </p:nvSpPr>
          <p:spPr>
            <a:xfrm>
              <a:off x="3429000" y="3673476"/>
              <a:ext cx="1547813" cy="936625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+mj-lt"/>
                </a:rPr>
                <a:t>Управляющие серверы АСРК  в субъектах РФ</a:t>
              </a:r>
            </a:p>
          </p:txBody>
        </p:sp>
        <p:sp>
          <p:nvSpPr>
            <p:cNvPr id="2181" name="Прямоугольник 5"/>
            <p:cNvSpPr>
              <a:spLocks noChangeArrowheads="1"/>
            </p:cNvSpPr>
            <p:nvPr/>
          </p:nvSpPr>
          <p:spPr bwMode="auto">
            <a:xfrm>
              <a:off x="714375" y="4060825"/>
              <a:ext cx="2052638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1400" b="1">
                  <a:latin typeface="Calibri" pitchFamily="34" charset="0"/>
                </a:rPr>
                <a:t>Подсистемы АСРК масштаба субъектов РФ в пределах ФО РФ</a:t>
              </a:r>
              <a:endParaRPr lang="ru-RU" sz="1400">
                <a:latin typeface="Calibri" pitchFamily="34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424238" y="5021263"/>
              <a:ext cx="1547812" cy="936625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+mj-lt"/>
                </a:rPr>
                <a:t>Средства 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+mj-lt"/>
                </a:rPr>
                <a:t>РТИ и </a:t>
              </a:r>
              <a:r>
                <a:rPr lang="ru-RU" sz="1400" b="1" dirty="0">
                  <a:latin typeface="+mj-lt"/>
                </a:rPr>
                <a:t>РК.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+mj-lt"/>
                </a:rPr>
                <a:t>Серверы средств РТИ и РК</a:t>
              </a:r>
              <a:endParaRPr lang="ru-RU" sz="1400" b="1" dirty="0">
                <a:latin typeface="+mj-lt"/>
              </a:endParaRPr>
            </a:p>
          </p:txBody>
        </p:sp>
        <p:sp>
          <p:nvSpPr>
            <p:cNvPr id="2183" name="Прямоугольник 30"/>
            <p:cNvSpPr>
              <a:spLocks noChangeArrowheads="1"/>
            </p:cNvSpPr>
            <p:nvPr/>
          </p:nvSpPr>
          <p:spPr bwMode="auto">
            <a:xfrm>
              <a:off x="417513" y="5370513"/>
              <a:ext cx="2735262" cy="82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1400" b="1">
                  <a:latin typeface="Calibri" pitchFamily="34" charset="0"/>
                </a:rPr>
                <a:t>Технические средства и комплексы радиоконтроля в территориальных районах субъектов РФ в ФО</a:t>
              </a:r>
              <a:endParaRPr lang="ru-RU" sz="1400">
                <a:latin typeface="Calibri" pitchFamily="34" charset="0"/>
              </a:endParaRPr>
            </a:p>
          </p:txBody>
        </p:sp>
        <p:pic>
          <p:nvPicPr>
            <p:cNvPr id="2184" name="Picture 3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58063" y="2700338"/>
              <a:ext cx="485775" cy="41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85" name="Picture 3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66125" y="2689225"/>
              <a:ext cx="488950" cy="41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Овал 22"/>
            <p:cNvSpPr/>
            <p:nvPr/>
          </p:nvSpPr>
          <p:spPr>
            <a:xfrm>
              <a:off x="7948613" y="2820988"/>
              <a:ext cx="36512" cy="34925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8070850" y="2816226"/>
              <a:ext cx="36513" cy="36512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8177213" y="2816226"/>
              <a:ext cx="36512" cy="36512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6" name="Прямая соединительная линия 25"/>
            <p:cNvCxnSpPr/>
            <p:nvPr/>
          </p:nvCxnSpPr>
          <p:spPr>
            <a:xfrm>
              <a:off x="5588000" y="2419351"/>
              <a:ext cx="3003550" cy="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V="1">
              <a:off x="7583488" y="2422526"/>
              <a:ext cx="0" cy="269875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H="1" flipV="1">
              <a:off x="7165975" y="2413001"/>
              <a:ext cx="3175" cy="284162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8591550" y="2419351"/>
              <a:ext cx="0" cy="27305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6200000">
              <a:off x="7452518" y="2131220"/>
              <a:ext cx="576263" cy="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5567363" y="3800476"/>
              <a:ext cx="600075" cy="38893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>
              <a:endCxn id="190" idx="0"/>
            </p:cNvCxnSpPr>
            <p:nvPr/>
          </p:nvCxnSpPr>
          <p:spPr>
            <a:xfrm>
              <a:off x="5567363" y="3805238"/>
              <a:ext cx="0" cy="7143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Овал 32"/>
            <p:cNvSpPr/>
            <p:nvPr/>
          </p:nvSpPr>
          <p:spPr>
            <a:xfrm>
              <a:off x="7381875" y="4094163"/>
              <a:ext cx="36513" cy="36513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7615238" y="4094163"/>
              <a:ext cx="36512" cy="36513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7496175" y="4094163"/>
              <a:ext cx="36513" cy="36513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199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85138" y="4949825"/>
              <a:ext cx="282575" cy="25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0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288338" y="4951413"/>
              <a:ext cx="284162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8" name="Прямая соединительная линия 37"/>
            <p:cNvCxnSpPr/>
            <p:nvPr/>
          </p:nvCxnSpPr>
          <p:spPr>
            <a:xfrm rot="5400000">
              <a:off x="5737225" y="4891089"/>
              <a:ext cx="70167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02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621713" y="4954588"/>
              <a:ext cx="284162" cy="25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Прямоугольник с двумя вырезанными противолежащими углами 39"/>
            <p:cNvSpPr/>
            <p:nvPr/>
          </p:nvSpPr>
          <p:spPr>
            <a:xfrm>
              <a:off x="1000125" y="1214438"/>
              <a:ext cx="1439863" cy="360363"/>
            </a:xfrm>
            <a:prstGeom prst="snip2DiagRect">
              <a:avLst>
                <a:gd name="adj1" fmla="val 0"/>
                <a:gd name="adj2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rgbClr val="7030A0"/>
                  </a:solidFill>
                  <a:latin typeface="+mj-lt"/>
                </a:rPr>
                <a:t>1 уровень </a:t>
              </a:r>
            </a:p>
          </p:txBody>
        </p:sp>
        <p:sp>
          <p:nvSpPr>
            <p:cNvPr id="41" name="Прямоугольник с двумя вырезанными противолежащими углами 40"/>
            <p:cNvSpPr/>
            <p:nvPr/>
          </p:nvSpPr>
          <p:spPr>
            <a:xfrm>
              <a:off x="1000125" y="2357438"/>
              <a:ext cx="1439863" cy="360363"/>
            </a:xfrm>
            <a:prstGeom prst="snip2DiagRect">
              <a:avLst>
                <a:gd name="adj1" fmla="val 0"/>
                <a:gd name="adj2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rgbClr val="7030A0"/>
                  </a:solidFill>
                  <a:latin typeface="+mj-lt"/>
                </a:rPr>
                <a:t>2 уровень </a:t>
              </a:r>
            </a:p>
          </p:txBody>
        </p:sp>
        <p:sp>
          <p:nvSpPr>
            <p:cNvPr id="42" name="Прямоугольник с двумя вырезанными противолежащими углами 41"/>
            <p:cNvSpPr/>
            <p:nvPr/>
          </p:nvSpPr>
          <p:spPr>
            <a:xfrm>
              <a:off x="928688" y="3643313"/>
              <a:ext cx="1439862" cy="360363"/>
            </a:xfrm>
            <a:prstGeom prst="snip2DiagRect">
              <a:avLst>
                <a:gd name="adj1" fmla="val 0"/>
                <a:gd name="adj2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rgbClr val="7030A0"/>
                  </a:solidFill>
                  <a:latin typeface="+mj-lt"/>
                </a:rPr>
                <a:t>3 уровень </a:t>
              </a:r>
            </a:p>
          </p:txBody>
        </p:sp>
        <p:sp>
          <p:nvSpPr>
            <p:cNvPr id="43" name="Прямоугольник с двумя вырезанными противолежащими углами 42"/>
            <p:cNvSpPr/>
            <p:nvPr/>
          </p:nvSpPr>
          <p:spPr>
            <a:xfrm>
              <a:off x="938213" y="4938713"/>
              <a:ext cx="1439862" cy="360363"/>
            </a:xfrm>
            <a:prstGeom prst="snip2DiagRect">
              <a:avLst>
                <a:gd name="adj1" fmla="val 0"/>
                <a:gd name="adj2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rgbClr val="7030A0"/>
                  </a:solidFill>
                  <a:latin typeface="+mj-lt"/>
                </a:rPr>
                <a:t>4 уровень </a:t>
              </a:r>
            </a:p>
          </p:txBody>
        </p:sp>
        <p:cxnSp>
          <p:nvCxnSpPr>
            <p:cNvPr id="44" name="Прямая соединительная линия 43"/>
            <p:cNvCxnSpPr/>
            <p:nvPr/>
          </p:nvCxnSpPr>
          <p:spPr>
            <a:xfrm>
              <a:off x="6083300" y="5245101"/>
              <a:ext cx="2736850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8776494" y="5198270"/>
              <a:ext cx="9048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8441531" y="5198270"/>
              <a:ext cx="9048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8238331" y="5195095"/>
              <a:ext cx="9048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rot="5400000">
              <a:off x="7842250" y="5205413"/>
              <a:ext cx="69850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Овал 48"/>
            <p:cNvSpPr/>
            <p:nvPr/>
          </p:nvSpPr>
          <p:spPr>
            <a:xfrm flipH="1">
              <a:off x="8580438" y="4970463"/>
              <a:ext cx="17462" cy="190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 flipH="1">
              <a:off x="8680450" y="4970463"/>
              <a:ext cx="17463" cy="190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 flipH="1">
              <a:off x="8629650" y="4970463"/>
              <a:ext cx="17463" cy="190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 flipH="1">
              <a:off x="7666038" y="4973638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 flipH="1">
              <a:off x="7766050" y="49736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 flipH="1">
              <a:off x="7715250" y="49736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55" name="Прямая соединительная линия 54"/>
            <p:cNvCxnSpPr/>
            <p:nvPr/>
          </p:nvCxnSpPr>
          <p:spPr>
            <a:xfrm rot="5400000">
              <a:off x="7565231" y="5204620"/>
              <a:ext cx="7143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19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53325" y="4962525"/>
              <a:ext cx="87313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7" name="Прямая соединительная линия 56"/>
            <p:cNvCxnSpPr/>
            <p:nvPr/>
          </p:nvCxnSpPr>
          <p:spPr>
            <a:xfrm rot="5400000">
              <a:off x="7420769" y="5204620"/>
              <a:ext cx="7143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21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10450" y="4962525"/>
              <a:ext cx="87313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2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34313" y="4962525"/>
              <a:ext cx="87312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5984875" y="5286376"/>
              <a:ext cx="3003550" cy="360362"/>
            </a:xfrm>
            <a:prstGeom prst="roundRect">
              <a:avLst>
                <a:gd name="adj" fmla="val 42278"/>
              </a:avLst>
            </a:prstGeom>
            <a:solidFill>
              <a:srgbClr val="E5B6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61" name="Прямая соединительная линия 60"/>
            <p:cNvCxnSpPr/>
            <p:nvPr/>
          </p:nvCxnSpPr>
          <p:spPr>
            <a:xfrm>
              <a:off x="5853113" y="5627688"/>
              <a:ext cx="296703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rot="5400000">
              <a:off x="8773319" y="5584032"/>
              <a:ext cx="90488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 rot="5400000">
              <a:off x="8436769" y="5584032"/>
              <a:ext cx="90488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rot="5400000">
              <a:off x="8231981" y="5580857"/>
              <a:ext cx="90488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 rot="5400000">
              <a:off x="7835900" y="5588001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Овал 65"/>
            <p:cNvSpPr/>
            <p:nvPr/>
          </p:nvSpPr>
          <p:spPr>
            <a:xfrm flipH="1">
              <a:off x="8650288" y="5399088"/>
              <a:ext cx="17462" cy="1746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 flipH="1">
              <a:off x="8599488" y="5399088"/>
              <a:ext cx="19050" cy="1746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 flipH="1">
              <a:off x="7656513" y="5399088"/>
              <a:ext cx="19050" cy="1746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69" name="Прямая соединительная линия 68"/>
            <p:cNvCxnSpPr/>
            <p:nvPr/>
          </p:nvCxnSpPr>
          <p:spPr>
            <a:xfrm rot="5400000">
              <a:off x="7558087" y="5589589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0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46975" y="5346701"/>
              <a:ext cx="88900" cy="21748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</p:pic>
        <p:cxnSp>
          <p:nvCxnSpPr>
            <p:cNvPr id="71" name="Прямая соединительная линия 70"/>
            <p:cNvCxnSpPr/>
            <p:nvPr/>
          </p:nvCxnSpPr>
          <p:spPr>
            <a:xfrm rot="5400000">
              <a:off x="7413625" y="5589589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2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04100" y="5346701"/>
              <a:ext cx="88900" cy="21748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73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27963" y="5346701"/>
              <a:ext cx="87312" cy="21748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</p:pic>
        <p:cxnSp>
          <p:nvCxnSpPr>
            <p:cNvPr id="74" name="Прямая соединительная линия 73"/>
            <p:cNvCxnSpPr/>
            <p:nvPr/>
          </p:nvCxnSpPr>
          <p:spPr>
            <a:xfrm>
              <a:off x="5843588" y="4546601"/>
              <a:ext cx="6350" cy="1081087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>
              <a:off x="5691188" y="4441826"/>
              <a:ext cx="0" cy="1604962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Овал 75"/>
            <p:cNvSpPr/>
            <p:nvPr/>
          </p:nvSpPr>
          <p:spPr>
            <a:xfrm flipH="1">
              <a:off x="8572500" y="53578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7" name="Овал 76"/>
            <p:cNvSpPr/>
            <p:nvPr/>
          </p:nvSpPr>
          <p:spPr>
            <a:xfrm flipH="1">
              <a:off x="7662863" y="5357813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 flipH="1">
              <a:off x="7762875" y="53578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9" name="Овал 78"/>
            <p:cNvSpPr/>
            <p:nvPr/>
          </p:nvSpPr>
          <p:spPr>
            <a:xfrm flipH="1">
              <a:off x="7712075" y="53578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243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80375" y="5338763"/>
              <a:ext cx="282575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4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280400" y="5338763"/>
              <a:ext cx="282575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45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615363" y="5338763"/>
              <a:ext cx="282575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" name="Скругленный прямоугольник 82"/>
            <p:cNvSpPr/>
            <p:nvPr/>
          </p:nvSpPr>
          <p:spPr>
            <a:xfrm>
              <a:off x="6022975" y="5713413"/>
              <a:ext cx="2957513" cy="360363"/>
            </a:xfrm>
            <a:prstGeom prst="roundRect">
              <a:avLst>
                <a:gd name="adj" fmla="val 36778"/>
              </a:avLst>
            </a:prstGeom>
            <a:solidFill>
              <a:srgbClr val="BDD2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84" name="Прямая соединительная линия 83"/>
            <p:cNvCxnSpPr/>
            <p:nvPr/>
          </p:nvCxnSpPr>
          <p:spPr>
            <a:xfrm rot="5400000">
              <a:off x="8801894" y="6001545"/>
              <a:ext cx="9048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 rot="5400000">
              <a:off x="8470106" y="6001545"/>
              <a:ext cx="9048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 rot="5400000">
              <a:off x="8265319" y="5998370"/>
              <a:ext cx="9048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 rot="5400000">
              <a:off x="7834312" y="6005514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Овал 87"/>
            <p:cNvSpPr/>
            <p:nvPr/>
          </p:nvSpPr>
          <p:spPr>
            <a:xfrm flipH="1">
              <a:off x="8583613" y="5816601"/>
              <a:ext cx="19050" cy="1746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 flipH="1">
              <a:off x="8683625" y="5816601"/>
              <a:ext cx="19050" cy="1746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 flipH="1">
              <a:off x="8634413" y="5816601"/>
              <a:ext cx="17462" cy="1746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91" name="Прямая соединительная линия 90"/>
            <p:cNvCxnSpPr/>
            <p:nvPr/>
          </p:nvCxnSpPr>
          <p:spPr>
            <a:xfrm rot="5400000">
              <a:off x="7556500" y="6007101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45388" y="5765801"/>
              <a:ext cx="87312" cy="2159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</p:pic>
        <p:cxnSp>
          <p:nvCxnSpPr>
            <p:cNvPr id="93" name="Прямая соединительная линия 92"/>
            <p:cNvCxnSpPr/>
            <p:nvPr/>
          </p:nvCxnSpPr>
          <p:spPr>
            <a:xfrm rot="5400000">
              <a:off x="7412037" y="6007101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02513" y="5765801"/>
              <a:ext cx="87312" cy="2159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95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26375" y="5765801"/>
              <a:ext cx="87313" cy="2159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2259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650288" y="5762625"/>
              <a:ext cx="282575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13713" y="5762625"/>
              <a:ext cx="282575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1" name="Picture 6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8500" y="5762625"/>
              <a:ext cx="284163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9" name="Прямая соединительная линия 98"/>
            <p:cNvCxnSpPr/>
            <p:nvPr/>
          </p:nvCxnSpPr>
          <p:spPr>
            <a:xfrm>
              <a:off x="5694363" y="6043613"/>
              <a:ext cx="3151187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Овал 99"/>
            <p:cNvSpPr/>
            <p:nvPr/>
          </p:nvSpPr>
          <p:spPr>
            <a:xfrm flipH="1">
              <a:off x="7667625" y="57737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 flipH="1">
              <a:off x="7767638" y="5773738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 flipH="1">
              <a:off x="7718425" y="57737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 flipH="1">
              <a:off x="8572500" y="53578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4" name="Овал 103"/>
            <p:cNvSpPr/>
            <p:nvPr/>
          </p:nvSpPr>
          <p:spPr>
            <a:xfrm flipH="1">
              <a:off x="8672513" y="5357813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5" name="Овал 104"/>
            <p:cNvSpPr/>
            <p:nvPr/>
          </p:nvSpPr>
          <p:spPr>
            <a:xfrm flipH="1">
              <a:off x="8623300" y="53578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6" name="Овал 105"/>
            <p:cNvSpPr/>
            <p:nvPr/>
          </p:nvSpPr>
          <p:spPr>
            <a:xfrm flipH="1">
              <a:off x="8596313" y="5780088"/>
              <a:ext cx="17462" cy="190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 flipH="1">
              <a:off x="8686800" y="5780088"/>
              <a:ext cx="17463" cy="190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 flipH="1">
              <a:off x="8643938" y="5780088"/>
              <a:ext cx="17462" cy="190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272" name="Picture 2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10225" y="4151313"/>
              <a:ext cx="200025" cy="27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3" name="Picture 2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56275" y="4256088"/>
              <a:ext cx="198438" cy="27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1" name="Прямая соединительная линия 110"/>
            <p:cNvCxnSpPr/>
            <p:nvPr/>
          </p:nvCxnSpPr>
          <p:spPr>
            <a:xfrm rot="5400000">
              <a:off x="6817518" y="5553870"/>
              <a:ext cx="144463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 rot="5400000">
              <a:off x="6684962" y="5556251"/>
              <a:ext cx="14287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 rot="5400000">
              <a:off x="7109618" y="5553870"/>
              <a:ext cx="144463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77" name="Рисунок 146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27838" y="5429250"/>
              <a:ext cx="142875" cy="7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8" name="Рисунок 147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91313" y="5429250"/>
              <a:ext cx="142875" cy="7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79" name="Рисунок 148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10413" y="5437188"/>
              <a:ext cx="142875" cy="7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7" name="Прямая соединительная линия 116"/>
            <p:cNvCxnSpPr/>
            <p:nvPr/>
          </p:nvCxnSpPr>
          <p:spPr>
            <a:xfrm rot="5400000">
              <a:off x="7098507" y="5168107"/>
              <a:ext cx="144462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Прямая соединительная линия 117"/>
            <p:cNvCxnSpPr/>
            <p:nvPr/>
          </p:nvCxnSpPr>
          <p:spPr>
            <a:xfrm rot="5400000">
              <a:off x="6833394" y="5168107"/>
              <a:ext cx="144462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/>
            <p:cNvCxnSpPr/>
            <p:nvPr/>
          </p:nvCxnSpPr>
          <p:spPr>
            <a:xfrm rot="5400000">
              <a:off x="6689725" y="5175251"/>
              <a:ext cx="14287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83" name="Рисунок 149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29425" y="5065713"/>
              <a:ext cx="142875" cy="7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4" name="Рисунок 150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86550" y="5065713"/>
              <a:ext cx="142875" cy="7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5" name="Рисунок 151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99300" y="5065713"/>
              <a:ext cx="142875" cy="7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3" name="Прямая соединительная линия 122"/>
            <p:cNvCxnSpPr/>
            <p:nvPr/>
          </p:nvCxnSpPr>
          <p:spPr>
            <a:xfrm rot="5400000">
              <a:off x="6694487" y="5965826"/>
              <a:ext cx="14287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/>
            <p:cNvCxnSpPr/>
            <p:nvPr/>
          </p:nvCxnSpPr>
          <p:spPr>
            <a:xfrm rot="5400000">
              <a:off x="7114382" y="5971382"/>
              <a:ext cx="144462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88" name="Рисунок 153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86550" y="5857875"/>
              <a:ext cx="142875" cy="7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89" name="Рисунок 154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10413" y="5857875"/>
              <a:ext cx="142875" cy="7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7" name="Прямая соединительная линия 126"/>
            <p:cNvCxnSpPr/>
            <p:nvPr/>
          </p:nvCxnSpPr>
          <p:spPr>
            <a:xfrm rot="5400000">
              <a:off x="6827043" y="5963445"/>
              <a:ext cx="144463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91" name="Рисунок 152" descr="espi_front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32600" y="5857875"/>
              <a:ext cx="142875" cy="7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9" name="Овал 128"/>
            <p:cNvSpPr/>
            <p:nvPr/>
          </p:nvSpPr>
          <p:spPr>
            <a:xfrm flipH="1">
              <a:off x="6980238" y="5462588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0" name="Овал 129"/>
            <p:cNvSpPr/>
            <p:nvPr/>
          </p:nvSpPr>
          <p:spPr>
            <a:xfrm flipH="1">
              <a:off x="7080250" y="546258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1" name="Овал 130"/>
            <p:cNvSpPr/>
            <p:nvPr/>
          </p:nvSpPr>
          <p:spPr>
            <a:xfrm flipH="1">
              <a:off x="7029450" y="546258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2" name="Овал 131"/>
            <p:cNvSpPr/>
            <p:nvPr/>
          </p:nvSpPr>
          <p:spPr>
            <a:xfrm flipH="1">
              <a:off x="6977063" y="5100638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" name="Овал 132"/>
            <p:cNvSpPr/>
            <p:nvPr/>
          </p:nvSpPr>
          <p:spPr>
            <a:xfrm flipH="1">
              <a:off x="7077075" y="51006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4" name="Овал 133"/>
            <p:cNvSpPr/>
            <p:nvPr/>
          </p:nvSpPr>
          <p:spPr>
            <a:xfrm flipH="1">
              <a:off x="7026275" y="51006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35" name="Прямая соединительная линия 134"/>
            <p:cNvCxnSpPr/>
            <p:nvPr/>
          </p:nvCxnSpPr>
          <p:spPr>
            <a:xfrm rot="5400000">
              <a:off x="6326187" y="5207001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единительная линия 135"/>
            <p:cNvCxnSpPr/>
            <p:nvPr/>
          </p:nvCxnSpPr>
          <p:spPr>
            <a:xfrm rot="5400000">
              <a:off x="6176962" y="5208589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 rot="5400000">
              <a:off x="6535737" y="5207001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Овал 137"/>
            <p:cNvSpPr/>
            <p:nvPr/>
          </p:nvSpPr>
          <p:spPr>
            <a:xfrm flipH="1">
              <a:off x="6985000" y="5886451"/>
              <a:ext cx="17463" cy="1746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9" name="Овал 138"/>
            <p:cNvSpPr/>
            <p:nvPr/>
          </p:nvSpPr>
          <p:spPr>
            <a:xfrm flipH="1">
              <a:off x="7085013" y="5886451"/>
              <a:ext cx="17462" cy="1746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0" name="Овал 139"/>
            <p:cNvSpPr/>
            <p:nvPr/>
          </p:nvSpPr>
          <p:spPr>
            <a:xfrm flipH="1">
              <a:off x="7034213" y="5886451"/>
              <a:ext cx="17462" cy="1746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1" name="Овал 140"/>
            <p:cNvSpPr/>
            <p:nvPr/>
          </p:nvSpPr>
          <p:spPr>
            <a:xfrm>
              <a:off x="7383463" y="4610101"/>
              <a:ext cx="36512" cy="34925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2" name="Овал 141"/>
            <p:cNvSpPr/>
            <p:nvPr/>
          </p:nvSpPr>
          <p:spPr>
            <a:xfrm>
              <a:off x="7680325" y="4613276"/>
              <a:ext cx="36513" cy="36512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" name="Овал 142"/>
            <p:cNvSpPr/>
            <p:nvPr/>
          </p:nvSpPr>
          <p:spPr>
            <a:xfrm>
              <a:off x="7954963" y="4613276"/>
              <a:ext cx="36512" cy="36512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44" name="Прямая соединительная линия 143"/>
            <p:cNvCxnSpPr/>
            <p:nvPr/>
          </p:nvCxnSpPr>
          <p:spPr>
            <a:xfrm flipH="1">
              <a:off x="6999288" y="4610101"/>
              <a:ext cx="0" cy="150812"/>
            </a:xfrm>
            <a:prstGeom prst="line">
              <a:avLst/>
            </a:prstGeom>
            <a:ln w="9525"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58" name="Object 110"/>
            <p:cNvGraphicFramePr>
              <a:graphicFrameLocks noChangeAspect="1"/>
            </p:cNvGraphicFramePr>
            <p:nvPr/>
          </p:nvGraphicFramePr>
          <p:xfrm>
            <a:off x="6099175" y="5062538"/>
            <a:ext cx="152400" cy="152400"/>
          </p:xfrm>
          <a:graphic>
            <a:graphicData uri="http://schemas.openxmlformats.org/presentationml/2006/ole">
              <p:oleObj spid="_x0000_s2158" name="Visio" r:id="rId10" imgW="946023" imgH="947547" progId="">
                <p:embed/>
              </p:oleObj>
            </a:graphicData>
          </a:graphic>
        </p:graphicFrame>
        <p:graphicFrame>
          <p:nvGraphicFramePr>
            <p:cNvPr id="2159" name="Object 111"/>
            <p:cNvGraphicFramePr>
              <a:graphicFrameLocks noChangeAspect="1"/>
            </p:cNvGraphicFramePr>
            <p:nvPr/>
          </p:nvGraphicFramePr>
          <p:xfrm>
            <a:off x="6245225" y="5068888"/>
            <a:ext cx="152400" cy="152400"/>
          </p:xfrm>
          <a:graphic>
            <a:graphicData uri="http://schemas.openxmlformats.org/presentationml/2006/ole">
              <p:oleObj spid="_x0000_s2159" name="Visio" r:id="rId11" imgW="946023" imgH="947547" progId="">
                <p:embed/>
              </p:oleObj>
            </a:graphicData>
          </a:graphic>
        </p:graphicFrame>
        <p:graphicFrame>
          <p:nvGraphicFramePr>
            <p:cNvPr id="2160" name="Object 112"/>
            <p:cNvGraphicFramePr>
              <a:graphicFrameLocks noChangeAspect="1"/>
            </p:cNvGraphicFramePr>
            <p:nvPr/>
          </p:nvGraphicFramePr>
          <p:xfrm>
            <a:off x="6464300" y="5070475"/>
            <a:ext cx="152400" cy="152400"/>
          </p:xfrm>
          <a:graphic>
            <a:graphicData uri="http://schemas.openxmlformats.org/presentationml/2006/ole">
              <p:oleObj spid="_x0000_s2160" name="Visio" r:id="rId12" imgW="946023" imgH="947547" progId="">
                <p:embed/>
              </p:oleObj>
            </a:graphicData>
          </a:graphic>
        </p:graphicFrame>
        <p:sp>
          <p:nvSpPr>
            <p:cNvPr id="148" name="Овал 147"/>
            <p:cNvSpPr/>
            <p:nvPr/>
          </p:nvSpPr>
          <p:spPr>
            <a:xfrm flipH="1">
              <a:off x="6396038" y="5094288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9" name="Овал 148"/>
            <p:cNvSpPr/>
            <p:nvPr/>
          </p:nvSpPr>
          <p:spPr>
            <a:xfrm flipH="1">
              <a:off x="6496050" y="509428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0" name="Овал 149"/>
            <p:cNvSpPr/>
            <p:nvPr/>
          </p:nvSpPr>
          <p:spPr>
            <a:xfrm flipH="1">
              <a:off x="6445250" y="509428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51" name="Прямая соединительная линия 150"/>
            <p:cNvCxnSpPr/>
            <p:nvPr/>
          </p:nvCxnSpPr>
          <p:spPr>
            <a:xfrm rot="5400000">
              <a:off x="6329362" y="5586414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/>
            <p:cNvCxnSpPr/>
            <p:nvPr/>
          </p:nvCxnSpPr>
          <p:spPr>
            <a:xfrm rot="5400000">
              <a:off x="6178550" y="5591176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/>
            <p:cNvCxnSpPr/>
            <p:nvPr/>
          </p:nvCxnSpPr>
          <p:spPr>
            <a:xfrm rot="5400000">
              <a:off x="6538912" y="5588001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61" name="Object 113"/>
            <p:cNvGraphicFramePr>
              <a:graphicFrameLocks noChangeAspect="1"/>
            </p:cNvGraphicFramePr>
            <p:nvPr/>
          </p:nvGraphicFramePr>
          <p:xfrm>
            <a:off x="6100763" y="5438775"/>
            <a:ext cx="152400" cy="152400"/>
          </p:xfrm>
          <a:graphic>
            <a:graphicData uri="http://schemas.openxmlformats.org/presentationml/2006/ole">
              <p:oleObj spid="_x0000_s2161" name="Visio" r:id="rId13" imgW="946023" imgH="947547" progId="">
                <p:embed/>
              </p:oleObj>
            </a:graphicData>
          </a:graphic>
        </p:graphicFrame>
        <p:graphicFrame>
          <p:nvGraphicFramePr>
            <p:cNvPr id="2162" name="Object 114"/>
            <p:cNvGraphicFramePr>
              <a:graphicFrameLocks noChangeAspect="1"/>
            </p:cNvGraphicFramePr>
            <p:nvPr/>
          </p:nvGraphicFramePr>
          <p:xfrm>
            <a:off x="6248400" y="5445125"/>
            <a:ext cx="152400" cy="152400"/>
          </p:xfrm>
          <a:graphic>
            <a:graphicData uri="http://schemas.openxmlformats.org/presentationml/2006/ole">
              <p:oleObj spid="_x0000_s2162" name="Visio" r:id="rId14" imgW="946023" imgH="947547" progId="">
                <p:embed/>
              </p:oleObj>
            </a:graphicData>
          </a:graphic>
        </p:graphicFrame>
        <p:graphicFrame>
          <p:nvGraphicFramePr>
            <p:cNvPr id="2163" name="Object 115"/>
            <p:cNvGraphicFramePr>
              <a:graphicFrameLocks noChangeAspect="1"/>
            </p:cNvGraphicFramePr>
            <p:nvPr/>
          </p:nvGraphicFramePr>
          <p:xfrm>
            <a:off x="6467475" y="5446713"/>
            <a:ext cx="152400" cy="152400"/>
          </p:xfrm>
          <a:graphic>
            <a:graphicData uri="http://schemas.openxmlformats.org/presentationml/2006/ole">
              <p:oleObj spid="_x0000_s2163" name="Visio" r:id="rId15" imgW="946023" imgH="947547" progId="">
                <p:embed/>
              </p:oleObj>
            </a:graphicData>
          </a:graphic>
        </p:graphicFrame>
        <p:sp>
          <p:nvSpPr>
            <p:cNvPr id="157" name="Овал 156"/>
            <p:cNvSpPr/>
            <p:nvPr/>
          </p:nvSpPr>
          <p:spPr>
            <a:xfrm flipH="1">
              <a:off x="6399213" y="5468938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8" name="Овал 157"/>
            <p:cNvSpPr/>
            <p:nvPr/>
          </p:nvSpPr>
          <p:spPr>
            <a:xfrm flipH="1">
              <a:off x="6499225" y="54689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9" name="Овал 158"/>
            <p:cNvSpPr/>
            <p:nvPr/>
          </p:nvSpPr>
          <p:spPr>
            <a:xfrm flipH="1">
              <a:off x="6448425" y="54689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60" name="Прямая соединительная линия 159"/>
            <p:cNvCxnSpPr/>
            <p:nvPr/>
          </p:nvCxnSpPr>
          <p:spPr>
            <a:xfrm rot="5400000">
              <a:off x="6330950" y="6000751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 rot="5400000">
              <a:off x="6181725" y="6003926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Прямая соединительная линия 161"/>
            <p:cNvCxnSpPr/>
            <p:nvPr/>
          </p:nvCxnSpPr>
          <p:spPr>
            <a:xfrm rot="5400000">
              <a:off x="6540500" y="6002339"/>
              <a:ext cx="73025" cy="0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64" name="Object 116"/>
            <p:cNvGraphicFramePr>
              <a:graphicFrameLocks noChangeAspect="1"/>
            </p:cNvGraphicFramePr>
            <p:nvPr/>
          </p:nvGraphicFramePr>
          <p:xfrm>
            <a:off x="6103938" y="5857875"/>
            <a:ext cx="152400" cy="152400"/>
          </p:xfrm>
          <a:graphic>
            <a:graphicData uri="http://schemas.openxmlformats.org/presentationml/2006/ole">
              <p:oleObj spid="_x0000_s2164" name="Visio" r:id="rId16" imgW="946023" imgH="947547" progId="">
                <p:embed/>
              </p:oleObj>
            </a:graphicData>
          </a:graphic>
        </p:graphicFrame>
        <p:graphicFrame>
          <p:nvGraphicFramePr>
            <p:cNvPr id="2165" name="Object 117"/>
            <p:cNvGraphicFramePr>
              <a:graphicFrameLocks noChangeAspect="1"/>
            </p:cNvGraphicFramePr>
            <p:nvPr/>
          </p:nvGraphicFramePr>
          <p:xfrm>
            <a:off x="6249988" y="5864225"/>
            <a:ext cx="152400" cy="152400"/>
          </p:xfrm>
          <a:graphic>
            <a:graphicData uri="http://schemas.openxmlformats.org/presentationml/2006/ole">
              <p:oleObj spid="_x0000_s2165" name="Visio" r:id="rId17" imgW="946023" imgH="947547" progId="">
                <p:embed/>
              </p:oleObj>
            </a:graphicData>
          </a:graphic>
        </p:graphicFrame>
        <p:graphicFrame>
          <p:nvGraphicFramePr>
            <p:cNvPr id="2166" name="Object 118"/>
            <p:cNvGraphicFramePr>
              <a:graphicFrameLocks noChangeAspect="1"/>
            </p:cNvGraphicFramePr>
            <p:nvPr/>
          </p:nvGraphicFramePr>
          <p:xfrm>
            <a:off x="6469063" y="5865813"/>
            <a:ext cx="152400" cy="152400"/>
          </p:xfrm>
          <a:graphic>
            <a:graphicData uri="http://schemas.openxmlformats.org/presentationml/2006/ole">
              <p:oleObj spid="_x0000_s2166" name="Visio" r:id="rId18" imgW="946023" imgH="947547" progId="">
                <p:embed/>
              </p:oleObj>
            </a:graphicData>
          </a:graphic>
        </p:graphicFrame>
        <p:sp>
          <p:nvSpPr>
            <p:cNvPr id="166" name="Овал 165"/>
            <p:cNvSpPr/>
            <p:nvPr/>
          </p:nvSpPr>
          <p:spPr>
            <a:xfrm flipH="1">
              <a:off x="6400800" y="5888038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7" name="Овал 166"/>
            <p:cNvSpPr/>
            <p:nvPr/>
          </p:nvSpPr>
          <p:spPr>
            <a:xfrm flipH="1">
              <a:off x="6500813" y="5888038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8" name="Овал 167"/>
            <p:cNvSpPr/>
            <p:nvPr/>
          </p:nvSpPr>
          <p:spPr>
            <a:xfrm flipH="1">
              <a:off x="6450013" y="5888038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69" name="Прямая соединительная линия 168"/>
            <p:cNvCxnSpPr/>
            <p:nvPr/>
          </p:nvCxnSpPr>
          <p:spPr>
            <a:xfrm rot="16200000">
              <a:off x="6431757" y="2123282"/>
              <a:ext cx="576262" cy="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24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6384925" y="1439863"/>
              <a:ext cx="533400" cy="534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5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5205413" y="2506663"/>
              <a:ext cx="563562" cy="56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6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5357813" y="2659063"/>
              <a:ext cx="563562" cy="56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27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5535613" y="1398588"/>
              <a:ext cx="534987" cy="534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" name="Овал 173"/>
            <p:cNvSpPr/>
            <p:nvPr/>
          </p:nvSpPr>
          <p:spPr>
            <a:xfrm>
              <a:off x="5929313" y="2774951"/>
              <a:ext cx="36512" cy="34925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5" name="Овал 174"/>
            <p:cNvSpPr/>
            <p:nvPr/>
          </p:nvSpPr>
          <p:spPr>
            <a:xfrm>
              <a:off x="6051550" y="2770188"/>
              <a:ext cx="36513" cy="36513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6" name="Овал 175"/>
            <p:cNvSpPr/>
            <p:nvPr/>
          </p:nvSpPr>
          <p:spPr>
            <a:xfrm>
              <a:off x="6157913" y="2770188"/>
              <a:ext cx="36512" cy="36513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77" name="Прямая соединительная линия 176"/>
            <p:cNvCxnSpPr/>
            <p:nvPr/>
          </p:nvCxnSpPr>
          <p:spPr>
            <a:xfrm flipV="1">
              <a:off x="5784850" y="2416176"/>
              <a:ext cx="0" cy="319087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Прямая соединительная линия 177"/>
            <p:cNvCxnSpPr/>
            <p:nvPr/>
          </p:nvCxnSpPr>
          <p:spPr>
            <a:xfrm flipV="1">
              <a:off x="5594350" y="2416176"/>
              <a:ext cx="0" cy="153987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Прямая соединительная линия 178"/>
            <p:cNvCxnSpPr/>
            <p:nvPr/>
          </p:nvCxnSpPr>
          <p:spPr>
            <a:xfrm flipV="1">
              <a:off x="6454775" y="2419351"/>
              <a:ext cx="0" cy="220662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Прямая соединительная линия 179"/>
            <p:cNvCxnSpPr/>
            <p:nvPr/>
          </p:nvCxnSpPr>
          <p:spPr>
            <a:xfrm>
              <a:off x="7178675" y="2924176"/>
              <a:ext cx="0" cy="396875"/>
            </a:xfrm>
            <a:prstGeom prst="line">
              <a:avLst/>
            </a:prstGeom>
            <a:ln w="12700"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35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5187950" y="3765550"/>
              <a:ext cx="315913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82" name="Прямая соединительная линия 181"/>
            <p:cNvCxnSpPr/>
            <p:nvPr/>
          </p:nvCxnSpPr>
          <p:spPr>
            <a:xfrm flipH="1">
              <a:off x="5927725" y="3321051"/>
              <a:ext cx="1254125" cy="0"/>
            </a:xfrm>
            <a:prstGeom prst="line">
              <a:avLst/>
            </a:prstGeom>
            <a:ln w="12700"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Прямая соединительная линия 182"/>
            <p:cNvCxnSpPr/>
            <p:nvPr/>
          </p:nvCxnSpPr>
          <p:spPr>
            <a:xfrm>
              <a:off x="5924550" y="3321051"/>
              <a:ext cx="0" cy="709612"/>
            </a:xfrm>
            <a:prstGeom prst="line">
              <a:avLst/>
            </a:prstGeom>
            <a:ln w="12700"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38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5237163" y="3854450"/>
              <a:ext cx="315912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39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5308600" y="3949700"/>
              <a:ext cx="315913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86" name="Прямая соединительная линия 185"/>
            <p:cNvCxnSpPr/>
            <p:nvPr/>
          </p:nvCxnSpPr>
          <p:spPr>
            <a:xfrm>
              <a:off x="5767388" y="3929063"/>
              <a:ext cx="0" cy="2428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Овал 186"/>
            <p:cNvSpPr/>
            <p:nvPr/>
          </p:nvSpPr>
          <p:spPr>
            <a:xfrm flipH="1">
              <a:off x="5957888" y="4240213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8" name="Овал 187"/>
            <p:cNvSpPr/>
            <p:nvPr/>
          </p:nvSpPr>
          <p:spPr>
            <a:xfrm flipH="1">
              <a:off x="6057900" y="42402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9" name="Овал 188"/>
            <p:cNvSpPr/>
            <p:nvPr/>
          </p:nvSpPr>
          <p:spPr>
            <a:xfrm flipH="1">
              <a:off x="6007100" y="42402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0" name="Овал 189"/>
            <p:cNvSpPr/>
            <p:nvPr/>
          </p:nvSpPr>
          <p:spPr>
            <a:xfrm rot="2909084">
              <a:off x="5117307" y="3804444"/>
              <a:ext cx="579438" cy="428625"/>
            </a:xfrm>
            <a:prstGeom prst="ellipse">
              <a:avLst/>
            </a:prstGeom>
            <a:noFill/>
            <a:ln w="31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91" name="Прямая соединительная линия 190"/>
            <p:cNvCxnSpPr/>
            <p:nvPr/>
          </p:nvCxnSpPr>
          <p:spPr>
            <a:xfrm>
              <a:off x="6162675" y="4183063"/>
              <a:ext cx="0" cy="1301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46" name="Picture 2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45200" y="4305300"/>
              <a:ext cx="198438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93" name="Прямая соединительная линия 192"/>
            <p:cNvCxnSpPr/>
            <p:nvPr/>
          </p:nvCxnSpPr>
          <p:spPr>
            <a:xfrm>
              <a:off x="5919788" y="4033838"/>
              <a:ext cx="0" cy="2428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Овал 193"/>
            <p:cNvSpPr/>
            <p:nvPr/>
          </p:nvSpPr>
          <p:spPr>
            <a:xfrm rot="1922905">
              <a:off x="6096000" y="3765551"/>
              <a:ext cx="1354138" cy="8001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95" name="Прямая соединительная линия 194"/>
            <p:cNvCxnSpPr/>
            <p:nvPr/>
          </p:nvCxnSpPr>
          <p:spPr>
            <a:xfrm>
              <a:off x="6602413" y="3787776"/>
              <a:ext cx="598487" cy="385762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Прямая соединительная линия 195"/>
            <p:cNvCxnSpPr/>
            <p:nvPr/>
          </p:nvCxnSpPr>
          <p:spPr>
            <a:xfrm>
              <a:off x="6602413" y="3792538"/>
              <a:ext cx="0" cy="7143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51" name="Picture 2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45275" y="4138613"/>
              <a:ext cx="200025" cy="27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2" name="Picture 2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91325" y="4243388"/>
              <a:ext cx="198438" cy="27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3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6223000" y="3752850"/>
              <a:ext cx="315913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4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6272213" y="3841750"/>
              <a:ext cx="315912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6343650" y="3937000"/>
              <a:ext cx="315913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02" name="Прямая соединительная линия 201"/>
            <p:cNvCxnSpPr/>
            <p:nvPr/>
          </p:nvCxnSpPr>
          <p:spPr>
            <a:xfrm>
              <a:off x="6802438" y="3916363"/>
              <a:ext cx="0" cy="2428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Овал 202"/>
            <p:cNvSpPr/>
            <p:nvPr/>
          </p:nvSpPr>
          <p:spPr>
            <a:xfrm flipH="1">
              <a:off x="6992938" y="4227513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4" name="Овал 203"/>
            <p:cNvSpPr/>
            <p:nvPr/>
          </p:nvSpPr>
          <p:spPr>
            <a:xfrm flipH="1">
              <a:off x="7092950" y="42275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5" name="Овал 204"/>
            <p:cNvSpPr/>
            <p:nvPr/>
          </p:nvSpPr>
          <p:spPr>
            <a:xfrm flipH="1">
              <a:off x="7042150" y="42275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06" name="Прямая соединительная линия 205"/>
            <p:cNvCxnSpPr/>
            <p:nvPr/>
          </p:nvCxnSpPr>
          <p:spPr>
            <a:xfrm>
              <a:off x="7197725" y="4170363"/>
              <a:ext cx="0" cy="1301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61" name="Picture 2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80250" y="4292600"/>
              <a:ext cx="198438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08" name="Прямая соединительная линия 207"/>
            <p:cNvCxnSpPr/>
            <p:nvPr/>
          </p:nvCxnSpPr>
          <p:spPr>
            <a:xfrm>
              <a:off x="6954838" y="4021138"/>
              <a:ext cx="0" cy="2428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Овал 208"/>
            <p:cNvSpPr/>
            <p:nvPr/>
          </p:nvSpPr>
          <p:spPr>
            <a:xfrm rot="2909084">
              <a:off x="6158707" y="3791744"/>
              <a:ext cx="579438" cy="428625"/>
            </a:xfrm>
            <a:prstGeom prst="ellipse">
              <a:avLst/>
            </a:prstGeom>
            <a:noFill/>
            <a:ln w="31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10" name="Прямая соединительная линия 209"/>
            <p:cNvCxnSpPr/>
            <p:nvPr/>
          </p:nvCxnSpPr>
          <p:spPr>
            <a:xfrm flipH="1">
              <a:off x="8491538" y="4622801"/>
              <a:ext cx="0" cy="150812"/>
            </a:xfrm>
            <a:prstGeom prst="line">
              <a:avLst/>
            </a:prstGeom>
            <a:ln w="9525"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Овал 210"/>
            <p:cNvSpPr/>
            <p:nvPr/>
          </p:nvSpPr>
          <p:spPr>
            <a:xfrm rot="1922905">
              <a:off x="7588250" y="3778251"/>
              <a:ext cx="1354138" cy="800100"/>
            </a:xfrm>
            <a:prstGeom prst="ellipse">
              <a:avLst/>
            </a:prstGeom>
            <a:solidFill>
              <a:srgbClr val="D5EBFF"/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12" name="Прямая соединительная линия 211"/>
            <p:cNvCxnSpPr/>
            <p:nvPr/>
          </p:nvCxnSpPr>
          <p:spPr>
            <a:xfrm>
              <a:off x="8094663" y="3800476"/>
              <a:ext cx="600075" cy="39052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Прямая соединительная линия 212"/>
            <p:cNvCxnSpPr/>
            <p:nvPr/>
          </p:nvCxnSpPr>
          <p:spPr>
            <a:xfrm>
              <a:off x="8094663" y="3805238"/>
              <a:ext cx="0" cy="7143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68" name="Picture 2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37525" y="4151313"/>
              <a:ext cx="200025" cy="27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9" name="Picture 29"/>
            <p:cNvPicPr>
              <a:picLocks noChangeAspect="1" noChangeArrowheads="1"/>
            </p:cNvPicPr>
            <p:nvPr/>
          </p:nvPicPr>
          <p:blipFill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283575" y="4256088"/>
              <a:ext cx="198438" cy="27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0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7715250" y="3765550"/>
              <a:ext cx="315913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1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7764463" y="3854450"/>
              <a:ext cx="315912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72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7835900" y="3949700"/>
              <a:ext cx="315913" cy="31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19" name="Прямая соединительная линия 218"/>
            <p:cNvCxnSpPr/>
            <p:nvPr/>
          </p:nvCxnSpPr>
          <p:spPr>
            <a:xfrm>
              <a:off x="8294688" y="3929063"/>
              <a:ext cx="0" cy="2428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Овал 219"/>
            <p:cNvSpPr/>
            <p:nvPr/>
          </p:nvSpPr>
          <p:spPr>
            <a:xfrm flipH="1">
              <a:off x="8485188" y="4240213"/>
              <a:ext cx="17462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1" name="Овал 220"/>
            <p:cNvSpPr/>
            <p:nvPr/>
          </p:nvSpPr>
          <p:spPr>
            <a:xfrm flipH="1">
              <a:off x="8585200" y="42402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2" name="Овал 221"/>
            <p:cNvSpPr/>
            <p:nvPr/>
          </p:nvSpPr>
          <p:spPr>
            <a:xfrm flipH="1">
              <a:off x="8534400" y="4240213"/>
              <a:ext cx="17463" cy="1746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23" name="Прямая соединительная линия 222"/>
            <p:cNvCxnSpPr/>
            <p:nvPr/>
          </p:nvCxnSpPr>
          <p:spPr>
            <a:xfrm>
              <a:off x="8689975" y="4183063"/>
              <a:ext cx="0" cy="1301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78" name="Picture 2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572500" y="4305300"/>
              <a:ext cx="198438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25" name="Прямая соединительная линия 224"/>
            <p:cNvCxnSpPr/>
            <p:nvPr/>
          </p:nvCxnSpPr>
          <p:spPr>
            <a:xfrm>
              <a:off x="8447088" y="4033838"/>
              <a:ext cx="0" cy="2428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Овал 225"/>
            <p:cNvSpPr/>
            <p:nvPr/>
          </p:nvSpPr>
          <p:spPr>
            <a:xfrm rot="2909084">
              <a:off x="7644607" y="3804444"/>
              <a:ext cx="579438" cy="428625"/>
            </a:xfrm>
            <a:prstGeom prst="ellipse">
              <a:avLst/>
            </a:prstGeom>
            <a:noFill/>
            <a:ln w="31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27" name="Соединительная линия уступом 226"/>
            <p:cNvCxnSpPr/>
            <p:nvPr/>
          </p:nvCxnSpPr>
          <p:spPr>
            <a:xfrm rot="5400000" flipH="1" flipV="1">
              <a:off x="6828631" y="3250407"/>
              <a:ext cx="903288" cy="641350"/>
            </a:xfrm>
            <a:prstGeom prst="bentConnector3">
              <a:avLst>
                <a:gd name="adj1" fmla="val 59139"/>
              </a:avLst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Соединительная линия уступом 227"/>
            <p:cNvCxnSpPr/>
            <p:nvPr/>
          </p:nvCxnSpPr>
          <p:spPr>
            <a:xfrm rot="5400000" flipH="1" flipV="1">
              <a:off x="8069263" y="3487738"/>
              <a:ext cx="920750" cy="161925"/>
            </a:xfrm>
            <a:prstGeom prst="bentConnector3">
              <a:avLst>
                <a:gd name="adj1" fmla="val 58276"/>
              </a:avLst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83" name="Picture 3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24675" y="2697163"/>
              <a:ext cx="487363" cy="41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84" name="Picture 22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6091238" y="2605088"/>
              <a:ext cx="563562" cy="563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31" name="Прямая соединительная линия 230"/>
            <p:cNvCxnSpPr/>
            <p:nvPr/>
          </p:nvCxnSpPr>
          <p:spPr>
            <a:xfrm rot="16200000">
              <a:off x="5669756" y="2118520"/>
              <a:ext cx="576263" cy="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Овал 231"/>
            <p:cNvSpPr/>
            <p:nvPr/>
          </p:nvSpPr>
          <p:spPr>
            <a:xfrm>
              <a:off x="6100763" y="1581151"/>
              <a:ext cx="36512" cy="36512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3" name="Овал 232"/>
            <p:cNvSpPr/>
            <p:nvPr/>
          </p:nvSpPr>
          <p:spPr>
            <a:xfrm>
              <a:off x="6242050" y="1576388"/>
              <a:ext cx="36513" cy="36513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4" name="Овал 233"/>
            <p:cNvSpPr/>
            <p:nvPr/>
          </p:nvSpPr>
          <p:spPr>
            <a:xfrm>
              <a:off x="6415088" y="1570038"/>
              <a:ext cx="36512" cy="36513"/>
            </a:xfrm>
            <a:prstGeom prst="ellipse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Функциональные составляющие АСУ ТП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274638" y="1458913"/>
            <a:ext cx="5376862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Функциональные 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подсистемы: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500" dirty="0">
                <a:latin typeface="+mn-lt"/>
              </a:rPr>
              <a:t>   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подсистема инсталляции, администрирования и доступа к функциональным возможностям 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АСУ ТП РМ;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7030A0"/>
                </a:solidFill>
                <a:latin typeface="+mn-lt"/>
              </a:rPr>
              <a:t>   подсистема формирования и ведения информационных ресурсов 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АСУ ТП РМ;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7030A0"/>
                </a:solidFill>
                <a:latin typeface="+mn-lt"/>
              </a:rPr>
              <a:t>   подсистема </a:t>
            </a:r>
            <a:r>
              <a:rPr lang="ru-RU" sz="1600" dirty="0" err="1">
                <a:solidFill>
                  <a:srgbClr val="7030A0"/>
                </a:solidFill>
                <a:latin typeface="+mn-lt"/>
              </a:rPr>
              <a:t>межсерверного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 взаимодействия 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АСУ ТП РМ;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7030A0"/>
                </a:solidFill>
                <a:latin typeface="+mn-lt"/>
              </a:rPr>
              <a:t>   </a:t>
            </a:r>
            <a:r>
              <a:rPr lang="ru-RU" sz="1600" dirty="0" err="1">
                <a:solidFill>
                  <a:srgbClr val="7030A0"/>
                </a:solidFill>
                <a:latin typeface="+mn-lt"/>
              </a:rPr>
              <a:t>геоинформационная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 система и библиотека цифровых карт местности;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7030A0"/>
                </a:solidFill>
                <a:latin typeface="+mn-lt"/>
              </a:rPr>
              <a:t>   подсистема планирования и оперативного управления силами и средствами </a:t>
            </a:r>
            <a:r>
              <a:rPr lang="ru-RU" sz="1600" dirty="0" err="1">
                <a:solidFill>
                  <a:srgbClr val="7030A0"/>
                </a:solidFill>
                <a:latin typeface="+mn-lt"/>
              </a:rPr>
              <a:t>радиоконтроля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;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7030A0"/>
                </a:solidFill>
                <a:latin typeface="+mn-lt"/>
              </a:rPr>
              <a:t>   подсистема сопряжения с разнотипным </a:t>
            </a:r>
            <a:r>
              <a:rPr lang="ru-RU" sz="1600" dirty="0" err="1">
                <a:solidFill>
                  <a:srgbClr val="7030A0"/>
                </a:solidFill>
                <a:latin typeface="+mn-lt"/>
              </a:rPr>
              <a:t>радиоконтрольным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 оборудованием;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7030A0"/>
                </a:solidFill>
                <a:latin typeface="+mn-lt"/>
              </a:rPr>
              <a:t>   подсистема вторичной обработки данных радиотехнических измерений и </a:t>
            </a:r>
            <a:r>
              <a:rPr lang="ru-RU" sz="1600" dirty="0" err="1">
                <a:solidFill>
                  <a:srgbClr val="7030A0"/>
                </a:solidFill>
                <a:latin typeface="+mn-lt"/>
              </a:rPr>
              <a:t>радиоконтроля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;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7030A0"/>
                </a:solidFill>
                <a:latin typeface="+mn-lt"/>
              </a:rPr>
              <a:t>   подсистема пеленгования и </a:t>
            </a:r>
            <a:r>
              <a:rPr lang="ru-RU" sz="1600" dirty="0" err="1">
                <a:solidFill>
                  <a:srgbClr val="7030A0"/>
                </a:solidFill>
                <a:latin typeface="+mn-lt"/>
              </a:rPr>
              <a:t>местоопределения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 источников радиоизлучений;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  <a:p>
            <a:pPr indent="72000" algn="just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rgbClr val="7030A0"/>
                </a:solidFill>
                <a:latin typeface="+mn-lt"/>
              </a:rPr>
              <a:t>   подсистема формирования актов, протоколов и отчетов </a:t>
            </a:r>
            <a:r>
              <a:rPr lang="ru-RU" sz="1600" dirty="0">
                <a:solidFill>
                  <a:srgbClr val="7030A0"/>
                </a:solidFill>
                <a:latin typeface="+mn-lt"/>
              </a:rPr>
              <a:t>АСУ ТП РМ.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8131" name="Рисунок 4" descr="Оценка занятости 2.png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3300" y="4160838"/>
            <a:ext cx="15049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Object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0400" y="3914775"/>
            <a:ext cx="1504950" cy="10985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8133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6588" y="1265238"/>
            <a:ext cx="15033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7700" y="2581275"/>
            <a:ext cx="150336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62825" y="5516563"/>
            <a:ext cx="150336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17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62825" y="1482725"/>
            <a:ext cx="15097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18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27700" y="5259388"/>
            <a:ext cx="150495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Рисунок 1"/>
          <p:cNvPicPr>
            <a:picLocks noChangeAspect="1" noChangeArrowheads="1"/>
          </p:cNvPicPr>
          <p:nvPr/>
        </p:nvPicPr>
        <p:blipFill>
          <a:blip r:embed="rId10"/>
          <a:srcRect b="5646"/>
          <a:stretch>
            <a:fillRect/>
          </a:stretch>
        </p:blipFill>
        <p:spPr bwMode="auto">
          <a:xfrm>
            <a:off x="7362825" y="2836863"/>
            <a:ext cx="1481138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АСРК-РФ - действующая АСУ ТП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 </a:t>
            </a:r>
            <a:endParaRPr sz="3600" dirty="0">
              <a:ea typeface="微软雅黑" pitchFamily="34" charset="-122"/>
            </a:endParaRPr>
          </a:p>
        </p:txBody>
      </p:sp>
      <p:grpSp>
        <p:nvGrpSpPr>
          <p:cNvPr id="4341" name="Группа 2"/>
          <p:cNvGrpSpPr>
            <a:grpSpLocks/>
          </p:cNvGrpSpPr>
          <p:nvPr/>
        </p:nvGrpSpPr>
        <p:grpSpPr bwMode="auto">
          <a:xfrm>
            <a:off x="142875" y="1260475"/>
            <a:ext cx="9620250" cy="5462588"/>
            <a:chOff x="122238" y="692150"/>
            <a:chExt cx="9620250" cy="5462588"/>
          </a:xfrm>
        </p:grpSpPr>
        <p:sp>
          <p:nvSpPr>
            <p:cNvPr id="4" name="Овал 3"/>
            <p:cNvSpPr/>
            <p:nvPr/>
          </p:nvSpPr>
          <p:spPr>
            <a:xfrm>
              <a:off x="4214813" y="2428875"/>
              <a:ext cx="785813" cy="85725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Овал 4"/>
            <p:cNvSpPr/>
            <p:nvPr/>
          </p:nvSpPr>
          <p:spPr>
            <a:xfrm>
              <a:off x="1785938" y="2428875"/>
              <a:ext cx="785813" cy="85725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357188" y="3357563"/>
              <a:ext cx="8429625" cy="1143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6215063" y="4500563"/>
              <a:ext cx="928688" cy="1000125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7715251" y="2428875"/>
              <a:ext cx="785812" cy="85725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6572251" y="2428875"/>
              <a:ext cx="785812" cy="85725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5429251" y="2428875"/>
              <a:ext cx="785812" cy="85725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00376" y="2428875"/>
              <a:ext cx="785812" cy="85725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642938" y="2428875"/>
              <a:ext cx="785813" cy="85725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aphicFrame>
          <p:nvGraphicFramePr>
            <p:cNvPr id="4318" name="Object 222"/>
            <p:cNvGraphicFramePr>
              <a:graphicFrameLocks noChangeAspect="1"/>
            </p:cNvGraphicFramePr>
            <p:nvPr/>
          </p:nvGraphicFramePr>
          <p:xfrm>
            <a:off x="825500" y="2555875"/>
            <a:ext cx="506413" cy="647700"/>
          </p:xfrm>
          <a:graphic>
            <a:graphicData uri="http://schemas.openxmlformats.org/presentationml/2006/ole">
              <p:oleObj spid="_x0000_s4318" name="Visio" r:id="rId4" imgW="2702052" imgH="3444240" progId="">
                <p:embed/>
              </p:oleObj>
            </a:graphicData>
          </a:graphic>
        </p:graphicFrame>
        <p:graphicFrame>
          <p:nvGraphicFramePr>
            <p:cNvPr id="4319" name="Object 223"/>
            <p:cNvGraphicFramePr>
              <a:graphicFrameLocks noChangeAspect="1"/>
            </p:cNvGraphicFramePr>
            <p:nvPr/>
          </p:nvGraphicFramePr>
          <p:xfrm>
            <a:off x="3201988" y="2555875"/>
            <a:ext cx="506412" cy="647700"/>
          </p:xfrm>
          <a:graphic>
            <a:graphicData uri="http://schemas.openxmlformats.org/presentationml/2006/ole">
              <p:oleObj spid="_x0000_s4319" name="Visio" r:id="rId5" imgW="2702052" imgH="3444240" progId="">
                <p:embed/>
              </p:oleObj>
            </a:graphicData>
          </a:graphic>
        </p:graphicFrame>
        <p:graphicFrame>
          <p:nvGraphicFramePr>
            <p:cNvPr id="4320" name="Object 224"/>
            <p:cNvGraphicFramePr>
              <a:graphicFrameLocks noChangeAspect="1"/>
            </p:cNvGraphicFramePr>
            <p:nvPr/>
          </p:nvGraphicFramePr>
          <p:xfrm>
            <a:off x="4425950" y="2555875"/>
            <a:ext cx="506413" cy="647700"/>
          </p:xfrm>
          <a:graphic>
            <a:graphicData uri="http://schemas.openxmlformats.org/presentationml/2006/ole">
              <p:oleObj spid="_x0000_s4320" name="Visio" r:id="rId6" imgW="2702052" imgH="3444240" progId="">
                <p:embed/>
              </p:oleObj>
            </a:graphicData>
          </a:graphic>
        </p:graphicFrame>
        <p:graphicFrame>
          <p:nvGraphicFramePr>
            <p:cNvPr id="4321" name="Object 225"/>
            <p:cNvGraphicFramePr>
              <a:graphicFrameLocks noChangeAspect="1"/>
            </p:cNvGraphicFramePr>
            <p:nvPr/>
          </p:nvGraphicFramePr>
          <p:xfrm>
            <a:off x="3910013" y="885825"/>
            <a:ext cx="647700" cy="828675"/>
          </p:xfrm>
          <a:graphic>
            <a:graphicData uri="http://schemas.openxmlformats.org/presentationml/2006/ole">
              <p:oleObj spid="_x0000_s4321" name="Visio" r:id="rId7" imgW="2702052" imgH="3444240" progId="">
                <p:embed/>
              </p:oleObj>
            </a:graphicData>
          </a:graphic>
        </p:graphicFrame>
        <p:graphicFrame>
          <p:nvGraphicFramePr>
            <p:cNvPr id="4322" name="Object 226"/>
            <p:cNvGraphicFramePr>
              <a:graphicFrameLocks noChangeAspect="1"/>
            </p:cNvGraphicFramePr>
            <p:nvPr/>
          </p:nvGraphicFramePr>
          <p:xfrm>
            <a:off x="1978025" y="2555875"/>
            <a:ext cx="506413" cy="647700"/>
          </p:xfrm>
          <a:graphic>
            <a:graphicData uri="http://schemas.openxmlformats.org/presentationml/2006/ole">
              <p:oleObj spid="_x0000_s4322" name="Visio" r:id="rId8" imgW="2702052" imgH="3444240" progId="">
                <p:embed/>
              </p:oleObj>
            </a:graphicData>
          </a:graphic>
        </p:graphicFrame>
        <p:graphicFrame>
          <p:nvGraphicFramePr>
            <p:cNvPr id="4323" name="Object 227"/>
            <p:cNvGraphicFramePr>
              <a:graphicFrameLocks noChangeAspect="1"/>
            </p:cNvGraphicFramePr>
            <p:nvPr/>
          </p:nvGraphicFramePr>
          <p:xfrm>
            <a:off x="539750" y="3668713"/>
            <a:ext cx="360363" cy="460375"/>
          </p:xfrm>
          <a:graphic>
            <a:graphicData uri="http://schemas.openxmlformats.org/presentationml/2006/ole">
              <p:oleObj spid="_x0000_s4323" name="Visio" r:id="rId9" imgW="2702052" imgH="3444240" progId="">
                <p:embed/>
              </p:oleObj>
            </a:graphicData>
          </a:graphic>
        </p:graphicFrame>
        <p:sp>
          <p:nvSpPr>
            <p:cNvPr id="4351" name="TextBox 5"/>
            <p:cNvSpPr txBox="1">
              <a:spLocks noChangeArrowheads="1"/>
            </p:cNvSpPr>
            <p:nvPr/>
          </p:nvSpPr>
          <p:spPr bwMode="auto">
            <a:xfrm>
              <a:off x="3143250" y="692150"/>
              <a:ext cx="24288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Сервер АСРК уровня РФ</a:t>
              </a:r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50826" y="1957388"/>
              <a:ext cx="8713787" cy="0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250826" y="3284538"/>
              <a:ext cx="8713787" cy="0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324" name="Object 228"/>
            <p:cNvGraphicFramePr>
              <a:graphicFrameLocks noChangeAspect="1"/>
            </p:cNvGraphicFramePr>
            <p:nvPr/>
          </p:nvGraphicFramePr>
          <p:xfrm>
            <a:off x="5578475" y="2555875"/>
            <a:ext cx="506413" cy="647700"/>
          </p:xfrm>
          <a:graphic>
            <a:graphicData uri="http://schemas.openxmlformats.org/presentationml/2006/ole">
              <p:oleObj spid="_x0000_s4324" name="Visio" r:id="rId10" imgW="2702052" imgH="3444240" progId="">
                <p:embed/>
              </p:oleObj>
            </a:graphicData>
          </a:graphic>
        </p:graphicFrame>
        <p:graphicFrame>
          <p:nvGraphicFramePr>
            <p:cNvPr id="4325" name="Object 229"/>
            <p:cNvGraphicFramePr>
              <a:graphicFrameLocks noChangeAspect="1"/>
            </p:cNvGraphicFramePr>
            <p:nvPr/>
          </p:nvGraphicFramePr>
          <p:xfrm>
            <a:off x="6729413" y="2555875"/>
            <a:ext cx="506412" cy="647700"/>
          </p:xfrm>
          <a:graphic>
            <a:graphicData uri="http://schemas.openxmlformats.org/presentationml/2006/ole">
              <p:oleObj spid="_x0000_s4325" name="Visio" r:id="rId11" imgW="2702052" imgH="3444240" progId="">
                <p:embed/>
              </p:oleObj>
            </a:graphicData>
          </a:graphic>
        </p:graphicFrame>
        <p:graphicFrame>
          <p:nvGraphicFramePr>
            <p:cNvPr id="4326" name="Object 230"/>
            <p:cNvGraphicFramePr>
              <a:graphicFrameLocks noChangeAspect="1"/>
            </p:cNvGraphicFramePr>
            <p:nvPr/>
          </p:nvGraphicFramePr>
          <p:xfrm>
            <a:off x="7881938" y="2555875"/>
            <a:ext cx="506412" cy="647700"/>
          </p:xfrm>
          <a:graphic>
            <a:graphicData uri="http://schemas.openxmlformats.org/presentationml/2006/ole">
              <p:oleObj spid="_x0000_s4326" name="Visio" r:id="rId12" imgW="2702052" imgH="3444240" progId="">
                <p:embed/>
              </p:oleObj>
            </a:graphicData>
          </a:graphic>
        </p:graphicFrame>
        <p:cxnSp>
          <p:nvCxnSpPr>
            <p:cNvPr id="25" name="Прямая соединительная линия 24"/>
            <p:cNvCxnSpPr/>
            <p:nvPr/>
          </p:nvCxnSpPr>
          <p:spPr>
            <a:xfrm flipH="1">
              <a:off x="395288" y="908050"/>
              <a:ext cx="36513" cy="5113338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55" name="TextBox 5"/>
            <p:cNvSpPr txBox="1">
              <a:spLocks noChangeArrowheads="1"/>
            </p:cNvSpPr>
            <p:nvPr/>
          </p:nvSpPr>
          <p:spPr bwMode="auto">
            <a:xfrm>
              <a:off x="6516688" y="2000250"/>
              <a:ext cx="10080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РЧЦ ЦФО</a:t>
              </a:r>
            </a:p>
          </p:txBody>
        </p:sp>
        <p:sp>
          <p:nvSpPr>
            <p:cNvPr id="4356" name="TextBox 5"/>
            <p:cNvSpPr txBox="1">
              <a:spLocks noChangeArrowheads="1"/>
            </p:cNvSpPr>
            <p:nvPr/>
          </p:nvSpPr>
          <p:spPr bwMode="auto">
            <a:xfrm>
              <a:off x="7667625" y="2000250"/>
              <a:ext cx="108108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РЧЦ ЮФО</a:t>
              </a:r>
            </a:p>
          </p:txBody>
        </p:sp>
        <p:sp>
          <p:nvSpPr>
            <p:cNvPr id="4357" name="TextBox 5"/>
            <p:cNvSpPr txBox="1">
              <a:spLocks noChangeArrowheads="1"/>
            </p:cNvSpPr>
            <p:nvPr/>
          </p:nvSpPr>
          <p:spPr bwMode="auto">
            <a:xfrm>
              <a:off x="5364163" y="1989138"/>
              <a:ext cx="10715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РЧЦ УрФО</a:t>
              </a:r>
            </a:p>
          </p:txBody>
        </p:sp>
        <p:sp>
          <p:nvSpPr>
            <p:cNvPr id="4358" name="TextBox 5"/>
            <p:cNvSpPr txBox="1">
              <a:spLocks noChangeArrowheads="1"/>
            </p:cNvSpPr>
            <p:nvPr/>
          </p:nvSpPr>
          <p:spPr bwMode="auto">
            <a:xfrm>
              <a:off x="4140200" y="1989138"/>
              <a:ext cx="11525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РЧЦ СЗФО</a:t>
              </a:r>
            </a:p>
          </p:txBody>
        </p:sp>
        <p:sp>
          <p:nvSpPr>
            <p:cNvPr id="4359" name="TextBox 5"/>
            <p:cNvSpPr txBox="1">
              <a:spLocks noChangeArrowheads="1"/>
            </p:cNvSpPr>
            <p:nvPr/>
          </p:nvSpPr>
          <p:spPr bwMode="auto">
            <a:xfrm>
              <a:off x="639763" y="1979613"/>
              <a:ext cx="11525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РЧЦ ДФО</a:t>
              </a:r>
            </a:p>
          </p:txBody>
        </p:sp>
        <p:sp>
          <p:nvSpPr>
            <p:cNvPr id="4360" name="TextBox 5"/>
            <p:cNvSpPr txBox="1">
              <a:spLocks noChangeArrowheads="1"/>
            </p:cNvSpPr>
            <p:nvPr/>
          </p:nvSpPr>
          <p:spPr bwMode="auto">
            <a:xfrm>
              <a:off x="1835150" y="1989138"/>
              <a:ext cx="11525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РЧЦ ПФО</a:t>
              </a:r>
            </a:p>
          </p:txBody>
        </p:sp>
        <p:sp>
          <p:nvSpPr>
            <p:cNvPr id="4361" name="TextBox 5"/>
            <p:cNvSpPr txBox="1">
              <a:spLocks noChangeArrowheads="1"/>
            </p:cNvSpPr>
            <p:nvPr/>
          </p:nvSpPr>
          <p:spPr bwMode="auto">
            <a:xfrm>
              <a:off x="2987675" y="1989138"/>
              <a:ext cx="11525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РЧЦ СФО</a:t>
              </a: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1116013" y="2349500"/>
              <a:ext cx="705643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1116013" y="2349500"/>
              <a:ext cx="0" cy="2159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2268538" y="2349500"/>
              <a:ext cx="0" cy="2159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3492501" y="2349500"/>
              <a:ext cx="0" cy="2159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4716463" y="2349500"/>
              <a:ext cx="0" cy="2159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140201" y="1700213"/>
              <a:ext cx="0" cy="6492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5867401" y="2349500"/>
              <a:ext cx="0" cy="2159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7019926" y="2349500"/>
              <a:ext cx="0" cy="2159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8172451" y="2349500"/>
              <a:ext cx="0" cy="2159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327" name="Object 231"/>
            <p:cNvGraphicFramePr>
              <a:graphicFrameLocks noChangeAspect="1"/>
            </p:cNvGraphicFramePr>
            <p:nvPr/>
          </p:nvGraphicFramePr>
          <p:xfrm>
            <a:off x="1116013" y="3657600"/>
            <a:ext cx="360362" cy="460375"/>
          </p:xfrm>
          <a:graphic>
            <a:graphicData uri="http://schemas.openxmlformats.org/presentationml/2006/ole">
              <p:oleObj spid="_x0000_s4327" name="Visio" r:id="rId13" imgW="2702052" imgH="3444240" progId="">
                <p:embed/>
              </p:oleObj>
            </a:graphicData>
          </a:graphic>
        </p:graphicFrame>
        <p:sp>
          <p:nvSpPr>
            <p:cNvPr id="4371" name="TextBox 84"/>
            <p:cNvSpPr txBox="1">
              <a:spLocks noChangeArrowheads="1"/>
            </p:cNvSpPr>
            <p:nvPr/>
          </p:nvSpPr>
          <p:spPr bwMode="auto">
            <a:xfrm>
              <a:off x="769938" y="3763963"/>
              <a:ext cx="792162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latin typeface="Tahoma" pitchFamily="34" charset="0"/>
                </a:rPr>
                <a:t>…</a:t>
              </a:r>
            </a:p>
          </p:txBody>
        </p:sp>
        <p:sp>
          <p:nvSpPr>
            <p:cNvPr id="4372" name="TextBox 87"/>
            <p:cNvSpPr txBox="1">
              <a:spLocks noChangeArrowheads="1"/>
            </p:cNvSpPr>
            <p:nvPr/>
          </p:nvSpPr>
          <p:spPr bwMode="auto">
            <a:xfrm>
              <a:off x="666750" y="3519488"/>
              <a:ext cx="8350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Tahoma" pitchFamily="34" charset="0"/>
                </a:rPr>
                <a:t> 1  -  7</a:t>
              </a:r>
            </a:p>
          </p:txBody>
        </p:sp>
        <p:cxnSp>
          <p:nvCxnSpPr>
            <p:cNvPr id="45" name="Прямая соединительная линия 44"/>
            <p:cNvCxnSpPr/>
            <p:nvPr/>
          </p:nvCxnSpPr>
          <p:spPr>
            <a:xfrm>
              <a:off x="1322388" y="3568700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736601" y="3579813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728663" y="3573463"/>
              <a:ext cx="5969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>
              <a:off x="1011238" y="3187700"/>
              <a:ext cx="0" cy="3952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Скругленный прямоугольник 48"/>
            <p:cNvSpPr/>
            <p:nvPr/>
          </p:nvSpPr>
          <p:spPr bwMode="auto">
            <a:xfrm>
              <a:off x="468313" y="4870450"/>
              <a:ext cx="719138" cy="576263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378" name="Picture 16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39750" y="4951413"/>
              <a:ext cx="287338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79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66775" y="4967288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2" name="Прямая со стрелкой 51"/>
            <p:cNvCxnSpPr/>
            <p:nvPr/>
          </p:nvCxnSpPr>
          <p:spPr bwMode="auto">
            <a:xfrm flipV="1">
              <a:off x="1331913" y="4149725"/>
              <a:ext cx="0" cy="93503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Скругленный прямоугольник 52"/>
            <p:cNvSpPr/>
            <p:nvPr/>
          </p:nvSpPr>
          <p:spPr bwMode="auto">
            <a:xfrm>
              <a:off x="755651" y="5159375"/>
              <a:ext cx="720725" cy="57467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382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27088" y="5238750"/>
              <a:ext cx="288925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83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55700" y="5254625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84" name="TextBox 5"/>
            <p:cNvSpPr txBox="1">
              <a:spLocks noChangeArrowheads="1"/>
            </p:cNvSpPr>
            <p:nvPr/>
          </p:nvSpPr>
          <p:spPr bwMode="auto">
            <a:xfrm rot="-5400000">
              <a:off x="-7144" y="1159669"/>
              <a:ext cx="576263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РФ</a:t>
              </a:r>
            </a:p>
          </p:txBody>
        </p:sp>
        <p:sp>
          <p:nvSpPr>
            <p:cNvPr id="4385" name="TextBox 5"/>
            <p:cNvSpPr txBox="1">
              <a:spLocks noChangeArrowheads="1"/>
            </p:cNvSpPr>
            <p:nvPr/>
          </p:nvSpPr>
          <p:spPr bwMode="auto">
            <a:xfrm rot="-5400000">
              <a:off x="-23019" y="2401095"/>
              <a:ext cx="57467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ФО</a:t>
              </a:r>
            </a:p>
          </p:txBody>
        </p:sp>
        <p:cxnSp>
          <p:nvCxnSpPr>
            <p:cNvPr id="58" name="Прямая соединительная линия 57"/>
            <p:cNvCxnSpPr/>
            <p:nvPr/>
          </p:nvCxnSpPr>
          <p:spPr>
            <a:xfrm>
              <a:off x="250826" y="4467225"/>
              <a:ext cx="8713787" cy="0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7" name="TextBox 5"/>
            <p:cNvSpPr txBox="1">
              <a:spLocks noChangeArrowheads="1"/>
            </p:cNvSpPr>
            <p:nvPr/>
          </p:nvSpPr>
          <p:spPr bwMode="auto">
            <a:xfrm rot="16200000" flipH="1">
              <a:off x="-334168" y="3579018"/>
              <a:ext cx="1219200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РЕГИОН</a:t>
              </a:r>
            </a:p>
          </p:txBody>
        </p:sp>
        <p:sp>
          <p:nvSpPr>
            <p:cNvPr id="4388" name="TextBox 5"/>
            <p:cNvSpPr txBox="1">
              <a:spLocks noChangeArrowheads="1"/>
            </p:cNvSpPr>
            <p:nvPr/>
          </p:nvSpPr>
          <p:spPr bwMode="auto">
            <a:xfrm rot="16200000" flipH="1">
              <a:off x="-348456" y="4725194"/>
              <a:ext cx="1219200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latin typeface="Arial Black" pitchFamily="34" charset="0"/>
                </a:rPr>
                <a:t>РКО</a:t>
              </a:r>
            </a:p>
          </p:txBody>
        </p:sp>
        <p:cxnSp>
          <p:nvCxnSpPr>
            <p:cNvPr id="61" name="Прямая со стрелкой 60"/>
            <p:cNvCxnSpPr/>
            <p:nvPr/>
          </p:nvCxnSpPr>
          <p:spPr bwMode="auto">
            <a:xfrm flipV="1">
              <a:off x="717551" y="4159250"/>
              <a:ext cx="0" cy="6477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4328" name="Object 232"/>
            <p:cNvGraphicFramePr>
              <a:graphicFrameLocks noChangeAspect="1"/>
            </p:cNvGraphicFramePr>
            <p:nvPr/>
          </p:nvGraphicFramePr>
          <p:xfrm>
            <a:off x="1695450" y="3675063"/>
            <a:ext cx="358775" cy="460375"/>
          </p:xfrm>
          <a:graphic>
            <a:graphicData uri="http://schemas.openxmlformats.org/presentationml/2006/ole">
              <p:oleObj spid="_x0000_s4328" name="Visio" r:id="rId17" imgW="2702052" imgH="3444240" progId="">
                <p:embed/>
              </p:oleObj>
            </a:graphicData>
          </a:graphic>
        </p:graphicFrame>
        <p:graphicFrame>
          <p:nvGraphicFramePr>
            <p:cNvPr id="4329" name="Object 233"/>
            <p:cNvGraphicFramePr>
              <a:graphicFrameLocks noChangeAspect="1"/>
            </p:cNvGraphicFramePr>
            <p:nvPr/>
          </p:nvGraphicFramePr>
          <p:xfrm>
            <a:off x="2271713" y="3663950"/>
            <a:ext cx="358775" cy="460375"/>
          </p:xfrm>
          <a:graphic>
            <a:graphicData uri="http://schemas.openxmlformats.org/presentationml/2006/ole">
              <p:oleObj spid="_x0000_s4329" name="Visio" r:id="rId18" imgW="2702052" imgH="3444240" progId="">
                <p:embed/>
              </p:oleObj>
            </a:graphicData>
          </a:graphic>
        </p:graphicFrame>
        <p:sp>
          <p:nvSpPr>
            <p:cNvPr id="4390" name="TextBox 146"/>
            <p:cNvSpPr txBox="1">
              <a:spLocks noChangeArrowheads="1"/>
            </p:cNvSpPr>
            <p:nvPr/>
          </p:nvSpPr>
          <p:spPr bwMode="auto">
            <a:xfrm>
              <a:off x="1925638" y="3770313"/>
              <a:ext cx="792162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latin typeface="Tahoma" pitchFamily="34" charset="0"/>
                </a:rPr>
                <a:t>…</a:t>
              </a:r>
            </a:p>
          </p:txBody>
        </p:sp>
        <p:sp>
          <p:nvSpPr>
            <p:cNvPr id="4391" name="TextBox 147"/>
            <p:cNvSpPr txBox="1">
              <a:spLocks noChangeArrowheads="1"/>
            </p:cNvSpPr>
            <p:nvPr/>
          </p:nvSpPr>
          <p:spPr bwMode="auto">
            <a:xfrm>
              <a:off x="1819275" y="3524250"/>
              <a:ext cx="836613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Tahoma" pitchFamily="34" charset="0"/>
                </a:rPr>
                <a:t> 1 - 13</a:t>
              </a:r>
            </a:p>
          </p:txBody>
        </p:sp>
        <p:cxnSp>
          <p:nvCxnSpPr>
            <p:cNvPr id="66" name="Прямая соединительная линия 65"/>
            <p:cNvCxnSpPr/>
            <p:nvPr/>
          </p:nvCxnSpPr>
          <p:spPr>
            <a:xfrm>
              <a:off x="2478088" y="3575050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>
              <a:off x="1892301" y="3586163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1882776" y="3579813"/>
              <a:ext cx="59848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2166938" y="3194050"/>
              <a:ext cx="0" cy="3952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Скругленный прямоугольник 69"/>
            <p:cNvSpPr/>
            <p:nvPr/>
          </p:nvSpPr>
          <p:spPr bwMode="auto">
            <a:xfrm>
              <a:off x="1622426" y="4876800"/>
              <a:ext cx="720725" cy="576263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397" name="Picture 16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95450" y="4957763"/>
              <a:ext cx="287338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98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2475" y="4973638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3" name="Прямая со стрелкой 72"/>
            <p:cNvCxnSpPr/>
            <p:nvPr/>
          </p:nvCxnSpPr>
          <p:spPr bwMode="auto">
            <a:xfrm flipV="1">
              <a:off x="2487613" y="4156075"/>
              <a:ext cx="0" cy="93503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Скругленный прямоугольник 73"/>
            <p:cNvSpPr/>
            <p:nvPr/>
          </p:nvSpPr>
          <p:spPr bwMode="auto">
            <a:xfrm>
              <a:off x="1911351" y="5165725"/>
              <a:ext cx="719137" cy="57467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01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82788" y="5245100"/>
              <a:ext cx="287337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2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09813" y="5260975"/>
              <a:ext cx="173037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7" name="Прямая со стрелкой 76"/>
            <p:cNvCxnSpPr/>
            <p:nvPr/>
          </p:nvCxnSpPr>
          <p:spPr bwMode="auto">
            <a:xfrm flipV="1">
              <a:off x="1871663" y="4165600"/>
              <a:ext cx="0" cy="6477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4330" name="Object 234"/>
            <p:cNvGraphicFramePr>
              <a:graphicFrameLocks noChangeAspect="1"/>
            </p:cNvGraphicFramePr>
            <p:nvPr/>
          </p:nvGraphicFramePr>
          <p:xfrm>
            <a:off x="2919413" y="3679825"/>
            <a:ext cx="360362" cy="460375"/>
          </p:xfrm>
          <a:graphic>
            <a:graphicData uri="http://schemas.openxmlformats.org/presentationml/2006/ole">
              <p:oleObj spid="_x0000_s4330" name="Visio" r:id="rId19" imgW="2702052" imgH="3444240" progId="">
                <p:embed/>
              </p:oleObj>
            </a:graphicData>
          </a:graphic>
        </p:graphicFrame>
        <p:graphicFrame>
          <p:nvGraphicFramePr>
            <p:cNvPr id="4331" name="Object 235"/>
            <p:cNvGraphicFramePr>
              <a:graphicFrameLocks noChangeAspect="1"/>
            </p:cNvGraphicFramePr>
            <p:nvPr/>
          </p:nvGraphicFramePr>
          <p:xfrm>
            <a:off x="3495675" y="3668713"/>
            <a:ext cx="358775" cy="460375"/>
          </p:xfrm>
          <a:graphic>
            <a:graphicData uri="http://schemas.openxmlformats.org/presentationml/2006/ole">
              <p:oleObj spid="_x0000_s4331" name="Visio" r:id="rId20" imgW="2702052" imgH="3444240" progId="">
                <p:embed/>
              </p:oleObj>
            </a:graphicData>
          </a:graphic>
        </p:graphicFrame>
        <p:sp>
          <p:nvSpPr>
            <p:cNvPr id="4404" name="TextBox 162"/>
            <p:cNvSpPr txBox="1">
              <a:spLocks noChangeArrowheads="1"/>
            </p:cNvSpPr>
            <p:nvPr/>
          </p:nvSpPr>
          <p:spPr bwMode="auto">
            <a:xfrm>
              <a:off x="3149600" y="3775075"/>
              <a:ext cx="792163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latin typeface="Tahoma" pitchFamily="34" charset="0"/>
                </a:rPr>
                <a:t>…</a:t>
              </a:r>
            </a:p>
          </p:txBody>
        </p:sp>
        <p:sp>
          <p:nvSpPr>
            <p:cNvPr id="4405" name="TextBox 163"/>
            <p:cNvSpPr txBox="1">
              <a:spLocks noChangeArrowheads="1"/>
            </p:cNvSpPr>
            <p:nvPr/>
          </p:nvSpPr>
          <p:spPr bwMode="auto">
            <a:xfrm>
              <a:off x="3043238" y="3532188"/>
              <a:ext cx="83502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Tahoma" pitchFamily="34" charset="0"/>
                </a:rPr>
                <a:t> 1 - 9</a:t>
              </a:r>
            </a:p>
          </p:txBody>
        </p:sp>
        <p:cxnSp>
          <p:nvCxnSpPr>
            <p:cNvPr id="82" name="Прямая соединительная линия 81"/>
            <p:cNvCxnSpPr/>
            <p:nvPr/>
          </p:nvCxnSpPr>
          <p:spPr>
            <a:xfrm>
              <a:off x="3702051" y="3579813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3116263" y="3590925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>
              <a:off x="3106738" y="3584575"/>
              <a:ext cx="59848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3390901" y="3198813"/>
              <a:ext cx="0" cy="3952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Скругленный прямоугольник 85"/>
            <p:cNvSpPr/>
            <p:nvPr/>
          </p:nvSpPr>
          <p:spPr bwMode="auto">
            <a:xfrm>
              <a:off x="2846388" y="4881563"/>
              <a:ext cx="720725" cy="57626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11" name="Picture 16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9413" y="4962525"/>
              <a:ext cx="287337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12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46438" y="4978400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9" name="Прямая со стрелкой 88"/>
            <p:cNvCxnSpPr/>
            <p:nvPr/>
          </p:nvCxnSpPr>
          <p:spPr bwMode="auto">
            <a:xfrm flipV="1">
              <a:off x="3711576" y="4160838"/>
              <a:ext cx="0" cy="93503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Скругленный прямоугольник 89"/>
            <p:cNvSpPr/>
            <p:nvPr/>
          </p:nvSpPr>
          <p:spPr bwMode="auto">
            <a:xfrm>
              <a:off x="3135313" y="5170488"/>
              <a:ext cx="719138" cy="57467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15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06750" y="5249863"/>
              <a:ext cx="288925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16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35363" y="5265738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3" name="Прямая со стрелкой 92"/>
            <p:cNvCxnSpPr/>
            <p:nvPr/>
          </p:nvCxnSpPr>
          <p:spPr bwMode="auto">
            <a:xfrm flipV="1">
              <a:off x="3095626" y="4170363"/>
              <a:ext cx="0" cy="6477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4332" name="Object 236"/>
            <p:cNvGraphicFramePr>
              <a:graphicFrameLocks noChangeAspect="1"/>
            </p:cNvGraphicFramePr>
            <p:nvPr/>
          </p:nvGraphicFramePr>
          <p:xfrm>
            <a:off x="4144963" y="3679825"/>
            <a:ext cx="360362" cy="460375"/>
          </p:xfrm>
          <a:graphic>
            <a:graphicData uri="http://schemas.openxmlformats.org/presentationml/2006/ole">
              <p:oleObj spid="_x0000_s4332" name="Visio" r:id="rId21" imgW="2702052" imgH="3444240" progId="">
                <p:embed/>
              </p:oleObj>
            </a:graphicData>
          </a:graphic>
        </p:graphicFrame>
        <p:graphicFrame>
          <p:nvGraphicFramePr>
            <p:cNvPr id="4333" name="Object 237"/>
            <p:cNvGraphicFramePr>
              <a:graphicFrameLocks noChangeAspect="1"/>
            </p:cNvGraphicFramePr>
            <p:nvPr/>
          </p:nvGraphicFramePr>
          <p:xfrm>
            <a:off x="4721225" y="3668713"/>
            <a:ext cx="360363" cy="460375"/>
          </p:xfrm>
          <a:graphic>
            <a:graphicData uri="http://schemas.openxmlformats.org/presentationml/2006/ole">
              <p:oleObj spid="_x0000_s4333" name="Visio" r:id="rId22" imgW="2702052" imgH="3444240" progId="">
                <p:embed/>
              </p:oleObj>
            </a:graphicData>
          </a:graphic>
        </p:graphicFrame>
        <p:sp>
          <p:nvSpPr>
            <p:cNvPr id="4418" name="TextBox 178"/>
            <p:cNvSpPr txBox="1">
              <a:spLocks noChangeArrowheads="1"/>
            </p:cNvSpPr>
            <p:nvPr/>
          </p:nvSpPr>
          <p:spPr bwMode="auto">
            <a:xfrm>
              <a:off x="4375150" y="3775075"/>
              <a:ext cx="792163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latin typeface="Tahoma" pitchFamily="34" charset="0"/>
                </a:rPr>
                <a:t>…</a:t>
              </a:r>
            </a:p>
          </p:txBody>
        </p:sp>
        <p:sp>
          <p:nvSpPr>
            <p:cNvPr id="4419" name="TextBox 179"/>
            <p:cNvSpPr txBox="1">
              <a:spLocks noChangeArrowheads="1"/>
            </p:cNvSpPr>
            <p:nvPr/>
          </p:nvSpPr>
          <p:spPr bwMode="auto">
            <a:xfrm>
              <a:off x="4276725" y="3543300"/>
              <a:ext cx="8350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Tahoma" pitchFamily="34" charset="0"/>
                </a:rPr>
                <a:t> 1  -  8</a:t>
              </a:r>
            </a:p>
          </p:txBody>
        </p:sp>
        <p:cxnSp>
          <p:nvCxnSpPr>
            <p:cNvPr id="98" name="Прямая соединительная линия 97"/>
            <p:cNvCxnSpPr/>
            <p:nvPr/>
          </p:nvCxnSpPr>
          <p:spPr>
            <a:xfrm>
              <a:off x="4927601" y="3579813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>
              <a:off x="4341813" y="3590925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/>
            <p:cNvCxnSpPr/>
            <p:nvPr/>
          </p:nvCxnSpPr>
          <p:spPr>
            <a:xfrm>
              <a:off x="4333876" y="3584575"/>
              <a:ext cx="5969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4616451" y="3198813"/>
              <a:ext cx="0" cy="3952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Скругленный прямоугольник 101"/>
            <p:cNvSpPr/>
            <p:nvPr/>
          </p:nvSpPr>
          <p:spPr bwMode="auto">
            <a:xfrm>
              <a:off x="4071938" y="4881563"/>
              <a:ext cx="720725" cy="57626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25" name="Picture 16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44963" y="4962525"/>
              <a:ext cx="287337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26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71988" y="4978400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5" name="Прямая со стрелкой 104"/>
            <p:cNvCxnSpPr/>
            <p:nvPr/>
          </p:nvCxnSpPr>
          <p:spPr bwMode="auto">
            <a:xfrm flipV="1">
              <a:off x="4937126" y="4160838"/>
              <a:ext cx="0" cy="93503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Скругленный прямоугольник 105"/>
            <p:cNvSpPr/>
            <p:nvPr/>
          </p:nvSpPr>
          <p:spPr bwMode="auto">
            <a:xfrm>
              <a:off x="4360863" y="5170488"/>
              <a:ext cx="720725" cy="57467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29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32300" y="5249863"/>
              <a:ext cx="288925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30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60913" y="5265738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9" name="Прямая со стрелкой 108"/>
            <p:cNvCxnSpPr/>
            <p:nvPr/>
          </p:nvCxnSpPr>
          <p:spPr bwMode="auto">
            <a:xfrm flipV="1">
              <a:off x="4322763" y="4170363"/>
              <a:ext cx="0" cy="6477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4334" name="Object 238"/>
            <p:cNvGraphicFramePr>
              <a:graphicFrameLocks noChangeAspect="1"/>
            </p:cNvGraphicFramePr>
            <p:nvPr/>
          </p:nvGraphicFramePr>
          <p:xfrm>
            <a:off x="5289550" y="3673475"/>
            <a:ext cx="360363" cy="461963"/>
          </p:xfrm>
          <a:graphic>
            <a:graphicData uri="http://schemas.openxmlformats.org/presentationml/2006/ole">
              <p:oleObj spid="_x0000_s4334" name="Visio" r:id="rId23" imgW="2702052" imgH="3444240" progId="">
                <p:embed/>
              </p:oleObj>
            </a:graphicData>
          </a:graphic>
        </p:graphicFrame>
        <p:graphicFrame>
          <p:nvGraphicFramePr>
            <p:cNvPr id="4335" name="Object 239"/>
            <p:cNvGraphicFramePr>
              <a:graphicFrameLocks noChangeAspect="1"/>
            </p:cNvGraphicFramePr>
            <p:nvPr/>
          </p:nvGraphicFramePr>
          <p:xfrm>
            <a:off x="5865813" y="3663950"/>
            <a:ext cx="360362" cy="460375"/>
          </p:xfrm>
          <a:graphic>
            <a:graphicData uri="http://schemas.openxmlformats.org/presentationml/2006/ole">
              <p:oleObj spid="_x0000_s4335" name="Visio" r:id="rId24" imgW="2702052" imgH="3444240" progId="">
                <p:embed/>
              </p:oleObj>
            </a:graphicData>
          </a:graphic>
        </p:graphicFrame>
        <p:sp>
          <p:nvSpPr>
            <p:cNvPr id="4432" name="TextBox 194"/>
            <p:cNvSpPr txBox="1">
              <a:spLocks noChangeArrowheads="1"/>
            </p:cNvSpPr>
            <p:nvPr/>
          </p:nvSpPr>
          <p:spPr bwMode="auto">
            <a:xfrm>
              <a:off x="5521325" y="3770313"/>
              <a:ext cx="792163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latin typeface="Tahoma" pitchFamily="34" charset="0"/>
                </a:rPr>
                <a:t>…</a:t>
              </a:r>
            </a:p>
          </p:txBody>
        </p:sp>
        <p:sp>
          <p:nvSpPr>
            <p:cNvPr id="4433" name="TextBox 195"/>
            <p:cNvSpPr txBox="1">
              <a:spLocks noChangeArrowheads="1"/>
            </p:cNvSpPr>
            <p:nvPr/>
          </p:nvSpPr>
          <p:spPr bwMode="auto">
            <a:xfrm>
              <a:off x="5434013" y="3532188"/>
              <a:ext cx="83502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Tahoma" pitchFamily="34" charset="0"/>
                </a:rPr>
                <a:t> 1  -  4</a:t>
              </a:r>
            </a:p>
          </p:txBody>
        </p: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6072188" y="3575050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>
              <a:off x="5486401" y="3584575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>
              <a:off x="5478463" y="3578225"/>
              <a:ext cx="5969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/>
            <p:cNvCxnSpPr/>
            <p:nvPr/>
          </p:nvCxnSpPr>
          <p:spPr>
            <a:xfrm>
              <a:off x="5762626" y="3194050"/>
              <a:ext cx="0" cy="3952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Скругленный прямоугольник 117"/>
            <p:cNvSpPr/>
            <p:nvPr/>
          </p:nvSpPr>
          <p:spPr bwMode="auto">
            <a:xfrm>
              <a:off x="5218113" y="4876800"/>
              <a:ext cx="719138" cy="576263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39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89550" y="4956175"/>
              <a:ext cx="288925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40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18163" y="4972050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1" name="Прямая со стрелкой 120"/>
            <p:cNvCxnSpPr/>
            <p:nvPr/>
          </p:nvCxnSpPr>
          <p:spPr bwMode="auto">
            <a:xfrm flipV="1">
              <a:off x="6081713" y="4154488"/>
              <a:ext cx="0" cy="93662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Скругленный прямоугольник 121"/>
            <p:cNvSpPr/>
            <p:nvPr/>
          </p:nvSpPr>
          <p:spPr bwMode="auto">
            <a:xfrm>
              <a:off x="5505451" y="5164138"/>
              <a:ext cx="720725" cy="576262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43" name="Picture 16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78475" y="5245100"/>
              <a:ext cx="287338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44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905500" y="5260975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5" name="Прямая со стрелкой 124"/>
            <p:cNvCxnSpPr/>
            <p:nvPr/>
          </p:nvCxnSpPr>
          <p:spPr bwMode="auto">
            <a:xfrm flipV="1">
              <a:off x="5467351" y="4165600"/>
              <a:ext cx="0" cy="6477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4336" name="Object 240"/>
            <p:cNvGraphicFramePr>
              <a:graphicFrameLocks noChangeAspect="1"/>
            </p:cNvGraphicFramePr>
            <p:nvPr/>
          </p:nvGraphicFramePr>
          <p:xfrm>
            <a:off x="6443663" y="3670300"/>
            <a:ext cx="360362" cy="460375"/>
          </p:xfrm>
          <a:graphic>
            <a:graphicData uri="http://schemas.openxmlformats.org/presentationml/2006/ole">
              <p:oleObj spid="_x0000_s4336" name="Visio" r:id="rId25" imgW="2702052" imgH="3444240" progId="">
                <p:embed/>
              </p:oleObj>
            </a:graphicData>
          </a:graphic>
        </p:graphicFrame>
        <p:graphicFrame>
          <p:nvGraphicFramePr>
            <p:cNvPr id="4337" name="Object 241"/>
            <p:cNvGraphicFramePr>
              <a:graphicFrameLocks noChangeAspect="1"/>
            </p:cNvGraphicFramePr>
            <p:nvPr/>
          </p:nvGraphicFramePr>
          <p:xfrm>
            <a:off x="7019925" y="3659188"/>
            <a:ext cx="360363" cy="460375"/>
          </p:xfrm>
          <a:graphic>
            <a:graphicData uri="http://schemas.openxmlformats.org/presentationml/2006/ole">
              <p:oleObj spid="_x0000_s4337" name="Visio" r:id="rId26" imgW="2702052" imgH="3444240" progId="">
                <p:embed/>
              </p:oleObj>
            </a:graphicData>
          </a:graphic>
        </p:graphicFrame>
        <p:sp>
          <p:nvSpPr>
            <p:cNvPr id="4446" name="TextBox 210"/>
            <p:cNvSpPr txBox="1">
              <a:spLocks noChangeArrowheads="1"/>
            </p:cNvSpPr>
            <p:nvPr/>
          </p:nvSpPr>
          <p:spPr bwMode="auto">
            <a:xfrm>
              <a:off x="6675438" y="3765550"/>
              <a:ext cx="792162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latin typeface="Tahoma" pitchFamily="34" charset="0"/>
                </a:rPr>
                <a:t>…</a:t>
              </a:r>
            </a:p>
          </p:txBody>
        </p:sp>
        <p:sp>
          <p:nvSpPr>
            <p:cNvPr id="4447" name="TextBox 211"/>
            <p:cNvSpPr txBox="1">
              <a:spLocks noChangeArrowheads="1"/>
            </p:cNvSpPr>
            <p:nvPr/>
          </p:nvSpPr>
          <p:spPr bwMode="auto">
            <a:xfrm>
              <a:off x="6583363" y="3524250"/>
              <a:ext cx="8350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Tahoma" pitchFamily="34" charset="0"/>
                </a:rPr>
                <a:t> 1 - 16</a:t>
              </a:r>
            </a:p>
          </p:txBody>
        </p:sp>
        <p:cxnSp>
          <p:nvCxnSpPr>
            <p:cNvPr id="130" name="Прямая соединительная линия 129"/>
            <p:cNvCxnSpPr/>
            <p:nvPr/>
          </p:nvCxnSpPr>
          <p:spPr>
            <a:xfrm>
              <a:off x="7226301" y="3570288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/>
            <p:cNvCxnSpPr/>
            <p:nvPr/>
          </p:nvCxnSpPr>
          <p:spPr>
            <a:xfrm>
              <a:off x="6640513" y="3581400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/>
            <p:cNvCxnSpPr/>
            <p:nvPr/>
          </p:nvCxnSpPr>
          <p:spPr>
            <a:xfrm>
              <a:off x="6632576" y="3575050"/>
              <a:ext cx="5969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/>
            <p:cNvCxnSpPr/>
            <p:nvPr/>
          </p:nvCxnSpPr>
          <p:spPr>
            <a:xfrm>
              <a:off x="6916738" y="3189288"/>
              <a:ext cx="0" cy="39528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Скругленный прямоугольник 133"/>
            <p:cNvSpPr/>
            <p:nvPr/>
          </p:nvSpPr>
          <p:spPr bwMode="auto">
            <a:xfrm>
              <a:off x="6372226" y="4872038"/>
              <a:ext cx="719137" cy="57626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53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43663" y="4953000"/>
              <a:ext cx="288925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54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72275" y="4968875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7" name="Прямая со стрелкой 136"/>
            <p:cNvCxnSpPr/>
            <p:nvPr/>
          </p:nvCxnSpPr>
          <p:spPr bwMode="auto">
            <a:xfrm flipV="1">
              <a:off x="7235826" y="4151313"/>
              <a:ext cx="0" cy="93503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8" name="Скругленный прямоугольник 137"/>
            <p:cNvSpPr/>
            <p:nvPr/>
          </p:nvSpPr>
          <p:spPr bwMode="auto">
            <a:xfrm>
              <a:off x="6659563" y="5160963"/>
              <a:ext cx="720725" cy="57467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57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32588" y="5240338"/>
              <a:ext cx="287337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58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59613" y="5256213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1" name="Прямая со стрелкой 140"/>
            <p:cNvCxnSpPr/>
            <p:nvPr/>
          </p:nvCxnSpPr>
          <p:spPr bwMode="auto">
            <a:xfrm flipV="1">
              <a:off x="6621463" y="4160838"/>
              <a:ext cx="0" cy="6477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4338" name="Object 242"/>
            <p:cNvGraphicFramePr>
              <a:graphicFrameLocks noChangeAspect="1"/>
            </p:cNvGraphicFramePr>
            <p:nvPr/>
          </p:nvGraphicFramePr>
          <p:xfrm>
            <a:off x="7589838" y="3668713"/>
            <a:ext cx="360362" cy="460375"/>
          </p:xfrm>
          <a:graphic>
            <a:graphicData uri="http://schemas.openxmlformats.org/presentationml/2006/ole">
              <p:oleObj spid="_x0000_s4338" name="Visio" r:id="rId27" imgW="2702052" imgH="3444240" progId="">
                <p:embed/>
              </p:oleObj>
            </a:graphicData>
          </a:graphic>
        </p:graphicFrame>
        <p:graphicFrame>
          <p:nvGraphicFramePr>
            <p:cNvPr id="4339" name="Object 243"/>
            <p:cNvGraphicFramePr>
              <a:graphicFrameLocks noChangeAspect="1"/>
            </p:cNvGraphicFramePr>
            <p:nvPr/>
          </p:nvGraphicFramePr>
          <p:xfrm>
            <a:off x="8166100" y="3657600"/>
            <a:ext cx="360363" cy="460375"/>
          </p:xfrm>
          <a:graphic>
            <a:graphicData uri="http://schemas.openxmlformats.org/presentationml/2006/ole">
              <p:oleObj spid="_x0000_s4339" name="Visio" r:id="rId28" imgW="2702052" imgH="3444240" progId="">
                <p:embed/>
              </p:oleObj>
            </a:graphicData>
          </a:graphic>
        </p:graphicFrame>
        <p:sp>
          <p:nvSpPr>
            <p:cNvPr id="4460" name="TextBox 226"/>
            <p:cNvSpPr txBox="1">
              <a:spLocks noChangeArrowheads="1"/>
            </p:cNvSpPr>
            <p:nvPr/>
          </p:nvSpPr>
          <p:spPr bwMode="auto">
            <a:xfrm>
              <a:off x="7821613" y="3763963"/>
              <a:ext cx="790575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latin typeface="Tahoma" pitchFamily="34" charset="0"/>
                </a:rPr>
                <a:t>…</a:t>
              </a:r>
            </a:p>
          </p:txBody>
        </p:sp>
        <p:sp>
          <p:nvSpPr>
            <p:cNvPr id="4461" name="TextBox 227"/>
            <p:cNvSpPr txBox="1">
              <a:spLocks noChangeArrowheads="1"/>
            </p:cNvSpPr>
            <p:nvPr/>
          </p:nvSpPr>
          <p:spPr bwMode="auto">
            <a:xfrm>
              <a:off x="7729538" y="3529013"/>
              <a:ext cx="8350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 b="1">
                  <a:latin typeface="Tahoma" pitchFamily="34" charset="0"/>
                </a:rPr>
                <a:t> 1 - 19</a:t>
              </a:r>
            </a:p>
          </p:txBody>
        </p:sp>
        <p:cxnSp>
          <p:nvCxnSpPr>
            <p:cNvPr id="146" name="Прямая соединительная линия 145"/>
            <p:cNvCxnSpPr/>
            <p:nvPr/>
          </p:nvCxnSpPr>
          <p:spPr>
            <a:xfrm>
              <a:off x="8372476" y="3568700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Прямая соединительная линия 146"/>
            <p:cNvCxnSpPr/>
            <p:nvPr/>
          </p:nvCxnSpPr>
          <p:spPr>
            <a:xfrm>
              <a:off x="7786688" y="3579813"/>
              <a:ext cx="0" cy="1079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Прямая соединительная линия 147"/>
            <p:cNvCxnSpPr/>
            <p:nvPr/>
          </p:nvCxnSpPr>
          <p:spPr>
            <a:xfrm>
              <a:off x="7778751" y="3573463"/>
              <a:ext cx="5969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/>
            <p:cNvCxnSpPr/>
            <p:nvPr/>
          </p:nvCxnSpPr>
          <p:spPr>
            <a:xfrm>
              <a:off x="8062913" y="3187700"/>
              <a:ext cx="0" cy="3952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Скругленный прямоугольник 149"/>
            <p:cNvSpPr/>
            <p:nvPr/>
          </p:nvSpPr>
          <p:spPr bwMode="auto">
            <a:xfrm>
              <a:off x="7518401" y="4870450"/>
              <a:ext cx="719137" cy="576263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67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89838" y="4951413"/>
              <a:ext cx="288925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68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16863" y="4967288"/>
              <a:ext cx="173037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3" name="Прямая со стрелкой 152"/>
            <p:cNvCxnSpPr/>
            <p:nvPr/>
          </p:nvCxnSpPr>
          <p:spPr bwMode="auto">
            <a:xfrm flipV="1">
              <a:off x="8382001" y="4149725"/>
              <a:ext cx="0" cy="93503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4" name="Скругленный прямоугольник 153"/>
            <p:cNvSpPr/>
            <p:nvPr/>
          </p:nvSpPr>
          <p:spPr bwMode="auto">
            <a:xfrm>
              <a:off x="7805738" y="5159375"/>
              <a:ext cx="720725" cy="574675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Arial Black" pitchFamily="34" charset="0"/>
              </a:endParaRPr>
            </a:p>
          </p:txBody>
        </p:sp>
        <p:pic>
          <p:nvPicPr>
            <p:cNvPr id="4471" name="Picture 16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78763" y="5238750"/>
              <a:ext cx="287337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72" name="Picture 17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205788" y="5254625"/>
              <a:ext cx="17145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7" name="Прямая со стрелкой 156"/>
            <p:cNvCxnSpPr/>
            <p:nvPr/>
          </p:nvCxnSpPr>
          <p:spPr bwMode="auto">
            <a:xfrm flipV="1">
              <a:off x="7767638" y="4159250"/>
              <a:ext cx="0" cy="6477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74" name="TextBox 5"/>
            <p:cNvSpPr txBox="1">
              <a:spLocks noChangeArrowheads="1"/>
            </p:cNvSpPr>
            <p:nvPr/>
          </p:nvSpPr>
          <p:spPr bwMode="auto">
            <a:xfrm>
              <a:off x="6070600" y="1292225"/>
              <a:ext cx="3671888" cy="554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>
                  <a:cs typeface="Arial" charset="0"/>
                </a:rPr>
                <a:t>Сервер АСРК уровня РФ – 1</a:t>
              </a:r>
            </a:p>
            <a:p>
              <a:r>
                <a:rPr lang="ru-RU" sz="1000" b="1">
                  <a:cs typeface="Arial" charset="0"/>
                </a:rPr>
                <a:t>Сервер АСРК уровня ФО – 7</a:t>
              </a:r>
            </a:p>
            <a:p>
              <a:r>
                <a:rPr lang="ru-RU" sz="1000" b="1">
                  <a:cs typeface="Arial" charset="0"/>
                </a:rPr>
                <a:t>Сервер АСРК регионального уровня – 76</a:t>
              </a:r>
            </a:p>
          </p:txBody>
        </p:sp>
        <p:sp>
          <p:nvSpPr>
            <p:cNvPr id="4475" name="TextBox 5"/>
            <p:cNvSpPr txBox="1">
              <a:spLocks noChangeArrowheads="1"/>
            </p:cNvSpPr>
            <p:nvPr/>
          </p:nvSpPr>
          <p:spPr bwMode="auto">
            <a:xfrm>
              <a:off x="3357563" y="5753100"/>
              <a:ext cx="5676900" cy="401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r>
                <a:rPr lang="ru-RU" sz="1000" b="1">
                  <a:cs typeface="Arial" charset="0"/>
                </a:rPr>
                <a:t>Информационные ресурсы: постоянного ведения  –  84</a:t>
              </a:r>
            </a:p>
            <a:p>
              <a:r>
                <a:rPr lang="ru-RU" sz="1000" b="1">
                  <a:cs typeface="Arial" charset="0"/>
                </a:rPr>
                <a:t>                                                     временного ведения   –  24 (мобильные серверы РЧЦ ЦФО)</a:t>
              </a:r>
            </a:p>
          </p:txBody>
        </p:sp>
        <p:pic>
          <p:nvPicPr>
            <p:cNvPr id="160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500063" y="4786313"/>
              <a:ext cx="285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1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714376" y="5072063"/>
              <a:ext cx="285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2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1654176" y="4800600"/>
              <a:ext cx="285750" cy="24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3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1868488" y="5086350"/>
              <a:ext cx="285750" cy="24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4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2857501" y="4811713"/>
              <a:ext cx="285750" cy="242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5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3071813" y="5097463"/>
              <a:ext cx="285750" cy="242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6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4090988" y="4770438"/>
              <a:ext cx="285750" cy="242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7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4305301" y="5087938"/>
              <a:ext cx="285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8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5214938" y="4786313"/>
              <a:ext cx="285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69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5429251" y="5105400"/>
              <a:ext cx="285750" cy="24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4486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383338" y="4786313"/>
              <a:ext cx="285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87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97650" y="5105400"/>
              <a:ext cx="285750" cy="24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2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7542213" y="4786313"/>
              <a:ext cx="285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173" name="Picture 3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68000"/>
            </a:blip>
            <a:srcRect/>
            <a:stretch>
              <a:fillRect/>
            </a:stretch>
          </p:blipFill>
          <p:spPr bwMode="auto">
            <a:xfrm>
              <a:off x="7756526" y="5105400"/>
              <a:ext cx="285750" cy="24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Сводные данные состояния использования функциональных подсистем АСРК-РФ</a:t>
            </a:r>
            <a:endParaRPr sz="3600" dirty="0">
              <a:ea typeface="微软雅黑" pitchFamily="34" charset="-122"/>
            </a:endParaRPr>
          </a:p>
        </p:txBody>
      </p:sp>
      <p:grpSp>
        <p:nvGrpSpPr>
          <p:cNvPr id="53250" name="Группа 2"/>
          <p:cNvGrpSpPr>
            <a:grpSpLocks/>
          </p:cNvGrpSpPr>
          <p:nvPr/>
        </p:nvGrpSpPr>
        <p:grpSpPr bwMode="auto">
          <a:xfrm>
            <a:off x="66675" y="1241425"/>
            <a:ext cx="9107488" cy="6223000"/>
            <a:chOff x="36000" y="714375"/>
            <a:chExt cx="9108000" cy="6223411"/>
          </a:xfrm>
        </p:grpSpPr>
        <p:graphicFrame>
          <p:nvGraphicFramePr>
            <p:cNvPr id="4" name="Диаграмма 3"/>
            <p:cNvGraphicFramePr>
              <a:graphicFrameLocks/>
            </p:cNvGraphicFramePr>
            <p:nvPr/>
          </p:nvGraphicFramePr>
          <p:xfrm>
            <a:off x="36000" y="1214422"/>
            <a:ext cx="9108000" cy="57233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602770" y="1055711"/>
              <a:ext cx="8072891" cy="214326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Среднее количество </a:t>
              </a: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запусков функциональных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подсистем и </a:t>
              </a:r>
              <a:r>
                <a:rPr lang="ru-RU" b="1" dirty="0" smtClean="0">
                  <a:latin typeface="Arial" pitchFamily="34" charset="0"/>
                  <a:cs typeface="Arial" pitchFamily="34" charset="0"/>
                </a:rPr>
                <a:t>модулей СПО АСРК-РФ на </a:t>
              </a:r>
              <a:r>
                <a:rPr lang="ru-RU" b="1" dirty="0">
                  <a:latin typeface="Arial" pitchFamily="34" charset="0"/>
                  <a:cs typeface="Arial" pitchFamily="34" charset="0"/>
                </a:rPr>
                <a:t>1 региональный сервер 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99848" y="714375"/>
              <a:ext cx="5215230" cy="3381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latin typeface="+mj-lt"/>
                  <a:cs typeface="Arial" pitchFamily="34" charset="0"/>
                </a:rPr>
                <a:t>Уровень активности по функциональным направлениям</a:t>
              </a:r>
              <a:endParaRPr lang="ru-RU" sz="1600" dirty="0">
                <a:latin typeface="+mj-lt"/>
                <a:cs typeface="Arial" pitchFamily="34" charset="0"/>
              </a:endParaRPr>
            </a:p>
          </p:txBody>
        </p:sp>
        <p:sp>
          <p:nvSpPr>
            <p:cNvPr id="53254" name="TextBox 5"/>
            <p:cNvSpPr txBox="1">
              <a:spLocks noChangeArrowheads="1"/>
            </p:cNvSpPr>
            <p:nvPr/>
          </p:nvSpPr>
          <p:spPr bwMode="auto">
            <a:xfrm>
              <a:off x="6500813" y="5786438"/>
              <a:ext cx="26431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400">
                  <a:solidFill>
                    <a:srgbClr val="0033CC"/>
                  </a:solidFill>
                  <a:cs typeface="Arial" charset="0"/>
                </a:rPr>
                <a:t>По состоянию на 17.03.2013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5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Технические средства </a:t>
            </a: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 АСРК-РФ</a:t>
            </a:r>
            <a:endParaRPr sz="3600" dirty="0">
              <a:ea typeface="微软雅黑" pitchFamily="34" charset="-122"/>
            </a:endParaRPr>
          </a:p>
        </p:txBody>
      </p:sp>
      <p:pic>
        <p:nvPicPr>
          <p:cNvPr id="4" name="Рисунок 9" descr="shem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268413"/>
            <a:ext cx="8767762" cy="54737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55299" name="Заголовок 5"/>
          <p:cNvSpPr txBox="1">
            <a:spLocks/>
          </p:cNvSpPr>
          <p:nvPr/>
        </p:nvSpPr>
        <p:spPr bwMode="auto">
          <a:xfrm>
            <a:off x="555625" y="1412875"/>
            <a:ext cx="5942013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Подсистема АСРК излучений РЭС </a:t>
            </a:r>
          </a:p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в диапазоне свыше 30 МГц</a:t>
            </a:r>
          </a:p>
        </p:txBody>
      </p:sp>
      <p:grpSp>
        <p:nvGrpSpPr>
          <p:cNvPr id="55300" name="Группа 5"/>
          <p:cNvGrpSpPr>
            <a:grpSpLocks/>
          </p:cNvGrpSpPr>
          <p:nvPr/>
        </p:nvGrpSpPr>
        <p:grpSpPr bwMode="auto">
          <a:xfrm>
            <a:off x="598488" y="1755775"/>
            <a:ext cx="8262937" cy="4678363"/>
            <a:chOff x="590107" y="0"/>
            <a:chExt cx="10931967" cy="6243315"/>
          </a:xfrm>
        </p:grpSpPr>
        <p:grpSp>
          <p:nvGrpSpPr>
            <p:cNvPr id="55301" name="Group 2"/>
            <p:cNvGrpSpPr>
              <a:grpSpLocks/>
            </p:cNvGrpSpPr>
            <p:nvPr/>
          </p:nvGrpSpPr>
          <p:grpSpPr bwMode="auto">
            <a:xfrm>
              <a:off x="590107" y="858024"/>
              <a:ext cx="5989079" cy="3934609"/>
              <a:chOff x="340" y="798"/>
              <a:chExt cx="2858" cy="2314"/>
            </a:xfrm>
          </p:grpSpPr>
          <p:sp>
            <p:nvSpPr>
              <p:cNvPr id="24" name="Rectangle 3" descr="60%"/>
              <p:cNvSpPr>
                <a:spLocks noChangeArrowheads="1"/>
              </p:cNvSpPr>
              <p:nvPr/>
            </p:nvSpPr>
            <p:spPr bwMode="auto">
              <a:xfrm>
                <a:off x="568" y="798"/>
                <a:ext cx="2631" cy="2041"/>
              </a:xfrm>
              <a:prstGeom prst="rect">
                <a:avLst/>
              </a:prstGeom>
              <a:pattFill prst="pct60">
                <a:fgClr>
                  <a:srgbClr val="CCFFFF"/>
                </a:fgClr>
                <a:bgClr>
                  <a:srgbClr val="66CCFF"/>
                </a:bgClr>
              </a:pattFill>
              <a:ln w="28575" algn="ctr">
                <a:solidFill>
                  <a:srgbClr val="000099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3399FF"/>
                </a:outerShdw>
              </a:effectLst>
            </p:spPr>
            <p:txBody>
              <a:bodyPr wrap="none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25" name="Rectangle 4" descr="60%"/>
              <p:cNvSpPr>
                <a:spLocks noChangeArrowheads="1"/>
              </p:cNvSpPr>
              <p:nvPr/>
            </p:nvSpPr>
            <p:spPr bwMode="auto">
              <a:xfrm>
                <a:off x="522" y="844"/>
                <a:ext cx="2631" cy="2041"/>
              </a:xfrm>
              <a:prstGeom prst="rect">
                <a:avLst/>
              </a:prstGeom>
              <a:pattFill prst="pct60">
                <a:fgClr>
                  <a:srgbClr val="CCFFFF"/>
                </a:fgClr>
                <a:bgClr>
                  <a:srgbClr val="66CCFF"/>
                </a:bgClr>
              </a:pattFill>
              <a:ln w="28575" algn="ctr">
                <a:solidFill>
                  <a:srgbClr val="000099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3399FF"/>
                </a:outerShdw>
              </a:effectLst>
            </p:spPr>
            <p:txBody>
              <a:bodyPr wrap="none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26" name="Rectangle 5" descr="60%"/>
              <p:cNvSpPr>
                <a:spLocks noChangeArrowheads="1"/>
              </p:cNvSpPr>
              <p:nvPr/>
            </p:nvSpPr>
            <p:spPr bwMode="auto">
              <a:xfrm>
                <a:off x="476" y="890"/>
                <a:ext cx="2634" cy="2041"/>
              </a:xfrm>
              <a:prstGeom prst="rect">
                <a:avLst/>
              </a:prstGeom>
              <a:pattFill prst="pct60">
                <a:fgClr>
                  <a:srgbClr val="CCFFFF"/>
                </a:fgClr>
                <a:bgClr>
                  <a:srgbClr val="66CCFF"/>
                </a:bgClr>
              </a:pattFill>
              <a:ln w="28575" algn="ctr">
                <a:solidFill>
                  <a:srgbClr val="000099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3399FF"/>
                </a:outerShdw>
              </a:effectLst>
            </p:spPr>
            <p:txBody>
              <a:bodyPr wrap="none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27" name="Rectangle 6" descr="60%"/>
              <p:cNvSpPr>
                <a:spLocks noChangeArrowheads="1"/>
              </p:cNvSpPr>
              <p:nvPr/>
            </p:nvSpPr>
            <p:spPr bwMode="auto">
              <a:xfrm>
                <a:off x="431" y="935"/>
                <a:ext cx="2634" cy="2041"/>
              </a:xfrm>
              <a:prstGeom prst="rect">
                <a:avLst/>
              </a:prstGeom>
              <a:pattFill prst="pct60">
                <a:fgClr>
                  <a:srgbClr val="CCFFFF"/>
                </a:fgClr>
                <a:bgClr>
                  <a:srgbClr val="66CCFF"/>
                </a:bgClr>
              </a:pattFill>
              <a:ln w="28575" algn="ctr">
                <a:solidFill>
                  <a:srgbClr val="000099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3399FF"/>
                </a:outerShdw>
              </a:effectLst>
            </p:spPr>
            <p:txBody>
              <a:bodyPr wrap="none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28" name="Rectangle 7" descr="60%"/>
              <p:cNvSpPr>
                <a:spLocks noChangeArrowheads="1"/>
              </p:cNvSpPr>
              <p:nvPr/>
            </p:nvSpPr>
            <p:spPr bwMode="auto">
              <a:xfrm>
                <a:off x="386" y="980"/>
                <a:ext cx="2631" cy="2041"/>
              </a:xfrm>
              <a:prstGeom prst="rect">
                <a:avLst/>
              </a:prstGeom>
              <a:pattFill prst="pct60">
                <a:fgClr>
                  <a:srgbClr val="CCFFFF"/>
                </a:fgClr>
                <a:bgClr>
                  <a:srgbClr val="66CCFF"/>
                </a:bgClr>
              </a:pattFill>
              <a:ln w="28575" algn="ctr">
                <a:solidFill>
                  <a:srgbClr val="000099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3399FF"/>
                </a:outerShdw>
              </a:effectLst>
            </p:spPr>
            <p:txBody>
              <a:bodyPr wrap="none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29" name="Rectangle 8" descr="60%"/>
              <p:cNvSpPr>
                <a:spLocks noChangeArrowheads="1"/>
              </p:cNvSpPr>
              <p:nvPr/>
            </p:nvSpPr>
            <p:spPr bwMode="auto">
              <a:xfrm>
                <a:off x="340" y="1026"/>
                <a:ext cx="2631" cy="2041"/>
              </a:xfrm>
              <a:prstGeom prst="rect">
                <a:avLst/>
              </a:prstGeom>
              <a:pattFill prst="pct60">
                <a:fgClr>
                  <a:srgbClr val="CCFFFF"/>
                </a:fgClr>
                <a:bgClr>
                  <a:srgbClr val="66CCFF"/>
                </a:bgClr>
              </a:pattFill>
              <a:ln w="28575" algn="ctr">
                <a:solidFill>
                  <a:srgbClr val="000099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3399FF"/>
                </a:outerShdw>
              </a:effectLst>
            </p:spPr>
            <p:txBody>
              <a:bodyPr wrap="none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30" name="Rectangle 9" descr="60%"/>
              <p:cNvSpPr>
                <a:spLocks noChangeArrowheads="1"/>
              </p:cNvSpPr>
              <p:nvPr/>
            </p:nvSpPr>
            <p:spPr bwMode="auto">
              <a:xfrm>
                <a:off x="340" y="1071"/>
                <a:ext cx="2631" cy="2041"/>
              </a:xfrm>
              <a:prstGeom prst="rect">
                <a:avLst/>
              </a:prstGeom>
              <a:pattFill prst="pct60">
                <a:fgClr>
                  <a:srgbClr val="CCFFFF"/>
                </a:fgClr>
                <a:bgClr>
                  <a:srgbClr val="66CCFF"/>
                </a:bgClr>
              </a:pattFill>
              <a:ln w="28575" algn="ctr">
                <a:solidFill>
                  <a:srgbClr val="000099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3399FF"/>
                </a:outerShdw>
              </a:effectLst>
            </p:spPr>
            <p:txBody>
              <a:bodyPr wrap="none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55325" name="Text Box 10"/>
              <p:cNvSpPr txBox="1">
                <a:spLocks noChangeArrowheads="1"/>
              </p:cNvSpPr>
              <p:nvPr/>
            </p:nvSpPr>
            <p:spPr bwMode="auto">
              <a:xfrm>
                <a:off x="476" y="1071"/>
                <a:ext cx="88" cy="2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>
                  <a:latin typeface="Garamond" pitchFamily="18" charset="0"/>
                </a:endParaRPr>
              </a:p>
            </p:txBody>
          </p:sp>
          <p:sp>
            <p:nvSpPr>
              <p:cNvPr id="55326" name="Text Box 11"/>
              <p:cNvSpPr txBox="1">
                <a:spLocks noChangeArrowheads="1"/>
              </p:cNvSpPr>
              <p:nvPr/>
            </p:nvSpPr>
            <p:spPr bwMode="auto">
              <a:xfrm>
                <a:off x="386" y="1026"/>
                <a:ext cx="2494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>
                    <a:solidFill>
                      <a:srgbClr val="000066"/>
                    </a:solidFill>
                    <a:latin typeface="Arial Black" pitchFamily="34" charset="0"/>
                  </a:rPr>
                  <a:t>Состоит из соответствующих подсистем РЧЦ ФО. ВКЛЮЧАЕТ:</a:t>
                </a:r>
              </a:p>
            </p:txBody>
          </p:sp>
          <p:sp>
            <p:nvSpPr>
              <p:cNvPr id="33" name="Rectangle 12"/>
              <p:cNvSpPr>
                <a:spLocks noChangeArrowheads="1"/>
              </p:cNvSpPr>
              <p:nvPr/>
            </p:nvSpPr>
            <p:spPr bwMode="auto">
              <a:xfrm>
                <a:off x="431" y="1524"/>
                <a:ext cx="2406" cy="274"/>
              </a:xfrm>
              <a:prstGeom prst="rect">
                <a:avLst/>
              </a:prstGeom>
              <a:gradFill rotWithShape="0">
                <a:gsLst>
                  <a:gs pos="0">
                    <a:srgbClr val="658AFF"/>
                  </a:gs>
                  <a:gs pos="50000">
                    <a:srgbClr val="CCFFFF"/>
                  </a:gs>
                  <a:gs pos="100000">
                    <a:srgbClr val="658AFF"/>
                  </a:gs>
                </a:gsLst>
                <a:lin ang="5400000" scaled="1"/>
              </a:gradFill>
              <a:ln w="9525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384 стационарные </a:t>
                </a: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пункты РК</a:t>
                </a:r>
              </a:p>
            </p:txBody>
          </p:sp>
          <p:sp>
            <p:nvSpPr>
              <p:cNvPr id="34" name="Rectangle 13"/>
              <p:cNvSpPr>
                <a:spLocks noChangeArrowheads="1"/>
              </p:cNvSpPr>
              <p:nvPr/>
            </p:nvSpPr>
            <p:spPr bwMode="auto">
              <a:xfrm>
                <a:off x="431" y="1873"/>
                <a:ext cx="2406" cy="340"/>
              </a:xfrm>
              <a:prstGeom prst="rect">
                <a:avLst/>
              </a:prstGeom>
              <a:gradFill rotWithShape="0">
                <a:gsLst>
                  <a:gs pos="0">
                    <a:srgbClr val="658AFF"/>
                  </a:gs>
                  <a:gs pos="50000">
                    <a:srgbClr val="CCFFFF"/>
                  </a:gs>
                  <a:gs pos="100000">
                    <a:srgbClr val="658AFF"/>
                  </a:gs>
                </a:gsLst>
                <a:lin ang="5400000" scaled="1"/>
              </a:gradFill>
              <a:ln w="127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192 мобильные </a:t>
                </a: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(</a:t>
                </a: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подвижные)комплексы</a:t>
                </a:r>
                <a:endParaRPr lang="ru-RU" sz="1600" b="1" dirty="0">
                  <a:solidFill>
                    <a:srgbClr val="7030A0"/>
                  </a:solidFill>
                  <a:latin typeface="+mn-lt"/>
                </a:endParaRPr>
              </a:p>
            </p:txBody>
          </p:sp>
          <p:sp>
            <p:nvSpPr>
              <p:cNvPr id="35" name="Rectangle 14"/>
              <p:cNvSpPr>
                <a:spLocks noChangeArrowheads="1"/>
              </p:cNvSpPr>
              <p:nvPr/>
            </p:nvSpPr>
            <p:spPr bwMode="auto">
              <a:xfrm>
                <a:off x="431" y="2298"/>
                <a:ext cx="2406" cy="361"/>
              </a:xfrm>
              <a:prstGeom prst="rect">
                <a:avLst/>
              </a:prstGeom>
              <a:gradFill rotWithShape="0">
                <a:gsLst>
                  <a:gs pos="0">
                    <a:srgbClr val="658AFF"/>
                  </a:gs>
                  <a:gs pos="50000">
                    <a:srgbClr val="CCFFFF"/>
                  </a:gs>
                  <a:gs pos="100000">
                    <a:srgbClr val="658AFF"/>
                  </a:gs>
                </a:gsLst>
                <a:lin ang="5400000" scaled="1"/>
              </a:gradFill>
              <a:ln w="127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ts val="15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b="1" dirty="0">
                  <a:solidFill>
                    <a:schemeClr val="bg1"/>
                  </a:solidFill>
                  <a:latin typeface="+mn-lt"/>
                </a:endParaRPr>
              </a:p>
              <a:p>
                <a:pPr algn="ctr" fontAlgn="auto">
                  <a:lnSpc>
                    <a:spcPts val="15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490 носимые </a:t>
                </a:r>
                <a:r>
                  <a:rPr lang="ru-RU" sz="1600" b="1" dirty="0" err="1">
                    <a:solidFill>
                      <a:srgbClr val="7030A0"/>
                    </a:solidFill>
                    <a:latin typeface="+mn-lt"/>
                  </a:rPr>
                  <a:t>пеленгационные</a:t>
                </a: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 </a:t>
                </a: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комплексы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6" name="Rectangle 15"/>
              <p:cNvSpPr>
                <a:spLocks noChangeArrowheads="1"/>
              </p:cNvSpPr>
              <p:nvPr/>
            </p:nvSpPr>
            <p:spPr bwMode="auto">
              <a:xfrm>
                <a:off x="431" y="2674"/>
                <a:ext cx="2406" cy="409"/>
              </a:xfrm>
              <a:prstGeom prst="rect">
                <a:avLst/>
              </a:prstGeom>
              <a:gradFill rotWithShape="0">
                <a:gsLst>
                  <a:gs pos="0">
                    <a:srgbClr val="658AFF"/>
                  </a:gs>
                  <a:gs pos="50000">
                    <a:srgbClr val="CCFFFF"/>
                  </a:gs>
                  <a:gs pos="100000">
                    <a:srgbClr val="658AFF"/>
                  </a:gs>
                </a:gsLst>
                <a:lin ang="5400000" scaled="1"/>
              </a:gradFill>
              <a:ln w="9525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1926 специальные средства </a:t>
                </a:r>
                <a:r>
                  <a:rPr lang="ru-RU" sz="1600" b="1" dirty="0">
                    <a:solidFill>
                      <a:srgbClr val="7030A0"/>
                    </a:solidFill>
                    <a:latin typeface="+mn-lt"/>
                  </a:rPr>
                  <a:t>измерений</a:t>
                </a:r>
              </a:p>
            </p:txBody>
          </p:sp>
        </p:grpSp>
        <p:grpSp>
          <p:nvGrpSpPr>
            <p:cNvPr id="55302" name="Group 18"/>
            <p:cNvGrpSpPr>
              <a:grpSpLocks/>
            </p:cNvGrpSpPr>
            <p:nvPr/>
          </p:nvGrpSpPr>
          <p:grpSpPr bwMode="auto">
            <a:xfrm>
              <a:off x="7365922" y="0"/>
              <a:ext cx="4156152" cy="2968581"/>
              <a:chOff x="737" y="618"/>
              <a:chExt cx="3532" cy="3357"/>
            </a:xfrm>
          </p:grpSpPr>
          <p:pic>
            <p:nvPicPr>
              <p:cNvPr id="55316" name="Picture 19" descr="IMG_2150 copy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818" y="618"/>
                <a:ext cx="2451" cy="3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317" name="Picture 20" descr="P1480439 (2)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37" y="2526"/>
                <a:ext cx="1749" cy="1449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  <a:miter lim="800000"/>
                <a:headEnd/>
                <a:tailEnd/>
              </a:ln>
            </p:spPr>
          </p:pic>
        </p:grpSp>
        <p:grpSp>
          <p:nvGrpSpPr>
            <p:cNvPr id="55303" name="Group 22"/>
            <p:cNvGrpSpPr>
              <a:grpSpLocks/>
            </p:cNvGrpSpPr>
            <p:nvPr/>
          </p:nvGrpSpPr>
          <p:grpSpPr bwMode="auto">
            <a:xfrm>
              <a:off x="9117643" y="3172587"/>
              <a:ext cx="1950352" cy="2245560"/>
              <a:chOff x="521" y="618"/>
              <a:chExt cx="1406" cy="1860"/>
            </a:xfrm>
          </p:grpSpPr>
          <p:pic>
            <p:nvPicPr>
              <p:cNvPr id="55314" name="Picture 23" descr="15 08 2007 003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521" y="618"/>
                <a:ext cx="1396" cy="18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Rectangle 24"/>
              <p:cNvSpPr>
                <a:spLocks noChangeArrowheads="1"/>
              </p:cNvSpPr>
              <p:nvPr/>
            </p:nvSpPr>
            <p:spPr bwMode="auto">
              <a:xfrm>
                <a:off x="521" y="619"/>
                <a:ext cx="1407" cy="1860"/>
              </a:xfrm>
              <a:prstGeom prst="rect">
                <a:avLst/>
              </a:prstGeom>
              <a:noFill/>
              <a:ln w="19050" algn="ctr">
                <a:solidFill>
                  <a:srgbClr val="FFFF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pic>
          <p:nvPicPr>
            <p:cNvPr id="55304" name="Picture 25" descr="nrp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760773" y="5240351"/>
              <a:ext cx="2213656" cy="979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05" name="Picture 26" descr="FSL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689732" y="5311789"/>
              <a:ext cx="2000264" cy="931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Line 27"/>
            <p:cNvSpPr>
              <a:spLocks noChangeShapeType="1"/>
            </p:cNvSpPr>
            <p:nvPr/>
          </p:nvSpPr>
          <p:spPr bwMode="auto">
            <a:xfrm flipV="1">
              <a:off x="5761001" y="993592"/>
              <a:ext cx="3265938" cy="1023250"/>
            </a:xfrm>
            <a:prstGeom prst="line">
              <a:avLst/>
            </a:prstGeom>
            <a:noFill/>
            <a:ln w="38100" cmpd="dbl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>
              <a:off x="5399753" y="3444733"/>
              <a:ext cx="4082948" cy="273291"/>
            </a:xfrm>
            <a:prstGeom prst="line">
              <a:avLst/>
            </a:prstGeom>
            <a:noFill/>
            <a:ln w="38100" cmpd="dbl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Line 29"/>
            <p:cNvSpPr>
              <a:spLocks noChangeShapeType="1"/>
            </p:cNvSpPr>
            <p:nvPr/>
          </p:nvSpPr>
          <p:spPr bwMode="auto">
            <a:xfrm>
              <a:off x="5490064" y="4658653"/>
              <a:ext cx="2198996" cy="582596"/>
            </a:xfrm>
            <a:prstGeom prst="line">
              <a:avLst/>
            </a:prstGeom>
            <a:noFill/>
            <a:ln w="38100" cmpd="dbl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55309" name="Group 34"/>
            <p:cNvGrpSpPr>
              <a:grpSpLocks/>
            </p:cNvGrpSpPr>
            <p:nvPr/>
          </p:nvGrpSpPr>
          <p:grpSpPr bwMode="auto">
            <a:xfrm>
              <a:off x="6759217" y="2832077"/>
              <a:ext cx="1992071" cy="1905051"/>
              <a:chOff x="3740" y="618"/>
              <a:chExt cx="1858" cy="2494"/>
            </a:xfrm>
          </p:grpSpPr>
          <p:pic>
            <p:nvPicPr>
              <p:cNvPr id="55312" name="Picture 35" descr="IMG_1518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3740" y="618"/>
                <a:ext cx="1801" cy="2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Rectangle 36"/>
              <p:cNvSpPr>
                <a:spLocks noChangeArrowheads="1"/>
              </p:cNvSpPr>
              <p:nvPr/>
            </p:nvSpPr>
            <p:spPr bwMode="auto">
              <a:xfrm>
                <a:off x="3739" y="619"/>
                <a:ext cx="1859" cy="2493"/>
              </a:xfrm>
              <a:prstGeom prst="rect">
                <a:avLst/>
              </a:prstGeom>
              <a:noFill/>
              <a:ln w="19050" algn="ctr">
                <a:solidFill>
                  <a:srgbClr val="FFFF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6" name="Line 37"/>
            <p:cNvSpPr>
              <a:spLocks noChangeShapeType="1"/>
            </p:cNvSpPr>
            <p:nvPr/>
          </p:nvSpPr>
          <p:spPr bwMode="auto">
            <a:xfrm>
              <a:off x="5399753" y="2762566"/>
              <a:ext cx="1631918" cy="137705"/>
            </a:xfrm>
            <a:prstGeom prst="line">
              <a:avLst/>
            </a:prstGeom>
            <a:noFill/>
            <a:ln w="38100" cmpd="dbl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Line 38"/>
            <p:cNvSpPr>
              <a:spLocks noChangeShapeType="1"/>
            </p:cNvSpPr>
            <p:nvPr/>
          </p:nvSpPr>
          <p:spPr bwMode="auto">
            <a:xfrm flipH="1">
              <a:off x="4689857" y="4658653"/>
              <a:ext cx="619583" cy="652508"/>
            </a:xfrm>
            <a:prstGeom prst="line">
              <a:avLst/>
            </a:prstGeom>
            <a:noFill/>
            <a:ln w="38100" cmpd="dbl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Технологические стандарты АСУ ТП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grpSp>
        <p:nvGrpSpPr>
          <p:cNvPr id="5133" name="Группа 5"/>
          <p:cNvGrpSpPr>
            <a:grpSpLocks/>
          </p:cNvGrpSpPr>
          <p:nvPr/>
        </p:nvGrpSpPr>
        <p:grpSpPr bwMode="auto">
          <a:xfrm>
            <a:off x="260350" y="1125538"/>
            <a:ext cx="8775700" cy="5472112"/>
            <a:chOff x="260311" y="612564"/>
            <a:chExt cx="10715700" cy="5522911"/>
          </a:xfrm>
        </p:grpSpPr>
        <p:sp>
          <p:nvSpPr>
            <p:cNvPr id="7" name="AutoShape 21"/>
            <p:cNvSpPr>
              <a:spLocks noChangeArrowheads="1"/>
            </p:cNvSpPr>
            <p:nvPr/>
          </p:nvSpPr>
          <p:spPr bwMode="auto">
            <a:xfrm>
              <a:off x="260311" y="612564"/>
              <a:ext cx="10715700" cy="5522911"/>
            </a:xfrm>
            <a:prstGeom prst="roundRect">
              <a:avLst>
                <a:gd name="adj" fmla="val 2972"/>
              </a:avLst>
            </a:prstGeom>
            <a:solidFill>
              <a:srgbClr val="705D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135" name="Rectangle 25"/>
            <p:cNvSpPr>
              <a:spLocks noChangeArrowheads="1"/>
            </p:cNvSpPr>
            <p:nvPr/>
          </p:nvSpPr>
          <p:spPr bwMode="auto">
            <a:xfrm>
              <a:off x="2046260" y="973654"/>
              <a:ext cx="8715436" cy="4876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eaLnBrk="0" hangingPunct="0">
                <a:spcBef>
                  <a:spcPts val="1200"/>
                </a:spcBef>
                <a:buClr>
                  <a:srgbClr val="FED312"/>
                </a:buClr>
                <a:buFont typeface="Calibri" pitchFamily="34" charset="0"/>
                <a:buChar char="●"/>
              </a:pPr>
              <a:r>
                <a:rPr lang="ru-RU" b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 Типовой унифицированный сервер АСУ ТП радиомониторинга </a:t>
              </a:r>
            </a:p>
            <a:p>
              <a:pPr eaLnBrk="0" hangingPunct="0">
                <a:spcBef>
                  <a:spcPts val="1200"/>
                </a:spcBef>
                <a:buClr>
                  <a:srgbClr val="FED312"/>
                </a:buClr>
                <a:buFont typeface="Calibri" pitchFamily="34" charset="0"/>
                <a:buChar char="●"/>
              </a:pPr>
              <a:r>
                <a:rPr lang="ru-RU" b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 Единая БД учета объектов радиомониторинга, технических средств,  планов, постановок задач и результатов радиомониторинга</a:t>
              </a:r>
              <a:endParaRPr lang="en-US" b="1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endParaRPr>
            </a:p>
            <a:p>
              <a:pPr eaLnBrk="0" hangingPunct="0">
                <a:spcBef>
                  <a:spcPts val="1200"/>
                </a:spcBef>
                <a:buClr>
                  <a:srgbClr val="FED312"/>
                </a:buClr>
              </a:pPr>
              <a:endParaRPr lang="ru-RU" sz="1000" b="1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endParaRPr>
            </a:p>
            <a:p>
              <a:pPr eaLnBrk="0" hangingPunct="0">
                <a:spcBef>
                  <a:spcPts val="1200"/>
                </a:spcBef>
                <a:buClr>
                  <a:srgbClr val="FED312"/>
                </a:buClr>
                <a:buFont typeface="Calibri" pitchFamily="34" charset="0"/>
                <a:buChar char="●"/>
              </a:pPr>
              <a:r>
                <a:rPr lang="ru-RU" b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 Единый интерфейс управления разнотипным радиоконтрольным оборудованием (РКО)</a:t>
              </a:r>
            </a:p>
            <a:p>
              <a:pPr eaLnBrk="0" hangingPunct="0">
                <a:spcBef>
                  <a:spcPts val="1200"/>
                </a:spcBef>
                <a:buClr>
                  <a:srgbClr val="FED312"/>
                </a:buClr>
                <a:buFont typeface="Calibri" pitchFamily="34" charset="0"/>
                <a:buChar char="●"/>
              </a:pPr>
              <a:r>
                <a:rPr lang="ru-RU" b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 ОТТ к поставляемому РКО в части сопряжения с АСРК</a:t>
              </a:r>
            </a:p>
            <a:p>
              <a:pPr eaLnBrk="0" hangingPunct="0">
                <a:spcBef>
                  <a:spcPts val="1200"/>
                </a:spcBef>
                <a:buClr>
                  <a:srgbClr val="FED312"/>
                </a:buClr>
                <a:buFont typeface="Calibri" pitchFamily="34" charset="0"/>
                <a:buChar char="●"/>
              </a:pPr>
              <a:r>
                <a:rPr lang="ru-RU" b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 Единый внутрисистемный протокол управления разнотипным РКО</a:t>
              </a:r>
            </a:p>
            <a:p>
              <a:pPr eaLnBrk="0" hangingPunct="0">
                <a:spcBef>
                  <a:spcPts val="1200"/>
                </a:spcBef>
                <a:buClr>
                  <a:srgbClr val="FED312"/>
                </a:buClr>
                <a:buFont typeface="Calibri" pitchFamily="34" charset="0"/>
                <a:buChar char="●"/>
              </a:pPr>
              <a:endParaRPr lang="en-US" sz="800" b="1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endParaRPr>
            </a:p>
            <a:p>
              <a:pPr eaLnBrk="0" hangingPunct="0">
                <a:spcBef>
                  <a:spcPts val="1200"/>
                </a:spcBef>
                <a:buClr>
                  <a:srgbClr val="FED312"/>
                </a:buClr>
                <a:buFont typeface="Calibri" pitchFamily="34" charset="0"/>
                <a:buChar char="●"/>
              </a:pPr>
              <a:r>
                <a:rPr lang="ru-RU" b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 Типовые методики решения типовых задач радиотехнических измерений и радиоконтроля</a:t>
              </a:r>
            </a:p>
            <a:p>
              <a:pPr eaLnBrk="0" hangingPunct="0">
                <a:spcBef>
                  <a:spcPts val="1200"/>
                </a:spcBef>
                <a:buClr>
                  <a:srgbClr val="FED312"/>
                </a:buClr>
                <a:buFont typeface="Calibri" pitchFamily="34" charset="0"/>
                <a:buChar char="●"/>
              </a:pPr>
              <a:r>
                <a:rPr lang="ru-RU" b="1">
                  <a:solidFill>
                    <a:schemeClr val="bg1"/>
                  </a:solidFill>
                  <a:latin typeface="Calibri" pitchFamily="34" charset="0"/>
                  <a:ea typeface="ＭＳ Ｐゴシック"/>
                  <a:cs typeface="ＭＳ Ｐゴシック"/>
                </a:rPr>
                <a:t> Библиотека алгоритмов и модулей СПО обработки данных и визуализации результатов радиотехнических измерений и радиомониторинга, поступающих от разнотипного РКО</a:t>
              </a:r>
              <a:endParaRPr lang="ru-RU" sz="3000" b="1">
                <a:solidFill>
                  <a:schemeClr val="bg1"/>
                </a:solidFill>
                <a:latin typeface="Calibri" pitchFamily="34" charset="0"/>
                <a:ea typeface="ＭＳ Ｐゴシック"/>
                <a:cs typeface="ＭＳ Ｐゴシック"/>
              </a:endParaRPr>
            </a:p>
          </p:txBody>
        </p:sp>
        <p:graphicFrame>
          <p:nvGraphicFramePr>
            <p:cNvPr id="5131" name="Object 11"/>
            <p:cNvGraphicFramePr>
              <a:graphicFrameLocks noChangeAspect="1"/>
            </p:cNvGraphicFramePr>
            <p:nvPr/>
          </p:nvGraphicFramePr>
          <p:xfrm>
            <a:off x="617501" y="739757"/>
            <a:ext cx="839883" cy="1214447"/>
          </p:xfrm>
          <a:graphic>
            <a:graphicData uri="http://schemas.openxmlformats.org/presentationml/2006/ole">
              <p:oleObj spid="_x0000_s5131" name="Visio" r:id="rId4" imgW="745093" imgH="991791" progId="">
                <p:embed/>
              </p:oleObj>
            </a:graphicData>
          </a:graphic>
        </p:graphicFrame>
        <p:pic>
          <p:nvPicPr>
            <p:cNvPr id="5136" name="Рисунок 9" descr="124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1749" y="4311657"/>
              <a:ext cx="1214446" cy="857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137" name="Группа 16"/>
            <p:cNvGrpSpPr>
              <a:grpSpLocks/>
            </p:cNvGrpSpPr>
            <p:nvPr/>
          </p:nvGrpSpPr>
          <p:grpSpPr bwMode="auto">
            <a:xfrm>
              <a:off x="688939" y="2454269"/>
              <a:ext cx="1055304" cy="1143008"/>
              <a:chOff x="403187" y="4525971"/>
              <a:chExt cx="1287280" cy="1427602"/>
            </a:xfrm>
          </p:grpSpPr>
          <p:pic>
            <p:nvPicPr>
              <p:cNvPr id="5143" name="Рисунок 16" descr="ott.jpg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3187" y="4525971"/>
                <a:ext cx="879691" cy="1239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44" name="Рисунок 17" descr="ott.jpg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80747" y="4636189"/>
                <a:ext cx="879691" cy="1239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45" name="Рисунок 18" descr="ott.jpg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569192" y="4713749"/>
                <a:ext cx="1121275" cy="1239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138" name="Picture 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74625" y="2740021"/>
              <a:ext cx="381000" cy="86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9" name="Picture 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88939" y="3454401"/>
              <a:ext cx="476250" cy="414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0" name="Рисунок 13" descr="Измерение параметров в пост обработке.bmp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17500" y="5011749"/>
              <a:ext cx="1214665" cy="871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1" name="Рисунок 8" descr="palka.png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46063" y="1954203"/>
              <a:ext cx="4643470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2" name="Рисунок 8" descr="palka.png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46063" y="3883029"/>
              <a:ext cx="4714908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132656"/>
            <a:ext cx="9108504" cy="992088"/>
          </a:xfrm>
        </p:spPr>
        <p:txBody>
          <a:bodyPr rtlCol="0">
            <a:normAutofit/>
          </a:bodyPr>
          <a:lstStyle/>
          <a:p>
            <a:pPr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Результаты создания и ввода в действие </a:t>
            </a:r>
            <a:b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</a:br>
            <a:r>
              <a:rPr lang="ru-RU" altLang="zh-CN" sz="3600" dirty="0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АСУ ТП </a:t>
            </a:r>
            <a:r>
              <a:rPr lang="ru-RU" altLang="zh-CN" sz="3600" dirty="0" err="1" smtClean="0">
                <a:ln w="3175">
                  <a:solidFill>
                    <a:schemeClr val="tx1"/>
                  </a:solidFill>
                </a:ln>
                <a:ea typeface="微软雅黑" pitchFamily="34" charset="-122"/>
              </a:rPr>
              <a:t>радиомониторинга</a:t>
            </a:r>
            <a:endParaRPr sz="3600" dirty="0">
              <a:ea typeface="微软雅黑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688" y="1357313"/>
            <a:ext cx="7429500" cy="406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ru-RU" sz="2000" b="1" dirty="0">
                <a:solidFill>
                  <a:srgbClr val="7030A0"/>
                </a:solidFill>
                <a:latin typeface="+mj-lt"/>
              </a:rPr>
              <a:t>На примере  АСРК-РФ  </a:t>
            </a:r>
          </a:p>
          <a:p>
            <a:pPr algn="just" fontAlgn="auto">
              <a:spcBef>
                <a:spcPts val="0"/>
              </a:spcBef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rgbClr val="7030A0"/>
                </a:solidFill>
                <a:latin typeface="+mj-lt"/>
              </a:rPr>
              <a:t>реализация </a:t>
            </a:r>
            <a:r>
              <a:rPr lang="ru-RU" sz="2000" dirty="0">
                <a:solidFill>
                  <a:srgbClr val="7030A0"/>
                </a:solidFill>
                <a:latin typeface="+mj-lt"/>
              </a:rPr>
              <a:t>единого порядка планирования и осуществления </a:t>
            </a:r>
            <a:r>
              <a:rPr lang="ru-RU" sz="2000" dirty="0" err="1">
                <a:solidFill>
                  <a:srgbClr val="7030A0"/>
                </a:solidFill>
                <a:latin typeface="+mj-lt"/>
              </a:rPr>
              <a:t>радиоконтроля</a:t>
            </a:r>
            <a:r>
              <a:rPr lang="ru-RU" sz="2000" dirty="0">
                <a:solidFill>
                  <a:srgbClr val="7030A0"/>
                </a:solidFill>
                <a:latin typeface="+mj-lt"/>
              </a:rPr>
              <a:t>, единого содержания и единых количественных показателей </a:t>
            </a:r>
            <a:r>
              <a:rPr lang="ru-RU" sz="2000" dirty="0" err="1">
                <a:solidFill>
                  <a:srgbClr val="7030A0"/>
                </a:solidFill>
                <a:latin typeface="+mj-lt"/>
              </a:rPr>
              <a:t>радиоконтроля</a:t>
            </a:r>
            <a:r>
              <a:rPr lang="ru-RU" sz="2000" dirty="0">
                <a:solidFill>
                  <a:srgbClr val="7030A0"/>
                </a:solidFill>
                <a:latin typeface="+mj-lt"/>
              </a:rPr>
              <a:t> с учетом руководящих и нормативных документов для всех </a:t>
            </a:r>
            <a:r>
              <a:rPr lang="ru-RU" sz="2000" dirty="0">
                <a:solidFill>
                  <a:srgbClr val="7030A0"/>
                </a:solidFill>
                <a:latin typeface="+mj-lt"/>
              </a:rPr>
              <a:t>региональных подразделений радиочастотной службы</a:t>
            </a:r>
            <a:endParaRPr lang="ru-RU" sz="2000" dirty="0">
              <a:solidFill>
                <a:srgbClr val="7030A0"/>
              </a:solidFill>
              <a:latin typeface="+mj-lt"/>
            </a:endParaRPr>
          </a:p>
          <a:p>
            <a:pPr algn="just" fontAlgn="auto">
              <a:spcBef>
                <a:spcPts val="0"/>
              </a:spcBef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rgbClr val="7030A0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+mj-lt"/>
              </a:rPr>
              <a:t>Существенное повышение интенсивности использования дорогостоящих технических средств  </a:t>
            </a:r>
            <a:r>
              <a:rPr lang="ru-RU" sz="2000" dirty="0" err="1">
                <a:solidFill>
                  <a:srgbClr val="7030A0"/>
                </a:solidFill>
                <a:latin typeface="+mj-lt"/>
              </a:rPr>
              <a:t>радиомониторинга</a:t>
            </a:r>
            <a:endParaRPr lang="ru-RU" sz="2000" dirty="0">
              <a:solidFill>
                <a:srgbClr val="7030A0"/>
              </a:solidFill>
              <a:latin typeface="+mj-lt"/>
            </a:endParaRPr>
          </a:p>
          <a:p>
            <a:pPr algn="just" fontAlgn="auto">
              <a:spcBef>
                <a:spcPts val="0"/>
              </a:spcBef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rgbClr val="7030A0"/>
                </a:solidFill>
                <a:latin typeface="+mj-lt"/>
              </a:rPr>
              <a:t>Снижение трудозатрат на формирование отчетных документов по результатам </a:t>
            </a:r>
            <a:r>
              <a:rPr lang="ru-RU" sz="2000" dirty="0" err="1">
                <a:solidFill>
                  <a:srgbClr val="7030A0"/>
                </a:solidFill>
                <a:latin typeface="+mj-lt"/>
              </a:rPr>
              <a:t>радиомониторинга</a:t>
            </a:r>
            <a:endParaRPr lang="ru-RU" sz="2000" dirty="0">
              <a:solidFill>
                <a:srgbClr val="7030A0"/>
              </a:solidFill>
              <a:latin typeface="+mj-lt"/>
            </a:endParaRPr>
          </a:p>
          <a:p>
            <a:pPr algn="just" fontAlgn="auto">
              <a:spcBef>
                <a:spcPts val="0"/>
              </a:spcBef>
              <a:spcAft>
                <a:spcPts val="2400"/>
              </a:spcAft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rgbClr val="7030A0"/>
                </a:solidFill>
                <a:latin typeface="+mj-lt"/>
              </a:rPr>
              <a:t>Существенное повышение полноты </a:t>
            </a:r>
            <a:r>
              <a:rPr lang="ru-RU" sz="2000" dirty="0" err="1">
                <a:solidFill>
                  <a:srgbClr val="7030A0"/>
                </a:solidFill>
                <a:latin typeface="+mj-lt"/>
              </a:rPr>
              <a:t>радиомониторинга</a:t>
            </a:r>
            <a:r>
              <a:rPr lang="ru-RU" sz="2000" dirty="0">
                <a:solidFill>
                  <a:srgbClr val="7030A0"/>
                </a:solidFill>
                <a:latin typeface="+mj-lt"/>
              </a:rPr>
              <a:t> излучений действующих радиосредств</a:t>
            </a:r>
            <a:endParaRPr lang="ru-RU" sz="2000" dirty="0">
              <a:solidFill>
                <a:srgbClr val="7030A0"/>
              </a:solidFill>
              <a:latin typeface="+mj-lt"/>
            </a:endParaRPr>
          </a:p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endParaRPr lang="ru-RU" sz="1600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ariant_01 2">
    <a:dk1>
      <a:srgbClr val="104A8A"/>
    </a:dk1>
    <a:lt1>
      <a:srgbClr val="FFFFFF"/>
    </a:lt1>
    <a:dk2>
      <a:srgbClr val="E1E1E7"/>
    </a:dk2>
    <a:lt2>
      <a:srgbClr val="B2B2B2"/>
    </a:lt2>
    <a:accent1>
      <a:srgbClr val="6D77BF"/>
    </a:accent1>
    <a:accent2>
      <a:srgbClr val="E19966"/>
    </a:accent2>
    <a:accent3>
      <a:srgbClr val="FFFFFF"/>
    </a:accent3>
    <a:accent4>
      <a:srgbClr val="0C3E75"/>
    </a:accent4>
    <a:accent5>
      <a:srgbClr val="BABDDC"/>
    </a:accent5>
    <a:accent6>
      <a:srgbClr val="CC8A5C"/>
    </a:accent6>
    <a:hlink>
      <a:srgbClr val="A959A1"/>
    </a:hlink>
    <a:folHlink>
      <a:srgbClr val="3AABC6"/>
    </a:folHlink>
  </a:clrScheme>
  <a:fontScheme name="Variant_01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Изящная">
    <a:fillStyleLst>
      <a:solidFill>
        <a:schemeClr val="phClr"/>
      </a:solidFill>
      <a:gradFill rotWithShape="1">
        <a:gsLst>
          <a:gs pos="0">
            <a:schemeClr val="phClr">
              <a:tint val="15000"/>
              <a:satMod val="250000"/>
            </a:schemeClr>
          </a:gs>
          <a:gs pos="49000">
            <a:schemeClr val="phClr">
              <a:tint val="50000"/>
              <a:satMod val="200000"/>
            </a:schemeClr>
          </a:gs>
          <a:gs pos="49100">
            <a:schemeClr val="phClr">
              <a:tint val="64000"/>
              <a:satMod val="160000"/>
            </a:schemeClr>
          </a:gs>
          <a:gs pos="92000">
            <a:schemeClr val="phClr">
              <a:tint val="50000"/>
              <a:satMod val="200000"/>
            </a:schemeClr>
          </a:gs>
          <a:gs pos="100000">
            <a:schemeClr val="phClr">
              <a:tint val="43000"/>
              <a:satMod val="190000"/>
            </a:schemeClr>
          </a:gs>
        </a:gsLst>
        <a:lin ang="5400000" scaled="1"/>
      </a:gradFill>
      <a:gradFill rotWithShape="1">
        <a:gsLst>
          <a:gs pos="0">
            <a:schemeClr val="phClr">
              <a:tint val="74000"/>
            </a:schemeClr>
          </a:gs>
          <a:gs pos="49000">
            <a:schemeClr val="phClr">
              <a:tint val="96000"/>
              <a:shade val="84000"/>
              <a:satMod val="110000"/>
            </a:schemeClr>
          </a:gs>
          <a:gs pos="49100">
            <a:schemeClr val="phClr">
              <a:shade val="55000"/>
              <a:satMod val="150000"/>
            </a:schemeClr>
          </a:gs>
          <a:gs pos="92000">
            <a:schemeClr val="phClr">
              <a:tint val="98000"/>
              <a:shade val="90000"/>
              <a:satMod val="128000"/>
            </a:schemeClr>
          </a:gs>
          <a:gs pos="100000">
            <a:schemeClr val="phClr">
              <a:tint val="90000"/>
              <a:shade val="97000"/>
              <a:satMod val="128000"/>
            </a:schemeClr>
          </a:gs>
        </a:gsLst>
        <a:lin ang="5400000" scaled="1"/>
      </a:gradFill>
    </a:fillStyleLst>
    <a:lnStyleLst>
      <a:ln w="11430" cap="flat" cmpd="sng" algn="ctr">
        <a:solidFill>
          <a:schemeClr val="phClr"/>
        </a:solidFill>
        <a:prstDash val="solid"/>
      </a:ln>
      <a:ln w="40000" cap="flat" cmpd="sng" algn="ctr">
        <a:solidFill>
          <a:schemeClr val="phClr"/>
        </a:solidFill>
        <a:prstDash val="solid"/>
      </a:ln>
      <a:ln w="31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chemeClr val="phClr">
              <a:shade val="30000"/>
              <a:satMod val="150000"/>
              <a:alpha val="38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</a:effectStyle>
      <a:effectStyle>
        <a:effectLst>
          <a:outerShdw blurRad="39000" dist="25400" dir="5400000" rotWithShape="0">
            <a:schemeClr val="phClr">
              <a:shade val="33000"/>
              <a:alpha val="83000"/>
            </a:scheme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500000"/>
          </a:lightRig>
        </a:scene3d>
        <a:sp3d extrusionH="127000" prstMaterial="powder">
          <a:bevelT w="50800" h="635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EventYear xmlns="9efd5795-045a-443a-a84c-1ed7509ec509" xsi:nil="true"/>
    <EventName xmlns="9efd5795-045a-443a-a84c-1ed7509ec509" xsi:nil="true"/>
    <TypeOfDocument xmlns="9efd5795-045a-443a-a84c-1ed7509ec509">Event</TypeOfDocument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3214D33100AF458C211B3CDE67C534" ma:contentTypeVersion="5" ma:contentTypeDescription="Create a new document." ma:contentTypeScope="" ma:versionID="f0820030b5ecc20a388902aab098a147">
  <xsd:schema xmlns:xsd="http://www.w3.org/2001/XMLSchema" xmlns:xs="http://www.w3.org/2001/XMLSchema" xmlns:p="http://schemas.microsoft.com/office/2006/metadata/properties" xmlns:ns1="http://schemas.microsoft.com/sharepoint/v3" xmlns:ns2="9efd5795-045a-443a-a84c-1ed7509ec509" xmlns:ns3="1f12d857-beef-4efe-80a6-4100cb93a7ce" targetNamespace="http://schemas.microsoft.com/office/2006/metadata/properties" ma:root="true" ma:fieldsID="569b2b799de6e0169fd7bf67f7a6f4ac" ns1:_="" ns2:_="" ns3:_="">
    <xsd:import namespace="http://schemas.microsoft.com/sharepoint/v3"/>
    <xsd:import namespace="9efd5795-045a-443a-a84c-1ed7509ec509"/>
    <xsd:import namespace="1f12d857-beef-4efe-80a6-4100cb93a7c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TypeOfDocument" minOccurs="0"/>
                <xsd:element ref="ns2:EventYear" minOccurs="0"/>
                <xsd:element ref="ns2:EventNam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d5795-045a-443a-a84c-1ed7509ec509" elementFormDefault="qualified">
    <xsd:import namespace="http://schemas.microsoft.com/office/2006/documentManagement/types"/>
    <xsd:import namespace="http://schemas.microsoft.com/office/infopath/2007/PartnerControls"/>
    <xsd:element name="TypeOfDocument" ma:index="10" nillable="true" ma:displayName="TypeOfDocument" ma:default="Event" ma:format="Dropdown" ma:internalName="TypeOfDocument">
      <xsd:simpleType>
        <xsd:restriction base="dms:Choice">
          <xsd:enumeration value="Event"/>
          <xsd:enumeration value="Reference"/>
        </xsd:restriction>
      </xsd:simpleType>
    </xsd:element>
    <xsd:element name="EventYear" ma:index="11" nillable="true" ma:displayName="EventYear" ma:internalName="EventYear">
      <xsd:simpleType>
        <xsd:restriction base="dms:Text">
          <xsd:maxLength value="255"/>
        </xsd:restriction>
      </xsd:simpleType>
    </xsd:element>
    <xsd:element name="EventName" ma:index="12" nillable="true" ma:displayName="EventName" ma:internalName="EventNam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12d857-beef-4efe-80a6-4100cb93a7c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179284-5C77-4B90-809F-5DF295FB0910}"/>
</file>

<file path=customXml/itemProps2.xml><?xml version="1.0" encoding="utf-8"?>
<ds:datastoreItem xmlns:ds="http://schemas.openxmlformats.org/officeDocument/2006/customXml" ds:itemID="{9A4B6523-0D16-416A-93D1-AA28B594075F}"/>
</file>

<file path=customXml/itemProps3.xml><?xml version="1.0" encoding="utf-8"?>
<ds:datastoreItem xmlns:ds="http://schemas.openxmlformats.org/officeDocument/2006/customXml" ds:itemID="{6FC5AF8C-64AF-48B0-B733-453647731BE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</TotalTime>
  <Words>852</Words>
  <Application>Microsoft Office PowerPoint</Application>
  <PresentationFormat>Экран (4:3)</PresentationFormat>
  <Paragraphs>225</Paragraphs>
  <Slides>21</Slides>
  <Notes>20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6" baseType="lpstr">
      <vt:lpstr>Calibri</vt:lpstr>
      <vt:lpstr>Arial</vt:lpstr>
      <vt:lpstr>ＭＳ Ｐゴシック</vt:lpstr>
      <vt:lpstr>Wingdings</vt:lpstr>
      <vt:lpstr>SimSun</vt:lpstr>
      <vt:lpstr>Microsoft YaHei</vt:lpstr>
      <vt:lpstr>Times New Roman</vt:lpstr>
      <vt:lpstr>Arial Unicode MS</vt:lpstr>
      <vt:lpstr>Arial Black</vt:lpstr>
      <vt:lpstr>Verdana</vt:lpstr>
      <vt:lpstr>Tahoma</vt:lpstr>
      <vt:lpstr>Garamond</vt:lpstr>
      <vt:lpstr>Тема Office</vt:lpstr>
      <vt:lpstr>Тема Office</vt:lpstr>
      <vt:lpstr>Visio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Кизима Станислав Васильевич</dc:creator>
  <cp:lastModifiedBy>Blagodarniy</cp:lastModifiedBy>
  <cp:revision>42</cp:revision>
  <dcterms:created xsi:type="dcterms:W3CDTF">2013-07-05T04:03:27Z</dcterms:created>
  <dcterms:modified xsi:type="dcterms:W3CDTF">2013-07-08T06:16:49Z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0x0101003F3214D33100AF458C211B3CDE67C534</vt:lpwstr>
  </property>
  <property fmtid="{D5CDD505-2E9C-101B-9397-08002B2CF9AE}" pid="3" name="Order">
    <vt:r8>1100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</Properties>
</file>