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3"/>
  </p:notesMasterIdLst>
  <p:sldIdLst>
    <p:sldId id="256" r:id="rId2"/>
    <p:sldId id="258" r:id="rId3"/>
    <p:sldId id="298" r:id="rId4"/>
    <p:sldId id="297" r:id="rId5"/>
    <p:sldId id="257" r:id="rId6"/>
    <p:sldId id="259" r:id="rId7"/>
    <p:sldId id="261" r:id="rId8"/>
    <p:sldId id="260" r:id="rId9"/>
    <p:sldId id="291" r:id="rId10"/>
    <p:sldId id="263" r:id="rId11"/>
    <p:sldId id="262" r:id="rId12"/>
    <p:sldId id="264" r:id="rId13"/>
    <p:sldId id="265" r:id="rId14"/>
    <p:sldId id="288" r:id="rId15"/>
    <p:sldId id="266" r:id="rId16"/>
    <p:sldId id="292" r:id="rId17"/>
    <p:sldId id="267" r:id="rId18"/>
    <p:sldId id="268" r:id="rId19"/>
    <p:sldId id="269" r:id="rId20"/>
    <p:sldId id="270" r:id="rId21"/>
    <p:sldId id="293" r:id="rId22"/>
    <p:sldId id="271" r:id="rId23"/>
    <p:sldId id="272" r:id="rId24"/>
    <p:sldId id="274" r:id="rId25"/>
    <p:sldId id="275" r:id="rId26"/>
    <p:sldId id="294" r:id="rId27"/>
    <p:sldId id="276" r:id="rId28"/>
    <p:sldId id="279" r:id="rId29"/>
    <p:sldId id="277" r:id="rId30"/>
    <p:sldId id="295" r:id="rId31"/>
    <p:sldId id="280" r:id="rId32"/>
    <p:sldId id="281" r:id="rId33"/>
    <p:sldId id="282" r:id="rId34"/>
    <p:sldId id="283" r:id="rId35"/>
    <p:sldId id="296" r:id="rId36"/>
    <p:sldId id="284" r:id="rId37"/>
    <p:sldId id="285" r:id="rId38"/>
    <p:sldId id="286" r:id="rId39"/>
    <p:sldId id="287"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15D4B-234F-4C37-B7E1-2916CDA51A6A}" type="datetimeFigureOut">
              <a:rPr lang="en-US" smtClean="0"/>
              <a:pPr/>
              <a:t>6/30/2013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455B3-E4DE-4EB2-B184-63DEBF827AC2}" type="slidenum">
              <a:rPr lang="en-US" smtClean="0"/>
              <a:pPr/>
              <a:t>‹#›</a:t>
            </a:fld>
            <a:endParaRPr lang="en-US"/>
          </a:p>
        </p:txBody>
      </p:sp>
    </p:spTree>
    <p:extLst>
      <p:ext uri="{BB962C8B-B14F-4D97-AF65-F5344CB8AC3E}">
        <p14:creationId xmlns:p14="http://schemas.microsoft.com/office/powerpoint/2010/main" xmlns="" val="31924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A0EF911-132C-41EF-99C6-6C9370B76BB2}" type="datetime1">
              <a:rPr lang="en-GB" smtClean="0"/>
              <a:pPr/>
              <a:t>30/06/2013</a:t>
            </a:fld>
            <a:endParaRPr lang="en-GB"/>
          </a:p>
        </p:txBody>
      </p:sp>
      <p:sp>
        <p:nvSpPr>
          <p:cNvPr id="2" name="Footer Placeholder 1"/>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D57AFD63-F8EC-482F-A67E-A80E66ABDB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D9185E-9E80-416F-A7AA-264C42A2978A}" type="datetime1">
              <a:rPr lang="en-GB" smtClean="0"/>
              <a:pPr/>
              <a:t>30/06/2013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AFD63-F8EC-482F-A67E-A80E66ABDB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55792-3582-4BBE-8B17-177BCFFDE914}" type="datetime1">
              <a:rPr lang="en-GB" smtClean="0"/>
              <a:pPr/>
              <a:t>30/06/2013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AFD63-F8EC-482F-A67E-A80E66ABDB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4FAEEFE-6849-4C18-8278-7094FF8D033C}" type="datetime1">
              <a:rPr lang="en-GB" smtClean="0"/>
              <a:pPr/>
              <a:t>30/06/2013</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D57AFD63-F8EC-482F-A67E-A80E66ABDB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C35C14-A736-4433-9915-F36A805B399B}" type="datetime1">
              <a:rPr lang="en-GB" smtClean="0"/>
              <a:pPr/>
              <a:t>30/06/2013</a:t>
            </a:fld>
            <a:endParaRPr lang="en-GB"/>
          </a:p>
        </p:txBody>
      </p:sp>
      <p:sp>
        <p:nvSpPr>
          <p:cNvPr id="11" name="Footer Placeholder 10"/>
          <p:cNvSpPr>
            <a:spLocks noGrp="1"/>
          </p:cNvSpPr>
          <p:nvPr>
            <p:ph type="ftr" sz="quarter" idx="11"/>
          </p:nvPr>
        </p:nvSpPr>
        <p:spPr/>
        <p:txBody>
          <a:bodyPr/>
          <a:lstStyle/>
          <a:p>
            <a:endParaRPr lang="en-GB"/>
          </a:p>
        </p:txBody>
      </p:sp>
      <p:sp>
        <p:nvSpPr>
          <p:cNvPr id="16" name="Slide Number Placeholder 15"/>
          <p:cNvSpPr>
            <a:spLocks noGrp="1"/>
          </p:cNvSpPr>
          <p:nvPr>
            <p:ph type="sldNum" sz="quarter" idx="12"/>
          </p:nvPr>
        </p:nvSpPr>
        <p:spPr/>
        <p:txBody>
          <a:bodyPr/>
          <a:lstStyle/>
          <a:p>
            <a:fld id="{D57AFD63-F8EC-482F-A67E-A80E66ABDB8E}" type="slidenum">
              <a:rPr lang="en-GB" smtClean="0"/>
              <a:pPr/>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92C3AD9-BA3F-47AF-8ACC-32212E72DA87}" type="datetime1">
              <a:rPr lang="en-GB" smtClean="0"/>
              <a:pPr/>
              <a:t>30/06/2013</a:t>
            </a:fld>
            <a:endParaRPr lang="en-GB"/>
          </a:p>
        </p:txBody>
      </p:sp>
      <p:sp>
        <p:nvSpPr>
          <p:cNvPr id="10" name="Footer Placeholder 9"/>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D57AFD63-F8EC-482F-A67E-A80E66ABDB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0356777-2ADD-48BE-870C-FEE0444EB86E}" type="datetime1">
              <a:rPr lang="en-GB" smtClean="0"/>
              <a:pPr/>
              <a:t>30/06/2013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229600" y="6477000"/>
            <a:ext cx="762000" cy="246888"/>
          </a:xfrm>
        </p:spPr>
        <p:txBody>
          <a:bodyPr/>
          <a:lstStyle/>
          <a:p>
            <a:fld id="{D57AFD63-F8EC-482F-A67E-A80E66ABDB8E}" type="slidenum">
              <a:rPr lang="en-GB" smtClean="0"/>
              <a:pPr/>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8838AD8-025E-441D-9D7D-70CB8FA243BC}" type="datetime1">
              <a:rPr lang="en-GB" smtClean="0"/>
              <a:pPr/>
              <a:t>30/06/2013</a:t>
            </a:fld>
            <a:endParaRPr lang="en-GB"/>
          </a:p>
        </p:txBody>
      </p:sp>
      <p:sp>
        <p:nvSpPr>
          <p:cNvPr id="21" name="Footer Placeholder 20"/>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AFD63-F8EC-482F-A67E-A80E66ABDB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8964FF-530F-42F0-947E-037D56C886D5}" type="datetime1">
              <a:rPr lang="en-GB" smtClean="0"/>
              <a:pPr/>
              <a:t>30/06/2013</a:t>
            </a:fld>
            <a:endParaRPr lang="en-GB"/>
          </a:p>
        </p:txBody>
      </p:sp>
      <p:sp>
        <p:nvSpPr>
          <p:cNvPr id="24" name="Footer Placeholder 2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7AFD63-F8EC-482F-A67E-A80E66ABDB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2239AFB-89B0-4002-AFA2-9A42070812A4}" type="datetime1">
              <a:rPr lang="en-GB" smtClean="0"/>
              <a:pPr/>
              <a:t>30/06/2013</a:t>
            </a:fld>
            <a:endParaRPr lang="en-GB"/>
          </a:p>
        </p:txBody>
      </p:sp>
      <p:sp>
        <p:nvSpPr>
          <p:cNvPr id="29" name="Footer Placeholder 28"/>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7AFD63-F8EC-482F-A67E-A80E66ABDB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0706D3-CA82-44DF-9E84-FB4A051F391A}" type="datetime1">
              <a:rPr lang="en-GB" smtClean="0"/>
              <a:pPr/>
              <a:t>30/06/2013</a:t>
            </a:fld>
            <a:endParaRPr lang="en-GB"/>
          </a:p>
        </p:txBody>
      </p:sp>
      <p:sp>
        <p:nvSpPr>
          <p:cNvPr id="5" name="Footer Placeholder 4"/>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D57AFD63-F8EC-482F-A67E-A80E66ABDB8E}" type="slidenum">
              <a:rPr lang="en-GB" smtClean="0"/>
              <a:pPr/>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42A8147-33E3-492E-9D3C-2C7E57CD31D7}" type="datetime1">
              <a:rPr lang="en-GB" smtClean="0"/>
              <a:pPr/>
              <a:t>30/06/2013</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7AFD63-F8EC-482F-A67E-A80E66ABDB8E}" type="slidenum">
              <a:rPr lang="en-GB" smtClean="0"/>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GB" dirty="0" smtClean="0"/>
              <a:t>Spectrum Management Trends:</a:t>
            </a:r>
            <a:br>
              <a:rPr lang="en-GB" dirty="0" smtClean="0"/>
            </a:br>
            <a:r>
              <a:rPr lang="en-GB" dirty="0" smtClean="0"/>
              <a:t>towards 2020</a:t>
            </a:r>
            <a:endParaRPr lang="en-GB" dirty="0"/>
          </a:p>
        </p:txBody>
      </p:sp>
      <p:sp>
        <p:nvSpPr>
          <p:cNvPr id="3" name="Subtitle 2"/>
          <p:cNvSpPr>
            <a:spLocks noGrp="1"/>
          </p:cNvSpPr>
          <p:nvPr>
            <p:ph type="subTitle" idx="1"/>
          </p:nvPr>
        </p:nvSpPr>
        <p:spPr>
          <a:xfrm>
            <a:off x="1875656" y="2590056"/>
            <a:ext cx="6944816" cy="1198984"/>
          </a:xfrm>
        </p:spPr>
        <p:txBody>
          <a:bodyPr>
            <a:normAutofit/>
          </a:bodyPr>
          <a:lstStyle/>
          <a:p>
            <a:pPr algn="r"/>
            <a:r>
              <a:rPr lang="en-GB" sz="2400" dirty="0" smtClean="0"/>
              <a:t>Arturas Medeisis ITU Expert (VGTU, Lithuania)</a:t>
            </a:r>
          </a:p>
          <a:p>
            <a:pPr algn="r"/>
            <a:r>
              <a:rPr lang="en-GB" sz="2400" dirty="0" smtClean="0"/>
              <a:t>István Bozsoki, BDT, ITU</a:t>
            </a:r>
            <a:endParaRPr lang="en-GB" sz="2400"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1</a:t>
            </a:fld>
            <a:endParaRPr lang="en-GB"/>
          </a:p>
        </p:txBody>
      </p:sp>
    </p:spTree>
    <p:extLst>
      <p:ext uri="{BB962C8B-B14F-4D97-AF65-F5344CB8AC3E}">
        <p14:creationId xmlns:p14="http://schemas.microsoft.com/office/powerpoint/2010/main" xmlns="" val="165547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Institutional best practices (I)</a:t>
            </a:r>
            <a:endParaRPr lang="en-GB" dirty="0"/>
          </a:p>
        </p:txBody>
      </p:sp>
      <p:sp>
        <p:nvSpPr>
          <p:cNvPr id="3" name="Content Placeholder 2"/>
          <p:cNvSpPr>
            <a:spLocks noGrp="1"/>
          </p:cNvSpPr>
          <p:nvPr>
            <p:ph idx="1"/>
          </p:nvPr>
        </p:nvSpPr>
        <p:spPr/>
        <p:txBody>
          <a:bodyPr>
            <a:normAutofit fontScale="77500" lnSpcReduction="20000"/>
          </a:bodyPr>
          <a:lstStyle/>
          <a:p>
            <a:pPr lvl="0"/>
            <a:r>
              <a:rPr lang="en-GB" b="1" dirty="0"/>
              <a:t>Setting up efficient SM organization:</a:t>
            </a:r>
            <a:endParaRPr lang="en-GB" dirty="0"/>
          </a:p>
          <a:p>
            <a:pPr lvl="1"/>
            <a:r>
              <a:rPr lang="en-GB" dirty="0"/>
              <a:t>Achieving streamlined and efficient SM on both short-term and long-term basis, </a:t>
            </a:r>
            <a:r>
              <a:rPr lang="en-GB" b="1" dirty="0"/>
              <a:t>allocating spectrum in an economic and efficient manner</a:t>
            </a:r>
            <a:r>
              <a:rPr lang="en-GB" dirty="0"/>
              <a:t>, and by relying on market forces, economic incentives and technical </a:t>
            </a:r>
            <a:r>
              <a:rPr lang="en-GB" dirty="0" smtClean="0"/>
              <a:t>innovations</a:t>
            </a:r>
            <a:endParaRPr lang="en-GB" dirty="0"/>
          </a:p>
          <a:p>
            <a:pPr lvl="0"/>
            <a:r>
              <a:rPr lang="en-GB" b="1" dirty="0"/>
              <a:t>Transparency of SM operations:</a:t>
            </a:r>
            <a:endParaRPr lang="en-GB" dirty="0"/>
          </a:p>
          <a:p>
            <a:pPr lvl="1"/>
            <a:r>
              <a:rPr lang="en-GB" dirty="0"/>
              <a:t>Promoting transparent, non-discriminatory, economically efficient and </a:t>
            </a:r>
            <a:r>
              <a:rPr lang="en-GB" b="1" dirty="0"/>
              <a:t>effective SM policies</a:t>
            </a:r>
            <a:r>
              <a:rPr lang="en-GB" dirty="0"/>
              <a:t>, that provide regulatory </a:t>
            </a:r>
            <a:r>
              <a:rPr lang="en-GB" dirty="0" smtClean="0"/>
              <a:t>certainty</a:t>
            </a:r>
          </a:p>
          <a:p>
            <a:pPr lvl="0"/>
            <a:r>
              <a:rPr lang="en-GB" b="1" dirty="0" smtClean="0"/>
              <a:t>Technological neutrality and flexible spectrum use:</a:t>
            </a:r>
            <a:endParaRPr lang="en-GB" dirty="0" smtClean="0"/>
          </a:p>
          <a:p>
            <a:pPr lvl="1"/>
            <a:r>
              <a:rPr lang="en-GB" dirty="0" smtClean="0"/>
              <a:t>Promoting </a:t>
            </a:r>
            <a:r>
              <a:rPr lang="en-GB" dirty="0"/>
              <a:t>wireless innovation, by creating conditions for the </a:t>
            </a:r>
            <a:r>
              <a:rPr lang="en-GB" b="1" dirty="0"/>
              <a:t>development of new services</a:t>
            </a:r>
            <a:r>
              <a:rPr lang="en-GB" dirty="0"/>
              <a:t>, reducing investment risks and stimulating competition among different technologies, including facilitating entry into market of </a:t>
            </a:r>
            <a:r>
              <a:rPr lang="en-GB" b="1" dirty="0"/>
              <a:t>new </a:t>
            </a:r>
            <a:r>
              <a:rPr lang="en-GB" b="1" dirty="0" smtClean="0"/>
              <a:t>competitors</a:t>
            </a:r>
            <a:endParaRPr lang="en-GB" b="1"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10</a:t>
            </a:fld>
            <a:endParaRPr lang="en-GB"/>
          </a:p>
        </p:txBody>
      </p:sp>
    </p:spTree>
    <p:extLst>
      <p:ext uri="{BB962C8B-B14F-4D97-AF65-F5344CB8AC3E}">
        <p14:creationId xmlns:p14="http://schemas.microsoft.com/office/powerpoint/2010/main" xmlns="" val="229003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SM: Vision towards 2020</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Radio </a:t>
            </a:r>
            <a:r>
              <a:rPr lang="en-GB" dirty="0"/>
              <a:t>spectrum shall continue playing ever </a:t>
            </a:r>
            <a:r>
              <a:rPr lang="en-GB" b="1" dirty="0"/>
              <a:t>more vital role in provisioning of broad variety of radiocommunications services</a:t>
            </a:r>
            <a:r>
              <a:rPr lang="en-GB" dirty="0"/>
              <a:t> - public, private and governmental </a:t>
            </a:r>
            <a:r>
              <a:rPr lang="en-GB" dirty="0" smtClean="0"/>
              <a:t>alike</a:t>
            </a:r>
          </a:p>
          <a:p>
            <a:r>
              <a:rPr lang="en-GB" dirty="0" smtClean="0"/>
              <a:t>Especially </a:t>
            </a:r>
            <a:r>
              <a:rPr lang="en-GB" dirty="0"/>
              <a:t>the continued growth of public </a:t>
            </a:r>
            <a:r>
              <a:rPr lang="en-GB" b="1" dirty="0"/>
              <a:t>demand for mobile broadband</a:t>
            </a:r>
            <a:r>
              <a:rPr lang="en-GB" dirty="0"/>
              <a:t> services shall be putting </a:t>
            </a:r>
            <a:r>
              <a:rPr lang="en-GB" b="1" dirty="0"/>
              <a:t>pressure on spectrum managers</a:t>
            </a:r>
            <a:r>
              <a:rPr lang="en-GB" dirty="0"/>
              <a:t>, requiring them to find solutions to ensure unrestricted long term growth of those services, through </a:t>
            </a:r>
            <a:r>
              <a:rPr lang="en-GB" b="1" dirty="0"/>
              <a:t>allocating new bands </a:t>
            </a:r>
            <a:r>
              <a:rPr lang="en-GB" dirty="0"/>
              <a:t>and finding innovative ways of </a:t>
            </a:r>
            <a:r>
              <a:rPr lang="en-GB" b="1" dirty="0"/>
              <a:t>more efficient utilisation of spectrum</a:t>
            </a:r>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11</a:t>
            </a:fld>
            <a:endParaRPr lang="en-GB"/>
          </a:p>
        </p:txBody>
      </p:sp>
    </p:spTree>
    <p:extLst>
      <p:ext uri="{BB962C8B-B14F-4D97-AF65-F5344CB8AC3E}">
        <p14:creationId xmlns:p14="http://schemas.microsoft.com/office/powerpoint/2010/main" xmlns="" val="3509192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Institutional best practices (II)</a:t>
            </a:r>
            <a:endParaRPr lang="en-GB" dirty="0"/>
          </a:p>
        </p:txBody>
      </p:sp>
      <p:sp>
        <p:nvSpPr>
          <p:cNvPr id="3" name="Content Placeholder 2"/>
          <p:cNvSpPr>
            <a:spLocks noGrp="1"/>
          </p:cNvSpPr>
          <p:nvPr>
            <p:ph idx="1"/>
          </p:nvPr>
        </p:nvSpPr>
        <p:spPr/>
        <p:txBody>
          <a:bodyPr>
            <a:normAutofit fontScale="77500" lnSpcReduction="20000"/>
          </a:bodyPr>
          <a:lstStyle/>
          <a:p>
            <a:pPr lvl="0"/>
            <a:r>
              <a:rPr lang="en-GB" b="1" dirty="0"/>
              <a:t>Timely availability and efficient use of spectrum:</a:t>
            </a:r>
            <a:endParaRPr lang="en-GB" dirty="0"/>
          </a:p>
          <a:p>
            <a:pPr lvl="1"/>
            <a:r>
              <a:rPr lang="en-GB" dirty="0"/>
              <a:t>Facilitating timely introduction of </a:t>
            </a:r>
            <a:r>
              <a:rPr lang="en-GB" b="1" dirty="0" smtClean="0"/>
              <a:t>new </a:t>
            </a:r>
            <a:r>
              <a:rPr lang="en-GB" b="1" dirty="0"/>
              <a:t>applications and technology</a:t>
            </a:r>
            <a:r>
              <a:rPr lang="en-GB" dirty="0"/>
              <a:t>, while protecting existing services from harmful interference; ensuring most efficient use of radio </a:t>
            </a:r>
            <a:r>
              <a:rPr lang="en-GB" dirty="0" smtClean="0"/>
              <a:t>spectrum</a:t>
            </a:r>
            <a:endParaRPr lang="en-GB" dirty="0"/>
          </a:p>
          <a:p>
            <a:pPr lvl="0"/>
            <a:r>
              <a:rPr lang="en-GB" b="1" dirty="0"/>
              <a:t>International harmonization:</a:t>
            </a:r>
            <a:endParaRPr lang="en-GB" dirty="0"/>
          </a:p>
          <a:p>
            <a:pPr lvl="1"/>
            <a:r>
              <a:rPr lang="en-GB" dirty="0"/>
              <a:t>Aligning domestic spectrum policies with internationally recommended, in order to achieve </a:t>
            </a:r>
            <a:r>
              <a:rPr lang="en-GB" b="1" dirty="0"/>
              <a:t>faster take-up of new bands </a:t>
            </a:r>
            <a:r>
              <a:rPr lang="en-GB" dirty="0"/>
              <a:t>and economies of </a:t>
            </a:r>
            <a:r>
              <a:rPr lang="en-GB" dirty="0" smtClean="0"/>
              <a:t>scale</a:t>
            </a:r>
            <a:endParaRPr lang="en-GB" dirty="0"/>
          </a:p>
          <a:p>
            <a:pPr lvl="0"/>
            <a:r>
              <a:rPr lang="en-GB" b="1" dirty="0"/>
              <a:t>A</a:t>
            </a:r>
            <a:r>
              <a:rPr lang="en-GB" b="1" dirty="0" smtClean="0"/>
              <a:t>ffordable and fair spectrum access:</a:t>
            </a:r>
            <a:endParaRPr lang="en-GB" dirty="0"/>
          </a:p>
          <a:p>
            <a:pPr lvl="1"/>
            <a:r>
              <a:rPr lang="en-GB" dirty="0"/>
              <a:t>Reducing financial barriers for new wireless entrants to the market and promoting </a:t>
            </a:r>
            <a:r>
              <a:rPr lang="en-GB" b="1" dirty="0"/>
              <a:t>development of wireless </a:t>
            </a:r>
            <a:r>
              <a:rPr lang="en-GB" b="1" dirty="0" smtClean="0"/>
              <a:t>technologies</a:t>
            </a:r>
            <a:r>
              <a:rPr lang="en-GB" dirty="0" smtClean="0"/>
              <a:t>, especially in less developed areas</a:t>
            </a:r>
            <a:endParaRPr lang="en-GB" dirty="0"/>
          </a:p>
          <a:p>
            <a:pPr lvl="1"/>
            <a:r>
              <a:rPr lang="en-GB" dirty="0" smtClean="0"/>
              <a:t>Ensuring </a:t>
            </a:r>
            <a:r>
              <a:rPr lang="en-GB" dirty="0"/>
              <a:t>that all wireless players have </a:t>
            </a:r>
            <a:r>
              <a:rPr lang="en-GB" b="1" dirty="0"/>
              <a:t>equitable and fair access </a:t>
            </a:r>
            <a:r>
              <a:rPr lang="en-GB" dirty="0"/>
              <a:t>to spectrum </a:t>
            </a:r>
            <a:r>
              <a:rPr lang="en-GB" dirty="0" smtClean="0"/>
              <a:t>resources</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12</a:t>
            </a:fld>
            <a:endParaRPr lang="en-GB"/>
          </a:p>
        </p:txBody>
      </p:sp>
    </p:spTree>
    <p:extLst>
      <p:ext uri="{BB962C8B-B14F-4D97-AF65-F5344CB8AC3E}">
        <p14:creationId xmlns:p14="http://schemas.microsoft.com/office/powerpoint/2010/main" xmlns="" val="404100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332656"/>
            <a:ext cx="5867400" cy="522288"/>
          </a:xfrm>
        </p:spPr>
        <p:txBody>
          <a:bodyPr/>
          <a:lstStyle/>
          <a:p>
            <a:r>
              <a:rPr lang="en-GB" dirty="0" smtClean="0"/>
              <a:t>Mandate of modern NRA</a:t>
            </a:r>
            <a:endParaRPr lang="en-GB" dirty="0"/>
          </a:p>
        </p:txBody>
      </p:sp>
      <p:sp>
        <p:nvSpPr>
          <p:cNvPr id="4" name="Text Placeholder 3"/>
          <p:cNvSpPr>
            <a:spLocks noGrp="1"/>
          </p:cNvSpPr>
          <p:nvPr>
            <p:ph type="body" sz="half" idx="2"/>
          </p:nvPr>
        </p:nvSpPr>
        <p:spPr>
          <a:xfrm>
            <a:off x="1043608" y="908720"/>
            <a:ext cx="5867400" cy="768350"/>
          </a:xfrm>
        </p:spPr>
        <p:txBody>
          <a:bodyPr/>
          <a:lstStyle/>
          <a:p>
            <a:r>
              <a:rPr lang="en-GB" dirty="0" smtClean="0"/>
              <a:t>Increasing trend towards  seeing ICT policy and regulation as integral part of overall national infrastructure provisioning platform.</a:t>
            </a:r>
          </a:p>
          <a:p>
            <a:r>
              <a:rPr lang="en-GB" dirty="0" smtClean="0"/>
              <a:t>Source: ITU, based on data from 158 countries</a:t>
            </a:r>
            <a:endParaRPr lang="en-GB" dirty="0"/>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844824"/>
            <a:ext cx="6851228" cy="4104456"/>
          </a:xfrm>
          <a:prstGeom prst="rect">
            <a:avLst/>
          </a:prstGeom>
          <a:noFill/>
          <a:ln>
            <a:noFill/>
          </a:ln>
        </p:spPr>
      </p:pic>
      <p:sp>
        <p:nvSpPr>
          <p:cNvPr id="2" name="Slide Number Placeholder 1"/>
          <p:cNvSpPr>
            <a:spLocks noGrp="1"/>
          </p:cNvSpPr>
          <p:nvPr>
            <p:ph type="sldNum" sz="quarter" idx="12"/>
          </p:nvPr>
        </p:nvSpPr>
        <p:spPr/>
        <p:txBody>
          <a:bodyPr/>
          <a:lstStyle/>
          <a:p>
            <a:fld id="{D57AFD63-F8EC-482F-A67E-A80E66ABDB8E}" type="slidenum">
              <a:rPr lang="en-GB" smtClean="0"/>
              <a:pPr/>
              <a:t>13</a:t>
            </a:fld>
            <a:endParaRPr lang="en-GB"/>
          </a:p>
        </p:txBody>
      </p:sp>
    </p:spTree>
    <p:extLst>
      <p:ext uri="{BB962C8B-B14F-4D97-AF65-F5344CB8AC3E}">
        <p14:creationId xmlns:p14="http://schemas.microsoft.com/office/powerpoint/2010/main" xmlns="" val="85918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188640"/>
            <a:ext cx="7719392" cy="522288"/>
          </a:xfrm>
        </p:spPr>
        <p:txBody>
          <a:bodyPr>
            <a:normAutofit/>
          </a:bodyPr>
          <a:lstStyle/>
          <a:p>
            <a:r>
              <a:rPr lang="en-GB" dirty="0" smtClean="0"/>
              <a:t>Typical Automated Spectrum Management System (ASMS)</a:t>
            </a:r>
            <a:endParaRPr lang="en-GB" dirty="0"/>
          </a:p>
        </p:txBody>
      </p:sp>
      <p:sp>
        <p:nvSpPr>
          <p:cNvPr id="4" name="Text Placeholder 3"/>
          <p:cNvSpPr>
            <a:spLocks noGrp="1"/>
          </p:cNvSpPr>
          <p:nvPr>
            <p:ph type="body" sz="half" idx="2"/>
          </p:nvPr>
        </p:nvSpPr>
        <p:spPr>
          <a:xfrm>
            <a:off x="899592" y="764704"/>
            <a:ext cx="6480720" cy="1136142"/>
          </a:xfrm>
        </p:spPr>
        <p:txBody>
          <a:bodyPr>
            <a:normAutofit/>
          </a:bodyPr>
          <a:lstStyle/>
          <a:p>
            <a:pPr lvl="0"/>
            <a:r>
              <a:rPr lang="en-GB" dirty="0" smtClean="0"/>
              <a:t>ASMS is today a criti</a:t>
            </a:r>
            <a:r>
              <a:rPr lang="en-GB" dirty="0"/>
              <a:t>c</a:t>
            </a:r>
            <a:r>
              <a:rPr lang="en-GB" dirty="0" smtClean="0"/>
              <a:t>al constituent element of a lean and efficient SM organisation. </a:t>
            </a:r>
            <a:endParaRPr lang="en-GB" dirty="0"/>
          </a:p>
          <a:p>
            <a:r>
              <a:rPr lang="en-GB" dirty="0"/>
              <a:t>NRAs will be able to increasingly use public  web interfaces to their ASMS with the aim of providing broad set of spectrum use data for transparency purposes and making use of self-service </a:t>
            </a:r>
            <a:r>
              <a:rPr lang="en-GB" dirty="0" smtClean="0"/>
              <a:t>opportunities.</a:t>
            </a:r>
            <a:endParaRPr lang="en-GB" dirty="0"/>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16832"/>
            <a:ext cx="7709257" cy="4071476"/>
          </a:xfrm>
          <a:prstGeom prst="rect">
            <a:avLst/>
          </a:prstGeom>
          <a:noFill/>
        </p:spPr>
      </p:pic>
      <p:sp>
        <p:nvSpPr>
          <p:cNvPr id="2" name="Slide Number Placeholder 1"/>
          <p:cNvSpPr>
            <a:spLocks noGrp="1"/>
          </p:cNvSpPr>
          <p:nvPr>
            <p:ph type="sldNum" sz="quarter" idx="12"/>
          </p:nvPr>
        </p:nvSpPr>
        <p:spPr/>
        <p:txBody>
          <a:bodyPr/>
          <a:lstStyle/>
          <a:p>
            <a:fld id="{D57AFD63-F8EC-482F-A67E-A80E66ABDB8E}" type="slidenum">
              <a:rPr lang="en-GB" smtClean="0"/>
              <a:pPr/>
              <a:t>14</a:t>
            </a:fld>
            <a:endParaRPr lang="en-GB"/>
          </a:p>
        </p:txBody>
      </p:sp>
    </p:spTree>
    <p:extLst>
      <p:ext uri="{BB962C8B-B14F-4D97-AF65-F5344CB8AC3E}">
        <p14:creationId xmlns:p14="http://schemas.microsoft.com/office/powerpoint/2010/main" xmlns="" val="289592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 Organisation towards 2020</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To stay current with time, modern NRA will be an </a:t>
            </a:r>
            <a:r>
              <a:rPr lang="en-GB" b="1" dirty="0"/>
              <a:t>independent professional organization</a:t>
            </a:r>
            <a:r>
              <a:rPr lang="en-GB" dirty="0"/>
              <a:t>, operating within a lean structure of national SM governance </a:t>
            </a:r>
            <a:r>
              <a:rPr lang="en-GB" dirty="0" smtClean="0"/>
              <a:t>and using automated tools with increased </a:t>
            </a:r>
            <a:r>
              <a:rPr lang="en-GB" b="1" dirty="0" smtClean="0"/>
              <a:t>transparency</a:t>
            </a:r>
            <a:endParaRPr lang="en-GB" b="1" dirty="0"/>
          </a:p>
          <a:p>
            <a:pPr lvl="0"/>
            <a:r>
              <a:rPr lang="en-GB" dirty="0"/>
              <a:t>It will be increasingly important to study and where found appropriate, implement </a:t>
            </a:r>
            <a:r>
              <a:rPr lang="en-GB" b="1" dirty="0"/>
              <a:t>recommendations from ITU </a:t>
            </a:r>
            <a:r>
              <a:rPr lang="en-GB" dirty="0"/>
              <a:t>and learn from elsewhere as regards best SM practices to ensure transparency and soundness of operations, while maintaining </a:t>
            </a:r>
            <a:r>
              <a:rPr lang="en-GB" b="1" dirty="0"/>
              <a:t>confidence and respect of the wireless industry</a:t>
            </a:r>
            <a:r>
              <a:rPr lang="en-GB" dirty="0"/>
              <a:t> stakeholders</a:t>
            </a:r>
          </a:p>
          <a:p>
            <a:r>
              <a:rPr lang="en-GB" dirty="0"/>
              <a:t>The key to efficient spectrum utilisation will be in developing system of </a:t>
            </a:r>
            <a:r>
              <a:rPr lang="en-GB" b="1" dirty="0"/>
              <a:t>incentives for market players</a:t>
            </a:r>
          </a:p>
        </p:txBody>
      </p:sp>
      <p:sp>
        <p:nvSpPr>
          <p:cNvPr id="4" name="Slide Number Placeholder 3"/>
          <p:cNvSpPr>
            <a:spLocks noGrp="1"/>
          </p:cNvSpPr>
          <p:nvPr>
            <p:ph type="sldNum" sz="quarter" idx="12"/>
          </p:nvPr>
        </p:nvSpPr>
        <p:spPr/>
        <p:txBody>
          <a:bodyPr/>
          <a:lstStyle/>
          <a:p>
            <a:fld id="{D57AFD63-F8EC-482F-A67E-A80E66ABDB8E}" type="slidenum">
              <a:rPr lang="en-GB" smtClean="0"/>
              <a:pPr/>
              <a:t>15</a:t>
            </a:fld>
            <a:endParaRPr lang="en-GB"/>
          </a:p>
        </p:txBody>
      </p:sp>
    </p:spTree>
    <p:extLst>
      <p:ext uri="{BB962C8B-B14F-4D97-AF65-F5344CB8AC3E}">
        <p14:creationId xmlns:p14="http://schemas.microsoft.com/office/powerpoint/2010/main" xmlns="" val="339355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a:xfrm>
            <a:off x="323528" y="1554162"/>
            <a:ext cx="8820472" cy="4525963"/>
          </a:xfrm>
        </p:spPr>
        <p:txBody>
          <a:bodyPr>
            <a:normAutofit/>
          </a:bodyPr>
          <a:lstStyle/>
          <a:p>
            <a:r>
              <a:rPr lang="en-GB" sz="3400" dirty="0" smtClean="0"/>
              <a:t>Role of </a:t>
            </a:r>
            <a:r>
              <a:rPr lang="en-GB" sz="3400" dirty="0"/>
              <a:t>S</a:t>
            </a:r>
            <a:r>
              <a:rPr lang="en-GB" sz="3400" dirty="0" smtClean="0"/>
              <a:t>pectrum </a:t>
            </a:r>
            <a:r>
              <a:rPr lang="en-GB" sz="3400" dirty="0"/>
              <a:t>M</a:t>
            </a:r>
            <a:r>
              <a:rPr lang="en-GB" sz="3400" dirty="0" smtClean="0"/>
              <a:t>anagement (SM)</a:t>
            </a:r>
          </a:p>
          <a:p>
            <a:r>
              <a:rPr lang="en-GB" sz="3400" dirty="0" smtClean="0"/>
              <a:t>Institutional best practices of SM</a:t>
            </a:r>
          </a:p>
          <a:p>
            <a:pPr marL="0" indent="0">
              <a:buNone/>
            </a:pPr>
            <a:r>
              <a:rPr lang="en-GB" sz="3400" b="1" dirty="0" smtClean="0"/>
              <a:t>Forward-looking planning of frequencies</a:t>
            </a:r>
          </a:p>
          <a:p>
            <a:r>
              <a:rPr lang="en-GB" sz="3400" dirty="0" smtClean="0"/>
              <a:t>Novel licensing approaches</a:t>
            </a:r>
          </a:p>
          <a:p>
            <a:r>
              <a:rPr lang="en-GB" sz="3400" dirty="0" smtClean="0"/>
              <a:t>Economic aspects of SM</a:t>
            </a:r>
          </a:p>
          <a:p>
            <a:r>
              <a:rPr lang="en-GB" sz="3400" dirty="0" smtClean="0"/>
              <a:t>Interference monitoring and enforcement</a:t>
            </a:r>
          </a:p>
          <a:p>
            <a:r>
              <a:rPr lang="en-GB" sz="3400" dirty="0" smtClean="0"/>
              <a:t>International harmonisation</a:t>
            </a:r>
          </a:p>
          <a:p>
            <a:endParaRPr lang="en-GB" sz="3400" dirty="0" smtClean="0"/>
          </a:p>
          <a:p>
            <a:endParaRPr lang="en-GB" sz="3400"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16</a:t>
            </a:fld>
            <a:endParaRPr lang="en-GB"/>
          </a:p>
        </p:txBody>
      </p:sp>
    </p:spTree>
    <p:extLst>
      <p:ext uri="{BB962C8B-B14F-4D97-AF65-F5344CB8AC3E}">
        <p14:creationId xmlns:p14="http://schemas.microsoft.com/office/powerpoint/2010/main" xmlns="" val="361086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of frequency use</a:t>
            </a:r>
            <a:endParaRPr lang="en-GB" dirty="0"/>
          </a:p>
        </p:txBody>
      </p:sp>
      <p:sp>
        <p:nvSpPr>
          <p:cNvPr id="3" name="Content Placeholder 2"/>
          <p:cNvSpPr>
            <a:spLocks noGrp="1"/>
          </p:cNvSpPr>
          <p:nvPr>
            <p:ph idx="1"/>
          </p:nvPr>
        </p:nvSpPr>
        <p:spPr>
          <a:xfrm>
            <a:off x="304800" y="1554162"/>
            <a:ext cx="8686800" cy="2594917"/>
          </a:xfrm>
        </p:spPr>
        <p:txBody>
          <a:bodyPr>
            <a:normAutofit fontScale="92500" lnSpcReduction="20000"/>
          </a:bodyPr>
          <a:lstStyle/>
          <a:p>
            <a:r>
              <a:rPr lang="en-GB" b="1" dirty="0" smtClean="0"/>
              <a:t>Market consultations and self-regulation </a:t>
            </a:r>
            <a:r>
              <a:rPr lang="en-GB" dirty="0" smtClean="0"/>
              <a:t>as means of deciding the most economical way to utilise spectrum are gaining importance</a:t>
            </a:r>
          </a:p>
          <a:p>
            <a:r>
              <a:rPr lang="en-GB" dirty="0" smtClean="0"/>
              <a:t>Yet </a:t>
            </a:r>
            <a:r>
              <a:rPr lang="en-GB" b="1" dirty="0" smtClean="0"/>
              <a:t>centralised planning </a:t>
            </a:r>
            <a:r>
              <a:rPr lang="en-GB" dirty="0" smtClean="0"/>
              <a:t>will retain its role where broader objectives of spectrum allocation and use efficiency may be at stake</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4223716882"/>
              </p:ext>
            </p:extLst>
          </p:nvPr>
        </p:nvGraphicFramePr>
        <p:xfrm>
          <a:off x="1691679" y="4247344"/>
          <a:ext cx="7200801" cy="2350008"/>
        </p:xfrm>
        <a:graphic>
          <a:graphicData uri="http://schemas.openxmlformats.org/drawingml/2006/table">
            <a:tbl>
              <a:tblPr/>
              <a:tblGrid>
                <a:gridCol w="2400267"/>
                <a:gridCol w="2400267"/>
                <a:gridCol w="2400267"/>
              </a:tblGrid>
              <a:tr h="525899">
                <a:tc rowSpan="2">
                  <a:txBody>
                    <a:bodyPr/>
                    <a:lstStyle/>
                    <a:p>
                      <a:pPr algn="ctr">
                        <a:lnSpc>
                          <a:spcPct val="115000"/>
                        </a:lnSpc>
                        <a:spcBef>
                          <a:spcPts val="1000"/>
                        </a:spcBef>
                        <a:spcAft>
                          <a:spcPts val="0"/>
                        </a:spcAft>
                      </a:pPr>
                      <a:r>
                        <a:rPr lang="en-GB" sz="1800" b="1" dirty="0">
                          <a:effectLst/>
                          <a:latin typeface="Calibri"/>
                          <a:ea typeface="SimSun"/>
                          <a:cs typeface="Arial"/>
                        </a:rPr>
                        <a:t>SM method</a:t>
                      </a:r>
                      <a:endParaRPr lang="en-GB" sz="1800" dirty="0">
                        <a:effectLst/>
                        <a:latin typeface="Calibri"/>
                        <a:ea typeface="SimSun"/>
                        <a:cs typeface="Aria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Bef>
                          <a:spcPts val="1000"/>
                        </a:spcBef>
                        <a:spcAft>
                          <a:spcPts val="0"/>
                        </a:spcAft>
                      </a:pPr>
                      <a:r>
                        <a:rPr lang="en-GB" sz="1800" b="1" dirty="0">
                          <a:effectLst/>
                          <a:latin typeface="Calibri"/>
                          <a:ea typeface="SimSun"/>
                          <a:cs typeface="Arial"/>
                        </a:rPr>
                        <a:t>% of spectrum allocated in the </a:t>
                      </a:r>
                      <a:r>
                        <a:rPr lang="en-GB" sz="1800" b="1" dirty="0" smtClean="0">
                          <a:effectLst/>
                          <a:latin typeface="Calibri"/>
                          <a:ea typeface="SimSun"/>
                          <a:cs typeface="Arial"/>
                        </a:rPr>
                        <a:t>UK</a:t>
                      </a:r>
                      <a:r>
                        <a:rPr lang="en-GB" sz="1800" b="1" baseline="0" dirty="0" smtClean="0">
                          <a:effectLst/>
                          <a:latin typeface="Calibri"/>
                          <a:ea typeface="SimSun"/>
                          <a:cs typeface="Arial"/>
                        </a:rPr>
                        <a:t> (source: Ofcom)</a:t>
                      </a:r>
                      <a:endParaRPr lang="en-GB" sz="1800" dirty="0">
                        <a:effectLst/>
                        <a:latin typeface="Calibri"/>
                        <a:ea typeface="SimSun"/>
                        <a:cs typeface="Aria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96234">
                <a:tc vMerge="1">
                  <a:txBody>
                    <a:bodyPr/>
                    <a:lstStyle/>
                    <a:p>
                      <a:endParaRPr lang="en-GB"/>
                    </a:p>
                  </a:txBody>
                  <a:tcPr/>
                </a:tc>
                <a:tc>
                  <a:txBody>
                    <a:bodyPr/>
                    <a:lstStyle/>
                    <a:p>
                      <a:pPr algn="ctr">
                        <a:lnSpc>
                          <a:spcPct val="115000"/>
                        </a:lnSpc>
                        <a:spcBef>
                          <a:spcPts val="1000"/>
                        </a:spcBef>
                        <a:spcAft>
                          <a:spcPts val="0"/>
                        </a:spcAft>
                      </a:pPr>
                      <a:r>
                        <a:rPr lang="en-GB" sz="1800" b="1">
                          <a:effectLst/>
                          <a:latin typeface="Calibri"/>
                          <a:ea typeface="SimSun"/>
                          <a:cs typeface="Arial"/>
                        </a:rPr>
                        <a:t>Year 2000</a:t>
                      </a:r>
                      <a:endParaRPr lang="en-GB" sz="1800">
                        <a:effectLst/>
                        <a:latin typeface="Calibri"/>
                        <a:ea typeface="SimSun"/>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GB" sz="1800" b="1">
                          <a:effectLst/>
                          <a:latin typeface="Calibri"/>
                          <a:ea typeface="SimSun"/>
                          <a:cs typeface="Arial"/>
                        </a:rPr>
                        <a:t>Year 2010</a:t>
                      </a:r>
                      <a:endParaRPr lang="en-GB" sz="1800">
                        <a:effectLst/>
                        <a:latin typeface="Calibri"/>
                        <a:ea typeface="SimSun"/>
                        <a:cs typeface="Aria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34">
                <a:tc>
                  <a:txBody>
                    <a:bodyPr/>
                    <a:lstStyle/>
                    <a:p>
                      <a:pPr algn="ctr">
                        <a:lnSpc>
                          <a:spcPct val="115000"/>
                        </a:lnSpc>
                        <a:spcBef>
                          <a:spcPts val="1000"/>
                        </a:spcBef>
                        <a:spcAft>
                          <a:spcPts val="0"/>
                        </a:spcAft>
                      </a:pPr>
                      <a:r>
                        <a:rPr lang="en-GB" sz="1800">
                          <a:effectLst/>
                          <a:latin typeface="Calibri"/>
                          <a:ea typeface="SimSun"/>
                          <a:cs typeface="Arial"/>
                        </a:rPr>
                        <a:t>Administrative</a:t>
                      </a: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GB" sz="1800">
                          <a:effectLst/>
                          <a:latin typeface="Calibri"/>
                          <a:ea typeface="SimSun"/>
                          <a:cs typeface="Arial"/>
                        </a:rPr>
                        <a:t>96 %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GB" sz="1800">
                          <a:effectLst/>
                          <a:latin typeface="Calibri"/>
                          <a:ea typeface="SimSun"/>
                          <a:cs typeface="Arial"/>
                        </a:rPr>
                        <a:t>22 %</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34">
                <a:tc>
                  <a:txBody>
                    <a:bodyPr/>
                    <a:lstStyle/>
                    <a:p>
                      <a:pPr algn="ctr">
                        <a:lnSpc>
                          <a:spcPct val="115000"/>
                        </a:lnSpc>
                        <a:spcBef>
                          <a:spcPts val="1000"/>
                        </a:spcBef>
                        <a:spcAft>
                          <a:spcPts val="0"/>
                        </a:spcAft>
                      </a:pPr>
                      <a:r>
                        <a:rPr lang="en-GB" sz="1800">
                          <a:effectLst/>
                          <a:latin typeface="Calibri"/>
                          <a:ea typeface="SimSun"/>
                          <a:cs typeface="Arial"/>
                        </a:rPr>
                        <a:t>Market</a:t>
                      </a: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GB" sz="1800">
                          <a:effectLst/>
                          <a:latin typeface="Calibri"/>
                          <a:ea typeface="SimSun"/>
                          <a:cs typeface="Arial"/>
                        </a:rPr>
                        <a:t>0 %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GB" sz="1800">
                          <a:effectLst/>
                          <a:latin typeface="Calibri"/>
                          <a:ea typeface="SimSun"/>
                          <a:cs typeface="Arial"/>
                        </a:rPr>
                        <a:t>71 %</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34">
                <a:tc>
                  <a:txBody>
                    <a:bodyPr/>
                    <a:lstStyle/>
                    <a:p>
                      <a:pPr algn="ctr">
                        <a:lnSpc>
                          <a:spcPct val="115000"/>
                        </a:lnSpc>
                        <a:spcBef>
                          <a:spcPts val="1000"/>
                        </a:spcBef>
                        <a:spcAft>
                          <a:spcPts val="0"/>
                        </a:spcAft>
                      </a:pPr>
                      <a:r>
                        <a:rPr lang="en-GB" sz="1800">
                          <a:effectLst/>
                          <a:latin typeface="Calibri"/>
                          <a:ea typeface="SimSun"/>
                          <a:cs typeface="Arial"/>
                        </a:rPr>
                        <a:t>Commons</a:t>
                      </a: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GB" sz="1800">
                          <a:effectLst/>
                          <a:latin typeface="Calibri"/>
                          <a:ea typeface="SimSun"/>
                          <a:cs typeface="Arial"/>
                        </a:rPr>
                        <a:t>4 %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GB" sz="1800" dirty="0">
                          <a:effectLst/>
                          <a:latin typeface="Calibri"/>
                          <a:ea typeface="SimSun"/>
                          <a:cs typeface="Arial"/>
                        </a:rPr>
                        <a:t>7 %</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D57AFD63-F8EC-482F-A67E-A80E66ABDB8E}" type="slidenum">
              <a:rPr lang="en-GB" smtClean="0"/>
              <a:pPr/>
              <a:t>17</a:t>
            </a:fld>
            <a:endParaRPr lang="en-GB"/>
          </a:p>
        </p:txBody>
      </p:sp>
    </p:spTree>
    <p:extLst>
      <p:ext uri="{BB962C8B-B14F-4D97-AF65-F5344CB8AC3E}">
        <p14:creationId xmlns:p14="http://schemas.microsoft.com/office/powerpoint/2010/main" xmlns="" val="120368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new technologies</a:t>
            </a:r>
            <a:endParaRPr lang="en-GB" dirty="0"/>
          </a:p>
        </p:txBody>
      </p:sp>
      <p:sp>
        <p:nvSpPr>
          <p:cNvPr id="3" name="Content Placeholder 2"/>
          <p:cNvSpPr>
            <a:spLocks noGrp="1"/>
          </p:cNvSpPr>
          <p:nvPr>
            <p:ph idx="1"/>
          </p:nvPr>
        </p:nvSpPr>
        <p:spPr/>
        <p:txBody>
          <a:bodyPr/>
          <a:lstStyle/>
          <a:p>
            <a:r>
              <a:rPr lang="en-GB" dirty="0" smtClean="0"/>
              <a:t>Advanced wireless technologies increasingly possess features of </a:t>
            </a:r>
            <a:r>
              <a:rPr lang="en-GB" b="1" dirty="0" smtClean="0"/>
              <a:t>dynamic re-configurability </a:t>
            </a:r>
            <a:r>
              <a:rPr lang="en-GB" dirty="0" smtClean="0"/>
              <a:t>and “intelligent” spectrum access agility</a:t>
            </a:r>
          </a:p>
          <a:p>
            <a:r>
              <a:rPr lang="en-GB" dirty="0" smtClean="0"/>
              <a:t>This leads to new spectrum use concepts such as </a:t>
            </a:r>
            <a:r>
              <a:rPr lang="en-GB" b="1" dirty="0" smtClean="0"/>
              <a:t>Dynamic Spectrum Access </a:t>
            </a:r>
            <a:r>
              <a:rPr lang="en-GB" dirty="0" smtClean="0"/>
              <a:t>or White Space utilisation</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18</a:t>
            </a:fld>
            <a:endParaRPr lang="en-GB"/>
          </a:p>
        </p:txBody>
      </p:sp>
    </p:spTree>
    <p:extLst>
      <p:ext uri="{BB962C8B-B14F-4D97-AF65-F5344CB8AC3E}">
        <p14:creationId xmlns:p14="http://schemas.microsoft.com/office/powerpoint/2010/main" xmlns="" val="155363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concept of white spaces</a:t>
            </a:r>
            <a:endParaRPr lang="en-GB" dirty="0"/>
          </a:p>
        </p:txBody>
      </p:sp>
      <p:sp>
        <p:nvSpPr>
          <p:cNvPr id="4" name="Text Placeholder 3"/>
          <p:cNvSpPr>
            <a:spLocks noGrp="1"/>
          </p:cNvSpPr>
          <p:nvPr>
            <p:ph type="body" sz="half" idx="2"/>
          </p:nvPr>
        </p:nvSpPr>
        <p:spPr/>
        <p:txBody>
          <a:bodyPr/>
          <a:lstStyle/>
          <a:p>
            <a:r>
              <a:rPr lang="en-GB" dirty="0" smtClean="0"/>
              <a:t>Source: CEPT, ECC Report 159</a:t>
            </a:r>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5090" y="620688"/>
            <a:ext cx="7682816"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AFD63-F8EC-482F-A67E-A80E66ABDB8E}" type="slidenum">
              <a:rPr lang="en-GB" smtClean="0"/>
              <a:pPr/>
              <a:t>19</a:t>
            </a:fld>
            <a:endParaRPr lang="en-GB"/>
          </a:p>
        </p:txBody>
      </p:sp>
    </p:spTree>
    <p:extLst>
      <p:ext uri="{BB962C8B-B14F-4D97-AF65-F5344CB8AC3E}">
        <p14:creationId xmlns:p14="http://schemas.microsoft.com/office/powerpoint/2010/main" xmlns="" val="7898856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l"/>
            <a:r>
              <a:rPr lang="en-GB" dirty="0" smtClean="0"/>
              <a:t>Radio spectrum - a most crucial resource to ensure </a:t>
            </a:r>
            <a:r>
              <a:rPr lang="en-GB" b="1" dirty="0" smtClean="0"/>
              <a:t>stable operation and further development of wireless communication services </a:t>
            </a:r>
            <a:r>
              <a:rPr lang="en-GB" dirty="0" smtClean="0"/>
              <a:t>and applications: from high-tech interstellar science research to humble garage door openers</a:t>
            </a:r>
            <a:endParaRPr lang="en-GB" dirty="0"/>
          </a:p>
        </p:txBody>
      </p:sp>
      <p:sp>
        <p:nvSpPr>
          <p:cNvPr id="2" name="Title 1"/>
          <p:cNvSpPr>
            <a:spLocks noGrp="1"/>
          </p:cNvSpPr>
          <p:nvPr>
            <p:ph type="title"/>
          </p:nvPr>
        </p:nvSpPr>
        <p:spPr/>
        <p:txBody>
          <a:bodyPr>
            <a:normAutofit fontScale="90000"/>
          </a:bodyPr>
          <a:lstStyle/>
          <a:p>
            <a:r>
              <a:rPr lang="en-GB" dirty="0" smtClean="0"/>
              <a:t>time to crank efficiency of spectrum use,  time to share it even more…</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2</a:t>
            </a:fld>
            <a:endParaRPr lang="en-GB"/>
          </a:p>
        </p:txBody>
      </p:sp>
    </p:spTree>
    <p:extLst>
      <p:ext uri="{BB962C8B-B14F-4D97-AF65-F5344CB8AC3E}">
        <p14:creationId xmlns:p14="http://schemas.microsoft.com/office/powerpoint/2010/main" xmlns="" val="3378179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 planning towards 2020</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Existing administrative national and international frequency planning processes shall retain their relevance especially as regards any </a:t>
            </a:r>
            <a:r>
              <a:rPr lang="en-GB" b="1" dirty="0"/>
              <a:t>re-alignment of spectrum allocations </a:t>
            </a:r>
            <a:r>
              <a:rPr lang="en-GB" dirty="0"/>
              <a:t>at the level </a:t>
            </a:r>
            <a:r>
              <a:rPr lang="en-GB" dirty="0" smtClean="0"/>
              <a:t>of ITU Radio </a:t>
            </a:r>
            <a:r>
              <a:rPr lang="en-GB" dirty="0"/>
              <a:t>Regulations and establishment of regional plans for </a:t>
            </a:r>
            <a:r>
              <a:rPr lang="en-GB" b="1" dirty="0"/>
              <a:t>harmonised frequency use </a:t>
            </a:r>
            <a:r>
              <a:rPr lang="en-GB" dirty="0"/>
              <a:t>by broadcasting and other services</a:t>
            </a:r>
          </a:p>
          <a:p>
            <a:pPr lvl="0"/>
            <a:r>
              <a:rPr lang="en-GB" dirty="0"/>
              <a:t>Nevertheless, the proportion of </a:t>
            </a:r>
            <a:r>
              <a:rPr lang="en-GB" b="1" dirty="0"/>
              <a:t>flexible allocations </a:t>
            </a:r>
            <a:r>
              <a:rPr lang="en-GB" dirty="0"/>
              <a:t>allowing markets to self-determine the best utilisation of spectrum will continue to grow, empowered by emergence of </a:t>
            </a:r>
            <a:r>
              <a:rPr lang="en-GB" b="1" dirty="0"/>
              <a:t>new technologies </a:t>
            </a:r>
            <a:r>
              <a:rPr lang="en-GB" dirty="0"/>
              <a:t>such as Geolocation databases and Cognitive Radio, which may be expected to </a:t>
            </a:r>
            <a:r>
              <a:rPr lang="en-GB" dirty="0" smtClean="0"/>
              <a:t>gain widespread use by </a:t>
            </a:r>
            <a:r>
              <a:rPr lang="en-GB" dirty="0"/>
              <a:t>the end of the </a:t>
            </a:r>
            <a:r>
              <a:rPr lang="en-GB" dirty="0" smtClean="0"/>
              <a:t>decade</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20</a:t>
            </a:fld>
            <a:endParaRPr lang="en-GB"/>
          </a:p>
        </p:txBody>
      </p:sp>
    </p:spTree>
    <p:extLst>
      <p:ext uri="{BB962C8B-B14F-4D97-AF65-F5344CB8AC3E}">
        <p14:creationId xmlns:p14="http://schemas.microsoft.com/office/powerpoint/2010/main" xmlns="" val="188508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p:txBody>
          <a:bodyPr/>
          <a:lstStyle/>
          <a:p>
            <a:r>
              <a:rPr lang="en-GB" dirty="0" smtClean="0"/>
              <a:t>Role of </a:t>
            </a:r>
            <a:r>
              <a:rPr lang="en-GB" dirty="0"/>
              <a:t>S</a:t>
            </a:r>
            <a:r>
              <a:rPr lang="en-GB" dirty="0" smtClean="0"/>
              <a:t>pectrum </a:t>
            </a:r>
            <a:r>
              <a:rPr lang="en-GB" dirty="0"/>
              <a:t>M</a:t>
            </a:r>
            <a:r>
              <a:rPr lang="en-GB" dirty="0" smtClean="0"/>
              <a:t>anagement (SM)</a:t>
            </a:r>
          </a:p>
          <a:p>
            <a:r>
              <a:rPr lang="en-GB" dirty="0" smtClean="0"/>
              <a:t>Institutional best practices of SM</a:t>
            </a:r>
          </a:p>
          <a:p>
            <a:r>
              <a:rPr lang="en-GB" dirty="0" smtClean="0"/>
              <a:t>Forward-looking planning of frequencies</a:t>
            </a:r>
          </a:p>
          <a:p>
            <a:pPr marL="0" indent="0">
              <a:buNone/>
            </a:pPr>
            <a:r>
              <a:rPr lang="en-GB" sz="3600" b="1" dirty="0" smtClean="0"/>
              <a:t>Novel licensing approaches</a:t>
            </a:r>
          </a:p>
          <a:p>
            <a:r>
              <a:rPr lang="en-GB" dirty="0" smtClean="0"/>
              <a:t>Economic aspects of SM</a:t>
            </a:r>
          </a:p>
          <a:p>
            <a:r>
              <a:rPr lang="en-GB" dirty="0" smtClean="0"/>
              <a:t>Interference monitoring and enforcement</a:t>
            </a:r>
          </a:p>
          <a:p>
            <a:r>
              <a:rPr lang="en-GB" dirty="0" smtClean="0"/>
              <a:t>International harmonisation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21</a:t>
            </a:fld>
            <a:endParaRPr lang="en-GB"/>
          </a:p>
        </p:txBody>
      </p:sp>
    </p:spTree>
    <p:extLst>
      <p:ext uri="{BB962C8B-B14F-4D97-AF65-F5344CB8AC3E}">
        <p14:creationId xmlns:p14="http://schemas.microsoft.com/office/powerpoint/2010/main" xmlns="" val="257911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Spectrum licensing</a:t>
            </a:r>
            <a:endParaRPr lang="en-GB" dirty="0"/>
          </a:p>
        </p:txBody>
      </p:sp>
      <p:sp>
        <p:nvSpPr>
          <p:cNvPr id="3" name="Content Placeholder 2"/>
          <p:cNvSpPr>
            <a:spLocks noGrp="1"/>
          </p:cNvSpPr>
          <p:nvPr>
            <p:ph idx="1"/>
          </p:nvPr>
        </p:nvSpPr>
        <p:spPr/>
        <p:txBody>
          <a:bodyPr>
            <a:normAutofit lnSpcReduction="10000"/>
          </a:bodyPr>
          <a:lstStyle/>
          <a:p>
            <a:r>
              <a:rPr lang="en-GB" dirty="0" smtClean="0"/>
              <a:t>The borderline  between traditional polarised approaches of </a:t>
            </a:r>
            <a:r>
              <a:rPr lang="en-GB" b="1" dirty="0" smtClean="0"/>
              <a:t>exclusive licensing vs. licence-exempt use </a:t>
            </a:r>
            <a:r>
              <a:rPr lang="en-GB" dirty="0" smtClean="0"/>
              <a:t>is gradually becoming diluted by appearance of novel compromising solutions that promote various forms and degrees of organised sharing of spectrum:</a:t>
            </a:r>
          </a:p>
          <a:p>
            <a:pPr lvl="1"/>
            <a:r>
              <a:rPr lang="en-GB" dirty="0" smtClean="0"/>
              <a:t>Light-licensing</a:t>
            </a:r>
          </a:p>
          <a:p>
            <a:pPr lvl="1"/>
            <a:r>
              <a:rPr lang="en-GB" dirty="0" smtClean="0"/>
              <a:t>Authorised Shared Access/Licensed Shared Access</a:t>
            </a:r>
          </a:p>
          <a:p>
            <a:pPr lvl="1"/>
            <a:r>
              <a:rPr lang="en-GB" dirty="0" smtClean="0"/>
              <a:t>Pluralistic Licensing, etc.</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22</a:t>
            </a:fld>
            <a:endParaRPr lang="en-GB"/>
          </a:p>
        </p:txBody>
      </p:sp>
    </p:spTree>
    <p:extLst>
      <p:ext uri="{BB962C8B-B14F-4D97-AF65-F5344CB8AC3E}">
        <p14:creationId xmlns:p14="http://schemas.microsoft.com/office/powerpoint/2010/main" xmlns="" val="3921895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332656"/>
            <a:ext cx="5867400" cy="522288"/>
          </a:xfrm>
        </p:spPr>
        <p:txBody>
          <a:bodyPr/>
          <a:lstStyle/>
          <a:p>
            <a:r>
              <a:rPr lang="en-GB" dirty="0" smtClean="0"/>
              <a:t>Different dimensions of spectrum licensing</a:t>
            </a:r>
            <a:endParaRPr lang="en-GB" dirty="0"/>
          </a:p>
        </p:txBody>
      </p:sp>
      <p:sp>
        <p:nvSpPr>
          <p:cNvPr id="4" name="Text Placeholder 3"/>
          <p:cNvSpPr>
            <a:spLocks noGrp="1"/>
          </p:cNvSpPr>
          <p:nvPr>
            <p:ph type="body" sz="half" idx="2"/>
          </p:nvPr>
        </p:nvSpPr>
        <p:spPr>
          <a:xfrm>
            <a:off x="1547664" y="980728"/>
            <a:ext cx="5867400" cy="992126"/>
          </a:xfrm>
        </p:spPr>
        <p:txBody>
          <a:bodyPr>
            <a:normAutofit/>
          </a:bodyPr>
          <a:lstStyle/>
          <a:p>
            <a:r>
              <a:rPr lang="en-GB" dirty="0" smtClean="0"/>
              <a:t>The pyramid depicts the hierarchical view of </a:t>
            </a:r>
            <a:r>
              <a:rPr lang="en-GB" b="1" dirty="0" smtClean="0"/>
              <a:t>spectrum access licensing forms, </a:t>
            </a:r>
            <a:r>
              <a:rPr lang="en-GB" dirty="0" smtClean="0"/>
              <a:t>complemented by reference to other commonly used terms that refer to identical, yet sometime subtly different licensing types.</a:t>
            </a:r>
          </a:p>
          <a:p>
            <a:r>
              <a:rPr lang="en-GB" dirty="0" smtClean="0"/>
              <a:t>Source: adapted from US PCAST report 2012.</a:t>
            </a: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420888"/>
            <a:ext cx="8223363"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AFD63-F8EC-482F-A67E-A80E66ABDB8E}" type="slidenum">
              <a:rPr lang="en-GB" smtClean="0"/>
              <a:pPr/>
              <a:t>23</a:t>
            </a:fld>
            <a:endParaRPr lang="en-GB"/>
          </a:p>
        </p:txBody>
      </p:sp>
    </p:spTree>
    <p:extLst>
      <p:ext uri="{BB962C8B-B14F-4D97-AF65-F5344CB8AC3E}">
        <p14:creationId xmlns:p14="http://schemas.microsoft.com/office/powerpoint/2010/main" xmlns="" val="67417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4247" y="260648"/>
            <a:ext cx="5867400" cy="522288"/>
          </a:xfrm>
        </p:spPr>
        <p:txBody>
          <a:bodyPr/>
          <a:lstStyle/>
          <a:p>
            <a:r>
              <a:rPr lang="en-GB" dirty="0" smtClean="0"/>
              <a:t>Licensed Shared Access concept</a:t>
            </a:r>
            <a:endParaRPr lang="en-GB" dirty="0"/>
          </a:p>
        </p:txBody>
      </p:sp>
      <p:sp>
        <p:nvSpPr>
          <p:cNvPr id="4" name="Text Placeholder 3"/>
          <p:cNvSpPr>
            <a:spLocks noGrp="1"/>
          </p:cNvSpPr>
          <p:nvPr>
            <p:ph type="body" sz="half" idx="2"/>
          </p:nvPr>
        </p:nvSpPr>
        <p:spPr>
          <a:xfrm>
            <a:off x="1310422" y="836712"/>
            <a:ext cx="5867400" cy="1064134"/>
          </a:xfrm>
        </p:spPr>
        <p:txBody>
          <a:bodyPr>
            <a:normAutofit/>
          </a:bodyPr>
          <a:lstStyle/>
          <a:p>
            <a:r>
              <a:rPr lang="en-GB" dirty="0" smtClean="0"/>
              <a:t>Licensed Shared Access (LSA, similar to ASA, Authorised Shared Access) envisions possibility of </a:t>
            </a:r>
            <a:r>
              <a:rPr lang="en-GB" b="1" dirty="0" smtClean="0"/>
              <a:t>centrally controlled dynamic sharing of spectrum</a:t>
            </a:r>
            <a:r>
              <a:rPr lang="en-GB" dirty="0" smtClean="0"/>
              <a:t>. This concept is especially suited for adaptable spectrum consumption by future “Heterogeneous Networks” (</a:t>
            </a:r>
            <a:r>
              <a:rPr lang="en-GB" dirty="0" err="1" smtClean="0"/>
              <a:t>HetNets</a:t>
            </a:r>
            <a:r>
              <a:rPr lang="en-GB" dirty="0" smtClean="0"/>
              <a:t>)</a:t>
            </a:r>
            <a:endParaRPr lang="en-GB" dirty="0"/>
          </a:p>
        </p:txBody>
      </p:sp>
      <p:grpSp>
        <p:nvGrpSpPr>
          <p:cNvPr id="5" name="Canvas 26"/>
          <p:cNvGrpSpPr/>
          <p:nvPr/>
        </p:nvGrpSpPr>
        <p:grpSpPr>
          <a:xfrm>
            <a:off x="1032472" y="2276872"/>
            <a:ext cx="6905447" cy="4055615"/>
            <a:chOff x="0" y="0"/>
            <a:chExt cx="5860415" cy="3200400"/>
          </a:xfrm>
        </p:grpSpPr>
        <p:sp>
          <p:nvSpPr>
            <p:cNvPr id="6" name="Rectangle 5"/>
            <p:cNvSpPr/>
            <p:nvPr/>
          </p:nvSpPr>
          <p:spPr>
            <a:xfrm>
              <a:off x="0" y="0"/>
              <a:ext cx="5860415" cy="3200400"/>
            </a:xfrm>
            <a:prstGeom prst="rect">
              <a:avLst/>
            </a:prstGeom>
          </p:spPr>
        </p:sp>
        <p:sp>
          <p:nvSpPr>
            <p:cNvPr id="7" name="Text Box 23"/>
            <p:cNvSpPr txBox="1">
              <a:spLocks noChangeArrowheads="1"/>
            </p:cNvSpPr>
            <p:nvPr/>
          </p:nvSpPr>
          <p:spPr bwMode="auto">
            <a:xfrm>
              <a:off x="4620665" y="1552955"/>
              <a:ext cx="824703" cy="521970"/>
            </a:xfrm>
            <a:prstGeom prst="rect">
              <a:avLst/>
            </a:prstGeom>
            <a:solidFill>
              <a:srgbClr val="FFFFFF"/>
            </a:solidFill>
            <a:ln w="9525">
              <a:noFill/>
              <a:miter lim="800000"/>
              <a:headEnd/>
              <a:tailEnd/>
            </a:ln>
          </p:spPr>
          <p:txBody>
            <a:bodyPr rot="0" vert="horz" wrap="square" lIns="18000" tIns="0" rIns="18000" bIns="0" anchor="ctr" anchorCtr="0" upright="1">
              <a:noAutofit/>
            </a:bodyPr>
            <a:lstStyle/>
            <a:p>
              <a:pPr>
                <a:spcAft>
                  <a:spcPts val="0"/>
                </a:spcAft>
              </a:pPr>
              <a:r>
                <a:rPr lang="en-US" sz="1000">
                  <a:effectLst/>
                  <a:latin typeface="Calibri"/>
                  <a:ea typeface="SimSun"/>
                  <a:cs typeface="Arial"/>
                </a:rPr>
                <a:t>Pico- and</a:t>
              </a:r>
              <a:br>
                <a:rPr lang="en-US" sz="1000">
                  <a:effectLst/>
                  <a:latin typeface="Calibri"/>
                  <a:ea typeface="SimSun"/>
                  <a:cs typeface="Arial"/>
                </a:rPr>
              </a:br>
              <a:r>
                <a:rPr lang="en-US" sz="1000">
                  <a:effectLst/>
                  <a:latin typeface="Calibri"/>
                  <a:ea typeface="SimSun"/>
                  <a:cs typeface="Arial"/>
                </a:rPr>
                <a:t>     femto-cells</a:t>
              </a:r>
              <a:endParaRPr lang="en-GB" sz="1200">
                <a:effectLst/>
                <a:latin typeface="Times New Roman"/>
                <a:ea typeface="SimSun"/>
              </a:endParaRPr>
            </a:p>
          </p:txBody>
        </p:sp>
        <p:sp>
          <p:nvSpPr>
            <p:cNvPr id="8" name="Text Box 23"/>
            <p:cNvSpPr txBox="1">
              <a:spLocks noChangeArrowheads="1"/>
            </p:cNvSpPr>
            <p:nvPr/>
          </p:nvSpPr>
          <p:spPr bwMode="auto">
            <a:xfrm>
              <a:off x="3589784" y="628572"/>
              <a:ext cx="1340339" cy="522485"/>
            </a:xfrm>
            <a:prstGeom prst="rect">
              <a:avLst/>
            </a:prstGeom>
            <a:solidFill>
              <a:srgbClr val="FFFFFF"/>
            </a:solidFill>
            <a:ln w="9525">
              <a:noFill/>
              <a:miter lim="800000"/>
              <a:headEnd/>
              <a:tailEnd/>
            </a:ln>
          </p:spPr>
          <p:txBody>
            <a:bodyPr rot="0" vert="horz" wrap="square" lIns="18000" tIns="0" rIns="18000" bIns="0" anchor="ctr" anchorCtr="0" upright="1">
              <a:noAutofit/>
            </a:bodyPr>
            <a:lstStyle/>
            <a:p>
              <a:pPr>
                <a:spcAft>
                  <a:spcPts val="0"/>
                </a:spcAft>
              </a:pPr>
              <a:r>
                <a:rPr lang="en-GB" sz="1000">
                  <a:effectLst/>
                  <a:latin typeface="Calibri"/>
                  <a:ea typeface="SimSun"/>
                  <a:cs typeface="Arial"/>
                </a:rPr>
                <a:t>Multi-technology</a:t>
              </a:r>
              <a:br>
                <a:rPr lang="en-GB" sz="1000">
                  <a:effectLst/>
                  <a:latin typeface="Calibri"/>
                  <a:ea typeface="SimSun"/>
                  <a:cs typeface="Arial"/>
                </a:rPr>
              </a:br>
              <a:r>
                <a:rPr lang="en-GB" sz="1000">
                  <a:effectLst/>
                  <a:latin typeface="Calibri"/>
                  <a:ea typeface="SimSun"/>
                  <a:cs typeface="Arial"/>
                </a:rPr>
                <a:t>       multi-band</a:t>
              </a:r>
              <a:endParaRPr lang="en-GB" sz="1200">
                <a:effectLst/>
                <a:latin typeface="Times New Roman"/>
                <a:ea typeface="SimSun"/>
              </a:endParaRPr>
            </a:p>
            <a:p>
              <a:pPr>
                <a:spcAft>
                  <a:spcPts val="0"/>
                </a:spcAft>
              </a:pPr>
              <a:r>
                <a:rPr lang="en-GB" sz="1000">
                  <a:effectLst/>
                  <a:latin typeface="Calibri"/>
                  <a:ea typeface="SimSun"/>
                  <a:cs typeface="Arial"/>
                </a:rPr>
                <a:t>              macro-cells</a:t>
              </a:r>
              <a:endParaRPr lang="en-GB" sz="1200">
                <a:effectLst/>
                <a:latin typeface="Times New Roman"/>
                <a:ea typeface="SimSun"/>
              </a:endParaRPr>
            </a:p>
          </p:txBody>
        </p:sp>
        <p:sp>
          <p:nvSpPr>
            <p:cNvPr id="9" name="Text Box 23"/>
            <p:cNvSpPr txBox="1">
              <a:spLocks noChangeArrowheads="1"/>
            </p:cNvSpPr>
            <p:nvPr/>
          </p:nvSpPr>
          <p:spPr bwMode="auto">
            <a:xfrm>
              <a:off x="1029857" y="913636"/>
              <a:ext cx="628075" cy="277199"/>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p>
              <a:pPr algn="ctr">
                <a:spcAft>
                  <a:spcPts val="0"/>
                </a:spcAft>
              </a:pPr>
              <a:r>
                <a:rPr lang="en-GB" sz="1000">
                  <a:effectLst/>
                  <a:latin typeface="Calibri"/>
                  <a:ea typeface="SimSun"/>
                  <a:cs typeface="Arial"/>
                </a:rPr>
                <a:t>NRA</a:t>
              </a:r>
              <a:endParaRPr lang="en-GB" sz="1200">
                <a:effectLst/>
                <a:latin typeface="Times New Roman"/>
                <a:ea typeface="SimSun"/>
              </a:endParaRPr>
            </a:p>
          </p:txBody>
        </p:sp>
        <p:sp>
          <p:nvSpPr>
            <p:cNvPr id="10" name="Text Box 23"/>
            <p:cNvSpPr txBox="1">
              <a:spLocks noChangeArrowheads="1"/>
            </p:cNvSpPr>
            <p:nvPr/>
          </p:nvSpPr>
          <p:spPr bwMode="auto">
            <a:xfrm>
              <a:off x="180000" y="158712"/>
              <a:ext cx="1042745" cy="351628"/>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p>
              <a:pPr algn="ctr">
                <a:spcAft>
                  <a:spcPts val="0"/>
                </a:spcAft>
              </a:pPr>
              <a:r>
                <a:rPr lang="en-GB" sz="1000">
                  <a:effectLst/>
                  <a:latin typeface="Calibri"/>
                  <a:ea typeface="SimSun"/>
                  <a:cs typeface="Arial"/>
                </a:rPr>
                <a:t>Incumbent spectrum holder</a:t>
              </a:r>
              <a:endParaRPr lang="en-GB" sz="1200">
                <a:effectLst/>
                <a:latin typeface="Times New Roman"/>
                <a:ea typeface="SimSun"/>
              </a:endParaRPr>
            </a:p>
          </p:txBody>
        </p:sp>
        <p:sp>
          <p:nvSpPr>
            <p:cNvPr id="11" name="Text Box 23"/>
            <p:cNvSpPr txBox="1">
              <a:spLocks noChangeArrowheads="1"/>
            </p:cNvSpPr>
            <p:nvPr/>
          </p:nvSpPr>
          <p:spPr bwMode="auto">
            <a:xfrm>
              <a:off x="1487809" y="158712"/>
              <a:ext cx="1042670" cy="351155"/>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p>
              <a:pPr algn="ctr">
                <a:spcAft>
                  <a:spcPts val="0"/>
                </a:spcAft>
              </a:pPr>
              <a:r>
                <a:rPr lang="en-GB" sz="1000">
                  <a:effectLst/>
                  <a:latin typeface="Calibri"/>
                  <a:ea typeface="SimSun"/>
                  <a:cs typeface="Arial"/>
                </a:rPr>
                <a:t>ASA/LSA license holder</a:t>
              </a:r>
              <a:endParaRPr lang="en-GB" sz="1200">
                <a:effectLst/>
                <a:latin typeface="Times New Roman"/>
                <a:ea typeface="SimSun"/>
              </a:endParaRPr>
            </a:p>
          </p:txBody>
        </p:sp>
        <p:sp>
          <p:nvSpPr>
            <p:cNvPr id="12" name="Flowchart: Magnetic Disk 11"/>
            <p:cNvSpPr/>
            <p:nvPr/>
          </p:nvSpPr>
          <p:spPr>
            <a:xfrm>
              <a:off x="680484" y="1499196"/>
              <a:ext cx="1318363" cy="520996"/>
            </a:xfrm>
            <a:prstGeom prst="flowChartMagneticDisk">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000"/>
                </a:spcBef>
                <a:spcAft>
                  <a:spcPts val="0"/>
                </a:spcAft>
              </a:pPr>
              <a:r>
                <a:rPr lang="en-GB" sz="1000">
                  <a:solidFill>
                    <a:srgbClr val="000000"/>
                  </a:solidFill>
                  <a:effectLst/>
                  <a:latin typeface="Calibri"/>
                  <a:ea typeface="SimSun"/>
                  <a:cs typeface="Arial"/>
                </a:rPr>
                <a:t>GDB</a:t>
              </a:r>
              <a:endParaRPr lang="en-GB" sz="1000">
                <a:effectLst/>
                <a:latin typeface="Calibri"/>
                <a:ea typeface="SimSun"/>
                <a:cs typeface="Arial"/>
              </a:endParaRPr>
            </a:p>
          </p:txBody>
        </p:sp>
        <p:sp>
          <p:nvSpPr>
            <p:cNvPr id="13" name="Text Box 23"/>
            <p:cNvSpPr txBox="1">
              <a:spLocks noChangeArrowheads="1"/>
            </p:cNvSpPr>
            <p:nvPr/>
          </p:nvSpPr>
          <p:spPr bwMode="auto">
            <a:xfrm>
              <a:off x="817952" y="2339160"/>
              <a:ext cx="1042670" cy="723014"/>
            </a:xfrm>
            <a:prstGeom prst="rect">
              <a:avLst/>
            </a:prstGeom>
            <a:solidFill>
              <a:schemeClr val="accent6">
                <a:lumMod val="60000"/>
                <a:lumOff val="40000"/>
              </a:schemeClr>
            </a:solidFill>
            <a:ln w="9525">
              <a:solidFill>
                <a:srgbClr val="000000"/>
              </a:solidFill>
              <a:miter lim="800000"/>
              <a:headEnd/>
              <a:tailEnd/>
            </a:ln>
          </p:spPr>
          <p:txBody>
            <a:bodyPr rot="0" vert="horz" wrap="square" lIns="18000" tIns="0" rIns="18000" bIns="0" anchor="ctr" anchorCtr="0" upright="1">
              <a:noAutofit/>
            </a:bodyPr>
            <a:lstStyle/>
            <a:p>
              <a:pPr algn="ctr">
                <a:spcAft>
                  <a:spcPts val="0"/>
                </a:spcAft>
              </a:pPr>
              <a:r>
                <a:rPr lang="en-US" sz="1000">
                  <a:effectLst/>
                  <a:latin typeface="Calibri"/>
                  <a:ea typeface="SimSun"/>
                  <a:cs typeface="Arial"/>
                </a:rPr>
                <a:t>ASA/LSA network controller</a:t>
              </a:r>
              <a:endParaRPr lang="en-GB" sz="1200">
                <a:effectLst/>
                <a:latin typeface="Times New Roman"/>
                <a:ea typeface="SimSun"/>
              </a:endParaRPr>
            </a:p>
          </p:txBody>
        </p:sp>
        <p:sp>
          <p:nvSpPr>
            <p:cNvPr id="14" name="Text Box 23"/>
            <p:cNvSpPr txBox="1">
              <a:spLocks noChangeArrowheads="1"/>
            </p:cNvSpPr>
            <p:nvPr/>
          </p:nvSpPr>
          <p:spPr bwMode="auto">
            <a:xfrm>
              <a:off x="1374298" y="2050424"/>
              <a:ext cx="1755126" cy="276860"/>
            </a:xfrm>
            <a:prstGeom prst="rect">
              <a:avLst/>
            </a:prstGeom>
            <a:solidFill>
              <a:srgbClr val="FFFFFF"/>
            </a:solidFill>
            <a:ln w="9525">
              <a:noFill/>
              <a:miter lim="800000"/>
              <a:headEnd/>
              <a:tailEnd/>
            </a:ln>
          </p:spPr>
          <p:txBody>
            <a:bodyPr rot="0" vert="horz" wrap="square" lIns="18000" tIns="0" rIns="18000" bIns="0" anchor="ctr" anchorCtr="0" upright="1">
              <a:noAutofit/>
            </a:bodyPr>
            <a:lstStyle/>
            <a:p>
              <a:pPr>
                <a:spcAft>
                  <a:spcPts val="0"/>
                </a:spcAft>
              </a:pPr>
              <a:r>
                <a:rPr lang="en-GB" sz="1000">
                  <a:effectLst/>
                  <a:latin typeface="Calibri"/>
                  <a:ea typeface="SimSun"/>
                  <a:cs typeface="Arial"/>
                </a:rPr>
                <a:t>Spectrum use spot permits</a:t>
              </a:r>
              <a:endParaRPr lang="en-GB" sz="1200">
                <a:effectLst/>
                <a:latin typeface="Times New Roman"/>
                <a:ea typeface="SimSun"/>
              </a:endParaRPr>
            </a:p>
          </p:txBody>
        </p:sp>
        <p:cxnSp>
          <p:nvCxnSpPr>
            <p:cNvPr id="15" name="Straight Arrow Connector 14"/>
            <p:cNvCxnSpPr>
              <a:stCxn id="9" idx="0"/>
              <a:endCxn id="10" idx="2"/>
            </p:cNvCxnSpPr>
            <p:nvPr/>
          </p:nvCxnSpPr>
          <p:spPr>
            <a:xfrm flipH="1" flipV="1">
              <a:off x="701373" y="510340"/>
              <a:ext cx="642522" cy="403296"/>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a:endCxn id="11" idx="2"/>
            </p:cNvCxnSpPr>
            <p:nvPr/>
          </p:nvCxnSpPr>
          <p:spPr>
            <a:xfrm flipV="1">
              <a:off x="1343895" y="509867"/>
              <a:ext cx="665249" cy="403769"/>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1" idx="1"/>
            </p:cNvCxnSpPr>
            <p:nvPr/>
          </p:nvCxnSpPr>
          <p:spPr>
            <a:xfrm flipV="1">
              <a:off x="1222745" y="334290"/>
              <a:ext cx="265064" cy="236"/>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2" idx="1"/>
            </p:cNvCxnSpPr>
            <p:nvPr/>
          </p:nvCxnSpPr>
          <p:spPr>
            <a:xfrm flipH="1">
              <a:off x="1339666" y="1190835"/>
              <a:ext cx="4229" cy="308361"/>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p:cNvCxnSpPr>
            <p:nvPr/>
          </p:nvCxnSpPr>
          <p:spPr>
            <a:xfrm>
              <a:off x="701373" y="510340"/>
              <a:ext cx="244916" cy="988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 Box 23"/>
            <p:cNvSpPr txBox="1">
              <a:spLocks noChangeArrowheads="1"/>
            </p:cNvSpPr>
            <p:nvPr/>
          </p:nvSpPr>
          <p:spPr bwMode="auto">
            <a:xfrm>
              <a:off x="126716" y="913636"/>
              <a:ext cx="936546" cy="564279"/>
            </a:xfrm>
            <a:prstGeom prst="rect">
              <a:avLst/>
            </a:prstGeom>
            <a:noFill/>
            <a:ln w="9525">
              <a:noFill/>
              <a:miter lim="800000"/>
              <a:headEnd/>
              <a:tailEnd/>
            </a:ln>
          </p:spPr>
          <p:txBody>
            <a:bodyPr rot="0" vert="horz" wrap="square" lIns="18000" tIns="0" rIns="18000" bIns="0" anchor="ctr" anchorCtr="0" upright="1">
              <a:noAutofit/>
            </a:bodyPr>
            <a:lstStyle/>
            <a:p>
              <a:pPr>
                <a:spcAft>
                  <a:spcPts val="0"/>
                </a:spcAft>
              </a:pPr>
              <a:r>
                <a:rPr lang="en-US" sz="1000">
                  <a:effectLst/>
                  <a:latin typeface="Calibri"/>
                  <a:ea typeface="SimSun"/>
                  <a:cs typeface="Arial"/>
                </a:rPr>
                <a:t>Real time spectrum use info</a:t>
              </a:r>
              <a:endParaRPr lang="en-GB" sz="1200">
                <a:effectLst/>
                <a:latin typeface="Times New Roman"/>
                <a:ea typeface="SimSun"/>
              </a:endParaRPr>
            </a:p>
          </p:txBody>
        </p:sp>
        <p:cxnSp>
          <p:nvCxnSpPr>
            <p:cNvPr id="21" name="Straight Arrow Connector 20"/>
            <p:cNvCxnSpPr>
              <a:stCxn id="11" idx="2"/>
            </p:cNvCxnSpPr>
            <p:nvPr/>
          </p:nvCxnSpPr>
          <p:spPr>
            <a:xfrm flipH="1">
              <a:off x="1786270" y="509867"/>
              <a:ext cx="222874" cy="989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 Box 23"/>
            <p:cNvSpPr txBox="1">
              <a:spLocks noChangeArrowheads="1"/>
            </p:cNvSpPr>
            <p:nvPr/>
          </p:nvSpPr>
          <p:spPr bwMode="auto">
            <a:xfrm>
              <a:off x="1029816" y="534092"/>
              <a:ext cx="628099" cy="166552"/>
            </a:xfrm>
            <a:prstGeom prst="rect">
              <a:avLst/>
            </a:prstGeom>
            <a:solidFill>
              <a:schemeClr val="accent6"/>
            </a:solidFill>
            <a:ln>
              <a:no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ot="0" vert="horz" wrap="square" lIns="18000" tIns="0" rIns="18000" bIns="0" anchor="ctr" anchorCtr="0" upright="1">
              <a:noAutofit/>
            </a:bodyPr>
            <a:lstStyle/>
            <a:p>
              <a:pPr algn="ctr">
                <a:spcAft>
                  <a:spcPts val="0"/>
                </a:spcAft>
              </a:pPr>
              <a:r>
                <a:rPr lang="en-GB" sz="900">
                  <a:effectLst/>
                  <a:latin typeface="Calibri"/>
                  <a:ea typeface="SimSun"/>
                  <a:cs typeface="Arial"/>
                </a:rPr>
                <a:t>Agreement</a:t>
              </a:r>
              <a:endParaRPr lang="en-GB" sz="1200">
                <a:effectLst/>
                <a:latin typeface="Times New Roman"/>
                <a:ea typeface="SimSun"/>
              </a:endParaRPr>
            </a:p>
          </p:txBody>
        </p:sp>
        <p:sp>
          <p:nvSpPr>
            <p:cNvPr id="23" name="Text Box 23"/>
            <p:cNvSpPr txBox="1">
              <a:spLocks noChangeArrowheads="1"/>
            </p:cNvSpPr>
            <p:nvPr/>
          </p:nvSpPr>
          <p:spPr bwMode="auto">
            <a:xfrm>
              <a:off x="1605583" y="913636"/>
              <a:ext cx="935990" cy="563880"/>
            </a:xfrm>
            <a:prstGeom prst="rect">
              <a:avLst/>
            </a:prstGeom>
            <a:noFill/>
            <a:ln w="9525">
              <a:noFill/>
              <a:miter lim="800000"/>
              <a:headEnd/>
              <a:tailEnd/>
            </a:ln>
          </p:spPr>
          <p:txBody>
            <a:bodyPr rot="0" vert="horz" wrap="square" lIns="18000" tIns="0" rIns="18000" bIns="0" anchor="ctr" anchorCtr="0" upright="1">
              <a:noAutofit/>
            </a:bodyPr>
            <a:lstStyle/>
            <a:p>
              <a:pPr algn="r">
                <a:spcAft>
                  <a:spcPts val="0"/>
                </a:spcAft>
              </a:pPr>
              <a:r>
                <a:rPr lang="en-US" sz="1000" dirty="0">
                  <a:effectLst/>
                  <a:latin typeface="Calibri"/>
                  <a:ea typeface="SimSun"/>
                  <a:cs typeface="Arial"/>
                </a:rPr>
                <a:t>Real time spectrum demand info</a:t>
              </a:r>
              <a:endParaRPr lang="en-GB" sz="1200" dirty="0">
                <a:effectLst/>
                <a:latin typeface="Times New Roman"/>
                <a:ea typeface="SimSun"/>
              </a:endParaRPr>
            </a:p>
          </p:txBody>
        </p:sp>
        <p:cxnSp>
          <p:nvCxnSpPr>
            <p:cNvPr id="24" name="Straight Arrow Connector 23"/>
            <p:cNvCxnSpPr>
              <a:stCxn id="12" idx="3"/>
              <a:endCxn id="13" idx="0"/>
            </p:cNvCxnSpPr>
            <p:nvPr/>
          </p:nvCxnSpPr>
          <p:spPr>
            <a:xfrm flipH="1">
              <a:off x="1339287" y="2020192"/>
              <a:ext cx="379" cy="318968"/>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5" name="Cloud 24"/>
            <p:cNvSpPr/>
            <p:nvPr/>
          </p:nvSpPr>
          <p:spPr>
            <a:xfrm>
              <a:off x="2317897" y="2296631"/>
              <a:ext cx="2094615" cy="8080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000"/>
                </a:spcBef>
                <a:spcAft>
                  <a:spcPts val="1000"/>
                </a:spcAft>
              </a:pPr>
              <a:r>
                <a:rPr lang="en-GB" sz="1000">
                  <a:effectLst/>
                  <a:latin typeface="Calibri"/>
                  <a:ea typeface="SimSun"/>
                  <a:cs typeface="Arial"/>
                </a:rPr>
                <a:t>3G/4G network</a:t>
              </a:r>
            </a:p>
          </p:txBody>
        </p:sp>
        <p:grpSp>
          <p:nvGrpSpPr>
            <p:cNvPr id="26" name="Group 25"/>
            <p:cNvGrpSpPr/>
            <p:nvPr/>
          </p:nvGrpSpPr>
          <p:grpSpPr>
            <a:xfrm>
              <a:off x="2973824" y="535906"/>
              <a:ext cx="382372" cy="670582"/>
              <a:chOff x="3317625" y="659219"/>
              <a:chExt cx="382372" cy="670582"/>
            </a:xfrm>
          </p:grpSpPr>
          <p:sp>
            <p:nvSpPr>
              <p:cNvPr id="67" name="Trapezoid 66"/>
              <p:cNvSpPr/>
              <p:nvPr/>
            </p:nvSpPr>
            <p:spPr>
              <a:xfrm>
                <a:off x="3455582" y="787540"/>
                <a:ext cx="106326" cy="542261"/>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8" name="Parallelogram 67"/>
              <p:cNvSpPr/>
              <p:nvPr/>
            </p:nvSpPr>
            <p:spPr>
              <a:xfrm>
                <a:off x="3551275" y="659219"/>
                <a:ext cx="74427" cy="25441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9" name="Parallelogram 68"/>
              <p:cNvSpPr/>
              <p:nvPr/>
            </p:nvSpPr>
            <p:spPr>
              <a:xfrm>
                <a:off x="3625702" y="706847"/>
                <a:ext cx="74295" cy="254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70" name="Parallelogram 69"/>
              <p:cNvSpPr/>
              <p:nvPr/>
            </p:nvSpPr>
            <p:spPr>
              <a:xfrm flipV="1">
                <a:off x="3317625" y="701755"/>
                <a:ext cx="74295" cy="254000"/>
              </a:xfrm>
              <a:prstGeom prst="parallelogram">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71" name="Parallelogram 70"/>
              <p:cNvSpPr/>
              <p:nvPr/>
            </p:nvSpPr>
            <p:spPr>
              <a:xfrm flipV="1">
                <a:off x="3381287" y="674949"/>
                <a:ext cx="74295" cy="254000"/>
              </a:xfrm>
              <a:prstGeom prst="parallelogram">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grpSp>
        <p:grpSp>
          <p:nvGrpSpPr>
            <p:cNvPr id="27" name="Group 26"/>
            <p:cNvGrpSpPr/>
            <p:nvPr/>
          </p:nvGrpSpPr>
          <p:grpSpPr>
            <a:xfrm>
              <a:off x="3356197" y="896659"/>
              <a:ext cx="382270" cy="670560"/>
              <a:chOff x="0" y="0"/>
              <a:chExt cx="382372" cy="670582"/>
            </a:xfrm>
          </p:grpSpPr>
          <p:sp>
            <p:nvSpPr>
              <p:cNvPr id="62" name="Trapezoid 61"/>
              <p:cNvSpPr/>
              <p:nvPr/>
            </p:nvSpPr>
            <p:spPr>
              <a:xfrm>
                <a:off x="137957" y="128321"/>
                <a:ext cx="106326" cy="542261"/>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63" name="Parallelogram 62"/>
              <p:cNvSpPr/>
              <p:nvPr/>
            </p:nvSpPr>
            <p:spPr>
              <a:xfrm>
                <a:off x="233650" y="0"/>
                <a:ext cx="74427" cy="25441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64" name="Parallelogram 63"/>
              <p:cNvSpPr/>
              <p:nvPr/>
            </p:nvSpPr>
            <p:spPr>
              <a:xfrm>
                <a:off x="308077" y="47628"/>
                <a:ext cx="74295" cy="254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sp>
            <p:nvSpPr>
              <p:cNvPr id="65" name="Parallelogram 64"/>
              <p:cNvSpPr/>
              <p:nvPr/>
            </p:nvSpPr>
            <p:spPr>
              <a:xfrm flipV="1">
                <a:off x="0" y="42536"/>
                <a:ext cx="74295" cy="254000"/>
              </a:xfrm>
              <a:prstGeom prst="parallelogram">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sp>
            <p:nvSpPr>
              <p:cNvPr id="66" name="Parallelogram 65"/>
              <p:cNvSpPr/>
              <p:nvPr/>
            </p:nvSpPr>
            <p:spPr>
              <a:xfrm flipV="1">
                <a:off x="63662" y="15730"/>
                <a:ext cx="74295" cy="254000"/>
              </a:xfrm>
              <a:prstGeom prst="parallelogram">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grpSp>
        <p:grpSp>
          <p:nvGrpSpPr>
            <p:cNvPr id="28" name="Group 27"/>
            <p:cNvGrpSpPr/>
            <p:nvPr/>
          </p:nvGrpSpPr>
          <p:grpSpPr>
            <a:xfrm>
              <a:off x="3802146" y="1268427"/>
              <a:ext cx="382270" cy="670560"/>
              <a:chOff x="0" y="0"/>
              <a:chExt cx="382372" cy="670582"/>
            </a:xfrm>
          </p:grpSpPr>
          <p:sp>
            <p:nvSpPr>
              <p:cNvPr id="57" name="Trapezoid 56"/>
              <p:cNvSpPr/>
              <p:nvPr/>
            </p:nvSpPr>
            <p:spPr>
              <a:xfrm>
                <a:off x="137957" y="128321"/>
                <a:ext cx="106326" cy="542261"/>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58" name="Parallelogram 57"/>
              <p:cNvSpPr/>
              <p:nvPr/>
            </p:nvSpPr>
            <p:spPr>
              <a:xfrm>
                <a:off x="233650" y="0"/>
                <a:ext cx="74427" cy="25441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59" name="Parallelogram 58"/>
              <p:cNvSpPr/>
              <p:nvPr/>
            </p:nvSpPr>
            <p:spPr>
              <a:xfrm>
                <a:off x="308077" y="47628"/>
                <a:ext cx="74295" cy="254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sp>
            <p:nvSpPr>
              <p:cNvPr id="60" name="Parallelogram 59"/>
              <p:cNvSpPr/>
              <p:nvPr/>
            </p:nvSpPr>
            <p:spPr>
              <a:xfrm flipV="1">
                <a:off x="0" y="42536"/>
                <a:ext cx="74295" cy="254000"/>
              </a:xfrm>
              <a:prstGeom prst="parallelogram">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sp>
            <p:nvSpPr>
              <p:cNvPr id="61" name="Parallelogram 60"/>
              <p:cNvSpPr/>
              <p:nvPr/>
            </p:nvSpPr>
            <p:spPr>
              <a:xfrm flipV="1">
                <a:off x="63662" y="15730"/>
                <a:ext cx="74295" cy="254000"/>
              </a:xfrm>
              <a:prstGeom prst="parallelogram">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grpSp>
        <p:cxnSp>
          <p:nvCxnSpPr>
            <p:cNvPr id="29" name="Straight Arrow Connector 28"/>
            <p:cNvCxnSpPr>
              <a:stCxn id="13" idx="3"/>
              <a:endCxn id="25" idx="2"/>
            </p:cNvCxnSpPr>
            <p:nvPr/>
          </p:nvCxnSpPr>
          <p:spPr>
            <a:xfrm>
              <a:off x="1860622" y="2700667"/>
              <a:ext cx="463772" cy="2"/>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245499" y="1796635"/>
              <a:ext cx="506371" cy="465541"/>
              <a:chOff x="4496317" y="1990580"/>
              <a:chExt cx="506371" cy="465541"/>
            </a:xfrm>
          </p:grpSpPr>
          <p:sp>
            <p:nvSpPr>
              <p:cNvPr id="51" name="Snip Single Corner Rectangle 50"/>
              <p:cNvSpPr/>
              <p:nvPr/>
            </p:nvSpPr>
            <p:spPr>
              <a:xfrm>
                <a:off x="4496317" y="2296631"/>
                <a:ext cx="245804" cy="15949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2" name="Straight Connector 51"/>
              <p:cNvCxnSpPr/>
              <p:nvPr/>
            </p:nvCxnSpPr>
            <p:spPr>
              <a:xfrm flipV="1">
                <a:off x="4536087" y="2191550"/>
                <a:ext cx="0" cy="1169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687417" y="2191550"/>
                <a:ext cx="0" cy="1168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3018552">
                <a:off x="4577939" y="2072241"/>
                <a:ext cx="215840" cy="16501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Arc 54"/>
              <p:cNvSpPr/>
              <p:nvPr/>
            </p:nvSpPr>
            <p:spPr>
              <a:xfrm rot="3406405">
                <a:off x="4663655" y="1997439"/>
                <a:ext cx="345891" cy="332174"/>
              </a:xfrm>
              <a:prstGeom prst="arc">
                <a:avLst>
                  <a:gd name="adj1" fmla="val 12326298"/>
                  <a:gd name="adj2" fmla="val 1805047"/>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56" name="Arc 55"/>
              <p:cNvSpPr/>
              <p:nvPr/>
            </p:nvSpPr>
            <p:spPr>
              <a:xfrm rot="4257463">
                <a:off x="4665102" y="2057852"/>
                <a:ext cx="244390" cy="206835"/>
              </a:xfrm>
              <a:prstGeom prst="arc">
                <a:avLst>
                  <a:gd name="adj1" fmla="val 13562934"/>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grpSp>
        <p:grpSp>
          <p:nvGrpSpPr>
            <p:cNvPr id="31" name="Group 30"/>
            <p:cNvGrpSpPr/>
            <p:nvPr/>
          </p:nvGrpSpPr>
          <p:grpSpPr>
            <a:xfrm>
              <a:off x="4497669" y="2151043"/>
              <a:ext cx="506097" cy="465457"/>
              <a:chOff x="0" y="0"/>
              <a:chExt cx="506371" cy="465541"/>
            </a:xfrm>
          </p:grpSpPr>
          <p:sp>
            <p:nvSpPr>
              <p:cNvPr id="45" name="Snip Single Corner Rectangle 44"/>
              <p:cNvSpPr/>
              <p:nvPr/>
            </p:nvSpPr>
            <p:spPr>
              <a:xfrm>
                <a:off x="0" y="306051"/>
                <a:ext cx="245804" cy="15949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cxnSp>
            <p:nvCxnSpPr>
              <p:cNvPr id="46" name="Straight Connector 45"/>
              <p:cNvCxnSpPr/>
              <p:nvPr/>
            </p:nvCxnSpPr>
            <p:spPr>
              <a:xfrm flipV="1">
                <a:off x="39770" y="200970"/>
                <a:ext cx="0" cy="1169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91100" y="200970"/>
                <a:ext cx="0" cy="1168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Arc 47"/>
              <p:cNvSpPr/>
              <p:nvPr/>
            </p:nvSpPr>
            <p:spPr>
              <a:xfrm rot="3018552">
                <a:off x="81622" y="81661"/>
                <a:ext cx="215840" cy="16501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Calibri"/>
                    <a:ea typeface="Times New Roman"/>
                    <a:cs typeface="Arial"/>
                  </a:rPr>
                  <a:t> </a:t>
                </a:r>
                <a:endParaRPr lang="en-GB" sz="1000">
                  <a:effectLst/>
                  <a:latin typeface="Calibri"/>
                  <a:ea typeface="SimSun"/>
                  <a:cs typeface="Arial"/>
                </a:endParaRPr>
              </a:p>
            </p:txBody>
          </p:sp>
          <p:sp>
            <p:nvSpPr>
              <p:cNvPr id="49" name="Arc 48"/>
              <p:cNvSpPr/>
              <p:nvPr/>
            </p:nvSpPr>
            <p:spPr>
              <a:xfrm rot="3406405">
                <a:off x="167338" y="6859"/>
                <a:ext cx="345891" cy="332174"/>
              </a:xfrm>
              <a:prstGeom prst="arc">
                <a:avLst>
                  <a:gd name="adj1" fmla="val 12326298"/>
                  <a:gd name="adj2" fmla="val 1805047"/>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sp>
            <p:nvSpPr>
              <p:cNvPr id="50" name="Arc 49"/>
              <p:cNvSpPr/>
              <p:nvPr/>
            </p:nvSpPr>
            <p:spPr>
              <a:xfrm rot="4257463">
                <a:off x="168785" y="67272"/>
                <a:ext cx="244390" cy="206835"/>
              </a:xfrm>
              <a:prstGeom prst="arc">
                <a:avLst>
                  <a:gd name="adj1" fmla="val 13562934"/>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grpSp>
        <p:grpSp>
          <p:nvGrpSpPr>
            <p:cNvPr id="32" name="Group 31"/>
            <p:cNvGrpSpPr/>
            <p:nvPr/>
          </p:nvGrpSpPr>
          <p:grpSpPr>
            <a:xfrm>
              <a:off x="4761208" y="2513499"/>
              <a:ext cx="506097" cy="465457"/>
              <a:chOff x="0" y="0"/>
              <a:chExt cx="506371" cy="465541"/>
            </a:xfrm>
          </p:grpSpPr>
          <p:sp>
            <p:nvSpPr>
              <p:cNvPr id="39" name="Snip Single Corner Rectangle 38"/>
              <p:cNvSpPr/>
              <p:nvPr/>
            </p:nvSpPr>
            <p:spPr>
              <a:xfrm>
                <a:off x="0" y="306051"/>
                <a:ext cx="245804" cy="15949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cxnSp>
            <p:nvCxnSpPr>
              <p:cNvPr id="40" name="Straight Connector 39"/>
              <p:cNvCxnSpPr/>
              <p:nvPr/>
            </p:nvCxnSpPr>
            <p:spPr>
              <a:xfrm flipV="1">
                <a:off x="39770" y="200970"/>
                <a:ext cx="0" cy="1169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91100" y="200970"/>
                <a:ext cx="0" cy="1168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3018552">
                <a:off x="81622" y="81661"/>
                <a:ext cx="215840" cy="16501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sp>
            <p:nvSpPr>
              <p:cNvPr id="43" name="Arc 42"/>
              <p:cNvSpPr/>
              <p:nvPr/>
            </p:nvSpPr>
            <p:spPr>
              <a:xfrm rot="3406405">
                <a:off x="167338" y="6859"/>
                <a:ext cx="345891" cy="332174"/>
              </a:xfrm>
              <a:prstGeom prst="arc">
                <a:avLst>
                  <a:gd name="adj1" fmla="val 12326298"/>
                  <a:gd name="adj2" fmla="val 1805047"/>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sp>
            <p:nvSpPr>
              <p:cNvPr id="44" name="Arc 43"/>
              <p:cNvSpPr/>
              <p:nvPr/>
            </p:nvSpPr>
            <p:spPr>
              <a:xfrm rot="4257463">
                <a:off x="168785" y="67272"/>
                <a:ext cx="244390" cy="206835"/>
              </a:xfrm>
              <a:prstGeom prst="arc">
                <a:avLst>
                  <a:gd name="adj1" fmla="val 13562934"/>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000"/>
                  </a:spcBef>
                  <a:spcAft>
                    <a:spcPts val="1000"/>
                  </a:spcAft>
                </a:pPr>
                <a:r>
                  <a:rPr lang="en-US" sz="1000">
                    <a:effectLst/>
                    <a:latin typeface="Times New Roman"/>
                    <a:ea typeface="Times New Roman"/>
                    <a:cs typeface="Arial"/>
                  </a:rPr>
                  <a:t> </a:t>
                </a:r>
                <a:endParaRPr lang="en-GB" sz="1200">
                  <a:effectLst/>
                  <a:latin typeface="Times New Roman"/>
                  <a:ea typeface="SimSun"/>
                </a:endParaRPr>
              </a:p>
            </p:txBody>
          </p:sp>
        </p:grpSp>
        <p:cxnSp>
          <p:nvCxnSpPr>
            <p:cNvPr id="33" name="Straight Arrow Connector 32"/>
            <p:cNvCxnSpPr>
              <a:stCxn id="25" idx="3"/>
            </p:cNvCxnSpPr>
            <p:nvPr/>
          </p:nvCxnSpPr>
          <p:spPr>
            <a:xfrm flipH="1" flipV="1">
              <a:off x="3207443" y="1206488"/>
              <a:ext cx="157762" cy="1136345"/>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3"/>
              <a:endCxn id="62" idx="2"/>
            </p:cNvCxnSpPr>
            <p:nvPr/>
          </p:nvCxnSpPr>
          <p:spPr>
            <a:xfrm flipV="1">
              <a:off x="3365205" y="1567219"/>
              <a:ext cx="182060" cy="775614"/>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57" idx="2"/>
            </p:cNvCxnSpPr>
            <p:nvPr/>
          </p:nvCxnSpPr>
          <p:spPr>
            <a:xfrm flipV="1">
              <a:off x="3365205" y="1938987"/>
              <a:ext cx="628009" cy="403846"/>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5" idx="0"/>
              <a:endCxn id="51" idx="1"/>
            </p:cNvCxnSpPr>
            <p:nvPr/>
          </p:nvCxnSpPr>
          <p:spPr>
            <a:xfrm flipH="1" flipV="1">
              <a:off x="4368401" y="2262176"/>
              <a:ext cx="42365" cy="438493"/>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0"/>
              <a:endCxn id="45" idx="1"/>
            </p:cNvCxnSpPr>
            <p:nvPr/>
          </p:nvCxnSpPr>
          <p:spPr>
            <a:xfrm flipV="1">
              <a:off x="4410766" y="2616501"/>
              <a:ext cx="209739" cy="84168"/>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0"/>
              <a:endCxn id="39" idx="2"/>
            </p:cNvCxnSpPr>
            <p:nvPr/>
          </p:nvCxnSpPr>
          <p:spPr>
            <a:xfrm>
              <a:off x="4410766" y="2700669"/>
              <a:ext cx="350442" cy="198558"/>
            </a:xfrm>
            <a:prstGeom prst="straightConnector1">
              <a:avLst/>
            </a:prstGeom>
            <a:ln>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D57AFD63-F8EC-482F-A67E-A80E66ABDB8E}" type="slidenum">
              <a:rPr lang="en-GB" smtClean="0"/>
              <a:pPr/>
              <a:t>24</a:t>
            </a:fld>
            <a:endParaRPr lang="en-GB"/>
          </a:p>
        </p:txBody>
      </p:sp>
    </p:spTree>
    <p:extLst>
      <p:ext uri="{BB962C8B-B14F-4D97-AF65-F5344CB8AC3E}">
        <p14:creationId xmlns:p14="http://schemas.microsoft.com/office/powerpoint/2010/main" xmlns="" val="76931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Licensing towards 2020</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a:t>NRAs shall retain </a:t>
            </a:r>
            <a:r>
              <a:rPr lang="en-GB" dirty="0" smtClean="0"/>
              <a:t>principal use </a:t>
            </a:r>
            <a:r>
              <a:rPr lang="en-GB" dirty="0"/>
              <a:t>of both </a:t>
            </a:r>
            <a:r>
              <a:rPr lang="en-GB" b="1" dirty="0"/>
              <a:t>auctions and “beauty contests” </a:t>
            </a:r>
            <a:r>
              <a:rPr lang="en-GB" dirty="0"/>
              <a:t>as main tools for awarding of </a:t>
            </a:r>
            <a:r>
              <a:rPr lang="en-GB" i="1" dirty="0"/>
              <a:t>operating</a:t>
            </a:r>
            <a:r>
              <a:rPr lang="en-GB" dirty="0"/>
              <a:t> licenses</a:t>
            </a:r>
          </a:p>
          <a:p>
            <a:pPr lvl="0"/>
            <a:r>
              <a:rPr lang="en-GB" dirty="0"/>
              <a:t>Similarly, the existing </a:t>
            </a:r>
            <a:r>
              <a:rPr lang="en-GB" b="1" i="1" dirty="0"/>
              <a:t>radio apparatus licensing</a:t>
            </a:r>
            <a:r>
              <a:rPr lang="en-GB" i="1" dirty="0"/>
              <a:t>/</a:t>
            </a:r>
            <a:r>
              <a:rPr lang="en-US" i="1" dirty="0"/>
              <a:t>authorization</a:t>
            </a:r>
            <a:r>
              <a:rPr lang="en-GB" i="1" dirty="0"/>
              <a:t> </a:t>
            </a:r>
            <a:r>
              <a:rPr lang="en-GB" dirty="0"/>
              <a:t>schemes will all retain their value and use depending on the circumstances of specific bands and services</a:t>
            </a:r>
          </a:p>
          <a:p>
            <a:r>
              <a:rPr lang="en-GB" dirty="0"/>
              <a:t>Moreover, the NRAs’ authorization toolbox shall be enriched by further additions of licensing schemes that will allow </a:t>
            </a:r>
            <a:r>
              <a:rPr lang="en-GB" b="1" dirty="0"/>
              <a:t>various arrangements </a:t>
            </a:r>
            <a:r>
              <a:rPr lang="en-GB" dirty="0"/>
              <a:t>and degrees of shared use of spectrum resource</a:t>
            </a:r>
          </a:p>
        </p:txBody>
      </p:sp>
      <p:sp>
        <p:nvSpPr>
          <p:cNvPr id="4" name="Slide Number Placeholder 3"/>
          <p:cNvSpPr>
            <a:spLocks noGrp="1"/>
          </p:cNvSpPr>
          <p:nvPr>
            <p:ph type="sldNum" sz="quarter" idx="12"/>
          </p:nvPr>
        </p:nvSpPr>
        <p:spPr/>
        <p:txBody>
          <a:bodyPr/>
          <a:lstStyle/>
          <a:p>
            <a:fld id="{D57AFD63-F8EC-482F-A67E-A80E66ABDB8E}" type="slidenum">
              <a:rPr lang="en-GB" smtClean="0"/>
              <a:pPr/>
              <a:t>25</a:t>
            </a:fld>
            <a:endParaRPr lang="en-GB"/>
          </a:p>
        </p:txBody>
      </p:sp>
    </p:spTree>
    <p:extLst>
      <p:ext uri="{BB962C8B-B14F-4D97-AF65-F5344CB8AC3E}">
        <p14:creationId xmlns:p14="http://schemas.microsoft.com/office/powerpoint/2010/main" xmlns="" val="29766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p:txBody>
          <a:bodyPr/>
          <a:lstStyle/>
          <a:p>
            <a:r>
              <a:rPr lang="en-GB" dirty="0" smtClean="0"/>
              <a:t>Role of </a:t>
            </a:r>
            <a:r>
              <a:rPr lang="en-GB" dirty="0"/>
              <a:t>S</a:t>
            </a:r>
            <a:r>
              <a:rPr lang="en-GB" dirty="0" smtClean="0"/>
              <a:t>pectrum </a:t>
            </a:r>
            <a:r>
              <a:rPr lang="en-GB" dirty="0"/>
              <a:t>M</a:t>
            </a:r>
            <a:r>
              <a:rPr lang="en-GB" dirty="0" smtClean="0"/>
              <a:t>anagement (SM)</a:t>
            </a:r>
          </a:p>
          <a:p>
            <a:r>
              <a:rPr lang="en-GB" dirty="0" smtClean="0"/>
              <a:t>Institutional best practices of SM</a:t>
            </a:r>
          </a:p>
          <a:p>
            <a:r>
              <a:rPr lang="en-GB" dirty="0" smtClean="0"/>
              <a:t>Forward-looking planning of frequencies</a:t>
            </a:r>
          </a:p>
          <a:p>
            <a:r>
              <a:rPr lang="en-GB" dirty="0" smtClean="0"/>
              <a:t>Novel licensing approaches</a:t>
            </a:r>
          </a:p>
          <a:p>
            <a:pPr marL="0" indent="0">
              <a:buNone/>
            </a:pPr>
            <a:r>
              <a:rPr lang="en-GB" sz="3600" b="1" dirty="0" smtClean="0"/>
              <a:t>Economic aspects of SM</a:t>
            </a:r>
          </a:p>
          <a:p>
            <a:r>
              <a:rPr lang="en-GB" dirty="0" smtClean="0"/>
              <a:t>Interference monitoring and enforcement</a:t>
            </a:r>
          </a:p>
          <a:p>
            <a:r>
              <a:rPr lang="en-GB" dirty="0" smtClean="0"/>
              <a:t>International harmonisation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26</a:t>
            </a:fld>
            <a:endParaRPr lang="en-GB"/>
          </a:p>
        </p:txBody>
      </p:sp>
    </p:spTree>
    <p:extLst>
      <p:ext uri="{BB962C8B-B14F-4D97-AF65-F5344CB8AC3E}">
        <p14:creationId xmlns:p14="http://schemas.microsoft.com/office/powerpoint/2010/main" xmlns="" val="3926450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aspects of </a:t>
            </a:r>
            <a:r>
              <a:rPr lang="en-GB" dirty="0" err="1" smtClean="0"/>
              <a:t>sm</a:t>
            </a:r>
            <a:endParaRPr lang="en-GB" dirty="0"/>
          </a:p>
        </p:txBody>
      </p:sp>
      <p:sp>
        <p:nvSpPr>
          <p:cNvPr id="3" name="Content Placeholder 2"/>
          <p:cNvSpPr>
            <a:spLocks noGrp="1"/>
          </p:cNvSpPr>
          <p:nvPr>
            <p:ph idx="1"/>
          </p:nvPr>
        </p:nvSpPr>
        <p:spPr>
          <a:xfrm>
            <a:off x="304800" y="1554162"/>
            <a:ext cx="8686800" cy="5043190"/>
          </a:xfrm>
        </p:spPr>
        <p:txBody>
          <a:bodyPr>
            <a:normAutofit lnSpcReduction="10000"/>
          </a:bodyPr>
          <a:lstStyle/>
          <a:p>
            <a:r>
              <a:rPr lang="en-GB" dirty="0" smtClean="0"/>
              <a:t>Various </a:t>
            </a:r>
            <a:r>
              <a:rPr lang="en-GB" b="1" dirty="0" smtClean="0"/>
              <a:t>economic SM </a:t>
            </a:r>
            <a:r>
              <a:rPr lang="en-GB" dirty="0" smtClean="0"/>
              <a:t>tools are by now well established and tested</a:t>
            </a:r>
          </a:p>
          <a:p>
            <a:r>
              <a:rPr lang="en-GB" dirty="0"/>
              <a:t>C</a:t>
            </a:r>
            <a:r>
              <a:rPr lang="en-GB" dirty="0" smtClean="0"/>
              <a:t>an be </a:t>
            </a:r>
            <a:r>
              <a:rPr lang="en-GB" dirty="0"/>
              <a:t>invoked in </a:t>
            </a:r>
            <a:r>
              <a:rPr lang="en-GB" b="1" dirty="0"/>
              <a:t>three different stages </a:t>
            </a:r>
            <a:r>
              <a:rPr lang="en-GB" dirty="0"/>
              <a:t>of the spectrum use cycle:</a:t>
            </a:r>
          </a:p>
          <a:p>
            <a:pPr lvl="1"/>
            <a:r>
              <a:rPr lang="en-GB" dirty="0"/>
              <a:t>to increase efficiency of </a:t>
            </a:r>
            <a:r>
              <a:rPr lang="en-GB" b="1" dirty="0"/>
              <a:t>initial spectrum distribution </a:t>
            </a:r>
            <a:r>
              <a:rPr lang="en-GB" dirty="0"/>
              <a:t>in the licensing </a:t>
            </a:r>
            <a:r>
              <a:rPr lang="en-GB" dirty="0" smtClean="0"/>
              <a:t>process (cf. auctions)</a:t>
            </a:r>
            <a:endParaRPr lang="en-GB" dirty="0"/>
          </a:p>
          <a:p>
            <a:pPr lvl="1"/>
            <a:r>
              <a:rPr lang="en-GB" dirty="0"/>
              <a:t>to increase efficiency of </a:t>
            </a:r>
            <a:r>
              <a:rPr lang="en-GB" b="1" dirty="0"/>
              <a:t>spectrum use by the license </a:t>
            </a:r>
            <a:r>
              <a:rPr lang="en-GB" b="1" dirty="0" smtClean="0"/>
              <a:t>holder </a:t>
            </a:r>
            <a:r>
              <a:rPr lang="en-GB" dirty="0" smtClean="0"/>
              <a:t>(cf. Administrative Incentive Pricing)</a:t>
            </a:r>
            <a:endParaRPr lang="en-GB" dirty="0"/>
          </a:p>
          <a:p>
            <a:pPr lvl="1"/>
            <a:r>
              <a:rPr lang="en-GB" dirty="0"/>
              <a:t>to increase timeliness and efficiency of </a:t>
            </a:r>
            <a:r>
              <a:rPr lang="en-GB" b="1" dirty="0"/>
              <a:t>re-distribution</a:t>
            </a:r>
            <a:r>
              <a:rPr lang="en-GB" dirty="0"/>
              <a:t> of inefficiently used </a:t>
            </a:r>
            <a:r>
              <a:rPr lang="en-GB" dirty="0" smtClean="0"/>
              <a:t>spectrum (cf. AIP and re-farming tools)</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27</a:t>
            </a:fld>
            <a:endParaRPr lang="en-GB"/>
          </a:p>
        </p:txBody>
      </p:sp>
    </p:spTree>
    <p:extLst>
      <p:ext uri="{BB962C8B-B14F-4D97-AF65-F5344CB8AC3E}">
        <p14:creationId xmlns:p14="http://schemas.microsoft.com/office/powerpoint/2010/main" xmlns="" val="406002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332656"/>
            <a:ext cx="5867400" cy="522288"/>
          </a:xfrm>
        </p:spPr>
        <p:txBody>
          <a:bodyPr/>
          <a:lstStyle/>
          <a:p>
            <a:r>
              <a:rPr lang="en-GB" dirty="0" smtClean="0"/>
              <a:t>Spectrum re-farming In France</a:t>
            </a:r>
            <a:endParaRPr lang="en-GB" dirty="0"/>
          </a:p>
        </p:txBody>
      </p:sp>
      <p:sp>
        <p:nvSpPr>
          <p:cNvPr id="4" name="Text Placeholder 3"/>
          <p:cNvSpPr>
            <a:spLocks noGrp="1"/>
          </p:cNvSpPr>
          <p:nvPr>
            <p:ph type="body" sz="half" idx="2"/>
          </p:nvPr>
        </p:nvSpPr>
        <p:spPr>
          <a:xfrm>
            <a:off x="1619672" y="908720"/>
            <a:ext cx="5867400" cy="1064134"/>
          </a:xfrm>
        </p:spPr>
        <p:txBody>
          <a:bodyPr/>
          <a:lstStyle/>
          <a:p>
            <a:r>
              <a:rPr lang="en-GB" dirty="0" smtClean="0"/>
              <a:t>One of global success stories in applying economic tools to increase efficiency of spectrum use, </a:t>
            </a:r>
            <a:r>
              <a:rPr lang="en-GB" b="1" dirty="0" smtClean="0"/>
              <a:t>French administration </a:t>
            </a:r>
            <a:r>
              <a:rPr lang="en-GB" dirty="0" smtClean="0"/>
              <a:t>succeeded in timely re-allocation of more than 1 GHz of spectrum over a decade since1998</a:t>
            </a:r>
          </a:p>
          <a:p>
            <a:r>
              <a:rPr lang="en-GB" dirty="0" smtClean="0"/>
              <a:t>Source: ANFR, 2011</a:t>
            </a:r>
            <a:endParaRPr lang="en-GB" dirty="0"/>
          </a:p>
        </p:txBody>
      </p:sp>
      <p:pic>
        <p:nvPicPr>
          <p:cNvPr id="5" name="Picture 4"/>
          <p:cNvPicPr/>
          <p:nvPr/>
        </p:nvPicPr>
        <p:blipFill>
          <a:blip r:embed="rId2" cstate="print"/>
          <a:srcRect/>
          <a:stretch>
            <a:fillRect/>
          </a:stretch>
        </p:blipFill>
        <p:spPr bwMode="auto">
          <a:xfrm>
            <a:off x="1187624" y="2060848"/>
            <a:ext cx="7088946" cy="431403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AFD63-F8EC-482F-A67E-A80E66ABDB8E}" type="slidenum">
              <a:rPr lang="en-GB" smtClean="0"/>
              <a:pPr/>
              <a:t>28</a:t>
            </a:fld>
            <a:endParaRPr lang="en-GB"/>
          </a:p>
        </p:txBody>
      </p:sp>
    </p:spTree>
    <p:extLst>
      <p:ext uri="{BB962C8B-B14F-4D97-AF65-F5344CB8AC3E}">
        <p14:creationId xmlns:p14="http://schemas.microsoft.com/office/powerpoint/2010/main" xmlns="" val="2504440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methods towards 2020</a:t>
            </a:r>
            <a:endParaRPr lang="en-GB" dirty="0"/>
          </a:p>
        </p:txBody>
      </p:sp>
      <p:sp>
        <p:nvSpPr>
          <p:cNvPr id="3" name="Content Placeholder 2"/>
          <p:cNvSpPr>
            <a:spLocks noGrp="1"/>
          </p:cNvSpPr>
          <p:nvPr>
            <p:ph idx="1"/>
          </p:nvPr>
        </p:nvSpPr>
        <p:spPr/>
        <p:txBody>
          <a:bodyPr>
            <a:normAutofit/>
          </a:bodyPr>
          <a:lstStyle/>
          <a:p>
            <a:pPr lvl="0"/>
            <a:r>
              <a:rPr lang="en-GB" dirty="0"/>
              <a:t>Economic tools and methods will </a:t>
            </a:r>
            <a:r>
              <a:rPr lang="en-GB" dirty="0" smtClean="0"/>
              <a:t>continue providing </a:t>
            </a:r>
            <a:r>
              <a:rPr lang="en-GB" dirty="0"/>
              <a:t>crucial basis for </a:t>
            </a:r>
            <a:r>
              <a:rPr lang="en-GB" b="1" dirty="0"/>
              <a:t>transparent </a:t>
            </a:r>
            <a:r>
              <a:rPr lang="en-GB" b="1" dirty="0" smtClean="0"/>
              <a:t>award </a:t>
            </a:r>
            <a:r>
              <a:rPr lang="en-GB" b="1" dirty="0"/>
              <a:t>of frequencies</a:t>
            </a:r>
            <a:r>
              <a:rPr lang="en-GB" dirty="0"/>
              <a:t> in highly contested bands and for subsequently creating incentives for </a:t>
            </a:r>
            <a:r>
              <a:rPr lang="en-GB" b="1" dirty="0"/>
              <a:t>most efficient utilisation</a:t>
            </a:r>
            <a:r>
              <a:rPr lang="en-GB" dirty="0"/>
              <a:t> of spectrum resource</a:t>
            </a:r>
          </a:p>
          <a:p>
            <a:r>
              <a:rPr lang="en-GB" dirty="0"/>
              <a:t>The </a:t>
            </a:r>
            <a:r>
              <a:rPr lang="en-GB" b="1" dirty="0"/>
              <a:t>auctions</a:t>
            </a:r>
            <a:r>
              <a:rPr lang="en-GB" dirty="0"/>
              <a:t> are likely to get more </a:t>
            </a:r>
            <a:r>
              <a:rPr lang="en-GB" dirty="0" smtClean="0"/>
              <a:t>widespread use, </a:t>
            </a:r>
            <a:r>
              <a:rPr lang="en-GB" dirty="0"/>
              <a:t>especially for flexibly termed frequency assignments (spectrum usage rights</a:t>
            </a:r>
            <a:r>
              <a:rPr lang="en-GB" dirty="0" smtClean="0"/>
              <a:t>)</a:t>
            </a:r>
          </a:p>
        </p:txBody>
      </p:sp>
      <p:sp>
        <p:nvSpPr>
          <p:cNvPr id="4" name="Slide Number Placeholder 3"/>
          <p:cNvSpPr>
            <a:spLocks noGrp="1"/>
          </p:cNvSpPr>
          <p:nvPr>
            <p:ph type="sldNum" sz="quarter" idx="12"/>
          </p:nvPr>
        </p:nvSpPr>
        <p:spPr/>
        <p:txBody>
          <a:bodyPr/>
          <a:lstStyle/>
          <a:p>
            <a:fld id="{D57AFD63-F8EC-482F-A67E-A80E66ABDB8E}" type="slidenum">
              <a:rPr lang="en-GB" smtClean="0"/>
              <a:pPr/>
              <a:t>29</a:t>
            </a:fld>
            <a:endParaRPr lang="en-GB"/>
          </a:p>
        </p:txBody>
      </p:sp>
    </p:spTree>
    <p:extLst>
      <p:ext uri="{BB962C8B-B14F-4D97-AF65-F5344CB8AC3E}">
        <p14:creationId xmlns:p14="http://schemas.microsoft.com/office/powerpoint/2010/main" xmlns="" val="382527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endParaRPr lang="en-GB" dirty="0" smtClean="0"/>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53786"/>
            <a:ext cx="5832648" cy="6768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57AFD63-F8EC-482F-A67E-A80E66ABDB8E}" type="slidenum">
              <a:rPr lang="en-GB" smtClean="0"/>
              <a:pPr/>
              <a:t>3</a:t>
            </a:fld>
            <a:endParaRPr lang="en-GB"/>
          </a:p>
        </p:txBody>
      </p:sp>
    </p:spTree>
    <p:extLst>
      <p:ext uri="{BB962C8B-B14F-4D97-AF65-F5344CB8AC3E}">
        <p14:creationId xmlns:p14="http://schemas.microsoft.com/office/powerpoint/2010/main" xmlns="" val="137471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a:xfrm>
            <a:off x="107504" y="1554162"/>
            <a:ext cx="8928992" cy="4525963"/>
          </a:xfrm>
        </p:spPr>
        <p:txBody>
          <a:bodyPr>
            <a:normAutofit/>
          </a:bodyPr>
          <a:lstStyle/>
          <a:p>
            <a:r>
              <a:rPr lang="en-GB" dirty="0" smtClean="0"/>
              <a:t>Role of </a:t>
            </a:r>
            <a:r>
              <a:rPr lang="en-GB" dirty="0"/>
              <a:t>S</a:t>
            </a:r>
            <a:r>
              <a:rPr lang="en-GB" dirty="0" smtClean="0"/>
              <a:t>pectrum </a:t>
            </a:r>
            <a:r>
              <a:rPr lang="en-GB" dirty="0"/>
              <a:t>M</a:t>
            </a:r>
            <a:r>
              <a:rPr lang="en-GB" dirty="0" smtClean="0"/>
              <a:t>anagement (SM)</a:t>
            </a:r>
          </a:p>
          <a:p>
            <a:r>
              <a:rPr lang="en-GB" dirty="0" smtClean="0"/>
              <a:t>Institutional best practices of SM</a:t>
            </a:r>
          </a:p>
          <a:p>
            <a:r>
              <a:rPr lang="en-GB" dirty="0" smtClean="0"/>
              <a:t>Forward-looking planning of frequencies</a:t>
            </a:r>
          </a:p>
          <a:p>
            <a:r>
              <a:rPr lang="en-GB" dirty="0" smtClean="0"/>
              <a:t>Novel licensing approaches</a:t>
            </a:r>
          </a:p>
          <a:p>
            <a:r>
              <a:rPr lang="en-GB" dirty="0" smtClean="0"/>
              <a:t>Economic aspects of SM</a:t>
            </a:r>
          </a:p>
          <a:p>
            <a:pPr marL="0" indent="0">
              <a:buNone/>
            </a:pPr>
            <a:r>
              <a:rPr lang="en-GB" sz="3400" b="1" dirty="0" smtClean="0"/>
              <a:t>Interference monitoring and enforcement</a:t>
            </a:r>
          </a:p>
          <a:p>
            <a:r>
              <a:rPr lang="en-GB" dirty="0" smtClean="0"/>
              <a:t>International harmonisation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30</a:t>
            </a:fld>
            <a:endParaRPr lang="en-GB"/>
          </a:p>
        </p:txBody>
      </p:sp>
    </p:spTree>
    <p:extLst>
      <p:ext uri="{BB962C8B-B14F-4D97-AF65-F5344CB8AC3E}">
        <p14:creationId xmlns:p14="http://schemas.microsoft.com/office/powerpoint/2010/main" xmlns="" val="2585862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and enforcement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Monitoring, market-supervision and enforcement become increasingly integrated fields of operation</a:t>
            </a:r>
          </a:p>
          <a:p>
            <a:r>
              <a:rPr lang="en-GB" dirty="0" smtClean="0"/>
              <a:t>Most NRAs today will have </a:t>
            </a:r>
            <a:r>
              <a:rPr lang="en-GB" dirty="0"/>
              <a:t>some </a:t>
            </a:r>
            <a:r>
              <a:rPr lang="en-GB" b="1" dirty="0" smtClean="0"/>
              <a:t>monitoring facilities </a:t>
            </a:r>
            <a:r>
              <a:rPr lang="en-GB" dirty="0"/>
              <a:t>at or near their headquarters as well as a set of </a:t>
            </a:r>
            <a:r>
              <a:rPr lang="en-GB" dirty="0" smtClean="0"/>
              <a:t>regional </a:t>
            </a:r>
            <a:r>
              <a:rPr lang="en-GB" dirty="0"/>
              <a:t>stations spread throughout the </a:t>
            </a:r>
            <a:r>
              <a:rPr lang="en-GB" dirty="0" smtClean="0"/>
              <a:t>country</a:t>
            </a:r>
          </a:p>
          <a:p>
            <a:r>
              <a:rPr lang="en-GB" dirty="0" smtClean="0"/>
              <a:t>It </a:t>
            </a:r>
            <a:r>
              <a:rPr lang="en-GB" dirty="0"/>
              <a:t>is </a:t>
            </a:r>
            <a:r>
              <a:rPr lang="en-GB" dirty="0" smtClean="0"/>
              <a:t>important that </a:t>
            </a:r>
            <a:r>
              <a:rPr lang="en-GB" dirty="0"/>
              <a:t>each station </a:t>
            </a:r>
            <a:r>
              <a:rPr lang="en-GB" dirty="0" smtClean="0"/>
              <a:t>becomes a generic hub for control and enforcement </a:t>
            </a:r>
            <a:r>
              <a:rPr lang="en-GB" dirty="0"/>
              <a:t>functions, whereas one or more teams of inspectors would carry out </a:t>
            </a:r>
            <a:r>
              <a:rPr lang="en-GB" dirty="0" smtClean="0"/>
              <a:t>regular inspections </a:t>
            </a:r>
            <a:r>
              <a:rPr lang="en-GB" dirty="0"/>
              <a:t>of:</a:t>
            </a:r>
          </a:p>
          <a:p>
            <a:pPr lvl="1"/>
            <a:r>
              <a:rPr lang="en-GB" b="1" dirty="0"/>
              <a:t>Licensed radio stations</a:t>
            </a:r>
            <a:r>
              <a:rPr lang="en-GB" dirty="0"/>
              <a:t>: prior and at regular intervals during their </a:t>
            </a:r>
            <a:r>
              <a:rPr lang="en-GB" dirty="0" smtClean="0"/>
              <a:t>operation</a:t>
            </a:r>
            <a:endParaRPr lang="en-GB" dirty="0"/>
          </a:p>
          <a:p>
            <a:pPr lvl="1"/>
            <a:r>
              <a:rPr lang="en-GB" b="1" dirty="0"/>
              <a:t>Vendors of radio equipment</a:t>
            </a:r>
            <a:r>
              <a:rPr lang="en-GB" dirty="0"/>
              <a:t> in order to control whether they put on the market suitable (type approved) </a:t>
            </a:r>
            <a:r>
              <a:rPr lang="en-GB" dirty="0" smtClean="0"/>
              <a:t>equipment</a:t>
            </a:r>
            <a:endParaRPr lang="en-GB" dirty="0"/>
          </a:p>
          <a:p>
            <a:pPr lvl="1"/>
            <a:r>
              <a:rPr lang="en-GB" dirty="0"/>
              <a:t>Assessment of </a:t>
            </a:r>
            <a:r>
              <a:rPr lang="en-GB" b="1" dirty="0"/>
              <a:t>interference complaints</a:t>
            </a:r>
          </a:p>
        </p:txBody>
      </p:sp>
      <p:sp>
        <p:nvSpPr>
          <p:cNvPr id="4" name="Slide Number Placeholder 3"/>
          <p:cNvSpPr>
            <a:spLocks noGrp="1"/>
          </p:cNvSpPr>
          <p:nvPr>
            <p:ph type="sldNum" sz="quarter" idx="12"/>
          </p:nvPr>
        </p:nvSpPr>
        <p:spPr/>
        <p:txBody>
          <a:bodyPr/>
          <a:lstStyle/>
          <a:p>
            <a:fld id="{D57AFD63-F8EC-482F-A67E-A80E66ABDB8E}" type="slidenum">
              <a:rPr lang="en-GB" smtClean="0"/>
              <a:pPr/>
              <a:t>31</a:t>
            </a:fld>
            <a:endParaRPr lang="en-GB"/>
          </a:p>
        </p:txBody>
      </p:sp>
    </p:spTree>
    <p:extLst>
      <p:ext uri="{BB962C8B-B14F-4D97-AF65-F5344CB8AC3E}">
        <p14:creationId xmlns:p14="http://schemas.microsoft.com/office/powerpoint/2010/main" xmlns="" val="310710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1321" y="548680"/>
            <a:ext cx="6752493" cy="522288"/>
          </a:xfrm>
        </p:spPr>
        <p:txBody>
          <a:bodyPr>
            <a:normAutofit/>
          </a:bodyPr>
          <a:lstStyle/>
          <a:p>
            <a:r>
              <a:rPr lang="en-GB" dirty="0" smtClean="0"/>
              <a:t>Typical monitoring set-up in a larger country</a:t>
            </a:r>
            <a:endParaRPr lang="en-GB" dirty="0"/>
          </a:p>
        </p:txBody>
      </p:sp>
      <p:sp>
        <p:nvSpPr>
          <p:cNvPr id="4" name="Text Placeholder 3"/>
          <p:cNvSpPr>
            <a:spLocks noGrp="1"/>
          </p:cNvSpPr>
          <p:nvPr>
            <p:ph type="body" sz="half" idx="2"/>
          </p:nvPr>
        </p:nvSpPr>
        <p:spPr/>
        <p:txBody>
          <a:bodyPr/>
          <a:lstStyle/>
          <a:p>
            <a:endParaRPr lang="en-GB"/>
          </a:p>
        </p:txBody>
      </p:sp>
      <p:grpSp>
        <p:nvGrpSpPr>
          <p:cNvPr id="5" name="Canvas 199820"/>
          <p:cNvGrpSpPr/>
          <p:nvPr/>
        </p:nvGrpSpPr>
        <p:grpSpPr>
          <a:xfrm>
            <a:off x="893977" y="1587329"/>
            <a:ext cx="7920879" cy="3938353"/>
            <a:chOff x="0" y="0"/>
            <a:chExt cx="6486216" cy="2981325"/>
          </a:xfrm>
        </p:grpSpPr>
        <p:sp>
          <p:nvSpPr>
            <p:cNvPr id="6" name="Rectangle 5"/>
            <p:cNvSpPr/>
            <p:nvPr/>
          </p:nvSpPr>
          <p:spPr>
            <a:xfrm>
              <a:off x="0" y="0"/>
              <a:ext cx="6082665" cy="2981325"/>
            </a:xfrm>
            <a:prstGeom prst="rect">
              <a:avLst/>
            </a:prstGeom>
          </p:spPr>
        </p:sp>
        <p:sp>
          <p:nvSpPr>
            <p:cNvPr id="7" name="AutoShape 7"/>
            <p:cNvSpPr>
              <a:spLocks noChangeArrowheads="1"/>
            </p:cNvSpPr>
            <p:nvPr/>
          </p:nvSpPr>
          <p:spPr bwMode="auto">
            <a:xfrm>
              <a:off x="2893572" y="389425"/>
              <a:ext cx="1066800" cy="1286510"/>
            </a:xfrm>
            <a:prstGeom prst="flowChartAlternateProcess">
              <a:avLst/>
            </a:prstGeom>
            <a:solidFill>
              <a:srgbClr val="CCFFFF"/>
            </a:solidFill>
            <a:ln w="9525">
              <a:solidFill>
                <a:srgbClr val="000000"/>
              </a:solidFill>
              <a:miter lim="800000"/>
              <a:headEnd/>
              <a:tailEnd/>
            </a:ln>
          </p:spPr>
          <p:txBody>
            <a:bodyPr rot="0" vert="horz" wrap="square" lIns="0" tIns="0" rIns="0" bIns="0" anchor="t" anchorCtr="0" upright="1">
              <a:noAutofit/>
            </a:bodyPr>
            <a:lstStyle/>
            <a:p>
              <a:pPr algn="ctr">
                <a:spcAft>
                  <a:spcPts val="0"/>
                </a:spcAft>
              </a:pPr>
              <a:r>
                <a:rPr lang="en-US" sz="1200">
                  <a:effectLst/>
                  <a:latin typeface="Times New Roman"/>
                  <a:ea typeface="SimSun"/>
                </a:rPr>
                <a:t> </a:t>
              </a:r>
              <a:endParaRPr lang="en-GB" sz="1200">
                <a:effectLst/>
                <a:latin typeface="Times New Roman"/>
                <a:ea typeface="SimSun"/>
              </a:endParaRPr>
            </a:p>
          </p:txBody>
        </p:sp>
        <p:sp>
          <p:nvSpPr>
            <p:cNvPr id="8" name="AutoShape 7"/>
            <p:cNvSpPr>
              <a:spLocks noChangeArrowheads="1"/>
            </p:cNvSpPr>
            <p:nvPr/>
          </p:nvSpPr>
          <p:spPr bwMode="auto">
            <a:xfrm>
              <a:off x="2836171" y="319322"/>
              <a:ext cx="1066800" cy="1286729"/>
            </a:xfrm>
            <a:prstGeom prst="flowChartAlternateProcess">
              <a:avLst/>
            </a:prstGeom>
            <a:solidFill>
              <a:srgbClr val="CCFFFF"/>
            </a:solidFill>
            <a:ln w="9525">
              <a:solidFill>
                <a:srgbClr val="000000"/>
              </a:solidFill>
              <a:miter lim="800000"/>
              <a:headEnd/>
              <a:tailEnd/>
            </a:ln>
          </p:spPr>
          <p:txBody>
            <a:bodyPr rot="0" vert="horz" wrap="square" lIns="0" tIns="0" rIns="0" bIns="0" anchor="t" anchorCtr="0" upright="1">
              <a:noAutofit/>
            </a:bodyPr>
            <a:lstStyle/>
            <a:p>
              <a:pPr algn="ctr">
                <a:spcAft>
                  <a:spcPts val="0"/>
                </a:spcAft>
              </a:pPr>
              <a:r>
                <a:rPr lang="en-US" sz="1200">
                  <a:effectLst/>
                  <a:latin typeface="Times New Roman"/>
                  <a:ea typeface="SimSun"/>
                </a:rPr>
                <a:t> </a:t>
              </a:r>
              <a:endParaRPr lang="en-GB" sz="1200">
                <a:effectLst/>
                <a:latin typeface="Times New Roman"/>
                <a:ea typeface="SimSun"/>
              </a:endParaRPr>
            </a:p>
          </p:txBody>
        </p:sp>
        <p:sp>
          <p:nvSpPr>
            <p:cNvPr id="9" name="AutoShape 7"/>
            <p:cNvSpPr>
              <a:spLocks noChangeArrowheads="1"/>
            </p:cNvSpPr>
            <p:nvPr/>
          </p:nvSpPr>
          <p:spPr bwMode="auto">
            <a:xfrm>
              <a:off x="2788465" y="267998"/>
              <a:ext cx="1066800" cy="1274445"/>
            </a:xfrm>
            <a:prstGeom prst="flowChartAlternateProcess">
              <a:avLst/>
            </a:prstGeom>
            <a:solidFill>
              <a:srgbClr val="CCFFFF"/>
            </a:solidFill>
            <a:ln w="9525">
              <a:solidFill>
                <a:srgbClr val="000000"/>
              </a:solidFill>
              <a:miter lim="800000"/>
              <a:headEnd/>
              <a:tailEnd/>
            </a:ln>
          </p:spPr>
          <p:txBody>
            <a:bodyPr rot="0" vert="horz" wrap="square" lIns="0" tIns="0" rIns="0" bIns="0" anchor="t" anchorCtr="0" upright="1">
              <a:noAutofit/>
            </a:bodyPr>
            <a:lstStyle/>
            <a:p>
              <a:pPr algn="ctr">
                <a:spcAft>
                  <a:spcPts val="0"/>
                </a:spcAft>
              </a:pPr>
              <a:r>
                <a:rPr lang="de-DE" sz="1400" b="1">
                  <a:effectLst/>
                  <a:latin typeface="Arial Narrow"/>
                  <a:ea typeface="Batang"/>
                </a:rPr>
                <a:t>Regional Center</a:t>
              </a:r>
              <a:endParaRPr lang="en-GB" sz="1400" b="1">
                <a:effectLst/>
                <a:latin typeface="Times New Roman"/>
                <a:ea typeface="SimSun"/>
              </a:endParaRPr>
            </a:p>
            <a:p>
              <a:pPr algn="ctr">
                <a:spcAft>
                  <a:spcPts val="0"/>
                </a:spcAft>
              </a:pPr>
              <a:r>
                <a:rPr lang="en-US" sz="1400" b="1">
                  <a:effectLst/>
                  <a:latin typeface="Arial Narrow"/>
                  <a:ea typeface="Batang"/>
                </a:rPr>
                <a:t> </a:t>
              </a:r>
              <a:endParaRPr lang="en-GB" sz="1400" b="1">
                <a:effectLst/>
                <a:latin typeface="Times New Roman"/>
                <a:ea typeface="SimSun"/>
              </a:endParaRPr>
            </a:p>
            <a:p>
              <a:pPr algn="ctr">
                <a:spcAft>
                  <a:spcPts val="0"/>
                </a:spcAft>
              </a:pPr>
              <a:r>
                <a:rPr lang="de-DE" sz="1400" b="1">
                  <a:effectLst/>
                  <a:latin typeface="Arial Narrow"/>
                  <a:ea typeface="Batang"/>
                </a:rPr>
                <a:t>RFMS</a:t>
              </a:r>
              <a:endParaRPr lang="en-GB" sz="1400" b="1">
                <a:effectLst/>
                <a:latin typeface="Times New Roman"/>
                <a:ea typeface="SimSun"/>
              </a:endParaRPr>
            </a:p>
            <a:p>
              <a:pPr algn="ctr">
                <a:spcAft>
                  <a:spcPts val="0"/>
                </a:spcAft>
              </a:pPr>
              <a:r>
                <a:rPr lang="de-DE" sz="1400" b="1">
                  <a:effectLst/>
                  <a:latin typeface="Arial Narrow"/>
                  <a:ea typeface="Batang"/>
                </a:rPr>
                <a:t>MMS</a:t>
              </a:r>
              <a:endParaRPr lang="en-GB" sz="1400" b="1">
                <a:effectLst/>
                <a:latin typeface="Times New Roman"/>
                <a:ea typeface="SimSun"/>
              </a:endParaRPr>
            </a:p>
            <a:p>
              <a:pPr algn="ctr">
                <a:spcAft>
                  <a:spcPts val="0"/>
                </a:spcAft>
              </a:pPr>
              <a:r>
                <a:rPr lang="de-DE" sz="1400" b="1">
                  <a:effectLst/>
                  <a:latin typeface="Arial Narrow"/>
                  <a:ea typeface="Batang"/>
                </a:rPr>
                <a:t>RDFS</a:t>
              </a:r>
              <a:endParaRPr lang="en-GB" sz="1400" b="1">
                <a:effectLst/>
                <a:latin typeface="Times New Roman"/>
                <a:ea typeface="SimSun"/>
              </a:endParaRPr>
            </a:p>
            <a:p>
              <a:pPr algn="ctr">
                <a:spcAft>
                  <a:spcPts val="0"/>
                </a:spcAft>
              </a:pPr>
              <a:r>
                <a:rPr lang="de-DE" sz="1400" b="1">
                  <a:effectLst/>
                  <a:latin typeface="Arial Narrow"/>
                  <a:ea typeface="Batang"/>
                </a:rPr>
                <a:t>TRMS</a:t>
              </a:r>
              <a:endParaRPr lang="en-GB" sz="1400" b="1">
                <a:effectLst/>
                <a:latin typeface="Times New Roman"/>
                <a:ea typeface="SimSun"/>
              </a:endParaRPr>
            </a:p>
            <a:p>
              <a:pPr algn="ctr">
                <a:spcAft>
                  <a:spcPts val="0"/>
                </a:spcAft>
              </a:pPr>
              <a:r>
                <a:rPr lang="de-DE" sz="1400" b="1">
                  <a:effectLst/>
                  <a:latin typeface="Arial Narrow"/>
                  <a:ea typeface="Batang"/>
                </a:rPr>
                <a:t>PME</a:t>
              </a:r>
              <a:endParaRPr lang="en-GB" sz="1400" b="1">
                <a:effectLst/>
                <a:latin typeface="Times New Roman"/>
                <a:ea typeface="SimSun"/>
              </a:endParaRPr>
            </a:p>
            <a:p>
              <a:pPr algn="ctr">
                <a:spcAft>
                  <a:spcPts val="0"/>
                </a:spcAft>
              </a:pPr>
              <a:r>
                <a:rPr lang="en-US" sz="1400" b="1">
                  <a:effectLst/>
                  <a:latin typeface="Times New Roman"/>
                  <a:ea typeface="SimSun"/>
                </a:rPr>
                <a:t> </a:t>
              </a:r>
              <a:endParaRPr lang="en-GB" sz="1400" b="1">
                <a:effectLst/>
                <a:latin typeface="Times New Roman"/>
                <a:ea typeface="SimSun"/>
              </a:endParaRPr>
            </a:p>
          </p:txBody>
        </p:sp>
        <p:sp>
          <p:nvSpPr>
            <p:cNvPr id="10" name="AutoShape 14"/>
            <p:cNvSpPr>
              <a:spLocks noChangeArrowheads="1"/>
            </p:cNvSpPr>
            <p:nvPr/>
          </p:nvSpPr>
          <p:spPr bwMode="auto">
            <a:xfrm>
              <a:off x="4141258" y="553903"/>
              <a:ext cx="609600" cy="253365"/>
            </a:xfrm>
            <a:prstGeom prst="flowChartPredefinedProcess">
              <a:avLst/>
            </a:prstGeom>
            <a:solidFill>
              <a:srgbClr val="FFFF99"/>
            </a:solidFill>
            <a:ln w="9525">
              <a:solidFill>
                <a:srgbClr val="000000"/>
              </a:solidFill>
              <a:miter lim="800000"/>
              <a:headEnd/>
              <a:tailEnd/>
            </a:ln>
          </p:spPr>
          <p:txBody>
            <a:bodyPr rot="0" vert="horz" wrap="square" lIns="0" tIns="0" rIns="0" bIns="0" anchor="t" anchorCtr="0" upright="1">
              <a:noAutofit/>
            </a:bodyPr>
            <a:lstStyle/>
            <a:p>
              <a:pPr algn="ctr">
                <a:spcBef>
                  <a:spcPts val="300"/>
                </a:spcBef>
                <a:spcAft>
                  <a:spcPts val="0"/>
                </a:spcAft>
              </a:pPr>
              <a:r>
                <a:rPr lang="en-US" sz="1200">
                  <a:effectLst/>
                  <a:latin typeface="Arial Narrow"/>
                  <a:ea typeface="Batang"/>
                </a:rPr>
                <a:t>ARFMS</a:t>
              </a:r>
              <a:endParaRPr lang="en-GB" sz="1200">
                <a:effectLst/>
                <a:latin typeface="Times New Roman"/>
                <a:ea typeface="SimSun"/>
              </a:endParaRPr>
            </a:p>
          </p:txBody>
        </p:sp>
        <p:sp>
          <p:nvSpPr>
            <p:cNvPr id="11" name="AutoShape 33"/>
            <p:cNvSpPr>
              <a:spLocks noChangeArrowheads="1"/>
            </p:cNvSpPr>
            <p:nvPr/>
          </p:nvSpPr>
          <p:spPr bwMode="auto">
            <a:xfrm>
              <a:off x="2462710" y="779024"/>
              <a:ext cx="304800" cy="217170"/>
            </a:xfrm>
            <a:prstGeom prst="leftRightArrow">
              <a:avLst>
                <a:gd name="adj1" fmla="val 50000"/>
                <a:gd name="adj2" fmla="val 28070"/>
              </a:avLst>
            </a:prstGeom>
            <a:solidFill>
              <a:srgbClr val="008080"/>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Bef>
                  <a:spcPts val="1000"/>
                </a:spcBef>
                <a:spcAft>
                  <a:spcPts val="1000"/>
                </a:spcAft>
              </a:pPr>
              <a:r>
                <a:rPr lang="en-US" sz="1200">
                  <a:effectLst/>
                  <a:latin typeface="Calibri"/>
                  <a:ea typeface="Times New Roman"/>
                  <a:cs typeface="Arial"/>
                </a:rPr>
                <a:t> </a:t>
              </a:r>
              <a:endParaRPr lang="en-GB" sz="1200">
                <a:effectLst/>
                <a:latin typeface="Calibri"/>
                <a:ea typeface="SimSun"/>
                <a:cs typeface="Arial"/>
              </a:endParaRPr>
            </a:p>
          </p:txBody>
        </p:sp>
        <p:sp>
          <p:nvSpPr>
            <p:cNvPr id="12" name="AutoShape 43"/>
            <p:cNvSpPr>
              <a:spLocks noChangeArrowheads="1"/>
            </p:cNvSpPr>
            <p:nvPr/>
          </p:nvSpPr>
          <p:spPr bwMode="auto">
            <a:xfrm>
              <a:off x="3980576" y="586538"/>
              <a:ext cx="144780" cy="180975"/>
            </a:xfrm>
            <a:prstGeom prst="leftRightArrow">
              <a:avLst>
                <a:gd name="adj1" fmla="val 50000"/>
                <a:gd name="adj2" fmla="val 20000"/>
              </a:avLst>
            </a:prstGeom>
            <a:solidFill>
              <a:srgbClr val="00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Bef>
                  <a:spcPts val="1000"/>
                </a:spcBef>
                <a:spcAft>
                  <a:spcPts val="1000"/>
                </a:spcAft>
              </a:pPr>
              <a:r>
                <a:rPr lang="en-US" sz="1200">
                  <a:effectLst/>
                  <a:latin typeface="Calibri"/>
                  <a:ea typeface="Times New Roman"/>
                  <a:cs typeface="Arial"/>
                </a:rPr>
                <a:t> </a:t>
              </a:r>
              <a:endParaRPr lang="en-GB" sz="1200">
                <a:effectLst/>
                <a:latin typeface="Calibri"/>
                <a:ea typeface="SimSun"/>
                <a:cs typeface="Arial"/>
              </a:endParaRPr>
            </a:p>
          </p:txBody>
        </p:sp>
        <p:sp>
          <p:nvSpPr>
            <p:cNvPr id="13" name="AutoShape 46"/>
            <p:cNvSpPr>
              <a:spLocks noChangeArrowheads="1"/>
            </p:cNvSpPr>
            <p:nvPr/>
          </p:nvSpPr>
          <p:spPr bwMode="auto">
            <a:xfrm>
              <a:off x="3974530" y="1353530"/>
              <a:ext cx="144780" cy="180975"/>
            </a:xfrm>
            <a:prstGeom prst="leftRightArrow">
              <a:avLst>
                <a:gd name="adj1" fmla="val 50000"/>
                <a:gd name="adj2" fmla="val 20000"/>
              </a:avLst>
            </a:prstGeom>
            <a:solidFill>
              <a:srgbClr val="00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Bef>
                  <a:spcPts val="1000"/>
                </a:spcBef>
                <a:spcAft>
                  <a:spcPts val="1000"/>
                </a:spcAft>
              </a:pPr>
              <a:r>
                <a:rPr lang="en-US" sz="1200">
                  <a:effectLst/>
                  <a:latin typeface="Calibri"/>
                  <a:ea typeface="Times New Roman"/>
                  <a:cs typeface="Arial"/>
                </a:rPr>
                <a:t> </a:t>
              </a:r>
              <a:endParaRPr lang="en-GB" sz="1200">
                <a:effectLst/>
                <a:latin typeface="Calibri"/>
                <a:ea typeface="SimSun"/>
                <a:cs typeface="Arial"/>
              </a:endParaRPr>
            </a:p>
          </p:txBody>
        </p:sp>
        <p:sp>
          <p:nvSpPr>
            <p:cNvPr id="14" name="AutoShape 48"/>
            <p:cNvSpPr>
              <a:spLocks noChangeArrowheads="1"/>
            </p:cNvSpPr>
            <p:nvPr/>
          </p:nvSpPr>
          <p:spPr bwMode="auto">
            <a:xfrm>
              <a:off x="4135212" y="1320895"/>
              <a:ext cx="609600" cy="261303"/>
            </a:xfrm>
            <a:prstGeom prst="flowChartPredefinedProcess">
              <a:avLst/>
            </a:prstGeom>
            <a:solidFill>
              <a:srgbClr val="FFFF99"/>
            </a:solidFill>
            <a:ln w="9525">
              <a:solidFill>
                <a:srgbClr val="000000"/>
              </a:solidFill>
              <a:miter lim="800000"/>
              <a:headEnd/>
              <a:tailEnd/>
            </a:ln>
          </p:spPr>
          <p:txBody>
            <a:bodyPr rot="0" vert="horz" wrap="square" lIns="0" tIns="0" rIns="0" bIns="0" anchor="t" anchorCtr="0" upright="1">
              <a:noAutofit/>
            </a:bodyPr>
            <a:lstStyle/>
            <a:p>
              <a:pPr algn="ctr">
                <a:spcBef>
                  <a:spcPts val="300"/>
                </a:spcBef>
                <a:spcAft>
                  <a:spcPts val="0"/>
                </a:spcAft>
              </a:pPr>
              <a:r>
                <a:rPr lang="en-US" sz="1200">
                  <a:effectLst/>
                  <a:latin typeface="Arial Narrow"/>
                  <a:ea typeface="Batang"/>
                </a:rPr>
                <a:t>ARFMS</a:t>
              </a:r>
              <a:endParaRPr lang="en-GB" sz="1200">
                <a:effectLst/>
                <a:latin typeface="Times New Roman"/>
                <a:ea typeface="SimSun"/>
              </a:endParaRPr>
            </a:p>
          </p:txBody>
        </p:sp>
        <p:cxnSp>
          <p:nvCxnSpPr>
            <p:cNvPr id="15" name="Straight Connector 14"/>
            <p:cNvCxnSpPr/>
            <p:nvPr/>
          </p:nvCxnSpPr>
          <p:spPr>
            <a:xfrm>
              <a:off x="4446951" y="861027"/>
              <a:ext cx="0" cy="428064"/>
            </a:xfrm>
            <a:prstGeom prst="line">
              <a:avLst/>
            </a:prstGeom>
            <a:ln w="571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auto">
            <a:xfrm>
              <a:off x="1129081" y="267999"/>
              <a:ext cx="1314846" cy="2345368"/>
            </a:xfrm>
            <a:prstGeom prst="flowChartAlternateProcess">
              <a:avLst/>
            </a:prstGeom>
            <a:solidFill>
              <a:schemeClr val="accent1">
                <a:alpha val="30000"/>
              </a:schemeClr>
            </a:solidFill>
            <a:ln w="9525">
              <a:solidFill>
                <a:srgbClr val="000000"/>
              </a:solidFill>
              <a:miter lim="800000"/>
              <a:headEnd/>
              <a:tailEnd/>
            </a:ln>
          </p:spPr>
          <p:txBody>
            <a:bodyPr rot="0" vert="horz" wrap="square" lIns="0" tIns="0" rIns="0" bIns="0" anchor="t" anchorCtr="0" upright="1">
              <a:noAutofit/>
            </a:bodyPr>
            <a:lstStyle/>
            <a:p>
              <a:pPr algn="ctr">
                <a:spcAft>
                  <a:spcPts val="0"/>
                </a:spcAft>
              </a:pPr>
              <a:r>
                <a:rPr lang="de-DE" sz="1400" b="1" dirty="0">
                  <a:effectLst/>
                  <a:latin typeface="Arial Narrow"/>
                  <a:ea typeface="Batang"/>
                </a:rPr>
                <a:t>Main </a:t>
              </a:r>
              <a:r>
                <a:rPr lang="en-GB" sz="1400" b="1" dirty="0">
                  <a:effectLst/>
                  <a:latin typeface="Arial Narrow"/>
                  <a:ea typeface="Batang"/>
                </a:rPr>
                <a:t>Control</a:t>
              </a:r>
              <a:r>
                <a:rPr lang="de-DE" sz="1400" b="1" dirty="0">
                  <a:effectLst/>
                  <a:latin typeface="Arial Narrow"/>
                  <a:ea typeface="Batang"/>
                </a:rPr>
                <a:t> Center</a:t>
              </a:r>
              <a:br>
                <a:rPr lang="de-DE" sz="1400" b="1" dirty="0">
                  <a:effectLst/>
                  <a:latin typeface="Arial Narrow"/>
                  <a:ea typeface="Batang"/>
                </a:rPr>
              </a:br>
              <a:r>
                <a:rPr lang="de-DE" sz="1400" b="1" dirty="0">
                  <a:effectLst/>
                  <a:latin typeface="Arial Narrow"/>
                  <a:ea typeface="Batang"/>
                </a:rPr>
                <a:t>(NRA HQ)</a:t>
              </a:r>
              <a:endParaRPr lang="en-GB" sz="1400" b="1" dirty="0">
                <a:effectLst/>
                <a:latin typeface="Times New Roman"/>
                <a:ea typeface="SimSun"/>
              </a:endParaRPr>
            </a:p>
            <a:p>
              <a:pPr algn="ctr">
                <a:spcAft>
                  <a:spcPts val="0"/>
                </a:spcAft>
              </a:pPr>
              <a:r>
                <a:rPr lang="en-US" sz="1400" b="1" dirty="0">
                  <a:effectLst/>
                  <a:latin typeface="Arial Narrow"/>
                  <a:ea typeface="Batang"/>
                </a:rPr>
                <a:t> </a:t>
              </a:r>
              <a:endParaRPr lang="en-GB" sz="1400" b="1" dirty="0">
                <a:effectLst/>
                <a:latin typeface="Times New Roman"/>
                <a:ea typeface="SimSun"/>
              </a:endParaRPr>
            </a:p>
            <a:p>
              <a:pPr algn="ctr">
                <a:spcAft>
                  <a:spcPts val="0"/>
                </a:spcAft>
              </a:pPr>
              <a:r>
                <a:rPr lang="de-DE" sz="1400" b="1" dirty="0">
                  <a:effectLst/>
                  <a:latin typeface="Arial Narrow"/>
                  <a:ea typeface="Batang"/>
                </a:rPr>
                <a:t> </a:t>
              </a:r>
              <a:endParaRPr lang="en-GB" sz="1400" b="1" dirty="0">
                <a:effectLst/>
                <a:latin typeface="Times New Roman"/>
                <a:ea typeface="SimSun"/>
              </a:endParaRPr>
            </a:p>
            <a:p>
              <a:pPr algn="ctr">
                <a:spcAft>
                  <a:spcPts val="0"/>
                </a:spcAft>
              </a:pPr>
              <a:r>
                <a:rPr lang="de-DE" sz="1400" b="1" dirty="0">
                  <a:effectLst/>
                  <a:latin typeface="Arial Narrow"/>
                  <a:ea typeface="Batang"/>
                </a:rPr>
                <a:t> </a:t>
              </a:r>
              <a:endParaRPr lang="en-GB" sz="1400" b="1" dirty="0">
                <a:effectLst/>
                <a:latin typeface="Times New Roman"/>
                <a:ea typeface="SimSun"/>
              </a:endParaRPr>
            </a:p>
            <a:p>
              <a:pPr algn="ctr">
                <a:spcAft>
                  <a:spcPts val="0"/>
                </a:spcAft>
              </a:pPr>
              <a:r>
                <a:rPr lang="de-DE" sz="1400" b="1" dirty="0">
                  <a:effectLst/>
                  <a:latin typeface="Arial Narrow"/>
                  <a:ea typeface="Batang"/>
                </a:rPr>
                <a:t>RFMS</a:t>
              </a:r>
              <a:endParaRPr lang="en-GB" sz="1400" b="1" dirty="0">
                <a:effectLst/>
                <a:latin typeface="Times New Roman"/>
                <a:ea typeface="SimSun"/>
              </a:endParaRPr>
            </a:p>
            <a:p>
              <a:pPr algn="ctr">
                <a:spcAft>
                  <a:spcPts val="0"/>
                </a:spcAft>
              </a:pPr>
              <a:r>
                <a:rPr lang="de-DE" sz="1400" b="1" dirty="0">
                  <a:effectLst/>
                  <a:latin typeface="Arial Narrow"/>
                  <a:ea typeface="Batang"/>
                </a:rPr>
                <a:t>MMS</a:t>
              </a:r>
              <a:endParaRPr lang="en-GB" sz="1400" b="1" dirty="0">
                <a:effectLst/>
                <a:latin typeface="Times New Roman"/>
                <a:ea typeface="SimSun"/>
              </a:endParaRPr>
            </a:p>
            <a:p>
              <a:pPr algn="ctr">
                <a:spcAft>
                  <a:spcPts val="0"/>
                </a:spcAft>
              </a:pPr>
              <a:r>
                <a:rPr lang="de-DE" sz="1400" b="1" dirty="0">
                  <a:effectLst/>
                  <a:latin typeface="Arial Narrow"/>
                  <a:ea typeface="Batang"/>
                </a:rPr>
                <a:t>RDFS</a:t>
              </a:r>
              <a:endParaRPr lang="en-GB" sz="1400" b="1" dirty="0">
                <a:effectLst/>
                <a:latin typeface="Times New Roman"/>
                <a:ea typeface="SimSun"/>
              </a:endParaRPr>
            </a:p>
            <a:p>
              <a:pPr algn="ctr">
                <a:spcAft>
                  <a:spcPts val="0"/>
                </a:spcAft>
              </a:pPr>
              <a:r>
                <a:rPr lang="de-DE" sz="1400" b="1" dirty="0">
                  <a:effectLst/>
                  <a:latin typeface="Arial Narrow"/>
                  <a:ea typeface="Batang"/>
                </a:rPr>
                <a:t>TRMS</a:t>
              </a:r>
              <a:endParaRPr lang="en-GB" sz="1400" b="1" dirty="0">
                <a:effectLst/>
                <a:latin typeface="Times New Roman"/>
                <a:ea typeface="SimSun"/>
              </a:endParaRPr>
            </a:p>
            <a:p>
              <a:pPr algn="ctr">
                <a:spcAft>
                  <a:spcPts val="0"/>
                </a:spcAft>
              </a:pPr>
              <a:r>
                <a:rPr lang="de-DE" sz="1400" b="1" dirty="0">
                  <a:effectLst/>
                  <a:latin typeface="Arial Narrow"/>
                  <a:ea typeface="Batang"/>
                </a:rPr>
                <a:t>PME</a:t>
              </a:r>
              <a:endParaRPr lang="en-GB" sz="1400" b="1" dirty="0">
                <a:effectLst/>
                <a:latin typeface="Times New Roman"/>
                <a:ea typeface="SimSun"/>
              </a:endParaRPr>
            </a:p>
          </p:txBody>
        </p:sp>
        <p:sp>
          <p:nvSpPr>
            <p:cNvPr id="17" name="AutoShape 14"/>
            <p:cNvSpPr>
              <a:spLocks noChangeArrowheads="1"/>
            </p:cNvSpPr>
            <p:nvPr/>
          </p:nvSpPr>
          <p:spPr bwMode="auto">
            <a:xfrm>
              <a:off x="2629080" y="1767648"/>
              <a:ext cx="609600" cy="253365"/>
            </a:xfrm>
            <a:prstGeom prst="flowChartPredefinedProcess">
              <a:avLst/>
            </a:prstGeom>
            <a:solidFill>
              <a:srgbClr val="FFFF99"/>
            </a:solidFill>
            <a:ln w="9525">
              <a:solidFill>
                <a:srgbClr val="000000"/>
              </a:solidFill>
              <a:miter lim="800000"/>
              <a:headEnd/>
              <a:tailEnd/>
            </a:ln>
          </p:spPr>
          <p:txBody>
            <a:bodyPr rot="0" vert="horz" wrap="square" lIns="0" tIns="0" rIns="0" bIns="0" anchor="t" anchorCtr="0" upright="1">
              <a:noAutofit/>
            </a:bodyPr>
            <a:lstStyle/>
            <a:p>
              <a:pPr algn="ctr">
                <a:spcBef>
                  <a:spcPts val="300"/>
                </a:spcBef>
                <a:spcAft>
                  <a:spcPts val="0"/>
                </a:spcAft>
              </a:pPr>
              <a:r>
                <a:rPr lang="en-US" sz="1200">
                  <a:effectLst/>
                  <a:latin typeface="Arial Narrow"/>
                  <a:ea typeface="Batang"/>
                </a:rPr>
                <a:t>ARFMS</a:t>
              </a:r>
              <a:endParaRPr lang="en-GB" sz="1200">
                <a:effectLst/>
                <a:latin typeface="Times New Roman"/>
                <a:ea typeface="SimSun"/>
              </a:endParaRPr>
            </a:p>
          </p:txBody>
        </p:sp>
        <p:sp>
          <p:nvSpPr>
            <p:cNvPr id="18" name="AutoShape 43"/>
            <p:cNvSpPr>
              <a:spLocks noChangeArrowheads="1"/>
            </p:cNvSpPr>
            <p:nvPr/>
          </p:nvSpPr>
          <p:spPr bwMode="auto">
            <a:xfrm>
              <a:off x="2468425" y="1800033"/>
              <a:ext cx="144780" cy="180975"/>
            </a:xfrm>
            <a:prstGeom prst="leftRightArrow">
              <a:avLst>
                <a:gd name="adj1" fmla="val 50000"/>
                <a:gd name="adj2" fmla="val 20000"/>
              </a:avLst>
            </a:prstGeom>
            <a:solidFill>
              <a:srgbClr val="00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Bef>
                  <a:spcPts val="1000"/>
                </a:spcBef>
                <a:spcAft>
                  <a:spcPts val="1000"/>
                </a:spcAft>
              </a:pPr>
              <a:r>
                <a:rPr lang="en-US" sz="1200">
                  <a:effectLst/>
                  <a:latin typeface="Calibri"/>
                  <a:ea typeface="Times New Roman"/>
                  <a:cs typeface="Arial"/>
                </a:rPr>
                <a:t> </a:t>
              </a:r>
              <a:endParaRPr lang="en-GB" sz="1200">
                <a:effectLst/>
                <a:latin typeface="Times New Roman"/>
                <a:ea typeface="SimSun"/>
              </a:endParaRPr>
            </a:p>
          </p:txBody>
        </p:sp>
        <p:sp>
          <p:nvSpPr>
            <p:cNvPr id="19" name="AutoShape 46"/>
            <p:cNvSpPr>
              <a:spLocks noChangeArrowheads="1"/>
            </p:cNvSpPr>
            <p:nvPr/>
          </p:nvSpPr>
          <p:spPr bwMode="auto">
            <a:xfrm>
              <a:off x="2462710" y="2328583"/>
              <a:ext cx="144780" cy="180975"/>
            </a:xfrm>
            <a:prstGeom prst="leftRightArrow">
              <a:avLst>
                <a:gd name="adj1" fmla="val 50000"/>
                <a:gd name="adj2" fmla="val 20000"/>
              </a:avLst>
            </a:prstGeom>
            <a:solidFill>
              <a:srgbClr val="00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Bef>
                  <a:spcPts val="1000"/>
                </a:spcBef>
                <a:spcAft>
                  <a:spcPts val="1000"/>
                </a:spcAft>
              </a:pPr>
              <a:r>
                <a:rPr lang="en-US" sz="1200">
                  <a:effectLst/>
                  <a:latin typeface="Calibri"/>
                  <a:ea typeface="Times New Roman"/>
                  <a:cs typeface="Arial"/>
                </a:rPr>
                <a:t> </a:t>
              </a:r>
              <a:endParaRPr lang="en-GB" sz="1200">
                <a:effectLst/>
                <a:latin typeface="Times New Roman"/>
                <a:ea typeface="SimSun"/>
              </a:endParaRPr>
            </a:p>
          </p:txBody>
        </p:sp>
        <p:sp>
          <p:nvSpPr>
            <p:cNvPr id="20" name="AutoShape 48"/>
            <p:cNvSpPr>
              <a:spLocks noChangeArrowheads="1"/>
            </p:cNvSpPr>
            <p:nvPr/>
          </p:nvSpPr>
          <p:spPr bwMode="auto">
            <a:xfrm>
              <a:off x="2623365" y="2296198"/>
              <a:ext cx="609600" cy="260985"/>
            </a:xfrm>
            <a:prstGeom prst="flowChartPredefinedProcess">
              <a:avLst/>
            </a:prstGeom>
            <a:solidFill>
              <a:srgbClr val="FFFF99"/>
            </a:solidFill>
            <a:ln w="9525">
              <a:solidFill>
                <a:srgbClr val="000000"/>
              </a:solidFill>
              <a:miter lim="800000"/>
              <a:headEnd/>
              <a:tailEnd/>
            </a:ln>
          </p:spPr>
          <p:txBody>
            <a:bodyPr rot="0" vert="horz" wrap="square" lIns="0" tIns="0" rIns="0" bIns="0" anchor="t" anchorCtr="0" upright="1">
              <a:noAutofit/>
            </a:bodyPr>
            <a:lstStyle/>
            <a:p>
              <a:pPr algn="ctr">
                <a:spcBef>
                  <a:spcPts val="300"/>
                </a:spcBef>
                <a:spcAft>
                  <a:spcPts val="0"/>
                </a:spcAft>
              </a:pPr>
              <a:r>
                <a:rPr lang="en-US" sz="1200">
                  <a:effectLst/>
                  <a:latin typeface="Arial Narrow"/>
                  <a:ea typeface="Batang"/>
                </a:rPr>
                <a:t>ARFMS</a:t>
              </a:r>
              <a:endParaRPr lang="en-GB" sz="1200">
                <a:effectLst/>
                <a:latin typeface="Times New Roman"/>
                <a:ea typeface="SimSun"/>
              </a:endParaRPr>
            </a:p>
          </p:txBody>
        </p:sp>
        <p:cxnSp>
          <p:nvCxnSpPr>
            <p:cNvPr id="21" name="Straight Connector 20"/>
            <p:cNvCxnSpPr/>
            <p:nvPr/>
          </p:nvCxnSpPr>
          <p:spPr>
            <a:xfrm>
              <a:off x="2935150" y="2074353"/>
              <a:ext cx="0" cy="205059"/>
            </a:xfrm>
            <a:prstGeom prst="line">
              <a:avLst/>
            </a:prstGeom>
            <a:ln w="571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2" name="Text Box 52"/>
            <p:cNvSpPr txBox="1">
              <a:spLocks noChangeArrowheads="1"/>
            </p:cNvSpPr>
            <p:nvPr/>
          </p:nvSpPr>
          <p:spPr bwMode="auto">
            <a:xfrm>
              <a:off x="3369571" y="2019448"/>
              <a:ext cx="3116645" cy="961877"/>
            </a:xfrm>
            <a:prstGeom prst="rect">
              <a:avLst/>
            </a:prstGeom>
            <a:noFill/>
            <a:ln w="9525">
              <a:noFill/>
              <a:miter lim="800000"/>
              <a:headEnd/>
              <a:tailEnd/>
            </a:ln>
          </p:spPr>
          <p:txBody>
            <a:bodyPr rot="0" vert="horz" wrap="square" lIns="91440" tIns="45720" rIns="91440" bIns="45720" anchor="t" anchorCtr="0" upright="1">
              <a:noAutofit/>
            </a:bodyPr>
            <a:lstStyle/>
            <a:p>
              <a:pPr>
                <a:spcAft>
                  <a:spcPts val="0"/>
                </a:spcAft>
              </a:pPr>
              <a:r>
                <a:rPr lang="en-US" sz="1200" b="1" dirty="0">
                  <a:effectLst/>
                  <a:latin typeface="Arial Narrow"/>
                  <a:ea typeface="Batang"/>
                  <a:cs typeface="Tahoma"/>
                </a:rPr>
                <a:t>Key:</a:t>
              </a:r>
              <a:endParaRPr lang="en-GB" sz="1200" dirty="0">
                <a:effectLst/>
                <a:latin typeface="Times New Roman"/>
                <a:ea typeface="SimSun"/>
              </a:endParaRPr>
            </a:p>
            <a:p>
              <a:pPr>
                <a:spcAft>
                  <a:spcPts val="0"/>
                </a:spcAft>
              </a:pPr>
              <a:r>
                <a:rPr lang="en-US" sz="1200" dirty="0">
                  <a:effectLst/>
                  <a:latin typeface="Arial Narrow"/>
                  <a:ea typeface="Batang"/>
                  <a:cs typeface="Tahoma"/>
                </a:rPr>
                <a:t>RFMS: 	Regional Fixed Monitoring Station</a:t>
              </a:r>
              <a:endParaRPr lang="en-GB" sz="1200" dirty="0">
                <a:effectLst/>
                <a:latin typeface="Times New Roman"/>
                <a:ea typeface="SimSun"/>
              </a:endParaRPr>
            </a:p>
            <a:p>
              <a:pPr>
                <a:spcAft>
                  <a:spcPts val="0"/>
                </a:spcAft>
              </a:pPr>
              <a:r>
                <a:rPr lang="en-US" sz="1200" dirty="0">
                  <a:effectLst/>
                  <a:latin typeface="Arial Narrow"/>
                  <a:ea typeface="Batang"/>
                  <a:cs typeface="Tahoma"/>
                </a:rPr>
                <a:t>ARFMS: 	Automated </a:t>
              </a:r>
              <a:r>
                <a:rPr lang="en-US" sz="1200" dirty="0" smtClean="0">
                  <a:effectLst/>
                  <a:latin typeface="Arial Narrow"/>
                  <a:ea typeface="Batang"/>
                  <a:cs typeface="Tahoma"/>
                </a:rPr>
                <a:t>Remote Fixed </a:t>
              </a:r>
              <a:r>
                <a:rPr lang="en-US" sz="1200" dirty="0">
                  <a:effectLst/>
                  <a:latin typeface="Arial Narrow"/>
                  <a:ea typeface="Batang"/>
                  <a:cs typeface="Tahoma"/>
                </a:rPr>
                <a:t>Monitoring Station</a:t>
              </a:r>
              <a:endParaRPr lang="en-GB" sz="1200" dirty="0">
                <a:effectLst/>
                <a:latin typeface="Times New Roman"/>
                <a:ea typeface="SimSun"/>
              </a:endParaRPr>
            </a:p>
            <a:p>
              <a:pPr>
                <a:spcAft>
                  <a:spcPts val="0"/>
                </a:spcAft>
              </a:pPr>
              <a:r>
                <a:rPr lang="en-US" sz="1200" dirty="0">
                  <a:effectLst/>
                  <a:latin typeface="Arial Narrow"/>
                  <a:ea typeface="Batang"/>
                  <a:cs typeface="Tahoma"/>
                </a:rPr>
                <a:t>RDFS:	Remote Direction Finding Station</a:t>
              </a:r>
              <a:endParaRPr lang="en-GB" sz="1200" dirty="0">
                <a:effectLst/>
                <a:latin typeface="Times New Roman"/>
                <a:ea typeface="SimSun"/>
              </a:endParaRPr>
            </a:p>
            <a:p>
              <a:pPr>
                <a:spcAft>
                  <a:spcPts val="0"/>
                </a:spcAft>
              </a:pPr>
              <a:r>
                <a:rPr lang="en-US" sz="1200" dirty="0">
                  <a:effectLst/>
                  <a:latin typeface="Arial Narrow"/>
                  <a:ea typeface="Batang"/>
                  <a:cs typeface="Tahoma"/>
                </a:rPr>
                <a:t>MMS:	Mobile Monitoring Station</a:t>
              </a:r>
              <a:endParaRPr lang="en-GB" sz="1200" dirty="0">
                <a:effectLst/>
                <a:latin typeface="Times New Roman"/>
                <a:ea typeface="SimSun"/>
              </a:endParaRPr>
            </a:p>
            <a:p>
              <a:pPr>
                <a:spcAft>
                  <a:spcPts val="0"/>
                </a:spcAft>
              </a:pPr>
              <a:r>
                <a:rPr lang="en-US" sz="1200" dirty="0">
                  <a:effectLst/>
                  <a:latin typeface="Arial Narrow"/>
                  <a:ea typeface="Batang"/>
                  <a:cs typeface="Tahoma"/>
                </a:rPr>
                <a:t>TRMS:	Transportable Monitoring Stations</a:t>
              </a:r>
              <a:endParaRPr lang="en-GB" sz="1200" dirty="0">
                <a:effectLst/>
                <a:latin typeface="Times New Roman"/>
                <a:ea typeface="SimSun"/>
              </a:endParaRPr>
            </a:p>
            <a:p>
              <a:pPr>
                <a:spcAft>
                  <a:spcPts val="0"/>
                </a:spcAft>
              </a:pPr>
              <a:r>
                <a:rPr lang="en-US" sz="1200" dirty="0">
                  <a:effectLst/>
                  <a:latin typeface="Arial Narrow"/>
                  <a:ea typeface="Batang"/>
                  <a:cs typeface="Tahoma"/>
                </a:rPr>
                <a:t>PME:	Portable Monitoring Equipment</a:t>
              </a:r>
              <a:endParaRPr lang="en-GB" sz="1200" dirty="0">
                <a:effectLst/>
                <a:latin typeface="Times New Roman"/>
                <a:ea typeface="SimSun"/>
              </a:endParaRPr>
            </a:p>
          </p:txBody>
        </p:sp>
      </p:grpSp>
      <p:sp>
        <p:nvSpPr>
          <p:cNvPr id="2" name="Slide Number Placeholder 1"/>
          <p:cNvSpPr>
            <a:spLocks noGrp="1"/>
          </p:cNvSpPr>
          <p:nvPr>
            <p:ph type="sldNum" sz="quarter" idx="12"/>
          </p:nvPr>
        </p:nvSpPr>
        <p:spPr/>
        <p:txBody>
          <a:bodyPr/>
          <a:lstStyle/>
          <a:p>
            <a:fld id="{D57AFD63-F8EC-482F-A67E-A80E66ABDB8E}" type="slidenum">
              <a:rPr lang="en-GB" smtClean="0"/>
              <a:pPr/>
              <a:t>32</a:t>
            </a:fld>
            <a:endParaRPr lang="en-GB"/>
          </a:p>
        </p:txBody>
      </p:sp>
    </p:spTree>
    <p:extLst>
      <p:ext uri="{BB962C8B-B14F-4D97-AF65-F5344CB8AC3E}">
        <p14:creationId xmlns:p14="http://schemas.microsoft.com/office/powerpoint/2010/main" xmlns="" val="111001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self-regulation</a:t>
            </a:r>
            <a:endParaRPr lang="en-GB" dirty="0"/>
          </a:p>
        </p:txBody>
      </p:sp>
      <p:sp>
        <p:nvSpPr>
          <p:cNvPr id="3" name="Content Placeholder 2"/>
          <p:cNvSpPr>
            <a:spLocks noGrp="1"/>
          </p:cNvSpPr>
          <p:nvPr>
            <p:ph idx="1"/>
          </p:nvPr>
        </p:nvSpPr>
        <p:spPr/>
        <p:txBody>
          <a:bodyPr>
            <a:normAutofit fontScale="92500"/>
          </a:bodyPr>
          <a:lstStyle/>
          <a:p>
            <a:r>
              <a:rPr lang="en-GB" dirty="0" smtClean="0"/>
              <a:t>Due to explosive growth in trade and proliferation of wireless uses and consumer devices, in some cases (frequency bands) regulators see benefits in promoting </a:t>
            </a:r>
            <a:r>
              <a:rPr lang="en-GB" b="1" dirty="0" smtClean="0"/>
              <a:t>self-control by the markets</a:t>
            </a:r>
            <a:endParaRPr lang="en-GB" b="1" dirty="0"/>
          </a:p>
          <a:p>
            <a:r>
              <a:rPr lang="en-GB" dirty="0" smtClean="0"/>
              <a:t>This trend is </a:t>
            </a:r>
            <a:r>
              <a:rPr lang="en-GB" dirty="0"/>
              <a:t>exemplified by </a:t>
            </a:r>
            <a:r>
              <a:rPr lang="en-GB" dirty="0" smtClean="0"/>
              <a:t>gradual change from </a:t>
            </a:r>
            <a:r>
              <a:rPr lang="en-GB" b="1" i="1" dirty="0"/>
              <a:t>ex ante</a:t>
            </a:r>
            <a:r>
              <a:rPr lang="en-GB" b="1" dirty="0"/>
              <a:t> regulation </a:t>
            </a:r>
            <a:r>
              <a:rPr lang="en-GB" dirty="0"/>
              <a:t>(i.e. strict regulation and controlling beforehand)  to </a:t>
            </a:r>
            <a:r>
              <a:rPr lang="en-GB" b="1" i="1" dirty="0"/>
              <a:t>ex post</a:t>
            </a:r>
            <a:r>
              <a:rPr lang="en-GB" b="1" dirty="0"/>
              <a:t> regulation </a:t>
            </a:r>
            <a:r>
              <a:rPr lang="en-GB" dirty="0"/>
              <a:t>(i.e. letting market forces work and only </a:t>
            </a:r>
            <a:r>
              <a:rPr lang="en-GB" dirty="0" smtClean="0"/>
              <a:t>intervening </a:t>
            </a:r>
            <a:r>
              <a:rPr lang="en-GB" dirty="0"/>
              <a:t>in cases of </a:t>
            </a:r>
            <a:r>
              <a:rPr lang="en-GB" dirty="0" smtClean="0"/>
              <a:t>reported problems)  </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33</a:t>
            </a:fld>
            <a:endParaRPr lang="en-GB"/>
          </a:p>
        </p:txBody>
      </p:sp>
    </p:spTree>
    <p:extLst>
      <p:ext uri="{BB962C8B-B14F-4D97-AF65-F5344CB8AC3E}">
        <p14:creationId xmlns:p14="http://schemas.microsoft.com/office/powerpoint/2010/main" xmlns="" val="109404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Monitoring &amp; Enforcement trends</a:t>
            </a:r>
            <a:endParaRPr lang="en-GB" dirty="0"/>
          </a:p>
        </p:txBody>
      </p:sp>
      <p:sp>
        <p:nvSpPr>
          <p:cNvPr id="3" name="Content Placeholder 2"/>
          <p:cNvSpPr>
            <a:spLocks noGrp="1"/>
          </p:cNvSpPr>
          <p:nvPr>
            <p:ph idx="1"/>
          </p:nvPr>
        </p:nvSpPr>
        <p:spPr/>
        <p:txBody>
          <a:bodyPr>
            <a:normAutofit fontScale="77500" lnSpcReduction="20000"/>
          </a:bodyPr>
          <a:lstStyle/>
          <a:p>
            <a:pPr lvl="0"/>
            <a:r>
              <a:rPr lang="en-GB" dirty="0"/>
              <a:t>Radio monitoring will remain </a:t>
            </a:r>
            <a:r>
              <a:rPr lang="en-GB" b="1" dirty="0"/>
              <a:t>important operational function </a:t>
            </a:r>
            <a:r>
              <a:rPr lang="en-GB" dirty="0"/>
              <a:t>of NRAs also in the future, however its technical and staff complement may see change due to changing efficiency and </a:t>
            </a:r>
            <a:r>
              <a:rPr lang="en-GB" dirty="0" smtClean="0"/>
              <a:t>increasing automation </a:t>
            </a:r>
            <a:r>
              <a:rPr lang="en-GB" dirty="0"/>
              <a:t>of radio monitoring </a:t>
            </a:r>
            <a:r>
              <a:rPr lang="en-GB" dirty="0" smtClean="0"/>
              <a:t>equipment, including “cloud” monitoring by dispersed nodes</a:t>
            </a:r>
            <a:endParaRPr lang="en-GB" dirty="0"/>
          </a:p>
          <a:p>
            <a:pPr lvl="0"/>
            <a:r>
              <a:rPr lang="en-GB" b="1" dirty="0"/>
              <a:t>Market self-regulation</a:t>
            </a:r>
            <a:r>
              <a:rPr lang="en-GB" dirty="0"/>
              <a:t> is likely to be an increasing trend, especially for the highly congested bands used by a limited set of professional operators</a:t>
            </a:r>
          </a:p>
          <a:p>
            <a:r>
              <a:rPr lang="en-GB" dirty="0"/>
              <a:t>In the latter </a:t>
            </a:r>
            <a:r>
              <a:rPr lang="en-GB" dirty="0" smtClean="0"/>
              <a:t>cases the NRAs will still retain the </a:t>
            </a:r>
            <a:r>
              <a:rPr lang="en-GB" b="1" dirty="0" smtClean="0"/>
              <a:t>overall </a:t>
            </a:r>
            <a:r>
              <a:rPr lang="en-GB" b="1" dirty="0"/>
              <a:t>important </a:t>
            </a:r>
            <a:r>
              <a:rPr lang="en-GB" b="1" dirty="0" smtClean="0"/>
              <a:t>oversight role</a:t>
            </a:r>
            <a:r>
              <a:rPr lang="en-GB" dirty="0" smtClean="0"/>
              <a:t>, such:</a:t>
            </a:r>
          </a:p>
          <a:p>
            <a:pPr lvl="1"/>
            <a:r>
              <a:rPr lang="en-GB" dirty="0" smtClean="0"/>
              <a:t>Wireless equipment market inspection</a:t>
            </a:r>
          </a:p>
          <a:p>
            <a:pPr lvl="1"/>
            <a:r>
              <a:rPr lang="en-GB" dirty="0" smtClean="0"/>
              <a:t>Agents for consumer protection, e.g. impartial </a:t>
            </a:r>
            <a:r>
              <a:rPr lang="en-GB" dirty="0"/>
              <a:t>market supervision and </a:t>
            </a:r>
            <a:r>
              <a:rPr lang="en-GB" dirty="0" smtClean="0"/>
              <a:t>auditing of </a:t>
            </a:r>
            <a:r>
              <a:rPr lang="en-GB" dirty="0"/>
              <a:t>quality of </a:t>
            </a:r>
            <a:r>
              <a:rPr lang="en-GB" dirty="0" smtClean="0"/>
              <a:t>public wireless services </a:t>
            </a:r>
            <a:r>
              <a:rPr lang="en-GB" dirty="0"/>
              <a:t>delivered to end-users</a:t>
            </a:r>
          </a:p>
        </p:txBody>
      </p:sp>
      <p:sp>
        <p:nvSpPr>
          <p:cNvPr id="4" name="Slide Number Placeholder 3"/>
          <p:cNvSpPr>
            <a:spLocks noGrp="1"/>
          </p:cNvSpPr>
          <p:nvPr>
            <p:ph type="sldNum" sz="quarter" idx="12"/>
          </p:nvPr>
        </p:nvSpPr>
        <p:spPr/>
        <p:txBody>
          <a:bodyPr/>
          <a:lstStyle/>
          <a:p>
            <a:fld id="{D57AFD63-F8EC-482F-A67E-A80E66ABDB8E}" type="slidenum">
              <a:rPr lang="en-GB" smtClean="0"/>
              <a:pPr/>
              <a:t>34</a:t>
            </a:fld>
            <a:endParaRPr lang="en-GB"/>
          </a:p>
        </p:txBody>
      </p:sp>
    </p:spTree>
    <p:extLst>
      <p:ext uri="{BB962C8B-B14F-4D97-AF65-F5344CB8AC3E}">
        <p14:creationId xmlns:p14="http://schemas.microsoft.com/office/powerpoint/2010/main" xmlns="" val="73950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p:txBody>
          <a:bodyPr/>
          <a:lstStyle/>
          <a:p>
            <a:r>
              <a:rPr lang="en-GB" dirty="0" smtClean="0"/>
              <a:t>Role of </a:t>
            </a:r>
            <a:r>
              <a:rPr lang="en-GB" dirty="0"/>
              <a:t>S</a:t>
            </a:r>
            <a:r>
              <a:rPr lang="en-GB" dirty="0" smtClean="0"/>
              <a:t>pectrum </a:t>
            </a:r>
            <a:r>
              <a:rPr lang="en-GB" dirty="0"/>
              <a:t>M</a:t>
            </a:r>
            <a:r>
              <a:rPr lang="en-GB" dirty="0" smtClean="0"/>
              <a:t>anagement (SM)</a:t>
            </a:r>
          </a:p>
          <a:p>
            <a:r>
              <a:rPr lang="en-GB" dirty="0" smtClean="0"/>
              <a:t>Institutional best practices of SM</a:t>
            </a:r>
          </a:p>
          <a:p>
            <a:r>
              <a:rPr lang="en-GB" dirty="0" smtClean="0"/>
              <a:t>Forward-looking planning of frequencies</a:t>
            </a:r>
          </a:p>
          <a:p>
            <a:r>
              <a:rPr lang="en-GB" dirty="0" smtClean="0"/>
              <a:t>Novel licensing approaches</a:t>
            </a:r>
          </a:p>
          <a:p>
            <a:r>
              <a:rPr lang="en-GB" dirty="0" smtClean="0"/>
              <a:t>Economic aspects of SM</a:t>
            </a:r>
          </a:p>
          <a:p>
            <a:r>
              <a:rPr lang="en-GB" dirty="0" smtClean="0"/>
              <a:t>Interference monitoring and enforcement</a:t>
            </a:r>
          </a:p>
          <a:p>
            <a:pPr marL="0" indent="0">
              <a:buNone/>
            </a:pPr>
            <a:r>
              <a:rPr lang="en-GB" sz="3600" b="1" dirty="0" smtClean="0"/>
              <a:t>International harmonisation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35</a:t>
            </a:fld>
            <a:endParaRPr lang="en-GB"/>
          </a:p>
        </p:txBody>
      </p:sp>
    </p:spTree>
    <p:extLst>
      <p:ext uri="{BB962C8B-B14F-4D97-AF65-F5344CB8AC3E}">
        <p14:creationId xmlns:p14="http://schemas.microsoft.com/office/powerpoint/2010/main" xmlns="" val="2334957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harmonisation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Remains an ever important issue even after a century of efforts in this area, since the 1906 signing or Radio Telegraph Convention aiming to align </a:t>
            </a:r>
            <a:r>
              <a:rPr lang="en-GB" b="1" dirty="0" smtClean="0"/>
              <a:t>international use of radio frequencies</a:t>
            </a:r>
          </a:p>
          <a:p>
            <a:r>
              <a:rPr lang="en-GB" dirty="0" smtClean="0"/>
              <a:t>Two main avenues:</a:t>
            </a:r>
          </a:p>
          <a:p>
            <a:pPr lvl="1"/>
            <a:r>
              <a:rPr lang="en-GB" b="1" dirty="0" smtClean="0"/>
              <a:t>International harmonisation </a:t>
            </a:r>
            <a:r>
              <a:rPr lang="en-GB" dirty="0" smtClean="0"/>
              <a:t>of radio spectrum allocations and use on global (ITU) and regional (CITEL, CEPT, ATU, APT) levels</a:t>
            </a:r>
          </a:p>
          <a:p>
            <a:pPr lvl="1"/>
            <a:r>
              <a:rPr lang="en-GB" b="1" dirty="0" smtClean="0"/>
              <a:t>Cross-border agreements </a:t>
            </a:r>
            <a:r>
              <a:rPr lang="en-GB" dirty="0" smtClean="0"/>
              <a:t>for efficient utilisation of frequencies between countries</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36</a:t>
            </a:fld>
            <a:endParaRPr lang="en-GB"/>
          </a:p>
        </p:txBody>
      </p:sp>
    </p:spTree>
    <p:extLst>
      <p:ext uri="{BB962C8B-B14F-4D97-AF65-F5344CB8AC3E}">
        <p14:creationId xmlns:p14="http://schemas.microsoft.com/office/powerpoint/2010/main" xmlns="" val="201739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Harmonisation of allocations</a:t>
            </a:r>
            <a:endParaRPr lang="en-GB" dirty="0"/>
          </a:p>
        </p:txBody>
      </p:sp>
      <p:sp>
        <p:nvSpPr>
          <p:cNvPr id="3" name="Content Placeholder 2"/>
          <p:cNvSpPr>
            <a:spLocks noGrp="1"/>
          </p:cNvSpPr>
          <p:nvPr>
            <p:ph idx="1"/>
          </p:nvPr>
        </p:nvSpPr>
        <p:spPr/>
        <p:txBody>
          <a:bodyPr>
            <a:normAutofit lnSpcReduction="10000"/>
          </a:bodyPr>
          <a:lstStyle/>
          <a:p>
            <a:r>
              <a:rPr lang="en-GB" dirty="0" smtClean="0"/>
              <a:t>Today faces a challenge of finding a balance between </a:t>
            </a:r>
            <a:r>
              <a:rPr lang="en-GB" b="1" dirty="0" smtClean="0"/>
              <a:t>degree of harmonisation vs. degree of technological neutrality</a:t>
            </a:r>
            <a:r>
              <a:rPr lang="en-GB" dirty="0" smtClean="0"/>
              <a:t>, while reaching towards the overall objective of most efficient spectrum utilisation and highest socio-economic benefit:</a:t>
            </a:r>
          </a:p>
          <a:p>
            <a:pPr lvl="1"/>
            <a:r>
              <a:rPr lang="en-GB" dirty="0" smtClean="0"/>
              <a:t>Importance of continued </a:t>
            </a:r>
            <a:r>
              <a:rPr lang="en-GB" b="1" dirty="0" smtClean="0"/>
              <a:t>international collaboration </a:t>
            </a:r>
            <a:r>
              <a:rPr lang="en-GB" dirty="0" smtClean="0"/>
              <a:t>with active involvement of all relevant stakeholders</a:t>
            </a:r>
          </a:p>
          <a:p>
            <a:pPr lvl="1"/>
            <a:r>
              <a:rPr lang="en-GB" dirty="0" smtClean="0"/>
              <a:t>Harnessing the enabling new agility and </a:t>
            </a:r>
            <a:r>
              <a:rPr lang="en-GB" b="1" dirty="0" smtClean="0"/>
              <a:t>re-configurability features</a:t>
            </a:r>
            <a:r>
              <a:rPr lang="en-GB" dirty="0" smtClean="0"/>
              <a:t> of modern wireless technologies</a:t>
            </a:r>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37</a:t>
            </a:fld>
            <a:endParaRPr lang="en-GB"/>
          </a:p>
        </p:txBody>
      </p:sp>
    </p:spTree>
    <p:extLst>
      <p:ext uri="{BB962C8B-B14F-4D97-AF65-F5344CB8AC3E}">
        <p14:creationId xmlns:p14="http://schemas.microsoft.com/office/powerpoint/2010/main" xmlns="" val="2250386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Agreements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Well established practice that </a:t>
            </a:r>
            <a:r>
              <a:rPr lang="en-GB" dirty="0"/>
              <a:t>most optimal approach is to set out </a:t>
            </a:r>
            <a:r>
              <a:rPr lang="en-GB" b="1" i="1" dirty="0"/>
              <a:t>a priori</a:t>
            </a:r>
            <a:r>
              <a:rPr lang="en-GB" b="1" dirty="0"/>
              <a:t> bi- or multi-lateral coordination agreements </a:t>
            </a:r>
            <a:r>
              <a:rPr lang="en-GB" dirty="0"/>
              <a:t>on frequency use in border areas in order to:</a:t>
            </a:r>
          </a:p>
          <a:p>
            <a:pPr lvl="1"/>
            <a:r>
              <a:rPr lang="en-GB" dirty="0"/>
              <a:t>Ensure equal distribution, and</a:t>
            </a:r>
          </a:p>
          <a:p>
            <a:pPr lvl="1"/>
            <a:r>
              <a:rPr lang="en-GB" dirty="0"/>
              <a:t>Speed up the day-to-day frequency assignments in </a:t>
            </a:r>
            <a:r>
              <a:rPr lang="en-GB" dirty="0" smtClean="0"/>
              <a:t>border areas</a:t>
            </a:r>
          </a:p>
          <a:p>
            <a:r>
              <a:rPr lang="en-GB" b="1" dirty="0" smtClean="0"/>
              <a:t>New technologies create new challenges</a:t>
            </a:r>
            <a:r>
              <a:rPr lang="en-GB" dirty="0" smtClean="0"/>
              <a:t>, such as it is not enough to agree on a single channel raster, but provide options for different bandwidth, partitioning of CDMA access codes, special OFDMA signals and sub-carriers, etc, etc.  </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38</a:t>
            </a:fld>
            <a:endParaRPr lang="en-GB"/>
          </a:p>
        </p:txBody>
      </p:sp>
    </p:spTree>
    <p:extLst>
      <p:ext uri="{BB962C8B-B14F-4D97-AF65-F5344CB8AC3E}">
        <p14:creationId xmlns:p14="http://schemas.microsoft.com/office/powerpoint/2010/main" xmlns="" val="1836802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Harmonisation towards 2020</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International harmonisation </a:t>
            </a:r>
            <a:r>
              <a:rPr lang="en-GB" dirty="0" smtClean="0"/>
              <a:t>will </a:t>
            </a:r>
            <a:r>
              <a:rPr lang="en-GB" dirty="0"/>
              <a:t>become even more important with the </a:t>
            </a:r>
            <a:r>
              <a:rPr lang="en-GB" b="1" dirty="0"/>
              <a:t>ever growing globalisation </a:t>
            </a:r>
            <a:r>
              <a:rPr lang="en-GB" dirty="0"/>
              <a:t>of business, trade and peoples’ </a:t>
            </a:r>
            <a:r>
              <a:rPr lang="en-GB" dirty="0" smtClean="0"/>
              <a:t>mobility</a:t>
            </a:r>
          </a:p>
          <a:p>
            <a:pPr lvl="0"/>
            <a:r>
              <a:rPr lang="en-GB" dirty="0" smtClean="0"/>
              <a:t>Recent </a:t>
            </a:r>
            <a:r>
              <a:rPr lang="en-GB" dirty="0"/>
              <a:t>examples with </a:t>
            </a:r>
            <a:r>
              <a:rPr lang="en-GB" dirty="0" err="1"/>
              <a:t>WiMAX</a:t>
            </a:r>
            <a:r>
              <a:rPr lang="en-GB" dirty="0"/>
              <a:t> and LTE developments show that multi-band operability is not a panacea and mass market momentum and economies of scale could only be achieved by </a:t>
            </a:r>
            <a:r>
              <a:rPr lang="en-GB" b="1" dirty="0"/>
              <a:t>harmonising frequency ba</a:t>
            </a:r>
            <a:r>
              <a:rPr lang="en-GB" dirty="0"/>
              <a:t>nds. To this end the </a:t>
            </a:r>
            <a:r>
              <a:rPr lang="en-GB" b="1" dirty="0"/>
              <a:t>ITU and regional organisations </a:t>
            </a:r>
            <a:r>
              <a:rPr lang="en-GB" dirty="0"/>
              <a:t>will retain their vital role as mediators for harmonised spectrum use</a:t>
            </a:r>
          </a:p>
          <a:p>
            <a:r>
              <a:rPr lang="en-GB" dirty="0"/>
              <a:t>The use of </a:t>
            </a:r>
            <a:r>
              <a:rPr lang="en-GB" b="1" dirty="0"/>
              <a:t>cross-border agreements </a:t>
            </a:r>
            <a:r>
              <a:rPr lang="en-GB" dirty="0"/>
              <a:t>will remain the key for ensuring efficient spectrum use in border areas</a:t>
            </a:r>
          </a:p>
        </p:txBody>
      </p:sp>
      <p:sp>
        <p:nvSpPr>
          <p:cNvPr id="4" name="Slide Number Placeholder 3"/>
          <p:cNvSpPr>
            <a:spLocks noGrp="1"/>
          </p:cNvSpPr>
          <p:nvPr>
            <p:ph type="sldNum" sz="quarter" idx="12"/>
          </p:nvPr>
        </p:nvSpPr>
        <p:spPr/>
        <p:txBody>
          <a:bodyPr/>
          <a:lstStyle/>
          <a:p>
            <a:fld id="{D57AFD63-F8EC-482F-A67E-A80E66ABDB8E}" type="slidenum">
              <a:rPr lang="en-GB" smtClean="0"/>
              <a:pPr/>
              <a:t>39</a:t>
            </a:fld>
            <a:endParaRPr lang="en-GB"/>
          </a:p>
        </p:txBody>
      </p:sp>
    </p:spTree>
    <p:extLst>
      <p:ext uri="{BB962C8B-B14F-4D97-AF65-F5344CB8AC3E}">
        <p14:creationId xmlns:p14="http://schemas.microsoft.com/office/powerpoint/2010/main" xmlns="" val="210149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p:txBody>
          <a:bodyPr/>
          <a:lstStyle/>
          <a:p>
            <a:r>
              <a:rPr lang="en-GB" dirty="0" smtClean="0"/>
              <a:t>Role of </a:t>
            </a:r>
            <a:r>
              <a:rPr lang="en-GB" dirty="0"/>
              <a:t>S</a:t>
            </a:r>
            <a:r>
              <a:rPr lang="en-GB" dirty="0" smtClean="0"/>
              <a:t>pectrum </a:t>
            </a:r>
            <a:r>
              <a:rPr lang="en-GB" dirty="0"/>
              <a:t>M</a:t>
            </a:r>
            <a:r>
              <a:rPr lang="en-GB" dirty="0" smtClean="0"/>
              <a:t>anagement (SM)</a:t>
            </a:r>
          </a:p>
          <a:p>
            <a:r>
              <a:rPr lang="en-GB" dirty="0" smtClean="0"/>
              <a:t>Institutional best practices of SM</a:t>
            </a:r>
          </a:p>
          <a:p>
            <a:r>
              <a:rPr lang="en-GB" dirty="0" smtClean="0"/>
              <a:t>Forward-looking planning of frequencies</a:t>
            </a:r>
          </a:p>
          <a:p>
            <a:r>
              <a:rPr lang="en-GB" dirty="0" smtClean="0"/>
              <a:t>Novel licensing approaches</a:t>
            </a:r>
          </a:p>
          <a:p>
            <a:r>
              <a:rPr lang="en-GB" dirty="0" smtClean="0"/>
              <a:t>Economic aspects of SM</a:t>
            </a:r>
          </a:p>
          <a:p>
            <a:r>
              <a:rPr lang="en-GB" dirty="0" smtClean="0"/>
              <a:t>Interference monitoring and enforcement</a:t>
            </a:r>
          </a:p>
          <a:p>
            <a:r>
              <a:rPr lang="en-GB" dirty="0" smtClean="0"/>
              <a:t>International harmonisation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4</a:t>
            </a:fld>
            <a:endParaRPr lang="en-GB"/>
          </a:p>
        </p:txBody>
      </p:sp>
    </p:spTree>
    <p:extLst>
      <p:ext uri="{BB962C8B-B14F-4D97-AF65-F5344CB8AC3E}">
        <p14:creationId xmlns:p14="http://schemas.microsoft.com/office/powerpoint/2010/main" xmlns="" val="2041006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and Conclusions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SM </a:t>
            </a:r>
            <a:r>
              <a:rPr lang="en-GB" dirty="0"/>
              <a:t>remains a</a:t>
            </a:r>
            <a:r>
              <a:rPr lang="en-GB" dirty="0" smtClean="0"/>
              <a:t> </a:t>
            </a:r>
            <a:r>
              <a:rPr lang="en-GB" dirty="0"/>
              <a:t>vibrant sphere of activities that makes an important constituent part of </a:t>
            </a:r>
            <a:r>
              <a:rPr lang="en-GB" b="1" dirty="0"/>
              <a:t>ICT industry functioning and </a:t>
            </a:r>
            <a:r>
              <a:rPr lang="en-GB" b="1" dirty="0" smtClean="0"/>
              <a:t>innovation</a:t>
            </a:r>
            <a:endParaRPr lang="en-GB" b="1" dirty="0"/>
          </a:p>
          <a:p>
            <a:r>
              <a:rPr lang="en-GB" u="sng" dirty="0" smtClean="0"/>
              <a:t>Some</a:t>
            </a:r>
            <a:r>
              <a:rPr lang="en-GB" dirty="0" smtClean="0"/>
              <a:t> </a:t>
            </a:r>
            <a:r>
              <a:rPr lang="en-GB" dirty="0"/>
              <a:t>of the most general trends for SM </a:t>
            </a:r>
            <a:r>
              <a:rPr lang="en-GB" dirty="0" smtClean="0"/>
              <a:t>towards </a:t>
            </a:r>
            <a:r>
              <a:rPr lang="en-GB" dirty="0"/>
              <a:t>the year </a:t>
            </a:r>
            <a:r>
              <a:rPr lang="en-GB" dirty="0" smtClean="0"/>
              <a:t>2020:</a:t>
            </a:r>
            <a:endParaRPr lang="en-GB" dirty="0"/>
          </a:p>
          <a:p>
            <a:pPr lvl="1"/>
            <a:r>
              <a:rPr lang="en-GB" dirty="0"/>
              <a:t>Radio spectrum shall continue playing ever more </a:t>
            </a:r>
            <a:r>
              <a:rPr lang="en-GB" b="1" dirty="0"/>
              <a:t>vital </a:t>
            </a:r>
            <a:r>
              <a:rPr lang="en-GB" b="1" dirty="0" smtClean="0"/>
              <a:t>role</a:t>
            </a:r>
            <a:r>
              <a:rPr lang="en-GB" dirty="0" smtClean="0"/>
              <a:t>, such as to accommodate unrelenting growth </a:t>
            </a:r>
            <a:r>
              <a:rPr lang="en-GB" dirty="0"/>
              <a:t>of public demand for </a:t>
            </a:r>
            <a:r>
              <a:rPr lang="en-GB" dirty="0" smtClean="0"/>
              <a:t>broadband services</a:t>
            </a:r>
            <a:endParaRPr lang="en-GB" dirty="0"/>
          </a:p>
          <a:p>
            <a:pPr lvl="1"/>
            <a:r>
              <a:rPr lang="en-GB" dirty="0"/>
              <a:t>The key to further increasing efficiency of </a:t>
            </a:r>
            <a:r>
              <a:rPr lang="en-GB" dirty="0" smtClean="0"/>
              <a:t>overall spectrum </a:t>
            </a:r>
            <a:r>
              <a:rPr lang="en-GB" dirty="0"/>
              <a:t>utilisation would be </a:t>
            </a:r>
            <a:r>
              <a:rPr lang="en-GB" dirty="0" smtClean="0"/>
              <a:t>through </a:t>
            </a:r>
            <a:r>
              <a:rPr lang="en-GB" b="1" dirty="0" smtClean="0"/>
              <a:t>better sharing, enabled by continued international collaboration and innovation in SM</a:t>
            </a:r>
            <a:endParaRPr lang="en-GB" b="1" dirty="0"/>
          </a:p>
          <a:p>
            <a:pPr lvl="1"/>
            <a:r>
              <a:rPr lang="en-GB" dirty="0"/>
              <a:t>P</a:t>
            </a:r>
            <a:r>
              <a:rPr lang="en-GB" dirty="0" smtClean="0"/>
              <a:t>roportion </a:t>
            </a:r>
            <a:r>
              <a:rPr lang="en-GB" dirty="0"/>
              <a:t>of flexible allocations allowing </a:t>
            </a:r>
            <a:r>
              <a:rPr lang="en-GB" b="1" dirty="0"/>
              <a:t>markets to self-determine </a:t>
            </a:r>
            <a:r>
              <a:rPr lang="en-GB" b="1" dirty="0" smtClean="0"/>
              <a:t>best </a:t>
            </a:r>
            <a:r>
              <a:rPr lang="en-GB" b="1" dirty="0"/>
              <a:t>utilisation of spectrum </a:t>
            </a:r>
            <a:r>
              <a:rPr lang="en-GB" dirty="0" smtClean="0"/>
              <a:t>will continue </a:t>
            </a:r>
            <a:r>
              <a:rPr lang="en-GB" dirty="0"/>
              <a:t>to grow, </a:t>
            </a:r>
            <a:r>
              <a:rPr lang="en-GB" dirty="0" smtClean="0"/>
              <a:t>helped by </a:t>
            </a:r>
            <a:r>
              <a:rPr lang="en-GB" dirty="0"/>
              <a:t>emergence of new </a:t>
            </a:r>
            <a:r>
              <a:rPr lang="en-GB" dirty="0" smtClean="0"/>
              <a:t>empowering technologies </a:t>
            </a:r>
            <a:r>
              <a:rPr lang="en-GB" dirty="0"/>
              <a:t>such as </a:t>
            </a:r>
            <a:r>
              <a:rPr lang="en-GB" dirty="0" smtClean="0"/>
              <a:t>Geolocation </a:t>
            </a:r>
            <a:r>
              <a:rPr lang="en-GB" dirty="0"/>
              <a:t>databases and Cognitive </a:t>
            </a:r>
            <a:r>
              <a:rPr lang="en-GB" dirty="0" smtClean="0"/>
              <a:t>Radio</a:t>
            </a:r>
            <a:endParaRPr lang="en-GB" dirty="0"/>
          </a:p>
          <a:p>
            <a:pPr lvl="1"/>
            <a:r>
              <a:rPr lang="en-GB" dirty="0"/>
              <a:t>The NRAs’ </a:t>
            </a:r>
            <a:r>
              <a:rPr lang="en-GB" b="1" dirty="0"/>
              <a:t>authorization toolbox </a:t>
            </a:r>
            <a:r>
              <a:rPr lang="en-GB" dirty="0"/>
              <a:t>shall </a:t>
            </a:r>
            <a:r>
              <a:rPr lang="en-GB" dirty="0" smtClean="0"/>
              <a:t>benefit of wider use of </a:t>
            </a:r>
            <a:r>
              <a:rPr lang="en-GB" dirty="0"/>
              <a:t>licensing schemes that </a:t>
            </a:r>
            <a:r>
              <a:rPr lang="en-GB" dirty="0" smtClean="0"/>
              <a:t>create market incentives and allow </a:t>
            </a:r>
            <a:r>
              <a:rPr lang="en-GB" dirty="0"/>
              <a:t>various </a:t>
            </a:r>
            <a:r>
              <a:rPr lang="en-GB" dirty="0" smtClean="0"/>
              <a:t>degrees </a:t>
            </a:r>
            <a:r>
              <a:rPr lang="en-GB" dirty="0"/>
              <a:t>of shared use of spectrum </a:t>
            </a:r>
            <a:r>
              <a:rPr lang="en-GB" dirty="0" smtClean="0"/>
              <a:t>resource, such as light-licensing, ASA/LSA etc.</a:t>
            </a:r>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40</a:t>
            </a:fld>
            <a:endParaRPr lang="en-GB"/>
          </a:p>
        </p:txBody>
      </p:sp>
    </p:spTree>
    <p:extLst>
      <p:ext uri="{BB962C8B-B14F-4D97-AF65-F5344CB8AC3E}">
        <p14:creationId xmlns:p14="http://schemas.microsoft.com/office/powerpoint/2010/main" xmlns="" val="1146007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686800" cy="4525963"/>
          </a:xfrm>
        </p:spPr>
        <p:txBody>
          <a:bodyPr>
            <a:normAutofit/>
          </a:bodyPr>
          <a:lstStyle/>
          <a:p>
            <a:pPr algn="ctr">
              <a:buNone/>
            </a:pPr>
            <a:endParaRPr lang="en-GB" dirty="0" smtClean="0"/>
          </a:p>
          <a:p>
            <a:pPr algn="ctr">
              <a:buNone/>
            </a:pPr>
            <a:endParaRPr lang="en-GB" dirty="0" smtClean="0"/>
          </a:p>
          <a:p>
            <a:pPr algn="ctr">
              <a:buNone/>
            </a:pPr>
            <a:r>
              <a:rPr lang="en-GB" dirty="0" smtClean="0"/>
              <a:t>Thank you !</a:t>
            </a:r>
            <a:endParaRPr lang="en-GB" dirty="0"/>
          </a:p>
        </p:txBody>
      </p:sp>
      <p:sp>
        <p:nvSpPr>
          <p:cNvPr id="2" name="Slide Number Placeholder 1"/>
          <p:cNvSpPr>
            <a:spLocks noGrp="1"/>
          </p:cNvSpPr>
          <p:nvPr>
            <p:ph type="sldNum" sz="quarter" idx="12"/>
          </p:nvPr>
        </p:nvSpPr>
        <p:spPr/>
        <p:txBody>
          <a:bodyPr/>
          <a:lstStyle/>
          <a:p>
            <a:fld id="{D57AFD63-F8EC-482F-A67E-A80E66ABDB8E}" type="slidenum">
              <a:rPr lang="en-GB" smtClean="0"/>
              <a:pPr/>
              <a:t>41</a:t>
            </a:fld>
            <a:endParaRPr lang="en-GB"/>
          </a:p>
        </p:txBody>
      </p:sp>
    </p:spTree>
    <p:extLst>
      <p:ext uri="{BB962C8B-B14F-4D97-AF65-F5344CB8AC3E}">
        <p14:creationId xmlns:p14="http://schemas.microsoft.com/office/powerpoint/2010/main" xmlns="" val="114600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p:txBody>
          <a:bodyPr/>
          <a:lstStyle/>
          <a:p>
            <a:pPr marL="0" indent="0">
              <a:buNone/>
            </a:pPr>
            <a:r>
              <a:rPr lang="en-GB" sz="3600" b="1" dirty="0" smtClean="0"/>
              <a:t>Role of </a:t>
            </a:r>
            <a:r>
              <a:rPr lang="en-GB" sz="3600" b="1" dirty="0"/>
              <a:t>S</a:t>
            </a:r>
            <a:r>
              <a:rPr lang="en-GB" sz="3600" b="1" dirty="0" smtClean="0"/>
              <a:t>pectrum </a:t>
            </a:r>
            <a:r>
              <a:rPr lang="en-GB" sz="3600" b="1" dirty="0"/>
              <a:t>M</a:t>
            </a:r>
            <a:r>
              <a:rPr lang="en-GB" sz="3600" b="1" dirty="0" smtClean="0"/>
              <a:t>anagement (SM)</a:t>
            </a:r>
          </a:p>
          <a:p>
            <a:r>
              <a:rPr lang="en-GB" dirty="0" smtClean="0"/>
              <a:t>Institutional best practices of SM</a:t>
            </a:r>
          </a:p>
          <a:p>
            <a:r>
              <a:rPr lang="en-GB" dirty="0" smtClean="0"/>
              <a:t>Forward-looking planning of frequencies</a:t>
            </a:r>
          </a:p>
          <a:p>
            <a:r>
              <a:rPr lang="en-GB" dirty="0" smtClean="0"/>
              <a:t>Novel licensing approaches</a:t>
            </a:r>
          </a:p>
          <a:p>
            <a:r>
              <a:rPr lang="en-GB" dirty="0" smtClean="0"/>
              <a:t>Economic aspects of SM</a:t>
            </a:r>
          </a:p>
          <a:p>
            <a:r>
              <a:rPr lang="en-GB" dirty="0" smtClean="0"/>
              <a:t>Interference monitoring and enforcement</a:t>
            </a:r>
          </a:p>
          <a:p>
            <a:r>
              <a:rPr lang="en-GB" dirty="0" smtClean="0"/>
              <a:t>International harmonisation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5</a:t>
            </a:fld>
            <a:endParaRPr lang="en-GB"/>
          </a:p>
        </p:txBody>
      </p:sp>
    </p:spTree>
    <p:extLst>
      <p:ext uri="{BB962C8B-B14F-4D97-AF65-F5344CB8AC3E}">
        <p14:creationId xmlns:p14="http://schemas.microsoft.com/office/powerpoint/2010/main" xmlns="" val="3765693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spectrum management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26197563"/>
              </p:ext>
            </p:extLst>
          </p:nvPr>
        </p:nvGraphicFramePr>
        <p:xfrm>
          <a:off x="251520" y="1772816"/>
          <a:ext cx="8568950" cy="4413456"/>
        </p:xfrm>
        <a:graphic>
          <a:graphicData uri="http://schemas.openxmlformats.org/drawingml/2006/table">
            <a:tbl>
              <a:tblPr/>
              <a:tblGrid>
                <a:gridCol w="3663186"/>
                <a:gridCol w="1226441"/>
                <a:gridCol w="1226441"/>
                <a:gridCol w="1226441"/>
                <a:gridCol w="1226441"/>
              </a:tblGrid>
              <a:tr h="464052">
                <a:tc rowSpan="2">
                  <a:txBody>
                    <a:bodyPr/>
                    <a:lstStyle/>
                    <a:p>
                      <a:pPr algn="ctr">
                        <a:lnSpc>
                          <a:spcPct val="115000"/>
                        </a:lnSpc>
                        <a:spcBef>
                          <a:spcPts val="1000"/>
                        </a:spcBef>
                        <a:spcAft>
                          <a:spcPts val="0"/>
                        </a:spcAft>
                      </a:pPr>
                      <a:r>
                        <a:rPr lang="en-GB" sz="2000" b="1" dirty="0">
                          <a:effectLst/>
                          <a:latin typeface="Arial"/>
                          <a:ea typeface="Times New Roman"/>
                          <a:cs typeface="Arial"/>
                        </a:rPr>
                        <a:t>Features</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ase">
                        <a:lnSpc>
                          <a:spcPct val="115000"/>
                        </a:lnSpc>
                        <a:spcBef>
                          <a:spcPts val="430"/>
                        </a:spcBef>
                        <a:spcAft>
                          <a:spcPts val="0"/>
                        </a:spcAft>
                      </a:pPr>
                      <a:r>
                        <a:rPr lang="en-GB" sz="2000" b="1" kern="1200">
                          <a:solidFill>
                            <a:srgbClr val="000000"/>
                          </a:solidFill>
                          <a:effectLst/>
                          <a:latin typeface="Arial"/>
                          <a:ea typeface="Times New Roman"/>
                          <a:cs typeface="Arial"/>
                        </a:rPr>
                        <a:t>Natural Resource</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464052">
                <a:tc vMerge="1">
                  <a:txBody>
                    <a:bodyPr/>
                    <a:lstStyle/>
                    <a:p>
                      <a:endParaRPr lang="en-GB"/>
                    </a:p>
                  </a:txBody>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Spectrum</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Land</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Oil</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Water</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2">
                <a:tc>
                  <a:txBody>
                    <a:bodyPr/>
                    <a:lstStyle/>
                    <a:p>
                      <a:pPr fontAlgn="base">
                        <a:lnSpc>
                          <a:spcPct val="115000"/>
                        </a:lnSpc>
                        <a:spcBef>
                          <a:spcPts val="430"/>
                        </a:spcBef>
                        <a:spcAft>
                          <a:spcPts val="0"/>
                        </a:spcAft>
                      </a:pPr>
                      <a:r>
                        <a:rPr lang="en-GB" sz="2000" kern="1200" dirty="0">
                          <a:solidFill>
                            <a:srgbClr val="000000"/>
                          </a:solidFill>
                          <a:effectLst/>
                          <a:latin typeface="Arial"/>
                          <a:ea typeface="Times New Roman"/>
                          <a:cs typeface="Arial"/>
                        </a:rPr>
                        <a:t>Is the resource varied?</a:t>
                      </a:r>
                      <a:endParaRPr lang="en-GB" sz="2000" dirty="0">
                        <a:effectLst/>
                        <a:latin typeface="Calibri"/>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Not very</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Not very</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2">
                <a:tc>
                  <a:txBody>
                    <a:bodyPr/>
                    <a:lstStyle/>
                    <a:p>
                      <a:pPr fontAlgn="base">
                        <a:lnSpc>
                          <a:spcPct val="115000"/>
                        </a:lnSpc>
                        <a:spcBef>
                          <a:spcPts val="430"/>
                        </a:spcBef>
                        <a:spcAft>
                          <a:spcPts val="0"/>
                        </a:spcAft>
                      </a:pPr>
                      <a:r>
                        <a:rPr lang="en-GB" sz="2000" kern="1200">
                          <a:solidFill>
                            <a:srgbClr val="000000"/>
                          </a:solidFill>
                          <a:effectLst/>
                          <a:latin typeface="Arial"/>
                          <a:ea typeface="Times New Roman"/>
                          <a:cs typeface="Arial"/>
                        </a:rPr>
                        <a:t>Is it scarce?</a:t>
                      </a:r>
                      <a:endParaRPr lang="en-GB" sz="2000">
                        <a:effectLst/>
                        <a:latin typeface="Calibri"/>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2">
                <a:tc>
                  <a:txBody>
                    <a:bodyPr/>
                    <a:lstStyle/>
                    <a:p>
                      <a:pPr fontAlgn="base">
                        <a:lnSpc>
                          <a:spcPct val="115000"/>
                        </a:lnSpc>
                        <a:spcBef>
                          <a:spcPts val="430"/>
                        </a:spcBef>
                        <a:spcAft>
                          <a:spcPts val="0"/>
                        </a:spcAft>
                      </a:pPr>
                      <a:r>
                        <a:rPr lang="en-GB" sz="2000" kern="1200">
                          <a:solidFill>
                            <a:srgbClr val="000000"/>
                          </a:solidFill>
                          <a:effectLst/>
                          <a:latin typeface="Arial"/>
                          <a:ea typeface="Times New Roman"/>
                          <a:cs typeface="Arial"/>
                        </a:rPr>
                        <a:t>Can it be made more productive?</a:t>
                      </a:r>
                      <a:endParaRPr lang="en-GB" sz="2000">
                        <a:effectLst/>
                        <a:latin typeface="Calibri"/>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NO</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2">
                <a:tc>
                  <a:txBody>
                    <a:bodyPr/>
                    <a:lstStyle/>
                    <a:p>
                      <a:pPr fontAlgn="base">
                        <a:lnSpc>
                          <a:spcPct val="115000"/>
                        </a:lnSpc>
                        <a:spcBef>
                          <a:spcPts val="430"/>
                        </a:spcBef>
                        <a:spcAft>
                          <a:spcPts val="0"/>
                        </a:spcAft>
                      </a:pPr>
                      <a:r>
                        <a:rPr lang="en-GB" sz="2000" kern="1200">
                          <a:solidFill>
                            <a:srgbClr val="000000"/>
                          </a:solidFill>
                          <a:effectLst/>
                          <a:latin typeface="Arial"/>
                          <a:ea typeface="Times New Roman"/>
                          <a:cs typeface="Arial"/>
                        </a:rPr>
                        <a:t>Is it renewable?</a:t>
                      </a:r>
                      <a:endParaRPr lang="en-GB" sz="2000">
                        <a:effectLst/>
                        <a:latin typeface="Calibri"/>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Partially</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NO</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2">
                <a:tc>
                  <a:txBody>
                    <a:bodyPr/>
                    <a:lstStyle/>
                    <a:p>
                      <a:pPr fontAlgn="base">
                        <a:lnSpc>
                          <a:spcPct val="115000"/>
                        </a:lnSpc>
                        <a:spcBef>
                          <a:spcPts val="430"/>
                        </a:spcBef>
                        <a:spcAft>
                          <a:spcPts val="0"/>
                        </a:spcAft>
                      </a:pPr>
                      <a:r>
                        <a:rPr lang="en-GB" sz="2000" kern="1200">
                          <a:solidFill>
                            <a:srgbClr val="000000"/>
                          </a:solidFill>
                          <a:effectLst/>
                          <a:latin typeface="Arial"/>
                          <a:ea typeface="Times New Roman"/>
                          <a:cs typeface="Arial"/>
                        </a:rPr>
                        <a:t>Can it be stored for later use?</a:t>
                      </a:r>
                      <a:endParaRPr lang="en-GB" sz="2000">
                        <a:effectLst/>
                        <a:latin typeface="Calibri"/>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NO</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NO</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2">
                <a:tc>
                  <a:txBody>
                    <a:bodyPr/>
                    <a:lstStyle/>
                    <a:p>
                      <a:pPr fontAlgn="base">
                        <a:lnSpc>
                          <a:spcPct val="115000"/>
                        </a:lnSpc>
                        <a:spcBef>
                          <a:spcPts val="430"/>
                        </a:spcBef>
                        <a:spcAft>
                          <a:spcPts val="0"/>
                        </a:spcAft>
                      </a:pPr>
                      <a:r>
                        <a:rPr lang="en-GB" sz="2000" kern="1200">
                          <a:solidFill>
                            <a:srgbClr val="000000"/>
                          </a:solidFill>
                          <a:effectLst/>
                          <a:latin typeface="Arial"/>
                          <a:ea typeface="Times New Roman"/>
                          <a:cs typeface="Arial"/>
                        </a:rPr>
                        <a:t>Can it be exported?</a:t>
                      </a:r>
                      <a:endParaRPr lang="en-GB" sz="2000">
                        <a:effectLst/>
                        <a:latin typeface="Calibri"/>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NO</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NO</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2">
                <a:tc>
                  <a:txBody>
                    <a:bodyPr/>
                    <a:lstStyle/>
                    <a:p>
                      <a:pPr fontAlgn="base">
                        <a:lnSpc>
                          <a:spcPct val="115000"/>
                        </a:lnSpc>
                        <a:spcBef>
                          <a:spcPts val="430"/>
                        </a:spcBef>
                        <a:spcAft>
                          <a:spcPts val="0"/>
                        </a:spcAft>
                      </a:pPr>
                      <a:r>
                        <a:rPr lang="en-GB" sz="2000" kern="1200">
                          <a:solidFill>
                            <a:srgbClr val="000000"/>
                          </a:solidFill>
                          <a:effectLst/>
                          <a:latin typeface="Arial"/>
                          <a:ea typeface="Times New Roman"/>
                          <a:cs typeface="Arial"/>
                        </a:rPr>
                        <a:t>Can it be traded?</a:t>
                      </a:r>
                      <a:endParaRPr lang="en-GB" sz="2000">
                        <a:effectLst/>
                        <a:latin typeface="Calibri"/>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CC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a:solidFill>
                            <a:srgbClr val="000000"/>
                          </a:solidFill>
                          <a:effectLst/>
                          <a:latin typeface="Arial"/>
                          <a:ea typeface="Times New Roman"/>
                          <a:cs typeface="Arial"/>
                        </a:rPr>
                        <a:t>YES</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2000" kern="1200" dirty="0">
                          <a:solidFill>
                            <a:srgbClr val="000000"/>
                          </a:solidFill>
                          <a:effectLst/>
                          <a:latin typeface="Arial"/>
                          <a:ea typeface="Times New Roman"/>
                          <a:cs typeface="Arial"/>
                        </a:rPr>
                        <a:t>YES</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D57AFD63-F8EC-482F-A67E-A80E66ABDB8E}" type="slidenum">
              <a:rPr lang="en-GB" smtClean="0"/>
              <a:pPr/>
              <a:t>6</a:t>
            </a:fld>
            <a:endParaRPr lang="en-GB"/>
          </a:p>
        </p:txBody>
      </p:sp>
    </p:spTree>
    <p:extLst>
      <p:ext uri="{BB962C8B-B14F-4D97-AF65-F5344CB8AC3E}">
        <p14:creationId xmlns:p14="http://schemas.microsoft.com/office/powerpoint/2010/main" xmlns="" val="1095420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260648"/>
            <a:ext cx="5867400" cy="522288"/>
          </a:xfrm>
        </p:spPr>
        <p:txBody>
          <a:bodyPr>
            <a:normAutofit/>
          </a:bodyPr>
          <a:lstStyle/>
          <a:p>
            <a:r>
              <a:rPr lang="en-GB" dirty="0" smtClean="0"/>
              <a:t>Broadband penetration across the globe</a:t>
            </a:r>
            <a:endParaRPr lang="en-GB" dirty="0"/>
          </a:p>
        </p:txBody>
      </p:sp>
      <p:sp>
        <p:nvSpPr>
          <p:cNvPr id="4" name="Text Placeholder 3"/>
          <p:cNvSpPr>
            <a:spLocks noGrp="1"/>
          </p:cNvSpPr>
          <p:nvPr>
            <p:ph type="body" sz="half" idx="2"/>
          </p:nvPr>
        </p:nvSpPr>
        <p:spPr>
          <a:xfrm>
            <a:off x="1691680" y="980728"/>
            <a:ext cx="5867400" cy="768350"/>
          </a:xfrm>
        </p:spPr>
        <p:txBody>
          <a:bodyPr>
            <a:normAutofit/>
          </a:bodyPr>
          <a:lstStyle/>
          <a:p>
            <a:r>
              <a:rPr lang="en-GB" dirty="0" smtClean="0"/>
              <a:t>Broadband may be seen </a:t>
            </a:r>
            <a:r>
              <a:rPr lang="en-GB" b="1" dirty="0" smtClean="0"/>
              <a:t>as key driving force </a:t>
            </a:r>
            <a:r>
              <a:rPr lang="en-GB" dirty="0" smtClean="0"/>
              <a:t>for development of consumer wireless service.</a:t>
            </a:r>
          </a:p>
          <a:p>
            <a:r>
              <a:rPr lang="en-GB" dirty="0" smtClean="0"/>
              <a:t>Figure shows percentage of penetration, source: ITU</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203772"/>
            <a:ext cx="8404151" cy="3817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AFD63-F8EC-482F-A67E-A80E66ABDB8E}" type="slidenum">
              <a:rPr lang="en-GB" smtClean="0"/>
              <a:pPr/>
              <a:t>7</a:t>
            </a:fld>
            <a:endParaRPr lang="en-GB"/>
          </a:p>
        </p:txBody>
      </p:sp>
    </p:spTree>
    <p:extLst>
      <p:ext uri="{BB962C8B-B14F-4D97-AF65-F5344CB8AC3E}">
        <p14:creationId xmlns:p14="http://schemas.microsoft.com/office/powerpoint/2010/main" xmlns="" val="3197574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3688" y="332656"/>
            <a:ext cx="5867400" cy="522288"/>
          </a:xfrm>
        </p:spPr>
        <p:txBody>
          <a:bodyPr>
            <a:normAutofit/>
          </a:bodyPr>
          <a:lstStyle/>
          <a:p>
            <a:r>
              <a:rPr lang="en-GB" dirty="0" err="1" smtClean="0"/>
              <a:t>ForecasteD</a:t>
            </a:r>
            <a:r>
              <a:rPr lang="en-GB" dirty="0" smtClean="0"/>
              <a:t> Explosion of Wireless data </a:t>
            </a:r>
            <a:endParaRPr lang="en-GB" dirty="0"/>
          </a:p>
        </p:txBody>
      </p:sp>
      <p:sp>
        <p:nvSpPr>
          <p:cNvPr id="4" name="Text Placeholder 3"/>
          <p:cNvSpPr>
            <a:spLocks noGrp="1"/>
          </p:cNvSpPr>
          <p:nvPr>
            <p:ph type="body" sz="half" idx="2"/>
          </p:nvPr>
        </p:nvSpPr>
        <p:spPr>
          <a:xfrm>
            <a:off x="1619672" y="980728"/>
            <a:ext cx="5867400" cy="768350"/>
          </a:xfrm>
        </p:spPr>
        <p:txBody>
          <a:bodyPr/>
          <a:lstStyle/>
          <a:p>
            <a:r>
              <a:rPr lang="en-GB" b="1" dirty="0" smtClean="0"/>
              <a:t>Future traffic </a:t>
            </a:r>
            <a:r>
              <a:rPr lang="en-GB" dirty="0" smtClean="0"/>
              <a:t>is going to be driven by predominant smartphone and mobile PC/tablet market segments.</a:t>
            </a:r>
          </a:p>
          <a:p>
            <a:r>
              <a:rPr lang="en-GB" dirty="0" smtClean="0"/>
              <a:t>Source: Ericsson/The Economist (Oct. 2012)</a:t>
            </a:r>
            <a:endParaRPr lang="en-GB"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772816"/>
            <a:ext cx="7669285" cy="4449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AFD63-F8EC-482F-A67E-A80E66ABDB8E}" type="slidenum">
              <a:rPr lang="en-GB" smtClean="0"/>
              <a:pPr/>
              <a:t>8</a:t>
            </a:fld>
            <a:endParaRPr lang="en-GB"/>
          </a:p>
        </p:txBody>
      </p:sp>
    </p:spTree>
    <p:extLst>
      <p:ext uri="{BB962C8B-B14F-4D97-AF65-F5344CB8AC3E}">
        <p14:creationId xmlns:p14="http://schemas.microsoft.com/office/powerpoint/2010/main" xmlns="" val="352201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p:txBody>
          <a:bodyPr/>
          <a:lstStyle/>
          <a:p>
            <a:r>
              <a:rPr lang="en-GB" dirty="0" smtClean="0"/>
              <a:t>Role of </a:t>
            </a:r>
            <a:r>
              <a:rPr lang="en-GB" dirty="0"/>
              <a:t>S</a:t>
            </a:r>
            <a:r>
              <a:rPr lang="en-GB" dirty="0" smtClean="0"/>
              <a:t>pectrum </a:t>
            </a:r>
            <a:r>
              <a:rPr lang="en-GB" dirty="0"/>
              <a:t>M</a:t>
            </a:r>
            <a:r>
              <a:rPr lang="en-GB" dirty="0" smtClean="0"/>
              <a:t>anagement (SM)</a:t>
            </a:r>
          </a:p>
          <a:p>
            <a:pPr marL="0" indent="0">
              <a:buNone/>
            </a:pPr>
            <a:r>
              <a:rPr lang="en-GB" sz="3600" b="1" dirty="0" smtClean="0"/>
              <a:t>Institutional best practices of SM</a:t>
            </a:r>
          </a:p>
          <a:p>
            <a:r>
              <a:rPr lang="en-GB" dirty="0" smtClean="0"/>
              <a:t>Forward-looking planning of frequencies</a:t>
            </a:r>
          </a:p>
          <a:p>
            <a:r>
              <a:rPr lang="en-GB" dirty="0" smtClean="0"/>
              <a:t>Novel licensing approaches</a:t>
            </a:r>
          </a:p>
          <a:p>
            <a:r>
              <a:rPr lang="en-GB" dirty="0" smtClean="0"/>
              <a:t>Economic aspects of SM</a:t>
            </a:r>
          </a:p>
          <a:p>
            <a:r>
              <a:rPr lang="en-GB" dirty="0" smtClean="0"/>
              <a:t>Interference monitoring and enforcement</a:t>
            </a:r>
          </a:p>
          <a:p>
            <a:r>
              <a:rPr lang="en-GB" dirty="0" smtClean="0"/>
              <a:t>International harmonisation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D57AFD63-F8EC-482F-A67E-A80E66ABDB8E}" type="slidenum">
              <a:rPr lang="en-GB" smtClean="0"/>
              <a:pPr/>
              <a:t>9</a:t>
            </a:fld>
            <a:endParaRPr lang="en-GB"/>
          </a:p>
        </p:txBody>
      </p:sp>
    </p:spTree>
    <p:extLst>
      <p:ext uri="{BB962C8B-B14F-4D97-AF65-F5344CB8AC3E}">
        <p14:creationId xmlns:p14="http://schemas.microsoft.com/office/powerpoint/2010/main" xmlns="" val="824975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3214D33100AF458C211B3CDE67C534" ma:contentTypeVersion="5" ma:contentTypeDescription="Create a new document." ma:contentTypeScope="" ma:versionID="f0820030b5ecc20a388902aab098a147">
  <xsd:schema xmlns:xsd="http://www.w3.org/2001/XMLSchema" xmlns:xs="http://www.w3.org/2001/XMLSchema" xmlns:p="http://schemas.microsoft.com/office/2006/metadata/properties" xmlns:ns1="http://schemas.microsoft.com/sharepoint/v3" xmlns:ns2="9efd5795-045a-443a-a84c-1ed7509ec509" xmlns:ns3="1f12d857-beef-4efe-80a6-4100cb93a7ce" targetNamespace="http://schemas.microsoft.com/office/2006/metadata/properties" ma:root="true" ma:fieldsID="569b2b799de6e0169fd7bf67f7a6f4ac" ns1:_="" ns2:_="" ns3:_="">
    <xsd:import namespace="http://schemas.microsoft.com/sharepoint/v3"/>
    <xsd:import namespace="9efd5795-045a-443a-a84c-1ed7509ec509"/>
    <xsd:import namespace="1f12d857-beef-4efe-80a6-4100cb93a7ce"/>
    <xsd:element name="properties">
      <xsd:complexType>
        <xsd:sequence>
          <xsd:element name="documentManagement">
            <xsd:complexType>
              <xsd:all>
                <xsd:element ref="ns1:PublishingStartDate" minOccurs="0"/>
                <xsd:element ref="ns1:PublishingExpirationDate" minOccurs="0"/>
                <xsd:element ref="ns2:TypeOfDocument" minOccurs="0"/>
                <xsd:element ref="ns2:EventYear" minOccurs="0"/>
                <xsd:element ref="ns2:EventNam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fd5795-045a-443a-a84c-1ed7509ec509" elementFormDefault="qualified">
    <xsd:import namespace="http://schemas.microsoft.com/office/2006/documentManagement/types"/>
    <xsd:import namespace="http://schemas.microsoft.com/office/infopath/2007/PartnerControls"/>
    <xsd:element name="TypeOfDocument" ma:index="10" nillable="true" ma:displayName="TypeOfDocument" ma:default="Event" ma:format="Dropdown" ma:internalName="TypeOfDocument">
      <xsd:simpleType>
        <xsd:restriction base="dms:Choice">
          <xsd:enumeration value="Event"/>
          <xsd:enumeration value="Reference"/>
        </xsd:restriction>
      </xsd:simpleType>
    </xsd:element>
    <xsd:element name="EventYear" ma:index="11" nillable="true" ma:displayName="EventYear" ma:internalName="EventYear">
      <xsd:simpleType>
        <xsd:restriction base="dms:Text">
          <xsd:maxLength value="255"/>
        </xsd:restriction>
      </xsd:simpleType>
    </xsd:element>
    <xsd:element name="EventName" ma:index="12" nillable="true" ma:displayName="EventName" ma:internalName="Event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2d857-beef-4efe-80a6-4100cb93a7c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ventYear xmlns="9efd5795-045a-443a-a84c-1ed7509ec509" xsi:nil="true"/>
    <EventName xmlns="9efd5795-045a-443a-a84c-1ed7509ec509" xsi:nil="true"/>
    <TypeOfDocument xmlns="9efd5795-045a-443a-a84c-1ed7509ec509">Event</TypeOfDocument>
  </documentManagement>
</p:properties>
</file>

<file path=customXml/itemProps1.xml><?xml version="1.0" encoding="utf-8"?>
<ds:datastoreItem xmlns:ds="http://schemas.openxmlformats.org/officeDocument/2006/customXml" ds:itemID="{B4F45A76-D548-4D9E-8790-8AFAD1FBB0AD}"/>
</file>

<file path=customXml/itemProps2.xml><?xml version="1.0" encoding="utf-8"?>
<ds:datastoreItem xmlns:ds="http://schemas.openxmlformats.org/officeDocument/2006/customXml" ds:itemID="{8E38CA3D-215F-4F98-9ED5-C259E9C4C904}"/>
</file>

<file path=customXml/itemProps3.xml><?xml version="1.0" encoding="utf-8"?>
<ds:datastoreItem xmlns:ds="http://schemas.openxmlformats.org/officeDocument/2006/customXml" ds:itemID="{41A21DDC-8D98-4A4C-A94F-E4A79CA07906}"/>
</file>

<file path=docProps/app.xml><?xml version="1.0" encoding="utf-8"?>
<Properties xmlns="http://schemas.openxmlformats.org/officeDocument/2006/extended-properties" xmlns:vt="http://schemas.openxmlformats.org/officeDocument/2006/docPropsVTypes">
  <Template>Trek</Template>
  <TotalTime>251</TotalTime>
  <Words>2378</Words>
  <Application>Microsoft Office PowerPoint</Application>
  <PresentationFormat>On-screen Show (4:3)</PresentationFormat>
  <Paragraphs>352</Paragraphs>
  <Slides>41</Slides>
  <Notes>0</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Trek</vt:lpstr>
      <vt:lpstr>Spectrum Management Trends: towards 2020</vt:lpstr>
      <vt:lpstr>time to crank efficiency of spectrum use,  time to share it even more…</vt:lpstr>
      <vt:lpstr>Slide 3</vt:lpstr>
      <vt:lpstr>Presentation outline</vt:lpstr>
      <vt:lpstr>Presentation outline</vt:lpstr>
      <vt:lpstr>Role of spectrum management</vt:lpstr>
      <vt:lpstr>Broadband penetration across the globe</vt:lpstr>
      <vt:lpstr>ForecasteD Explosion of Wireless data </vt:lpstr>
      <vt:lpstr>Presentation outline</vt:lpstr>
      <vt:lpstr>Institutional best practices (I)</vt:lpstr>
      <vt:lpstr>Role of SM: Vision towards 2020</vt:lpstr>
      <vt:lpstr>Institutional best practices (II)</vt:lpstr>
      <vt:lpstr>Mandate of modern NRA</vt:lpstr>
      <vt:lpstr>Typical Automated Spectrum Management System (ASMS)</vt:lpstr>
      <vt:lpstr>SM Organisation towards 2020</vt:lpstr>
      <vt:lpstr>Presentation outline</vt:lpstr>
      <vt:lpstr>Planning of frequency use</vt:lpstr>
      <vt:lpstr>Impact of new technologies</vt:lpstr>
      <vt:lpstr>The concept of white spaces</vt:lpstr>
      <vt:lpstr>Frequency planning towards 2020</vt:lpstr>
      <vt:lpstr>Presentation outline</vt:lpstr>
      <vt:lpstr>Spectrum licensing</vt:lpstr>
      <vt:lpstr>Different dimensions of spectrum licensing</vt:lpstr>
      <vt:lpstr>Licensed Shared Access concept</vt:lpstr>
      <vt:lpstr>Licensing towards 2020</vt:lpstr>
      <vt:lpstr>Presentation outline</vt:lpstr>
      <vt:lpstr>Economic aspects of sm</vt:lpstr>
      <vt:lpstr>Spectrum re-farming In France</vt:lpstr>
      <vt:lpstr>Economic methods towards 2020</vt:lpstr>
      <vt:lpstr>Presentation outline</vt:lpstr>
      <vt:lpstr>Monitoring and enforcement</vt:lpstr>
      <vt:lpstr>Typical monitoring set-up in a larger country</vt:lpstr>
      <vt:lpstr>Market self-regulation</vt:lpstr>
      <vt:lpstr>Monitoring &amp; Enforcement trends</vt:lpstr>
      <vt:lpstr>Presentation outline</vt:lpstr>
      <vt:lpstr>International harmonisation</vt:lpstr>
      <vt:lpstr>Harmonisation of allocations</vt:lpstr>
      <vt:lpstr>Cross-border Agreements</vt:lpstr>
      <vt:lpstr>Harmonisation towards 2020</vt:lpstr>
      <vt:lpstr>Summary and Conclusions</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 Management Trends: towards 2020</dc:title>
  <dc:creator>Arturas Medeisis (VGTU)</dc:creator>
  <cp:lastModifiedBy>bozsoki</cp:lastModifiedBy>
  <cp:revision>31</cp:revision>
  <dcterms:created xsi:type="dcterms:W3CDTF">2013-04-01T12:20:30Z</dcterms:created>
  <dcterms:modified xsi:type="dcterms:W3CDTF">2013-06-30T19:51:36Z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0x0101003F3214D33100AF458C211B3CDE67C534</vt:lpwstr>
  </property>
  <property fmtid="{D5CDD505-2E9C-101B-9397-08002B2CF9AE}" pid="3" name="Order">
    <vt:r8>600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