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4553" r:id="rId2"/>
    <p:sldId id="4616" r:id="rId3"/>
    <p:sldId id="4645" r:id="rId4"/>
    <p:sldId id="4630" r:id="rId5"/>
    <p:sldId id="4619" r:id="rId6"/>
    <p:sldId id="4627" r:id="rId7"/>
    <p:sldId id="4621" r:id="rId8"/>
    <p:sldId id="4568" r:id="rId9"/>
    <p:sldId id="4644" r:id="rId10"/>
    <p:sldId id="4618" r:id="rId11"/>
    <p:sldId id="4623" r:id="rId12"/>
    <p:sldId id="4646" r:id="rId13"/>
    <p:sldId id="4649" r:id="rId14"/>
    <p:sldId id="4648" r:id="rId15"/>
    <p:sldId id="4629" r:id="rId16"/>
    <p:sldId id="4647" r:id="rId17"/>
    <p:sldId id="4635" r:id="rId18"/>
    <p:sldId id="4650" r:id="rId19"/>
    <p:sldId id="4653" r:id="rId20"/>
    <p:sldId id="4651" r:id="rId21"/>
    <p:sldId id="4625" r:id="rId22"/>
    <p:sldId id="4628" r:id="rId23"/>
    <p:sldId id="4626" r:id="rId24"/>
    <p:sldId id="4652" r:id="rId25"/>
    <p:sldId id="4638" r:id="rId26"/>
    <p:sldId id="4639" r:id="rId27"/>
    <p:sldId id="4654" r:id="rId28"/>
    <p:sldId id="4641" r:id="rId29"/>
    <p:sldId id="4590" r:id="rId30"/>
    <p:sldId id="4658" r:id="rId31"/>
    <p:sldId id="4655" r:id="rId32"/>
    <p:sldId id="4657" r:id="rId33"/>
    <p:sldId id="4656" r:id="rId34"/>
    <p:sldId id="46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CBB"/>
    <a:srgbClr val="B6BDC8"/>
    <a:srgbClr val="F4DCEC"/>
    <a:srgbClr val="53A0D5"/>
    <a:srgbClr val="9BFBA6"/>
    <a:srgbClr val="B0B9CE"/>
    <a:srgbClr val="F7D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046" autoAdjust="0"/>
  </p:normalViewPr>
  <p:slideViewPr>
    <p:cSldViewPr snapToGrid="0">
      <p:cViewPr varScale="1">
        <p:scale>
          <a:sx n="108" d="100"/>
          <a:sy n="108" d="100"/>
        </p:scale>
        <p:origin x="630" y="28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ris\Documents\ITU\ITU_regional_global_Key_ICT_indicator_aggregates_Nov_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'By BDT region'!$AP$59:$AX$59</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'By BDT region'!$AP$60:$AX$60</c:f>
              <c:numCache>
                <c:formatCode>0.0</c:formatCode>
                <c:ptCount val="9"/>
                <c:pt idx="0">
                  <c:v>41.3</c:v>
                </c:pt>
                <c:pt idx="1">
                  <c:v>72.3</c:v>
                </c:pt>
                <c:pt idx="2">
                  <c:v>86.9</c:v>
                </c:pt>
                <c:pt idx="3">
                  <c:v>91.2</c:v>
                </c:pt>
                <c:pt idx="4">
                  <c:v>93.3</c:v>
                </c:pt>
                <c:pt idx="5">
                  <c:v>94.5</c:v>
                </c:pt>
                <c:pt idx="6">
                  <c:v>94.7</c:v>
                </c:pt>
                <c:pt idx="7">
                  <c:v>95.2</c:v>
                </c:pt>
                <c:pt idx="8">
                  <c:v>95.6</c:v>
                </c:pt>
              </c:numCache>
            </c:numRef>
          </c:val>
          <c:smooth val="0"/>
          <c:extLst>
            <c:ext xmlns:c16="http://schemas.microsoft.com/office/drawing/2014/chart" uri="{C3380CC4-5D6E-409C-BE32-E72D297353CC}">
              <c16:uniqueId val="{00000000-6EB5-48B7-9C1D-9CF977B36042}"/>
            </c:ext>
          </c:extLst>
        </c:ser>
        <c:dLbls>
          <c:showLegendKey val="0"/>
          <c:showVal val="0"/>
          <c:showCatName val="0"/>
          <c:showSerName val="0"/>
          <c:showPercent val="0"/>
          <c:showBubbleSize val="0"/>
        </c:dLbls>
        <c:smooth val="0"/>
        <c:axId val="489711663"/>
        <c:axId val="489709263"/>
      </c:lineChart>
      <c:catAx>
        <c:axId val="48971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709263"/>
        <c:crosses val="autoZero"/>
        <c:auto val="1"/>
        <c:lblAlgn val="ctr"/>
        <c:lblOffset val="100"/>
        <c:noMultiLvlLbl val="0"/>
      </c:catAx>
      <c:valAx>
        <c:axId val="489709263"/>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7116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615B5E-9EF6-953D-7E9C-911E5D5965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B1D312A5-4B8D-E7FF-C9C9-0AFBBD1CE6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4D7546-5AAD-4A09-8D86-1EB14055F42F}" type="datetimeFigureOut">
              <a:rPr lang="en-AU" smtClean="0"/>
              <a:t>31/08/2024</a:t>
            </a:fld>
            <a:endParaRPr lang="en-AU" dirty="0"/>
          </a:p>
        </p:txBody>
      </p:sp>
      <p:sp>
        <p:nvSpPr>
          <p:cNvPr id="4" name="Footer Placeholder 3">
            <a:extLst>
              <a:ext uri="{FF2B5EF4-FFF2-40B4-BE49-F238E27FC236}">
                <a16:creationId xmlns:a16="http://schemas.microsoft.com/office/drawing/2014/main" id="{E8D74935-9AF7-3339-7184-174D0D0C0E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0A8338AA-6138-428E-D689-A8240F9700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DA2511-F616-4D26-9187-431860AA797E}" type="slidenum">
              <a:rPr lang="en-AU" smtClean="0"/>
              <a:t>‹#›</a:t>
            </a:fld>
            <a:endParaRPr lang="en-AU" dirty="0"/>
          </a:p>
        </p:txBody>
      </p:sp>
    </p:spTree>
    <p:extLst>
      <p:ext uri="{BB962C8B-B14F-4D97-AF65-F5344CB8AC3E}">
        <p14:creationId xmlns:p14="http://schemas.microsoft.com/office/powerpoint/2010/main" val="13488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71300-6321-462F-868B-64E5ED2A8F96}" type="datetimeFigureOut">
              <a:rPr lang="en-US" smtClean="0"/>
              <a:t>8/31/2024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17439-98C9-4D5D-BAF1-10F3E37BB1BF}" type="slidenum">
              <a:rPr lang="en-US" smtClean="0"/>
              <a:t>‹#›</a:t>
            </a:fld>
            <a:endParaRPr lang="en-US" dirty="0"/>
          </a:p>
        </p:txBody>
      </p:sp>
    </p:spTree>
    <p:extLst>
      <p:ext uri="{BB962C8B-B14F-4D97-AF65-F5344CB8AC3E}">
        <p14:creationId xmlns:p14="http://schemas.microsoft.com/office/powerpoint/2010/main" val="414128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6</a:t>
            </a:fld>
            <a:endParaRPr lang="en-US" dirty="0"/>
          </a:p>
        </p:txBody>
      </p:sp>
    </p:spTree>
    <p:extLst>
      <p:ext uri="{BB962C8B-B14F-4D97-AF65-F5344CB8AC3E}">
        <p14:creationId xmlns:p14="http://schemas.microsoft.com/office/powerpoint/2010/main" val="877728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27</a:t>
            </a:fld>
            <a:endParaRPr lang="en-US" dirty="0"/>
          </a:p>
        </p:txBody>
      </p:sp>
    </p:spTree>
    <p:extLst>
      <p:ext uri="{BB962C8B-B14F-4D97-AF65-F5344CB8AC3E}">
        <p14:creationId xmlns:p14="http://schemas.microsoft.com/office/powerpoint/2010/main" val="306614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28</a:t>
            </a:fld>
            <a:endParaRPr lang="en-US" dirty="0"/>
          </a:p>
        </p:txBody>
      </p:sp>
    </p:spTree>
    <p:extLst>
      <p:ext uri="{BB962C8B-B14F-4D97-AF65-F5344CB8AC3E}">
        <p14:creationId xmlns:p14="http://schemas.microsoft.com/office/powerpoint/2010/main" val="160266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29</a:t>
            </a:fld>
            <a:endParaRPr lang="en-US" dirty="0"/>
          </a:p>
        </p:txBody>
      </p:sp>
    </p:spTree>
    <p:extLst>
      <p:ext uri="{BB962C8B-B14F-4D97-AF65-F5344CB8AC3E}">
        <p14:creationId xmlns:p14="http://schemas.microsoft.com/office/powerpoint/2010/main" val="398474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30</a:t>
            </a:fld>
            <a:endParaRPr lang="en-US" dirty="0"/>
          </a:p>
        </p:txBody>
      </p:sp>
    </p:spTree>
    <p:extLst>
      <p:ext uri="{BB962C8B-B14F-4D97-AF65-F5344CB8AC3E}">
        <p14:creationId xmlns:p14="http://schemas.microsoft.com/office/powerpoint/2010/main" val="368609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7</a:t>
            </a:fld>
            <a:endParaRPr lang="en-US" dirty="0"/>
          </a:p>
        </p:txBody>
      </p:sp>
    </p:spTree>
    <p:extLst>
      <p:ext uri="{BB962C8B-B14F-4D97-AF65-F5344CB8AC3E}">
        <p14:creationId xmlns:p14="http://schemas.microsoft.com/office/powerpoint/2010/main" val="69275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10</a:t>
            </a:fld>
            <a:endParaRPr lang="en-US" dirty="0"/>
          </a:p>
        </p:txBody>
      </p:sp>
    </p:spTree>
    <p:extLst>
      <p:ext uri="{BB962C8B-B14F-4D97-AF65-F5344CB8AC3E}">
        <p14:creationId xmlns:p14="http://schemas.microsoft.com/office/powerpoint/2010/main" val="281764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11</a:t>
            </a:fld>
            <a:endParaRPr lang="en-US" dirty="0"/>
          </a:p>
        </p:txBody>
      </p:sp>
    </p:spTree>
    <p:extLst>
      <p:ext uri="{BB962C8B-B14F-4D97-AF65-F5344CB8AC3E}">
        <p14:creationId xmlns:p14="http://schemas.microsoft.com/office/powerpoint/2010/main" val="365602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17</a:t>
            </a:fld>
            <a:endParaRPr lang="en-US" dirty="0"/>
          </a:p>
        </p:txBody>
      </p:sp>
    </p:spTree>
    <p:extLst>
      <p:ext uri="{BB962C8B-B14F-4D97-AF65-F5344CB8AC3E}">
        <p14:creationId xmlns:p14="http://schemas.microsoft.com/office/powerpoint/2010/main" val="333922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21</a:t>
            </a:fld>
            <a:endParaRPr lang="en-US" dirty="0"/>
          </a:p>
        </p:txBody>
      </p:sp>
    </p:spTree>
    <p:extLst>
      <p:ext uri="{BB962C8B-B14F-4D97-AF65-F5344CB8AC3E}">
        <p14:creationId xmlns:p14="http://schemas.microsoft.com/office/powerpoint/2010/main" val="173182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22</a:t>
            </a:fld>
            <a:endParaRPr lang="en-US" dirty="0"/>
          </a:p>
        </p:txBody>
      </p:sp>
    </p:spTree>
    <p:extLst>
      <p:ext uri="{BB962C8B-B14F-4D97-AF65-F5344CB8AC3E}">
        <p14:creationId xmlns:p14="http://schemas.microsoft.com/office/powerpoint/2010/main" val="261780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23</a:t>
            </a:fld>
            <a:endParaRPr lang="en-US" dirty="0"/>
          </a:p>
        </p:txBody>
      </p:sp>
    </p:spTree>
    <p:extLst>
      <p:ext uri="{BB962C8B-B14F-4D97-AF65-F5344CB8AC3E}">
        <p14:creationId xmlns:p14="http://schemas.microsoft.com/office/powerpoint/2010/main" val="16473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A817439-98C9-4D5D-BAF1-10F3E37BB1BF}" type="slidenum">
              <a:rPr lang="en-US" smtClean="0"/>
              <a:t>25</a:t>
            </a:fld>
            <a:endParaRPr lang="en-US" dirty="0"/>
          </a:p>
        </p:txBody>
      </p:sp>
    </p:spTree>
    <p:extLst>
      <p:ext uri="{BB962C8B-B14F-4D97-AF65-F5344CB8AC3E}">
        <p14:creationId xmlns:p14="http://schemas.microsoft.com/office/powerpoint/2010/main" val="309870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914400" y="3886200"/>
            <a:ext cx="8534400" cy="1752600"/>
          </a:xfrm>
        </p:spPr>
        <p:txBody>
          <a:bodyPr/>
          <a:lstStyle>
            <a:lvl1pPr marL="0" indent="0" algn="l">
              <a:buNone/>
              <a:defRPr sz="28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effectLst>
                  <a:outerShdw blurRad="50800" dist="50800" dir="5400000" algn="ctr" rotWithShape="0">
                    <a:srgbClr val="00A3E0">
                      <a:alpha val="0"/>
                    </a:srgbClr>
                  </a:outerShdw>
                </a:effectLst>
              </a:defRPr>
            </a:lvl1pPr>
          </a:lstStyle>
          <a:p>
            <a:pPr>
              <a:defRPr/>
            </a:pPr>
            <a:fld id="{10C0A16D-4E84-1B47-B08D-9FBCD0A28C8C}" type="slidenum">
              <a:rPr lang="en-US" smtClean="0"/>
              <a:pPr>
                <a:defRPr/>
              </a:pPr>
              <a:t>‹#›</a:t>
            </a:fld>
            <a:endParaRPr lang="en-US" dirty="0"/>
          </a:p>
        </p:txBody>
      </p:sp>
    </p:spTree>
    <p:extLst>
      <p:ext uri="{BB962C8B-B14F-4D97-AF65-F5344CB8AC3E}">
        <p14:creationId xmlns:p14="http://schemas.microsoft.com/office/powerpoint/2010/main" val="119548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6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8" name="Inhaltsplatzhalter 4">
            <a:extLst>
              <a:ext uri="{FF2B5EF4-FFF2-40B4-BE49-F238E27FC236}">
                <a16:creationId xmlns:a16="http://schemas.microsoft.com/office/drawing/2014/main" id="{D2D86B94-1F5B-4460-B0C9-CE26A8F12566}"/>
              </a:ext>
            </a:extLst>
          </p:cNvPr>
          <p:cNvPicPr>
            <a:picLocks noChangeAspect="1"/>
          </p:cNvPicPr>
          <p:nvPr userDrawn="1"/>
        </p:nvPicPr>
        <p:blipFill>
          <a:blip r:embed="rId2"/>
          <a:srcRect/>
          <a:stretch/>
        </p:blipFill>
        <p:spPr>
          <a:xfrm>
            <a:off x="20" y="-1"/>
            <a:ext cx="12191980" cy="6858001"/>
          </a:xfrm>
          <a:prstGeom prst="rect">
            <a:avLst/>
          </a:prstGeom>
          <a:effectLst>
            <a:softEdge rad="0"/>
          </a:effectLst>
        </p:spPr>
      </p:pic>
      <p:pic>
        <p:nvPicPr>
          <p:cNvPr id="5" name="Grafik 56" descr="Ein Bild, das Zeichnung enthält.&#10;&#10;Automatisch generierte Beschreibung">
            <a:extLst>
              <a:ext uri="{FF2B5EF4-FFF2-40B4-BE49-F238E27FC236}">
                <a16:creationId xmlns:a16="http://schemas.microsoft.com/office/drawing/2014/main" id="{B1C8B411-6489-42E5-BA82-1AA598AC70E7}"/>
              </a:ext>
            </a:extLst>
          </p:cNvPr>
          <p:cNvPicPr>
            <a:picLocks noChangeAspect="1"/>
          </p:cNvPicPr>
          <p:nvPr userDrawn="1"/>
        </p:nvPicPr>
        <p:blipFill>
          <a:blip r:embed="rId3"/>
          <a:stretch>
            <a:fillRect/>
          </a:stretch>
        </p:blipFill>
        <p:spPr>
          <a:xfrm>
            <a:off x="11249640" y="5911844"/>
            <a:ext cx="663046" cy="731387"/>
          </a:xfrm>
          <a:prstGeom prst="rect">
            <a:avLst/>
          </a:prstGeom>
        </p:spPr>
      </p:pic>
    </p:spTree>
    <p:extLst>
      <p:ext uri="{BB962C8B-B14F-4D97-AF65-F5344CB8AC3E}">
        <p14:creationId xmlns:p14="http://schemas.microsoft.com/office/powerpoint/2010/main" val="130663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2327276"/>
            <a:ext cx="109728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237067" y="1447801"/>
            <a:ext cx="8652933"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dato 3"/>
          <p:cNvSpPr>
            <a:spLocks noGrp="1"/>
          </p:cNvSpPr>
          <p:nvPr userDrawn="1">
            <p:ph type="dt" sz="half" idx="14"/>
          </p:nvPr>
        </p:nvSpPr>
        <p:spPr>
          <a:xfrm>
            <a:off x="609600" y="6356351"/>
            <a:ext cx="2844800" cy="365125"/>
          </a:xfrm>
          <a:prstGeom prst="rect">
            <a:avLst/>
          </a:prstGeom>
        </p:spPr>
        <p:txBody>
          <a:bodyPr wrap="square"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5" name="Pladsholder til diasnummer 5"/>
          <p:cNvSpPr>
            <a:spLocks noGrp="1"/>
          </p:cNvSpPr>
          <p:nvPr userDrawn="1">
            <p:ph type="sldNum" sz="quarter" idx="15"/>
          </p:nvPr>
        </p:nvSpPr>
        <p:spPr/>
        <p:txBody>
          <a:bodyPr anchor="t"/>
          <a:lstStyle>
            <a:lvl1pPr>
              <a:defRPr>
                <a:solidFill>
                  <a:srgbClr val="000000"/>
                </a:solidFill>
                <a:latin typeface="Arial" pitchFamily="34" charset="0"/>
                <a:ea typeface="ＭＳ Ｐゴシック" pitchFamily="-97" charset="-128"/>
              </a:defRPr>
            </a:lvl1pPr>
          </a:lstStyle>
          <a:p>
            <a:pPr>
              <a:defRPr/>
            </a:pPr>
            <a:r>
              <a:rPr lang="da-DK"/>
              <a:t>Your Logo</a:t>
            </a:r>
          </a:p>
        </p:txBody>
      </p:sp>
    </p:spTree>
    <p:extLst>
      <p:ext uri="{BB962C8B-B14F-4D97-AF65-F5344CB8AC3E}">
        <p14:creationId xmlns:p14="http://schemas.microsoft.com/office/powerpoint/2010/main" val="116843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2327276"/>
            <a:ext cx="109728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237067" y="1447801"/>
            <a:ext cx="8652933"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ladsholder til dato 3"/>
          <p:cNvSpPr>
            <a:spLocks noGrp="1"/>
          </p:cNvSpPr>
          <p:nvPr userDrawn="1">
            <p:ph type="dt" sz="half" idx="14"/>
          </p:nvPr>
        </p:nvSpPr>
        <p:spPr>
          <a:xfrm>
            <a:off x="609600" y="6356351"/>
            <a:ext cx="2844800" cy="365125"/>
          </a:xfrm>
          <a:prstGeom prst="rect">
            <a:avLst/>
          </a:prstGeom>
        </p:spPr>
        <p:txBody>
          <a:bodyPr wrap="square"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p:txBody>
          <a:bodyPr wrap="square"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extLst>
      <p:ext uri="{BB962C8B-B14F-4D97-AF65-F5344CB8AC3E}">
        <p14:creationId xmlns:p14="http://schemas.microsoft.com/office/powerpoint/2010/main" val="3899538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dirty="0"/>
          </a:p>
        </p:txBody>
      </p:sp>
    </p:spTree>
    <p:extLst>
      <p:ext uri="{BB962C8B-B14F-4D97-AF65-F5344CB8AC3E}">
        <p14:creationId xmlns:p14="http://schemas.microsoft.com/office/powerpoint/2010/main" val="3580018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C51C562-FDD7-2A47-AE71-348E4411C925}" type="slidenum">
              <a:rPr lang="en-US"/>
              <a:pPr>
                <a:defRPr/>
              </a:pPr>
              <a:t>‹#›</a:t>
            </a:fld>
            <a:endParaRPr lang="en-US" dirty="0"/>
          </a:p>
        </p:txBody>
      </p:sp>
    </p:spTree>
    <p:extLst>
      <p:ext uri="{BB962C8B-B14F-4D97-AF65-F5344CB8AC3E}">
        <p14:creationId xmlns:p14="http://schemas.microsoft.com/office/powerpoint/2010/main" val="2321834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E60EBF61-273A-ED48-9D45-E91FD5A9665D}" type="slidenum">
              <a:rPr lang="en-US"/>
              <a:pPr>
                <a:defRPr/>
              </a:pPr>
              <a:t>‹#›</a:t>
            </a:fld>
            <a:endParaRPr lang="en-US" dirty="0"/>
          </a:p>
        </p:txBody>
      </p:sp>
    </p:spTree>
    <p:extLst>
      <p:ext uri="{BB962C8B-B14F-4D97-AF65-F5344CB8AC3E}">
        <p14:creationId xmlns:p14="http://schemas.microsoft.com/office/powerpoint/2010/main" val="3221234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95096"/>
            <a:ext cx="5386917" cy="63976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956376"/>
            <a:ext cx="5386917" cy="29067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2195096"/>
            <a:ext cx="5389033" cy="63976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956373"/>
            <a:ext cx="5389033" cy="290679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723CAF4F-F2C9-2349-8DC1-8B80D3B72459}" type="slidenum">
              <a:rPr lang="en-US"/>
              <a:pPr>
                <a:defRPr/>
              </a:pPr>
              <a:t>‹#›</a:t>
            </a:fld>
            <a:endParaRPr lang="en-US" dirty="0"/>
          </a:p>
        </p:txBody>
      </p:sp>
    </p:spTree>
    <p:extLst>
      <p:ext uri="{BB962C8B-B14F-4D97-AF65-F5344CB8AC3E}">
        <p14:creationId xmlns:p14="http://schemas.microsoft.com/office/powerpoint/2010/main" val="2773635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10502A8-4D00-3B46-8A5A-1CFCB17C7BDB}" type="slidenum">
              <a:rPr lang="en-US"/>
              <a:pPr>
                <a:defRPr/>
              </a:pPr>
              <a:t>‹#›</a:t>
            </a:fld>
            <a:endParaRPr lang="en-US" dirty="0"/>
          </a:p>
        </p:txBody>
      </p:sp>
    </p:spTree>
    <p:extLst>
      <p:ext uri="{BB962C8B-B14F-4D97-AF65-F5344CB8AC3E}">
        <p14:creationId xmlns:p14="http://schemas.microsoft.com/office/powerpoint/2010/main" val="2950243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03F318-E62F-E347-A0F3-D8159781F29D}" type="slidenum">
              <a:rPr lang="en-US"/>
              <a:pPr>
                <a:defRPr/>
              </a:pPr>
              <a:t>‹#›</a:t>
            </a:fld>
            <a:endParaRPr lang="en-US" dirty="0"/>
          </a:p>
        </p:txBody>
      </p:sp>
    </p:spTree>
    <p:extLst>
      <p:ext uri="{BB962C8B-B14F-4D97-AF65-F5344CB8AC3E}">
        <p14:creationId xmlns:p14="http://schemas.microsoft.com/office/powerpoint/2010/main" val="774388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57575"/>
            <a:ext cx="4011084" cy="831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357575"/>
            <a:ext cx="6815667" cy="436800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283195"/>
            <a:ext cx="4011084" cy="344238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45BC6F-CEE7-9546-A399-BFA6F2EF3E5A}" type="slidenum">
              <a:rPr lang="en-US"/>
              <a:pPr>
                <a:defRPr/>
              </a:pPr>
              <a:t>‹#›</a:t>
            </a:fld>
            <a:endParaRPr lang="en-US" dirty="0"/>
          </a:p>
        </p:txBody>
      </p:sp>
    </p:spTree>
    <p:extLst>
      <p:ext uri="{BB962C8B-B14F-4D97-AF65-F5344CB8AC3E}">
        <p14:creationId xmlns:p14="http://schemas.microsoft.com/office/powerpoint/2010/main" val="113257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27573"/>
            <a:ext cx="7315200" cy="3600002"/>
          </a:xfrm>
        </p:spPr>
        <p:txBody>
          <a:bodyPr rtlCol="0">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019E273-69BA-5C45-93D5-C9219F6D01CD}" type="slidenum">
              <a:rPr lang="en-US"/>
              <a:pPr>
                <a:defRPr/>
              </a:pPr>
              <a:t>‹#›</a:t>
            </a:fld>
            <a:endParaRPr lang="en-US" dirty="0"/>
          </a:p>
        </p:txBody>
      </p:sp>
    </p:spTree>
    <p:extLst>
      <p:ext uri="{BB962C8B-B14F-4D97-AF65-F5344CB8AC3E}">
        <p14:creationId xmlns:p14="http://schemas.microsoft.com/office/powerpoint/2010/main" val="3890670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5175"/>
            <a:ext cx="12192000" cy="607644"/>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6148361"/>
            <a:ext cx="12192000" cy="709643"/>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6" name="Title Placeholder 1"/>
          <p:cNvSpPr>
            <a:spLocks noGrp="1"/>
          </p:cNvSpPr>
          <p:nvPr>
            <p:ph type="title"/>
          </p:nvPr>
        </p:nvSpPr>
        <p:spPr bwMode="auto">
          <a:xfrm>
            <a:off x="609600" y="77708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609600" y="1968500"/>
            <a:ext cx="109728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 </a:t>
            </a:r>
          </a:p>
        </p:txBody>
      </p:sp>
      <p:sp>
        <p:nvSpPr>
          <p:cNvPr id="6" name="Slide Number Placeholder 5"/>
          <p:cNvSpPr>
            <a:spLocks noGrp="1"/>
          </p:cNvSpPr>
          <p:nvPr>
            <p:ph type="sldNum" sz="quarter" idx="4"/>
          </p:nvPr>
        </p:nvSpPr>
        <p:spPr>
          <a:xfrm>
            <a:off x="609600" y="6304565"/>
            <a:ext cx="2844800" cy="365125"/>
          </a:xfrm>
          <a:prstGeom prst="rect">
            <a:avLst/>
          </a:prstGeom>
          <a:effectLst/>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F5E0CBA3-8948-9844-A202-8FF0E511EF6D}" type="slidenum">
              <a:rPr lang="en-US" smtClean="0"/>
              <a:pPr>
                <a:defRPr/>
              </a:pPr>
              <a:t>‹#›</a:t>
            </a:fld>
            <a:endParaRPr lang="en-US" dirty="0"/>
          </a:p>
        </p:txBody>
      </p:sp>
      <p:sp>
        <p:nvSpPr>
          <p:cNvPr id="14" name="Triangle 13"/>
          <p:cNvSpPr/>
          <p:nvPr userDrawn="1"/>
        </p:nvSpPr>
        <p:spPr>
          <a:xfrm rot="10800000">
            <a:off x="443858" y="562759"/>
            <a:ext cx="333383" cy="214320"/>
          </a:xfrm>
          <a:prstGeom prst="triangle">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3E0"/>
              </a:solidFill>
            </a:endParaRPr>
          </a:p>
        </p:txBody>
      </p:sp>
      <p:pic>
        <p:nvPicPr>
          <p:cNvPr id="10" name="Picture 9">
            <a:extLst>
              <a:ext uri="{FF2B5EF4-FFF2-40B4-BE49-F238E27FC236}">
                <a16:creationId xmlns:a16="http://schemas.microsoft.com/office/drawing/2014/main" id="{D3272350-7237-2A42-97EC-178FE518467F}"/>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1229428" y="6214584"/>
            <a:ext cx="529505" cy="571533"/>
          </a:xfrm>
          <a:prstGeom prst="rect">
            <a:avLst/>
          </a:prstGeom>
        </p:spPr>
      </p:pic>
    </p:spTree>
    <p:extLst>
      <p:ext uri="{BB962C8B-B14F-4D97-AF65-F5344CB8AC3E}">
        <p14:creationId xmlns:p14="http://schemas.microsoft.com/office/powerpoint/2010/main" val="24360412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0"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457189"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189"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377"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566"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754"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9pPr>
    </p:titleStyle>
    <p:bodyStyle>
      <a:lvl1pPr marL="342891" indent="-342891" algn="l" defTabSz="457189"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32" indent="-285744" algn="l" defTabSz="457189"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2971" indent="-228594" algn="l" defTabSz="457189"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160" indent="-228594" algn="l" defTabSz="457189"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349" indent="-228594" algn="l" defTabSz="457189"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5A01-A803-48E1-8F86-82881915129A}"/>
              </a:ext>
            </a:extLst>
          </p:cNvPr>
          <p:cNvSpPr txBox="1">
            <a:spLocks/>
          </p:cNvSpPr>
          <p:nvPr/>
        </p:nvSpPr>
        <p:spPr bwMode="auto">
          <a:xfrm>
            <a:off x="789709" y="1584958"/>
            <a:ext cx="10460182" cy="144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457200" fontAlgn="base">
              <a:spcBef>
                <a:spcPct val="0"/>
              </a:spcBef>
              <a:spcAft>
                <a:spcPct val="0"/>
              </a:spcAft>
            </a:pPr>
            <a:r>
              <a:rPr lang="en-US" sz="3600" b="1" dirty="0">
                <a:solidFill>
                  <a:schemeClr val="bg1"/>
                </a:solidFill>
                <a:latin typeface="Arial" charset="0"/>
                <a:cs typeface="Arial" charset="0"/>
              </a:rPr>
              <a:t>Session 5</a:t>
            </a:r>
          </a:p>
          <a:p>
            <a:pPr algn="ctr" defTabSz="457200" fontAlgn="base">
              <a:spcBef>
                <a:spcPct val="0"/>
              </a:spcBef>
              <a:spcAft>
                <a:spcPct val="0"/>
              </a:spcAft>
            </a:pPr>
            <a:r>
              <a:rPr lang="en-US" sz="3600" b="1" dirty="0">
                <a:solidFill>
                  <a:schemeClr val="bg1"/>
                </a:solidFill>
                <a:latin typeface="Arial" charset="0"/>
                <a:cs typeface="Arial" charset="0"/>
              </a:rPr>
              <a:t>Insights from a Regional Study on Building Resilient National ICT Infrastructure</a:t>
            </a:r>
          </a:p>
        </p:txBody>
      </p:sp>
      <p:sp>
        <p:nvSpPr>
          <p:cNvPr id="3" name="Title 1">
            <a:extLst>
              <a:ext uri="{FF2B5EF4-FFF2-40B4-BE49-F238E27FC236}">
                <a16:creationId xmlns:a16="http://schemas.microsoft.com/office/drawing/2014/main" id="{2D9A67C9-2CE9-4307-A5DE-EBB011055C6A}"/>
              </a:ext>
            </a:extLst>
          </p:cNvPr>
          <p:cNvSpPr txBox="1">
            <a:spLocks/>
          </p:cNvSpPr>
          <p:nvPr/>
        </p:nvSpPr>
        <p:spPr bwMode="auto">
          <a:xfrm>
            <a:off x="1981200" y="5821506"/>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000" b="1" i="0" dirty="0">
                <a:solidFill>
                  <a:schemeClr val="bg1"/>
                </a:solidFill>
                <a:effectLst/>
                <a:latin typeface="Calibri" panose="020F0502020204030204" pitchFamily="34" charset="0"/>
                <a:cs typeface="Calibri" panose="020F0502020204030204" pitchFamily="34" charset="0"/>
              </a:rPr>
              <a:t>Masterclass on Inclusive and Resilient Broadcasting Development</a:t>
            </a:r>
            <a:r>
              <a:rPr lang="en-US" sz="2000" b="1" dirty="0">
                <a:solidFill>
                  <a:schemeClr val="bg1"/>
                </a:solidFill>
                <a:latin typeface="Calibri" panose="020F0502020204030204" pitchFamily="34" charset="0"/>
                <a:cs typeface="Calibri" panose="020F0502020204030204" pitchFamily="34" charset="0"/>
              </a:rPr>
              <a:t> </a:t>
            </a:r>
            <a:endParaRPr kumimoji="0" lang="en-US" altLang="x-none" sz="2000" b="1" i="1" u="none" strike="noStrike" kern="1200" cap="none" spc="0" normalizeH="0" baseline="0" noProof="0" dirty="0">
              <a:ln>
                <a:noFill/>
              </a:ln>
              <a:solidFill>
                <a:schemeClr val="bg1"/>
              </a:solidFill>
              <a:effectLst/>
              <a:uLnTx/>
              <a:uFillTx/>
              <a:latin typeface="Calibri" panose="020F0502020204030204" pitchFamily="34" charset="0"/>
              <a:ea typeface="Arial" charset="0"/>
              <a:cs typeface="Calibri" panose="020F0502020204030204" pitchFamily="34" charset="0"/>
            </a:endParaRPr>
          </a:p>
        </p:txBody>
      </p:sp>
      <p:sp>
        <p:nvSpPr>
          <p:cNvPr id="4" name="Title 1">
            <a:extLst>
              <a:ext uri="{FF2B5EF4-FFF2-40B4-BE49-F238E27FC236}">
                <a16:creationId xmlns:a16="http://schemas.microsoft.com/office/drawing/2014/main" id="{ADB1BE5D-E4BB-0E2E-3D0E-F9AAC36F7561}"/>
              </a:ext>
            </a:extLst>
          </p:cNvPr>
          <p:cNvSpPr txBox="1">
            <a:spLocks/>
          </p:cNvSpPr>
          <p:nvPr/>
        </p:nvSpPr>
        <p:spPr bwMode="auto">
          <a:xfrm>
            <a:off x="789709" y="3601669"/>
            <a:ext cx="10460182" cy="144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457200" fontAlgn="base">
              <a:spcBef>
                <a:spcPct val="0"/>
              </a:spcBef>
              <a:spcAft>
                <a:spcPct val="0"/>
              </a:spcAft>
            </a:pPr>
            <a:r>
              <a:rPr lang="en-US" sz="2800" b="1" dirty="0">
                <a:solidFill>
                  <a:schemeClr val="bg1"/>
                </a:solidFill>
                <a:latin typeface="Arial" charset="0"/>
                <a:cs typeface="Arial" charset="0"/>
              </a:rPr>
              <a:t>Christine Apikul</a:t>
            </a:r>
          </a:p>
          <a:p>
            <a:pPr algn="ctr" defTabSz="457200" fontAlgn="base">
              <a:spcBef>
                <a:spcPct val="0"/>
              </a:spcBef>
              <a:spcAft>
                <a:spcPct val="0"/>
              </a:spcAft>
            </a:pPr>
            <a:r>
              <a:rPr lang="en-US" sz="2800" b="1" dirty="0">
                <a:solidFill>
                  <a:schemeClr val="bg1"/>
                </a:solidFill>
                <a:latin typeface="Arial" charset="0"/>
                <a:cs typeface="Arial" charset="0"/>
              </a:rPr>
              <a:t>2 September 2024</a:t>
            </a:r>
          </a:p>
        </p:txBody>
      </p:sp>
    </p:spTree>
    <p:extLst>
      <p:ext uri="{BB962C8B-B14F-4D97-AF65-F5344CB8AC3E}">
        <p14:creationId xmlns:p14="http://schemas.microsoft.com/office/powerpoint/2010/main" val="79816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077706" y="6356350"/>
            <a:ext cx="2743200" cy="365125"/>
          </a:xfrm>
          <a:prstGeom prst="rect">
            <a:avLst/>
          </a:prstGeom>
        </p:spPr>
        <p:txBody>
          <a:bodyPr vert="horz" lIns="91440" tIns="45720" rIns="91440" bIns="45720" rtlCol="0" anchor="ctr">
            <a:normAutofit/>
          </a:bodyPr>
          <a:lstStyle>
            <a:defPPr>
              <a:defRPr lang="en-US"/>
            </a:defPPr>
            <a:lvl1pPr algn="l" defTabSz="457200" rtl="0" eaLnBrk="1" fontAlgn="auto" hangingPunct="1">
              <a:spcBef>
                <a:spcPts val="0"/>
              </a:spcBef>
              <a:spcAft>
                <a:spcPts val="0"/>
              </a:spcAft>
              <a:defRPr sz="1200" kern="1200" smtClean="0">
                <a:solidFill>
                  <a:schemeClr val="bg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lgn="r" defTabSz="914400">
              <a:spcAft>
                <a:spcPts val="600"/>
              </a:spcAft>
              <a:defRPr/>
            </a:pPr>
            <a:fld id="{F5E0CBA3-8948-9844-A202-8FF0E511EF6D}" type="slidenum">
              <a:rPr lang="en-US">
                <a:solidFill>
                  <a:schemeClr val="tx1"/>
                </a:solidFill>
                <a:latin typeface="Calibri" panose="020F0502020204030204"/>
              </a:rPr>
              <a:pPr algn="r" defTabSz="914400">
                <a:spcAft>
                  <a:spcPts val="600"/>
                </a:spcAft>
                <a:defRPr/>
              </a:pPr>
              <a:t>10</a:t>
            </a:fld>
            <a:endParaRPr lang="en-US" dirty="0">
              <a:solidFill>
                <a:schemeClr val="tx1"/>
              </a:solidFill>
              <a:latin typeface="Calibri" panose="020F0502020204030204"/>
            </a:endParaRPr>
          </a:p>
        </p:txBody>
      </p:sp>
      <p:pic>
        <p:nvPicPr>
          <p:cNvPr id="3" name="Picture 4" descr="Picture 4">
            <a:extLst>
              <a:ext uri="{FF2B5EF4-FFF2-40B4-BE49-F238E27FC236}">
                <a16:creationId xmlns:a16="http://schemas.microsoft.com/office/drawing/2014/main" id="{5819D5F5-C69E-ED49-BDE5-5DE3B7464AC1}"/>
              </a:ext>
            </a:extLst>
          </p:cNvPr>
          <p:cNvPicPr>
            <a:picLocks noChangeAspect="1"/>
          </p:cNvPicPr>
          <p:nvPr/>
        </p:nvPicPr>
        <p:blipFill>
          <a:blip r:embed="rId3"/>
          <a:stretch>
            <a:fillRect/>
          </a:stretch>
        </p:blipFill>
        <p:spPr>
          <a:xfrm>
            <a:off x="169099" y="898584"/>
            <a:ext cx="725536" cy="725536"/>
          </a:xfrm>
          <a:prstGeom prst="rect">
            <a:avLst/>
          </a:prstGeom>
          <a:ln w="12700">
            <a:miter lim="400000"/>
          </a:ln>
        </p:spPr>
      </p:pic>
      <p:sp>
        <p:nvSpPr>
          <p:cNvPr id="6" name="TextBox 5">
            <a:extLst>
              <a:ext uri="{FF2B5EF4-FFF2-40B4-BE49-F238E27FC236}">
                <a16:creationId xmlns:a16="http://schemas.microsoft.com/office/drawing/2014/main" id="{A5D6F333-C32E-CF04-0E16-8465297D3383}"/>
              </a:ext>
            </a:extLst>
          </p:cNvPr>
          <p:cNvSpPr txBox="1"/>
          <p:nvPr/>
        </p:nvSpPr>
        <p:spPr>
          <a:xfrm>
            <a:off x="467709" y="94574"/>
            <a:ext cx="3710866" cy="707886"/>
          </a:xfrm>
          <a:prstGeom prst="rect">
            <a:avLst/>
          </a:prstGeom>
          <a:noFill/>
        </p:spPr>
        <p:txBody>
          <a:bodyPr wrap="square" rtlCol="0">
            <a:spAutoFit/>
          </a:bodyPr>
          <a:lstStyle/>
          <a:p>
            <a:r>
              <a:rPr lang="en-US" sz="2000" b="1" dirty="0">
                <a:solidFill>
                  <a:schemeClr val="bg1"/>
                </a:solidFill>
              </a:rPr>
              <a:t>Global Risk Landscape</a:t>
            </a:r>
          </a:p>
          <a:p>
            <a:endParaRPr lang="en-US" sz="2000" dirty="0">
              <a:solidFill>
                <a:schemeClr val="bg1"/>
              </a:solidFill>
            </a:endParaRPr>
          </a:p>
        </p:txBody>
      </p:sp>
      <p:pic>
        <p:nvPicPr>
          <p:cNvPr id="5" name="Picture 4">
            <a:extLst>
              <a:ext uri="{FF2B5EF4-FFF2-40B4-BE49-F238E27FC236}">
                <a16:creationId xmlns:a16="http://schemas.microsoft.com/office/drawing/2014/main" id="{9D819DAF-779C-7181-A26C-ED981C57B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648" y="-15681"/>
            <a:ext cx="8578612" cy="6916267"/>
          </a:xfrm>
          <a:prstGeom prst="rect">
            <a:avLst/>
          </a:prstGeom>
        </p:spPr>
      </p:pic>
      <p:sp>
        <p:nvSpPr>
          <p:cNvPr id="11" name="TextBox 10">
            <a:extLst>
              <a:ext uri="{FF2B5EF4-FFF2-40B4-BE49-F238E27FC236}">
                <a16:creationId xmlns:a16="http://schemas.microsoft.com/office/drawing/2014/main" id="{418BB3E7-130C-34C8-A374-D73FDCB12118}"/>
              </a:ext>
            </a:extLst>
          </p:cNvPr>
          <p:cNvSpPr txBox="1"/>
          <p:nvPr/>
        </p:nvSpPr>
        <p:spPr>
          <a:xfrm>
            <a:off x="302264" y="1799493"/>
            <a:ext cx="3257682" cy="2031325"/>
          </a:xfrm>
          <a:prstGeom prst="rect">
            <a:avLst/>
          </a:prstGeom>
          <a:noFill/>
        </p:spPr>
        <p:txBody>
          <a:bodyPr wrap="square">
            <a:spAutoFit/>
          </a:bodyPr>
          <a:lstStyle/>
          <a:p>
            <a:pPr marL="285750" indent="-285750">
              <a:buFont typeface="Arial" panose="020B0604020202020204" pitchFamily="34" charset="0"/>
              <a:buChar char="•"/>
            </a:pPr>
            <a:r>
              <a:rPr lang="en-US" dirty="0"/>
              <a:t>Interconnectedness of potential incidents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Resilience to these risks must address the interconnectedness in a holistic manner</a:t>
            </a:r>
            <a:endParaRPr lang="en-MY" dirty="0"/>
          </a:p>
        </p:txBody>
      </p:sp>
      <p:sp>
        <p:nvSpPr>
          <p:cNvPr id="12" name="TextBox 11">
            <a:extLst>
              <a:ext uri="{FF2B5EF4-FFF2-40B4-BE49-F238E27FC236}">
                <a16:creationId xmlns:a16="http://schemas.microsoft.com/office/drawing/2014/main" id="{1873F4B9-D981-9BF4-D878-2F674F905F35}"/>
              </a:ext>
            </a:extLst>
          </p:cNvPr>
          <p:cNvSpPr txBox="1"/>
          <p:nvPr/>
        </p:nvSpPr>
        <p:spPr>
          <a:xfrm>
            <a:off x="302264" y="5495277"/>
            <a:ext cx="3257682" cy="553998"/>
          </a:xfrm>
          <a:prstGeom prst="rect">
            <a:avLst/>
          </a:prstGeom>
          <a:noFill/>
        </p:spPr>
        <p:txBody>
          <a:bodyPr wrap="square" rtlCol="0">
            <a:spAutoFit/>
          </a:bodyPr>
          <a:lstStyle/>
          <a:p>
            <a:r>
              <a:rPr lang="en-US" sz="1000" dirty="0"/>
              <a:t>Based on a survey of 1,490 experts across academia, business, government, the international community and civil society on their perception of risks.</a:t>
            </a:r>
            <a:endParaRPr lang="en-MY" sz="1000" dirty="0"/>
          </a:p>
        </p:txBody>
      </p:sp>
    </p:spTree>
    <p:extLst>
      <p:ext uri="{BB962C8B-B14F-4D97-AF65-F5344CB8AC3E}">
        <p14:creationId xmlns:p14="http://schemas.microsoft.com/office/powerpoint/2010/main" val="212473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077706" y="6356350"/>
            <a:ext cx="2743200" cy="365125"/>
          </a:xfrm>
          <a:prstGeom prst="rect">
            <a:avLst/>
          </a:prstGeom>
        </p:spPr>
        <p:txBody>
          <a:bodyPr vert="horz" lIns="91440" tIns="45720" rIns="91440" bIns="45720" rtlCol="0" anchor="ctr">
            <a:normAutofit/>
          </a:bodyPr>
          <a:lstStyle>
            <a:defPPr>
              <a:defRPr lang="en-US"/>
            </a:defPPr>
            <a:lvl1pPr algn="l" defTabSz="457200" rtl="0" eaLnBrk="1" fontAlgn="auto" hangingPunct="1">
              <a:spcBef>
                <a:spcPts val="0"/>
              </a:spcBef>
              <a:spcAft>
                <a:spcPts val="0"/>
              </a:spcAft>
              <a:defRPr sz="1200" kern="1200" smtClean="0">
                <a:solidFill>
                  <a:schemeClr val="bg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lgn="r" defTabSz="914400">
              <a:spcAft>
                <a:spcPts val="600"/>
              </a:spcAft>
              <a:defRPr/>
            </a:pPr>
            <a:fld id="{F5E0CBA3-8948-9844-A202-8FF0E511EF6D}" type="slidenum">
              <a:rPr lang="en-US">
                <a:solidFill>
                  <a:schemeClr val="tx1"/>
                </a:solidFill>
                <a:latin typeface="Calibri" panose="020F0502020204030204"/>
              </a:rPr>
              <a:pPr algn="r" defTabSz="914400">
                <a:spcAft>
                  <a:spcPts val="600"/>
                </a:spcAft>
                <a:defRPr/>
              </a:pPr>
              <a:t>11</a:t>
            </a:fld>
            <a:endParaRPr lang="en-US" dirty="0">
              <a:solidFill>
                <a:schemeClr val="tx1"/>
              </a:solidFill>
              <a:latin typeface="Calibri" panose="020F0502020204030204"/>
            </a:endParaRPr>
          </a:p>
        </p:txBody>
      </p:sp>
      <p:pic>
        <p:nvPicPr>
          <p:cNvPr id="3" name="Picture 4" descr="Picture 4">
            <a:extLst>
              <a:ext uri="{FF2B5EF4-FFF2-40B4-BE49-F238E27FC236}">
                <a16:creationId xmlns:a16="http://schemas.microsoft.com/office/drawing/2014/main" id="{5819D5F5-C69E-ED49-BDE5-5DE3B7464AC1}"/>
              </a:ext>
            </a:extLst>
          </p:cNvPr>
          <p:cNvPicPr>
            <a:picLocks noChangeAspect="1"/>
          </p:cNvPicPr>
          <p:nvPr/>
        </p:nvPicPr>
        <p:blipFill>
          <a:blip r:embed="rId3"/>
          <a:stretch>
            <a:fillRect/>
          </a:stretch>
        </p:blipFill>
        <p:spPr>
          <a:xfrm>
            <a:off x="169099" y="898584"/>
            <a:ext cx="725536" cy="725536"/>
          </a:xfrm>
          <a:prstGeom prst="rect">
            <a:avLst/>
          </a:prstGeom>
          <a:ln w="12700">
            <a:miter lim="400000"/>
          </a:ln>
        </p:spPr>
      </p:pic>
      <p:sp>
        <p:nvSpPr>
          <p:cNvPr id="6" name="TextBox 5">
            <a:extLst>
              <a:ext uri="{FF2B5EF4-FFF2-40B4-BE49-F238E27FC236}">
                <a16:creationId xmlns:a16="http://schemas.microsoft.com/office/drawing/2014/main" id="{A5D6F333-C32E-CF04-0E16-8465297D3383}"/>
              </a:ext>
            </a:extLst>
          </p:cNvPr>
          <p:cNvSpPr txBox="1"/>
          <p:nvPr/>
        </p:nvSpPr>
        <p:spPr>
          <a:xfrm>
            <a:off x="467709" y="94574"/>
            <a:ext cx="2355390" cy="707886"/>
          </a:xfrm>
          <a:prstGeom prst="rect">
            <a:avLst/>
          </a:prstGeom>
          <a:noFill/>
        </p:spPr>
        <p:txBody>
          <a:bodyPr wrap="square" rtlCol="0">
            <a:spAutoFit/>
          </a:bodyPr>
          <a:lstStyle/>
          <a:p>
            <a:r>
              <a:rPr lang="en-US" sz="2000" b="1" dirty="0">
                <a:solidFill>
                  <a:schemeClr val="bg1"/>
                </a:solidFill>
              </a:rPr>
              <a:t>ICT Infrastructure</a:t>
            </a:r>
          </a:p>
          <a:p>
            <a:endParaRPr lang="en-US" sz="2000" dirty="0">
              <a:solidFill>
                <a:schemeClr val="bg1"/>
              </a:solidFill>
            </a:endParaRPr>
          </a:p>
        </p:txBody>
      </p:sp>
      <p:sp>
        <p:nvSpPr>
          <p:cNvPr id="12" name="TextBox 11">
            <a:extLst>
              <a:ext uri="{FF2B5EF4-FFF2-40B4-BE49-F238E27FC236}">
                <a16:creationId xmlns:a16="http://schemas.microsoft.com/office/drawing/2014/main" id="{1873F4B9-D981-9BF4-D878-2F674F905F35}"/>
              </a:ext>
            </a:extLst>
          </p:cNvPr>
          <p:cNvSpPr txBox="1"/>
          <p:nvPr/>
        </p:nvSpPr>
        <p:spPr>
          <a:xfrm>
            <a:off x="106955" y="4459197"/>
            <a:ext cx="2716144" cy="1500219"/>
          </a:xfrm>
          <a:prstGeom prst="rect">
            <a:avLst/>
          </a:prstGeom>
          <a:noFill/>
        </p:spPr>
        <p:txBody>
          <a:bodyPr wrap="square" rtlCol="0">
            <a:spAutoFit/>
          </a:bodyPr>
          <a:lstStyle/>
          <a:p>
            <a:pPr>
              <a:lnSpc>
                <a:spcPct val="107000"/>
              </a:lnSpc>
              <a:spcAft>
                <a:spcPts val="800"/>
              </a:spcAft>
            </a:pPr>
            <a:r>
              <a:rPr lang="en-US" sz="1000" kern="100" dirty="0">
                <a:effectLst/>
                <a:latin typeface="+mj-lt"/>
                <a:ea typeface="DengXian" panose="02010600030101010101" pitchFamily="2" charset="-122"/>
                <a:cs typeface="Times New Roman" panose="02020603050405020304" pitchFamily="18" charset="0"/>
              </a:rPr>
              <a:t>Notes: DSL = Digital Subscriber Line; DTH = Direct-to-Home; IXP = Internet Exchange Point; LTE = Long-term Evolution; WWW = World Wide Web (Internet).</a:t>
            </a:r>
            <a:endParaRPr lang="en-MY" sz="1000" kern="100" dirty="0">
              <a:effectLst/>
              <a:latin typeface="+mj-lt"/>
              <a:ea typeface="DengXian" panose="02010600030101010101" pitchFamily="2" charset="-122"/>
              <a:cs typeface="Times New Roman" panose="02020603050405020304" pitchFamily="18" charset="0"/>
            </a:endParaRPr>
          </a:p>
          <a:p>
            <a:pPr>
              <a:lnSpc>
                <a:spcPct val="107000"/>
              </a:lnSpc>
              <a:spcAft>
                <a:spcPts val="800"/>
              </a:spcAft>
            </a:pPr>
            <a:r>
              <a:rPr lang="en-US" sz="1000" kern="100" dirty="0">
                <a:effectLst/>
                <a:latin typeface="+mj-lt"/>
                <a:ea typeface="DengXian" panose="02010600030101010101" pitchFamily="2" charset="-122"/>
                <a:cs typeface="Calibri" panose="020F0502020204030204" pitchFamily="34" charset="0"/>
              </a:rPr>
              <a:t>Source: World Bank, </a:t>
            </a:r>
            <a:r>
              <a:rPr lang="en-US" sz="1000" i="1" kern="100" dirty="0">
                <a:effectLst/>
                <a:latin typeface="+mj-lt"/>
                <a:ea typeface="DengXian" panose="02010600030101010101" pitchFamily="2" charset="-122"/>
                <a:cs typeface="Calibri" panose="020F0502020204030204" pitchFamily="34" charset="0"/>
              </a:rPr>
              <a:t>World Development Report 2021: Data for Better Lives</a:t>
            </a:r>
            <a:r>
              <a:rPr lang="en-US" sz="1000" kern="100" dirty="0">
                <a:effectLst/>
                <a:latin typeface="+mj-lt"/>
                <a:ea typeface="DengXian" panose="02010600030101010101" pitchFamily="2" charset="-122"/>
                <a:cs typeface="Calibri" panose="020F0502020204030204" pitchFamily="34" charset="0"/>
              </a:rPr>
              <a:t> (Washington DC, 2021). Available at https://wdr2021.worldbank.org/.</a:t>
            </a:r>
            <a:endParaRPr lang="en-MY" sz="1000" kern="100" dirty="0">
              <a:effectLst/>
              <a:latin typeface="+mj-lt"/>
              <a:ea typeface="DengXian" panose="02010600030101010101" pitchFamily="2" charset="-122"/>
              <a:cs typeface="Times New Roman" panose="02020603050405020304" pitchFamily="18" charset="0"/>
            </a:endParaRPr>
          </a:p>
        </p:txBody>
      </p:sp>
      <p:pic>
        <p:nvPicPr>
          <p:cNvPr id="2" name="Picture 1">
            <a:extLst>
              <a:ext uri="{FF2B5EF4-FFF2-40B4-BE49-F238E27FC236}">
                <a16:creationId xmlns:a16="http://schemas.microsoft.com/office/drawing/2014/main" id="{1D81BDCD-F544-5D77-3216-1E0B14469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711" y="0"/>
            <a:ext cx="9259289" cy="6858000"/>
          </a:xfrm>
          <a:prstGeom prst="rect">
            <a:avLst/>
          </a:prstGeom>
        </p:spPr>
      </p:pic>
    </p:spTree>
    <p:extLst>
      <p:ext uri="{BB962C8B-B14F-4D97-AF65-F5344CB8AC3E}">
        <p14:creationId xmlns:p14="http://schemas.microsoft.com/office/powerpoint/2010/main" val="214987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12</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2" name="Rectangle 1">
            <a:extLst>
              <a:ext uri="{FF2B5EF4-FFF2-40B4-BE49-F238E27FC236}">
                <a16:creationId xmlns:a16="http://schemas.microsoft.com/office/drawing/2014/main" id="{A2C61FAF-8473-916F-8B6C-DC9405B5F980}"/>
              </a:ext>
            </a:extLst>
          </p:cNvPr>
          <p:cNvSpPr/>
          <p:nvPr/>
        </p:nvSpPr>
        <p:spPr bwMode="auto">
          <a:xfrm>
            <a:off x="381442" y="1033472"/>
            <a:ext cx="2751796" cy="369999"/>
          </a:xfrm>
          <a:prstGeom prst="rect">
            <a:avLst/>
          </a:prstGeom>
          <a:solidFill>
            <a:srgbClr val="3085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1E1A55-1DC5-EA7F-5EB2-EF21A3A7E708}"/>
              </a:ext>
            </a:extLst>
          </p:cNvPr>
          <p:cNvSpPr txBox="1"/>
          <p:nvPr/>
        </p:nvSpPr>
        <p:spPr>
          <a:xfrm>
            <a:off x="389377" y="1018548"/>
            <a:ext cx="2670639"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Network Resilience</a:t>
            </a:r>
          </a:p>
        </p:txBody>
      </p:sp>
      <p:graphicFrame>
        <p:nvGraphicFramePr>
          <p:cNvPr id="10" name="Table 9">
            <a:extLst>
              <a:ext uri="{FF2B5EF4-FFF2-40B4-BE49-F238E27FC236}">
                <a16:creationId xmlns:a16="http://schemas.microsoft.com/office/drawing/2014/main" id="{B22C6972-9D85-70D7-61D2-12E17CCCEAE2}"/>
              </a:ext>
            </a:extLst>
          </p:cNvPr>
          <p:cNvGraphicFramePr>
            <a:graphicFrameLocks noGrp="1"/>
          </p:cNvGraphicFramePr>
          <p:nvPr>
            <p:extLst>
              <p:ext uri="{D42A27DB-BD31-4B8C-83A1-F6EECF244321}">
                <p14:modId xmlns:p14="http://schemas.microsoft.com/office/powerpoint/2010/main" val="2975478591"/>
              </p:ext>
            </p:extLst>
          </p:nvPr>
        </p:nvGraphicFramePr>
        <p:xfrm>
          <a:off x="1724696" y="1791134"/>
          <a:ext cx="7926246" cy="3583561"/>
        </p:xfrm>
        <a:graphic>
          <a:graphicData uri="http://schemas.openxmlformats.org/drawingml/2006/table">
            <a:tbl>
              <a:tblPr firstRow="1" firstCol="1" bandRow="1">
                <a:tableStyleId>{5C22544A-7EE6-4342-B048-85BDC9FD1C3A}</a:tableStyleId>
              </a:tblPr>
              <a:tblGrid>
                <a:gridCol w="1615844">
                  <a:extLst>
                    <a:ext uri="{9D8B030D-6E8A-4147-A177-3AD203B41FA5}">
                      <a16:colId xmlns:a16="http://schemas.microsoft.com/office/drawing/2014/main" val="519465002"/>
                    </a:ext>
                  </a:extLst>
                </a:gridCol>
                <a:gridCol w="1554304">
                  <a:extLst>
                    <a:ext uri="{9D8B030D-6E8A-4147-A177-3AD203B41FA5}">
                      <a16:colId xmlns:a16="http://schemas.microsoft.com/office/drawing/2014/main" val="851627088"/>
                    </a:ext>
                  </a:extLst>
                </a:gridCol>
                <a:gridCol w="1585073">
                  <a:extLst>
                    <a:ext uri="{9D8B030D-6E8A-4147-A177-3AD203B41FA5}">
                      <a16:colId xmlns:a16="http://schemas.microsoft.com/office/drawing/2014/main" val="2717044809"/>
                    </a:ext>
                  </a:extLst>
                </a:gridCol>
                <a:gridCol w="1585073">
                  <a:extLst>
                    <a:ext uri="{9D8B030D-6E8A-4147-A177-3AD203B41FA5}">
                      <a16:colId xmlns:a16="http://schemas.microsoft.com/office/drawing/2014/main" val="3475153979"/>
                    </a:ext>
                  </a:extLst>
                </a:gridCol>
                <a:gridCol w="1585952">
                  <a:extLst>
                    <a:ext uri="{9D8B030D-6E8A-4147-A177-3AD203B41FA5}">
                      <a16:colId xmlns:a16="http://schemas.microsoft.com/office/drawing/2014/main" val="2263761075"/>
                    </a:ext>
                  </a:extLst>
                </a:gridCol>
              </a:tblGrid>
              <a:tr h="214332">
                <a:tc>
                  <a:txBody>
                    <a:bodyPr/>
                    <a:lstStyle/>
                    <a:p>
                      <a:pPr>
                        <a:lnSpc>
                          <a:spcPct val="107000"/>
                        </a:lnSpc>
                        <a:spcAft>
                          <a:spcPts val="800"/>
                        </a:spcAft>
                      </a:pPr>
                      <a:r>
                        <a:rPr lang="en-US" sz="1400" kern="100" dirty="0">
                          <a:solidFill>
                            <a:schemeClr val="tx1"/>
                          </a:solidFill>
                          <a:effectLst/>
                          <a:highlight>
                            <a:srgbClr val="D9E2F3"/>
                          </a:highlight>
                        </a:rPr>
                        <a:t>Indicators</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solidFill>
                            <a:schemeClr val="tx1"/>
                          </a:solidFill>
                          <a:effectLst/>
                          <a:highlight>
                            <a:srgbClr val="D9E2F3"/>
                          </a:highlight>
                        </a:rPr>
                        <a:t>Bhutan</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solidFill>
                            <a:schemeClr val="tx1"/>
                          </a:solidFill>
                          <a:effectLst/>
                          <a:highlight>
                            <a:srgbClr val="D9E2F3"/>
                          </a:highlight>
                        </a:rPr>
                        <a:t>Lao PDR</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solidFill>
                            <a:schemeClr val="tx1"/>
                          </a:solidFill>
                          <a:effectLst/>
                          <a:highlight>
                            <a:srgbClr val="D9E2F3"/>
                          </a:highlight>
                        </a:rPr>
                        <a:t>Nepal</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solidFill>
                            <a:schemeClr val="tx1"/>
                          </a:solidFill>
                          <a:effectLst/>
                          <a:highlight>
                            <a:srgbClr val="D9E2F3"/>
                          </a:highlight>
                        </a:rPr>
                        <a:t>Philippines</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extLst>
                  <a:ext uri="{0D108BD9-81ED-4DB2-BD59-A6C34878D82A}">
                    <a16:rowId xmlns:a16="http://schemas.microsoft.com/office/drawing/2014/main" val="302703968"/>
                  </a:ext>
                </a:extLst>
              </a:tr>
              <a:tr h="1343137">
                <a:tc>
                  <a:txBody>
                    <a:bodyPr/>
                    <a:lstStyle/>
                    <a:p>
                      <a:pPr>
                        <a:lnSpc>
                          <a:spcPct val="107000"/>
                        </a:lnSpc>
                        <a:spcAft>
                          <a:spcPts val="800"/>
                        </a:spcAft>
                      </a:pPr>
                      <a:r>
                        <a:rPr lang="en-US" sz="1400" kern="100" dirty="0">
                          <a:effectLst/>
                        </a:rPr>
                        <a:t>Access Availability</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DSL, FTTH, 3G/4G/5G</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DSL, FTTH, 3G/4G/5G</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FTTH, 3G/4G, and a small number of satellite terminals for private licensees</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FTTH, DSL, fixed wireless, 3G/4G/5G, and VSAT in some rural areas</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extLst>
                  <a:ext uri="{0D108BD9-81ED-4DB2-BD59-A6C34878D82A}">
                    <a16:rowId xmlns:a16="http://schemas.microsoft.com/office/drawing/2014/main" val="2472777076"/>
                  </a:ext>
                </a:extLst>
              </a:tr>
              <a:tr h="440093">
                <a:tc>
                  <a:txBody>
                    <a:bodyPr/>
                    <a:lstStyle/>
                    <a:p>
                      <a:pPr>
                        <a:lnSpc>
                          <a:spcPct val="107000"/>
                        </a:lnSpc>
                        <a:spcAft>
                          <a:spcPts val="800"/>
                        </a:spcAft>
                      </a:pPr>
                      <a:r>
                        <a:rPr lang="en-US" sz="1400" kern="100" dirty="0">
                          <a:effectLst/>
                        </a:rPr>
                        <a:t>Fixed Household Penetration</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1%</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11%</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43%</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29%</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extLst>
                  <a:ext uri="{0D108BD9-81ED-4DB2-BD59-A6C34878D82A}">
                    <a16:rowId xmlns:a16="http://schemas.microsoft.com/office/drawing/2014/main" val="1342605149"/>
                  </a:ext>
                </a:extLst>
              </a:tr>
              <a:tr h="440093">
                <a:tc>
                  <a:txBody>
                    <a:bodyPr/>
                    <a:lstStyle/>
                    <a:p>
                      <a:pPr>
                        <a:lnSpc>
                          <a:spcPct val="107000"/>
                        </a:lnSpc>
                        <a:spcAft>
                          <a:spcPts val="800"/>
                        </a:spcAft>
                      </a:pPr>
                      <a:r>
                        <a:rPr lang="en-US" sz="1400" kern="100" dirty="0">
                          <a:effectLst/>
                        </a:rPr>
                        <a:t>Mobile Data Penetration</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99%</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84%</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96%</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112%</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extLst>
                  <a:ext uri="{0D108BD9-81ED-4DB2-BD59-A6C34878D82A}">
                    <a16:rowId xmlns:a16="http://schemas.microsoft.com/office/drawing/2014/main" val="2769793752"/>
                  </a:ext>
                </a:extLst>
              </a:tr>
              <a:tr h="440093">
                <a:tc>
                  <a:txBody>
                    <a:bodyPr/>
                    <a:lstStyle/>
                    <a:p>
                      <a:pPr>
                        <a:lnSpc>
                          <a:spcPct val="107000"/>
                        </a:lnSpc>
                        <a:spcAft>
                          <a:spcPts val="800"/>
                        </a:spcAft>
                      </a:pPr>
                      <a:r>
                        <a:rPr lang="en-US" sz="1400" kern="100" dirty="0">
                          <a:effectLst/>
                        </a:rPr>
                        <a:t>No. of IXPs (Location)</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1 (Thimphu)</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1 (Vientiane)</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1 (Lalitpur and Kathmandu)</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10 (Manila and Cebu)</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extLst>
                  <a:ext uri="{0D108BD9-81ED-4DB2-BD59-A6C34878D82A}">
                    <a16:rowId xmlns:a16="http://schemas.microsoft.com/office/drawing/2014/main" val="311737424"/>
                  </a:ext>
                </a:extLst>
              </a:tr>
              <a:tr h="665854">
                <a:tc>
                  <a:txBody>
                    <a:bodyPr/>
                    <a:lstStyle/>
                    <a:p>
                      <a:pPr>
                        <a:lnSpc>
                          <a:spcPct val="107000"/>
                        </a:lnSpc>
                        <a:spcAft>
                          <a:spcPts val="800"/>
                        </a:spcAft>
                      </a:pPr>
                      <a:r>
                        <a:rPr lang="en-US" sz="1400" kern="100" dirty="0">
                          <a:effectLst/>
                        </a:rPr>
                        <a:t>No. of Data Centres (Tier Level)</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3 (Tier 2)</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Few (not tier certified)</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7 (Tier 3)</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tc>
                  <a:txBody>
                    <a:bodyPr/>
                    <a:lstStyle/>
                    <a:p>
                      <a:pPr>
                        <a:lnSpc>
                          <a:spcPct val="107000"/>
                        </a:lnSpc>
                        <a:spcAft>
                          <a:spcPts val="800"/>
                        </a:spcAft>
                      </a:pPr>
                      <a:r>
                        <a:rPr lang="en-US" sz="1400" kern="100" dirty="0">
                          <a:effectLst/>
                        </a:rPr>
                        <a:t>At least 8</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4947" marR="94947" marT="0" marB="0"/>
                </a:tc>
                <a:extLst>
                  <a:ext uri="{0D108BD9-81ED-4DB2-BD59-A6C34878D82A}">
                    <a16:rowId xmlns:a16="http://schemas.microsoft.com/office/drawing/2014/main" val="2435532326"/>
                  </a:ext>
                </a:extLst>
              </a:tr>
            </a:tbl>
          </a:graphicData>
        </a:graphic>
      </p:graphicFrame>
    </p:spTree>
    <p:extLst>
      <p:ext uri="{BB962C8B-B14F-4D97-AF65-F5344CB8AC3E}">
        <p14:creationId xmlns:p14="http://schemas.microsoft.com/office/powerpoint/2010/main" val="365334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13</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2" name="Rectangle 1">
            <a:extLst>
              <a:ext uri="{FF2B5EF4-FFF2-40B4-BE49-F238E27FC236}">
                <a16:creationId xmlns:a16="http://schemas.microsoft.com/office/drawing/2014/main" id="{A2C61FAF-8473-916F-8B6C-DC9405B5F980}"/>
              </a:ext>
            </a:extLst>
          </p:cNvPr>
          <p:cNvSpPr/>
          <p:nvPr/>
        </p:nvSpPr>
        <p:spPr bwMode="auto">
          <a:xfrm>
            <a:off x="381442" y="1033472"/>
            <a:ext cx="2751796" cy="369999"/>
          </a:xfrm>
          <a:prstGeom prst="rect">
            <a:avLst/>
          </a:prstGeom>
          <a:solidFill>
            <a:srgbClr val="3085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1E1A55-1DC5-EA7F-5EB2-EF21A3A7E708}"/>
              </a:ext>
            </a:extLst>
          </p:cNvPr>
          <p:cNvSpPr txBox="1"/>
          <p:nvPr/>
        </p:nvSpPr>
        <p:spPr>
          <a:xfrm>
            <a:off x="389377" y="1018548"/>
            <a:ext cx="2670639"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Network Resilience</a:t>
            </a:r>
          </a:p>
        </p:txBody>
      </p:sp>
      <p:graphicFrame>
        <p:nvGraphicFramePr>
          <p:cNvPr id="3" name="Table 2">
            <a:extLst>
              <a:ext uri="{FF2B5EF4-FFF2-40B4-BE49-F238E27FC236}">
                <a16:creationId xmlns:a16="http://schemas.microsoft.com/office/drawing/2014/main" id="{1841C7B3-7B7B-7DFF-6449-21EF4AE3FBA1}"/>
              </a:ext>
            </a:extLst>
          </p:cNvPr>
          <p:cNvGraphicFramePr>
            <a:graphicFrameLocks noGrp="1"/>
          </p:cNvGraphicFramePr>
          <p:nvPr>
            <p:extLst>
              <p:ext uri="{D42A27DB-BD31-4B8C-83A1-F6EECF244321}">
                <p14:modId xmlns:p14="http://schemas.microsoft.com/office/powerpoint/2010/main" val="1701311930"/>
              </p:ext>
            </p:extLst>
          </p:nvPr>
        </p:nvGraphicFramePr>
        <p:xfrm>
          <a:off x="1724696" y="1796198"/>
          <a:ext cx="8060738" cy="3594263"/>
        </p:xfrm>
        <a:graphic>
          <a:graphicData uri="http://schemas.openxmlformats.org/drawingml/2006/table">
            <a:tbl>
              <a:tblPr firstRow="1" firstCol="1" bandRow="1">
                <a:tableStyleId>{5C22544A-7EE6-4342-B048-85BDC9FD1C3A}</a:tableStyleId>
              </a:tblPr>
              <a:tblGrid>
                <a:gridCol w="1643260">
                  <a:extLst>
                    <a:ext uri="{9D8B030D-6E8A-4147-A177-3AD203B41FA5}">
                      <a16:colId xmlns:a16="http://schemas.microsoft.com/office/drawing/2014/main" val="476517063"/>
                    </a:ext>
                  </a:extLst>
                </a:gridCol>
                <a:gridCol w="1580677">
                  <a:extLst>
                    <a:ext uri="{9D8B030D-6E8A-4147-A177-3AD203B41FA5}">
                      <a16:colId xmlns:a16="http://schemas.microsoft.com/office/drawing/2014/main" val="2376085566"/>
                    </a:ext>
                  </a:extLst>
                </a:gridCol>
                <a:gridCol w="1611969">
                  <a:extLst>
                    <a:ext uri="{9D8B030D-6E8A-4147-A177-3AD203B41FA5}">
                      <a16:colId xmlns:a16="http://schemas.microsoft.com/office/drawing/2014/main" val="1752312330"/>
                    </a:ext>
                  </a:extLst>
                </a:gridCol>
                <a:gridCol w="1611969">
                  <a:extLst>
                    <a:ext uri="{9D8B030D-6E8A-4147-A177-3AD203B41FA5}">
                      <a16:colId xmlns:a16="http://schemas.microsoft.com/office/drawing/2014/main" val="2575690709"/>
                    </a:ext>
                  </a:extLst>
                </a:gridCol>
                <a:gridCol w="1612863">
                  <a:extLst>
                    <a:ext uri="{9D8B030D-6E8A-4147-A177-3AD203B41FA5}">
                      <a16:colId xmlns:a16="http://schemas.microsoft.com/office/drawing/2014/main" val="2543080490"/>
                    </a:ext>
                  </a:extLst>
                </a:gridCol>
              </a:tblGrid>
              <a:tr h="219400">
                <a:tc>
                  <a:txBody>
                    <a:bodyPr/>
                    <a:lstStyle/>
                    <a:p>
                      <a:pPr>
                        <a:lnSpc>
                          <a:spcPct val="107000"/>
                        </a:lnSpc>
                        <a:spcAft>
                          <a:spcPts val="800"/>
                        </a:spcAft>
                      </a:pPr>
                      <a:r>
                        <a:rPr lang="en-US" sz="1300" kern="100" dirty="0">
                          <a:solidFill>
                            <a:schemeClr val="tx1"/>
                          </a:solidFill>
                          <a:effectLst/>
                          <a:highlight>
                            <a:srgbClr val="D9E2F3"/>
                          </a:highlight>
                        </a:rPr>
                        <a:t>Indicators</a:t>
                      </a:r>
                      <a:endParaRPr lang="en-MY" sz="15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solidFill>
                            <a:schemeClr val="tx1"/>
                          </a:solidFill>
                          <a:effectLst/>
                          <a:highlight>
                            <a:srgbClr val="D9E2F3"/>
                          </a:highlight>
                        </a:rPr>
                        <a:t>Bhutan</a:t>
                      </a:r>
                      <a:endParaRPr lang="en-MY" sz="15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solidFill>
                            <a:schemeClr val="tx1"/>
                          </a:solidFill>
                          <a:effectLst/>
                          <a:highlight>
                            <a:srgbClr val="D9E2F3"/>
                          </a:highlight>
                        </a:rPr>
                        <a:t>Lao PDR</a:t>
                      </a:r>
                      <a:endParaRPr lang="en-MY" sz="15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solidFill>
                            <a:schemeClr val="tx1"/>
                          </a:solidFill>
                          <a:effectLst/>
                          <a:highlight>
                            <a:srgbClr val="D9E2F3"/>
                          </a:highlight>
                        </a:rPr>
                        <a:t>Nepal</a:t>
                      </a:r>
                      <a:endParaRPr lang="en-MY" sz="15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solidFill>
                            <a:schemeClr val="tx1"/>
                          </a:solidFill>
                          <a:effectLst/>
                          <a:highlight>
                            <a:srgbClr val="D9E2F3"/>
                          </a:highlight>
                        </a:rPr>
                        <a:t>Philippines</a:t>
                      </a:r>
                      <a:endParaRPr lang="en-MY" sz="15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extLst>
                  <a:ext uri="{0D108BD9-81ED-4DB2-BD59-A6C34878D82A}">
                    <a16:rowId xmlns:a16="http://schemas.microsoft.com/office/drawing/2014/main" val="3779502243"/>
                  </a:ext>
                </a:extLst>
              </a:tr>
              <a:tr h="1548322">
                <a:tc>
                  <a:txBody>
                    <a:bodyPr/>
                    <a:lstStyle/>
                    <a:p>
                      <a:pPr>
                        <a:lnSpc>
                          <a:spcPct val="107000"/>
                        </a:lnSpc>
                        <a:spcAft>
                          <a:spcPts val="800"/>
                        </a:spcAft>
                      </a:pPr>
                      <a:r>
                        <a:rPr lang="en-US" sz="1300" kern="100" dirty="0">
                          <a:effectLst/>
                        </a:rPr>
                        <a:t>Terrestrial Network</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Parts of the network have diverse routes.</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Critical nodes have been identified and a ring topology provides network resilience.</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Critical nodes upgraded and a ring topology provides network resilience.</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Two major operators have built domestic fibre and microwave networks in self-healing loops.</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extLst>
                  <a:ext uri="{0D108BD9-81ED-4DB2-BD59-A6C34878D82A}">
                    <a16:rowId xmlns:a16="http://schemas.microsoft.com/office/drawing/2014/main" val="2695127355"/>
                  </a:ext>
                </a:extLst>
              </a:tr>
              <a:tr h="1826541">
                <a:tc>
                  <a:txBody>
                    <a:bodyPr/>
                    <a:lstStyle/>
                    <a:p>
                      <a:pPr>
                        <a:lnSpc>
                          <a:spcPct val="107000"/>
                        </a:lnSpc>
                        <a:spcAft>
                          <a:spcPts val="800"/>
                        </a:spcAft>
                      </a:pPr>
                      <a:r>
                        <a:rPr lang="en-US" sz="1300" kern="100" dirty="0">
                          <a:effectLst/>
                        </a:rPr>
                        <a:t>International Network</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Two international gateways but both connect to Siliguri, India. A third gateway that connects to Bangladesh is being negotiated.</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There are multiple points of connections to Cambodia, China, Myanmar, Thailand and Viet Nam.</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Limited international gateways, relying on submarine cables through India.</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tc>
                  <a:txBody>
                    <a:bodyPr/>
                    <a:lstStyle/>
                    <a:p>
                      <a:pPr>
                        <a:lnSpc>
                          <a:spcPct val="107000"/>
                        </a:lnSpc>
                        <a:spcAft>
                          <a:spcPts val="800"/>
                        </a:spcAft>
                      </a:pPr>
                      <a:r>
                        <a:rPr lang="en-US" sz="1300" kern="100" dirty="0">
                          <a:effectLst/>
                        </a:rPr>
                        <a:t>Connected to 11 international submarine cables. New cables such as Bitfrost and TPU will add more capacity and route diversity.</a:t>
                      </a:r>
                      <a:endParaRPr lang="en-MY" sz="15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6556" marR="96556" marT="0" marB="0"/>
                </a:tc>
                <a:extLst>
                  <a:ext uri="{0D108BD9-81ED-4DB2-BD59-A6C34878D82A}">
                    <a16:rowId xmlns:a16="http://schemas.microsoft.com/office/drawing/2014/main" val="877452727"/>
                  </a:ext>
                </a:extLst>
              </a:tr>
            </a:tbl>
          </a:graphicData>
        </a:graphic>
      </p:graphicFrame>
    </p:spTree>
    <p:extLst>
      <p:ext uri="{BB962C8B-B14F-4D97-AF65-F5344CB8AC3E}">
        <p14:creationId xmlns:p14="http://schemas.microsoft.com/office/powerpoint/2010/main" val="128805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14</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2" name="Rectangle 1">
            <a:extLst>
              <a:ext uri="{FF2B5EF4-FFF2-40B4-BE49-F238E27FC236}">
                <a16:creationId xmlns:a16="http://schemas.microsoft.com/office/drawing/2014/main" id="{A2C61FAF-8473-916F-8B6C-DC9405B5F980}"/>
              </a:ext>
            </a:extLst>
          </p:cNvPr>
          <p:cNvSpPr/>
          <p:nvPr/>
        </p:nvSpPr>
        <p:spPr bwMode="auto">
          <a:xfrm>
            <a:off x="381442" y="1033472"/>
            <a:ext cx="2751796" cy="369999"/>
          </a:xfrm>
          <a:prstGeom prst="rect">
            <a:avLst/>
          </a:prstGeom>
          <a:solidFill>
            <a:srgbClr val="3085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1E1A55-1DC5-EA7F-5EB2-EF21A3A7E708}"/>
              </a:ext>
            </a:extLst>
          </p:cNvPr>
          <p:cNvSpPr txBox="1"/>
          <p:nvPr/>
        </p:nvSpPr>
        <p:spPr>
          <a:xfrm>
            <a:off x="389377" y="1018548"/>
            <a:ext cx="2670639"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Network Resilience</a:t>
            </a:r>
          </a:p>
        </p:txBody>
      </p:sp>
      <p:sp>
        <p:nvSpPr>
          <p:cNvPr id="3" name="TextBox 2">
            <a:extLst>
              <a:ext uri="{FF2B5EF4-FFF2-40B4-BE49-F238E27FC236}">
                <a16:creationId xmlns:a16="http://schemas.microsoft.com/office/drawing/2014/main" id="{CECC1E5D-D8DF-1889-1E70-362C67BF5B3E}"/>
              </a:ext>
            </a:extLst>
          </p:cNvPr>
          <p:cNvSpPr txBox="1"/>
          <p:nvPr/>
        </p:nvSpPr>
        <p:spPr>
          <a:xfrm>
            <a:off x="389377" y="2967335"/>
            <a:ext cx="8275229" cy="1200329"/>
          </a:xfrm>
          <a:prstGeom prst="rect">
            <a:avLst/>
          </a:prstGeom>
          <a:noFill/>
        </p:spPr>
        <p:txBody>
          <a:bodyPr wrap="square" rtlCol="0">
            <a:spAutoFit/>
          </a:bodyPr>
          <a:lstStyle/>
          <a:p>
            <a:r>
              <a:rPr lang="en-US" b="1" dirty="0"/>
              <a:t>GAPS</a:t>
            </a:r>
          </a:p>
          <a:p>
            <a:r>
              <a:rPr lang="en-US" dirty="0"/>
              <a:t>Countries can do more to diversify network routes and connectivity choices, and improve network quality (especially in preparation for pandemics like COVID-19 that is likely to require more connectivity and network capacity).</a:t>
            </a:r>
            <a:endParaRPr lang="en-MY" dirty="0"/>
          </a:p>
        </p:txBody>
      </p:sp>
    </p:spTree>
    <p:extLst>
      <p:ext uri="{BB962C8B-B14F-4D97-AF65-F5344CB8AC3E}">
        <p14:creationId xmlns:p14="http://schemas.microsoft.com/office/powerpoint/2010/main" val="131509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63DF-19AC-DD52-FBFD-8AD7386A98DD}"/>
              </a:ext>
            </a:extLst>
          </p:cNvPr>
          <p:cNvSpPr>
            <a:spLocks noGrp="1"/>
          </p:cNvSpPr>
          <p:nvPr>
            <p:ph type="title"/>
          </p:nvPr>
        </p:nvSpPr>
        <p:spPr>
          <a:xfrm>
            <a:off x="0" y="-69469"/>
            <a:ext cx="12191999" cy="566738"/>
          </a:xfrm>
        </p:spPr>
        <p:txBody>
          <a:bodyPr/>
          <a:lstStyle/>
          <a:p>
            <a:pPr algn="ctr"/>
            <a:r>
              <a:rPr lang="en-US" sz="1700" dirty="0">
                <a:solidFill>
                  <a:schemeClr val="bg1"/>
                </a:solidFill>
              </a:rPr>
              <a:t>Percentage of Population Covered by at Least an LTE/WiMAX Mobile Network in Asia and the Pacific, 2015–2023</a:t>
            </a:r>
            <a:endParaRPr lang="en-MY" sz="1700" dirty="0">
              <a:solidFill>
                <a:schemeClr val="bg1"/>
              </a:solidFill>
            </a:endParaRPr>
          </a:p>
        </p:txBody>
      </p:sp>
      <p:sp>
        <p:nvSpPr>
          <p:cNvPr id="5" name="Slide Number Placeholder 4">
            <a:extLst>
              <a:ext uri="{FF2B5EF4-FFF2-40B4-BE49-F238E27FC236}">
                <a16:creationId xmlns:a16="http://schemas.microsoft.com/office/drawing/2014/main" id="{8CDE2121-3131-B8D1-2944-A3699B114CF9}"/>
              </a:ext>
            </a:extLst>
          </p:cNvPr>
          <p:cNvSpPr>
            <a:spLocks noGrp="1"/>
          </p:cNvSpPr>
          <p:nvPr>
            <p:ph type="sldNum" sz="quarter" idx="10"/>
          </p:nvPr>
        </p:nvSpPr>
        <p:spPr/>
        <p:txBody>
          <a:bodyPr/>
          <a:lstStyle/>
          <a:p>
            <a:pPr>
              <a:defRPr/>
            </a:pPr>
            <a:fld id="{2019E273-69BA-5C45-93D5-C9219F6D01CD}" type="slidenum">
              <a:rPr lang="en-US" smtClean="0"/>
              <a:pPr>
                <a:defRPr/>
              </a:pPr>
              <a:t>15</a:t>
            </a:fld>
            <a:endParaRPr lang="en-US" dirty="0"/>
          </a:p>
        </p:txBody>
      </p:sp>
      <p:graphicFrame>
        <p:nvGraphicFramePr>
          <p:cNvPr id="8" name="Picture Placeholder 7">
            <a:extLst>
              <a:ext uri="{FF2B5EF4-FFF2-40B4-BE49-F238E27FC236}">
                <a16:creationId xmlns:a16="http://schemas.microsoft.com/office/drawing/2014/main" id="{B69A8DF1-D617-0E7E-36E4-A610CFD4F802}"/>
              </a:ext>
            </a:extLst>
          </p:cNvPr>
          <p:cNvGraphicFramePr>
            <a:graphicFrameLocks noGrp="1"/>
          </p:cNvGraphicFramePr>
          <p:nvPr>
            <p:ph type="pic" idx="1"/>
            <p:extLst>
              <p:ext uri="{D42A27DB-BD31-4B8C-83A1-F6EECF244321}">
                <p14:modId xmlns:p14="http://schemas.microsoft.com/office/powerpoint/2010/main" val="3449522565"/>
              </p:ext>
            </p:extLst>
          </p:nvPr>
        </p:nvGraphicFramePr>
        <p:xfrm>
          <a:off x="1768682" y="1299149"/>
          <a:ext cx="8654633" cy="42597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D8459B5-35E9-AF8A-D0B3-C2BBA20D0768}"/>
              </a:ext>
            </a:extLst>
          </p:cNvPr>
          <p:cNvSpPr txBox="1"/>
          <p:nvPr/>
        </p:nvSpPr>
        <p:spPr>
          <a:xfrm>
            <a:off x="1107203" y="6256294"/>
            <a:ext cx="9008617" cy="461665"/>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ITU, “Statistics: Global and Regional ICT Data – Time series of ICT data for the world, by geographic regions, by urban/rural area and by level of development​ (2005–2023​)”, November 2023.</a:t>
            </a:r>
          </a:p>
        </p:txBody>
      </p:sp>
    </p:spTree>
    <p:extLst>
      <p:ext uri="{BB962C8B-B14F-4D97-AF65-F5344CB8AC3E}">
        <p14:creationId xmlns:p14="http://schemas.microsoft.com/office/powerpoint/2010/main" val="4176003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16</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2" name="Rectangle 1">
            <a:extLst>
              <a:ext uri="{FF2B5EF4-FFF2-40B4-BE49-F238E27FC236}">
                <a16:creationId xmlns:a16="http://schemas.microsoft.com/office/drawing/2014/main" id="{A2C61FAF-8473-916F-8B6C-DC9405B5F980}"/>
              </a:ext>
            </a:extLst>
          </p:cNvPr>
          <p:cNvSpPr/>
          <p:nvPr/>
        </p:nvSpPr>
        <p:spPr bwMode="auto">
          <a:xfrm>
            <a:off x="381442" y="1033472"/>
            <a:ext cx="2751796" cy="369999"/>
          </a:xfrm>
          <a:prstGeom prst="rect">
            <a:avLst/>
          </a:prstGeom>
          <a:solidFill>
            <a:srgbClr val="3085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1E1A55-1DC5-EA7F-5EB2-EF21A3A7E708}"/>
              </a:ext>
            </a:extLst>
          </p:cNvPr>
          <p:cNvSpPr txBox="1"/>
          <p:nvPr/>
        </p:nvSpPr>
        <p:spPr>
          <a:xfrm>
            <a:off x="389377" y="1018548"/>
            <a:ext cx="2670639"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Network Resilience</a:t>
            </a:r>
          </a:p>
        </p:txBody>
      </p:sp>
      <p:sp>
        <p:nvSpPr>
          <p:cNvPr id="6" name="TextBox 5">
            <a:extLst>
              <a:ext uri="{FF2B5EF4-FFF2-40B4-BE49-F238E27FC236}">
                <a16:creationId xmlns:a16="http://schemas.microsoft.com/office/drawing/2014/main" id="{7969233B-073D-F78E-F36D-3EB9FB754A26}"/>
              </a:ext>
            </a:extLst>
          </p:cNvPr>
          <p:cNvSpPr txBox="1"/>
          <p:nvPr/>
        </p:nvSpPr>
        <p:spPr>
          <a:xfrm>
            <a:off x="389378" y="2967335"/>
            <a:ext cx="11222614" cy="2308324"/>
          </a:xfrm>
          <a:prstGeom prst="rect">
            <a:avLst/>
          </a:prstGeom>
          <a:noFill/>
        </p:spPr>
        <p:txBody>
          <a:bodyPr wrap="square" rtlCol="0">
            <a:spAutoFit/>
          </a:bodyPr>
          <a:lstStyle/>
          <a:p>
            <a:r>
              <a:rPr lang="en-US" b="1" dirty="0"/>
              <a:t>GOOD PRACTICES</a:t>
            </a:r>
          </a:p>
          <a:p>
            <a:r>
              <a:rPr lang="en-US" dirty="0"/>
              <a:t>Leverage the potential of non-terrestrial networks for expanding broadband connectivity to unserved and underserved areas, and for emergency preparedness:</a:t>
            </a:r>
          </a:p>
          <a:p>
            <a:endParaRPr lang="en-US" dirty="0"/>
          </a:p>
          <a:p>
            <a:pPr marL="285750" indent="-285750">
              <a:buFont typeface="Arial" panose="020B0604020202020204" pitchFamily="34" charset="0"/>
              <a:buChar char="•"/>
            </a:pPr>
            <a:r>
              <a:rPr lang="en-US" dirty="0"/>
              <a:t>High-altitude platform station systems, balloons, drones (e.g., India conducting trials)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GEO, MEO and LEO satellite systems (e.g., Papua New Guinea reviewing regulatory framework and licensing process)</a:t>
            </a:r>
            <a:endParaRPr lang="en-MY" dirty="0"/>
          </a:p>
        </p:txBody>
      </p:sp>
    </p:spTree>
    <p:extLst>
      <p:ext uri="{BB962C8B-B14F-4D97-AF65-F5344CB8AC3E}">
        <p14:creationId xmlns:p14="http://schemas.microsoft.com/office/powerpoint/2010/main" val="3618552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17</a:t>
            </a:fld>
            <a:endParaRPr lang="en-US" dirty="0"/>
          </a:p>
        </p:txBody>
      </p:sp>
      <p:sp>
        <p:nvSpPr>
          <p:cNvPr id="5" name="TextBox 4">
            <a:extLst>
              <a:ext uri="{FF2B5EF4-FFF2-40B4-BE49-F238E27FC236}">
                <a16:creationId xmlns:a16="http://schemas.microsoft.com/office/drawing/2014/main" id="{7DF88032-A4CC-B5B0-9E44-7F71BC913328}"/>
              </a:ext>
            </a:extLst>
          </p:cNvPr>
          <p:cNvSpPr txBox="1"/>
          <p:nvPr/>
        </p:nvSpPr>
        <p:spPr>
          <a:xfrm>
            <a:off x="1107203" y="6256294"/>
            <a:ext cx="9008617" cy="461665"/>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APNIC Foundation, "Project Complete! Hybrid LoRa Network for Underserved Community Internet (LUCI)". Available at https://apnic.foundation/project-complete-hybrid-lora-network-for-underserved-community-internet-luci/.</a:t>
            </a:r>
            <a:endParaRPr lang="en-MY" sz="1200" dirty="0">
              <a:solidFill>
                <a:schemeClr val="bg1"/>
              </a:solidFill>
            </a:endParaRPr>
          </a:p>
        </p:txBody>
      </p:sp>
      <p:pic>
        <p:nvPicPr>
          <p:cNvPr id="6" name="Picture 5">
            <a:extLst>
              <a:ext uri="{FF2B5EF4-FFF2-40B4-BE49-F238E27FC236}">
                <a16:creationId xmlns:a16="http://schemas.microsoft.com/office/drawing/2014/main" id="{D5A72EBD-4A52-BAD3-4441-926831E96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1595437"/>
            <a:ext cx="10858500" cy="3667125"/>
          </a:xfrm>
          <a:prstGeom prst="rect">
            <a:avLst/>
          </a:prstGeom>
        </p:spPr>
      </p:pic>
      <p:sp>
        <p:nvSpPr>
          <p:cNvPr id="3" name="Title 1">
            <a:extLst>
              <a:ext uri="{FF2B5EF4-FFF2-40B4-BE49-F238E27FC236}">
                <a16:creationId xmlns:a16="http://schemas.microsoft.com/office/drawing/2014/main" id="{AE93510F-00B3-E2E4-9073-651DA88181F7}"/>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Connecting Tasik Chini, Malaysia</a:t>
            </a:r>
          </a:p>
        </p:txBody>
      </p:sp>
    </p:spTree>
    <p:extLst>
      <p:ext uri="{BB962C8B-B14F-4D97-AF65-F5344CB8AC3E}">
        <p14:creationId xmlns:p14="http://schemas.microsoft.com/office/powerpoint/2010/main" val="314537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18</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6" name="Rectangle 5">
            <a:extLst>
              <a:ext uri="{FF2B5EF4-FFF2-40B4-BE49-F238E27FC236}">
                <a16:creationId xmlns:a16="http://schemas.microsoft.com/office/drawing/2014/main" id="{0F480ED2-F74A-7981-E8F1-A8AD2CAF926D}"/>
              </a:ext>
            </a:extLst>
          </p:cNvPr>
          <p:cNvSpPr/>
          <p:nvPr/>
        </p:nvSpPr>
        <p:spPr bwMode="auto">
          <a:xfrm>
            <a:off x="389377" y="1037407"/>
            <a:ext cx="2833940" cy="369999"/>
          </a:xfrm>
          <a:prstGeom prst="rect">
            <a:avLst/>
          </a:prstGeom>
          <a:solidFill>
            <a:srgbClr val="C7479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77F424-A979-FCB0-9B75-CBB3C9822565}"/>
              </a:ext>
            </a:extLst>
          </p:cNvPr>
          <p:cNvSpPr txBox="1"/>
          <p:nvPr/>
        </p:nvSpPr>
        <p:spPr>
          <a:xfrm>
            <a:off x="439128" y="1035225"/>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Affordability of ICT</a:t>
            </a:r>
          </a:p>
        </p:txBody>
      </p:sp>
      <p:graphicFrame>
        <p:nvGraphicFramePr>
          <p:cNvPr id="10" name="Table 9">
            <a:extLst>
              <a:ext uri="{FF2B5EF4-FFF2-40B4-BE49-F238E27FC236}">
                <a16:creationId xmlns:a16="http://schemas.microsoft.com/office/drawing/2014/main" id="{C460B073-E9FD-EF87-C0EC-42808743982C}"/>
              </a:ext>
            </a:extLst>
          </p:cNvPr>
          <p:cNvGraphicFramePr>
            <a:graphicFrameLocks noGrp="1"/>
          </p:cNvGraphicFramePr>
          <p:nvPr>
            <p:extLst>
              <p:ext uri="{D42A27DB-BD31-4B8C-83A1-F6EECF244321}">
                <p14:modId xmlns:p14="http://schemas.microsoft.com/office/powerpoint/2010/main" val="2226968668"/>
              </p:ext>
            </p:extLst>
          </p:nvPr>
        </p:nvGraphicFramePr>
        <p:xfrm>
          <a:off x="1654747" y="1845373"/>
          <a:ext cx="8254121" cy="3975220"/>
        </p:xfrm>
        <a:graphic>
          <a:graphicData uri="http://schemas.openxmlformats.org/drawingml/2006/table">
            <a:tbl>
              <a:tblPr firstRow="1" firstCol="1" bandRow="1">
                <a:tableStyleId>{5C22544A-7EE6-4342-B048-85BDC9FD1C3A}</a:tableStyleId>
              </a:tblPr>
              <a:tblGrid>
                <a:gridCol w="1682683">
                  <a:extLst>
                    <a:ext uri="{9D8B030D-6E8A-4147-A177-3AD203B41FA5}">
                      <a16:colId xmlns:a16="http://schemas.microsoft.com/office/drawing/2014/main" val="3691182761"/>
                    </a:ext>
                  </a:extLst>
                </a:gridCol>
                <a:gridCol w="1617683">
                  <a:extLst>
                    <a:ext uri="{9D8B030D-6E8A-4147-A177-3AD203B41FA5}">
                      <a16:colId xmlns:a16="http://schemas.microsoft.com/office/drawing/2014/main" val="2608862012"/>
                    </a:ext>
                  </a:extLst>
                </a:gridCol>
                <a:gridCol w="1651557">
                  <a:extLst>
                    <a:ext uri="{9D8B030D-6E8A-4147-A177-3AD203B41FA5}">
                      <a16:colId xmlns:a16="http://schemas.microsoft.com/office/drawing/2014/main" val="3775685712"/>
                    </a:ext>
                  </a:extLst>
                </a:gridCol>
                <a:gridCol w="1651557">
                  <a:extLst>
                    <a:ext uri="{9D8B030D-6E8A-4147-A177-3AD203B41FA5}">
                      <a16:colId xmlns:a16="http://schemas.microsoft.com/office/drawing/2014/main" val="1748515395"/>
                    </a:ext>
                  </a:extLst>
                </a:gridCol>
                <a:gridCol w="1650641">
                  <a:extLst>
                    <a:ext uri="{9D8B030D-6E8A-4147-A177-3AD203B41FA5}">
                      <a16:colId xmlns:a16="http://schemas.microsoft.com/office/drawing/2014/main" val="1995223085"/>
                    </a:ext>
                  </a:extLst>
                </a:gridCol>
              </a:tblGrid>
              <a:tr h="223198">
                <a:tc>
                  <a:txBody>
                    <a:bodyPr/>
                    <a:lstStyle/>
                    <a:p>
                      <a:pPr>
                        <a:lnSpc>
                          <a:spcPct val="107000"/>
                        </a:lnSpc>
                        <a:spcAft>
                          <a:spcPts val="800"/>
                        </a:spcAft>
                      </a:pPr>
                      <a:r>
                        <a:rPr lang="en-US" sz="1400" kern="100" dirty="0">
                          <a:solidFill>
                            <a:schemeClr val="tx1"/>
                          </a:solidFill>
                          <a:effectLst/>
                          <a:highlight>
                            <a:srgbClr val="D9E2F3"/>
                          </a:highlight>
                        </a:rPr>
                        <a:t>Indicators</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solidFill>
                            <a:schemeClr val="tx1"/>
                          </a:solidFill>
                          <a:effectLst/>
                          <a:highlight>
                            <a:srgbClr val="D9E2F3"/>
                          </a:highlight>
                        </a:rPr>
                        <a:t>Bhutan</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solidFill>
                            <a:schemeClr val="tx1"/>
                          </a:solidFill>
                          <a:effectLst/>
                          <a:highlight>
                            <a:srgbClr val="D9E2F3"/>
                          </a:highlight>
                        </a:rPr>
                        <a:t>Lao PDR</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solidFill>
                            <a:schemeClr val="tx1"/>
                          </a:solidFill>
                          <a:effectLst/>
                          <a:highlight>
                            <a:srgbClr val="D9E2F3"/>
                          </a:highlight>
                        </a:rPr>
                        <a:t>Nepal</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solidFill>
                            <a:schemeClr val="tx1"/>
                          </a:solidFill>
                          <a:effectLst/>
                          <a:highlight>
                            <a:srgbClr val="D9E2F3"/>
                          </a:highlight>
                        </a:rPr>
                        <a:t>Philippines</a:t>
                      </a:r>
                      <a:endParaRPr lang="en-MY" sz="16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extLst>
                  <a:ext uri="{0D108BD9-81ED-4DB2-BD59-A6C34878D82A}">
                    <a16:rowId xmlns:a16="http://schemas.microsoft.com/office/drawing/2014/main" val="1644415659"/>
                  </a:ext>
                </a:extLst>
              </a:tr>
              <a:tr h="966532">
                <a:tc>
                  <a:txBody>
                    <a:bodyPr/>
                    <a:lstStyle/>
                    <a:p>
                      <a:pPr>
                        <a:lnSpc>
                          <a:spcPct val="107000"/>
                        </a:lnSpc>
                        <a:spcAft>
                          <a:spcPts val="800"/>
                        </a:spcAft>
                      </a:pPr>
                      <a:r>
                        <a:rPr lang="en-US" sz="1400" kern="100" dirty="0">
                          <a:effectLst/>
                        </a:rPr>
                        <a:t>Market Concentration:</a:t>
                      </a:r>
                      <a:br>
                        <a:rPr lang="en-US" sz="1400" kern="100" dirty="0">
                          <a:effectLst/>
                        </a:rPr>
                      </a:br>
                      <a:r>
                        <a:rPr lang="en-US" sz="1400" kern="100" dirty="0">
                          <a:effectLst/>
                        </a:rPr>
                        <a:t>Mobile HHI</a:t>
                      </a:r>
                      <a:br>
                        <a:rPr lang="en-US" sz="1400" kern="100" dirty="0">
                          <a:effectLst/>
                        </a:rPr>
                      </a:br>
                      <a:r>
                        <a:rPr lang="en-US" sz="1400" kern="100" dirty="0">
                          <a:effectLst/>
                        </a:rPr>
                        <a:t>Fixed HHI</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 </a:t>
                      </a:r>
                      <a:endParaRPr lang="en-MY" sz="1600" kern="100" dirty="0">
                        <a:effectLst/>
                      </a:endParaRPr>
                    </a:p>
                    <a:p>
                      <a:pPr>
                        <a:lnSpc>
                          <a:spcPct val="107000"/>
                        </a:lnSpc>
                        <a:spcAft>
                          <a:spcPts val="800"/>
                        </a:spcAft>
                      </a:pPr>
                      <a:r>
                        <a:rPr lang="en-US" sz="1400" kern="100" dirty="0">
                          <a:effectLst/>
                        </a:rPr>
                        <a:t>5,288</a:t>
                      </a:r>
                      <a:endParaRPr lang="en-MY" sz="1600" kern="100" dirty="0">
                        <a:effectLst/>
                      </a:endParaRPr>
                    </a:p>
                    <a:p>
                      <a:pPr>
                        <a:lnSpc>
                          <a:spcPct val="107000"/>
                        </a:lnSpc>
                        <a:spcAft>
                          <a:spcPts val="800"/>
                        </a:spcAft>
                      </a:pPr>
                      <a:r>
                        <a:rPr lang="en-US" sz="1400" kern="100" dirty="0">
                          <a:effectLst/>
                        </a:rPr>
                        <a:t>2,467</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  </a:t>
                      </a:r>
                      <a:endParaRPr lang="en-MY" sz="1600" kern="100" dirty="0">
                        <a:effectLst/>
                      </a:endParaRPr>
                    </a:p>
                    <a:p>
                      <a:pPr>
                        <a:lnSpc>
                          <a:spcPct val="107000"/>
                        </a:lnSpc>
                        <a:spcAft>
                          <a:spcPts val="800"/>
                        </a:spcAft>
                      </a:pPr>
                      <a:r>
                        <a:rPr lang="en-US" sz="1400" kern="100" dirty="0">
                          <a:effectLst/>
                        </a:rPr>
                        <a:t>3,926</a:t>
                      </a:r>
                      <a:endParaRPr lang="en-MY" sz="1600" kern="100" dirty="0">
                        <a:effectLst/>
                      </a:endParaRPr>
                    </a:p>
                    <a:p>
                      <a:pPr>
                        <a:lnSpc>
                          <a:spcPct val="107000"/>
                        </a:lnSpc>
                        <a:spcAft>
                          <a:spcPts val="800"/>
                        </a:spcAft>
                      </a:pPr>
                      <a:r>
                        <a:rPr lang="en-US" sz="1400" kern="100" dirty="0">
                          <a:effectLst/>
                        </a:rPr>
                        <a:t>4,975</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 </a:t>
                      </a:r>
                      <a:endParaRPr lang="en-MY" sz="1600" kern="100" dirty="0">
                        <a:effectLst/>
                      </a:endParaRPr>
                    </a:p>
                    <a:p>
                      <a:pPr>
                        <a:lnSpc>
                          <a:spcPct val="107000"/>
                        </a:lnSpc>
                        <a:spcAft>
                          <a:spcPts val="800"/>
                        </a:spcAft>
                      </a:pPr>
                      <a:r>
                        <a:rPr lang="en-US" sz="1400" kern="100" dirty="0">
                          <a:effectLst/>
                        </a:rPr>
                        <a:t>5,242</a:t>
                      </a:r>
                      <a:endParaRPr lang="en-MY" sz="1600" kern="100" dirty="0">
                        <a:effectLst/>
                      </a:endParaRPr>
                    </a:p>
                    <a:p>
                      <a:pPr>
                        <a:lnSpc>
                          <a:spcPct val="107000"/>
                        </a:lnSpc>
                        <a:spcAft>
                          <a:spcPts val="800"/>
                        </a:spcAft>
                      </a:pPr>
                      <a:r>
                        <a:rPr lang="en-US" sz="1400" kern="100" dirty="0">
                          <a:effectLst/>
                        </a:rPr>
                        <a:t>1,421</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  </a:t>
                      </a:r>
                      <a:endParaRPr lang="en-MY" sz="1600" kern="100" dirty="0">
                        <a:effectLst/>
                      </a:endParaRPr>
                    </a:p>
                    <a:p>
                      <a:pPr>
                        <a:lnSpc>
                          <a:spcPct val="107000"/>
                        </a:lnSpc>
                        <a:spcAft>
                          <a:spcPts val="800"/>
                        </a:spcAft>
                      </a:pPr>
                      <a:r>
                        <a:rPr lang="en-US" sz="1400" kern="100" dirty="0">
                          <a:effectLst/>
                        </a:rPr>
                        <a:t>4,463</a:t>
                      </a:r>
                    </a:p>
                    <a:p>
                      <a:pPr>
                        <a:lnSpc>
                          <a:spcPct val="107000"/>
                        </a:lnSpc>
                        <a:spcAft>
                          <a:spcPts val="800"/>
                        </a:spcAft>
                      </a:pPr>
                      <a:r>
                        <a:rPr lang="en-US" sz="1400" kern="100" dirty="0">
                          <a:effectLst/>
                        </a:rPr>
                        <a:t>3,532</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extLst>
                  <a:ext uri="{0D108BD9-81ED-4DB2-BD59-A6C34878D82A}">
                    <a16:rowId xmlns:a16="http://schemas.microsoft.com/office/drawing/2014/main" val="3259142371"/>
                  </a:ext>
                </a:extLst>
              </a:tr>
              <a:tr h="928496">
                <a:tc>
                  <a:txBody>
                    <a:bodyPr/>
                    <a:lstStyle/>
                    <a:p>
                      <a:pPr>
                        <a:lnSpc>
                          <a:spcPct val="107000"/>
                        </a:lnSpc>
                        <a:spcAft>
                          <a:spcPts val="800"/>
                        </a:spcAft>
                      </a:pPr>
                      <a:r>
                        <a:rPr lang="en-US" sz="1400" kern="100" dirty="0">
                          <a:effectLst/>
                        </a:rPr>
                        <a:t>Fixed Broadband Basket (GNI per capita)</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2.87</a:t>
                      </a:r>
                      <a:br>
                        <a:rPr lang="en-US" sz="1400" kern="100" dirty="0">
                          <a:effectLst/>
                        </a:rPr>
                      </a:b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7.23</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10.29</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11.26</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extLst>
                  <a:ext uri="{0D108BD9-81ED-4DB2-BD59-A6C34878D82A}">
                    <a16:rowId xmlns:a16="http://schemas.microsoft.com/office/drawing/2014/main" val="3871626987"/>
                  </a:ext>
                </a:extLst>
              </a:tr>
              <a:tr h="1163596">
                <a:tc>
                  <a:txBody>
                    <a:bodyPr/>
                    <a:lstStyle/>
                    <a:p>
                      <a:pPr>
                        <a:lnSpc>
                          <a:spcPct val="107000"/>
                        </a:lnSpc>
                        <a:spcAft>
                          <a:spcPts val="800"/>
                        </a:spcAft>
                      </a:pPr>
                      <a:r>
                        <a:rPr lang="en-US" sz="1400" kern="100" dirty="0">
                          <a:effectLst/>
                        </a:rPr>
                        <a:t>Mobile Data and Voice Low Consumption Basket (GNI per capita)</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1.18</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4.03</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2.48</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2.32</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extLst>
                  <a:ext uri="{0D108BD9-81ED-4DB2-BD59-A6C34878D82A}">
                    <a16:rowId xmlns:a16="http://schemas.microsoft.com/office/drawing/2014/main" val="3071878941"/>
                  </a:ext>
                </a:extLst>
              </a:tr>
              <a:tr h="693398">
                <a:tc>
                  <a:txBody>
                    <a:bodyPr/>
                    <a:lstStyle/>
                    <a:p>
                      <a:pPr>
                        <a:lnSpc>
                          <a:spcPct val="107000"/>
                        </a:lnSpc>
                        <a:spcAft>
                          <a:spcPts val="800"/>
                        </a:spcAft>
                      </a:pPr>
                      <a:r>
                        <a:rPr lang="en-US" sz="1400" kern="100" dirty="0">
                          <a:effectLst/>
                        </a:rPr>
                        <a:t>Smartphone to Monthly Income Ratio</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17%</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13%</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9%</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tc>
                  <a:txBody>
                    <a:bodyPr/>
                    <a:lstStyle/>
                    <a:p>
                      <a:pPr>
                        <a:lnSpc>
                          <a:spcPct val="107000"/>
                        </a:lnSpc>
                        <a:spcAft>
                          <a:spcPts val="800"/>
                        </a:spcAft>
                      </a:pPr>
                      <a:r>
                        <a:rPr lang="en-US" sz="1400" kern="100" dirty="0">
                          <a:effectLst/>
                        </a:rPr>
                        <a:t>13%</a:t>
                      </a:r>
                      <a:endParaRPr lang="en-MY"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98874" marR="98874" marT="0" marB="0"/>
                </a:tc>
                <a:extLst>
                  <a:ext uri="{0D108BD9-81ED-4DB2-BD59-A6C34878D82A}">
                    <a16:rowId xmlns:a16="http://schemas.microsoft.com/office/drawing/2014/main" val="1344929269"/>
                  </a:ext>
                </a:extLst>
              </a:tr>
            </a:tbl>
          </a:graphicData>
        </a:graphic>
      </p:graphicFrame>
    </p:spTree>
    <p:extLst>
      <p:ext uri="{BB962C8B-B14F-4D97-AF65-F5344CB8AC3E}">
        <p14:creationId xmlns:p14="http://schemas.microsoft.com/office/powerpoint/2010/main" val="183579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19</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6" name="Rectangle 5">
            <a:extLst>
              <a:ext uri="{FF2B5EF4-FFF2-40B4-BE49-F238E27FC236}">
                <a16:creationId xmlns:a16="http://schemas.microsoft.com/office/drawing/2014/main" id="{0F480ED2-F74A-7981-E8F1-A8AD2CAF926D}"/>
              </a:ext>
            </a:extLst>
          </p:cNvPr>
          <p:cNvSpPr/>
          <p:nvPr/>
        </p:nvSpPr>
        <p:spPr bwMode="auto">
          <a:xfrm>
            <a:off x="389377" y="1037407"/>
            <a:ext cx="2833940" cy="369999"/>
          </a:xfrm>
          <a:prstGeom prst="rect">
            <a:avLst/>
          </a:prstGeom>
          <a:solidFill>
            <a:srgbClr val="C7479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77F424-A979-FCB0-9B75-CBB3C9822565}"/>
              </a:ext>
            </a:extLst>
          </p:cNvPr>
          <p:cNvSpPr txBox="1"/>
          <p:nvPr/>
        </p:nvSpPr>
        <p:spPr>
          <a:xfrm>
            <a:off x="439128" y="1035225"/>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Affordability of ICT</a:t>
            </a:r>
          </a:p>
        </p:txBody>
      </p:sp>
      <p:graphicFrame>
        <p:nvGraphicFramePr>
          <p:cNvPr id="2" name="Table 1">
            <a:extLst>
              <a:ext uri="{FF2B5EF4-FFF2-40B4-BE49-F238E27FC236}">
                <a16:creationId xmlns:a16="http://schemas.microsoft.com/office/drawing/2014/main" id="{53249799-EAFD-1D46-7676-FB977189DDEF}"/>
              </a:ext>
            </a:extLst>
          </p:cNvPr>
          <p:cNvGraphicFramePr>
            <a:graphicFrameLocks noGrp="1"/>
          </p:cNvGraphicFramePr>
          <p:nvPr>
            <p:extLst>
              <p:ext uri="{D42A27DB-BD31-4B8C-83A1-F6EECF244321}">
                <p14:modId xmlns:p14="http://schemas.microsoft.com/office/powerpoint/2010/main" val="1684512707"/>
              </p:ext>
            </p:extLst>
          </p:nvPr>
        </p:nvGraphicFramePr>
        <p:xfrm>
          <a:off x="4723907" y="809971"/>
          <a:ext cx="5822765" cy="5238058"/>
        </p:xfrm>
        <a:graphic>
          <a:graphicData uri="http://schemas.openxmlformats.org/drawingml/2006/table">
            <a:tbl>
              <a:tblPr firstRow="1" firstCol="1" bandRow="1">
                <a:tableStyleId>{5C22544A-7EE6-4342-B048-85BDC9FD1C3A}</a:tableStyleId>
              </a:tblPr>
              <a:tblGrid>
                <a:gridCol w="1187028">
                  <a:extLst>
                    <a:ext uri="{9D8B030D-6E8A-4147-A177-3AD203B41FA5}">
                      <a16:colId xmlns:a16="http://schemas.microsoft.com/office/drawing/2014/main" val="851839084"/>
                    </a:ext>
                  </a:extLst>
                </a:gridCol>
                <a:gridCol w="1141174">
                  <a:extLst>
                    <a:ext uri="{9D8B030D-6E8A-4147-A177-3AD203B41FA5}">
                      <a16:colId xmlns:a16="http://schemas.microsoft.com/office/drawing/2014/main" val="1284206740"/>
                    </a:ext>
                  </a:extLst>
                </a:gridCol>
                <a:gridCol w="1165070">
                  <a:extLst>
                    <a:ext uri="{9D8B030D-6E8A-4147-A177-3AD203B41FA5}">
                      <a16:colId xmlns:a16="http://schemas.microsoft.com/office/drawing/2014/main" val="4005317408"/>
                    </a:ext>
                  </a:extLst>
                </a:gridCol>
                <a:gridCol w="1165070">
                  <a:extLst>
                    <a:ext uri="{9D8B030D-6E8A-4147-A177-3AD203B41FA5}">
                      <a16:colId xmlns:a16="http://schemas.microsoft.com/office/drawing/2014/main" val="4273596982"/>
                    </a:ext>
                  </a:extLst>
                </a:gridCol>
                <a:gridCol w="1164423">
                  <a:extLst>
                    <a:ext uri="{9D8B030D-6E8A-4147-A177-3AD203B41FA5}">
                      <a16:colId xmlns:a16="http://schemas.microsoft.com/office/drawing/2014/main" val="1608031782"/>
                    </a:ext>
                  </a:extLst>
                </a:gridCol>
              </a:tblGrid>
              <a:tr h="171521">
                <a:tc>
                  <a:txBody>
                    <a:bodyPr/>
                    <a:lstStyle/>
                    <a:p>
                      <a:pPr>
                        <a:lnSpc>
                          <a:spcPct val="107000"/>
                        </a:lnSpc>
                        <a:spcAft>
                          <a:spcPts val="800"/>
                        </a:spcAft>
                      </a:pPr>
                      <a:r>
                        <a:rPr lang="en-US" sz="1100" kern="100" dirty="0">
                          <a:solidFill>
                            <a:schemeClr val="tx1"/>
                          </a:solidFill>
                          <a:effectLst/>
                          <a:highlight>
                            <a:srgbClr val="D9E2F3"/>
                          </a:highlight>
                        </a:rPr>
                        <a:t>Indicators</a:t>
                      </a:r>
                      <a:endParaRPr lang="en-MY" sz="11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solidFill>
                            <a:schemeClr val="tx1"/>
                          </a:solidFill>
                          <a:effectLst/>
                          <a:highlight>
                            <a:srgbClr val="D9E2F3"/>
                          </a:highlight>
                        </a:rPr>
                        <a:t>Bhutan</a:t>
                      </a:r>
                      <a:endParaRPr lang="en-MY" sz="11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solidFill>
                            <a:schemeClr val="tx1"/>
                          </a:solidFill>
                          <a:effectLst/>
                          <a:highlight>
                            <a:srgbClr val="D9E2F3"/>
                          </a:highlight>
                        </a:rPr>
                        <a:t>Lao PDR</a:t>
                      </a:r>
                      <a:endParaRPr lang="en-MY" sz="11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solidFill>
                            <a:schemeClr val="tx1"/>
                          </a:solidFill>
                          <a:effectLst/>
                          <a:highlight>
                            <a:srgbClr val="D9E2F3"/>
                          </a:highlight>
                        </a:rPr>
                        <a:t>Nepal</a:t>
                      </a:r>
                      <a:endParaRPr lang="en-MY" sz="11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solidFill>
                            <a:schemeClr val="tx1"/>
                          </a:solidFill>
                          <a:effectLst/>
                          <a:highlight>
                            <a:srgbClr val="D9E2F3"/>
                          </a:highlight>
                        </a:rPr>
                        <a:t>Philippines</a:t>
                      </a:r>
                      <a:endParaRPr lang="en-MY" sz="1100" kern="100" dirty="0">
                        <a:solidFill>
                          <a:schemeClr val="tx1"/>
                        </a:solidFill>
                        <a:effectLst/>
                        <a:highlight>
                          <a:srgbClr val="D9E2F3"/>
                        </a:highligh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extLst>
                  <a:ext uri="{0D108BD9-81ED-4DB2-BD59-A6C34878D82A}">
                    <a16:rowId xmlns:a16="http://schemas.microsoft.com/office/drawing/2014/main" val="791401337"/>
                  </a:ext>
                </a:extLst>
              </a:tr>
              <a:tr h="532854">
                <a:tc>
                  <a:txBody>
                    <a:bodyPr/>
                    <a:lstStyle/>
                    <a:p>
                      <a:pPr>
                        <a:lnSpc>
                          <a:spcPct val="107000"/>
                        </a:lnSpc>
                        <a:spcAft>
                          <a:spcPts val="800"/>
                        </a:spcAft>
                      </a:pPr>
                      <a:r>
                        <a:rPr lang="en-US" sz="1100" kern="100" dirty="0">
                          <a:effectLst/>
                        </a:rPr>
                        <a:t>Infrastructure Sharing</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Yes, only passive infrastructure</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No</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Yes, only passive infrastructure</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Yes, only passive infrastructure</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extLst>
                  <a:ext uri="{0D108BD9-81ED-4DB2-BD59-A6C34878D82A}">
                    <a16:rowId xmlns:a16="http://schemas.microsoft.com/office/drawing/2014/main" val="959198729"/>
                  </a:ext>
                </a:extLst>
              </a:tr>
              <a:tr h="2271414">
                <a:tc>
                  <a:txBody>
                    <a:bodyPr/>
                    <a:lstStyle/>
                    <a:p>
                      <a:pPr>
                        <a:lnSpc>
                          <a:spcPct val="107000"/>
                        </a:lnSpc>
                        <a:spcAft>
                          <a:spcPts val="800"/>
                        </a:spcAft>
                      </a:pPr>
                      <a:r>
                        <a:rPr lang="en-US" sz="1100" kern="100" dirty="0">
                          <a:effectLst/>
                        </a:rPr>
                        <a:t>Rural Connectivity Policy</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National Broadband Master Plan</a:t>
                      </a:r>
                      <a:br>
                        <a:rPr lang="en-US" sz="1100" kern="100" dirty="0">
                          <a:effectLst/>
                        </a:rPr>
                      </a:b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 Ten-Year National Digital Economy Development Strategies (2021–2030)</a:t>
                      </a:r>
                      <a:endParaRPr lang="en-MY" sz="1100" kern="100" dirty="0">
                        <a:effectLst/>
                      </a:endParaRPr>
                    </a:p>
                    <a:p>
                      <a:pPr>
                        <a:lnSpc>
                          <a:spcPct val="107000"/>
                        </a:lnSpc>
                        <a:spcAft>
                          <a:spcPts val="800"/>
                        </a:spcAft>
                      </a:pPr>
                      <a:r>
                        <a:rPr lang="en-US" sz="1100" kern="100" dirty="0">
                          <a:effectLst/>
                        </a:rPr>
                        <a:t>- Five-Year Technology and Communications Development Plans (2021–2025)</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License obligations</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National Broadband Plan indicates a rural technology roadmap</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extLst>
                  <a:ext uri="{0D108BD9-81ED-4DB2-BD59-A6C34878D82A}">
                    <a16:rowId xmlns:a16="http://schemas.microsoft.com/office/drawing/2014/main" val="3010248342"/>
                  </a:ext>
                </a:extLst>
              </a:tr>
              <a:tr h="1187417">
                <a:tc>
                  <a:txBody>
                    <a:bodyPr/>
                    <a:lstStyle/>
                    <a:p>
                      <a:pPr>
                        <a:lnSpc>
                          <a:spcPct val="107000"/>
                        </a:lnSpc>
                        <a:spcAft>
                          <a:spcPts val="800"/>
                        </a:spcAft>
                      </a:pPr>
                      <a:r>
                        <a:rPr lang="en-US" sz="1100" kern="100" dirty="0">
                          <a:effectLst/>
                        </a:rPr>
                        <a:t>Universal Access Fund</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Universal Service Fund</a:t>
                      </a:r>
                      <a:endParaRPr lang="en-MY" sz="1100" kern="100" dirty="0">
                        <a:effectLst/>
                      </a:endParaRPr>
                    </a:p>
                    <a:p>
                      <a:pPr>
                        <a:lnSpc>
                          <a:spcPct val="107000"/>
                        </a:lnSpc>
                        <a:spcAft>
                          <a:spcPts val="800"/>
                        </a:spcAft>
                      </a:pPr>
                      <a:r>
                        <a:rPr lang="en-US" sz="1100" kern="100" dirty="0">
                          <a:effectLst/>
                        </a:rPr>
                        <a:t> </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Rural Telecommunication Development Fund</a:t>
                      </a:r>
                      <a:endParaRPr lang="en-MY" sz="1100" kern="100" dirty="0">
                        <a:effectLst/>
                      </a:endParaRPr>
                    </a:p>
                    <a:p>
                      <a:pPr>
                        <a:lnSpc>
                          <a:spcPct val="107000"/>
                        </a:lnSpc>
                        <a:spcAft>
                          <a:spcPts val="800"/>
                        </a:spcAft>
                      </a:pPr>
                      <a:r>
                        <a:rPr lang="en-US" sz="1100" kern="100" dirty="0">
                          <a:effectLst/>
                        </a:rPr>
                        <a:t> </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Rural Telecommunication Development Fund</a:t>
                      </a:r>
                      <a:endParaRPr lang="en-MY" sz="1100" kern="100" dirty="0">
                        <a:effectLst/>
                      </a:endParaRPr>
                    </a:p>
                    <a:p>
                      <a:pPr>
                        <a:lnSpc>
                          <a:spcPct val="107000"/>
                        </a:lnSpc>
                        <a:spcAft>
                          <a:spcPts val="800"/>
                        </a:spcAft>
                      </a:pPr>
                      <a:r>
                        <a:rPr lang="en-US" sz="1100" kern="100" dirty="0">
                          <a:effectLst/>
                        </a:rPr>
                        <a:t> </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National Broadband Plan indicates creation of Universal Access Fund</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extLst>
                  <a:ext uri="{0D108BD9-81ED-4DB2-BD59-A6C34878D82A}">
                    <a16:rowId xmlns:a16="http://schemas.microsoft.com/office/drawing/2014/main" val="1762246449"/>
                  </a:ext>
                </a:extLst>
              </a:tr>
              <a:tr h="1074852">
                <a:tc>
                  <a:txBody>
                    <a:bodyPr/>
                    <a:lstStyle/>
                    <a:p>
                      <a:pPr>
                        <a:lnSpc>
                          <a:spcPct val="107000"/>
                        </a:lnSpc>
                        <a:spcAft>
                          <a:spcPts val="800"/>
                        </a:spcAft>
                      </a:pPr>
                      <a:r>
                        <a:rPr lang="en-US" sz="1100" kern="100" dirty="0">
                          <a:effectLst/>
                        </a:rPr>
                        <a:t>Mobile Spectrum Availability</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Spectrum for 5G has been awarded in the 2.6GHz, 3.5GHz and 26GHz bands</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538.8MHz assigned</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200.9MHz assigned</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tc>
                  <a:txBody>
                    <a:bodyPr/>
                    <a:lstStyle/>
                    <a:p>
                      <a:pPr>
                        <a:lnSpc>
                          <a:spcPct val="107000"/>
                        </a:lnSpc>
                        <a:spcAft>
                          <a:spcPts val="800"/>
                        </a:spcAft>
                      </a:pPr>
                      <a:r>
                        <a:rPr lang="en-US" sz="1100" kern="100" dirty="0">
                          <a:effectLst/>
                        </a:rPr>
                        <a:t>530.9MHz assigned</a:t>
                      </a:r>
                      <a:endParaRPr lang="en-MY" sz="11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9749" marR="69749" marT="0" marB="0"/>
                </a:tc>
                <a:extLst>
                  <a:ext uri="{0D108BD9-81ED-4DB2-BD59-A6C34878D82A}">
                    <a16:rowId xmlns:a16="http://schemas.microsoft.com/office/drawing/2014/main" val="428735610"/>
                  </a:ext>
                </a:extLst>
              </a:tr>
            </a:tbl>
          </a:graphicData>
        </a:graphic>
      </p:graphicFrame>
    </p:spTree>
    <p:extLst>
      <p:ext uri="{BB962C8B-B14F-4D97-AF65-F5344CB8AC3E}">
        <p14:creationId xmlns:p14="http://schemas.microsoft.com/office/powerpoint/2010/main" val="394385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DE2121-3131-B8D1-2944-A3699B114CF9}"/>
              </a:ext>
            </a:extLst>
          </p:cNvPr>
          <p:cNvSpPr>
            <a:spLocks noGrp="1"/>
          </p:cNvSpPr>
          <p:nvPr>
            <p:ph type="sldNum" sz="quarter" idx="10"/>
          </p:nvPr>
        </p:nvSpPr>
        <p:spPr/>
        <p:txBody>
          <a:bodyPr/>
          <a:lstStyle/>
          <a:p>
            <a:pPr>
              <a:defRPr/>
            </a:pPr>
            <a:fld id="{2019E273-69BA-5C45-93D5-C9219F6D01CD}" type="slidenum">
              <a:rPr lang="en-US" smtClean="0"/>
              <a:pPr>
                <a:defRPr/>
              </a:pPr>
              <a:t>2</a:t>
            </a:fld>
            <a:endParaRPr lang="en-US" dirty="0"/>
          </a:p>
        </p:txBody>
      </p:sp>
    </p:spTree>
    <p:extLst>
      <p:ext uri="{BB962C8B-B14F-4D97-AF65-F5344CB8AC3E}">
        <p14:creationId xmlns:p14="http://schemas.microsoft.com/office/powerpoint/2010/main" val="422920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20</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6" name="Rectangle 5">
            <a:extLst>
              <a:ext uri="{FF2B5EF4-FFF2-40B4-BE49-F238E27FC236}">
                <a16:creationId xmlns:a16="http://schemas.microsoft.com/office/drawing/2014/main" id="{0F480ED2-F74A-7981-E8F1-A8AD2CAF926D}"/>
              </a:ext>
            </a:extLst>
          </p:cNvPr>
          <p:cNvSpPr/>
          <p:nvPr/>
        </p:nvSpPr>
        <p:spPr bwMode="auto">
          <a:xfrm>
            <a:off x="389377" y="1037407"/>
            <a:ext cx="2833940" cy="369999"/>
          </a:xfrm>
          <a:prstGeom prst="rect">
            <a:avLst/>
          </a:prstGeom>
          <a:solidFill>
            <a:srgbClr val="C7479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77F424-A979-FCB0-9B75-CBB3C9822565}"/>
              </a:ext>
            </a:extLst>
          </p:cNvPr>
          <p:cNvSpPr txBox="1"/>
          <p:nvPr/>
        </p:nvSpPr>
        <p:spPr>
          <a:xfrm>
            <a:off x="439128" y="1035225"/>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Affordability of ICT</a:t>
            </a:r>
          </a:p>
        </p:txBody>
      </p:sp>
      <p:sp>
        <p:nvSpPr>
          <p:cNvPr id="9" name="TextBox 8">
            <a:extLst>
              <a:ext uri="{FF2B5EF4-FFF2-40B4-BE49-F238E27FC236}">
                <a16:creationId xmlns:a16="http://schemas.microsoft.com/office/drawing/2014/main" id="{6BD637A2-D92C-8B49-D184-94C1106361B8}"/>
              </a:ext>
            </a:extLst>
          </p:cNvPr>
          <p:cNvSpPr txBox="1"/>
          <p:nvPr/>
        </p:nvSpPr>
        <p:spPr>
          <a:xfrm>
            <a:off x="389376" y="2967335"/>
            <a:ext cx="11462313" cy="923330"/>
          </a:xfrm>
          <a:prstGeom prst="rect">
            <a:avLst/>
          </a:prstGeom>
          <a:noFill/>
        </p:spPr>
        <p:txBody>
          <a:bodyPr wrap="square" rtlCol="0">
            <a:spAutoFit/>
          </a:bodyPr>
          <a:lstStyle/>
          <a:p>
            <a:r>
              <a:rPr lang="en-US" b="1" dirty="0"/>
              <a:t>GAPS</a:t>
            </a:r>
          </a:p>
          <a:p>
            <a:r>
              <a:rPr lang="en-US" dirty="0"/>
              <a:t>Lack of affordability of ICT services is one of the major barriers to access to critical information and services, especially for LDCs, LLDCs and SIDS, for rural and remote areas, and for women and other vulnerable groups.</a:t>
            </a:r>
            <a:endParaRPr lang="en-MY" dirty="0"/>
          </a:p>
        </p:txBody>
      </p:sp>
    </p:spTree>
    <p:extLst>
      <p:ext uri="{BB962C8B-B14F-4D97-AF65-F5344CB8AC3E}">
        <p14:creationId xmlns:p14="http://schemas.microsoft.com/office/powerpoint/2010/main" val="4157402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21</a:t>
            </a:fld>
            <a:endParaRPr lang="en-US" dirty="0"/>
          </a:p>
        </p:txBody>
      </p:sp>
      <p:pic>
        <p:nvPicPr>
          <p:cNvPr id="4" name="Picture 3">
            <a:extLst>
              <a:ext uri="{FF2B5EF4-FFF2-40B4-BE49-F238E27FC236}">
                <a16:creationId xmlns:a16="http://schemas.microsoft.com/office/drawing/2014/main" id="{52A71E41-3676-F096-D2EF-89ED01025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33" y="767246"/>
            <a:ext cx="3690939" cy="4941096"/>
          </a:xfrm>
          <a:prstGeom prst="rect">
            <a:avLst/>
          </a:prstGeom>
        </p:spPr>
      </p:pic>
      <p:pic>
        <p:nvPicPr>
          <p:cNvPr id="9" name="Picture 8">
            <a:extLst>
              <a:ext uri="{FF2B5EF4-FFF2-40B4-BE49-F238E27FC236}">
                <a16:creationId xmlns:a16="http://schemas.microsoft.com/office/drawing/2014/main" id="{9082CF74-E15D-B997-DFD6-E652A6554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213" y="2476870"/>
            <a:ext cx="5681716" cy="3611476"/>
          </a:xfrm>
          <a:prstGeom prst="rect">
            <a:avLst/>
          </a:prstGeom>
        </p:spPr>
      </p:pic>
      <p:pic>
        <p:nvPicPr>
          <p:cNvPr id="7" name="Picture 6">
            <a:extLst>
              <a:ext uri="{FF2B5EF4-FFF2-40B4-BE49-F238E27FC236}">
                <a16:creationId xmlns:a16="http://schemas.microsoft.com/office/drawing/2014/main" id="{FAA61C83-A217-BBCA-E3EF-E1503C81C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830" y="658227"/>
            <a:ext cx="3059071" cy="2769569"/>
          </a:xfrm>
          <a:prstGeom prst="rect">
            <a:avLst/>
          </a:prstGeom>
        </p:spPr>
      </p:pic>
      <p:sp>
        <p:nvSpPr>
          <p:cNvPr id="11" name="TextBox 10">
            <a:extLst>
              <a:ext uri="{FF2B5EF4-FFF2-40B4-BE49-F238E27FC236}">
                <a16:creationId xmlns:a16="http://schemas.microsoft.com/office/drawing/2014/main" id="{64766A8D-FF19-36A6-EEC5-D15774E771C7}"/>
              </a:ext>
            </a:extLst>
          </p:cNvPr>
          <p:cNvSpPr txBox="1"/>
          <p:nvPr/>
        </p:nvSpPr>
        <p:spPr>
          <a:xfrm>
            <a:off x="1058661" y="6348627"/>
            <a:ext cx="5439793" cy="276999"/>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ITU, “The affordability of ICT services 2023” Policy Brief, March 2024. </a:t>
            </a:r>
            <a:endParaRPr lang="en-MY" sz="1200" dirty="0">
              <a:solidFill>
                <a:schemeClr val="bg1"/>
              </a:solidFill>
            </a:endParaRPr>
          </a:p>
        </p:txBody>
      </p:sp>
      <p:sp>
        <p:nvSpPr>
          <p:cNvPr id="3" name="Title 1">
            <a:extLst>
              <a:ext uri="{FF2B5EF4-FFF2-40B4-BE49-F238E27FC236}">
                <a16:creationId xmlns:a16="http://schemas.microsoft.com/office/drawing/2014/main" id="{720F545B-7841-41C3-FBB4-BF14F8B8C805}"/>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Affordability of ICT as Percentage of GNI per Capita, 2018–2023</a:t>
            </a:r>
          </a:p>
        </p:txBody>
      </p:sp>
    </p:spTree>
    <p:extLst>
      <p:ext uri="{BB962C8B-B14F-4D97-AF65-F5344CB8AC3E}">
        <p14:creationId xmlns:p14="http://schemas.microsoft.com/office/powerpoint/2010/main" val="187520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22</a:t>
            </a:fld>
            <a:endParaRPr lang="en-US" dirty="0"/>
          </a:p>
        </p:txBody>
      </p:sp>
      <p:sp>
        <p:nvSpPr>
          <p:cNvPr id="2" name="Title 1">
            <a:extLst>
              <a:ext uri="{FF2B5EF4-FFF2-40B4-BE49-F238E27FC236}">
                <a16:creationId xmlns:a16="http://schemas.microsoft.com/office/drawing/2014/main" id="{313199C3-B72D-0AC5-51A5-8C18D329F683}"/>
              </a:ext>
            </a:extLst>
          </p:cNvPr>
          <p:cNvSpPr txBox="1">
            <a:spLocks/>
          </p:cNvSpPr>
          <p:nvPr/>
        </p:nvSpPr>
        <p:spPr>
          <a:xfrm>
            <a:off x="436880" y="165153"/>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lang="en-US" sz="1800" b="1" dirty="0">
                <a:solidFill>
                  <a:prstClr val="white"/>
                </a:solidFill>
                <a:latin typeface="+mn-lt"/>
              </a:rPr>
              <a:t>Data-only mobile broadband (2GB) basket prices as percentage of GNI per capita, 2022-2023</a:t>
            </a:r>
            <a:endParaRPr kumimoji="0" lang="en-US" sz="1800" b="1" i="0" u="none" strike="noStrike" kern="1200" cap="none" spc="0" normalizeH="0" baseline="0" noProof="0" dirty="0">
              <a:ln>
                <a:noFill/>
              </a:ln>
              <a:solidFill>
                <a:prstClr val="white"/>
              </a:solidFill>
              <a:effectLst/>
              <a:uLnTx/>
              <a:uFillTx/>
              <a:latin typeface="+mn-lt"/>
              <a:ea typeface="+mj-ea"/>
              <a:cs typeface="+mj-cs"/>
            </a:endParaRPr>
          </a:p>
        </p:txBody>
      </p:sp>
      <p:pic>
        <p:nvPicPr>
          <p:cNvPr id="4" name="Picture 3">
            <a:extLst>
              <a:ext uri="{FF2B5EF4-FFF2-40B4-BE49-F238E27FC236}">
                <a16:creationId xmlns:a16="http://schemas.microsoft.com/office/drawing/2014/main" id="{5831DFC2-1844-72E8-6DE2-89CD23E15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660" y="952130"/>
            <a:ext cx="6619940" cy="4953740"/>
          </a:xfrm>
          <a:prstGeom prst="rect">
            <a:avLst/>
          </a:prstGeom>
        </p:spPr>
      </p:pic>
      <p:sp>
        <p:nvSpPr>
          <p:cNvPr id="5" name="TextBox 4">
            <a:extLst>
              <a:ext uri="{FF2B5EF4-FFF2-40B4-BE49-F238E27FC236}">
                <a16:creationId xmlns:a16="http://schemas.microsoft.com/office/drawing/2014/main" id="{7DF88032-A4CC-B5B0-9E44-7F71BC913328}"/>
              </a:ext>
            </a:extLst>
          </p:cNvPr>
          <p:cNvSpPr txBox="1"/>
          <p:nvPr/>
        </p:nvSpPr>
        <p:spPr>
          <a:xfrm>
            <a:off x="1058661" y="6348627"/>
            <a:ext cx="8644632" cy="276999"/>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ITU, </a:t>
            </a:r>
            <a:r>
              <a:rPr lang="en-US" sz="1200" i="1" dirty="0">
                <a:solidFill>
                  <a:schemeClr val="bg1"/>
                </a:solidFill>
                <a:effectLst/>
                <a:ea typeface="DengXian" panose="02010600030101010101" pitchFamily="2" charset="-122"/>
                <a:cs typeface="Times New Roman" panose="02020603050405020304" pitchFamily="18" charset="0"/>
              </a:rPr>
              <a:t>Measuring Digital Development – Facts and Figures: Focus on Least Developed Countries </a:t>
            </a:r>
            <a:r>
              <a:rPr lang="en-US" sz="1200" dirty="0">
                <a:solidFill>
                  <a:schemeClr val="bg1"/>
                </a:solidFill>
                <a:effectLst/>
                <a:ea typeface="DengXian" panose="02010600030101010101" pitchFamily="2" charset="-122"/>
                <a:cs typeface="Times New Roman" panose="02020603050405020304" pitchFamily="18" charset="0"/>
              </a:rPr>
              <a:t>(Geneva, 2023).</a:t>
            </a:r>
            <a:endParaRPr lang="en-MY" sz="1200" dirty="0">
              <a:solidFill>
                <a:schemeClr val="bg1"/>
              </a:solidFill>
            </a:endParaRPr>
          </a:p>
        </p:txBody>
      </p:sp>
    </p:spTree>
    <p:extLst>
      <p:ext uri="{BB962C8B-B14F-4D97-AF65-F5344CB8AC3E}">
        <p14:creationId xmlns:p14="http://schemas.microsoft.com/office/powerpoint/2010/main" val="112128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23</a:t>
            </a:fld>
            <a:endParaRPr lang="en-US" dirty="0"/>
          </a:p>
        </p:txBody>
      </p:sp>
      <p:sp>
        <p:nvSpPr>
          <p:cNvPr id="2" name="Title 1">
            <a:extLst>
              <a:ext uri="{FF2B5EF4-FFF2-40B4-BE49-F238E27FC236}">
                <a16:creationId xmlns:a16="http://schemas.microsoft.com/office/drawing/2014/main" id="{313199C3-B72D-0AC5-51A5-8C18D329F683}"/>
              </a:ext>
            </a:extLst>
          </p:cNvPr>
          <p:cNvSpPr txBox="1">
            <a:spLocks/>
          </p:cNvSpPr>
          <p:nvPr/>
        </p:nvSpPr>
        <p:spPr>
          <a:xfrm>
            <a:off x="436880" y="156871"/>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lang="en-US" sz="1800" b="1" dirty="0">
                <a:solidFill>
                  <a:prstClr val="white"/>
                </a:solidFill>
                <a:latin typeface="+mn-lt"/>
              </a:rPr>
              <a:t>Fixed broadband (5GB) basket prices as percentage of GNI per capita, 2022-2023</a:t>
            </a:r>
            <a:endParaRPr kumimoji="0" lang="en-US" sz="1800" b="1" i="0" u="none" strike="noStrike" kern="1200" cap="none" spc="0" normalizeH="0" baseline="0" noProof="0" dirty="0">
              <a:ln>
                <a:noFill/>
              </a:ln>
              <a:solidFill>
                <a:prstClr val="white"/>
              </a:solidFill>
              <a:effectLst/>
              <a:uLnTx/>
              <a:uFillTx/>
              <a:latin typeface="+mn-lt"/>
              <a:ea typeface="+mj-ea"/>
              <a:cs typeface="+mj-cs"/>
            </a:endParaRPr>
          </a:p>
        </p:txBody>
      </p:sp>
      <p:pic>
        <p:nvPicPr>
          <p:cNvPr id="4" name="Picture 3">
            <a:extLst>
              <a:ext uri="{FF2B5EF4-FFF2-40B4-BE49-F238E27FC236}">
                <a16:creationId xmlns:a16="http://schemas.microsoft.com/office/drawing/2014/main" id="{D4023156-136F-E24E-F6D1-197AD353F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61" y="943848"/>
            <a:ext cx="8553283" cy="4970304"/>
          </a:xfrm>
          <a:prstGeom prst="rect">
            <a:avLst/>
          </a:prstGeom>
        </p:spPr>
      </p:pic>
      <p:sp>
        <p:nvSpPr>
          <p:cNvPr id="6" name="TextBox 5">
            <a:extLst>
              <a:ext uri="{FF2B5EF4-FFF2-40B4-BE49-F238E27FC236}">
                <a16:creationId xmlns:a16="http://schemas.microsoft.com/office/drawing/2014/main" id="{F079AA99-00E8-C261-E205-87B2BE649577}"/>
              </a:ext>
            </a:extLst>
          </p:cNvPr>
          <p:cNvSpPr txBox="1"/>
          <p:nvPr/>
        </p:nvSpPr>
        <p:spPr>
          <a:xfrm>
            <a:off x="1058661" y="6348627"/>
            <a:ext cx="8653510" cy="276999"/>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ITU, </a:t>
            </a:r>
            <a:r>
              <a:rPr lang="en-US" sz="1200" i="1" dirty="0">
                <a:solidFill>
                  <a:schemeClr val="bg1"/>
                </a:solidFill>
                <a:effectLst/>
                <a:ea typeface="DengXian" panose="02010600030101010101" pitchFamily="2" charset="-122"/>
                <a:cs typeface="Times New Roman" panose="02020603050405020304" pitchFamily="18" charset="0"/>
              </a:rPr>
              <a:t>Measuring Digital Development – Facts and Figures: Focus on Least Developed Countries </a:t>
            </a:r>
            <a:r>
              <a:rPr lang="en-US" sz="1200" dirty="0">
                <a:solidFill>
                  <a:schemeClr val="bg1"/>
                </a:solidFill>
                <a:effectLst/>
                <a:ea typeface="DengXian" panose="02010600030101010101" pitchFamily="2" charset="-122"/>
                <a:cs typeface="Times New Roman" panose="02020603050405020304" pitchFamily="18" charset="0"/>
              </a:rPr>
              <a:t>(Geneva, 2023).</a:t>
            </a:r>
            <a:endParaRPr lang="en-MY" sz="1200" dirty="0">
              <a:solidFill>
                <a:schemeClr val="bg1"/>
              </a:solidFill>
            </a:endParaRPr>
          </a:p>
        </p:txBody>
      </p:sp>
    </p:spTree>
    <p:extLst>
      <p:ext uri="{BB962C8B-B14F-4D97-AF65-F5344CB8AC3E}">
        <p14:creationId xmlns:p14="http://schemas.microsoft.com/office/powerpoint/2010/main" val="301876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24</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6" name="Rectangle 5">
            <a:extLst>
              <a:ext uri="{FF2B5EF4-FFF2-40B4-BE49-F238E27FC236}">
                <a16:creationId xmlns:a16="http://schemas.microsoft.com/office/drawing/2014/main" id="{0F480ED2-F74A-7981-E8F1-A8AD2CAF926D}"/>
              </a:ext>
            </a:extLst>
          </p:cNvPr>
          <p:cNvSpPr/>
          <p:nvPr/>
        </p:nvSpPr>
        <p:spPr bwMode="auto">
          <a:xfrm>
            <a:off x="389377" y="1037407"/>
            <a:ext cx="2833940" cy="369999"/>
          </a:xfrm>
          <a:prstGeom prst="rect">
            <a:avLst/>
          </a:prstGeom>
          <a:solidFill>
            <a:srgbClr val="C7479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77F424-A979-FCB0-9B75-CBB3C9822565}"/>
              </a:ext>
            </a:extLst>
          </p:cNvPr>
          <p:cNvSpPr txBox="1"/>
          <p:nvPr/>
        </p:nvSpPr>
        <p:spPr>
          <a:xfrm>
            <a:off x="439128" y="1035225"/>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Affordability of ICT</a:t>
            </a:r>
          </a:p>
        </p:txBody>
      </p:sp>
      <p:sp>
        <p:nvSpPr>
          <p:cNvPr id="2" name="TextBox 1">
            <a:extLst>
              <a:ext uri="{FF2B5EF4-FFF2-40B4-BE49-F238E27FC236}">
                <a16:creationId xmlns:a16="http://schemas.microsoft.com/office/drawing/2014/main" id="{63AF4839-796C-F187-4CB7-C9B912E98B5B}"/>
              </a:ext>
            </a:extLst>
          </p:cNvPr>
          <p:cNvSpPr txBox="1"/>
          <p:nvPr/>
        </p:nvSpPr>
        <p:spPr>
          <a:xfrm>
            <a:off x="389376" y="2967335"/>
            <a:ext cx="11462313" cy="1754326"/>
          </a:xfrm>
          <a:prstGeom prst="rect">
            <a:avLst/>
          </a:prstGeom>
          <a:noFill/>
        </p:spPr>
        <p:txBody>
          <a:bodyPr wrap="square" rtlCol="0">
            <a:spAutoFit/>
          </a:bodyPr>
          <a:lstStyle/>
          <a:p>
            <a:r>
              <a:rPr lang="en-US" b="1" dirty="0"/>
              <a:t>GOOD PRACTICES</a:t>
            </a:r>
          </a:p>
          <a:p>
            <a:pPr marL="285750" indent="-285750">
              <a:buFont typeface="Arial" panose="020B0604020202020204" pitchFamily="34" charset="0"/>
              <a:buChar char="•"/>
            </a:pPr>
            <a:r>
              <a:rPr lang="en-US" dirty="0"/>
              <a:t>Promote a competitive market environment and infrastructure sharing to drive down ICT prices and improve the quality of ICT services</a:t>
            </a:r>
          </a:p>
          <a:p>
            <a:pPr marL="285750" indent="-285750">
              <a:buFont typeface="Arial" panose="020B0604020202020204" pitchFamily="34" charset="0"/>
              <a:buChar char="•"/>
            </a:pPr>
            <a:r>
              <a:rPr lang="en-US" dirty="0"/>
              <a:t>Improve ease of doing business</a:t>
            </a:r>
          </a:p>
          <a:p>
            <a:pPr marL="285750" indent="-285750">
              <a:buFont typeface="Arial" panose="020B0604020202020204" pitchFamily="34" charset="0"/>
              <a:buChar char="•"/>
            </a:pPr>
            <a:r>
              <a:rPr lang="en-US" dirty="0"/>
              <a:t>Reduce taxes and tariffs</a:t>
            </a:r>
          </a:p>
          <a:p>
            <a:pPr marL="285750" indent="-285750">
              <a:buFont typeface="Arial" panose="020B0604020202020204" pitchFamily="34" charset="0"/>
              <a:buChar char="•"/>
            </a:pPr>
            <a:r>
              <a:rPr lang="en-US" dirty="0"/>
              <a:t>Support users in financing devices and data</a:t>
            </a:r>
            <a:endParaRPr lang="en-MY" dirty="0"/>
          </a:p>
        </p:txBody>
      </p:sp>
    </p:spTree>
    <p:extLst>
      <p:ext uri="{BB962C8B-B14F-4D97-AF65-F5344CB8AC3E}">
        <p14:creationId xmlns:p14="http://schemas.microsoft.com/office/powerpoint/2010/main" val="251465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25</a:t>
            </a:fld>
            <a:endParaRPr lang="en-US" dirty="0"/>
          </a:p>
        </p:txBody>
      </p:sp>
      <p:sp>
        <p:nvSpPr>
          <p:cNvPr id="5" name="TextBox 4">
            <a:extLst>
              <a:ext uri="{FF2B5EF4-FFF2-40B4-BE49-F238E27FC236}">
                <a16:creationId xmlns:a16="http://schemas.microsoft.com/office/drawing/2014/main" id="{7DF88032-A4CC-B5B0-9E44-7F71BC913328}"/>
              </a:ext>
            </a:extLst>
          </p:cNvPr>
          <p:cNvSpPr txBox="1"/>
          <p:nvPr/>
        </p:nvSpPr>
        <p:spPr>
          <a:xfrm>
            <a:off x="1107204" y="6256294"/>
            <a:ext cx="8755888" cy="461665"/>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PTA, Digital Gender Inclusion Strategy (2024). Available at https://pta.gov.pk/category/digital-gender-inclusion-strategy-1520570539-2024-07-13.</a:t>
            </a:r>
            <a:endParaRPr lang="en-MY" sz="1200" dirty="0">
              <a:solidFill>
                <a:schemeClr val="bg1"/>
              </a:solidFill>
            </a:endParaRPr>
          </a:p>
        </p:txBody>
      </p:sp>
      <p:sp>
        <p:nvSpPr>
          <p:cNvPr id="4" name="TextBox 3">
            <a:extLst>
              <a:ext uri="{FF2B5EF4-FFF2-40B4-BE49-F238E27FC236}">
                <a16:creationId xmlns:a16="http://schemas.microsoft.com/office/drawing/2014/main" id="{B782DCD6-A3FB-FAB0-D92B-836F38EB27F4}"/>
              </a:ext>
            </a:extLst>
          </p:cNvPr>
          <p:cNvSpPr txBox="1"/>
          <p:nvPr/>
        </p:nvSpPr>
        <p:spPr>
          <a:xfrm>
            <a:off x="609600" y="1288858"/>
            <a:ext cx="6094520" cy="4151586"/>
          </a:xfrm>
          <a:prstGeom prst="rect">
            <a:avLst/>
          </a:prstGeom>
          <a:noFill/>
        </p:spPr>
        <p:txBody>
          <a:bodyPr wrap="square">
            <a:spAutoFit/>
          </a:bodyPr>
          <a:lstStyle/>
          <a:p>
            <a:pPr>
              <a:lnSpc>
                <a:spcPct val="107000"/>
              </a:lnSpc>
              <a:spcAft>
                <a:spcPts val="800"/>
              </a:spcAft>
            </a:pPr>
            <a:r>
              <a:rPr lang="en-US" sz="1800" b="1" kern="100" dirty="0">
                <a:effectLst/>
                <a:ea typeface="DengXian" panose="02010600030101010101" pitchFamily="2" charset="-122"/>
                <a:cs typeface="Times New Roman" panose="02020603050405020304" pitchFamily="18" charset="0"/>
              </a:rPr>
              <a:t>Key Takeaways</a:t>
            </a:r>
          </a:p>
          <a:p>
            <a:pPr marL="285750" indent="-285750">
              <a:lnSpc>
                <a:spcPct val="107000"/>
              </a:lnSpc>
              <a:spcAft>
                <a:spcPts val="800"/>
              </a:spcAft>
              <a:buFont typeface="Arial" panose="020B0604020202020204" pitchFamily="34" charset="0"/>
              <a:buChar char="•"/>
            </a:pPr>
            <a:r>
              <a:rPr lang="en-US" sz="1800" kern="100" dirty="0">
                <a:effectLst/>
                <a:ea typeface="DengXian" panose="02010600030101010101" pitchFamily="2" charset="-122"/>
                <a:cs typeface="Times New Roman" panose="02020603050405020304" pitchFamily="18" charset="0"/>
              </a:rPr>
              <a:t>Universal ICT coverage does not guarantee access and use for all.</a:t>
            </a:r>
          </a:p>
          <a:p>
            <a:pPr marL="285750" indent="-285750">
              <a:lnSpc>
                <a:spcPct val="107000"/>
              </a:lnSpc>
              <a:spcAft>
                <a:spcPts val="800"/>
              </a:spcAft>
              <a:buFont typeface="Arial" panose="020B0604020202020204" pitchFamily="34" charset="0"/>
              <a:buChar char="•"/>
            </a:pPr>
            <a:r>
              <a:rPr lang="en-US" sz="1800" kern="100" dirty="0">
                <a:effectLst/>
                <a:ea typeface="DengXian" panose="02010600030101010101" pitchFamily="2" charset="-122"/>
                <a:cs typeface="Times New Roman" panose="02020603050405020304" pitchFamily="18" charset="0"/>
              </a:rPr>
              <a:t>Multiple interrelated barriers to acces</a:t>
            </a:r>
            <a:r>
              <a:rPr lang="en-US" kern="100" dirty="0">
                <a:ea typeface="DengXian" panose="02010600030101010101" pitchFamily="2" charset="-122"/>
                <a:cs typeface="Times New Roman" panose="02020603050405020304" pitchFamily="18" charset="0"/>
              </a:rPr>
              <a:t>s and use are gendered and must be addressed holistically:</a:t>
            </a:r>
          </a:p>
          <a:p>
            <a:pPr marL="285750" indent="-285750">
              <a:lnSpc>
                <a:spcPct val="107000"/>
              </a:lnSpc>
              <a:spcAft>
                <a:spcPts val="800"/>
              </a:spcAft>
              <a:buFont typeface="Arial" panose="020B0604020202020204" pitchFamily="34" charset="0"/>
              <a:buChar char="•"/>
            </a:pPr>
            <a:endParaRPr lang="en-US" sz="1800" kern="100" dirty="0">
              <a:effectLst/>
              <a:ea typeface="DengXian" panose="02010600030101010101" pitchFamily="2" charset="-122"/>
              <a:cs typeface="Times New Roman" panose="02020603050405020304" pitchFamily="18" charset="0"/>
            </a:endParaRPr>
          </a:p>
          <a:p>
            <a:pPr marL="541338" indent="-285750">
              <a:lnSpc>
                <a:spcPct val="107000"/>
              </a:lnSpc>
              <a:spcAft>
                <a:spcPts val="800"/>
              </a:spcAft>
              <a:buFont typeface="Courier New" panose="02070309020205020404" pitchFamily="49" charset="0"/>
              <a:buChar char="o"/>
            </a:pPr>
            <a:r>
              <a:rPr lang="en-US" kern="100" dirty="0">
                <a:ea typeface="DengXian" panose="02010600030101010101" pitchFamily="2" charset="-122"/>
                <a:cs typeface="Times New Roman" panose="02020603050405020304" pitchFamily="18" charset="0"/>
              </a:rPr>
              <a:t>A</a:t>
            </a:r>
            <a:r>
              <a:rPr lang="en-US" sz="1800" kern="100" dirty="0">
                <a:effectLst/>
                <a:ea typeface="DengXian" panose="02010600030101010101" pitchFamily="2" charset="-122"/>
                <a:cs typeface="Times New Roman" panose="02020603050405020304" pitchFamily="18" charset="0"/>
              </a:rPr>
              <a:t>ffordability of devices and data</a:t>
            </a:r>
            <a:endParaRPr lang="en-US" kern="100" dirty="0">
              <a:ea typeface="DengXian" panose="02010600030101010101" pitchFamily="2" charset="-122"/>
              <a:cs typeface="Times New Roman" panose="02020603050405020304" pitchFamily="18" charset="0"/>
            </a:endParaRPr>
          </a:p>
          <a:p>
            <a:pPr marL="541338" indent="-285750">
              <a:lnSpc>
                <a:spcPct val="107000"/>
              </a:lnSpc>
              <a:spcAft>
                <a:spcPts val="800"/>
              </a:spcAft>
              <a:buFont typeface="Courier New" panose="02070309020205020404" pitchFamily="49" charset="0"/>
              <a:buChar char="o"/>
            </a:pPr>
            <a:r>
              <a:rPr lang="en-US" sz="1800" kern="100" dirty="0">
                <a:effectLst/>
                <a:ea typeface="DengXian" panose="02010600030101010101" pitchFamily="2" charset="-122"/>
                <a:cs typeface="Times New Roman" panose="02020603050405020304" pitchFamily="18" charset="0"/>
              </a:rPr>
              <a:t>Digital literacy and skills</a:t>
            </a:r>
            <a:endParaRPr lang="en-US" kern="100" dirty="0">
              <a:ea typeface="DengXian" panose="02010600030101010101" pitchFamily="2" charset="-122"/>
              <a:cs typeface="Times New Roman" panose="02020603050405020304" pitchFamily="18" charset="0"/>
            </a:endParaRPr>
          </a:p>
          <a:p>
            <a:pPr marL="541338" indent="-285750">
              <a:lnSpc>
                <a:spcPct val="107000"/>
              </a:lnSpc>
              <a:spcAft>
                <a:spcPts val="800"/>
              </a:spcAft>
              <a:buFont typeface="Courier New" panose="02070309020205020404" pitchFamily="49" charset="0"/>
              <a:buChar char="o"/>
            </a:pPr>
            <a:r>
              <a:rPr lang="en-US" sz="1800" kern="100" dirty="0">
                <a:effectLst/>
                <a:ea typeface="DengXian" panose="02010600030101010101" pitchFamily="2" charset="-122"/>
                <a:cs typeface="Times New Roman" panose="02020603050405020304" pitchFamily="18" charset="0"/>
              </a:rPr>
              <a:t>Relevant content and services</a:t>
            </a:r>
          </a:p>
          <a:p>
            <a:pPr marL="541338" indent="-285750">
              <a:lnSpc>
                <a:spcPct val="107000"/>
              </a:lnSpc>
              <a:spcAft>
                <a:spcPts val="800"/>
              </a:spcAft>
              <a:buFont typeface="Courier New" panose="02070309020205020404" pitchFamily="49" charset="0"/>
              <a:buChar char="o"/>
            </a:pPr>
            <a:r>
              <a:rPr lang="en-US" kern="100" dirty="0">
                <a:ea typeface="DengXian" panose="02010600030101010101" pitchFamily="2" charset="-122"/>
                <a:cs typeface="Times New Roman" panose="02020603050405020304" pitchFamily="18" charset="0"/>
              </a:rPr>
              <a:t>Safety and security</a:t>
            </a:r>
          </a:p>
          <a:p>
            <a:pPr marL="541338" indent="-285750">
              <a:lnSpc>
                <a:spcPct val="107000"/>
              </a:lnSpc>
              <a:spcAft>
                <a:spcPts val="800"/>
              </a:spcAft>
              <a:buFont typeface="Courier New" panose="02070309020205020404" pitchFamily="49" charset="0"/>
              <a:buChar char="o"/>
            </a:pPr>
            <a:r>
              <a:rPr lang="en-US" kern="100" dirty="0">
                <a:ea typeface="DengXian" panose="02010600030101010101" pitchFamily="2" charset="-122"/>
                <a:cs typeface="Times New Roman" panose="02020603050405020304" pitchFamily="18" charset="0"/>
              </a:rPr>
              <a:t>Regressive and harmful gender and</a:t>
            </a:r>
            <a:r>
              <a:rPr lang="en-US" sz="1800" kern="100" dirty="0">
                <a:effectLst/>
                <a:ea typeface="DengXian" panose="02010600030101010101" pitchFamily="2" charset="-122"/>
                <a:cs typeface="Times New Roman" panose="02020603050405020304" pitchFamily="18" charset="0"/>
              </a:rPr>
              <a:t> social norms</a:t>
            </a:r>
          </a:p>
        </p:txBody>
      </p:sp>
      <p:pic>
        <p:nvPicPr>
          <p:cNvPr id="8" name="Picture 7">
            <a:extLst>
              <a:ext uri="{FF2B5EF4-FFF2-40B4-BE49-F238E27FC236}">
                <a16:creationId xmlns:a16="http://schemas.microsoft.com/office/drawing/2014/main" id="{D7870F4F-E95C-7143-CA3E-5DAE5DF3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682" y="796770"/>
            <a:ext cx="3709701" cy="5264459"/>
          </a:xfrm>
          <a:prstGeom prst="rect">
            <a:avLst/>
          </a:prstGeom>
        </p:spPr>
      </p:pic>
      <p:sp>
        <p:nvSpPr>
          <p:cNvPr id="3" name="Title 1">
            <a:extLst>
              <a:ext uri="{FF2B5EF4-FFF2-40B4-BE49-F238E27FC236}">
                <a16:creationId xmlns:a16="http://schemas.microsoft.com/office/drawing/2014/main" id="{345A889F-56C8-C835-32E5-9914CAA23B81}"/>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Pakistan’s Digital Gender Inclusion Strategy</a:t>
            </a:r>
          </a:p>
        </p:txBody>
      </p:sp>
    </p:spTree>
    <p:extLst>
      <p:ext uri="{BB962C8B-B14F-4D97-AF65-F5344CB8AC3E}">
        <p14:creationId xmlns:p14="http://schemas.microsoft.com/office/powerpoint/2010/main" val="406790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78B4AA5-F609-4B45-8BE8-3C0F84A0C70D}"/>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rPr>
              <a:t>Insights</a:t>
            </a:r>
          </a:p>
        </p:txBody>
      </p:sp>
      <p:sp>
        <p:nvSpPr>
          <p:cNvPr id="5" name="Rectangle 4">
            <a:extLst>
              <a:ext uri="{FF2B5EF4-FFF2-40B4-BE49-F238E27FC236}">
                <a16:creationId xmlns:a16="http://schemas.microsoft.com/office/drawing/2014/main" id="{8D1FE0C2-BFB1-6081-0249-DE70EBABF00A}"/>
              </a:ext>
            </a:extLst>
          </p:cNvPr>
          <p:cNvSpPr/>
          <p:nvPr/>
        </p:nvSpPr>
        <p:spPr bwMode="auto">
          <a:xfrm>
            <a:off x="389376" y="1037407"/>
            <a:ext cx="2877729" cy="366063"/>
          </a:xfrm>
          <a:prstGeom prst="rect">
            <a:avLst/>
          </a:prstGeom>
          <a:solidFill>
            <a:srgbClr val="42A98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2AF95E3-623C-D8E2-0508-4C7D02B8F6E1}"/>
              </a:ext>
            </a:extLst>
          </p:cNvPr>
          <p:cNvSpPr txBox="1"/>
          <p:nvPr/>
        </p:nvSpPr>
        <p:spPr>
          <a:xfrm>
            <a:off x="428953" y="1029089"/>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Emergency Preparedness</a:t>
            </a:r>
          </a:p>
        </p:txBody>
      </p:sp>
      <p:pic>
        <p:nvPicPr>
          <p:cNvPr id="28" name="Picture 27">
            <a:extLst>
              <a:ext uri="{FF2B5EF4-FFF2-40B4-BE49-F238E27FC236}">
                <a16:creationId xmlns:a16="http://schemas.microsoft.com/office/drawing/2014/main" id="{FE14F057-911E-6E53-E070-AC89269DF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693" y="1889828"/>
            <a:ext cx="9552043" cy="3717021"/>
          </a:xfrm>
          <a:prstGeom prst="rect">
            <a:avLst/>
          </a:prstGeom>
        </p:spPr>
      </p:pic>
      <p:pic>
        <p:nvPicPr>
          <p:cNvPr id="5139" name="Picture 19" descr="Checkmark with solid fill">
            <a:extLst>
              <a:ext uri="{FF2B5EF4-FFF2-40B4-BE49-F238E27FC236}">
                <a16:creationId xmlns:a16="http://schemas.microsoft.com/office/drawing/2014/main" id="{D9AFB60B-83C4-828D-151F-6C7F46DD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Checkmark with solid fill">
            <a:extLst>
              <a:ext uri="{FF2B5EF4-FFF2-40B4-BE49-F238E27FC236}">
                <a16:creationId xmlns:a16="http://schemas.microsoft.com/office/drawing/2014/main" id="{135AE77E-6906-AC6B-8E30-6903447AB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heckmark with solid fill">
            <a:extLst>
              <a:ext uri="{FF2B5EF4-FFF2-40B4-BE49-F238E27FC236}">
                <a16:creationId xmlns:a16="http://schemas.microsoft.com/office/drawing/2014/main" id="{7152DE93-0DCF-9E9A-DE88-078636F08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ckmark with solid fill">
            <a:extLst>
              <a:ext uri="{FF2B5EF4-FFF2-40B4-BE49-F238E27FC236}">
                <a16:creationId xmlns:a16="http://schemas.microsoft.com/office/drawing/2014/main" id="{A19FD20D-1D01-DEB1-4C56-3DDE0F97F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heckmark with solid fill">
            <a:extLst>
              <a:ext uri="{FF2B5EF4-FFF2-40B4-BE49-F238E27FC236}">
                <a16:creationId xmlns:a16="http://schemas.microsoft.com/office/drawing/2014/main" id="{232E57DC-526C-C5EB-59A7-3E239CB04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heckmark with solid fill">
            <a:extLst>
              <a:ext uri="{FF2B5EF4-FFF2-40B4-BE49-F238E27FC236}">
                <a16:creationId xmlns:a16="http://schemas.microsoft.com/office/drawing/2014/main" id="{EAA56829-A0FF-5FE1-23E6-E3253F2C7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heckmark with solid fill">
            <a:extLst>
              <a:ext uri="{FF2B5EF4-FFF2-40B4-BE49-F238E27FC236}">
                <a16:creationId xmlns:a16="http://schemas.microsoft.com/office/drawing/2014/main" id="{09B9D9F5-4704-1405-3F90-404AA7629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heckmark with solid fill">
            <a:extLst>
              <a:ext uri="{FF2B5EF4-FFF2-40B4-BE49-F238E27FC236}">
                <a16:creationId xmlns:a16="http://schemas.microsoft.com/office/drawing/2014/main" id="{F9B2163E-D47A-93A9-EE6E-C0BCF07ED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heckmark with solid fill">
            <a:extLst>
              <a:ext uri="{FF2B5EF4-FFF2-40B4-BE49-F238E27FC236}">
                <a16:creationId xmlns:a16="http://schemas.microsoft.com/office/drawing/2014/main" id="{A84011D9-A341-B752-7FB9-54130C82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heckmark with solid fill">
            <a:extLst>
              <a:ext uri="{FF2B5EF4-FFF2-40B4-BE49-F238E27FC236}">
                <a16:creationId xmlns:a16="http://schemas.microsoft.com/office/drawing/2014/main" id="{2C2E1837-49DA-81AB-265F-492BFF0E4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heckmark with solid fill">
            <a:extLst>
              <a:ext uri="{FF2B5EF4-FFF2-40B4-BE49-F238E27FC236}">
                <a16:creationId xmlns:a16="http://schemas.microsoft.com/office/drawing/2014/main" id="{9CDF4B06-64E7-46AB-4E0D-8FA456A09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heckmark with solid fill">
            <a:extLst>
              <a:ext uri="{FF2B5EF4-FFF2-40B4-BE49-F238E27FC236}">
                <a16:creationId xmlns:a16="http://schemas.microsoft.com/office/drawing/2014/main" id="{D389A35D-7BEE-B5F2-7195-EE991457B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heckmark with solid fill">
            <a:extLst>
              <a:ext uri="{FF2B5EF4-FFF2-40B4-BE49-F238E27FC236}">
                <a16:creationId xmlns:a16="http://schemas.microsoft.com/office/drawing/2014/main" id="{601E356D-6EFE-CDF7-9F23-6C65DCE10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heckmark with solid fill">
            <a:extLst>
              <a:ext uri="{FF2B5EF4-FFF2-40B4-BE49-F238E27FC236}">
                <a16:creationId xmlns:a16="http://schemas.microsoft.com/office/drawing/2014/main" id="{130BCB99-91A0-2867-70C2-F7D65B9C2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heckmark with solid fill">
            <a:extLst>
              <a:ext uri="{FF2B5EF4-FFF2-40B4-BE49-F238E27FC236}">
                <a16:creationId xmlns:a16="http://schemas.microsoft.com/office/drawing/2014/main" id="{72B0D50B-1AA8-C79E-E170-46C1EF815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eckmark with solid fill">
            <a:extLst>
              <a:ext uri="{FF2B5EF4-FFF2-40B4-BE49-F238E27FC236}">
                <a16:creationId xmlns:a16="http://schemas.microsoft.com/office/drawing/2014/main" id="{10B2E0E7-C41B-2DE9-D96A-C59F84E68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heckmark with solid fill">
            <a:extLst>
              <a:ext uri="{FF2B5EF4-FFF2-40B4-BE49-F238E27FC236}">
                <a16:creationId xmlns:a16="http://schemas.microsoft.com/office/drawing/2014/main" id="{DCF80DAA-4CAC-C4DA-5D61-E90293D37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heckmark with solid fill">
            <a:extLst>
              <a:ext uri="{FF2B5EF4-FFF2-40B4-BE49-F238E27FC236}">
                <a16:creationId xmlns:a16="http://schemas.microsoft.com/office/drawing/2014/main" id="{8E473974-CEF3-91B7-2B06-F090C6EDA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1" name="Graphic 1" descr="Checkmark with solid fill">
            <a:extLst>
              <a:ext uri="{FF2B5EF4-FFF2-40B4-BE49-F238E27FC236}">
                <a16:creationId xmlns:a16="http://schemas.microsoft.com/office/drawing/2014/main" id="{7CE0C45E-1F46-518B-E3CF-873ED1B62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5"/>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10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27</a:t>
            </a:fld>
            <a:endParaRPr lang="en-US" dirty="0"/>
          </a:p>
        </p:txBody>
      </p:sp>
      <p:sp>
        <p:nvSpPr>
          <p:cNvPr id="5" name="TextBox 4">
            <a:extLst>
              <a:ext uri="{FF2B5EF4-FFF2-40B4-BE49-F238E27FC236}">
                <a16:creationId xmlns:a16="http://schemas.microsoft.com/office/drawing/2014/main" id="{7DF88032-A4CC-B5B0-9E44-7F71BC913328}"/>
              </a:ext>
            </a:extLst>
          </p:cNvPr>
          <p:cNvSpPr txBox="1"/>
          <p:nvPr/>
        </p:nvSpPr>
        <p:spPr>
          <a:xfrm>
            <a:off x="1116082" y="6348627"/>
            <a:ext cx="8755888" cy="276999"/>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ITU, </a:t>
            </a:r>
            <a:r>
              <a:rPr lang="en-US" sz="1200" i="1" dirty="0">
                <a:solidFill>
                  <a:schemeClr val="bg1"/>
                </a:solidFill>
                <a:effectLst/>
                <a:ea typeface="DengXian" panose="02010600030101010101" pitchFamily="2" charset="-122"/>
                <a:cs typeface="Times New Roman" panose="02020603050405020304" pitchFamily="18" charset="0"/>
              </a:rPr>
              <a:t>ITU Guidelines for National Emergency Telecommunication Plans</a:t>
            </a:r>
            <a:r>
              <a:rPr lang="en-US" sz="1200" dirty="0">
                <a:solidFill>
                  <a:schemeClr val="bg1"/>
                </a:solidFill>
                <a:effectLst/>
                <a:ea typeface="DengXian" panose="02010600030101010101" pitchFamily="2" charset="-122"/>
                <a:cs typeface="Times New Roman" panose="02020603050405020304" pitchFamily="18" charset="0"/>
              </a:rPr>
              <a:t> (Geneva, 2020).</a:t>
            </a:r>
            <a:endParaRPr lang="en-MY" sz="1200" dirty="0">
              <a:solidFill>
                <a:schemeClr val="bg1"/>
              </a:solidFill>
            </a:endParaRPr>
          </a:p>
        </p:txBody>
      </p:sp>
      <p:sp>
        <p:nvSpPr>
          <p:cNvPr id="3" name="Title 1">
            <a:extLst>
              <a:ext uri="{FF2B5EF4-FFF2-40B4-BE49-F238E27FC236}">
                <a16:creationId xmlns:a16="http://schemas.microsoft.com/office/drawing/2014/main" id="{345A889F-56C8-C835-32E5-9914CAA23B81}"/>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National Emergency Telecommunication Plan (NETP)</a:t>
            </a:r>
          </a:p>
        </p:txBody>
      </p:sp>
      <p:pic>
        <p:nvPicPr>
          <p:cNvPr id="11" name="Picture 10">
            <a:extLst>
              <a:ext uri="{FF2B5EF4-FFF2-40B4-BE49-F238E27FC236}">
                <a16:creationId xmlns:a16="http://schemas.microsoft.com/office/drawing/2014/main" id="{816389FA-71D4-B71F-A09E-0AF011FCF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0" y="2158801"/>
            <a:ext cx="7901126" cy="2540397"/>
          </a:xfrm>
          <a:prstGeom prst="rect">
            <a:avLst/>
          </a:prstGeom>
        </p:spPr>
      </p:pic>
      <p:pic>
        <p:nvPicPr>
          <p:cNvPr id="14" name="Picture 13">
            <a:extLst>
              <a:ext uri="{FF2B5EF4-FFF2-40B4-BE49-F238E27FC236}">
                <a16:creationId xmlns:a16="http://schemas.microsoft.com/office/drawing/2014/main" id="{F6928D54-DAF4-5CBB-8DFC-CE15A49B2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210" y="847353"/>
            <a:ext cx="3691706" cy="5253361"/>
          </a:xfrm>
          <a:prstGeom prst="rect">
            <a:avLst/>
          </a:prstGeom>
        </p:spPr>
      </p:pic>
    </p:spTree>
    <p:extLst>
      <p:ext uri="{BB962C8B-B14F-4D97-AF65-F5344CB8AC3E}">
        <p14:creationId xmlns:p14="http://schemas.microsoft.com/office/powerpoint/2010/main" val="247343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28</a:t>
            </a:fld>
            <a:endParaRPr lang="en-US" dirty="0"/>
          </a:p>
        </p:txBody>
      </p:sp>
      <p:sp>
        <p:nvSpPr>
          <p:cNvPr id="5" name="TextBox 4">
            <a:extLst>
              <a:ext uri="{FF2B5EF4-FFF2-40B4-BE49-F238E27FC236}">
                <a16:creationId xmlns:a16="http://schemas.microsoft.com/office/drawing/2014/main" id="{7DF88032-A4CC-B5B0-9E44-7F71BC913328}"/>
              </a:ext>
            </a:extLst>
          </p:cNvPr>
          <p:cNvSpPr txBox="1"/>
          <p:nvPr/>
        </p:nvSpPr>
        <p:spPr>
          <a:xfrm>
            <a:off x="1124958" y="6348627"/>
            <a:ext cx="9008617" cy="276999"/>
          </a:xfrm>
          <a:prstGeom prst="rect">
            <a:avLst/>
          </a:prstGeom>
          <a:noFill/>
        </p:spPr>
        <p:txBody>
          <a:bodyPr wrap="square">
            <a:spAutoFit/>
          </a:bodyPr>
          <a:lstStyle/>
          <a:p>
            <a:r>
              <a:rPr lang="en-US" sz="1200" dirty="0">
                <a:solidFill>
                  <a:schemeClr val="bg1"/>
                </a:solidFill>
                <a:effectLst/>
                <a:ea typeface="DengXian" panose="02010600030101010101" pitchFamily="2" charset="-122"/>
                <a:cs typeface="Times New Roman" panose="02020603050405020304" pitchFamily="18" charset="0"/>
              </a:rPr>
              <a:t>Source: https://thejatakatales.com/wp-content/uploads/2021/03/33-Sammodamana-Jataka-768x668.jpg.</a:t>
            </a:r>
            <a:endParaRPr lang="en-MY" sz="1200" dirty="0">
              <a:solidFill>
                <a:schemeClr val="bg1"/>
              </a:solidFill>
            </a:endParaRPr>
          </a:p>
        </p:txBody>
      </p:sp>
      <p:pic>
        <p:nvPicPr>
          <p:cNvPr id="4" name="Picture 3">
            <a:extLst>
              <a:ext uri="{FF2B5EF4-FFF2-40B4-BE49-F238E27FC236}">
                <a16:creationId xmlns:a16="http://schemas.microsoft.com/office/drawing/2014/main" id="{2BC18CF6-D50F-3FF7-EF81-8A0F43749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478" y="727969"/>
            <a:ext cx="6051044" cy="5263148"/>
          </a:xfrm>
          <a:prstGeom prst="rect">
            <a:avLst/>
          </a:prstGeom>
        </p:spPr>
      </p:pic>
    </p:spTree>
    <p:extLst>
      <p:ext uri="{BB962C8B-B14F-4D97-AF65-F5344CB8AC3E}">
        <p14:creationId xmlns:p14="http://schemas.microsoft.com/office/powerpoint/2010/main" val="29819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29</a:t>
            </a:fld>
            <a:endParaRPr lang="en-US" dirty="0"/>
          </a:p>
        </p:txBody>
      </p:sp>
      <p:sp>
        <p:nvSpPr>
          <p:cNvPr id="2" name="Title 1">
            <a:extLst>
              <a:ext uri="{FF2B5EF4-FFF2-40B4-BE49-F238E27FC236}">
                <a16:creationId xmlns:a16="http://schemas.microsoft.com/office/drawing/2014/main" id="{313199C3-B72D-0AC5-51A5-8C18D329F683}"/>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lang="en-US" sz="2400" b="1" dirty="0">
                <a:solidFill>
                  <a:prstClr val="white"/>
                </a:solidFill>
                <a:latin typeface="Calibri"/>
              </a:rPr>
              <a:t>Four Pillars of t</a:t>
            </a:r>
            <a:r>
              <a:rPr kumimoji="0" lang="en-US" sz="2400" b="1" i="0" u="none" strike="noStrike" kern="1200" cap="none" spc="0" normalizeH="0" baseline="0" noProof="0" dirty="0">
                <a:ln>
                  <a:noFill/>
                </a:ln>
                <a:solidFill>
                  <a:prstClr val="white"/>
                </a:solidFill>
                <a:effectLst/>
                <a:uLnTx/>
                <a:uFillTx/>
                <a:latin typeface="Calibri"/>
                <a:ea typeface="+mj-ea"/>
                <a:cs typeface="+mj-cs"/>
              </a:rPr>
              <a:t>he Early Warnings for All Initiative</a:t>
            </a:r>
          </a:p>
        </p:txBody>
      </p:sp>
      <p:pic>
        <p:nvPicPr>
          <p:cNvPr id="6" name="Picture 5" descr="A close-up of several signs&#10;&#10;Description automatically generated">
            <a:extLst>
              <a:ext uri="{FF2B5EF4-FFF2-40B4-BE49-F238E27FC236}">
                <a16:creationId xmlns:a16="http://schemas.microsoft.com/office/drawing/2014/main" id="{A8144A7B-1211-1BD7-474A-3251A94E7900}"/>
              </a:ext>
            </a:extLst>
          </p:cNvPr>
          <p:cNvPicPr>
            <a:picLocks noChangeAspect="1"/>
          </p:cNvPicPr>
          <p:nvPr/>
        </p:nvPicPr>
        <p:blipFill rotWithShape="1">
          <a:blip r:embed="rId3">
            <a:extLst>
              <a:ext uri="{28A0092B-C50C-407E-A947-70E740481C1C}">
                <a14:useLocalDpi xmlns:a14="http://schemas.microsoft.com/office/drawing/2010/main" val="0"/>
              </a:ext>
            </a:extLst>
          </a:blip>
          <a:srcRect b="4463"/>
          <a:stretch/>
        </p:blipFill>
        <p:spPr>
          <a:xfrm>
            <a:off x="168442" y="599440"/>
            <a:ext cx="10063740" cy="5408191"/>
          </a:xfrm>
          <a:prstGeom prst="rect">
            <a:avLst/>
          </a:prstGeom>
        </p:spPr>
      </p:pic>
      <p:pic>
        <p:nvPicPr>
          <p:cNvPr id="16" name="Picture 15" descr="Blue text on a white background&#10;&#10;Description automatically generated">
            <a:extLst>
              <a:ext uri="{FF2B5EF4-FFF2-40B4-BE49-F238E27FC236}">
                <a16:creationId xmlns:a16="http://schemas.microsoft.com/office/drawing/2014/main" id="{C4F59E77-2887-DD7C-6582-ACFB7A218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8677" y="2508480"/>
            <a:ext cx="2293323" cy="1421108"/>
          </a:xfrm>
          <a:prstGeom prst="rect">
            <a:avLst/>
          </a:prstGeom>
        </p:spPr>
      </p:pic>
    </p:spTree>
    <p:extLst>
      <p:ext uri="{BB962C8B-B14F-4D97-AF65-F5344CB8AC3E}">
        <p14:creationId xmlns:p14="http://schemas.microsoft.com/office/powerpoint/2010/main" val="366029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63DF-19AC-DD52-FBFD-8AD7386A98DD}"/>
              </a:ext>
            </a:extLst>
          </p:cNvPr>
          <p:cNvSpPr>
            <a:spLocks noGrp="1"/>
          </p:cNvSpPr>
          <p:nvPr>
            <p:ph type="title"/>
          </p:nvPr>
        </p:nvSpPr>
        <p:spPr>
          <a:xfrm>
            <a:off x="3045041" y="-78928"/>
            <a:ext cx="6101918" cy="566738"/>
          </a:xfrm>
        </p:spPr>
        <p:txBody>
          <a:bodyPr/>
          <a:lstStyle/>
          <a:p>
            <a:r>
              <a:rPr lang="en-US" dirty="0">
                <a:solidFill>
                  <a:schemeClr val="bg1"/>
                </a:solidFill>
              </a:rPr>
              <a:t>Village Knowledge Centre in Pondicherry, India</a:t>
            </a:r>
            <a:endParaRPr lang="en-MY" dirty="0">
              <a:solidFill>
                <a:schemeClr val="bg1"/>
              </a:solidFill>
            </a:endParaRPr>
          </a:p>
        </p:txBody>
      </p:sp>
      <p:pic>
        <p:nvPicPr>
          <p:cNvPr id="7" name="Picture Placeholder 6">
            <a:extLst>
              <a:ext uri="{FF2B5EF4-FFF2-40B4-BE49-F238E27FC236}">
                <a16:creationId xmlns:a16="http://schemas.microsoft.com/office/drawing/2014/main" id="{E80B9847-1D6F-779D-7E80-9512AD9BB47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937" b="8937"/>
          <a:stretch>
            <a:fillRect/>
          </a:stretch>
        </p:blipFill>
        <p:spPr>
          <a:xfrm>
            <a:off x="2493017" y="1655877"/>
            <a:ext cx="7205966" cy="3546245"/>
          </a:xfrm>
        </p:spPr>
      </p:pic>
      <p:sp>
        <p:nvSpPr>
          <p:cNvPr id="4" name="Text Placeholder 3">
            <a:extLst>
              <a:ext uri="{FF2B5EF4-FFF2-40B4-BE49-F238E27FC236}">
                <a16:creationId xmlns:a16="http://schemas.microsoft.com/office/drawing/2014/main" id="{F4C4308C-39BE-748D-FC13-7CE32D6A58A0}"/>
              </a:ext>
            </a:extLst>
          </p:cNvPr>
          <p:cNvSpPr>
            <a:spLocks noGrp="1"/>
          </p:cNvSpPr>
          <p:nvPr>
            <p:ph type="body" sz="half" idx="2"/>
          </p:nvPr>
        </p:nvSpPr>
        <p:spPr>
          <a:xfrm>
            <a:off x="2438400" y="6304565"/>
            <a:ext cx="7315200" cy="506412"/>
          </a:xfrm>
        </p:spPr>
        <p:txBody>
          <a:bodyPr/>
          <a:lstStyle/>
          <a:p>
            <a:r>
              <a:rPr lang="en-US" sz="1000" dirty="0">
                <a:solidFill>
                  <a:schemeClr val="bg1"/>
                </a:solidFill>
              </a:rPr>
              <a:t>Source: Julian Swindell, "The Village Knowledge Centres of Pondicherry: Rural Empowerment through Access to Knowledge", 21 November 2013. Available at https://www.slideshare.net/slideshow/the-village-knowledgecentresintroduction/28489983.</a:t>
            </a:r>
            <a:endParaRPr lang="en-MY" sz="1000" dirty="0">
              <a:solidFill>
                <a:schemeClr val="bg1"/>
              </a:solidFill>
            </a:endParaRPr>
          </a:p>
        </p:txBody>
      </p:sp>
      <p:sp>
        <p:nvSpPr>
          <p:cNvPr id="5" name="Slide Number Placeholder 4">
            <a:extLst>
              <a:ext uri="{FF2B5EF4-FFF2-40B4-BE49-F238E27FC236}">
                <a16:creationId xmlns:a16="http://schemas.microsoft.com/office/drawing/2014/main" id="{8CDE2121-3131-B8D1-2944-A3699B114CF9}"/>
              </a:ext>
            </a:extLst>
          </p:cNvPr>
          <p:cNvSpPr>
            <a:spLocks noGrp="1"/>
          </p:cNvSpPr>
          <p:nvPr>
            <p:ph type="sldNum" sz="quarter" idx="10"/>
          </p:nvPr>
        </p:nvSpPr>
        <p:spPr/>
        <p:txBody>
          <a:bodyPr/>
          <a:lstStyle/>
          <a:p>
            <a:pPr>
              <a:defRPr/>
            </a:pPr>
            <a:fld id="{2019E273-69BA-5C45-93D5-C9219F6D01CD}" type="slidenum">
              <a:rPr lang="en-US" smtClean="0"/>
              <a:pPr>
                <a:defRPr/>
              </a:pPr>
              <a:t>3</a:t>
            </a:fld>
            <a:endParaRPr lang="en-US" dirty="0"/>
          </a:p>
        </p:txBody>
      </p:sp>
    </p:spTree>
    <p:extLst>
      <p:ext uri="{BB962C8B-B14F-4D97-AF65-F5344CB8AC3E}">
        <p14:creationId xmlns:p14="http://schemas.microsoft.com/office/powerpoint/2010/main" val="423100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24DD313-14B4-A5E8-54BC-883CD89B085F}"/>
              </a:ext>
            </a:extLst>
          </p:cNvPr>
          <p:cNvSpPr>
            <a:spLocks noGrp="1"/>
          </p:cNvSpPr>
          <p:nvPr>
            <p:ph type="sldNum" sz="quarter" idx="10"/>
          </p:nvPr>
        </p:nvSpPr>
        <p:spPr>
          <a:xfrm>
            <a:off x="609600" y="6304565"/>
            <a:ext cx="2844800" cy="365125"/>
          </a:xfrm>
        </p:spPr>
        <p:txBody>
          <a:bodyPr/>
          <a:lstStyle/>
          <a:p>
            <a:pPr>
              <a:spcAft>
                <a:spcPts val="600"/>
              </a:spcAft>
              <a:defRPr/>
            </a:pPr>
            <a:fld id="{F145BC6F-CEE7-9546-A399-BFA6F2EF3E5A}" type="slidenum">
              <a:rPr lang="en-US"/>
              <a:pPr>
                <a:spcAft>
                  <a:spcPts val="600"/>
                </a:spcAft>
                <a:defRPr/>
              </a:pPr>
              <a:t>30</a:t>
            </a:fld>
            <a:endParaRPr lang="en-US" dirty="0"/>
          </a:p>
        </p:txBody>
      </p:sp>
      <p:sp>
        <p:nvSpPr>
          <p:cNvPr id="2" name="Title 1">
            <a:extLst>
              <a:ext uri="{FF2B5EF4-FFF2-40B4-BE49-F238E27FC236}">
                <a16:creationId xmlns:a16="http://schemas.microsoft.com/office/drawing/2014/main" id="{313199C3-B72D-0AC5-51A5-8C18D329F683}"/>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lang="en-US" sz="2400" b="1" dirty="0">
                <a:solidFill>
                  <a:prstClr val="white"/>
                </a:solidFill>
                <a:latin typeface="Calibri"/>
              </a:rPr>
              <a:t>Sub-pillars of Early Warning Dissemination and Communication</a:t>
            </a:r>
            <a:endParaRPr kumimoji="0" lang="en-US" sz="2400" b="1" i="0" u="none" strike="noStrike" kern="1200" cap="none" spc="0" normalizeH="0" baseline="0" noProof="0" dirty="0">
              <a:ln>
                <a:noFill/>
              </a:ln>
              <a:solidFill>
                <a:prstClr val="white"/>
              </a:solidFill>
              <a:effectLst/>
              <a:uLnTx/>
              <a:uFillTx/>
              <a:latin typeface="Calibri"/>
              <a:ea typeface="+mj-ea"/>
              <a:cs typeface="+mj-cs"/>
            </a:endParaRPr>
          </a:p>
        </p:txBody>
      </p:sp>
      <p:sp>
        <p:nvSpPr>
          <p:cNvPr id="3" name="TextBox 65">
            <a:extLst>
              <a:ext uri="{FF2B5EF4-FFF2-40B4-BE49-F238E27FC236}">
                <a16:creationId xmlns:a16="http://schemas.microsoft.com/office/drawing/2014/main" id="{4CBE7704-681B-41D4-D063-A4105256216B}"/>
              </a:ext>
            </a:extLst>
          </p:cNvPr>
          <p:cNvSpPr txBox="1">
            <a:spLocks noChangeArrowheads="1"/>
          </p:cNvSpPr>
          <p:nvPr/>
        </p:nvSpPr>
        <p:spPr bwMode="auto">
          <a:xfrm>
            <a:off x="578600" y="1501695"/>
            <a:ext cx="2839506" cy="4231928"/>
          </a:xfrm>
          <a:prstGeom prst="rect">
            <a:avLst/>
          </a:prstGeom>
          <a:noFill/>
          <a:ln w="9525">
            <a:noFill/>
            <a:miter lim="800000"/>
            <a:headEnd/>
            <a:tailEnd/>
          </a:ln>
        </p:spPr>
        <p:txBody>
          <a:bodyPr wrap="square" lIns="0" tIns="0" rIns="0" bIns="0">
            <a:spAutoFit/>
          </a:bodyPr>
          <a:lstStyle/>
          <a:p>
            <a:pPr eaLnBrk="0" hangingPunct="0">
              <a:spcBef>
                <a:spcPts val="600"/>
              </a:spcBef>
            </a:pPr>
            <a:r>
              <a:rPr lang="en-US" sz="1500" b="1" dirty="0">
                <a:solidFill>
                  <a:srgbClr val="213367"/>
                </a:solidFill>
                <a:cs typeface="Calibri" panose="020F0502020204030204" pitchFamily="34" charset="0"/>
              </a:rPr>
              <a:t>Dissemination and Communication</a:t>
            </a:r>
          </a:p>
          <a:p>
            <a:pPr marL="171450" indent="-171450" eaLnBrk="0" hangingPunct="0">
              <a:spcBef>
                <a:spcPts val="600"/>
              </a:spcBef>
              <a:buFont typeface="Wingdings" panose="05000000000000000000" pitchFamily="2" charset="2"/>
              <a:buChar char="ü"/>
            </a:pPr>
            <a:r>
              <a:rPr lang="en-US" sz="1500" b="1" dirty="0">
                <a:solidFill>
                  <a:srgbClr val="213367"/>
                </a:solidFill>
                <a:cs typeface="Calibri" panose="020F0502020204030204" pitchFamily="34" charset="0"/>
              </a:rPr>
              <a:t>Governance of EWS </a:t>
            </a:r>
            <a:r>
              <a:rPr lang="en-US" sz="1500" dirty="0">
                <a:solidFill>
                  <a:srgbClr val="213367"/>
                </a:solidFill>
                <a:cs typeface="Calibri" panose="020F0502020204030204" pitchFamily="34" charset="0"/>
              </a:rPr>
              <a:t>– national authority, legislations, standard operating procedures, stakeholders, adoption of CAP</a:t>
            </a:r>
          </a:p>
          <a:p>
            <a:pPr marL="171450" indent="-171450" eaLnBrk="0" hangingPunct="0">
              <a:spcBef>
                <a:spcPts val="600"/>
              </a:spcBef>
              <a:buFont typeface="Wingdings" panose="05000000000000000000" pitchFamily="2" charset="2"/>
              <a:buChar char="ü"/>
            </a:pPr>
            <a:r>
              <a:rPr lang="en-US" sz="1500" b="1" dirty="0">
                <a:solidFill>
                  <a:srgbClr val="213367"/>
                </a:solidFill>
                <a:cs typeface="Calibri" panose="020F0502020204030204" pitchFamily="34" charset="0"/>
              </a:rPr>
              <a:t>EWS infrastructure </a:t>
            </a:r>
            <a:r>
              <a:rPr lang="en-US" sz="1500" dirty="0">
                <a:solidFill>
                  <a:srgbClr val="213367"/>
                </a:solidFill>
                <a:cs typeface="Calibri" panose="020F0502020204030204" pitchFamily="34" charset="0"/>
              </a:rPr>
              <a:t>– testing, upgrade, maintenance, use of cell broadcasting and/or location-based SMS system </a:t>
            </a:r>
          </a:p>
          <a:p>
            <a:pPr marL="171450" indent="-171450" eaLnBrk="0" hangingPunct="0">
              <a:spcBef>
                <a:spcPts val="600"/>
              </a:spcBef>
              <a:buFont typeface="Wingdings" panose="05000000000000000000" pitchFamily="2" charset="2"/>
              <a:buChar char="ü"/>
            </a:pPr>
            <a:r>
              <a:rPr lang="en-US" sz="1500" b="1" dirty="0">
                <a:solidFill>
                  <a:srgbClr val="213367"/>
                </a:solidFill>
                <a:cs typeface="Calibri" panose="020F0502020204030204" pitchFamily="34" charset="0"/>
              </a:rPr>
              <a:t>Inclusive EWS </a:t>
            </a:r>
            <a:r>
              <a:rPr lang="en-US" sz="1500" dirty="0">
                <a:solidFill>
                  <a:srgbClr val="213367"/>
                </a:solidFill>
                <a:cs typeface="Calibri" panose="020F0502020204030204" pitchFamily="34" charset="0"/>
              </a:rPr>
              <a:t>– assessment, testing and tailoring of EWS for vulnerable groups, multi-channel communication</a:t>
            </a:r>
          </a:p>
          <a:p>
            <a:pPr marL="171450" indent="-171450" eaLnBrk="0" hangingPunct="0">
              <a:spcBef>
                <a:spcPts val="600"/>
              </a:spcBef>
              <a:buFont typeface="Wingdings" panose="05000000000000000000" pitchFamily="2" charset="2"/>
              <a:buChar char="ü"/>
            </a:pPr>
            <a:r>
              <a:rPr lang="en-US" sz="1500" b="1" dirty="0">
                <a:solidFill>
                  <a:srgbClr val="213367"/>
                </a:solidFill>
                <a:cs typeface="Calibri" panose="020F0502020204030204" pitchFamily="34" charset="0"/>
              </a:rPr>
              <a:t>Quality and trust of EWS </a:t>
            </a:r>
            <a:r>
              <a:rPr lang="en-US" sz="1500" dirty="0">
                <a:solidFill>
                  <a:srgbClr val="213367"/>
                </a:solidFill>
                <a:cs typeface="Calibri" panose="020F0502020204030204" pitchFamily="34" charset="0"/>
              </a:rPr>
              <a:t>– awareness, drills, community engagement, feedback</a:t>
            </a:r>
          </a:p>
        </p:txBody>
      </p:sp>
      <p:sp>
        <p:nvSpPr>
          <p:cNvPr id="4" name="Rectangle 3">
            <a:extLst>
              <a:ext uri="{FF2B5EF4-FFF2-40B4-BE49-F238E27FC236}">
                <a16:creationId xmlns:a16="http://schemas.microsoft.com/office/drawing/2014/main" id="{E0C19BB9-DF9A-5EC8-B54E-A57230F2A0A5}"/>
              </a:ext>
            </a:extLst>
          </p:cNvPr>
          <p:cNvSpPr/>
          <p:nvPr/>
        </p:nvSpPr>
        <p:spPr bwMode="auto">
          <a:xfrm>
            <a:off x="437017" y="1043658"/>
            <a:ext cx="3017383" cy="369999"/>
          </a:xfrm>
          <a:prstGeom prst="rect">
            <a:avLst/>
          </a:prstGeom>
          <a:solidFill>
            <a:srgbClr val="6E84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C2317EB-943E-B2BD-C979-815384BF5E99}"/>
              </a:ext>
            </a:extLst>
          </p:cNvPr>
          <p:cNvSpPr txBox="1"/>
          <p:nvPr/>
        </p:nvSpPr>
        <p:spPr>
          <a:xfrm>
            <a:off x="457341" y="1037407"/>
            <a:ext cx="282512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Early Warning</a:t>
            </a:r>
          </a:p>
        </p:txBody>
      </p:sp>
    </p:spTree>
    <p:extLst>
      <p:ext uri="{BB962C8B-B14F-4D97-AF65-F5344CB8AC3E}">
        <p14:creationId xmlns:p14="http://schemas.microsoft.com/office/powerpoint/2010/main" val="3687649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31</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2" name="Rectangle 1">
            <a:extLst>
              <a:ext uri="{FF2B5EF4-FFF2-40B4-BE49-F238E27FC236}">
                <a16:creationId xmlns:a16="http://schemas.microsoft.com/office/drawing/2014/main" id="{C307FF02-7315-66E9-11DD-E9C33B71B81C}"/>
              </a:ext>
            </a:extLst>
          </p:cNvPr>
          <p:cNvSpPr/>
          <p:nvPr/>
        </p:nvSpPr>
        <p:spPr bwMode="auto">
          <a:xfrm>
            <a:off x="436880" y="1033471"/>
            <a:ext cx="2743075" cy="369999"/>
          </a:xfrm>
          <a:prstGeom prst="rect">
            <a:avLst/>
          </a:prstGeom>
          <a:solidFill>
            <a:srgbClr val="6E84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CB0CFA-3A56-69BF-52D4-1BA12A23ED17}"/>
              </a:ext>
            </a:extLst>
          </p:cNvPr>
          <p:cNvSpPr txBox="1"/>
          <p:nvPr/>
        </p:nvSpPr>
        <p:spPr>
          <a:xfrm>
            <a:off x="448465" y="1027220"/>
            <a:ext cx="256829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Early Warning</a:t>
            </a:r>
          </a:p>
        </p:txBody>
      </p:sp>
      <p:pic>
        <p:nvPicPr>
          <p:cNvPr id="14" name="Picture 13">
            <a:extLst>
              <a:ext uri="{FF2B5EF4-FFF2-40B4-BE49-F238E27FC236}">
                <a16:creationId xmlns:a16="http://schemas.microsoft.com/office/drawing/2014/main" id="{2C74217E-9B1F-5D37-C7DC-229289228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0" y="917340"/>
            <a:ext cx="8330599" cy="5023320"/>
          </a:xfrm>
          <a:prstGeom prst="rect">
            <a:avLst/>
          </a:prstGeom>
        </p:spPr>
      </p:pic>
      <p:sp>
        <p:nvSpPr>
          <p:cNvPr id="16" name="TextBox 15">
            <a:extLst>
              <a:ext uri="{FF2B5EF4-FFF2-40B4-BE49-F238E27FC236}">
                <a16:creationId xmlns:a16="http://schemas.microsoft.com/office/drawing/2014/main" id="{DB5E0004-9FB6-CBBC-DE86-3A768C27E505}"/>
              </a:ext>
            </a:extLst>
          </p:cNvPr>
          <p:cNvSpPr txBox="1"/>
          <p:nvPr/>
        </p:nvSpPr>
        <p:spPr>
          <a:xfrm>
            <a:off x="933549" y="4555665"/>
            <a:ext cx="1749735" cy="1384995"/>
          </a:xfrm>
          <a:prstGeom prst="rect">
            <a:avLst/>
          </a:prstGeom>
          <a:noFill/>
        </p:spPr>
        <p:txBody>
          <a:bodyPr wrap="square">
            <a:spAutoFit/>
          </a:bodyPr>
          <a:lstStyle/>
          <a:p>
            <a:r>
              <a:rPr lang="en-MY" sz="1200" dirty="0"/>
              <a:t>0 = No Response</a:t>
            </a:r>
          </a:p>
          <a:p>
            <a:r>
              <a:rPr lang="en-MY" sz="1200" dirty="0"/>
              <a:t>1 = Not Known</a:t>
            </a:r>
          </a:p>
          <a:p>
            <a:r>
              <a:rPr lang="en-MY" sz="1200" dirty="0"/>
              <a:t>2 = Not Started</a:t>
            </a:r>
          </a:p>
          <a:p>
            <a:r>
              <a:rPr lang="en-MY" sz="1200" dirty="0"/>
              <a:t>3 = Nascent Stage</a:t>
            </a:r>
          </a:p>
          <a:p>
            <a:r>
              <a:rPr lang="en-MY" sz="1200" dirty="0"/>
              <a:t>4 = Intermediate Stage</a:t>
            </a:r>
          </a:p>
          <a:p>
            <a:r>
              <a:rPr lang="en-MY" sz="1200" dirty="0"/>
              <a:t>5 = Developed Stage</a:t>
            </a:r>
          </a:p>
          <a:p>
            <a:r>
              <a:rPr lang="en-MY" sz="1200" dirty="0"/>
              <a:t>6 = Mature Stage</a:t>
            </a:r>
          </a:p>
        </p:txBody>
      </p:sp>
    </p:spTree>
    <p:extLst>
      <p:ext uri="{BB962C8B-B14F-4D97-AF65-F5344CB8AC3E}">
        <p14:creationId xmlns:p14="http://schemas.microsoft.com/office/powerpoint/2010/main" val="803628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32</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9" name="TextBox 8">
            <a:extLst>
              <a:ext uri="{FF2B5EF4-FFF2-40B4-BE49-F238E27FC236}">
                <a16:creationId xmlns:a16="http://schemas.microsoft.com/office/drawing/2014/main" id="{6BD637A2-D92C-8B49-D184-94C1106361B8}"/>
              </a:ext>
            </a:extLst>
          </p:cNvPr>
          <p:cNvSpPr txBox="1"/>
          <p:nvPr/>
        </p:nvSpPr>
        <p:spPr>
          <a:xfrm>
            <a:off x="389376" y="2967335"/>
            <a:ext cx="11462313" cy="923330"/>
          </a:xfrm>
          <a:prstGeom prst="rect">
            <a:avLst/>
          </a:prstGeom>
          <a:noFill/>
        </p:spPr>
        <p:txBody>
          <a:bodyPr wrap="square" rtlCol="0">
            <a:spAutoFit/>
          </a:bodyPr>
          <a:lstStyle/>
          <a:p>
            <a:r>
              <a:rPr lang="en-US" b="1" dirty="0"/>
              <a:t>GAPS</a:t>
            </a:r>
          </a:p>
          <a:p>
            <a:r>
              <a:rPr lang="en-US" dirty="0"/>
              <a:t>Lack of data on vulnerable groups – who they are, where they are located, their access to early warning, and their ability to understand and act on the early warning messages.</a:t>
            </a:r>
            <a:endParaRPr lang="en-MY" dirty="0"/>
          </a:p>
        </p:txBody>
      </p:sp>
      <p:sp>
        <p:nvSpPr>
          <p:cNvPr id="2" name="Rectangle 1">
            <a:extLst>
              <a:ext uri="{FF2B5EF4-FFF2-40B4-BE49-F238E27FC236}">
                <a16:creationId xmlns:a16="http://schemas.microsoft.com/office/drawing/2014/main" id="{C307FF02-7315-66E9-11DD-E9C33B71B81C}"/>
              </a:ext>
            </a:extLst>
          </p:cNvPr>
          <p:cNvSpPr/>
          <p:nvPr/>
        </p:nvSpPr>
        <p:spPr bwMode="auto">
          <a:xfrm>
            <a:off x="436880" y="1033471"/>
            <a:ext cx="2743075" cy="369999"/>
          </a:xfrm>
          <a:prstGeom prst="rect">
            <a:avLst/>
          </a:prstGeom>
          <a:solidFill>
            <a:srgbClr val="6E84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CB0CFA-3A56-69BF-52D4-1BA12A23ED17}"/>
              </a:ext>
            </a:extLst>
          </p:cNvPr>
          <p:cNvSpPr txBox="1"/>
          <p:nvPr/>
        </p:nvSpPr>
        <p:spPr>
          <a:xfrm>
            <a:off x="448465" y="1027220"/>
            <a:ext cx="256829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Early Warning</a:t>
            </a:r>
          </a:p>
        </p:txBody>
      </p:sp>
    </p:spTree>
    <p:extLst>
      <p:ext uri="{BB962C8B-B14F-4D97-AF65-F5344CB8AC3E}">
        <p14:creationId xmlns:p14="http://schemas.microsoft.com/office/powerpoint/2010/main" val="2701177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33</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Insights</a:t>
            </a:r>
          </a:p>
        </p:txBody>
      </p:sp>
      <p:sp>
        <p:nvSpPr>
          <p:cNvPr id="9" name="TextBox 8">
            <a:extLst>
              <a:ext uri="{FF2B5EF4-FFF2-40B4-BE49-F238E27FC236}">
                <a16:creationId xmlns:a16="http://schemas.microsoft.com/office/drawing/2014/main" id="{6BD637A2-D92C-8B49-D184-94C1106361B8}"/>
              </a:ext>
            </a:extLst>
          </p:cNvPr>
          <p:cNvSpPr txBox="1"/>
          <p:nvPr/>
        </p:nvSpPr>
        <p:spPr>
          <a:xfrm>
            <a:off x="389376" y="2967335"/>
            <a:ext cx="11462313" cy="1477328"/>
          </a:xfrm>
          <a:prstGeom prst="rect">
            <a:avLst/>
          </a:prstGeom>
          <a:noFill/>
        </p:spPr>
        <p:txBody>
          <a:bodyPr wrap="square" rtlCol="0">
            <a:spAutoFit/>
          </a:bodyPr>
          <a:lstStyle/>
          <a:p>
            <a:r>
              <a:rPr lang="en-US" b="1" dirty="0"/>
              <a:t>GOOD PRACTICES</a:t>
            </a:r>
          </a:p>
          <a:p>
            <a:pPr marL="285750" indent="-285750">
              <a:buFont typeface="Arial" panose="020B0604020202020204" pitchFamily="34" charset="0"/>
              <a:buChar char="•"/>
            </a:pPr>
            <a:r>
              <a:rPr lang="en-US" dirty="0"/>
              <a:t>Continuous engagement with vulnerable groups in designing and improving early warning systems.</a:t>
            </a:r>
          </a:p>
          <a:p>
            <a:pPr marL="285750" indent="-285750">
              <a:buFont typeface="Arial" panose="020B0604020202020204" pitchFamily="34" charset="0"/>
              <a:buChar char="•"/>
            </a:pPr>
            <a:r>
              <a:rPr lang="en-US" dirty="0"/>
              <a:t>Translating technical information into user-friendly and locally-relevant messages for the community.</a:t>
            </a:r>
          </a:p>
          <a:p>
            <a:pPr marL="285750" indent="-285750">
              <a:buFont typeface="Arial" panose="020B0604020202020204" pitchFamily="34" charset="0"/>
              <a:buChar char="•"/>
            </a:pPr>
            <a:r>
              <a:rPr lang="en-US" dirty="0"/>
              <a:t>Delivering early warning messages through multiple channels, while ensuring that messages across channels are consistent.</a:t>
            </a:r>
          </a:p>
        </p:txBody>
      </p:sp>
      <p:sp>
        <p:nvSpPr>
          <p:cNvPr id="2" name="Rectangle 1">
            <a:extLst>
              <a:ext uri="{FF2B5EF4-FFF2-40B4-BE49-F238E27FC236}">
                <a16:creationId xmlns:a16="http://schemas.microsoft.com/office/drawing/2014/main" id="{C307FF02-7315-66E9-11DD-E9C33B71B81C}"/>
              </a:ext>
            </a:extLst>
          </p:cNvPr>
          <p:cNvSpPr/>
          <p:nvPr/>
        </p:nvSpPr>
        <p:spPr bwMode="auto">
          <a:xfrm>
            <a:off x="436880" y="1033471"/>
            <a:ext cx="2743075" cy="369999"/>
          </a:xfrm>
          <a:prstGeom prst="rect">
            <a:avLst/>
          </a:prstGeom>
          <a:solidFill>
            <a:srgbClr val="6E84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CB0CFA-3A56-69BF-52D4-1BA12A23ED17}"/>
              </a:ext>
            </a:extLst>
          </p:cNvPr>
          <p:cNvSpPr txBox="1"/>
          <p:nvPr/>
        </p:nvSpPr>
        <p:spPr>
          <a:xfrm>
            <a:off x="448465" y="1027220"/>
            <a:ext cx="256829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Early Warning</a:t>
            </a:r>
          </a:p>
        </p:txBody>
      </p:sp>
    </p:spTree>
    <p:extLst>
      <p:ext uri="{BB962C8B-B14F-4D97-AF65-F5344CB8AC3E}">
        <p14:creationId xmlns:p14="http://schemas.microsoft.com/office/powerpoint/2010/main" val="231817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A0E34-9D93-87AE-1D3F-1FD19B12664F}"/>
              </a:ext>
            </a:extLst>
          </p:cNvPr>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 y="89475"/>
            <a:ext cx="12184275" cy="7310565"/>
          </a:xfrm>
          <a:prstGeom prst="rect">
            <a:avLst/>
          </a:prstGeom>
        </p:spPr>
      </p:pic>
      <p:sp>
        <p:nvSpPr>
          <p:cNvPr id="3" name="Content Placeholder 2">
            <a:extLst>
              <a:ext uri="{FF2B5EF4-FFF2-40B4-BE49-F238E27FC236}">
                <a16:creationId xmlns:a16="http://schemas.microsoft.com/office/drawing/2014/main" id="{EE5CDB2A-E76F-630B-1371-407F536E50C2}"/>
              </a:ext>
            </a:extLst>
          </p:cNvPr>
          <p:cNvSpPr>
            <a:spLocks noGrp="1"/>
          </p:cNvSpPr>
          <p:nvPr>
            <p:ph sz="half" idx="1"/>
          </p:nvPr>
        </p:nvSpPr>
        <p:spPr>
          <a:xfrm>
            <a:off x="609600" y="878890"/>
            <a:ext cx="5384800" cy="5157926"/>
          </a:xfrm>
        </p:spPr>
        <p:txBody>
          <a:bodyPr/>
          <a:lstStyle/>
          <a:p>
            <a:pPr marL="0" indent="0">
              <a:buNone/>
            </a:pPr>
            <a:r>
              <a:rPr lang="en-US" dirty="0"/>
              <a:t>Please listen to this story</a:t>
            </a:r>
          </a:p>
          <a:p>
            <a:pPr marL="0" indent="0">
              <a:buNone/>
            </a:pPr>
            <a:r>
              <a:rPr lang="en-US" dirty="0"/>
              <a:t>One day in the past</a:t>
            </a:r>
          </a:p>
          <a:p>
            <a:pPr marL="0" indent="0">
              <a:buNone/>
            </a:pPr>
            <a:r>
              <a:rPr lang="en-US" dirty="0"/>
              <a:t>A village was sinking</a:t>
            </a:r>
          </a:p>
          <a:p>
            <a:pPr marL="0" indent="0">
              <a:buNone/>
            </a:pPr>
            <a:r>
              <a:rPr lang="en-US" dirty="0"/>
              <a:t>That’s what has been told</a:t>
            </a:r>
          </a:p>
          <a:p>
            <a:pPr marL="0" indent="0">
              <a:buNone/>
            </a:pPr>
            <a:endParaRPr lang="en-US" dirty="0"/>
          </a:p>
          <a:p>
            <a:pPr marL="0" indent="0">
              <a:buNone/>
            </a:pPr>
            <a:r>
              <a:rPr lang="en-US" dirty="0"/>
              <a:t>Starting with earthquakes</a:t>
            </a:r>
          </a:p>
          <a:p>
            <a:pPr marL="0" indent="0">
              <a:buNone/>
            </a:pPr>
            <a:r>
              <a:rPr lang="en-US" dirty="0"/>
              <a:t>Followed by a giant wave</a:t>
            </a:r>
          </a:p>
          <a:p>
            <a:pPr marL="0" indent="0">
              <a:buNone/>
            </a:pPr>
            <a:r>
              <a:rPr lang="en-US" dirty="0"/>
              <a:t>The whole country was sinking</a:t>
            </a:r>
          </a:p>
          <a:p>
            <a:pPr marL="0" indent="0">
              <a:buNone/>
            </a:pPr>
            <a:r>
              <a:rPr lang="en-US" dirty="0"/>
              <a:t>Immediately</a:t>
            </a:r>
          </a:p>
          <a:p>
            <a:pPr marL="0" indent="0">
              <a:buNone/>
            </a:pPr>
            <a:endParaRPr lang="en-US" dirty="0"/>
          </a:p>
          <a:p>
            <a:pPr marL="0" indent="0">
              <a:buNone/>
            </a:pPr>
            <a:r>
              <a:rPr lang="en-US" dirty="0"/>
              <a:t>If there is a strong earthquake</a:t>
            </a:r>
          </a:p>
          <a:p>
            <a:pPr marL="0" indent="0">
              <a:buNone/>
            </a:pPr>
            <a:r>
              <a:rPr lang="en-US" dirty="0"/>
              <a:t>Followed by the lowering of seawater</a:t>
            </a:r>
          </a:p>
          <a:p>
            <a:pPr marL="0" indent="0">
              <a:buNone/>
            </a:pPr>
            <a:r>
              <a:rPr lang="en-US" dirty="0"/>
              <a:t>Please find in a hurry</a:t>
            </a:r>
          </a:p>
          <a:p>
            <a:pPr marL="0" indent="0">
              <a:buNone/>
            </a:pPr>
            <a:r>
              <a:rPr lang="en-US" dirty="0"/>
              <a:t>A higher place</a:t>
            </a:r>
          </a:p>
        </p:txBody>
      </p:sp>
      <p:sp>
        <p:nvSpPr>
          <p:cNvPr id="4" name="Content Placeholder 3">
            <a:extLst>
              <a:ext uri="{FF2B5EF4-FFF2-40B4-BE49-F238E27FC236}">
                <a16:creationId xmlns:a16="http://schemas.microsoft.com/office/drawing/2014/main" id="{79DCC0C6-B5CA-AA0B-296D-B80D0BE465FD}"/>
              </a:ext>
            </a:extLst>
          </p:cNvPr>
          <p:cNvSpPr>
            <a:spLocks noGrp="1"/>
          </p:cNvSpPr>
          <p:nvPr>
            <p:ph sz="half" idx="2"/>
          </p:nvPr>
        </p:nvSpPr>
        <p:spPr>
          <a:xfrm>
            <a:off x="6197600" y="878890"/>
            <a:ext cx="5384800" cy="4984278"/>
          </a:xfrm>
        </p:spPr>
        <p:txBody>
          <a:bodyPr/>
          <a:lstStyle/>
          <a:p>
            <a:pPr marL="0" indent="0">
              <a:buNone/>
            </a:pPr>
            <a:r>
              <a:rPr lang="en-US" dirty="0"/>
              <a:t>This is called Smong</a:t>
            </a:r>
          </a:p>
          <a:p>
            <a:pPr marL="0" indent="0">
              <a:buNone/>
            </a:pPr>
            <a:r>
              <a:rPr lang="en-US" dirty="0"/>
              <a:t>A story of our ancestors</a:t>
            </a:r>
          </a:p>
          <a:p>
            <a:pPr marL="0" indent="0">
              <a:buNone/>
            </a:pPr>
            <a:r>
              <a:rPr lang="en-US" dirty="0"/>
              <a:t>Please always remember</a:t>
            </a:r>
          </a:p>
          <a:p>
            <a:pPr marL="0" indent="0">
              <a:buNone/>
            </a:pPr>
            <a:r>
              <a:rPr lang="en-US" dirty="0"/>
              <a:t>The message and the instruction</a:t>
            </a:r>
          </a:p>
          <a:p>
            <a:pPr marL="0" indent="0">
              <a:buNone/>
            </a:pPr>
            <a:endParaRPr lang="en-US" dirty="0"/>
          </a:p>
          <a:p>
            <a:pPr marL="0" indent="0">
              <a:buNone/>
            </a:pPr>
            <a:r>
              <a:rPr lang="en-US" dirty="0"/>
              <a:t>Smong is your bath</a:t>
            </a:r>
          </a:p>
          <a:p>
            <a:pPr marL="0" indent="0">
              <a:buNone/>
            </a:pPr>
            <a:r>
              <a:rPr lang="en-US" dirty="0"/>
              <a:t>Earthquake is your swing bed</a:t>
            </a:r>
          </a:p>
          <a:p>
            <a:pPr marL="0" indent="0">
              <a:buNone/>
            </a:pPr>
            <a:r>
              <a:rPr lang="en-US" dirty="0"/>
              <a:t>Thunderstorm is your music</a:t>
            </a:r>
          </a:p>
          <a:p>
            <a:pPr marL="0" indent="0">
              <a:buNone/>
            </a:pPr>
            <a:r>
              <a:rPr lang="en-US" dirty="0"/>
              <a:t>Thunderlight is your lamp</a:t>
            </a:r>
            <a:endParaRPr lang="en-MY" dirty="0"/>
          </a:p>
          <a:p>
            <a:pPr marL="0" indent="0">
              <a:buNone/>
            </a:pPr>
            <a:endParaRPr lang="en-MY" dirty="0"/>
          </a:p>
        </p:txBody>
      </p:sp>
      <p:sp>
        <p:nvSpPr>
          <p:cNvPr id="5" name="Slide Number Placeholder 4">
            <a:extLst>
              <a:ext uri="{FF2B5EF4-FFF2-40B4-BE49-F238E27FC236}">
                <a16:creationId xmlns:a16="http://schemas.microsoft.com/office/drawing/2014/main" id="{54C10A36-946B-F8E1-8C57-7D49756D3DA2}"/>
              </a:ext>
            </a:extLst>
          </p:cNvPr>
          <p:cNvSpPr>
            <a:spLocks noGrp="1"/>
          </p:cNvSpPr>
          <p:nvPr>
            <p:ph type="sldNum" sz="quarter" idx="10"/>
          </p:nvPr>
        </p:nvSpPr>
        <p:spPr>
          <a:xfrm>
            <a:off x="609599" y="6304565"/>
            <a:ext cx="9995555" cy="365125"/>
          </a:xfrm>
        </p:spPr>
        <p:txBody>
          <a:bodyPr/>
          <a:lstStyle/>
          <a:p>
            <a:pPr>
              <a:defRPr/>
            </a:pPr>
            <a:fld id="{E60EBF61-273A-ED48-9D45-E91FD5A9665D}" type="slidenum">
              <a:rPr lang="en-US" smtClean="0"/>
              <a:pPr>
                <a:defRPr/>
              </a:pPr>
              <a:t>34</a:t>
            </a:fld>
            <a:r>
              <a:rPr lang="en-US" dirty="0"/>
              <a:t>	Source: https://jacopopasotti.medium.com/the-smong-story-feaeb6a45e10</a:t>
            </a:r>
          </a:p>
        </p:txBody>
      </p:sp>
      <p:sp>
        <p:nvSpPr>
          <p:cNvPr id="8" name="Title 1">
            <a:extLst>
              <a:ext uri="{FF2B5EF4-FFF2-40B4-BE49-F238E27FC236}">
                <a16:creationId xmlns:a16="http://schemas.microsoft.com/office/drawing/2014/main" id="{AA9B4716-F3E0-1F2E-D95A-048CABFF852B}"/>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lang="en-US" sz="2400" b="1" dirty="0">
                <a:solidFill>
                  <a:prstClr val="white"/>
                </a:solidFill>
                <a:latin typeface="Calibri"/>
              </a:rPr>
              <a:t>Smong: A Traditional Poem/Song from Simeulue Islands, Indonesia </a:t>
            </a:r>
            <a:endParaRPr kumimoji="0" lang="en-US" sz="2400" b="1" i="0" u="none" strike="noStrike" kern="120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24910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C4308C-39BE-748D-FC13-7CE32D6A58A0}"/>
              </a:ext>
            </a:extLst>
          </p:cNvPr>
          <p:cNvSpPr>
            <a:spLocks noGrp="1"/>
          </p:cNvSpPr>
          <p:nvPr>
            <p:ph type="body" sz="half" idx="2"/>
          </p:nvPr>
        </p:nvSpPr>
        <p:spPr>
          <a:xfrm>
            <a:off x="3071672" y="6360731"/>
            <a:ext cx="6048653" cy="506412"/>
          </a:xfrm>
        </p:spPr>
        <p:txBody>
          <a:bodyPr/>
          <a:lstStyle/>
          <a:p>
            <a:r>
              <a:rPr lang="fr-FR" sz="1000" dirty="0">
                <a:solidFill>
                  <a:schemeClr val="bg1"/>
                </a:solidFill>
                <a:latin typeface="+mn-lt"/>
              </a:rPr>
              <a:t>Source: https://en.m.wikipedia.org/wiki/File:2004_Indian_Ocean_earthquake_-_affected_countries.png.</a:t>
            </a:r>
            <a:endParaRPr lang="en-MY" sz="1000" dirty="0">
              <a:solidFill>
                <a:schemeClr val="bg1"/>
              </a:solidFill>
              <a:latin typeface="+mn-lt"/>
            </a:endParaRPr>
          </a:p>
        </p:txBody>
      </p:sp>
      <p:sp>
        <p:nvSpPr>
          <p:cNvPr id="5" name="Slide Number Placeholder 4">
            <a:extLst>
              <a:ext uri="{FF2B5EF4-FFF2-40B4-BE49-F238E27FC236}">
                <a16:creationId xmlns:a16="http://schemas.microsoft.com/office/drawing/2014/main" id="{8CDE2121-3131-B8D1-2944-A3699B114CF9}"/>
              </a:ext>
            </a:extLst>
          </p:cNvPr>
          <p:cNvSpPr>
            <a:spLocks noGrp="1"/>
          </p:cNvSpPr>
          <p:nvPr>
            <p:ph type="sldNum" sz="quarter" idx="10"/>
          </p:nvPr>
        </p:nvSpPr>
        <p:spPr/>
        <p:txBody>
          <a:bodyPr/>
          <a:lstStyle/>
          <a:p>
            <a:pPr>
              <a:defRPr/>
            </a:pPr>
            <a:fld id="{2019E273-69BA-5C45-93D5-C9219F6D01CD}" type="slidenum">
              <a:rPr lang="en-US" smtClean="0"/>
              <a:pPr>
                <a:defRPr/>
              </a:pPr>
              <a:t>4</a:t>
            </a:fld>
            <a:endParaRPr lang="en-US" dirty="0"/>
          </a:p>
        </p:txBody>
      </p:sp>
      <p:pic>
        <p:nvPicPr>
          <p:cNvPr id="9" name="Picture Placeholder 8">
            <a:extLst>
              <a:ext uri="{FF2B5EF4-FFF2-40B4-BE49-F238E27FC236}">
                <a16:creationId xmlns:a16="http://schemas.microsoft.com/office/drawing/2014/main" id="{B3A9E003-0D2D-32BC-A0E6-A790A268EBE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926" b="19926"/>
          <a:stretch>
            <a:fillRect/>
          </a:stretch>
        </p:blipFill>
        <p:spPr>
          <a:xfrm>
            <a:off x="1252527" y="1045400"/>
            <a:ext cx="9686945" cy="4767200"/>
          </a:xfrm>
        </p:spPr>
      </p:pic>
    </p:spTree>
    <p:extLst>
      <p:ext uri="{BB962C8B-B14F-4D97-AF65-F5344CB8AC3E}">
        <p14:creationId xmlns:p14="http://schemas.microsoft.com/office/powerpoint/2010/main" val="114372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0CE708-6849-8EBA-0981-A542DE0D37EE}"/>
              </a:ext>
            </a:extLst>
          </p:cNvPr>
          <p:cNvSpPr>
            <a:spLocks noGrp="1"/>
          </p:cNvSpPr>
          <p:nvPr>
            <p:ph type="sldNum" sz="quarter" idx="10"/>
          </p:nvPr>
        </p:nvSpPr>
        <p:spPr/>
        <p:txBody>
          <a:bodyPr/>
          <a:lstStyle/>
          <a:p>
            <a:pPr>
              <a:defRPr/>
            </a:pPr>
            <a:fld id="{E203F318-E62F-E347-A0F3-D8159781F29D}" type="slidenum">
              <a:rPr lang="en-US" smtClean="0"/>
              <a:pPr>
                <a:defRPr/>
              </a:pPr>
              <a:t>5</a:t>
            </a:fld>
            <a:endParaRPr lang="en-US" dirty="0"/>
          </a:p>
        </p:txBody>
      </p:sp>
      <p:pic>
        <p:nvPicPr>
          <p:cNvPr id="4" name="Picture 3">
            <a:extLst>
              <a:ext uri="{FF2B5EF4-FFF2-40B4-BE49-F238E27FC236}">
                <a16:creationId xmlns:a16="http://schemas.microsoft.com/office/drawing/2014/main" id="{10B591B3-3A60-17E1-6F92-D3401CE0E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4" y="824482"/>
            <a:ext cx="3053918" cy="3955231"/>
          </a:xfrm>
          <a:prstGeom prst="rect">
            <a:avLst/>
          </a:prstGeom>
        </p:spPr>
      </p:pic>
      <p:pic>
        <p:nvPicPr>
          <p:cNvPr id="6" name="Picture 5">
            <a:extLst>
              <a:ext uri="{FF2B5EF4-FFF2-40B4-BE49-F238E27FC236}">
                <a16:creationId xmlns:a16="http://schemas.microsoft.com/office/drawing/2014/main" id="{D6583AF6-352F-D8D1-480C-9B5F799CA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702" y="1294787"/>
            <a:ext cx="2804239" cy="3955232"/>
          </a:xfrm>
          <a:prstGeom prst="rect">
            <a:avLst/>
          </a:prstGeom>
        </p:spPr>
      </p:pic>
      <p:pic>
        <p:nvPicPr>
          <p:cNvPr id="10" name="Picture 9">
            <a:extLst>
              <a:ext uri="{FF2B5EF4-FFF2-40B4-BE49-F238E27FC236}">
                <a16:creationId xmlns:a16="http://schemas.microsoft.com/office/drawing/2014/main" id="{15C139B1-F114-04CF-7490-2C2051EFA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941" y="1955565"/>
            <a:ext cx="3053918" cy="3871932"/>
          </a:xfrm>
          <a:prstGeom prst="rect">
            <a:avLst/>
          </a:prstGeom>
        </p:spPr>
      </p:pic>
      <p:pic>
        <p:nvPicPr>
          <p:cNvPr id="12" name="Picture 11">
            <a:extLst>
              <a:ext uri="{FF2B5EF4-FFF2-40B4-BE49-F238E27FC236}">
                <a16:creationId xmlns:a16="http://schemas.microsoft.com/office/drawing/2014/main" id="{B9200EE5-FEB7-0EE7-61DF-E3DD97390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1404" y="1600669"/>
            <a:ext cx="3444512" cy="4480535"/>
          </a:xfrm>
          <a:prstGeom prst="rect">
            <a:avLst/>
          </a:prstGeom>
        </p:spPr>
      </p:pic>
    </p:spTree>
    <p:extLst>
      <p:ext uri="{BB962C8B-B14F-4D97-AF65-F5344CB8AC3E}">
        <p14:creationId xmlns:p14="http://schemas.microsoft.com/office/powerpoint/2010/main" val="199679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ll tower with clouds in the background&#10;&#10;Description automatically generated with low confidence">
            <a:extLst>
              <a:ext uri="{FF2B5EF4-FFF2-40B4-BE49-F238E27FC236}">
                <a16:creationId xmlns:a16="http://schemas.microsoft.com/office/drawing/2014/main" id="{8A0A14A4-CA68-603D-C295-62F7C337CA92}"/>
              </a:ext>
            </a:extLst>
          </p:cNvPr>
          <p:cNvPicPr>
            <a:picLocks noChangeAspect="1"/>
          </p:cNvPicPr>
          <p:nvPr/>
        </p:nvPicPr>
        <p:blipFill rotWithShape="1">
          <a:blip r:embed="rId3"/>
          <a:srcRect l="19717" t="9091" r="3572"/>
          <a:stretch/>
        </p:blipFill>
        <p:spPr>
          <a:xfrm>
            <a:off x="3522468" y="10"/>
            <a:ext cx="8669532" cy="6857990"/>
          </a:xfrm>
          <a:prstGeom prst="rect">
            <a:avLst/>
          </a:prstGeom>
        </p:spPr>
      </p:pic>
      <p:sp>
        <p:nvSpPr>
          <p:cNvPr id="2" name="Title 1"/>
          <p:cNvSpPr>
            <a:spLocks noGrp="1"/>
          </p:cNvSpPr>
          <p:nvPr>
            <p:ph type="title"/>
          </p:nvPr>
        </p:nvSpPr>
        <p:spPr>
          <a:xfrm>
            <a:off x="531867" y="2074311"/>
            <a:ext cx="2538590" cy="2709378"/>
          </a:xfrm>
        </p:spPr>
        <p:txBody>
          <a:bodyPr vert="horz" lIns="91440" tIns="45720" rIns="91440" bIns="45720" rtlCol="0" anchor="b">
            <a:normAutofit/>
          </a:bodyPr>
          <a:lstStyle/>
          <a:p>
            <a:r>
              <a:rPr lang="en-US" sz="2800" b="1" dirty="0">
                <a:latin typeface="+mj-lt"/>
                <a:cs typeface="+mj-cs"/>
              </a:rPr>
              <a:t>Building Resilient National ICT Infrastructure in Asia and the Pacific</a:t>
            </a:r>
          </a:p>
        </p:txBody>
      </p:sp>
      <p:sp>
        <p:nvSpPr>
          <p:cNvPr id="4" name="Slide Number Placeholder 3"/>
          <p:cNvSpPr>
            <a:spLocks noGrp="1"/>
          </p:cNvSpPr>
          <p:nvPr>
            <p:ph type="sldNum" sz="quarter" idx="4294967295"/>
          </p:nvPr>
        </p:nvSpPr>
        <p:spPr>
          <a:xfrm>
            <a:off x="9077706" y="6356350"/>
            <a:ext cx="2743200" cy="365125"/>
          </a:xfrm>
          <a:prstGeom prst="rect">
            <a:avLst/>
          </a:prstGeom>
        </p:spPr>
        <p:txBody>
          <a:bodyPr vert="horz" lIns="91440" tIns="45720" rIns="91440" bIns="45720" rtlCol="0" anchor="ctr">
            <a:normAutofit/>
          </a:bodyPr>
          <a:lstStyle>
            <a:defPPr>
              <a:defRPr lang="en-US"/>
            </a:defPPr>
            <a:lvl1pPr algn="l" defTabSz="457200" rtl="0" eaLnBrk="1" fontAlgn="auto" hangingPunct="1">
              <a:spcBef>
                <a:spcPts val="0"/>
              </a:spcBef>
              <a:spcAft>
                <a:spcPts val="0"/>
              </a:spcAft>
              <a:defRPr sz="1200" kern="1200" smtClean="0">
                <a:solidFill>
                  <a:schemeClr val="bg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lgn="r" defTabSz="914400">
              <a:spcAft>
                <a:spcPts val="600"/>
              </a:spcAft>
              <a:defRPr/>
            </a:pPr>
            <a:fld id="{F5E0CBA3-8948-9844-A202-8FF0E511EF6D}" type="slidenum">
              <a:rPr lang="en-US">
                <a:solidFill>
                  <a:schemeClr val="tx1"/>
                </a:solidFill>
                <a:latin typeface="Calibri" panose="020F0502020204030204"/>
              </a:rPr>
              <a:pPr algn="r" defTabSz="914400">
                <a:spcAft>
                  <a:spcPts val="600"/>
                </a:spcAft>
                <a:defRPr/>
              </a:pPr>
              <a:t>6</a:t>
            </a:fld>
            <a:endParaRPr lang="en-US" dirty="0">
              <a:solidFill>
                <a:schemeClr val="tx1"/>
              </a:solidFill>
              <a:latin typeface="Calibri" panose="020F0502020204030204"/>
            </a:endParaRPr>
          </a:p>
        </p:txBody>
      </p:sp>
      <p:pic>
        <p:nvPicPr>
          <p:cNvPr id="3" name="Picture 4" descr="Picture 4">
            <a:extLst>
              <a:ext uri="{FF2B5EF4-FFF2-40B4-BE49-F238E27FC236}">
                <a16:creationId xmlns:a16="http://schemas.microsoft.com/office/drawing/2014/main" id="{5819D5F5-C69E-ED49-BDE5-5DE3B7464AC1}"/>
              </a:ext>
            </a:extLst>
          </p:cNvPr>
          <p:cNvPicPr>
            <a:picLocks noChangeAspect="1"/>
          </p:cNvPicPr>
          <p:nvPr/>
        </p:nvPicPr>
        <p:blipFill>
          <a:blip r:embed="rId4"/>
          <a:stretch>
            <a:fillRect/>
          </a:stretch>
        </p:blipFill>
        <p:spPr>
          <a:xfrm>
            <a:off x="169099" y="898584"/>
            <a:ext cx="725536" cy="725536"/>
          </a:xfrm>
          <a:prstGeom prst="rect">
            <a:avLst/>
          </a:prstGeom>
          <a:ln w="12700">
            <a:miter lim="400000"/>
          </a:ln>
        </p:spPr>
      </p:pic>
    </p:spTree>
    <p:extLst>
      <p:ext uri="{BB962C8B-B14F-4D97-AF65-F5344CB8AC3E}">
        <p14:creationId xmlns:p14="http://schemas.microsoft.com/office/powerpoint/2010/main" val="424944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077706" y="6356350"/>
            <a:ext cx="2743200" cy="365125"/>
          </a:xfrm>
          <a:prstGeom prst="rect">
            <a:avLst/>
          </a:prstGeom>
        </p:spPr>
        <p:txBody>
          <a:bodyPr vert="horz" lIns="91440" tIns="45720" rIns="91440" bIns="45720" rtlCol="0" anchor="ctr">
            <a:normAutofit/>
          </a:bodyPr>
          <a:lstStyle>
            <a:defPPr>
              <a:defRPr lang="en-US"/>
            </a:defPPr>
            <a:lvl1pPr algn="l" defTabSz="457200" rtl="0" eaLnBrk="1" fontAlgn="auto" hangingPunct="1">
              <a:spcBef>
                <a:spcPts val="0"/>
              </a:spcBef>
              <a:spcAft>
                <a:spcPts val="0"/>
              </a:spcAft>
              <a:defRPr sz="1200" kern="1200" smtClean="0">
                <a:solidFill>
                  <a:schemeClr val="bg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lgn="r" defTabSz="914400">
              <a:spcAft>
                <a:spcPts val="600"/>
              </a:spcAft>
              <a:defRPr/>
            </a:pPr>
            <a:fld id="{F5E0CBA3-8948-9844-A202-8FF0E511EF6D}" type="slidenum">
              <a:rPr lang="en-US">
                <a:solidFill>
                  <a:schemeClr val="tx1"/>
                </a:solidFill>
                <a:latin typeface="Calibri" panose="020F0502020204030204"/>
              </a:rPr>
              <a:pPr algn="r" defTabSz="914400">
                <a:spcAft>
                  <a:spcPts val="600"/>
                </a:spcAft>
                <a:defRPr/>
              </a:pPr>
              <a:t>7</a:t>
            </a:fld>
            <a:endParaRPr lang="en-US" dirty="0">
              <a:solidFill>
                <a:schemeClr val="tx1"/>
              </a:solidFill>
              <a:latin typeface="Calibri" panose="020F0502020204030204"/>
            </a:endParaRPr>
          </a:p>
        </p:txBody>
      </p:sp>
      <p:pic>
        <p:nvPicPr>
          <p:cNvPr id="3" name="Picture 4" descr="Picture 4">
            <a:extLst>
              <a:ext uri="{FF2B5EF4-FFF2-40B4-BE49-F238E27FC236}">
                <a16:creationId xmlns:a16="http://schemas.microsoft.com/office/drawing/2014/main" id="{5819D5F5-C69E-ED49-BDE5-5DE3B7464AC1}"/>
              </a:ext>
            </a:extLst>
          </p:cNvPr>
          <p:cNvPicPr>
            <a:picLocks noChangeAspect="1"/>
          </p:cNvPicPr>
          <p:nvPr/>
        </p:nvPicPr>
        <p:blipFill>
          <a:blip r:embed="rId3"/>
          <a:stretch>
            <a:fillRect/>
          </a:stretch>
        </p:blipFill>
        <p:spPr>
          <a:xfrm>
            <a:off x="169099" y="898584"/>
            <a:ext cx="725536" cy="725536"/>
          </a:xfrm>
          <a:prstGeom prst="rect">
            <a:avLst/>
          </a:prstGeom>
          <a:ln w="12700">
            <a:miter lim="400000"/>
          </a:ln>
        </p:spPr>
      </p:pic>
      <p:pic>
        <p:nvPicPr>
          <p:cNvPr id="2" name="Picture 1" descr="A blue and white rectangular object with white text&#10;&#10;Description automatically generated">
            <a:extLst>
              <a:ext uri="{FF2B5EF4-FFF2-40B4-BE49-F238E27FC236}">
                <a16:creationId xmlns:a16="http://schemas.microsoft.com/office/drawing/2014/main" id="{5F6ACCA2-5B9E-1359-5120-60A1147FA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139" y="-16431"/>
            <a:ext cx="6890861" cy="6890861"/>
          </a:xfrm>
          <a:prstGeom prst="rect">
            <a:avLst/>
          </a:prstGeom>
        </p:spPr>
      </p:pic>
      <p:sp>
        <p:nvSpPr>
          <p:cNvPr id="8" name="Title 1">
            <a:extLst>
              <a:ext uri="{FF2B5EF4-FFF2-40B4-BE49-F238E27FC236}">
                <a16:creationId xmlns:a16="http://schemas.microsoft.com/office/drawing/2014/main" id="{33862B0D-ED1F-6966-4E1E-22A76DDC4B2D}"/>
              </a:ext>
            </a:extLst>
          </p:cNvPr>
          <p:cNvSpPr txBox="1">
            <a:spLocks/>
          </p:cNvSpPr>
          <p:nvPr/>
        </p:nvSpPr>
        <p:spPr>
          <a:xfrm>
            <a:off x="436880" y="81209"/>
            <a:ext cx="4864259" cy="509964"/>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rPr>
              <a:t>Alignment with ITU Regional Initiatives</a:t>
            </a:r>
          </a:p>
        </p:txBody>
      </p:sp>
      <p:sp>
        <p:nvSpPr>
          <p:cNvPr id="13" name="TextBox 12">
            <a:extLst>
              <a:ext uri="{FF2B5EF4-FFF2-40B4-BE49-F238E27FC236}">
                <a16:creationId xmlns:a16="http://schemas.microsoft.com/office/drawing/2014/main" id="{6F28F8F8-99D1-A545-6D24-E22C2CB05CA5}"/>
              </a:ext>
            </a:extLst>
          </p:cNvPr>
          <p:cNvSpPr txBox="1"/>
          <p:nvPr/>
        </p:nvSpPr>
        <p:spPr>
          <a:xfrm>
            <a:off x="353367" y="2413336"/>
            <a:ext cx="4864259" cy="1754326"/>
          </a:xfrm>
          <a:prstGeom prst="rect">
            <a:avLst/>
          </a:prstGeom>
          <a:noFill/>
        </p:spPr>
        <p:txBody>
          <a:bodyPr wrap="square" rtlCol="0">
            <a:spAutoFit/>
          </a:bodyPr>
          <a:lstStyle/>
          <a:p>
            <a:r>
              <a:rPr lang="en-US" b="1" dirty="0"/>
              <a:t>Connect2Recover </a:t>
            </a:r>
            <a:r>
              <a:rPr lang="en-US" dirty="0"/>
              <a:t>aims to:</a:t>
            </a:r>
          </a:p>
          <a:p>
            <a:endParaRPr lang="en-US" dirty="0"/>
          </a:p>
          <a:p>
            <a:r>
              <a:rPr lang="en-US" dirty="0"/>
              <a:t>A</a:t>
            </a:r>
            <a:r>
              <a:rPr lang="en-US" sz="1800" dirty="0"/>
              <a:t>ssist member countries in assessing the gaps in resilience and affordability of licensed national ICT infrastructure and services. </a:t>
            </a:r>
          </a:p>
          <a:p>
            <a:endParaRPr lang="en-MY" dirty="0"/>
          </a:p>
        </p:txBody>
      </p:sp>
    </p:spTree>
    <p:extLst>
      <p:ext uri="{BB962C8B-B14F-4D97-AF65-F5344CB8AC3E}">
        <p14:creationId xmlns:p14="http://schemas.microsoft.com/office/powerpoint/2010/main" val="499020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78B4AA5-F609-4B45-8BE8-3C0F84A0C70D}"/>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rPr>
              <a:t>ITU Framework for Assessing the Resilience of National ICT Infrastructure</a:t>
            </a:r>
          </a:p>
        </p:txBody>
      </p:sp>
      <p:sp>
        <p:nvSpPr>
          <p:cNvPr id="29" name="TextBox 67">
            <a:extLst>
              <a:ext uri="{FF2B5EF4-FFF2-40B4-BE49-F238E27FC236}">
                <a16:creationId xmlns:a16="http://schemas.microsoft.com/office/drawing/2014/main" id="{696B55F9-C051-453E-9187-0B4CAFC728F7}"/>
              </a:ext>
            </a:extLst>
          </p:cNvPr>
          <p:cNvSpPr txBox="1">
            <a:spLocks noChangeArrowheads="1"/>
          </p:cNvSpPr>
          <p:nvPr/>
        </p:nvSpPr>
        <p:spPr bwMode="auto">
          <a:xfrm>
            <a:off x="5964989" y="1527315"/>
            <a:ext cx="2546706" cy="4385816"/>
          </a:xfrm>
          <a:prstGeom prst="rect">
            <a:avLst/>
          </a:prstGeom>
          <a:noFill/>
          <a:ln w="9525">
            <a:noFill/>
            <a:miter lim="800000"/>
            <a:headEnd/>
            <a:tailEnd/>
          </a:ln>
        </p:spPr>
        <p:txBody>
          <a:bodyPr wrap="square" lIns="0" tIns="0" rIns="0" bIns="0">
            <a:spAutoFit/>
          </a:bodyPr>
          <a:lstStyle/>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Cybersecurity policy</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Data protection and privacy policy</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Procedures for business continuity and disaster recovery</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Assessment of ICT infrastructure resilience</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National emergency telecommunication plan</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Quality of service standard</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Name server redundancy</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Adaptive network – restoration and reallocation</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Predictive analytics</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Redundant power supply</a:t>
            </a:r>
          </a:p>
        </p:txBody>
      </p:sp>
      <p:sp>
        <p:nvSpPr>
          <p:cNvPr id="31" name="TextBox 56">
            <a:extLst>
              <a:ext uri="{FF2B5EF4-FFF2-40B4-BE49-F238E27FC236}">
                <a16:creationId xmlns:a16="http://schemas.microsoft.com/office/drawing/2014/main" id="{320BCA75-4DA6-43B4-A15C-22F034BFDF4D}"/>
              </a:ext>
            </a:extLst>
          </p:cNvPr>
          <p:cNvSpPr txBox="1">
            <a:spLocks noChangeArrowheads="1"/>
          </p:cNvSpPr>
          <p:nvPr/>
        </p:nvSpPr>
        <p:spPr bwMode="auto">
          <a:xfrm>
            <a:off x="3211640" y="1544647"/>
            <a:ext cx="2395211" cy="3616375"/>
          </a:xfrm>
          <a:prstGeom prst="rect">
            <a:avLst/>
          </a:prstGeom>
          <a:noFill/>
          <a:ln w="9525">
            <a:noFill/>
            <a:miter lim="800000"/>
            <a:headEnd/>
            <a:tailEnd/>
          </a:ln>
        </p:spPr>
        <p:txBody>
          <a:bodyPr wrap="square" lIns="0" tIns="0" rIns="0" bIns="0">
            <a:spAutoFit/>
          </a:bodyPr>
          <a:lstStyle/>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Mobile data and fixed-broadband prices, relative to end-users’ income</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Cost of smartphones and feature phones, relative to end-users’ income</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Market competition – number of players and regulations</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Infrastructure and spectrum sharing arrangements</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Rural connectivity policy</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Universal access fund</a:t>
            </a:r>
          </a:p>
        </p:txBody>
      </p:sp>
      <p:sp>
        <p:nvSpPr>
          <p:cNvPr id="33" name="TextBox 59">
            <a:extLst>
              <a:ext uri="{FF2B5EF4-FFF2-40B4-BE49-F238E27FC236}">
                <a16:creationId xmlns:a16="http://schemas.microsoft.com/office/drawing/2014/main" id="{90285102-9FDF-471B-9084-6DEFEE38A34A}"/>
              </a:ext>
            </a:extLst>
          </p:cNvPr>
          <p:cNvSpPr txBox="1">
            <a:spLocks noChangeArrowheads="1"/>
          </p:cNvSpPr>
          <p:nvPr/>
        </p:nvSpPr>
        <p:spPr bwMode="auto">
          <a:xfrm>
            <a:off x="436880" y="1544291"/>
            <a:ext cx="2520619" cy="3770263"/>
          </a:xfrm>
          <a:prstGeom prst="rect">
            <a:avLst/>
          </a:prstGeom>
          <a:noFill/>
          <a:ln w="9525">
            <a:noFill/>
            <a:miter lim="800000"/>
            <a:headEnd/>
            <a:tailEnd/>
          </a:ln>
        </p:spPr>
        <p:txBody>
          <a:bodyPr wrap="square" lIns="0" tIns="0" rIns="0" bIns="0">
            <a:spAutoFit/>
          </a:bodyPr>
          <a:lstStyle/>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Types of connectivity available in the first, middle and last mile, and usage rates</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No. of IXPs and location</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No. of data centres and tier level</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DNSSEC validation</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Spectrum allocation for:</a:t>
            </a:r>
          </a:p>
          <a:p>
            <a:pPr marL="355600" lvl="1" indent="-177800" eaLnBrk="0" hangingPunct="0">
              <a:spcBef>
                <a:spcPts val="600"/>
              </a:spcBef>
              <a:buFont typeface="Courier New" panose="02070309020205020404" pitchFamily="49" charset="0"/>
              <a:buChar char="o"/>
            </a:pPr>
            <a:r>
              <a:rPr lang="en-US" sz="1500" dirty="0">
                <a:solidFill>
                  <a:srgbClr val="213367"/>
                </a:solidFill>
                <a:cs typeface="Calibri" panose="020F0502020204030204" pitchFamily="34" charset="0"/>
              </a:rPr>
              <a:t>Public protection and disaster relief agencies</a:t>
            </a:r>
          </a:p>
          <a:p>
            <a:pPr marL="355600" lvl="1" indent="-177800" eaLnBrk="0" hangingPunct="0">
              <a:spcBef>
                <a:spcPts val="600"/>
              </a:spcBef>
              <a:buFont typeface="Courier New" panose="02070309020205020404" pitchFamily="49" charset="0"/>
              <a:buChar char="o"/>
            </a:pPr>
            <a:r>
              <a:rPr lang="en-US" sz="1500" dirty="0">
                <a:solidFill>
                  <a:srgbClr val="213367"/>
                </a:solidFill>
                <a:cs typeface="Calibri" panose="020F0502020204030204" pitchFamily="34" charset="0"/>
              </a:rPr>
              <a:t>Amateur radio</a:t>
            </a:r>
          </a:p>
          <a:p>
            <a:pPr marL="355600" lvl="1" indent="-177800" eaLnBrk="0" hangingPunct="0">
              <a:spcBef>
                <a:spcPts val="600"/>
              </a:spcBef>
              <a:buFont typeface="Courier New" panose="02070309020205020404" pitchFamily="49" charset="0"/>
              <a:buChar char="o"/>
            </a:pPr>
            <a:r>
              <a:rPr lang="en-US" sz="1500" dirty="0">
                <a:solidFill>
                  <a:srgbClr val="213367"/>
                </a:solidFill>
                <a:cs typeface="Calibri" panose="020F0502020204030204" pitchFamily="34" charset="0"/>
              </a:rPr>
              <a:t>Global maritime distress and safety system</a:t>
            </a:r>
          </a:p>
        </p:txBody>
      </p:sp>
      <p:sp>
        <p:nvSpPr>
          <p:cNvPr id="35" name="TextBox 65">
            <a:extLst>
              <a:ext uri="{FF2B5EF4-FFF2-40B4-BE49-F238E27FC236}">
                <a16:creationId xmlns:a16="http://schemas.microsoft.com/office/drawing/2014/main" id="{A81ED2B3-E62B-439C-B56A-54C0C24C54FD}"/>
              </a:ext>
            </a:extLst>
          </p:cNvPr>
          <p:cNvSpPr txBox="1">
            <a:spLocks noChangeArrowheads="1"/>
          </p:cNvSpPr>
          <p:nvPr/>
        </p:nvSpPr>
        <p:spPr bwMode="auto">
          <a:xfrm>
            <a:off x="8915614" y="1501695"/>
            <a:ext cx="2839506" cy="4231928"/>
          </a:xfrm>
          <a:prstGeom prst="rect">
            <a:avLst/>
          </a:prstGeom>
          <a:noFill/>
          <a:ln w="9525">
            <a:noFill/>
            <a:miter lim="800000"/>
            <a:headEnd/>
            <a:tailEnd/>
          </a:ln>
        </p:spPr>
        <p:txBody>
          <a:bodyPr wrap="square" lIns="0" tIns="0" rIns="0" bIns="0">
            <a:spAutoFit/>
          </a:bodyPr>
          <a:lstStyle/>
          <a:p>
            <a:pPr eaLnBrk="0" hangingPunct="0">
              <a:spcBef>
                <a:spcPts val="600"/>
              </a:spcBef>
            </a:pPr>
            <a:r>
              <a:rPr lang="en-US" sz="1500" b="1" dirty="0">
                <a:solidFill>
                  <a:srgbClr val="213367"/>
                </a:solidFill>
                <a:cs typeface="Calibri" panose="020F0502020204030204" pitchFamily="34" charset="0"/>
              </a:rPr>
              <a:t>Dissemination and Communication</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Governance of EWS – national authority, legislations, standard operating procedures, stakeholders, adoption of CAP</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EWS infrastructure – testing, upgrade, maintenance, use of cell broadcasting and/or location-based SMS system </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Inclusive EWS – assessment, testing and tailoring of EWS for vulnerable groups, multi-channel communication</a:t>
            </a:r>
          </a:p>
          <a:p>
            <a:pPr marL="171450" indent="-171450" eaLnBrk="0" hangingPunct="0">
              <a:spcBef>
                <a:spcPts val="600"/>
              </a:spcBef>
              <a:buFont typeface="Wingdings" panose="05000000000000000000" pitchFamily="2" charset="2"/>
              <a:buChar char="ü"/>
            </a:pPr>
            <a:r>
              <a:rPr lang="en-US" sz="1500" dirty="0">
                <a:solidFill>
                  <a:srgbClr val="213367"/>
                </a:solidFill>
                <a:cs typeface="Calibri" panose="020F0502020204030204" pitchFamily="34" charset="0"/>
              </a:rPr>
              <a:t>Quality and trust of EWS – awareness, drills, community engagement, feedback</a:t>
            </a:r>
          </a:p>
        </p:txBody>
      </p:sp>
      <p:cxnSp>
        <p:nvCxnSpPr>
          <p:cNvPr id="37" name="Straight Connector 36">
            <a:extLst>
              <a:ext uri="{FF2B5EF4-FFF2-40B4-BE49-F238E27FC236}">
                <a16:creationId xmlns:a16="http://schemas.microsoft.com/office/drawing/2014/main" id="{82EA0B70-B0D3-4A7A-8881-7E13EAF1B8FB}"/>
              </a:ext>
            </a:extLst>
          </p:cNvPr>
          <p:cNvCxnSpPr>
            <a:cxnSpLocks/>
          </p:cNvCxnSpPr>
          <p:nvPr/>
        </p:nvCxnSpPr>
        <p:spPr>
          <a:xfrm>
            <a:off x="3013013" y="1527315"/>
            <a:ext cx="29199" cy="4536134"/>
          </a:xfrm>
          <a:prstGeom prst="line">
            <a:avLst/>
          </a:prstGeom>
          <a:ln>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B34E87C3-EDE6-4894-A338-C347465E6369}"/>
              </a:ext>
            </a:extLst>
          </p:cNvPr>
          <p:cNvSpPr/>
          <p:nvPr/>
        </p:nvSpPr>
        <p:spPr bwMode="auto">
          <a:xfrm>
            <a:off x="381442" y="1033472"/>
            <a:ext cx="2576057" cy="369999"/>
          </a:xfrm>
          <a:prstGeom prst="rect">
            <a:avLst/>
          </a:prstGeom>
          <a:solidFill>
            <a:srgbClr val="3085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CD1C4B2-585D-4231-93DA-2C444894604D}"/>
              </a:ext>
            </a:extLst>
          </p:cNvPr>
          <p:cNvSpPr txBox="1"/>
          <p:nvPr/>
        </p:nvSpPr>
        <p:spPr>
          <a:xfrm>
            <a:off x="389377" y="1018548"/>
            <a:ext cx="2670639"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Network Resilience</a:t>
            </a:r>
          </a:p>
        </p:txBody>
      </p:sp>
      <p:sp>
        <p:nvSpPr>
          <p:cNvPr id="42" name="Rectangle 41">
            <a:extLst>
              <a:ext uri="{FF2B5EF4-FFF2-40B4-BE49-F238E27FC236}">
                <a16:creationId xmlns:a16="http://schemas.microsoft.com/office/drawing/2014/main" id="{DA2C9FFF-D2D0-455A-83AB-30471CD740FB}"/>
              </a:ext>
            </a:extLst>
          </p:cNvPr>
          <p:cNvSpPr/>
          <p:nvPr/>
        </p:nvSpPr>
        <p:spPr bwMode="auto">
          <a:xfrm>
            <a:off x="3045523" y="1037407"/>
            <a:ext cx="2655478" cy="369999"/>
          </a:xfrm>
          <a:prstGeom prst="rect">
            <a:avLst/>
          </a:prstGeom>
          <a:solidFill>
            <a:srgbClr val="C7479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A63774EB-0675-441E-956C-EC751CBC5A4D}"/>
              </a:ext>
            </a:extLst>
          </p:cNvPr>
          <p:cNvSpPr/>
          <p:nvPr/>
        </p:nvSpPr>
        <p:spPr bwMode="auto">
          <a:xfrm>
            <a:off x="5789025" y="1037407"/>
            <a:ext cx="2877729" cy="366063"/>
          </a:xfrm>
          <a:prstGeom prst="rect">
            <a:avLst/>
          </a:prstGeom>
          <a:solidFill>
            <a:srgbClr val="42A98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019027C6-6E64-4E4F-9AA3-8AB5095CB82C}"/>
              </a:ext>
            </a:extLst>
          </p:cNvPr>
          <p:cNvSpPr/>
          <p:nvPr/>
        </p:nvSpPr>
        <p:spPr bwMode="auto">
          <a:xfrm>
            <a:off x="8774031" y="1043658"/>
            <a:ext cx="3017383" cy="369999"/>
          </a:xfrm>
          <a:prstGeom prst="rect">
            <a:avLst/>
          </a:prstGeom>
          <a:solidFill>
            <a:srgbClr val="6E84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5A7579FF-AD12-4B33-BD81-88A465C0EE85}"/>
              </a:ext>
            </a:extLst>
          </p:cNvPr>
          <p:cNvSpPr txBox="1"/>
          <p:nvPr/>
        </p:nvSpPr>
        <p:spPr>
          <a:xfrm>
            <a:off x="8794355" y="1037407"/>
            <a:ext cx="282512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Early Warning</a:t>
            </a:r>
          </a:p>
        </p:txBody>
      </p:sp>
      <p:sp>
        <p:nvSpPr>
          <p:cNvPr id="46" name="TextBox 45">
            <a:extLst>
              <a:ext uri="{FF2B5EF4-FFF2-40B4-BE49-F238E27FC236}">
                <a16:creationId xmlns:a16="http://schemas.microsoft.com/office/drawing/2014/main" id="{C95F387B-9842-48E4-8B60-6D75743B0951}"/>
              </a:ext>
            </a:extLst>
          </p:cNvPr>
          <p:cNvSpPr txBox="1"/>
          <p:nvPr/>
        </p:nvSpPr>
        <p:spPr>
          <a:xfrm>
            <a:off x="3076162" y="1035225"/>
            <a:ext cx="226149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Affordability of ICT</a:t>
            </a:r>
          </a:p>
        </p:txBody>
      </p:sp>
      <p:sp>
        <p:nvSpPr>
          <p:cNvPr id="47" name="TextBox 46">
            <a:extLst>
              <a:ext uri="{FF2B5EF4-FFF2-40B4-BE49-F238E27FC236}">
                <a16:creationId xmlns:a16="http://schemas.microsoft.com/office/drawing/2014/main" id="{AEAC0795-E549-473D-AA11-63B9B917FFE9}"/>
              </a:ext>
            </a:extLst>
          </p:cNvPr>
          <p:cNvSpPr txBox="1"/>
          <p:nvPr/>
        </p:nvSpPr>
        <p:spPr>
          <a:xfrm>
            <a:off x="5828602" y="1029089"/>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Emergency Preparedness</a:t>
            </a:r>
          </a:p>
        </p:txBody>
      </p:sp>
      <p:cxnSp>
        <p:nvCxnSpPr>
          <p:cNvPr id="3" name="Straight Connector 2">
            <a:extLst>
              <a:ext uri="{FF2B5EF4-FFF2-40B4-BE49-F238E27FC236}">
                <a16:creationId xmlns:a16="http://schemas.microsoft.com/office/drawing/2014/main" id="{191F60DF-F99F-2147-ACBA-3F184A38033A}"/>
              </a:ext>
            </a:extLst>
          </p:cNvPr>
          <p:cNvCxnSpPr>
            <a:cxnSpLocks/>
          </p:cNvCxnSpPr>
          <p:nvPr/>
        </p:nvCxnSpPr>
        <p:spPr>
          <a:xfrm>
            <a:off x="5761679" y="1527315"/>
            <a:ext cx="29199" cy="4536134"/>
          </a:xfrm>
          <a:prstGeom prst="line">
            <a:avLst/>
          </a:prstGeom>
          <a:ln>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B87034A-30D1-0624-34C6-4475BA26E198}"/>
              </a:ext>
            </a:extLst>
          </p:cNvPr>
          <p:cNvCxnSpPr>
            <a:cxnSpLocks/>
          </p:cNvCxnSpPr>
          <p:nvPr/>
        </p:nvCxnSpPr>
        <p:spPr>
          <a:xfrm>
            <a:off x="8699055" y="1501695"/>
            <a:ext cx="29199" cy="4536134"/>
          </a:xfrm>
          <a:prstGeom prst="line">
            <a:avLst/>
          </a:prstGeom>
          <a:ln>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6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41"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48C0A-CA08-10C3-A312-619A4BF1E500}"/>
              </a:ext>
            </a:extLst>
          </p:cNvPr>
          <p:cNvSpPr>
            <a:spLocks noGrp="1"/>
          </p:cNvSpPr>
          <p:nvPr>
            <p:ph type="sldNum" sz="quarter" idx="10"/>
          </p:nvPr>
        </p:nvSpPr>
        <p:spPr/>
        <p:txBody>
          <a:bodyPr/>
          <a:lstStyle/>
          <a:p>
            <a:pPr>
              <a:defRPr/>
            </a:pPr>
            <a:fld id="{48499085-7433-724F-9E90-9943A23C5075}" type="slidenum">
              <a:rPr lang="en-US" smtClean="0"/>
              <a:pPr>
                <a:defRPr/>
              </a:pPr>
              <a:t>9</a:t>
            </a:fld>
            <a:endParaRPr lang="en-US" dirty="0"/>
          </a:p>
        </p:txBody>
      </p:sp>
      <p:sp>
        <p:nvSpPr>
          <p:cNvPr id="5" name="Title 1">
            <a:extLst>
              <a:ext uri="{FF2B5EF4-FFF2-40B4-BE49-F238E27FC236}">
                <a16:creationId xmlns:a16="http://schemas.microsoft.com/office/drawing/2014/main" id="{B44766F8-975F-D4A1-8EA5-F4B84878DB04}"/>
              </a:ext>
            </a:extLst>
          </p:cNvPr>
          <p:cNvSpPr txBox="1">
            <a:spLocks/>
          </p:cNvSpPr>
          <p:nvPr/>
        </p:nvSpPr>
        <p:spPr>
          <a:xfrm>
            <a:off x="436880" y="89476"/>
            <a:ext cx="10349264" cy="50996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933" kern="1200">
                <a:solidFill>
                  <a:srgbClr val="0068EA"/>
                </a:solidFill>
                <a:latin typeface="+mj-lt"/>
                <a:ea typeface="+mj-ea"/>
                <a:cs typeface="+mj-cs"/>
              </a:defRPr>
            </a:lvl1pPr>
          </a:lstStyle>
          <a:p>
            <a:pPr marL="0" marR="0" lvl="0" indent="0" algn="l" defTabSz="457189" rtl="0" eaLnBrk="1" fontAlgn="base" latinLnBrk="0" hangingPunct="1">
              <a:lnSpc>
                <a:spcPct val="90000"/>
              </a:lnSpc>
              <a:spcBef>
                <a:spcPct val="0"/>
              </a:spcBef>
              <a:spcAft>
                <a:spcPct val="0"/>
              </a:spcAft>
              <a:buClrTx/>
              <a:buSzTx/>
              <a:buFontTx/>
              <a:buNone/>
              <a:tabLst/>
              <a:defRPr/>
            </a:pPr>
            <a:r>
              <a:rPr lang="en-US" sz="2400" b="1" dirty="0">
                <a:solidFill>
                  <a:prstClr val="white"/>
                </a:solidFill>
                <a:latin typeface="Calibri"/>
              </a:rPr>
              <a:t>Outline</a:t>
            </a:r>
            <a:endParaRPr kumimoji="0" lang="en-US" sz="2400" b="1" i="0" u="none" strike="noStrike" kern="1200" cap="none" spc="0" normalizeH="0" baseline="0" noProof="0" dirty="0">
              <a:ln>
                <a:noFill/>
              </a:ln>
              <a:solidFill>
                <a:prstClr val="white"/>
              </a:solidFill>
              <a:effectLst/>
              <a:uLnTx/>
              <a:uFillTx/>
              <a:latin typeface="Calibri"/>
              <a:ea typeface="+mj-ea"/>
              <a:cs typeface="+mj-cs"/>
            </a:endParaRPr>
          </a:p>
        </p:txBody>
      </p:sp>
      <p:sp>
        <p:nvSpPr>
          <p:cNvPr id="2" name="Rectangle 1">
            <a:extLst>
              <a:ext uri="{FF2B5EF4-FFF2-40B4-BE49-F238E27FC236}">
                <a16:creationId xmlns:a16="http://schemas.microsoft.com/office/drawing/2014/main" id="{A2C61FAF-8473-916F-8B6C-DC9405B5F980}"/>
              </a:ext>
            </a:extLst>
          </p:cNvPr>
          <p:cNvSpPr/>
          <p:nvPr/>
        </p:nvSpPr>
        <p:spPr bwMode="auto">
          <a:xfrm>
            <a:off x="381442" y="1033472"/>
            <a:ext cx="2751796" cy="369999"/>
          </a:xfrm>
          <a:prstGeom prst="rect">
            <a:avLst/>
          </a:prstGeom>
          <a:solidFill>
            <a:srgbClr val="3085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1E1A55-1DC5-EA7F-5EB2-EF21A3A7E708}"/>
              </a:ext>
            </a:extLst>
          </p:cNvPr>
          <p:cNvSpPr txBox="1"/>
          <p:nvPr/>
        </p:nvSpPr>
        <p:spPr>
          <a:xfrm>
            <a:off x="389377" y="1018548"/>
            <a:ext cx="2670639"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Network Resilience</a:t>
            </a:r>
          </a:p>
        </p:txBody>
      </p:sp>
      <p:sp>
        <p:nvSpPr>
          <p:cNvPr id="8" name="Rectangle 7">
            <a:extLst>
              <a:ext uri="{FF2B5EF4-FFF2-40B4-BE49-F238E27FC236}">
                <a16:creationId xmlns:a16="http://schemas.microsoft.com/office/drawing/2014/main" id="{96AAD115-E5E7-D0F9-6D22-93733EDE2879}"/>
              </a:ext>
            </a:extLst>
          </p:cNvPr>
          <p:cNvSpPr/>
          <p:nvPr/>
        </p:nvSpPr>
        <p:spPr bwMode="auto">
          <a:xfrm>
            <a:off x="3179578" y="1037407"/>
            <a:ext cx="2833940" cy="369999"/>
          </a:xfrm>
          <a:prstGeom prst="rect">
            <a:avLst/>
          </a:prstGeom>
          <a:solidFill>
            <a:srgbClr val="C7479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8E1DE90-C8C9-AC36-27C4-B80914AA07F5}"/>
              </a:ext>
            </a:extLst>
          </p:cNvPr>
          <p:cNvSpPr/>
          <p:nvPr/>
        </p:nvSpPr>
        <p:spPr bwMode="auto">
          <a:xfrm>
            <a:off x="6052360" y="1037407"/>
            <a:ext cx="2877729" cy="366063"/>
          </a:xfrm>
          <a:prstGeom prst="rect">
            <a:avLst/>
          </a:prstGeom>
          <a:solidFill>
            <a:srgbClr val="42A98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AAE5FE2-9FC5-3B46-84A9-31A419C9844F}"/>
              </a:ext>
            </a:extLst>
          </p:cNvPr>
          <p:cNvSpPr/>
          <p:nvPr/>
        </p:nvSpPr>
        <p:spPr bwMode="auto">
          <a:xfrm>
            <a:off x="8957457" y="1033471"/>
            <a:ext cx="2743075" cy="369999"/>
          </a:xfrm>
          <a:prstGeom prst="rect">
            <a:avLst/>
          </a:prstGeom>
          <a:solidFill>
            <a:srgbClr val="6E84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B0AE1C3-EFB4-1D3D-F29E-93F78A6CB9B3}"/>
              </a:ext>
            </a:extLst>
          </p:cNvPr>
          <p:cNvSpPr txBox="1"/>
          <p:nvPr/>
        </p:nvSpPr>
        <p:spPr>
          <a:xfrm>
            <a:off x="8969042" y="1027220"/>
            <a:ext cx="2568298"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Early Warning</a:t>
            </a:r>
          </a:p>
        </p:txBody>
      </p:sp>
      <p:sp>
        <p:nvSpPr>
          <p:cNvPr id="12" name="TextBox 11">
            <a:extLst>
              <a:ext uri="{FF2B5EF4-FFF2-40B4-BE49-F238E27FC236}">
                <a16:creationId xmlns:a16="http://schemas.microsoft.com/office/drawing/2014/main" id="{FBC3297D-6C60-E42E-19F3-F17E73F6735D}"/>
              </a:ext>
            </a:extLst>
          </p:cNvPr>
          <p:cNvSpPr txBox="1"/>
          <p:nvPr/>
        </p:nvSpPr>
        <p:spPr>
          <a:xfrm>
            <a:off x="3229329" y="1035225"/>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Affordability of ICT</a:t>
            </a:r>
          </a:p>
        </p:txBody>
      </p:sp>
      <p:sp>
        <p:nvSpPr>
          <p:cNvPr id="13" name="TextBox 12">
            <a:extLst>
              <a:ext uri="{FF2B5EF4-FFF2-40B4-BE49-F238E27FC236}">
                <a16:creationId xmlns:a16="http://schemas.microsoft.com/office/drawing/2014/main" id="{1FC7A590-696B-1617-6469-C60AACF94949}"/>
              </a:ext>
            </a:extLst>
          </p:cNvPr>
          <p:cNvSpPr txBox="1"/>
          <p:nvPr/>
        </p:nvSpPr>
        <p:spPr>
          <a:xfrm>
            <a:off x="6091937" y="1029089"/>
            <a:ext cx="2413482" cy="338554"/>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Emergency Preparedness</a:t>
            </a:r>
          </a:p>
        </p:txBody>
      </p:sp>
      <p:sp>
        <p:nvSpPr>
          <p:cNvPr id="15" name="TextBox 14">
            <a:extLst>
              <a:ext uri="{FF2B5EF4-FFF2-40B4-BE49-F238E27FC236}">
                <a16:creationId xmlns:a16="http://schemas.microsoft.com/office/drawing/2014/main" id="{261F2D64-97CD-0D59-5B85-BAA2ECA38243}"/>
              </a:ext>
            </a:extLst>
          </p:cNvPr>
          <p:cNvSpPr txBox="1"/>
          <p:nvPr/>
        </p:nvSpPr>
        <p:spPr>
          <a:xfrm>
            <a:off x="389377" y="2967335"/>
            <a:ext cx="7343073" cy="923330"/>
          </a:xfrm>
          <a:prstGeom prst="rect">
            <a:avLst/>
          </a:prstGeom>
          <a:noFill/>
        </p:spPr>
        <p:txBody>
          <a:bodyPr wrap="square" rtlCol="0">
            <a:spAutoFit/>
          </a:bodyPr>
          <a:lstStyle/>
          <a:p>
            <a:pPr marL="342900" indent="-342900">
              <a:buAutoNum type="arabicPeriod"/>
            </a:pPr>
            <a:r>
              <a:rPr lang="en-US" dirty="0"/>
              <a:t>Highlight common gaps</a:t>
            </a:r>
          </a:p>
          <a:p>
            <a:pPr marL="342900" indent="-342900">
              <a:buAutoNum type="arabicPeriod"/>
            </a:pPr>
            <a:endParaRPr lang="en-US" dirty="0"/>
          </a:p>
          <a:p>
            <a:pPr marL="342900" indent="-342900">
              <a:buAutoNum type="arabicPeriod"/>
            </a:pPr>
            <a:r>
              <a:rPr lang="en-US" dirty="0"/>
              <a:t>Showcase good practice or case study for addressing the gaps</a:t>
            </a:r>
            <a:endParaRPr lang="en-MY" dirty="0"/>
          </a:p>
        </p:txBody>
      </p:sp>
    </p:spTree>
    <p:extLst>
      <p:ext uri="{BB962C8B-B14F-4D97-AF65-F5344CB8AC3E}">
        <p14:creationId xmlns:p14="http://schemas.microsoft.com/office/powerpoint/2010/main" val="7001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_new_presentation 16x9.potm" id="{51E3F3FD-E30D-4B04-BE98-5D9B210EB799}" vid="{97546FEF-192C-403C-85A1-71A8225C2D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5DB7914-EDA2-4C40-B635-395A29E498A9}"/>
</file>

<file path=customXml/itemProps2.xml><?xml version="1.0" encoding="utf-8"?>
<ds:datastoreItem xmlns:ds="http://schemas.openxmlformats.org/officeDocument/2006/customXml" ds:itemID="{2D9F5A72-1CB4-4919-9F14-A19FEC7BD52A}"/>
</file>

<file path=customXml/itemProps3.xml><?xml version="1.0" encoding="utf-8"?>
<ds:datastoreItem xmlns:ds="http://schemas.openxmlformats.org/officeDocument/2006/customXml" ds:itemID="{994A896F-D2D9-4022-8FE9-95873ED46704}"/>
</file>

<file path=docProps/app.xml><?xml version="1.0" encoding="utf-8"?>
<Properties xmlns="http://schemas.openxmlformats.org/officeDocument/2006/extended-properties" xmlns:vt="http://schemas.openxmlformats.org/officeDocument/2006/docPropsVTypes">
  <Template/>
  <TotalTime>13962</TotalTime>
  <Words>1833</Words>
  <Application>Microsoft Office PowerPoint</Application>
  <PresentationFormat>Widescreen</PresentationFormat>
  <Paragraphs>322</Paragraphs>
  <Slides>34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DengXian</vt:lpstr>
      <vt:lpstr>Arial</vt:lpstr>
      <vt:lpstr>Calibri</vt:lpstr>
      <vt:lpstr>Courier New</vt:lpstr>
      <vt:lpstr>Wingdings</vt:lpstr>
      <vt:lpstr>2_Office Theme</vt:lpstr>
      <vt:lpstr>PowerPoint Presentation</vt:lpstr>
      <vt:lpstr>PowerPoint Presentation</vt:lpstr>
      <vt:lpstr>Village Knowledge Centre in Pondicherry, India</vt:lpstr>
      <vt:lpstr>PowerPoint Presentation</vt:lpstr>
      <vt:lpstr>PowerPoint Presentation</vt:lpstr>
      <vt:lpstr>Building Resilient National ICT Infrastructure in Asia and the Pacific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Percentage of Population Covered by at Least an LTE/WiMAX Mobile Network in Asia and the Pacific, 2015–2023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Riaz, Aamir</dc:creator>
  <cp:lastModifiedBy>Christine Apikul</cp:lastModifiedBy>
  <cp:revision>203</cp:revision>
  <dcterms:created xsi:type="dcterms:W3CDTF">2020-10-26T09:14:08Z</dcterms:created>
  <dcterms:modified xsi:type="dcterms:W3CDTF">2024-08-31T05:32:28Z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