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9" r:id="rId1"/>
    <p:sldMasterId id="2147483760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7" r:id="rId4"/>
    <p:sldId id="265" r:id="rId5"/>
    <p:sldId id="266" r:id="rId6"/>
    <p:sldId id="269" r:id="rId7"/>
    <p:sldId id="267" r:id="rId8"/>
    <p:sldId id="268" r:id="rId9"/>
    <p:sldId id="262" r:id="rId10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3366FF"/>
    <a:srgbClr val="FFFF00"/>
    <a:srgbClr val="C1EEFF"/>
    <a:srgbClr val="EA157A"/>
    <a:srgbClr val="66FF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828" autoAdjust="0"/>
    <p:restoredTop sz="94700" autoAdjust="0"/>
  </p:normalViewPr>
  <p:slideViewPr>
    <p:cSldViewPr>
      <p:cViewPr varScale="1">
        <p:scale>
          <a:sx n="115" d="100"/>
          <a:sy n="115" d="100"/>
        </p:scale>
        <p:origin x="-21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306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customXml" Target="../customXml/item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0555" cy="4959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992" y="1"/>
            <a:ext cx="2890555" cy="4959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2507E-A05C-4141-BE41-17D331B360A6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962"/>
            <a:ext cx="2890555" cy="4959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992" y="9428962"/>
            <a:ext cx="2890555" cy="4959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A7766-605A-4209-B9EC-37D7D1BFA7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71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9939" cy="496332"/>
          </a:xfrm>
          <a:prstGeom prst="rect">
            <a:avLst/>
          </a:prstGeom>
        </p:spPr>
        <p:txBody>
          <a:bodyPr vert="horz" lIns="90252" tIns="45127" rIns="90252" bIns="451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9" cy="496332"/>
          </a:xfrm>
          <a:prstGeom prst="rect">
            <a:avLst/>
          </a:prstGeom>
        </p:spPr>
        <p:txBody>
          <a:bodyPr vert="horz" lIns="90252" tIns="45127" rIns="90252" bIns="45127" rtlCol="0"/>
          <a:lstStyle>
            <a:lvl1pPr algn="r">
              <a:defRPr sz="1200"/>
            </a:lvl1pPr>
          </a:lstStyle>
          <a:p>
            <a:fld id="{502D54B3-A916-43D3-85F2-D1F66123A31E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2950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52" tIns="45127" rIns="90252" bIns="451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4"/>
            <a:ext cx="5335270" cy="4466987"/>
          </a:xfrm>
          <a:prstGeom prst="rect">
            <a:avLst/>
          </a:prstGeom>
        </p:spPr>
        <p:txBody>
          <a:bodyPr vert="horz" lIns="90252" tIns="45127" rIns="90252" bIns="4512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889939" cy="496332"/>
          </a:xfrm>
          <a:prstGeom prst="rect">
            <a:avLst/>
          </a:prstGeom>
        </p:spPr>
        <p:txBody>
          <a:bodyPr vert="horz" lIns="90252" tIns="45127" rIns="90252" bIns="451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9" cy="496332"/>
          </a:xfrm>
          <a:prstGeom prst="rect">
            <a:avLst/>
          </a:prstGeom>
        </p:spPr>
        <p:txBody>
          <a:bodyPr vert="horz" lIns="90252" tIns="45127" rIns="90252" bIns="45127" rtlCol="0" anchor="b"/>
          <a:lstStyle>
            <a:lvl1pPr algn="r">
              <a:defRPr sz="1200"/>
            </a:lvl1pPr>
          </a:lstStyle>
          <a:p>
            <a:fld id="{0460A7B8-2CB4-4534-907D-49AB2263F9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95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0A7B8-2CB4-4534-907D-49AB2263F98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0A7B8-2CB4-4534-907D-49AB2263F98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AJH /ITU NBTC Training, 29 Sep - 2 Oct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4DB2-2095-4875-BE33-E2DD7E4D9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AJH /ITU NBTC Training, 29 Sep - 2 Oct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4DB2-2095-4875-BE33-E2DD7E4D9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AJH /ITU NBTC Training, 29 Sep - 2 Oct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4DB2-2095-4875-BE33-E2DD7E4D9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5" name="Picture 28" descr="cc.la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6481763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4272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4272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6" name="Date Placeholder 27"/>
          <p:cNvSpPr>
            <a:spLocks noGrp="1"/>
          </p:cNvSpPr>
          <p:nvPr>
            <p:ph type="dt" sz="half" idx="10"/>
          </p:nvPr>
        </p:nvSpPr>
        <p:spPr>
          <a:xfrm>
            <a:off x="6012160" y="6407150"/>
            <a:ext cx="2016224" cy="365125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  <a:extLst/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4272" y="6416675"/>
            <a:ext cx="5287888" cy="365125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  <a:extLst/>
          </a:lstStyle>
          <a:p>
            <a:r>
              <a:rPr lang="en-US" smtClean="0"/>
              <a:t>AJH /ITU NBTC Training, 29 Sep - 2 Oct 2014</a:t>
            </a:r>
            <a:endParaRPr lang="en-US" dirty="0"/>
          </a:p>
        </p:txBody>
      </p:sp>
      <p:sp>
        <p:nvSpPr>
          <p:cNvPr id="1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28384" y="6407150"/>
            <a:ext cx="457200" cy="365125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  <a:extLst/>
          </a:lstStyle>
          <a:p>
            <a:fld id="{94F66040-FBCB-4F63-9F44-E971ED55B02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cc.larg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71600" y="6481936"/>
            <a:ext cx="216024" cy="21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529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4925" y="1268413"/>
            <a:ext cx="9109075" cy="0"/>
          </a:xfrm>
          <a:prstGeom prst="line">
            <a:avLst/>
          </a:prstGeom>
          <a:ln w="28575" cmpd="sng">
            <a:solidFill>
              <a:srgbClr val="C1EE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8" name="Picture 28" descr="cc.la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6486525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Date Placeholder 27"/>
          <p:cNvSpPr>
            <a:spLocks noGrp="1"/>
          </p:cNvSpPr>
          <p:nvPr>
            <p:ph type="dt" sz="half" idx="2"/>
          </p:nvPr>
        </p:nvSpPr>
        <p:spPr>
          <a:xfrm>
            <a:off x="6012160" y="6407150"/>
            <a:ext cx="2016224" cy="365125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724272" y="6411913"/>
            <a:ext cx="5287888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  <a:extLst/>
          </a:lstStyle>
          <a:p>
            <a:pPr algn="ctr"/>
            <a:r>
              <a:rPr lang="en-US" smtClean="0"/>
              <a:t>AJH /ITU NBTC Training, 29 Sep - 2 Oct 2014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8028384" y="6411913"/>
            <a:ext cx="4572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  <a:extLst/>
          </a:lstStyle>
          <a:p>
            <a:fld id="{94F66040-FBCB-4F63-9F44-E971ED55B02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cc.larg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71600" y="6481936"/>
            <a:ext cx="216024" cy="216024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35496" y="1268760"/>
            <a:ext cx="9108504" cy="0"/>
          </a:xfrm>
          <a:prstGeom prst="line">
            <a:avLst/>
          </a:prstGeom>
          <a:ln w="28575" cmpd="sng">
            <a:solidFill>
              <a:srgbClr val="C1EE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6006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34925" y="1268413"/>
            <a:ext cx="9109075" cy="0"/>
          </a:xfrm>
          <a:prstGeom prst="line">
            <a:avLst/>
          </a:prstGeom>
          <a:ln w="28575" cmpd="sng">
            <a:solidFill>
              <a:srgbClr val="C1EE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30" name="Picture 28" descr="cc.la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6486525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Date Placeholder 27"/>
          <p:cNvSpPr>
            <a:spLocks noGrp="1"/>
          </p:cNvSpPr>
          <p:nvPr>
            <p:ph type="dt" sz="half" idx="2"/>
          </p:nvPr>
        </p:nvSpPr>
        <p:spPr>
          <a:xfrm>
            <a:off x="6012160" y="6407150"/>
            <a:ext cx="2016224" cy="365125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  <a:extLst/>
          </a:lstStyle>
          <a:p>
            <a:endParaRPr lang="en-US"/>
          </a:p>
        </p:txBody>
      </p:sp>
      <p:sp>
        <p:nvSpPr>
          <p:cNvPr id="32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724272" y="6411913"/>
            <a:ext cx="5287888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  <a:extLst/>
          </a:lstStyle>
          <a:p>
            <a:r>
              <a:rPr lang="en-US" smtClean="0"/>
              <a:t>AJH /ITU NBTC Training, 29 Sep - 2 Oct 2014</a:t>
            </a:r>
            <a:endParaRPr lang="en-US" dirty="0"/>
          </a:p>
        </p:txBody>
      </p:sp>
      <p:sp>
        <p:nvSpPr>
          <p:cNvPr id="33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8028384" y="6411913"/>
            <a:ext cx="4572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  <a:extLst/>
          </a:lstStyle>
          <a:p>
            <a:fld id="{94F66040-FBCB-4F63-9F44-E971ED55B02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4" name="Picture 33" descr="cc.larg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71600" y="6481936"/>
            <a:ext cx="216024" cy="216024"/>
          </a:xfrm>
          <a:prstGeom prst="rect">
            <a:avLst/>
          </a:prstGeom>
        </p:spPr>
      </p:pic>
      <p:cxnSp>
        <p:nvCxnSpPr>
          <p:cNvPr id="35" name="Straight Connector 34"/>
          <p:cNvCxnSpPr/>
          <p:nvPr userDrawn="1"/>
        </p:nvCxnSpPr>
        <p:spPr>
          <a:xfrm>
            <a:off x="35496" y="1268760"/>
            <a:ext cx="9108504" cy="0"/>
          </a:xfrm>
          <a:prstGeom prst="line">
            <a:avLst/>
          </a:prstGeom>
          <a:ln w="28575" cmpd="sng">
            <a:solidFill>
              <a:srgbClr val="C1EE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014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34925" y="1268413"/>
            <a:ext cx="9109075" cy="0"/>
          </a:xfrm>
          <a:prstGeom prst="line">
            <a:avLst/>
          </a:prstGeom>
          <a:ln w="28575" cmpd="sng">
            <a:solidFill>
              <a:srgbClr val="C1EE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8" descr="cc.la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6486525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Date Placeholder 27"/>
          <p:cNvSpPr>
            <a:spLocks noGrp="1"/>
          </p:cNvSpPr>
          <p:nvPr>
            <p:ph type="dt" sz="half" idx="2"/>
          </p:nvPr>
        </p:nvSpPr>
        <p:spPr>
          <a:xfrm>
            <a:off x="6012160" y="6407150"/>
            <a:ext cx="2016224" cy="365125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  <a:extLst/>
          </a:lstStyle>
          <a:p>
            <a:endParaRPr lang="en-US"/>
          </a:p>
        </p:txBody>
      </p:sp>
      <p:sp>
        <p:nvSpPr>
          <p:cNvPr id="9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724272" y="6411913"/>
            <a:ext cx="5287888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  <a:extLst/>
          </a:lstStyle>
          <a:p>
            <a:r>
              <a:rPr lang="en-US" smtClean="0"/>
              <a:t>AJH /ITU NBTC Training, 29 Sep - 2 Oct 2014</a:t>
            </a:r>
            <a:endParaRPr lang="en-US" dirty="0"/>
          </a:p>
        </p:txBody>
      </p:sp>
      <p:sp>
        <p:nvSpPr>
          <p:cNvPr id="10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8028384" y="6411913"/>
            <a:ext cx="4572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  <a:extLst/>
          </a:lstStyle>
          <a:p>
            <a:fld id="{94F66040-FBCB-4F63-9F44-E971ED55B02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cc.larg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71600" y="6481936"/>
            <a:ext cx="216024" cy="216024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35496" y="1268760"/>
            <a:ext cx="9108504" cy="0"/>
          </a:xfrm>
          <a:prstGeom prst="line">
            <a:avLst/>
          </a:prstGeom>
          <a:ln w="28575" cmpd="sng">
            <a:solidFill>
              <a:srgbClr val="C1EE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0404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34925" y="1268413"/>
            <a:ext cx="9109075" cy="0"/>
          </a:xfrm>
          <a:prstGeom prst="line">
            <a:avLst/>
          </a:prstGeom>
          <a:ln w="28575" cmpd="sng">
            <a:solidFill>
              <a:srgbClr val="C1EE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0" name="Picture 28" descr="cc.la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6486525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>
          <a:xfrm>
            <a:off x="6012160" y="6407150"/>
            <a:ext cx="2016224" cy="365125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  <a:extLst/>
          </a:lstStyle>
          <a:p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724272" y="6411913"/>
            <a:ext cx="5287888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  <a:extLst/>
          </a:lstStyle>
          <a:p>
            <a:r>
              <a:rPr lang="en-US" smtClean="0"/>
              <a:t>AJH /ITU NBTC Training, 29 Sep - 2 Oct 2014</a:t>
            </a:r>
            <a:endParaRPr lang="en-US" dirty="0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8028384" y="6411913"/>
            <a:ext cx="4572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  <a:extLst/>
          </a:lstStyle>
          <a:p>
            <a:fld id="{94F66040-FBCB-4F63-9F44-E971ED55B02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 descr="cc.larg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71600" y="6481936"/>
            <a:ext cx="216024" cy="216024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35496" y="1268760"/>
            <a:ext cx="9108504" cy="0"/>
          </a:xfrm>
          <a:prstGeom prst="line">
            <a:avLst/>
          </a:prstGeom>
          <a:ln w="28575" cmpd="sng">
            <a:solidFill>
              <a:srgbClr val="C1EE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8208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34925" y="1268413"/>
            <a:ext cx="9109075" cy="0"/>
          </a:xfrm>
          <a:prstGeom prst="line">
            <a:avLst/>
          </a:prstGeom>
          <a:ln w="28575" cmpd="sng">
            <a:solidFill>
              <a:srgbClr val="C1EE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22" name="Picture 28" descr="cc.la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6486525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Date Placeholder 27"/>
          <p:cNvSpPr>
            <a:spLocks noGrp="1"/>
          </p:cNvSpPr>
          <p:nvPr>
            <p:ph type="dt" sz="half" idx="10"/>
          </p:nvPr>
        </p:nvSpPr>
        <p:spPr>
          <a:xfrm>
            <a:off x="6012160" y="6407150"/>
            <a:ext cx="2016224" cy="365125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  <a:extLst/>
          </a:lstStyle>
          <a:p>
            <a:endParaRPr lang="en-US"/>
          </a:p>
        </p:txBody>
      </p:sp>
      <p:sp>
        <p:nvSpPr>
          <p:cNvPr id="24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4272" y="6411913"/>
            <a:ext cx="5287888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  <a:extLst/>
          </a:lstStyle>
          <a:p>
            <a:r>
              <a:rPr lang="en-US" smtClean="0"/>
              <a:t>AJH /ITU NBTC Training, 29 Sep - 2 Oct 2014</a:t>
            </a:r>
            <a:endParaRPr lang="en-US" dirty="0"/>
          </a:p>
        </p:txBody>
      </p:sp>
      <p:sp>
        <p:nvSpPr>
          <p:cNvPr id="25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28384" y="6411913"/>
            <a:ext cx="4572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  <a:extLst/>
          </a:lstStyle>
          <a:p>
            <a:fld id="{94F66040-FBCB-4F63-9F44-E971ED55B02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6" name="Picture 25" descr="cc.larg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71600" y="6481936"/>
            <a:ext cx="216024" cy="216024"/>
          </a:xfrm>
          <a:prstGeom prst="rect">
            <a:avLst/>
          </a:prstGeom>
        </p:spPr>
      </p:pic>
      <p:cxnSp>
        <p:nvCxnSpPr>
          <p:cNvPr id="27" name="Straight Connector 26"/>
          <p:cNvCxnSpPr/>
          <p:nvPr userDrawn="1"/>
        </p:nvCxnSpPr>
        <p:spPr>
          <a:xfrm>
            <a:off x="35496" y="1268760"/>
            <a:ext cx="9108504" cy="0"/>
          </a:xfrm>
          <a:prstGeom prst="line">
            <a:avLst/>
          </a:prstGeom>
          <a:ln w="28575" cmpd="sng">
            <a:solidFill>
              <a:srgbClr val="C1EE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8680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rot="5400000">
            <a:off x="2482850" y="4076701"/>
            <a:ext cx="4321175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9750" y="4005263"/>
            <a:ext cx="82804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4925" y="1268413"/>
            <a:ext cx="9109075" cy="0"/>
          </a:xfrm>
          <a:prstGeom prst="line">
            <a:avLst/>
          </a:prstGeom>
          <a:ln w="28575" cmpd="sng">
            <a:solidFill>
              <a:srgbClr val="C1EE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 noChangeAspect="1"/>
          </p:cNvSpPr>
          <p:nvPr>
            <p:ph type="body" idx="1"/>
          </p:nvPr>
        </p:nvSpPr>
        <p:spPr>
          <a:xfrm>
            <a:off x="457200" y="1844823"/>
            <a:ext cx="4040188" cy="460673"/>
          </a:xfrm>
        </p:spPr>
        <p:txBody>
          <a:bodyPr anchor="ctr">
            <a:normAutofit/>
          </a:bodyPr>
          <a:lstStyle>
            <a:lvl1pPr marL="73152" indent="0" algn="l" eaLnBrk="1" latinLnBrk="0" hangingPunct="1">
              <a:buNone/>
              <a:defRPr sz="20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sz="quarter" idx="2"/>
          </p:nvPr>
        </p:nvSpPr>
        <p:spPr>
          <a:xfrm>
            <a:off x="457200" y="2315017"/>
            <a:ext cx="4040188" cy="161803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3" name="Text Placeholder 2"/>
          <p:cNvSpPr>
            <a:spLocks noGrp="1" noChangeAspect="1"/>
          </p:cNvSpPr>
          <p:nvPr>
            <p:ph type="body" idx="13"/>
          </p:nvPr>
        </p:nvSpPr>
        <p:spPr>
          <a:xfrm>
            <a:off x="467544" y="4149079"/>
            <a:ext cx="4040188" cy="460673"/>
          </a:xfrm>
        </p:spPr>
        <p:txBody>
          <a:bodyPr anchor="ctr">
            <a:normAutofit/>
          </a:bodyPr>
          <a:lstStyle>
            <a:lvl1pPr marL="73152" indent="0" algn="l" eaLnBrk="1" latinLnBrk="0" hangingPunct="1">
              <a:buNone/>
              <a:defRPr sz="20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4" name="Content Placeholder 4"/>
          <p:cNvSpPr>
            <a:spLocks noGrp="1" noChangeAspect="1"/>
          </p:cNvSpPr>
          <p:nvPr>
            <p:ph sz="quarter" idx="14"/>
          </p:nvPr>
        </p:nvSpPr>
        <p:spPr>
          <a:xfrm>
            <a:off x="467544" y="4619273"/>
            <a:ext cx="4040188" cy="161803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5" name="Text Placeholder 2"/>
          <p:cNvSpPr>
            <a:spLocks noGrp="1" noChangeAspect="1"/>
          </p:cNvSpPr>
          <p:nvPr>
            <p:ph type="body" idx="15"/>
          </p:nvPr>
        </p:nvSpPr>
        <p:spPr>
          <a:xfrm>
            <a:off x="4788024" y="1844824"/>
            <a:ext cx="4040188" cy="460673"/>
          </a:xfrm>
        </p:spPr>
        <p:txBody>
          <a:bodyPr anchor="ctr">
            <a:normAutofit/>
          </a:bodyPr>
          <a:lstStyle>
            <a:lvl1pPr marL="73152" indent="0" algn="l" eaLnBrk="1" latinLnBrk="0" hangingPunct="1">
              <a:buNone/>
              <a:defRPr sz="20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6" name="Content Placeholder 4"/>
          <p:cNvSpPr>
            <a:spLocks noGrp="1" noChangeAspect="1"/>
          </p:cNvSpPr>
          <p:nvPr>
            <p:ph sz="quarter" idx="16"/>
          </p:nvPr>
        </p:nvSpPr>
        <p:spPr>
          <a:xfrm>
            <a:off x="4788024" y="2315018"/>
            <a:ext cx="4040188" cy="161803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7" name="Text Placeholder 2"/>
          <p:cNvSpPr>
            <a:spLocks noGrp="1" noChangeAspect="1"/>
          </p:cNvSpPr>
          <p:nvPr>
            <p:ph type="body" idx="17"/>
          </p:nvPr>
        </p:nvSpPr>
        <p:spPr>
          <a:xfrm>
            <a:off x="4788024" y="4149079"/>
            <a:ext cx="4040188" cy="460673"/>
          </a:xfrm>
        </p:spPr>
        <p:txBody>
          <a:bodyPr anchor="ctr">
            <a:normAutofit/>
          </a:bodyPr>
          <a:lstStyle>
            <a:lvl1pPr marL="73152" indent="0" algn="l" eaLnBrk="1" latinLnBrk="0" hangingPunct="1">
              <a:buNone/>
              <a:defRPr sz="20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Content Placeholder 4"/>
          <p:cNvSpPr>
            <a:spLocks noGrp="1" noChangeAspect="1"/>
          </p:cNvSpPr>
          <p:nvPr>
            <p:ph sz="quarter" idx="18"/>
          </p:nvPr>
        </p:nvSpPr>
        <p:spPr>
          <a:xfrm>
            <a:off x="4788024" y="4619273"/>
            <a:ext cx="4040188" cy="161803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8" name="Picture 28" descr="cc.la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6486525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Date Placeholder 27"/>
          <p:cNvSpPr>
            <a:spLocks noGrp="1"/>
          </p:cNvSpPr>
          <p:nvPr>
            <p:ph type="dt" sz="half" idx="19"/>
          </p:nvPr>
        </p:nvSpPr>
        <p:spPr>
          <a:xfrm>
            <a:off x="6012160" y="6407150"/>
            <a:ext cx="2016224" cy="365125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  <a:extLst/>
          </a:lstStyle>
          <a:p>
            <a:endParaRPr lang="en-US"/>
          </a:p>
        </p:txBody>
      </p:sp>
      <p:sp>
        <p:nvSpPr>
          <p:cNvPr id="20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724272" y="6411913"/>
            <a:ext cx="5287888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  <a:extLst/>
          </a:lstStyle>
          <a:p>
            <a:r>
              <a:rPr lang="en-US" smtClean="0"/>
              <a:t>AJH /ITU NBTC Training, 29 Sep - 2 Oct 2014</a:t>
            </a:r>
            <a:endParaRPr lang="en-US" dirty="0"/>
          </a:p>
        </p:txBody>
      </p:sp>
      <p:sp>
        <p:nvSpPr>
          <p:cNvPr id="21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8028384" y="6411913"/>
            <a:ext cx="4572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  <a:extLst/>
          </a:lstStyle>
          <a:p>
            <a:fld id="{94F66040-FBCB-4F63-9F44-E971ED55B02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2" name="Picture 21" descr="cc.larg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71600" y="6481936"/>
            <a:ext cx="216024" cy="216024"/>
          </a:xfrm>
          <a:prstGeom prst="rect">
            <a:avLst/>
          </a:prstGeom>
        </p:spPr>
      </p:pic>
      <p:cxnSp>
        <p:nvCxnSpPr>
          <p:cNvPr id="23" name="Straight Connector 22"/>
          <p:cNvCxnSpPr/>
          <p:nvPr userDrawn="1"/>
        </p:nvCxnSpPr>
        <p:spPr>
          <a:xfrm rot="5400000">
            <a:off x="2483768" y="4077072"/>
            <a:ext cx="432048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>
            <a:off x="539552" y="4005064"/>
            <a:ext cx="828092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35496" y="1268760"/>
            <a:ext cx="9108504" cy="0"/>
          </a:xfrm>
          <a:prstGeom prst="line">
            <a:avLst/>
          </a:prstGeom>
          <a:ln w="28575" cmpd="sng">
            <a:solidFill>
              <a:srgbClr val="C1EE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99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34925" y="1268413"/>
            <a:ext cx="9109075" cy="0"/>
          </a:xfrm>
          <a:prstGeom prst="line">
            <a:avLst/>
          </a:prstGeom>
          <a:ln w="28575" cmpd="sng">
            <a:solidFill>
              <a:srgbClr val="C1EE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28" descr="cc.la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6486525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Date Placeholder 27"/>
          <p:cNvSpPr>
            <a:spLocks noGrp="1"/>
          </p:cNvSpPr>
          <p:nvPr>
            <p:ph type="dt" sz="half" idx="2"/>
          </p:nvPr>
        </p:nvSpPr>
        <p:spPr>
          <a:xfrm>
            <a:off x="6012160" y="6407150"/>
            <a:ext cx="2016224" cy="365125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  <a:extLst/>
          </a:lstStyle>
          <a:p>
            <a:endParaRPr lang="en-US"/>
          </a:p>
        </p:txBody>
      </p:sp>
      <p:sp>
        <p:nvSpPr>
          <p:cNvPr id="9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724272" y="6411913"/>
            <a:ext cx="5287888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  <a:extLst/>
          </a:lstStyle>
          <a:p>
            <a:r>
              <a:rPr lang="en-US" smtClean="0"/>
              <a:t>AJH /ITU NBTC Training, 29 Sep - 2 Oct 2014</a:t>
            </a:r>
            <a:endParaRPr lang="en-US" dirty="0"/>
          </a:p>
        </p:txBody>
      </p:sp>
      <p:sp>
        <p:nvSpPr>
          <p:cNvPr id="10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8028384" y="6411913"/>
            <a:ext cx="4572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  <a:extLst/>
          </a:lstStyle>
          <a:p>
            <a:fld id="{94F66040-FBCB-4F63-9F44-E971ED55B02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5496" y="1268760"/>
            <a:ext cx="9108504" cy="0"/>
          </a:xfrm>
          <a:prstGeom prst="line">
            <a:avLst/>
          </a:prstGeom>
          <a:ln w="28575" cmpd="sng">
            <a:solidFill>
              <a:srgbClr val="C1EE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50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AJH /ITU NBTC Training, 29 Sep - 2 Oct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4DB2-2095-4875-BE33-E2DD7E4D9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4925" y="1268413"/>
            <a:ext cx="9109075" cy="0"/>
          </a:xfrm>
          <a:prstGeom prst="line">
            <a:avLst/>
          </a:prstGeom>
          <a:ln w="28575" cmpd="sng">
            <a:solidFill>
              <a:srgbClr val="C1EE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28" descr="cc.la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6486525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Date Placeholder 27"/>
          <p:cNvSpPr>
            <a:spLocks noGrp="1"/>
          </p:cNvSpPr>
          <p:nvPr>
            <p:ph type="dt" sz="half" idx="2"/>
          </p:nvPr>
        </p:nvSpPr>
        <p:spPr>
          <a:xfrm>
            <a:off x="6012160" y="6407150"/>
            <a:ext cx="2016224" cy="365125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  <a:extLst/>
          </a:lstStyle>
          <a:p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724272" y="6411913"/>
            <a:ext cx="5287888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  <a:extLst/>
          </a:lstStyle>
          <a:p>
            <a:r>
              <a:rPr lang="en-US" smtClean="0"/>
              <a:t>AJH /ITU NBTC Training, 29 Sep - 2 Oct 2014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8028384" y="6411913"/>
            <a:ext cx="4572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  <a:extLst/>
          </a:lstStyle>
          <a:p>
            <a:fld id="{94F66040-FBCB-4F63-9F44-E971ED55B02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cc.larg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71600" y="6481936"/>
            <a:ext cx="216024" cy="216024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35496" y="1268760"/>
            <a:ext cx="9108504" cy="0"/>
          </a:xfrm>
          <a:prstGeom prst="line">
            <a:avLst/>
          </a:prstGeom>
          <a:ln w="28575" cmpd="sng">
            <a:solidFill>
              <a:srgbClr val="C1EE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9628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63592" y="13003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4512" y="12993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Picture 33" descr="cc.la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6481763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301306" cy="4271523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endParaRPr lang="en-US"/>
          </a:p>
        </p:txBody>
      </p:sp>
      <p:sp>
        <p:nvSpPr>
          <p:cNvPr id="2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AJH /ITU NBTC Training, 29 Sep - 2 Oct 2014</a:t>
            </a:r>
            <a:endParaRPr lang="en-US" dirty="0"/>
          </a:p>
        </p:txBody>
      </p:sp>
      <p:sp>
        <p:nvSpPr>
          <p:cNvPr id="2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fld id="{94F66040-FBCB-4F63-9F44-E971ED55B02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3" name="Picture 28" descr="cc.la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6486525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Footer Placeholder 16"/>
          <p:cNvSpPr txBox="1">
            <a:spLocks/>
          </p:cNvSpPr>
          <p:nvPr/>
        </p:nvSpPr>
        <p:spPr>
          <a:xfrm>
            <a:off x="724272" y="6411913"/>
            <a:ext cx="5287888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fr-FR" smtClean="0"/>
              <a:t>AJH Communications, llc /CommunicAsia, 20 June 2012</a:t>
            </a:r>
            <a:endParaRPr lang="en-US" dirty="0"/>
          </a:p>
        </p:txBody>
      </p:sp>
      <p:sp>
        <p:nvSpPr>
          <p:cNvPr id="25" name="Slide Number Placeholder 28"/>
          <p:cNvSpPr txBox="1">
            <a:spLocks/>
          </p:cNvSpPr>
          <p:nvPr/>
        </p:nvSpPr>
        <p:spPr>
          <a:xfrm>
            <a:off x="8028384" y="6411913"/>
            <a:ext cx="457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8A1BFA48-637E-455F-BD21-03B850023A9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6" name="Picture 25" descr="cc.larg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71600" y="6481936"/>
            <a:ext cx="216024" cy="21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864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34925" y="1268413"/>
            <a:ext cx="9109075" cy="0"/>
          </a:xfrm>
          <a:prstGeom prst="line">
            <a:avLst/>
          </a:prstGeom>
          <a:ln w="28575" cmpd="sng">
            <a:solidFill>
              <a:srgbClr val="C1EE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0" name="Picture 28" descr="cc.la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6486525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>
          <a:xfrm>
            <a:off x="6012160" y="6407150"/>
            <a:ext cx="2016224" cy="365125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  <a:extLst/>
          </a:lstStyle>
          <a:p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724272" y="6411913"/>
            <a:ext cx="5287888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  <a:extLst/>
          </a:lstStyle>
          <a:p>
            <a:r>
              <a:rPr lang="en-US" smtClean="0"/>
              <a:t>AJH /ITU NBTC Training, 29 Sep - 2 Oct 2014</a:t>
            </a:r>
            <a:endParaRPr lang="en-US" dirty="0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8028384" y="6411913"/>
            <a:ext cx="4572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  <a:extLst/>
          </a:lstStyle>
          <a:p>
            <a:fld id="{94F66040-FBCB-4F63-9F44-E971ED55B02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 descr="cc.larg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71600" y="6481936"/>
            <a:ext cx="216024" cy="216024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35496" y="1268760"/>
            <a:ext cx="9108504" cy="0"/>
          </a:xfrm>
          <a:prstGeom prst="line">
            <a:avLst/>
          </a:prstGeom>
          <a:ln w="28575" cmpd="sng">
            <a:solidFill>
              <a:srgbClr val="C1EE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1382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cc.la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6481763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AJH /ITU NBTC Training, 29 Sep - 2 Oct 2014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fld id="{94F66040-FBCB-4F63-9F44-E971ED55B02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cc.larg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71600" y="6481936"/>
            <a:ext cx="216024" cy="21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779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cc.la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6481763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AJH /ITU NBTC Training, 29 Sep - 2 Oct 2014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fld id="{94F66040-FBCB-4F63-9F44-E971ED55B02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cc.larg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71600" y="6481936"/>
            <a:ext cx="216024" cy="21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669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 noChangeAspect="1"/>
          </p:cNvSpPr>
          <p:nvPr>
            <p:ph type="body" idx="1"/>
          </p:nvPr>
        </p:nvSpPr>
        <p:spPr>
          <a:xfrm>
            <a:off x="457200" y="1844823"/>
            <a:ext cx="4040188" cy="460673"/>
          </a:xfrm>
        </p:spPr>
        <p:txBody>
          <a:bodyPr anchor="ctr">
            <a:normAutofit/>
          </a:bodyPr>
          <a:lstStyle>
            <a:lvl1pPr marL="73152" indent="0" algn="l" eaLnBrk="1" latinLnBrk="0" hangingPunct="1">
              <a:buNone/>
              <a:defRPr sz="20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 noChangeAspect="1"/>
          </p:cNvSpPr>
          <p:nvPr>
            <p:ph sz="quarter" idx="2"/>
          </p:nvPr>
        </p:nvSpPr>
        <p:spPr>
          <a:xfrm>
            <a:off x="457200" y="2315017"/>
            <a:ext cx="4040188" cy="161803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AJH /ITU NBTC Training, 29 Sep - 2 Oct 2014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F66040-FBCB-4F63-9F44-E971ED55B02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3" name="Picture 22" descr="cc.larg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71600" y="6481936"/>
            <a:ext cx="216024" cy="216024"/>
          </a:xfrm>
          <a:prstGeom prst="rect">
            <a:avLst/>
          </a:prstGeom>
        </p:spPr>
      </p:pic>
      <p:sp>
        <p:nvSpPr>
          <p:cNvPr id="33" name="Text Placeholder 2"/>
          <p:cNvSpPr>
            <a:spLocks noGrp="1" noChangeAspect="1"/>
          </p:cNvSpPr>
          <p:nvPr>
            <p:ph type="body" idx="13"/>
          </p:nvPr>
        </p:nvSpPr>
        <p:spPr>
          <a:xfrm>
            <a:off x="467544" y="4149079"/>
            <a:ext cx="4040188" cy="460673"/>
          </a:xfrm>
        </p:spPr>
        <p:txBody>
          <a:bodyPr anchor="ctr">
            <a:normAutofit/>
          </a:bodyPr>
          <a:lstStyle>
            <a:lvl1pPr marL="73152" indent="0" algn="l" eaLnBrk="1" latinLnBrk="0" hangingPunct="1">
              <a:buNone/>
              <a:defRPr sz="20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34" name="Content Placeholder 4"/>
          <p:cNvSpPr>
            <a:spLocks noGrp="1" noChangeAspect="1"/>
          </p:cNvSpPr>
          <p:nvPr>
            <p:ph sz="quarter" idx="14"/>
          </p:nvPr>
        </p:nvSpPr>
        <p:spPr>
          <a:xfrm>
            <a:off x="467544" y="4619273"/>
            <a:ext cx="4040188" cy="161803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35" name="Text Placeholder 2"/>
          <p:cNvSpPr>
            <a:spLocks noGrp="1" noChangeAspect="1"/>
          </p:cNvSpPr>
          <p:nvPr>
            <p:ph type="body" idx="15"/>
          </p:nvPr>
        </p:nvSpPr>
        <p:spPr>
          <a:xfrm>
            <a:off x="4788024" y="1844824"/>
            <a:ext cx="4040188" cy="460673"/>
          </a:xfrm>
        </p:spPr>
        <p:txBody>
          <a:bodyPr anchor="ctr">
            <a:normAutofit/>
          </a:bodyPr>
          <a:lstStyle>
            <a:lvl1pPr marL="73152" indent="0" algn="l" eaLnBrk="1" latinLnBrk="0" hangingPunct="1">
              <a:buNone/>
              <a:defRPr sz="20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36" name="Content Placeholder 4"/>
          <p:cNvSpPr>
            <a:spLocks noGrp="1" noChangeAspect="1"/>
          </p:cNvSpPr>
          <p:nvPr>
            <p:ph sz="quarter" idx="16"/>
          </p:nvPr>
        </p:nvSpPr>
        <p:spPr>
          <a:xfrm>
            <a:off x="4788024" y="2315018"/>
            <a:ext cx="4040188" cy="161803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37" name="Text Placeholder 2"/>
          <p:cNvSpPr>
            <a:spLocks noGrp="1" noChangeAspect="1"/>
          </p:cNvSpPr>
          <p:nvPr>
            <p:ph type="body" idx="17"/>
          </p:nvPr>
        </p:nvSpPr>
        <p:spPr>
          <a:xfrm>
            <a:off x="4788024" y="4149079"/>
            <a:ext cx="4040188" cy="460673"/>
          </a:xfrm>
        </p:spPr>
        <p:txBody>
          <a:bodyPr anchor="ctr">
            <a:normAutofit/>
          </a:bodyPr>
          <a:lstStyle>
            <a:lvl1pPr marL="73152" indent="0" algn="l" eaLnBrk="1" latinLnBrk="0" hangingPunct="1">
              <a:buNone/>
              <a:defRPr sz="20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38" name="Content Placeholder 4"/>
          <p:cNvSpPr>
            <a:spLocks noGrp="1" noChangeAspect="1"/>
          </p:cNvSpPr>
          <p:nvPr>
            <p:ph sz="quarter" idx="18"/>
          </p:nvPr>
        </p:nvSpPr>
        <p:spPr>
          <a:xfrm>
            <a:off x="4788024" y="4619273"/>
            <a:ext cx="4040188" cy="161803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cxnSp>
        <p:nvCxnSpPr>
          <p:cNvPr id="40" name="Straight Connector 39"/>
          <p:cNvCxnSpPr/>
          <p:nvPr userDrawn="1"/>
        </p:nvCxnSpPr>
        <p:spPr>
          <a:xfrm rot="5400000">
            <a:off x="2483768" y="4077072"/>
            <a:ext cx="432048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 userDrawn="1"/>
        </p:nvCxnSpPr>
        <p:spPr>
          <a:xfrm>
            <a:off x="539552" y="4005064"/>
            <a:ext cx="828092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31" name="Straight Connector 30"/>
          <p:cNvCxnSpPr/>
          <p:nvPr userDrawn="1"/>
        </p:nvCxnSpPr>
        <p:spPr>
          <a:xfrm>
            <a:off x="35496" y="1268760"/>
            <a:ext cx="9108504" cy="0"/>
          </a:xfrm>
          <a:prstGeom prst="line">
            <a:avLst/>
          </a:prstGeom>
          <a:ln w="28575" cmpd="sng">
            <a:solidFill>
              <a:srgbClr val="C1EE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AJH /ITU NBTC Training, 29 Sep - 2 Oct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6040-FBCB-4F63-9F44-E971ED55B02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35496" y="1268760"/>
            <a:ext cx="9108504" cy="0"/>
          </a:xfrm>
          <a:prstGeom prst="line">
            <a:avLst/>
          </a:prstGeom>
          <a:ln w="28575" cmpd="sng">
            <a:solidFill>
              <a:srgbClr val="C1EE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AJH /ITU NBTC Training, 29 Sep - 2 Oct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4DB2-2095-4875-BE33-E2DD7E4D9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AJH /ITU NBTC Training, 29 Sep - 2 Oct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4DB2-2095-4875-BE33-E2DD7E4D9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AJH /ITU NBTC Training, 29 Sep - 2 Oct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4DB2-2095-4875-BE33-E2DD7E4D9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AJH /ITU NBTC Training, 29 Sep - 2 Oct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4DB2-2095-4875-BE33-E2DD7E4D9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AJH /ITU NBTC Training, 29 Sep - 2 Oct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4DB2-2095-4875-BE33-E2DD7E4D9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AJH /ITU NBTC Training, 29 Sep - 2 Oct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4DB2-2095-4875-BE33-E2DD7E4D9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AJH /ITU NBTC Training, 29 Sep - 2 Oct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4DB2-2095-4875-BE33-E2DD7E4D9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AJH /ITU NBTC Training, 29 Sep - 2 Oct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44DB2-2095-4875-BE33-E2DD7E4D93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76004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760040" y="178435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pic>
        <p:nvPicPr>
          <p:cNvPr id="18" name="Picture 28" descr="cc.large.png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6486525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Date Placeholder 27"/>
          <p:cNvSpPr>
            <a:spLocks noGrp="1"/>
          </p:cNvSpPr>
          <p:nvPr>
            <p:ph type="dt" sz="half" idx="2"/>
          </p:nvPr>
        </p:nvSpPr>
        <p:spPr>
          <a:xfrm>
            <a:off x="6012160" y="6407150"/>
            <a:ext cx="2016224" cy="365125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  <a:extLst/>
          </a:lstStyle>
          <a:p>
            <a:endParaRPr lang="en-US"/>
          </a:p>
        </p:txBody>
      </p:sp>
      <p:sp>
        <p:nvSpPr>
          <p:cNvPr id="20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724272" y="6411913"/>
            <a:ext cx="5287888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  <a:extLst/>
          </a:lstStyle>
          <a:p>
            <a:r>
              <a:rPr lang="en-US" smtClean="0"/>
              <a:t>AJH /ITU NBTC Training, 29 Sep - 2 Oct 2014</a:t>
            </a:r>
            <a:endParaRPr lang="en-US" dirty="0"/>
          </a:p>
        </p:txBody>
      </p:sp>
      <p:sp>
        <p:nvSpPr>
          <p:cNvPr id="21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8028384" y="6411913"/>
            <a:ext cx="4572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  <a:extLst/>
          </a:lstStyle>
          <a:p>
            <a:fld id="{94F66040-FBCB-4F63-9F44-E971ED55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684" r:id="rId14"/>
    <p:sldLayoutId id="2147483685" r:id="rId15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1" fontAlgn="base" hangingPunct="1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1" fontAlgn="base" hangingPunct="1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1" fontAlgn="base" hangingPunct="1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 smtClean="0"/>
              <a:t>Case Study</a:t>
            </a:r>
            <a:br>
              <a:rPr lang="en-US" dirty="0" smtClean="0"/>
            </a:br>
            <a:r>
              <a:rPr lang="en-US" sz="2000" dirty="0" smtClean="0"/>
              <a:t>Work Group Exercise for SSC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Andrew J Haire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Exercise Objective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Approach / Method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To understand the building blocks of SSC</a:t>
            </a:r>
          </a:p>
          <a:p>
            <a:r>
              <a:rPr lang="en-US" dirty="0" smtClean="0"/>
              <a:t>To see why those are of value</a:t>
            </a:r>
          </a:p>
          <a:p>
            <a:r>
              <a:rPr lang="en-US" dirty="0" smtClean="0"/>
              <a:t>To articulate what might be an expected outcome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Split into smaller groups</a:t>
            </a:r>
          </a:p>
          <a:p>
            <a:r>
              <a:rPr lang="en-US" dirty="0" smtClean="0"/>
              <a:t>Choose an existing model city from a list</a:t>
            </a:r>
          </a:p>
          <a:p>
            <a:r>
              <a:rPr lang="en-US" dirty="0" smtClean="0"/>
              <a:t>Research</a:t>
            </a:r>
          </a:p>
          <a:p>
            <a:r>
              <a:rPr lang="en-US" dirty="0" smtClean="0"/>
              <a:t>Explain what is original purpose</a:t>
            </a:r>
          </a:p>
          <a:p>
            <a:r>
              <a:rPr lang="en-US" dirty="0" smtClean="0"/>
              <a:t>Discuss among group</a:t>
            </a:r>
          </a:p>
          <a:p>
            <a:r>
              <a:rPr lang="en-US" dirty="0" smtClean="0"/>
              <a:t>Present changes to be considered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AJH /ITU NBTC Training, 29 Sep - 2 Oct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6040-FBCB-4F63-9F44-E971ED55B02C}" type="slidenum">
              <a:rPr lang="en-US" smtClean="0"/>
              <a:pPr/>
              <a:t>2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5496" y="1268760"/>
            <a:ext cx="9108504" cy="0"/>
          </a:xfrm>
          <a:prstGeom prst="line">
            <a:avLst/>
          </a:prstGeom>
          <a:ln w="28575" cmpd="sng">
            <a:solidFill>
              <a:srgbClr val="C1EE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cc.larg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952" y="6381328"/>
            <a:ext cx="216024" cy="216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parts of society is this project addressing</a:t>
            </a:r>
          </a:p>
          <a:p>
            <a:pPr lvl="1"/>
            <a:r>
              <a:rPr lang="en-US" dirty="0" smtClean="0"/>
              <a:t>…and what make them think they can achieve</a:t>
            </a:r>
          </a:p>
          <a:p>
            <a:r>
              <a:rPr lang="en-US" dirty="0" smtClean="0"/>
              <a:t>What hasn’t been (couldn’t be) achieved</a:t>
            </a:r>
          </a:p>
          <a:p>
            <a:r>
              <a:rPr lang="en-US" dirty="0" smtClean="0"/>
              <a:t>Key Characteristics</a:t>
            </a:r>
          </a:p>
          <a:p>
            <a:pPr lvl="1"/>
            <a:r>
              <a:rPr lang="en-US" dirty="0" smtClean="0"/>
              <a:t>When started; budget; timeline</a:t>
            </a:r>
          </a:p>
          <a:p>
            <a:r>
              <a:rPr lang="en-US" dirty="0" smtClean="0"/>
              <a:t>What are the stated (publicized) goals</a:t>
            </a:r>
          </a:p>
          <a:p>
            <a:r>
              <a:rPr lang="en-US" dirty="0" smtClean="0"/>
              <a:t>What was it about this particular model that you find attractive; or wanting?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/>
            <a:r>
              <a:rPr lang="en-US" smtClean="0"/>
              <a:t>AJH /ITU NBTC Training, 29 Sep - 2 Oct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F66040-FBCB-4F63-9F44-E971ED55B02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596336" y="1342509"/>
            <a:ext cx="1512168" cy="1200329"/>
          </a:xfrm>
          <a:prstGeom prst="rect">
            <a:avLst/>
          </a:prstGeom>
          <a:noFill/>
          <a:ln w="12700">
            <a:solidFill>
              <a:srgbClr val="FF3399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FF3399"/>
                </a:solidFill>
                <a:latin typeface="Bodoni MT" panose="02070603080606020203" pitchFamily="18" charset="0"/>
              </a:rPr>
              <a:t>Explain on no more than one sheet of chart paper…</a:t>
            </a:r>
            <a:endParaRPr lang="en-US" b="1" dirty="0">
              <a:solidFill>
                <a:srgbClr val="FF3399"/>
              </a:solidFill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33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</a:t>
            </a:r>
            <a:r>
              <a:rPr lang="en-US" dirty="0" smtClean="0"/>
              <a:t>Improve (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040" y="1196752"/>
            <a:ext cx="7772400" cy="4572000"/>
          </a:xfrm>
        </p:spPr>
        <p:txBody>
          <a:bodyPr/>
          <a:lstStyle/>
          <a:p>
            <a:r>
              <a:rPr lang="en-US" dirty="0" smtClean="0"/>
              <a:t>Knowing what you know now</a:t>
            </a:r>
          </a:p>
          <a:p>
            <a:pPr lvl="1"/>
            <a:r>
              <a:rPr lang="en-US" sz="2000" dirty="0" smtClean="0"/>
              <a:t>What would you do differently? Which economic sector          would you focus on? And </a:t>
            </a:r>
            <a:r>
              <a:rPr lang="en-US" sz="2000" dirty="0" smtClean="0"/>
              <a:t>Why?</a:t>
            </a:r>
          </a:p>
          <a:p>
            <a:pPr lvl="2"/>
            <a:r>
              <a:rPr lang="en-US" sz="1800" dirty="0" smtClean="0"/>
              <a:t>Create a Definition for the SSC selected to include</a:t>
            </a:r>
          </a:p>
          <a:p>
            <a:pPr lvl="3"/>
            <a:r>
              <a:rPr lang="en-US" sz="1600" dirty="0" smtClean="0"/>
              <a:t>Sustainability</a:t>
            </a:r>
          </a:p>
          <a:p>
            <a:pPr lvl="3"/>
            <a:r>
              <a:rPr lang="en-US" sz="1600" dirty="0" smtClean="0"/>
              <a:t>Quality of Life</a:t>
            </a:r>
          </a:p>
          <a:p>
            <a:pPr lvl="3"/>
            <a:r>
              <a:rPr lang="en-US" sz="1600" dirty="0" smtClean="0"/>
              <a:t>The Degree of ‘smartness’ employed</a:t>
            </a:r>
          </a:p>
          <a:p>
            <a:pPr lvl="2"/>
            <a:r>
              <a:rPr lang="en-US" sz="1800" dirty="0" smtClean="0"/>
              <a:t>Evaluate the changes that would result with:</a:t>
            </a:r>
          </a:p>
          <a:p>
            <a:pPr lvl="3"/>
            <a:r>
              <a:rPr lang="en-US" sz="1600" dirty="0" smtClean="0"/>
              <a:t>Societal</a:t>
            </a:r>
          </a:p>
          <a:p>
            <a:pPr lvl="3"/>
            <a:r>
              <a:rPr lang="en-US" sz="1600" dirty="0" smtClean="0"/>
              <a:t>Economic</a:t>
            </a:r>
          </a:p>
          <a:p>
            <a:pPr lvl="3"/>
            <a:r>
              <a:rPr lang="en-US" sz="1600" dirty="0" smtClean="0"/>
              <a:t>Environment</a:t>
            </a:r>
          </a:p>
          <a:p>
            <a:pPr lvl="3"/>
            <a:r>
              <a:rPr lang="en-US" sz="1600" dirty="0" smtClean="0"/>
              <a:t>Government</a:t>
            </a:r>
            <a:endParaRPr lang="en-US" sz="1600" dirty="0" smtClean="0"/>
          </a:p>
          <a:p>
            <a:pPr lvl="1"/>
            <a:r>
              <a:rPr lang="en-US" sz="2000" dirty="0" smtClean="0"/>
              <a:t>Would work within existing </a:t>
            </a:r>
            <a:r>
              <a:rPr lang="en-US" sz="2000" dirty="0" smtClean="0"/>
              <a:t>(geographic) urban </a:t>
            </a:r>
            <a:r>
              <a:rPr lang="en-US" sz="2000" dirty="0" smtClean="0"/>
              <a:t>infrastructure achieve the same</a:t>
            </a:r>
            <a:r>
              <a:rPr lang="en-US" sz="2000" dirty="0" smtClean="0"/>
              <a:t>? </a:t>
            </a:r>
            <a:r>
              <a:rPr lang="en-US" sz="2000" dirty="0" smtClean="0"/>
              <a:t>(i.e. many project chose ‘greenfield’ efforts, would some alternative work better?)</a:t>
            </a:r>
            <a:endParaRPr lang="en-US" sz="2000" dirty="0" smtClean="0"/>
          </a:p>
          <a:p>
            <a:pPr lvl="1"/>
            <a:r>
              <a:rPr lang="en-US" sz="2000" dirty="0" smtClean="0"/>
              <a:t>Why will it work today and not when it was originally </a:t>
            </a:r>
            <a:r>
              <a:rPr lang="en-US" sz="2000" dirty="0" smtClean="0"/>
              <a:t>planned</a:t>
            </a: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/>
            <a:r>
              <a:rPr lang="en-US" smtClean="0"/>
              <a:t>AJH /ITU NBTC Training, 29 Sep - 2 Oct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F66040-FBCB-4F63-9F44-E971ED55B02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596336" y="1342509"/>
            <a:ext cx="1512168" cy="1477328"/>
          </a:xfrm>
          <a:prstGeom prst="rect">
            <a:avLst/>
          </a:prstGeom>
          <a:noFill/>
          <a:ln w="12700">
            <a:solidFill>
              <a:srgbClr val="FF3399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FF3399"/>
                </a:solidFill>
                <a:latin typeface="Bodoni MT" panose="02070603080606020203" pitchFamily="18" charset="0"/>
              </a:rPr>
              <a:t>Explain on as many sheets of chart paper you wish…</a:t>
            </a:r>
            <a:endParaRPr lang="en-US" b="1" dirty="0">
              <a:solidFill>
                <a:srgbClr val="FF3399"/>
              </a:solidFill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83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</a:t>
            </a:r>
            <a:r>
              <a:rPr lang="en-US" dirty="0" smtClean="0"/>
              <a:t>Improve (ii)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smtClean="0"/>
              <a:t>outcomes can be expected</a:t>
            </a:r>
          </a:p>
          <a:p>
            <a:pPr lvl="1"/>
            <a:r>
              <a:rPr lang="en-US" sz="2000" dirty="0" smtClean="0"/>
              <a:t>And why do you want to achieve them</a:t>
            </a:r>
          </a:p>
          <a:p>
            <a:r>
              <a:rPr lang="en-US" dirty="0" smtClean="0"/>
              <a:t>What goals should be set to achieve the </a:t>
            </a:r>
            <a:r>
              <a:rPr lang="en-US" dirty="0" smtClean="0"/>
              <a:t>outcome</a:t>
            </a:r>
          </a:p>
          <a:p>
            <a:pPr lvl="1"/>
            <a:r>
              <a:rPr lang="en-US" dirty="0" smtClean="0"/>
              <a:t>Establish a set of KPIs for those goals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/>
            <a:r>
              <a:rPr lang="en-US" smtClean="0"/>
              <a:t>AJH /ITU NBTC Training, 29 Sep - 2 Oct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F66040-FBCB-4F63-9F44-E971ED55B02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596336" y="1342509"/>
            <a:ext cx="1512168" cy="1477328"/>
          </a:xfrm>
          <a:prstGeom prst="rect">
            <a:avLst/>
          </a:prstGeom>
          <a:noFill/>
          <a:ln w="12700">
            <a:solidFill>
              <a:srgbClr val="FF3399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FF3399"/>
                </a:solidFill>
                <a:latin typeface="Bodoni MT" panose="02070603080606020203" pitchFamily="18" charset="0"/>
              </a:rPr>
              <a:t>Explain on as many sheets of chart paper you wish…</a:t>
            </a:r>
            <a:endParaRPr lang="en-US" b="1" dirty="0">
              <a:solidFill>
                <a:srgbClr val="FF3399"/>
              </a:solidFill>
              <a:latin typeface="Bodoni MT" panose="020706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67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1) </a:t>
            </a:r>
            <a:r>
              <a:rPr lang="en-US" dirty="0" err="1" smtClean="0"/>
              <a:t>Konza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228600" indent="-160338"/>
            <a:r>
              <a:rPr lang="en-US" sz="1400" dirty="0" smtClean="0"/>
              <a:t>Kenya, near Nairobi</a:t>
            </a:r>
          </a:p>
          <a:p>
            <a:pPr marL="228600" indent="-160338"/>
            <a:r>
              <a:rPr lang="en-US" sz="1400" dirty="0"/>
              <a:t>Planned for </a:t>
            </a:r>
            <a:r>
              <a:rPr lang="en-US" sz="1400" dirty="0" smtClean="0"/>
              <a:t>30,000 </a:t>
            </a:r>
            <a:r>
              <a:rPr lang="en-US" sz="1400" dirty="0"/>
              <a:t>inhabitants</a:t>
            </a:r>
          </a:p>
          <a:p>
            <a:pPr marL="228600" indent="-160338"/>
            <a:endParaRPr lang="en-US" sz="1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 smtClean="0"/>
              <a:t>2) </a:t>
            </a:r>
            <a:r>
              <a:rPr lang="en-US" dirty="0" err="1" smtClean="0"/>
              <a:t>PlanIT</a:t>
            </a:r>
            <a:r>
              <a:rPr lang="en-US" dirty="0" smtClean="0"/>
              <a:t> Valley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1400" dirty="0" smtClean="0"/>
              <a:t>Near Porto, Portugal (north of Lisbon)</a:t>
            </a:r>
          </a:p>
          <a:p>
            <a:r>
              <a:rPr lang="en-US" sz="1400" dirty="0" smtClean="0"/>
              <a:t>Planned for 225,000 inhabitants</a:t>
            </a:r>
            <a:endParaRPr lang="en-US" sz="14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5"/>
          </p:nvPr>
        </p:nvSpPr>
        <p:spPr/>
        <p:txBody>
          <a:bodyPr/>
          <a:lstStyle/>
          <a:p>
            <a:r>
              <a:rPr lang="en-US" dirty="0" smtClean="0"/>
              <a:t>3) </a:t>
            </a:r>
            <a:r>
              <a:rPr lang="en-US" dirty="0" err="1" smtClean="0"/>
              <a:t>Masdar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en-US" sz="1400" dirty="0" smtClean="0"/>
              <a:t>Abu Dhabi UAE; </a:t>
            </a:r>
          </a:p>
          <a:p>
            <a:r>
              <a:rPr lang="en-US" sz="1400" dirty="0" smtClean="0"/>
              <a:t>“a living laboratory” for green tech…</a:t>
            </a:r>
          </a:p>
          <a:p>
            <a:r>
              <a:rPr lang="en-US" sz="1400" dirty="0" smtClean="0"/>
              <a:t>Started in 2006; expected to be completed in the next decade</a:t>
            </a:r>
          </a:p>
          <a:p>
            <a:r>
              <a:rPr lang="en-US" sz="1400" dirty="0"/>
              <a:t>Planned for </a:t>
            </a:r>
            <a:r>
              <a:rPr lang="en-US" sz="1400" dirty="0" smtClean="0"/>
              <a:t>40-50,000 </a:t>
            </a:r>
            <a:r>
              <a:rPr lang="en-US" sz="1400" dirty="0"/>
              <a:t>inhabitants</a:t>
            </a:r>
          </a:p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r>
              <a:rPr lang="en-US" dirty="0" smtClean="0"/>
              <a:t>4) </a:t>
            </a:r>
            <a:r>
              <a:rPr lang="en-US" dirty="0" err="1" smtClean="0"/>
              <a:t>Songdo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r>
              <a:rPr lang="en-US" sz="1400" dirty="0" smtClean="0"/>
              <a:t>Near Seoul</a:t>
            </a:r>
          </a:p>
          <a:p>
            <a:r>
              <a:rPr lang="en-US" sz="1400" dirty="0" smtClean="0"/>
              <a:t>Among the world’s greenest places</a:t>
            </a:r>
          </a:p>
          <a:p>
            <a:r>
              <a:rPr lang="en-US" sz="1400" dirty="0" smtClean="0"/>
              <a:t>Planned </a:t>
            </a:r>
            <a:r>
              <a:rPr lang="en-US" sz="1400" dirty="0"/>
              <a:t>for </a:t>
            </a:r>
            <a:r>
              <a:rPr lang="en-US" sz="1400" dirty="0" smtClean="0"/>
              <a:t>65,000 </a:t>
            </a:r>
            <a:r>
              <a:rPr lang="en-US" sz="1400" dirty="0"/>
              <a:t>inhabitants</a:t>
            </a: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SSC efforts…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/>
            <a:r>
              <a:rPr lang="en-US" smtClean="0"/>
              <a:t>AJH /ITU NBTC Training, 29 Sep - 2 Oct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F66040-FBCB-4F63-9F44-E971ED55B02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83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5) </a:t>
            </a:r>
            <a:r>
              <a:rPr lang="en-US" smtClean="0"/>
              <a:t>South America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Rio de Janeiro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 smtClean="0"/>
              <a:t>6) Asian  cities (existing)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Singapore or Hong Kong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5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7) European  cities (existing)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en-US" dirty="0" smtClean="0"/>
              <a:t>Stockholm or Barcelona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7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8) N American cities (existing)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r>
              <a:rPr lang="en-US" dirty="0" smtClean="0"/>
              <a:t>Chicago or Boston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SSC efforts…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/>
            <a:r>
              <a:rPr lang="en-US" smtClean="0"/>
              <a:t>AJH /ITU NBTC Training, 29 Sep - 2 Oct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F66040-FBCB-4F63-9F44-E971ED55B02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83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/>
            <a:r>
              <a:rPr lang="en-US" smtClean="0"/>
              <a:t>AJH /ITU NBTC Training, 29 Sep - 2 Oct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F66040-FBCB-4F63-9F44-E971ED55B02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8032" y="3141663"/>
            <a:ext cx="7772400" cy="914400"/>
          </a:xfrm>
        </p:spPr>
        <p:txBody>
          <a:bodyPr anchor="ctr"/>
          <a:lstStyle/>
          <a:p>
            <a:pPr algn="ctr"/>
            <a:r>
              <a:rPr lang="en-GB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Good Luck</a:t>
            </a:r>
            <a:endParaRPr lang="en-US" b="1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5661248"/>
            <a:ext cx="2301015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pc="1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Andrew J Haire</a:t>
            </a:r>
          </a:p>
          <a:p>
            <a:r>
              <a:rPr lang="en-US" sz="1600" b="1" spc="1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www.AndyHaire.com</a:t>
            </a:r>
            <a:endParaRPr lang="en-US" sz="1600" b="1" spc="1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2BB634496EAB498A685EA26DE87D9A" ma:contentTypeVersion="2" ma:contentTypeDescription="Create a new document." ma:contentTypeScope="" ma:versionID="d754c1b691f26b256599553752d7519d">
  <xsd:schema xmlns:xsd="http://www.w3.org/2001/XMLSchema" xmlns:xs="http://www.w3.org/2001/XMLSchema" xmlns:p="http://schemas.microsoft.com/office/2006/metadata/properties" xmlns:ns1="http://schemas.microsoft.com/sharepoint/v3" xmlns:ns2="ce1d9229-ea97-4c6f-a2f4-dd635208ba85" targetNamespace="http://schemas.microsoft.com/office/2006/metadata/properties" ma:root="true" ma:fieldsID="59cb006743196f0fda619637c9e8a09d" ns1:_="" ns2:_="">
    <xsd:import namespace="http://schemas.microsoft.com/sharepoint/v3"/>
    <xsd:import namespace="ce1d9229-ea97-4c6f-a2f4-dd635208ba8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1d9229-ea97-4c6f-a2f4-dd635208ba8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B02F58-8AAE-450D-86D9-CE401BED9250}"/>
</file>

<file path=customXml/itemProps2.xml><?xml version="1.0" encoding="utf-8"?>
<ds:datastoreItem xmlns:ds="http://schemas.openxmlformats.org/officeDocument/2006/customXml" ds:itemID="{452B7338-39AB-471A-94A0-1BBE555B84D8}"/>
</file>

<file path=customXml/itemProps3.xml><?xml version="1.0" encoding="utf-8"?>
<ds:datastoreItem xmlns:ds="http://schemas.openxmlformats.org/officeDocument/2006/customXml" ds:itemID="{09D3095D-15EC-4F01-AEFD-4DF7A2FB8717}"/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3233</TotalTime>
  <Words>507</Words>
  <Application>Microsoft Office PowerPoint</Application>
  <PresentationFormat>On-screen Show (4:3)</PresentationFormat>
  <Paragraphs>88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1_Custom Design</vt:lpstr>
      <vt:lpstr>Metro</vt:lpstr>
      <vt:lpstr>Case Study Work Group Exercise for SSC</vt:lpstr>
      <vt:lpstr>Agenda</vt:lpstr>
      <vt:lpstr>Characteristics of Model</vt:lpstr>
      <vt:lpstr>How to Improve (i)</vt:lpstr>
      <vt:lpstr>How to Improve (ii)</vt:lpstr>
      <vt:lpstr>SSC efforts…</vt:lpstr>
      <vt:lpstr>SSC efforts…</vt:lpstr>
      <vt:lpstr>Good Luck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Grading the regulator</dc:title>
  <dc:creator>Andy</dc:creator>
  <cp:lastModifiedBy>Andy</cp:lastModifiedBy>
  <cp:revision>200</cp:revision>
  <dcterms:created xsi:type="dcterms:W3CDTF">2011-05-17T16:50:29Z</dcterms:created>
  <dcterms:modified xsi:type="dcterms:W3CDTF">2014-09-24T05:03:14Z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0x010100202BB634496EAB498A685EA26DE87D9A</vt:lpwstr>
  </property>
</Properties>
</file>