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s/slide8.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media/image43.JPG" ContentType="image/jpeg"/>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4408" r:id="rId5"/>
    <p:sldId id="259" r:id="rId6"/>
    <p:sldId id="262" r:id="rId7"/>
    <p:sldId id="260" r:id="rId8"/>
    <p:sldId id="4405" r:id="rId9"/>
    <p:sldId id="261" r:id="rId10"/>
    <p:sldId id="271" r:id="rId11"/>
    <p:sldId id="272" r:id="rId12"/>
    <p:sldId id="4402" r:id="rId13"/>
    <p:sldId id="266" r:id="rId14"/>
    <p:sldId id="4407" r:id="rId15"/>
    <p:sldId id="264" r:id="rId16"/>
    <p:sldId id="273" r:id="rId17"/>
    <p:sldId id="265" r:id="rId18"/>
    <p:sldId id="270" r:id="rId19"/>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114" y="8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TO"/>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165A4D20-ABC0-4198-87EC-88CD94A0BBC7}" type="datetimeFigureOut">
              <a:rPr lang="en-TO" smtClean="0"/>
              <a:t>08/28/2025</a:t>
            </a:fld>
            <a:endParaRPr lang="en-TO"/>
          </a:p>
        </p:txBody>
      </p:sp>
      <p:sp>
        <p:nvSpPr>
          <p:cNvPr id="4" name="Slide Image Placeholder 3"/>
          <p:cNvSpPr>
            <a:spLocks noGrp="1" noRot="1" noChangeAspect="1"/>
          </p:cNvSpPr>
          <p:nvPr>
            <p:ph type="sldImg" idx="2"/>
          </p:nvPr>
        </p:nvSpPr>
        <p:spPr>
          <a:xfrm>
            <a:off x="3332163" y="971550"/>
            <a:ext cx="3394075" cy="2622550"/>
          </a:xfrm>
          <a:prstGeom prst="rect">
            <a:avLst/>
          </a:prstGeom>
          <a:noFill/>
          <a:ln w="12700">
            <a:solidFill>
              <a:prstClr val="black"/>
            </a:solidFill>
          </a:ln>
        </p:spPr>
        <p:txBody>
          <a:bodyPr vert="horz" lIns="91440" tIns="45720" rIns="91440" bIns="45720" rtlCol="0" anchor="ctr"/>
          <a:lstStyle/>
          <a:p>
            <a:endParaRPr lang="en-TO"/>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O"/>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n-TO"/>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2E9FF7FD-90AB-461D-B604-711B6F5E703C}" type="slidenum">
              <a:rPr lang="en-TO" smtClean="0"/>
              <a:t>‹#›</a:t>
            </a:fld>
            <a:endParaRPr lang="en-TO"/>
          </a:p>
        </p:txBody>
      </p:sp>
    </p:spTree>
    <p:extLst>
      <p:ext uri="{BB962C8B-B14F-4D97-AF65-F5344CB8AC3E}">
        <p14:creationId xmlns:p14="http://schemas.microsoft.com/office/powerpoint/2010/main" val="2160999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tx2">
                  <a:lumMod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 name="Slide Number Placeholder 3"/>
          <p:cNvSpPr>
            <a:spLocks noGrp="1"/>
          </p:cNvSpPr>
          <p:nvPr>
            <p:ph type="sldNum" sz="quarter" idx="5"/>
          </p:nvPr>
        </p:nvSpPr>
        <p:spPr/>
        <p:txBody>
          <a:bodyPr/>
          <a:lstStyle/>
          <a:p>
            <a:fld id="{2E9FF7FD-90AB-461D-B604-711B6F5E703C}" type="slidenum">
              <a:rPr lang="en-TO" smtClean="0"/>
              <a:t>8</a:t>
            </a:fld>
            <a:endParaRPr lang="en-TO"/>
          </a:p>
        </p:txBody>
      </p:sp>
    </p:spTree>
    <p:extLst>
      <p:ext uri="{BB962C8B-B14F-4D97-AF65-F5344CB8AC3E}">
        <p14:creationId xmlns:p14="http://schemas.microsoft.com/office/powerpoint/2010/main" val="2683100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2">
                    <a:lumMod val="25000"/>
                  </a:schemeClr>
                </a:solidFill>
                <a:latin typeface="Lato Light" panose="020F0502020204030203" pitchFamily="34" charset="0"/>
                <a:ea typeface="Lato Light" panose="020F0502020204030203" pitchFamily="34" charset="0"/>
                <a:cs typeface="Lato Light" panose="020F0502020204030203" pitchFamily="34" charset="0"/>
              </a:rPr>
              <a:t>The new Act is to create a comprehensive legal, institutional, and regulatory structure for three critical aspects: </a:t>
            </a:r>
          </a:p>
          <a:p>
            <a:endParaRPr lang="en-TO" dirty="0"/>
          </a:p>
        </p:txBody>
      </p:sp>
      <p:sp>
        <p:nvSpPr>
          <p:cNvPr id="4" name="Slide Number Placeholder 3"/>
          <p:cNvSpPr>
            <a:spLocks noGrp="1"/>
          </p:cNvSpPr>
          <p:nvPr>
            <p:ph type="sldNum" sz="quarter" idx="5"/>
          </p:nvPr>
        </p:nvSpPr>
        <p:spPr/>
        <p:txBody>
          <a:bodyPr/>
          <a:lstStyle/>
          <a:p>
            <a:fld id="{2E9FF7FD-90AB-461D-B604-711B6F5E703C}" type="slidenum">
              <a:rPr lang="en-TO" smtClean="0"/>
              <a:t>11</a:t>
            </a:fld>
            <a:endParaRPr lang="en-TO"/>
          </a:p>
        </p:txBody>
      </p:sp>
    </p:spTree>
    <p:extLst>
      <p:ext uri="{BB962C8B-B14F-4D97-AF65-F5344CB8AC3E}">
        <p14:creationId xmlns:p14="http://schemas.microsoft.com/office/powerpoint/2010/main" val="606539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006BE02D-20C0-F840-AFAC-BEA99C74FDC2}" type="slidenum">
              <a:rPr lang="en-US" smtClean="0"/>
              <a:pPr/>
              <a:t>12</a:t>
            </a:fld>
            <a:endParaRPr lang="en-US" dirty="0"/>
          </a:p>
        </p:txBody>
      </p:sp>
    </p:spTree>
    <p:extLst>
      <p:ext uri="{BB962C8B-B14F-4D97-AF65-F5344CB8AC3E}">
        <p14:creationId xmlns:p14="http://schemas.microsoft.com/office/powerpoint/2010/main" val="1872368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kern="0" dirty="0">
                <a:solidFill>
                  <a:schemeClr val="bg1"/>
                </a:solidFill>
              </a:rPr>
              <a:t>In saying these, Tonga ETC have fulfilled an EWS in country. </a:t>
            </a:r>
            <a:endParaRPr lang="en-TO" kern="0" dirty="0">
              <a:solidFill>
                <a:schemeClr val="bg1"/>
              </a:solidFill>
            </a:endParaRPr>
          </a:p>
          <a:p>
            <a:endParaRPr lang="en-TO" dirty="0"/>
          </a:p>
        </p:txBody>
      </p:sp>
      <p:sp>
        <p:nvSpPr>
          <p:cNvPr id="4" name="Slide Number Placeholder 3"/>
          <p:cNvSpPr>
            <a:spLocks noGrp="1"/>
          </p:cNvSpPr>
          <p:nvPr>
            <p:ph type="sldNum" sz="quarter" idx="5"/>
          </p:nvPr>
        </p:nvSpPr>
        <p:spPr/>
        <p:txBody>
          <a:bodyPr/>
          <a:lstStyle/>
          <a:p>
            <a:fld id="{2E9FF7FD-90AB-461D-B604-711B6F5E703C}" type="slidenum">
              <a:rPr lang="en-TO" smtClean="0"/>
              <a:t>14</a:t>
            </a:fld>
            <a:endParaRPr lang="en-TO"/>
          </a:p>
        </p:txBody>
      </p:sp>
    </p:spTree>
    <p:extLst>
      <p:ext uri="{BB962C8B-B14F-4D97-AF65-F5344CB8AC3E}">
        <p14:creationId xmlns:p14="http://schemas.microsoft.com/office/powerpoint/2010/main" val="957518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AU" altLang="en-US" b="1" dirty="0"/>
              <a:t>Objectives</a:t>
            </a:r>
          </a:p>
          <a:p>
            <a:pPr eaLnBrk="1" hangingPunct="1">
              <a:spcBef>
                <a:spcPct val="0"/>
              </a:spcBef>
            </a:pPr>
            <a:r>
              <a:rPr lang="en-US" altLang="en-US" dirty="0"/>
              <a:t>Institutional strengthening at all level (policy, regulations, plans) and human resource development</a:t>
            </a:r>
          </a:p>
          <a:p>
            <a:pPr eaLnBrk="1" hangingPunct="1">
              <a:spcBef>
                <a:spcPct val="0"/>
              </a:spcBef>
            </a:pPr>
            <a:r>
              <a:rPr lang="en-US" altLang="en-US" dirty="0"/>
              <a:t>Enhance community preparedness thru partnership with all stakeholders (TRC, NGO’s and the international communities…) </a:t>
            </a:r>
          </a:p>
          <a:p>
            <a:pPr eaLnBrk="1" hangingPunct="1">
              <a:spcBef>
                <a:spcPct val="0"/>
              </a:spcBef>
            </a:pPr>
            <a:r>
              <a:rPr lang="en-US" altLang="en-US" dirty="0"/>
              <a:t>Strengthen Emergency Management system in the outer islands thru capacity building, training, resourcing</a:t>
            </a:r>
          </a:p>
          <a:p>
            <a:pPr eaLnBrk="1" hangingPunct="1">
              <a:spcBef>
                <a:spcPct val="0"/>
              </a:spcBef>
            </a:pPr>
            <a:r>
              <a:rPr lang="en-US" altLang="en-US" dirty="0"/>
              <a:t>Mainstreaming Disaster Risk Management into Government processes/agencies – making DRM part of your core business (gender, disability inclusion) </a:t>
            </a:r>
            <a:endParaRPr lang="en-GB" altLang="en-US" dirty="0"/>
          </a:p>
          <a:p>
            <a:pPr eaLnBrk="1" hangingPunct="1">
              <a:spcBef>
                <a:spcPct val="0"/>
              </a:spcBef>
            </a:pPr>
            <a:endParaRPr lang="en-GB" altLang="en-US" dirty="0"/>
          </a:p>
          <a:p>
            <a:pPr eaLnBrk="1" hangingPunct="1">
              <a:lnSpc>
                <a:spcPct val="80000"/>
              </a:lnSpc>
              <a:buFont typeface="Wingdings" panose="05000000000000000000" pitchFamily="2" charset="2"/>
              <a:buNone/>
            </a:pPr>
            <a:r>
              <a:rPr lang="en-AU" altLang="en-US" b="1" i="1" dirty="0"/>
              <a:t>Responsibilities</a:t>
            </a:r>
            <a:endParaRPr lang="en-AU" altLang="en-US" dirty="0"/>
          </a:p>
          <a:p>
            <a:pPr eaLnBrk="1" hangingPunct="1">
              <a:spcBef>
                <a:spcPct val="0"/>
              </a:spcBef>
            </a:pPr>
            <a:r>
              <a:rPr lang="en-GB" altLang="en-US" b="1" dirty="0"/>
              <a:t>Examples of NEMO functions in the Disaster Management cycle</a:t>
            </a:r>
          </a:p>
          <a:p>
            <a:pPr eaLnBrk="1" hangingPunct="1">
              <a:spcBef>
                <a:spcPct val="0"/>
              </a:spcBef>
            </a:pPr>
            <a:endParaRPr lang="en-GB" altLang="en-US" b="1" dirty="0"/>
          </a:p>
          <a:p>
            <a:pPr eaLnBrk="1" hangingPunct="1">
              <a:spcBef>
                <a:spcPct val="0"/>
              </a:spcBef>
            </a:pPr>
            <a:r>
              <a:rPr lang="en-GB" altLang="en-US" b="1" dirty="0"/>
              <a:t>Prevention</a:t>
            </a:r>
            <a:r>
              <a:rPr lang="en-GB" altLang="en-US" dirty="0"/>
              <a:t> activities</a:t>
            </a:r>
          </a:p>
          <a:p>
            <a:pPr eaLnBrk="1" hangingPunct="1">
              <a:spcBef>
                <a:spcPct val="0"/>
              </a:spcBef>
            </a:pPr>
            <a:r>
              <a:rPr lang="en-US" altLang="en-US" b="1" i="1" dirty="0"/>
              <a:t>Minimizing the effects of disaster</a:t>
            </a:r>
            <a:endParaRPr lang="en-GB" altLang="en-US" b="1" i="1" dirty="0"/>
          </a:p>
          <a:p>
            <a:pPr eaLnBrk="1" hangingPunct="1">
              <a:spcBef>
                <a:spcPct val="0"/>
              </a:spcBef>
            </a:pPr>
            <a:r>
              <a:rPr lang="en-AU" altLang="en-US" dirty="0"/>
              <a:t>Focuses on a comprehensive approach to emergency management – including Cluster approach</a:t>
            </a:r>
          </a:p>
          <a:p>
            <a:pPr eaLnBrk="1" hangingPunct="1">
              <a:spcBef>
                <a:spcPct val="0"/>
              </a:spcBef>
            </a:pPr>
            <a:r>
              <a:rPr lang="en-AU" altLang="en-US" dirty="0">
                <a:latin typeface="Verdana" panose="020B0604030504040204" pitchFamily="34" charset="0"/>
              </a:rPr>
              <a:t>Organises </a:t>
            </a:r>
            <a:r>
              <a:rPr lang="en-AU" altLang="en-US" b="1" dirty="0">
                <a:solidFill>
                  <a:srgbClr val="FF0000"/>
                </a:solidFill>
                <a:latin typeface="Verdana" panose="020B0604030504040204" pitchFamily="34" charset="0"/>
              </a:rPr>
              <a:t>public information</a:t>
            </a:r>
            <a:r>
              <a:rPr lang="en-AU" altLang="en-US" dirty="0">
                <a:latin typeface="Verdana" panose="020B0604030504040204" pitchFamily="34" charset="0"/>
              </a:rPr>
              <a:t> before, during and after emergencies</a:t>
            </a:r>
          </a:p>
          <a:p>
            <a:pPr eaLnBrk="1" hangingPunct="1">
              <a:spcBef>
                <a:spcPct val="0"/>
              </a:spcBef>
            </a:pPr>
            <a:r>
              <a:rPr lang="en-AU" altLang="en-US" dirty="0">
                <a:latin typeface="Verdana" panose="020B0604030504040204" pitchFamily="34" charset="0"/>
              </a:rPr>
              <a:t>Designs and maintains a locally-based public education/awareness</a:t>
            </a:r>
          </a:p>
          <a:p>
            <a:pPr eaLnBrk="1" hangingPunct="1">
              <a:spcBef>
                <a:spcPct val="0"/>
              </a:spcBef>
            </a:pPr>
            <a:r>
              <a:rPr lang="en-AU" altLang="en-US" dirty="0">
                <a:latin typeface="Verdana" panose="020B0604030504040204" pitchFamily="34" charset="0"/>
              </a:rPr>
              <a:t>Work with Education – </a:t>
            </a:r>
          </a:p>
          <a:p>
            <a:pPr eaLnBrk="1" hangingPunct="1">
              <a:spcBef>
                <a:spcPct val="0"/>
              </a:spcBef>
            </a:pPr>
            <a:r>
              <a:rPr lang="en-AU" altLang="en-US" dirty="0">
                <a:latin typeface="Verdana" panose="020B0604030504040204" pitchFamily="34" charset="0"/>
              </a:rPr>
              <a:t>Work with Health &amp; Statistics -</a:t>
            </a:r>
          </a:p>
          <a:p>
            <a:pPr eaLnBrk="1" hangingPunct="1">
              <a:spcBef>
                <a:spcPct val="0"/>
              </a:spcBef>
            </a:pPr>
            <a:endParaRPr lang="en-GB" altLang="en-US" dirty="0"/>
          </a:p>
          <a:p>
            <a:pPr eaLnBrk="1" hangingPunct="1">
              <a:spcBef>
                <a:spcPct val="0"/>
              </a:spcBef>
            </a:pPr>
            <a:r>
              <a:rPr lang="en-GB" altLang="en-US" b="1" dirty="0"/>
              <a:t>Preparedness</a:t>
            </a:r>
            <a:r>
              <a:rPr lang="en-GB" altLang="en-US" dirty="0"/>
              <a:t> activities</a:t>
            </a:r>
          </a:p>
          <a:p>
            <a:pPr eaLnBrk="1" hangingPunct="1">
              <a:spcBef>
                <a:spcPct val="0"/>
              </a:spcBef>
            </a:pPr>
            <a:r>
              <a:rPr lang="en-US" altLang="en-US" b="1" i="1" dirty="0"/>
              <a:t>Planning how to respond</a:t>
            </a:r>
            <a:endParaRPr lang="en-GB" altLang="en-US" b="1" i="1" dirty="0"/>
          </a:p>
          <a:p>
            <a:pPr eaLnBrk="1" hangingPunct="1">
              <a:lnSpc>
                <a:spcPct val="120000"/>
              </a:lnSpc>
            </a:pPr>
            <a:r>
              <a:rPr lang="en-AU" altLang="en-US" dirty="0"/>
              <a:t>Maintains the National Emergency Management System operations</a:t>
            </a:r>
          </a:p>
          <a:p>
            <a:pPr eaLnBrk="1" hangingPunct="1">
              <a:lnSpc>
                <a:spcPct val="120000"/>
              </a:lnSpc>
            </a:pPr>
            <a:r>
              <a:rPr lang="en-AU" altLang="en-US" dirty="0"/>
              <a:t>Develops and maintains the National Emergency Management Plan</a:t>
            </a:r>
          </a:p>
          <a:p>
            <a:pPr eaLnBrk="1" hangingPunct="1">
              <a:spcBef>
                <a:spcPct val="0"/>
              </a:spcBef>
            </a:pPr>
            <a:r>
              <a:rPr lang="en-AU" altLang="en-US" dirty="0"/>
              <a:t>Runs and trains staff of the </a:t>
            </a:r>
            <a:r>
              <a:rPr lang="en-AU" altLang="en-US" b="1" dirty="0">
                <a:solidFill>
                  <a:srgbClr val="FF0000"/>
                </a:solidFill>
              </a:rPr>
              <a:t>National Emergency Operations Centre</a:t>
            </a:r>
          </a:p>
          <a:p>
            <a:pPr eaLnBrk="1" hangingPunct="1">
              <a:spcBef>
                <a:spcPct val="0"/>
              </a:spcBef>
            </a:pPr>
            <a:endParaRPr lang="en-GB" altLang="en-US" dirty="0"/>
          </a:p>
          <a:p>
            <a:pPr eaLnBrk="1" hangingPunct="1">
              <a:spcBef>
                <a:spcPct val="0"/>
              </a:spcBef>
            </a:pPr>
            <a:r>
              <a:rPr lang="en-GB" altLang="en-US" dirty="0"/>
              <a:t>Readiness – warnings – activation of National / District Emergency Operations Centre</a:t>
            </a:r>
          </a:p>
          <a:p>
            <a:pPr eaLnBrk="1" hangingPunct="1">
              <a:spcBef>
                <a:spcPct val="0"/>
              </a:spcBef>
            </a:pPr>
            <a:r>
              <a:rPr lang="en-GB" altLang="en-US" dirty="0"/>
              <a:t> - EVENT – </a:t>
            </a:r>
          </a:p>
          <a:p>
            <a:pPr eaLnBrk="1" hangingPunct="1">
              <a:spcBef>
                <a:spcPct val="0"/>
              </a:spcBef>
            </a:pPr>
            <a:r>
              <a:rPr lang="en-GB" altLang="en-US" b="1" dirty="0"/>
              <a:t>relief  - prepositioned stocks</a:t>
            </a:r>
          </a:p>
          <a:p>
            <a:pPr eaLnBrk="1" hangingPunct="1">
              <a:spcBef>
                <a:spcPct val="0"/>
              </a:spcBef>
            </a:pPr>
            <a:endParaRPr lang="en-GB" altLang="en-US" b="1" dirty="0"/>
          </a:p>
          <a:p>
            <a:pPr eaLnBrk="1" hangingPunct="1">
              <a:spcBef>
                <a:spcPct val="0"/>
              </a:spcBef>
            </a:pPr>
            <a:r>
              <a:rPr lang="en-GB" altLang="en-US" b="1" dirty="0"/>
              <a:t>Response</a:t>
            </a:r>
            <a:r>
              <a:rPr lang="en-GB" altLang="en-US" dirty="0"/>
              <a:t> activities</a:t>
            </a:r>
          </a:p>
          <a:p>
            <a:pPr eaLnBrk="1" hangingPunct="1">
              <a:spcBef>
                <a:spcPct val="0"/>
              </a:spcBef>
            </a:pPr>
            <a:r>
              <a:rPr lang="en-GB" altLang="en-US" dirty="0"/>
              <a:t>Run the National / District Emergency Operations Centre</a:t>
            </a:r>
          </a:p>
          <a:p>
            <a:pPr eaLnBrk="1" hangingPunct="1">
              <a:spcBef>
                <a:spcPct val="0"/>
              </a:spcBef>
            </a:pPr>
            <a:r>
              <a:rPr lang="en-AU" altLang="en-US" dirty="0">
                <a:latin typeface="Verdana" panose="020B0604030504040204" pitchFamily="34" charset="0"/>
              </a:rPr>
              <a:t>Provides a </a:t>
            </a:r>
            <a:r>
              <a:rPr lang="en-AU" altLang="en-US" b="1" dirty="0">
                <a:solidFill>
                  <a:srgbClr val="FF0000"/>
                </a:solidFill>
                <a:latin typeface="Verdana" panose="020B0604030504040204" pitchFamily="34" charset="0"/>
              </a:rPr>
              <a:t>24/7 duty officer</a:t>
            </a:r>
            <a:r>
              <a:rPr lang="en-AU" altLang="en-US" dirty="0">
                <a:latin typeface="Verdana" panose="020B0604030504040204" pitchFamily="34" charset="0"/>
              </a:rPr>
              <a:t> for alerts </a:t>
            </a:r>
            <a:endParaRPr lang="en-GB" altLang="en-US" dirty="0"/>
          </a:p>
          <a:p>
            <a:pPr eaLnBrk="1" hangingPunct="1">
              <a:lnSpc>
                <a:spcPct val="120000"/>
              </a:lnSpc>
              <a:spcBef>
                <a:spcPct val="20000"/>
              </a:spcBef>
              <a:buClr>
                <a:schemeClr val="accent1"/>
              </a:buClr>
              <a:buSzPct val="85000"/>
              <a:buFont typeface="Wingdings 2" panose="05020102010507070707" pitchFamily="18" charset="2"/>
              <a:buChar char=""/>
            </a:pPr>
            <a:r>
              <a:rPr lang="en-AU" altLang="en-US" dirty="0">
                <a:latin typeface="Verdana" panose="020B0604030504040204" pitchFamily="34" charset="0"/>
              </a:rPr>
              <a:t>Co-ordinates support to response agencies </a:t>
            </a:r>
          </a:p>
          <a:p>
            <a:pPr eaLnBrk="1" hangingPunct="1">
              <a:lnSpc>
                <a:spcPct val="120000"/>
              </a:lnSpc>
              <a:spcBef>
                <a:spcPct val="20000"/>
              </a:spcBef>
              <a:buClr>
                <a:schemeClr val="accent1"/>
              </a:buClr>
              <a:buSzPct val="85000"/>
              <a:buFont typeface="Wingdings 2" panose="05020102010507070707" pitchFamily="18" charset="2"/>
              <a:buChar char=""/>
            </a:pPr>
            <a:r>
              <a:rPr lang="en-AU" altLang="en-US" b="1" dirty="0">
                <a:solidFill>
                  <a:srgbClr val="FF0000"/>
                </a:solidFill>
                <a:latin typeface="Verdana" panose="020B0604030504040204" pitchFamily="34" charset="0"/>
              </a:rPr>
              <a:t>Co-ordination</a:t>
            </a:r>
            <a:r>
              <a:rPr lang="en-AU" altLang="en-US" dirty="0">
                <a:latin typeface="Verdana" panose="020B0604030504040204" pitchFamily="34" charset="0"/>
              </a:rPr>
              <a:t> of reconnaissance and post-impact </a:t>
            </a:r>
            <a:r>
              <a:rPr lang="en-AU" altLang="en-US" b="1" dirty="0">
                <a:solidFill>
                  <a:srgbClr val="FF0000"/>
                </a:solidFill>
                <a:latin typeface="Verdana" panose="020B0604030504040204" pitchFamily="34" charset="0"/>
              </a:rPr>
              <a:t>assessment</a:t>
            </a:r>
          </a:p>
          <a:p>
            <a:pPr eaLnBrk="1" hangingPunct="1">
              <a:spcBef>
                <a:spcPct val="0"/>
              </a:spcBef>
            </a:pPr>
            <a:r>
              <a:rPr lang="en-AU" altLang="en-US" dirty="0">
                <a:latin typeface="Verdana" panose="020B0604030504040204" pitchFamily="34" charset="0"/>
              </a:rPr>
              <a:t>Provides secretariat support to the National Emergency Management Committee</a:t>
            </a:r>
          </a:p>
          <a:p>
            <a:pPr eaLnBrk="1" hangingPunct="1">
              <a:spcBef>
                <a:spcPct val="0"/>
              </a:spcBef>
            </a:pPr>
            <a:endParaRPr lang="en-GB" altLang="en-US" dirty="0"/>
          </a:p>
          <a:p>
            <a:pPr eaLnBrk="1" hangingPunct="1">
              <a:spcBef>
                <a:spcPct val="0"/>
              </a:spcBef>
            </a:pPr>
            <a:r>
              <a:rPr lang="en-GB" altLang="en-US" b="1" dirty="0"/>
              <a:t>Recovery</a:t>
            </a:r>
            <a:r>
              <a:rPr lang="en-GB" altLang="en-US" dirty="0"/>
              <a:t> activities</a:t>
            </a:r>
          </a:p>
          <a:p>
            <a:r>
              <a:rPr lang="en-US" altLang="en-US" b="1" i="1" dirty="0"/>
              <a:t>Returning the community to normal.</a:t>
            </a:r>
            <a:endParaRPr lang="en-US" altLang="en-US" dirty="0"/>
          </a:p>
          <a:p>
            <a:pPr eaLnBrk="1" hangingPunct="1">
              <a:spcBef>
                <a:spcPct val="0"/>
              </a:spcBef>
            </a:pPr>
            <a:r>
              <a:rPr lang="en-AU" altLang="en-US" dirty="0">
                <a:latin typeface="Verdana" panose="020B0604030504040204" pitchFamily="34" charset="0"/>
              </a:rPr>
              <a:t>Provides secretariat support to the National Emergency Recovery Committee</a:t>
            </a:r>
          </a:p>
          <a:p>
            <a:pPr eaLnBrk="1" hangingPunct="1">
              <a:spcBef>
                <a:spcPct val="0"/>
              </a:spcBef>
            </a:pPr>
            <a:r>
              <a:rPr lang="en-AU" altLang="en-US" dirty="0">
                <a:latin typeface="Verdana" panose="020B0604030504040204" pitchFamily="34" charset="0"/>
              </a:rPr>
              <a:t>Short-term before it goes back into usual Govt strategies</a:t>
            </a:r>
          </a:p>
          <a:p>
            <a:pPr eaLnBrk="1" hangingPunct="1">
              <a:spcBef>
                <a:spcPct val="0"/>
              </a:spcBef>
            </a:pPr>
            <a:r>
              <a:rPr lang="en-AU" altLang="en-US" dirty="0">
                <a:latin typeface="Verdana" panose="020B0604030504040204" pitchFamily="34" charset="0"/>
              </a:rPr>
              <a:t>Set up for “building back better” </a:t>
            </a:r>
          </a:p>
          <a:p>
            <a:pPr eaLnBrk="1" hangingPunct="1">
              <a:spcBef>
                <a:spcPct val="0"/>
              </a:spcBef>
            </a:pPr>
            <a:endParaRPr lang="en-AU" altLang="en-US" dirty="0">
              <a:latin typeface="Verdana" panose="020B0604030504040204" pitchFamily="34" charset="0"/>
            </a:endParaRPr>
          </a:p>
          <a:p>
            <a:endParaRPr lang="en-TO" dirty="0"/>
          </a:p>
        </p:txBody>
      </p:sp>
      <p:sp>
        <p:nvSpPr>
          <p:cNvPr id="4" name="Slide Number Placeholder 3"/>
          <p:cNvSpPr>
            <a:spLocks noGrp="1"/>
          </p:cNvSpPr>
          <p:nvPr>
            <p:ph type="sldNum" sz="quarter" idx="5"/>
          </p:nvPr>
        </p:nvSpPr>
        <p:spPr/>
        <p:txBody>
          <a:bodyPr/>
          <a:lstStyle/>
          <a:p>
            <a:fld id="{2E9FF7FD-90AB-461D-B604-711B6F5E703C}" type="slidenum">
              <a:rPr lang="en-TO" smtClean="0"/>
              <a:t>15</a:t>
            </a:fld>
            <a:endParaRPr lang="en-TO"/>
          </a:p>
        </p:txBody>
      </p:sp>
    </p:spTree>
    <p:extLst>
      <p:ext uri="{BB962C8B-B14F-4D97-AF65-F5344CB8AC3E}">
        <p14:creationId xmlns:p14="http://schemas.microsoft.com/office/powerpoint/2010/main" val="1840590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2">
                    <a:lumMod val="25000"/>
                  </a:schemeClr>
                </a:solidFill>
                <a:latin typeface="Lato Light" panose="020F0502020204030203" pitchFamily="34" charset="0"/>
                <a:ea typeface="Lato Light" panose="020F0502020204030203" pitchFamily="34" charset="0"/>
                <a:cs typeface="Lato Light" panose="020F0502020204030203" pitchFamily="34" charset="0"/>
              </a:rPr>
              <a:t>The new Act is to create a comprehensive legal, institutional, and regulatory structure for three critical aspects: </a:t>
            </a:r>
          </a:p>
          <a:p>
            <a:endParaRPr lang="en-TO" dirty="0"/>
          </a:p>
        </p:txBody>
      </p:sp>
      <p:sp>
        <p:nvSpPr>
          <p:cNvPr id="4" name="Slide Number Placeholder 3"/>
          <p:cNvSpPr>
            <a:spLocks noGrp="1"/>
          </p:cNvSpPr>
          <p:nvPr>
            <p:ph type="sldNum" sz="quarter" idx="5"/>
          </p:nvPr>
        </p:nvSpPr>
        <p:spPr/>
        <p:txBody>
          <a:bodyPr/>
          <a:lstStyle/>
          <a:p>
            <a:fld id="{2E9FF7FD-90AB-461D-B604-711B6F5E703C}" type="slidenum">
              <a:rPr lang="en-TO" smtClean="0"/>
              <a:t>16</a:t>
            </a:fld>
            <a:endParaRPr lang="en-TO"/>
          </a:p>
        </p:txBody>
      </p:sp>
    </p:spTree>
    <p:extLst>
      <p:ext uri="{BB962C8B-B14F-4D97-AF65-F5344CB8AC3E}">
        <p14:creationId xmlns:p14="http://schemas.microsoft.com/office/powerpoint/2010/main" val="13663680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57200" y="45720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594360" y="594359"/>
            <a:ext cx="8865870" cy="6581394"/>
          </a:xfrm>
          <a:prstGeom prst="rect">
            <a:avLst/>
          </a:prstGeom>
          <a:blipFill>
            <a:blip r:embed="rId3" cstate="print"/>
            <a:stretch>
              <a:fillRect/>
            </a:stretch>
          </a:blipFill>
        </p:spPr>
        <p:txBody>
          <a:bodyPr wrap="square" lIns="0" tIns="0" rIns="0" bIns="0" rtlCol="0"/>
          <a:lstStyle/>
          <a:p>
            <a:endParaRPr/>
          </a:p>
        </p:txBody>
      </p:sp>
      <p:sp>
        <p:nvSpPr>
          <p:cNvPr id="18" name="bg object 18"/>
          <p:cNvSpPr/>
          <p:nvPr/>
        </p:nvSpPr>
        <p:spPr>
          <a:xfrm>
            <a:off x="4463796" y="4272533"/>
            <a:ext cx="1363980" cy="1592580"/>
          </a:xfrm>
          <a:prstGeom prst="rect">
            <a:avLst/>
          </a:prstGeom>
          <a:blipFill>
            <a:blip r:embed="rId4" cstate="print"/>
            <a:stretch>
              <a:fillRect/>
            </a:stretch>
          </a:blipFill>
        </p:spPr>
        <p:txBody>
          <a:bodyPr wrap="square" lIns="0" tIns="0" rIns="0" bIns="0" rtlCol="0"/>
          <a:lstStyle/>
          <a:p>
            <a:endParaRPr/>
          </a:p>
        </p:txBody>
      </p:sp>
      <p:sp>
        <p:nvSpPr>
          <p:cNvPr id="19" name="bg object 19"/>
          <p:cNvSpPr/>
          <p:nvPr/>
        </p:nvSpPr>
        <p:spPr>
          <a:xfrm>
            <a:off x="457200" y="1092708"/>
            <a:ext cx="8836913" cy="1372361"/>
          </a:xfrm>
          <a:prstGeom prst="rect">
            <a:avLst/>
          </a:prstGeom>
          <a:blipFill>
            <a:blip r:embed="rId5" cstate="print"/>
            <a:stretch>
              <a:fillRect/>
            </a:stretch>
          </a:blipFill>
        </p:spPr>
        <p:txBody>
          <a:bodyPr wrap="square" lIns="0" tIns="0" rIns="0" bIns="0" rtlCol="0"/>
          <a:lstStyle/>
          <a:p>
            <a:endParaRPr/>
          </a:p>
        </p:txBody>
      </p:sp>
      <p:sp>
        <p:nvSpPr>
          <p:cNvPr id="20" name="bg object 20"/>
          <p:cNvSpPr/>
          <p:nvPr/>
        </p:nvSpPr>
        <p:spPr>
          <a:xfrm>
            <a:off x="821436" y="1522476"/>
            <a:ext cx="2959735" cy="376555"/>
          </a:xfrm>
          <a:custGeom>
            <a:avLst/>
            <a:gdLst/>
            <a:ahLst/>
            <a:cxnLst/>
            <a:rect l="l" t="t" r="r" b="b"/>
            <a:pathLst>
              <a:path w="2959735" h="376555">
                <a:moveTo>
                  <a:pt x="1031747" y="369569"/>
                </a:moveTo>
                <a:lnTo>
                  <a:pt x="886206" y="6095"/>
                </a:lnTo>
                <a:lnTo>
                  <a:pt x="808482" y="6095"/>
                </a:lnTo>
                <a:lnTo>
                  <a:pt x="666750" y="369569"/>
                </a:lnTo>
                <a:lnTo>
                  <a:pt x="744474" y="369569"/>
                </a:lnTo>
                <a:lnTo>
                  <a:pt x="774954" y="287273"/>
                </a:lnTo>
                <a:lnTo>
                  <a:pt x="797052" y="287273"/>
                </a:lnTo>
                <a:lnTo>
                  <a:pt x="797052" y="225551"/>
                </a:lnTo>
                <a:lnTo>
                  <a:pt x="846582" y="90677"/>
                </a:lnTo>
                <a:lnTo>
                  <a:pt x="896112" y="225551"/>
                </a:lnTo>
                <a:lnTo>
                  <a:pt x="896112" y="287273"/>
                </a:lnTo>
                <a:lnTo>
                  <a:pt x="919734" y="287273"/>
                </a:lnTo>
                <a:lnTo>
                  <a:pt x="951738" y="369569"/>
                </a:lnTo>
                <a:lnTo>
                  <a:pt x="1031747" y="369569"/>
                </a:lnTo>
                <a:close/>
              </a:path>
              <a:path w="2959735" h="376555">
                <a:moveTo>
                  <a:pt x="896112" y="287273"/>
                </a:moveTo>
                <a:lnTo>
                  <a:pt x="896112" y="225551"/>
                </a:lnTo>
                <a:lnTo>
                  <a:pt x="797052" y="225551"/>
                </a:lnTo>
                <a:lnTo>
                  <a:pt x="797052" y="287273"/>
                </a:lnTo>
                <a:lnTo>
                  <a:pt x="896112" y="287273"/>
                </a:lnTo>
                <a:close/>
              </a:path>
              <a:path w="2959735" h="376555">
                <a:moveTo>
                  <a:pt x="2612136" y="188213"/>
                </a:moveTo>
                <a:lnTo>
                  <a:pt x="2609135" y="146506"/>
                </a:lnTo>
                <a:lnTo>
                  <a:pt x="2600134" y="109442"/>
                </a:lnTo>
                <a:lnTo>
                  <a:pt x="2564130" y="49529"/>
                </a:lnTo>
                <a:lnTo>
                  <a:pt x="2507456" y="12477"/>
                </a:lnTo>
                <a:lnTo>
                  <a:pt x="2435352" y="0"/>
                </a:lnTo>
                <a:lnTo>
                  <a:pt x="2413765" y="869"/>
                </a:lnTo>
                <a:lnTo>
                  <a:pt x="2374594" y="8036"/>
                </a:lnTo>
                <a:lnTo>
                  <a:pt x="2332386" y="27717"/>
                </a:lnTo>
                <a:lnTo>
                  <a:pt x="2299454" y="58519"/>
                </a:lnTo>
                <a:lnTo>
                  <a:pt x="2276094" y="96773"/>
                </a:lnTo>
                <a:lnTo>
                  <a:pt x="2263425" y="139064"/>
                </a:lnTo>
                <a:lnTo>
                  <a:pt x="2259329" y="190499"/>
                </a:lnTo>
                <a:lnTo>
                  <a:pt x="2262330" y="231528"/>
                </a:lnTo>
                <a:lnTo>
                  <a:pt x="2286333" y="299585"/>
                </a:lnTo>
                <a:lnTo>
                  <a:pt x="2333351" y="348460"/>
                </a:lnTo>
                <a:lnTo>
                  <a:pt x="2334768" y="349189"/>
                </a:lnTo>
                <a:lnTo>
                  <a:pt x="2334768" y="187451"/>
                </a:lnTo>
                <a:lnTo>
                  <a:pt x="2336494" y="158019"/>
                </a:lnTo>
                <a:lnTo>
                  <a:pt x="2350519" y="111156"/>
                </a:lnTo>
                <a:lnTo>
                  <a:pt x="2377821" y="80164"/>
                </a:lnTo>
                <a:lnTo>
                  <a:pt x="2414397" y="64472"/>
                </a:lnTo>
                <a:lnTo>
                  <a:pt x="2436114" y="62483"/>
                </a:lnTo>
                <a:lnTo>
                  <a:pt x="2457711" y="64472"/>
                </a:lnTo>
                <a:lnTo>
                  <a:pt x="2493764" y="80164"/>
                </a:lnTo>
                <a:lnTo>
                  <a:pt x="2520505" y="110716"/>
                </a:lnTo>
                <a:lnTo>
                  <a:pt x="2534221" y="157269"/>
                </a:lnTo>
                <a:lnTo>
                  <a:pt x="2535936" y="186689"/>
                </a:lnTo>
                <a:lnTo>
                  <a:pt x="2535936" y="349286"/>
                </a:lnTo>
                <a:lnTo>
                  <a:pt x="2538126" y="348138"/>
                </a:lnTo>
                <a:lnTo>
                  <a:pt x="2564130" y="326135"/>
                </a:lnTo>
                <a:lnTo>
                  <a:pt x="2585132" y="299013"/>
                </a:lnTo>
                <a:lnTo>
                  <a:pt x="2600134" y="266890"/>
                </a:lnTo>
                <a:lnTo>
                  <a:pt x="2609135" y="229909"/>
                </a:lnTo>
                <a:lnTo>
                  <a:pt x="2612136" y="188213"/>
                </a:lnTo>
                <a:close/>
              </a:path>
              <a:path w="2959735" h="376555">
                <a:moveTo>
                  <a:pt x="2535936" y="349286"/>
                </a:moveTo>
                <a:lnTo>
                  <a:pt x="2535936" y="186689"/>
                </a:lnTo>
                <a:lnTo>
                  <a:pt x="2534209" y="216253"/>
                </a:lnTo>
                <a:lnTo>
                  <a:pt x="2528982" y="242030"/>
                </a:lnTo>
                <a:lnTo>
                  <a:pt x="2507742" y="281939"/>
                </a:lnTo>
                <a:lnTo>
                  <a:pt x="2475928" y="305276"/>
                </a:lnTo>
                <a:lnTo>
                  <a:pt x="2436114" y="313181"/>
                </a:lnTo>
                <a:lnTo>
                  <a:pt x="2414944" y="311181"/>
                </a:lnTo>
                <a:lnTo>
                  <a:pt x="2378892" y="295179"/>
                </a:lnTo>
                <a:lnTo>
                  <a:pt x="2351162" y="263318"/>
                </a:lnTo>
                <a:lnTo>
                  <a:pt x="2336613" y="216455"/>
                </a:lnTo>
                <a:lnTo>
                  <a:pt x="2334768" y="187451"/>
                </a:lnTo>
                <a:lnTo>
                  <a:pt x="2334768" y="349189"/>
                </a:lnTo>
                <a:lnTo>
                  <a:pt x="2363438" y="363950"/>
                </a:lnTo>
                <a:lnTo>
                  <a:pt x="2397668" y="373296"/>
                </a:lnTo>
                <a:lnTo>
                  <a:pt x="2436114" y="376427"/>
                </a:lnTo>
                <a:lnTo>
                  <a:pt x="2474118" y="373284"/>
                </a:lnTo>
                <a:lnTo>
                  <a:pt x="2508122" y="363854"/>
                </a:lnTo>
                <a:lnTo>
                  <a:pt x="2535936" y="349286"/>
                </a:lnTo>
                <a:close/>
              </a:path>
              <a:path w="2959735" h="376555">
                <a:moveTo>
                  <a:pt x="2959608" y="197357"/>
                </a:moveTo>
                <a:lnTo>
                  <a:pt x="2959608" y="6095"/>
                </a:lnTo>
                <a:lnTo>
                  <a:pt x="2885694" y="6095"/>
                </a:lnTo>
                <a:lnTo>
                  <a:pt x="2885539" y="227409"/>
                </a:lnTo>
                <a:lnTo>
                  <a:pt x="2885027" y="244411"/>
                </a:lnTo>
                <a:lnTo>
                  <a:pt x="2876264" y="286035"/>
                </a:lnTo>
                <a:lnTo>
                  <a:pt x="2843688" y="310133"/>
                </a:lnTo>
                <a:lnTo>
                  <a:pt x="2816352" y="313181"/>
                </a:lnTo>
                <a:lnTo>
                  <a:pt x="2801766" y="312324"/>
                </a:lnTo>
                <a:lnTo>
                  <a:pt x="2759737" y="292477"/>
                </a:lnTo>
                <a:lnTo>
                  <a:pt x="2744045" y="254781"/>
                </a:lnTo>
                <a:lnTo>
                  <a:pt x="2742438" y="203453"/>
                </a:lnTo>
                <a:lnTo>
                  <a:pt x="2742438" y="6095"/>
                </a:lnTo>
                <a:lnTo>
                  <a:pt x="2669286" y="6095"/>
                </a:lnTo>
                <a:lnTo>
                  <a:pt x="2669286" y="200405"/>
                </a:lnTo>
                <a:lnTo>
                  <a:pt x="2669714" y="228850"/>
                </a:lnTo>
                <a:lnTo>
                  <a:pt x="2673143" y="274879"/>
                </a:lnTo>
                <a:lnTo>
                  <a:pt x="2684145" y="313086"/>
                </a:lnTo>
                <a:lnTo>
                  <a:pt x="2715482" y="350329"/>
                </a:lnTo>
                <a:lnTo>
                  <a:pt x="2754558" y="369355"/>
                </a:lnTo>
                <a:lnTo>
                  <a:pt x="2794039" y="375594"/>
                </a:lnTo>
                <a:lnTo>
                  <a:pt x="2818638" y="376427"/>
                </a:lnTo>
                <a:lnTo>
                  <a:pt x="2839235" y="375713"/>
                </a:lnTo>
                <a:lnTo>
                  <a:pt x="2888742" y="364997"/>
                </a:lnTo>
                <a:lnTo>
                  <a:pt x="2922710" y="343995"/>
                </a:lnTo>
                <a:lnTo>
                  <a:pt x="2949630" y="302704"/>
                </a:lnTo>
                <a:lnTo>
                  <a:pt x="2957988" y="253174"/>
                </a:lnTo>
                <a:lnTo>
                  <a:pt x="2959191" y="227623"/>
                </a:lnTo>
                <a:lnTo>
                  <a:pt x="2959608" y="197357"/>
                </a:lnTo>
                <a:close/>
              </a:path>
              <a:path w="2959735" h="376555">
                <a:moveTo>
                  <a:pt x="2237232" y="6095"/>
                </a:moveTo>
                <a:lnTo>
                  <a:pt x="2152650" y="6095"/>
                </a:lnTo>
                <a:lnTo>
                  <a:pt x="2068829" y="150113"/>
                </a:lnTo>
                <a:lnTo>
                  <a:pt x="1983486" y="6095"/>
                </a:lnTo>
                <a:lnTo>
                  <a:pt x="1897379" y="6095"/>
                </a:lnTo>
                <a:lnTo>
                  <a:pt x="2030729" y="216407"/>
                </a:lnTo>
                <a:lnTo>
                  <a:pt x="2030729" y="369569"/>
                </a:lnTo>
                <a:lnTo>
                  <a:pt x="2103882" y="369569"/>
                </a:lnTo>
                <a:lnTo>
                  <a:pt x="2103882" y="217169"/>
                </a:lnTo>
                <a:lnTo>
                  <a:pt x="2237232" y="6095"/>
                </a:lnTo>
                <a:close/>
              </a:path>
              <a:path w="2959735" h="376555">
                <a:moveTo>
                  <a:pt x="1512570" y="369569"/>
                </a:moveTo>
                <a:lnTo>
                  <a:pt x="1512570" y="6095"/>
                </a:lnTo>
                <a:lnTo>
                  <a:pt x="1439418" y="6095"/>
                </a:lnTo>
                <a:lnTo>
                  <a:pt x="1439418" y="369569"/>
                </a:lnTo>
                <a:lnTo>
                  <a:pt x="1512570" y="369569"/>
                </a:lnTo>
                <a:close/>
              </a:path>
              <a:path w="2959735" h="376555">
                <a:moveTo>
                  <a:pt x="1760220" y="6095"/>
                </a:moveTo>
                <a:lnTo>
                  <a:pt x="1661160" y="6095"/>
                </a:lnTo>
                <a:lnTo>
                  <a:pt x="1512570" y="167639"/>
                </a:lnTo>
                <a:lnTo>
                  <a:pt x="1512570" y="259841"/>
                </a:lnTo>
                <a:lnTo>
                  <a:pt x="1572006" y="198881"/>
                </a:lnTo>
                <a:lnTo>
                  <a:pt x="1623060" y="285519"/>
                </a:lnTo>
                <a:lnTo>
                  <a:pt x="1623060" y="147827"/>
                </a:lnTo>
                <a:lnTo>
                  <a:pt x="1760220" y="6095"/>
                </a:lnTo>
                <a:close/>
              </a:path>
              <a:path w="2959735" h="376555">
                <a:moveTo>
                  <a:pt x="1767077" y="369569"/>
                </a:moveTo>
                <a:lnTo>
                  <a:pt x="1623060" y="147827"/>
                </a:lnTo>
                <a:lnTo>
                  <a:pt x="1623060" y="285519"/>
                </a:lnTo>
                <a:lnTo>
                  <a:pt x="1672589" y="369569"/>
                </a:lnTo>
                <a:lnTo>
                  <a:pt x="1767077" y="369569"/>
                </a:lnTo>
                <a:close/>
              </a:path>
              <a:path w="2959735" h="376555">
                <a:moveTo>
                  <a:pt x="1360170" y="369569"/>
                </a:moveTo>
                <a:lnTo>
                  <a:pt x="1360170" y="6095"/>
                </a:lnTo>
                <a:lnTo>
                  <a:pt x="1292352" y="6095"/>
                </a:lnTo>
                <a:lnTo>
                  <a:pt x="1292352" y="249173"/>
                </a:lnTo>
                <a:lnTo>
                  <a:pt x="1143000" y="6095"/>
                </a:lnTo>
                <a:lnTo>
                  <a:pt x="1071372" y="6095"/>
                </a:lnTo>
                <a:lnTo>
                  <a:pt x="1071372" y="369569"/>
                </a:lnTo>
                <a:lnTo>
                  <a:pt x="1139952" y="369569"/>
                </a:lnTo>
                <a:lnTo>
                  <a:pt x="1139952" y="132587"/>
                </a:lnTo>
                <a:lnTo>
                  <a:pt x="1286256" y="369569"/>
                </a:lnTo>
                <a:lnTo>
                  <a:pt x="1360170" y="369569"/>
                </a:lnTo>
                <a:close/>
              </a:path>
              <a:path w="2959735" h="376555">
                <a:moveTo>
                  <a:pt x="409955" y="369569"/>
                </a:moveTo>
                <a:lnTo>
                  <a:pt x="409955" y="6095"/>
                </a:lnTo>
                <a:lnTo>
                  <a:pt x="336803" y="6095"/>
                </a:lnTo>
                <a:lnTo>
                  <a:pt x="336803" y="369569"/>
                </a:lnTo>
                <a:lnTo>
                  <a:pt x="409955" y="369569"/>
                </a:lnTo>
                <a:close/>
              </a:path>
              <a:path w="2959735" h="376555">
                <a:moveTo>
                  <a:pt x="553974" y="211073"/>
                </a:moveTo>
                <a:lnTo>
                  <a:pt x="553974" y="149351"/>
                </a:lnTo>
                <a:lnTo>
                  <a:pt x="409955" y="149351"/>
                </a:lnTo>
                <a:lnTo>
                  <a:pt x="409955" y="211073"/>
                </a:lnTo>
                <a:lnTo>
                  <a:pt x="553974" y="211073"/>
                </a:lnTo>
                <a:close/>
              </a:path>
              <a:path w="2959735" h="376555">
                <a:moveTo>
                  <a:pt x="627126" y="369569"/>
                </a:moveTo>
                <a:lnTo>
                  <a:pt x="627126" y="6095"/>
                </a:lnTo>
                <a:lnTo>
                  <a:pt x="553974" y="6095"/>
                </a:lnTo>
                <a:lnTo>
                  <a:pt x="553974" y="369569"/>
                </a:lnTo>
                <a:lnTo>
                  <a:pt x="627126" y="369569"/>
                </a:lnTo>
                <a:close/>
              </a:path>
              <a:path w="2959735" h="376555">
                <a:moveTo>
                  <a:pt x="289559" y="67817"/>
                </a:moveTo>
                <a:lnTo>
                  <a:pt x="289559" y="6095"/>
                </a:lnTo>
                <a:lnTo>
                  <a:pt x="0" y="6095"/>
                </a:lnTo>
                <a:lnTo>
                  <a:pt x="0" y="67817"/>
                </a:lnTo>
                <a:lnTo>
                  <a:pt x="108203" y="67817"/>
                </a:lnTo>
                <a:lnTo>
                  <a:pt x="108203" y="369569"/>
                </a:lnTo>
                <a:lnTo>
                  <a:pt x="181355" y="369569"/>
                </a:lnTo>
                <a:lnTo>
                  <a:pt x="181355" y="67817"/>
                </a:lnTo>
                <a:lnTo>
                  <a:pt x="289559" y="67817"/>
                </a:lnTo>
                <a:close/>
              </a:path>
            </a:pathLst>
          </a:custGeom>
          <a:solidFill>
            <a:srgbClr val="FFFFFF"/>
          </a:solidFill>
        </p:spPr>
        <p:txBody>
          <a:bodyPr wrap="square" lIns="0" tIns="0" rIns="0" bIns="0" rtlCol="0"/>
          <a:lstStyle/>
          <a:p>
            <a:endParaRPr/>
          </a:p>
        </p:txBody>
      </p:sp>
      <p:sp>
        <p:nvSpPr>
          <p:cNvPr id="21" name="bg object 21"/>
          <p:cNvSpPr/>
          <p:nvPr/>
        </p:nvSpPr>
        <p:spPr>
          <a:xfrm>
            <a:off x="1618488" y="1613154"/>
            <a:ext cx="99060" cy="135255"/>
          </a:xfrm>
          <a:custGeom>
            <a:avLst/>
            <a:gdLst/>
            <a:ahLst/>
            <a:cxnLst/>
            <a:rect l="l" t="t" r="r" b="b"/>
            <a:pathLst>
              <a:path w="99060" h="135255">
                <a:moveTo>
                  <a:pt x="49530" y="0"/>
                </a:moveTo>
                <a:lnTo>
                  <a:pt x="0" y="134874"/>
                </a:lnTo>
                <a:lnTo>
                  <a:pt x="99060" y="134874"/>
                </a:lnTo>
                <a:lnTo>
                  <a:pt x="49530" y="0"/>
                </a:lnTo>
                <a:close/>
              </a:path>
            </a:pathLst>
          </a:custGeom>
          <a:ln w="31242">
            <a:solidFill>
              <a:srgbClr val="FF0000"/>
            </a:solidFill>
          </a:ln>
        </p:spPr>
        <p:txBody>
          <a:bodyPr wrap="square" lIns="0" tIns="0" rIns="0" bIns="0" rtlCol="0"/>
          <a:lstStyle/>
          <a:p>
            <a:endParaRPr/>
          </a:p>
        </p:txBody>
      </p:sp>
      <p:sp>
        <p:nvSpPr>
          <p:cNvPr id="22" name="bg object 22"/>
          <p:cNvSpPr/>
          <p:nvPr/>
        </p:nvSpPr>
        <p:spPr>
          <a:xfrm>
            <a:off x="3156204" y="1584959"/>
            <a:ext cx="201295" cy="250825"/>
          </a:xfrm>
          <a:custGeom>
            <a:avLst/>
            <a:gdLst/>
            <a:ahLst/>
            <a:cxnLst/>
            <a:rect l="l" t="t" r="r" b="b"/>
            <a:pathLst>
              <a:path w="201295" h="250825">
                <a:moveTo>
                  <a:pt x="101345" y="0"/>
                </a:moveTo>
                <a:lnTo>
                  <a:pt x="60197" y="7905"/>
                </a:lnTo>
                <a:lnTo>
                  <a:pt x="28193" y="31242"/>
                </a:lnTo>
                <a:lnTo>
                  <a:pt x="6953" y="70104"/>
                </a:lnTo>
                <a:lnTo>
                  <a:pt x="0" y="124968"/>
                </a:lnTo>
                <a:lnTo>
                  <a:pt x="1845" y="153971"/>
                </a:lnTo>
                <a:lnTo>
                  <a:pt x="16394" y="200834"/>
                </a:lnTo>
                <a:lnTo>
                  <a:pt x="44124" y="232695"/>
                </a:lnTo>
                <a:lnTo>
                  <a:pt x="80176" y="248697"/>
                </a:lnTo>
                <a:lnTo>
                  <a:pt x="101345" y="250697"/>
                </a:lnTo>
                <a:lnTo>
                  <a:pt x="122181" y="248709"/>
                </a:lnTo>
                <a:lnTo>
                  <a:pt x="158138" y="233017"/>
                </a:lnTo>
                <a:lnTo>
                  <a:pt x="185416" y="201465"/>
                </a:lnTo>
                <a:lnTo>
                  <a:pt x="199441" y="153769"/>
                </a:lnTo>
                <a:lnTo>
                  <a:pt x="201167" y="124205"/>
                </a:lnTo>
                <a:lnTo>
                  <a:pt x="199453" y="94785"/>
                </a:lnTo>
                <a:lnTo>
                  <a:pt x="185737" y="48232"/>
                </a:lnTo>
                <a:lnTo>
                  <a:pt x="158996" y="17680"/>
                </a:lnTo>
                <a:lnTo>
                  <a:pt x="122943" y="1988"/>
                </a:lnTo>
                <a:lnTo>
                  <a:pt x="101345" y="0"/>
                </a:lnTo>
                <a:close/>
              </a:path>
            </a:pathLst>
          </a:custGeom>
          <a:ln w="31242">
            <a:solidFill>
              <a:srgbClr val="FF0000"/>
            </a:solidFill>
          </a:ln>
        </p:spPr>
        <p:txBody>
          <a:bodyPr wrap="square" lIns="0" tIns="0" rIns="0" bIns="0" rtlCol="0"/>
          <a:lstStyle/>
          <a:p>
            <a:endParaRPr/>
          </a:p>
        </p:txBody>
      </p:sp>
      <p:sp>
        <p:nvSpPr>
          <p:cNvPr id="23" name="bg object 23"/>
          <p:cNvSpPr/>
          <p:nvPr/>
        </p:nvSpPr>
        <p:spPr>
          <a:xfrm>
            <a:off x="3490722" y="1528571"/>
            <a:ext cx="290830" cy="370840"/>
          </a:xfrm>
          <a:custGeom>
            <a:avLst/>
            <a:gdLst/>
            <a:ahLst/>
            <a:cxnLst/>
            <a:rect l="l" t="t" r="r" b="b"/>
            <a:pathLst>
              <a:path w="290829" h="370839">
                <a:moveTo>
                  <a:pt x="0" y="0"/>
                </a:moveTo>
                <a:lnTo>
                  <a:pt x="73152" y="0"/>
                </a:lnTo>
                <a:lnTo>
                  <a:pt x="73152" y="197358"/>
                </a:lnTo>
                <a:lnTo>
                  <a:pt x="73306" y="218658"/>
                </a:lnTo>
                <a:lnTo>
                  <a:pt x="76200" y="257556"/>
                </a:lnTo>
                <a:lnTo>
                  <a:pt x="98298" y="293370"/>
                </a:lnTo>
                <a:lnTo>
                  <a:pt x="147066" y="307086"/>
                </a:lnTo>
                <a:lnTo>
                  <a:pt x="161627" y="306347"/>
                </a:lnTo>
                <a:lnTo>
                  <a:pt x="201465" y="287428"/>
                </a:lnTo>
                <a:lnTo>
                  <a:pt x="215741" y="238315"/>
                </a:lnTo>
                <a:lnTo>
                  <a:pt x="216408" y="201167"/>
                </a:lnTo>
                <a:lnTo>
                  <a:pt x="216408" y="0"/>
                </a:lnTo>
                <a:lnTo>
                  <a:pt x="290322" y="0"/>
                </a:lnTo>
                <a:lnTo>
                  <a:pt x="290322" y="191261"/>
                </a:lnTo>
                <a:lnTo>
                  <a:pt x="289905" y="221527"/>
                </a:lnTo>
                <a:lnTo>
                  <a:pt x="286785" y="267771"/>
                </a:lnTo>
                <a:lnTo>
                  <a:pt x="275463" y="308610"/>
                </a:lnTo>
                <a:lnTo>
                  <a:pt x="243363" y="345757"/>
                </a:lnTo>
                <a:lnTo>
                  <a:pt x="204858" y="363902"/>
                </a:lnTo>
                <a:lnTo>
                  <a:pt x="149352" y="370332"/>
                </a:lnTo>
                <a:lnTo>
                  <a:pt x="124753" y="369498"/>
                </a:lnTo>
                <a:lnTo>
                  <a:pt x="85272" y="363259"/>
                </a:lnTo>
                <a:lnTo>
                  <a:pt x="46196" y="344233"/>
                </a:lnTo>
                <a:lnTo>
                  <a:pt x="14859" y="306990"/>
                </a:lnTo>
                <a:lnTo>
                  <a:pt x="3857" y="268783"/>
                </a:lnTo>
                <a:lnTo>
                  <a:pt x="428" y="222754"/>
                </a:lnTo>
                <a:lnTo>
                  <a:pt x="0" y="194310"/>
                </a:lnTo>
                <a:lnTo>
                  <a:pt x="0" y="0"/>
                </a:lnTo>
                <a:close/>
              </a:path>
            </a:pathLst>
          </a:custGeom>
          <a:ln w="31242">
            <a:solidFill>
              <a:srgbClr val="FF0000"/>
            </a:solidFill>
          </a:ln>
        </p:spPr>
        <p:txBody>
          <a:bodyPr wrap="square" lIns="0" tIns="0" rIns="0" bIns="0" rtlCol="0"/>
          <a:lstStyle/>
          <a:p>
            <a:endParaRPr/>
          </a:p>
        </p:txBody>
      </p:sp>
      <p:sp>
        <p:nvSpPr>
          <p:cNvPr id="24" name="bg object 24"/>
          <p:cNvSpPr/>
          <p:nvPr/>
        </p:nvSpPr>
        <p:spPr>
          <a:xfrm>
            <a:off x="2718816" y="1528571"/>
            <a:ext cx="340360" cy="363855"/>
          </a:xfrm>
          <a:custGeom>
            <a:avLst/>
            <a:gdLst/>
            <a:ahLst/>
            <a:cxnLst/>
            <a:rect l="l" t="t" r="r" b="b"/>
            <a:pathLst>
              <a:path w="340360" h="363855">
                <a:moveTo>
                  <a:pt x="0" y="0"/>
                </a:moveTo>
                <a:lnTo>
                  <a:pt x="86106" y="0"/>
                </a:lnTo>
                <a:lnTo>
                  <a:pt x="171450" y="144018"/>
                </a:lnTo>
                <a:lnTo>
                  <a:pt x="255270" y="0"/>
                </a:lnTo>
                <a:lnTo>
                  <a:pt x="339852" y="0"/>
                </a:lnTo>
                <a:lnTo>
                  <a:pt x="206502" y="211074"/>
                </a:lnTo>
                <a:lnTo>
                  <a:pt x="206502" y="363474"/>
                </a:lnTo>
                <a:lnTo>
                  <a:pt x="133350" y="363474"/>
                </a:lnTo>
                <a:lnTo>
                  <a:pt x="133350" y="210311"/>
                </a:lnTo>
                <a:lnTo>
                  <a:pt x="0" y="0"/>
                </a:lnTo>
                <a:close/>
              </a:path>
            </a:pathLst>
          </a:custGeom>
          <a:ln w="31242">
            <a:solidFill>
              <a:srgbClr val="FF0000"/>
            </a:solidFill>
          </a:ln>
        </p:spPr>
        <p:txBody>
          <a:bodyPr wrap="square" lIns="0" tIns="0" rIns="0" bIns="0" rtlCol="0"/>
          <a:lstStyle/>
          <a:p>
            <a:endParaRPr/>
          </a:p>
        </p:txBody>
      </p:sp>
      <p:sp>
        <p:nvSpPr>
          <p:cNvPr id="25" name="bg object 25"/>
          <p:cNvSpPr/>
          <p:nvPr/>
        </p:nvSpPr>
        <p:spPr>
          <a:xfrm>
            <a:off x="2260854" y="1528571"/>
            <a:ext cx="327660" cy="363855"/>
          </a:xfrm>
          <a:custGeom>
            <a:avLst/>
            <a:gdLst/>
            <a:ahLst/>
            <a:cxnLst/>
            <a:rect l="l" t="t" r="r" b="b"/>
            <a:pathLst>
              <a:path w="327660" h="363855">
                <a:moveTo>
                  <a:pt x="0" y="0"/>
                </a:moveTo>
                <a:lnTo>
                  <a:pt x="73152" y="0"/>
                </a:lnTo>
                <a:lnTo>
                  <a:pt x="73152" y="161544"/>
                </a:lnTo>
                <a:lnTo>
                  <a:pt x="221742" y="0"/>
                </a:lnTo>
                <a:lnTo>
                  <a:pt x="320802" y="0"/>
                </a:lnTo>
                <a:lnTo>
                  <a:pt x="183642" y="141732"/>
                </a:lnTo>
                <a:lnTo>
                  <a:pt x="327660" y="363474"/>
                </a:lnTo>
                <a:lnTo>
                  <a:pt x="233172" y="363474"/>
                </a:lnTo>
                <a:lnTo>
                  <a:pt x="132588" y="192786"/>
                </a:lnTo>
                <a:lnTo>
                  <a:pt x="73152" y="253746"/>
                </a:lnTo>
                <a:lnTo>
                  <a:pt x="73152" y="363474"/>
                </a:lnTo>
                <a:lnTo>
                  <a:pt x="0" y="363474"/>
                </a:lnTo>
                <a:lnTo>
                  <a:pt x="0" y="0"/>
                </a:lnTo>
                <a:close/>
              </a:path>
            </a:pathLst>
          </a:custGeom>
          <a:ln w="31242">
            <a:solidFill>
              <a:srgbClr val="FF0000"/>
            </a:solidFill>
          </a:ln>
        </p:spPr>
        <p:txBody>
          <a:bodyPr wrap="square" lIns="0" tIns="0" rIns="0" bIns="0" rtlCol="0"/>
          <a:lstStyle/>
          <a:p>
            <a:endParaRPr/>
          </a:p>
        </p:txBody>
      </p:sp>
      <p:sp>
        <p:nvSpPr>
          <p:cNvPr id="26" name="bg object 26"/>
          <p:cNvSpPr/>
          <p:nvPr/>
        </p:nvSpPr>
        <p:spPr>
          <a:xfrm>
            <a:off x="1892808" y="1528571"/>
            <a:ext cx="288925" cy="363855"/>
          </a:xfrm>
          <a:custGeom>
            <a:avLst/>
            <a:gdLst/>
            <a:ahLst/>
            <a:cxnLst/>
            <a:rect l="l" t="t" r="r" b="b"/>
            <a:pathLst>
              <a:path w="288925" h="363855">
                <a:moveTo>
                  <a:pt x="0" y="0"/>
                </a:moveTo>
                <a:lnTo>
                  <a:pt x="71628" y="0"/>
                </a:lnTo>
                <a:lnTo>
                  <a:pt x="220979" y="243078"/>
                </a:lnTo>
                <a:lnTo>
                  <a:pt x="220979" y="0"/>
                </a:lnTo>
                <a:lnTo>
                  <a:pt x="288798" y="0"/>
                </a:lnTo>
                <a:lnTo>
                  <a:pt x="288798" y="363474"/>
                </a:lnTo>
                <a:lnTo>
                  <a:pt x="214884" y="363474"/>
                </a:lnTo>
                <a:lnTo>
                  <a:pt x="68580" y="126492"/>
                </a:lnTo>
                <a:lnTo>
                  <a:pt x="68580" y="363474"/>
                </a:lnTo>
                <a:lnTo>
                  <a:pt x="0" y="363474"/>
                </a:lnTo>
                <a:lnTo>
                  <a:pt x="0" y="0"/>
                </a:lnTo>
                <a:close/>
              </a:path>
            </a:pathLst>
          </a:custGeom>
          <a:ln w="31242">
            <a:solidFill>
              <a:srgbClr val="FF0000"/>
            </a:solidFill>
          </a:ln>
        </p:spPr>
        <p:txBody>
          <a:bodyPr wrap="square" lIns="0" tIns="0" rIns="0" bIns="0" rtlCol="0"/>
          <a:lstStyle/>
          <a:p>
            <a:endParaRPr/>
          </a:p>
        </p:txBody>
      </p:sp>
      <p:sp>
        <p:nvSpPr>
          <p:cNvPr id="27" name="bg object 27"/>
          <p:cNvSpPr/>
          <p:nvPr/>
        </p:nvSpPr>
        <p:spPr>
          <a:xfrm>
            <a:off x="1488186" y="1528571"/>
            <a:ext cx="365125" cy="363855"/>
          </a:xfrm>
          <a:custGeom>
            <a:avLst/>
            <a:gdLst/>
            <a:ahLst/>
            <a:cxnLst/>
            <a:rect l="l" t="t" r="r" b="b"/>
            <a:pathLst>
              <a:path w="365125" h="363855">
                <a:moveTo>
                  <a:pt x="141731" y="0"/>
                </a:moveTo>
                <a:lnTo>
                  <a:pt x="219455" y="0"/>
                </a:lnTo>
                <a:lnTo>
                  <a:pt x="364997" y="363474"/>
                </a:lnTo>
                <a:lnTo>
                  <a:pt x="284988" y="363474"/>
                </a:lnTo>
                <a:lnTo>
                  <a:pt x="252983" y="281178"/>
                </a:lnTo>
                <a:lnTo>
                  <a:pt x="108203" y="281178"/>
                </a:lnTo>
                <a:lnTo>
                  <a:pt x="77723" y="363474"/>
                </a:lnTo>
                <a:lnTo>
                  <a:pt x="0" y="363474"/>
                </a:lnTo>
                <a:lnTo>
                  <a:pt x="141731" y="0"/>
                </a:lnTo>
                <a:close/>
              </a:path>
            </a:pathLst>
          </a:custGeom>
          <a:ln w="31242">
            <a:solidFill>
              <a:srgbClr val="FF0000"/>
            </a:solidFill>
          </a:ln>
        </p:spPr>
        <p:txBody>
          <a:bodyPr wrap="square" lIns="0" tIns="0" rIns="0" bIns="0" rtlCol="0"/>
          <a:lstStyle/>
          <a:p>
            <a:endParaRPr/>
          </a:p>
        </p:txBody>
      </p:sp>
      <p:sp>
        <p:nvSpPr>
          <p:cNvPr id="28" name="bg object 28"/>
          <p:cNvSpPr/>
          <p:nvPr/>
        </p:nvSpPr>
        <p:spPr>
          <a:xfrm>
            <a:off x="1158240" y="1528571"/>
            <a:ext cx="290830" cy="363855"/>
          </a:xfrm>
          <a:custGeom>
            <a:avLst/>
            <a:gdLst/>
            <a:ahLst/>
            <a:cxnLst/>
            <a:rect l="l" t="t" r="r" b="b"/>
            <a:pathLst>
              <a:path w="290830" h="363855">
                <a:moveTo>
                  <a:pt x="0" y="0"/>
                </a:moveTo>
                <a:lnTo>
                  <a:pt x="73152" y="0"/>
                </a:lnTo>
                <a:lnTo>
                  <a:pt x="73152" y="143256"/>
                </a:lnTo>
                <a:lnTo>
                  <a:pt x="217170" y="143255"/>
                </a:lnTo>
                <a:lnTo>
                  <a:pt x="217170" y="0"/>
                </a:lnTo>
                <a:lnTo>
                  <a:pt x="290322" y="0"/>
                </a:lnTo>
                <a:lnTo>
                  <a:pt x="290322" y="363474"/>
                </a:lnTo>
                <a:lnTo>
                  <a:pt x="217170" y="363474"/>
                </a:lnTo>
                <a:lnTo>
                  <a:pt x="217170" y="204978"/>
                </a:lnTo>
                <a:lnTo>
                  <a:pt x="73152" y="204978"/>
                </a:lnTo>
                <a:lnTo>
                  <a:pt x="73152" y="363474"/>
                </a:lnTo>
                <a:lnTo>
                  <a:pt x="0" y="363474"/>
                </a:lnTo>
                <a:lnTo>
                  <a:pt x="0" y="0"/>
                </a:lnTo>
                <a:close/>
              </a:path>
            </a:pathLst>
          </a:custGeom>
          <a:ln w="31242">
            <a:solidFill>
              <a:srgbClr val="FF0000"/>
            </a:solidFill>
          </a:ln>
        </p:spPr>
        <p:txBody>
          <a:bodyPr wrap="square" lIns="0" tIns="0" rIns="0" bIns="0" rtlCol="0"/>
          <a:lstStyle/>
          <a:p>
            <a:endParaRPr/>
          </a:p>
        </p:txBody>
      </p:sp>
      <p:sp>
        <p:nvSpPr>
          <p:cNvPr id="29" name="bg object 29"/>
          <p:cNvSpPr/>
          <p:nvPr/>
        </p:nvSpPr>
        <p:spPr>
          <a:xfrm>
            <a:off x="821436" y="1528571"/>
            <a:ext cx="289560" cy="363855"/>
          </a:xfrm>
          <a:custGeom>
            <a:avLst/>
            <a:gdLst/>
            <a:ahLst/>
            <a:cxnLst/>
            <a:rect l="l" t="t" r="r" b="b"/>
            <a:pathLst>
              <a:path w="289559" h="363855">
                <a:moveTo>
                  <a:pt x="0" y="0"/>
                </a:moveTo>
                <a:lnTo>
                  <a:pt x="289560" y="0"/>
                </a:lnTo>
                <a:lnTo>
                  <a:pt x="289560" y="61721"/>
                </a:lnTo>
                <a:lnTo>
                  <a:pt x="181356" y="61721"/>
                </a:lnTo>
                <a:lnTo>
                  <a:pt x="181356" y="363474"/>
                </a:lnTo>
                <a:lnTo>
                  <a:pt x="108204" y="363474"/>
                </a:lnTo>
                <a:lnTo>
                  <a:pt x="108204" y="61721"/>
                </a:lnTo>
                <a:lnTo>
                  <a:pt x="0" y="61722"/>
                </a:lnTo>
                <a:lnTo>
                  <a:pt x="0" y="0"/>
                </a:lnTo>
                <a:close/>
              </a:path>
            </a:pathLst>
          </a:custGeom>
          <a:ln w="31242">
            <a:solidFill>
              <a:srgbClr val="FF0000"/>
            </a:solidFill>
          </a:ln>
        </p:spPr>
        <p:txBody>
          <a:bodyPr wrap="square" lIns="0" tIns="0" rIns="0" bIns="0" rtlCol="0"/>
          <a:lstStyle/>
          <a:p>
            <a:endParaRPr/>
          </a:p>
        </p:txBody>
      </p:sp>
      <p:sp>
        <p:nvSpPr>
          <p:cNvPr id="30" name="bg object 30"/>
          <p:cNvSpPr/>
          <p:nvPr/>
        </p:nvSpPr>
        <p:spPr>
          <a:xfrm>
            <a:off x="3080766" y="1522476"/>
            <a:ext cx="353060" cy="376555"/>
          </a:xfrm>
          <a:custGeom>
            <a:avLst/>
            <a:gdLst/>
            <a:ahLst/>
            <a:cxnLst/>
            <a:rect l="l" t="t" r="r" b="b"/>
            <a:pathLst>
              <a:path w="353060" h="376555">
                <a:moveTo>
                  <a:pt x="176021" y="0"/>
                </a:moveTo>
                <a:lnTo>
                  <a:pt x="214038" y="3131"/>
                </a:lnTo>
                <a:lnTo>
                  <a:pt x="278356" y="27967"/>
                </a:lnTo>
                <a:lnTo>
                  <a:pt x="325802" y="77092"/>
                </a:lnTo>
                <a:lnTo>
                  <a:pt x="349805" y="146506"/>
                </a:lnTo>
                <a:lnTo>
                  <a:pt x="352805" y="188214"/>
                </a:lnTo>
                <a:lnTo>
                  <a:pt x="349805" y="229909"/>
                </a:lnTo>
                <a:lnTo>
                  <a:pt x="325802" y="299013"/>
                </a:lnTo>
                <a:lnTo>
                  <a:pt x="278796" y="348138"/>
                </a:lnTo>
                <a:lnTo>
                  <a:pt x="214788" y="373284"/>
                </a:lnTo>
                <a:lnTo>
                  <a:pt x="176783" y="376428"/>
                </a:lnTo>
                <a:lnTo>
                  <a:pt x="138338" y="373296"/>
                </a:lnTo>
                <a:lnTo>
                  <a:pt x="74021" y="348460"/>
                </a:lnTo>
                <a:lnTo>
                  <a:pt x="27003" y="299585"/>
                </a:lnTo>
                <a:lnTo>
                  <a:pt x="3000" y="231528"/>
                </a:lnTo>
                <a:lnTo>
                  <a:pt x="0" y="190500"/>
                </a:lnTo>
                <a:lnTo>
                  <a:pt x="1012" y="163639"/>
                </a:lnTo>
                <a:lnTo>
                  <a:pt x="9322" y="116776"/>
                </a:lnTo>
                <a:lnTo>
                  <a:pt x="31241" y="70580"/>
                </a:lnTo>
                <a:lnTo>
                  <a:pt x="61424" y="36659"/>
                </a:lnTo>
                <a:lnTo>
                  <a:pt x="97535" y="14478"/>
                </a:lnTo>
                <a:lnTo>
                  <a:pt x="134207" y="3524"/>
                </a:lnTo>
                <a:lnTo>
                  <a:pt x="176021" y="0"/>
                </a:lnTo>
                <a:close/>
              </a:path>
            </a:pathLst>
          </a:custGeom>
          <a:ln w="31242">
            <a:solidFill>
              <a:srgbClr val="FF0000"/>
            </a:solidFill>
          </a:ln>
        </p:spPr>
        <p:txBody>
          <a:bodyPr wrap="square" lIns="0" tIns="0" rIns="0" bIns="0" rtlCol="0"/>
          <a:lstStyle/>
          <a:p>
            <a:endParaRPr/>
          </a:p>
        </p:txBody>
      </p:sp>
      <p:sp>
        <p:nvSpPr>
          <p:cNvPr id="31" name="bg object 31"/>
          <p:cNvSpPr/>
          <p:nvPr/>
        </p:nvSpPr>
        <p:spPr>
          <a:xfrm>
            <a:off x="3963542" y="1506854"/>
            <a:ext cx="4865370" cy="407670"/>
          </a:xfrm>
          <a:prstGeom prst="rect">
            <a:avLst/>
          </a:prstGeom>
          <a:blipFill>
            <a:blip r:embed="rId6"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1950211" y="2197227"/>
            <a:ext cx="6157976" cy="142684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2994151" y="5859272"/>
            <a:ext cx="4070096" cy="136715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bg1"/>
                </a:solidFill>
                <a:latin typeface="Arial"/>
                <a:cs typeface="Arial"/>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8/28/2025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8/28/2025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57200" y="457200"/>
            <a:ext cx="9144000" cy="685800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2427376" y="2694686"/>
            <a:ext cx="5203647" cy="903604"/>
          </a:xfrm>
          <a:prstGeom prst="rect">
            <a:avLst/>
          </a:prstGeom>
        </p:spPr>
        <p:txBody>
          <a:bodyPr wrap="square" lIns="0" tIns="0" rIns="0" bIns="0">
            <a:spAutoFit/>
          </a:bodyPr>
          <a:lstStyle>
            <a:lvl1pPr>
              <a:defRPr sz="2400" b="0" i="0">
                <a:solidFill>
                  <a:schemeClr val="bg1"/>
                </a:solidFill>
                <a:latin typeface="Arial"/>
                <a:cs typeface="Arial"/>
              </a:defRPr>
            </a:lvl1pPr>
          </a:lstStyle>
          <a:p>
            <a:endParaRPr/>
          </a:p>
        </p:txBody>
      </p:sp>
      <p:sp>
        <p:nvSpPr>
          <p:cNvPr id="3" name="Holder 3"/>
          <p:cNvSpPr>
            <a:spLocks noGrp="1"/>
          </p:cNvSpPr>
          <p:nvPr>
            <p:ph type="body" idx="1"/>
          </p:nvPr>
        </p:nvSpPr>
        <p:spPr>
          <a:xfrm>
            <a:off x="1005332" y="1755139"/>
            <a:ext cx="8047735" cy="160464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8/28/2025</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5.jp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jpg"/><Relationship Id="rId21" Type="http://schemas.openxmlformats.org/officeDocument/2006/relationships/image" Target="../media/image12.jp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8.png"/><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jpg"/><Relationship Id="rId9" Type="http://schemas.openxmlformats.org/officeDocument/2006/relationships/image" Target="../media/image25.png"/><Relationship Id="rId1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81000" y="334702"/>
            <a:ext cx="9296400" cy="6819900"/>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932076" y="1736349"/>
            <a:ext cx="5203647" cy="2672014"/>
          </a:xfrm>
          <a:prstGeom prst="rect">
            <a:avLst/>
          </a:prstGeom>
        </p:spPr>
        <p:txBody>
          <a:bodyPr vert="horz" wrap="square" lIns="0" tIns="12700" rIns="0" bIns="0" rtlCol="0">
            <a:spAutoFit/>
          </a:bodyPr>
          <a:lstStyle/>
          <a:p>
            <a:pPr marL="88900" marR="5080" indent="1026160" algn="ctr">
              <a:lnSpc>
                <a:spcPct val="120000"/>
              </a:lnSpc>
              <a:spcBef>
                <a:spcPts val="100"/>
              </a:spcBef>
            </a:pPr>
            <a:r>
              <a:rPr lang="en-US" spc="-5" dirty="0"/>
              <a:t/>
            </a:r>
            <a:br>
              <a:rPr lang="en-US" spc="-5" dirty="0"/>
            </a:br>
            <a:r>
              <a:rPr lang="en-US" b="1" spc="-5" dirty="0" smtClean="0">
                <a:latin typeface="News701 BT" panose="02040603040505090204" pitchFamily="18" charset="0"/>
              </a:rPr>
              <a:t> </a:t>
            </a:r>
            <a:r>
              <a:rPr lang="en-US" b="1" spc="-5" dirty="0" smtClean="0">
                <a:latin typeface="News701 BT" panose="02040603040505090204" pitchFamily="18" charset="0"/>
              </a:rPr>
              <a:t>Pomaama Liu</a:t>
            </a:r>
            <a:r>
              <a:rPr lang="en-US" spc="-5" dirty="0">
                <a:latin typeface="News701 BT" panose="02040603040505090204" pitchFamily="18" charset="0"/>
              </a:rPr>
              <a:t/>
            </a:r>
            <a:br>
              <a:rPr lang="en-US" spc="-5" dirty="0">
                <a:latin typeface="News701 BT" panose="02040603040505090204" pitchFamily="18" charset="0"/>
              </a:rPr>
            </a:br>
            <a:r>
              <a:rPr lang="en-GB" spc="-5" dirty="0" smtClean="0">
                <a:latin typeface="News701 BT" panose="02040603040505090204" pitchFamily="18" charset="0"/>
              </a:rPr>
              <a:t>Engineer Telecom/Radio</a:t>
            </a:r>
            <a:r>
              <a:rPr lang="en-GB" spc="-5" dirty="0">
                <a:latin typeface="News701 BT" panose="02040603040505090204" pitchFamily="18" charset="0"/>
              </a:rPr>
              <a:t/>
            </a:r>
            <a:br>
              <a:rPr lang="en-GB" spc="-5" dirty="0">
                <a:latin typeface="News701 BT" panose="02040603040505090204" pitchFamily="18" charset="0"/>
              </a:rPr>
            </a:br>
            <a:r>
              <a:rPr lang="en-GB" spc="-5" dirty="0">
                <a:latin typeface="News701 BT" panose="02040603040505090204" pitchFamily="18" charset="0"/>
              </a:rPr>
              <a:t>Communication Department</a:t>
            </a:r>
            <a:br>
              <a:rPr lang="en-GB" spc="-5" dirty="0">
                <a:latin typeface="News701 BT" panose="02040603040505090204" pitchFamily="18" charset="0"/>
              </a:rPr>
            </a:br>
            <a:r>
              <a:rPr lang="en-GB" spc="-5" dirty="0">
                <a:latin typeface="News701 BT" panose="02040603040505090204" pitchFamily="18" charset="0"/>
              </a:rPr>
              <a:t>MEIDECC</a:t>
            </a:r>
            <a:r>
              <a:rPr lang="en-US" spc="-5" dirty="0">
                <a:latin typeface="News701 BT" panose="02040603040505090204" pitchFamily="18" charset="0"/>
              </a:rPr>
              <a:t/>
            </a:r>
            <a:br>
              <a:rPr lang="en-US" spc="-5" dirty="0">
                <a:latin typeface="News701 BT" panose="02040603040505090204" pitchFamily="18" charset="0"/>
              </a:rPr>
            </a:br>
            <a:endParaRPr spc="-10" dirty="0">
              <a:latin typeface="News701 BT" panose="02040603040505090204" pitchFamily="18" charset="0"/>
            </a:endParaRPr>
          </a:p>
        </p:txBody>
      </p:sp>
      <p:sp>
        <p:nvSpPr>
          <p:cNvPr id="9" name="object 9"/>
          <p:cNvSpPr txBox="1"/>
          <p:nvPr/>
        </p:nvSpPr>
        <p:spPr>
          <a:xfrm>
            <a:off x="1600200" y="3521279"/>
            <a:ext cx="7239000" cy="2013372"/>
          </a:xfrm>
          <a:prstGeom prst="rect">
            <a:avLst/>
          </a:prstGeom>
        </p:spPr>
        <p:txBody>
          <a:bodyPr vert="horz" wrap="square" lIns="0" tIns="12700" rIns="0" bIns="0" rtlCol="0">
            <a:spAutoFit/>
          </a:bodyPr>
          <a:lstStyle/>
          <a:p>
            <a:pPr marL="88900" algn="ctr">
              <a:lnSpc>
                <a:spcPts val="2790"/>
              </a:lnSpc>
              <a:spcBef>
                <a:spcPts val="100"/>
              </a:spcBef>
            </a:pPr>
            <a:endParaRPr sz="2400" dirty="0">
              <a:latin typeface="Arial"/>
              <a:cs typeface="Arial"/>
            </a:endParaRPr>
          </a:p>
          <a:p>
            <a:pPr marL="12700">
              <a:lnSpc>
                <a:spcPts val="6390"/>
              </a:lnSpc>
            </a:pPr>
            <a:r>
              <a:rPr lang="en-GB" sz="5400" i="1" spc="-625" dirty="0" smtClean="0">
                <a:solidFill>
                  <a:srgbClr val="FFFFFF"/>
                </a:solidFill>
                <a:latin typeface="Times New Roman"/>
                <a:cs typeface="Times New Roman"/>
              </a:rPr>
              <a:t> </a:t>
            </a:r>
            <a:r>
              <a:rPr lang="en-AU" sz="5400" i="1" spc="-625" dirty="0">
                <a:solidFill>
                  <a:srgbClr val="FFFFFF"/>
                </a:solidFill>
                <a:latin typeface="Times New Roman"/>
                <a:cs typeface="Times New Roman"/>
              </a:rPr>
              <a:t>Leveraging Digital Networks for Early Warning Dissemination</a:t>
            </a:r>
            <a:endParaRPr sz="5400" dirty="0">
              <a:latin typeface="Times New Roman"/>
              <a:cs typeface="Times New Roman"/>
            </a:endParaRPr>
          </a:p>
        </p:txBody>
      </p:sp>
      <p:sp>
        <p:nvSpPr>
          <p:cNvPr id="12" name="TextBox 11"/>
          <p:cNvSpPr txBox="1"/>
          <p:nvPr/>
        </p:nvSpPr>
        <p:spPr>
          <a:xfrm>
            <a:off x="381000" y="685800"/>
            <a:ext cx="8823452" cy="1569660"/>
          </a:xfrm>
          <a:prstGeom prst="rect">
            <a:avLst/>
          </a:prstGeom>
          <a:noFill/>
        </p:spPr>
        <p:txBody>
          <a:bodyPr wrap="square" rtlCol="0">
            <a:spAutoFit/>
          </a:bodyPr>
          <a:lstStyle/>
          <a:p>
            <a:pPr algn="ctr"/>
            <a:r>
              <a:rPr lang="en-US" sz="4800" b="1" dirty="0">
                <a:ln w="12700">
                  <a:solidFill>
                    <a:schemeClr val="accent3">
                      <a:lumMod val="50000"/>
                    </a:schemeClr>
                  </a:solidFill>
                  <a:prstDash val="solid"/>
                </a:ln>
                <a:solidFill>
                  <a:srgbClr val="FFFF00"/>
                </a:solidFill>
                <a:effectLst>
                  <a:innerShdw blurRad="177800">
                    <a:schemeClr val="accent3">
                      <a:lumMod val="50000"/>
                    </a:schemeClr>
                  </a:innerShdw>
                </a:effectLst>
                <a:latin typeface="Clarendon Blk BT" panose="02040905050505020204" pitchFamily="18" charset="0"/>
                <a:ea typeface="Cambria Math" panose="02040503050406030204" pitchFamily="18" charset="0"/>
              </a:rPr>
              <a:t>Communication Department - MEIDECC</a:t>
            </a:r>
          </a:p>
        </p:txBody>
      </p:sp>
      <p:pic>
        <p:nvPicPr>
          <p:cNvPr id="13" name="Picture 12">
            <a:extLst>
              <a:ext uri="{FF2B5EF4-FFF2-40B4-BE49-F238E27FC236}">
                <a16:creationId xmlns:a16="http://schemas.microsoft.com/office/drawing/2014/main" id="{7BC11A85-282E-426B-BC2B-2F7577F591B5}"/>
              </a:ext>
            </a:extLst>
          </p:cNvPr>
          <p:cNvPicPr>
            <a:picLocks noChangeAspect="1"/>
          </p:cNvPicPr>
          <p:nvPr/>
        </p:nvPicPr>
        <p:blipFill>
          <a:blip r:embed="rId3"/>
          <a:stretch>
            <a:fillRect/>
          </a:stretch>
        </p:blipFill>
        <p:spPr>
          <a:xfrm>
            <a:off x="3886200" y="5534651"/>
            <a:ext cx="2513647" cy="2058591"/>
          </a:xfrm>
          <a:prstGeom prst="rect">
            <a:avLst/>
          </a:prstGeom>
        </p:spPr>
      </p:pic>
      <p:pic>
        <p:nvPicPr>
          <p:cNvPr id="5" name="Picture 4"/>
          <p:cNvPicPr>
            <a:picLocks noChangeAspect="1"/>
          </p:cNvPicPr>
          <p:nvPr/>
        </p:nvPicPr>
        <p:blipFill>
          <a:blip r:embed="rId4"/>
          <a:stretch>
            <a:fillRect/>
          </a:stretch>
        </p:blipFill>
        <p:spPr>
          <a:xfrm>
            <a:off x="8012346" y="6093806"/>
            <a:ext cx="1665054" cy="106079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755328" y="1611326"/>
            <a:ext cx="8865870" cy="4383251"/>
          </a:xfrm>
          <a:prstGeom prst="rect">
            <a:avLst/>
          </a:prstGeom>
        </p:spPr>
        <p:txBody>
          <a:bodyPr vert="horz" wrap="square" lIns="0" tIns="12700" rIns="0" bIns="0" rtlCol="0">
            <a:spAutoFit/>
          </a:bodyPr>
          <a:lstStyle/>
          <a:p>
            <a:pPr marL="457200" indent="-457200">
              <a:buFont typeface="Wingdings" panose="05000000000000000000" pitchFamily="2" charset="2"/>
              <a:buChar char="Ø"/>
            </a:pPr>
            <a:r>
              <a:rPr lang="en-AU" sz="2800" dirty="0" smtClean="0">
                <a:solidFill>
                  <a:srgbClr val="FF0000"/>
                </a:solidFill>
                <a:latin typeface="News706 BT" panose="02040804060705020204" pitchFamily="18" charset="0"/>
              </a:rPr>
              <a:t>AI </a:t>
            </a:r>
            <a:r>
              <a:rPr lang="en-AU" sz="2800" dirty="0">
                <a:solidFill>
                  <a:srgbClr val="FF0000"/>
                </a:solidFill>
                <a:latin typeface="News706 BT" panose="02040804060705020204" pitchFamily="18" charset="0"/>
              </a:rPr>
              <a:t>can analyse weather, seismic, and ocean data to predict cyclone, earthquakes, and tsunamis</a:t>
            </a:r>
            <a:r>
              <a:rPr lang="en-AU" sz="2800" dirty="0" smtClean="0">
                <a:solidFill>
                  <a:srgbClr val="FF0000"/>
                </a:solidFill>
                <a:latin typeface="News706 BT" panose="02040804060705020204" pitchFamily="18" charset="0"/>
              </a:rPr>
              <a:t>.</a:t>
            </a:r>
            <a:br>
              <a:rPr lang="en-AU" sz="2800" dirty="0" smtClean="0">
                <a:solidFill>
                  <a:srgbClr val="FF0000"/>
                </a:solidFill>
                <a:latin typeface="News706 BT" panose="02040804060705020204" pitchFamily="18" charset="0"/>
              </a:rPr>
            </a:br>
            <a:r>
              <a:rPr lang="en-AU" sz="2800" dirty="0">
                <a:solidFill>
                  <a:srgbClr val="FF0000"/>
                </a:solidFill>
                <a:latin typeface="News706 BT" panose="02040804060705020204" pitchFamily="18" charset="0"/>
              </a:rPr>
              <a:t/>
            </a:r>
            <a:br>
              <a:rPr lang="en-AU" sz="2800" dirty="0">
                <a:solidFill>
                  <a:srgbClr val="FF0000"/>
                </a:solidFill>
                <a:latin typeface="News706 BT" panose="02040804060705020204" pitchFamily="18" charset="0"/>
              </a:rPr>
            </a:br>
            <a:r>
              <a:rPr lang="en-AU" sz="2800" dirty="0">
                <a:solidFill>
                  <a:srgbClr val="FF0000"/>
                </a:solidFill>
                <a:latin typeface="News706 BT" panose="02040804060705020204" pitchFamily="18" charset="0"/>
              </a:rPr>
              <a:t>For Tonga, predictive analytics could help anticipate volcanic eruptions(like </a:t>
            </a:r>
            <a:r>
              <a:rPr lang="en-AU" sz="2800" dirty="0" err="1">
                <a:solidFill>
                  <a:srgbClr val="FF0000"/>
                </a:solidFill>
                <a:latin typeface="News706 BT" panose="02040804060705020204" pitchFamily="18" charset="0"/>
              </a:rPr>
              <a:t>Hunga</a:t>
            </a:r>
            <a:r>
              <a:rPr lang="en-AU" sz="2800" dirty="0">
                <a:solidFill>
                  <a:srgbClr val="FF0000"/>
                </a:solidFill>
                <a:latin typeface="News706 BT" panose="02040804060705020204" pitchFamily="18" charset="0"/>
              </a:rPr>
              <a:t> Tonga-</a:t>
            </a:r>
            <a:r>
              <a:rPr lang="en-AU" sz="2800" dirty="0" err="1">
                <a:solidFill>
                  <a:srgbClr val="FF0000"/>
                </a:solidFill>
                <a:latin typeface="News706 BT" panose="02040804060705020204" pitchFamily="18" charset="0"/>
              </a:rPr>
              <a:t>Hunga</a:t>
            </a:r>
            <a:r>
              <a:rPr lang="en-AU" sz="2800" dirty="0">
                <a:solidFill>
                  <a:srgbClr val="FF0000"/>
                </a:solidFill>
                <a:latin typeface="News706 BT" panose="02040804060705020204" pitchFamily="18" charset="0"/>
              </a:rPr>
              <a:t> </a:t>
            </a:r>
            <a:r>
              <a:rPr lang="en-AU" sz="2800" dirty="0" err="1">
                <a:solidFill>
                  <a:srgbClr val="FF0000"/>
                </a:solidFill>
                <a:latin typeface="News706 BT" panose="02040804060705020204" pitchFamily="18" charset="0"/>
              </a:rPr>
              <a:t>Ha’apai</a:t>
            </a:r>
            <a:r>
              <a:rPr lang="en-AU" sz="2800" dirty="0">
                <a:solidFill>
                  <a:srgbClr val="FF0000"/>
                </a:solidFill>
                <a:latin typeface="News706 BT" panose="02040804060705020204" pitchFamily="18" charset="0"/>
              </a:rPr>
              <a:t> 2022</a:t>
            </a:r>
            <a:r>
              <a:rPr lang="en-AU" sz="2800" dirty="0" smtClean="0">
                <a:solidFill>
                  <a:srgbClr val="FF0000"/>
                </a:solidFill>
                <a:latin typeface="News706 BT" panose="02040804060705020204" pitchFamily="18" charset="0"/>
              </a:rPr>
              <a:t>)</a:t>
            </a:r>
            <a:br>
              <a:rPr lang="en-AU" sz="2800" dirty="0" smtClean="0">
                <a:solidFill>
                  <a:srgbClr val="FF0000"/>
                </a:solidFill>
                <a:latin typeface="News706 BT" panose="02040804060705020204" pitchFamily="18" charset="0"/>
              </a:rPr>
            </a:br>
            <a:r>
              <a:rPr lang="en-AU" sz="2800" dirty="0">
                <a:solidFill>
                  <a:srgbClr val="FF0000"/>
                </a:solidFill>
                <a:latin typeface="News706 BT" panose="02040804060705020204" pitchFamily="18" charset="0"/>
              </a:rPr>
              <a:t/>
            </a:r>
            <a:br>
              <a:rPr lang="en-AU" sz="2800" dirty="0">
                <a:solidFill>
                  <a:srgbClr val="FF0000"/>
                </a:solidFill>
                <a:latin typeface="News706 BT" panose="02040804060705020204" pitchFamily="18" charset="0"/>
              </a:rPr>
            </a:br>
            <a:r>
              <a:rPr lang="en-AU" sz="2800" dirty="0">
                <a:solidFill>
                  <a:srgbClr val="FF0000"/>
                </a:solidFill>
                <a:latin typeface="News706 BT" panose="02040804060705020204" pitchFamily="18" charset="0"/>
              </a:rPr>
              <a:t>Early prediction allows better evacuation planning across scattered islands.</a:t>
            </a:r>
            <a:r>
              <a:rPr lang="en-AU" sz="3200" dirty="0">
                <a:solidFill>
                  <a:srgbClr val="FF0000"/>
                </a:solidFill>
                <a:latin typeface="News706 BT" panose="02040804060705020204" pitchFamily="18" charset="0"/>
              </a:rPr>
              <a:t/>
            </a:r>
            <a:br>
              <a:rPr lang="en-AU" sz="3200" dirty="0">
                <a:solidFill>
                  <a:srgbClr val="FF0000"/>
                </a:solidFill>
                <a:latin typeface="News706 BT" panose="02040804060705020204" pitchFamily="18" charset="0"/>
              </a:rPr>
            </a:br>
            <a:endParaRPr lang="en-AU" sz="3200" kern="1200" dirty="0">
              <a:solidFill>
                <a:srgbClr val="FF0000"/>
              </a:solidFill>
              <a:latin typeface="News706 BT" panose="02040804060705020204" pitchFamily="18" charset="0"/>
              <a:ea typeface="+mn-ea"/>
              <a:cs typeface="+mn-cs"/>
            </a:endParaRPr>
          </a:p>
        </p:txBody>
      </p:sp>
      <p:sp>
        <p:nvSpPr>
          <p:cNvPr id="3" name="object 5">
            <a:extLst>
              <a:ext uri="{FF2B5EF4-FFF2-40B4-BE49-F238E27FC236}">
                <a16:creationId xmlns:a16="http://schemas.microsoft.com/office/drawing/2014/main" id="{F85FF2B9-971E-491F-91CC-2E407BA206BF}"/>
              </a:ext>
            </a:extLst>
          </p:cNvPr>
          <p:cNvSpPr txBox="1">
            <a:spLocks/>
          </p:cNvSpPr>
          <p:nvPr/>
        </p:nvSpPr>
        <p:spPr>
          <a:xfrm>
            <a:off x="1391920" y="433081"/>
            <a:ext cx="7274559" cy="1120820"/>
          </a:xfrm>
          <a:prstGeom prst="rect">
            <a:avLst/>
          </a:prstGeom>
        </p:spPr>
        <p:style>
          <a:lnRef idx="0">
            <a:schemeClr val="accent3"/>
          </a:lnRef>
          <a:fillRef idx="3">
            <a:schemeClr val="accent3"/>
          </a:fillRef>
          <a:effectRef idx="3">
            <a:schemeClr val="accent3"/>
          </a:effectRef>
          <a:fontRef idx="minor">
            <a:schemeClr val="lt1"/>
          </a:fontRef>
        </p:style>
        <p:txBody>
          <a:bodyPr vert="horz" wrap="square" lIns="0" tIns="12700" rIns="0" bIns="0" rtlCol="0">
            <a:spAutoFit/>
          </a:bodyPr>
          <a:lstStyle>
            <a:lvl1pPr>
              <a:defRPr sz="2400" b="0" i="0">
                <a:solidFill>
                  <a:schemeClr val="bg1"/>
                </a:solidFill>
                <a:latin typeface="Arial"/>
                <a:ea typeface="+mj-ea"/>
                <a:cs typeface="Arial"/>
              </a:defRPr>
            </a:lvl1pPr>
          </a:lstStyle>
          <a:p>
            <a:pPr marL="12700" algn="ctr">
              <a:spcBef>
                <a:spcPts val="100"/>
              </a:spcBef>
            </a:pPr>
            <a:r>
              <a:rPr lang="en-GB" sz="3600" kern="0" spc="-5" dirty="0" smtClean="0"/>
              <a:t>AI in Predictive Analytics for Disaster Management </a:t>
            </a:r>
            <a:endParaRPr lang="en-US" sz="3600" kern="0" spc="-10" dirty="0"/>
          </a:p>
        </p:txBody>
      </p:sp>
      <p:sp>
        <p:nvSpPr>
          <p:cNvPr id="4" name="object 8"/>
          <p:cNvSpPr/>
          <p:nvPr/>
        </p:nvSpPr>
        <p:spPr>
          <a:xfrm>
            <a:off x="8458200" y="490506"/>
            <a:ext cx="1087501" cy="1262094"/>
          </a:xfrm>
          <a:prstGeom prst="rect">
            <a:avLst/>
          </a:prstGeom>
          <a:blipFill>
            <a:blip r:embed="rId2" cstate="print"/>
            <a:stretch>
              <a:fillRect/>
            </a:stretch>
          </a:blipFill>
        </p:spPr>
        <p:txBody>
          <a:bodyPr wrap="square" lIns="0" tIns="0" rIns="0" bIns="0" rtlCol="0"/>
          <a:lstStyle/>
          <a:p>
            <a:endParaRPr/>
          </a:p>
        </p:txBody>
      </p:sp>
      <p:sp>
        <p:nvSpPr>
          <p:cNvPr id="6" name="object 59"/>
          <p:cNvSpPr/>
          <p:nvPr/>
        </p:nvSpPr>
        <p:spPr>
          <a:xfrm>
            <a:off x="7951657" y="6254999"/>
            <a:ext cx="1654301" cy="106375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85431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5">
            <a:extLst>
              <a:ext uri="{FF2B5EF4-FFF2-40B4-BE49-F238E27FC236}">
                <a16:creationId xmlns:a16="http://schemas.microsoft.com/office/drawing/2014/main" id="{F85FF2B9-971E-491F-91CC-2E407BA206BF}"/>
              </a:ext>
            </a:extLst>
          </p:cNvPr>
          <p:cNvSpPr txBox="1">
            <a:spLocks/>
          </p:cNvSpPr>
          <p:nvPr/>
        </p:nvSpPr>
        <p:spPr>
          <a:xfrm>
            <a:off x="533400" y="563302"/>
            <a:ext cx="7274559" cy="566822"/>
          </a:xfrm>
          <a:prstGeom prst="rect">
            <a:avLst/>
          </a:prstGeom>
        </p:spPr>
        <p:style>
          <a:lnRef idx="0">
            <a:schemeClr val="accent3"/>
          </a:lnRef>
          <a:fillRef idx="3">
            <a:schemeClr val="accent3"/>
          </a:fillRef>
          <a:effectRef idx="3">
            <a:schemeClr val="accent3"/>
          </a:effectRef>
          <a:fontRef idx="minor">
            <a:schemeClr val="lt1"/>
          </a:fontRef>
        </p:style>
        <p:txBody>
          <a:bodyPr vert="horz" wrap="square" lIns="0" tIns="12700" rIns="0" bIns="0" rtlCol="0">
            <a:spAutoFit/>
          </a:bodyPr>
          <a:lstStyle>
            <a:lvl1pPr>
              <a:defRPr sz="2400" b="0" i="0">
                <a:solidFill>
                  <a:schemeClr val="bg1"/>
                </a:solidFill>
                <a:latin typeface="Arial"/>
                <a:ea typeface="+mj-ea"/>
                <a:cs typeface="Arial"/>
              </a:defRPr>
            </a:lvl1pPr>
          </a:lstStyle>
          <a:p>
            <a:pPr marL="12700" algn="ctr">
              <a:spcBef>
                <a:spcPts val="100"/>
              </a:spcBef>
            </a:pPr>
            <a:r>
              <a:rPr lang="en-GB" sz="3600" kern="0" spc="-5" dirty="0"/>
              <a:t>Disaster Connectivity Maps (DCM)</a:t>
            </a:r>
            <a:endParaRPr lang="en-US" sz="3600" kern="0" spc="-10" dirty="0"/>
          </a:p>
        </p:txBody>
      </p:sp>
      <p:pic>
        <p:nvPicPr>
          <p:cNvPr id="9" name="Picture 8">
            <a:extLst>
              <a:ext uri="{FF2B5EF4-FFF2-40B4-BE49-F238E27FC236}">
                <a16:creationId xmlns:a16="http://schemas.microsoft.com/office/drawing/2014/main" id="{A183FF39-530E-40F8-8571-BD8544D72584}"/>
              </a:ext>
            </a:extLst>
          </p:cNvPr>
          <p:cNvPicPr>
            <a:picLocks noChangeAspect="1"/>
          </p:cNvPicPr>
          <p:nvPr/>
        </p:nvPicPr>
        <p:blipFill>
          <a:blip r:embed="rId3"/>
          <a:stretch>
            <a:fillRect/>
          </a:stretch>
        </p:blipFill>
        <p:spPr>
          <a:xfrm>
            <a:off x="7596772" y="563302"/>
            <a:ext cx="2139414" cy="1752107"/>
          </a:xfrm>
          <a:prstGeom prst="rect">
            <a:avLst/>
          </a:prstGeom>
        </p:spPr>
      </p:pic>
      <p:sp>
        <p:nvSpPr>
          <p:cNvPr id="2" name="TextBox 1"/>
          <p:cNvSpPr txBox="1"/>
          <p:nvPr/>
        </p:nvSpPr>
        <p:spPr>
          <a:xfrm>
            <a:off x="565052" y="1413564"/>
            <a:ext cx="8153400" cy="3736407"/>
          </a:xfrm>
          <a:prstGeom prst="rect">
            <a:avLst/>
          </a:prstGeom>
          <a:noFill/>
        </p:spPr>
        <p:txBody>
          <a:bodyPr wrap="square" rtlCol="0">
            <a:spAutoFit/>
          </a:bodyPr>
          <a:lstStyle/>
          <a:p>
            <a:pPr marL="342900" lvl="0" indent="-342900" defTabSz="457200">
              <a:spcBef>
                <a:spcPct val="20000"/>
              </a:spcBef>
              <a:buFont typeface="Arial"/>
              <a:buChar char="•"/>
            </a:pPr>
            <a:r>
              <a:rPr lang="en-AU" sz="3200" dirty="0">
                <a:solidFill>
                  <a:srgbClr val="FF0000"/>
                </a:solidFill>
                <a:latin typeface="News706 BT" panose="02040804060705020204" pitchFamily="18" charset="0"/>
              </a:rPr>
              <a:t>Tonga has many outer islands where connectivity is limited.</a:t>
            </a:r>
          </a:p>
          <a:p>
            <a:pPr marL="342900" lvl="0" indent="-342900" defTabSz="457200">
              <a:spcBef>
                <a:spcPct val="20000"/>
              </a:spcBef>
              <a:buFont typeface="Arial"/>
              <a:buChar char="•"/>
            </a:pPr>
            <a:r>
              <a:rPr lang="en-AU" sz="3200" dirty="0">
                <a:solidFill>
                  <a:srgbClr val="FF0000"/>
                </a:solidFill>
                <a:latin typeface="News706 BT" panose="02040804060705020204" pitchFamily="18" charset="0"/>
              </a:rPr>
              <a:t>DCM could help identify which islands lose communication first during a disaster.</a:t>
            </a:r>
          </a:p>
          <a:p>
            <a:pPr marL="342900" lvl="0" indent="-342900" defTabSz="457200">
              <a:spcBef>
                <a:spcPct val="20000"/>
              </a:spcBef>
              <a:buFont typeface="Arial"/>
              <a:buChar char="•"/>
            </a:pPr>
            <a:r>
              <a:rPr lang="en-AU" sz="3200" dirty="0">
                <a:solidFill>
                  <a:srgbClr val="FF0000"/>
                </a:solidFill>
                <a:latin typeface="News706 BT" panose="02040804060705020204" pitchFamily="18" charset="0"/>
              </a:rPr>
              <a:t>Useful for prioritizing satellite back up and emergency communications.</a:t>
            </a:r>
          </a:p>
        </p:txBody>
      </p:sp>
      <p:sp>
        <p:nvSpPr>
          <p:cNvPr id="6" name="object 59"/>
          <p:cNvSpPr/>
          <p:nvPr/>
        </p:nvSpPr>
        <p:spPr>
          <a:xfrm>
            <a:off x="7951657" y="6254999"/>
            <a:ext cx="1654301" cy="1063752"/>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78571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5">
            <a:extLst>
              <a:ext uri="{FF2B5EF4-FFF2-40B4-BE49-F238E27FC236}">
                <a16:creationId xmlns:a16="http://schemas.microsoft.com/office/drawing/2014/main" id="{F7AFBDDE-06A8-4220-BE42-1513B60AC7C5}"/>
              </a:ext>
            </a:extLst>
          </p:cNvPr>
          <p:cNvSpPr txBox="1">
            <a:spLocks/>
          </p:cNvSpPr>
          <p:nvPr/>
        </p:nvSpPr>
        <p:spPr>
          <a:xfrm>
            <a:off x="1391920" y="433081"/>
            <a:ext cx="7274559" cy="566822"/>
          </a:xfrm>
          <a:prstGeom prst="rect">
            <a:avLst/>
          </a:prstGeom>
        </p:spPr>
        <p:style>
          <a:lnRef idx="0">
            <a:schemeClr val="accent3"/>
          </a:lnRef>
          <a:fillRef idx="3">
            <a:schemeClr val="accent3"/>
          </a:fillRef>
          <a:effectRef idx="3">
            <a:schemeClr val="accent3"/>
          </a:effectRef>
          <a:fontRef idx="minor">
            <a:schemeClr val="lt1"/>
          </a:fontRef>
        </p:style>
        <p:txBody>
          <a:bodyPr vert="horz" wrap="square" lIns="0" tIns="12700" rIns="0" bIns="0" rtlCol="0">
            <a:spAutoFit/>
          </a:bodyPr>
          <a:lstStyle>
            <a:lvl1pPr>
              <a:defRPr sz="2400" b="0" i="0">
                <a:solidFill>
                  <a:schemeClr val="bg1"/>
                </a:solidFill>
                <a:latin typeface="Arial"/>
                <a:ea typeface="+mj-ea"/>
                <a:cs typeface="Arial"/>
              </a:defRPr>
            </a:lvl1pPr>
          </a:lstStyle>
          <a:p>
            <a:pPr marL="12700" algn="ctr">
              <a:spcBef>
                <a:spcPts val="100"/>
              </a:spcBef>
            </a:pPr>
            <a:r>
              <a:rPr lang="en-GB" sz="3600" kern="0" spc="-5"/>
              <a:t>Adoption of Cell Broadcast</a:t>
            </a:r>
            <a:endParaRPr lang="en-US" sz="3600" kern="0" spc="-10" dirty="0"/>
          </a:p>
        </p:txBody>
      </p:sp>
      <p:pic>
        <p:nvPicPr>
          <p:cNvPr id="30" name="Picture 29">
            <a:extLst>
              <a:ext uri="{FF2B5EF4-FFF2-40B4-BE49-F238E27FC236}">
                <a16:creationId xmlns:a16="http://schemas.microsoft.com/office/drawing/2014/main" id="{55DBBD3E-A2E7-44E2-B0CD-727E17E20E39}"/>
              </a:ext>
            </a:extLst>
          </p:cNvPr>
          <p:cNvPicPr>
            <a:picLocks noChangeAspect="1"/>
          </p:cNvPicPr>
          <p:nvPr/>
        </p:nvPicPr>
        <p:blipFill>
          <a:blip r:embed="rId3"/>
          <a:stretch>
            <a:fillRect/>
          </a:stretch>
        </p:blipFill>
        <p:spPr>
          <a:xfrm>
            <a:off x="7596772" y="563302"/>
            <a:ext cx="2139414" cy="1752107"/>
          </a:xfrm>
          <a:prstGeom prst="rect">
            <a:avLst/>
          </a:prstGeom>
        </p:spPr>
      </p:pic>
      <p:sp>
        <p:nvSpPr>
          <p:cNvPr id="4" name="TextBox 3"/>
          <p:cNvSpPr txBox="1"/>
          <p:nvPr/>
        </p:nvSpPr>
        <p:spPr>
          <a:xfrm>
            <a:off x="1143000" y="1219200"/>
            <a:ext cx="7696200" cy="5213735"/>
          </a:xfrm>
          <a:prstGeom prst="rect">
            <a:avLst/>
          </a:prstGeom>
          <a:noFill/>
        </p:spPr>
        <p:txBody>
          <a:bodyPr wrap="square" rtlCol="0">
            <a:spAutoFit/>
          </a:bodyPr>
          <a:lstStyle/>
          <a:p>
            <a:pPr marL="342900" lvl="0" indent="-342900" defTabSz="457200">
              <a:spcBef>
                <a:spcPct val="20000"/>
              </a:spcBef>
              <a:buFont typeface="Arial"/>
              <a:buChar char="•"/>
            </a:pPr>
            <a:r>
              <a:rPr lang="en-AU" sz="3200" dirty="0">
                <a:solidFill>
                  <a:srgbClr val="FF0000"/>
                </a:solidFill>
                <a:latin typeface="News706 BT" panose="02040804060705020204" pitchFamily="18" charset="0"/>
              </a:rPr>
              <a:t>Tonga relies heavily on NEWS (</a:t>
            </a:r>
            <a:r>
              <a:rPr lang="en-AU" sz="3200" dirty="0" err="1">
                <a:solidFill>
                  <a:srgbClr val="FF0000"/>
                </a:solidFill>
                <a:latin typeface="News706 BT" panose="02040804060705020204" pitchFamily="18" charset="0"/>
              </a:rPr>
              <a:t>RAR</a:t>
            </a:r>
            <a:r>
              <a:rPr lang="en-AU" sz="3200" dirty="0">
                <a:solidFill>
                  <a:srgbClr val="FF0000"/>
                </a:solidFill>
                <a:latin typeface="News706 BT" panose="02040804060705020204" pitchFamily="18" charset="0"/>
              </a:rPr>
              <a:t>)on AM/FM radio , Siren and  community announcements.</a:t>
            </a:r>
          </a:p>
          <a:p>
            <a:pPr marL="342900" lvl="0" indent="-342900" defTabSz="457200">
              <a:spcBef>
                <a:spcPct val="20000"/>
              </a:spcBef>
              <a:buFont typeface="Arial"/>
              <a:buChar char="•"/>
            </a:pPr>
            <a:r>
              <a:rPr lang="en-AU" sz="3200" dirty="0">
                <a:solidFill>
                  <a:srgbClr val="FF0000"/>
                </a:solidFill>
                <a:latin typeface="News706 BT" panose="02040804060705020204" pitchFamily="18" charset="0"/>
              </a:rPr>
              <a:t>Cell Broadcast could ensure alerts reach all </a:t>
            </a:r>
            <a:r>
              <a:rPr lang="en-AU" sz="3200" dirty="0" err="1">
                <a:solidFill>
                  <a:srgbClr val="FF0000"/>
                </a:solidFill>
                <a:latin typeface="News706 BT" panose="02040804060705020204" pitchFamily="18" charset="0"/>
              </a:rPr>
              <a:t>RAR</a:t>
            </a:r>
            <a:r>
              <a:rPr lang="en-AU" sz="3200" dirty="0">
                <a:solidFill>
                  <a:srgbClr val="FF0000"/>
                </a:solidFill>
                <a:latin typeface="News706 BT" panose="02040804060705020204" pitchFamily="18" charset="0"/>
              </a:rPr>
              <a:t> radios &amp; Siren instantly, even when networks are congested.</a:t>
            </a:r>
          </a:p>
          <a:p>
            <a:pPr marL="342900" lvl="0" indent="-342900" defTabSz="457200">
              <a:spcBef>
                <a:spcPct val="20000"/>
              </a:spcBef>
              <a:buFont typeface="Arial"/>
              <a:buChar char="•"/>
            </a:pPr>
            <a:r>
              <a:rPr lang="en-AU" sz="3200" dirty="0">
                <a:solidFill>
                  <a:srgbClr val="FF0000"/>
                </a:solidFill>
                <a:latin typeface="News706 BT" panose="02040804060705020204" pitchFamily="18" charset="0"/>
              </a:rPr>
              <a:t>Example : Tsunami alerts could be delivered to every NEWS </a:t>
            </a:r>
            <a:r>
              <a:rPr lang="en-AU" sz="3200" dirty="0" err="1">
                <a:solidFill>
                  <a:srgbClr val="FF0000"/>
                </a:solidFill>
                <a:latin typeface="News706 BT" panose="02040804060705020204" pitchFamily="18" charset="0"/>
              </a:rPr>
              <a:t>RAR</a:t>
            </a:r>
            <a:r>
              <a:rPr lang="en-AU" sz="3200" dirty="0">
                <a:solidFill>
                  <a:srgbClr val="FF0000"/>
                </a:solidFill>
                <a:latin typeface="News706 BT" panose="02040804060705020204" pitchFamily="18" charset="0"/>
              </a:rPr>
              <a:t> radio and Siren within seconds.</a:t>
            </a:r>
          </a:p>
        </p:txBody>
      </p:sp>
      <p:sp>
        <p:nvSpPr>
          <p:cNvPr id="32" name="object 59"/>
          <p:cNvSpPr/>
          <p:nvPr/>
        </p:nvSpPr>
        <p:spPr>
          <a:xfrm>
            <a:off x="7951657" y="6254999"/>
            <a:ext cx="1654301" cy="1063752"/>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62518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5">
            <a:extLst>
              <a:ext uri="{FF2B5EF4-FFF2-40B4-BE49-F238E27FC236}">
                <a16:creationId xmlns:a16="http://schemas.microsoft.com/office/drawing/2014/main" id="{19F98F3E-4C1B-4EB1-8729-4AFCB262032D}"/>
              </a:ext>
            </a:extLst>
          </p:cNvPr>
          <p:cNvSpPr txBox="1">
            <a:spLocks/>
          </p:cNvSpPr>
          <p:nvPr/>
        </p:nvSpPr>
        <p:spPr>
          <a:xfrm>
            <a:off x="1391919" y="685800"/>
            <a:ext cx="7274559" cy="1120820"/>
          </a:xfrm>
          <a:prstGeom prst="rect">
            <a:avLst/>
          </a:prstGeom>
        </p:spPr>
        <p:style>
          <a:lnRef idx="0">
            <a:schemeClr val="accent3"/>
          </a:lnRef>
          <a:fillRef idx="3">
            <a:schemeClr val="accent3"/>
          </a:fillRef>
          <a:effectRef idx="3">
            <a:schemeClr val="accent3"/>
          </a:effectRef>
          <a:fontRef idx="minor">
            <a:schemeClr val="lt1"/>
          </a:fontRef>
        </p:style>
        <p:txBody>
          <a:bodyPr vert="horz" wrap="square" lIns="0" tIns="12700" rIns="0" bIns="0" rtlCol="0">
            <a:spAutoFit/>
          </a:bodyPr>
          <a:lstStyle>
            <a:lvl1pPr>
              <a:defRPr sz="2400" b="0" i="0">
                <a:solidFill>
                  <a:schemeClr val="bg1"/>
                </a:solidFill>
                <a:latin typeface="Arial"/>
                <a:ea typeface="+mj-ea"/>
                <a:cs typeface="Arial"/>
              </a:defRPr>
            </a:lvl1pPr>
          </a:lstStyle>
          <a:p>
            <a:pPr marL="12700" algn="ctr">
              <a:spcBef>
                <a:spcPts val="100"/>
              </a:spcBef>
            </a:pPr>
            <a:r>
              <a:rPr lang="en-GB" sz="3600" kern="0" spc="-5" dirty="0" smtClean="0"/>
              <a:t>TONGA NATIONWIDE EARLY WARNING SYSTEM (NEWS) </a:t>
            </a:r>
            <a:endParaRPr lang="en-US" sz="3600" kern="0" spc="-10" dirty="0"/>
          </a:p>
        </p:txBody>
      </p:sp>
      <p:pic>
        <p:nvPicPr>
          <p:cNvPr id="15" name="図 8">
            <a:extLst>
              <a:ext uri="{FF2B5EF4-FFF2-40B4-BE49-F238E27FC236}">
                <a16:creationId xmlns:a16="http://schemas.microsoft.com/office/drawing/2014/main" id="{5F49C16F-F1B3-4939-9282-4856A3359D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981200"/>
            <a:ext cx="8991600" cy="498865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2133600"/>
            <a:ext cx="2362200" cy="1447801"/>
          </a:xfrm>
          <a:prstGeom prst="rect">
            <a:avLst/>
          </a:prstGeom>
        </p:spPr>
      </p:pic>
      <p:sp>
        <p:nvSpPr>
          <p:cNvPr id="3" name="TextBox 2"/>
          <p:cNvSpPr txBox="1"/>
          <p:nvPr/>
        </p:nvSpPr>
        <p:spPr>
          <a:xfrm>
            <a:off x="5217942" y="3549135"/>
            <a:ext cx="3810000" cy="369332"/>
          </a:xfrm>
          <a:prstGeom prst="rect">
            <a:avLst/>
          </a:prstGeom>
          <a:noFill/>
        </p:spPr>
        <p:txBody>
          <a:bodyPr wrap="square" rtlCol="0">
            <a:spAutoFit/>
          </a:bodyPr>
          <a:lstStyle/>
          <a:p>
            <a:r>
              <a:rPr lang="en-AU" b="1" dirty="0" smtClean="0"/>
              <a:t>REMOTED ACTIVATE RECEIVER</a:t>
            </a:r>
            <a:endParaRPr lang="en-AU"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5">
            <a:extLst>
              <a:ext uri="{FF2B5EF4-FFF2-40B4-BE49-F238E27FC236}">
                <a16:creationId xmlns:a16="http://schemas.microsoft.com/office/drawing/2014/main" id="{19F98F3E-4C1B-4EB1-8729-4AFCB262032D}"/>
              </a:ext>
            </a:extLst>
          </p:cNvPr>
          <p:cNvSpPr txBox="1">
            <a:spLocks/>
          </p:cNvSpPr>
          <p:nvPr/>
        </p:nvSpPr>
        <p:spPr>
          <a:xfrm>
            <a:off x="457200" y="433081"/>
            <a:ext cx="9144000" cy="566822"/>
          </a:xfrm>
          <a:prstGeom prst="rect">
            <a:avLst/>
          </a:prstGeom>
        </p:spPr>
        <p:style>
          <a:lnRef idx="0">
            <a:schemeClr val="accent3"/>
          </a:lnRef>
          <a:fillRef idx="3">
            <a:schemeClr val="accent3"/>
          </a:fillRef>
          <a:effectRef idx="3">
            <a:schemeClr val="accent3"/>
          </a:effectRef>
          <a:fontRef idx="minor">
            <a:schemeClr val="lt1"/>
          </a:fontRef>
        </p:style>
        <p:txBody>
          <a:bodyPr vert="horz" wrap="square" lIns="0" tIns="12700" rIns="0" bIns="0" rtlCol="0">
            <a:spAutoFit/>
          </a:bodyPr>
          <a:lstStyle>
            <a:lvl1pPr>
              <a:defRPr sz="2400" b="0" i="0">
                <a:solidFill>
                  <a:schemeClr val="bg1"/>
                </a:solidFill>
                <a:latin typeface="Arial"/>
                <a:ea typeface="+mj-ea"/>
                <a:cs typeface="Arial"/>
              </a:defRPr>
            </a:lvl1pPr>
          </a:lstStyle>
          <a:p>
            <a:pPr marL="12700" algn="ctr">
              <a:spcBef>
                <a:spcPts val="100"/>
              </a:spcBef>
            </a:pPr>
            <a:r>
              <a:rPr lang="en-GB" sz="3600" kern="0" spc="-5" dirty="0"/>
              <a:t>Disaster Prevention and Mitigation Initiative </a:t>
            </a:r>
            <a:endParaRPr lang="en-US" sz="3600" kern="0" spc="-10" dirty="0"/>
          </a:p>
        </p:txBody>
      </p:sp>
      <p:sp>
        <p:nvSpPr>
          <p:cNvPr id="5" name="Content Placeholder 2">
            <a:extLst>
              <a:ext uri="{FF2B5EF4-FFF2-40B4-BE49-F238E27FC236}">
                <a16:creationId xmlns:a16="http://schemas.microsoft.com/office/drawing/2014/main" id="{11DC6F1B-65FC-4479-8F85-3143AA893B39}"/>
              </a:ext>
            </a:extLst>
          </p:cNvPr>
          <p:cNvSpPr txBox="1">
            <a:spLocks/>
          </p:cNvSpPr>
          <p:nvPr/>
        </p:nvSpPr>
        <p:spPr>
          <a:xfrm>
            <a:off x="685800" y="1219200"/>
            <a:ext cx="9049387" cy="6131694"/>
          </a:xfrm>
          <a:prstGeom prst="rect">
            <a:avLst/>
          </a:prstGeom>
        </p:spPr>
        <p:txBody>
          <a:bodyPr wrap="square" lIns="0" tIns="0" rIns="0" bIns="0">
            <a:norm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200" kern="0" dirty="0">
                <a:solidFill>
                  <a:srgbClr val="FF0000"/>
                </a:solidFill>
              </a:rPr>
              <a:t>Early warning systems and Communication networks</a:t>
            </a:r>
          </a:p>
          <a:p>
            <a:pPr lvl="1"/>
            <a:r>
              <a:rPr lang="en-US" sz="2200" kern="0" dirty="0">
                <a:solidFill>
                  <a:srgbClr val="FF0000"/>
                </a:solidFill>
              </a:rPr>
              <a:t>Designed to detect and monitor potential disasters such as earthquakes, tsunami, hurricanes, floods, wildfires</a:t>
            </a:r>
          </a:p>
          <a:p>
            <a:pPr lvl="1"/>
            <a:r>
              <a:rPr lang="en-US" sz="2200" kern="0" dirty="0">
                <a:solidFill>
                  <a:srgbClr val="FF0000"/>
                </a:solidFill>
              </a:rPr>
              <a:t>play a vital role in alerting communities about impending disasters, allowing them to take necessary precautions and evacuate if required.</a:t>
            </a:r>
          </a:p>
          <a:p>
            <a:pPr lvl="1"/>
            <a:r>
              <a:rPr lang="en-US" sz="2200" kern="0" dirty="0">
                <a:solidFill>
                  <a:srgbClr val="FF0000"/>
                </a:solidFill>
              </a:rPr>
              <a:t>Telecom infrastructure and services – NEWS Project </a:t>
            </a:r>
          </a:p>
          <a:p>
            <a:pPr lvl="2"/>
            <a:r>
              <a:rPr lang="en-US" sz="2200" kern="0" dirty="0">
                <a:solidFill>
                  <a:srgbClr val="FF0000"/>
                </a:solidFill>
              </a:rPr>
              <a:t>VHF and HF systems</a:t>
            </a:r>
          </a:p>
          <a:p>
            <a:pPr lvl="2"/>
            <a:r>
              <a:rPr lang="en-US" sz="2200" kern="0" dirty="0">
                <a:solidFill>
                  <a:srgbClr val="FF0000"/>
                </a:solidFill>
              </a:rPr>
              <a:t>emergency sirens</a:t>
            </a:r>
          </a:p>
          <a:p>
            <a:pPr lvl="2"/>
            <a:r>
              <a:rPr lang="en-US" sz="2200" kern="0" dirty="0">
                <a:solidFill>
                  <a:srgbClr val="FF0000"/>
                </a:solidFill>
              </a:rPr>
              <a:t>radio broadcast AM and FM</a:t>
            </a:r>
          </a:p>
          <a:p>
            <a:pPr lvl="2"/>
            <a:r>
              <a:rPr lang="en-US" sz="2200" kern="0" dirty="0">
                <a:solidFill>
                  <a:srgbClr val="FF0000"/>
                </a:solidFill>
              </a:rPr>
              <a:t>Internet and </a:t>
            </a:r>
            <a:r>
              <a:rPr lang="en-US" sz="2200" kern="0" dirty="0" err="1">
                <a:solidFill>
                  <a:srgbClr val="FF0000"/>
                </a:solidFill>
              </a:rPr>
              <a:t>ip</a:t>
            </a:r>
            <a:r>
              <a:rPr lang="en-US" sz="2200" kern="0" dirty="0">
                <a:solidFill>
                  <a:srgbClr val="FF0000"/>
                </a:solidFill>
              </a:rPr>
              <a:t> link networks, towers</a:t>
            </a:r>
          </a:p>
          <a:p>
            <a:pPr lvl="2"/>
            <a:r>
              <a:rPr lang="en-US" sz="2200" kern="0" dirty="0">
                <a:solidFill>
                  <a:srgbClr val="FF0000"/>
                </a:solidFill>
              </a:rPr>
              <a:t>communications channels such as SMS, cell broadcast, mobile apps, social media platforms</a:t>
            </a:r>
          </a:p>
          <a:p>
            <a:pPr lvl="1"/>
            <a:r>
              <a:rPr lang="en-US" sz="2200" kern="0" dirty="0">
                <a:solidFill>
                  <a:srgbClr val="FF0000"/>
                </a:solidFill>
              </a:rPr>
              <a:t>Tonga is covered by the Pacific Tsunami Warning System (Center) based in Honolulu, monitoring seismographs and deep-sea gauges sensors to detect earthquakes and tsunami waves. Such Tsunami warning will be triggered from Meteorology office once received alert from PTWS. </a:t>
            </a:r>
          </a:p>
          <a:p>
            <a:pPr lvl="1"/>
            <a:endParaRPr lang="en-US" kern="0" dirty="0">
              <a:solidFill>
                <a:sysClr val="windowText" lastClr="000000"/>
              </a:solidFill>
            </a:endParaRPr>
          </a:p>
        </p:txBody>
      </p:sp>
    </p:spTree>
    <p:extLst>
      <p:ext uri="{BB962C8B-B14F-4D97-AF65-F5344CB8AC3E}">
        <p14:creationId xmlns:p14="http://schemas.microsoft.com/office/powerpoint/2010/main" val="3904880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5">
            <a:extLst>
              <a:ext uri="{FF2B5EF4-FFF2-40B4-BE49-F238E27FC236}">
                <a16:creationId xmlns:a16="http://schemas.microsoft.com/office/drawing/2014/main" id="{F85FF2B9-971E-491F-91CC-2E407BA206BF}"/>
              </a:ext>
            </a:extLst>
          </p:cNvPr>
          <p:cNvSpPr txBox="1">
            <a:spLocks/>
          </p:cNvSpPr>
          <p:nvPr/>
        </p:nvSpPr>
        <p:spPr>
          <a:xfrm>
            <a:off x="1391920" y="479380"/>
            <a:ext cx="7274559" cy="566822"/>
          </a:xfrm>
          <a:prstGeom prst="rect">
            <a:avLst/>
          </a:prstGeom>
        </p:spPr>
        <p:style>
          <a:lnRef idx="0">
            <a:schemeClr val="accent3"/>
          </a:lnRef>
          <a:fillRef idx="3">
            <a:schemeClr val="accent3"/>
          </a:fillRef>
          <a:effectRef idx="3">
            <a:schemeClr val="accent3"/>
          </a:effectRef>
          <a:fontRef idx="minor">
            <a:schemeClr val="lt1"/>
          </a:fontRef>
        </p:style>
        <p:txBody>
          <a:bodyPr vert="horz" wrap="square" lIns="0" tIns="12700" rIns="0" bIns="0" rtlCol="0">
            <a:spAutoFit/>
          </a:bodyPr>
          <a:lstStyle>
            <a:lvl1pPr>
              <a:defRPr sz="2400" b="0" i="0">
                <a:solidFill>
                  <a:schemeClr val="bg1"/>
                </a:solidFill>
                <a:latin typeface="Arial"/>
                <a:ea typeface="+mj-ea"/>
                <a:cs typeface="Arial"/>
              </a:defRPr>
            </a:lvl1pPr>
          </a:lstStyle>
          <a:p>
            <a:pPr marL="12700" algn="ctr">
              <a:spcBef>
                <a:spcPts val="100"/>
              </a:spcBef>
            </a:pPr>
            <a:r>
              <a:rPr lang="en-AU" sz="3600">
                <a:latin typeface="News706 BT" panose="02040804060705020204" pitchFamily="18" charset="0"/>
              </a:rPr>
              <a:t>Policy and Collaboration</a:t>
            </a:r>
            <a:endParaRPr lang="en-US" sz="3600" kern="0" spc="-10" dirty="0"/>
          </a:p>
        </p:txBody>
      </p:sp>
      <p:pic>
        <p:nvPicPr>
          <p:cNvPr id="9" name="Picture 8">
            <a:extLst>
              <a:ext uri="{FF2B5EF4-FFF2-40B4-BE49-F238E27FC236}">
                <a16:creationId xmlns:a16="http://schemas.microsoft.com/office/drawing/2014/main" id="{A183FF39-530E-40F8-8571-BD8544D72584}"/>
              </a:ext>
            </a:extLst>
          </p:cNvPr>
          <p:cNvPicPr>
            <a:picLocks noChangeAspect="1"/>
          </p:cNvPicPr>
          <p:nvPr/>
        </p:nvPicPr>
        <p:blipFill>
          <a:blip r:embed="rId3"/>
          <a:stretch>
            <a:fillRect/>
          </a:stretch>
        </p:blipFill>
        <p:spPr>
          <a:xfrm>
            <a:off x="7596772" y="609600"/>
            <a:ext cx="2139414" cy="1752107"/>
          </a:xfrm>
          <a:prstGeom prst="rect">
            <a:avLst/>
          </a:prstGeom>
        </p:spPr>
      </p:pic>
      <p:sp>
        <p:nvSpPr>
          <p:cNvPr id="2" name="TextBox 1"/>
          <p:cNvSpPr txBox="1"/>
          <p:nvPr/>
        </p:nvSpPr>
        <p:spPr>
          <a:xfrm>
            <a:off x="914400" y="1600200"/>
            <a:ext cx="8153400" cy="4721292"/>
          </a:xfrm>
          <a:prstGeom prst="rect">
            <a:avLst/>
          </a:prstGeom>
          <a:noFill/>
        </p:spPr>
        <p:txBody>
          <a:bodyPr wrap="square" rtlCol="0">
            <a:spAutoFit/>
          </a:bodyPr>
          <a:lstStyle/>
          <a:p>
            <a:pPr marL="342900" lvl="0" indent="-342900" defTabSz="457200">
              <a:spcBef>
                <a:spcPct val="20000"/>
              </a:spcBef>
              <a:buFont typeface="Arial"/>
              <a:buChar char="•"/>
            </a:pPr>
            <a:r>
              <a:rPr lang="en-AU" sz="3200" dirty="0">
                <a:solidFill>
                  <a:srgbClr val="FF0000"/>
                </a:solidFill>
                <a:latin typeface="News706 BT" panose="02040804060705020204" pitchFamily="18" charset="0"/>
              </a:rPr>
              <a:t>Collaboration needed between Tonga Government, Regulator (</a:t>
            </a:r>
            <a:r>
              <a:rPr lang="en-AU" sz="3200" dirty="0" err="1">
                <a:solidFill>
                  <a:srgbClr val="FF0000"/>
                </a:solidFill>
                <a:latin typeface="News706 BT" panose="02040804060705020204" pitchFamily="18" charset="0"/>
              </a:rPr>
              <a:t>Depatment</a:t>
            </a:r>
            <a:r>
              <a:rPr lang="en-AU" sz="3200" dirty="0">
                <a:solidFill>
                  <a:srgbClr val="FF0000"/>
                </a:solidFill>
                <a:latin typeface="News706 BT" panose="02040804060705020204" pitchFamily="18" charset="0"/>
              </a:rPr>
              <a:t> of Communication), </a:t>
            </a:r>
            <a:r>
              <a:rPr lang="en-AU" sz="3200" dirty="0" err="1">
                <a:solidFill>
                  <a:srgbClr val="FF0000"/>
                </a:solidFill>
                <a:latin typeface="News706 BT" panose="02040804060705020204" pitchFamily="18" charset="0"/>
              </a:rPr>
              <a:t>Digicel</a:t>
            </a:r>
            <a:r>
              <a:rPr lang="en-AU" sz="3200" dirty="0">
                <a:solidFill>
                  <a:srgbClr val="FF0000"/>
                </a:solidFill>
                <a:latin typeface="News706 BT" panose="02040804060705020204" pitchFamily="18" charset="0"/>
              </a:rPr>
              <a:t>, </a:t>
            </a:r>
            <a:r>
              <a:rPr lang="en-AU" sz="3200" dirty="0" err="1">
                <a:solidFill>
                  <a:srgbClr val="FF0000"/>
                </a:solidFill>
                <a:latin typeface="News706 BT" panose="02040804060705020204" pitchFamily="18" charset="0"/>
              </a:rPr>
              <a:t>TCC</a:t>
            </a:r>
            <a:r>
              <a:rPr lang="en-AU" sz="3200" dirty="0">
                <a:solidFill>
                  <a:srgbClr val="FF0000"/>
                </a:solidFill>
                <a:latin typeface="News706 BT" panose="02040804060705020204" pitchFamily="18" charset="0"/>
              </a:rPr>
              <a:t> and </a:t>
            </a:r>
            <a:r>
              <a:rPr lang="en-AU" sz="3200" dirty="0" err="1">
                <a:solidFill>
                  <a:srgbClr val="FF0000"/>
                </a:solidFill>
                <a:latin typeface="News706 BT" panose="02040804060705020204" pitchFamily="18" charset="0"/>
              </a:rPr>
              <a:t>Wantok</a:t>
            </a:r>
            <a:r>
              <a:rPr lang="en-AU" sz="3200" dirty="0">
                <a:solidFill>
                  <a:srgbClr val="FF0000"/>
                </a:solidFill>
                <a:latin typeface="News706 BT" panose="02040804060705020204" pitchFamily="18" charset="0"/>
              </a:rPr>
              <a:t> (Local Operators)</a:t>
            </a:r>
          </a:p>
          <a:p>
            <a:pPr marL="342900" lvl="0" indent="-342900" defTabSz="457200">
              <a:spcBef>
                <a:spcPct val="20000"/>
              </a:spcBef>
              <a:buFont typeface="Arial"/>
              <a:buChar char="•"/>
            </a:pPr>
            <a:r>
              <a:rPr lang="en-AU" sz="3200" dirty="0">
                <a:solidFill>
                  <a:srgbClr val="FF0000"/>
                </a:solidFill>
                <a:latin typeface="News706 BT" panose="02040804060705020204" pitchFamily="18" charset="0"/>
              </a:rPr>
              <a:t>Clear policies for early warning alerts through telecom networks.</a:t>
            </a:r>
          </a:p>
          <a:p>
            <a:pPr marL="342900" lvl="0" indent="-342900" defTabSz="457200">
              <a:spcBef>
                <a:spcPct val="20000"/>
              </a:spcBef>
              <a:buFont typeface="Arial"/>
              <a:buChar char="•"/>
            </a:pPr>
            <a:r>
              <a:rPr lang="en-AU" sz="3200" dirty="0">
                <a:solidFill>
                  <a:srgbClr val="FF0000"/>
                </a:solidFill>
                <a:latin typeface="News706 BT" panose="02040804060705020204" pitchFamily="18" charset="0"/>
              </a:rPr>
              <a:t>Partnership with Pacific </a:t>
            </a:r>
            <a:r>
              <a:rPr lang="en-AU" sz="3200" dirty="0" err="1">
                <a:solidFill>
                  <a:srgbClr val="FF0000"/>
                </a:solidFill>
                <a:latin typeface="News706 BT" panose="02040804060705020204" pitchFamily="18" charset="0"/>
              </a:rPr>
              <a:t>Neighbors</a:t>
            </a:r>
            <a:r>
              <a:rPr lang="en-AU" sz="3200" dirty="0">
                <a:solidFill>
                  <a:srgbClr val="FF0000"/>
                </a:solidFill>
                <a:latin typeface="News706 BT" panose="02040804060705020204" pitchFamily="18" charset="0"/>
              </a:rPr>
              <a:t> (Fiji, Samoa, New Zealand) for shared data and response.</a:t>
            </a:r>
          </a:p>
        </p:txBody>
      </p:sp>
      <p:sp>
        <p:nvSpPr>
          <p:cNvPr id="6" name="object 59"/>
          <p:cNvSpPr/>
          <p:nvPr/>
        </p:nvSpPr>
        <p:spPr>
          <a:xfrm>
            <a:off x="7951657" y="6254999"/>
            <a:ext cx="1654301" cy="1063752"/>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5">
            <a:extLst>
              <a:ext uri="{FF2B5EF4-FFF2-40B4-BE49-F238E27FC236}">
                <a16:creationId xmlns:a16="http://schemas.microsoft.com/office/drawing/2014/main" id="{F85FF2B9-971E-491F-91CC-2E407BA206BF}"/>
              </a:ext>
            </a:extLst>
          </p:cNvPr>
          <p:cNvSpPr txBox="1">
            <a:spLocks/>
          </p:cNvSpPr>
          <p:nvPr/>
        </p:nvSpPr>
        <p:spPr>
          <a:xfrm>
            <a:off x="1391920" y="479380"/>
            <a:ext cx="7274559" cy="1120820"/>
          </a:xfrm>
          <a:prstGeom prst="rect">
            <a:avLst/>
          </a:prstGeom>
        </p:spPr>
        <p:style>
          <a:lnRef idx="0">
            <a:schemeClr val="accent3"/>
          </a:lnRef>
          <a:fillRef idx="3">
            <a:schemeClr val="accent3"/>
          </a:fillRef>
          <a:effectRef idx="3">
            <a:schemeClr val="accent3"/>
          </a:effectRef>
          <a:fontRef idx="minor">
            <a:schemeClr val="lt1"/>
          </a:fontRef>
        </p:style>
        <p:txBody>
          <a:bodyPr vert="horz" wrap="square" lIns="0" tIns="12700" rIns="0" bIns="0" rtlCol="0">
            <a:spAutoFit/>
          </a:bodyPr>
          <a:lstStyle>
            <a:lvl1pPr>
              <a:defRPr sz="2400" b="0" i="0">
                <a:solidFill>
                  <a:schemeClr val="bg1"/>
                </a:solidFill>
                <a:latin typeface="Arial"/>
                <a:ea typeface="+mj-ea"/>
                <a:cs typeface="Arial"/>
              </a:defRPr>
            </a:lvl1pPr>
          </a:lstStyle>
          <a:p>
            <a:pPr marL="12700" algn="ctr">
              <a:spcBef>
                <a:spcPts val="100"/>
              </a:spcBef>
            </a:pPr>
            <a:r>
              <a:rPr lang="en-AU" sz="3600" dirty="0">
                <a:latin typeface="News706 BT" panose="02040804060705020204" pitchFamily="18" charset="0"/>
              </a:rPr>
              <a:t>Non-Terrestrial Networks (NTN) &amp; </a:t>
            </a:r>
            <a:r>
              <a:rPr lang="en-AU" sz="3600" dirty="0" err="1">
                <a:latin typeface="News706 BT" panose="02040804060705020204" pitchFamily="18" charset="0"/>
              </a:rPr>
              <a:t>D2D</a:t>
            </a:r>
            <a:r>
              <a:rPr lang="en-AU" sz="3600" dirty="0">
                <a:latin typeface="News706 BT" panose="02040804060705020204" pitchFamily="18" charset="0"/>
              </a:rPr>
              <a:t> Solutions</a:t>
            </a:r>
            <a:endParaRPr lang="en-US" sz="3600" kern="0" spc="-10" dirty="0"/>
          </a:p>
        </p:txBody>
      </p:sp>
      <p:pic>
        <p:nvPicPr>
          <p:cNvPr id="9" name="Picture 8">
            <a:extLst>
              <a:ext uri="{FF2B5EF4-FFF2-40B4-BE49-F238E27FC236}">
                <a16:creationId xmlns:a16="http://schemas.microsoft.com/office/drawing/2014/main" id="{A183FF39-530E-40F8-8571-BD8544D72584}"/>
              </a:ext>
            </a:extLst>
          </p:cNvPr>
          <p:cNvPicPr>
            <a:picLocks noChangeAspect="1"/>
          </p:cNvPicPr>
          <p:nvPr/>
        </p:nvPicPr>
        <p:blipFill>
          <a:blip r:embed="rId3"/>
          <a:stretch>
            <a:fillRect/>
          </a:stretch>
        </p:blipFill>
        <p:spPr>
          <a:xfrm>
            <a:off x="7596772" y="609600"/>
            <a:ext cx="2139414" cy="1752107"/>
          </a:xfrm>
          <a:prstGeom prst="rect">
            <a:avLst/>
          </a:prstGeom>
        </p:spPr>
      </p:pic>
      <p:sp>
        <p:nvSpPr>
          <p:cNvPr id="20" name="Content Placeholder 2">
            <a:extLst>
              <a:ext uri="{FF2B5EF4-FFF2-40B4-BE49-F238E27FC236}">
                <a16:creationId xmlns:a16="http://schemas.microsoft.com/office/drawing/2014/main" id="{A52D34FD-37C6-4B4E-BF00-9E6C054C65F2}"/>
              </a:ext>
            </a:extLst>
          </p:cNvPr>
          <p:cNvSpPr txBox="1">
            <a:spLocks/>
          </p:cNvSpPr>
          <p:nvPr/>
        </p:nvSpPr>
        <p:spPr>
          <a:xfrm>
            <a:off x="990600" y="1981200"/>
            <a:ext cx="8610600" cy="571238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lvl="0" indent="-342900" defTabSz="457200">
              <a:spcBef>
                <a:spcPct val="20000"/>
              </a:spcBef>
              <a:buFont typeface="Arial"/>
              <a:buChar char="•"/>
            </a:pPr>
            <a:r>
              <a:rPr lang="en-AU" sz="3200" dirty="0">
                <a:solidFill>
                  <a:srgbClr val="FF0000"/>
                </a:solidFill>
                <a:latin typeface="News706 BT" panose="02040804060705020204" pitchFamily="18" charset="0"/>
              </a:rPr>
              <a:t>During the 2022 volcanic eruption, Tonga lost internet Connectivity for a 4 to 5 months.</a:t>
            </a:r>
          </a:p>
          <a:p>
            <a:pPr marL="342900" lvl="0" indent="-342900" defTabSz="457200">
              <a:spcBef>
                <a:spcPct val="20000"/>
              </a:spcBef>
              <a:buFont typeface="Arial"/>
              <a:buChar char="•"/>
            </a:pPr>
            <a:r>
              <a:rPr lang="en-AU" sz="3200" dirty="0">
                <a:solidFill>
                  <a:srgbClr val="FF0000"/>
                </a:solidFill>
                <a:latin typeface="News706 BT" panose="02040804060705020204" pitchFamily="18" charset="0"/>
              </a:rPr>
              <a:t>Non- Terrestrial Networks (Satellite) are critical as back up.</a:t>
            </a:r>
          </a:p>
          <a:p>
            <a:pPr marL="342900" lvl="0" indent="-342900" defTabSz="457200">
              <a:spcBef>
                <a:spcPct val="20000"/>
              </a:spcBef>
              <a:buFont typeface="Arial"/>
              <a:buChar char="•"/>
            </a:pPr>
            <a:r>
              <a:rPr lang="en-AU" sz="3200" dirty="0">
                <a:solidFill>
                  <a:srgbClr val="FF0000"/>
                </a:solidFill>
                <a:latin typeface="News706 BT" panose="02040804060705020204" pitchFamily="18" charset="0"/>
              </a:rPr>
              <a:t>Direct-to-Device (</a:t>
            </a:r>
            <a:r>
              <a:rPr lang="en-AU" sz="3200" dirty="0" err="1">
                <a:solidFill>
                  <a:srgbClr val="FF0000"/>
                </a:solidFill>
                <a:latin typeface="News706 BT" panose="02040804060705020204" pitchFamily="18" charset="0"/>
              </a:rPr>
              <a:t>D2D</a:t>
            </a:r>
            <a:r>
              <a:rPr lang="en-AU" sz="3200" dirty="0">
                <a:solidFill>
                  <a:srgbClr val="FF0000"/>
                </a:solidFill>
                <a:latin typeface="News706 BT" panose="02040804060705020204" pitchFamily="18" charset="0"/>
              </a:rPr>
              <a:t>)satellite messaging can reach villages even without local towers.</a:t>
            </a:r>
          </a:p>
        </p:txBody>
      </p:sp>
      <p:sp>
        <p:nvSpPr>
          <p:cNvPr id="5" name="object 59"/>
          <p:cNvSpPr/>
          <p:nvPr/>
        </p:nvSpPr>
        <p:spPr>
          <a:xfrm>
            <a:off x="7951657" y="6254999"/>
            <a:ext cx="1654301" cy="1063752"/>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65733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90600" y="1524000"/>
            <a:ext cx="8534400" cy="4228850"/>
          </a:xfrm>
          <a:prstGeom prst="rect">
            <a:avLst/>
          </a:prstGeom>
          <a:noFill/>
        </p:spPr>
        <p:txBody>
          <a:bodyPr wrap="square" rtlCol="0">
            <a:spAutoFit/>
          </a:bodyPr>
          <a:lstStyle/>
          <a:p>
            <a:pPr marL="342900" lvl="0" indent="-342900" defTabSz="457200">
              <a:spcBef>
                <a:spcPct val="20000"/>
              </a:spcBef>
              <a:buFont typeface="Arial"/>
              <a:buChar char="•"/>
            </a:pPr>
            <a:r>
              <a:rPr lang="en-AU" sz="3200" dirty="0">
                <a:solidFill>
                  <a:srgbClr val="FF0000"/>
                </a:solidFill>
                <a:latin typeface="News706 BT" panose="02040804060705020204" pitchFamily="18" charset="0"/>
              </a:rPr>
              <a:t>Tonga’s Island geography and disaster risks make early warning vital.</a:t>
            </a:r>
          </a:p>
          <a:p>
            <a:pPr marL="342900" lvl="0" indent="-342900" defTabSz="457200">
              <a:spcBef>
                <a:spcPct val="20000"/>
              </a:spcBef>
              <a:buFont typeface="Arial"/>
              <a:buChar char="•"/>
            </a:pPr>
            <a:r>
              <a:rPr lang="en-AU" sz="3200" dirty="0">
                <a:solidFill>
                  <a:srgbClr val="FF0000"/>
                </a:solidFill>
                <a:latin typeface="News706 BT" panose="02040804060705020204" pitchFamily="18" charset="0"/>
              </a:rPr>
              <a:t>Adopting </a:t>
            </a:r>
            <a:r>
              <a:rPr lang="en-AU" sz="3200" dirty="0" err="1">
                <a:solidFill>
                  <a:srgbClr val="FF0000"/>
                </a:solidFill>
                <a:latin typeface="News706 BT" panose="02040804060705020204" pitchFamily="18" charset="0"/>
              </a:rPr>
              <a:t>AI,DCM,Cell</a:t>
            </a:r>
            <a:r>
              <a:rPr lang="en-AU" sz="3200" dirty="0">
                <a:solidFill>
                  <a:srgbClr val="FF0000"/>
                </a:solidFill>
                <a:latin typeface="News706 BT" panose="02040804060705020204" pitchFamily="18" charset="0"/>
              </a:rPr>
              <a:t> Broadcast, NTN, and </a:t>
            </a:r>
            <a:r>
              <a:rPr lang="en-AU" sz="3200" dirty="0" err="1">
                <a:solidFill>
                  <a:srgbClr val="FF0000"/>
                </a:solidFill>
                <a:latin typeface="News706 BT" panose="02040804060705020204" pitchFamily="18" charset="0"/>
              </a:rPr>
              <a:t>D2D</a:t>
            </a:r>
            <a:r>
              <a:rPr lang="en-AU" sz="3200" dirty="0">
                <a:solidFill>
                  <a:srgbClr val="FF0000"/>
                </a:solidFill>
                <a:latin typeface="News706 BT" panose="02040804060705020204" pitchFamily="18" charset="0"/>
              </a:rPr>
              <a:t> strengthens national resilience.</a:t>
            </a:r>
          </a:p>
          <a:p>
            <a:pPr marL="342900" lvl="0" indent="-342900" defTabSz="457200">
              <a:spcBef>
                <a:spcPct val="20000"/>
              </a:spcBef>
              <a:buFont typeface="Arial"/>
              <a:buChar char="•"/>
            </a:pPr>
            <a:r>
              <a:rPr lang="en-AU" sz="3200" dirty="0">
                <a:solidFill>
                  <a:srgbClr val="FF0000"/>
                </a:solidFill>
                <a:latin typeface="News706 BT" panose="02040804060705020204" pitchFamily="18" charset="0"/>
              </a:rPr>
              <a:t>Strong policies and collaboration will ensure Tonga is better prepared for the next disaster.</a:t>
            </a:r>
          </a:p>
        </p:txBody>
      </p:sp>
      <p:sp>
        <p:nvSpPr>
          <p:cNvPr id="4" name="object 5">
            <a:extLst>
              <a:ext uri="{FF2B5EF4-FFF2-40B4-BE49-F238E27FC236}">
                <a16:creationId xmlns:a16="http://schemas.microsoft.com/office/drawing/2014/main" id="{F85FF2B9-971E-491F-91CC-2E407BA206BF}"/>
              </a:ext>
            </a:extLst>
          </p:cNvPr>
          <p:cNvSpPr txBox="1">
            <a:spLocks/>
          </p:cNvSpPr>
          <p:nvPr/>
        </p:nvSpPr>
        <p:spPr>
          <a:xfrm>
            <a:off x="434541" y="480458"/>
            <a:ext cx="7274559" cy="566822"/>
          </a:xfrm>
          <a:prstGeom prst="rect">
            <a:avLst/>
          </a:prstGeom>
        </p:spPr>
        <p:style>
          <a:lnRef idx="0">
            <a:schemeClr val="accent3"/>
          </a:lnRef>
          <a:fillRef idx="3">
            <a:schemeClr val="accent3"/>
          </a:fillRef>
          <a:effectRef idx="3">
            <a:schemeClr val="accent3"/>
          </a:effectRef>
          <a:fontRef idx="minor">
            <a:schemeClr val="lt1"/>
          </a:fontRef>
        </p:style>
        <p:txBody>
          <a:bodyPr vert="horz" wrap="square" lIns="0" tIns="12700" rIns="0" bIns="0" rtlCol="0">
            <a:spAutoFit/>
          </a:bodyPr>
          <a:lstStyle>
            <a:lvl1pPr>
              <a:defRPr sz="2400" b="0" i="0">
                <a:solidFill>
                  <a:schemeClr val="bg1"/>
                </a:solidFill>
                <a:latin typeface="Arial"/>
                <a:ea typeface="+mj-ea"/>
                <a:cs typeface="Arial"/>
              </a:defRPr>
            </a:lvl1pPr>
          </a:lstStyle>
          <a:p>
            <a:pPr marL="12700" algn="ctr">
              <a:spcBef>
                <a:spcPts val="100"/>
              </a:spcBef>
            </a:pPr>
            <a:r>
              <a:rPr lang="en-AU" sz="3600" dirty="0">
                <a:latin typeface="News706 BT" panose="02040804060705020204" pitchFamily="18" charset="0"/>
              </a:rPr>
              <a:t>Conclusion</a:t>
            </a:r>
            <a:endParaRPr lang="en-US" sz="3600" kern="0" spc="-10" dirty="0"/>
          </a:p>
        </p:txBody>
      </p:sp>
      <p:sp>
        <p:nvSpPr>
          <p:cNvPr id="5" name="object 59"/>
          <p:cNvSpPr/>
          <p:nvPr/>
        </p:nvSpPr>
        <p:spPr>
          <a:xfrm>
            <a:off x="7951657" y="6254999"/>
            <a:ext cx="1654301" cy="1063752"/>
          </a:xfrm>
          <a:prstGeom prst="rect">
            <a:avLst/>
          </a:prstGeom>
          <a:blipFill>
            <a:blip r:embed="rId2" cstate="print"/>
            <a:stretch>
              <a:fillRect/>
            </a:stretch>
          </a:blipFill>
        </p:spPr>
        <p:txBody>
          <a:bodyPr wrap="square" lIns="0" tIns="0" rIns="0" bIns="0" rtlCol="0"/>
          <a:lstStyle/>
          <a:p>
            <a:endParaRPr/>
          </a:p>
        </p:txBody>
      </p:sp>
      <p:pic>
        <p:nvPicPr>
          <p:cNvPr id="6" name="Picture 5">
            <a:extLst>
              <a:ext uri="{FF2B5EF4-FFF2-40B4-BE49-F238E27FC236}">
                <a16:creationId xmlns:a16="http://schemas.microsoft.com/office/drawing/2014/main" id="{A183FF39-530E-40F8-8571-BD8544D72584}"/>
              </a:ext>
            </a:extLst>
          </p:cNvPr>
          <p:cNvPicPr>
            <a:picLocks noChangeAspect="1"/>
          </p:cNvPicPr>
          <p:nvPr/>
        </p:nvPicPr>
        <p:blipFill>
          <a:blip r:embed="rId3"/>
          <a:stretch>
            <a:fillRect/>
          </a:stretch>
        </p:blipFill>
        <p:spPr>
          <a:xfrm>
            <a:off x="7709100" y="479380"/>
            <a:ext cx="2139414" cy="175210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676144" y="5739383"/>
            <a:ext cx="5121402" cy="1575816"/>
          </a:xfrm>
          <a:prstGeom prst="rect">
            <a:avLst/>
          </a:prstGeom>
          <a:blipFill>
            <a:blip r:embed="rId2" cstate="print"/>
            <a:stretch>
              <a:fillRect/>
            </a:stretch>
          </a:blipFill>
        </p:spPr>
        <p:txBody>
          <a:bodyPr wrap="square" lIns="0" tIns="0" rIns="0" bIns="0" rtlCol="0"/>
          <a:lstStyle/>
          <a:p>
            <a:endParaRPr/>
          </a:p>
        </p:txBody>
      </p:sp>
      <p:pic>
        <p:nvPicPr>
          <p:cNvPr id="4" name="Picture 3">
            <a:extLst>
              <a:ext uri="{FF2B5EF4-FFF2-40B4-BE49-F238E27FC236}">
                <a16:creationId xmlns:a16="http://schemas.microsoft.com/office/drawing/2014/main" id="{A183FF39-530E-40F8-8571-BD8544D72584}"/>
              </a:ext>
            </a:extLst>
          </p:cNvPr>
          <p:cNvPicPr>
            <a:picLocks noChangeAspect="1"/>
          </p:cNvPicPr>
          <p:nvPr/>
        </p:nvPicPr>
        <p:blipFill>
          <a:blip r:embed="rId3"/>
          <a:stretch>
            <a:fillRect/>
          </a:stretch>
        </p:blipFill>
        <p:spPr>
          <a:xfrm>
            <a:off x="3962400" y="4267200"/>
            <a:ext cx="2689495" cy="2362200"/>
          </a:xfrm>
          <a:prstGeom prst="rect">
            <a:avLst/>
          </a:prstGeom>
        </p:spPr>
      </p:pic>
      <p:sp>
        <p:nvSpPr>
          <p:cNvPr id="5" name="object 59"/>
          <p:cNvSpPr/>
          <p:nvPr/>
        </p:nvSpPr>
        <p:spPr>
          <a:xfrm>
            <a:off x="4267200" y="2819400"/>
            <a:ext cx="1654301" cy="1063752"/>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8072460" y="605168"/>
            <a:ext cx="1363980" cy="1597152"/>
          </a:xfrm>
          <a:prstGeom prst="rect">
            <a:avLst/>
          </a:prstGeom>
          <a:blipFill>
            <a:blip r:embed="rId2" cstate="print"/>
            <a:stretch>
              <a:fillRect/>
            </a:stretch>
          </a:blipFill>
        </p:spPr>
        <p:txBody>
          <a:bodyPr wrap="square" lIns="0" tIns="0" rIns="0" bIns="0" rtlCol="0"/>
          <a:lstStyle/>
          <a:p>
            <a:endParaRPr/>
          </a:p>
        </p:txBody>
      </p:sp>
      <p:sp>
        <p:nvSpPr>
          <p:cNvPr id="27" name="TextBox 26"/>
          <p:cNvSpPr txBox="1"/>
          <p:nvPr/>
        </p:nvSpPr>
        <p:spPr>
          <a:xfrm>
            <a:off x="696351" y="1211168"/>
            <a:ext cx="7620000" cy="5539978"/>
          </a:xfrm>
          <a:prstGeom prst="rect">
            <a:avLst/>
          </a:prstGeom>
          <a:noFill/>
        </p:spPr>
        <p:txBody>
          <a:bodyPr wrap="square" rtlCol="0">
            <a:spAutoFit/>
            <a:scene3d>
              <a:camera prst="orthographicFront"/>
              <a:lightRig rig="threePt" dir="t"/>
            </a:scene3d>
            <a:sp3d extrusionH="57150">
              <a:bevelT w="38100" h="38100"/>
            </a:sp3d>
          </a:bodyPr>
          <a:lstStyle/>
          <a:p>
            <a:pPr marL="285750" indent="-285750">
              <a:buFont typeface="Wingdings" panose="05000000000000000000" pitchFamily="2" charset="2"/>
              <a:buChar char="Ø"/>
            </a:pPr>
            <a:r>
              <a:rPr lang="en-US" sz="2800" dirty="0">
                <a:ln>
                  <a:solidFill>
                    <a:schemeClr val="bg1"/>
                  </a:solidFill>
                </a:ln>
                <a:effectLst>
                  <a:glow rad="101600">
                    <a:schemeClr val="accent3">
                      <a:satMod val="175000"/>
                      <a:alpha val="40000"/>
                    </a:schemeClr>
                  </a:glow>
                  <a:outerShdw blurRad="50800" dist="38100" dir="2700000" algn="tl" rotWithShape="0">
                    <a:prstClr val="black">
                      <a:alpha val="40000"/>
                    </a:prstClr>
                  </a:outerShdw>
                </a:effectLst>
              </a:rPr>
              <a:t>Where is </a:t>
            </a:r>
            <a:r>
              <a:rPr lang="en-US" sz="2800" dirty="0" smtClean="0">
                <a:ln>
                  <a:solidFill>
                    <a:schemeClr val="bg1"/>
                  </a:solidFill>
                </a:ln>
                <a:effectLst>
                  <a:glow rad="101600">
                    <a:schemeClr val="accent3">
                      <a:satMod val="175000"/>
                      <a:alpha val="40000"/>
                    </a:schemeClr>
                  </a:glow>
                  <a:outerShdw blurRad="50800" dist="38100" dir="2700000" algn="tl" rotWithShape="0">
                    <a:prstClr val="black">
                      <a:alpha val="40000"/>
                    </a:prstClr>
                  </a:outerShdw>
                </a:effectLst>
              </a:rPr>
              <a:t>Tonga</a:t>
            </a:r>
            <a:endParaRPr lang="en-US" sz="2800" dirty="0">
              <a:ln>
                <a:solidFill>
                  <a:schemeClr val="bg1"/>
                </a:solidFill>
              </a:ln>
              <a:effectLst>
                <a:glow rad="101600">
                  <a:schemeClr val="accent3">
                    <a:satMod val="175000"/>
                    <a:alpha val="40000"/>
                  </a:schemeClr>
                </a:glow>
                <a:outerShdw blurRad="50800" dist="38100" dir="2700000" algn="tl" rotWithShape="0">
                  <a:prstClr val="black">
                    <a:alpha val="40000"/>
                  </a:prstClr>
                </a:outerShdw>
              </a:effectLst>
            </a:endParaRPr>
          </a:p>
          <a:p>
            <a:pPr marL="285750" indent="-285750">
              <a:buFont typeface="Wingdings" panose="05000000000000000000" pitchFamily="2" charset="2"/>
              <a:buChar char="Ø"/>
            </a:pPr>
            <a:r>
              <a:rPr lang="en-US" sz="2800" dirty="0">
                <a:ln>
                  <a:solidFill>
                    <a:schemeClr val="bg1"/>
                  </a:solidFill>
                </a:ln>
                <a:effectLst>
                  <a:glow rad="101600">
                    <a:schemeClr val="accent3">
                      <a:satMod val="175000"/>
                      <a:alpha val="40000"/>
                    </a:schemeClr>
                  </a:glow>
                  <a:outerShdw blurRad="50800" dist="38100" dir="2700000" algn="tl" rotWithShape="0">
                    <a:prstClr val="black">
                      <a:alpha val="40000"/>
                    </a:prstClr>
                  </a:outerShdw>
                </a:effectLst>
              </a:rPr>
              <a:t>About </a:t>
            </a:r>
            <a:r>
              <a:rPr lang="en-US" sz="2800" dirty="0" smtClean="0">
                <a:ln>
                  <a:solidFill>
                    <a:schemeClr val="bg1"/>
                  </a:solidFill>
                </a:ln>
                <a:effectLst>
                  <a:glow rad="101600">
                    <a:schemeClr val="accent3">
                      <a:satMod val="175000"/>
                      <a:alpha val="40000"/>
                    </a:schemeClr>
                  </a:glow>
                  <a:outerShdw blurRad="50800" dist="38100" dir="2700000" algn="tl" rotWithShape="0">
                    <a:prstClr val="black">
                      <a:alpha val="40000"/>
                    </a:prstClr>
                  </a:outerShdw>
                </a:effectLst>
              </a:rPr>
              <a:t>Tonga</a:t>
            </a:r>
            <a:endParaRPr lang="en-US" sz="2800" dirty="0">
              <a:ln>
                <a:solidFill>
                  <a:schemeClr val="bg1"/>
                </a:solidFill>
              </a:ln>
              <a:effectLst>
                <a:glow rad="101600">
                  <a:schemeClr val="accent3">
                    <a:satMod val="175000"/>
                    <a:alpha val="40000"/>
                  </a:schemeClr>
                </a:glow>
                <a:outerShdw blurRad="50800" dist="38100" dir="2700000" algn="tl" rotWithShape="0">
                  <a:prstClr val="black">
                    <a:alpha val="40000"/>
                  </a:prstClr>
                </a:outerShdw>
              </a:effectLst>
            </a:endParaRPr>
          </a:p>
          <a:p>
            <a:pPr marL="285750" indent="-285750">
              <a:buFont typeface="Wingdings" panose="05000000000000000000" pitchFamily="2" charset="2"/>
              <a:buChar char="Ø"/>
            </a:pPr>
            <a:r>
              <a:rPr lang="en-US" sz="2800" dirty="0">
                <a:ln>
                  <a:solidFill>
                    <a:schemeClr val="bg1"/>
                  </a:solidFill>
                </a:ln>
                <a:effectLst>
                  <a:glow rad="101600">
                    <a:schemeClr val="accent3">
                      <a:satMod val="175000"/>
                      <a:alpha val="40000"/>
                    </a:schemeClr>
                  </a:glow>
                  <a:outerShdw blurRad="50800" dist="38100" dir="2700000" algn="tl" rotWithShape="0">
                    <a:prstClr val="black">
                      <a:alpha val="40000"/>
                    </a:prstClr>
                  </a:outerShdw>
                </a:effectLst>
              </a:rPr>
              <a:t>Communication </a:t>
            </a:r>
            <a:r>
              <a:rPr lang="en-US" sz="2800" dirty="0" smtClean="0">
                <a:ln>
                  <a:solidFill>
                    <a:schemeClr val="bg1"/>
                  </a:solidFill>
                </a:ln>
                <a:effectLst>
                  <a:glow rad="101600">
                    <a:schemeClr val="accent3">
                      <a:satMod val="175000"/>
                      <a:alpha val="40000"/>
                    </a:schemeClr>
                  </a:glow>
                  <a:outerShdw blurRad="50800" dist="38100" dir="2700000" algn="tl" rotWithShape="0">
                    <a:prstClr val="black">
                      <a:alpha val="40000"/>
                    </a:prstClr>
                  </a:outerShdw>
                </a:effectLst>
              </a:rPr>
              <a:t>Department</a:t>
            </a:r>
            <a:endParaRPr lang="en-US" sz="2800" dirty="0">
              <a:ln>
                <a:solidFill>
                  <a:schemeClr val="bg1"/>
                </a:solidFill>
              </a:ln>
              <a:effectLst>
                <a:glow rad="101600">
                  <a:schemeClr val="accent3">
                    <a:satMod val="175000"/>
                    <a:alpha val="40000"/>
                  </a:schemeClr>
                </a:glow>
                <a:outerShdw blurRad="50800" dist="38100" dir="2700000" algn="tl" rotWithShape="0">
                  <a:prstClr val="black">
                    <a:alpha val="40000"/>
                  </a:prstClr>
                </a:outerShdw>
              </a:effectLst>
            </a:endParaRPr>
          </a:p>
          <a:p>
            <a:pPr marL="285750" indent="-285750">
              <a:buFont typeface="Wingdings" panose="05000000000000000000" pitchFamily="2" charset="2"/>
              <a:buChar char="Ø"/>
            </a:pPr>
            <a:r>
              <a:rPr lang="en-AU" sz="2800" dirty="0">
                <a:ln>
                  <a:solidFill>
                    <a:schemeClr val="bg1"/>
                  </a:solidFill>
                </a:ln>
                <a:effectLst>
                  <a:glow rad="101600">
                    <a:schemeClr val="accent3">
                      <a:satMod val="175000"/>
                      <a:alpha val="40000"/>
                    </a:schemeClr>
                  </a:glow>
                  <a:outerShdw blurRad="50800" dist="38100" dir="2700000" algn="tl" rotWithShape="0">
                    <a:prstClr val="black">
                      <a:alpha val="40000"/>
                    </a:prstClr>
                  </a:outerShdw>
                </a:effectLst>
              </a:rPr>
              <a:t>AI in Predictive Analytics for Disaster </a:t>
            </a:r>
            <a:r>
              <a:rPr lang="en-AU" sz="2800" dirty="0" smtClean="0">
                <a:ln>
                  <a:solidFill>
                    <a:schemeClr val="bg1"/>
                  </a:solidFill>
                </a:ln>
                <a:effectLst>
                  <a:glow rad="101600">
                    <a:schemeClr val="accent3">
                      <a:satMod val="175000"/>
                      <a:alpha val="40000"/>
                    </a:schemeClr>
                  </a:glow>
                  <a:outerShdw blurRad="50800" dist="38100" dir="2700000" algn="tl" rotWithShape="0">
                    <a:prstClr val="black">
                      <a:alpha val="40000"/>
                    </a:prstClr>
                  </a:outerShdw>
                </a:effectLst>
              </a:rPr>
              <a:t>Management</a:t>
            </a:r>
            <a:endParaRPr lang="en-US" sz="2800" dirty="0">
              <a:ln>
                <a:solidFill>
                  <a:schemeClr val="bg1"/>
                </a:solidFill>
              </a:ln>
              <a:effectLst>
                <a:glow rad="101600">
                  <a:schemeClr val="accent3">
                    <a:satMod val="175000"/>
                    <a:alpha val="40000"/>
                  </a:schemeClr>
                </a:glow>
                <a:outerShdw blurRad="50800" dist="38100" dir="2700000" algn="tl" rotWithShape="0">
                  <a:prstClr val="black">
                    <a:alpha val="40000"/>
                  </a:prstClr>
                </a:outerShdw>
              </a:effectLst>
            </a:endParaRPr>
          </a:p>
          <a:p>
            <a:r>
              <a:rPr lang="en-GB" sz="2800" dirty="0" smtClean="0">
                <a:ln>
                  <a:solidFill>
                    <a:schemeClr val="bg1"/>
                  </a:solidFill>
                </a:ln>
                <a:effectLst>
                  <a:glow rad="101600">
                    <a:schemeClr val="accent3">
                      <a:satMod val="175000"/>
                      <a:alpha val="40000"/>
                    </a:schemeClr>
                  </a:glow>
                  <a:outerShdw blurRad="50800" dist="38100" dir="2700000" algn="tl" rotWithShape="0">
                    <a:prstClr val="black">
                      <a:alpha val="40000"/>
                    </a:prstClr>
                  </a:outerShdw>
                </a:effectLst>
              </a:rPr>
              <a:t>Disaster </a:t>
            </a:r>
            <a:r>
              <a:rPr lang="en-GB" sz="2800" dirty="0">
                <a:ln>
                  <a:solidFill>
                    <a:schemeClr val="bg1"/>
                  </a:solidFill>
                </a:ln>
                <a:effectLst>
                  <a:glow rad="101600">
                    <a:schemeClr val="accent3">
                      <a:satMod val="175000"/>
                      <a:alpha val="40000"/>
                    </a:schemeClr>
                  </a:glow>
                  <a:outerShdw blurRad="50800" dist="38100" dir="2700000" algn="tl" rotWithShape="0">
                    <a:prstClr val="black">
                      <a:alpha val="40000"/>
                    </a:prstClr>
                  </a:outerShdw>
                </a:effectLst>
              </a:rPr>
              <a:t>Occurrences </a:t>
            </a:r>
            <a:r>
              <a:rPr lang="en-GB" sz="2800" dirty="0" smtClean="0">
                <a:ln>
                  <a:solidFill>
                    <a:schemeClr val="bg1"/>
                  </a:solidFill>
                </a:ln>
                <a:effectLst>
                  <a:glow rad="101600">
                    <a:schemeClr val="accent3">
                      <a:satMod val="175000"/>
                      <a:alpha val="40000"/>
                    </a:schemeClr>
                  </a:glow>
                  <a:outerShdw blurRad="50800" dist="38100" dir="2700000" algn="tl" rotWithShape="0">
                    <a:prstClr val="black">
                      <a:alpha val="40000"/>
                    </a:prstClr>
                  </a:outerShdw>
                </a:effectLst>
              </a:rPr>
              <a:t>Status.</a:t>
            </a:r>
            <a:endParaRPr lang="en-US" sz="2800" dirty="0">
              <a:ln>
                <a:solidFill>
                  <a:schemeClr val="bg1"/>
                </a:solidFill>
              </a:ln>
              <a:effectLst>
                <a:glow rad="101600">
                  <a:schemeClr val="accent3">
                    <a:satMod val="175000"/>
                    <a:alpha val="40000"/>
                  </a:schemeClr>
                </a:glow>
                <a:outerShdw blurRad="50800" dist="38100" dir="2700000" algn="tl" rotWithShape="0">
                  <a:prstClr val="black">
                    <a:alpha val="40000"/>
                  </a:prstClr>
                </a:outerShdw>
              </a:effectLst>
            </a:endParaRPr>
          </a:p>
          <a:p>
            <a:pPr marL="285750" indent="-285750">
              <a:buFont typeface="Wingdings" panose="05000000000000000000" pitchFamily="2" charset="2"/>
              <a:buChar char="Ø"/>
            </a:pPr>
            <a:r>
              <a:rPr lang="en-GB" sz="2800" dirty="0">
                <a:ln>
                  <a:solidFill>
                    <a:schemeClr val="bg1"/>
                  </a:solidFill>
                </a:ln>
                <a:effectLst>
                  <a:glow rad="101600">
                    <a:schemeClr val="accent3">
                      <a:satMod val="175000"/>
                      <a:alpha val="40000"/>
                    </a:schemeClr>
                  </a:glow>
                  <a:outerShdw blurRad="50800" dist="38100" dir="2700000" algn="tl" rotWithShape="0">
                    <a:prstClr val="black">
                      <a:alpha val="40000"/>
                    </a:prstClr>
                  </a:outerShdw>
                </a:effectLst>
              </a:rPr>
              <a:t>Disaster Connectivity Maps (DCM)Disaster Prevention and Mitigation </a:t>
            </a:r>
            <a:r>
              <a:rPr lang="en-GB" sz="2800" dirty="0" smtClean="0">
                <a:ln>
                  <a:solidFill>
                    <a:schemeClr val="bg1"/>
                  </a:solidFill>
                </a:ln>
                <a:effectLst>
                  <a:glow rad="101600">
                    <a:schemeClr val="accent3">
                      <a:satMod val="175000"/>
                      <a:alpha val="40000"/>
                    </a:schemeClr>
                  </a:glow>
                  <a:outerShdw blurRad="50800" dist="38100" dir="2700000" algn="tl" rotWithShape="0">
                    <a:prstClr val="black">
                      <a:alpha val="40000"/>
                    </a:prstClr>
                  </a:outerShdw>
                </a:effectLst>
              </a:rPr>
              <a:t>Initiatives</a:t>
            </a:r>
          </a:p>
          <a:p>
            <a:pPr marL="342900" indent="-342900">
              <a:buFont typeface="Wingdings" panose="05000000000000000000" pitchFamily="2" charset="2"/>
              <a:buChar char="Ø"/>
            </a:pPr>
            <a:r>
              <a:rPr lang="en-US" sz="2800" dirty="0" smtClean="0">
                <a:ln>
                  <a:solidFill>
                    <a:schemeClr val="bg1"/>
                  </a:solidFill>
                </a:ln>
                <a:effectLst>
                  <a:glow rad="101600">
                    <a:schemeClr val="accent3">
                      <a:satMod val="175000"/>
                      <a:alpha val="40000"/>
                    </a:schemeClr>
                  </a:glow>
                  <a:outerShdw blurRad="50800" dist="38100" dir="2700000" algn="tl" rotWithShape="0">
                    <a:prstClr val="black">
                      <a:alpha val="40000"/>
                    </a:prstClr>
                  </a:outerShdw>
                </a:effectLst>
              </a:rPr>
              <a:t>Adoption </a:t>
            </a:r>
            <a:r>
              <a:rPr lang="en-US" sz="2800" dirty="0">
                <a:ln>
                  <a:solidFill>
                    <a:schemeClr val="bg1"/>
                  </a:solidFill>
                </a:ln>
                <a:effectLst>
                  <a:glow rad="101600">
                    <a:schemeClr val="accent3">
                      <a:satMod val="175000"/>
                      <a:alpha val="40000"/>
                    </a:schemeClr>
                  </a:glow>
                  <a:outerShdw blurRad="50800" dist="38100" dir="2700000" algn="tl" rotWithShape="0">
                    <a:prstClr val="black">
                      <a:alpha val="40000"/>
                    </a:prstClr>
                  </a:outerShdw>
                </a:effectLst>
              </a:rPr>
              <a:t>of Cell </a:t>
            </a:r>
            <a:r>
              <a:rPr lang="en-US" sz="2800" dirty="0" smtClean="0">
                <a:ln>
                  <a:solidFill>
                    <a:schemeClr val="bg1"/>
                  </a:solidFill>
                </a:ln>
                <a:effectLst>
                  <a:glow rad="101600">
                    <a:schemeClr val="accent3">
                      <a:satMod val="175000"/>
                      <a:alpha val="40000"/>
                    </a:schemeClr>
                  </a:glow>
                  <a:outerShdw blurRad="50800" dist="38100" dir="2700000" algn="tl" rotWithShape="0">
                    <a:prstClr val="black">
                      <a:alpha val="40000"/>
                    </a:prstClr>
                  </a:outerShdw>
                </a:effectLst>
              </a:rPr>
              <a:t>Broadcast</a:t>
            </a:r>
          </a:p>
          <a:p>
            <a:pPr marL="342900" indent="-342900">
              <a:buFont typeface="Wingdings" panose="05000000000000000000" pitchFamily="2" charset="2"/>
              <a:buChar char="Ø"/>
            </a:pPr>
            <a:r>
              <a:rPr lang="en-US" sz="2800" dirty="0">
                <a:ln>
                  <a:solidFill>
                    <a:schemeClr val="bg1"/>
                  </a:solidFill>
                </a:ln>
                <a:effectLst>
                  <a:glow rad="101600">
                    <a:schemeClr val="accent3">
                      <a:satMod val="175000"/>
                      <a:alpha val="40000"/>
                    </a:schemeClr>
                  </a:glow>
                  <a:outerShdw blurRad="50800" dist="38100" dir="2700000" algn="tl" rotWithShape="0">
                    <a:prstClr val="black">
                      <a:alpha val="40000"/>
                    </a:prstClr>
                  </a:outerShdw>
                </a:effectLst>
              </a:rPr>
              <a:t>Policy and </a:t>
            </a:r>
            <a:r>
              <a:rPr lang="en-US" sz="2800" dirty="0" smtClean="0">
                <a:ln>
                  <a:solidFill>
                    <a:schemeClr val="bg1"/>
                  </a:solidFill>
                </a:ln>
                <a:effectLst>
                  <a:glow rad="101600">
                    <a:schemeClr val="accent3">
                      <a:satMod val="175000"/>
                      <a:alpha val="40000"/>
                    </a:schemeClr>
                  </a:glow>
                  <a:outerShdw blurRad="50800" dist="38100" dir="2700000" algn="tl" rotWithShape="0">
                    <a:prstClr val="black">
                      <a:alpha val="40000"/>
                    </a:prstClr>
                  </a:outerShdw>
                </a:effectLst>
              </a:rPr>
              <a:t>Collaboration</a:t>
            </a:r>
          </a:p>
          <a:p>
            <a:pPr marL="342900" indent="-342900">
              <a:buFont typeface="Wingdings" panose="05000000000000000000" pitchFamily="2" charset="2"/>
              <a:buChar char="Ø"/>
            </a:pPr>
            <a:r>
              <a:rPr lang="en-US" sz="2800" dirty="0">
                <a:ln>
                  <a:solidFill>
                    <a:schemeClr val="bg1"/>
                  </a:solidFill>
                </a:ln>
                <a:effectLst>
                  <a:glow rad="101600">
                    <a:schemeClr val="accent3">
                      <a:satMod val="175000"/>
                      <a:alpha val="40000"/>
                    </a:schemeClr>
                  </a:glow>
                  <a:outerShdw blurRad="50800" dist="38100" dir="2700000" algn="tl" rotWithShape="0">
                    <a:prstClr val="black">
                      <a:alpha val="40000"/>
                    </a:prstClr>
                  </a:outerShdw>
                </a:effectLst>
              </a:rPr>
              <a:t>Non-Terrestrial Networks (NTN) &amp; </a:t>
            </a:r>
            <a:r>
              <a:rPr lang="en-US" sz="2800" dirty="0" err="1">
                <a:ln>
                  <a:solidFill>
                    <a:schemeClr val="bg1"/>
                  </a:solidFill>
                </a:ln>
                <a:effectLst>
                  <a:glow rad="101600">
                    <a:schemeClr val="accent3">
                      <a:satMod val="175000"/>
                      <a:alpha val="40000"/>
                    </a:schemeClr>
                  </a:glow>
                  <a:outerShdw blurRad="50800" dist="38100" dir="2700000" algn="tl" rotWithShape="0">
                    <a:prstClr val="black">
                      <a:alpha val="40000"/>
                    </a:prstClr>
                  </a:outerShdw>
                </a:effectLst>
              </a:rPr>
              <a:t>D2D</a:t>
            </a:r>
            <a:r>
              <a:rPr lang="en-US" sz="2800" dirty="0">
                <a:ln>
                  <a:solidFill>
                    <a:schemeClr val="bg1"/>
                  </a:solidFill>
                </a:ln>
                <a:effectLst>
                  <a:glow rad="101600">
                    <a:schemeClr val="accent3">
                      <a:satMod val="175000"/>
                      <a:alpha val="40000"/>
                    </a:schemeClr>
                  </a:glow>
                  <a:outerShdw blurRad="50800" dist="38100" dir="2700000" algn="tl" rotWithShape="0">
                    <a:prstClr val="black">
                      <a:alpha val="40000"/>
                    </a:prstClr>
                  </a:outerShdw>
                </a:effectLst>
              </a:rPr>
              <a:t> </a:t>
            </a:r>
            <a:r>
              <a:rPr lang="en-US" sz="2800" dirty="0" smtClean="0">
                <a:ln>
                  <a:solidFill>
                    <a:schemeClr val="bg1"/>
                  </a:solidFill>
                </a:ln>
                <a:effectLst>
                  <a:glow rad="101600">
                    <a:schemeClr val="accent3">
                      <a:satMod val="175000"/>
                      <a:alpha val="40000"/>
                    </a:schemeClr>
                  </a:glow>
                  <a:outerShdw blurRad="50800" dist="38100" dir="2700000" algn="tl" rotWithShape="0">
                    <a:prstClr val="black">
                      <a:alpha val="40000"/>
                    </a:prstClr>
                  </a:outerShdw>
                </a:effectLst>
              </a:rPr>
              <a:t>Solutions</a:t>
            </a:r>
          </a:p>
          <a:p>
            <a:pPr marL="342900" indent="-342900">
              <a:buFont typeface="Wingdings" panose="05000000000000000000" pitchFamily="2" charset="2"/>
              <a:buChar char="Ø"/>
            </a:pPr>
            <a:r>
              <a:rPr lang="en-US" sz="2800" dirty="0">
                <a:ln>
                  <a:solidFill>
                    <a:schemeClr val="bg1"/>
                  </a:solidFill>
                </a:ln>
                <a:effectLst>
                  <a:glow rad="101600">
                    <a:schemeClr val="accent3">
                      <a:satMod val="175000"/>
                      <a:alpha val="40000"/>
                    </a:schemeClr>
                  </a:glow>
                  <a:outerShdw blurRad="50800" dist="38100" dir="2700000" algn="tl" rotWithShape="0">
                    <a:prstClr val="black">
                      <a:alpha val="40000"/>
                    </a:prstClr>
                  </a:outerShdw>
                </a:effectLst>
              </a:rPr>
              <a:t>Conclusion</a:t>
            </a:r>
          </a:p>
          <a:p>
            <a:pPr marL="285750" indent="-285750">
              <a:buFont typeface="Wingdings" panose="05000000000000000000" pitchFamily="2" charset="2"/>
              <a:buChar char="Ø"/>
            </a:pPr>
            <a:endParaRPr lang="en-US" dirty="0"/>
          </a:p>
        </p:txBody>
      </p:sp>
      <p:sp>
        <p:nvSpPr>
          <p:cNvPr id="7" name="object 5">
            <a:extLst>
              <a:ext uri="{FF2B5EF4-FFF2-40B4-BE49-F238E27FC236}">
                <a16:creationId xmlns:a16="http://schemas.microsoft.com/office/drawing/2014/main" id="{F85FF2B9-971E-491F-91CC-2E407BA206BF}"/>
              </a:ext>
            </a:extLst>
          </p:cNvPr>
          <p:cNvSpPr txBox="1">
            <a:spLocks/>
          </p:cNvSpPr>
          <p:nvPr/>
        </p:nvSpPr>
        <p:spPr>
          <a:xfrm>
            <a:off x="685800" y="605168"/>
            <a:ext cx="7274559" cy="566822"/>
          </a:xfrm>
          <a:prstGeom prst="rect">
            <a:avLst/>
          </a:prstGeom>
        </p:spPr>
        <p:style>
          <a:lnRef idx="0">
            <a:schemeClr val="accent3"/>
          </a:lnRef>
          <a:fillRef idx="3">
            <a:schemeClr val="accent3"/>
          </a:fillRef>
          <a:effectRef idx="3">
            <a:schemeClr val="accent3"/>
          </a:effectRef>
          <a:fontRef idx="minor">
            <a:schemeClr val="lt1"/>
          </a:fontRef>
        </p:style>
        <p:txBody>
          <a:bodyPr vert="horz" wrap="square" lIns="0" tIns="12700" rIns="0" bIns="0" rtlCol="0">
            <a:spAutoFit/>
          </a:bodyPr>
          <a:lstStyle>
            <a:lvl1pPr>
              <a:defRPr sz="2400" b="0" i="0">
                <a:solidFill>
                  <a:schemeClr val="bg1"/>
                </a:solidFill>
                <a:latin typeface="Arial"/>
                <a:ea typeface="+mj-ea"/>
                <a:cs typeface="Arial"/>
              </a:defRPr>
            </a:lvl1pPr>
          </a:lstStyle>
          <a:p>
            <a:pPr marL="12700" algn="ctr">
              <a:spcBef>
                <a:spcPts val="100"/>
              </a:spcBef>
            </a:pPr>
            <a:r>
              <a:rPr lang="en-GB" sz="3600" kern="0" spc="-5" dirty="0" smtClean="0"/>
              <a:t>PRESENTATION OUTLINE</a:t>
            </a:r>
            <a:endParaRPr lang="en-US" sz="3600" kern="0" spc="-10" dirty="0"/>
          </a:p>
        </p:txBody>
      </p:sp>
      <p:pic>
        <p:nvPicPr>
          <p:cNvPr id="6" name="Picture 5"/>
          <p:cNvPicPr>
            <a:picLocks noChangeAspect="1"/>
          </p:cNvPicPr>
          <p:nvPr/>
        </p:nvPicPr>
        <p:blipFill>
          <a:blip r:embed="rId3"/>
          <a:stretch>
            <a:fillRect/>
          </a:stretch>
        </p:blipFill>
        <p:spPr>
          <a:xfrm>
            <a:off x="7960359" y="6259926"/>
            <a:ext cx="1652159" cy="106079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472440" y="131180"/>
            <a:ext cx="9585960" cy="7645470"/>
            <a:chOff x="472440" y="457199"/>
            <a:chExt cx="9585960" cy="7645470"/>
          </a:xfrm>
        </p:grpSpPr>
        <p:sp>
          <p:nvSpPr>
            <p:cNvPr id="4" name="object 4"/>
            <p:cNvSpPr/>
            <p:nvPr/>
          </p:nvSpPr>
          <p:spPr>
            <a:xfrm>
              <a:off x="594360" y="594359"/>
              <a:ext cx="8865870" cy="658139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72440" y="457199"/>
              <a:ext cx="9128760" cy="68580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000999" y="5556503"/>
              <a:ext cx="1363980" cy="159715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404099" y="7038917"/>
              <a:ext cx="1654301" cy="1063752"/>
            </a:xfrm>
            <a:prstGeom prst="rect">
              <a:avLst/>
            </a:prstGeom>
            <a:blipFill>
              <a:blip r:embed="rId6" cstate="print"/>
              <a:stretch>
                <a:fillRect/>
              </a:stretch>
            </a:blipFill>
          </p:spPr>
          <p:txBody>
            <a:bodyPr wrap="square" lIns="0" tIns="0" rIns="0" bIns="0" rtlCol="0"/>
            <a:lstStyle/>
            <a:p>
              <a:endParaRPr/>
            </a:p>
          </p:txBody>
        </p:sp>
      </p:grpSp>
      <p:pic>
        <p:nvPicPr>
          <p:cNvPr id="14" name="Picture 13">
            <a:extLst>
              <a:ext uri="{FF2B5EF4-FFF2-40B4-BE49-F238E27FC236}">
                <a16:creationId xmlns:a16="http://schemas.microsoft.com/office/drawing/2014/main" id="{4A1FAC2D-CCA5-48C5-B66D-B583D13F04F4}"/>
              </a:ext>
            </a:extLst>
          </p:cNvPr>
          <p:cNvPicPr>
            <a:picLocks noChangeAspect="1"/>
          </p:cNvPicPr>
          <p:nvPr/>
        </p:nvPicPr>
        <p:blipFill>
          <a:blip r:embed="rId7"/>
          <a:stretch>
            <a:fillRect/>
          </a:stretch>
        </p:blipFill>
        <p:spPr>
          <a:xfrm>
            <a:off x="5427728" y="919826"/>
            <a:ext cx="4630672" cy="6852574"/>
          </a:xfrm>
          <a:prstGeom prst="rect">
            <a:avLst/>
          </a:prstGeom>
        </p:spPr>
      </p:pic>
      <p:pic>
        <p:nvPicPr>
          <p:cNvPr id="10" name="Picture 9">
            <a:extLst>
              <a:ext uri="{FF2B5EF4-FFF2-40B4-BE49-F238E27FC236}">
                <a16:creationId xmlns:a16="http://schemas.microsoft.com/office/drawing/2014/main" id="{F8C63FC6-5781-4CFA-952E-4B096BE90559}"/>
              </a:ext>
            </a:extLst>
          </p:cNvPr>
          <p:cNvPicPr>
            <a:picLocks noChangeAspect="1"/>
          </p:cNvPicPr>
          <p:nvPr/>
        </p:nvPicPr>
        <p:blipFill>
          <a:blip r:embed="rId8"/>
          <a:stretch>
            <a:fillRect/>
          </a:stretch>
        </p:blipFill>
        <p:spPr>
          <a:xfrm>
            <a:off x="0" y="891251"/>
            <a:ext cx="5410200" cy="3175924"/>
          </a:xfrm>
          <a:prstGeom prst="rect">
            <a:avLst/>
          </a:prstGeom>
        </p:spPr>
      </p:pic>
      <p:pic>
        <p:nvPicPr>
          <p:cNvPr id="12" name="Picture 11">
            <a:extLst>
              <a:ext uri="{FF2B5EF4-FFF2-40B4-BE49-F238E27FC236}">
                <a16:creationId xmlns:a16="http://schemas.microsoft.com/office/drawing/2014/main" id="{77046419-08D7-496F-90E5-426DE21AB2EF}"/>
              </a:ext>
            </a:extLst>
          </p:cNvPr>
          <p:cNvPicPr>
            <a:picLocks noChangeAspect="1"/>
          </p:cNvPicPr>
          <p:nvPr/>
        </p:nvPicPr>
        <p:blipFill>
          <a:blip r:embed="rId9"/>
          <a:stretch>
            <a:fillRect/>
          </a:stretch>
        </p:blipFill>
        <p:spPr>
          <a:xfrm>
            <a:off x="0" y="4038600"/>
            <a:ext cx="5410200" cy="370522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90698" y="631372"/>
            <a:ext cx="6477000" cy="2922954"/>
          </a:xfrm>
          <a:prstGeom prst="rect">
            <a:avLst/>
          </a:prstGeom>
        </p:spPr>
      </p:pic>
      <p:sp>
        <p:nvSpPr>
          <p:cNvPr id="3" name="Text Placeholder 2"/>
          <p:cNvSpPr>
            <a:spLocks noGrp="1"/>
          </p:cNvSpPr>
          <p:nvPr>
            <p:ph type="body" idx="1"/>
          </p:nvPr>
        </p:nvSpPr>
        <p:spPr>
          <a:xfrm>
            <a:off x="1066800" y="3881255"/>
            <a:ext cx="8153400" cy="430887"/>
          </a:xfrm>
        </p:spPr>
        <p:txBody>
          <a:bodyPr/>
          <a:lstStyle/>
          <a:p>
            <a:r>
              <a:rPr lang="en-AU" sz="2800" dirty="0" smtClean="0">
                <a:solidFill>
                  <a:srgbClr val="FF0000"/>
                </a:solidFill>
                <a:latin typeface="News706 BT" panose="02040804060705020204" pitchFamily="18" charset="0"/>
              </a:rPr>
              <a:t>The Pride of Tonga : Our sporting Heritage</a:t>
            </a:r>
            <a:endParaRPr lang="en-AU" sz="2800" dirty="0">
              <a:solidFill>
                <a:srgbClr val="FF0000"/>
              </a:solidFill>
              <a:latin typeface="News706 BT" panose="02040804060705020204" pitchFamily="18" charset="0"/>
            </a:endParaRPr>
          </a:p>
        </p:txBody>
      </p:sp>
      <p:pic>
        <p:nvPicPr>
          <p:cNvPr id="4" name="Picture 3"/>
          <p:cNvPicPr>
            <a:picLocks noChangeAspect="1"/>
          </p:cNvPicPr>
          <p:nvPr/>
        </p:nvPicPr>
        <p:blipFill>
          <a:blip r:embed="rId3"/>
          <a:stretch>
            <a:fillRect/>
          </a:stretch>
        </p:blipFill>
        <p:spPr>
          <a:xfrm>
            <a:off x="2334984" y="4605074"/>
            <a:ext cx="5388427" cy="2586221"/>
          </a:xfrm>
          <a:prstGeom prst="rect">
            <a:avLst/>
          </a:prstGeom>
        </p:spPr>
      </p:pic>
    </p:spTree>
    <p:extLst>
      <p:ext uri="{BB962C8B-B14F-4D97-AF65-F5344CB8AC3E}">
        <p14:creationId xmlns:p14="http://schemas.microsoft.com/office/powerpoint/2010/main" val="417741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57200" y="457200"/>
            <a:ext cx="9127999" cy="6858000"/>
            <a:chOff x="457200" y="457200"/>
            <a:chExt cx="9127999" cy="6858000"/>
          </a:xfrm>
        </p:grpSpPr>
        <p:sp>
          <p:nvSpPr>
            <p:cNvPr id="3" name="object 3"/>
            <p:cNvSpPr/>
            <p:nvPr/>
          </p:nvSpPr>
          <p:spPr>
            <a:xfrm>
              <a:off x="594360" y="594360"/>
              <a:ext cx="8865870" cy="658139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225030" y="504830"/>
              <a:ext cx="1360169" cy="159258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457200"/>
              <a:ext cx="3649980" cy="121005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49249" y="793622"/>
              <a:ext cx="2823210" cy="462533"/>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69391" y="1426463"/>
              <a:ext cx="4808982" cy="2359152"/>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307591" y="3767328"/>
              <a:ext cx="17145" cy="18415"/>
            </a:xfrm>
            <a:custGeom>
              <a:avLst/>
              <a:gdLst/>
              <a:ahLst/>
              <a:cxnLst/>
              <a:rect l="l" t="t" r="r" b="b"/>
              <a:pathLst>
                <a:path w="17144" h="18414">
                  <a:moveTo>
                    <a:pt x="0" y="18288"/>
                  </a:moveTo>
                  <a:lnTo>
                    <a:pt x="16764" y="18288"/>
                  </a:lnTo>
                  <a:lnTo>
                    <a:pt x="16764" y="0"/>
                  </a:lnTo>
                  <a:lnTo>
                    <a:pt x="0" y="0"/>
                  </a:lnTo>
                  <a:lnTo>
                    <a:pt x="0" y="18288"/>
                  </a:lnTo>
                  <a:close/>
                </a:path>
              </a:pathLst>
            </a:custGeom>
            <a:solidFill>
              <a:srgbClr val="A5D7F5"/>
            </a:solidFill>
          </p:spPr>
          <p:txBody>
            <a:bodyPr wrap="square" lIns="0" tIns="0" rIns="0" bIns="0" rtlCol="0"/>
            <a:lstStyle/>
            <a:p>
              <a:endParaRPr/>
            </a:p>
          </p:txBody>
        </p:sp>
        <p:sp>
          <p:nvSpPr>
            <p:cNvPr id="9" name="object 9"/>
            <p:cNvSpPr/>
            <p:nvPr/>
          </p:nvSpPr>
          <p:spPr>
            <a:xfrm>
              <a:off x="1341119" y="3767328"/>
              <a:ext cx="3937254" cy="18287"/>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922019" y="3794759"/>
              <a:ext cx="83820" cy="0"/>
            </a:xfrm>
            <a:custGeom>
              <a:avLst/>
              <a:gdLst/>
              <a:ahLst/>
              <a:cxnLst/>
              <a:rect l="l" t="t" r="r" b="b"/>
              <a:pathLst>
                <a:path w="83819">
                  <a:moveTo>
                    <a:pt x="0" y="0"/>
                  </a:moveTo>
                  <a:lnTo>
                    <a:pt x="16764" y="0"/>
                  </a:lnTo>
                </a:path>
                <a:path w="83819">
                  <a:moveTo>
                    <a:pt x="33528" y="0"/>
                  </a:moveTo>
                  <a:lnTo>
                    <a:pt x="50292" y="0"/>
                  </a:lnTo>
                </a:path>
                <a:path w="83819">
                  <a:moveTo>
                    <a:pt x="67056" y="0"/>
                  </a:moveTo>
                  <a:lnTo>
                    <a:pt x="83820" y="0"/>
                  </a:lnTo>
                </a:path>
              </a:pathLst>
            </a:custGeom>
            <a:ln w="18288">
              <a:solidFill>
                <a:srgbClr val="C6E6F8"/>
              </a:solidFill>
            </a:ln>
          </p:spPr>
          <p:txBody>
            <a:bodyPr wrap="square" lIns="0" tIns="0" rIns="0" bIns="0" rtlCol="0"/>
            <a:lstStyle/>
            <a:p>
              <a:endParaRPr/>
            </a:p>
          </p:txBody>
        </p:sp>
        <p:sp>
          <p:nvSpPr>
            <p:cNvPr id="11" name="object 11"/>
            <p:cNvSpPr/>
            <p:nvPr/>
          </p:nvSpPr>
          <p:spPr>
            <a:xfrm>
              <a:off x="1030986" y="3785615"/>
              <a:ext cx="0" cy="18415"/>
            </a:xfrm>
            <a:custGeom>
              <a:avLst/>
              <a:gdLst/>
              <a:ahLst/>
              <a:cxnLst/>
              <a:rect l="l" t="t" r="r" b="b"/>
              <a:pathLst>
                <a:path h="18414">
                  <a:moveTo>
                    <a:pt x="-8382" y="9144"/>
                  </a:moveTo>
                  <a:lnTo>
                    <a:pt x="8382" y="9144"/>
                  </a:lnTo>
                </a:path>
              </a:pathLst>
            </a:custGeom>
            <a:ln w="18288">
              <a:solidFill>
                <a:srgbClr val="E8F2F7"/>
              </a:solidFill>
            </a:ln>
          </p:spPr>
          <p:txBody>
            <a:bodyPr wrap="square" lIns="0" tIns="0" rIns="0" bIns="0" rtlCol="0"/>
            <a:lstStyle/>
            <a:p>
              <a:endParaRPr/>
            </a:p>
          </p:txBody>
        </p:sp>
        <p:sp>
          <p:nvSpPr>
            <p:cNvPr id="12" name="object 12"/>
            <p:cNvSpPr/>
            <p:nvPr/>
          </p:nvSpPr>
          <p:spPr>
            <a:xfrm>
              <a:off x="1064513" y="3785615"/>
              <a:ext cx="0" cy="18415"/>
            </a:xfrm>
            <a:custGeom>
              <a:avLst/>
              <a:gdLst/>
              <a:ahLst/>
              <a:cxnLst/>
              <a:rect l="l" t="t" r="r" b="b"/>
              <a:pathLst>
                <a:path h="18414">
                  <a:moveTo>
                    <a:pt x="-8382" y="9144"/>
                  </a:moveTo>
                  <a:lnTo>
                    <a:pt x="8382" y="9144"/>
                  </a:lnTo>
                </a:path>
              </a:pathLst>
            </a:custGeom>
            <a:ln w="18288">
              <a:solidFill>
                <a:srgbClr val="C6E6F8"/>
              </a:solidFill>
            </a:ln>
          </p:spPr>
          <p:txBody>
            <a:bodyPr wrap="square" lIns="0" tIns="0" rIns="0" bIns="0" rtlCol="0"/>
            <a:lstStyle/>
            <a:p>
              <a:endParaRPr/>
            </a:p>
          </p:txBody>
        </p:sp>
        <p:sp>
          <p:nvSpPr>
            <p:cNvPr id="13" name="object 13"/>
            <p:cNvSpPr/>
            <p:nvPr/>
          </p:nvSpPr>
          <p:spPr>
            <a:xfrm>
              <a:off x="1181862" y="3785615"/>
              <a:ext cx="0" cy="18415"/>
            </a:xfrm>
            <a:custGeom>
              <a:avLst/>
              <a:gdLst/>
              <a:ahLst/>
              <a:cxnLst/>
              <a:rect l="l" t="t" r="r" b="b"/>
              <a:pathLst>
                <a:path h="18414">
                  <a:moveTo>
                    <a:pt x="-8382" y="9144"/>
                  </a:moveTo>
                  <a:lnTo>
                    <a:pt x="8382" y="9144"/>
                  </a:lnTo>
                </a:path>
              </a:pathLst>
            </a:custGeom>
            <a:ln w="18288">
              <a:solidFill>
                <a:srgbClr val="E8F2F7"/>
              </a:solidFill>
            </a:ln>
          </p:spPr>
          <p:txBody>
            <a:bodyPr wrap="square" lIns="0" tIns="0" rIns="0" bIns="0" rtlCol="0"/>
            <a:lstStyle/>
            <a:p>
              <a:endParaRPr/>
            </a:p>
          </p:txBody>
        </p:sp>
        <p:sp>
          <p:nvSpPr>
            <p:cNvPr id="14" name="object 14"/>
            <p:cNvSpPr/>
            <p:nvPr/>
          </p:nvSpPr>
          <p:spPr>
            <a:xfrm>
              <a:off x="1215390" y="3785615"/>
              <a:ext cx="0" cy="18415"/>
            </a:xfrm>
            <a:custGeom>
              <a:avLst/>
              <a:gdLst/>
              <a:ahLst/>
              <a:cxnLst/>
              <a:rect l="l" t="t" r="r" b="b"/>
              <a:pathLst>
                <a:path h="18414">
                  <a:moveTo>
                    <a:pt x="-8382" y="9144"/>
                  </a:moveTo>
                  <a:lnTo>
                    <a:pt x="8382" y="9144"/>
                  </a:lnTo>
                </a:path>
              </a:pathLst>
            </a:custGeom>
            <a:ln w="18288">
              <a:solidFill>
                <a:srgbClr val="BCE0F7"/>
              </a:solidFill>
            </a:ln>
          </p:spPr>
          <p:txBody>
            <a:bodyPr wrap="square" lIns="0" tIns="0" rIns="0" bIns="0" rtlCol="0"/>
            <a:lstStyle/>
            <a:p>
              <a:endParaRPr/>
            </a:p>
          </p:txBody>
        </p:sp>
        <p:sp>
          <p:nvSpPr>
            <p:cNvPr id="15" name="object 15"/>
            <p:cNvSpPr/>
            <p:nvPr/>
          </p:nvSpPr>
          <p:spPr>
            <a:xfrm>
              <a:off x="1248918" y="3785615"/>
              <a:ext cx="0" cy="18415"/>
            </a:xfrm>
            <a:custGeom>
              <a:avLst/>
              <a:gdLst/>
              <a:ahLst/>
              <a:cxnLst/>
              <a:rect l="l" t="t" r="r" b="b"/>
              <a:pathLst>
                <a:path h="18414">
                  <a:moveTo>
                    <a:pt x="-8382" y="9144"/>
                  </a:moveTo>
                  <a:lnTo>
                    <a:pt x="8382" y="9144"/>
                  </a:lnTo>
                </a:path>
              </a:pathLst>
            </a:custGeom>
            <a:ln w="18288">
              <a:solidFill>
                <a:srgbClr val="E8F2F7"/>
              </a:solidFill>
            </a:ln>
          </p:spPr>
          <p:txBody>
            <a:bodyPr wrap="square" lIns="0" tIns="0" rIns="0" bIns="0" rtlCol="0"/>
            <a:lstStyle/>
            <a:p>
              <a:endParaRPr/>
            </a:p>
          </p:txBody>
        </p:sp>
        <p:sp>
          <p:nvSpPr>
            <p:cNvPr id="16" name="object 16"/>
            <p:cNvSpPr/>
            <p:nvPr/>
          </p:nvSpPr>
          <p:spPr>
            <a:xfrm>
              <a:off x="1274063" y="3785615"/>
              <a:ext cx="17145" cy="18415"/>
            </a:xfrm>
            <a:custGeom>
              <a:avLst/>
              <a:gdLst/>
              <a:ahLst/>
              <a:cxnLst/>
              <a:rect l="l" t="t" r="r" b="b"/>
              <a:pathLst>
                <a:path w="17144" h="18414">
                  <a:moveTo>
                    <a:pt x="0" y="18288"/>
                  </a:moveTo>
                  <a:lnTo>
                    <a:pt x="16764" y="18288"/>
                  </a:lnTo>
                  <a:lnTo>
                    <a:pt x="16764" y="0"/>
                  </a:lnTo>
                  <a:lnTo>
                    <a:pt x="0" y="0"/>
                  </a:lnTo>
                  <a:lnTo>
                    <a:pt x="0" y="18288"/>
                  </a:lnTo>
                  <a:close/>
                </a:path>
              </a:pathLst>
            </a:custGeom>
            <a:solidFill>
              <a:srgbClr val="C6E6F8"/>
            </a:solidFill>
          </p:spPr>
          <p:txBody>
            <a:bodyPr wrap="square" lIns="0" tIns="0" rIns="0" bIns="0" rtlCol="0"/>
            <a:lstStyle/>
            <a:p>
              <a:endParaRPr/>
            </a:p>
          </p:txBody>
        </p:sp>
        <p:sp>
          <p:nvSpPr>
            <p:cNvPr id="17" name="object 17"/>
            <p:cNvSpPr/>
            <p:nvPr/>
          </p:nvSpPr>
          <p:spPr>
            <a:xfrm>
              <a:off x="1307591" y="3785615"/>
              <a:ext cx="17145" cy="18415"/>
            </a:xfrm>
            <a:custGeom>
              <a:avLst/>
              <a:gdLst/>
              <a:ahLst/>
              <a:cxnLst/>
              <a:rect l="l" t="t" r="r" b="b"/>
              <a:pathLst>
                <a:path w="17144" h="18414">
                  <a:moveTo>
                    <a:pt x="0" y="18288"/>
                  </a:moveTo>
                  <a:lnTo>
                    <a:pt x="16764" y="18288"/>
                  </a:lnTo>
                  <a:lnTo>
                    <a:pt x="16764" y="0"/>
                  </a:lnTo>
                  <a:lnTo>
                    <a:pt x="0" y="0"/>
                  </a:lnTo>
                  <a:lnTo>
                    <a:pt x="0" y="18288"/>
                  </a:lnTo>
                  <a:close/>
                </a:path>
              </a:pathLst>
            </a:custGeom>
            <a:solidFill>
              <a:srgbClr val="B1DBF6"/>
            </a:solidFill>
          </p:spPr>
          <p:txBody>
            <a:bodyPr wrap="square" lIns="0" tIns="0" rIns="0" bIns="0" rtlCol="0"/>
            <a:lstStyle/>
            <a:p>
              <a:endParaRPr/>
            </a:p>
          </p:txBody>
        </p:sp>
        <p:sp>
          <p:nvSpPr>
            <p:cNvPr id="18" name="object 18"/>
            <p:cNvSpPr/>
            <p:nvPr/>
          </p:nvSpPr>
          <p:spPr>
            <a:xfrm>
              <a:off x="1349502" y="3785615"/>
              <a:ext cx="0" cy="18415"/>
            </a:xfrm>
            <a:custGeom>
              <a:avLst/>
              <a:gdLst/>
              <a:ahLst/>
              <a:cxnLst/>
              <a:rect l="l" t="t" r="r" b="b"/>
              <a:pathLst>
                <a:path h="18414">
                  <a:moveTo>
                    <a:pt x="-8382" y="9144"/>
                  </a:moveTo>
                  <a:lnTo>
                    <a:pt x="8382" y="9144"/>
                  </a:lnTo>
                </a:path>
              </a:pathLst>
            </a:custGeom>
            <a:ln w="18288">
              <a:solidFill>
                <a:srgbClr val="C6E6F8"/>
              </a:solidFill>
            </a:ln>
          </p:spPr>
          <p:txBody>
            <a:bodyPr wrap="square" lIns="0" tIns="0" rIns="0" bIns="0" rtlCol="0"/>
            <a:lstStyle/>
            <a:p>
              <a:endParaRPr/>
            </a:p>
          </p:txBody>
        </p:sp>
        <p:sp>
          <p:nvSpPr>
            <p:cNvPr id="19" name="object 19"/>
            <p:cNvSpPr/>
            <p:nvPr/>
          </p:nvSpPr>
          <p:spPr>
            <a:xfrm>
              <a:off x="1383030" y="3785615"/>
              <a:ext cx="0" cy="18415"/>
            </a:xfrm>
            <a:custGeom>
              <a:avLst/>
              <a:gdLst/>
              <a:ahLst/>
              <a:cxnLst/>
              <a:rect l="l" t="t" r="r" b="b"/>
              <a:pathLst>
                <a:path h="18414">
                  <a:moveTo>
                    <a:pt x="-8382" y="9144"/>
                  </a:moveTo>
                  <a:lnTo>
                    <a:pt x="8382" y="9144"/>
                  </a:lnTo>
                </a:path>
              </a:pathLst>
            </a:custGeom>
            <a:ln w="18288">
              <a:solidFill>
                <a:srgbClr val="E8F2F7"/>
              </a:solidFill>
            </a:ln>
          </p:spPr>
          <p:txBody>
            <a:bodyPr wrap="square" lIns="0" tIns="0" rIns="0" bIns="0" rtlCol="0"/>
            <a:lstStyle/>
            <a:p>
              <a:endParaRPr/>
            </a:p>
          </p:txBody>
        </p:sp>
        <p:sp>
          <p:nvSpPr>
            <p:cNvPr id="20" name="object 20"/>
            <p:cNvSpPr/>
            <p:nvPr/>
          </p:nvSpPr>
          <p:spPr>
            <a:xfrm>
              <a:off x="1408175" y="3785615"/>
              <a:ext cx="17145" cy="18415"/>
            </a:xfrm>
            <a:custGeom>
              <a:avLst/>
              <a:gdLst/>
              <a:ahLst/>
              <a:cxnLst/>
              <a:rect l="l" t="t" r="r" b="b"/>
              <a:pathLst>
                <a:path w="17144" h="18414">
                  <a:moveTo>
                    <a:pt x="0" y="18288"/>
                  </a:moveTo>
                  <a:lnTo>
                    <a:pt x="16764" y="18288"/>
                  </a:lnTo>
                  <a:lnTo>
                    <a:pt x="16764" y="0"/>
                  </a:lnTo>
                  <a:lnTo>
                    <a:pt x="0" y="0"/>
                  </a:lnTo>
                  <a:lnTo>
                    <a:pt x="0" y="18288"/>
                  </a:lnTo>
                  <a:close/>
                </a:path>
              </a:pathLst>
            </a:custGeom>
            <a:solidFill>
              <a:srgbClr val="BCE0F7"/>
            </a:solidFill>
          </p:spPr>
          <p:txBody>
            <a:bodyPr wrap="square" lIns="0" tIns="0" rIns="0" bIns="0" rtlCol="0"/>
            <a:lstStyle/>
            <a:p>
              <a:endParaRPr/>
            </a:p>
          </p:txBody>
        </p:sp>
        <p:sp>
          <p:nvSpPr>
            <p:cNvPr id="21" name="object 21"/>
            <p:cNvSpPr/>
            <p:nvPr/>
          </p:nvSpPr>
          <p:spPr>
            <a:xfrm>
              <a:off x="1450086" y="3785615"/>
              <a:ext cx="0" cy="18415"/>
            </a:xfrm>
            <a:custGeom>
              <a:avLst/>
              <a:gdLst/>
              <a:ahLst/>
              <a:cxnLst/>
              <a:rect l="l" t="t" r="r" b="b"/>
              <a:pathLst>
                <a:path h="18414">
                  <a:moveTo>
                    <a:pt x="-8382" y="9144"/>
                  </a:moveTo>
                  <a:lnTo>
                    <a:pt x="8382" y="9144"/>
                  </a:lnTo>
                </a:path>
              </a:pathLst>
            </a:custGeom>
            <a:ln w="18288">
              <a:solidFill>
                <a:srgbClr val="DEEFFA"/>
              </a:solidFill>
            </a:ln>
          </p:spPr>
          <p:txBody>
            <a:bodyPr wrap="square" lIns="0" tIns="0" rIns="0" bIns="0" rtlCol="0"/>
            <a:lstStyle/>
            <a:p>
              <a:endParaRPr/>
            </a:p>
          </p:txBody>
        </p:sp>
        <p:sp>
          <p:nvSpPr>
            <p:cNvPr id="22" name="object 22"/>
            <p:cNvSpPr/>
            <p:nvPr/>
          </p:nvSpPr>
          <p:spPr>
            <a:xfrm>
              <a:off x="1701546" y="3785615"/>
              <a:ext cx="0" cy="18415"/>
            </a:xfrm>
            <a:custGeom>
              <a:avLst/>
              <a:gdLst/>
              <a:ahLst/>
              <a:cxnLst/>
              <a:rect l="l" t="t" r="r" b="b"/>
              <a:pathLst>
                <a:path h="18414">
                  <a:moveTo>
                    <a:pt x="-8382" y="9144"/>
                  </a:moveTo>
                  <a:lnTo>
                    <a:pt x="8382" y="9144"/>
                  </a:lnTo>
                </a:path>
              </a:pathLst>
            </a:custGeom>
            <a:ln w="18288">
              <a:solidFill>
                <a:srgbClr val="E8F2F7"/>
              </a:solidFill>
            </a:ln>
          </p:spPr>
          <p:txBody>
            <a:bodyPr wrap="square" lIns="0" tIns="0" rIns="0" bIns="0" rtlCol="0"/>
            <a:lstStyle/>
            <a:p>
              <a:endParaRPr/>
            </a:p>
          </p:txBody>
        </p:sp>
        <p:sp>
          <p:nvSpPr>
            <p:cNvPr id="23" name="object 23"/>
            <p:cNvSpPr/>
            <p:nvPr/>
          </p:nvSpPr>
          <p:spPr>
            <a:xfrm>
              <a:off x="469391" y="3785615"/>
              <a:ext cx="771144" cy="54864"/>
            </a:xfrm>
            <a:prstGeom prst="rect">
              <a:avLst/>
            </a:prstGeom>
            <a:blipFill>
              <a:blip r:embed="rId8" cstate="print"/>
              <a:stretch>
                <a:fillRect/>
              </a:stretch>
            </a:blipFill>
          </p:spPr>
          <p:txBody>
            <a:bodyPr wrap="square" lIns="0" tIns="0" rIns="0" bIns="0" rtlCol="0"/>
            <a:lstStyle/>
            <a:p>
              <a:endParaRPr/>
            </a:p>
          </p:txBody>
        </p:sp>
        <p:sp>
          <p:nvSpPr>
            <p:cNvPr id="24" name="object 24"/>
            <p:cNvSpPr/>
            <p:nvPr/>
          </p:nvSpPr>
          <p:spPr>
            <a:xfrm>
              <a:off x="1726691" y="3785615"/>
              <a:ext cx="17145" cy="18415"/>
            </a:xfrm>
            <a:custGeom>
              <a:avLst/>
              <a:gdLst/>
              <a:ahLst/>
              <a:cxnLst/>
              <a:rect l="l" t="t" r="r" b="b"/>
              <a:pathLst>
                <a:path w="17144" h="18414">
                  <a:moveTo>
                    <a:pt x="0" y="18288"/>
                  </a:moveTo>
                  <a:lnTo>
                    <a:pt x="16764" y="18288"/>
                  </a:lnTo>
                  <a:lnTo>
                    <a:pt x="16764" y="0"/>
                  </a:lnTo>
                  <a:lnTo>
                    <a:pt x="0" y="0"/>
                  </a:lnTo>
                  <a:lnTo>
                    <a:pt x="0" y="18288"/>
                  </a:lnTo>
                  <a:close/>
                </a:path>
              </a:pathLst>
            </a:custGeom>
            <a:solidFill>
              <a:srgbClr val="E8F2F7"/>
            </a:solidFill>
          </p:spPr>
          <p:txBody>
            <a:bodyPr wrap="square" lIns="0" tIns="0" rIns="0" bIns="0" rtlCol="0"/>
            <a:lstStyle/>
            <a:p>
              <a:endParaRPr/>
            </a:p>
          </p:txBody>
        </p:sp>
        <p:sp>
          <p:nvSpPr>
            <p:cNvPr id="25" name="object 25"/>
            <p:cNvSpPr/>
            <p:nvPr/>
          </p:nvSpPr>
          <p:spPr>
            <a:xfrm>
              <a:off x="1274063" y="3803903"/>
              <a:ext cx="17145" cy="18415"/>
            </a:xfrm>
            <a:custGeom>
              <a:avLst/>
              <a:gdLst/>
              <a:ahLst/>
              <a:cxnLst/>
              <a:rect l="l" t="t" r="r" b="b"/>
              <a:pathLst>
                <a:path w="17144" h="18414">
                  <a:moveTo>
                    <a:pt x="0" y="18288"/>
                  </a:moveTo>
                  <a:lnTo>
                    <a:pt x="16764" y="18288"/>
                  </a:lnTo>
                  <a:lnTo>
                    <a:pt x="16764" y="0"/>
                  </a:lnTo>
                  <a:lnTo>
                    <a:pt x="0" y="0"/>
                  </a:lnTo>
                  <a:lnTo>
                    <a:pt x="0" y="18288"/>
                  </a:lnTo>
                  <a:close/>
                </a:path>
              </a:pathLst>
            </a:custGeom>
            <a:solidFill>
              <a:srgbClr val="B1DBF6"/>
            </a:solidFill>
          </p:spPr>
          <p:txBody>
            <a:bodyPr wrap="square" lIns="0" tIns="0" rIns="0" bIns="0" rtlCol="0"/>
            <a:lstStyle/>
            <a:p>
              <a:endParaRPr/>
            </a:p>
          </p:txBody>
        </p:sp>
        <p:sp>
          <p:nvSpPr>
            <p:cNvPr id="26" name="object 26"/>
            <p:cNvSpPr/>
            <p:nvPr/>
          </p:nvSpPr>
          <p:spPr>
            <a:xfrm>
              <a:off x="1307591" y="3803903"/>
              <a:ext cx="17145" cy="18415"/>
            </a:xfrm>
            <a:custGeom>
              <a:avLst/>
              <a:gdLst/>
              <a:ahLst/>
              <a:cxnLst/>
              <a:rect l="l" t="t" r="r" b="b"/>
              <a:pathLst>
                <a:path w="17144" h="18414">
                  <a:moveTo>
                    <a:pt x="0" y="18288"/>
                  </a:moveTo>
                  <a:lnTo>
                    <a:pt x="16764" y="18288"/>
                  </a:lnTo>
                  <a:lnTo>
                    <a:pt x="16764" y="0"/>
                  </a:lnTo>
                  <a:lnTo>
                    <a:pt x="0" y="0"/>
                  </a:lnTo>
                  <a:lnTo>
                    <a:pt x="0" y="18288"/>
                  </a:lnTo>
                  <a:close/>
                </a:path>
              </a:pathLst>
            </a:custGeom>
            <a:solidFill>
              <a:srgbClr val="98D2F4"/>
            </a:solidFill>
          </p:spPr>
          <p:txBody>
            <a:bodyPr wrap="square" lIns="0" tIns="0" rIns="0" bIns="0" rtlCol="0"/>
            <a:lstStyle/>
            <a:p>
              <a:endParaRPr/>
            </a:p>
          </p:txBody>
        </p:sp>
        <p:sp>
          <p:nvSpPr>
            <p:cNvPr id="27" name="object 27"/>
            <p:cNvSpPr/>
            <p:nvPr/>
          </p:nvSpPr>
          <p:spPr>
            <a:xfrm>
              <a:off x="1341119" y="3803903"/>
              <a:ext cx="33528" cy="18288"/>
            </a:xfrm>
            <a:prstGeom prst="rect">
              <a:avLst/>
            </a:prstGeom>
            <a:blipFill>
              <a:blip r:embed="rId9" cstate="print"/>
              <a:stretch>
                <a:fillRect/>
              </a:stretch>
            </a:blipFill>
          </p:spPr>
          <p:txBody>
            <a:bodyPr wrap="square" lIns="0" tIns="0" rIns="0" bIns="0" rtlCol="0"/>
            <a:lstStyle/>
            <a:p>
              <a:endParaRPr/>
            </a:p>
          </p:txBody>
        </p:sp>
        <p:sp>
          <p:nvSpPr>
            <p:cNvPr id="28" name="object 28"/>
            <p:cNvSpPr/>
            <p:nvPr/>
          </p:nvSpPr>
          <p:spPr>
            <a:xfrm>
              <a:off x="1408176" y="3803903"/>
              <a:ext cx="335280" cy="18415"/>
            </a:xfrm>
            <a:custGeom>
              <a:avLst/>
              <a:gdLst/>
              <a:ahLst/>
              <a:cxnLst/>
              <a:rect l="l" t="t" r="r" b="b"/>
              <a:pathLst>
                <a:path w="335280" h="18414">
                  <a:moveTo>
                    <a:pt x="16764" y="0"/>
                  </a:moveTo>
                  <a:lnTo>
                    <a:pt x="0" y="0"/>
                  </a:lnTo>
                  <a:lnTo>
                    <a:pt x="0" y="18288"/>
                  </a:lnTo>
                  <a:lnTo>
                    <a:pt x="16764" y="18288"/>
                  </a:lnTo>
                  <a:lnTo>
                    <a:pt x="16764" y="0"/>
                  </a:lnTo>
                  <a:close/>
                </a:path>
                <a:path w="335280" h="18414">
                  <a:moveTo>
                    <a:pt x="335280" y="0"/>
                  </a:moveTo>
                  <a:lnTo>
                    <a:pt x="318516" y="0"/>
                  </a:lnTo>
                  <a:lnTo>
                    <a:pt x="318516" y="18288"/>
                  </a:lnTo>
                  <a:lnTo>
                    <a:pt x="335280" y="18288"/>
                  </a:lnTo>
                  <a:lnTo>
                    <a:pt x="335280" y="0"/>
                  </a:lnTo>
                  <a:close/>
                </a:path>
              </a:pathLst>
            </a:custGeom>
            <a:solidFill>
              <a:srgbClr val="B1DBF6"/>
            </a:solidFill>
          </p:spPr>
          <p:txBody>
            <a:bodyPr wrap="square" lIns="0" tIns="0" rIns="0" bIns="0" rtlCol="0"/>
            <a:lstStyle/>
            <a:p>
              <a:endParaRPr/>
            </a:p>
          </p:txBody>
        </p:sp>
        <p:sp>
          <p:nvSpPr>
            <p:cNvPr id="29" name="object 29"/>
            <p:cNvSpPr/>
            <p:nvPr/>
          </p:nvSpPr>
          <p:spPr>
            <a:xfrm>
              <a:off x="947166" y="3822191"/>
              <a:ext cx="0" cy="18415"/>
            </a:xfrm>
            <a:custGeom>
              <a:avLst/>
              <a:gdLst/>
              <a:ahLst/>
              <a:cxnLst/>
              <a:rect l="l" t="t" r="r" b="b"/>
              <a:pathLst>
                <a:path h="18414">
                  <a:moveTo>
                    <a:pt x="-8382" y="9144"/>
                  </a:moveTo>
                  <a:lnTo>
                    <a:pt x="8382" y="9144"/>
                  </a:lnTo>
                </a:path>
              </a:pathLst>
            </a:custGeom>
            <a:ln w="18288">
              <a:solidFill>
                <a:srgbClr val="D4EBF6"/>
              </a:solidFill>
            </a:ln>
          </p:spPr>
          <p:txBody>
            <a:bodyPr wrap="square" lIns="0" tIns="0" rIns="0" bIns="0" rtlCol="0"/>
            <a:lstStyle/>
            <a:p>
              <a:endParaRPr/>
            </a:p>
          </p:txBody>
        </p:sp>
        <p:sp>
          <p:nvSpPr>
            <p:cNvPr id="30" name="object 30"/>
            <p:cNvSpPr/>
            <p:nvPr/>
          </p:nvSpPr>
          <p:spPr>
            <a:xfrm>
              <a:off x="1030986" y="3822191"/>
              <a:ext cx="0" cy="18415"/>
            </a:xfrm>
            <a:custGeom>
              <a:avLst/>
              <a:gdLst/>
              <a:ahLst/>
              <a:cxnLst/>
              <a:rect l="l" t="t" r="r" b="b"/>
              <a:pathLst>
                <a:path h="18414">
                  <a:moveTo>
                    <a:pt x="-8382" y="9144"/>
                  </a:moveTo>
                  <a:lnTo>
                    <a:pt x="8382" y="9144"/>
                  </a:lnTo>
                </a:path>
              </a:pathLst>
            </a:custGeom>
            <a:ln w="18288">
              <a:solidFill>
                <a:srgbClr val="C6E6F8"/>
              </a:solidFill>
            </a:ln>
          </p:spPr>
          <p:txBody>
            <a:bodyPr wrap="square" lIns="0" tIns="0" rIns="0" bIns="0" rtlCol="0"/>
            <a:lstStyle/>
            <a:p>
              <a:endParaRPr/>
            </a:p>
          </p:txBody>
        </p:sp>
        <p:sp>
          <p:nvSpPr>
            <p:cNvPr id="31" name="object 31"/>
            <p:cNvSpPr/>
            <p:nvPr/>
          </p:nvSpPr>
          <p:spPr>
            <a:xfrm>
              <a:off x="1064513" y="3822191"/>
              <a:ext cx="0" cy="18415"/>
            </a:xfrm>
            <a:custGeom>
              <a:avLst/>
              <a:gdLst/>
              <a:ahLst/>
              <a:cxnLst/>
              <a:rect l="l" t="t" r="r" b="b"/>
              <a:pathLst>
                <a:path h="18414">
                  <a:moveTo>
                    <a:pt x="-8382" y="9144"/>
                  </a:moveTo>
                  <a:lnTo>
                    <a:pt x="8382" y="9144"/>
                  </a:lnTo>
                </a:path>
              </a:pathLst>
            </a:custGeom>
            <a:ln w="18288">
              <a:solidFill>
                <a:srgbClr val="DAEEFA"/>
              </a:solidFill>
            </a:ln>
          </p:spPr>
          <p:txBody>
            <a:bodyPr wrap="square" lIns="0" tIns="0" rIns="0" bIns="0" rtlCol="0"/>
            <a:lstStyle/>
            <a:p>
              <a:endParaRPr/>
            </a:p>
          </p:txBody>
        </p:sp>
        <p:sp>
          <p:nvSpPr>
            <p:cNvPr id="32" name="object 32"/>
            <p:cNvSpPr/>
            <p:nvPr/>
          </p:nvSpPr>
          <p:spPr>
            <a:xfrm>
              <a:off x="1274064" y="3822191"/>
              <a:ext cx="50800" cy="18415"/>
            </a:xfrm>
            <a:custGeom>
              <a:avLst/>
              <a:gdLst/>
              <a:ahLst/>
              <a:cxnLst/>
              <a:rect l="l" t="t" r="r" b="b"/>
              <a:pathLst>
                <a:path w="50800" h="18414">
                  <a:moveTo>
                    <a:pt x="16764" y="0"/>
                  </a:moveTo>
                  <a:lnTo>
                    <a:pt x="0" y="0"/>
                  </a:lnTo>
                  <a:lnTo>
                    <a:pt x="0" y="18288"/>
                  </a:lnTo>
                  <a:lnTo>
                    <a:pt x="16764" y="18288"/>
                  </a:lnTo>
                  <a:lnTo>
                    <a:pt x="16764" y="0"/>
                  </a:lnTo>
                  <a:close/>
                </a:path>
                <a:path w="50800" h="18414">
                  <a:moveTo>
                    <a:pt x="50292" y="0"/>
                  </a:moveTo>
                  <a:lnTo>
                    <a:pt x="33528" y="0"/>
                  </a:lnTo>
                  <a:lnTo>
                    <a:pt x="33528" y="18288"/>
                  </a:lnTo>
                  <a:lnTo>
                    <a:pt x="50292" y="18288"/>
                  </a:lnTo>
                  <a:lnTo>
                    <a:pt x="50292" y="0"/>
                  </a:lnTo>
                  <a:close/>
                </a:path>
              </a:pathLst>
            </a:custGeom>
            <a:solidFill>
              <a:srgbClr val="B1DBF6"/>
            </a:solidFill>
          </p:spPr>
          <p:txBody>
            <a:bodyPr wrap="square" lIns="0" tIns="0" rIns="0" bIns="0" rtlCol="0"/>
            <a:lstStyle/>
            <a:p>
              <a:endParaRPr/>
            </a:p>
          </p:txBody>
        </p:sp>
        <p:sp>
          <p:nvSpPr>
            <p:cNvPr id="33" name="object 33"/>
            <p:cNvSpPr/>
            <p:nvPr/>
          </p:nvSpPr>
          <p:spPr>
            <a:xfrm>
              <a:off x="1349502" y="3822191"/>
              <a:ext cx="0" cy="18415"/>
            </a:xfrm>
            <a:custGeom>
              <a:avLst/>
              <a:gdLst/>
              <a:ahLst/>
              <a:cxnLst/>
              <a:rect l="l" t="t" r="r" b="b"/>
              <a:pathLst>
                <a:path h="18414">
                  <a:moveTo>
                    <a:pt x="-8382" y="9144"/>
                  </a:moveTo>
                  <a:lnTo>
                    <a:pt x="8382" y="9144"/>
                  </a:lnTo>
                </a:path>
              </a:pathLst>
            </a:custGeom>
            <a:ln w="18288">
              <a:solidFill>
                <a:srgbClr val="E8F2F7"/>
              </a:solidFill>
            </a:ln>
          </p:spPr>
          <p:txBody>
            <a:bodyPr wrap="square" lIns="0" tIns="0" rIns="0" bIns="0" rtlCol="0"/>
            <a:lstStyle/>
            <a:p>
              <a:endParaRPr/>
            </a:p>
          </p:txBody>
        </p:sp>
        <p:sp>
          <p:nvSpPr>
            <p:cNvPr id="34" name="object 34"/>
            <p:cNvSpPr/>
            <p:nvPr/>
          </p:nvSpPr>
          <p:spPr>
            <a:xfrm>
              <a:off x="1383030" y="3822191"/>
              <a:ext cx="0" cy="18415"/>
            </a:xfrm>
            <a:custGeom>
              <a:avLst/>
              <a:gdLst/>
              <a:ahLst/>
              <a:cxnLst/>
              <a:rect l="l" t="t" r="r" b="b"/>
              <a:pathLst>
                <a:path h="18414">
                  <a:moveTo>
                    <a:pt x="-8382" y="9144"/>
                  </a:moveTo>
                  <a:lnTo>
                    <a:pt x="8382" y="9144"/>
                  </a:lnTo>
                </a:path>
              </a:pathLst>
            </a:custGeom>
            <a:ln w="18288">
              <a:solidFill>
                <a:srgbClr val="C6E6F8"/>
              </a:solidFill>
            </a:ln>
          </p:spPr>
          <p:txBody>
            <a:bodyPr wrap="square" lIns="0" tIns="0" rIns="0" bIns="0" rtlCol="0"/>
            <a:lstStyle/>
            <a:p>
              <a:endParaRPr/>
            </a:p>
          </p:txBody>
        </p:sp>
        <p:sp>
          <p:nvSpPr>
            <p:cNvPr id="35" name="object 35"/>
            <p:cNvSpPr/>
            <p:nvPr/>
          </p:nvSpPr>
          <p:spPr>
            <a:xfrm>
              <a:off x="1726691" y="3822191"/>
              <a:ext cx="17145" cy="18415"/>
            </a:xfrm>
            <a:custGeom>
              <a:avLst/>
              <a:gdLst/>
              <a:ahLst/>
              <a:cxnLst/>
              <a:rect l="l" t="t" r="r" b="b"/>
              <a:pathLst>
                <a:path w="17144" h="18414">
                  <a:moveTo>
                    <a:pt x="0" y="18288"/>
                  </a:moveTo>
                  <a:lnTo>
                    <a:pt x="16764" y="18288"/>
                  </a:lnTo>
                  <a:lnTo>
                    <a:pt x="16764" y="0"/>
                  </a:lnTo>
                  <a:lnTo>
                    <a:pt x="0" y="0"/>
                  </a:lnTo>
                  <a:lnTo>
                    <a:pt x="0" y="18288"/>
                  </a:lnTo>
                  <a:close/>
                </a:path>
              </a:pathLst>
            </a:custGeom>
            <a:solidFill>
              <a:srgbClr val="B1DBF6"/>
            </a:solidFill>
          </p:spPr>
          <p:txBody>
            <a:bodyPr wrap="square" lIns="0" tIns="0" rIns="0" bIns="0" rtlCol="0"/>
            <a:lstStyle/>
            <a:p>
              <a:endParaRPr/>
            </a:p>
          </p:txBody>
        </p:sp>
        <p:sp>
          <p:nvSpPr>
            <p:cNvPr id="36" name="object 36"/>
            <p:cNvSpPr/>
            <p:nvPr/>
          </p:nvSpPr>
          <p:spPr>
            <a:xfrm>
              <a:off x="469391" y="3785615"/>
              <a:ext cx="4808982" cy="713232"/>
            </a:xfrm>
            <a:prstGeom prst="rect">
              <a:avLst/>
            </a:prstGeom>
            <a:blipFill>
              <a:blip r:embed="rId10" cstate="print"/>
              <a:stretch>
                <a:fillRect/>
              </a:stretch>
            </a:blipFill>
          </p:spPr>
          <p:txBody>
            <a:bodyPr wrap="square" lIns="0" tIns="0" rIns="0" bIns="0" rtlCol="0"/>
            <a:lstStyle/>
            <a:p>
              <a:endParaRPr/>
            </a:p>
          </p:txBody>
        </p:sp>
        <p:sp>
          <p:nvSpPr>
            <p:cNvPr id="37" name="object 37"/>
            <p:cNvSpPr/>
            <p:nvPr/>
          </p:nvSpPr>
          <p:spPr>
            <a:xfrm>
              <a:off x="1098041" y="4480559"/>
              <a:ext cx="0" cy="18415"/>
            </a:xfrm>
            <a:custGeom>
              <a:avLst/>
              <a:gdLst/>
              <a:ahLst/>
              <a:cxnLst/>
              <a:rect l="l" t="t" r="r" b="b"/>
              <a:pathLst>
                <a:path h="18414">
                  <a:moveTo>
                    <a:pt x="-8382" y="9144"/>
                  </a:moveTo>
                  <a:lnTo>
                    <a:pt x="8382" y="9144"/>
                  </a:lnTo>
                </a:path>
              </a:pathLst>
            </a:custGeom>
            <a:ln w="18288">
              <a:solidFill>
                <a:srgbClr val="CFE5D2"/>
              </a:solidFill>
            </a:ln>
          </p:spPr>
          <p:txBody>
            <a:bodyPr wrap="square" lIns="0" tIns="0" rIns="0" bIns="0" rtlCol="0"/>
            <a:lstStyle/>
            <a:p>
              <a:endParaRPr/>
            </a:p>
          </p:txBody>
        </p:sp>
        <p:sp>
          <p:nvSpPr>
            <p:cNvPr id="38" name="object 38"/>
            <p:cNvSpPr/>
            <p:nvPr/>
          </p:nvSpPr>
          <p:spPr>
            <a:xfrm>
              <a:off x="989076" y="4507991"/>
              <a:ext cx="33655" cy="0"/>
            </a:xfrm>
            <a:custGeom>
              <a:avLst/>
              <a:gdLst/>
              <a:ahLst/>
              <a:cxnLst/>
              <a:rect l="l" t="t" r="r" b="b"/>
              <a:pathLst>
                <a:path w="33655">
                  <a:moveTo>
                    <a:pt x="0" y="0"/>
                  </a:moveTo>
                  <a:lnTo>
                    <a:pt x="33528" y="0"/>
                  </a:lnTo>
                </a:path>
              </a:pathLst>
            </a:custGeom>
            <a:ln w="18288">
              <a:solidFill>
                <a:srgbClr val="000000"/>
              </a:solidFill>
            </a:ln>
          </p:spPr>
          <p:txBody>
            <a:bodyPr wrap="square" lIns="0" tIns="0" rIns="0" bIns="0" rtlCol="0"/>
            <a:lstStyle/>
            <a:p>
              <a:endParaRPr/>
            </a:p>
          </p:txBody>
        </p:sp>
        <p:sp>
          <p:nvSpPr>
            <p:cNvPr id="39" name="object 39"/>
            <p:cNvSpPr/>
            <p:nvPr/>
          </p:nvSpPr>
          <p:spPr>
            <a:xfrm>
              <a:off x="469391" y="4480559"/>
              <a:ext cx="4808982" cy="1152144"/>
            </a:xfrm>
            <a:prstGeom prst="rect">
              <a:avLst/>
            </a:prstGeom>
            <a:blipFill>
              <a:blip r:embed="rId11" cstate="print"/>
              <a:stretch>
                <a:fillRect/>
              </a:stretch>
            </a:blipFill>
          </p:spPr>
          <p:txBody>
            <a:bodyPr wrap="square" lIns="0" tIns="0" rIns="0" bIns="0" rtlCol="0"/>
            <a:lstStyle/>
            <a:p>
              <a:endParaRPr/>
            </a:p>
          </p:txBody>
        </p:sp>
        <p:sp>
          <p:nvSpPr>
            <p:cNvPr id="40" name="object 40"/>
            <p:cNvSpPr/>
            <p:nvPr/>
          </p:nvSpPr>
          <p:spPr>
            <a:xfrm>
              <a:off x="2313432" y="5623559"/>
              <a:ext cx="386080" cy="0"/>
            </a:xfrm>
            <a:custGeom>
              <a:avLst/>
              <a:gdLst/>
              <a:ahLst/>
              <a:cxnLst/>
              <a:rect l="l" t="t" r="r" b="b"/>
              <a:pathLst>
                <a:path w="386080">
                  <a:moveTo>
                    <a:pt x="0" y="0"/>
                  </a:moveTo>
                  <a:lnTo>
                    <a:pt x="16764" y="0"/>
                  </a:lnTo>
                </a:path>
                <a:path w="386080">
                  <a:moveTo>
                    <a:pt x="134112" y="0"/>
                  </a:moveTo>
                  <a:lnTo>
                    <a:pt x="150876" y="0"/>
                  </a:lnTo>
                </a:path>
                <a:path w="386080">
                  <a:moveTo>
                    <a:pt x="217931" y="0"/>
                  </a:moveTo>
                  <a:lnTo>
                    <a:pt x="234696" y="0"/>
                  </a:lnTo>
                </a:path>
                <a:path w="386080">
                  <a:moveTo>
                    <a:pt x="318516" y="0"/>
                  </a:moveTo>
                  <a:lnTo>
                    <a:pt x="335280" y="0"/>
                  </a:lnTo>
                </a:path>
                <a:path w="386080">
                  <a:moveTo>
                    <a:pt x="368807" y="0"/>
                  </a:moveTo>
                  <a:lnTo>
                    <a:pt x="385572" y="0"/>
                  </a:lnTo>
                </a:path>
              </a:pathLst>
            </a:custGeom>
            <a:ln w="18288">
              <a:solidFill>
                <a:srgbClr val="E8F2F7"/>
              </a:solidFill>
            </a:ln>
          </p:spPr>
          <p:txBody>
            <a:bodyPr wrap="square" lIns="0" tIns="0" rIns="0" bIns="0" rtlCol="0"/>
            <a:lstStyle/>
            <a:p>
              <a:endParaRPr/>
            </a:p>
          </p:txBody>
        </p:sp>
        <p:sp>
          <p:nvSpPr>
            <p:cNvPr id="41" name="object 41"/>
            <p:cNvSpPr/>
            <p:nvPr/>
          </p:nvSpPr>
          <p:spPr>
            <a:xfrm>
              <a:off x="2112264" y="5614415"/>
              <a:ext cx="167640" cy="54864"/>
            </a:xfrm>
            <a:prstGeom prst="rect">
              <a:avLst/>
            </a:prstGeom>
            <a:blipFill>
              <a:blip r:embed="rId12" cstate="print"/>
              <a:stretch>
                <a:fillRect/>
              </a:stretch>
            </a:blipFill>
          </p:spPr>
          <p:txBody>
            <a:bodyPr wrap="square" lIns="0" tIns="0" rIns="0" bIns="0" rtlCol="0"/>
            <a:lstStyle/>
            <a:p>
              <a:endParaRPr/>
            </a:p>
          </p:txBody>
        </p:sp>
        <p:sp>
          <p:nvSpPr>
            <p:cNvPr id="42" name="object 42"/>
            <p:cNvSpPr/>
            <p:nvPr/>
          </p:nvSpPr>
          <p:spPr>
            <a:xfrm>
              <a:off x="469391" y="5614415"/>
              <a:ext cx="1626108" cy="54864"/>
            </a:xfrm>
            <a:prstGeom prst="rect">
              <a:avLst/>
            </a:prstGeom>
            <a:blipFill>
              <a:blip r:embed="rId13" cstate="print"/>
              <a:stretch>
                <a:fillRect/>
              </a:stretch>
            </a:blipFill>
          </p:spPr>
          <p:txBody>
            <a:bodyPr wrap="square" lIns="0" tIns="0" rIns="0" bIns="0" rtlCol="0"/>
            <a:lstStyle/>
            <a:p>
              <a:endParaRPr/>
            </a:p>
          </p:txBody>
        </p:sp>
        <p:sp>
          <p:nvSpPr>
            <p:cNvPr id="43" name="object 43"/>
            <p:cNvSpPr/>
            <p:nvPr/>
          </p:nvSpPr>
          <p:spPr>
            <a:xfrm>
              <a:off x="2112264" y="5614415"/>
              <a:ext cx="3166110" cy="73152"/>
            </a:xfrm>
            <a:prstGeom prst="rect">
              <a:avLst/>
            </a:prstGeom>
            <a:blipFill>
              <a:blip r:embed="rId14" cstate="print"/>
              <a:stretch>
                <a:fillRect/>
              </a:stretch>
            </a:blipFill>
          </p:spPr>
          <p:txBody>
            <a:bodyPr wrap="square" lIns="0" tIns="0" rIns="0" bIns="0" rtlCol="0"/>
            <a:lstStyle/>
            <a:p>
              <a:endParaRPr/>
            </a:p>
          </p:txBody>
        </p:sp>
        <p:sp>
          <p:nvSpPr>
            <p:cNvPr id="44" name="object 44"/>
            <p:cNvSpPr/>
            <p:nvPr/>
          </p:nvSpPr>
          <p:spPr>
            <a:xfrm>
              <a:off x="2212848" y="5660135"/>
              <a:ext cx="33655" cy="0"/>
            </a:xfrm>
            <a:custGeom>
              <a:avLst/>
              <a:gdLst/>
              <a:ahLst/>
              <a:cxnLst/>
              <a:rect l="l" t="t" r="r" b="b"/>
              <a:pathLst>
                <a:path w="33655">
                  <a:moveTo>
                    <a:pt x="0" y="0"/>
                  </a:moveTo>
                  <a:lnTo>
                    <a:pt x="33528" y="0"/>
                  </a:lnTo>
                </a:path>
              </a:pathLst>
            </a:custGeom>
            <a:ln w="18288">
              <a:solidFill>
                <a:srgbClr val="E8F2F7"/>
              </a:solidFill>
            </a:ln>
          </p:spPr>
          <p:txBody>
            <a:bodyPr wrap="square" lIns="0" tIns="0" rIns="0" bIns="0" rtlCol="0"/>
            <a:lstStyle/>
            <a:p>
              <a:endParaRPr/>
            </a:p>
          </p:txBody>
        </p:sp>
        <p:sp>
          <p:nvSpPr>
            <p:cNvPr id="45" name="object 45"/>
            <p:cNvSpPr/>
            <p:nvPr/>
          </p:nvSpPr>
          <p:spPr>
            <a:xfrm>
              <a:off x="469391" y="5650991"/>
              <a:ext cx="1626108" cy="54864"/>
            </a:xfrm>
            <a:prstGeom prst="rect">
              <a:avLst/>
            </a:prstGeom>
            <a:blipFill>
              <a:blip r:embed="rId15" cstate="print"/>
              <a:stretch>
                <a:fillRect/>
              </a:stretch>
            </a:blipFill>
          </p:spPr>
          <p:txBody>
            <a:bodyPr wrap="square" lIns="0" tIns="0" rIns="0" bIns="0" rtlCol="0"/>
            <a:lstStyle/>
            <a:p>
              <a:endParaRPr/>
            </a:p>
          </p:txBody>
        </p:sp>
        <p:sp>
          <p:nvSpPr>
            <p:cNvPr id="46" name="object 46"/>
            <p:cNvSpPr/>
            <p:nvPr/>
          </p:nvSpPr>
          <p:spPr>
            <a:xfrm>
              <a:off x="2271522" y="5669279"/>
              <a:ext cx="0" cy="18415"/>
            </a:xfrm>
            <a:custGeom>
              <a:avLst/>
              <a:gdLst/>
              <a:ahLst/>
              <a:cxnLst/>
              <a:rect l="l" t="t" r="r" b="b"/>
              <a:pathLst>
                <a:path h="18414">
                  <a:moveTo>
                    <a:pt x="-8382" y="9144"/>
                  </a:moveTo>
                  <a:lnTo>
                    <a:pt x="8382" y="9144"/>
                  </a:lnTo>
                </a:path>
              </a:pathLst>
            </a:custGeom>
            <a:ln w="18288">
              <a:solidFill>
                <a:srgbClr val="BCE0F7"/>
              </a:solidFill>
            </a:ln>
          </p:spPr>
          <p:txBody>
            <a:bodyPr wrap="square" lIns="0" tIns="0" rIns="0" bIns="0" rtlCol="0"/>
            <a:lstStyle/>
            <a:p>
              <a:endParaRPr/>
            </a:p>
          </p:txBody>
        </p:sp>
        <p:sp>
          <p:nvSpPr>
            <p:cNvPr id="47" name="object 47"/>
            <p:cNvSpPr/>
            <p:nvPr/>
          </p:nvSpPr>
          <p:spPr>
            <a:xfrm>
              <a:off x="2053589" y="5687567"/>
              <a:ext cx="0" cy="18415"/>
            </a:xfrm>
            <a:custGeom>
              <a:avLst/>
              <a:gdLst/>
              <a:ahLst/>
              <a:cxnLst/>
              <a:rect l="l" t="t" r="r" b="b"/>
              <a:pathLst>
                <a:path h="18414">
                  <a:moveTo>
                    <a:pt x="-8382" y="9144"/>
                  </a:moveTo>
                  <a:lnTo>
                    <a:pt x="8382" y="9144"/>
                  </a:lnTo>
                </a:path>
              </a:pathLst>
            </a:custGeom>
            <a:ln w="18288">
              <a:solidFill>
                <a:srgbClr val="E8F2F7"/>
              </a:solidFill>
            </a:ln>
          </p:spPr>
          <p:txBody>
            <a:bodyPr wrap="square" lIns="0" tIns="0" rIns="0" bIns="0" rtlCol="0"/>
            <a:lstStyle/>
            <a:p>
              <a:endParaRPr/>
            </a:p>
          </p:txBody>
        </p:sp>
        <p:sp>
          <p:nvSpPr>
            <p:cNvPr id="48" name="object 48"/>
            <p:cNvSpPr/>
            <p:nvPr/>
          </p:nvSpPr>
          <p:spPr>
            <a:xfrm>
              <a:off x="2237994" y="5687567"/>
              <a:ext cx="0" cy="18415"/>
            </a:xfrm>
            <a:custGeom>
              <a:avLst/>
              <a:gdLst/>
              <a:ahLst/>
              <a:cxnLst/>
              <a:rect l="l" t="t" r="r" b="b"/>
              <a:pathLst>
                <a:path h="18414">
                  <a:moveTo>
                    <a:pt x="-8382" y="9144"/>
                  </a:moveTo>
                  <a:lnTo>
                    <a:pt x="8382" y="9144"/>
                  </a:lnTo>
                </a:path>
              </a:pathLst>
            </a:custGeom>
            <a:ln w="18288">
              <a:solidFill>
                <a:srgbClr val="DAEEFA"/>
              </a:solidFill>
            </a:ln>
          </p:spPr>
          <p:txBody>
            <a:bodyPr wrap="square" lIns="0" tIns="0" rIns="0" bIns="0" rtlCol="0"/>
            <a:lstStyle/>
            <a:p>
              <a:endParaRPr/>
            </a:p>
          </p:txBody>
        </p:sp>
        <p:sp>
          <p:nvSpPr>
            <p:cNvPr id="49" name="object 49"/>
            <p:cNvSpPr/>
            <p:nvPr/>
          </p:nvSpPr>
          <p:spPr>
            <a:xfrm>
              <a:off x="469391" y="5669279"/>
              <a:ext cx="4808982" cy="932688"/>
            </a:xfrm>
            <a:prstGeom prst="rect">
              <a:avLst/>
            </a:prstGeom>
            <a:blipFill>
              <a:blip r:embed="rId16" cstate="print"/>
              <a:stretch>
                <a:fillRect/>
              </a:stretch>
            </a:blipFill>
          </p:spPr>
          <p:txBody>
            <a:bodyPr wrap="square" lIns="0" tIns="0" rIns="0" bIns="0" rtlCol="0"/>
            <a:lstStyle/>
            <a:p>
              <a:endParaRPr/>
            </a:p>
          </p:txBody>
        </p:sp>
        <p:sp>
          <p:nvSpPr>
            <p:cNvPr id="50" name="object 50"/>
            <p:cNvSpPr/>
            <p:nvPr/>
          </p:nvSpPr>
          <p:spPr>
            <a:xfrm>
              <a:off x="704088" y="6592823"/>
              <a:ext cx="33655" cy="0"/>
            </a:xfrm>
            <a:custGeom>
              <a:avLst/>
              <a:gdLst/>
              <a:ahLst/>
              <a:cxnLst/>
              <a:rect l="l" t="t" r="r" b="b"/>
              <a:pathLst>
                <a:path w="33654">
                  <a:moveTo>
                    <a:pt x="0" y="0"/>
                  </a:moveTo>
                  <a:lnTo>
                    <a:pt x="33528" y="0"/>
                  </a:lnTo>
                </a:path>
              </a:pathLst>
            </a:custGeom>
            <a:ln w="18288">
              <a:solidFill>
                <a:srgbClr val="C8D2CA"/>
              </a:solidFill>
            </a:ln>
          </p:spPr>
          <p:txBody>
            <a:bodyPr wrap="square" lIns="0" tIns="0" rIns="0" bIns="0" rtlCol="0"/>
            <a:lstStyle/>
            <a:p>
              <a:endParaRPr/>
            </a:p>
          </p:txBody>
        </p:sp>
        <p:sp>
          <p:nvSpPr>
            <p:cNvPr id="51" name="object 51"/>
            <p:cNvSpPr/>
            <p:nvPr/>
          </p:nvSpPr>
          <p:spPr>
            <a:xfrm>
              <a:off x="989076" y="6592823"/>
              <a:ext cx="33655" cy="0"/>
            </a:xfrm>
            <a:custGeom>
              <a:avLst/>
              <a:gdLst/>
              <a:ahLst/>
              <a:cxnLst/>
              <a:rect l="l" t="t" r="r" b="b"/>
              <a:pathLst>
                <a:path w="33655">
                  <a:moveTo>
                    <a:pt x="0" y="0"/>
                  </a:moveTo>
                  <a:lnTo>
                    <a:pt x="33528" y="0"/>
                  </a:lnTo>
                </a:path>
              </a:pathLst>
            </a:custGeom>
            <a:ln w="18288">
              <a:solidFill>
                <a:srgbClr val="B9BEBC"/>
              </a:solidFill>
            </a:ln>
          </p:spPr>
          <p:txBody>
            <a:bodyPr wrap="square" lIns="0" tIns="0" rIns="0" bIns="0" rtlCol="0"/>
            <a:lstStyle/>
            <a:p>
              <a:endParaRPr/>
            </a:p>
          </p:txBody>
        </p:sp>
        <p:sp>
          <p:nvSpPr>
            <p:cNvPr id="52" name="object 52"/>
            <p:cNvSpPr/>
            <p:nvPr/>
          </p:nvSpPr>
          <p:spPr>
            <a:xfrm>
              <a:off x="469391" y="6583679"/>
              <a:ext cx="4808982" cy="109728"/>
            </a:xfrm>
            <a:prstGeom prst="rect">
              <a:avLst/>
            </a:prstGeom>
            <a:blipFill>
              <a:blip r:embed="rId17" cstate="print"/>
              <a:stretch>
                <a:fillRect/>
              </a:stretch>
            </a:blipFill>
          </p:spPr>
          <p:txBody>
            <a:bodyPr wrap="square" lIns="0" tIns="0" rIns="0" bIns="0" rtlCol="0"/>
            <a:lstStyle/>
            <a:p>
              <a:endParaRPr/>
            </a:p>
          </p:txBody>
        </p:sp>
        <p:sp>
          <p:nvSpPr>
            <p:cNvPr id="53" name="object 53"/>
            <p:cNvSpPr/>
            <p:nvPr/>
          </p:nvSpPr>
          <p:spPr>
            <a:xfrm>
              <a:off x="469391" y="6675120"/>
              <a:ext cx="4808982" cy="54864"/>
            </a:xfrm>
            <a:prstGeom prst="rect">
              <a:avLst/>
            </a:prstGeom>
            <a:blipFill>
              <a:blip r:embed="rId18" cstate="print"/>
              <a:stretch>
                <a:fillRect/>
              </a:stretch>
            </a:blipFill>
          </p:spPr>
          <p:txBody>
            <a:bodyPr wrap="square" lIns="0" tIns="0" rIns="0" bIns="0" rtlCol="0"/>
            <a:lstStyle/>
            <a:p>
              <a:endParaRPr/>
            </a:p>
          </p:txBody>
        </p:sp>
        <p:sp>
          <p:nvSpPr>
            <p:cNvPr id="54" name="object 54"/>
            <p:cNvSpPr/>
            <p:nvPr/>
          </p:nvSpPr>
          <p:spPr>
            <a:xfrm>
              <a:off x="1123187" y="6720840"/>
              <a:ext cx="33655" cy="0"/>
            </a:xfrm>
            <a:custGeom>
              <a:avLst/>
              <a:gdLst/>
              <a:ahLst/>
              <a:cxnLst/>
              <a:rect l="l" t="t" r="r" b="b"/>
              <a:pathLst>
                <a:path w="33655">
                  <a:moveTo>
                    <a:pt x="0" y="0"/>
                  </a:moveTo>
                  <a:lnTo>
                    <a:pt x="33528" y="0"/>
                  </a:lnTo>
                </a:path>
              </a:pathLst>
            </a:custGeom>
            <a:ln w="18288">
              <a:solidFill>
                <a:srgbClr val="C8D2CA"/>
              </a:solidFill>
            </a:ln>
          </p:spPr>
          <p:txBody>
            <a:bodyPr wrap="square" lIns="0" tIns="0" rIns="0" bIns="0" rtlCol="0"/>
            <a:lstStyle/>
            <a:p>
              <a:endParaRPr/>
            </a:p>
          </p:txBody>
        </p:sp>
        <p:sp>
          <p:nvSpPr>
            <p:cNvPr id="55" name="object 55"/>
            <p:cNvSpPr/>
            <p:nvPr/>
          </p:nvSpPr>
          <p:spPr>
            <a:xfrm>
              <a:off x="737615" y="6711696"/>
              <a:ext cx="4540758" cy="256032"/>
            </a:xfrm>
            <a:prstGeom prst="rect">
              <a:avLst/>
            </a:prstGeom>
            <a:blipFill>
              <a:blip r:embed="rId19" cstate="print"/>
              <a:stretch>
                <a:fillRect/>
              </a:stretch>
            </a:blipFill>
          </p:spPr>
          <p:txBody>
            <a:bodyPr wrap="square" lIns="0" tIns="0" rIns="0" bIns="0" rtlCol="0"/>
            <a:lstStyle/>
            <a:p>
              <a:endParaRPr/>
            </a:p>
          </p:txBody>
        </p:sp>
        <p:sp>
          <p:nvSpPr>
            <p:cNvPr id="56" name="object 56"/>
            <p:cNvSpPr/>
            <p:nvPr/>
          </p:nvSpPr>
          <p:spPr>
            <a:xfrm>
              <a:off x="737615" y="6976871"/>
              <a:ext cx="33655" cy="0"/>
            </a:xfrm>
            <a:custGeom>
              <a:avLst/>
              <a:gdLst/>
              <a:ahLst/>
              <a:cxnLst/>
              <a:rect l="l" t="t" r="r" b="b"/>
              <a:pathLst>
                <a:path w="33654">
                  <a:moveTo>
                    <a:pt x="0" y="0"/>
                  </a:moveTo>
                  <a:lnTo>
                    <a:pt x="33528" y="0"/>
                  </a:lnTo>
                </a:path>
              </a:pathLst>
            </a:custGeom>
            <a:ln w="18288">
              <a:solidFill>
                <a:srgbClr val="373939"/>
              </a:solidFill>
            </a:ln>
          </p:spPr>
          <p:txBody>
            <a:bodyPr wrap="square" lIns="0" tIns="0" rIns="0" bIns="0" rtlCol="0"/>
            <a:lstStyle/>
            <a:p>
              <a:endParaRPr/>
            </a:p>
          </p:txBody>
        </p:sp>
        <p:sp>
          <p:nvSpPr>
            <p:cNvPr id="57" name="object 57"/>
            <p:cNvSpPr/>
            <p:nvPr/>
          </p:nvSpPr>
          <p:spPr>
            <a:xfrm>
              <a:off x="469391" y="6729984"/>
              <a:ext cx="4808982" cy="585216"/>
            </a:xfrm>
            <a:prstGeom prst="rect">
              <a:avLst/>
            </a:prstGeom>
            <a:blipFill>
              <a:blip r:embed="rId20" cstate="print"/>
              <a:stretch>
                <a:fillRect/>
              </a:stretch>
            </a:blipFill>
          </p:spPr>
          <p:txBody>
            <a:bodyPr wrap="square" lIns="0" tIns="0" rIns="0" bIns="0" rtlCol="0"/>
            <a:lstStyle/>
            <a:p>
              <a:endParaRPr/>
            </a:p>
          </p:txBody>
        </p:sp>
      </p:grpSp>
      <p:sp>
        <p:nvSpPr>
          <p:cNvPr id="58" name="object 58"/>
          <p:cNvSpPr txBox="1"/>
          <p:nvPr/>
        </p:nvSpPr>
        <p:spPr>
          <a:xfrm>
            <a:off x="5364734" y="1492057"/>
            <a:ext cx="4146550" cy="3908762"/>
          </a:xfrm>
          <a:prstGeom prst="rect">
            <a:avLst/>
          </a:prstGeom>
        </p:spPr>
        <p:txBody>
          <a:bodyPr vert="horz" wrap="square" lIns="0" tIns="73660" rIns="0" bIns="0" rtlCol="0">
            <a:spAutoFit/>
          </a:bodyPr>
          <a:lstStyle/>
          <a:p>
            <a:pPr marL="354965" indent="-342900">
              <a:lnSpc>
                <a:spcPct val="100000"/>
              </a:lnSpc>
              <a:spcBef>
                <a:spcPts val="580"/>
              </a:spcBef>
              <a:buFont typeface="Tahoma"/>
              <a:buChar char="•"/>
              <a:tabLst>
                <a:tab pos="354965" algn="l"/>
                <a:tab pos="355600" algn="l"/>
              </a:tabLst>
            </a:pPr>
            <a:r>
              <a:rPr sz="2000" b="1" spc="-10" dirty="0">
                <a:solidFill>
                  <a:srgbClr val="FFFFFF"/>
                </a:solidFill>
                <a:latin typeface="News701 BT" panose="02040603040505090204" pitchFamily="18" charset="0"/>
                <a:cs typeface="Tahoma"/>
              </a:rPr>
              <a:t>Total number </a:t>
            </a:r>
            <a:r>
              <a:rPr sz="2000" b="1" spc="-5" dirty="0">
                <a:solidFill>
                  <a:srgbClr val="FFFFFF"/>
                </a:solidFill>
                <a:latin typeface="News701 BT" panose="02040603040505090204" pitchFamily="18" charset="0"/>
                <a:cs typeface="Tahoma"/>
              </a:rPr>
              <a:t>of </a:t>
            </a:r>
            <a:r>
              <a:rPr sz="2000" b="1" spc="-10" dirty="0">
                <a:solidFill>
                  <a:srgbClr val="FFFFFF"/>
                </a:solidFill>
                <a:latin typeface="News701 BT" panose="02040603040505090204" pitchFamily="18" charset="0"/>
                <a:cs typeface="Tahoma"/>
              </a:rPr>
              <a:t>islands </a:t>
            </a:r>
            <a:r>
              <a:rPr sz="2000" b="1" spc="-5" dirty="0">
                <a:solidFill>
                  <a:srgbClr val="FFFFFF"/>
                </a:solidFill>
                <a:latin typeface="News701 BT" panose="02040603040505090204" pitchFamily="18" charset="0"/>
                <a:cs typeface="Tahoma"/>
              </a:rPr>
              <a:t>:</a:t>
            </a:r>
            <a:r>
              <a:rPr sz="2000" b="1" spc="30" dirty="0">
                <a:solidFill>
                  <a:srgbClr val="FFFFFF"/>
                </a:solidFill>
                <a:latin typeface="News701 BT" panose="02040603040505090204" pitchFamily="18" charset="0"/>
                <a:cs typeface="Tahoma"/>
              </a:rPr>
              <a:t> </a:t>
            </a:r>
            <a:r>
              <a:rPr sz="2000" b="1" spc="-10" dirty="0">
                <a:solidFill>
                  <a:srgbClr val="FFFFFF"/>
                </a:solidFill>
                <a:latin typeface="News701 BT" panose="02040603040505090204" pitchFamily="18" charset="0"/>
                <a:cs typeface="Tahoma"/>
              </a:rPr>
              <a:t>171</a:t>
            </a:r>
            <a:endParaRPr sz="2000" dirty="0">
              <a:latin typeface="News701 BT" panose="02040603040505090204" pitchFamily="18" charset="0"/>
              <a:cs typeface="Tahoma"/>
            </a:endParaRPr>
          </a:p>
          <a:p>
            <a:pPr marL="354965" marR="5080" indent="-342900">
              <a:lnSpc>
                <a:spcPct val="100000"/>
              </a:lnSpc>
              <a:spcBef>
                <a:spcPts val="475"/>
              </a:spcBef>
              <a:buFont typeface="Tahoma"/>
              <a:buChar char="•"/>
              <a:tabLst>
                <a:tab pos="354965" algn="l"/>
                <a:tab pos="355600" algn="l"/>
              </a:tabLst>
            </a:pPr>
            <a:r>
              <a:rPr sz="2000" b="1" spc="-5" dirty="0">
                <a:solidFill>
                  <a:srgbClr val="FFFFFF"/>
                </a:solidFill>
                <a:latin typeface="News701 BT" panose="02040603040505090204" pitchFamily="18" charset="0"/>
                <a:cs typeface="Tahoma"/>
              </a:rPr>
              <a:t>3 </a:t>
            </a:r>
            <a:r>
              <a:rPr sz="2000" b="1" spc="-10" dirty="0">
                <a:solidFill>
                  <a:srgbClr val="FFFFFF"/>
                </a:solidFill>
                <a:latin typeface="News701 BT" panose="02040603040505090204" pitchFamily="18" charset="0"/>
                <a:cs typeface="Tahoma"/>
              </a:rPr>
              <a:t>main islands are,  </a:t>
            </a:r>
            <a:r>
              <a:rPr sz="2000" b="1" spc="-5" dirty="0">
                <a:solidFill>
                  <a:srgbClr val="FFFFFF"/>
                </a:solidFill>
                <a:latin typeface="News701 BT" panose="02040603040505090204" pitchFamily="18" charset="0"/>
                <a:cs typeface="Tahoma"/>
              </a:rPr>
              <a:t>Tongatapu, Vava’u Group and  </a:t>
            </a:r>
            <a:r>
              <a:rPr sz="2000" b="1" spc="-10" dirty="0">
                <a:solidFill>
                  <a:srgbClr val="FFFFFF"/>
                </a:solidFill>
                <a:latin typeface="News701 BT" panose="02040603040505090204" pitchFamily="18" charset="0"/>
                <a:cs typeface="Tahoma"/>
              </a:rPr>
              <a:t>Ha’apai</a:t>
            </a:r>
            <a:r>
              <a:rPr sz="2000" b="1" spc="10" dirty="0">
                <a:solidFill>
                  <a:srgbClr val="FFFFFF"/>
                </a:solidFill>
                <a:latin typeface="News701 BT" panose="02040603040505090204" pitchFamily="18" charset="0"/>
                <a:cs typeface="Tahoma"/>
              </a:rPr>
              <a:t> </a:t>
            </a:r>
            <a:r>
              <a:rPr sz="2000" b="1" spc="-10" dirty="0">
                <a:solidFill>
                  <a:srgbClr val="FFFFFF"/>
                </a:solidFill>
                <a:latin typeface="News701 BT" panose="02040603040505090204" pitchFamily="18" charset="0"/>
                <a:cs typeface="Tahoma"/>
              </a:rPr>
              <a:t>Group.</a:t>
            </a:r>
            <a:endParaRPr sz="2000" dirty="0">
              <a:latin typeface="News701 BT" panose="02040603040505090204" pitchFamily="18" charset="0"/>
              <a:cs typeface="Tahoma"/>
            </a:endParaRPr>
          </a:p>
          <a:p>
            <a:pPr marL="354965" indent="-342900">
              <a:lnSpc>
                <a:spcPct val="100000"/>
              </a:lnSpc>
              <a:spcBef>
                <a:spcPts val="480"/>
              </a:spcBef>
              <a:buFont typeface="Tahoma"/>
              <a:buChar char="•"/>
              <a:tabLst>
                <a:tab pos="354965" algn="l"/>
                <a:tab pos="355600" algn="l"/>
                <a:tab pos="2759710" algn="l"/>
              </a:tabLst>
            </a:pPr>
            <a:r>
              <a:rPr sz="2000" b="1" spc="-10" dirty="0">
                <a:solidFill>
                  <a:srgbClr val="FFFFFF"/>
                </a:solidFill>
                <a:latin typeface="News701 BT" panose="02040603040505090204" pitchFamily="18" charset="0"/>
                <a:cs typeface="Tahoma"/>
              </a:rPr>
              <a:t>Total</a:t>
            </a:r>
            <a:r>
              <a:rPr sz="2000" b="1" spc="60" dirty="0">
                <a:solidFill>
                  <a:srgbClr val="FFFFFF"/>
                </a:solidFill>
                <a:latin typeface="News701 BT" panose="02040603040505090204" pitchFamily="18" charset="0"/>
                <a:cs typeface="Tahoma"/>
              </a:rPr>
              <a:t> </a:t>
            </a:r>
            <a:r>
              <a:rPr sz="2000" b="1" spc="-10" dirty="0">
                <a:solidFill>
                  <a:srgbClr val="FFFFFF"/>
                </a:solidFill>
                <a:latin typeface="News701 BT" panose="02040603040505090204" pitchFamily="18" charset="0"/>
                <a:cs typeface="Tahoma"/>
              </a:rPr>
              <a:t>population:	</a:t>
            </a:r>
            <a:r>
              <a:rPr sz="2000" b="1" spc="-5" dirty="0">
                <a:solidFill>
                  <a:srgbClr val="FFFFFF"/>
                </a:solidFill>
                <a:latin typeface="News701 BT" panose="02040603040505090204" pitchFamily="18" charset="0"/>
                <a:cs typeface="Tahoma"/>
              </a:rPr>
              <a:t>105,323</a:t>
            </a:r>
            <a:endParaRPr sz="2000" dirty="0">
              <a:latin typeface="News701 BT" panose="02040603040505090204" pitchFamily="18" charset="0"/>
              <a:cs typeface="Tahoma"/>
            </a:endParaRPr>
          </a:p>
          <a:p>
            <a:pPr marL="354965" marR="500380" indent="-342900">
              <a:lnSpc>
                <a:spcPct val="100000"/>
              </a:lnSpc>
              <a:spcBef>
                <a:spcPts val="480"/>
              </a:spcBef>
              <a:buFont typeface="Tahoma"/>
              <a:buChar char="•"/>
              <a:tabLst>
                <a:tab pos="354965" algn="l"/>
                <a:tab pos="355600" algn="l"/>
              </a:tabLst>
            </a:pPr>
            <a:r>
              <a:rPr sz="2000" b="1" spc="-10" dirty="0">
                <a:solidFill>
                  <a:srgbClr val="FFFFFF"/>
                </a:solidFill>
                <a:latin typeface="News701 BT" panose="02040603040505090204" pitchFamily="18" charset="0"/>
                <a:cs typeface="Tahoma"/>
              </a:rPr>
              <a:t>Total land </a:t>
            </a:r>
            <a:r>
              <a:rPr sz="2000" b="1" spc="-5" dirty="0">
                <a:solidFill>
                  <a:srgbClr val="FFFFFF"/>
                </a:solidFill>
                <a:latin typeface="News701 BT" panose="02040603040505090204" pitchFamily="18" charset="0"/>
                <a:cs typeface="Tahoma"/>
              </a:rPr>
              <a:t>area in sq </a:t>
            </a:r>
            <a:r>
              <a:rPr sz="2000" b="1" spc="-10" dirty="0">
                <a:solidFill>
                  <a:srgbClr val="FFFFFF"/>
                </a:solidFill>
                <a:latin typeface="News701 BT" panose="02040603040505090204" pitchFamily="18" charset="0"/>
                <a:cs typeface="Tahoma"/>
              </a:rPr>
              <a:t>kms:  </a:t>
            </a:r>
            <a:r>
              <a:rPr sz="2000" b="1" spc="-5" dirty="0">
                <a:solidFill>
                  <a:srgbClr val="FFFFFF"/>
                </a:solidFill>
                <a:latin typeface="News701 BT" panose="02040603040505090204" pitchFamily="18" charset="0"/>
                <a:cs typeface="Tahoma"/>
              </a:rPr>
              <a:t>750</a:t>
            </a:r>
            <a:endParaRPr sz="2000" dirty="0">
              <a:latin typeface="News701 BT" panose="02040603040505090204" pitchFamily="18" charset="0"/>
              <a:cs typeface="Tahoma"/>
            </a:endParaRPr>
          </a:p>
          <a:p>
            <a:pPr marL="354965" indent="-342900">
              <a:lnSpc>
                <a:spcPct val="100000"/>
              </a:lnSpc>
              <a:spcBef>
                <a:spcPts val="480"/>
              </a:spcBef>
              <a:buFont typeface="Tahoma"/>
              <a:buChar char="•"/>
              <a:tabLst>
                <a:tab pos="354965" algn="l"/>
                <a:tab pos="355600" algn="l"/>
              </a:tabLst>
            </a:pPr>
            <a:r>
              <a:rPr sz="2000" b="1" spc="-10" dirty="0">
                <a:solidFill>
                  <a:srgbClr val="FFFFFF"/>
                </a:solidFill>
                <a:latin typeface="News701 BT" panose="02040603040505090204" pitchFamily="18" charset="0"/>
                <a:cs typeface="Tahoma"/>
              </a:rPr>
              <a:t>Capital:</a:t>
            </a:r>
            <a:r>
              <a:rPr sz="2000" b="1" spc="10" dirty="0">
                <a:solidFill>
                  <a:srgbClr val="FFFFFF"/>
                </a:solidFill>
                <a:latin typeface="News701 BT" panose="02040603040505090204" pitchFamily="18" charset="0"/>
                <a:cs typeface="Tahoma"/>
              </a:rPr>
              <a:t> </a:t>
            </a:r>
            <a:r>
              <a:rPr sz="2000" b="1" spc="-10" dirty="0">
                <a:solidFill>
                  <a:srgbClr val="FFFFFF"/>
                </a:solidFill>
                <a:latin typeface="News701 BT" panose="02040603040505090204" pitchFamily="18" charset="0"/>
                <a:cs typeface="Tahoma"/>
              </a:rPr>
              <a:t>Nuku’alofa</a:t>
            </a:r>
            <a:endParaRPr sz="2000" dirty="0">
              <a:latin typeface="News701 BT" panose="02040603040505090204" pitchFamily="18" charset="0"/>
              <a:cs typeface="Tahoma"/>
            </a:endParaRPr>
          </a:p>
          <a:p>
            <a:pPr marL="354965" indent="-342900">
              <a:lnSpc>
                <a:spcPct val="100000"/>
              </a:lnSpc>
              <a:spcBef>
                <a:spcPts val="475"/>
              </a:spcBef>
              <a:buFont typeface="Tahoma"/>
              <a:buChar char="•"/>
              <a:tabLst>
                <a:tab pos="354965" algn="l"/>
                <a:tab pos="355600" algn="l"/>
              </a:tabLst>
            </a:pPr>
            <a:r>
              <a:rPr sz="2000" b="1" spc="-5" dirty="0">
                <a:solidFill>
                  <a:srgbClr val="FFFFFF"/>
                </a:solidFill>
                <a:latin typeface="News701 BT" panose="02040603040505090204" pitchFamily="18" charset="0"/>
                <a:cs typeface="Tahoma"/>
              </a:rPr>
              <a:t>King: Tupou VI</a:t>
            </a:r>
            <a:endParaRPr sz="2000" dirty="0">
              <a:latin typeface="News701 BT" panose="02040603040505090204" pitchFamily="18" charset="0"/>
              <a:cs typeface="Tahoma"/>
            </a:endParaRPr>
          </a:p>
          <a:p>
            <a:pPr marL="354965" indent="-342900">
              <a:lnSpc>
                <a:spcPct val="100000"/>
              </a:lnSpc>
              <a:spcBef>
                <a:spcPts val="480"/>
              </a:spcBef>
              <a:buFont typeface="Tahoma"/>
              <a:buChar char="•"/>
              <a:tabLst>
                <a:tab pos="354965" algn="l"/>
                <a:tab pos="355600" algn="l"/>
              </a:tabLst>
            </a:pPr>
            <a:r>
              <a:rPr sz="2000" b="1" spc="-5" dirty="0">
                <a:solidFill>
                  <a:srgbClr val="FFFFFF"/>
                </a:solidFill>
                <a:latin typeface="News701 BT" panose="02040603040505090204" pitchFamily="18" charset="0"/>
                <a:cs typeface="Tahoma"/>
              </a:rPr>
              <a:t>Currency: Tongan</a:t>
            </a:r>
            <a:r>
              <a:rPr sz="2000" b="1" spc="-10" dirty="0">
                <a:solidFill>
                  <a:srgbClr val="FFFFFF"/>
                </a:solidFill>
                <a:latin typeface="News701 BT" panose="02040603040505090204" pitchFamily="18" charset="0"/>
                <a:cs typeface="Tahoma"/>
              </a:rPr>
              <a:t> </a:t>
            </a:r>
            <a:r>
              <a:rPr sz="2000" b="1" spc="-5" dirty="0">
                <a:solidFill>
                  <a:srgbClr val="FFFFFF"/>
                </a:solidFill>
                <a:latin typeface="News701 BT" panose="02040603040505090204" pitchFamily="18" charset="0"/>
                <a:cs typeface="Tahoma"/>
              </a:rPr>
              <a:t>Pa’anga</a:t>
            </a:r>
            <a:endParaRPr sz="2000" dirty="0">
              <a:latin typeface="News701 BT" panose="02040603040505090204" pitchFamily="18" charset="0"/>
              <a:cs typeface="Tahoma"/>
            </a:endParaRPr>
          </a:p>
          <a:p>
            <a:pPr marL="354965" indent="-342900">
              <a:lnSpc>
                <a:spcPct val="100000"/>
              </a:lnSpc>
              <a:spcBef>
                <a:spcPts val="480"/>
              </a:spcBef>
              <a:buFont typeface="Tahoma"/>
              <a:buChar char="•"/>
              <a:tabLst>
                <a:tab pos="354965" algn="l"/>
                <a:tab pos="355600" algn="l"/>
              </a:tabLst>
            </a:pPr>
            <a:r>
              <a:rPr sz="2000" b="1" spc="-10" dirty="0">
                <a:solidFill>
                  <a:srgbClr val="FFFFFF"/>
                </a:solidFill>
                <a:latin typeface="News701 BT" panose="02040603040505090204" pitchFamily="18" charset="0"/>
                <a:cs typeface="Tahoma"/>
              </a:rPr>
              <a:t>Continent:</a:t>
            </a:r>
            <a:r>
              <a:rPr sz="2000" b="1" spc="-20" dirty="0">
                <a:solidFill>
                  <a:srgbClr val="FFFFFF"/>
                </a:solidFill>
                <a:latin typeface="News701 BT" panose="02040603040505090204" pitchFamily="18" charset="0"/>
                <a:cs typeface="Tahoma"/>
              </a:rPr>
              <a:t> </a:t>
            </a:r>
            <a:r>
              <a:rPr sz="2000" b="1" spc="-10" dirty="0">
                <a:solidFill>
                  <a:srgbClr val="FFFFFF"/>
                </a:solidFill>
                <a:latin typeface="News701 BT" panose="02040603040505090204" pitchFamily="18" charset="0"/>
                <a:cs typeface="Tahoma"/>
              </a:rPr>
              <a:t>Oceania</a:t>
            </a:r>
            <a:endParaRPr sz="2000" dirty="0">
              <a:latin typeface="News701 BT" panose="02040603040505090204" pitchFamily="18" charset="0"/>
              <a:cs typeface="Tahoma"/>
            </a:endParaRPr>
          </a:p>
        </p:txBody>
      </p:sp>
      <p:sp>
        <p:nvSpPr>
          <p:cNvPr id="59" name="object 59"/>
          <p:cNvSpPr/>
          <p:nvPr/>
        </p:nvSpPr>
        <p:spPr>
          <a:xfrm>
            <a:off x="7951657" y="6254999"/>
            <a:ext cx="1654301" cy="1063752"/>
          </a:xfrm>
          <a:prstGeom prst="rect">
            <a:avLst/>
          </a:prstGeom>
          <a:blipFill>
            <a:blip r:embed="rId21"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685799" y="2473702"/>
            <a:ext cx="8912099" cy="1859483"/>
          </a:xfrm>
          <a:prstGeom prst="rect">
            <a:avLst/>
          </a:prstGeom>
        </p:spPr>
        <p:txBody>
          <a:bodyPr vert="horz" wrap="square" lIns="0" tIns="12700" rIns="0" bIns="0" rtlCol="0">
            <a:spAutoFit/>
          </a:bodyPr>
          <a:lstStyle/>
          <a:p>
            <a:pPr marL="12700" algn="ctr">
              <a:lnSpc>
                <a:spcPct val="100000"/>
              </a:lnSpc>
              <a:spcBef>
                <a:spcPts val="100"/>
              </a:spcBef>
            </a:pPr>
            <a:r>
              <a:rPr lang="en-US" spc="-5" dirty="0">
                <a:solidFill>
                  <a:srgbClr val="FF0000"/>
                </a:solidFill>
                <a:latin typeface="News706 BT" panose="02040804060705020204" pitchFamily="18" charset="0"/>
              </a:rPr>
              <a:t>The Ministry of MEIDECC, Energy, Information, Disaster Management, Environment, Climate Change and Communications (MEIDECC) is made up of eight Departments. These Departments are governed by various Laws &amp; Regulations within the Laws of Tonga</a:t>
            </a:r>
            <a:endParaRPr spc="-10" dirty="0">
              <a:solidFill>
                <a:srgbClr val="FF0000"/>
              </a:solidFill>
              <a:latin typeface="News706 BT" panose="02040804060705020204" pitchFamily="18" charset="0"/>
            </a:endParaRPr>
          </a:p>
        </p:txBody>
      </p:sp>
      <p:sp>
        <p:nvSpPr>
          <p:cNvPr id="12" name="object 5"/>
          <p:cNvSpPr txBox="1">
            <a:spLocks/>
          </p:cNvSpPr>
          <p:nvPr/>
        </p:nvSpPr>
        <p:spPr>
          <a:xfrm>
            <a:off x="753999" y="4648200"/>
            <a:ext cx="8775700" cy="1120820"/>
          </a:xfrm>
          <a:prstGeom prst="rect">
            <a:avLst/>
          </a:prstGeom>
        </p:spPr>
        <p:txBody>
          <a:bodyPr vert="horz" wrap="square" lIns="0" tIns="12700" rIns="0" bIns="0" rtlCol="0">
            <a:spAutoFit/>
          </a:bodyPr>
          <a:lstStyle>
            <a:lvl1pPr>
              <a:defRPr sz="2400" b="0" i="0">
                <a:solidFill>
                  <a:schemeClr val="bg1"/>
                </a:solidFill>
                <a:latin typeface="Arial"/>
                <a:ea typeface="+mj-ea"/>
                <a:cs typeface="Arial"/>
              </a:defRPr>
            </a:lvl1pPr>
          </a:lstStyle>
          <a:p>
            <a:pPr marL="12700" algn="ctr">
              <a:spcBef>
                <a:spcPts val="100"/>
              </a:spcBef>
            </a:pPr>
            <a:r>
              <a:rPr lang="en-US" kern="0" spc="-5" dirty="0">
                <a:solidFill>
                  <a:srgbClr val="FF0000"/>
                </a:solidFill>
                <a:latin typeface="News706 BT" panose="02040804060705020204" pitchFamily="18" charset="0"/>
              </a:rPr>
              <a:t>The eight departments are vested under the one umbrella of MEIDECC which defines the portfolio of the Minister for MEIDECC, Hon. </a:t>
            </a:r>
            <a:r>
              <a:rPr lang="en-US" kern="0" spc="-5" dirty="0" smtClean="0">
                <a:solidFill>
                  <a:srgbClr val="FF0000"/>
                </a:solidFill>
                <a:latin typeface="News706 BT" panose="02040804060705020204" pitchFamily="18" charset="0"/>
              </a:rPr>
              <a:t>Duty PM Taniela </a:t>
            </a:r>
            <a:r>
              <a:rPr lang="en-US" kern="0" spc="-5" dirty="0" err="1" smtClean="0">
                <a:solidFill>
                  <a:srgbClr val="FF0000"/>
                </a:solidFill>
                <a:latin typeface="News706 BT" panose="02040804060705020204" pitchFamily="18" charset="0"/>
              </a:rPr>
              <a:t>Fusimalohi</a:t>
            </a:r>
            <a:endParaRPr lang="en-US" kern="0" spc="-10" dirty="0">
              <a:solidFill>
                <a:srgbClr val="FF0000"/>
              </a:solidFill>
              <a:latin typeface="News706 BT" panose="02040804060705020204" pitchFamily="18" charset="0"/>
            </a:endParaRPr>
          </a:p>
        </p:txBody>
      </p:sp>
      <p:sp>
        <p:nvSpPr>
          <p:cNvPr id="13" name="object 5"/>
          <p:cNvSpPr txBox="1">
            <a:spLocks/>
          </p:cNvSpPr>
          <p:nvPr/>
        </p:nvSpPr>
        <p:spPr>
          <a:xfrm>
            <a:off x="1066800" y="533400"/>
            <a:ext cx="7274559" cy="1120820"/>
          </a:xfrm>
          <a:prstGeom prst="rect">
            <a:avLst/>
          </a:prstGeom>
        </p:spPr>
        <p:style>
          <a:lnRef idx="0">
            <a:schemeClr val="accent3"/>
          </a:lnRef>
          <a:fillRef idx="3">
            <a:schemeClr val="accent3"/>
          </a:fillRef>
          <a:effectRef idx="3">
            <a:schemeClr val="accent3"/>
          </a:effectRef>
          <a:fontRef idx="minor">
            <a:schemeClr val="lt1"/>
          </a:fontRef>
        </p:style>
        <p:txBody>
          <a:bodyPr vert="horz" wrap="square" lIns="0" tIns="12700" rIns="0" bIns="0" rtlCol="0">
            <a:spAutoFit/>
          </a:bodyPr>
          <a:lstStyle>
            <a:lvl1pPr>
              <a:defRPr sz="2400" b="0" i="0">
                <a:solidFill>
                  <a:schemeClr val="bg1"/>
                </a:solidFill>
                <a:latin typeface="Arial"/>
                <a:ea typeface="+mj-ea"/>
                <a:cs typeface="Arial"/>
              </a:defRPr>
            </a:lvl1pPr>
          </a:lstStyle>
          <a:p>
            <a:pPr marL="12700" algn="ctr">
              <a:spcBef>
                <a:spcPts val="100"/>
              </a:spcBef>
            </a:pPr>
            <a:r>
              <a:rPr lang="en-US" sz="3600" kern="0" spc="-5" dirty="0"/>
              <a:t>Communication Department  MEIDECC</a:t>
            </a:r>
            <a:endParaRPr lang="en-US" sz="3600" kern="0" spc="-10" dirty="0"/>
          </a:p>
        </p:txBody>
      </p:sp>
      <p:sp>
        <p:nvSpPr>
          <p:cNvPr id="14" name="object 8"/>
          <p:cNvSpPr/>
          <p:nvPr/>
        </p:nvSpPr>
        <p:spPr>
          <a:xfrm>
            <a:off x="8165719" y="533400"/>
            <a:ext cx="1363980" cy="1597152"/>
          </a:xfrm>
          <a:prstGeom prst="rect">
            <a:avLst/>
          </a:prstGeom>
          <a:blipFill>
            <a:blip r:embed="rId2" cstate="print"/>
            <a:stretch>
              <a:fillRect/>
            </a:stretch>
          </a:blipFill>
        </p:spPr>
        <p:txBody>
          <a:bodyPr wrap="square" lIns="0" tIns="0" rIns="0" bIns="0" rtlCol="0"/>
          <a:lstStyle/>
          <a:p>
            <a:endParaRPr/>
          </a:p>
        </p:txBody>
      </p:sp>
      <p:pic>
        <p:nvPicPr>
          <p:cNvPr id="2" name="Picture 1"/>
          <p:cNvPicPr>
            <a:picLocks noChangeAspect="1"/>
          </p:cNvPicPr>
          <p:nvPr/>
        </p:nvPicPr>
        <p:blipFill>
          <a:blip r:embed="rId3"/>
          <a:stretch>
            <a:fillRect/>
          </a:stretch>
        </p:blipFill>
        <p:spPr>
          <a:xfrm>
            <a:off x="7968950" y="6248400"/>
            <a:ext cx="1658256" cy="106689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649848" y="1661197"/>
            <a:ext cx="7503552" cy="6106800"/>
          </a:xfrm>
          <a:prstGeom prst="rect">
            <a:avLst/>
          </a:prstGeom>
        </p:spPr>
        <p:txBody>
          <a:bodyPr vert="horz" wrap="square" lIns="0" tIns="12700" rIns="0" bIns="0" rtlCol="0">
            <a:spAutoFit/>
          </a:bodyPr>
          <a:lstStyle/>
          <a:p>
            <a:pPr marL="12700">
              <a:lnSpc>
                <a:spcPct val="100000"/>
              </a:lnSpc>
              <a:spcBef>
                <a:spcPts val="100"/>
              </a:spcBef>
              <a:tabLst>
                <a:tab pos="469265" algn="l"/>
              </a:tabLst>
            </a:pPr>
            <a:r>
              <a:rPr lang="en-US" sz="2000" dirty="0">
                <a:solidFill>
                  <a:schemeClr val="accent3"/>
                </a:solidFill>
              </a:rPr>
              <a:t>Advise the minister on all matters concerning the national communications sector policies</a:t>
            </a:r>
            <a:br>
              <a:rPr lang="en-US" sz="2000" dirty="0">
                <a:solidFill>
                  <a:schemeClr val="accent3"/>
                </a:solidFill>
              </a:rPr>
            </a:br>
            <a:r>
              <a:rPr lang="en-US" sz="2000" dirty="0">
                <a:solidFill>
                  <a:schemeClr val="accent3"/>
                </a:solidFill>
              </a:rPr>
              <a:t>Perform functions and exercise powers conferred on the Ministry under this Act and other applicable laws;</a:t>
            </a:r>
            <a:br>
              <a:rPr lang="en-US" sz="2000" dirty="0">
                <a:solidFill>
                  <a:schemeClr val="accent3"/>
                </a:solidFill>
              </a:rPr>
            </a:br>
            <a:r>
              <a:rPr lang="en-US" sz="2000" dirty="0">
                <a:solidFill>
                  <a:schemeClr val="accent3"/>
                </a:solidFill>
              </a:rPr>
              <a:t>Oversee and manage the allocation of the Government’s orbital satellite slot interests;</a:t>
            </a:r>
            <a:br>
              <a:rPr lang="en-US" sz="2000" dirty="0">
                <a:solidFill>
                  <a:schemeClr val="accent3"/>
                </a:solidFill>
              </a:rPr>
            </a:br>
            <a:r>
              <a:rPr lang="en-US" sz="2000" dirty="0">
                <a:solidFill>
                  <a:schemeClr val="accent3"/>
                </a:solidFill>
              </a:rPr>
              <a:t>Ensure the observation and enforcement of international communications conventions and practices;</a:t>
            </a:r>
            <a:br>
              <a:rPr lang="en-US" sz="2000" dirty="0">
                <a:solidFill>
                  <a:schemeClr val="accent3"/>
                </a:solidFill>
              </a:rPr>
            </a:br>
            <a:r>
              <a:rPr lang="en-US" sz="2000" dirty="0">
                <a:solidFill>
                  <a:schemeClr val="accent3"/>
                </a:solidFill>
              </a:rPr>
              <a:t>Liaise with foreign governments on communications sector and other related matters;</a:t>
            </a:r>
            <a:br>
              <a:rPr lang="en-US" sz="2000" dirty="0">
                <a:solidFill>
                  <a:schemeClr val="accent3"/>
                </a:solidFill>
              </a:rPr>
            </a:br>
            <a:r>
              <a:rPr lang="en-US" sz="2000" dirty="0">
                <a:solidFill>
                  <a:schemeClr val="accent3"/>
                </a:solidFill>
              </a:rPr>
              <a:t>Enforce section 96 of this Act i.e. directing licensees to comply with the provisions of the Act upon Minister’s approval</a:t>
            </a:r>
            <a:br>
              <a:rPr lang="en-US" sz="2000" dirty="0">
                <a:solidFill>
                  <a:schemeClr val="accent3"/>
                </a:solidFill>
              </a:rPr>
            </a:br>
            <a:r>
              <a:rPr lang="en-US" sz="2000" dirty="0">
                <a:solidFill>
                  <a:schemeClr val="accent3"/>
                </a:solidFill>
              </a:rPr>
              <a:t>Perform such other functions or exercise such other powers conferred on the Ministry by this Act</a:t>
            </a:r>
            <a:br>
              <a:rPr lang="en-US" sz="2000" dirty="0">
                <a:solidFill>
                  <a:schemeClr val="accent3"/>
                </a:solidFill>
              </a:rPr>
            </a:br>
            <a:r>
              <a:rPr lang="en-US" sz="2000" dirty="0">
                <a:solidFill>
                  <a:schemeClr val="accent3"/>
                </a:solidFill>
              </a:rPr>
              <a:t>Subject to the powers and functions conferred on the Regulator under this Act to perform any other functions consistent with the objects of this Act, as notified by the Minister from time to time.</a:t>
            </a:r>
            <a:br>
              <a:rPr lang="en-US" sz="2000" dirty="0">
                <a:solidFill>
                  <a:schemeClr val="accent3"/>
                </a:solidFill>
              </a:rPr>
            </a:br>
            <a:r>
              <a:rPr lang="en-US" sz="2800" b="1" dirty="0"/>
              <a:t/>
            </a:r>
            <a:br>
              <a:rPr lang="en-US" sz="2800" b="1" dirty="0"/>
            </a:br>
            <a:endParaRPr sz="2800" dirty="0">
              <a:latin typeface="Arial"/>
              <a:cs typeface="Arial"/>
            </a:endParaRPr>
          </a:p>
        </p:txBody>
      </p:sp>
      <p:sp>
        <p:nvSpPr>
          <p:cNvPr id="10" name="object 8"/>
          <p:cNvSpPr/>
          <p:nvPr/>
        </p:nvSpPr>
        <p:spPr>
          <a:xfrm>
            <a:off x="8393429" y="548832"/>
            <a:ext cx="1143000" cy="1219201"/>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F85FF2B9-971E-491F-91CC-2E407BA206BF}"/>
              </a:ext>
            </a:extLst>
          </p:cNvPr>
          <p:cNvSpPr txBox="1">
            <a:spLocks/>
          </p:cNvSpPr>
          <p:nvPr/>
        </p:nvSpPr>
        <p:spPr>
          <a:xfrm>
            <a:off x="533400" y="540377"/>
            <a:ext cx="7274559" cy="1120820"/>
          </a:xfrm>
          <a:prstGeom prst="rect">
            <a:avLst/>
          </a:prstGeom>
        </p:spPr>
        <p:style>
          <a:lnRef idx="0">
            <a:schemeClr val="accent3"/>
          </a:lnRef>
          <a:fillRef idx="3">
            <a:schemeClr val="accent3"/>
          </a:fillRef>
          <a:effectRef idx="3">
            <a:schemeClr val="accent3"/>
          </a:effectRef>
          <a:fontRef idx="minor">
            <a:schemeClr val="lt1"/>
          </a:fontRef>
        </p:style>
        <p:txBody>
          <a:bodyPr vert="horz" wrap="square" lIns="0" tIns="12700" rIns="0" bIns="0" rtlCol="0">
            <a:spAutoFit/>
          </a:bodyPr>
          <a:lstStyle>
            <a:lvl1pPr>
              <a:defRPr sz="2400" b="0" i="0">
                <a:solidFill>
                  <a:schemeClr val="bg1"/>
                </a:solidFill>
                <a:latin typeface="Arial"/>
                <a:ea typeface="+mj-ea"/>
                <a:cs typeface="Arial"/>
              </a:defRPr>
            </a:lvl1pPr>
          </a:lstStyle>
          <a:p>
            <a:pPr marL="12700" algn="ctr">
              <a:spcBef>
                <a:spcPts val="100"/>
              </a:spcBef>
            </a:pPr>
            <a:r>
              <a:rPr lang="en-GB" sz="3600" kern="0" spc="-5" dirty="0" smtClean="0"/>
              <a:t>CORE DUTIES OF THE DEPARTMENT </a:t>
            </a:r>
            <a:endParaRPr lang="en-US" sz="3600" kern="0" spc="-10" dirty="0"/>
          </a:p>
        </p:txBody>
      </p:sp>
      <p:sp>
        <p:nvSpPr>
          <p:cNvPr id="8" name="object 59"/>
          <p:cNvSpPr/>
          <p:nvPr/>
        </p:nvSpPr>
        <p:spPr>
          <a:xfrm>
            <a:off x="7951657" y="6254999"/>
            <a:ext cx="1654301" cy="106375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ACD6B4-19B1-4424-A177-A31C572CCE2A}"/>
              </a:ext>
            </a:extLst>
          </p:cNvPr>
          <p:cNvPicPr>
            <a:picLocks noChangeAspect="1"/>
          </p:cNvPicPr>
          <p:nvPr/>
        </p:nvPicPr>
        <p:blipFill>
          <a:blip r:embed="rId3"/>
          <a:stretch>
            <a:fillRect/>
          </a:stretch>
        </p:blipFill>
        <p:spPr>
          <a:xfrm>
            <a:off x="-14335" y="4253810"/>
            <a:ext cx="5348336" cy="3574516"/>
          </a:xfrm>
          <a:prstGeom prst="rect">
            <a:avLst/>
          </a:prstGeom>
        </p:spPr>
      </p:pic>
      <p:pic>
        <p:nvPicPr>
          <p:cNvPr id="5" name="Picture 4">
            <a:extLst>
              <a:ext uri="{FF2B5EF4-FFF2-40B4-BE49-F238E27FC236}">
                <a16:creationId xmlns:a16="http://schemas.microsoft.com/office/drawing/2014/main" id="{42FDDA7C-EA5B-4D68-B4D5-170051FED732}"/>
              </a:ext>
            </a:extLst>
          </p:cNvPr>
          <p:cNvPicPr>
            <a:picLocks noChangeAspect="1"/>
          </p:cNvPicPr>
          <p:nvPr/>
        </p:nvPicPr>
        <p:blipFill rotWithShape="1">
          <a:blip r:embed="rId4"/>
          <a:srcRect b="26114"/>
          <a:stretch/>
        </p:blipFill>
        <p:spPr>
          <a:xfrm>
            <a:off x="5334001" y="-69448"/>
            <a:ext cx="4738733" cy="4290480"/>
          </a:xfrm>
          <a:prstGeom prst="rect">
            <a:avLst/>
          </a:prstGeom>
        </p:spPr>
      </p:pic>
      <p:pic>
        <p:nvPicPr>
          <p:cNvPr id="3" name="Picture 2">
            <a:extLst>
              <a:ext uri="{FF2B5EF4-FFF2-40B4-BE49-F238E27FC236}">
                <a16:creationId xmlns:a16="http://schemas.microsoft.com/office/drawing/2014/main" id="{BE34FBD8-570C-4459-8957-95392FF53B14}"/>
              </a:ext>
            </a:extLst>
          </p:cNvPr>
          <p:cNvPicPr>
            <a:picLocks noChangeAspect="1"/>
          </p:cNvPicPr>
          <p:nvPr/>
        </p:nvPicPr>
        <p:blipFill>
          <a:blip r:embed="rId5"/>
          <a:stretch>
            <a:fillRect/>
          </a:stretch>
        </p:blipFill>
        <p:spPr>
          <a:xfrm>
            <a:off x="-14335" y="0"/>
            <a:ext cx="5348336" cy="4226672"/>
          </a:xfrm>
          <a:prstGeom prst="rect">
            <a:avLst/>
          </a:prstGeom>
        </p:spPr>
      </p:pic>
      <p:pic>
        <p:nvPicPr>
          <p:cNvPr id="7" name="Picture 6">
            <a:extLst>
              <a:ext uri="{FF2B5EF4-FFF2-40B4-BE49-F238E27FC236}">
                <a16:creationId xmlns:a16="http://schemas.microsoft.com/office/drawing/2014/main" id="{4449EF0A-F47A-4F20-B870-EE4B9C9ECD02}"/>
              </a:ext>
            </a:extLst>
          </p:cNvPr>
          <p:cNvPicPr>
            <a:picLocks noChangeAspect="1"/>
          </p:cNvPicPr>
          <p:nvPr/>
        </p:nvPicPr>
        <p:blipFill>
          <a:blip r:embed="rId6"/>
          <a:stretch>
            <a:fillRect/>
          </a:stretch>
        </p:blipFill>
        <p:spPr>
          <a:xfrm>
            <a:off x="5319667" y="4029075"/>
            <a:ext cx="4738733" cy="3819525"/>
          </a:xfrm>
          <a:prstGeom prst="rect">
            <a:avLst/>
          </a:prstGeom>
        </p:spPr>
      </p:pic>
      <p:sp>
        <p:nvSpPr>
          <p:cNvPr id="8" name="object 5">
            <a:extLst>
              <a:ext uri="{FF2B5EF4-FFF2-40B4-BE49-F238E27FC236}">
                <a16:creationId xmlns:a16="http://schemas.microsoft.com/office/drawing/2014/main" id="{F85FF2B9-971E-491F-91CC-2E407BA206BF}"/>
              </a:ext>
            </a:extLst>
          </p:cNvPr>
          <p:cNvSpPr txBox="1">
            <a:spLocks/>
          </p:cNvSpPr>
          <p:nvPr/>
        </p:nvSpPr>
        <p:spPr>
          <a:xfrm>
            <a:off x="1905000" y="3886200"/>
            <a:ext cx="7274559" cy="566822"/>
          </a:xfrm>
          <a:prstGeom prst="rect">
            <a:avLst/>
          </a:prstGeom>
        </p:spPr>
        <p:style>
          <a:lnRef idx="0">
            <a:schemeClr val="accent3"/>
          </a:lnRef>
          <a:fillRef idx="3">
            <a:schemeClr val="accent3"/>
          </a:fillRef>
          <a:effectRef idx="3">
            <a:schemeClr val="accent3"/>
          </a:effectRef>
          <a:fontRef idx="minor">
            <a:schemeClr val="lt1"/>
          </a:fontRef>
        </p:style>
        <p:txBody>
          <a:bodyPr vert="horz" wrap="square" lIns="0" tIns="12700" rIns="0" bIns="0" rtlCol="0">
            <a:spAutoFit/>
          </a:bodyPr>
          <a:lstStyle>
            <a:lvl1pPr>
              <a:defRPr sz="2400" b="0" i="0">
                <a:solidFill>
                  <a:schemeClr val="bg1"/>
                </a:solidFill>
                <a:latin typeface="Arial"/>
                <a:ea typeface="+mj-ea"/>
                <a:cs typeface="Arial"/>
              </a:defRPr>
            </a:lvl1pPr>
          </a:lstStyle>
          <a:p>
            <a:pPr marL="12700" algn="ctr">
              <a:spcBef>
                <a:spcPts val="100"/>
              </a:spcBef>
            </a:pPr>
            <a:r>
              <a:rPr lang="en-GB" sz="3600" kern="0" spc="-5" dirty="0"/>
              <a:t>Disaster Occurrence Status</a:t>
            </a:r>
            <a:endParaRPr lang="en-US" sz="3600" kern="0" spc="-10" dirty="0"/>
          </a:p>
        </p:txBody>
      </p:sp>
      <p:pic>
        <p:nvPicPr>
          <p:cNvPr id="9" name="Picture 8">
            <a:extLst>
              <a:ext uri="{FF2B5EF4-FFF2-40B4-BE49-F238E27FC236}">
                <a16:creationId xmlns:a16="http://schemas.microsoft.com/office/drawing/2014/main" id="{A183FF39-530E-40F8-8571-BD8544D72584}"/>
              </a:ext>
            </a:extLst>
          </p:cNvPr>
          <p:cNvPicPr>
            <a:picLocks noChangeAspect="1"/>
          </p:cNvPicPr>
          <p:nvPr/>
        </p:nvPicPr>
        <p:blipFill>
          <a:blip r:embed="rId7"/>
          <a:stretch>
            <a:fillRect/>
          </a:stretch>
        </p:blipFill>
        <p:spPr>
          <a:xfrm>
            <a:off x="7596772" y="609600"/>
            <a:ext cx="2139414" cy="1752107"/>
          </a:xfrm>
          <a:prstGeom prst="rect">
            <a:avLst/>
          </a:prstGeom>
        </p:spPr>
      </p:pic>
    </p:spTree>
    <p:extLst>
      <p:ext uri="{BB962C8B-B14F-4D97-AF65-F5344CB8AC3E}">
        <p14:creationId xmlns:p14="http://schemas.microsoft.com/office/powerpoint/2010/main" val="240816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79230" y="1371600"/>
            <a:ext cx="8865870" cy="3829253"/>
          </a:xfrm>
          <a:prstGeom prst="rect">
            <a:avLst/>
          </a:prstGeom>
        </p:spPr>
        <p:txBody>
          <a:bodyPr vert="horz" wrap="square" lIns="0" tIns="12700" rIns="0" bIns="0" rtlCol="0">
            <a:spAutoFit/>
          </a:bodyPr>
          <a:lstStyle/>
          <a:p>
            <a:pPr marL="12700" algn="ctr">
              <a:lnSpc>
                <a:spcPct val="100000"/>
              </a:lnSpc>
              <a:spcBef>
                <a:spcPts val="100"/>
              </a:spcBef>
            </a:pPr>
            <a:r>
              <a:rPr lang="en-US" spc="-5" dirty="0"/>
              <a:t/>
            </a:r>
            <a:br>
              <a:rPr lang="en-US" spc="-5" dirty="0"/>
            </a:br>
            <a:r>
              <a:rPr lang="en-AU" sz="2800" spc="-5" dirty="0" smtClean="0">
                <a:solidFill>
                  <a:schemeClr val="accent3"/>
                </a:solidFill>
                <a:latin typeface="News706 BT" panose="02040804060705020204" pitchFamily="18" charset="0"/>
              </a:rPr>
              <a:t>Tonga </a:t>
            </a:r>
            <a:r>
              <a:rPr lang="en-AU" sz="2800" spc="-5" dirty="0">
                <a:solidFill>
                  <a:schemeClr val="accent3"/>
                </a:solidFill>
                <a:latin typeface="News706 BT" panose="02040804060705020204" pitchFamily="18" charset="0"/>
              </a:rPr>
              <a:t>is highly vulnerable to cyclones, tsunamis, and volcanic </a:t>
            </a:r>
            <a:r>
              <a:rPr lang="en-AU" sz="2800" spc="-5" dirty="0" smtClean="0">
                <a:solidFill>
                  <a:schemeClr val="accent3"/>
                </a:solidFill>
                <a:latin typeface="News706 BT" panose="02040804060705020204" pitchFamily="18" charset="0"/>
              </a:rPr>
              <a:t>eruptions</a:t>
            </a:r>
            <a:br>
              <a:rPr lang="en-AU" sz="2800" spc="-5" dirty="0" smtClean="0">
                <a:solidFill>
                  <a:schemeClr val="accent3"/>
                </a:solidFill>
                <a:latin typeface="News706 BT" panose="02040804060705020204" pitchFamily="18" charset="0"/>
              </a:rPr>
            </a:br>
            <a:r>
              <a:rPr lang="en-AU" sz="2800" spc="-5" dirty="0">
                <a:solidFill>
                  <a:schemeClr val="accent3"/>
                </a:solidFill>
                <a:latin typeface="News706 BT" panose="02040804060705020204" pitchFamily="18" charset="0"/>
              </a:rPr>
              <a:t/>
            </a:r>
            <a:br>
              <a:rPr lang="en-AU" sz="2800" spc="-5" dirty="0">
                <a:solidFill>
                  <a:schemeClr val="accent3"/>
                </a:solidFill>
                <a:latin typeface="News706 BT" panose="02040804060705020204" pitchFamily="18" charset="0"/>
              </a:rPr>
            </a:br>
            <a:r>
              <a:rPr lang="en-AU" sz="2800" spc="-5" dirty="0">
                <a:solidFill>
                  <a:schemeClr val="accent3"/>
                </a:solidFill>
                <a:latin typeface="News706 BT" panose="02040804060705020204" pitchFamily="18" charset="0"/>
              </a:rPr>
              <a:t>Effective early warning dissemination is vital for saving lives in remote </a:t>
            </a:r>
            <a:r>
              <a:rPr lang="en-AU" sz="2800" spc="-5" dirty="0" smtClean="0">
                <a:solidFill>
                  <a:schemeClr val="accent3"/>
                </a:solidFill>
                <a:latin typeface="News706 BT" panose="02040804060705020204" pitchFamily="18" charset="0"/>
              </a:rPr>
              <a:t>islands</a:t>
            </a:r>
            <a:br>
              <a:rPr lang="en-AU" sz="2800" spc="-5" dirty="0" smtClean="0">
                <a:solidFill>
                  <a:schemeClr val="accent3"/>
                </a:solidFill>
                <a:latin typeface="News706 BT" panose="02040804060705020204" pitchFamily="18" charset="0"/>
              </a:rPr>
            </a:br>
            <a:r>
              <a:rPr lang="en-AU" sz="2800" spc="-5" dirty="0">
                <a:solidFill>
                  <a:schemeClr val="accent3"/>
                </a:solidFill>
                <a:latin typeface="News706 BT" panose="02040804060705020204" pitchFamily="18" charset="0"/>
              </a:rPr>
              <a:t/>
            </a:r>
            <a:br>
              <a:rPr lang="en-AU" sz="2800" spc="-5" dirty="0">
                <a:solidFill>
                  <a:schemeClr val="accent3"/>
                </a:solidFill>
                <a:latin typeface="News706 BT" panose="02040804060705020204" pitchFamily="18" charset="0"/>
              </a:rPr>
            </a:br>
            <a:r>
              <a:rPr lang="en-AU" sz="2800" spc="-5" dirty="0" smtClean="0">
                <a:solidFill>
                  <a:schemeClr val="accent3"/>
                </a:solidFill>
                <a:latin typeface="News706 BT" panose="02040804060705020204" pitchFamily="18" charset="0"/>
              </a:rPr>
              <a:t>Digital </a:t>
            </a:r>
            <a:r>
              <a:rPr lang="en-AU" sz="2800" spc="-5" dirty="0">
                <a:solidFill>
                  <a:schemeClr val="accent3"/>
                </a:solidFill>
                <a:latin typeface="News706 BT" panose="02040804060705020204" pitchFamily="18" charset="0"/>
              </a:rPr>
              <a:t>networks can overcome geographic isolation and communication barriers.</a:t>
            </a:r>
          </a:p>
        </p:txBody>
      </p:sp>
      <p:sp>
        <p:nvSpPr>
          <p:cNvPr id="9" name="object 8"/>
          <p:cNvSpPr/>
          <p:nvPr/>
        </p:nvSpPr>
        <p:spPr>
          <a:xfrm>
            <a:off x="8458200" y="490506"/>
            <a:ext cx="1087501" cy="1262094"/>
          </a:xfrm>
          <a:prstGeom prst="rect">
            <a:avLst/>
          </a:prstGeom>
          <a:blipFill>
            <a:blip r:embed="rId2" cstate="print"/>
            <a:stretch>
              <a:fillRect/>
            </a:stretch>
          </a:blipFill>
        </p:spPr>
        <p:txBody>
          <a:bodyPr wrap="square" lIns="0" tIns="0" rIns="0" bIns="0" rtlCol="0"/>
          <a:lstStyle/>
          <a:p>
            <a:endParaRPr/>
          </a:p>
        </p:txBody>
      </p:sp>
      <p:sp>
        <p:nvSpPr>
          <p:cNvPr id="4" name="object 5">
            <a:extLst>
              <a:ext uri="{FF2B5EF4-FFF2-40B4-BE49-F238E27FC236}">
                <a16:creationId xmlns:a16="http://schemas.microsoft.com/office/drawing/2014/main" id="{F85FF2B9-971E-491F-91CC-2E407BA206BF}"/>
              </a:ext>
            </a:extLst>
          </p:cNvPr>
          <p:cNvSpPr txBox="1">
            <a:spLocks/>
          </p:cNvSpPr>
          <p:nvPr/>
        </p:nvSpPr>
        <p:spPr>
          <a:xfrm>
            <a:off x="492125" y="518630"/>
            <a:ext cx="7966075" cy="566822"/>
          </a:xfrm>
          <a:prstGeom prst="rect">
            <a:avLst/>
          </a:prstGeom>
        </p:spPr>
        <p:style>
          <a:lnRef idx="0">
            <a:schemeClr val="accent3"/>
          </a:lnRef>
          <a:fillRef idx="3">
            <a:schemeClr val="accent3"/>
          </a:fillRef>
          <a:effectRef idx="3">
            <a:schemeClr val="accent3"/>
          </a:effectRef>
          <a:fontRef idx="minor">
            <a:schemeClr val="lt1"/>
          </a:fontRef>
        </p:style>
        <p:txBody>
          <a:bodyPr vert="horz" wrap="square" lIns="0" tIns="12700" rIns="0" bIns="0" rtlCol="0">
            <a:spAutoFit/>
          </a:bodyPr>
          <a:lstStyle>
            <a:lvl1pPr>
              <a:defRPr sz="2400" b="0" i="0">
                <a:solidFill>
                  <a:schemeClr val="bg1"/>
                </a:solidFill>
                <a:latin typeface="Arial"/>
                <a:ea typeface="+mj-ea"/>
                <a:cs typeface="Arial"/>
              </a:defRPr>
            </a:lvl1pPr>
          </a:lstStyle>
          <a:p>
            <a:pPr marL="12700" algn="ctr">
              <a:spcBef>
                <a:spcPts val="100"/>
              </a:spcBef>
            </a:pPr>
            <a:r>
              <a:rPr lang="en-GB" sz="3600" kern="0" spc="-5" dirty="0" smtClean="0"/>
              <a:t>INTRODUCTION </a:t>
            </a:r>
            <a:endParaRPr lang="en-US" sz="3600" kern="0" spc="-10" dirty="0"/>
          </a:p>
        </p:txBody>
      </p:sp>
      <p:sp>
        <p:nvSpPr>
          <p:cNvPr id="6" name="object 59"/>
          <p:cNvSpPr/>
          <p:nvPr/>
        </p:nvSpPr>
        <p:spPr>
          <a:xfrm>
            <a:off x="7951657" y="6254999"/>
            <a:ext cx="1654301" cy="106375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2BB634496EAB498A685EA26DE87D9A" ma:contentTypeVersion="3" ma:contentTypeDescription="Create a new document." ma:contentTypeScope="" ma:versionID="2c209e43ad5c8f4914c13292957445d3">
  <xsd:schema xmlns:xsd="http://www.w3.org/2001/XMLSchema" xmlns:xs="http://www.w3.org/2001/XMLSchema" xmlns:p="http://schemas.microsoft.com/office/2006/metadata/properties" xmlns:ns1="http://schemas.microsoft.com/sharepoint/v3" xmlns:ns2="ce1d9229-ea97-4c6f-a2f4-dd635208ba85" xmlns:ns3="1aaea1ea-72e4-4374-b05e-72e2f16fb7ae" targetNamespace="http://schemas.microsoft.com/office/2006/metadata/properties" ma:root="true" ma:fieldsID="0e4c05d136919731d5f0968da5048ea9" ns1:_="" ns2:_="" ns3:_="">
    <xsd:import namespace="http://schemas.microsoft.com/sharepoint/v3"/>
    <xsd:import namespace="ce1d9229-ea97-4c6f-a2f4-dd635208ba85"/>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1d9229-ea97-4c6f-a2f4-dd635208ba8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CC6ACB6-A494-4FF3-8638-88498D02D097}"/>
</file>

<file path=customXml/itemProps2.xml><?xml version="1.0" encoding="utf-8"?>
<ds:datastoreItem xmlns:ds="http://schemas.openxmlformats.org/officeDocument/2006/customXml" ds:itemID="{62BED84E-6FCD-484C-8A97-4780A6587482}"/>
</file>

<file path=customXml/itemProps3.xml><?xml version="1.0" encoding="utf-8"?>
<ds:datastoreItem xmlns:ds="http://schemas.openxmlformats.org/officeDocument/2006/customXml" ds:itemID="{29F908F2-47C5-4B0E-8CE8-A5EA77B516BD}"/>
</file>

<file path=docProps/app.xml><?xml version="1.0" encoding="utf-8"?>
<Properties xmlns="http://schemas.openxmlformats.org/officeDocument/2006/extended-properties" xmlns:vt="http://schemas.openxmlformats.org/officeDocument/2006/docPropsVTypes">
  <Template/>
  <TotalTime>2665</TotalTime>
  <Words>1134</Words>
  <Application>Microsoft Office PowerPoint</Application>
  <PresentationFormat>Custom</PresentationFormat>
  <Paragraphs>115</Paragraphs>
  <Slides>18</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Arial</vt:lpstr>
      <vt:lpstr>Calibri</vt:lpstr>
      <vt:lpstr>Cambria Math</vt:lpstr>
      <vt:lpstr>Clarendon Blk BT</vt:lpstr>
      <vt:lpstr>Lato Light</vt:lpstr>
      <vt:lpstr>News701 BT</vt:lpstr>
      <vt:lpstr>News706 BT</vt:lpstr>
      <vt:lpstr>Tahoma</vt:lpstr>
      <vt:lpstr>Times New Roman</vt:lpstr>
      <vt:lpstr>Verdana</vt:lpstr>
      <vt:lpstr>Wingdings</vt:lpstr>
      <vt:lpstr>Wingdings 2</vt:lpstr>
      <vt:lpstr>Office Theme</vt:lpstr>
      <vt:lpstr>  Pomaama Liu Engineer Telecom/Radio Communication Department MEIDECC </vt:lpstr>
      <vt:lpstr>PowerPoint Presentation</vt:lpstr>
      <vt:lpstr>PowerPoint Presentation</vt:lpstr>
      <vt:lpstr>PowerPoint Presentation</vt:lpstr>
      <vt:lpstr>PowerPoint Presentation</vt:lpstr>
      <vt:lpstr>The Ministry of MEIDECC, Energy, Information, Disaster Management, Environment, Climate Change and Communications (MEIDECC) is made up of eight Departments. These Departments are governed by various Laws &amp; Regulations within the Laws of Tonga</vt:lpstr>
      <vt:lpstr>Advise the minister on all matters concerning the national communications sector policies Perform functions and exercise powers conferred on the Ministry under this Act and other applicable laws; Oversee and manage the allocation of the Government’s orbital satellite slot interests; Ensure the observation and enforcement of international communications conventions and practices; Liaise with foreign governments on communications sector and other related matters; Enforce section 96 of this Act i.e. directing licensees to comply with the provisions of the Act upon Minister’s approval Perform such other functions or exercise such other powers conferred on the Ministry by this Act Subject to the powers and functions conferred on the Regulator under this Act to perform any other functions consistent with the objects of this Act, as notified by the Minister from time to time.  </vt:lpstr>
      <vt:lpstr>PowerPoint Presentation</vt:lpstr>
      <vt:lpstr> Tonga is highly vulnerable to cyclones, tsunamis, and volcanic eruptions  Effective early warning dissemination is vital for saving lives in remote islands  Digital networks can overcome geographic isolation and communication barriers.</vt:lpstr>
      <vt:lpstr>AI can analyse weather, seismic, and ocean data to predict cyclone, earthquakes, and tsunamis.  For Tonga, predictive analytics could help anticipate volcanic eruptions(like Hunga Tonga-Hunga Ha’apai 2022)  Early prediction allows better evacuation planning across scattered islands.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S5_Lutoviko_Lui_Falemaka.pptx</dc:title>
  <dc:creator>atipayak</dc:creator>
  <cp:lastModifiedBy>User</cp:lastModifiedBy>
  <cp:revision>40</cp:revision>
  <dcterms:created xsi:type="dcterms:W3CDTF">2022-09-18T22:53:34Z</dcterms:created>
  <dcterms:modified xsi:type="dcterms:W3CDTF">2025-08-28T04:01:44Z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2015-10-01T00:00:00Z</vt:filetime>
  </property>
  <property fmtid="{D5CDD505-2E9C-101B-9397-08002B2CF9AE}" pid="3" name="Creator">
    <vt:lpwstr>PScript5.dll Version 5.2.2</vt:lpwstr>
  </property>
  <property fmtid="{D5CDD505-2E9C-101B-9397-08002B2CF9AE}" pid="4" name="LastSaved">
    <vt:filetime>2022-09-18T00:00:00Z</vt:filetime>
  </property>
  <property fmtid="{D5CDD505-2E9C-101B-9397-08002B2CF9AE}" pid="5" name="ContentTypeId">
    <vt:lpwstr>0x010100202BB634496EAB498A685EA26DE87D9A</vt:lpwstr>
  </property>
</Properties>
</file>