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sldIdLst>
    <p:sldId id="2145706538" r:id="rId3"/>
    <p:sldId id="2157" r:id="rId4"/>
    <p:sldId id="2145706535" r:id="rId5"/>
    <p:sldId id="2147378748" r:id="rId6"/>
    <p:sldId id="2147378749" r:id="rId7"/>
    <p:sldId id="2147378756" r:id="rId8"/>
    <p:sldId id="214737875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A5E82-1F6F-4C2F-94F4-F32E31B14CAA}" v="13" dt="2025-08-27T22:58:49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ma, Akanksha" userId="5115b3c8-962d-4fea-b7f7-f2f2103d001a" providerId="ADAL" clId="{43429DB1-99E6-4649-BA24-C325EF55C404}"/>
    <pc:docChg chg="custSel modSld">
      <pc:chgData name="Sharma, Akanksha" userId="5115b3c8-962d-4fea-b7f7-f2f2103d001a" providerId="ADAL" clId="{43429DB1-99E6-4649-BA24-C325EF55C404}" dt="2025-03-13T06:33:06.679" v="37" actId="20577"/>
      <pc:docMkLst>
        <pc:docMk/>
      </pc:docMkLst>
      <pc:sldChg chg="modSp mod">
        <pc:chgData name="Sharma, Akanksha" userId="5115b3c8-962d-4fea-b7f7-f2f2103d001a" providerId="ADAL" clId="{43429DB1-99E6-4649-BA24-C325EF55C404}" dt="2025-03-13T06:33:06.679" v="37" actId="20577"/>
        <pc:sldMkLst>
          <pc:docMk/>
          <pc:sldMk cId="2850960748" sldId="2147378750"/>
        </pc:sldMkLst>
      </pc:sldChg>
    </pc:docChg>
  </pc:docChgLst>
  <pc:docChgLst>
    <pc:chgData name="Sharma, Akanksha" userId="5115b3c8-962d-4fea-b7f7-f2f2103d001a" providerId="ADAL" clId="{0CB61C8D-0833-4107-97BD-EF198B8FE933}"/>
    <pc:docChg chg="delSld modSld">
      <pc:chgData name="Sharma, Akanksha" userId="5115b3c8-962d-4fea-b7f7-f2f2103d001a" providerId="ADAL" clId="{0CB61C8D-0833-4107-97BD-EF198B8FE933}" dt="2025-02-11T21:27:54.374" v="18" actId="20577"/>
      <pc:docMkLst>
        <pc:docMk/>
      </pc:docMkLst>
      <pc:sldChg chg="del">
        <pc:chgData name="Sharma, Akanksha" userId="5115b3c8-962d-4fea-b7f7-f2f2103d001a" providerId="ADAL" clId="{0CB61C8D-0833-4107-97BD-EF198B8FE933}" dt="2025-02-11T18:07:19.136" v="0" actId="47"/>
        <pc:sldMkLst>
          <pc:docMk/>
          <pc:sldMk cId="0" sldId="2145706539"/>
        </pc:sldMkLst>
      </pc:sldChg>
      <pc:sldChg chg="del">
        <pc:chgData name="Sharma, Akanksha" userId="5115b3c8-962d-4fea-b7f7-f2f2103d001a" providerId="ADAL" clId="{0CB61C8D-0833-4107-97BD-EF198B8FE933}" dt="2025-02-11T18:07:20.078" v="1" actId="47"/>
        <pc:sldMkLst>
          <pc:docMk/>
          <pc:sldMk cId="3091237817" sldId="2145706540"/>
        </pc:sldMkLst>
      </pc:sldChg>
      <pc:sldChg chg="modSp mod">
        <pc:chgData name="Sharma, Akanksha" userId="5115b3c8-962d-4fea-b7f7-f2f2103d001a" providerId="ADAL" clId="{0CB61C8D-0833-4107-97BD-EF198B8FE933}" dt="2025-02-11T21:27:54.374" v="18" actId="20577"/>
        <pc:sldMkLst>
          <pc:docMk/>
          <pc:sldMk cId="1371248786" sldId="2147378748"/>
        </pc:sldMkLst>
      </pc:sldChg>
    </pc:docChg>
  </pc:docChgLst>
  <pc:docChgLst>
    <pc:chgData name="Sharma, Akanksha" userId="5115b3c8-962d-4fea-b7f7-f2f2103d001a" providerId="ADAL" clId="{4B3A5E82-1F6F-4C2F-94F4-F32E31B14CAA}"/>
    <pc:docChg chg="undo redo custSel addSld modSld">
      <pc:chgData name="Sharma, Akanksha" userId="5115b3c8-962d-4fea-b7f7-f2f2103d001a" providerId="ADAL" clId="{4B3A5E82-1F6F-4C2F-94F4-F32E31B14CAA}" dt="2025-08-27T23:08:08.126" v="104" actId="1076"/>
      <pc:docMkLst>
        <pc:docMk/>
      </pc:docMkLst>
      <pc:sldChg chg="addSp modSp mod">
        <pc:chgData name="Sharma, Akanksha" userId="5115b3c8-962d-4fea-b7f7-f2f2103d001a" providerId="ADAL" clId="{4B3A5E82-1F6F-4C2F-94F4-F32E31B14CAA}" dt="2025-08-27T23:08:08.126" v="104" actId="1076"/>
        <pc:sldMkLst>
          <pc:docMk/>
          <pc:sldMk cId="2850960748" sldId="2147378750"/>
        </pc:sldMkLst>
        <pc:spChg chg="mod">
          <ac:chgData name="Sharma, Akanksha" userId="5115b3c8-962d-4fea-b7f7-f2f2103d001a" providerId="ADAL" clId="{4B3A5E82-1F6F-4C2F-94F4-F32E31B14CAA}" dt="2025-08-27T22:58:07.063" v="89" actId="27636"/>
          <ac:spMkLst>
            <pc:docMk/>
            <pc:sldMk cId="2850960748" sldId="2147378750"/>
            <ac:spMk id="2" creationId="{2D24D6F3-86A2-6418-AB01-BA02EFC70B55}"/>
          </ac:spMkLst>
        </pc:spChg>
        <pc:spChg chg="mod">
          <ac:chgData name="Sharma, Akanksha" userId="5115b3c8-962d-4fea-b7f7-f2f2103d001a" providerId="ADAL" clId="{4B3A5E82-1F6F-4C2F-94F4-F32E31B14CAA}" dt="2025-08-27T23:07:24.900" v="100" actId="20577"/>
          <ac:spMkLst>
            <pc:docMk/>
            <pc:sldMk cId="2850960748" sldId="2147378750"/>
            <ac:spMk id="3" creationId="{22300FA3-3CDC-B252-A290-D639310B1C1B}"/>
          </ac:spMkLst>
        </pc:spChg>
        <pc:picChg chg="add mod">
          <ac:chgData name="Sharma, Akanksha" userId="5115b3c8-962d-4fea-b7f7-f2f2103d001a" providerId="ADAL" clId="{4B3A5E82-1F6F-4C2F-94F4-F32E31B14CAA}" dt="2025-08-27T23:07:33.585" v="102" actId="1076"/>
          <ac:picMkLst>
            <pc:docMk/>
            <pc:sldMk cId="2850960748" sldId="2147378750"/>
            <ac:picMk id="5" creationId="{50D932EE-0D69-3792-AC88-43CD5C84EA1C}"/>
          </ac:picMkLst>
        </pc:picChg>
        <pc:picChg chg="add mod">
          <ac:chgData name="Sharma, Akanksha" userId="5115b3c8-962d-4fea-b7f7-f2f2103d001a" providerId="ADAL" clId="{4B3A5E82-1F6F-4C2F-94F4-F32E31B14CAA}" dt="2025-08-27T23:08:08.126" v="104" actId="1076"/>
          <ac:picMkLst>
            <pc:docMk/>
            <pc:sldMk cId="2850960748" sldId="2147378750"/>
            <ac:picMk id="7" creationId="{8F7E579F-2BA7-65B9-F5F2-E17A50DD5993}"/>
          </ac:picMkLst>
        </pc:picChg>
      </pc:sldChg>
      <pc:sldChg chg="modSp add mod">
        <pc:chgData name="Sharma, Akanksha" userId="5115b3c8-962d-4fea-b7f7-f2f2103d001a" providerId="ADAL" clId="{4B3A5E82-1F6F-4C2F-94F4-F32E31B14CAA}" dt="2025-08-27T22:55:53.371" v="72" actId="20577"/>
        <pc:sldMkLst>
          <pc:docMk/>
          <pc:sldMk cId="3845050262" sldId="2147378756"/>
        </pc:sldMkLst>
        <pc:spChg chg="mod">
          <ac:chgData name="Sharma, Akanksha" userId="5115b3c8-962d-4fea-b7f7-f2f2103d001a" providerId="ADAL" clId="{4B3A5E82-1F6F-4C2F-94F4-F32E31B14CAA}" dt="2025-08-27T22:55:53.371" v="72" actId="20577"/>
          <ac:spMkLst>
            <pc:docMk/>
            <pc:sldMk cId="3845050262" sldId="2147378756"/>
            <ac:spMk id="3" creationId="{72B53B6F-8B71-7FAB-8F7A-824F378168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814E4-AC90-453A-A8BB-AB16F2A4AFA6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5FA9-2EF4-46FF-97EB-3E05FD8C7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1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10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48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28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CF762-80F9-22CE-3E6E-B3C956EAC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5EFCB-DE35-EA62-140F-0BA48CEFB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525D2D-EA55-F3A4-19B8-DA5DEADB3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03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AC278-A29A-84E9-3DC8-012EF4129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C997D0-378E-14B5-B62F-C14FEDDFA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80DAE-EC13-533C-0BDE-688AA71D4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46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50800" dist="50800" dir="5400000" algn="ctr" rotWithShape="0">
                    <a:srgbClr val="00A3E0">
                      <a:alpha val="0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0C0A16D-4E84-1B47-B08D-9FBCD0A28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663121D-C5B7-4EE3-BFC0-BEF1BF20C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4213"/>
            <a:ext cx="9144000" cy="67217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582D4DC-50BD-4B2D-9C20-0550ADD33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8458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1A93888-A162-4F1D-BEE4-A17CCCB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610" y="640437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www.itu.int</a:t>
            </a:r>
          </a:p>
        </p:txBody>
      </p:sp>
    </p:spTree>
    <p:extLst>
      <p:ext uri="{BB962C8B-B14F-4D97-AF65-F5344CB8AC3E}">
        <p14:creationId xmlns:p14="http://schemas.microsoft.com/office/powerpoint/2010/main" val="278245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49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70374-15AD-474A-A082-BBF136C0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4FD18DA7-5C2A-4450-8F79-42E499AA692E}" type="datetime4">
              <a:rPr lang="en-GB" smtClean="0"/>
              <a:t>28 August 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51D41-4313-4083-939D-7040845A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55F27-F116-44B0-B14D-341AC323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FE2157E-9FFA-4878-A089-0865EDBF36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11E39-11EE-4941-B255-364DFEA679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5052" y="5994310"/>
            <a:ext cx="721896" cy="7271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8625B9-8226-B644-B371-F9F3ADBECD9E}"/>
              </a:ext>
            </a:extLst>
          </p:cNvPr>
          <p:cNvSpPr/>
          <p:nvPr userDrawn="1"/>
        </p:nvSpPr>
        <p:spPr>
          <a:xfrm>
            <a:off x="543341" y="136526"/>
            <a:ext cx="198783" cy="492471"/>
          </a:xfrm>
          <a:prstGeom prst="rect">
            <a:avLst/>
          </a:prstGeom>
          <a:solidFill>
            <a:srgbClr val="0C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73FA30B-ADD9-B44C-945F-0CEDC239BD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136526"/>
            <a:ext cx="10837863" cy="492471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04FE9E-C8DE-D645-AF7C-D724646ACD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459" y="103960"/>
            <a:ext cx="1728192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8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1"/>
          <p:cNvSpPr/>
          <p:nvPr/>
        </p:nvSpPr>
        <p:spPr>
          <a:xfrm>
            <a:off x="-101600" y="-128933"/>
            <a:ext cx="12385600" cy="1049600"/>
          </a:xfrm>
          <a:prstGeom prst="rect">
            <a:avLst/>
          </a:prstGeom>
          <a:solidFill>
            <a:srgbClr val="0AA0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61"/>
          <p:cNvSpPr txBox="1">
            <a:spLocks noGrp="1"/>
          </p:cNvSpPr>
          <p:nvPr>
            <p:ph type="title"/>
          </p:nvPr>
        </p:nvSpPr>
        <p:spPr>
          <a:xfrm>
            <a:off x="314000" y="140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SemiBold"/>
              <a:buNone/>
              <a:defRPr sz="3467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 SemiBold"/>
              <a:buNone/>
              <a:defRPr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 SemiBold"/>
              <a:buNone/>
              <a:defRPr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 SemiBold"/>
              <a:buNone/>
              <a:defRPr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 SemiBold"/>
              <a:buNone/>
              <a:defRPr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 SemiBold"/>
              <a:buNone/>
              <a:defRPr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 SemiBold"/>
              <a:buNone/>
              <a:defRPr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 SemiBold"/>
              <a:buNone/>
              <a:defRPr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 SemiBold"/>
              <a:buNone/>
              <a:defRPr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pic>
        <p:nvPicPr>
          <p:cNvPr id="16" name="Google Shape;16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8467" y="30067"/>
            <a:ext cx="731599" cy="73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1"/>
          <p:cNvSpPr txBox="1">
            <a:spLocks noGrp="1"/>
          </p:cNvSpPr>
          <p:nvPr>
            <p:ph type="sldNum" idx="12"/>
          </p:nvPr>
        </p:nvSpPr>
        <p:spPr>
          <a:xfrm>
            <a:off x="11460412" y="63332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765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89212" y="1218238"/>
            <a:ext cx="10112187" cy="46984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800"/>
            </a:lvl2pPr>
            <a:lvl3pPr marL="914354" indent="0">
              <a:buNone/>
              <a:defRPr sz="1800"/>
            </a:lvl3pPr>
            <a:lvl4pPr marL="1371532" indent="0">
              <a:buNone/>
              <a:defRPr sz="1800"/>
            </a:lvl4pPr>
            <a:lvl5pPr marL="1828709" indent="0">
              <a:buNone/>
              <a:defRPr sz="1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125594" y="192503"/>
            <a:ext cx="457199" cy="2473695"/>
          </a:xfrm>
        </p:spPr>
        <p:txBody>
          <a:bodyPr vert="eaVert">
            <a:noAutofit/>
          </a:bodyPr>
          <a:lstStyle>
            <a:lvl1pPr marL="0" indent="0" algn="ctr">
              <a:buFontTx/>
              <a:buNone/>
              <a:defRPr sz="1300" b="1" baseline="0">
                <a:solidFill>
                  <a:schemeClr val="bg1"/>
                </a:solidFill>
              </a:defRPr>
            </a:lvl1pPr>
            <a:lvl2pPr marL="457178" indent="0">
              <a:buFontTx/>
              <a:buNone/>
              <a:defRPr sz="1800" b="1"/>
            </a:lvl2pPr>
            <a:lvl3pPr marL="914354" indent="0">
              <a:buFontTx/>
              <a:buNone/>
              <a:defRPr sz="1800" b="1"/>
            </a:lvl3pPr>
            <a:lvl4pPr marL="1371532" indent="0">
              <a:buFontTx/>
              <a:buNone/>
              <a:defRPr sz="1800" b="1"/>
            </a:lvl4pPr>
            <a:lvl5pPr marL="1828709" indent="0">
              <a:buFontTx/>
              <a:buNone/>
              <a:defRPr sz="1800" b="1"/>
            </a:lvl5pPr>
          </a:lstStyle>
          <a:p>
            <a:pPr lvl="0"/>
            <a:r>
              <a:rPr lang="en-US" dirty="0"/>
              <a:t>CASE / PRACTICE NAME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28B1-1944-4CB6-ADDD-7A60F194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28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E475-8C52-4FC5-9803-869A142A7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2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54BD899-7246-2C40-ADAF-095976D9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E8F19D4-6EF4-6043-B322-F8D371EE52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911212"/>
            <a:ext cx="10515599" cy="4875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3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200513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0141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449791"/>
            <a:ext cx="10515599" cy="7551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55271" y="1204913"/>
            <a:ext cx="5181600" cy="4738688"/>
          </a:xfrm>
          <a:noFill/>
        </p:spPr>
        <p:txBody>
          <a:bodyPr/>
          <a:lstStyle>
            <a:lvl1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1pPr>
            <a:lvl2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2pPr>
            <a:lvl3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3pPr>
            <a:lvl4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4pPr>
            <a:lvl5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1" y="1204913"/>
            <a:ext cx="5164671" cy="4738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1pPr>
            <a:lvl2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2pPr>
            <a:lvl3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3pPr>
            <a:lvl4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4pPr>
            <a:lvl5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842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1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-971"/>
            <a:ext cx="10515599" cy="7551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latin typeface="Avenir LT Pro 65 Medium" panose="020B06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838200" y="1204913"/>
            <a:ext cx="10515600" cy="480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1pPr>
            <a:lvl2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2pPr>
            <a:lvl3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3pPr>
            <a:lvl4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4pPr>
            <a:lvl5pPr>
              <a:defRPr b="0" i="0">
                <a:latin typeface="Avenir LT Pro 65 Medium" panose="020B0603020203020204" pitchFamily="34" charset="0"/>
                <a:ea typeface="Avenir LT Pro 65 Medium" panose="020B0603020203020204" pitchFamily="34" charset="0"/>
                <a:cs typeface="Avenir LT Pro 65 Medium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83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499085-7433-724F-9E90-9943A23C5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05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2CE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sp>
        <p:nvSpPr>
          <p:cNvPr id="17" name="bg object 17"/>
          <p:cNvSpPr/>
          <p:nvPr/>
        </p:nvSpPr>
        <p:spPr>
          <a:xfrm>
            <a:off x="1" y="6587219"/>
            <a:ext cx="270335" cy="270315"/>
          </a:xfrm>
          <a:custGeom>
            <a:avLst/>
            <a:gdLst/>
            <a:ahLst/>
            <a:cxnLst/>
            <a:rect l="l" t="t" r="r" b="b"/>
            <a:pathLst>
              <a:path w="445770" h="445770">
                <a:moveTo>
                  <a:pt x="0" y="0"/>
                </a:moveTo>
                <a:lnTo>
                  <a:pt x="0" y="445745"/>
                </a:lnTo>
                <a:lnTo>
                  <a:pt x="445745" y="445745"/>
                </a:lnTo>
                <a:lnTo>
                  <a:pt x="443130" y="397176"/>
                </a:lnTo>
                <a:lnTo>
                  <a:pt x="435464" y="350121"/>
                </a:lnTo>
                <a:lnTo>
                  <a:pt x="423021" y="304854"/>
                </a:lnTo>
                <a:lnTo>
                  <a:pt x="406072" y="261645"/>
                </a:lnTo>
                <a:lnTo>
                  <a:pt x="384888" y="220768"/>
                </a:lnTo>
                <a:lnTo>
                  <a:pt x="359743" y="182492"/>
                </a:lnTo>
                <a:lnTo>
                  <a:pt x="330907" y="147092"/>
                </a:lnTo>
                <a:lnTo>
                  <a:pt x="298653" y="114838"/>
                </a:lnTo>
                <a:lnTo>
                  <a:pt x="263252" y="86002"/>
                </a:lnTo>
                <a:lnTo>
                  <a:pt x="224977" y="60856"/>
                </a:lnTo>
                <a:lnTo>
                  <a:pt x="184099" y="39673"/>
                </a:lnTo>
                <a:lnTo>
                  <a:pt x="140891" y="22724"/>
                </a:lnTo>
                <a:lnTo>
                  <a:pt x="95623" y="10280"/>
                </a:lnTo>
                <a:lnTo>
                  <a:pt x="48569" y="2615"/>
                </a:lnTo>
                <a:lnTo>
                  <a:pt x="0" y="0"/>
                </a:lnTo>
                <a:close/>
              </a:path>
            </a:pathLst>
          </a:custGeom>
          <a:solidFill>
            <a:srgbClr val="4EA6DC"/>
          </a:solidFill>
        </p:spPr>
        <p:txBody>
          <a:bodyPr wrap="square" lIns="0" tIns="0" rIns="0" bIns="0" rtlCol="0"/>
          <a:lstStyle/>
          <a:p>
            <a:endParaRPr sz="849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56228" y="360681"/>
            <a:ext cx="867472" cy="8395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93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038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venir Nxt2 W1G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707" y="1258101"/>
            <a:ext cx="6000749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add title to this example slide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4696" y="2245958"/>
            <a:ext cx="6000749" cy="3820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456A32A-0701-DA57-73A9-8E232DC7D816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F35BE5-F775-1083-2D03-B481187FF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074" y="31337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83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C562-FDD7-2A47-AE71-348E4411C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0"/>
            <a:ext cx="5384800" cy="39430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0"/>
            <a:ext cx="5384800" cy="39430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BF61-273A-ED48-9D45-E91FD5A96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1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95096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56376"/>
            <a:ext cx="5386917" cy="29067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195096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956373"/>
            <a:ext cx="5389033" cy="290679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AF4F-F2C9-2349-8DC1-8B80D3B72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02A8-4D00-3B46-8A5A-1CFCB17C7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F318-E62F-E347-A0F3-D8159781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9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357575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57575"/>
            <a:ext cx="6815667" cy="43680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283195"/>
            <a:ext cx="4011084" cy="3442388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BC6F-CEE7-9546-A399-BFA6F2EF3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1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7573"/>
            <a:ext cx="7315200" cy="360000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E273-69BA-5C45-93D5-C9219F6D0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9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5175"/>
            <a:ext cx="12192000" cy="607644"/>
          </a:xfrm>
          <a:prstGeom prst="rect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148361"/>
            <a:ext cx="12192000" cy="709643"/>
          </a:xfrm>
          <a:prstGeom prst="rect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77708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968500"/>
            <a:ext cx="109728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04565"/>
            <a:ext cx="284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5E0CBA3-8948-9844-A202-8FF0E511EF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riangle 13"/>
          <p:cNvSpPr/>
          <p:nvPr userDrawn="1"/>
        </p:nvSpPr>
        <p:spPr>
          <a:xfrm rot="10800000">
            <a:off x="443858" y="562759"/>
            <a:ext cx="333383" cy="214320"/>
          </a:xfrm>
          <a:prstGeom prst="triangle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A3E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272350-7237-2A42-97EC-178FE51846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28" y="6214584"/>
            <a:ext cx="529505" cy="5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4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32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charset="0"/>
          <a:ea typeface="Calibri" charset="0"/>
          <a:cs typeface="Calibri" charset="0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34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97CE47-477E-9612-AFE7-E7BDF57EA8E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79023F9-7666-B146-8354-89A766C3769D}"/>
              </a:ext>
            </a:extLst>
          </p:cNvPr>
          <p:cNvSpPr/>
          <p:nvPr/>
        </p:nvSpPr>
        <p:spPr>
          <a:xfrm>
            <a:off x="2" y="1"/>
            <a:ext cx="12214415" cy="6143625"/>
          </a:xfrm>
          <a:prstGeom prst="rect">
            <a:avLst/>
          </a:prstGeom>
          <a:solidFill>
            <a:srgbClr val="00A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18479BEC-24A8-3F44-A398-5F1768B9EE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77" y="0"/>
            <a:ext cx="479242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892898-F66A-6B47-8709-6DEE8D8BE437}"/>
              </a:ext>
            </a:extLst>
          </p:cNvPr>
          <p:cNvSpPr/>
          <p:nvPr/>
        </p:nvSpPr>
        <p:spPr>
          <a:xfrm>
            <a:off x="318411" y="0"/>
            <a:ext cx="5467352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4C0F0-C133-1043-99CF-CF63EBD7ED36}"/>
              </a:ext>
            </a:extLst>
          </p:cNvPr>
          <p:cNvSpPr txBox="1"/>
          <p:nvPr/>
        </p:nvSpPr>
        <p:spPr>
          <a:xfrm>
            <a:off x="6130015" y="2410092"/>
            <a:ext cx="5743575" cy="31700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4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ITU Area Office for South Asia and Innovation Centre in Delhi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A4E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4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Akanksha Sharma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4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akanksha.sharma@itu.int</a:t>
            </a:r>
          </a:p>
        </p:txBody>
      </p:sp>
    </p:spTree>
    <p:extLst>
      <p:ext uri="{BB962C8B-B14F-4D97-AF65-F5344CB8AC3E}">
        <p14:creationId xmlns:p14="http://schemas.microsoft.com/office/powerpoint/2010/main" val="367481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/>
          <p:nvPr/>
        </p:nvSpPr>
        <p:spPr>
          <a:xfrm>
            <a:off x="1263667" y="3166804"/>
            <a:ext cx="1725687" cy="83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2708632" y="1600439"/>
            <a:ext cx="176658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A96E49-DF99-9CB4-2581-0712FE0B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5" y="-105356"/>
            <a:ext cx="11360800" cy="763600"/>
          </a:xfrm>
        </p:spPr>
        <p:txBody>
          <a:bodyPr>
            <a:noAutofit/>
          </a:bodyPr>
          <a:lstStyle/>
          <a:p>
            <a:r>
              <a:rPr lang="en-GB" sz="2933" dirty="0">
                <a:latin typeface="+mj-lt"/>
              </a:rPr>
              <a:t>ITU Area Office for South Asia and Innovation Centre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7DAE2-6C27-326C-246B-6A4B0BB068A0}"/>
              </a:ext>
            </a:extLst>
          </p:cNvPr>
          <p:cNvSpPr txBox="1"/>
          <p:nvPr/>
        </p:nvSpPr>
        <p:spPr>
          <a:xfrm>
            <a:off x="0" y="792829"/>
            <a:ext cx="8009069" cy="53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80990" marR="0" lvl="0" indent="-380990" algn="l" defTabSz="121917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ITU Area Office for South Asia and Innovation Centre was inaugurated at the highest levels by ITU’s Secretary General and the PM of India on 22nd March 2023.</a:t>
            </a:r>
          </a:p>
          <a:p>
            <a:pPr marL="380990" marR="0" lvl="0" indent="-380990" algn="l" defTabSz="121917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It is fully funded and hosted by the Government of India.</a:t>
            </a:r>
          </a:p>
          <a:p>
            <a:pPr marL="380990" marR="0" lvl="0" indent="-380990" algn="l" defTabSz="121917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objectives of the area office are: </a:t>
            </a:r>
          </a:p>
          <a:p>
            <a:pPr marL="742950" marR="0" lvl="1" indent="-285750" algn="l" defTabSz="121917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Promoting the introduction of advanced technologies​</a:t>
            </a:r>
          </a:p>
          <a:p>
            <a:pPr marL="742950" marR="0" lvl="1" indent="-285750" algn="l" defTabSz="121917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Contributing to the development of ICT/telecommunication networks and services </a:t>
            </a:r>
          </a:p>
          <a:p>
            <a:pPr marL="742950" marR="0" lvl="1" indent="-285750" algn="l" defTabSz="121917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Providing TA to infrastructure, e-governance, and cross-sectoral ICT applications</a:t>
            </a:r>
          </a:p>
          <a:p>
            <a:pPr marL="742950" marR="0" lvl="1" indent="-285750" algn="l" defTabSz="121917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Assisting with human resources and capacity development</a:t>
            </a:r>
          </a:p>
          <a:p>
            <a:pPr marL="742950" marR="0" lvl="1" indent="-285750" algn="l" defTabSz="121917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Conducting other activities related to ITU's mandate to connect the world 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Picture 5" descr="A group of people sitting in front of a large screen&#10;&#10;Description automatically generated with medium confidence">
            <a:extLst>
              <a:ext uri="{FF2B5EF4-FFF2-40B4-BE49-F238E27FC236}">
                <a16:creationId xmlns:a16="http://schemas.microsoft.com/office/drawing/2014/main" id="{B43CFFB4-BCB3-487F-413F-96EEDE6D2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069" y="1103992"/>
            <a:ext cx="3447386" cy="2506107"/>
          </a:xfrm>
          <a:prstGeom prst="rect">
            <a:avLst/>
          </a:prstGeom>
        </p:spPr>
      </p:pic>
      <p:pic>
        <p:nvPicPr>
          <p:cNvPr id="8" name="Picture 7" descr="A group of people around a lit candle&#10;&#10;Description automatically generated">
            <a:extLst>
              <a:ext uri="{FF2B5EF4-FFF2-40B4-BE49-F238E27FC236}">
                <a16:creationId xmlns:a16="http://schemas.microsoft.com/office/drawing/2014/main" id="{CEF69CD3-115A-9530-D2D1-060FCAE7E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69" y="3909997"/>
            <a:ext cx="3447385" cy="2202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 txBox="1">
            <a:spLocks noGrp="1"/>
          </p:cNvSpPr>
          <p:nvPr>
            <p:ph type="title"/>
          </p:nvPr>
        </p:nvSpPr>
        <p:spPr>
          <a:xfrm>
            <a:off x="314000" y="-8101"/>
            <a:ext cx="1110953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667" dirty="0">
                <a:latin typeface="Arial" panose="020B0604020202020204" pitchFamily="34" charset="0"/>
                <a:cs typeface="Arial" panose="020B0604020202020204" pitchFamily="34" charset="0"/>
              </a:rPr>
              <a:t>The Global Technology Acceleration </a:t>
            </a:r>
            <a:r>
              <a:rPr lang="en-GB" sz="2667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2667" dirty="0">
                <a:latin typeface="Arial" panose="020B0604020202020204" pitchFamily="34" charset="0"/>
                <a:cs typeface="Arial" panose="020B0604020202020204" pitchFamily="34" charset="0"/>
              </a:rPr>
              <a:t> will be a critical enabler for countries and will accelerate Digital Development</a:t>
            </a:r>
          </a:p>
        </p:txBody>
      </p:sp>
      <p:sp>
        <p:nvSpPr>
          <p:cNvPr id="379" name="Google Shape;379;p19"/>
          <p:cNvSpPr txBox="1">
            <a:spLocks noGrp="1"/>
          </p:cNvSpPr>
          <p:nvPr>
            <p:ph type="sldNum" idx="12"/>
          </p:nvPr>
        </p:nvSpPr>
        <p:spPr>
          <a:xfrm>
            <a:off x="11364745" y="62329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7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</a:t>
            </a:fld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625808-EC6B-0A52-1450-C4D7FEC22FE4}"/>
              </a:ext>
            </a:extLst>
          </p:cNvPr>
          <p:cNvGrpSpPr>
            <a:grpSpLocks noChangeAspect="1"/>
          </p:cNvGrpSpPr>
          <p:nvPr/>
        </p:nvGrpSpPr>
        <p:grpSpPr>
          <a:xfrm>
            <a:off x="655612" y="2417510"/>
            <a:ext cx="10277273" cy="3705178"/>
            <a:chOff x="255168" y="2316894"/>
            <a:chExt cx="11627772" cy="41920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BD6A2A-520A-3D0F-BADD-D4BDB9995635}"/>
                </a:ext>
              </a:extLst>
            </p:cNvPr>
            <p:cNvGrpSpPr/>
            <p:nvPr/>
          </p:nvGrpSpPr>
          <p:grpSpPr>
            <a:xfrm>
              <a:off x="255168" y="2316894"/>
              <a:ext cx="11604578" cy="3626556"/>
              <a:chOff x="255168" y="2691644"/>
              <a:chExt cx="11604578" cy="362655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C01FF8-D641-398E-BA34-D900730B8B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10" t="39440" r="552" b="8629"/>
              <a:stretch/>
            </p:blipFill>
            <p:spPr>
              <a:xfrm>
                <a:off x="255168" y="2691644"/>
                <a:ext cx="11587062" cy="325768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CA937B-0239-0428-DCEF-80D61D03398A}"/>
                  </a:ext>
                </a:extLst>
              </p:cNvPr>
              <p:cNvSpPr txBox="1"/>
              <p:nvPr/>
            </p:nvSpPr>
            <p:spPr>
              <a:xfrm>
                <a:off x="8259579" y="4901784"/>
                <a:ext cx="1963713" cy="429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BD9E60-A94E-A4FF-449F-4D9A7E5C3404}"/>
                  </a:ext>
                </a:extLst>
              </p:cNvPr>
              <p:cNvSpPr txBox="1"/>
              <p:nvPr/>
            </p:nvSpPr>
            <p:spPr>
              <a:xfrm>
                <a:off x="8082222" y="3170420"/>
                <a:ext cx="1963713" cy="7546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9898B5-0793-4CB6-9E95-17BB485C0056}"/>
                  </a:ext>
                </a:extLst>
              </p:cNvPr>
              <p:cNvSpPr txBox="1"/>
              <p:nvPr/>
            </p:nvSpPr>
            <p:spPr>
              <a:xfrm>
                <a:off x="10643018" y="4588342"/>
                <a:ext cx="1216728" cy="17298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D176DF-560A-CC8B-62EC-DA69A81A8232}"/>
                </a:ext>
              </a:extLst>
            </p:cNvPr>
            <p:cNvGrpSpPr/>
            <p:nvPr/>
          </p:nvGrpSpPr>
          <p:grpSpPr>
            <a:xfrm>
              <a:off x="423792" y="5914234"/>
              <a:ext cx="11459148" cy="594721"/>
              <a:chOff x="423792" y="5914234"/>
              <a:chExt cx="11459148" cy="594721"/>
            </a:xfrm>
          </p:grpSpPr>
          <p:sp>
            <p:nvSpPr>
              <p:cNvPr id="5" name="Notched Right Arrow 17">
                <a:extLst>
                  <a:ext uri="{FF2B5EF4-FFF2-40B4-BE49-F238E27FC236}">
                    <a16:creationId xmlns:a16="http://schemas.microsoft.com/office/drawing/2014/main" id="{FEE6ED8A-38AA-3DC7-01BF-28663C1458BA}"/>
                  </a:ext>
                </a:extLst>
              </p:cNvPr>
              <p:cNvSpPr/>
              <p:nvPr/>
            </p:nvSpPr>
            <p:spPr>
              <a:xfrm>
                <a:off x="423792" y="5914234"/>
                <a:ext cx="11459148" cy="332725"/>
              </a:xfrm>
              <a:prstGeom prst="notchedRightArrow">
                <a:avLst/>
              </a:prstGeom>
              <a:gradFill flip="none" rotWithShape="1">
                <a:gsLst>
                  <a:gs pos="0">
                    <a:srgbClr val="FF5050"/>
                  </a:gs>
                  <a:gs pos="31000">
                    <a:srgbClr val="FF6600"/>
                  </a:gs>
                  <a:gs pos="65000">
                    <a:srgbClr val="FFCC00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2728FB5-283D-4220-3502-87B8913704F8}"/>
                  </a:ext>
                </a:extLst>
              </p:cNvPr>
              <p:cNvSpPr/>
              <p:nvPr/>
            </p:nvSpPr>
            <p:spPr>
              <a:xfrm>
                <a:off x="1767848" y="6425774"/>
                <a:ext cx="83181" cy="8318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05AAA5A-BF13-5EC9-6665-62B85CF2DB7B}"/>
                  </a:ext>
                </a:extLst>
              </p:cNvPr>
              <p:cNvSpPr/>
              <p:nvPr/>
            </p:nvSpPr>
            <p:spPr>
              <a:xfrm>
                <a:off x="4374608" y="6425774"/>
                <a:ext cx="83181" cy="8318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3465231"/>
                  <a:satOff val="-15989"/>
                  <a:lumOff val="588"/>
                  <a:alphaOff val="0"/>
                </a:schemeClr>
              </a:fillRef>
              <a:effectRef idx="0">
                <a:schemeClr val="accent4">
                  <a:hueOff val="3465231"/>
                  <a:satOff val="-15989"/>
                  <a:lumOff val="58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CC4FB84-0A2E-AE65-EB72-ED9B851233EF}"/>
                  </a:ext>
                </a:extLst>
              </p:cNvPr>
              <p:cNvSpPr/>
              <p:nvPr/>
            </p:nvSpPr>
            <p:spPr>
              <a:xfrm>
                <a:off x="6981369" y="6425774"/>
                <a:ext cx="83181" cy="8318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6930461"/>
                  <a:satOff val="-31979"/>
                  <a:lumOff val="1177"/>
                  <a:alphaOff val="0"/>
                </a:schemeClr>
              </a:fillRef>
              <a:effectRef idx="0">
                <a:schemeClr val="accent4">
                  <a:hueOff val="6930461"/>
                  <a:satOff val="-31979"/>
                  <a:lumOff val="11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1331342-B351-F679-CCF7-148DFDC9A49E}"/>
                  </a:ext>
                </a:extLst>
              </p:cNvPr>
              <p:cNvSpPr/>
              <p:nvPr/>
            </p:nvSpPr>
            <p:spPr>
              <a:xfrm>
                <a:off x="9588129" y="6425774"/>
                <a:ext cx="83181" cy="8318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0395692"/>
                  <a:satOff val="-47968"/>
                  <a:lumOff val="1765"/>
                  <a:alphaOff val="0"/>
                </a:schemeClr>
              </a:fillRef>
              <a:effectRef idx="0">
                <a:schemeClr val="accent4">
                  <a:hueOff val="10395692"/>
                  <a:satOff val="-47968"/>
                  <a:lumOff val="176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C5EE05E-A267-AC39-EC70-EC15D0AFAFE2}"/>
              </a:ext>
            </a:extLst>
          </p:cNvPr>
          <p:cNvSpPr txBox="1"/>
          <p:nvPr/>
        </p:nvSpPr>
        <p:spPr>
          <a:xfrm>
            <a:off x="7931814" y="1009021"/>
            <a:ext cx="4247425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 global center to reduce technological inequities</a:t>
            </a:r>
            <a:endParaRPr kumimoji="0" lang="en-GB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Spotlight the Indian ecosystem 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Support ITU’s mission with new capabilities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Accelerate Digital Development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09394-09A2-5BB8-B9BA-E951450972E6}"/>
              </a:ext>
            </a:extLst>
          </p:cNvPr>
          <p:cNvSpPr/>
          <p:nvPr/>
        </p:nvSpPr>
        <p:spPr>
          <a:xfrm>
            <a:off x="3498900" y="2370312"/>
            <a:ext cx="4247425" cy="3226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Innovation Centre</a:t>
            </a:r>
            <a:endParaRPr kumimoji="0" lang="en-GB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646BB-2415-5DCF-496E-340728303258}"/>
              </a:ext>
            </a:extLst>
          </p:cNvPr>
          <p:cNvSpPr txBox="1"/>
          <p:nvPr/>
        </p:nvSpPr>
        <p:spPr>
          <a:xfrm>
            <a:off x="545335" y="1047339"/>
            <a:ext cx="7206028" cy="12416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Mainstreaming emerging technologies and digital innovation in critical aspects of inclusive and sustainable digital transformation regionally and globally to reduce technological inequities</a:t>
            </a:r>
            <a:endParaRPr kumimoji="0" lang="en-GB" sz="1867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80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/>
          <a:p>
            <a:r>
              <a:rPr lang="en-US" sz="3333"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lang="en-US" sz="3333" dirty="0">
                <a:latin typeface="Arial" panose="020B0604020202020204" pitchFamily="34" charset="0"/>
                <a:cs typeface="Arial" panose="020B0604020202020204" pitchFamily="34" charset="0"/>
              </a:rPr>
              <a:t>Café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4000" y="1007532"/>
            <a:ext cx="11360800" cy="56699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8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objective of ITU  </a:t>
            </a:r>
            <a:r>
              <a:rPr lang="en-GB" sz="8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iCafé</a:t>
            </a:r>
            <a:r>
              <a:rPr lang="en-GB" sz="8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to unlock hidden opportunities for the Innovation Centre and serve the member states , in partnership with global stakeholders who are at the forefront of technology and innovation.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GB" sz="8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Regular collaboration: </a:t>
            </a:r>
            <a:r>
              <a:rPr lang="en-GB" sz="8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Breaking down silos and fostering </a:t>
            </a:r>
            <a:r>
              <a:rPr lang="en-GB" sz="8800" kern="1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mutli</a:t>
            </a:r>
            <a:r>
              <a:rPr lang="en-GB" sz="8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-stakeholder cooperation.</a:t>
            </a:r>
            <a:endParaRPr lang="en-GB" sz="8800" kern="100" dirty="0">
              <a:effectLst/>
              <a:latin typeface="+mn-lt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GB" sz="8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Action-oriented discussions: </a:t>
            </a:r>
            <a:r>
              <a:rPr lang="en-GB" sz="8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The process of an </a:t>
            </a:r>
            <a:r>
              <a:rPr lang="en-GB" sz="8800" kern="1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iCafé</a:t>
            </a:r>
            <a:r>
              <a:rPr lang="en-GB" sz="8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 will blend open dialogue with a call to action ensuring that each session leads to at least one actionable outcome.</a:t>
            </a:r>
            <a:endParaRPr lang="en-GB" sz="8800" kern="100" dirty="0">
              <a:effectLst/>
              <a:latin typeface="+mn-lt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GB" sz="8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Sustained momentum: </a:t>
            </a:r>
            <a:r>
              <a:rPr lang="en-GB" sz="8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To keep pace with the growing demand from member states, it is highly crucial that ITU </a:t>
            </a:r>
            <a:r>
              <a:rPr lang="en-GB" sz="8800" kern="1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iCafé</a:t>
            </a:r>
            <a:r>
              <a:rPr lang="en-GB" sz="8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 can churn ideas at a fast pace.</a:t>
            </a:r>
            <a:endParaRPr lang="en-GB" sz="8800" kern="100" dirty="0">
              <a:effectLst/>
              <a:latin typeface="+mn-lt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GB" sz="8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Safe environment: </a:t>
            </a:r>
            <a:r>
              <a:rPr lang="en-GB" sz="8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The idea is to create a space where all stakeholders feel free to express themselves, explore ideas, and collaborate. It’s therefore important to maintain an informal setting.</a:t>
            </a:r>
            <a:endParaRPr lang="en-GB" sz="8800" kern="100" dirty="0">
              <a:effectLst/>
              <a:latin typeface="+mn-lt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GB" sz="8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Experimentation</a:t>
            </a:r>
            <a:r>
              <a:rPr lang="en-GB" sz="8800" kern="100" dirty="0"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 </a:t>
            </a:r>
            <a:r>
              <a:rPr lang="en-GB" sz="8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: The purpose behind innovation cafés is to provide an informal conversational space to ITU stakeholders to brainstorm opportunities for cooperation. The experimentative nature of </a:t>
            </a:r>
            <a:r>
              <a:rPr lang="en-GB" sz="8800" kern="1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iCafe’s</a:t>
            </a:r>
            <a:r>
              <a:rPr lang="en-GB" sz="8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 is key to fostering an ecosystem that leads to innovation led development.</a:t>
            </a:r>
            <a:endParaRPr lang="en-GB" sz="8800" kern="100" dirty="0">
              <a:effectLst/>
              <a:latin typeface="+mn-lt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sz="8800" b="1" kern="1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iCafé</a:t>
            </a:r>
            <a:r>
              <a:rPr lang="en-GB" sz="8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 as a Hub</a:t>
            </a:r>
            <a:r>
              <a:rPr lang="en-GB" sz="8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: By turning the </a:t>
            </a:r>
            <a:r>
              <a:rPr lang="en-GB" sz="8800" kern="1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iCafé</a:t>
            </a:r>
            <a:r>
              <a:rPr lang="en-GB" sz="8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Cordia New" panose="020B0304020202020204" pitchFamily="34" charset="-34"/>
              </a:rPr>
              <a:t> into a monthly network, innovation becomes an ongoing practice rather than a one-time event.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venir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4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/>
          <a:p>
            <a:r>
              <a:rPr lang="en-US" sz="3333" dirty="0">
                <a:latin typeface="Arial" panose="020B0604020202020204" pitchFamily="34" charset="0"/>
                <a:cs typeface="Arial" panose="020B0604020202020204" pitchFamily="34" charset="0"/>
              </a:rPr>
              <a:t>Proposal to host Innovation Café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6D243-A0C7-2D94-94A0-F5F03CCAA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81" y="1252603"/>
            <a:ext cx="9952123" cy="52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1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3DE7E-1B77-1C2B-19D2-4E3DF2DD4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9B54-8D1D-1A7E-6F87-92574D63111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/>
          <a:p>
            <a:r>
              <a:rPr lang="en-US" sz="3333" dirty="0">
                <a:latin typeface="Arial" panose="020B0604020202020204" pitchFamily="34" charset="0"/>
                <a:cs typeface="Arial" panose="020B0604020202020204" pitchFamily="34" charset="0"/>
              </a:rPr>
              <a:t>ITU Innovation Café – so far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53B6F-8B71-7FAB-8F7A-824F378168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6190" y="4338559"/>
            <a:ext cx="11044052" cy="2505373"/>
          </a:xfrm>
        </p:spPr>
        <p:txBody>
          <a:bodyPr>
            <a:normAutofit fontScale="85000" lnSpcReduction="20000"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ID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Turning </a:t>
            </a:r>
            <a:r>
              <a:rPr lang="en-GB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abstract innovative ideas into tangible outcomes through action-oriented discussions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6 innovation cafes </a:t>
            </a:r>
            <a:r>
              <a:rPr lang="en-GB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conducted on AI &amp; IoT, Digital ID, Sustaining Smart Islands initiative through innovative solutions, </a:t>
            </a:r>
            <a:r>
              <a:rPr lang="en-GB" sz="20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Ewaste</a:t>
            </a:r>
            <a:r>
              <a:rPr lang="en-GB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AI &amp; Standards for Dx and Future of AI.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ID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ID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Attended by over </a:t>
            </a:r>
            <a:r>
              <a:rPr lang="en-ID" sz="20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160 participants </a:t>
            </a:r>
            <a:r>
              <a:rPr lang="en-ID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from</a:t>
            </a:r>
            <a:r>
              <a:rPr lang="en-ID" sz="20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16 countries.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Highlight strategic opportunities for ITU – including the need for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knowledge-sharing initiatives on AI and Digital ID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the revision of WTDC 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Resolution 66 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e-waste; and the importance of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innovative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solutions for the 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sustainability of smart islands.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Upcoming innovation cafes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Ewaste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(2nd in the series), Digital Connectivity, AI series (climate, health, capacity building) </a:t>
            </a:r>
            <a:endParaRPr lang="en-GB" sz="2000" kern="100" dirty="0">
              <a:effectLst/>
              <a:latin typeface="+mn-lt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venir"/>
              <a:ea typeface="Times New Roman" panose="02020603050405020304" pitchFamily="18" charset="0"/>
            </a:endParaRP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92E18726-0B9D-A29A-6EC6-68C96C81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8" y="1259068"/>
            <a:ext cx="3189514" cy="12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21B6DB96-0E34-F6AF-FA00-01C1B053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42" y="1259069"/>
            <a:ext cx="1143001" cy="12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icture 1, Picture">
            <a:extLst>
              <a:ext uri="{FF2B5EF4-FFF2-40B4-BE49-F238E27FC236}">
                <a16:creationId xmlns:a16="http://schemas.microsoft.com/office/drawing/2014/main" id="{72584CAF-B6BF-AD32-CFB5-57C5F614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4" y="1259069"/>
            <a:ext cx="2492827" cy="12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9756415E-7EE4-7B38-30AB-D8E8B9EA9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7" y="2519440"/>
            <a:ext cx="1251859" cy="16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25600B07-3BAA-5C26-5E93-6F1D4117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87" y="2519441"/>
            <a:ext cx="2222870" cy="16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C7A9798E-E7B9-C217-B90F-D798FCC3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57" y="2519440"/>
            <a:ext cx="3337914" cy="16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5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C7D03-5DE8-79BB-56D5-544A7C7DB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D6F3-86A2-6418-AB01-BA02EFC70B5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 fontScale="90000"/>
          </a:bodyPr>
          <a:lstStyle/>
          <a:p>
            <a:r>
              <a:rPr lang="en-US" sz="3333" dirty="0">
                <a:latin typeface="Arial" panose="020B0604020202020204" pitchFamily="34" charset="0"/>
                <a:cs typeface="Arial" panose="020B0604020202020204" pitchFamily="34" charset="0"/>
              </a:rPr>
              <a:t>Innovation Café on </a:t>
            </a:r>
            <a:r>
              <a:rPr lang="en-GB" sz="3333" dirty="0">
                <a:latin typeface="Arial" panose="020B0604020202020204" pitchFamily="34" charset="0"/>
                <a:cs typeface="Arial" panose="020B0604020202020204" pitchFamily="34" charset="0"/>
              </a:rPr>
              <a:t>Role of innovation to enhance digital connectivity in LLDC’s</a:t>
            </a:r>
            <a:endParaRPr lang="en-US" sz="3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00FA3-3CDC-B252-A290-D639310B1C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000" y="1007532"/>
            <a:ext cx="11360800" cy="5669994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are the most pressing connectivity challenges that LLDCs face today, where innovative approaches either technological or policy could be useful?</a:t>
            </a:r>
            <a:endParaRPr lang="en-GB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How could upcoming satellite technologies, such as Non-Terrestrial Networks (NTN) and Direct-to-Device (D2D) services, be creatively integrated with terrestrial networks to expand reach and resilience?</a:t>
            </a:r>
            <a:endParaRPr lang="en-GB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How do you think the increasing competition in satellite-based connectivity offering will impact affordability of terrestrial international connectivity?</a:t>
            </a:r>
            <a:endParaRPr lang="en-GB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innovative strategies could LLDCs adopt to ensure their digital infrastructure is resilient to unavailability while remaining adaptable to future technologies?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932EE-0D69-3792-AC88-43CD5C84E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847" y="3240383"/>
            <a:ext cx="3219450" cy="3248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7E579F-2BA7-65B9-F5F2-E17A50DD5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060" y="4359570"/>
            <a:ext cx="48863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6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20D9-74A9-450E-BA65-5B447582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9137"/>
            <a:ext cx="9144000" cy="672170"/>
          </a:xfrm>
        </p:spPr>
        <p:txBody>
          <a:bodyPr lIns="91440" tIns="45720" rIns="91440" bIns="45720" anchor="b">
            <a:noAutofit/>
          </a:bodyPr>
          <a:lstStyle/>
          <a:p>
            <a:br>
              <a:rPr lang="en-US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Thank you!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094DC-99CD-4155-AA24-68C416282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3382"/>
            <a:ext cx="9144000" cy="1655762"/>
          </a:xfrm>
        </p:spPr>
        <p:txBody>
          <a:bodyPr/>
          <a:lstStyle/>
          <a:p>
            <a:r>
              <a:rPr lang="en-GB" dirty="0"/>
              <a:t>United Nations specialized agency for information and communication technologies – ITU 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8BA603-B506-48D1-A3E7-16561030C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53" y="75704"/>
            <a:ext cx="1507495" cy="1661094"/>
          </a:xfrm>
          <a:prstGeom prst="rect">
            <a:avLst/>
          </a:prstGeom>
        </p:spPr>
      </p:pic>
      <p:sp>
        <p:nvSpPr>
          <p:cNvPr id="5" name="Google Shape;1362;p47">
            <a:extLst>
              <a:ext uri="{FF2B5EF4-FFF2-40B4-BE49-F238E27FC236}">
                <a16:creationId xmlns:a16="http://schemas.microsoft.com/office/drawing/2014/main" id="{156A11B2-3BB9-724D-B117-8E8F70E6FF82}"/>
              </a:ext>
            </a:extLst>
          </p:cNvPr>
          <p:cNvSpPr txBox="1">
            <a:spLocks/>
          </p:cNvSpPr>
          <p:nvPr/>
        </p:nvSpPr>
        <p:spPr>
          <a:xfrm>
            <a:off x="4375309" y="3429000"/>
            <a:ext cx="3441383" cy="148416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342900" algn="ctr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charset="0"/>
              <a:buNone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lvl="1" indent="-28575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charset="0"/>
              <a:buNone/>
              <a:defRPr sz="1333" b="0" i="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lvl="2" indent="-2286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charset="0"/>
              <a:buNone/>
              <a:defRPr sz="1333" b="0" i="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lvl="3" indent="-2286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charset="0"/>
              <a:buNone/>
              <a:defRPr sz="1333" b="0" i="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lvl="4" indent="-2286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charset="0"/>
              <a:buNone/>
              <a:defRPr sz="1333" b="0" i="0" kern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lvl="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charset="0"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charset="0"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ITU Regional Office for Asia and the Pacific:</a:t>
            </a: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charset="0"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ituasiapacificregion@itu.int</a:t>
            </a: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charset="0"/>
              <a:buNone/>
              <a:tabLst/>
              <a:defRPr/>
            </a:pP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Medium" panose="020B0504020202020204" pitchFamily="34" charset="77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3F1D5-5707-CB49-8CF5-6D49E978648C}"/>
              </a:ext>
            </a:extLst>
          </p:cNvPr>
          <p:cNvSpPr txBox="1"/>
          <p:nvPr/>
        </p:nvSpPr>
        <p:spPr>
          <a:xfrm>
            <a:off x="7988968" y="4611500"/>
            <a:ext cx="4203032" cy="1326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4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Official LinkedIn account: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4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ITU Regional Office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4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Asia and the Pacific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48785-AA16-514B-8AD8-C2CDBBABDA19}"/>
              </a:ext>
            </a:extLst>
          </p:cNvPr>
          <p:cNvSpPr txBox="1"/>
          <p:nvPr/>
        </p:nvSpPr>
        <p:spPr>
          <a:xfrm>
            <a:off x="127615" y="4708962"/>
            <a:ext cx="4539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4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 URL: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4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https://twitter.com/ITUAsiaPacific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4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41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4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Official Twitter account: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4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@ITUAsiaPacific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BA268223-03BF-864A-BDF4-9DF5F863B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094" y="2889404"/>
            <a:ext cx="1623781" cy="1623781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B79529DA-4049-0146-BCCA-82C511BBA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8" y="2828104"/>
            <a:ext cx="1685081" cy="1685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C29E8-307C-BC4E-AA77-D5B77022738C}"/>
              </a:ext>
            </a:extLst>
          </p:cNvPr>
          <p:cNvSpPr txBox="1"/>
          <p:nvPr/>
        </p:nvSpPr>
        <p:spPr>
          <a:xfrm>
            <a:off x="5631873" y="61098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79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_new_presentation 16x9.potm" id="{51E3F3FD-E30D-4B04-BE98-5D9B210EB799}" vid="{97546FEF-192C-403C-85A1-71A8225C2D6C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3" ma:contentTypeDescription="Create a new document." ma:contentTypeScope="" ma:versionID="2c209e43ad5c8f4914c13292957445d3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xmlns:ns3="1aaea1ea-72e4-4374-b05e-72e2f16fb7ae" targetNamespace="http://schemas.microsoft.com/office/2006/metadata/properties" ma:root="true" ma:fieldsID="0e4c05d136919731d5f0968da5048ea9" ns1:_="" ns2:_="" ns3:_="">
    <xsd:import namespace="http://schemas.microsoft.com/sharepoint/v3"/>
    <xsd:import namespace="ce1d9229-ea97-4c6f-a2f4-dd635208ba85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A6DEC2E-7349-4037-A5AF-B3CA03FD8020}"/>
</file>

<file path=customXml/itemProps2.xml><?xml version="1.0" encoding="utf-8"?>
<ds:datastoreItem xmlns:ds="http://schemas.openxmlformats.org/officeDocument/2006/customXml" ds:itemID="{6D8FC3B6-2B28-4CC1-8099-61A1C22265EC}"/>
</file>

<file path=customXml/itemProps3.xml><?xml version="1.0" encoding="utf-8"?>
<ds:datastoreItem xmlns:ds="http://schemas.openxmlformats.org/officeDocument/2006/customXml" ds:itemID="{7A80B49B-865B-4BC4-A20E-75805A337C0C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693</Words>
  <Application>Microsoft Office PowerPoint</Application>
  <PresentationFormat>Widescreen</PresentationFormat>
  <Paragraphs>58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Aptos</vt:lpstr>
      <vt:lpstr>Arial</vt:lpstr>
      <vt:lpstr>Avenir</vt:lpstr>
      <vt:lpstr>Avenir LT Pro 65 Medium</vt:lpstr>
      <vt:lpstr>Avenir Nxt2 W1G</vt:lpstr>
      <vt:lpstr>AvenirNext LT Pro Bold</vt:lpstr>
      <vt:lpstr>AvenirNext LT Pro Medium</vt:lpstr>
      <vt:lpstr>Calibri</vt:lpstr>
      <vt:lpstr>Montserrat Medium</vt:lpstr>
      <vt:lpstr>Montserrat SemiBold</vt:lpstr>
      <vt:lpstr>Wingdings</vt:lpstr>
      <vt:lpstr>1_Office Theme</vt:lpstr>
      <vt:lpstr>Simple Light</vt:lpstr>
      <vt:lpstr>PowerPoint Presentation</vt:lpstr>
      <vt:lpstr>ITU Area Office for South Asia and Innovation Centre</vt:lpstr>
      <vt:lpstr>The Global Technology Acceleration Center will be a critical enabler for countries and will accelerate Digital Development</vt:lpstr>
      <vt:lpstr>Innovation Café </vt:lpstr>
      <vt:lpstr>Proposal to host Innovation Café </vt:lpstr>
      <vt:lpstr>ITU Innovation Café – so far </vt:lpstr>
      <vt:lpstr>Innovation Café on Role of innovation to enhance digital connectivity in LLDC’s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Sharma, Akanksha</dc:creator>
  <cp:lastModifiedBy>Sharma, Akanksha</cp:lastModifiedBy>
  <cp:revision>1</cp:revision>
  <dcterms:created xsi:type="dcterms:W3CDTF">2025-02-10T06:46:00Z</dcterms:created>
  <dcterms:modified xsi:type="dcterms:W3CDTF">2025-08-27T23:08:16Z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