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57.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8.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notesSlides/notesSlide21.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27.xml" ContentType="application/vnd.openxmlformats-officedocument.presentationml.notes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diagrams/quickStyle3.xml" ContentType="application/vnd.openxmlformats-officedocument.drawingml.diagramStyle+xml"/>
  <Override PartName="/ppt/diagrams/drawing3.xml" ContentType="application/vnd.ms-office.drawingml.diagramDrawing+xml"/>
  <Override PartName="/ppt/diagrams/layout3.xml" ContentType="application/vnd.openxmlformats-officedocument.drawingml.diagramLayout+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layout4.xml" ContentType="application/vnd.openxmlformats-officedocument.drawingml.diagramLayout+xml"/>
  <Override PartName="/ppt/diagrams/drawing2.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diagrams/layout5.xml" ContentType="application/vnd.openxmlformats-officedocument.drawingml.diagramLayout+xml"/>
  <Override PartName="/ppt/theme/theme1.xml" ContentType="application/vnd.openxmlformats-officedocument.theme+xml"/>
  <Override PartName="/ppt/diagrams/drawing4.xml" ContentType="application/vnd.ms-office.drawingml.diagramDrawing+xml"/>
  <Override PartName="/ppt/diagrams/colors4.xml" ContentType="application/vnd.openxmlformats-officedocument.drawingml.diagramColors+xml"/>
  <Override PartName="/ppt/diagrams/colors5.xml" ContentType="application/vnd.openxmlformats-officedocument.drawingml.diagramColors+xml"/>
  <Override PartName="/ppt/diagrams/quickStyle5.xml" ContentType="application/vnd.openxmlformats-officedocument.drawingml.diagramStyle+xml"/>
  <Override PartName="/ppt/diagrams/layout6.xml" ContentType="application/vnd.openxmlformats-officedocument.drawingml.diagramLayout+xml"/>
  <Override PartName="/ppt/diagrams/colors6.xml" ContentType="application/vnd.openxmlformats-officedocument.drawingml.diagramColors+xml"/>
  <Override PartName="/ppt/diagrams/quickStyle6.xml" ContentType="application/vnd.openxmlformats-officedocument.drawingml.diagramStyle+xml"/>
  <Override PartName="/ppt/diagrams/drawing6.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9"/>
  </p:notesMasterIdLst>
  <p:sldIdLst>
    <p:sldId id="456" r:id="rId2"/>
    <p:sldId id="400" r:id="rId3"/>
    <p:sldId id="401" r:id="rId4"/>
    <p:sldId id="402" r:id="rId5"/>
    <p:sldId id="403" r:id="rId6"/>
    <p:sldId id="404" r:id="rId7"/>
    <p:sldId id="465" r:id="rId8"/>
    <p:sldId id="466" r:id="rId9"/>
    <p:sldId id="467" r:id="rId10"/>
    <p:sldId id="468" r:id="rId11"/>
    <p:sldId id="469" r:id="rId12"/>
    <p:sldId id="470" r:id="rId13"/>
    <p:sldId id="511" r:id="rId14"/>
    <p:sldId id="510" r:id="rId15"/>
    <p:sldId id="443" r:id="rId16"/>
    <p:sldId id="450" r:id="rId17"/>
    <p:sldId id="340" r:id="rId18"/>
    <p:sldId id="475" r:id="rId19"/>
    <p:sldId id="341" r:id="rId20"/>
    <p:sldId id="342" r:id="rId21"/>
    <p:sldId id="343" r:id="rId22"/>
    <p:sldId id="394" r:id="rId23"/>
    <p:sldId id="459" r:id="rId24"/>
    <p:sldId id="463" r:id="rId25"/>
    <p:sldId id="464" r:id="rId26"/>
    <p:sldId id="512" r:id="rId27"/>
    <p:sldId id="513" r:id="rId28"/>
    <p:sldId id="514" r:id="rId29"/>
    <p:sldId id="515" r:id="rId30"/>
    <p:sldId id="516" r:id="rId31"/>
    <p:sldId id="517" r:id="rId32"/>
    <p:sldId id="453" r:id="rId33"/>
    <p:sldId id="405" r:id="rId34"/>
    <p:sldId id="406" r:id="rId35"/>
    <p:sldId id="407" r:id="rId36"/>
    <p:sldId id="408" r:id="rId37"/>
    <p:sldId id="409" r:id="rId38"/>
    <p:sldId id="410" r:id="rId39"/>
    <p:sldId id="411" r:id="rId40"/>
    <p:sldId id="412" r:id="rId41"/>
    <p:sldId id="413" r:id="rId42"/>
    <p:sldId id="414" r:id="rId43"/>
    <p:sldId id="433" r:id="rId44"/>
    <p:sldId id="434" r:id="rId45"/>
    <p:sldId id="435" r:id="rId46"/>
    <p:sldId id="436" r:id="rId47"/>
    <p:sldId id="437" r:id="rId48"/>
    <p:sldId id="454" r:id="rId49"/>
    <p:sldId id="455" r:id="rId50"/>
    <p:sldId id="438" r:id="rId51"/>
    <p:sldId id="350" r:id="rId52"/>
    <p:sldId id="474" r:id="rId53"/>
    <p:sldId id="471" r:id="rId54"/>
    <p:sldId id="472" r:id="rId55"/>
    <p:sldId id="473" r:id="rId56"/>
    <p:sldId id="478" r:id="rId57"/>
    <p:sldId id="479" r:id="rId58"/>
    <p:sldId id="480" r:id="rId59"/>
    <p:sldId id="481" r:id="rId60"/>
    <p:sldId id="482" r:id="rId61"/>
    <p:sldId id="483" r:id="rId62"/>
    <p:sldId id="484" r:id="rId63"/>
    <p:sldId id="485" r:id="rId64"/>
    <p:sldId id="486" r:id="rId65"/>
    <p:sldId id="487" r:id="rId66"/>
    <p:sldId id="488" r:id="rId67"/>
    <p:sldId id="489" r:id="rId68"/>
    <p:sldId id="490" r:id="rId69"/>
    <p:sldId id="491" r:id="rId70"/>
    <p:sldId id="492" r:id="rId71"/>
    <p:sldId id="493" r:id="rId72"/>
    <p:sldId id="494" r:id="rId73"/>
    <p:sldId id="495" r:id="rId74"/>
    <p:sldId id="496" r:id="rId75"/>
    <p:sldId id="497" r:id="rId76"/>
    <p:sldId id="498" r:id="rId77"/>
    <p:sldId id="499" r:id="rId78"/>
    <p:sldId id="500" r:id="rId79"/>
    <p:sldId id="501" r:id="rId80"/>
    <p:sldId id="502" r:id="rId81"/>
    <p:sldId id="503" r:id="rId82"/>
    <p:sldId id="509" r:id="rId83"/>
    <p:sldId id="504" r:id="rId84"/>
    <p:sldId id="505" r:id="rId85"/>
    <p:sldId id="506" r:id="rId86"/>
    <p:sldId id="507" r:id="rId87"/>
    <p:sldId id="508"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5886" autoAdjust="0"/>
  </p:normalViewPr>
  <p:slideViewPr>
    <p:cSldViewPr snapToGrid="0">
      <p:cViewPr varScale="1">
        <p:scale>
          <a:sx n="75" d="100"/>
          <a:sy n="75" d="100"/>
        </p:scale>
        <p:origin x="58" y="23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4" d="100"/>
          <a:sy n="74" d="100"/>
        </p:scale>
        <p:origin x="2131"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7AB61-F8FF-4056-B1D8-2F44B0B174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2773628-B3A4-4AA4-9A81-31703BEF23CC}">
      <dgm:prSet custT="1"/>
      <dgm:spPr/>
      <dgm:t>
        <a:bodyPr/>
        <a:lstStyle/>
        <a:p>
          <a:pPr rtl="0"/>
          <a:r>
            <a:rPr lang="en-US" sz="4000" dirty="0" smtClean="0"/>
            <a:t>Automation of National Spectrum Management</a:t>
          </a:r>
          <a:endParaRPr lang="en-US" sz="4000" dirty="0"/>
        </a:p>
      </dgm:t>
    </dgm:pt>
    <dgm:pt modelId="{47147687-3C05-40A3-B030-7EFA03386164}" type="parTrans" cxnId="{C7BD80DB-5C49-441C-ADA3-D41A69660C9F}">
      <dgm:prSet/>
      <dgm:spPr/>
      <dgm:t>
        <a:bodyPr/>
        <a:lstStyle/>
        <a:p>
          <a:endParaRPr lang="en-US"/>
        </a:p>
      </dgm:t>
    </dgm:pt>
    <dgm:pt modelId="{C07617A8-0C25-46A0-899F-A323C06EA6E4}" type="sibTrans" cxnId="{C7BD80DB-5C49-441C-ADA3-D41A69660C9F}">
      <dgm:prSet/>
      <dgm:spPr/>
      <dgm:t>
        <a:bodyPr/>
        <a:lstStyle/>
        <a:p>
          <a:endParaRPr lang="en-US"/>
        </a:p>
      </dgm:t>
    </dgm:pt>
    <dgm:pt modelId="{FBDBCBD1-224E-478C-A7C1-702CD42E31CF}">
      <dgm:prSet custT="1"/>
      <dgm:spPr/>
      <dgm:t>
        <a:bodyPr/>
        <a:lstStyle/>
        <a:p>
          <a:pPr rtl="0"/>
          <a:r>
            <a:rPr lang="en-US" sz="4000" dirty="0" smtClean="0"/>
            <a:t>RF and its internati8onal Management</a:t>
          </a:r>
          <a:endParaRPr lang="en-US" sz="4000" dirty="0"/>
        </a:p>
      </dgm:t>
    </dgm:pt>
    <dgm:pt modelId="{6EEEA48B-34A2-4361-BF0B-483F8D2B1C14}" type="parTrans" cxnId="{7D8AFB5D-9924-4A84-B4D6-77051BE33945}">
      <dgm:prSet/>
      <dgm:spPr/>
      <dgm:t>
        <a:bodyPr/>
        <a:lstStyle/>
        <a:p>
          <a:endParaRPr lang="en-US"/>
        </a:p>
      </dgm:t>
    </dgm:pt>
    <dgm:pt modelId="{52B3F71B-B3BC-47E3-AE5C-9B8DDDF97994}" type="sibTrans" cxnId="{7D8AFB5D-9924-4A84-B4D6-77051BE33945}">
      <dgm:prSet/>
      <dgm:spPr/>
      <dgm:t>
        <a:bodyPr/>
        <a:lstStyle/>
        <a:p>
          <a:endParaRPr lang="en-US"/>
        </a:p>
      </dgm:t>
    </dgm:pt>
    <dgm:pt modelId="{A93B38CB-C0FB-4752-B3B0-0B3E941C7659}">
      <dgm:prSet custT="1"/>
      <dgm:spPr/>
      <dgm:t>
        <a:bodyPr/>
        <a:lstStyle/>
        <a:p>
          <a:pPr rtl="0"/>
          <a:r>
            <a:rPr lang="en-US" sz="4000" dirty="0" smtClean="0"/>
            <a:t>National Spectrum Management</a:t>
          </a:r>
          <a:endParaRPr lang="en-US" sz="4000" dirty="0"/>
        </a:p>
      </dgm:t>
    </dgm:pt>
    <dgm:pt modelId="{C2226837-9E08-4D22-A256-C058B68BE5F9}" type="parTrans" cxnId="{73CC74B5-472A-4C97-96F8-05FB1875FF6B}">
      <dgm:prSet/>
      <dgm:spPr/>
      <dgm:t>
        <a:bodyPr/>
        <a:lstStyle/>
        <a:p>
          <a:endParaRPr lang="en-US"/>
        </a:p>
      </dgm:t>
    </dgm:pt>
    <dgm:pt modelId="{223DB73E-E0EC-46B6-B7A1-46FC30281325}" type="sibTrans" cxnId="{73CC74B5-472A-4C97-96F8-05FB1875FF6B}">
      <dgm:prSet/>
      <dgm:spPr/>
      <dgm:t>
        <a:bodyPr/>
        <a:lstStyle/>
        <a:p>
          <a:endParaRPr lang="en-US"/>
        </a:p>
      </dgm:t>
    </dgm:pt>
    <dgm:pt modelId="{4FE27C96-9995-45F0-A962-7FF9CD17C8E0}">
      <dgm:prSet custT="1"/>
      <dgm:spPr/>
      <dgm:t>
        <a:bodyPr/>
        <a:lstStyle/>
        <a:p>
          <a:pPr rtl="0"/>
          <a:r>
            <a:rPr lang="en-US" sz="4000" dirty="0" smtClean="0"/>
            <a:t>Additional study: </a:t>
          </a:r>
        </a:p>
        <a:p>
          <a:pPr rtl="0"/>
          <a:r>
            <a:rPr lang="en-US" sz="1600" dirty="0" smtClean="0"/>
            <a:t>ITU SM tools</a:t>
          </a:r>
        </a:p>
        <a:p>
          <a:pPr rtl="0"/>
          <a:r>
            <a:rPr lang="en-US" sz="1600" dirty="0" smtClean="0"/>
            <a:t>Examples of Structure of SM authorities</a:t>
          </a:r>
        </a:p>
      </dgm:t>
    </dgm:pt>
    <dgm:pt modelId="{F7AB0DC7-2765-4759-A4A0-2010DF208203}" type="parTrans" cxnId="{01796781-1754-47F4-8ADE-65EE421C9C60}">
      <dgm:prSet/>
      <dgm:spPr/>
      <dgm:t>
        <a:bodyPr/>
        <a:lstStyle/>
        <a:p>
          <a:endParaRPr lang="en-US"/>
        </a:p>
      </dgm:t>
    </dgm:pt>
    <dgm:pt modelId="{625C00DE-E3C9-40EE-BCE5-0E84D77AA445}" type="sibTrans" cxnId="{01796781-1754-47F4-8ADE-65EE421C9C60}">
      <dgm:prSet/>
      <dgm:spPr/>
      <dgm:t>
        <a:bodyPr/>
        <a:lstStyle/>
        <a:p>
          <a:endParaRPr lang="en-US"/>
        </a:p>
      </dgm:t>
    </dgm:pt>
    <dgm:pt modelId="{2D0F029D-717C-41A1-8780-4AD50542C552}" type="pres">
      <dgm:prSet presAssocID="{49D7AB61-F8FF-4056-B1D8-2F44B0B174F6}" presName="linear" presStyleCnt="0">
        <dgm:presLayoutVars>
          <dgm:animLvl val="lvl"/>
          <dgm:resizeHandles val="exact"/>
        </dgm:presLayoutVars>
      </dgm:prSet>
      <dgm:spPr/>
      <dgm:t>
        <a:bodyPr/>
        <a:lstStyle/>
        <a:p>
          <a:endParaRPr lang="en-US"/>
        </a:p>
      </dgm:t>
    </dgm:pt>
    <dgm:pt modelId="{A99E8057-37BC-41FE-A4AB-3BCD3DE06781}" type="pres">
      <dgm:prSet presAssocID="{C2773628-B3A4-4AA4-9A81-31703BEF23CC}" presName="parentText" presStyleLbl="node1" presStyleIdx="0" presStyleCnt="4" custScaleY="69289" custLinFactY="134433" custLinFactNeighborX="-91" custLinFactNeighborY="200000">
        <dgm:presLayoutVars>
          <dgm:chMax val="0"/>
          <dgm:bulletEnabled val="1"/>
        </dgm:presLayoutVars>
      </dgm:prSet>
      <dgm:spPr/>
      <dgm:t>
        <a:bodyPr/>
        <a:lstStyle/>
        <a:p>
          <a:endParaRPr lang="en-US"/>
        </a:p>
      </dgm:t>
    </dgm:pt>
    <dgm:pt modelId="{BB25DC99-650B-41A7-B75F-CD6A68C2B651}" type="pres">
      <dgm:prSet presAssocID="{C07617A8-0C25-46A0-899F-A323C06EA6E4}" presName="spacer" presStyleCnt="0"/>
      <dgm:spPr/>
    </dgm:pt>
    <dgm:pt modelId="{F2A5A05C-9958-403C-8E27-6B498938BCF0}" type="pres">
      <dgm:prSet presAssocID="{FBDBCBD1-224E-478C-A7C1-702CD42E31CF}" presName="parentText" presStyleLbl="node1" presStyleIdx="1" presStyleCnt="4" custScaleY="69289" custLinFactY="-100000" custLinFactNeighborY="-148283">
        <dgm:presLayoutVars>
          <dgm:chMax val="0"/>
          <dgm:bulletEnabled val="1"/>
        </dgm:presLayoutVars>
      </dgm:prSet>
      <dgm:spPr/>
      <dgm:t>
        <a:bodyPr/>
        <a:lstStyle/>
        <a:p>
          <a:endParaRPr lang="en-US"/>
        </a:p>
      </dgm:t>
    </dgm:pt>
    <dgm:pt modelId="{4AA3C3A5-8EB1-42D4-A8DA-A6DE5736AA65}" type="pres">
      <dgm:prSet presAssocID="{52B3F71B-B3BC-47E3-AE5C-9B8DDDF97994}" presName="spacer" presStyleCnt="0"/>
      <dgm:spPr/>
    </dgm:pt>
    <dgm:pt modelId="{01A04B14-917C-4D5D-BE63-C04EC173EC5F}" type="pres">
      <dgm:prSet presAssocID="{A93B38CB-C0FB-4752-B3B0-0B3E941C7659}" presName="parentText" presStyleLbl="node1" presStyleIdx="2" presStyleCnt="4" custScaleY="69289" custLinFactY="-90962" custLinFactNeighborX="-181" custLinFactNeighborY="-100000">
        <dgm:presLayoutVars>
          <dgm:chMax val="0"/>
          <dgm:bulletEnabled val="1"/>
        </dgm:presLayoutVars>
      </dgm:prSet>
      <dgm:spPr/>
      <dgm:t>
        <a:bodyPr/>
        <a:lstStyle/>
        <a:p>
          <a:endParaRPr lang="en-US"/>
        </a:p>
      </dgm:t>
    </dgm:pt>
    <dgm:pt modelId="{A015C632-47B9-4E9C-BA57-D4762B4C3E67}" type="pres">
      <dgm:prSet presAssocID="{223DB73E-E0EC-46B6-B7A1-46FC30281325}" presName="spacer" presStyleCnt="0"/>
      <dgm:spPr/>
    </dgm:pt>
    <dgm:pt modelId="{EBC1EF94-94F1-4D8F-87D1-BBB9CF69A45B}" type="pres">
      <dgm:prSet presAssocID="{4FE27C96-9995-45F0-A962-7FF9CD17C8E0}" presName="parentText" presStyleLbl="node1" presStyleIdx="3" presStyleCnt="4" custScaleY="157414" custLinFactY="10591" custLinFactNeighborX="363" custLinFactNeighborY="100000">
        <dgm:presLayoutVars>
          <dgm:chMax val="0"/>
          <dgm:bulletEnabled val="1"/>
        </dgm:presLayoutVars>
      </dgm:prSet>
      <dgm:spPr/>
      <dgm:t>
        <a:bodyPr/>
        <a:lstStyle/>
        <a:p>
          <a:endParaRPr lang="en-US"/>
        </a:p>
      </dgm:t>
    </dgm:pt>
  </dgm:ptLst>
  <dgm:cxnLst>
    <dgm:cxn modelId="{7D8AFB5D-9924-4A84-B4D6-77051BE33945}" srcId="{49D7AB61-F8FF-4056-B1D8-2F44B0B174F6}" destId="{FBDBCBD1-224E-478C-A7C1-702CD42E31CF}" srcOrd="1" destOrd="0" parTransId="{6EEEA48B-34A2-4361-BF0B-483F8D2B1C14}" sibTransId="{52B3F71B-B3BC-47E3-AE5C-9B8DDDF97994}"/>
    <dgm:cxn modelId="{F3EA3078-9EEB-4340-ADD7-D5B71C36F9A9}" type="presOf" srcId="{C2773628-B3A4-4AA4-9A81-31703BEF23CC}" destId="{A99E8057-37BC-41FE-A4AB-3BCD3DE06781}" srcOrd="0" destOrd="0" presId="urn:microsoft.com/office/officeart/2005/8/layout/vList2"/>
    <dgm:cxn modelId="{DBBCBFE9-9674-492F-BE04-35239C24FE76}" type="presOf" srcId="{FBDBCBD1-224E-478C-A7C1-702CD42E31CF}" destId="{F2A5A05C-9958-403C-8E27-6B498938BCF0}" srcOrd="0" destOrd="0" presId="urn:microsoft.com/office/officeart/2005/8/layout/vList2"/>
    <dgm:cxn modelId="{3C6E0489-D91D-4C80-BF02-18716923F9BE}" type="presOf" srcId="{49D7AB61-F8FF-4056-B1D8-2F44B0B174F6}" destId="{2D0F029D-717C-41A1-8780-4AD50542C552}" srcOrd="0" destOrd="0" presId="urn:microsoft.com/office/officeart/2005/8/layout/vList2"/>
    <dgm:cxn modelId="{73CC74B5-472A-4C97-96F8-05FB1875FF6B}" srcId="{49D7AB61-F8FF-4056-B1D8-2F44B0B174F6}" destId="{A93B38CB-C0FB-4752-B3B0-0B3E941C7659}" srcOrd="2" destOrd="0" parTransId="{C2226837-9E08-4D22-A256-C058B68BE5F9}" sibTransId="{223DB73E-E0EC-46B6-B7A1-46FC30281325}"/>
    <dgm:cxn modelId="{C7BD80DB-5C49-441C-ADA3-D41A69660C9F}" srcId="{49D7AB61-F8FF-4056-B1D8-2F44B0B174F6}" destId="{C2773628-B3A4-4AA4-9A81-31703BEF23CC}" srcOrd="0" destOrd="0" parTransId="{47147687-3C05-40A3-B030-7EFA03386164}" sibTransId="{C07617A8-0C25-46A0-899F-A323C06EA6E4}"/>
    <dgm:cxn modelId="{01796781-1754-47F4-8ADE-65EE421C9C60}" srcId="{49D7AB61-F8FF-4056-B1D8-2F44B0B174F6}" destId="{4FE27C96-9995-45F0-A962-7FF9CD17C8E0}" srcOrd="3" destOrd="0" parTransId="{F7AB0DC7-2765-4759-A4A0-2010DF208203}" sibTransId="{625C00DE-E3C9-40EE-BCE5-0E84D77AA445}"/>
    <dgm:cxn modelId="{53C77A73-A12C-4955-A4FA-5FE38DB17F81}" type="presOf" srcId="{4FE27C96-9995-45F0-A962-7FF9CD17C8E0}" destId="{EBC1EF94-94F1-4D8F-87D1-BBB9CF69A45B}" srcOrd="0" destOrd="0" presId="urn:microsoft.com/office/officeart/2005/8/layout/vList2"/>
    <dgm:cxn modelId="{358793B8-FF6B-4445-9D28-6FB83960194D}" type="presOf" srcId="{A93B38CB-C0FB-4752-B3B0-0B3E941C7659}" destId="{01A04B14-917C-4D5D-BE63-C04EC173EC5F}" srcOrd="0" destOrd="0" presId="urn:microsoft.com/office/officeart/2005/8/layout/vList2"/>
    <dgm:cxn modelId="{62864A5C-C20C-4AA7-A7EE-4BAD9F205103}" type="presParOf" srcId="{2D0F029D-717C-41A1-8780-4AD50542C552}" destId="{A99E8057-37BC-41FE-A4AB-3BCD3DE06781}" srcOrd="0" destOrd="0" presId="urn:microsoft.com/office/officeart/2005/8/layout/vList2"/>
    <dgm:cxn modelId="{07BC70D2-6791-478A-B24C-403006188443}" type="presParOf" srcId="{2D0F029D-717C-41A1-8780-4AD50542C552}" destId="{BB25DC99-650B-41A7-B75F-CD6A68C2B651}" srcOrd="1" destOrd="0" presId="urn:microsoft.com/office/officeart/2005/8/layout/vList2"/>
    <dgm:cxn modelId="{8B4DEFAD-D7FC-4324-BDF1-AE3904F5A89B}" type="presParOf" srcId="{2D0F029D-717C-41A1-8780-4AD50542C552}" destId="{F2A5A05C-9958-403C-8E27-6B498938BCF0}" srcOrd="2" destOrd="0" presId="urn:microsoft.com/office/officeart/2005/8/layout/vList2"/>
    <dgm:cxn modelId="{89F39882-94D6-4DCC-B83D-6CC035C9DEA5}" type="presParOf" srcId="{2D0F029D-717C-41A1-8780-4AD50542C552}" destId="{4AA3C3A5-8EB1-42D4-A8DA-A6DE5736AA65}" srcOrd="3" destOrd="0" presId="urn:microsoft.com/office/officeart/2005/8/layout/vList2"/>
    <dgm:cxn modelId="{A643AE58-DBC8-4A24-89C4-BE87C826E74C}" type="presParOf" srcId="{2D0F029D-717C-41A1-8780-4AD50542C552}" destId="{01A04B14-917C-4D5D-BE63-C04EC173EC5F}" srcOrd="4" destOrd="0" presId="urn:microsoft.com/office/officeart/2005/8/layout/vList2"/>
    <dgm:cxn modelId="{B1AB8174-EB99-4B37-AF1E-8703CFC11EC9}" type="presParOf" srcId="{2D0F029D-717C-41A1-8780-4AD50542C552}" destId="{A015C632-47B9-4E9C-BA57-D4762B4C3E67}" srcOrd="5" destOrd="0" presId="urn:microsoft.com/office/officeart/2005/8/layout/vList2"/>
    <dgm:cxn modelId="{8E016B98-9839-4D84-8802-CCC6C9E3B11D}" type="presParOf" srcId="{2D0F029D-717C-41A1-8780-4AD50542C552}" destId="{EBC1EF94-94F1-4D8F-87D1-BBB9CF69A45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BB98B-2A32-4253-A4D5-44A163DF20D3}" type="doc">
      <dgm:prSet loTypeId="urn:microsoft.com/office/officeart/2005/8/layout/hierarchy6" loCatId="hierarchy" qsTypeId="urn:microsoft.com/office/officeart/2005/8/quickstyle/3d1" qsCatId="3D" csTypeId="urn:microsoft.com/office/officeart/2005/8/colors/colorful3" csCatId="colorful" phldr="1"/>
      <dgm:spPr/>
      <dgm:t>
        <a:bodyPr/>
        <a:lstStyle/>
        <a:p>
          <a:endParaRPr lang="en-US"/>
        </a:p>
      </dgm:t>
    </dgm:pt>
    <dgm:pt modelId="{A76D4B28-6570-4867-B9E6-6730146778DF}">
      <dgm:prSet phldrT="[Text]"/>
      <dgm:spPr/>
      <dgm:t>
        <a:bodyPr/>
        <a:lstStyle/>
        <a:p>
          <a:r>
            <a:rPr lang="en-US" dirty="0" smtClean="0"/>
            <a:t>International/Regional framework </a:t>
          </a:r>
          <a:endParaRPr lang="en-US" dirty="0"/>
        </a:p>
      </dgm:t>
    </dgm:pt>
    <dgm:pt modelId="{8DA77020-BAA6-4C49-B449-745BDCE43097}" type="parTrans" cxnId="{90032E68-439B-4E2C-B133-E264281D9F2F}">
      <dgm:prSet/>
      <dgm:spPr/>
      <dgm:t>
        <a:bodyPr/>
        <a:lstStyle/>
        <a:p>
          <a:endParaRPr lang="en-US"/>
        </a:p>
      </dgm:t>
    </dgm:pt>
    <dgm:pt modelId="{7054BE17-CD50-42B7-8C5A-AB895085E9BD}" type="sibTrans" cxnId="{90032E68-439B-4E2C-B133-E264281D9F2F}">
      <dgm:prSet/>
      <dgm:spPr/>
      <dgm:t>
        <a:bodyPr/>
        <a:lstStyle/>
        <a:p>
          <a:endParaRPr lang="en-US"/>
        </a:p>
      </dgm:t>
    </dgm:pt>
    <dgm:pt modelId="{31F16E6C-E78C-48EA-8FDF-B6C158AF8FB8}">
      <dgm:prSet phldrT="[Text]"/>
      <dgm:spPr/>
      <dgm:t>
        <a:bodyPr/>
        <a:lstStyle/>
        <a:p>
          <a:r>
            <a:rPr lang="en-US" dirty="0" smtClean="0"/>
            <a:t>National framework</a:t>
          </a:r>
          <a:endParaRPr lang="en-US" dirty="0"/>
        </a:p>
      </dgm:t>
    </dgm:pt>
    <dgm:pt modelId="{C731FB30-3C91-4DFE-B8A5-ACFDB26D629D}" type="parTrans" cxnId="{14B73AC6-2128-4067-88AA-40DB85B28B85}">
      <dgm:prSet/>
      <dgm:spPr/>
      <dgm:t>
        <a:bodyPr/>
        <a:lstStyle/>
        <a:p>
          <a:endParaRPr lang="en-US"/>
        </a:p>
      </dgm:t>
    </dgm:pt>
    <dgm:pt modelId="{3582299E-1E0B-4151-BE6D-F3DE1F51B606}" type="sibTrans" cxnId="{14B73AC6-2128-4067-88AA-40DB85B28B85}">
      <dgm:prSet/>
      <dgm:spPr/>
      <dgm:t>
        <a:bodyPr/>
        <a:lstStyle/>
        <a:p>
          <a:endParaRPr lang="en-US"/>
        </a:p>
      </dgm:t>
    </dgm:pt>
    <dgm:pt modelId="{2C0095CE-CFA6-4BF0-BCDF-228ED7A99D8E}">
      <dgm:prSet phldrT="[Text]"/>
      <dgm:spPr/>
      <dgm:t>
        <a:bodyPr/>
        <a:lstStyle/>
        <a:p>
          <a:r>
            <a:rPr lang="en-US" dirty="0" smtClean="0"/>
            <a:t>Civil/business </a:t>
          </a:r>
          <a:endParaRPr lang="en-US" dirty="0"/>
        </a:p>
      </dgm:t>
    </dgm:pt>
    <dgm:pt modelId="{D8CB13C8-DCD4-4740-8CE8-3BEF57780AEB}" type="parTrans" cxnId="{CC02CAB4-101A-4CE6-B167-789BDCFD2CE5}">
      <dgm:prSet/>
      <dgm:spPr/>
      <dgm:t>
        <a:bodyPr/>
        <a:lstStyle/>
        <a:p>
          <a:endParaRPr lang="en-US"/>
        </a:p>
      </dgm:t>
    </dgm:pt>
    <dgm:pt modelId="{371C3BC3-4A00-43F9-834D-0DE74BC0B8D5}" type="sibTrans" cxnId="{CC02CAB4-101A-4CE6-B167-789BDCFD2CE5}">
      <dgm:prSet/>
      <dgm:spPr/>
      <dgm:t>
        <a:bodyPr/>
        <a:lstStyle/>
        <a:p>
          <a:endParaRPr lang="en-US"/>
        </a:p>
      </dgm:t>
    </dgm:pt>
    <dgm:pt modelId="{D5C634D2-3C7A-4FEC-904B-FCA70F2CDA93}">
      <dgm:prSet phldrT="[Text]"/>
      <dgm:spPr/>
      <dgm:t>
        <a:bodyPr/>
        <a:lstStyle/>
        <a:p>
          <a:r>
            <a:rPr lang="en-US" dirty="0" smtClean="0"/>
            <a:t>Defense/security</a:t>
          </a:r>
          <a:endParaRPr lang="en-US" dirty="0"/>
        </a:p>
      </dgm:t>
    </dgm:pt>
    <dgm:pt modelId="{6EEDD5A2-96C0-4E9E-BD65-0F7E5B2C3C04}" type="parTrans" cxnId="{2ACCA632-0577-402D-B4F9-C28BDD2689EB}">
      <dgm:prSet/>
      <dgm:spPr/>
      <dgm:t>
        <a:bodyPr/>
        <a:lstStyle/>
        <a:p>
          <a:endParaRPr lang="en-US"/>
        </a:p>
      </dgm:t>
    </dgm:pt>
    <dgm:pt modelId="{56850D42-CB6A-46BB-A76C-18A72137039E}" type="sibTrans" cxnId="{2ACCA632-0577-402D-B4F9-C28BDD2689EB}">
      <dgm:prSet/>
      <dgm:spPr/>
      <dgm:t>
        <a:bodyPr/>
        <a:lstStyle/>
        <a:p>
          <a:endParaRPr lang="en-US"/>
        </a:p>
      </dgm:t>
    </dgm:pt>
    <dgm:pt modelId="{F3F410E3-97BC-4A6F-BE31-6EB43BF061E9}" type="pres">
      <dgm:prSet presAssocID="{11ABB98B-2A32-4253-A4D5-44A163DF20D3}" presName="mainComposite" presStyleCnt="0">
        <dgm:presLayoutVars>
          <dgm:chPref val="1"/>
          <dgm:dir/>
          <dgm:animOne val="branch"/>
          <dgm:animLvl val="lvl"/>
          <dgm:resizeHandles val="exact"/>
        </dgm:presLayoutVars>
      </dgm:prSet>
      <dgm:spPr/>
      <dgm:t>
        <a:bodyPr/>
        <a:lstStyle/>
        <a:p>
          <a:endParaRPr lang="en-US"/>
        </a:p>
      </dgm:t>
    </dgm:pt>
    <dgm:pt modelId="{C317416D-5F73-40E8-9F81-E580B7C813F3}" type="pres">
      <dgm:prSet presAssocID="{11ABB98B-2A32-4253-A4D5-44A163DF20D3}" presName="hierFlow" presStyleCnt="0"/>
      <dgm:spPr/>
      <dgm:t>
        <a:bodyPr/>
        <a:lstStyle/>
        <a:p>
          <a:endParaRPr lang="en-US"/>
        </a:p>
      </dgm:t>
    </dgm:pt>
    <dgm:pt modelId="{F18ACB12-615D-4CE4-8C42-D50ECD9BE10A}" type="pres">
      <dgm:prSet presAssocID="{11ABB98B-2A32-4253-A4D5-44A163DF20D3}" presName="hierChild1" presStyleCnt="0">
        <dgm:presLayoutVars>
          <dgm:chPref val="1"/>
          <dgm:animOne val="branch"/>
          <dgm:animLvl val="lvl"/>
        </dgm:presLayoutVars>
      </dgm:prSet>
      <dgm:spPr/>
      <dgm:t>
        <a:bodyPr/>
        <a:lstStyle/>
        <a:p>
          <a:endParaRPr lang="en-US"/>
        </a:p>
      </dgm:t>
    </dgm:pt>
    <dgm:pt modelId="{999874EA-4A22-4C36-BCDD-0004E922E638}" type="pres">
      <dgm:prSet presAssocID="{A76D4B28-6570-4867-B9E6-6730146778DF}" presName="Name14" presStyleCnt="0"/>
      <dgm:spPr/>
      <dgm:t>
        <a:bodyPr/>
        <a:lstStyle/>
        <a:p>
          <a:endParaRPr lang="en-US"/>
        </a:p>
      </dgm:t>
    </dgm:pt>
    <dgm:pt modelId="{C0274AC5-D1B9-44C7-AAB5-C4372544AFEF}" type="pres">
      <dgm:prSet presAssocID="{A76D4B28-6570-4867-B9E6-6730146778DF}" presName="level1Shape" presStyleLbl="node0" presStyleIdx="0" presStyleCnt="1" custScaleX="294229" custLinFactNeighborX="-337" custLinFactNeighborY="-5">
        <dgm:presLayoutVars>
          <dgm:chPref val="3"/>
        </dgm:presLayoutVars>
      </dgm:prSet>
      <dgm:spPr/>
      <dgm:t>
        <a:bodyPr/>
        <a:lstStyle/>
        <a:p>
          <a:endParaRPr lang="en-US"/>
        </a:p>
      </dgm:t>
    </dgm:pt>
    <dgm:pt modelId="{111B868E-815A-48E5-BDFB-092E625B8A74}" type="pres">
      <dgm:prSet presAssocID="{A76D4B28-6570-4867-B9E6-6730146778DF}" presName="hierChild2" presStyleCnt="0"/>
      <dgm:spPr/>
      <dgm:t>
        <a:bodyPr/>
        <a:lstStyle/>
        <a:p>
          <a:endParaRPr lang="en-US"/>
        </a:p>
      </dgm:t>
    </dgm:pt>
    <dgm:pt modelId="{8C1BD116-EEB7-4E4A-A0F0-CFD510711458}" type="pres">
      <dgm:prSet presAssocID="{C731FB30-3C91-4DFE-B8A5-ACFDB26D629D}" presName="Name19" presStyleLbl="parChTrans1D2" presStyleIdx="0" presStyleCnt="1"/>
      <dgm:spPr/>
      <dgm:t>
        <a:bodyPr/>
        <a:lstStyle/>
        <a:p>
          <a:endParaRPr lang="en-US"/>
        </a:p>
      </dgm:t>
    </dgm:pt>
    <dgm:pt modelId="{CDE7A879-D9D4-42DD-94E3-E60DFC596651}" type="pres">
      <dgm:prSet presAssocID="{31F16E6C-E78C-48EA-8FDF-B6C158AF8FB8}" presName="Name21" presStyleCnt="0"/>
      <dgm:spPr/>
      <dgm:t>
        <a:bodyPr/>
        <a:lstStyle/>
        <a:p>
          <a:endParaRPr lang="en-US"/>
        </a:p>
      </dgm:t>
    </dgm:pt>
    <dgm:pt modelId="{58EAD7D6-799F-4560-9A87-9B1095C43F2E}" type="pres">
      <dgm:prSet presAssocID="{31F16E6C-E78C-48EA-8FDF-B6C158AF8FB8}" presName="level2Shape" presStyleLbl="node2" presStyleIdx="0" presStyleCnt="1" custScaleX="243973"/>
      <dgm:spPr/>
      <dgm:t>
        <a:bodyPr/>
        <a:lstStyle/>
        <a:p>
          <a:endParaRPr lang="en-US"/>
        </a:p>
      </dgm:t>
    </dgm:pt>
    <dgm:pt modelId="{DEA6DE64-590A-43AE-960D-909DB09BA176}" type="pres">
      <dgm:prSet presAssocID="{31F16E6C-E78C-48EA-8FDF-B6C158AF8FB8}" presName="hierChild3" presStyleCnt="0"/>
      <dgm:spPr/>
      <dgm:t>
        <a:bodyPr/>
        <a:lstStyle/>
        <a:p>
          <a:endParaRPr lang="en-US"/>
        </a:p>
      </dgm:t>
    </dgm:pt>
    <dgm:pt modelId="{30F71AA1-713E-4577-9F62-572E553CB007}" type="pres">
      <dgm:prSet presAssocID="{D8CB13C8-DCD4-4740-8CE8-3BEF57780AEB}" presName="Name19" presStyleLbl="parChTrans1D3" presStyleIdx="0" presStyleCnt="2"/>
      <dgm:spPr/>
      <dgm:t>
        <a:bodyPr/>
        <a:lstStyle/>
        <a:p>
          <a:endParaRPr lang="en-US"/>
        </a:p>
      </dgm:t>
    </dgm:pt>
    <dgm:pt modelId="{8C021C9B-D3BF-4C78-BC62-226FB4324B68}" type="pres">
      <dgm:prSet presAssocID="{2C0095CE-CFA6-4BF0-BCDF-228ED7A99D8E}" presName="Name21" presStyleCnt="0"/>
      <dgm:spPr/>
      <dgm:t>
        <a:bodyPr/>
        <a:lstStyle/>
        <a:p>
          <a:endParaRPr lang="en-US"/>
        </a:p>
      </dgm:t>
    </dgm:pt>
    <dgm:pt modelId="{5A3A7CA6-C0A1-42B9-A751-789B80010A27}" type="pres">
      <dgm:prSet presAssocID="{2C0095CE-CFA6-4BF0-BCDF-228ED7A99D8E}" presName="level2Shape" presStyleLbl="node3" presStyleIdx="0" presStyleCnt="2" custScaleX="175091" custLinFactNeighborX="1389" custLinFactNeighborY="-3596"/>
      <dgm:spPr/>
      <dgm:t>
        <a:bodyPr/>
        <a:lstStyle/>
        <a:p>
          <a:endParaRPr lang="en-US"/>
        </a:p>
      </dgm:t>
    </dgm:pt>
    <dgm:pt modelId="{74FEA076-7099-49DE-BF42-D996B260EE6C}" type="pres">
      <dgm:prSet presAssocID="{2C0095CE-CFA6-4BF0-BCDF-228ED7A99D8E}" presName="hierChild3" presStyleCnt="0"/>
      <dgm:spPr/>
      <dgm:t>
        <a:bodyPr/>
        <a:lstStyle/>
        <a:p>
          <a:endParaRPr lang="en-US"/>
        </a:p>
      </dgm:t>
    </dgm:pt>
    <dgm:pt modelId="{0A42657B-3528-44A3-9B97-06941B8C1158}" type="pres">
      <dgm:prSet presAssocID="{6EEDD5A2-96C0-4E9E-BD65-0F7E5B2C3C04}" presName="Name19" presStyleLbl="parChTrans1D3" presStyleIdx="1" presStyleCnt="2"/>
      <dgm:spPr/>
      <dgm:t>
        <a:bodyPr/>
        <a:lstStyle/>
        <a:p>
          <a:endParaRPr lang="en-US"/>
        </a:p>
      </dgm:t>
    </dgm:pt>
    <dgm:pt modelId="{7DEF002C-B749-49B2-BE02-44CD1FC4B4A5}" type="pres">
      <dgm:prSet presAssocID="{D5C634D2-3C7A-4FEC-904B-FCA70F2CDA93}" presName="Name21" presStyleCnt="0"/>
      <dgm:spPr/>
      <dgm:t>
        <a:bodyPr/>
        <a:lstStyle/>
        <a:p>
          <a:endParaRPr lang="en-US"/>
        </a:p>
      </dgm:t>
    </dgm:pt>
    <dgm:pt modelId="{DDAD57C1-FE03-4138-86C4-043EF194513F}" type="pres">
      <dgm:prSet presAssocID="{D5C634D2-3C7A-4FEC-904B-FCA70F2CDA93}" presName="level2Shape" presStyleLbl="node3" presStyleIdx="1" presStyleCnt="2" custScaleX="163993"/>
      <dgm:spPr/>
      <dgm:t>
        <a:bodyPr/>
        <a:lstStyle/>
        <a:p>
          <a:endParaRPr lang="en-US"/>
        </a:p>
      </dgm:t>
    </dgm:pt>
    <dgm:pt modelId="{8BB76E1F-0AC0-4C28-A3B5-398438616CB8}" type="pres">
      <dgm:prSet presAssocID="{D5C634D2-3C7A-4FEC-904B-FCA70F2CDA93}" presName="hierChild3" presStyleCnt="0"/>
      <dgm:spPr/>
      <dgm:t>
        <a:bodyPr/>
        <a:lstStyle/>
        <a:p>
          <a:endParaRPr lang="en-US"/>
        </a:p>
      </dgm:t>
    </dgm:pt>
    <dgm:pt modelId="{079B0144-CC7D-43BE-8C34-DC029A9847CE}" type="pres">
      <dgm:prSet presAssocID="{11ABB98B-2A32-4253-A4D5-44A163DF20D3}" presName="bgShapesFlow" presStyleCnt="0"/>
      <dgm:spPr/>
      <dgm:t>
        <a:bodyPr/>
        <a:lstStyle/>
        <a:p>
          <a:endParaRPr lang="en-US"/>
        </a:p>
      </dgm:t>
    </dgm:pt>
  </dgm:ptLst>
  <dgm:cxnLst>
    <dgm:cxn modelId="{696CA486-62A2-4376-A0F1-8C41B673770E}" type="presOf" srcId="{6EEDD5A2-96C0-4E9E-BD65-0F7E5B2C3C04}" destId="{0A42657B-3528-44A3-9B97-06941B8C1158}" srcOrd="0" destOrd="0" presId="urn:microsoft.com/office/officeart/2005/8/layout/hierarchy6"/>
    <dgm:cxn modelId="{CC02CAB4-101A-4CE6-B167-789BDCFD2CE5}" srcId="{31F16E6C-E78C-48EA-8FDF-B6C158AF8FB8}" destId="{2C0095CE-CFA6-4BF0-BCDF-228ED7A99D8E}" srcOrd="0" destOrd="0" parTransId="{D8CB13C8-DCD4-4740-8CE8-3BEF57780AEB}" sibTransId="{371C3BC3-4A00-43F9-834D-0DE74BC0B8D5}"/>
    <dgm:cxn modelId="{14B73AC6-2128-4067-88AA-40DB85B28B85}" srcId="{A76D4B28-6570-4867-B9E6-6730146778DF}" destId="{31F16E6C-E78C-48EA-8FDF-B6C158AF8FB8}" srcOrd="0" destOrd="0" parTransId="{C731FB30-3C91-4DFE-B8A5-ACFDB26D629D}" sibTransId="{3582299E-1E0B-4151-BE6D-F3DE1F51B606}"/>
    <dgm:cxn modelId="{2AA90FB5-EFC3-4835-9ECD-D61CE847ECC4}" type="presOf" srcId="{D5C634D2-3C7A-4FEC-904B-FCA70F2CDA93}" destId="{DDAD57C1-FE03-4138-86C4-043EF194513F}" srcOrd="0" destOrd="0" presId="urn:microsoft.com/office/officeart/2005/8/layout/hierarchy6"/>
    <dgm:cxn modelId="{83383B91-DAF0-4485-A2F5-99EA850226F1}" type="presOf" srcId="{A76D4B28-6570-4867-B9E6-6730146778DF}" destId="{C0274AC5-D1B9-44C7-AAB5-C4372544AFEF}" srcOrd="0" destOrd="0" presId="urn:microsoft.com/office/officeart/2005/8/layout/hierarchy6"/>
    <dgm:cxn modelId="{8D215BA7-ECA0-4E89-8142-54F248424CF9}" type="presOf" srcId="{2C0095CE-CFA6-4BF0-BCDF-228ED7A99D8E}" destId="{5A3A7CA6-C0A1-42B9-A751-789B80010A27}" srcOrd="0" destOrd="0" presId="urn:microsoft.com/office/officeart/2005/8/layout/hierarchy6"/>
    <dgm:cxn modelId="{2ACCA632-0577-402D-B4F9-C28BDD2689EB}" srcId="{31F16E6C-E78C-48EA-8FDF-B6C158AF8FB8}" destId="{D5C634D2-3C7A-4FEC-904B-FCA70F2CDA93}" srcOrd="1" destOrd="0" parTransId="{6EEDD5A2-96C0-4E9E-BD65-0F7E5B2C3C04}" sibTransId="{56850D42-CB6A-46BB-A76C-18A72137039E}"/>
    <dgm:cxn modelId="{54D9CFA4-8283-449D-B2AA-BBF6E6456809}" type="presOf" srcId="{31F16E6C-E78C-48EA-8FDF-B6C158AF8FB8}" destId="{58EAD7D6-799F-4560-9A87-9B1095C43F2E}" srcOrd="0" destOrd="0" presId="urn:microsoft.com/office/officeart/2005/8/layout/hierarchy6"/>
    <dgm:cxn modelId="{90032E68-439B-4E2C-B133-E264281D9F2F}" srcId="{11ABB98B-2A32-4253-A4D5-44A163DF20D3}" destId="{A76D4B28-6570-4867-B9E6-6730146778DF}" srcOrd="0" destOrd="0" parTransId="{8DA77020-BAA6-4C49-B449-745BDCE43097}" sibTransId="{7054BE17-CD50-42B7-8C5A-AB895085E9BD}"/>
    <dgm:cxn modelId="{533810D3-07C9-4E20-ABFC-5941DC86E581}" type="presOf" srcId="{D8CB13C8-DCD4-4740-8CE8-3BEF57780AEB}" destId="{30F71AA1-713E-4577-9F62-572E553CB007}" srcOrd="0" destOrd="0" presId="urn:microsoft.com/office/officeart/2005/8/layout/hierarchy6"/>
    <dgm:cxn modelId="{0D78EBB2-211D-420D-9C57-FFB52C14CBC3}" type="presOf" srcId="{11ABB98B-2A32-4253-A4D5-44A163DF20D3}" destId="{F3F410E3-97BC-4A6F-BE31-6EB43BF061E9}" srcOrd="0" destOrd="0" presId="urn:microsoft.com/office/officeart/2005/8/layout/hierarchy6"/>
    <dgm:cxn modelId="{FEE4F1E0-ED88-4BEC-8E29-8F938B2909A1}" type="presOf" srcId="{C731FB30-3C91-4DFE-B8A5-ACFDB26D629D}" destId="{8C1BD116-EEB7-4E4A-A0F0-CFD510711458}" srcOrd="0" destOrd="0" presId="urn:microsoft.com/office/officeart/2005/8/layout/hierarchy6"/>
    <dgm:cxn modelId="{458B94FC-3041-4CA6-91D1-74C37E43579E}" type="presParOf" srcId="{F3F410E3-97BC-4A6F-BE31-6EB43BF061E9}" destId="{C317416D-5F73-40E8-9F81-E580B7C813F3}" srcOrd="0" destOrd="0" presId="urn:microsoft.com/office/officeart/2005/8/layout/hierarchy6"/>
    <dgm:cxn modelId="{9BBE465E-E971-4762-BCC3-0DDF3E2BFBA7}" type="presParOf" srcId="{C317416D-5F73-40E8-9F81-E580B7C813F3}" destId="{F18ACB12-615D-4CE4-8C42-D50ECD9BE10A}" srcOrd="0" destOrd="0" presId="urn:microsoft.com/office/officeart/2005/8/layout/hierarchy6"/>
    <dgm:cxn modelId="{2A32DEDE-F81C-4415-BAAC-27E97076DFDF}" type="presParOf" srcId="{F18ACB12-615D-4CE4-8C42-D50ECD9BE10A}" destId="{999874EA-4A22-4C36-BCDD-0004E922E638}" srcOrd="0" destOrd="0" presId="urn:microsoft.com/office/officeart/2005/8/layout/hierarchy6"/>
    <dgm:cxn modelId="{12892D66-77E2-4BBA-9843-63308BFCA063}" type="presParOf" srcId="{999874EA-4A22-4C36-BCDD-0004E922E638}" destId="{C0274AC5-D1B9-44C7-AAB5-C4372544AFEF}" srcOrd="0" destOrd="0" presId="urn:microsoft.com/office/officeart/2005/8/layout/hierarchy6"/>
    <dgm:cxn modelId="{F6F1D344-738A-4F7D-858C-55BCF500D0BA}" type="presParOf" srcId="{999874EA-4A22-4C36-BCDD-0004E922E638}" destId="{111B868E-815A-48E5-BDFB-092E625B8A74}" srcOrd="1" destOrd="0" presId="urn:microsoft.com/office/officeart/2005/8/layout/hierarchy6"/>
    <dgm:cxn modelId="{8648B944-C108-4615-A6DB-190CEDB90091}" type="presParOf" srcId="{111B868E-815A-48E5-BDFB-092E625B8A74}" destId="{8C1BD116-EEB7-4E4A-A0F0-CFD510711458}" srcOrd="0" destOrd="0" presId="urn:microsoft.com/office/officeart/2005/8/layout/hierarchy6"/>
    <dgm:cxn modelId="{511F275D-6831-418A-AB12-36C0BBDA9728}" type="presParOf" srcId="{111B868E-815A-48E5-BDFB-092E625B8A74}" destId="{CDE7A879-D9D4-42DD-94E3-E60DFC596651}" srcOrd="1" destOrd="0" presId="urn:microsoft.com/office/officeart/2005/8/layout/hierarchy6"/>
    <dgm:cxn modelId="{6E339569-3AC9-4832-B431-A932E623FB3E}" type="presParOf" srcId="{CDE7A879-D9D4-42DD-94E3-E60DFC596651}" destId="{58EAD7D6-799F-4560-9A87-9B1095C43F2E}" srcOrd="0" destOrd="0" presId="urn:microsoft.com/office/officeart/2005/8/layout/hierarchy6"/>
    <dgm:cxn modelId="{216504E3-2360-40F9-B799-E532AA6FF351}" type="presParOf" srcId="{CDE7A879-D9D4-42DD-94E3-E60DFC596651}" destId="{DEA6DE64-590A-43AE-960D-909DB09BA176}" srcOrd="1" destOrd="0" presId="urn:microsoft.com/office/officeart/2005/8/layout/hierarchy6"/>
    <dgm:cxn modelId="{597C0CCD-1FC6-470D-A3E4-80445DBF1E10}" type="presParOf" srcId="{DEA6DE64-590A-43AE-960D-909DB09BA176}" destId="{30F71AA1-713E-4577-9F62-572E553CB007}" srcOrd="0" destOrd="0" presId="urn:microsoft.com/office/officeart/2005/8/layout/hierarchy6"/>
    <dgm:cxn modelId="{F8BA7013-59B3-41EE-8D88-DC62C1A0E9CA}" type="presParOf" srcId="{DEA6DE64-590A-43AE-960D-909DB09BA176}" destId="{8C021C9B-D3BF-4C78-BC62-226FB4324B68}" srcOrd="1" destOrd="0" presId="urn:microsoft.com/office/officeart/2005/8/layout/hierarchy6"/>
    <dgm:cxn modelId="{C5B6F1C6-5BEC-453C-9E24-B198AEE1B3D0}" type="presParOf" srcId="{8C021C9B-D3BF-4C78-BC62-226FB4324B68}" destId="{5A3A7CA6-C0A1-42B9-A751-789B80010A27}" srcOrd="0" destOrd="0" presId="urn:microsoft.com/office/officeart/2005/8/layout/hierarchy6"/>
    <dgm:cxn modelId="{6C1A703F-36EC-4A31-A67C-B1119BA7D128}" type="presParOf" srcId="{8C021C9B-D3BF-4C78-BC62-226FB4324B68}" destId="{74FEA076-7099-49DE-BF42-D996B260EE6C}" srcOrd="1" destOrd="0" presId="urn:microsoft.com/office/officeart/2005/8/layout/hierarchy6"/>
    <dgm:cxn modelId="{3FC6B91C-2A40-4586-8F1D-FE89DD5DCCFF}" type="presParOf" srcId="{DEA6DE64-590A-43AE-960D-909DB09BA176}" destId="{0A42657B-3528-44A3-9B97-06941B8C1158}" srcOrd="2" destOrd="0" presId="urn:microsoft.com/office/officeart/2005/8/layout/hierarchy6"/>
    <dgm:cxn modelId="{7F0BBEBE-6BFB-4D27-8377-6DBABAC26413}" type="presParOf" srcId="{DEA6DE64-590A-43AE-960D-909DB09BA176}" destId="{7DEF002C-B749-49B2-BE02-44CD1FC4B4A5}" srcOrd="3" destOrd="0" presId="urn:microsoft.com/office/officeart/2005/8/layout/hierarchy6"/>
    <dgm:cxn modelId="{DA474FA3-4C10-4E75-89D4-6F7C266DE7A6}" type="presParOf" srcId="{7DEF002C-B749-49B2-BE02-44CD1FC4B4A5}" destId="{DDAD57C1-FE03-4138-86C4-043EF194513F}" srcOrd="0" destOrd="0" presId="urn:microsoft.com/office/officeart/2005/8/layout/hierarchy6"/>
    <dgm:cxn modelId="{917CA84C-C081-4E28-89B8-0B07AF3B74F2}" type="presParOf" srcId="{7DEF002C-B749-49B2-BE02-44CD1FC4B4A5}" destId="{8BB76E1F-0AC0-4C28-A3B5-398438616CB8}" srcOrd="1" destOrd="0" presId="urn:microsoft.com/office/officeart/2005/8/layout/hierarchy6"/>
    <dgm:cxn modelId="{9B10DB4C-52FB-47B6-B2F2-B4817FF8564C}" type="presParOf" srcId="{F3F410E3-97BC-4A6F-BE31-6EB43BF061E9}" destId="{079B0144-CC7D-43BE-8C34-DC029A9847C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B5EB67-AFE6-4594-9EC0-E889DD7FBAA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4B236EB-2505-4613-AC22-E272BC1D3250}">
      <dgm:prSet phldrT="[Text]" custT="1"/>
      <dgm:spPr>
        <a:solidFill>
          <a:srgbClr val="C00000"/>
        </a:solidFill>
        <a:ln>
          <a:noFill/>
        </a:ln>
      </dgm:spPr>
      <dgm:t>
        <a:bodyPr/>
        <a:lstStyle/>
        <a:p>
          <a:pPr algn="l"/>
          <a:r>
            <a:rPr lang="en-US" sz="2000" dirty="0" smtClean="0">
              <a:solidFill>
                <a:schemeClr val="bg1"/>
              </a:solidFill>
              <a:latin typeface="+mn-lt"/>
              <a:ea typeface="+mj-ea"/>
              <a:cs typeface="Times New Roman" pitchFamily="18" charset="0"/>
            </a:rPr>
            <a:t>Exchange information and experiences to foster the harmonization of spectrum management rules</a:t>
          </a:r>
          <a:endParaRPr lang="en-US" sz="2000" dirty="0">
            <a:solidFill>
              <a:schemeClr val="bg1"/>
            </a:solidFill>
            <a:latin typeface="+mn-lt"/>
          </a:endParaRPr>
        </a:p>
      </dgm:t>
    </dgm:pt>
    <dgm:pt modelId="{BBFD7B80-6B95-46BF-B8C7-F8AC96A196FE}" type="parTrans" cxnId="{C301B248-4205-4FFD-BCD1-BBEF7D8CCC39}">
      <dgm:prSet/>
      <dgm:spPr/>
      <dgm:t>
        <a:bodyPr/>
        <a:lstStyle/>
        <a:p>
          <a:endParaRPr lang="en-US"/>
        </a:p>
      </dgm:t>
    </dgm:pt>
    <dgm:pt modelId="{D124FCC0-C375-4258-BB82-4BD06E5BFC34}" type="sibTrans" cxnId="{C301B248-4205-4FFD-BCD1-BBEF7D8CCC39}">
      <dgm:prSet/>
      <dgm:spPr/>
      <dgm:t>
        <a:bodyPr/>
        <a:lstStyle/>
        <a:p>
          <a:endParaRPr lang="en-US"/>
        </a:p>
      </dgm:t>
    </dgm:pt>
    <dgm:pt modelId="{3793F238-9A99-4D4B-9CB4-53634AEF9B05}">
      <dgm:prSet custT="1"/>
      <dgm:spPr>
        <a:solidFill>
          <a:srgbClr val="7030A0"/>
        </a:solidFill>
        <a:ln>
          <a:noFill/>
        </a:ln>
      </dgm:spPr>
      <dgm:t>
        <a:bodyPr/>
        <a:lstStyle/>
        <a:p>
          <a:pPr algn="l"/>
          <a:r>
            <a:rPr lang="en-US" sz="2000" dirty="0" smtClean="0">
              <a:solidFill>
                <a:schemeClr val="bg1"/>
              </a:solidFill>
              <a:latin typeface="+mn-lt"/>
              <a:ea typeface="+mj-ea"/>
              <a:cs typeface="Times New Roman" pitchFamily="18" charset="0"/>
            </a:rPr>
            <a:t>Prepare common positions to be presented to regional, then global instances</a:t>
          </a:r>
        </a:p>
      </dgm:t>
    </dgm:pt>
    <dgm:pt modelId="{FD03B3DE-B480-4B55-AD46-40763C48BC6C}" type="parTrans" cxnId="{6E47F875-515B-4621-B4D1-BD5C9C9682A1}">
      <dgm:prSet/>
      <dgm:spPr/>
      <dgm:t>
        <a:bodyPr/>
        <a:lstStyle/>
        <a:p>
          <a:endParaRPr lang="en-US"/>
        </a:p>
      </dgm:t>
    </dgm:pt>
    <dgm:pt modelId="{85D89449-E984-4051-8B71-6354FBEC6182}" type="sibTrans" cxnId="{6E47F875-515B-4621-B4D1-BD5C9C9682A1}">
      <dgm:prSet/>
      <dgm:spPr/>
      <dgm:t>
        <a:bodyPr/>
        <a:lstStyle/>
        <a:p>
          <a:endParaRPr lang="en-US"/>
        </a:p>
      </dgm:t>
    </dgm:pt>
    <dgm:pt modelId="{FF9692BE-6071-4418-BF2C-4370EAB22286}">
      <dgm:prSet custT="1"/>
      <dgm:spPr>
        <a:solidFill>
          <a:schemeClr val="accent6"/>
        </a:solidFill>
        <a:ln>
          <a:noFill/>
        </a:ln>
      </dgm:spPr>
      <dgm:t>
        <a:bodyPr/>
        <a:lstStyle/>
        <a:p>
          <a:pPr algn="l"/>
          <a:r>
            <a:rPr lang="en-US" sz="2000" dirty="0" smtClean="0">
              <a:solidFill>
                <a:schemeClr val="bg1"/>
              </a:solidFill>
              <a:latin typeface="+mn-lt"/>
              <a:ea typeface="+mj-ea"/>
              <a:cs typeface="Times New Roman" pitchFamily="18" charset="0"/>
            </a:rPr>
            <a:t>Facilitating  efficient  and flexible use of the spectrum</a:t>
          </a:r>
        </a:p>
      </dgm:t>
    </dgm:pt>
    <dgm:pt modelId="{0A484D68-F859-42E7-A604-DF6FF4D4B020}" type="parTrans" cxnId="{C26BE938-1DE3-4C1E-A264-A49735C0261B}">
      <dgm:prSet/>
      <dgm:spPr/>
      <dgm:t>
        <a:bodyPr/>
        <a:lstStyle/>
        <a:p>
          <a:endParaRPr lang="en-US"/>
        </a:p>
      </dgm:t>
    </dgm:pt>
    <dgm:pt modelId="{E9F8256D-3039-4083-8B8B-236D49BE180F}" type="sibTrans" cxnId="{C26BE938-1DE3-4C1E-A264-A49735C0261B}">
      <dgm:prSet/>
      <dgm:spPr/>
      <dgm:t>
        <a:bodyPr/>
        <a:lstStyle/>
        <a:p>
          <a:endParaRPr lang="en-US"/>
        </a:p>
      </dgm:t>
    </dgm:pt>
    <dgm:pt modelId="{C6C689D6-D7A3-4089-90B6-0C9021D26729}">
      <dgm:prSet phldrT="[Text]" custT="1"/>
      <dgm:spPr/>
      <dgm:t>
        <a:bodyPr/>
        <a:lstStyle/>
        <a:p>
          <a:pPr algn="l"/>
          <a:r>
            <a:rPr lang="en-US" sz="2400" b="1" dirty="0" smtClean="0">
              <a:latin typeface="Book Antiqua" panose="02040602050305030304" pitchFamily="18" charset="0"/>
              <a:ea typeface="+mj-ea"/>
              <a:cs typeface="Times New Roman" pitchFamily="18" charset="0"/>
            </a:rPr>
            <a:t>Regional co-ordination on spectrum Management</a:t>
          </a:r>
          <a:endParaRPr lang="en-US" sz="2400" b="1" dirty="0">
            <a:latin typeface="Book Antiqua" panose="02040602050305030304" pitchFamily="18" charset="0"/>
          </a:endParaRPr>
        </a:p>
      </dgm:t>
    </dgm:pt>
    <dgm:pt modelId="{773DC76D-4F75-4060-BC95-1093EBDA38C9}" type="sibTrans" cxnId="{F5551660-9A83-46FE-A0CC-CBCDC1CA8ADA}">
      <dgm:prSet/>
      <dgm:spPr/>
      <dgm:t>
        <a:bodyPr/>
        <a:lstStyle/>
        <a:p>
          <a:endParaRPr lang="en-US"/>
        </a:p>
      </dgm:t>
    </dgm:pt>
    <dgm:pt modelId="{EEA3A897-2B30-47F4-BB25-67ADC1862E99}" type="parTrans" cxnId="{F5551660-9A83-46FE-A0CC-CBCDC1CA8ADA}">
      <dgm:prSet/>
      <dgm:spPr/>
      <dgm:t>
        <a:bodyPr/>
        <a:lstStyle/>
        <a:p>
          <a:endParaRPr lang="en-US"/>
        </a:p>
      </dgm:t>
    </dgm:pt>
    <dgm:pt modelId="{C9EF4D17-E88F-4B3B-8A44-994A80B8CC9B}">
      <dgm:prSet custT="1"/>
      <dgm:spPr>
        <a:solidFill>
          <a:schemeClr val="accent3"/>
        </a:solidFill>
        <a:ln>
          <a:noFill/>
        </a:ln>
      </dgm:spPr>
      <dgm:t>
        <a:bodyPr/>
        <a:lstStyle/>
        <a:p>
          <a:pPr algn="l"/>
          <a:r>
            <a:rPr lang="en-US" sz="2000" dirty="0" smtClean="0">
              <a:latin typeface="+mn-lt"/>
              <a:ea typeface="+mj-ea"/>
              <a:cs typeface="Times New Roman" pitchFamily="18" charset="0"/>
            </a:rPr>
            <a:t>Managing interference by </a:t>
          </a:r>
          <a:r>
            <a:rPr lang="en-US" sz="2000" dirty="0" smtClean="0">
              <a:latin typeface="+mn-lt"/>
            </a:rPr>
            <a:t>establishment of  a common framework</a:t>
          </a:r>
          <a:endParaRPr lang="en-US" sz="2000" dirty="0" smtClean="0">
            <a:latin typeface="+mn-lt"/>
            <a:ea typeface="+mj-ea"/>
            <a:cs typeface="Times New Roman" pitchFamily="18" charset="0"/>
          </a:endParaRPr>
        </a:p>
      </dgm:t>
    </dgm:pt>
    <dgm:pt modelId="{C402A9B6-53C7-4707-9324-CA9650FFA032}" type="parTrans" cxnId="{483BF607-4616-487A-97B4-5F8597A9133D}">
      <dgm:prSet/>
      <dgm:spPr/>
      <dgm:t>
        <a:bodyPr/>
        <a:lstStyle/>
        <a:p>
          <a:endParaRPr lang="en-US"/>
        </a:p>
      </dgm:t>
    </dgm:pt>
    <dgm:pt modelId="{015573DE-A5D7-4094-B02C-B93EC488672B}" type="sibTrans" cxnId="{483BF607-4616-487A-97B4-5F8597A9133D}">
      <dgm:prSet/>
      <dgm:spPr/>
      <dgm:t>
        <a:bodyPr/>
        <a:lstStyle/>
        <a:p>
          <a:endParaRPr lang="en-US"/>
        </a:p>
      </dgm:t>
    </dgm:pt>
    <dgm:pt modelId="{F0EB8086-03AA-415C-86D2-706965753F54}">
      <dgm:prSet custT="1"/>
      <dgm:spPr>
        <a:solidFill>
          <a:srgbClr val="FFFF00"/>
        </a:solidFill>
        <a:ln>
          <a:noFill/>
        </a:ln>
      </dgm:spPr>
      <dgm:t>
        <a:bodyPr/>
        <a:lstStyle/>
        <a:p>
          <a:pPr algn="l"/>
          <a:r>
            <a:rPr lang="en-US" sz="2000" dirty="0" smtClean="0">
              <a:latin typeface="+mn-lt"/>
            </a:rPr>
            <a:t>Coordinating the Use of Technical Standards across Regions</a:t>
          </a:r>
          <a:endParaRPr lang="en-US" sz="2000" dirty="0" smtClean="0">
            <a:latin typeface="+mn-lt"/>
            <a:ea typeface="+mj-ea"/>
            <a:cs typeface="Times New Roman" pitchFamily="18" charset="0"/>
          </a:endParaRPr>
        </a:p>
      </dgm:t>
    </dgm:pt>
    <dgm:pt modelId="{EA050589-0C22-4E89-9EBC-D7017D1A9BF6}" type="parTrans" cxnId="{440A2A4B-1A93-4126-A35A-E058D59E52A4}">
      <dgm:prSet/>
      <dgm:spPr/>
      <dgm:t>
        <a:bodyPr/>
        <a:lstStyle/>
        <a:p>
          <a:endParaRPr lang="en-US"/>
        </a:p>
      </dgm:t>
    </dgm:pt>
    <dgm:pt modelId="{20556B1C-32CD-4DB2-8EC8-D4B595EDB8DE}" type="sibTrans" cxnId="{440A2A4B-1A93-4126-A35A-E058D59E52A4}">
      <dgm:prSet/>
      <dgm:spPr/>
      <dgm:t>
        <a:bodyPr/>
        <a:lstStyle/>
        <a:p>
          <a:endParaRPr lang="en-US"/>
        </a:p>
      </dgm:t>
    </dgm:pt>
    <dgm:pt modelId="{393D051C-C320-4526-B16D-057C49801139}" type="pres">
      <dgm:prSet presAssocID="{5DB5EB67-AFE6-4594-9EC0-E889DD7FBAA9}" presName="diagram" presStyleCnt="0">
        <dgm:presLayoutVars>
          <dgm:chPref val="1"/>
          <dgm:dir/>
          <dgm:animOne val="branch"/>
          <dgm:animLvl val="lvl"/>
          <dgm:resizeHandles/>
        </dgm:presLayoutVars>
      </dgm:prSet>
      <dgm:spPr/>
      <dgm:t>
        <a:bodyPr/>
        <a:lstStyle/>
        <a:p>
          <a:endParaRPr lang="en-US"/>
        </a:p>
      </dgm:t>
    </dgm:pt>
    <dgm:pt modelId="{6E5A00C4-2141-46C0-A0F2-5E0BD306B93E}" type="pres">
      <dgm:prSet presAssocID="{C6C689D6-D7A3-4089-90B6-0C9021D26729}" presName="root" presStyleCnt="0"/>
      <dgm:spPr/>
      <dgm:t>
        <a:bodyPr/>
        <a:lstStyle/>
        <a:p>
          <a:endParaRPr lang="en-US"/>
        </a:p>
      </dgm:t>
    </dgm:pt>
    <dgm:pt modelId="{FE56E19C-08D4-45CD-A550-A85942ED1604}" type="pres">
      <dgm:prSet presAssocID="{C6C689D6-D7A3-4089-90B6-0C9021D26729}" presName="rootComposite" presStyleCnt="0"/>
      <dgm:spPr/>
      <dgm:t>
        <a:bodyPr/>
        <a:lstStyle/>
        <a:p>
          <a:endParaRPr lang="en-US"/>
        </a:p>
      </dgm:t>
    </dgm:pt>
    <dgm:pt modelId="{049B7C87-710F-4C16-93B8-7FAFB9195494}" type="pres">
      <dgm:prSet presAssocID="{C6C689D6-D7A3-4089-90B6-0C9021D26729}" presName="rootText" presStyleLbl="node1" presStyleIdx="0" presStyleCnt="1" custScaleX="513034"/>
      <dgm:spPr/>
      <dgm:t>
        <a:bodyPr/>
        <a:lstStyle/>
        <a:p>
          <a:endParaRPr lang="en-US"/>
        </a:p>
      </dgm:t>
    </dgm:pt>
    <dgm:pt modelId="{B97D1944-1338-4F57-836B-64E32667D517}" type="pres">
      <dgm:prSet presAssocID="{C6C689D6-D7A3-4089-90B6-0C9021D26729}" presName="rootConnector" presStyleLbl="node1" presStyleIdx="0" presStyleCnt="1"/>
      <dgm:spPr/>
      <dgm:t>
        <a:bodyPr/>
        <a:lstStyle/>
        <a:p>
          <a:endParaRPr lang="en-US"/>
        </a:p>
      </dgm:t>
    </dgm:pt>
    <dgm:pt modelId="{603EFCC1-A0CE-4D48-8C4C-7146233337B8}" type="pres">
      <dgm:prSet presAssocID="{C6C689D6-D7A3-4089-90B6-0C9021D26729}" presName="childShape" presStyleCnt="0"/>
      <dgm:spPr/>
      <dgm:t>
        <a:bodyPr/>
        <a:lstStyle/>
        <a:p>
          <a:endParaRPr lang="en-US"/>
        </a:p>
      </dgm:t>
    </dgm:pt>
    <dgm:pt modelId="{EB595B50-1AEB-45A5-8B96-E9523603EFA9}" type="pres">
      <dgm:prSet presAssocID="{BBFD7B80-6B95-46BF-B8C7-F8AC96A196FE}" presName="Name13" presStyleLbl="parChTrans1D2" presStyleIdx="0" presStyleCnt="5"/>
      <dgm:spPr/>
      <dgm:t>
        <a:bodyPr/>
        <a:lstStyle/>
        <a:p>
          <a:endParaRPr lang="en-US"/>
        </a:p>
      </dgm:t>
    </dgm:pt>
    <dgm:pt modelId="{241865BD-B1CE-4731-BB86-C0DB0D498DEB}" type="pres">
      <dgm:prSet presAssocID="{D4B236EB-2505-4613-AC22-E272BC1D3250}" presName="childText" presStyleLbl="bgAcc1" presStyleIdx="0" presStyleCnt="5" custScaleX="585152">
        <dgm:presLayoutVars>
          <dgm:bulletEnabled val="1"/>
        </dgm:presLayoutVars>
      </dgm:prSet>
      <dgm:spPr/>
      <dgm:t>
        <a:bodyPr/>
        <a:lstStyle/>
        <a:p>
          <a:endParaRPr lang="en-US"/>
        </a:p>
      </dgm:t>
    </dgm:pt>
    <dgm:pt modelId="{73F273B8-E500-491E-90EE-4AF2DC5BDE7A}" type="pres">
      <dgm:prSet presAssocID="{0A484D68-F859-42E7-A604-DF6FF4D4B020}" presName="Name13" presStyleLbl="parChTrans1D2" presStyleIdx="1" presStyleCnt="5"/>
      <dgm:spPr/>
      <dgm:t>
        <a:bodyPr/>
        <a:lstStyle/>
        <a:p>
          <a:endParaRPr lang="en-US"/>
        </a:p>
      </dgm:t>
    </dgm:pt>
    <dgm:pt modelId="{9B4BD7C6-05E2-43DF-B4A5-DB0CD454B4F9}" type="pres">
      <dgm:prSet presAssocID="{FF9692BE-6071-4418-BF2C-4370EAB22286}" presName="childText" presStyleLbl="bgAcc1" presStyleIdx="1" presStyleCnt="5" custScaleX="581645" custLinFactNeighborX="-2122" custLinFactNeighborY="3952">
        <dgm:presLayoutVars>
          <dgm:bulletEnabled val="1"/>
        </dgm:presLayoutVars>
      </dgm:prSet>
      <dgm:spPr/>
      <dgm:t>
        <a:bodyPr/>
        <a:lstStyle/>
        <a:p>
          <a:endParaRPr lang="en-US"/>
        </a:p>
      </dgm:t>
    </dgm:pt>
    <dgm:pt modelId="{6CD4075C-8EA8-4277-B332-5A8F24A4D44F}" type="pres">
      <dgm:prSet presAssocID="{EA050589-0C22-4E89-9EBC-D7017D1A9BF6}" presName="Name13" presStyleLbl="parChTrans1D2" presStyleIdx="2" presStyleCnt="5"/>
      <dgm:spPr/>
      <dgm:t>
        <a:bodyPr/>
        <a:lstStyle/>
        <a:p>
          <a:endParaRPr lang="en-US"/>
        </a:p>
      </dgm:t>
    </dgm:pt>
    <dgm:pt modelId="{EA582608-0D6E-45BB-928E-5508CA4EB59C}" type="pres">
      <dgm:prSet presAssocID="{F0EB8086-03AA-415C-86D2-706965753F54}" presName="childText" presStyleLbl="bgAcc1" presStyleIdx="2" presStyleCnt="5" custScaleX="617277" custLinFactNeighborX="-9115" custLinFactNeighborY="10919">
        <dgm:presLayoutVars>
          <dgm:bulletEnabled val="1"/>
        </dgm:presLayoutVars>
      </dgm:prSet>
      <dgm:spPr/>
      <dgm:t>
        <a:bodyPr/>
        <a:lstStyle/>
        <a:p>
          <a:endParaRPr lang="en-US"/>
        </a:p>
      </dgm:t>
    </dgm:pt>
    <dgm:pt modelId="{379CF317-C0D3-4223-9F09-5A81F0E3CA48}" type="pres">
      <dgm:prSet presAssocID="{C402A9B6-53C7-4707-9324-CA9650FFA032}" presName="Name13" presStyleLbl="parChTrans1D2" presStyleIdx="3" presStyleCnt="5"/>
      <dgm:spPr/>
      <dgm:t>
        <a:bodyPr/>
        <a:lstStyle/>
        <a:p>
          <a:endParaRPr lang="en-US"/>
        </a:p>
      </dgm:t>
    </dgm:pt>
    <dgm:pt modelId="{590B7F7E-10AF-4B41-81FC-4E970A55A608}" type="pres">
      <dgm:prSet presAssocID="{C9EF4D17-E88F-4B3B-8A44-994A80B8CC9B}" presName="childText" presStyleLbl="bgAcc1" presStyleIdx="3" presStyleCnt="5" custScaleX="568999" custLinFactNeighborX="-14640" custLinFactNeighborY="836">
        <dgm:presLayoutVars>
          <dgm:bulletEnabled val="1"/>
        </dgm:presLayoutVars>
      </dgm:prSet>
      <dgm:spPr/>
      <dgm:t>
        <a:bodyPr/>
        <a:lstStyle/>
        <a:p>
          <a:endParaRPr lang="en-US"/>
        </a:p>
      </dgm:t>
    </dgm:pt>
    <dgm:pt modelId="{DBD652FE-BDA2-49FF-BFE3-C95546A132B2}" type="pres">
      <dgm:prSet presAssocID="{FD03B3DE-B480-4B55-AD46-40763C48BC6C}" presName="Name13" presStyleLbl="parChTrans1D2" presStyleIdx="4" presStyleCnt="5"/>
      <dgm:spPr/>
      <dgm:t>
        <a:bodyPr/>
        <a:lstStyle/>
        <a:p>
          <a:endParaRPr lang="en-US"/>
        </a:p>
      </dgm:t>
    </dgm:pt>
    <dgm:pt modelId="{C59CF4AD-F7C3-4F12-B195-03C1F47E34AF}" type="pres">
      <dgm:prSet presAssocID="{3793F238-9A99-4D4B-9CB4-53634AEF9B05}" presName="childText" presStyleLbl="bgAcc1" presStyleIdx="4" presStyleCnt="5" custScaleX="572223" custLinFactNeighborX="-25689" custLinFactNeighborY="-9247">
        <dgm:presLayoutVars>
          <dgm:bulletEnabled val="1"/>
        </dgm:presLayoutVars>
      </dgm:prSet>
      <dgm:spPr/>
      <dgm:t>
        <a:bodyPr/>
        <a:lstStyle/>
        <a:p>
          <a:endParaRPr lang="en-US"/>
        </a:p>
      </dgm:t>
    </dgm:pt>
  </dgm:ptLst>
  <dgm:cxnLst>
    <dgm:cxn modelId="{440A2A4B-1A93-4126-A35A-E058D59E52A4}" srcId="{C6C689D6-D7A3-4089-90B6-0C9021D26729}" destId="{F0EB8086-03AA-415C-86D2-706965753F54}" srcOrd="2" destOrd="0" parTransId="{EA050589-0C22-4E89-9EBC-D7017D1A9BF6}" sibTransId="{20556B1C-32CD-4DB2-8EC8-D4B595EDB8DE}"/>
    <dgm:cxn modelId="{47150875-C2DE-46BA-80D1-622D5EA6DAB1}" type="presOf" srcId="{3793F238-9A99-4D4B-9CB4-53634AEF9B05}" destId="{C59CF4AD-F7C3-4F12-B195-03C1F47E34AF}" srcOrd="0" destOrd="0" presId="urn:microsoft.com/office/officeart/2005/8/layout/hierarchy3"/>
    <dgm:cxn modelId="{38CFFEB2-4173-453D-B8BA-74859FE29596}" type="presOf" srcId="{0A484D68-F859-42E7-A604-DF6FF4D4B020}" destId="{73F273B8-E500-491E-90EE-4AF2DC5BDE7A}" srcOrd="0" destOrd="0" presId="urn:microsoft.com/office/officeart/2005/8/layout/hierarchy3"/>
    <dgm:cxn modelId="{C301B248-4205-4FFD-BCD1-BBEF7D8CCC39}" srcId="{C6C689D6-D7A3-4089-90B6-0C9021D26729}" destId="{D4B236EB-2505-4613-AC22-E272BC1D3250}" srcOrd="0" destOrd="0" parTransId="{BBFD7B80-6B95-46BF-B8C7-F8AC96A196FE}" sibTransId="{D124FCC0-C375-4258-BB82-4BD06E5BFC34}"/>
    <dgm:cxn modelId="{C5E294CD-0C2F-42D4-8417-74E4A030EAA4}" type="presOf" srcId="{C6C689D6-D7A3-4089-90B6-0C9021D26729}" destId="{B97D1944-1338-4F57-836B-64E32667D517}" srcOrd="1" destOrd="0" presId="urn:microsoft.com/office/officeart/2005/8/layout/hierarchy3"/>
    <dgm:cxn modelId="{97AAD9F2-6637-4E49-B634-D95EE1F3A365}" type="presOf" srcId="{C402A9B6-53C7-4707-9324-CA9650FFA032}" destId="{379CF317-C0D3-4223-9F09-5A81F0E3CA48}" srcOrd="0" destOrd="0" presId="urn:microsoft.com/office/officeart/2005/8/layout/hierarchy3"/>
    <dgm:cxn modelId="{EAAD276D-959F-452C-B521-8DCE70A49076}" type="presOf" srcId="{C9EF4D17-E88F-4B3B-8A44-994A80B8CC9B}" destId="{590B7F7E-10AF-4B41-81FC-4E970A55A608}" srcOrd="0" destOrd="0" presId="urn:microsoft.com/office/officeart/2005/8/layout/hierarchy3"/>
    <dgm:cxn modelId="{A5EC0207-E25D-4F5A-9110-A58DFCFF4E78}" type="presOf" srcId="{5DB5EB67-AFE6-4594-9EC0-E889DD7FBAA9}" destId="{393D051C-C320-4526-B16D-057C49801139}" srcOrd="0" destOrd="0" presId="urn:microsoft.com/office/officeart/2005/8/layout/hierarchy3"/>
    <dgm:cxn modelId="{C26BE938-1DE3-4C1E-A264-A49735C0261B}" srcId="{C6C689D6-D7A3-4089-90B6-0C9021D26729}" destId="{FF9692BE-6071-4418-BF2C-4370EAB22286}" srcOrd="1" destOrd="0" parTransId="{0A484D68-F859-42E7-A604-DF6FF4D4B020}" sibTransId="{E9F8256D-3039-4083-8B8B-236D49BE180F}"/>
    <dgm:cxn modelId="{6E47F875-515B-4621-B4D1-BD5C9C9682A1}" srcId="{C6C689D6-D7A3-4089-90B6-0C9021D26729}" destId="{3793F238-9A99-4D4B-9CB4-53634AEF9B05}" srcOrd="4" destOrd="0" parTransId="{FD03B3DE-B480-4B55-AD46-40763C48BC6C}" sibTransId="{85D89449-E984-4051-8B71-6354FBEC6182}"/>
    <dgm:cxn modelId="{E6A18E26-326C-4251-A860-462FCA72D844}" type="presOf" srcId="{FD03B3DE-B480-4B55-AD46-40763C48BC6C}" destId="{DBD652FE-BDA2-49FF-BFE3-C95546A132B2}" srcOrd="0" destOrd="0" presId="urn:microsoft.com/office/officeart/2005/8/layout/hierarchy3"/>
    <dgm:cxn modelId="{F5551660-9A83-46FE-A0CC-CBCDC1CA8ADA}" srcId="{5DB5EB67-AFE6-4594-9EC0-E889DD7FBAA9}" destId="{C6C689D6-D7A3-4089-90B6-0C9021D26729}" srcOrd="0" destOrd="0" parTransId="{EEA3A897-2B30-47F4-BB25-67ADC1862E99}" sibTransId="{773DC76D-4F75-4060-BC95-1093EBDA38C9}"/>
    <dgm:cxn modelId="{D9B1A8B8-88BC-4ECF-9820-B9F76982BE7D}" type="presOf" srcId="{D4B236EB-2505-4613-AC22-E272BC1D3250}" destId="{241865BD-B1CE-4731-BB86-C0DB0D498DEB}" srcOrd="0" destOrd="0" presId="urn:microsoft.com/office/officeart/2005/8/layout/hierarchy3"/>
    <dgm:cxn modelId="{4FC0A35A-2A5D-4607-902B-C842482779E8}" type="presOf" srcId="{FF9692BE-6071-4418-BF2C-4370EAB22286}" destId="{9B4BD7C6-05E2-43DF-B4A5-DB0CD454B4F9}" srcOrd="0" destOrd="0" presId="urn:microsoft.com/office/officeart/2005/8/layout/hierarchy3"/>
    <dgm:cxn modelId="{F12D079F-9F3C-455C-B845-22222423CB1B}" type="presOf" srcId="{C6C689D6-D7A3-4089-90B6-0C9021D26729}" destId="{049B7C87-710F-4C16-93B8-7FAFB9195494}" srcOrd="0" destOrd="0" presId="urn:microsoft.com/office/officeart/2005/8/layout/hierarchy3"/>
    <dgm:cxn modelId="{483BF607-4616-487A-97B4-5F8597A9133D}" srcId="{C6C689D6-D7A3-4089-90B6-0C9021D26729}" destId="{C9EF4D17-E88F-4B3B-8A44-994A80B8CC9B}" srcOrd="3" destOrd="0" parTransId="{C402A9B6-53C7-4707-9324-CA9650FFA032}" sibTransId="{015573DE-A5D7-4094-B02C-B93EC488672B}"/>
    <dgm:cxn modelId="{46C67424-2F28-4874-940A-5DEEFFBCA5ED}" type="presOf" srcId="{F0EB8086-03AA-415C-86D2-706965753F54}" destId="{EA582608-0D6E-45BB-928E-5508CA4EB59C}" srcOrd="0" destOrd="0" presId="urn:microsoft.com/office/officeart/2005/8/layout/hierarchy3"/>
    <dgm:cxn modelId="{E819FEEE-E4E8-449C-9FA8-8E2E7B1A448C}" type="presOf" srcId="{EA050589-0C22-4E89-9EBC-D7017D1A9BF6}" destId="{6CD4075C-8EA8-4277-B332-5A8F24A4D44F}" srcOrd="0" destOrd="0" presId="urn:microsoft.com/office/officeart/2005/8/layout/hierarchy3"/>
    <dgm:cxn modelId="{5790AA9C-B53E-499C-A9BB-DE370631D32F}" type="presOf" srcId="{BBFD7B80-6B95-46BF-B8C7-F8AC96A196FE}" destId="{EB595B50-1AEB-45A5-8B96-E9523603EFA9}" srcOrd="0" destOrd="0" presId="urn:microsoft.com/office/officeart/2005/8/layout/hierarchy3"/>
    <dgm:cxn modelId="{3F6C1408-0D96-4F7E-92B1-167C973C48AC}" type="presParOf" srcId="{393D051C-C320-4526-B16D-057C49801139}" destId="{6E5A00C4-2141-46C0-A0F2-5E0BD306B93E}" srcOrd="0" destOrd="0" presId="urn:microsoft.com/office/officeart/2005/8/layout/hierarchy3"/>
    <dgm:cxn modelId="{DD80EC30-ACE1-44FB-AC17-75361AA5DD73}" type="presParOf" srcId="{6E5A00C4-2141-46C0-A0F2-5E0BD306B93E}" destId="{FE56E19C-08D4-45CD-A550-A85942ED1604}" srcOrd="0" destOrd="0" presId="urn:microsoft.com/office/officeart/2005/8/layout/hierarchy3"/>
    <dgm:cxn modelId="{7648AF02-5310-4608-9175-EF22F8810D7F}" type="presParOf" srcId="{FE56E19C-08D4-45CD-A550-A85942ED1604}" destId="{049B7C87-710F-4C16-93B8-7FAFB9195494}" srcOrd="0" destOrd="0" presId="urn:microsoft.com/office/officeart/2005/8/layout/hierarchy3"/>
    <dgm:cxn modelId="{AF6FD87E-5010-4556-9654-2528CF5D88BB}" type="presParOf" srcId="{FE56E19C-08D4-45CD-A550-A85942ED1604}" destId="{B97D1944-1338-4F57-836B-64E32667D517}" srcOrd="1" destOrd="0" presId="urn:microsoft.com/office/officeart/2005/8/layout/hierarchy3"/>
    <dgm:cxn modelId="{4A267580-F061-4F17-ABB2-9D2A1A130BAF}" type="presParOf" srcId="{6E5A00C4-2141-46C0-A0F2-5E0BD306B93E}" destId="{603EFCC1-A0CE-4D48-8C4C-7146233337B8}" srcOrd="1" destOrd="0" presId="urn:microsoft.com/office/officeart/2005/8/layout/hierarchy3"/>
    <dgm:cxn modelId="{1462AD2C-2393-482B-8BF2-123ACEED3960}" type="presParOf" srcId="{603EFCC1-A0CE-4D48-8C4C-7146233337B8}" destId="{EB595B50-1AEB-45A5-8B96-E9523603EFA9}" srcOrd="0" destOrd="0" presId="urn:microsoft.com/office/officeart/2005/8/layout/hierarchy3"/>
    <dgm:cxn modelId="{CA3CB3D1-CA98-4FC0-8083-0CCCE4DBD916}" type="presParOf" srcId="{603EFCC1-A0CE-4D48-8C4C-7146233337B8}" destId="{241865BD-B1CE-4731-BB86-C0DB0D498DEB}" srcOrd="1" destOrd="0" presId="urn:microsoft.com/office/officeart/2005/8/layout/hierarchy3"/>
    <dgm:cxn modelId="{BEC041FF-2798-4D09-903C-D0E5E29853EE}" type="presParOf" srcId="{603EFCC1-A0CE-4D48-8C4C-7146233337B8}" destId="{73F273B8-E500-491E-90EE-4AF2DC5BDE7A}" srcOrd="2" destOrd="0" presId="urn:microsoft.com/office/officeart/2005/8/layout/hierarchy3"/>
    <dgm:cxn modelId="{D74BED1D-9EF7-4083-AF95-B41B67BDD393}" type="presParOf" srcId="{603EFCC1-A0CE-4D48-8C4C-7146233337B8}" destId="{9B4BD7C6-05E2-43DF-B4A5-DB0CD454B4F9}" srcOrd="3" destOrd="0" presId="urn:microsoft.com/office/officeart/2005/8/layout/hierarchy3"/>
    <dgm:cxn modelId="{0C179EA5-4363-459C-AB90-5749FA7B7260}" type="presParOf" srcId="{603EFCC1-A0CE-4D48-8C4C-7146233337B8}" destId="{6CD4075C-8EA8-4277-B332-5A8F24A4D44F}" srcOrd="4" destOrd="0" presId="urn:microsoft.com/office/officeart/2005/8/layout/hierarchy3"/>
    <dgm:cxn modelId="{55A1D971-91D5-4E6B-B1E8-EBF82DB5CD20}" type="presParOf" srcId="{603EFCC1-A0CE-4D48-8C4C-7146233337B8}" destId="{EA582608-0D6E-45BB-928E-5508CA4EB59C}" srcOrd="5" destOrd="0" presId="urn:microsoft.com/office/officeart/2005/8/layout/hierarchy3"/>
    <dgm:cxn modelId="{B4822FC5-658A-4160-9FD3-B9C317CE285A}" type="presParOf" srcId="{603EFCC1-A0CE-4D48-8C4C-7146233337B8}" destId="{379CF317-C0D3-4223-9F09-5A81F0E3CA48}" srcOrd="6" destOrd="0" presId="urn:microsoft.com/office/officeart/2005/8/layout/hierarchy3"/>
    <dgm:cxn modelId="{42D1111B-ED9F-4E33-8E11-3A9D218A03B2}" type="presParOf" srcId="{603EFCC1-A0CE-4D48-8C4C-7146233337B8}" destId="{590B7F7E-10AF-4B41-81FC-4E970A55A608}" srcOrd="7" destOrd="0" presId="urn:microsoft.com/office/officeart/2005/8/layout/hierarchy3"/>
    <dgm:cxn modelId="{B0F29925-5881-4CE0-842B-3240C78C5977}" type="presParOf" srcId="{603EFCC1-A0CE-4D48-8C4C-7146233337B8}" destId="{DBD652FE-BDA2-49FF-BFE3-C95546A132B2}" srcOrd="8" destOrd="0" presId="urn:microsoft.com/office/officeart/2005/8/layout/hierarchy3"/>
    <dgm:cxn modelId="{ED295720-52C5-4994-B376-080230511129}" type="presParOf" srcId="{603EFCC1-A0CE-4D48-8C4C-7146233337B8}" destId="{C59CF4AD-F7C3-4F12-B195-03C1F47E34AF}"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48A0D4-4718-461B-AF0F-62930D878888}" type="doc">
      <dgm:prSet loTypeId="urn:microsoft.com/office/officeart/2005/8/layout/hierarchy3" loCatId="list" qsTypeId="urn:microsoft.com/office/officeart/2005/8/quickstyle/simple1" qsCatId="simple" csTypeId="urn:microsoft.com/office/officeart/2005/8/colors/colorful1#4" csCatId="colorful" phldr="1"/>
      <dgm:spPr/>
      <dgm:t>
        <a:bodyPr/>
        <a:lstStyle/>
        <a:p>
          <a:endParaRPr lang="en-US"/>
        </a:p>
      </dgm:t>
    </dgm:pt>
    <dgm:pt modelId="{234BA8E6-52D5-48B6-B3F3-3D8AD583BB8D}">
      <dgm:prSet phldrT="[Text]"/>
      <dgm:spPr/>
      <dgm:t>
        <a:bodyPr/>
        <a:lstStyle/>
        <a:p>
          <a:r>
            <a:rPr lang="en-US" b="1" dirty="0" smtClean="0">
              <a:latin typeface="Times New Roman" pitchFamily="18" charset="0"/>
              <a:ea typeface="+mj-ea"/>
              <a:cs typeface="Times New Roman" pitchFamily="18" charset="0"/>
            </a:rPr>
            <a:t>Bilateral Agreements</a:t>
          </a:r>
          <a:endParaRPr lang="en-US" dirty="0"/>
        </a:p>
      </dgm:t>
    </dgm:pt>
    <dgm:pt modelId="{71759C1A-59B0-475A-9302-A4E6F0CEF2B2}" type="parTrans" cxnId="{C84EA17D-0DE6-4B20-9D80-C5C4AFDFCFF4}">
      <dgm:prSet/>
      <dgm:spPr/>
      <dgm:t>
        <a:bodyPr/>
        <a:lstStyle/>
        <a:p>
          <a:endParaRPr lang="en-US"/>
        </a:p>
      </dgm:t>
    </dgm:pt>
    <dgm:pt modelId="{39A226F3-3701-415A-8D00-4E853E37E797}" type="sibTrans" cxnId="{C84EA17D-0DE6-4B20-9D80-C5C4AFDFCFF4}">
      <dgm:prSet/>
      <dgm:spPr/>
      <dgm:t>
        <a:bodyPr/>
        <a:lstStyle/>
        <a:p>
          <a:endParaRPr lang="en-US"/>
        </a:p>
      </dgm:t>
    </dgm:pt>
    <dgm:pt modelId="{0D23CCD1-322A-48E0-8BBA-51B0B305F96A}">
      <dgm:prSet phldrT="[Text]"/>
      <dgm:spPr/>
      <dgm:t>
        <a:bodyPr/>
        <a:lstStyle/>
        <a:p>
          <a:r>
            <a:rPr lang="en-US" dirty="0" smtClean="0">
              <a:latin typeface="Times New Roman" pitchFamily="18" charset="0"/>
              <a:ea typeface="+mj-ea"/>
              <a:cs typeface="Times New Roman" pitchFamily="18" charset="0"/>
            </a:rPr>
            <a:t>Cross-border co-ordination by </a:t>
          </a:r>
          <a:r>
            <a:rPr lang="en-US" dirty="0" smtClean="0"/>
            <a:t>harmonizing the use of frequency  spectrum.</a:t>
          </a:r>
          <a:endParaRPr lang="en-US" dirty="0"/>
        </a:p>
      </dgm:t>
    </dgm:pt>
    <dgm:pt modelId="{62B96F15-59A2-43F5-A842-90DA285B8CAB}" type="parTrans" cxnId="{898B8B0F-FD9F-4E86-93D3-988EFD376416}">
      <dgm:prSet/>
      <dgm:spPr/>
      <dgm:t>
        <a:bodyPr/>
        <a:lstStyle/>
        <a:p>
          <a:endParaRPr lang="en-US"/>
        </a:p>
      </dgm:t>
    </dgm:pt>
    <dgm:pt modelId="{42CE9DF4-7443-49FE-AA6E-359F86E50955}" type="sibTrans" cxnId="{898B8B0F-FD9F-4E86-93D3-988EFD376416}">
      <dgm:prSet/>
      <dgm:spPr/>
      <dgm:t>
        <a:bodyPr/>
        <a:lstStyle/>
        <a:p>
          <a:endParaRPr lang="en-US"/>
        </a:p>
      </dgm:t>
    </dgm:pt>
    <dgm:pt modelId="{C95CD90F-2BBE-4407-BE18-B3F00E8210BB}">
      <dgm:prSet/>
      <dgm:spPr/>
      <dgm:t>
        <a:bodyPr/>
        <a:lstStyle/>
        <a:p>
          <a:r>
            <a:rPr lang="en-US" dirty="0" smtClean="0">
              <a:latin typeface="Times New Roman" pitchFamily="18" charset="0"/>
              <a:ea typeface="+mj-ea"/>
              <a:cs typeface="Times New Roman" pitchFamily="18" charset="0"/>
            </a:rPr>
            <a:t>develop </a:t>
          </a:r>
          <a:r>
            <a:rPr lang="en-US" dirty="0" smtClean="0"/>
            <a:t>means of resolving instances of unexpected harmful interference</a:t>
          </a:r>
          <a:endParaRPr lang="en-US" dirty="0"/>
        </a:p>
      </dgm:t>
    </dgm:pt>
    <dgm:pt modelId="{B9945CC5-9068-44E2-A483-D477DD3EC61F}" type="parTrans" cxnId="{27FC5E53-37A8-4D8E-B0D3-A97143A57FAD}">
      <dgm:prSet/>
      <dgm:spPr/>
      <dgm:t>
        <a:bodyPr/>
        <a:lstStyle/>
        <a:p>
          <a:endParaRPr lang="en-US"/>
        </a:p>
      </dgm:t>
    </dgm:pt>
    <dgm:pt modelId="{F2C044D4-E622-4683-9CF9-A028227BF218}" type="sibTrans" cxnId="{27FC5E53-37A8-4D8E-B0D3-A97143A57FAD}">
      <dgm:prSet/>
      <dgm:spPr/>
      <dgm:t>
        <a:bodyPr/>
        <a:lstStyle/>
        <a:p>
          <a:endParaRPr lang="en-US"/>
        </a:p>
      </dgm:t>
    </dgm:pt>
    <dgm:pt modelId="{95FEEEE4-99F3-49D4-B2A8-B4B75B076B7C}" type="pres">
      <dgm:prSet presAssocID="{EC48A0D4-4718-461B-AF0F-62930D878888}" presName="diagram" presStyleCnt="0">
        <dgm:presLayoutVars>
          <dgm:chPref val="1"/>
          <dgm:dir/>
          <dgm:animOne val="branch"/>
          <dgm:animLvl val="lvl"/>
          <dgm:resizeHandles/>
        </dgm:presLayoutVars>
      </dgm:prSet>
      <dgm:spPr/>
      <dgm:t>
        <a:bodyPr/>
        <a:lstStyle/>
        <a:p>
          <a:endParaRPr lang="en-US"/>
        </a:p>
      </dgm:t>
    </dgm:pt>
    <dgm:pt modelId="{B8EEF42C-C99F-4AAE-9FFB-98864FC1044D}" type="pres">
      <dgm:prSet presAssocID="{234BA8E6-52D5-48B6-B3F3-3D8AD583BB8D}" presName="root" presStyleCnt="0"/>
      <dgm:spPr/>
    </dgm:pt>
    <dgm:pt modelId="{6C426491-5757-4F9B-A05D-676DF074EC78}" type="pres">
      <dgm:prSet presAssocID="{234BA8E6-52D5-48B6-B3F3-3D8AD583BB8D}" presName="rootComposite" presStyleCnt="0"/>
      <dgm:spPr/>
    </dgm:pt>
    <dgm:pt modelId="{72C99D4F-D92E-47C8-A52E-D38D2EBB9067}" type="pres">
      <dgm:prSet presAssocID="{234BA8E6-52D5-48B6-B3F3-3D8AD583BB8D}" presName="rootText" presStyleLbl="node1" presStyleIdx="0" presStyleCnt="1" custScaleX="138566"/>
      <dgm:spPr/>
      <dgm:t>
        <a:bodyPr/>
        <a:lstStyle/>
        <a:p>
          <a:endParaRPr lang="en-US"/>
        </a:p>
      </dgm:t>
    </dgm:pt>
    <dgm:pt modelId="{44B8048D-27EE-4E54-ACE3-A26DCF6A5A3F}" type="pres">
      <dgm:prSet presAssocID="{234BA8E6-52D5-48B6-B3F3-3D8AD583BB8D}" presName="rootConnector" presStyleLbl="node1" presStyleIdx="0" presStyleCnt="1"/>
      <dgm:spPr/>
      <dgm:t>
        <a:bodyPr/>
        <a:lstStyle/>
        <a:p>
          <a:endParaRPr lang="en-US"/>
        </a:p>
      </dgm:t>
    </dgm:pt>
    <dgm:pt modelId="{38670C52-0C1A-4011-A4A3-793A2C4D0C49}" type="pres">
      <dgm:prSet presAssocID="{234BA8E6-52D5-48B6-B3F3-3D8AD583BB8D}" presName="childShape" presStyleCnt="0"/>
      <dgm:spPr/>
    </dgm:pt>
    <dgm:pt modelId="{08BA5A02-241B-4E0C-A096-FE7D6659F2CB}" type="pres">
      <dgm:prSet presAssocID="{62B96F15-59A2-43F5-A842-90DA285B8CAB}" presName="Name13" presStyleLbl="parChTrans1D2" presStyleIdx="0" presStyleCnt="2"/>
      <dgm:spPr/>
      <dgm:t>
        <a:bodyPr/>
        <a:lstStyle/>
        <a:p>
          <a:endParaRPr lang="en-US"/>
        </a:p>
      </dgm:t>
    </dgm:pt>
    <dgm:pt modelId="{AB8DFA4D-7229-4B18-86FC-1102419C1552}" type="pres">
      <dgm:prSet presAssocID="{0D23CCD1-322A-48E0-8BBA-51B0B305F96A}" presName="childText" presStyleLbl="bgAcc1" presStyleIdx="0" presStyleCnt="2" custScaleX="314457">
        <dgm:presLayoutVars>
          <dgm:bulletEnabled val="1"/>
        </dgm:presLayoutVars>
      </dgm:prSet>
      <dgm:spPr/>
      <dgm:t>
        <a:bodyPr/>
        <a:lstStyle/>
        <a:p>
          <a:endParaRPr lang="en-US"/>
        </a:p>
      </dgm:t>
    </dgm:pt>
    <dgm:pt modelId="{F6D1C299-DB96-46E6-B3C3-3754F5ED254C}" type="pres">
      <dgm:prSet presAssocID="{B9945CC5-9068-44E2-A483-D477DD3EC61F}" presName="Name13" presStyleLbl="parChTrans1D2" presStyleIdx="1" presStyleCnt="2"/>
      <dgm:spPr/>
      <dgm:t>
        <a:bodyPr/>
        <a:lstStyle/>
        <a:p>
          <a:endParaRPr lang="en-US"/>
        </a:p>
      </dgm:t>
    </dgm:pt>
    <dgm:pt modelId="{4B693366-4321-46B4-A248-A47CA0EB483D}" type="pres">
      <dgm:prSet presAssocID="{C95CD90F-2BBE-4407-BE18-B3F00E8210BB}" presName="childText" presStyleLbl="bgAcc1" presStyleIdx="1" presStyleCnt="2" custScaleX="314457">
        <dgm:presLayoutVars>
          <dgm:bulletEnabled val="1"/>
        </dgm:presLayoutVars>
      </dgm:prSet>
      <dgm:spPr/>
      <dgm:t>
        <a:bodyPr/>
        <a:lstStyle/>
        <a:p>
          <a:endParaRPr lang="en-US"/>
        </a:p>
      </dgm:t>
    </dgm:pt>
  </dgm:ptLst>
  <dgm:cxnLst>
    <dgm:cxn modelId="{5E8ECC77-4131-4BC2-85FE-D1CE716AEC8F}" type="presOf" srcId="{62B96F15-59A2-43F5-A842-90DA285B8CAB}" destId="{08BA5A02-241B-4E0C-A096-FE7D6659F2CB}" srcOrd="0" destOrd="0" presId="urn:microsoft.com/office/officeart/2005/8/layout/hierarchy3"/>
    <dgm:cxn modelId="{308DB001-23E8-4931-86D4-3E7673BACA6F}" type="presOf" srcId="{C95CD90F-2BBE-4407-BE18-B3F00E8210BB}" destId="{4B693366-4321-46B4-A248-A47CA0EB483D}" srcOrd="0" destOrd="0" presId="urn:microsoft.com/office/officeart/2005/8/layout/hierarchy3"/>
    <dgm:cxn modelId="{E078E080-7336-4872-8DD9-971440495814}" type="presOf" srcId="{EC48A0D4-4718-461B-AF0F-62930D878888}" destId="{95FEEEE4-99F3-49D4-B2A8-B4B75B076B7C}" srcOrd="0" destOrd="0" presId="urn:microsoft.com/office/officeart/2005/8/layout/hierarchy3"/>
    <dgm:cxn modelId="{BF686821-2E07-40D3-A9EF-9C84C65B1309}" type="presOf" srcId="{234BA8E6-52D5-48B6-B3F3-3D8AD583BB8D}" destId="{72C99D4F-D92E-47C8-A52E-D38D2EBB9067}" srcOrd="0" destOrd="0" presId="urn:microsoft.com/office/officeart/2005/8/layout/hierarchy3"/>
    <dgm:cxn modelId="{898B8B0F-FD9F-4E86-93D3-988EFD376416}" srcId="{234BA8E6-52D5-48B6-B3F3-3D8AD583BB8D}" destId="{0D23CCD1-322A-48E0-8BBA-51B0B305F96A}" srcOrd="0" destOrd="0" parTransId="{62B96F15-59A2-43F5-A842-90DA285B8CAB}" sibTransId="{42CE9DF4-7443-49FE-AA6E-359F86E50955}"/>
    <dgm:cxn modelId="{C84EA17D-0DE6-4B20-9D80-C5C4AFDFCFF4}" srcId="{EC48A0D4-4718-461B-AF0F-62930D878888}" destId="{234BA8E6-52D5-48B6-B3F3-3D8AD583BB8D}" srcOrd="0" destOrd="0" parTransId="{71759C1A-59B0-475A-9302-A4E6F0CEF2B2}" sibTransId="{39A226F3-3701-415A-8D00-4E853E37E797}"/>
    <dgm:cxn modelId="{533D5F73-DDD3-46B3-B671-CE8C76646F11}" type="presOf" srcId="{B9945CC5-9068-44E2-A483-D477DD3EC61F}" destId="{F6D1C299-DB96-46E6-B3C3-3754F5ED254C}" srcOrd="0" destOrd="0" presId="urn:microsoft.com/office/officeart/2005/8/layout/hierarchy3"/>
    <dgm:cxn modelId="{77A38822-0553-4D42-A411-DAADF868986F}" type="presOf" srcId="{0D23CCD1-322A-48E0-8BBA-51B0B305F96A}" destId="{AB8DFA4D-7229-4B18-86FC-1102419C1552}" srcOrd="0" destOrd="0" presId="urn:microsoft.com/office/officeart/2005/8/layout/hierarchy3"/>
    <dgm:cxn modelId="{27FC5E53-37A8-4D8E-B0D3-A97143A57FAD}" srcId="{234BA8E6-52D5-48B6-B3F3-3D8AD583BB8D}" destId="{C95CD90F-2BBE-4407-BE18-B3F00E8210BB}" srcOrd="1" destOrd="0" parTransId="{B9945CC5-9068-44E2-A483-D477DD3EC61F}" sibTransId="{F2C044D4-E622-4683-9CF9-A028227BF218}"/>
    <dgm:cxn modelId="{739B48DB-8526-4A70-B6DA-D4FA4536D1EF}" type="presOf" srcId="{234BA8E6-52D5-48B6-B3F3-3D8AD583BB8D}" destId="{44B8048D-27EE-4E54-ACE3-A26DCF6A5A3F}" srcOrd="1" destOrd="0" presId="urn:microsoft.com/office/officeart/2005/8/layout/hierarchy3"/>
    <dgm:cxn modelId="{CF8C8D6A-B9D5-4053-8C5C-D3B11BA24643}" type="presParOf" srcId="{95FEEEE4-99F3-49D4-B2A8-B4B75B076B7C}" destId="{B8EEF42C-C99F-4AAE-9FFB-98864FC1044D}" srcOrd="0" destOrd="0" presId="urn:microsoft.com/office/officeart/2005/8/layout/hierarchy3"/>
    <dgm:cxn modelId="{AD8B0B2B-74C3-4516-B928-B4445A2E9D75}" type="presParOf" srcId="{B8EEF42C-C99F-4AAE-9FFB-98864FC1044D}" destId="{6C426491-5757-4F9B-A05D-676DF074EC78}" srcOrd="0" destOrd="0" presId="urn:microsoft.com/office/officeart/2005/8/layout/hierarchy3"/>
    <dgm:cxn modelId="{1F276839-577F-43BE-AD7C-8732A3D68464}" type="presParOf" srcId="{6C426491-5757-4F9B-A05D-676DF074EC78}" destId="{72C99D4F-D92E-47C8-A52E-D38D2EBB9067}" srcOrd="0" destOrd="0" presId="urn:microsoft.com/office/officeart/2005/8/layout/hierarchy3"/>
    <dgm:cxn modelId="{E00CAC1B-0A63-46B0-9B92-9016DD63C470}" type="presParOf" srcId="{6C426491-5757-4F9B-A05D-676DF074EC78}" destId="{44B8048D-27EE-4E54-ACE3-A26DCF6A5A3F}" srcOrd="1" destOrd="0" presId="urn:microsoft.com/office/officeart/2005/8/layout/hierarchy3"/>
    <dgm:cxn modelId="{7BF87826-DBCA-40C4-BA63-8110B1707EF4}" type="presParOf" srcId="{B8EEF42C-C99F-4AAE-9FFB-98864FC1044D}" destId="{38670C52-0C1A-4011-A4A3-793A2C4D0C49}" srcOrd="1" destOrd="0" presId="urn:microsoft.com/office/officeart/2005/8/layout/hierarchy3"/>
    <dgm:cxn modelId="{EF8953B0-F58C-4980-ADF0-7377341C70AF}" type="presParOf" srcId="{38670C52-0C1A-4011-A4A3-793A2C4D0C49}" destId="{08BA5A02-241B-4E0C-A096-FE7D6659F2CB}" srcOrd="0" destOrd="0" presId="urn:microsoft.com/office/officeart/2005/8/layout/hierarchy3"/>
    <dgm:cxn modelId="{1157D73C-5758-47A9-B982-19C97F28374D}" type="presParOf" srcId="{38670C52-0C1A-4011-A4A3-793A2C4D0C49}" destId="{AB8DFA4D-7229-4B18-86FC-1102419C1552}" srcOrd="1" destOrd="0" presId="urn:microsoft.com/office/officeart/2005/8/layout/hierarchy3"/>
    <dgm:cxn modelId="{EE782AFA-D56F-4FD4-8515-8846FE4D577C}" type="presParOf" srcId="{38670C52-0C1A-4011-A4A3-793A2C4D0C49}" destId="{F6D1C299-DB96-46E6-B3C3-3754F5ED254C}" srcOrd="2" destOrd="0" presId="urn:microsoft.com/office/officeart/2005/8/layout/hierarchy3"/>
    <dgm:cxn modelId="{9D899EAE-EA36-4EEC-9C09-660AB5864EA2}" type="presParOf" srcId="{38670C52-0C1A-4011-A4A3-793A2C4D0C49}" destId="{4B693366-4321-46B4-A248-A47CA0EB483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0CDFBD-43ED-4FEE-9D5F-EE80C1283E9A}" type="doc">
      <dgm:prSet loTypeId="urn:microsoft.com/office/officeart/2005/8/layout/radial5" loCatId="cycle" qsTypeId="urn:microsoft.com/office/officeart/2005/8/quickstyle/3d9" qsCatId="3D" csTypeId="urn:microsoft.com/office/officeart/2005/8/colors/colorful1" csCatId="colorful" phldr="1"/>
      <dgm:spPr/>
      <dgm:t>
        <a:bodyPr/>
        <a:lstStyle/>
        <a:p>
          <a:endParaRPr lang="en-US"/>
        </a:p>
      </dgm:t>
    </dgm:pt>
    <dgm:pt modelId="{01A4A347-4962-47B0-88CB-D2BF01B83AFE}">
      <dgm:prSet phldrT="[Text]" custT="1"/>
      <dgm:spPr/>
      <dgm:t>
        <a:bodyPr lIns="0" rIns="0"/>
        <a:lstStyle/>
        <a:p>
          <a:r>
            <a:rPr lang="en-US" sz="1200" b="0" dirty="0" smtClean="0">
              <a:ln/>
              <a:latin typeface="Arial Black" panose="020B0A04020102020204" pitchFamily="34" charset="0"/>
              <a:ea typeface="Verdana" panose="020B0604030504040204" pitchFamily="34" charset="0"/>
              <a:cs typeface="Verdana" panose="020B0604030504040204" pitchFamily="34" charset="0"/>
            </a:rPr>
            <a:t>Spectrum management</a:t>
          </a:r>
          <a:endParaRPr lang="en-US" sz="1200" b="0" dirty="0">
            <a:ln/>
            <a:latin typeface="Arial Black" panose="020B0A04020102020204" pitchFamily="34" charset="0"/>
            <a:ea typeface="Verdana" panose="020B0604030504040204" pitchFamily="34" charset="0"/>
            <a:cs typeface="Verdana" panose="020B0604030504040204" pitchFamily="34" charset="0"/>
          </a:endParaRPr>
        </a:p>
      </dgm:t>
    </dgm:pt>
    <dgm:pt modelId="{F2B13368-0CC2-42F2-AC61-6C58F7EED750}" type="parTrans" cxnId="{93269A09-C301-4DDD-99D6-8F4B0FA401DF}">
      <dgm:prSet/>
      <dgm:spPr/>
      <dgm:t>
        <a:bodyPr/>
        <a:lstStyle/>
        <a:p>
          <a:endParaRPr lang="en-US" sz="2400">
            <a:ln>
              <a:solidFill>
                <a:srgbClr val="FFFF00"/>
              </a:solidFill>
            </a:ln>
            <a:latin typeface="Arial Black" panose="020B0A04020102020204" pitchFamily="34" charset="0"/>
          </a:endParaRPr>
        </a:p>
      </dgm:t>
    </dgm:pt>
    <dgm:pt modelId="{3F5A5054-80B9-46BD-B058-132991FF4367}" type="sibTrans" cxnId="{93269A09-C301-4DDD-99D6-8F4B0FA401DF}">
      <dgm:prSet/>
      <dgm:spPr/>
      <dgm:t>
        <a:bodyPr/>
        <a:lstStyle/>
        <a:p>
          <a:endParaRPr lang="en-US" sz="2400">
            <a:ln>
              <a:solidFill>
                <a:srgbClr val="FFFF00"/>
              </a:solidFill>
            </a:ln>
            <a:latin typeface="Arial Black" panose="020B0A04020102020204" pitchFamily="34" charset="0"/>
          </a:endParaRPr>
        </a:p>
      </dgm:t>
    </dgm:pt>
    <dgm:pt modelId="{B17E194D-C880-4265-9E40-9FD7D4AD867E}">
      <dgm:prSet phldrT="[Text]" custT="1"/>
      <dgm:spPr/>
      <dgm:t>
        <a:bodyPr/>
        <a:lstStyle/>
        <a:p>
          <a:r>
            <a:rPr lang="en-US" sz="1200" b="0" dirty="0" smtClean="0">
              <a:ln/>
              <a:latin typeface="Arial Black" panose="020B0A04020102020204" pitchFamily="34" charset="0"/>
              <a:ea typeface="Verdana" panose="020B0604030504040204" pitchFamily="34" charset="0"/>
              <a:cs typeface="Verdana" panose="020B0604030504040204" pitchFamily="34" charset="0"/>
            </a:rPr>
            <a:t>Spectrum  Monitoring</a:t>
          </a:r>
          <a:endParaRPr lang="en-US" sz="1200" b="0" dirty="0">
            <a:ln/>
            <a:latin typeface="Arial Black" panose="020B0A04020102020204" pitchFamily="34" charset="0"/>
            <a:ea typeface="Verdana" panose="020B0604030504040204" pitchFamily="34" charset="0"/>
            <a:cs typeface="Verdana" panose="020B0604030504040204" pitchFamily="34" charset="0"/>
          </a:endParaRPr>
        </a:p>
      </dgm:t>
    </dgm:pt>
    <dgm:pt modelId="{13CDECE0-93EE-4F4B-A47E-629A76237912}" type="parTrans" cxnId="{823A65B4-C516-4BDD-B983-F5D3275A906E}">
      <dgm:prSet/>
      <dgm:spPr/>
      <dgm:t>
        <a:bodyPr/>
        <a:lstStyle/>
        <a:p>
          <a:endParaRPr lang="en-US" sz="2400">
            <a:ln>
              <a:solidFill>
                <a:srgbClr val="FFFF00"/>
              </a:solidFill>
            </a:ln>
            <a:latin typeface="Arial Black" panose="020B0A04020102020204" pitchFamily="34" charset="0"/>
          </a:endParaRPr>
        </a:p>
      </dgm:t>
    </dgm:pt>
    <dgm:pt modelId="{D27CB2FF-3B8A-4DD4-AF8C-F4CDFF210AF1}" type="sibTrans" cxnId="{823A65B4-C516-4BDD-B983-F5D3275A906E}">
      <dgm:prSet/>
      <dgm:spPr/>
      <dgm:t>
        <a:bodyPr/>
        <a:lstStyle/>
        <a:p>
          <a:endParaRPr lang="en-US" sz="2400">
            <a:ln>
              <a:solidFill>
                <a:srgbClr val="FFFF00"/>
              </a:solidFill>
            </a:ln>
            <a:latin typeface="Arial Black" panose="020B0A04020102020204" pitchFamily="34" charset="0"/>
          </a:endParaRPr>
        </a:p>
      </dgm:t>
    </dgm:pt>
    <dgm:pt modelId="{88F267D2-96F4-4572-8A26-D8BD6F478826}">
      <dgm:prSet phldrT="[Text]" custT="1"/>
      <dgm:spPr/>
      <dgm:t>
        <a:bodyPr/>
        <a:lstStyle/>
        <a:p>
          <a:r>
            <a:rPr lang="en-US" sz="1400" b="0" dirty="0" smtClean="0">
              <a:ln/>
              <a:latin typeface="Arial Black" panose="020B0A04020102020204" pitchFamily="34" charset="0"/>
              <a:ea typeface="Verdana" panose="020B0604030504040204" pitchFamily="34" charset="0"/>
              <a:cs typeface="Verdana" panose="020B0604030504040204" pitchFamily="34" charset="0"/>
            </a:rPr>
            <a:t>Rules and Regulations</a:t>
          </a:r>
          <a:endParaRPr lang="en-US" sz="1400" b="0" dirty="0">
            <a:ln/>
            <a:latin typeface="Arial Black" panose="020B0A04020102020204" pitchFamily="34" charset="0"/>
            <a:ea typeface="Verdana" panose="020B0604030504040204" pitchFamily="34" charset="0"/>
            <a:cs typeface="Verdana" panose="020B0604030504040204" pitchFamily="34" charset="0"/>
          </a:endParaRPr>
        </a:p>
      </dgm:t>
    </dgm:pt>
    <dgm:pt modelId="{4DBACDC9-DB91-4CAC-8DBA-8A091C590033}" type="parTrans" cxnId="{2F32D3E0-4406-4479-8C33-E65AECA6FE3B}">
      <dgm:prSet/>
      <dgm:spPr/>
      <dgm:t>
        <a:bodyPr/>
        <a:lstStyle/>
        <a:p>
          <a:endParaRPr lang="en-US" sz="2400">
            <a:ln>
              <a:solidFill>
                <a:srgbClr val="FFFF00"/>
              </a:solidFill>
            </a:ln>
            <a:latin typeface="Arial Black" panose="020B0A04020102020204" pitchFamily="34" charset="0"/>
          </a:endParaRPr>
        </a:p>
      </dgm:t>
    </dgm:pt>
    <dgm:pt modelId="{45206256-5B21-4AE2-A615-4D91F91CAF1B}" type="sibTrans" cxnId="{2F32D3E0-4406-4479-8C33-E65AECA6FE3B}">
      <dgm:prSet/>
      <dgm:spPr/>
      <dgm:t>
        <a:bodyPr/>
        <a:lstStyle/>
        <a:p>
          <a:endParaRPr lang="en-US" sz="2400">
            <a:ln>
              <a:solidFill>
                <a:srgbClr val="FFFF00"/>
              </a:solidFill>
            </a:ln>
            <a:latin typeface="Arial Black" panose="020B0A04020102020204" pitchFamily="34" charset="0"/>
          </a:endParaRPr>
        </a:p>
      </dgm:t>
    </dgm:pt>
    <dgm:pt modelId="{092E4DBF-E2C1-426A-A9C6-D71E6F4B2B52}">
      <dgm:prSet phldrT="[Text]" custT="1"/>
      <dgm:spPr/>
      <dgm:t>
        <a:bodyPr/>
        <a:lstStyle/>
        <a:p>
          <a:r>
            <a:rPr lang="en-US" sz="1600" b="0" dirty="0" smtClean="0">
              <a:ln/>
              <a:latin typeface="Arial Black" panose="020B0A04020102020204" pitchFamily="34" charset="0"/>
              <a:ea typeface="Verdana" panose="020B0604030504040204" pitchFamily="34" charset="0"/>
              <a:cs typeface="Verdana" panose="020B0604030504040204" pitchFamily="34" charset="0"/>
            </a:rPr>
            <a:t>Enforcement</a:t>
          </a:r>
          <a:endParaRPr lang="en-US" sz="1600" b="0" dirty="0">
            <a:ln/>
            <a:latin typeface="Arial Black" panose="020B0A04020102020204" pitchFamily="34" charset="0"/>
            <a:ea typeface="Verdana" panose="020B0604030504040204" pitchFamily="34" charset="0"/>
            <a:cs typeface="Verdana" panose="020B0604030504040204" pitchFamily="34" charset="0"/>
          </a:endParaRPr>
        </a:p>
      </dgm:t>
    </dgm:pt>
    <dgm:pt modelId="{F80155ED-91FD-46DB-AD2E-6F359B9F83BA}" type="parTrans" cxnId="{FD725375-EF4F-45CA-A0AC-AA0DB121A1BC}">
      <dgm:prSet/>
      <dgm:spPr/>
      <dgm:t>
        <a:bodyPr/>
        <a:lstStyle/>
        <a:p>
          <a:endParaRPr lang="en-US" sz="2400">
            <a:ln>
              <a:solidFill>
                <a:srgbClr val="FFFF00"/>
              </a:solidFill>
            </a:ln>
            <a:latin typeface="Arial Black" panose="020B0A04020102020204" pitchFamily="34" charset="0"/>
          </a:endParaRPr>
        </a:p>
      </dgm:t>
    </dgm:pt>
    <dgm:pt modelId="{B2FF79BD-5C68-4989-B1C5-ECD89C98B1D8}" type="sibTrans" cxnId="{FD725375-EF4F-45CA-A0AC-AA0DB121A1BC}">
      <dgm:prSet/>
      <dgm:spPr/>
      <dgm:t>
        <a:bodyPr/>
        <a:lstStyle/>
        <a:p>
          <a:endParaRPr lang="en-US" sz="2400">
            <a:ln>
              <a:solidFill>
                <a:srgbClr val="FFFF00"/>
              </a:solidFill>
            </a:ln>
            <a:latin typeface="Arial Black" panose="020B0A04020102020204" pitchFamily="34" charset="0"/>
          </a:endParaRPr>
        </a:p>
      </dgm:t>
    </dgm:pt>
    <dgm:pt modelId="{AB2B12EE-C426-45E6-AE02-EDF8A6CCC3BE}">
      <dgm:prSet phldrT="[Text]" custT="1"/>
      <dgm:spPr/>
      <dgm:t>
        <a:bodyPr/>
        <a:lstStyle/>
        <a:p>
          <a:r>
            <a:rPr lang="en-US" sz="1050" b="0" dirty="0" smtClean="0">
              <a:ln/>
              <a:latin typeface="Arial Black" panose="020B0A04020102020204" pitchFamily="34" charset="0"/>
              <a:ea typeface="Verdana" panose="020B0604030504040204" pitchFamily="34" charset="0"/>
              <a:cs typeface="Verdana" panose="020B0604030504040204" pitchFamily="34" charset="0"/>
            </a:rPr>
            <a:t>Spectrum Engineering</a:t>
          </a:r>
          <a:endParaRPr lang="en-US" sz="1050" b="0" dirty="0">
            <a:ln/>
            <a:latin typeface="Arial Black" panose="020B0A04020102020204" pitchFamily="34" charset="0"/>
            <a:ea typeface="Verdana" panose="020B0604030504040204" pitchFamily="34" charset="0"/>
            <a:cs typeface="Verdana" panose="020B0604030504040204" pitchFamily="34" charset="0"/>
          </a:endParaRPr>
        </a:p>
      </dgm:t>
    </dgm:pt>
    <dgm:pt modelId="{BDD8DF8A-4AE3-4B52-BEF2-8388EF0069CF}" type="parTrans" cxnId="{8F1A9170-4961-494A-8913-77912032C2F8}">
      <dgm:prSet/>
      <dgm:spPr/>
      <dgm:t>
        <a:bodyPr/>
        <a:lstStyle/>
        <a:p>
          <a:endParaRPr lang="en-US" sz="2400">
            <a:ln>
              <a:solidFill>
                <a:srgbClr val="FFFF00"/>
              </a:solidFill>
            </a:ln>
            <a:latin typeface="Arial Black" panose="020B0A04020102020204" pitchFamily="34" charset="0"/>
          </a:endParaRPr>
        </a:p>
      </dgm:t>
    </dgm:pt>
    <dgm:pt modelId="{C73D743A-117A-4822-BBBB-302F6B7AED51}" type="sibTrans" cxnId="{8F1A9170-4961-494A-8913-77912032C2F8}">
      <dgm:prSet/>
      <dgm:spPr/>
      <dgm:t>
        <a:bodyPr/>
        <a:lstStyle/>
        <a:p>
          <a:endParaRPr lang="en-US" sz="2400">
            <a:ln>
              <a:solidFill>
                <a:srgbClr val="FFFF00"/>
              </a:solidFill>
            </a:ln>
            <a:latin typeface="Arial Black" panose="020B0A04020102020204" pitchFamily="34" charset="0"/>
          </a:endParaRPr>
        </a:p>
      </dgm:t>
    </dgm:pt>
    <dgm:pt modelId="{E0A62837-3B25-43F9-94CC-844DC15C219D}">
      <dgm:prSet phldrT="[Text]" custT="1"/>
      <dgm:spPr/>
      <dgm:t>
        <a:bodyPr/>
        <a:lstStyle/>
        <a:p>
          <a:r>
            <a:rPr lang="en-US" sz="1100" b="0" dirty="0" smtClean="0">
              <a:ln/>
              <a:latin typeface="Arial Black" panose="020B0A04020102020204" pitchFamily="34" charset="0"/>
              <a:ea typeface="Verdana" panose="020B0604030504040204" pitchFamily="34" charset="0"/>
              <a:cs typeface="Verdana" panose="020B0604030504040204" pitchFamily="34" charset="0"/>
            </a:rPr>
            <a:t>Spectrum Planning and Allocations</a:t>
          </a:r>
          <a:endParaRPr lang="en-US" sz="1100" b="0" dirty="0">
            <a:ln/>
            <a:latin typeface="Arial Black" panose="020B0A04020102020204" pitchFamily="34" charset="0"/>
            <a:ea typeface="Verdana" panose="020B0604030504040204" pitchFamily="34" charset="0"/>
            <a:cs typeface="Verdana" panose="020B0604030504040204" pitchFamily="34" charset="0"/>
          </a:endParaRPr>
        </a:p>
      </dgm:t>
    </dgm:pt>
    <dgm:pt modelId="{9ED085B3-BCAD-40F7-8C72-9FDF17B2301A}" type="parTrans" cxnId="{7B68F290-4DA3-4DAA-B7DD-2500867FB9AE}">
      <dgm:prSet/>
      <dgm:spPr/>
      <dgm:t>
        <a:bodyPr/>
        <a:lstStyle/>
        <a:p>
          <a:endParaRPr lang="en-US" sz="2400">
            <a:ln>
              <a:solidFill>
                <a:srgbClr val="FFFF00"/>
              </a:solidFill>
            </a:ln>
            <a:latin typeface="Arial Black" panose="020B0A04020102020204" pitchFamily="34" charset="0"/>
          </a:endParaRPr>
        </a:p>
      </dgm:t>
    </dgm:pt>
    <dgm:pt modelId="{F55A58D0-69A4-471C-B355-75BD3C04CD8B}" type="sibTrans" cxnId="{7B68F290-4DA3-4DAA-B7DD-2500867FB9AE}">
      <dgm:prSet/>
      <dgm:spPr/>
      <dgm:t>
        <a:bodyPr/>
        <a:lstStyle/>
        <a:p>
          <a:endParaRPr lang="en-US" sz="2400">
            <a:ln>
              <a:solidFill>
                <a:srgbClr val="FFFF00"/>
              </a:solidFill>
            </a:ln>
            <a:latin typeface="Arial Black" panose="020B0A04020102020204" pitchFamily="34" charset="0"/>
          </a:endParaRPr>
        </a:p>
      </dgm:t>
    </dgm:pt>
    <dgm:pt modelId="{BF4E6ABE-9D50-453F-A09A-9872E74D4DDD}">
      <dgm:prSet phldrT="[Text]" custT="1"/>
      <dgm:spPr/>
      <dgm:t>
        <a:bodyPr/>
        <a:lstStyle/>
        <a:p>
          <a:r>
            <a:rPr lang="en-US" sz="1100" b="0" dirty="0" smtClean="0">
              <a:ln/>
              <a:latin typeface="Arial Black" panose="020B0A04020102020204" pitchFamily="34" charset="0"/>
              <a:ea typeface="Verdana" panose="020B0604030504040204" pitchFamily="34" charset="0"/>
              <a:cs typeface="Verdana" panose="020B0604030504040204" pitchFamily="34" charset="0"/>
            </a:rPr>
            <a:t>Licensing and Assignment Administration</a:t>
          </a:r>
          <a:endParaRPr lang="en-US" sz="1100" b="0" dirty="0">
            <a:ln/>
            <a:latin typeface="Arial Black" panose="020B0A04020102020204" pitchFamily="34" charset="0"/>
            <a:ea typeface="Verdana" panose="020B0604030504040204" pitchFamily="34" charset="0"/>
            <a:cs typeface="Verdana" panose="020B0604030504040204" pitchFamily="34" charset="0"/>
          </a:endParaRPr>
        </a:p>
      </dgm:t>
    </dgm:pt>
    <dgm:pt modelId="{28FF552A-7A11-4931-AD31-2F69C0466BC7}" type="parTrans" cxnId="{857783F3-3133-44E6-BB46-B561776C955E}">
      <dgm:prSet/>
      <dgm:spPr/>
      <dgm:t>
        <a:bodyPr/>
        <a:lstStyle/>
        <a:p>
          <a:endParaRPr lang="en-US" sz="2400">
            <a:ln>
              <a:solidFill>
                <a:srgbClr val="FFFF00"/>
              </a:solidFill>
            </a:ln>
            <a:latin typeface="Arial Black" panose="020B0A04020102020204" pitchFamily="34" charset="0"/>
          </a:endParaRPr>
        </a:p>
      </dgm:t>
    </dgm:pt>
    <dgm:pt modelId="{6A2135CA-FA5F-4F72-82D8-AA4697277886}" type="sibTrans" cxnId="{857783F3-3133-44E6-BB46-B561776C955E}">
      <dgm:prSet/>
      <dgm:spPr/>
      <dgm:t>
        <a:bodyPr/>
        <a:lstStyle/>
        <a:p>
          <a:endParaRPr lang="en-US" sz="2400">
            <a:ln>
              <a:solidFill>
                <a:srgbClr val="FFFF00"/>
              </a:solidFill>
            </a:ln>
            <a:latin typeface="Arial Black" panose="020B0A04020102020204" pitchFamily="34" charset="0"/>
          </a:endParaRPr>
        </a:p>
      </dgm:t>
    </dgm:pt>
    <dgm:pt modelId="{FF6BBE9F-0114-4B18-816B-DB80D2D2D9A6}">
      <dgm:prSet phldrT="[Text]" custT="1"/>
      <dgm:spPr/>
      <dgm:t>
        <a:bodyPr/>
        <a:lstStyle/>
        <a:p>
          <a:r>
            <a:rPr lang="en-US" sz="1000" b="0" dirty="0" smtClean="0">
              <a:ln/>
              <a:latin typeface="Arial Black" panose="020B0A04020102020204" pitchFamily="34" charset="0"/>
              <a:ea typeface="Verdana" panose="020B0604030504040204" pitchFamily="34" charset="0"/>
              <a:cs typeface="Verdana" panose="020B0604030504040204" pitchFamily="34" charset="0"/>
            </a:rPr>
            <a:t>Frequency Coordination</a:t>
          </a:r>
          <a:endParaRPr lang="en-US" sz="1000" b="0" dirty="0">
            <a:ln/>
            <a:latin typeface="Arial Black" panose="020B0A04020102020204" pitchFamily="34" charset="0"/>
            <a:ea typeface="Verdana" panose="020B0604030504040204" pitchFamily="34" charset="0"/>
            <a:cs typeface="Verdana" panose="020B0604030504040204" pitchFamily="34" charset="0"/>
          </a:endParaRPr>
        </a:p>
      </dgm:t>
    </dgm:pt>
    <dgm:pt modelId="{23FAECC9-A709-4D0F-9E2F-7DCB453D5BDC}" type="parTrans" cxnId="{22F50E98-23EE-45BF-A6AA-7F4832A5ABC9}">
      <dgm:prSet/>
      <dgm:spPr/>
      <dgm:t>
        <a:bodyPr/>
        <a:lstStyle/>
        <a:p>
          <a:endParaRPr lang="en-US">
            <a:latin typeface="Arial Black" panose="020B0A04020102020204" pitchFamily="34" charset="0"/>
          </a:endParaRPr>
        </a:p>
      </dgm:t>
    </dgm:pt>
    <dgm:pt modelId="{C3E7F177-7D4F-4058-87DA-167762EE8A09}" type="sibTrans" cxnId="{22F50E98-23EE-45BF-A6AA-7F4832A5ABC9}">
      <dgm:prSet/>
      <dgm:spPr/>
      <dgm:t>
        <a:bodyPr/>
        <a:lstStyle/>
        <a:p>
          <a:endParaRPr lang="en-US">
            <a:latin typeface="Arial Black" panose="020B0A04020102020204" pitchFamily="34" charset="0"/>
          </a:endParaRPr>
        </a:p>
      </dgm:t>
    </dgm:pt>
    <dgm:pt modelId="{68C25F19-6609-4994-A83E-0BBC358A30E8}">
      <dgm:prSet phldrT="[Text]" custT="1"/>
      <dgm:spPr/>
      <dgm:t>
        <a:bodyPr/>
        <a:lstStyle/>
        <a:p>
          <a:r>
            <a:rPr lang="en-US" sz="1100" b="0" dirty="0" smtClean="0">
              <a:ln/>
              <a:latin typeface="Arial Black" panose="020B0A04020102020204" pitchFamily="34" charset="0"/>
              <a:ea typeface="Verdana" panose="020B0604030504040204" pitchFamily="34" charset="0"/>
              <a:cs typeface="Verdana" panose="020B0604030504040204" pitchFamily="34" charset="0"/>
            </a:rPr>
            <a:t>Standardization</a:t>
          </a:r>
          <a:endParaRPr lang="en-US" sz="1100" b="0" dirty="0">
            <a:ln/>
            <a:latin typeface="Arial Black" panose="020B0A04020102020204" pitchFamily="34" charset="0"/>
            <a:ea typeface="Verdana" panose="020B0604030504040204" pitchFamily="34" charset="0"/>
            <a:cs typeface="Verdana" panose="020B0604030504040204" pitchFamily="34" charset="0"/>
          </a:endParaRPr>
        </a:p>
      </dgm:t>
    </dgm:pt>
    <dgm:pt modelId="{0B1EA045-5FDC-4E0C-81C7-845B081C73A6}" type="parTrans" cxnId="{000459A5-EE22-4121-8E05-492A80B18259}">
      <dgm:prSet/>
      <dgm:spPr/>
      <dgm:t>
        <a:bodyPr/>
        <a:lstStyle/>
        <a:p>
          <a:endParaRPr lang="en-US">
            <a:latin typeface="Arial Black" panose="020B0A04020102020204" pitchFamily="34" charset="0"/>
          </a:endParaRPr>
        </a:p>
      </dgm:t>
    </dgm:pt>
    <dgm:pt modelId="{C5A76FCD-73F1-43F6-8A36-87E1CE81EEEC}" type="sibTrans" cxnId="{000459A5-EE22-4121-8E05-492A80B18259}">
      <dgm:prSet/>
      <dgm:spPr/>
      <dgm:t>
        <a:bodyPr/>
        <a:lstStyle/>
        <a:p>
          <a:endParaRPr lang="en-US">
            <a:latin typeface="Arial Black" panose="020B0A04020102020204" pitchFamily="34" charset="0"/>
          </a:endParaRPr>
        </a:p>
      </dgm:t>
    </dgm:pt>
    <dgm:pt modelId="{A186F3A6-22A7-4E5E-96E0-853EEDF92B4C}" type="pres">
      <dgm:prSet presAssocID="{140CDFBD-43ED-4FEE-9D5F-EE80C1283E9A}" presName="Name0" presStyleCnt="0">
        <dgm:presLayoutVars>
          <dgm:chMax val="1"/>
          <dgm:dir/>
          <dgm:animLvl val="ctr"/>
          <dgm:resizeHandles val="exact"/>
        </dgm:presLayoutVars>
      </dgm:prSet>
      <dgm:spPr/>
      <dgm:t>
        <a:bodyPr/>
        <a:lstStyle/>
        <a:p>
          <a:endParaRPr lang="en-US"/>
        </a:p>
      </dgm:t>
    </dgm:pt>
    <dgm:pt modelId="{0D515799-0BFF-4844-965C-1A29CEBF820B}" type="pres">
      <dgm:prSet presAssocID="{01A4A347-4962-47B0-88CB-D2BF01B83AFE}" presName="centerShape" presStyleLbl="node0" presStyleIdx="0" presStyleCnt="1" custLinFactNeighborX="48" custLinFactNeighborY="-1060"/>
      <dgm:spPr/>
      <dgm:t>
        <a:bodyPr/>
        <a:lstStyle/>
        <a:p>
          <a:endParaRPr lang="en-US"/>
        </a:p>
      </dgm:t>
    </dgm:pt>
    <dgm:pt modelId="{DF07581D-2D5E-487C-905A-D776751CEF04}" type="pres">
      <dgm:prSet presAssocID="{13CDECE0-93EE-4F4B-A47E-629A76237912}" presName="parTrans" presStyleLbl="sibTrans2D1" presStyleIdx="0" presStyleCnt="8"/>
      <dgm:spPr/>
      <dgm:t>
        <a:bodyPr/>
        <a:lstStyle/>
        <a:p>
          <a:endParaRPr lang="en-US"/>
        </a:p>
      </dgm:t>
    </dgm:pt>
    <dgm:pt modelId="{E26D1B23-779E-4317-A830-4EEC5186890D}" type="pres">
      <dgm:prSet presAssocID="{13CDECE0-93EE-4F4B-A47E-629A76237912}" presName="connectorText" presStyleLbl="sibTrans2D1" presStyleIdx="0" presStyleCnt="8"/>
      <dgm:spPr/>
      <dgm:t>
        <a:bodyPr/>
        <a:lstStyle/>
        <a:p>
          <a:endParaRPr lang="en-US"/>
        </a:p>
      </dgm:t>
    </dgm:pt>
    <dgm:pt modelId="{9F3A6353-F9A6-418E-9843-F721EF7B50D9}" type="pres">
      <dgm:prSet presAssocID="{B17E194D-C880-4265-9E40-9FD7D4AD867E}" presName="node" presStyleLbl="node1" presStyleIdx="0" presStyleCnt="8">
        <dgm:presLayoutVars>
          <dgm:bulletEnabled val="1"/>
        </dgm:presLayoutVars>
      </dgm:prSet>
      <dgm:spPr/>
      <dgm:t>
        <a:bodyPr/>
        <a:lstStyle/>
        <a:p>
          <a:endParaRPr lang="en-US"/>
        </a:p>
      </dgm:t>
    </dgm:pt>
    <dgm:pt modelId="{0DF04213-9451-4CD1-AD73-CE204FB29B5B}" type="pres">
      <dgm:prSet presAssocID="{4DBACDC9-DB91-4CAC-8DBA-8A091C590033}" presName="parTrans" presStyleLbl="sibTrans2D1" presStyleIdx="1" presStyleCnt="8" custLinFactNeighborX="1053" custLinFactNeighborY="703"/>
      <dgm:spPr/>
      <dgm:t>
        <a:bodyPr/>
        <a:lstStyle/>
        <a:p>
          <a:endParaRPr lang="en-US"/>
        </a:p>
      </dgm:t>
    </dgm:pt>
    <dgm:pt modelId="{D7B4BEB0-9D77-4569-8BC1-DB2B7109DE5A}" type="pres">
      <dgm:prSet presAssocID="{4DBACDC9-DB91-4CAC-8DBA-8A091C590033}" presName="connectorText" presStyleLbl="sibTrans2D1" presStyleIdx="1" presStyleCnt="8"/>
      <dgm:spPr/>
      <dgm:t>
        <a:bodyPr/>
        <a:lstStyle/>
        <a:p>
          <a:endParaRPr lang="en-US"/>
        </a:p>
      </dgm:t>
    </dgm:pt>
    <dgm:pt modelId="{81BD0150-FCA1-4BBC-BF37-8C9E1A4E15E2}" type="pres">
      <dgm:prSet presAssocID="{88F267D2-96F4-4572-8A26-D8BD6F478826}" presName="node" presStyleLbl="node1" presStyleIdx="1" presStyleCnt="8">
        <dgm:presLayoutVars>
          <dgm:bulletEnabled val="1"/>
        </dgm:presLayoutVars>
      </dgm:prSet>
      <dgm:spPr/>
      <dgm:t>
        <a:bodyPr/>
        <a:lstStyle/>
        <a:p>
          <a:endParaRPr lang="en-US"/>
        </a:p>
      </dgm:t>
    </dgm:pt>
    <dgm:pt modelId="{7DA28AE0-3004-42A2-A199-E1469484FE75}" type="pres">
      <dgm:prSet presAssocID="{F80155ED-91FD-46DB-AD2E-6F359B9F83BA}" presName="parTrans" presStyleLbl="sibTrans2D1" presStyleIdx="2" presStyleCnt="8"/>
      <dgm:spPr/>
      <dgm:t>
        <a:bodyPr/>
        <a:lstStyle/>
        <a:p>
          <a:endParaRPr lang="en-US"/>
        </a:p>
      </dgm:t>
    </dgm:pt>
    <dgm:pt modelId="{2251F6CE-94AB-44A2-9A7F-2AF672B166A8}" type="pres">
      <dgm:prSet presAssocID="{F80155ED-91FD-46DB-AD2E-6F359B9F83BA}" presName="connectorText" presStyleLbl="sibTrans2D1" presStyleIdx="2" presStyleCnt="8"/>
      <dgm:spPr/>
      <dgm:t>
        <a:bodyPr/>
        <a:lstStyle/>
        <a:p>
          <a:endParaRPr lang="en-US"/>
        </a:p>
      </dgm:t>
    </dgm:pt>
    <dgm:pt modelId="{F055DC80-B4D7-4939-A8F9-D8B1883929A9}" type="pres">
      <dgm:prSet presAssocID="{092E4DBF-E2C1-426A-A9C6-D71E6F4B2B52}" presName="node" presStyleLbl="node1" presStyleIdx="2" presStyleCnt="8">
        <dgm:presLayoutVars>
          <dgm:bulletEnabled val="1"/>
        </dgm:presLayoutVars>
      </dgm:prSet>
      <dgm:spPr/>
      <dgm:t>
        <a:bodyPr/>
        <a:lstStyle/>
        <a:p>
          <a:endParaRPr lang="en-US"/>
        </a:p>
      </dgm:t>
    </dgm:pt>
    <dgm:pt modelId="{BA25141B-9187-480F-AEB9-3673F6824742}" type="pres">
      <dgm:prSet presAssocID="{23FAECC9-A709-4D0F-9E2F-7DCB453D5BDC}" presName="parTrans" presStyleLbl="sibTrans2D1" presStyleIdx="3" presStyleCnt="8"/>
      <dgm:spPr/>
      <dgm:t>
        <a:bodyPr/>
        <a:lstStyle/>
        <a:p>
          <a:endParaRPr lang="en-US"/>
        </a:p>
      </dgm:t>
    </dgm:pt>
    <dgm:pt modelId="{BC4EC265-BBEF-42F4-853D-003F09B9B609}" type="pres">
      <dgm:prSet presAssocID="{23FAECC9-A709-4D0F-9E2F-7DCB453D5BDC}" presName="connectorText" presStyleLbl="sibTrans2D1" presStyleIdx="3" presStyleCnt="8"/>
      <dgm:spPr/>
      <dgm:t>
        <a:bodyPr/>
        <a:lstStyle/>
        <a:p>
          <a:endParaRPr lang="en-US"/>
        </a:p>
      </dgm:t>
    </dgm:pt>
    <dgm:pt modelId="{8E8664A9-F1B4-4C60-B48C-42BBE9AFFCAE}" type="pres">
      <dgm:prSet presAssocID="{FF6BBE9F-0114-4B18-816B-DB80D2D2D9A6}" presName="node" presStyleLbl="node1" presStyleIdx="3" presStyleCnt="8">
        <dgm:presLayoutVars>
          <dgm:bulletEnabled val="1"/>
        </dgm:presLayoutVars>
      </dgm:prSet>
      <dgm:spPr/>
      <dgm:t>
        <a:bodyPr/>
        <a:lstStyle/>
        <a:p>
          <a:endParaRPr lang="en-US"/>
        </a:p>
      </dgm:t>
    </dgm:pt>
    <dgm:pt modelId="{CB28D2C5-3FDE-416D-8A9E-DB387EE448B4}" type="pres">
      <dgm:prSet presAssocID="{BDD8DF8A-4AE3-4B52-BEF2-8388EF0069CF}" presName="parTrans" presStyleLbl="sibTrans2D1" presStyleIdx="4" presStyleCnt="8"/>
      <dgm:spPr/>
      <dgm:t>
        <a:bodyPr/>
        <a:lstStyle/>
        <a:p>
          <a:endParaRPr lang="en-US"/>
        </a:p>
      </dgm:t>
    </dgm:pt>
    <dgm:pt modelId="{5FC3C3D9-4CA8-4D65-8D8F-369404887FF0}" type="pres">
      <dgm:prSet presAssocID="{BDD8DF8A-4AE3-4B52-BEF2-8388EF0069CF}" presName="connectorText" presStyleLbl="sibTrans2D1" presStyleIdx="4" presStyleCnt="8"/>
      <dgm:spPr/>
      <dgm:t>
        <a:bodyPr/>
        <a:lstStyle/>
        <a:p>
          <a:endParaRPr lang="en-US"/>
        </a:p>
      </dgm:t>
    </dgm:pt>
    <dgm:pt modelId="{90718135-B371-482A-839E-59F4EE4F3667}" type="pres">
      <dgm:prSet presAssocID="{AB2B12EE-C426-45E6-AE02-EDF8A6CCC3BE}" presName="node" presStyleLbl="node1" presStyleIdx="4" presStyleCnt="8">
        <dgm:presLayoutVars>
          <dgm:bulletEnabled val="1"/>
        </dgm:presLayoutVars>
      </dgm:prSet>
      <dgm:spPr/>
      <dgm:t>
        <a:bodyPr/>
        <a:lstStyle/>
        <a:p>
          <a:endParaRPr lang="en-US"/>
        </a:p>
      </dgm:t>
    </dgm:pt>
    <dgm:pt modelId="{9C724246-4962-4B60-B579-EE57C727B99A}" type="pres">
      <dgm:prSet presAssocID="{9ED085B3-BCAD-40F7-8C72-9FDF17B2301A}" presName="parTrans" presStyleLbl="sibTrans2D1" presStyleIdx="5" presStyleCnt="8"/>
      <dgm:spPr/>
      <dgm:t>
        <a:bodyPr/>
        <a:lstStyle/>
        <a:p>
          <a:endParaRPr lang="en-US"/>
        </a:p>
      </dgm:t>
    </dgm:pt>
    <dgm:pt modelId="{686A0384-40F1-477E-B2C9-B3504873B588}" type="pres">
      <dgm:prSet presAssocID="{9ED085B3-BCAD-40F7-8C72-9FDF17B2301A}" presName="connectorText" presStyleLbl="sibTrans2D1" presStyleIdx="5" presStyleCnt="8"/>
      <dgm:spPr/>
      <dgm:t>
        <a:bodyPr/>
        <a:lstStyle/>
        <a:p>
          <a:endParaRPr lang="en-US"/>
        </a:p>
      </dgm:t>
    </dgm:pt>
    <dgm:pt modelId="{9F2BC371-7AD3-4242-A5FC-284EEBBFD04D}" type="pres">
      <dgm:prSet presAssocID="{E0A62837-3B25-43F9-94CC-844DC15C219D}" presName="node" presStyleLbl="node1" presStyleIdx="5" presStyleCnt="8">
        <dgm:presLayoutVars>
          <dgm:bulletEnabled val="1"/>
        </dgm:presLayoutVars>
      </dgm:prSet>
      <dgm:spPr/>
      <dgm:t>
        <a:bodyPr/>
        <a:lstStyle/>
        <a:p>
          <a:endParaRPr lang="en-US"/>
        </a:p>
      </dgm:t>
    </dgm:pt>
    <dgm:pt modelId="{6007A66B-E649-4475-A28A-C9FD224DD5BE}" type="pres">
      <dgm:prSet presAssocID="{28FF552A-7A11-4931-AD31-2F69C0466BC7}" presName="parTrans" presStyleLbl="sibTrans2D1" presStyleIdx="6" presStyleCnt="8"/>
      <dgm:spPr/>
      <dgm:t>
        <a:bodyPr/>
        <a:lstStyle/>
        <a:p>
          <a:endParaRPr lang="en-US"/>
        </a:p>
      </dgm:t>
    </dgm:pt>
    <dgm:pt modelId="{4388BB9D-C9F3-4B55-A792-9640C716C476}" type="pres">
      <dgm:prSet presAssocID="{28FF552A-7A11-4931-AD31-2F69C0466BC7}" presName="connectorText" presStyleLbl="sibTrans2D1" presStyleIdx="6" presStyleCnt="8"/>
      <dgm:spPr/>
      <dgm:t>
        <a:bodyPr/>
        <a:lstStyle/>
        <a:p>
          <a:endParaRPr lang="en-US"/>
        </a:p>
      </dgm:t>
    </dgm:pt>
    <dgm:pt modelId="{623CE517-FFA9-49B0-8CCB-16B76393A90C}" type="pres">
      <dgm:prSet presAssocID="{BF4E6ABE-9D50-453F-A09A-9872E74D4DDD}" presName="node" presStyleLbl="node1" presStyleIdx="6" presStyleCnt="8">
        <dgm:presLayoutVars>
          <dgm:bulletEnabled val="1"/>
        </dgm:presLayoutVars>
      </dgm:prSet>
      <dgm:spPr/>
      <dgm:t>
        <a:bodyPr/>
        <a:lstStyle/>
        <a:p>
          <a:endParaRPr lang="en-US"/>
        </a:p>
      </dgm:t>
    </dgm:pt>
    <dgm:pt modelId="{3FF0C5EE-A58C-4BA6-B466-4667ABA8D1E1}" type="pres">
      <dgm:prSet presAssocID="{0B1EA045-5FDC-4E0C-81C7-845B081C73A6}" presName="parTrans" presStyleLbl="sibTrans2D1" presStyleIdx="7" presStyleCnt="8"/>
      <dgm:spPr/>
      <dgm:t>
        <a:bodyPr/>
        <a:lstStyle/>
        <a:p>
          <a:endParaRPr lang="en-US"/>
        </a:p>
      </dgm:t>
    </dgm:pt>
    <dgm:pt modelId="{BCA4A19B-BC3B-4A64-B32F-E9562677C965}" type="pres">
      <dgm:prSet presAssocID="{0B1EA045-5FDC-4E0C-81C7-845B081C73A6}" presName="connectorText" presStyleLbl="sibTrans2D1" presStyleIdx="7" presStyleCnt="8"/>
      <dgm:spPr/>
      <dgm:t>
        <a:bodyPr/>
        <a:lstStyle/>
        <a:p>
          <a:endParaRPr lang="en-US"/>
        </a:p>
      </dgm:t>
    </dgm:pt>
    <dgm:pt modelId="{A2328034-A7C0-4EB0-8818-7C5A69981F07}" type="pres">
      <dgm:prSet presAssocID="{68C25F19-6609-4994-A83E-0BBC358A30E8}" presName="node" presStyleLbl="node1" presStyleIdx="7" presStyleCnt="8">
        <dgm:presLayoutVars>
          <dgm:bulletEnabled val="1"/>
        </dgm:presLayoutVars>
      </dgm:prSet>
      <dgm:spPr/>
      <dgm:t>
        <a:bodyPr/>
        <a:lstStyle/>
        <a:p>
          <a:endParaRPr lang="en-US"/>
        </a:p>
      </dgm:t>
    </dgm:pt>
  </dgm:ptLst>
  <dgm:cxnLst>
    <dgm:cxn modelId="{B1F10150-560D-4CA3-8E01-EB8AB1B7492C}" type="presOf" srcId="{092E4DBF-E2C1-426A-A9C6-D71E6F4B2B52}" destId="{F055DC80-B4D7-4939-A8F9-D8B1883929A9}" srcOrd="0" destOrd="0" presId="urn:microsoft.com/office/officeart/2005/8/layout/radial5"/>
    <dgm:cxn modelId="{339374E8-3161-41A3-99DF-21818B9D4E6E}" type="presOf" srcId="{140CDFBD-43ED-4FEE-9D5F-EE80C1283E9A}" destId="{A186F3A6-22A7-4E5E-96E0-853EEDF92B4C}" srcOrd="0" destOrd="0" presId="urn:microsoft.com/office/officeart/2005/8/layout/radial5"/>
    <dgm:cxn modelId="{FD725375-EF4F-45CA-A0AC-AA0DB121A1BC}" srcId="{01A4A347-4962-47B0-88CB-D2BF01B83AFE}" destId="{092E4DBF-E2C1-426A-A9C6-D71E6F4B2B52}" srcOrd="2" destOrd="0" parTransId="{F80155ED-91FD-46DB-AD2E-6F359B9F83BA}" sibTransId="{B2FF79BD-5C68-4989-B1C5-ECD89C98B1D8}"/>
    <dgm:cxn modelId="{DF83F615-480E-4CFD-AB9F-8ED0E46E1997}" type="presOf" srcId="{88F267D2-96F4-4572-8A26-D8BD6F478826}" destId="{81BD0150-FCA1-4BBC-BF37-8C9E1A4E15E2}" srcOrd="0" destOrd="0" presId="urn:microsoft.com/office/officeart/2005/8/layout/radial5"/>
    <dgm:cxn modelId="{B51CA08C-CD89-4BB3-A9C9-90A81E751033}" type="presOf" srcId="{FF6BBE9F-0114-4B18-816B-DB80D2D2D9A6}" destId="{8E8664A9-F1B4-4C60-B48C-42BBE9AFFCAE}" srcOrd="0" destOrd="0" presId="urn:microsoft.com/office/officeart/2005/8/layout/radial5"/>
    <dgm:cxn modelId="{857783F3-3133-44E6-BB46-B561776C955E}" srcId="{01A4A347-4962-47B0-88CB-D2BF01B83AFE}" destId="{BF4E6ABE-9D50-453F-A09A-9872E74D4DDD}" srcOrd="6" destOrd="0" parTransId="{28FF552A-7A11-4931-AD31-2F69C0466BC7}" sibTransId="{6A2135CA-FA5F-4F72-82D8-AA4697277886}"/>
    <dgm:cxn modelId="{DBBC5D91-1BA1-4D41-A031-B1698D71B1E9}" type="presOf" srcId="{0B1EA045-5FDC-4E0C-81C7-845B081C73A6}" destId="{BCA4A19B-BC3B-4A64-B32F-E9562677C965}" srcOrd="1" destOrd="0" presId="urn:microsoft.com/office/officeart/2005/8/layout/radial5"/>
    <dgm:cxn modelId="{ACB48ACC-3A3D-4B7A-A575-4C0C81B98228}" type="presOf" srcId="{F80155ED-91FD-46DB-AD2E-6F359B9F83BA}" destId="{2251F6CE-94AB-44A2-9A7F-2AF672B166A8}" srcOrd="1" destOrd="0" presId="urn:microsoft.com/office/officeart/2005/8/layout/radial5"/>
    <dgm:cxn modelId="{8CCE63BB-9F43-4954-B33E-A1A9F34B56C7}" type="presOf" srcId="{4DBACDC9-DB91-4CAC-8DBA-8A091C590033}" destId="{0DF04213-9451-4CD1-AD73-CE204FB29B5B}" srcOrd="0" destOrd="0" presId="urn:microsoft.com/office/officeart/2005/8/layout/radial5"/>
    <dgm:cxn modelId="{3F883393-8E39-4EAD-9517-C1BCAE89238B}" type="presOf" srcId="{B17E194D-C880-4265-9E40-9FD7D4AD867E}" destId="{9F3A6353-F9A6-418E-9843-F721EF7B50D9}" srcOrd="0" destOrd="0" presId="urn:microsoft.com/office/officeart/2005/8/layout/radial5"/>
    <dgm:cxn modelId="{8F1A9170-4961-494A-8913-77912032C2F8}" srcId="{01A4A347-4962-47B0-88CB-D2BF01B83AFE}" destId="{AB2B12EE-C426-45E6-AE02-EDF8A6CCC3BE}" srcOrd="4" destOrd="0" parTransId="{BDD8DF8A-4AE3-4B52-BEF2-8388EF0069CF}" sibTransId="{C73D743A-117A-4822-BBBB-302F6B7AED51}"/>
    <dgm:cxn modelId="{000459A5-EE22-4121-8E05-492A80B18259}" srcId="{01A4A347-4962-47B0-88CB-D2BF01B83AFE}" destId="{68C25F19-6609-4994-A83E-0BBC358A30E8}" srcOrd="7" destOrd="0" parTransId="{0B1EA045-5FDC-4E0C-81C7-845B081C73A6}" sibTransId="{C5A76FCD-73F1-43F6-8A36-87E1CE81EEEC}"/>
    <dgm:cxn modelId="{9A7A5096-ADD4-4C24-9445-1E82181FE694}" type="presOf" srcId="{28FF552A-7A11-4931-AD31-2F69C0466BC7}" destId="{6007A66B-E649-4475-A28A-C9FD224DD5BE}" srcOrd="0" destOrd="0" presId="urn:microsoft.com/office/officeart/2005/8/layout/radial5"/>
    <dgm:cxn modelId="{93269A09-C301-4DDD-99D6-8F4B0FA401DF}" srcId="{140CDFBD-43ED-4FEE-9D5F-EE80C1283E9A}" destId="{01A4A347-4962-47B0-88CB-D2BF01B83AFE}" srcOrd="0" destOrd="0" parTransId="{F2B13368-0CC2-42F2-AC61-6C58F7EED750}" sibTransId="{3F5A5054-80B9-46BD-B058-132991FF4367}"/>
    <dgm:cxn modelId="{7B68F290-4DA3-4DAA-B7DD-2500867FB9AE}" srcId="{01A4A347-4962-47B0-88CB-D2BF01B83AFE}" destId="{E0A62837-3B25-43F9-94CC-844DC15C219D}" srcOrd="5" destOrd="0" parTransId="{9ED085B3-BCAD-40F7-8C72-9FDF17B2301A}" sibTransId="{F55A58D0-69A4-471C-B355-75BD3C04CD8B}"/>
    <dgm:cxn modelId="{45D5BCC0-4F7B-42D8-BA91-768A5B76E17F}" type="presOf" srcId="{AB2B12EE-C426-45E6-AE02-EDF8A6CCC3BE}" destId="{90718135-B371-482A-839E-59F4EE4F3667}" srcOrd="0" destOrd="0" presId="urn:microsoft.com/office/officeart/2005/8/layout/radial5"/>
    <dgm:cxn modelId="{6F7CE047-0280-49A4-B532-B04F9E0C639E}" type="presOf" srcId="{28FF552A-7A11-4931-AD31-2F69C0466BC7}" destId="{4388BB9D-C9F3-4B55-A792-9640C716C476}" srcOrd="1" destOrd="0" presId="urn:microsoft.com/office/officeart/2005/8/layout/radial5"/>
    <dgm:cxn modelId="{ADD4F3D4-37FB-4725-B83F-371F458B6E1F}" type="presOf" srcId="{BDD8DF8A-4AE3-4B52-BEF2-8388EF0069CF}" destId="{CB28D2C5-3FDE-416D-8A9E-DB387EE448B4}" srcOrd="0" destOrd="0" presId="urn:microsoft.com/office/officeart/2005/8/layout/radial5"/>
    <dgm:cxn modelId="{799021C5-4A51-4186-82F2-2D4ADFB28D6E}" type="presOf" srcId="{13CDECE0-93EE-4F4B-A47E-629A76237912}" destId="{DF07581D-2D5E-487C-905A-D776751CEF04}" srcOrd="0" destOrd="0" presId="urn:microsoft.com/office/officeart/2005/8/layout/radial5"/>
    <dgm:cxn modelId="{2F32D3E0-4406-4479-8C33-E65AECA6FE3B}" srcId="{01A4A347-4962-47B0-88CB-D2BF01B83AFE}" destId="{88F267D2-96F4-4572-8A26-D8BD6F478826}" srcOrd="1" destOrd="0" parTransId="{4DBACDC9-DB91-4CAC-8DBA-8A091C590033}" sibTransId="{45206256-5B21-4AE2-A615-4D91F91CAF1B}"/>
    <dgm:cxn modelId="{DF900F03-064B-452A-9385-BB057776E1F6}" type="presOf" srcId="{9ED085B3-BCAD-40F7-8C72-9FDF17B2301A}" destId="{9C724246-4962-4B60-B579-EE57C727B99A}" srcOrd="0" destOrd="0" presId="urn:microsoft.com/office/officeart/2005/8/layout/radial5"/>
    <dgm:cxn modelId="{44B0BA79-2E76-4546-AD54-F1A3A81E50A5}" type="presOf" srcId="{13CDECE0-93EE-4F4B-A47E-629A76237912}" destId="{E26D1B23-779E-4317-A830-4EEC5186890D}" srcOrd="1" destOrd="0" presId="urn:microsoft.com/office/officeart/2005/8/layout/radial5"/>
    <dgm:cxn modelId="{EE8E2CA2-4C48-4DE0-93F2-B1B57ABE7C05}" type="presOf" srcId="{23FAECC9-A709-4D0F-9E2F-7DCB453D5BDC}" destId="{BC4EC265-BBEF-42F4-853D-003F09B9B609}" srcOrd="1" destOrd="0" presId="urn:microsoft.com/office/officeart/2005/8/layout/radial5"/>
    <dgm:cxn modelId="{C680CA50-1DF8-4F6A-A48A-7987548CF439}" type="presOf" srcId="{68C25F19-6609-4994-A83E-0BBC358A30E8}" destId="{A2328034-A7C0-4EB0-8818-7C5A69981F07}" srcOrd="0" destOrd="0" presId="urn:microsoft.com/office/officeart/2005/8/layout/radial5"/>
    <dgm:cxn modelId="{342771D6-F9FD-46A2-99BA-6B63C076DC3F}" type="presOf" srcId="{BDD8DF8A-4AE3-4B52-BEF2-8388EF0069CF}" destId="{5FC3C3D9-4CA8-4D65-8D8F-369404887FF0}" srcOrd="1" destOrd="0" presId="urn:microsoft.com/office/officeart/2005/8/layout/radial5"/>
    <dgm:cxn modelId="{D8A4323C-112A-4AC9-A14A-16C6595EBAAC}" type="presOf" srcId="{BF4E6ABE-9D50-453F-A09A-9872E74D4DDD}" destId="{623CE517-FFA9-49B0-8CCB-16B76393A90C}" srcOrd="0" destOrd="0" presId="urn:microsoft.com/office/officeart/2005/8/layout/radial5"/>
    <dgm:cxn modelId="{008C083B-A5F8-491D-B9F6-3766A8C71570}" type="presOf" srcId="{E0A62837-3B25-43F9-94CC-844DC15C219D}" destId="{9F2BC371-7AD3-4242-A5FC-284EEBBFD04D}" srcOrd="0" destOrd="0" presId="urn:microsoft.com/office/officeart/2005/8/layout/radial5"/>
    <dgm:cxn modelId="{EE521CE1-CD9F-4BD3-A9B5-CEAB5F4177A5}" type="presOf" srcId="{F80155ED-91FD-46DB-AD2E-6F359B9F83BA}" destId="{7DA28AE0-3004-42A2-A199-E1469484FE75}" srcOrd="0" destOrd="0" presId="urn:microsoft.com/office/officeart/2005/8/layout/radial5"/>
    <dgm:cxn modelId="{4856E2B8-54E7-4EE3-B244-A4DFD97D92C9}" type="presOf" srcId="{01A4A347-4962-47B0-88CB-D2BF01B83AFE}" destId="{0D515799-0BFF-4844-965C-1A29CEBF820B}" srcOrd="0" destOrd="0" presId="urn:microsoft.com/office/officeart/2005/8/layout/radial5"/>
    <dgm:cxn modelId="{2D3A2AB2-7111-4B4D-856D-25F21DB921EF}" type="presOf" srcId="{0B1EA045-5FDC-4E0C-81C7-845B081C73A6}" destId="{3FF0C5EE-A58C-4BA6-B466-4667ABA8D1E1}" srcOrd="0" destOrd="0" presId="urn:microsoft.com/office/officeart/2005/8/layout/radial5"/>
    <dgm:cxn modelId="{A194F251-9708-45AA-852A-D063741CFB8B}" type="presOf" srcId="{23FAECC9-A709-4D0F-9E2F-7DCB453D5BDC}" destId="{BA25141B-9187-480F-AEB9-3673F6824742}" srcOrd="0" destOrd="0" presId="urn:microsoft.com/office/officeart/2005/8/layout/radial5"/>
    <dgm:cxn modelId="{8B145975-4DCB-4295-B0AA-30F9B31A4603}" type="presOf" srcId="{4DBACDC9-DB91-4CAC-8DBA-8A091C590033}" destId="{D7B4BEB0-9D77-4569-8BC1-DB2B7109DE5A}" srcOrd="1" destOrd="0" presId="urn:microsoft.com/office/officeart/2005/8/layout/radial5"/>
    <dgm:cxn modelId="{B1B60BFE-C612-4DF4-9F82-C049BBECCE9B}" type="presOf" srcId="{9ED085B3-BCAD-40F7-8C72-9FDF17B2301A}" destId="{686A0384-40F1-477E-B2C9-B3504873B588}" srcOrd="1" destOrd="0" presId="urn:microsoft.com/office/officeart/2005/8/layout/radial5"/>
    <dgm:cxn modelId="{22F50E98-23EE-45BF-A6AA-7F4832A5ABC9}" srcId="{01A4A347-4962-47B0-88CB-D2BF01B83AFE}" destId="{FF6BBE9F-0114-4B18-816B-DB80D2D2D9A6}" srcOrd="3" destOrd="0" parTransId="{23FAECC9-A709-4D0F-9E2F-7DCB453D5BDC}" sibTransId="{C3E7F177-7D4F-4058-87DA-167762EE8A09}"/>
    <dgm:cxn modelId="{823A65B4-C516-4BDD-B983-F5D3275A906E}" srcId="{01A4A347-4962-47B0-88CB-D2BF01B83AFE}" destId="{B17E194D-C880-4265-9E40-9FD7D4AD867E}" srcOrd="0" destOrd="0" parTransId="{13CDECE0-93EE-4F4B-A47E-629A76237912}" sibTransId="{D27CB2FF-3B8A-4DD4-AF8C-F4CDFF210AF1}"/>
    <dgm:cxn modelId="{5F8B6826-6D99-47DC-AF11-74E2DD65AE8E}" type="presParOf" srcId="{A186F3A6-22A7-4E5E-96E0-853EEDF92B4C}" destId="{0D515799-0BFF-4844-965C-1A29CEBF820B}" srcOrd="0" destOrd="0" presId="urn:microsoft.com/office/officeart/2005/8/layout/radial5"/>
    <dgm:cxn modelId="{1856B290-1A0D-40BA-84F1-91EB1816D160}" type="presParOf" srcId="{A186F3A6-22A7-4E5E-96E0-853EEDF92B4C}" destId="{DF07581D-2D5E-487C-905A-D776751CEF04}" srcOrd="1" destOrd="0" presId="urn:microsoft.com/office/officeart/2005/8/layout/radial5"/>
    <dgm:cxn modelId="{9AAECF3A-950A-4569-9227-9BBE92E25EEA}" type="presParOf" srcId="{DF07581D-2D5E-487C-905A-D776751CEF04}" destId="{E26D1B23-779E-4317-A830-4EEC5186890D}" srcOrd="0" destOrd="0" presId="urn:microsoft.com/office/officeart/2005/8/layout/radial5"/>
    <dgm:cxn modelId="{62104575-AA03-4EAA-AED4-B8593871CCB9}" type="presParOf" srcId="{A186F3A6-22A7-4E5E-96E0-853EEDF92B4C}" destId="{9F3A6353-F9A6-418E-9843-F721EF7B50D9}" srcOrd="2" destOrd="0" presId="urn:microsoft.com/office/officeart/2005/8/layout/radial5"/>
    <dgm:cxn modelId="{72D27A1E-F33F-4364-83A8-17DD471C86AE}" type="presParOf" srcId="{A186F3A6-22A7-4E5E-96E0-853EEDF92B4C}" destId="{0DF04213-9451-4CD1-AD73-CE204FB29B5B}" srcOrd="3" destOrd="0" presId="urn:microsoft.com/office/officeart/2005/8/layout/radial5"/>
    <dgm:cxn modelId="{B79161DF-C6CB-48C3-A9FC-B64A34444BA1}" type="presParOf" srcId="{0DF04213-9451-4CD1-AD73-CE204FB29B5B}" destId="{D7B4BEB0-9D77-4569-8BC1-DB2B7109DE5A}" srcOrd="0" destOrd="0" presId="urn:microsoft.com/office/officeart/2005/8/layout/radial5"/>
    <dgm:cxn modelId="{227B56E4-8356-42E4-B7C0-C741B9A420A1}" type="presParOf" srcId="{A186F3A6-22A7-4E5E-96E0-853EEDF92B4C}" destId="{81BD0150-FCA1-4BBC-BF37-8C9E1A4E15E2}" srcOrd="4" destOrd="0" presId="urn:microsoft.com/office/officeart/2005/8/layout/radial5"/>
    <dgm:cxn modelId="{5C80F9D3-7ECA-47E5-90F0-FBAA53A600CA}" type="presParOf" srcId="{A186F3A6-22A7-4E5E-96E0-853EEDF92B4C}" destId="{7DA28AE0-3004-42A2-A199-E1469484FE75}" srcOrd="5" destOrd="0" presId="urn:microsoft.com/office/officeart/2005/8/layout/radial5"/>
    <dgm:cxn modelId="{3A3BD0C7-880D-4F4B-87A2-584194484C62}" type="presParOf" srcId="{7DA28AE0-3004-42A2-A199-E1469484FE75}" destId="{2251F6CE-94AB-44A2-9A7F-2AF672B166A8}" srcOrd="0" destOrd="0" presId="urn:microsoft.com/office/officeart/2005/8/layout/radial5"/>
    <dgm:cxn modelId="{905F0B30-461B-4F46-8C09-3B015B3F902F}" type="presParOf" srcId="{A186F3A6-22A7-4E5E-96E0-853EEDF92B4C}" destId="{F055DC80-B4D7-4939-A8F9-D8B1883929A9}" srcOrd="6" destOrd="0" presId="urn:microsoft.com/office/officeart/2005/8/layout/radial5"/>
    <dgm:cxn modelId="{8D6363E3-B58E-431D-97A1-50ED70EDD03E}" type="presParOf" srcId="{A186F3A6-22A7-4E5E-96E0-853EEDF92B4C}" destId="{BA25141B-9187-480F-AEB9-3673F6824742}" srcOrd="7" destOrd="0" presId="urn:microsoft.com/office/officeart/2005/8/layout/radial5"/>
    <dgm:cxn modelId="{3ED38585-455C-48EA-B87C-AAEF3FF69CF5}" type="presParOf" srcId="{BA25141B-9187-480F-AEB9-3673F6824742}" destId="{BC4EC265-BBEF-42F4-853D-003F09B9B609}" srcOrd="0" destOrd="0" presId="urn:microsoft.com/office/officeart/2005/8/layout/radial5"/>
    <dgm:cxn modelId="{CC407799-D010-4761-85C4-1EC6FEB7DB70}" type="presParOf" srcId="{A186F3A6-22A7-4E5E-96E0-853EEDF92B4C}" destId="{8E8664A9-F1B4-4C60-B48C-42BBE9AFFCAE}" srcOrd="8" destOrd="0" presId="urn:microsoft.com/office/officeart/2005/8/layout/radial5"/>
    <dgm:cxn modelId="{AB90C3FB-D5E7-42F5-893B-7D46BA91574C}" type="presParOf" srcId="{A186F3A6-22A7-4E5E-96E0-853EEDF92B4C}" destId="{CB28D2C5-3FDE-416D-8A9E-DB387EE448B4}" srcOrd="9" destOrd="0" presId="urn:microsoft.com/office/officeart/2005/8/layout/radial5"/>
    <dgm:cxn modelId="{1E076E08-3B2B-4BF3-A6BE-AC745BC8FA83}" type="presParOf" srcId="{CB28D2C5-3FDE-416D-8A9E-DB387EE448B4}" destId="{5FC3C3D9-4CA8-4D65-8D8F-369404887FF0}" srcOrd="0" destOrd="0" presId="urn:microsoft.com/office/officeart/2005/8/layout/radial5"/>
    <dgm:cxn modelId="{A4C59A67-5FB9-4692-9728-715BF776F507}" type="presParOf" srcId="{A186F3A6-22A7-4E5E-96E0-853EEDF92B4C}" destId="{90718135-B371-482A-839E-59F4EE4F3667}" srcOrd="10" destOrd="0" presId="urn:microsoft.com/office/officeart/2005/8/layout/radial5"/>
    <dgm:cxn modelId="{C81BF7D7-3A78-46F3-808D-12A463BF8E3A}" type="presParOf" srcId="{A186F3A6-22A7-4E5E-96E0-853EEDF92B4C}" destId="{9C724246-4962-4B60-B579-EE57C727B99A}" srcOrd="11" destOrd="0" presId="urn:microsoft.com/office/officeart/2005/8/layout/radial5"/>
    <dgm:cxn modelId="{79A180DD-92DC-48F0-B8F0-C202BCFF87BE}" type="presParOf" srcId="{9C724246-4962-4B60-B579-EE57C727B99A}" destId="{686A0384-40F1-477E-B2C9-B3504873B588}" srcOrd="0" destOrd="0" presId="urn:microsoft.com/office/officeart/2005/8/layout/radial5"/>
    <dgm:cxn modelId="{F6973A0A-4E9D-496B-8EFB-02F7BFD5A131}" type="presParOf" srcId="{A186F3A6-22A7-4E5E-96E0-853EEDF92B4C}" destId="{9F2BC371-7AD3-4242-A5FC-284EEBBFD04D}" srcOrd="12" destOrd="0" presId="urn:microsoft.com/office/officeart/2005/8/layout/radial5"/>
    <dgm:cxn modelId="{A1CFC69E-22A6-4BA4-8A52-0FD6CD439033}" type="presParOf" srcId="{A186F3A6-22A7-4E5E-96E0-853EEDF92B4C}" destId="{6007A66B-E649-4475-A28A-C9FD224DD5BE}" srcOrd="13" destOrd="0" presId="urn:microsoft.com/office/officeart/2005/8/layout/radial5"/>
    <dgm:cxn modelId="{750EDF32-01FE-473C-8BEA-A49781A4CC55}" type="presParOf" srcId="{6007A66B-E649-4475-A28A-C9FD224DD5BE}" destId="{4388BB9D-C9F3-4B55-A792-9640C716C476}" srcOrd="0" destOrd="0" presId="urn:microsoft.com/office/officeart/2005/8/layout/radial5"/>
    <dgm:cxn modelId="{19FBBB86-B358-4BA7-B5D6-093645D0DFD9}" type="presParOf" srcId="{A186F3A6-22A7-4E5E-96E0-853EEDF92B4C}" destId="{623CE517-FFA9-49B0-8CCB-16B76393A90C}" srcOrd="14" destOrd="0" presId="urn:microsoft.com/office/officeart/2005/8/layout/radial5"/>
    <dgm:cxn modelId="{CD169A5B-C1C0-4F52-AB3D-1E5287FE79AD}" type="presParOf" srcId="{A186F3A6-22A7-4E5E-96E0-853EEDF92B4C}" destId="{3FF0C5EE-A58C-4BA6-B466-4667ABA8D1E1}" srcOrd="15" destOrd="0" presId="urn:microsoft.com/office/officeart/2005/8/layout/radial5"/>
    <dgm:cxn modelId="{D91596A1-3880-46AF-875A-784CE4BCFD82}" type="presParOf" srcId="{3FF0C5EE-A58C-4BA6-B466-4667ABA8D1E1}" destId="{BCA4A19B-BC3B-4A64-B32F-E9562677C965}" srcOrd="0" destOrd="0" presId="urn:microsoft.com/office/officeart/2005/8/layout/radial5"/>
    <dgm:cxn modelId="{7631FBDC-7B29-4CF2-85AB-6816B7805757}" type="presParOf" srcId="{A186F3A6-22A7-4E5E-96E0-853EEDF92B4C}" destId="{A2328034-A7C0-4EB0-8818-7C5A69981F07}"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0A5A4B-2958-4BB2-8F38-9A80FBB4F313}" type="doc">
      <dgm:prSet loTypeId="urn:microsoft.com/office/officeart/2005/8/layout/vProcess5" loCatId="process" qsTypeId="urn:microsoft.com/office/officeart/2005/8/quickstyle/simple4" qsCatId="simple" csTypeId="urn:microsoft.com/office/officeart/2005/8/colors/colorful4" csCatId="colorful" phldr="1"/>
      <dgm:spPr/>
      <dgm:t>
        <a:bodyPr/>
        <a:lstStyle/>
        <a:p>
          <a:endParaRPr lang="en-US"/>
        </a:p>
      </dgm:t>
    </dgm:pt>
    <dgm:pt modelId="{DCAF105B-2348-42F6-8637-BCA4A49DEB7D}">
      <dgm:prSet phldrT="[Text]"/>
      <dgm:spPr/>
      <dgm:t>
        <a:bodyPr/>
        <a:lstStyle/>
        <a:p>
          <a:r>
            <a:rPr lang="en-US" b="1" dirty="0" smtClean="0"/>
            <a:t>Telecom ACT /Law</a:t>
          </a:r>
          <a:endParaRPr lang="en-US" b="1" dirty="0"/>
        </a:p>
      </dgm:t>
    </dgm:pt>
    <dgm:pt modelId="{233B1E18-A48A-4AC5-B72C-82E9A378582D}" type="parTrans" cxnId="{4D18D716-1FF4-4652-971F-FE7978116700}">
      <dgm:prSet/>
      <dgm:spPr/>
      <dgm:t>
        <a:bodyPr/>
        <a:lstStyle/>
        <a:p>
          <a:endParaRPr lang="en-US"/>
        </a:p>
      </dgm:t>
    </dgm:pt>
    <dgm:pt modelId="{78773C4E-B3E6-48D7-B530-18F40F2B0929}" type="sibTrans" cxnId="{4D18D716-1FF4-4652-971F-FE7978116700}">
      <dgm:prSet/>
      <dgm:spPr/>
      <dgm:t>
        <a:bodyPr/>
        <a:lstStyle/>
        <a:p>
          <a:endParaRPr lang="en-US"/>
        </a:p>
      </dgm:t>
    </dgm:pt>
    <dgm:pt modelId="{88778993-D93E-4268-B3CF-2BE64D8B375C}">
      <dgm:prSet phldrT="[Text]"/>
      <dgm:spPr/>
      <dgm:t>
        <a:bodyPr/>
        <a:lstStyle/>
        <a:p>
          <a:r>
            <a:rPr lang="en-US" b="1" dirty="0" smtClean="0"/>
            <a:t>Spectrum Policy</a:t>
          </a:r>
          <a:endParaRPr lang="en-US" b="1" dirty="0"/>
        </a:p>
      </dgm:t>
    </dgm:pt>
    <dgm:pt modelId="{164DB017-5704-40B9-A83E-F16B92A54C75}" type="parTrans" cxnId="{ABDC5567-3217-438B-AA04-132A1E4C7595}">
      <dgm:prSet/>
      <dgm:spPr/>
      <dgm:t>
        <a:bodyPr/>
        <a:lstStyle/>
        <a:p>
          <a:endParaRPr lang="en-US"/>
        </a:p>
      </dgm:t>
    </dgm:pt>
    <dgm:pt modelId="{83BA2A5B-2A3F-410B-9A43-6073480F6158}" type="sibTrans" cxnId="{ABDC5567-3217-438B-AA04-132A1E4C7595}">
      <dgm:prSet/>
      <dgm:spPr/>
      <dgm:t>
        <a:bodyPr/>
        <a:lstStyle/>
        <a:p>
          <a:endParaRPr lang="en-US"/>
        </a:p>
      </dgm:t>
    </dgm:pt>
    <dgm:pt modelId="{2FE3BD7C-7A64-4609-AC06-1B713F1EE071}">
      <dgm:prSet phldrT="[Text]"/>
      <dgm:spPr/>
      <dgm:t>
        <a:bodyPr/>
        <a:lstStyle/>
        <a:p>
          <a:r>
            <a:rPr lang="en-US" b="1" dirty="0" smtClean="0"/>
            <a:t>National Table of Frequency Allocation</a:t>
          </a:r>
          <a:endParaRPr lang="en-US" b="1" dirty="0"/>
        </a:p>
      </dgm:t>
    </dgm:pt>
    <dgm:pt modelId="{969EE349-54A2-43D4-A798-0B8443FC3801}" type="parTrans" cxnId="{C39F275B-BA17-416A-9DE9-33357776D825}">
      <dgm:prSet/>
      <dgm:spPr/>
      <dgm:t>
        <a:bodyPr/>
        <a:lstStyle/>
        <a:p>
          <a:endParaRPr lang="en-US"/>
        </a:p>
      </dgm:t>
    </dgm:pt>
    <dgm:pt modelId="{1C089D8F-63DB-4131-BECD-6E16EEC4BCE9}" type="sibTrans" cxnId="{C39F275B-BA17-416A-9DE9-33357776D825}">
      <dgm:prSet/>
      <dgm:spPr/>
      <dgm:t>
        <a:bodyPr/>
        <a:lstStyle/>
        <a:p>
          <a:endParaRPr lang="en-US"/>
        </a:p>
      </dgm:t>
    </dgm:pt>
    <dgm:pt modelId="{CCF814CF-CE0B-4E71-ABA2-7C6A0813A391}" type="pres">
      <dgm:prSet presAssocID="{BE0A5A4B-2958-4BB2-8F38-9A80FBB4F313}" presName="outerComposite" presStyleCnt="0">
        <dgm:presLayoutVars>
          <dgm:chMax val="5"/>
          <dgm:dir/>
          <dgm:resizeHandles val="exact"/>
        </dgm:presLayoutVars>
      </dgm:prSet>
      <dgm:spPr/>
      <dgm:t>
        <a:bodyPr/>
        <a:lstStyle/>
        <a:p>
          <a:endParaRPr lang="en-US"/>
        </a:p>
      </dgm:t>
    </dgm:pt>
    <dgm:pt modelId="{7F85421A-8DD6-4AF1-9691-7BF6481BFF45}" type="pres">
      <dgm:prSet presAssocID="{BE0A5A4B-2958-4BB2-8F38-9A80FBB4F313}" presName="dummyMaxCanvas" presStyleCnt="0">
        <dgm:presLayoutVars/>
      </dgm:prSet>
      <dgm:spPr/>
      <dgm:t>
        <a:bodyPr/>
        <a:lstStyle/>
        <a:p>
          <a:endParaRPr lang="en-US"/>
        </a:p>
      </dgm:t>
    </dgm:pt>
    <dgm:pt modelId="{A5F1B6AD-1808-49FA-B3A3-4BA3B7F01354}" type="pres">
      <dgm:prSet presAssocID="{BE0A5A4B-2958-4BB2-8F38-9A80FBB4F313}" presName="ThreeNodes_1" presStyleLbl="node1" presStyleIdx="0" presStyleCnt="3">
        <dgm:presLayoutVars>
          <dgm:bulletEnabled val="1"/>
        </dgm:presLayoutVars>
      </dgm:prSet>
      <dgm:spPr/>
      <dgm:t>
        <a:bodyPr/>
        <a:lstStyle/>
        <a:p>
          <a:endParaRPr lang="en-US"/>
        </a:p>
      </dgm:t>
    </dgm:pt>
    <dgm:pt modelId="{F86F6B44-1A85-468D-8F44-16439FEC0E3F}" type="pres">
      <dgm:prSet presAssocID="{BE0A5A4B-2958-4BB2-8F38-9A80FBB4F313}" presName="ThreeNodes_2" presStyleLbl="node1" presStyleIdx="1" presStyleCnt="3">
        <dgm:presLayoutVars>
          <dgm:bulletEnabled val="1"/>
        </dgm:presLayoutVars>
      </dgm:prSet>
      <dgm:spPr/>
      <dgm:t>
        <a:bodyPr/>
        <a:lstStyle/>
        <a:p>
          <a:endParaRPr lang="en-US"/>
        </a:p>
      </dgm:t>
    </dgm:pt>
    <dgm:pt modelId="{34EC0B40-E15F-4288-BBE4-ACCB5A42CD3F}" type="pres">
      <dgm:prSet presAssocID="{BE0A5A4B-2958-4BB2-8F38-9A80FBB4F313}" presName="ThreeNodes_3" presStyleLbl="node1" presStyleIdx="2" presStyleCnt="3">
        <dgm:presLayoutVars>
          <dgm:bulletEnabled val="1"/>
        </dgm:presLayoutVars>
      </dgm:prSet>
      <dgm:spPr/>
      <dgm:t>
        <a:bodyPr/>
        <a:lstStyle/>
        <a:p>
          <a:endParaRPr lang="en-US"/>
        </a:p>
      </dgm:t>
    </dgm:pt>
    <dgm:pt modelId="{B4700FDD-09B6-4EBF-A5C7-ACE273A2CF2A}" type="pres">
      <dgm:prSet presAssocID="{BE0A5A4B-2958-4BB2-8F38-9A80FBB4F313}" presName="ThreeConn_1-2" presStyleLbl="fgAccFollowNode1" presStyleIdx="0" presStyleCnt="2">
        <dgm:presLayoutVars>
          <dgm:bulletEnabled val="1"/>
        </dgm:presLayoutVars>
      </dgm:prSet>
      <dgm:spPr/>
      <dgm:t>
        <a:bodyPr/>
        <a:lstStyle/>
        <a:p>
          <a:endParaRPr lang="en-US"/>
        </a:p>
      </dgm:t>
    </dgm:pt>
    <dgm:pt modelId="{FAA4F483-5019-4E14-B8A1-E0DD9AAE68B6}" type="pres">
      <dgm:prSet presAssocID="{BE0A5A4B-2958-4BB2-8F38-9A80FBB4F313}" presName="ThreeConn_2-3" presStyleLbl="fgAccFollowNode1" presStyleIdx="1" presStyleCnt="2">
        <dgm:presLayoutVars>
          <dgm:bulletEnabled val="1"/>
        </dgm:presLayoutVars>
      </dgm:prSet>
      <dgm:spPr/>
      <dgm:t>
        <a:bodyPr/>
        <a:lstStyle/>
        <a:p>
          <a:endParaRPr lang="en-US"/>
        </a:p>
      </dgm:t>
    </dgm:pt>
    <dgm:pt modelId="{46F8DA9D-EB33-4CE3-AB3F-FD0E54A82BC2}" type="pres">
      <dgm:prSet presAssocID="{BE0A5A4B-2958-4BB2-8F38-9A80FBB4F313}" presName="ThreeNodes_1_text" presStyleLbl="node1" presStyleIdx="2" presStyleCnt="3">
        <dgm:presLayoutVars>
          <dgm:bulletEnabled val="1"/>
        </dgm:presLayoutVars>
      </dgm:prSet>
      <dgm:spPr/>
      <dgm:t>
        <a:bodyPr/>
        <a:lstStyle/>
        <a:p>
          <a:endParaRPr lang="en-US"/>
        </a:p>
      </dgm:t>
    </dgm:pt>
    <dgm:pt modelId="{0A4FA739-76FB-4087-ABFC-0F53E8EDE131}" type="pres">
      <dgm:prSet presAssocID="{BE0A5A4B-2958-4BB2-8F38-9A80FBB4F313}" presName="ThreeNodes_2_text" presStyleLbl="node1" presStyleIdx="2" presStyleCnt="3">
        <dgm:presLayoutVars>
          <dgm:bulletEnabled val="1"/>
        </dgm:presLayoutVars>
      </dgm:prSet>
      <dgm:spPr/>
      <dgm:t>
        <a:bodyPr/>
        <a:lstStyle/>
        <a:p>
          <a:endParaRPr lang="en-US"/>
        </a:p>
      </dgm:t>
    </dgm:pt>
    <dgm:pt modelId="{20096894-BAAA-4028-B667-28E1A8EB5DE6}" type="pres">
      <dgm:prSet presAssocID="{BE0A5A4B-2958-4BB2-8F38-9A80FBB4F313}" presName="ThreeNodes_3_text" presStyleLbl="node1" presStyleIdx="2" presStyleCnt="3">
        <dgm:presLayoutVars>
          <dgm:bulletEnabled val="1"/>
        </dgm:presLayoutVars>
      </dgm:prSet>
      <dgm:spPr/>
      <dgm:t>
        <a:bodyPr/>
        <a:lstStyle/>
        <a:p>
          <a:endParaRPr lang="en-US"/>
        </a:p>
      </dgm:t>
    </dgm:pt>
  </dgm:ptLst>
  <dgm:cxnLst>
    <dgm:cxn modelId="{56CC1FD5-51EF-458D-8189-8C046DD6D666}" type="presOf" srcId="{BE0A5A4B-2958-4BB2-8F38-9A80FBB4F313}" destId="{CCF814CF-CE0B-4E71-ABA2-7C6A0813A391}" srcOrd="0" destOrd="0" presId="urn:microsoft.com/office/officeart/2005/8/layout/vProcess5"/>
    <dgm:cxn modelId="{2AA5276E-2C70-4F96-A885-CBAA0F19C8E3}" type="presOf" srcId="{DCAF105B-2348-42F6-8637-BCA4A49DEB7D}" destId="{A5F1B6AD-1808-49FA-B3A3-4BA3B7F01354}" srcOrd="0" destOrd="0" presId="urn:microsoft.com/office/officeart/2005/8/layout/vProcess5"/>
    <dgm:cxn modelId="{FDD42D36-5886-46A1-81C5-60786267A3C4}" type="presOf" srcId="{88778993-D93E-4268-B3CF-2BE64D8B375C}" destId="{0A4FA739-76FB-4087-ABFC-0F53E8EDE131}" srcOrd="1" destOrd="0" presId="urn:microsoft.com/office/officeart/2005/8/layout/vProcess5"/>
    <dgm:cxn modelId="{452ECB7B-6EDE-4256-9C2A-48EFB8E9C437}" type="presOf" srcId="{DCAF105B-2348-42F6-8637-BCA4A49DEB7D}" destId="{46F8DA9D-EB33-4CE3-AB3F-FD0E54A82BC2}" srcOrd="1" destOrd="0" presId="urn:microsoft.com/office/officeart/2005/8/layout/vProcess5"/>
    <dgm:cxn modelId="{4D18D716-1FF4-4652-971F-FE7978116700}" srcId="{BE0A5A4B-2958-4BB2-8F38-9A80FBB4F313}" destId="{DCAF105B-2348-42F6-8637-BCA4A49DEB7D}" srcOrd="0" destOrd="0" parTransId="{233B1E18-A48A-4AC5-B72C-82E9A378582D}" sibTransId="{78773C4E-B3E6-48D7-B530-18F40F2B0929}"/>
    <dgm:cxn modelId="{ABDC5567-3217-438B-AA04-132A1E4C7595}" srcId="{BE0A5A4B-2958-4BB2-8F38-9A80FBB4F313}" destId="{88778993-D93E-4268-B3CF-2BE64D8B375C}" srcOrd="1" destOrd="0" parTransId="{164DB017-5704-40B9-A83E-F16B92A54C75}" sibTransId="{83BA2A5B-2A3F-410B-9A43-6073480F6158}"/>
    <dgm:cxn modelId="{45D430DA-6C19-41ED-AC61-AD65E67EFA0B}" type="presOf" srcId="{78773C4E-B3E6-48D7-B530-18F40F2B0929}" destId="{B4700FDD-09B6-4EBF-A5C7-ACE273A2CF2A}" srcOrd="0" destOrd="0" presId="urn:microsoft.com/office/officeart/2005/8/layout/vProcess5"/>
    <dgm:cxn modelId="{636D7343-EFAA-4883-B567-AC6DE92974EF}" type="presOf" srcId="{83BA2A5B-2A3F-410B-9A43-6073480F6158}" destId="{FAA4F483-5019-4E14-B8A1-E0DD9AAE68B6}" srcOrd="0" destOrd="0" presId="urn:microsoft.com/office/officeart/2005/8/layout/vProcess5"/>
    <dgm:cxn modelId="{8F7D2659-2E27-43FA-8EF5-F269FCF04B2F}" type="presOf" srcId="{2FE3BD7C-7A64-4609-AC06-1B713F1EE071}" destId="{20096894-BAAA-4028-B667-28E1A8EB5DE6}" srcOrd="1" destOrd="0" presId="urn:microsoft.com/office/officeart/2005/8/layout/vProcess5"/>
    <dgm:cxn modelId="{5F23D4A7-757F-40F5-B987-DBC88B60537A}" type="presOf" srcId="{2FE3BD7C-7A64-4609-AC06-1B713F1EE071}" destId="{34EC0B40-E15F-4288-BBE4-ACCB5A42CD3F}" srcOrd="0" destOrd="0" presId="urn:microsoft.com/office/officeart/2005/8/layout/vProcess5"/>
    <dgm:cxn modelId="{58DA455D-4510-40EE-930C-1B0D38F13CEE}" type="presOf" srcId="{88778993-D93E-4268-B3CF-2BE64D8B375C}" destId="{F86F6B44-1A85-468D-8F44-16439FEC0E3F}" srcOrd="0" destOrd="0" presId="urn:microsoft.com/office/officeart/2005/8/layout/vProcess5"/>
    <dgm:cxn modelId="{C39F275B-BA17-416A-9DE9-33357776D825}" srcId="{BE0A5A4B-2958-4BB2-8F38-9A80FBB4F313}" destId="{2FE3BD7C-7A64-4609-AC06-1B713F1EE071}" srcOrd="2" destOrd="0" parTransId="{969EE349-54A2-43D4-A798-0B8443FC3801}" sibTransId="{1C089D8F-63DB-4131-BECD-6E16EEC4BCE9}"/>
    <dgm:cxn modelId="{0A976B28-E0EF-4522-9543-3A9419727A04}" type="presParOf" srcId="{CCF814CF-CE0B-4E71-ABA2-7C6A0813A391}" destId="{7F85421A-8DD6-4AF1-9691-7BF6481BFF45}" srcOrd="0" destOrd="0" presId="urn:microsoft.com/office/officeart/2005/8/layout/vProcess5"/>
    <dgm:cxn modelId="{ADDFF5DF-03A5-4AC0-B0EE-34AA032EF07B}" type="presParOf" srcId="{CCF814CF-CE0B-4E71-ABA2-7C6A0813A391}" destId="{A5F1B6AD-1808-49FA-B3A3-4BA3B7F01354}" srcOrd="1" destOrd="0" presId="urn:microsoft.com/office/officeart/2005/8/layout/vProcess5"/>
    <dgm:cxn modelId="{BE7482C6-C187-4CCB-8013-4B7ACAFEF7D5}" type="presParOf" srcId="{CCF814CF-CE0B-4E71-ABA2-7C6A0813A391}" destId="{F86F6B44-1A85-468D-8F44-16439FEC0E3F}" srcOrd="2" destOrd="0" presId="urn:microsoft.com/office/officeart/2005/8/layout/vProcess5"/>
    <dgm:cxn modelId="{CC47A4D3-CA8B-4986-995D-2D31B17D9A70}" type="presParOf" srcId="{CCF814CF-CE0B-4E71-ABA2-7C6A0813A391}" destId="{34EC0B40-E15F-4288-BBE4-ACCB5A42CD3F}" srcOrd="3" destOrd="0" presId="urn:microsoft.com/office/officeart/2005/8/layout/vProcess5"/>
    <dgm:cxn modelId="{DE0E4F4A-901B-45C7-B770-D53A0DFF5C2D}" type="presParOf" srcId="{CCF814CF-CE0B-4E71-ABA2-7C6A0813A391}" destId="{B4700FDD-09B6-4EBF-A5C7-ACE273A2CF2A}" srcOrd="4" destOrd="0" presId="urn:microsoft.com/office/officeart/2005/8/layout/vProcess5"/>
    <dgm:cxn modelId="{0F694256-D0E1-4052-8430-82598BBCAC0C}" type="presParOf" srcId="{CCF814CF-CE0B-4E71-ABA2-7C6A0813A391}" destId="{FAA4F483-5019-4E14-B8A1-E0DD9AAE68B6}" srcOrd="5" destOrd="0" presId="urn:microsoft.com/office/officeart/2005/8/layout/vProcess5"/>
    <dgm:cxn modelId="{2C974BA6-4E59-4A44-A5A1-2B01644BD462}" type="presParOf" srcId="{CCF814CF-CE0B-4E71-ABA2-7C6A0813A391}" destId="{46F8DA9D-EB33-4CE3-AB3F-FD0E54A82BC2}" srcOrd="6" destOrd="0" presId="urn:microsoft.com/office/officeart/2005/8/layout/vProcess5"/>
    <dgm:cxn modelId="{E777D301-17EE-4CF9-A534-AF568703707C}" type="presParOf" srcId="{CCF814CF-CE0B-4E71-ABA2-7C6A0813A391}" destId="{0A4FA739-76FB-4087-ABFC-0F53E8EDE131}" srcOrd="7" destOrd="0" presId="urn:microsoft.com/office/officeart/2005/8/layout/vProcess5"/>
    <dgm:cxn modelId="{F729CEE6-8AD3-4AD4-966D-E96ADC1231B2}" type="presParOf" srcId="{CCF814CF-CE0B-4E71-ABA2-7C6A0813A391}" destId="{20096894-BAAA-4028-B667-28E1A8EB5DE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E8057-37BC-41FE-A4AB-3BCD3DE06781}">
      <dsp:nvSpPr>
        <dsp:cNvPr id="0" name=""/>
        <dsp:cNvSpPr/>
      </dsp:nvSpPr>
      <dsp:spPr>
        <a:xfrm>
          <a:off x="0" y="2335583"/>
          <a:ext cx="11195685" cy="8301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Automation of National Spectrum Management</a:t>
          </a:r>
          <a:endParaRPr lang="en-US" sz="4000" kern="1200" dirty="0"/>
        </a:p>
      </dsp:txBody>
      <dsp:txXfrm>
        <a:off x="40524" y="2376107"/>
        <a:ext cx="11114637" cy="749089"/>
      </dsp:txXfrm>
    </dsp:sp>
    <dsp:sp modelId="{F2A5A05C-9958-403C-8E27-6B498938BCF0}">
      <dsp:nvSpPr>
        <dsp:cNvPr id="0" name=""/>
        <dsp:cNvSpPr/>
      </dsp:nvSpPr>
      <dsp:spPr>
        <a:xfrm>
          <a:off x="0" y="0"/>
          <a:ext cx="11195685" cy="8301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RF and its internati8onal Management</a:t>
          </a:r>
          <a:endParaRPr lang="en-US" sz="4000" kern="1200" dirty="0"/>
        </a:p>
      </dsp:txBody>
      <dsp:txXfrm>
        <a:off x="40524" y="40524"/>
        <a:ext cx="11114637" cy="749089"/>
      </dsp:txXfrm>
    </dsp:sp>
    <dsp:sp modelId="{01A04B14-917C-4D5D-BE63-C04EC173EC5F}">
      <dsp:nvSpPr>
        <dsp:cNvPr id="0" name=""/>
        <dsp:cNvSpPr/>
      </dsp:nvSpPr>
      <dsp:spPr>
        <a:xfrm>
          <a:off x="0" y="1111125"/>
          <a:ext cx="11195685" cy="8301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National Spectrum Management</a:t>
          </a:r>
          <a:endParaRPr lang="en-US" sz="4000" kern="1200" dirty="0"/>
        </a:p>
      </dsp:txBody>
      <dsp:txXfrm>
        <a:off x="40524" y="1151649"/>
        <a:ext cx="11114637" cy="749089"/>
      </dsp:txXfrm>
    </dsp:sp>
    <dsp:sp modelId="{EBC1EF94-94F1-4D8F-87D1-BBB9CF69A45B}">
      <dsp:nvSpPr>
        <dsp:cNvPr id="0" name=""/>
        <dsp:cNvSpPr/>
      </dsp:nvSpPr>
      <dsp:spPr>
        <a:xfrm>
          <a:off x="0" y="3710909"/>
          <a:ext cx="11195685" cy="18859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Additional study: </a:t>
          </a:r>
        </a:p>
        <a:p>
          <a:pPr lvl="0" algn="l" defTabSz="1778000" rtl="0">
            <a:lnSpc>
              <a:spcPct val="90000"/>
            </a:lnSpc>
            <a:spcBef>
              <a:spcPct val="0"/>
            </a:spcBef>
            <a:spcAft>
              <a:spcPct val="35000"/>
            </a:spcAft>
          </a:pPr>
          <a:r>
            <a:rPr lang="en-US" sz="1600" kern="1200" dirty="0" smtClean="0"/>
            <a:t>ITU SM tools</a:t>
          </a:r>
        </a:p>
        <a:p>
          <a:pPr lvl="0" algn="l" defTabSz="1778000" rtl="0">
            <a:lnSpc>
              <a:spcPct val="90000"/>
            </a:lnSpc>
            <a:spcBef>
              <a:spcPct val="0"/>
            </a:spcBef>
            <a:spcAft>
              <a:spcPct val="35000"/>
            </a:spcAft>
          </a:pPr>
          <a:r>
            <a:rPr lang="en-US" sz="1600" kern="1200" dirty="0" smtClean="0"/>
            <a:t>Examples of Structure of SM authorities</a:t>
          </a:r>
        </a:p>
      </dsp:txBody>
      <dsp:txXfrm>
        <a:off x="92064" y="3802973"/>
        <a:ext cx="11011557" cy="1701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74AC5-D1B9-44C7-AAB5-C4372544AFEF}">
      <dsp:nvSpPr>
        <dsp:cNvPr id="0" name=""/>
        <dsp:cNvSpPr/>
      </dsp:nvSpPr>
      <dsp:spPr>
        <a:xfrm>
          <a:off x="1214448" y="7"/>
          <a:ext cx="5787445" cy="131132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International/Regional framework </a:t>
          </a:r>
          <a:endParaRPr lang="en-US" sz="3300" kern="1200" dirty="0"/>
        </a:p>
      </dsp:txBody>
      <dsp:txXfrm>
        <a:off x="1252855" y="38414"/>
        <a:ext cx="5710631" cy="1234510"/>
      </dsp:txXfrm>
    </dsp:sp>
    <dsp:sp modelId="{8C1BD116-EEB7-4E4A-A0F0-CFD510711458}">
      <dsp:nvSpPr>
        <dsp:cNvPr id="0" name=""/>
        <dsp:cNvSpPr/>
      </dsp:nvSpPr>
      <dsp:spPr>
        <a:xfrm>
          <a:off x="4062451" y="1311331"/>
          <a:ext cx="91440" cy="524595"/>
        </a:xfrm>
        <a:custGeom>
          <a:avLst/>
          <a:gdLst/>
          <a:ahLst/>
          <a:cxnLst/>
          <a:rect l="0" t="0" r="0" b="0"/>
          <a:pathLst>
            <a:path>
              <a:moveTo>
                <a:pt x="45720" y="0"/>
              </a:moveTo>
              <a:lnTo>
                <a:pt x="45720" y="262297"/>
              </a:lnTo>
              <a:lnTo>
                <a:pt x="52348" y="262297"/>
              </a:lnTo>
              <a:lnTo>
                <a:pt x="52348" y="52459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8EAD7D6-799F-4560-9A87-9B1095C43F2E}">
      <dsp:nvSpPr>
        <dsp:cNvPr id="0" name=""/>
        <dsp:cNvSpPr/>
      </dsp:nvSpPr>
      <dsp:spPr>
        <a:xfrm>
          <a:off x="1715341" y="1835927"/>
          <a:ext cx="4798916" cy="131132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National framework</a:t>
          </a:r>
          <a:endParaRPr lang="en-US" sz="3300" kern="1200" dirty="0"/>
        </a:p>
      </dsp:txBody>
      <dsp:txXfrm>
        <a:off x="1753748" y="1874334"/>
        <a:ext cx="4722102" cy="1234510"/>
      </dsp:txXfrm>
    </dsp:sp>
    <dsp:sp modelId="{30F71AA1-713E-4577-9F62-572E553CB007}">
      <dsp:nvSpPr>
        <dsp:cNvPr id="0" name=""/>
        <dsp:cNvSpPr/>
      </dsp:nvSpPr>
      <dsp:spPr>
        <a:xfrm>
          <a:off x="2234212" y="3147251"/>
          <a:ext cx="1880587" cy="477374"/>
        </a:xfrm>
        <a:custGeom>
          <a:avLst/>
          <a:gdLst/>
          <a:ahLst/>
          <a:cxnLst/>
          <a:rect l="0" t="0" r="0" b="0"/>
          <a:pathLst>
            <a:path>
              <a:moveTo>
                <a:pt x="1880587" y="0"/>
              </a:moveTo>
              <a:lnTo>
                <a:pt x="1880587" y="238687"/>
              </a:lnTo>
              <a:lnTo>
                <a:pt x="0" y="238687"/>
              </a:lnTo>
              <a:lnTo>
                <a:pt x="0" y="477374"/>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A3A7CA6-C0A1-42B9-A751-789B80010A27}">
      <dsp:nvSpPr>
        <dsp:cNvPr id="0" name=""/>
        <dsp:cNvSpPr/>
      </dsp:nvSpPr>
      <dsp:spPr>
        <a:xfrm>
          <a:off x="512204" y="3624626"/>
          <a:ext cx="3444017" cy="131132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Civil/business </a:t>
          </a:r>
          <a:endParaRPr lang="en-US" sz="3300" kern="1200" dirty="0"/>
        </a:p>
      </dsp:txBody>
      <dsp:txXfrm>
        <a:off x="550611" y="3663033"/>
        <a:ext cx="3367203" cy="1234510"/>
      </dsp:txXfrm>
    </dsp:sp>
    <dsp:sp modelId="{0A42657B-3528-44A3-9B97-06941B8C1158}">
      <dsp:nvSpPr>
        <dsp:cNvPr id="0" name=""/>
        <dsp:cNvSpPr/>
      </dsp:nvSpPr>
      <dsp:spPr>
        <a:xfrm>
          <a:off x="4114800" y="3147251"/>
          <a:ext cx="2017056" cy="524529"/>
        </a:xfrm>
        <a:custGeom>
          <a:avLst/>
          <a:gdLst/>
          <a:ahLst/>
          <a:cxnLst/>
          <a:rect l="0" t="0" r="0" b="0"/>
          <a:pathLst>
            <a:path>
              <a:moveTo>
                <a:pt x="0" y="0"/>
              </a:moveTo>
              <a:lnTo>
                <a:pt x="0" y="262264"/>
              </a:lnTo>
              <a:lnTo>
                <a:pt x="2017056" y="262264"/>
              </a:lnTo>
              <a:lnTo>
                <a:pt x="2017056" y="52452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AD57C1-FE03-4138-86C4-043EF194513F}">
      <dsp:nvSpPr>
        <dsp:cNvPr id="0" name=""/>
        <dsp:cNvSpPr/>
      </dsp:nvSpPr>
      <dsp:spPr>
        <a:xfrm>
          <a:off x="4518996" y="3671781"/>
          <a:ext cx="3225720" cy="131132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Defense/security</a:t>
          </a:r>
          <a:endParaRPr lang="en-US" sz="3300" kern="1200" dirty="0"/>
        </a:p>
      </dsp:txBody>
      <dsp:txXfrm>
        <a:off x="4557403" y="3710188"/>
        <a:ext cx="3148906" cy="1234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B7C87-710F-4C16-93B8-7FAFB9195494}">
      <dsp:nvSpPr>
        <dsp:cNvPr id="0" name=""/>
        <dsp:cNvSpPr/>
      </dsp:nvSpPr>
      <dsp:spPr>
        <a:xfrm>
          <a:off x="192770" y="3124"/>
          <a:ext cx="7073769" cy="689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b="1" kern="1200" dirty="0" smtClean="0">
              <a:latin typeface="Book Antiqua" panose="02040602050305030304" pitchFamily="18" charset="0"/>
              <a:ea typeface="+mj-ea"/>
              <a:cs typeface="Times New Roman" pitchFamily="18" charset="0"/>
            </a:rPr>
            <a:t>Regional co-ordination on spectrum Management</a:t>
          </a:r>
          <a:endParaRPr lang="en-US" sz="2400" b="1" kern="1200" dirty="0">
            <a:latin typeface="Book Antiqua" panose="02040602050305030304" pitchFamily="18" charset="0"/>
          </a:endParaRPr>
        </a:p>
      </dsp:txBody>
      <dsp:txXfrm>
        <a:off x="212962" y="23316"/>
        <a:ext cx="7033385" cy="649021"/>
      </dsp:txXfrm>
    </dsp:sp>
    <dsp:sp modelId="{EB595B50-1AEB-45A5-8B96-E9523603EFA9}">
      <dsp:nvSpPr>
        <dsp:cNvPr id="0" name=""/>
        <dsp:cNvSpPr/>
      </dsp:nvSpPr>
      <dsp:spPr>
        <a:xfrm>
          <a:off x="900147" y="692529"/>
          <a:ext cx="707376" cy="517054"/>
        </a:xfrm>
        <a:custGeom>
          <a:avLst/>
          <a:gdLst/>
          <a:ahLst/>
          <a:cxnLst/>
          <a:rect l="0" t="0" r="0" b="0"/>
          <a:pathLst>
            <a:path>
              <a:moveTo>
                <a:pt x="0" y="0"/>
              </a:moveTo>
              <a:lnTo>
                <a:pt x="0" y="517054"/>
              </a:lnTo>
              <a:lnTo>
                <a:pt x="707376" y="517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865BD-B1CE-4731-BB86-C0DB0D498DEB}">
      <dsp:nvSpPr>
        <dsp:cNvPr id="0" name=""/>
        <dsp:cNvSpPr/>
      </dsp:nvSpPr>
      <dsp:spPr>
        <a:xfrm>
          <a:off x="1607524" y="864881"/>
          <a:ext cx="6454512" cy="689405"/>
        </a:xfrm>
        <a:prstGeom prst="roundRect">
          <a:avLst>
            <a:gd name="adj" fmla="val 10000"/>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mn-lt"/>
              <a:ea typeface="+mj-ea"/>
              <a:cs typeface="Times New Roman" pitchFamily="18" charset="0"/>
            </a:rPr>
            <a:t>Exchange information and experiences to foster the harmonization of spectrum management rules</a:t>
          </a:r>
          <a:endParaRPr lang="en-US" sz="2000" kern="1200" dirty="0">
            <a:solidFill>
              <a:schemeClr val="bg1"/>
            </a:solidFill>
            <a:latin typeface="+mn-lt"/>
          </a:endParaRPr>
        </a:p>
      </dsp:txBody>
      <dsp:txXfrm>
        <a:off x="1627716" y="885073"/>
        <a:ext cx="6414128" cy="649021"/>
      </dsp:txXfrm>
    </dsp:sp>
    <dsp:sp modelId="{73F273B8-E500-491E-90EE-4AF2DC5BDE7A}">
      <dsp:nvSpPr>
        <dsp:cNvPr id="0" name=""/>
        <dsp:cNvSpPr/>
      </dsp:nvSpPr>
      <dsp:spPr>
        <a:xfrm>
          <a:off x="900147" y="692529"/>
          <a:ext cx="683970" cy="1406056"/>
        </a:xfrm>
        <a:custGeom>
          <a:avLst/>
          <a:gdLst/>
          <a:ahLst/>
          <a:cxnLst/>
          <a:rect l="0" t="0" r="0" b="0"/>
          <a:pathLst>
            <a:path>
              <a:moveTo>
                <a:pt x="0" y="0"/>
              </a:moveTo>
              <a:lnTo>
                <a:pt x="0" y="1406056"/>
              </a:lnTo>
              <a:lnTo>
                <a:pt x="683970" y="14060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4BD7C6-05E2-43DF-B4A5-DB0CD454B4F9}">
      <dsp:nvSpPr>
        <dsp:cNvPr id="0" name=""/>
        <dsp:cNvSpPr/>
      </dsp:nvSpPr>
      <dsp:spPr>
        <a:xfrm>
          <a:off x="1584117" y="1753883"/>
          <a:ext cx="6415828" cy="689405"/>
        </a:xfrm>
        <a:prstGeom prst="roundRect">
          <a:avLst>
            <a:gd name="adj" fmla="val 10000"/>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mn-lt"/>
              <a:ea typeface="+mj-ea"/>
              <a:cs typeface="Times New Roman" pitchFamily="18" charset="0"/>
            </a:rPr>
            <a:t>Facilitating  efficient  and flexible use of the spectrum</a:t>
          </a:r>
        </a:p>
      </dsp:txBody>
      <dsp:txXfrm>
        <a:off x="1604309" y="1774075"/>
        <a:ext cx="6375444" cy="649021"/>
      </dsp:txXfrm>
    </dsp:sp>
    <dsp:sp modelId="{6CD4075C-8EA8-4277-B332-5A8F24A4D44F}">
      <dsp:nvSpPr>
        <dsp:cNvPr id="0" name=""/>
        <dsp:cNvSpPr/>
      </dsp:nvSpPr>
      <dsp:spPr>
        <a:xfrm>
          <a:off x="900147" y="692529"/>
          <a:ext cx="606834" cy="2315844"/>
        </a:xfrm>
        <a:custGeom>
          <a:avLst/>
          <a:gdLst/>
          <a:ahLst/>
          <a:cxnLst/>
          <a:rect l="0" t="0" r="0" b="0"/>
          <a:pathLst>
            <a:path>
              <a:moveTo>
                <a:pt x="0" y="0"/>
              </a:moveTo>
              <a:lnTo>
                <a:pt x="0" y="2315844"/>
              </a:lnTo>
              <a:lnTo>
                <a:pt x="606834" y="23158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582608-0D6E-45BB-928E-5508CA4EB59C}">
      <dsp:nvSpPr>
        <dsp:cNvPr id="0" name=""/>
        <dsp:cNvSpPr/>
      </dsp:nvSpPr>
      <dsp:spPr>
        <a:xfrm>
          <a:off x="1506981" y="2663671"/>
          <a:ext cx="6808867" cy="689405"/>
        </a:xfrm>
        <a:prstGeom prst="roundRect">
          <a:avLst>
            <a:gd name="adj" fmla="val 10000"/>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smtClean="0">
              <a:latin typeface="+mn-lt"/>
            </a:rPr>
            <a:t>Coordinating the Use of Technical Standards across Regions</a:t>
          </a:r>
          <a:endParaRPr lang="en-US" sz="2000" kern="1200" dirty="0" smtClean="0">
            <a:latin typeface="+mn-lt"/>
            <a:ea typeface="+mj-ea"/>
            <a:cs typeface="Times New Roman" pitchFamily="18" charset="0"/>
          </a:endParaRPr>
        </a:p>
      </dsp:txBody>
      <dsp:txXfrm>
        <a:off x="1527173" y="2683863"/>
        <a:ext cx="6768483" cy="649021"/>
      </dsp:txXfrm>
    </dsp:sp>
    <dsp:sp modelId="{379CF317-C0D3-4223-9F09-5A81F0E3CA48}">
      <dsp:nvSpPr>
        <dsp:cNvPr id="0" name=""/>
        <dsp:cNvSpPr/>
      </dsp:nvSpPr>
      <dsp:spPr>
        <a:xfrm>
          <a:off x="900147" y="692529"/>
          <a:ext cx="545890" cy="3108088"/>
        </a:xfrm>
        <a:custGeom>
          <a:avLst/>
          <a:gdLst/>
          <a:ahLst/>
          <a:cxnLst/>
          <a:rect l="0" t="0" r="0" b="0"/>
          <a:pathLst>
            <a:path>
              <a:moveTo>
                <a:pt x="0" y="0"/>
              </a:moveTo>
              <a:lnTo>
                <a:pt x="0" y="3108088"/>
              </a:lnTo>
              <a:lnTo>
                <a:pt x="545890" y="31080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0B7F7E-10AF-4B41-81FC-4E970A55A608}">
      <dsp:nvSpPr>
        <dsp:cNvPr id="0" name=""/>
        <dsp:cNvSpPr/>
      </dsp:nvSpPr>
      <dsp:spPr>
        <a:xfrm>
          <a:off x="1446038" y="3455915"/>
          <a:ext cx="6276337" cy="689405"/>
        </a:xfrm>
        <a:prstGeom prst="roundRect">
          <a:avLst>
            <a:gd name="adj" fmla="val 1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smtClean="0">
              <a:latin typeface="+mn-lt"/>
              <a:ea typeface="+mj-ea"/>
              <a:cs typeface="Times New Roman" pitchFamily="18" charset="0"/>
            </a:rPr>
            <a:t>Managing interference by </a:t>
          </a:r>
          <a:r>
            <a:rPr lang="en-US" sz="2000" kern="1200" dirty="0" smtClean="0">
              <a:latin typeface="+mn-lt"/>
            </a:rPr>
            <a:t>establishment of  a common framework</a:t>
          </a:r>
          <a:endParaRPr lang="en-US" sz="2000" kern="1200" dirty="0" smtClean="0">
            <a:latin typeface="+mn-lt"/>
            <a:ea typeface="+mj-ea"/>
            <a:cs typeface="Times New Roman" pitchFamily="18" charset="0"/>
          </a:endParaRPr>
        </a:p>
      </dsp:txBody>
      <dsp:txXfrm>
        <a:off x="1466230" y="3476107"/>
        <a:ext cx="6235953" cy="649021"/>
      </dsp:txXfrm>
    </dsp:sp>
    <dsp:sp modelId="{DBD652FE-BDA2-49FF-BFE3-C95546A132B2}">
      <dsp:nvSpPr>
        <dsp:cNvPr id="0" name=""/>
        <dsp:cNvSpPr/>
      </dsp:nvSpPr>
      <dsp:spPr>
        <a:xfrm>
          <a:off x="900147" y="692529"/>
          <a:ext cx="424014" cy="3900332"/>
        </a:xfrm>
        <a:custGeom>
          <a:avLst/>
          <a:gdLst/>
          <a:ahLst/>
          <a:cxnLst/>
          <a:rect l="0" t="0" r="0" b="0"/>
          <a:pathLst>
            <a:path>
              <a:moveTo>
                <a:pt x="0" y="0"/>
              </a:moveTo>
              <a:lnTo>
                <a:pt x="0" y="3900332"/>
              </a:lnTo>
              <a:lnTo>
                <a:pt x="424014" y="39003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9CF4AD-F7C3-4F12-B195-03C1F47E34AF}">
      <dsp:nvSpPr>
        <dsp:cNvPr id="0" name=""/>
        <dsp:cNvSpPr/>
      </dsp:nvSpPr>
      <dsp:spPr>
        <a:xfrm>
          <a:off x="1324162" y="4248159"/>
          <a:ext cx="6311899" cy="689405"/>
        </a:xfrm>
        <a:prstGeom prst="roundRect">
          <a:avLst>
            <a:gd name="adj" fmla="val 10000"/>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mn-lt"/>
              <a:ea typeface="+mj-ea"/>
              <a:cs typeface="Times New Roman" pitchFamily="18" charset="0"/>
            </a:rPr>
            <a:t>Prepare common positions to be presented to regional, then global instances</a:t>
          </a:r>
        </a:p>
      </dsp:txBody>
      <dsp:txXfrm>
        <a:off x="1344354" y="4268351"/>
        <a:ext cx="6271515" cy="649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99D4F-D92E-47C8-A52E-D38D2EBB9067}">
      <dsp:nvSpPr>
        <dsp:cNvPr id="0" name=""/>
        <dsp:cNvSpPr/>
      </dsp:nvSpPr>
      <dsp:spPr>
        <a:xfrm>
          <a:off x="834682" y="3472"/>
          <a:ext cx="3212398" cy="1159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smtClean="0">
              <a:latin typeface="Times New Roman" pitchFamily="18" charset="0"/>
              <a:ea typeface="+mj-ea"/>
              <a:cs typeface="Times New Roman" pitchFamily="18" charset="0"/>
            </a:rPr>
            <a:t>Bilateral Agreements</a:t>
          </a:r>
          <a:endParaRPr lang="en-US" sz="3600" kern="1200" dirty="0"/>
        </a:p>
      </dsp:txBody>
      <dsp:txXfrm>
        <a:off x="868633" y="37423"/>
        <a:ext cx="3144496" cy="1091256"/>
      </dsp:txXfrm>
    </dsp:sp>
    <dsp:sp modelId="{08BA5A02-241B-4E0C-A096-FE7D6659F2CB}">
      <dsp:nvSpPr>
        <dsp:cNvPr id="0" name=""/>
        <dsp:cNvSpPr/>
      </dsp:nvSpPr>
      <dsp:spPr>
        <a:xfrm>
          <a:off x="1155922" y="1162631"/>
          <a:ext cx="321239" cy="869368"/>
        </a:xfrm>
        <a:custGeom>
          <a:avLst/>
          <a:gdLst/>
          <a:ahLst/>
          <a:cxnLst/>
          <a:rect l="0" t="0" r="0" b="0"/>
          <a:pathLst>
            <a:path>
              <a:moveTo>
                <a:pt x="0" y="0"/>
              </a:moveTo>
              <a:lnTo>
                <a:pt x="0" y="869368"/>
              </a:lnTo>
              <a:lnTo>
                <a:pt x="321239" y="86936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8DFA4D-7229-4B18-86FC-1102419C1552}">
      <dsp:nvSpPr>
        <dsp:cNvPr id="0" name=""/>
        <dsp:cNvSpPr/>
      </dsp:nvSpPr>
      <dsp:spPr>
        <a:xfrm>
          <a:off x="1477162" y="1452420"/>
          <a:ext cx="5832087" cy="115915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ea typeface="+mj-ea"/>
              <a:cs typeface="Times New Roman" pitchFamily="18" charset="0"/>
            </a:rPr>
            <a:t>Cross-border co-ordination by </a:t>
          </a:r>
          <a:r>
            <a:rPr lang="en-US" sz="2500" kern="1200" dirty="0" smtClean="0"/>
            <a:t>harmonizing the use of frequency  spectrum.</a:t>
          </a:r>
          <a:endParaRPr lang="en-US" sz="2500" kern="1200" dirty="0"/>
        </a:p>
      </dsp:txBody>
      <dsp:txXfrm>
        <a:off x="1511113" y="1486371"/>
        <a:ext cx="5764185" cy="1091256"/>
      </dsp:txXfrm>
    </dsp:sp>
    <dsp:sp modelId="{F6D1C299-DB96-46E6-B3C3-3754F5ED254C}">
      <dsp:nvSpPr>
        <dsp:cNvPr id="0" name=""/>
        <dsp:cNvSpPr/>
      </dsp:nvSpPr>
      <dsp:spPr>
        <a:xfrm>
          <a:off x="1155922" y="1162631"/>
          <a:ext cx="321239" cy="2318316"/>
        </a:xfrm>
        <a:custGeom>
          <a:avLst/>
          <a:gdLst/>
          <a:ahLst/>
          <a:cxnLst/>
          <a:rect l="0" t="0" r="0" b="0"/>
          <a:pathLst>
            <a:path>
              <a:moveTo>
                <a:pt x="0" y="0"/>
              </a:moveTo>
              <a:lnTo>
                <a:pt x="0" y="2318316"/>
              </a:lnTo>
              <a:lnTo>
                <a:pt x="321239" y="23183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693366-4321-46B4-A248-A47CA0EB483D}">
      <dsp:nvSpPr>
        <dsp:cNvPr id="0" name=""/>
        <dsp:cNvSpPr/>
      </dsp:nvSpPr>
      <dsp:spPr>
        <a:xfrm>
          <a:off x="1477162" y="2901368"/>
          <a:ext cx="5832087" cy="115915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ea typeface="+mj-ea"/>
              <a:cs typeface="Times New Roman" pitchFamily="18" charset="0"/>
            </a:rPr>
            <a:t>develop </a:t>
          </a:r>
          <a:r>
            <a:rPr lang="en-US" sz="2500" kern="1200" dirty="0" smtClean="0"/>
            <a:t>means of resolving instances of unexpected harmful interference</a:t>
          </a:r>
          <a:endParaRPr lang="en-US" sz="2500" kern="1200" dirty="0"/>
        </a:p>
      </dsp:txBody>
      <dsp:txXfrm>
        <a:off x="1511113" y="2935319"/>
        <a:ext cx="5764185" cy="1091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15799-0BFF-4844-965C-1A29CEBF820B}">
      <dsp:nvSpPr>
        <dsp:cNvPr id="0" name=""/>
        <dsp:cNvSpPr/>
      </dsp:nvSpPr>
      <dsp:spPr>
        <a:xfrm>
          <a:off x="6018210" y="2530048"/>
          <a:ext cx="1745664" cy="1745664"/>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sp3d extrusionH="28000" prstMaterial="matte"/>
        </a:bodyPr>
        <a:lstStyle/>
        <a:p>
          <a:pPr lvl="0" algn="ctr" defTabSz="533400">
            <a:lnSpc>
              <a:spcPct val="90000"/>
            </a:lnSpc>
            <a:spcBef>
              <a:spcPct val="0"/>
            </a:spcBef>
            <a:spcAft>
              <a:spcPct val="35000"/>
            </a:spcAft>
          </a:pPr>
          <a:r>
            <a:rPr lang="en-US" sz="1200" b="0" kern="1200" dirty="0" smtClean="0">
              <a:ln/>
              <a:latin typeface="Arial Black" panose="020B0A04020102020204" pitchFamily="34" charset="0"/>
              <a:ea typeface="Verdana" panose="020B0604030504040204" pitchFamily="34" charset="0"/>
              <a:cs typeface="Verdana" panose="020B0604030504040204" pitchFamily="34" charset="0"/>
            </a:rPr>
            <a:t>Spectrum management</a:t>
          </a:r>
          <a:endParaRPr lang="en-US" sz="1200" b="0" kern="1200" dirty="0">
            <a:ln/>
            <a:latin typeface="Arial Black" panose="020B0A04020102020204" pitchFamily="34" charset="0"/>
            <a:ea typeface="Verdana" panose="020B0604030504040204" pitchFamily="34" charset="0"/>
            <a:cs typeface="Verdana" panose="020B0604030504040204" pitchFamily="34" charset="0"/>
          </a:endParaRPr>
        </a:p>
      </dsp:txBody>
      <dsp:txXfrm>
        <a:off x="6273857" y="2785695"/>
        <a:ext cx="1234370" cy="1234370"/>
      </dsp:txXfrm>
    </dsp:sp>
    <dsp:sp modelId="{DF07581D-2D5E-487C-905A-D776751CEF04}">
      <dsp:nvSpPr>
        <dsp:cNvPr id="0" name=""/>
        <dsp:cNvSpPr/>
      </dsp:nvSpPr>
      <dsp:spPr>
        <a:xfrm rot="16196628">
          <a:off x="6636817" y="1770403"/>
          <a:ext cx="505829" cy="593525"/>
        </a:xfrm>
        <a:prstGeom prst="rightArrow">
          <a:avLst>
            <a:gd name="adj1" fmla="val 60000"/>
            <a:gd name="adj2" fmla="val 5000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ln>
              <a:solidFill>
                <a:srgbClr val="FFFF00"/>
              </a:solidFill>
            </a:ln>
            <a:latin typeface="Arial Black" panose="020B0A04020102020204" pitchFamily="34" charset="0"/>
          </a:endParaRPr>
        </a:p>
      </dsp:txBody>
      <dsp:txXfrm rot="10800000">
        <a:off x="6712766" y="1964982"/>
        <a:ext cx="354080" cy="356115"/>
      </dsp:txXfrm>
    </dsp:sp>
    <dsp:sp modelId="{9F3A6353-F9A6-418E-9843-F721EF7B50D9}">
      <dsp:nvSpPr>
        <dsp:cNvPr id="0" name=""/>
        <dsp:cNvSpPr/>
      </dsp:nvSpPr>
      <dsp:spPr>
        <a:xfrm>
          <a:off x="6102930" y="4555"/>
          <a:ext cx="1571098" cy="1571098"/>
        </a:xfrm>
        <a:prstGeom prst="ellipse">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sz="1200" b="0" kern="1200" dirty="0" smtClean="0">
              <a:ln/>
              <a:latin typeface="Arial Black" panose="020B0A04020102020204" pitchFamily="34" charset="0"/>
              <a:ea typeface="Verdana" panose="020B0604030504040204" pitchFamily="34" charset="0"/>
              <a:cs typeface="Verdana" panose="020B0604030504040204" pitchFamily="34" charset="0"/>
            </a:rPr>
            <a:t>Spectrum  Monitoring</a:t>
          </a:r>
          <a:endParaRPr lang="en-US" sz="1200" b="0" kern="1200" dirty="0">
            <a:ln/>
            <a:latin typeface="Arial Black" panose="020B0A04020102020204" pitchFamily="34" charset="0"/>
            <a:ea typeface="Verdana" panose="020B0604030504040204" pitchFamily="34" charset="0"/>
            <a:cs typeface="Verdana" panose="020B0604030504040204" pitchFamily="34" charset="0"/>
          </a:endParaRPr>
        </a:p>
      </dsp:txBody>
      <dsp:txXfrm>
        <a:off x="6333012" y="234637"/>
        <a:ext cx="1110934" cy="1110934"/>
      </dsp:txXfrm>
    </dsp:sp>
    <dsp:sp modelId="{0DF04213-9451-4CD1-AD73-CE204FB29B5B}">
      <dsp:nvSpPr>
        <dsp:cNvPr id="0" name=""/>
        <dsp:cNvSpPr/>
      </dsp:nvSpPr>
      <dsp:spPr>
        <a:xfrm rot="18949980">
          <a:off x="7602908" y="2174546"/>
          <a:ext cx="513800" cy="593525"/>
        </a:xfrm>
        <a:prstGeom prst="rightArrow">
          <a:avLst>
            <a:gd name="adj1" fmla="val 60000"/>
            <a:gd name="adj2" fmla="val 5000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ln>
              <a:solidFill>
                <a:srgbClr val="FFFF00"/>
              </a:solidFill>
            </a:ln>
            <a:latin typeface="Arial Black" panose="020B0A04020102020204" pitchFamily="34" charset="0"/>
          </a:endParaRPr>
        </a:p>
      </dsp:txBody>
      <dsp:txXfrm>
        <a:off x="7624695" y="2346950"/>
        <a:ext cx="359660" cy="356115"/>
      </dsp:txXfrm>
    </dsp:sp>
    <dsp:sp modelId="{81BD0150-FCA1-4BBC-BF37-8C9E1A4E15E2}">
      <dsp:nvSpPr>
        <dsp:cNvPr id="0" name=""/>
        <dsp:cNvSpPr/>
      </dsp:nvSpPr>
      <dsp:spPr>
        <a:xfrm>
          <a:off x="7990458" y="786394"/>
          <a:ext cx="1571098" cy="1571098"/>
        </a:xfrm>
        <a:prstGeom prst="ellipse">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b="0" kern="1200" dirty="0" smtClean="0">
              <a:ln/>
              <a:latin typeface="Arial Black" panose="020B0A04020102020204" pitchFamily="34" charset="0"/>
              <a:ea typeface="Verdana" panose="020B0604030504040204" pitchFamily="34" charset="0"/>
              <a:cs typeface="Verdana" panose="020B0604030504040204" pitchFamily="34" charset="0"/>
            </a:rPr>
            <a:t>Rules and Regulations</a:t>
          </a:r>
          <a:endParaRPr lang="en-US" sz="1400" b="0" kern="1200" dirty="0">
            <a:ln/>
            <a:latin typeface="Arial Black" panose="020B0A04020102020204" pitchFamily="34" charset="0"/>
            <a:ea typeface="Verdana" panose="020B0604030504040204" pitchFamily="34" charset="0"/>
            <a:cs typeface="Verdana" panose="020B0604030504040204" pitchFamily="34" charset="0"/>
          </a:endParaRPr>
        </a:p>
      </dsp:txBody>
      <dsp:txXfrm>
        <a:off x="8220540" y="1016476"/>
        <a:ext cx="1110934" cy="1110934"/>
      </dsp:txXfrm>
    </dsp:sp>
    <dsp:sp modelId="{7DA28AE0-3004-42A2-A199-E1469484FE75}">
      <dsp:nvSpPr>
        <dsp:cNvPr id="0" name=""/>
        <dsp:cNvSpPr/>
      </dsp:nvSpPr>
      <dsp:spPr>
        <a:xfrm rot="72939">
          <a:off x="7985553" y="3135017"/>
          <a:ext cx="534782" cy="593525"/>
        </a:xfrm>
        <a:prstGeom prst="rightArrow">
          <a:avLst>
            <a:gd name="adj1" fmla="val 60000"/>
            <a:gd name="adj2" fmla="val 5000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ln>
              <a:solidFill>
                <a:srgbClr val="FFFF00"/>
              </a:solidFill>
            </a:ln>
            <a:latin typeface="Arial Black" panose="020B0A04020102020204" pitchFamily="34" charset="0"/>
          </a:endParaRPr>
        </a:p>
      </dsp:txBody>
      <dsp:txXfrm>
        <a:off x="7985571" y="3252020"/>
        <a:ext cx="374347" cy="356115"/>
      </dsp:txXfrm>
    </dsp:sp>
    <dsp:sp modelId="{F055DC80-B4D7-4939-A8F9-D8B1883929A9}">
      <dsp:nvSpPr>
        <dsp:cNvPr id="0" name=""/>
        <dsp:cNvSpPr/>
      </dsp:nvSpPr>
      <dsp:spPr>
        <a:xfrm>
          <a:off x="8772297" y="2673921"/>
          <a:ext cx="1571098" cy="1571098"/>
        </a:xfrm>
        <a:prstGeom prst="ellipse">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lvl="0" algn="ctr" defTabSz="711200">
            <a:lnSpc>
              <a:spcPct val="90000"/>
            </a:lnSpc>
            <a:spcBef>
              <a:spcPct val="0"/>
            </a:spcBef>
            <a:spcAft>
              <a:spcPct val="35000"/>
            </a:spcAft>
          </a:pPr>
          <a:r>
            <a:rPr lang="en-US" sz="1600" b="0" kern="1200" dirty="0" smtClean="0">
              <a:ln/>
              <a:latin typeface="Arial Black" panose="020B0A04020102020204" pitchFamily="34" charset="0"/>
              <a:ea typeface="Verdana" panose="020B0604030504040204" pitchFamily="34" charset="0"/>
              <a:cs typeface="Verdana" panose="020B0604030504040204" pitchFamily="34" charset="0"/>
            </a:rPr>
            <a:t>Enforcement</a:t>
          </a:r>
          <a:endParaRPr lang="en-US" sz="1600" b="0" kern="1200" dirty="0">
            <a:ln/>
            <a:latin typeface="Arial Black" panose="020B0A04020102020204" pitchFamily="34" charset="0"/>
            <a:ea typeface="Verdana" panose="020B0604030504040204" pitchFamily="34" charset="0"/>
            <a:cs typeface="Verdana" panose="020B0604030504040204" pitchFamily="34" charset="0"/>
          </a:endParaRPr>
        </a:p>
      </dsp:txBody>
      <dsp:txXfrm>
        <a:off x="9002379" y="2904003"/>
        <a:ext cx="1110934" cy="1110934"/>
      </dsp:txXfrm>
    </dsp:sp>
    <dsp:sp modelId="{BA25141B-9187-480F-AEB9-3673F6824742}">
      <dsp:nvSpPr>
        <dsp:cNvPr id="0" name=""/>
        <dsp:cNvSpPr/>
      </dsp:nvSpPr>
      <dsp:spPr>
        <a:xfrm rot="2753103">
          <a:off x="7574824" y="4098206"/>
          <a:ext cx="556241" cy="593525"/>
        </a:xfrm>
        <a:prstGeom prst="righ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latin typeface="Arial Black" panose="020B0A04020102020204" pitchFamily="34" charset="0"/>
          </a:endParaRPr>
        </a:p>
      </dsp:txBody>
      <dsp:txXfrm>
        <a:off x="7600180" y="4157009"/>
        <a:ext cx="389369" cy="356115"/>
      </dsp:txXfrm>
    </dsp:sp>
    <dsp:sp modelId="{8E8664A9-F1B4-4C60-B48C-42BBE9AFFCAE}">
      <dsp:nvSpPr>
        <dsp:cNvPr id="0" name=""/>
        <dsp:cNvSpPr/>
      </dsp:nvSpPr>
      <dsp:spPr>
        <a:xfrm>
          <a:off x="7990458" y="4561449"/>
          <a:ext cx="1571098" cy="1571098"/>
        </a:xfrm>
        <a:prstGeom prst="ellipse">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444500">
            <a:lnSpc>
              <a:spcPct val="90000"/>
            </a:lnSpc>
            <a:spcBef>
              <a:spcPct val="0"/>
            </a:spcBef>
            <a:spcAft>
              <a:spcPct val="35000"/>
            </a:spcAft>
          </a:pPr>
          <a:r>
            <a:rPr lang="en-US" sz="1000" b="0" kern="1200" dirty="0" smtClean="0">
              <a:ln/>
              <a:latin typeface="Arial Black" panose="020B0A04020102020204" pitchFamily="34" charset="0"/>
              <a:ea typeface="Verdana" panose="020B0604030504040204" pitchFamily="34" charset="0"/>
              <a:cs typeface="Verdana" panose="020B0604030504040204" pitchFamily="34" charset="0"/>
            </a:rPr>
            <a:t>Frequency Coordination</a:t>
          </a:r>
          <a:endParaRPr lang="en-US" sz="1000" b="0" kern="1200" dirty="0">
            <a:ln/>
            <a:latin typeface="Arial Black" panose="020B0A04020102020204" pitchFamily="34" charset="0"/>
            <a:ea typeface="Verdana" panose="020B0604030504040204" pitchFamily="34" charset="0"/>
            <a:cs typeface="Verdana" panose="020B0604030504040204" pitchFamily="34" charset="0"/>
          </a:endParaRPr>
        </a:p>
      </dsp:txBody>
      <dsp:txXfrm>
        <a:off x="8220540" y="4791531"/>
        <a:ext cx="1110934" cy="1110934"/>
      </dsp:txXfrm>
    </dsp:sp>
    <dsp:sp modelId="{CB28D2C5-3FDE-416D-8A9E-DB387EE448B4}">
      <dsp:nvSpPr>
        <dsp:cNvPr id="0" name=""/>
        <dsp:cNvSpPr/>
      </dsp:nvSpPr>
      <dsp:spPr>
        <a:xfrm rot="5403232">
          <a:off x="6606827" y="4496723"/>
          <a:ext cx="565815" cy="593525"/>
        </a:xfrm>
        <a:prstGeom prst="rightArrow">
          <a:avLst>
            <a:gd name="adj1" fmla="val 60000"/>
            <a:gd name="adj2" fmla="val 50000"/>
          </a:avLst>
        </a:prstGeom>
        <a:solidFill>
          <a:schemeClr val="accent6">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ln>
              <a:solidFill>
                <a:srgbClr val="FFFF00"/>
              </a:solidFill>
            </a:ln>
            <a:latin typeface="Arial Black" panose="020B0A04020102020204" pitchFamily="34" charset="0"/>
          </a:endParaRPr>
        </a:p>
      </dsp:txBody>
      <dsp:txXfrm rot="10800000">
        <a:off x="6691779" y="4530556"/>
        <a:ext cx="396071" cy="356115"/>
      </dsp:txXfrm>
    </dsp:sp>
    <dsp:sp modelId="{90718135-B371-482A-839E-59F4EE4F3667}">
      <dsp:nvSpPr>
        <dsp:cNvPr id="0" name=""/>
        <dsp:cNvSpPr/>
      </dsp:nvSpPr>
      <dsp:spPr>
        <a:xfrm>
          <a:off x="6102930" y="5343288"/>
          <a:ext cx="1571098" cy="1571098"/>
        </a:xfrm>
        <a:prstGeom prst="ellipse">
          <a:avLst/>
        </a:prstGeom>
        <a:solidFill>
          <a:schemeClr val="accent6">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466725">
            <a:lnSpc>
              <a:spcPct val="90000"/>
            </a:lnSpc>
            <a:spcBef>
              <a:spcPct val="0"/>
            </a:spcBef>
            <a:spcAft>
              <a:spcPct val="35000"/>
            </a:spcAft>
          </a:pPr>
          <a:r>
            <a:rPr lang="en-US" sz="1050" b="0" kern="1200" dirty="0" smtClean="0">
              <a:ln/>
              <a:latin typeface="Arial Black" panose="020B0A04020102020204" pitchFamily="34" charset="0"/>
              <a:ea typeface="Verdana" panose="020B0604030504040204" pitchFamily="34" charset="0"/>
              <a:cs typeface="Verdana" panose="020B0604030504040204" pitchFamily="34" charset="0"/>
            </a:rPr>
            <a:t>Spectrum Engineering</a:t>
          </a:r>
          <a:endParaRPr lang="en-US" sz="1050" b="0" kern="1200" dirty="0">
            <a:ln/>
            <a:latin typeface="Arial Black" panose="020B0A04020102020204" pitchFamily="34" charset="0"/>
            <a:ea typeface="Verdana" panose="020B0604030504040204" pitchFamily="34" charset="0"/>
            <a:cs typeface="Verdana" panose="020B0604030504040204" pitchFamily="34" charset="0"/>
          </a:endParaRPr>
        </a:p>
      </dsp:txBody>
      <dsp:txXfrm>
        <a:off x="6333012" y="5573370"/>
        <a:ext cx="1110934" cy="1110934"/>
      </dsp:txXfrm>
    </dsp:sp>
    <dsp:sp modelId="{9C724246-4962-4B60-B579-EE57C727B99A}">
      <dsp:nvSpPr>
        <dsp:cNvPr id="0" name=""/>
        <dsp:cNvSpPr/>
      </dsp:nvSpPr>
      <dsp:spPr>
        <a:xfrm rot="8051562">
          <a:off x="5647520" y="4098141"/>
          <a:ext cx="558133" cy="593525"/>
        </a:xfrm>
        <a:prstGeom prst="rightArrow">
          <a:avLst>
            <a:gd name="adj1" fmla="val 60000"/>
            <a:gd name="adj2" fmla="val 5000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ln>
              <a:solidFill>
                <a:srgbClr val="FFFF00"/>
              </a:solidFill>
            </a:ln>
            <a:latin typeface="Arial Black" panose="020B0A04020102020204" pitchFamily="34" charset="0"/>
          </a:endParaRPr>
        </a:p>
      </dsp:txBody>
      <dsp:txXfrm rot="10800000">
        <a:off x="5789599" y="4156819"/>
        <a:ext cx="390693" cy="356115"/>
      </dsp:txXfrm>
    </dsp:sp>
    <dsp:sp modelId="{9F2BC371-7AD3-4242-A5FC-284EEBBFD04D}">
      <dsp:nvSpPr>
        <dsp:cNvPr id="0" name=""/>
        <dsp:cNvSpPr/>
      </dsp:nvSpPr>
      <dsp:spPr>
        <a:xfrm>
          <a:off x="4215403" y="4561449"/>
          <a:ext cx="1571098" cy="1571098"/>
        </a:xfrm>
        <a:prstGeom prst="ellipse">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488950">
            <a:lnSpc>
              <a:spcPct val="90000"/>
            </a:lnSpc>
            <a:spcBef>
              <a:spcPct val="0"/>
            </a:spcBef>
            <a:spcAft>
              <a:spcPct val="35000"/>
            </a:spcAft>
          </a:pPr>
          <a:r>
            <a:rPr lang="en-US" sz="1100" b="0" kern="1200" dirty="0" smtClean="0">
              <a:ln/>
              <a:latin typeface="Arial Black" panose="020B0A04020102020204" pitchFamily="34" charset="0"/>
              <a:ea typeface="Verdana" panose="020B0604030504040204" pitchFamily="34" charset="0"/>
              <a:cs typeface="Verdana" panose="020B0604030504040204" pitchFamily="34" charset="0"/>
            </a:rPr>
            <a:t>Spectrum Planning and Allocations</a:t>
          </a:r>
          <a:endParaRPr lang="en-US" sz="1100" b="0" kern="1200" dirty="0">
            <a:ln/>
            <a:latin typeface="Arial Black" panose="020B0A04020102020204" pitchFamily="34" charset="0"/>
            <a:ea typeface="Verdana" panose="020B0604030504040204" pitchFamily="34" charset="0"/>
            <a:cs typeface="Verdana" panose="020B0604030504040204" pitchFamily="34" charset="0"/>
          </a:endParaRPr>
        </a:p>
      </dsp:txBody>
      <dsp:txXfrm>
        <a:off x="4445485" y="4791531"/>
        <a:ext cx="1110934" cy="1110934"/>
      </dsp:txXfrm>
    </dsp:sp>
    <dsp:sp modelId="{6007A66B-E649-4475-A28A-C9FD224DD5BE}">
      <dsp:nvSpPr>
        <dsp:cNvPr id="0" name=""/>
        <dsp:cNvSpPr/>
      </dsp:nvSpPr>
      <dsp:spPr>
        <a:xfrm rot="10727201">
          <a:off x="5257906" y="3135014"/>
          <a:ext cx="537497" cy="593525"/>
        </a:xfrm>
        <a:prstGeom prst="rightArrow">
          <a:avLst>
            <a:gd name="adj1" fmla="val 60000"/>
            <a:gd name="adj2" fmla="val 5000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ln>
              <a:solidFill>
                <a:srgbClr val="FFFF00"/>
              </a:solidFill>
            </a:ln>
            <a:latin typeface="Arial Black" panose="020B0A04020102020204" pitchFamily="34" charset="0"/>
          </a:endParaRPr>
        </a:p>
      </dsp:txBody>
      <dsp:txXfrm rot="10800000">
        <a:off x="5419137" y="3252012"/>
        <a:ext cx="376248" cy="356115"/>
      </dsp:txXfrm>
    </dsp:sp>
    <dsp:sp modelId="{623CE517-FFA9-49B0-8CCB-16B76393A90C}">
      <dsp:nvSpPr>
        <dsp:cNvPr id="0" name=""/>
        <dsp:cNvSpPr/>
      </dsp:nvSpPr>
      <dsp:spPr>
        <a:xfrm>
          <a:off x="3433564" y="2673921"/>
          <a:ext cx="1571098" cy="1571098"/>
        </a:xfrm>
        <a:prstGeom prst="ellipse">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488950">
            <a:lnSpc>
              <a:spcPct val="90000"/>
            </a:lnSpc>
            <a:spcBef>
              <a:spcPct val="0"/>
            </a:spcBef>
            <a:spcAft>
              <a:spcPct val="35000"/>
            </a:spcAft>
          </a:pPr>
          <a:r>
            <a:rPr lang="en-US" sz="1100" b="0" kern="1200" dirty="0" smtClean="0">
              <a:ln/>
              <a:latin typeface="Arial Black" panose="020B0A04020102020204" pitchFamily="34" charset="0"/>
              <a:ea typeface="Verdana" panose="020B0604030504040204" pitchFamily="34" charset="0"/>
              <a:cs typeface="Verdana" panose="020B0604030504040204" pitchFamily="34" charset="0"/>
            </a:rPr>
            <a:t>Licensing and Assignment Administration</a:t>
          </a:r>
          <a:endParaRPr lang="en-US" sz="1100" b="0" kern="1200" dirty="0">
            <a:ln/>
            <a:latin typeface="Arial Black" panose="020B0A04020102020204" pitchFamily="34" charset="0"/>
            <a:ea typeface="Verdana" panose="020B0604030504040204" pitchFamily="34" charset="0"/>
            <a:cs typeface="Verdana" panose="020B0604030504040204" pitchFamily="34" charset="0"/>
          </a:endParaRPr>
        </a:p>
      </dsp:txBody>
      <dsp:txXfrm>
        <a:off x="3663646" y="2904003"/>
        <a:ext cx="1110934" cy="1110934"/>
      </dsp:txXfrm>
    </dsp:sp>
    <dsp:sp modelId="{3FF0C5EE-A58C-4BA6-B466-4667ABA8D1E1}">
      <dsp:nvSpPr>
        <dsp:cNvPr id="0" name=""/>
        <dsp:cNvSpPr/>
      </dsp:nvSpPr>
      <dsp:spPr>
        <a:xfrm rot="13445355">
          <a:off x="5667260" y="2170440"/>
          <a:ext cx="515750" cy="593525"/>
        </a:xfrm>
        <a:prstGeom prst="rightArrow">
          <a:avLst>
            <a:gd name="adj1" fmla="val 60000"/>
            <a:gd name="adj2" fmla="val 5000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latin typeface="Arial Black" panose="020B0A04020102020204" pitchFamily="34" charset="0"/>
          </a:endParaRPr>
        </a:p>
      </dsp:txBody>
      <dsp:txXfrm rot="10800000">
        <a:off x="5800189" y="2342972"/>
        <a:ext cx="361025" cy="356115"/>
      </dsp:txXfrm>
    </dsp:sp>
    <dsp:sp modelId="{A2328034-A7C0-4EB0-8818-7C5A69981F07}">
      <dsp:nvSpPr>
        <dsp:cNvPr id="0" name=""/>
        <dsp:cNvSpPr/>
      </dsp:nvSpPr>
      <dsp:spPr>
        <a:xfrm>
          <a:off x="4215403" y="786394"/>
          <a:ext cx="1571098" cy="1571098"/>
        </a:xfrm>
        <a:prstGeom prst="ellipse">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488950">
            <a:lnSpc>
              <a:spcPct val="90000"/>
            </a:lnSpc>
            <a:spcBef>
              <a:spcPct val="0"/>
            </a:spcBef>
            <a:spcAft>
              <a:spcPct val="35000"/>
            </a:spcAft>
          </a:pPr>
          <a:r>
            <a:rPr lang="en-US" sz="1100" b="0" kern="1200" dirty="0" smtClean="0">
              <a:ln/>
              <a:latin typeface="Arial Black" panose="020B0A04020102020204" pitchFamily="34" charset="0"/>
              <a:ea typeface="Verdana" panose="020B0604030504040204" pitchFamily="34" charset="0"/>
              <a:cs typeface="Verdana" panose="020B0604030504040204" pitchFamily="34" charset="0"/>
            </a:rPr>
            <a:t>Standardization</a:t>
          </a:r>
          <a:endParaRPr lang="en-US" sz="1100" b="0" kern="1200" dirty="0">
            <a:ln/>
            <a:latin typeface="Arial Black" panose="020B0A04020102020204" pitchFamily="34" charset="0"/>
            <a:ea typeface="Verdana" panose="020B0604030504040204" pitchFamily="34" charset="0"/>
            <a:cs typeface="Verdana" panose="020B0604030504040204" pitchFamily="34" charset="0"/>
          </a:endParaRPr>
        </a:p>
      </dsp:txBody>
      <dsp:txXfrm>
        <a:off x="4445485" y="1016476"/>
        <a:ext cx="1110934" cy="11109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1B6AD-1808-49FA-B3A3-4BA3B7F01354}">
      <dsp:nvSpPr>
        <dsp:cNvPr id="0" name=""/>
        <dsp:cNvSpPr/>
      </dsp:nvSpPr>
      <dsp:spPr>
        <a:xfrm>
          <a:off x="0" y="0"/>
          <a:ext cx="6606540" cy="14713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1" kern="1200" dirty="0" smtClean="0"/>
            <a:t>Telecom ACT /Law</a:t>
          </a:r>
          <a:endParaRPr lang="en-US" sz="3800" b="1" kern="1200" dirty="0"/>
        </a:p>
      </dsp:txBody>
      <dsp:txXfrm>
        <a:off x="43094" y="43094"/>
        <a:ext cx="5018852" cy="1385149"/>
      </dsp:txXfrm>
    </dsp:sp>
    <dsp:sp modelId="{F86F6B44-1A85-468D-8F44-16439FEC0E3F}">
      <dsp:nvSpPr>
        <dsp:cNvPr id="0" name=""/>
        <dsp:cNvSpPr/>
      </dsp:nvSpPr>
      <dsp:spPr>
        <a:xfrm>
          <a:off x="582929" y="1716559"/>
          <a:ext cx="6606540" cy="1471337"/>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1" kern="1200" dirty="0" smtClean="0"/>
            <a:t>Spectrum Policy</a:t>
          </a:r>
          <a:endParaRPr lang="en-US" sz="3800" b="1" kern="1200" dirty="0"/>
        </a:p>
      </dsp:txBody>
      <dsp:txXfrm>
        <a:off x="626023" y="1759653"/>
        <a:ext cx="4981052" cy="1385149"/>
      </dsp:txXfrm>
    </dsp:sp>
    <dsp:sp modelId="{34EC0B40-E15F-4288-BBE4-ACCB5A42CD3F}">
      <dsp:nvSpPr>
        <dsp:cNvPr id="0" name=""/>
        <dsp:cNvSpPr/>
      </dsp:nvSpPr>
      <dsp:spPr>
        <a:xfrm>
          <a:off x="1165859" y="3433119"/>
          <a:ext cx="6606540" cy="1471337"/>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b="1" kern="1200" dirty="0" smtClean="0"/>
            <a:t>National Table of Frequency Allocation</a:t>
          </a:r>
          <a:endParaRPr lang="en-US" sz="3800" b="1" kern="1200" dirty="0"/>
        </a:p>
      </dsp:txBody>
      <dsp:txXfrm>
        <a:off x="1208953" y="3476213"/>
        <a:ext cx="4981052" cy="1385149"/>
      </dsp:txXfrm>
    </dsp:sp>
    <dsp:sp modelId="{B4700FDD-09B6-4EBF-A5C7-ACE273A2CF2A}">
      <dsp:nvSpPr>
        <dsp:cNvPr id="0" name=""/>
        <dsp:cNvSpPr/>
      </dsp:nvSpPr>
      <dsp:spPr>
        <a:xfrm>
          <a:off x="5650170" y="1115763"/>
          <a:ext cx="956369" cy="956369"/>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865353" y="1115763"/>
        <a:ext cx="526003" cy="719668"/>
      </dsp:txXfrm>
    </dsp:sp>
    <dsp:sp modelId="{FAA4F483-5019-4E14-B8A1-E0DD9AAE68B6}">
      <dsp:nvSpPr>
        <dsp:cNvPr id="0" name=""/>
        <dsp:cNvSpPr/>
      </dsp:nvSpPr>
      <dsp:spPr>
        <a:xfrm>
          <a:off x="6233100" y="2822515"/>
          <a:ext cx="956369" cy="956369"/>
        </a:xfrm>
        <a:prstGeom prst="downArrow">
          <a:avLst>
            <a:gd name="adj1" fmla="val 55000"/>
            <a:gd name="adj2" fmla="val 45000"/>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448283" y="2822515"/>
        <a:ext cx="526003" cy="7196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6856F-FB54-4945-A4F3-F5D452A328A1}" type="datetimeFigureOut">
              <a:rPr lang="en-US" smtClean="0"/>
              <a:t>28-Jan-19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F8097-C128-412F-8DAD-0D19B42935B8}" type="slidenum">
              <a:rPr lang="en-US" smtClean="0"/>
              <a:t>‹#›</a:t>
            </a:fld>
            <a:endParaRPr lang="en-US"/>
          </a:p>
        </p:txBody>
      </p:sp>
    </p:spTree>
    <p:extLst>
      <p:ext uri="{BB962C8B-B14F-4D97-AF65-F5344CB8AC3E}">
        <p14:creationId xmlns:p14="http://schemas.microsoft.com/office/powerpoint/2010/main" val="23293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2</a:t>
            </a:fld>
            <a:endParaRPr lang="en-US"/>
          </a:p>
        </p:txBody>
      </p:sp>
    </p:spTree>
    <p:extLst>
      <p:ext uri="{BB962C8B-B14F-4D97-AF65-F5344CB8AC3E}">
        <p14:creationId xmlns:p14="http://schemas.microsoft.com/office/powerpoint/2010/main" val="916163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14</a:t>
            </a:fld>
            <a:endParaRPr lang="en-US"/>
          </a:p>
        </p:txBody>
      </p:sp>
    </p:spTree>
    <p:extLst>
      <p:ext uri="{BB962C8B-B14F-4D97-AF65-F5344CB8AC3E}">
        <p14:creationId xmlns:p14="http://schemas.microsoft.com/office/powerpoint/2010/main" val="402585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870B2-2606-4EC5-9D69-E4145A0293B0}" type="slidenum">
              <a:rPr lang="fa-IR"/>
              <a:pPr/>
              <a:t>15</a:t>
            </a:fld>
            <a:endParaRPr lang="en-GB"/>
          </a:p>
        </p:txBody>
      </p:sp>
      <p:sp>
        <p:nvSpPr>
          <p:cNvPr id="10242" name="Rectangle 2"/>
          <p:cNvSpPr>
            <a:spLocks noGrp="1" noRot="1" noChangeAspect="1" noChangeArrowheads="1" noTextEdit="1"/>
          </p:cNvSpPr>
          <p:nvPr>
            <p:ph type="sldImg"/>
          </p:nvPr>
        </p:nvSpPr>
        <p:spPr>
          <a:xfrm>
            <a:off x="685800" y="1143000"/>
            <a:ext cx="5486400" cy="30861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6971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694ACD4-6B61-4CA4-BAE4-57CE49FDC605}" type="slidenum">
              <a:rPr lang="en-GB" smtClean="0">
                <a:latin typeface="Arial" pitchFamily="34" charset="0"/>
                <a:cs typeface="Arial" pitchFamily="34" charset="0"/>
              </a:rPr>
              <a:pPr/>
              <a:t>17</a:t>
            </a:fld>
            <a:endParaRPr lang="en-GB" smtClean="0">
              <a:latin typeface="Arial" pitchFamily="34" charset="0"/>
              <a:cs typeface="Arial" pitchFamily="34" charset="0"/>
            </a:endParaRPr>
          </a:p>
        </p:txBody>
      </p:sp>
      <p:sp>
        <p:nvSpPr>
          <p:cNvPr id="70659" name="Rectangle 2"/>
          <p:cNvSpPr>
            <a:spLocks noGrp="1" noRot="1" noChangeAspect="1" noChangeArrowheads="1" noTextEdit="1"/>
          </p:cNvSpPr>
          <p:nvPr>
            <p:ph type="sldImg"/>
          </p:nvPr>
        </p:nvSpPr>
        <p:spPr>
          <a:xfrm>
            <a:off x="685800" y="1143000"/>
            <a:ext cx="5486400" cy="3086100"/>
          </a:xfrm>
          <a:ln/>
        </p:spPr>
      </p:sp>
      <p:sp>
        <p:nvSpPr>
          <p:cNvPr id="70660"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extLst>
      <p:ext uri="{BB962C8B-B14F-4D97-AF65-F5344CB8AC3E}">
        <p14:creationId xmlns:p14="http://schemas.microsoft.com/office/powerpoint/2010/main" val="2716121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Header Placeholder 3"/>
          <p:cNvSpPr>
            <a:spLocks noGrp="1"/>
          </p:cNvSpPr>
          <p:nvPr>
            <p:ph type="hdr" sz="quarter"/>
          </p:nvPr>
        </p:nvSpPr>
        <p:spPr>
          <a:noFill/>
        </p:spPr>
        <p:txBody>
          <a:bodyPr/>
          <a:lstStyle/>
          <a:p>
            <a:r>
              <a:rPr lang="en-GB" smtClean="0"/>
              <a:t>Regulatory Master ClassRegulatory Master ClassTelecommunications Regulatory Master Class</a:t>
            </a:r>
          </a:p>
        </p:txBody>
      </p:sp>
      <p:sp>
        <p:nvSpPr>
          <p:cNvPr id="35845" name="Footer Placeholder 4"/>
          <p:cNvSpPr>
            <a:spLocks noGrp="1"/>
          </p:cNvSpPr>
          <p:nvPr>
            <p:ph type="ftr" sz="quarter" idx="4"/>
          </p:nvPr>
        </p:nvSpPr>
        <p:spPr>
          <a:noFill/>
        </p:spPr>
        <p:txBody>
          <a:bodyPr/>
          <a:lstStyle/>
          <a:p>
            <a:r>
              <a:rPr lang="en-GB" smtClean="0"/>
              <a:t>Introduction to Spectrum ManagementIntroduction to Spectrum ManagementIntroduction to Spectrum Management</a:t>
            </a:r>
          </a:p>
        </p:txBody>
      </p:sp>
      <p:sp>
        <p:nvSpPr>
          <p:cNvPr id="35846" name="Slide Number Placeholder 5"/>
          <p:cNvSpPr>
            <a:spLocks noGrp="1"/>
          </p:cNvSpPr>
          <p:nvPr>
            <p:ph type="sldNum" sz="quarter" idx="5"/>
          </p:nvPr>
        </p:nvSpPr>
        <p:spPr>
          <a:noFill/>
        </p:spPr>
        <p:txBody>
          <a:bodyPr/>
          <a:lstStyle/>
          <a:p>
            <a:fld id="{E42985C3-BC4D-4D52-ABA7-6358B8B3E110}" type="slidenum">
              <a:rPr lang="en-GB" smtClean="0"/>
              <a:pPr/>
              <a:t>18</a:t>
            </a:fld>
            <a:endParaRPr lang="en-GB" smtClean="0"/>
          </a:p>
        </p:txBody>
      </p:sp>
    </p:spTree>
    <p:extLst>
      <p:ext uri="{BB962C8B-B14F-4D97-AF65-F5344CB8AC3E}">
        <p14:creationId xmlns:p14="http://schemas.microsoft.com/office/powerpoint/2010/main" val="3753297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D518F-177C-4190-89CB-6E7B768E7FA2}" type="slidenum">
              <a:rPr lang="fa-IR"/>
              <a:pPr/>
              <a:t>19</a:t>
            </a:fld>
            <a:endParaRPr lang="en-GB"/>
          </a:p>
        </p:txBody>
      </p:sp>
      <p:sp>
        <p:nvSpPr>
          <p:cNvPr id="33794" name="Rectangle 2"/>
          <p:cNvSpPr>
            <a:spLocks noGrp="1" noRot="1" noChangeAspect="1" noChangeArrowheads="1" noTextEdit="1"/>
          </p:cNvSpPr>
          <p:nvPr>
            <p:ph type="sldImg"/>
          </p:nvPr>
        </p:nvSpPr>
        <p:spPr>
          <a:xfrm>
            <a:off x="685800" y="1143000"/>
            <a:ext cx="5486400" cy="3086100"/>
          </a:xfrm>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73810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D518F-177C-4190-89CB-6E7B768E7FA2}" type="slidenum">
              <a:rPr lang="fa-IR"/>
              <a:pPr/>
              <a:t>20</a:t>
            </a:fld>
            <a:endParaRPr lang="en-GB"/>
          </a:p>
        </p:txBody>
      </p:sp>
      <p:sp>
        <p:nvSpPr>
          <p:cNvPr id="33794" name="Rectangle 2"/>
          <p:cNvSpPr>
            <a:spLocks noGrp="1" noRot="1" noChangeAspect="1" noChangeArrowheads="1" noTextEdit="1"/>
          </p:cNvSpPr>
          <p:nvPr>
            <p:ph type="sldImg"/>
          </p:nvPr>
        </p:nvSpPr>
        <p:spPr>
          <a:xfrm>
            <a:off x="685800" y="1143000"/>
            <a:ext cx="5486400" cy="3086100"/>
          </a:xfrm>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369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D518F-177C-4190-89CB-6E7B768E7FA2}" type="slidenum">
              <a:rPr lang="fa-IR"/>
              <a:pPr/>
              <a:t>21</a:t>
            </a:fld>
            <a:endParaRPr lang="en-GB"/>
          </a:p>
        </p:txBody>
      </p:sp>
      <p:sp>
        <p:nvSpPr>
          <p:cNvPr id="33794" name="Rectangle 2"/>
          <p:cNvSpPr>
            <a:spLocks noGrp="1" noRot="1" noChangeAspect="1" noChangeArrowheads="1" noTextEdit="1"/>
          </p:cNvSpPr>
          <p:nvPr>
            <p:ph type="sldImg"/>
          </p:nvPr>
        </p:nvSpPr>
        <p:spPr>
          <a:xfrm>
            <a:off x="685800" y="1143000"/>
            <a:ext cx="5486400" cy="3086100"/>
          </a:xfrm>
          <a:ln/>
        </p:spPr>
      </p:sp>
      <p:sp>
        <p:nvSpPr>
          <p:cNvPr id="33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8420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D518F-177C-4190-89CB-6E7B768E7FA2}" type="slidenum">
              <a:rPr lang="fa-IR"/>
              <a:pPr/>
              <a:t>22</a:t>
            </a:fld>
            <a:endParaRPr lang="en-GB"/>
          </a:p>
        </p:txBody>
      </p:sp>
      <p:sp>
        <p:nvSpPr>
          <p:cNvPr id="33794" name="Rectangle 2"/>
          <p:cNvSpPr>
            <a:spLocks noGrp="1" noRot="1" noChangeAspect="1" noChangeArrowheads="1" noTextEdit="1"/>
          </p:cNvSpPr>
          <p:nvPr>
            <p:ph type="sldImg"/>
          </p:nvPr>
        </p:nvSpPr>
        <p:spPr>
          <a:xfrm>
            <a:off x="685800" y="1143000"/>
            <a:ext cx="5486400" cy="3086100"/>
          </a:xfrm>
          <a:ln/>
        </p:spPr>
      </p:sp>
      <p:sp>
        <p:nvSpPr>
          <p:cNvPr id="33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2416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FA942-F31B-4C34-A17B-0125D4440277}" type="slidenum">
              <a:rPr lang="en-GB"/>
              <a:pPr/>
              <a:t>26</a:t>
            </a:fld>
            <a:endParaRPr lang="en-GB"/>
          </a:p>
        </p:txBody>
      </p:sp>
      <p:sp>
        <p:nvSpPr>
          <p:cNvPr id="29698" name="Rectangle 2"/>
          <p:cNvSpPr>
            <a:spLocks noGrp="1" noRot="1" noChangeAspect="1" noChangeArrowheads="1" noTextEdit="1"/>
          </p:cNvSpPr>
          <p:nvPr>
            <p:ph type="sldImg"/>
          </p:nvPr>
        </p:nvSpPr>
        <p:spPr>
          <a:xfrm>
            <a:off x="685800" y="1143000"/>
            <a:ext cx="5486400" cy="3086100"/>
          </a:xfrm>
          <a:ln/>
        </p:spPr>
      </p:sp>
      <p:sp>
        <p:nvSpPr>
          <p:cNvPr id="2969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393264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FA942-F31B-4C34-A17B-0125D4440277}" type="slidenum">
              <a:rPr lang="en-GB"/>
              <a:pPr/>
              <a:t>27</a:t>
            </a:fld>
            <a:endParaRPr lang="en-GB"/>
          </a:p>
        </p:txBody>
      </p:sp>
      <p:sp>
        <p:nvSpPr>
          <p:cNvPr id="29698" name="Rectangle 2"/>
          <p:cNvSpPr>
            <a:spLocks noGrp="1" noRot="1" noChangeAspect="1" noChangeArrowheads="1" noTextEdit="1"/>
          </p:cNvSpPr>
          <p:nvPr>
            <p:ph type="sldImg"/>
          </p:nvPr>
        </p:nvSpPr>
        <p:spPr>
          <a:xfrm>
            <a:off x="685800" y="1143000"/>
            <a:ext cx="5486400" cy="3086100"/>
          </a:xfrm>
          <a:ln/>
        </p:spPr>
      </p:sp>
      <p:sp>
        <p:nvSpPr>
          <p:cNvPr id="2969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30142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3</a:t>
            </a:fld>
            <a:endParaRPr lang="en-US"/>
          </a:p>
        </p:txBody>
      </p:sp>
    </p:spTree>
    <p:extLst>
      <p:ext uri="{BB962C8B-B14F-4D97-AF65-F5344CB8AC3E}">
        <p14:creationId xmlns:p14="http://schemas.microsoft.com/office/powerpoint/2010/main" val="561141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27583-2351-4E36-A35D-04B8F242D8BE}" type="slidenum">
              <a:rPr lang="en-GB"/>
              <a:pPr/>
              <a:t>28</a:t>
            </a:fld>
            <a:endParaRPr lang="en-GB"/>
          </a:p>
        </p:txBody>
      </p:sp>
      <p:sp>
        <p:nvSpPr>
          <p:cNvPr id="30722" name="Rectangle 2"/>
          <p:cNvSpPr>
            <a:spLocks noGrp="1" noRot="1" noChangeAspect="1" noChangeArrowheads="1" noTextEdit="1"/>
          </p:cNvSpPr>
          <p:nvPr>
            <p:ph type="sldImg"/>
          </p:nvPr>
        </p:nvSpPr>
        <p:spPr>
          <a:xfrm>
            <a:off x="685800" y="1143000"/>
            <a:ext cx="5486400" cy="3086100"/>
          </a:xfrm>
          <a:ln/>
        </p:spPr>
      </p:sp>
      <p:sp>
        <p:nvSpPr>
          <p:cNvPr id="307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475044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280CCA2-AC86-4641-A963-0B8C596E5DCF}" type="slidenum">
              <a:rPr lang="en-GB" smtClean="0">
                <a:latin typeface="Arial" pitchFamily="34" charset="0"/>
                <a:cs typeface="Arial" pitchFamily="34" charset="0"/>
              </a:rPr>
              <a:pPr/>
              <a:t>31</a:t>
            </a:fld>
            <a:endParaRPr lang="en-GB" smtClean="0">
              <a:latin typeface="Arial" pitchFamily="34" charset="0"/>
              <a:cs typeface="Arial" pitchFamily="34" charset="0"/>
            </a:endParaRPr>
          </a:p>
        </p:txBody>
      </p:sp>
      <p:sp>
        <p:nvSpPr>
          <p:cNvPr id="73731" name="Rectangle 2"/>
          <p:cNvSpPr>
            <a:spLocks noGrp="1" noRot="1" noChangeAspect="1" noChangeArrowheads="1" noTextEdit="1"/>
          </p:cNvSpPr>
          <p:nvPr>
            <p:ph type="sldImg"/>
          </p:nvPr>
        </p:nvSpPr>
        <p:spPr>
          <a:xfrm>
            <a:off x="685800" y="1143000"/>
            <a:ext cx="5486400" cy="3086100"/>
          </a:xfrm>
          <a:ln/>
        </p:spPr>
      </p:sp>
      <p:sp>
        <p:nvSpPr>
          <p:cNvPr id="73732"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extLst>
      <p:ext uri="{BB962C8B-B14F-4D97-AF65-F5344CB8AC3E}">
        <p14:creationId xmlns:p14="http://schemas.microsoft.com/office/powerpoint/2010/main" val="3791288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763180A-7C99-4BCB-9A1A-1CDFA369510B}" type="slidenum">
              <a:rPr lang="en-GB" smtClean="0">
                <a:latin typeface="Arial" pitchFamily="34" charset="0"/>
                <a:cs typeface="Arial" pitchFamily="34" charset="0"/>
              </a:rPr>
              <a:pPr/>
              <a:t>32</a:t>
            </a:fld>
            <a:endParaRPr lang="en-GB" smtClean="0">
              <a:latin typeface="Arial" pitchFamily="34" charset="0"/>
              <a:cs typeface="Arial" pitchFamily="34" charset="0"/>
            </a:endParaRPr>
          </a:p>
        </p:txBody>
      </p:sp>
      <p:sp>
        <p:nvSpPr>
          <p:cNvPr id="81923" name="Rectangle 2"/>
          <p:cNvSpPr>
            <a:spLocks noGrp="1" noRot="1" noChangeAspect="1" noChangeArrowheads="1" noTextEdit="1"/>
          </p:cNvSpPr>
          <p:nvPr>
            <p:ph type="sldImg"/>
          </p:nvPr>
        </p:nvSpPr>
        <p:spPr>
          <a:xfrm>
            <a:off x="685800" y="1143000"/>
            <a:ext cx="5486400" cy="3086100"/>
          </a:xfrm>
          <a:ln/>
        </p:spPr>
      </p:sp>
      <p:sp>
        <p:nvSpPr>
          <p:cNvPr id="81924" name="Rectangle 3"/>
          <p:cNvSpPr>
            <a:spLocks noGrp="1" noChangeArrowheads="1"/>
          </p:cNvSpPr>
          <p:nvPr>
            <p:ph type="body" idx="1"/>
          </p:nvPr>
        </p:nvSpPr>
        <p:spPr>
          <a:noFill/>
          <a:ln/>
        </p:spPr>
        <p:txBody>
          <a:bodyPr/>
          <a:lstStyle/>
          <a:p>
            <a:pPr eaLnBrk="1" hangingPunct="1"/>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11853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34</a:t>
            </a:fld>
            <a:endParaRPr lang="en-US"/>
          </a:p>
        </p:txBody>
      </p:sp>
    </p:spTree>
    <p:extLst>
      <p:ext uri="{BB962C8B-B14F-4D97-AF65-F5344CB8AC3E}">
        <p14:creationId xmlns:p14="http://schemas.microsoft.com/office/powerpoint/2010/main" val="503640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Computer-aided techniques have become commonplace in administrations in order for them to be able to manage data and to perform the necessary analytical studies associated with spectrum management.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Administrations may benefit from an integrated system through timeliness and effectiveness of the following tasks: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36</a:t>
            </a:fld>
            <a:endParaRPr lang="en-US"/>
          </a:p>
        </p:txBody>
      </p:sp>
    </p:spTree>
    <p:extLst>
      <p:ext uri="{BB962C8B-B14F-4D97-AF65-F5344CB8AC3E}">
        <p14:creationId xmlns:p14="http://schemas.microsoft.com/office/powerpoint/2010/main" val="1188779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37</a:t>
            </a:fld>
            <a:endParaRPr lang="en-US"/>
          </a:p>
        </p:txBody>
      </p:sp>
    </p:spTree>
    <p:extLst>
      <p:ext uri="{BB962C8B-B14F-4D97-AF65-F5344CB8AC3E}">
        <p14:creationId xmlns:p14="http://schemas.microsoft.com/office/powerpoint/2010/main" val="3909851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significant task of initial data input can be simplified somewhat with advanced data input techniques (e.g. a graphical user interface) or by requiring licensees and equipment suppliers to provide data in an electronic form that is compatible with the database. </a:t>
            </a:r>
          </a:p>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40</a:t>
            </a:fld>
            <a:endParaRPr lang="en-US"/>
          </a:p>
        </p:txBody>
      </p:sp>
    </p:spTree>
    <p:extLst>
      <p:ext uri="{BB962C8B-B14F-4D97-AF65-F5344CB8AC3E}">
        <p14:creationId xmlns:p14="http://schemas.microsoft.com/office/powerpoint/2010/main" val="3500692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CIRAF Zones</a:t>
            </a:r>
            <a:r>
              <a:rPr lang="en-US" sz="1200" kern="1200" dirty="0" smtClean="0">
                <a:solidFill>
                  <a:schemeClr val="tx1"/>
                </a:solidFill>
                <a:effectLst/>
                <a:latin typeface="+mn-lt"/>
                <a:ea typeface="+mn-ea"/>
                <a:cs typeface="+mn-cs"/>
              </a:rPr>
              <a:t> - </a:t>
            </a:r>
            <a:r>
              <a:rPr lang="en-US" sz="1200" i="1" kern="1200" dirty="0" err="1" smtClean="0">
                <a:solidFill>
                  <a:schemeClr val="tx1"/>
                </a:solidFill>
                <a:effectLst/>
                <a:latin typeface="+mn-lt"/>
                <a:ea typeface="+mn-ea"/>
                <a:cs typeface="+mn-cs"/>
              </a:rPr>
              <a:t>Conferencia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Internacional</a:t>
            </a:r>
            <a:r>
              <a:rPr lang="en-US" sz="1200" i="1" kern="1200" dirty="0" smtClean="0">
                <a:solidFill>
                  <a:schemeClr val="tx1"/>
                </a:solidFill>
                <a:effectLst/>
                <a:latin typeface="+mn-lt"/>
                <a:ea typeface="+mn-ea"/>
                <a:cs typeface="+mn-cs"/>
              </a:rPr>
              <a:t> de </a:t>
            </a:r>
            <a:r>
              <a:rPr lang="en-US" sz="1200" i="1" kern="1200" dirty="0" err="1" smtClean="0">
                <a:solidFill>
                  <a:schemeClr val="tx1"/>
                </a:solidFill>
                <a:effectLst/>
                <a:latin typeface="+mn-lt"/>
                <a:ea typeface="+mn-ea"/>
                <a:cs typeface="+mn-cs"/>
              </a:rPr>
              <a:t>Radiodifusión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por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Altas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Frecuencias</a:t>
            </a:r>
            <a:r>
              <a:rPr lang="en-US" sz="1200" kern="1200" dirty="0" smtClean="0">
                <a:solidFill>
                  <a:schemeClr val="tx1"/>
                </a:solidFill>
                <a:effectLst/>
                <a:latin typeface="+mn-lt"/>
                <a:ea typeface="+mn-ea"/>
                <a:cs typeface="+mn-cs"/>
              </a:rPr>
              <a:t>. Spanish - because these zones were defined at the World Administrative Radio Conference held in Mexico in 1948. It defines areas to be served by each shortwave broadcaster. Continuing HFCC meetings are held to refine such agreements. Each CIRAF target zone has a number.</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41</a:t>
            </a:fld>
            <a:endParaRPr lang="en-US"/>
          </a:p>
        </p:txBody>
      </p:sp>
    </p:spTree>
    <p:extLst>
      <p:ext uri="{BB962C8B-B14F-4D97-AF65-F5344CB8AC3E}">
        <p14:creationId xmlns:p14="http://schemas.microsoft.com/office/powerpoint/2010/main" val="273677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solidFill>
                  <a:srgbClr val="C00000"/>
                </a:solidFill>
              </a:rPr>
              <a:t>Radio spectrum </a:t>
            </a:r>
            <a:r>
              <a:rPr lang="en-GB" sz="1200" i="1" dirty="0" smtClean="0">
                <a:solidFill>
                  <a:srgbClr val="C00000"/>
                </a:solidFill>
              </a:rPr>
              <a:t>- a most crucial resource to ensure stable operation and unrestrained development of plethora of wireless communication services and applications: from high-tech interstellar science research to humble garage door openers</a:t>
            </a:r>
          </a:p>
          <a:p>
            <a:endParaRPr lang="en-US" dirty="0"/>
          </a:p>
        </p:txBody>
      </p:sp>
      <p:sp>
        <p:nvSpPr>
          <p:cNvPr id="4" name="Slide Number Placeholder 3"/>
          <p:cNvSpPr>
            <a:spLocks noGrp="1"/>
          </p:cNvSpPr>
          <p:nvPr>
            <p:ph type="sldNum" sz="quarter" idx="10"/>
          </p:nvPr>
        </p:nvSpPr>
        <p:spPr/>
        <p:txBody>
          <a:bodyPr/>
          <a:lstStyle/>
          <a:p>
            <a:pPr>
              <a:defRPr/>
            </a:pPr>
            <a:fld id="{1EBC4E8D-7463-4E84-B753-3B79CC9754E1}"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403489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sz="1200" kern="1200" dirty="0" smtClean="0">
                <a:solidFill>
                  <a:schemeClr val="tx2"/>
                </a:solidFill>
                <a:latin typeface="Times New Roman" pitchFamily="18" charset="0"/>
                <a:ea typeface="+mn-ea"/>
                <a:cs typeface="Times New Roman" pitchFamily="18" charset="0"/>
              </a:rPr>
              <a:t> The governance of spectrum use on a global basis is a core responsibility of the International Telecommunication Union ITU and, in particular, its Radio communication  </a:t>
            </a:r>
            <a:r>
              <a:rPr lang="en-CA" sz="1200" kern="1200" dirty="0" err="1" smtClean="0">
                <a:solidFill>
                  <a:schemeClr val="tx2"/>
                </a:solidFill>
                <a:latin typeface="Times New Roman" pitchFamily="18" charset="0"/>
                <a:ea typeface="+mn-ea"/>
                <a:cs typeface="Times New Roman" pitchFamily="18" charset="0"/>
              </a:rPr>
              <a:t>SectorITU</a:t>
            </a:r>
            <a:r>
              <a:rPr lang="en-CA" sz="1200" kern="1200" dirty="0" smtClean="0">
                <a:solidFill>
                  <a:schemeClr val="tx2"/>
                </a:solidFill>
                <a:latin typeface="Times New Roman" pitchFamily="18" charset="0"/>
                <a:ea typeface="+mn-ea"/>
                <a:cs typeface="Times New Roman" pitchFamily="18" charset="0"/>
              </a:rPr>
              <a:t>-R , The mission of the ITU-R sector is, inter alia, to ensure rational, equitable, efficient and economical use of the radio frequency spectrum by all radio communication services, including those using satellite orbits and to carry out studies and adopt recommendations on radio communication matters.</a:t>
            </a:r>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7</a:t>
            </a:fld>
            <a:endParaRPr lang="en-US"/>
          </a:p>
        </p:txBody>
      </p:sp>
    </p:spTree>
    <p:extLst>
      <p:ext uri="{BB962C8B-B14F-4D97-AF65-F5344CB8AC3E}">
        <p14:creationId xmlns:p14="http://schemas.microsoft.com/office/powerpoint/2010/main" val="334060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280CCA2-AC86-4641-A963-0B8C596E5DCF}" type="slidenum">
              <a:rPr lang="en-GB" smtClean="0">
                <a:latin typeface="Arial" pitchFamily="34" charset="0"/>
                <a:cs typeface="Arial" pitchFamily="34" charset="0"/>
              </a:rPr>
              <a:pPr/>
              <a:t>8</a:t>
            </a:fld>
            <a:endParaRPr lang="en-GB" smtClean="0">
              <a:latin typeface="Arial" pitchFamily="34" charset="0"/>
              <a:cs typeface="Arial" pitchFamily="34" charset="0"/>
            </a:endParaRPr>
          </a:p>
        </p:txBody>
      </p:sp>
      <p:sp>
        <p:nvSpPr>
          <p:cNvPr id="73731" name="Rectangle 2"/>
          <p:cNvSpPr>
            <a:spLocks noGrp="1" noRot="1" noChangeAspect="1" noChangeArrowheads="1" noTextEdit="1"/>
          </p:cNvSpPr>
          <p:nvPr>
            <p:ph type="sldImg"/>
          </p:nvPr>
        </p:nvSpPr>
        <p:spPr>
          <a:xfrm>
            <a:off x="685800" y="1143000"/>
            <a:ext cx="5486400" cy="3086100"/>
          </a:xfrm>
          <a:ln/>
        </p:spPr>
      </p:sp>
      <p:sp>
        <p:nvSpPr>
          <p:cNvPr id="73732"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extLst>
      <p:ext uri="{BB962C8B-B14F-4D97-AF65-F5344CB8AC3E}">
        <p14:creationId xmlns:p14="http://schemas.microsoft.com/office/powerpoint/2010/main" val="134172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C896777-93A2-4879-9DE7-802746E940ED}" type="slidenum">
              <a:rPr lang="en-GB" smtClean="0">
                <a:latin typeface="Arial" pitchFamily="34" charset="0"/>
                <a:cs typeface="Arial" pitchFamily="34" charset="0"/>
              </a:rPr>
              <a:pPr/>
              <a:t>9</a:t>
            </a:fld>
            <a:endParaRPr lang="en-GB" smtClean="0">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a:xfrm>
            <a:off x="685800" y="1143000"/>
            <a:ext cx="5486400" cy="3086100"/>
          </a:xfrm>
          <a:ln/>
        </p:spPr>
      </p:sp>
      <p:sp>
        <p:nvSpPr>
          <p:cNvPr id="69636" name="Rectangle 3"/>
          <p:cNvSpPr>
            <a:spLocks noGrp="1" noChangeArrowheads="1"/>
          </p:cNvSpPr>
          <p:nvPr>
            <p:ph type="body" idx="1"/>
          </p:nvPr>
        </p:nvSpPr>
        <p:spPr>
          <a:noFill/>
          <a:ln/>
        </p:spPr>
        <p:txBody>
          <a:bodyPr/>
          <a:lstStyle/>
          <a:p>
            <a:pPr eaLnBrk="1" hangingPunct="1"/>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389691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280CCA2-AC86-4641-A963-0B8C596E5DCF}" type="slidenum">
              <a:rPr lang="en-GB" smtClean="0">
                <a:latin typeface="Arial" pitchFamily="34" charset="0"/>
                <a:cs typeface="Arial" pitchFamily="34" charset="0"/>
              </a:rPr>
              <a:pPr/>
              <a:t>10</a:t>
            </a:fld>
            <a:endParaRPr lang="en-GB" smtClean="0">
              <a:latin typeface="Arial" pitchFamily="34" charset="0"/>
              <a:cs typeface="Arial" pitchFamily="34" charset="0"/>
            </a:endParaRPr>
          </a:p>
        </p:txBody>
      </p:sp>
      <p:sp>
        <p:nvSpPr>
          <p:cNvPr id="73731" name="Rectangle 2"/>
          <p:cNvSpPr>
            <a:spLocks noGrp="1" noRot="1" noChangeAspect="1" noChangeArrowheads="1" noTextEdit="1"/>
          </p:cNvSpPr>
          <p:nvPr>
            <p:ph type="sldImg"/>
          </p:nvPr>
        </p:nvSpPr>
        <p:spPr>
          <a:xfrm>
            <a:off x="685800" y="1143000"/>
            <a:ext cx="5486400" cy="3086100"/>
          </a:xfrm>
          <a:ln/>
        </p:spPr>
      </p:sp>
      <p:sp>
        <p:nvSpPr>
          <p:cNvPr id="73732"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extLst>
      <p:ext uri="{BB962C8B-B14F-4D97-AF65-F5344CB8AC3E}">
        <p14:creationId xmlns:p14="http://schemas.microsoft.com/office/powerpoint/2010/main" val="161409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280CCA2-AC86-4641-A963-0B8C596E5DCF}" type="slidenum">
              <a:rPr lang="en-GB" smtClean="0">
                <a:latin typeface="Arial" pitchFamily="34" charset="0"/>
                <a:cs typeface="Arial" pitchFamily="34" charset="0"/>
              </a:rPr>
              <a:pPr/>
              <a:t>11</a:t>
            </a:fld>
            <a:endParaRPr lang="en-GB" smtClean="0">
              <a:latin typeface="Arial" pitchFamily="34" charset="0"/>
              <a:cs typeface="Arial" pitchFamily="34" charset="0"/>
            </a:endParaRPr>
          </a:p>
        </p:txBody>
      </p:sp>
      <p:sp>
        <p:nvSpPr>
          <p:cNvPr id="73731" name="Rectangle 2"/>
          <p:cNvSpPr>
            <a:spLocks noGrp="1" noRot="1" noChangeAspect="1" noChangeArrowheads="1" noTextEdit="1"/>
          </p:cNvSpPr>
          <p:nvPr>
            <p:ph type="sldImg"/>
          </p:nvPr>
        </p:nvSpPr>
        <p:spPr>
          <a:xfrm>
            <a:off x="685800" y="1143000"/>
            <a:ext cx="5486400" cy="3086100"/>
          </a:xfrm>
          <a:ln/>
        </p:spPr>
      </p:sp>
      <p:sp>
        <p:nvSpPr>
          <p:cNvPr id="73732"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extLst>
      <p:ext uri="{BB962C8B-B14F-4D97-AF65-F5344CB8AC3E}">
        <p14:creationId xmlns:p14="http://schemas.microsoft.com/office/powerpoint/2010/main" val="31131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280CCA2-AC86-4641-A963-0B8C596E5DCF}" type="slidenum">
              <a:rPr lang="en-GB" smtClean="0">
                <a:latin typeface="Arial" pitchFamily="34" charset="0"/>
                <a:cs typeface="Arial" pitchFamily="34" charset="0"/>
              </a:rPr>
              <a:pPr/>
              <a:t>12</a:t>
            </a:fld>
            <a:endParaRPr lang="en-GB" smtClean="0">
              <a:latin typeface="Arial" pitchFamily="34" charset="0"/>
              <a:cs typeface="Arial" pitchFamily="34" charset="0"/>
            </a:endParaRPr>
          </a:p>
        </p:txBody>
      </p:sp>
      <p:sp>
        <p:nvSpPr>
          <p:cNvPr id="73731" name="Rectangle 2"/>
          <p:cNvSpPr>
            <a:spLocks noGrp="1" noRot="1" noChangeAspect="1" noChangeArrowheads="1" noTextEdit="1"/>
          </p:cNvSpPr>
          <p:nvPr>
            <p:ph type="sldImg"/>
          </p:nvPr>
        </p:nvSpPr>
        <p:spPr>
          <a:xfrm>
            <a:off x="685800" y="1143000"/>
            <a:ext cx="5486400" cy="3086100"/>
          </a:xfrm>
          <a:ln/>
        </p:spPr>
      </p:sp>
      <p:sp>
        <p:nvSpPr>
          <p:cNvPr id="73732" name="Rectangle 3"/>
          <p:cNvSpPr>
            <a:spLocks noGrp="1" noChangeArrowheads="1"/>
          </p:cNvSpPr>
          <p:nvPr>
            <p:ph type="body" idx="1"/>
          </p:nvPr>
        </p:nvSpPr>
        <p:spPr>
          <a:noFill/>
          <a:ln/>
        </p:spPr>
        <p:txBody>
          <a:bodyPr/>
          <a:lstStyle/>
          <a:p>
            <a:pPr eaLnBrk="1" hangingPunct="1"/>
            <a:endParaRPr lang="en-GB" smtClean="0">
              <a:latin typeface="Arial" pitchFamily="34" charset="0"/>
              <a:cs typeface="Arial" pitchFamily="34" charset="0"/>
            </a:endParaRPr>
          </a:p>
        </p:txBody>
      </p:sp>
    </p:spTree>
    <p:extLst>
      <p:ext uri="{BB962C8B-B14F-4D97-AF65-F5344CB8AC3E}">
        <p14:creationId xmlns:p14="http://schemas.microsoft.com/office/powerpoint/2010/main" val="264082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0C1DE0-5F7D-412C-B62C-871F4522FDD8}" type="datetimeFigureOut">
              <a:rPr lang="en-US" smtClean="0"/>
              <a:t>28-Jan-19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dirty="0"/>
          </a:p>
        </p:txBody>
      </p:sp>
    </p:spTree>
    <p:extLst>
      <p:ext uri="{BB962C8B-B14F-4D97-AF65-F5344CB8AC3E}">
        <p14:creationId xmlns:p14="http://schemas.microsoft.com/office/powerpoint/2010/main" val="20507862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C1DE0-5F7D-412C-B62C-871F4522FDD8}" type="datetimeFigureOut">
              <a:rPr lang="en-US" smtClean="0"/>
              <a:t>28-Jan-19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102501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C1DE0-5F7D-412C-B62C-871F4522FDD8}" type="datetimeFigureOut">
              <a:rPr lang="en-US" smtClean="0"/>
              <a:t>28-Jan-19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125630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1080131"/>
            <a:ext cx="10645143" cy="601032"/>
          </a:xfrm>
        </p:spPr>
        <p:txBody>
          <a:bodyPr/>
          <a:lstStyle/>
          <a:p>
            <a:r>
              <a:rPr lang="en-US" dirty="0" smtClean="0"/>
              <a:t>Click to edit Master title style</a:t>
            </a:r>
            <a:endParaRPr lang="en-US" dirty="0"/>
          </a:p>
        </p:txBody>
      </p:sp>
      <p:sp>
        <p:nvSpPr>
          <p:cNvPr id="6" name="Content Placeholder 5"/>
          <p:cNvSpPr>
            <a:spLocks noGrp="1"/>
          </p:cNvSpPr>
          <p:nvPr>
            <p:ph sz="quarter" idx="4"/>
          </p:nvPr>
        </p:nvSpPr>
        <p:spPr>
          <a:xfrm>
            <a:off x="6263641" y="1889125"/>
            <a:ext cx="5221291" cy="4300538"/>
          </a:xfrm>
        </p:spPr>
        <p:txBody>
          <a:bodyPr>
            <a:normAutofit/>
          </a:bodyPr>
          <a:lstStyle>
            <a:lvl1pPr marL="0" indent="0">
              <a:buNone/>
              <a:defRPr sz="1350"/>
            </a:lvl1pPr>
          </a:lstStyle>
          <a:p>
            <a:pPr lvl="0"/>
            <a:r>
              <a:rPr lang="en-US" dirty="0" smtClean="0"/>
              <a:t>Click to edit Master text styles</a:t>
            </a:r>
          </a:p>
        </p:txBody>
      </p:sp>
      <p:sp>
        <p:nvSpPr>
          <p:cNvPr id="8" name="Footer Placeholder 7"/>
          <p:cNvSpPr>
            <a:spLocks noGrp="1"/>
          </p:cNvSpPr>
          <p:nvPr>
            <p:ph type="ftr" sz="quarter" idx="11"/>
          </p:nvPr>
        </p:nvSpPr>
        <p:spPr>
          <a:xfrm>
            <a:off x="838200" y="6356357"/>
            <a:ext cx="248412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5F9E8EB-0DDF-4D7C-A745-6B028D7CD0B1}" type="slidenum">
              <a:rPr lang="en-US" smtClean="0"/>
              <a:t>‹#›</a:t>
            </a:fld>
            <a:endParaRPr lang="en-US"/>
          </a:p>
        </p:txBody>
      </p:sp>
      <p:sp>
        <p:nvSpPr>
          <p:cNvPr id="11" name="Picture Placeholder 10"/>
          <p:cNvSpPr>
            <a:spLocks noGrp="1"/>
          </p:cNvSpPr>
          <p:nvPr>
            <p:ph type="pic" sz="quarter" idx="13"/>
          </p:nvPr>
        </p:nvSpPr>
        <p:spPr>
          <a:xfrm>
            <a:off x="838201" y="1889125"/>
            <a:ext cx="5082540" cy="4300538"/>
          </a:xfrm>
        </p:spPr>
        <p:txBody>
          <a:bodyPr/>
          <a:lstStyle/>
          <a:p>
            <a:endParaRPr lang="en-US"/>
          </a:p>
        </p:txBody>
      </p:sp>
    </p:spTree>
    <p:extLst>
      <p:ext uri="{BB962C8B-B14F-4D97-AF65-F5344CB8AC3E}">
        <p14:creationId xmlns:p14="http://schemas.microsoft.com/office/powerpoint/2010/main" val="345652980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37267"/>
            <a:ext cx="8884920" cy="807721"/>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838200" y="6356357"/>
            <a:ext cx="248412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0" y="6364617"/>
            <a:ext cx="711200" cy="365125"/>
          </a:xfrm>
        </p:spPr>
        <p:txBody>
          <a:bodyPr/>
          <a:lstStyle/>
          <a:p>
            <a:fld id="{05F9E8EB-0DDF-4D7C-A745-6B028D7CD0B1}" type="slidenum">
              <a:rPr lang="en-US" smtClean="0"/>
              <a:t>‹#›</a:t>
            </a:fld>
            <a:endParaRPr lang="en-US"/>
          </a:p>
        </p:txBody>
      </p:sp>
      <p:sp>
        <p:nvSpPr>
          <p:cNvPr id="6" name="Text Placeholder 9"/>
          <p:cNvSpPr>
            <a:spLocks noGrp="1"/>
          </p:cNvSpPr>
          <p:nvPr>
            <p:ph type="body" sz="quarter" idx="14"/>
          </p:nvPr>
        </p:nvSpPr>
        <p:spPr>
          <a:xfrm>
            <a:off x="838200" y="2155826"/>
            <a:ext cx="8884920" cy="3917315"/>
          </a:xfrm>
        </p:spPr>
        <p:txBody>
          <a:bodyPr>
            <a:normAutofit/>
          </a:bodyPr>
          <a:lstStyle>
            <a:lvl1pPr marL="0" indent="0" algn="l" rtl="0">
              <a:buFontTx/>
              <a:buNone/>
              <a:defRPr sz="1350" baseline="0"/>
            </a:lvl1pPr>
            <a:lvl2pPr marL="342883" indent="0" algn="l" rtl="0">
              <a:buFontTx/>
              <a:buNone/>
              <a:defRPr sz="1800"/>
            </a:lvl2pPr>
            <a:lvl3pPr marL="685765" indent="0" algn="l" rtl="0">
              <a:buFontTx/>
              <a:buNone/>
              <a:defRPr sz="1800"/>
            </a:lvl3pPr>
            <a:lvl4pPr marL="1028648" indent="0" algn="l" rtl="0">
              <a:buFontTx/>
              <a:buNone/>
              <a:defRPr sz="1800"/>
            </a:lvl4pPr>
            <a:lvl5pPr marL="1371532" indent="0" algn="l" rtl="0">
              <a:buFontTx/>
              <a:buNone/>
              <a:defRPr sz="18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79395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6472" indent="-346472">
              <a:buFont typeface="Wingdings" panose="05000000000000000000" pitchFamily="2" charset="2"/>
              <a:buChar char="Ø"/>
              <a:defRPr lang="en-US" sz="2100" kern="1200" dirty="0" smtClean="0">
                <a:solidFill>
                  <a:schemeClr val="tx2"/>
                </a:solidFill>
                <a:latin typeface="+mn-lt"/>
                <a:ea typeface="+mn-ea"/>
                <a:cs typeface="+mn-cs"/>
              </a:defRPr>
            </a:lvl1pPr>
            <a:lvl2pPr marL="602456" indent="-259556">
              <a:buFont typeface="Wingdings" panose="05000000000000000000" pitchFamily="2" charset="2"/>
              <a:buChar char="§"/>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70C1DE0-5F7D-412C-B62C-871F4522FDD8}" type="datetimeFigureOut">
              <a:rPr lang="en-US" smtClean="0"/>
              <a:t>28-Jan-19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pPr/>
              <a:t>‹#›</a:t>
            </a:fld>
            <a:r>
              <a:rPr lang="en-US" smtClean="0"/>
              <a:t> </a:t>
            </a:r>
            <a:endParaRPr lang="en-US" dirty="0"/>
          </a:p>
        </p:txBody>
      </p:sp>
    </p:spTree>
    <p:extLst>
      <p:ext uri="{BB962C8B-B14F-4D97-AF65-F5344CB8AC3E}">
        <p14:creationId xmlns:p14="http://schemas.microsoft.com/office/powerpoint/2010/main" val="8556223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0C1DE0-5F7D-412C-B62C-871F4522FDD8}" type="datetimeFigureOut">
              <a:rPr lang="en-US" smtClean="0"/>
              <a:t>28-Jan-19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2711872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0C1DE0-5F7D-412C-B62C-871F4522FDD8}" type="datetimeFigureOut">
              <a:rPr lang="en-US" smtClean="0"/>
              <a:t>28-Jan-19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56893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0C1DE0-5F7D-412C-B62C-871F4522FDD8}" type="datetimeFigureOut">
              <a:rPr lang="en-US" smtClean="0"/>
              <a:t>28-Jan-19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9E8EB-0DDF-4D7C-A745-6B028D7CD0B1}" type="slidenum">
              <a:rPr lang="en-US" smtClean="0"/>
              <a:pPr/>
              <a:t>‹#›</a:t>
            </a:fld>
            <a:r>
              <a:rPr lang="en-US" smtClean="0"/>
              <a:t> </a:t>
            </a:r>
            <a:endParaRPr lang="en-US" dirty="0"/>
          </a:p>
        </p:txBody>
      </p:sp>
    </p:spTree>
    <p:extLst>
      <p:ext uri="{BB962C8B-B14F-4D97-AF65-F5344CB8AC3E}">
        <p14:creationId xmlns:p14="http://schemas.microsoft.com/office/powerpoint/2010/main" val="90992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C1DE0-5F7D-412C-B62C-871F4522FDD8}" type="datetimeFigureOut">
              <a:rPr lang="en-US" smtClean="0"/>
              <a:t>28-Jan-19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9E8EB-0DDF-4D7C-A745-6B028D7CD0B1}" type="slidenum">
              <a:rPr lang="en-US" smtClean="0"/>
              <a:pPr/>
              <a:t>‹#›</a:t>
            </a:fld>
            <a:r>
              <a:rPr lang="en-US" smtClean="0"/>
              <a:t> </a:t>
            </a:r>
            <a:endParaRPr lang="en-US" dirty="0"/>
          </a:p>
        </p:txBody>
      </p:sp>
    </p:spTree>
    <p:extLst>
      <p:ext uri="{BB962C8B-B14F-4D97-AF65-F5344CB8AC3E}">
        <p14:creationId xmlns:p14="http://schemas.microsoft.com/office/powerpoint/2010/main" val="25057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C1DE0-5F7D-412C-B62C-871F4522FDD8}" type="datetimeFigureOut">
              <a:rPr lang="en-US" smtClean="0"/>
              <a:t>28-Jan-19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54655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70C1DE0-5F7D-412C-B62C-871F4522FDD8}" type="datetimeFigureOut">
              <a:rPr lang="en-US" smtClean="0"/>
              <a:t>28-Jan-19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404584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70C1DE0-5F7D-412C-B62C-871F4522FDD8}" type="datetimeFigureOut">
              <a:rPr lang="en-US" smtClean="0"/>
              <a:t>28-Jan-19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9E8EB-0DDF-4D7C-A745-6B028D7CD0B1}" type="slidenum">
              <a:rPr lang="en-US" smtClean="0"/>
              <a:pPr/>
              <a:t>‹#›</a:t>
            </a:fld>
            <a:r>
              <a:rPr lang="en-US" smtClean="0"/>
              <a:t> </a:t>
            </a:r>
            <a:endParaRPr lang="en-US" dirty="0"/>
          </a:p>
        </p:txBody>
      </p:sp>
    </p:spTree>
    <p:extLst>
      <p:ext uri="{BB962C8B-B14F-4D97-AF65-F5344CB8AC3E}">
        <p14:creationId xmlns:p14="http://schemas.microsoft.com/office/powerpoint/2010/main" val="230218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3521" y="163222"/>
            <a:ext cx="10515600" cy="1325563"/>
          </a:xfrm>
          <a:prstGeom prst="rect">
            <a:avLst/>
          </a:prstGeom>
        </p:spPr>
        <p:txBody>
          <a:bodyPr vert="horz" lIns="91440" tIns="45720" rIns="91440" bIns="45720" rtlCol="0" anchor="ctr">
            <a:normAutofit/>
          </a:bodyPr>
          <a:lstStyle/>
          <a:p>
            <a:r>
              <a:rPr lang="en-US" dirty="0" smtClean="0"/>
              <a:t>Click to edit Master title style </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0C1DE0-5F7D-412C-B62C-871F4522FDD8}" type="datetimeFigureOut">
              <a:rPr lang="en-US" smtClean="0"/>
              <a:t>28-Jan-19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F9E8EB-0DDF-4D7C-A745-6B028D7CD0B1}" type="slidenum">
              <a:rPr lang="en-US" smtClean="0"/>
              <a:pPr/>
              <a:t>‹#›</a:t>
            </a:fld>
            <a:r>
              <a:rPr lang="en-US" smtClean="0"/>
              <a:t> </a:t>
            </a:r>
            <a:endParaRPr lang="en-US" dirty="0"/>
          </a:p>
        </p:txBody>
      </p:sp>
      <p:pic>
        <p:nvPicPr>
          <p:cNvPr id="8" name="Picture 7"/>
          <p:cNvPicPr>
            <a:picLocks noChangeAspect="1"/>
          </p:cNvPicPr>
          <p:nvPr userDrawn="1"/>
        </p:nvPicPr>
        <p:blipFill rotWithShape="1">
          <a:blip r:embed="rId15" cstate="print">
            <a:extLst>
              <a:ext uri="{28A0092B-C50C-407E-A947-70E740481C1C}">
                <a14:useLocalDpi xmlns:a14="http://schemas.microsoft.com/office/drawing/2010/main" val="0"/>
              </a:ext>
            </a:extLst>
          </a:blip>
          <a:srcRect l="18361" t="25742" r="17179" b="24752"/>
          <a:stretch/>
        </p:blipFill>
        <p:spPr>
          <a:xfrm>
            <a:off x="348882" y="163222"/>
            <a:ext cx="724639" cy="787650"/>
          </a:xfrm>
          <a:prstGeom prst="rect">
            <a:avLst/>
          </a:prstGeom>
        </p:spPr>
      </p:pic>
    </p:spTree>
    <p:extLst>
      <p:ext uri="{BB962C8B-B14F-4D97-AF65-F5344CB8AC3E}">
        <p14:creationId xmlns:p14="http://schemas.microsoft.com/office/powerpoint/2010/main" val="516688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4000" b="1" kern="1200">
          <a:solidFill>
            <a:srgbClr val="0070C0"/>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120" userDrawn="1">
          <p15:clr>
            <a:srgbClr val="F26B43"/>
          </p15:clr>
        </p15:guide>
        <p15:guide id="3" pos="98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aamir.riaz@itu.i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citel.oas.org/" TargetMode="External"/><Relationship Id="rId13" Type="http://schemas.openxmlformats.org/officeDocument/2006/relationships/hyperlink" Target="http://www.rcc.org.ru/" TargetMode="External"/><Relationship Id="rId3" Type="http://schemas.openxmlformats.org/officeDocument/2006/relationships/hyperlink" Target="http://www.apt.int/" TargetMode="External"/><Relationship Id="rId7" Type="http://schemas.openxmlformats.org/officeDocument/2006/relationships/hyperlink" Target="http://www.cept.org/" TargetMode="External"/><Relationship Id="rId12" Type="http://schemas.openxmlformats.org/officeDocument/2006/relationships/hyperlink" Target="http://www.arableagueonlin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anto.org/" TargetMode="External"/><Relationship Id="rId11" Type="http://schemas.openxmlformats.org/officeDocument/2006/relationships/hyperlink" Target="http://www.etsi.org/" TargetMode="External"/><Relationship Id="rId5" Type="http://schemas.openxmlformats.org/officeDocument/2006/relationships/hyperlink" Target="http://www.atu-uat.org/" TargetMode="External"/><Relationship Id="rId10" Type="http://schemas.openxmlformats.org/officeDocument/2006/relationships/hyperlink" Target="http://www.ctu.int/" TargetMode="External"/><Relationship Id="rId4" Type="http://schemas.openxmlformats.org/officeDocument/2006/relationships/hyperlink" Target="http://asmg.ae/" TargetMode="External"/><Relationship Id="rId9" Type="http://schemas.openxmlformats.org/officeDocument/2006/relationships/hyperlink" Target="http://www.comtelca.org/"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efis.d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tu.int/dms_pub/itu-r/opb/hdb/R-HDB-21-2015-PDF-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www.itu.int/dms_pub/itu-r/opb/hdb/R-HDB-21-2015-PDF-E.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itu.int/dms_pub/itu-r/opb/hdb/R-HDB-21-2015-PDF-E.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tu.int/pub/R-SOFT-IDW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itu.int/ITU-R/eBCD/MemberPages/eCalculations.asp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1028700"/>
            <a:ext cx="11480800" cy="4244339"/>
          </a:xfrm>
          <a:solidFill>
            <a:srgbClr val="0F90D0"/>
          </a:solidFill>
        </p:spPr>
        <p:txBody>
          <a:bodyPr anchor="ctr">
            <a:normAutofit/>
          </a:bodyPr>
          <a:lstStyle/>
          <a:p>
            <a:pPr algn="l"/>
            <a:r>
              <a:rPr lang="en-US" sz="4600" dirty="0">
                <a:solidFill>
                  <a:schemeClr val="bg1"/>
                </a:solidFill>
              </a:rPr>
              <a:t>National Spectrum Management &amp; its Automation</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sz="2400" dirty="0" smtClean="0">
                <a:solidFill>
                  <a:schemeClr val="accent4"/>
                </a:solidFill>
              </a:rPr>
              <a:t>Training on SMS4DC</a:t>
            </a:r>
            <a:r>
              <a:rPr lang="en-US" sz="2400" dirty="0">
                <a:solidFill>
                  <a:schemeClr val="bg1"/>
                </a:solidFill>
              </a:rPr>
              <a:t/>
            </a:r>
            <a:br>
              <a:rPr lang="en-US" sz="2400" dirty="0">
                <a:solidFill>
                  <a:schemeClr val="bg1"/>
                </a:solidFill>
              </a:rPr>
            </a:br>
            <a:r>
              <a:rPr lang="en-GB" sz="1600" dirty="0" smtClean="0">
                <a:solidFill>
                  <a:schemeClr val="bg1"/>
                </a:solidFill>
              </a:rPr>
              <a:t>Vientiane, Lao P.D.R </a:t>
            </a:r>
            <a:r>
              <a:rPr lang="en-US" sz="1600" dirty="0">
                <a:solidFill>
                  <a:schemeClr val="bg1"/>
                </a:solidFill>
              </a:rPr>
              <a:t/>
            </a:r>
            <a:br>
              <a:rPr lang="en-US" sz="1600" dirty="0">
                <a:solidFill>
                  <a:schemeClr val="bg1"/>
                </a:solidFill>
              </a:rPr>
            </a:br>
            <a:r>
              <a:rPr lang="en-US" sz="1600" dirty="0" smtClean="0">
                <a:solidFill>
                  <a:schemeClr val="bg1"/>
                </a:solidFill>
              </a:rPr>
              <a:t>12</a:t>
            </a:r>
            <a:r>
              <a:rPr lang="en-GB" sz="1600" dirty="0" smtClean="0">
                <a:solidFill>
                  <a:schemeClr val="bg1"/>
                </a:solidFill>
              </a:rPr>
              <a:t> </a:t>
            </a:r>
            <a:r>
              <a:rPr lang="en-GB" sz="1600" dirty="0">
                <a:solidFill>
                  <a:schemeClr val="bg1"/>
                </a:solidFill>
              </a:rPr>
              <a:t>– </a:t>
            </a:r>
            <a:r>
              <a:rPr lang="en-GB" sz="1600" dirty="0" smtClean="0">
                <a:solidFill>
                  <a:schemeClr val="bg1"/>
                </a:solidFill>
              </a:rPr>
              <a:t>14 February 2019</a:t>
            </a:r>
            <a:endParaRPr lang="en-US" sz="1600" dirty="0">
              <a:solidFill>
                <a:schemeClr val="bg1"/>
              </a:solidFill>
            </a:endParaRPr>
          </a:p>
        </p:txBody>
      </p:sp>
      <p:sp>
        <p:nvSpPr>
          <p:cNvPr id="5" name="Footer Placeholder 4"/>
          <p:cNvSpPr>
            <a:spLocks noGrp="1"/>
          </p:cNvSpPr>
          <p:nvPr>
            <p:ph type="ftr" sz="quarter" idx="11"/>
          </p:nvPr>
        </p:nvSpPr>
        <p:spPr>
          <a:xfrm>
            <a:off x="711199" y="5273040"/>
            <a:ext cx="9160387" cy="144843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600" b="1" dirty="0">
                <a:solidFill>
                  <a:schemeClr val="accent3">
                    <a:lumMod val="75000"/>
                  </a:schemeClr>
                </a:solidFill>
              </a:rPr>
              <a:t>Aamir </a:t>
            </a:r>
            <a:r>
              <a:rPr lang="en-US" sz="1600" b="1" dirty="0" smtClean="0">
                <a:solidFill>
                  <a:schemeClr val="accent3">
                    <a:lumMod val="75000"/>
                  </a:schemeClr>
                </a:solidFill>
              </a:rPr>
              <a:t>Riaz</a:t>
            </a:r>
          </a:p>
          <a:p>
            <a:r>
              <a:rPr lang="en-US" sz="1600" dirty="0">
                <a:solidFill>
                  <a:schemeClr val="accent3"/>
                </a:solidFill>
              </a:rPr>
              <a:t>International Telecommunication Union </a:t>
            </a:r>
            <a:r>
              <a:rPr lang="en-US" sz="1600" dirty="0" smtClean="0">
                <a:solidFill>
                  <a:schemeClr val="accent3"/>
                </a:solidFill>
              </a:rPr>
              <a:t>– Regional </a:t>
            </a:r>
            <a:r>
              <a:rPr lang="en-US" sz="1600" dirty="0">
                <a:solidFill>
                  <a:schemeClr val="accent3"/>
                </a:solidFill>
              </a:rPr>
              <a:t>Office for Asia and the Pacific</a:t>
            </a:r>
            <a:br>
              <a:rPr lang="en-US" sz="1600" dirty="0">
                <a:solidFill>
                  <a:schemeClr val="accent3"/>
                </a:solidFill>
              </a:rPr>
            </a:br>
            <a:r>
              <a:rPr lang="en-US" sz="1600" dirty="0">
                <a:solidFill>
                  <a:schemeClr val="accent3"/>
                </a:solidFill>
                <a:hlinkClick r:id="rId2"/>
              </a:rPr>
              <a:t>aamir.riaz@itu.int</a:t>
            </a:r>
            <a:r>
              <a:rPr lang="en-US" sz="1600" dirty="0">
                <a:solidFill>
                  <a:schemeClr val="accent3"/>
                </a:solidFill>
              </a:rPr>
              <a:t> </a:t>
            </a:r>
            <a:br>
              <a:rPr lang="en-US" sz="1600" dirty="0">
                <a:solidFill>
                  <a:schemeClr val="accent3"/>
                </a:solidFill>
              </a:rPr>
            </a:br>
            <a:endParaRPr lang="en-US" sz="1600" dirty="0">
              <a:solidFill>
                <a:schemeClr val="accent3"/>
              </a:solidFill>
            </a:endParaRPr>
          </a:p>
        </p:txBody>
      </p:sp>
    </p:spTree>
    <p:extLst>
      <p:ext uri="{BB962C8B-B14F-4D97-AF65-F5344CB8AC3E}">
        <p14:creationId xmlns:p14="http://schemas.microsoft.com/office/powerpoint/2010/main" val="3285691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1487488" y="123014"/>
            <a:ext cx="9001000" cy="646331"/>
          </a:xfrm>
        </p:spPr>
        <p:txBody>
          <a:bodyPr>
            <a:normAutofit/>
          </a:bodyPr>
          <a:lstStyle/>
          <a:p>
            <a:pPr algn="l" eaLnBrk="1" hangingPunct="1">
              <a:defRPr/>
            </a:pPr>
            <a:r>
              <a:rPr lang="en-GB" dirty="0" smtClean="0"/>
              <a:t>Regional Organizations</a:t>
            </a:r>
            <a:endParaRPr lang="en-GB" dirty="0"/>
          </a:p>
        </p:txBody>
      </p:sp>
      <p:graphicFrame>
        <p:nvGraphicFramePr>
          <p:cNvPr id="4" name="Content Placeholder 3"/>
          <p:cNvGraphicFramePr>
            <a:graphicFrameLocks noGrp="1"/>
          </p:cNvGraphicFramePr>
          <p:nvPr>
            <p:ph idx="1"/>
            <p:extLst/>
          </p:nvPr>
        </p:nvGraphicFramePr>
        <p:xfrm>
          <a:off x="1972574" y="1302589"/>
          <a:ext cx="8609162" cy="5004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944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graphicEl>
                                              <a:dgm id="{049B7C87-710F-4C16-93B8-7FAFB9195494}"/>
                                            </p:graphicEl>
                                          </p:spTgt>
                                        </p:tgtEl>
                                        <p:attrNameLst>
                                          <p:attrName>style.visibility</p:attrName>
                                        </p:attrNameLst>
                                      </p:cBhvr>
                                      <p:to>
                                        <p:strVal val="visible"/>
                                      </p:to>
                                    </p:set>
                                    <p:anim calcmode="lin" valueType="num">
                                      <p:cBhvr>
                                        <p:cTn id="7" dur="1000" fill="hold"/>
                                        <p:tgtEl>
                                          <p:spTgt spid="4">
                                            <p:graphicEl>
                                              <a:dgm id="{049B7C87-710F-4C16-93B8-7FAFB9195494}"/>
                                            </p:graphicEl>
                                          </p:spTgt>
                                        </p:tgtEl>
                                        <p:attrNameLst>
                                          <p:attrName>ppt_w</p:attrName>
                                        </p:attrNameLst>
                                      </p:cBhvr>
                                      <p:tavLst>
                                        <p:tav tm="0">
                                          <p:val>
                                            <p:strVal val="#ppt_w*0.70"/>
                                          </p:val>
                                        </p:tav>
                                        <p:tav tm="100000">
                                          <p:val>
                                            <p:strVal val="#ppt_w"/>
                                          </p:val>
                                        </p:tav>
                                      </p:tavLst>
                                    </p:anim>
                                    <p:anim calcmode="lin" valueType="num">
                                      <p:cBhvr>
                                        <p:cTn id="8" dur="1000" fill="hold"/>
                                        <p:tgtEl>
                                          <p:spTgt spid="4">
                                            <p:graphicEl>
                                              <a:dgm id="{049B7C87-710F-4C16-93B8-7FAFB9195494}"/>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049B7C87-710F-4C16-93B8-7FAFB919549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EB595B50-1AEB-45A5-8B96-E9523603EFA9}"/>
                                            </p:graphicEl>
                                          </p:spTgt>
                                        </p:tgtEl>
                                        <p:attrNameLst>
                                          <p:attrName>style.visibility</p:attrName>
                                        </p:attrNameLst>
                                      </p:cBhvr>
                                      <p:to>
                                        <p:strVal val="visible"/>
                                      </p:to>
                                    </p:set>
                                    <p:anim calcmode="lin" valueType="num">
                                      <p:cBhvr>
                                        <p:cTn id="14" dur="1000" fill="hold"/>
                                        <p:tgtEl>
                                          <p:spTgt spid="4">
                                            <p:graphicEl>
                                              <a:dgm id="{EB595B50-1AEB-45A5-8B96-E9523603EFA9}"/>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EB595B50-1AEB-45A5-8B96-E9523603EFA9}"/>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EB595B50-1AEB-45A5-8B96-E9523603EFA9}"/>
                                            </p:graphic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graphicEl>
                                              <a:dgm id="{241865BD-B1CE-4731-BB86-C0DB0D498DEB}"/>
                                            </p:graphicEl>
                                          </p:spTgt>
                                        </p:tgtEl>
                                        <p:attrNameLst>
                                          <p:attrName>style.visibility</p:attrName>
                                        </p:attrNameLst>
                                      </p:cBhvr>
                                      <p:to>
                                        <p:strVal val="visible"/>
                                      </p:to>
                                    </p:set>
                                    <p:anim calcmode="lin" valueType="num">
                                      <p:cBhvr>
                                        <p:cTn id="19" dur="1000" fill="hold"/>
                                        <p:tgtEl>
                                          <p:spTgt spid="4">
                                            <p:graphicEl>
                                              <a:dgm id="{241865BD-B1CE-4731-BB86-C0DB0D498DEB}"/>
                                            </p:graphicEl>
                                          </p:spTgt>
                                        </p:tgtEl>
                                        <p:attrNameLst>
                                          <p:attrName>ppt_w</p:attrName>
                                        </p:attrNameLst>
                                      </p:cBhvr>
                                      <p:tavLst>
                                        <p:tav tm="0">
                                          <p:val>
                                            <p:strVal val="#ppt_w*0.70"/>
                                          </p:val>
                                        </p:tav>
                                        <p:tav tm="100000">
                                          <p:val>
                                            <p:strVal val="#ppt_w"/>
                                          </p:val>
                                        </p:tav>
                                      </p:tavLst>
                                    </p:anim>
                                    <p:anim calcmode="lin" valueType="num">
                                      <p:cBhvr>
                                        <p:cTn id="20" dur="1000" fill="hold"/>
                                        <p:tgtEl>
                                          <p:spTgt spid="4">
                                            <p:graphicEl>
                                              <a:dgm id="{241865BD-B1CE-4731-BB86-C0DB0D498DEB}"/>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241865BD-B1CE-4731-BB86-C0DB0D498DE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graphicEl>
                                              <a:dgm id="{73F273B8-E500-491E-90EE-4AF2DC5BDE7A}"/>
                                            </p:graphicEl>
                                          </p:spTgt>
                                        </p:tgtEl>
                                        <p:attrNameLst>
                                          <p:attrName>style.visibility</p:attrName>
                                        </p:attrNameLst>
                                      </p:cBhvr>
                                      <p:to>
                                        <p:strVal val="visible"/>
                                      </p:to>
                                    </p:set>
                                    <p:anim calcmode="lin" valueType="num">
                                      <p:cBhvr>
                                        <p:cTn id="26" dur="1000" fill="hold"/>
                                        <p:tgtEl>
                                          <p:spTgt spid="4">
                                            <p:graphicEl>
                                              <a:dgm id="{73F273B8-E500-491E-90EE-4AF2DC5BDE7A}"/>
                                            </p:graphicEl>
                                          </p:spTgt>
                                        </p:tgtEl>
                                        <p:attrNameLst>
                                          <p:attrName>ppt_w</p:attrName>
                                        </p:attrNameLst>
                                      </p:cBhvr>
                                      <p:tavLst>
                                        <p:tav tm="0">
                                          <p:val>
                                            <p:strVal val="#ppt_w*0.70"/>
                                          </p:val>
                                        </p:tav>
                                        <p:tav tm="100000">
                                          <p:val>
                                            <p:strVal val="#ppt_w"/>
                                          </p:val>
                                        </p:tav>
                                      </p:tavLst>
                                    </p:anim>
                                    <p:anim calcmode="lin" valueType="num">
                                      <p:cBhvr>
                                        <p:cTn id="27" dur="1000" fill="hold"/>
                                        <p:tgtEl>
                                          <p:spTgt spid="4">
                                            <p:graphicEl>
                                              <a:dgm id="{73F273B8-E500-491E-90EE-4AF2DC5BDE7A}"/>
                                            </p:graphicEl>
                                          </p:spTgt>
                                        </p:tgtEl>
                                        <p:attrNameLst>
                                          <p:attrName>ppt_h</p:attrName>
                                        </p:attrNameLst>
                                      </p:cBhvr>
                                      <p:tavLst>
                                        <p:tav tm="0">
                                          <p:val>
                                            <p:strVal val="#ppt_h"/>
                                          </p:val>
                                        </p:tav>
                                        <p:tav tm="100000">
                                          <p:val>
                                            <p:strVal val="#ppt_h"/>
                                          </p:val>
                                        </p:tav>
                                      </p:tavLst>
                                    </p:anim>
                                    <p:animEffect transition="in" filter="fade">
                                      <p:cBhvr>
                                        <p:cTn id="28" dur="1000"/>
                                        <p:tgtEl>
                                          <p:spTgt spid="4">
                                            <p:graphicEl>
                                              <a:dgm id="{73F273B8-E500-491E-90EE-4AF2DC5BDE7A}"/>
                                            </p:graphic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
                                            <p:graphicEl>
                                              <a:dgm id="{9B4BD7C6-05E2-43DF-B4A5-DB0CD454B4F9}"/>
                                            </p:graphicEl>
                                          </p:spTgt>
                                        </p:tgtEl>
                                        <p:attrNameLst>
                                          <p:attrName>style.visibility</p:attrName>
                                        </p:attrNameLst>
                                      </p:cBhvr>
                                      <p:to>
                                        <p:strVal val="visible"/>
                                      </p:to>
                                    </p:set>
                                    <p:anim calcmode="lin" valueType="num">
                                      <p:cBhvr>
                                        <p:cTn id="31" dur="1000" fill="hold"/>
                                        <p:tgtEl>
                                          <p:spTgt spid="4">
                                            <p:graphicEl>
                                              <a:dgm id="{9B4BD7C6-05E2-43DF-B4A5-DB0CD454B4F9}"/>
                                            </p:graphicEl>
                                          </p:spTgt>
                                        </p:tgtEl>
                                        <p:attrNameLst>
                                          <p:attrName>ppt_w</p:attrName>
                                        </p:attrNameLst>
                                      </p:cBhvr>
                                      <p:tavLst>
                                        <p:tav tm="0">
                                          <p:val>
                                            <p:strVal val="#ppt_w*0.70"/>
                                          </p:val>
                                        </p:tav>
                                        <p:tav tm="100000">
                                          <p:val>
                                            <p:strVal val="#ppt_w"/>
                                          </p:val>
                                        </p:tav>
                                      </p:tavLst>
                                    </p:anim>
                                    <p:anim calcmode="lin" valueType="num">
                                      <p:cBhvr>
                                        <p:cTn id="32" dur="1000" fill="hold"/>
                                        <p:tgtEl>
                                          <p:spTgt spid="4">
                                            <p:graphicEl>
                                              <a:dgm id="{9B4BD7C6-05E2-43DF-B4A5-DB0CD454B4F9}"/>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9B4BD7C6-05E2-43DF-B4A5-DB0CD454B4F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4">
                                            <p:graphicEl>
                                              <a:dgm id="{6CD4075C-8EA8-4277-B332-5A8F24A4D44F}"/>
                                            </p:graphicEl>
                                          </p:spTgt>
                                        </p:tgtEl>
                                        <p:attrNameLst>
                                          <p:attrName>style.visibility</p:attrName>
                                        </p:attrNameLst>
                                      </p:cBhvr>
                                      <p:to>
                                        <p:strVal val="visible"/>
                                      </p:to>
                                    </p:set>
                                    <p:anim calcmode="lin" valueType="num">
                                      <p:cBhvr>
                                        <p:cTn id="38" dur="1000" fill="hold"/>
                                        <p:tgtEl>
                                          <p:spTgt spid="4">
                                            <p:graphicEl>
                                              <a:dgm id="{6CD4075C-8EA8-4277-B332-5A8F24A4D44F}"/>
                                            </p:graphicEl>
                                          </p:spTgt>
                                        </p:tgtEl>
                                        <p:attrNameLst>
                                          <p:attrName>ppt_w</p:attrName>
                                        </p:attrNameLst>
                                      </p:cBhvr>
                                      <p:tavLst>
                                        <p:tav tm="0">
                                          <p:val>
                                            <p:strVal val="#ppt_w*0.70"/>
                                          </p:val>
                                        </p:tav>
                                        <p:tav tm="100000">
                                          <p:val>
                                            <p:strVal val="#ppt_w"/>
                                          </p:val>
                                        </p:tav>
                                      </p:tavLst>
                                    </p:anim>
                                    <p:anim calcmode="lin" valueType="num">
                                      <p:cBhvr>
                                        <p:cTn id="39" dur="1000" fill="hold"/>
                                        <p:tgtEl>
                                          <p:spTgt spid="4">
                                            <p:graphicEl>
                                              <a:dgm id="{6CD4075C-8EA8-4277-B332-5A8F24A4D44F}"/>
                                            </p:graphicEl>
                                          </p:spTgt>
                                        </p:tgtEl>
                                        <p:attrNameLst>
                                          <p:attrName>ppt_h</p:attrName>
                                        </p:attrNameLst>
                                      </p:cBhvr>
                                      <p:tavLst>
                                        <p:tav tm="0">
                                          <p:val>
                                            <p:strVal val="#ppt_h"/>
                                          </p:val>
                                        </p:tav>
                                        <p:tav tm="100000">
                                          <p:val>
                                            <p:strVal val="#ppt_h"/>
                                          </p:val>
                                        </p:tav>
                                      </p:tavLst>
                                    </p:anim>
                                    <p:animEffect transition="in" filter="fade">
                                      <p:cBhvr>
                                        <p:cTn id="40" dur="1000"/>
                                        <p:tgtEl>
                                          <p:spTgt spid="4">
                                            <p:graphicEl>
                                              <a:dgm id="{6CD4075C-8EA8-4277-B332-5A8F24A4D44F}"/>
                                            </p:graphic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4">
                                            <p:graphicEl>
                                              <a:dgm id="{EA582608-0D6E-45BB-928E-5508CA4EB59C}"/>
                                            </p:graphicEl>
                                          </p:spTgt>
                                        </p:tgtEl>
                                        <p:attrNameLst>
                                          <p:attrName>style.visibility</p:attrName>
                                        </p:attrNameLst>
                                      </p:cBhvr>
                                      <p:to>
                                        <p:strVal val="visible"/>
                                      </p:to>
                                    </p:set>
                                    <p:anim calcmode="lin" valueType="num">
                                      <p:cBhvr>
                                        <p:cTn id="43" dur="1000" fill="hold"/>
                                        <p:tgtEl>
                                          <p:spTgt spid="4">
                                            <p:graphicEl>
                                              <a:dgm id="{EA582608-0D6E-45BB-928E-5508CA4EB59C}"/>
                                            </p:graphicEl>
                                          </p:spTgt>
                                        </p:tgtEl>
                                        <p:attrNameLst>
                                          <p:attrName>ppt_w</p:attrName>
                                        </p:attrNameLst>
                                      </p:cBhvr>
                                      <p:tavLst>
                                        <p:tav tm="0">
                                          <p:val>
                                            <p:strVal val="#ppt_w*0.70"/>
                                          </p:val>
                                        </p:tav>
                                        <p:tav tm="100000">
                                          <p:val>
                                            <p:strVal val="#ppt_w"/>
                                          </p:val>
                                        </p:tav>
                                      </p:tavLst>
                                    </p:anim>
                                    <p:anim calcmode="lin" valueType="num">
                                      <p:cBhvr>
                                        <p:cTn id="44" dur="1000" fill="hold"/>
                                        <p:tgtEl>
                                          <p:spTgt spid="4">
                                            <p:graphicEl>
                                              <a:dgm id="{EA582608-0D6E-45BB-928E-5508CA4EB59C}"/>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EA582608-0D6E-45BB-928E-5508CA4EB59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4">
                                            <p:graphicEl>
                                              <a:dgm id="{379CF317-C0D3-4223-9F09-5A81F0E3CA48}"/>
                                            </p:graphicEl>
                                          </p:spTgt>
                                        </p:tgtEl>
                                        <p:attrNameLst>
                                          <p:attrName>style.visibility</p:attrName>
                                        </p:attrNameLst>
                                      </p:cBhvr>
                                      <p:to>
                                        <p:strVal val="visible"/>
                                      </p:to>
                                    </p:set>
                                    <p:anim calcmode="lin" valueType="num">
                                      <p:cBhvr>
                                        <p:cTn id="50" dur="1000" fill="hold"/>
                                        <p:tgtEl>
                                          <p:spTgt spid="4">
                                            <p:graphicEl>
                                              <a:dgm id="{379CF317-C0D3-4223-9F09-5A81F0E3CA48}"/>
                                            </p:graphicEl>
                                          </p:spTgt>
                                        </p:tgtEl>
                                        <p:attrNameLst>
                                          <p:attrName>ppt_w</p:attrName>
                                        </p:attrNameLst>
                                      </p:cBhvr>
                                      <p:tavLst>
                                        <p:tav tm="0">
                                          <p:val>
                                            <p:strVal val="#ppt_w*0.70"/>
                                          </p:val>
                                        </p:tav>
                                        <p:tav tm="100000">
                                          <p:val>
                                            <p:strVal val="#ppt_w"/>
                                          </p:val>
                                        </p:tav>
                                      </p:tavLst>
                                    </p:anim>
                                    <p:anim calcmode="lin" valueType="num">
                                      <p:cBhvr>
                                        <p:cTn id="51" dur="1000" fill="hold"/>
                                        <p:tgtEl>
                                          <p:spTgt spid="4">
                                            <p:graphicEl>
                                              <a:dgm id="{379CF317-C0D3-4223-9F09-5A81F0E3CA48}"/>
                                            </p:graphicEl>
                                          </p:spTgt>
                                        </p:tgtEl>
                                        <p:attrNameLst>
                                          <p:attrName>ppt_h</p:attrName>
                                        </p:attrNameLst>
                                      </p:cBhvr>
                                      <p:tavLst>
                                        <p:tav tm="0">
                                          <p:val>
                                            <p:strVal val="#ppt_h"/>
                                          </p:val>
                                        </p:tav>
                                        <p:tav tm="100000">
                                          <p:val>
                                            <p:strVal val="#ppt_h"/>
                                          </p:val>
                                        </p:tav>
                                      </p:tavLst>
                                    </p:anim>
                                    <p:animEffect transition="in" filter="fade">
                                      <p:cBhvr>
                                        <p:cTn id="52" dur="1000"/>
                                        <p:tgtEl>
                                          <p:spTgt spid="4">
                                            <p:graphicEl>
                                              <a:dgm id="{379CF317-C0D3-4223-9F09-5A81F0E3CA48}"/>
                                            </p:graphicEl>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4">
                                            <p:graphicEl>
                                              <a:dgm id="{590B7F7E-10AF-4B41-81FC-4E970A55A608}"/>
                                            </p:graphicEl>
                                          </p:spTgt>
                                        </p:tgtEl>
                                        <p:attrNameLst>
                                          <p:attrName>style.visibility</p:attrName>
                                        </p:attrNameLst>
                                      </p:cBhvr>
                                      <p:to>
                                        <p:strVal val="visible"/>
                                      </p:to>
                                    </p:set>
                                    <p:anim calcmode="lin" valueType="num">
                                      <p:cBhvr>
                                        <p:cTn id="55" dur="1000" fill="hold"/>
                                        <p:tgtEl>
                                          <p:spTgt spid="4">
                                            <p:graphicEl>
                                              <a:dgm id="{590B7F7E-10AF-4B41-81FC-4E970A55A608}"/>
                                            </p:graphicEl>
                                          </p:spTgt>
                                        </p:tgtEl>
                                        <p:attrNameLst>
                                          <p:attrName>ppt_w</p:attrName>
                                        </p:attrNameLst>
                                      </p:cBhvr>
                                      <p:tavLst>
                                        <p:tav tm="0">
                                          <p:val>
                                            <p:strVal val="#ppt_w*0.70"/>
                                          </p:val>
                                        </p:tav>
                                        <p:tav tm="100000">
                                          <p:val>
                                            <p:strVal val="#ppt_w"/>
                                          </p:val>
                                        </p:tav>
                                      </p:tavLst>
                                    </p:anim>
                                    <p:anim calcmode="lin" valueType="num">
                                      <p:cBhvr>
                                        <p:cTn id="56" dur="1000" fill="hold"/>
                                        <p:tgtEl>
                                          <p:spTgt spid="4">
                                            <p:graphicEl>
                                              <a:dgm id="{590B7F7E-10AF-4B41-81FC-4E970A55A608}"/>
                                            </p:graphicEl>
                                          </p:spTgt>
                                        </p:tgtEl>
                                        <p:attrNameLst>
                                          <p:attrName>ppt_h</p:attrName>
                                        </p:attrNameLst>
                                      </p:cBhvr>
                                      <p:tavLst>
                                        <p:tav tm="0">
                                          <p:val>
                                            <p:strVal val="#ppt_h"/>
                                          </p:val>
                                        </p:tav>
                                        <p:tav tm="100000">
                                          <p:val>
                                            <p:strVal val="#ppt_h"/>
                                          </p:val>
                                        </p:tav>
                                      </p:tavLst>
                                    </p:anim>
                                    <p:animEffect transition="in" filter="fade">
                                      <p:cBhvr>
                                        <p:cTn id="57" dur="1000"/>
                                        <p:tgtEl>
                                          <p:spTgt spid="4">
                                            <p:graphicEl>
                                              <a:dgm id="{590B7F7E-10AF-4B41-81FC-4E970A55A60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4">
                                            <p:graphicEl>
                                              <a:dgm id="{DBD652FE-BDA2-49FF-BFE3-C95546A132B2}"/>
                                            </p:graphicEl>
                                          </p:spTgt>
                                        </p:tgtEl>
                                        <p:attrNameLst>
                                          <p:attrName>style.visibility</p:attrName>
                                        </p:attrNameLst>
                                      </p:cBhvr>
                                      <p:to>
                                        <p:strVal val="visible"/>
                                      </p:to>
                                    </p:set>
                                    <p:anim calcmode="lin" valueType="num">
                                      <p:cBhvr>
                                        <p:cTn id="62" dur="1000" fill="hold"/>
                                        <p:tgtEl>
                                          <p:spTgt spid="4">
                                            <p:graphicEl>
                                              <a:dgm id="{DBD652FE-BDA2-49FF-BFE3-C95546A132B2}"/>
                                            </p:graphicEl>
                                          </p:spTgt>
                                        </p:tgtEl>
                                        <p:attrNameLst>
                                          <p:attrName>ppt_w</p:attrName>
                                        </p:attrNameLst>
                                      </p:cBhvr>
                                      <p:tavLst>
                                        <p:tav tm="0">
                                          <p:val>
                                            <p:strVal val="#ppt_w*0.70"/>
                                          </p:val>
                                        </p:tav>
                                        <p:tav tm="100000">
                                          <p:val>
                                            <p:strVal val="#ppt_w"/>
                                          </p:val>
                                        </p:tav>
                                      </p:tavLst>
                                    </p:anim>
                                    <p:anim calcmode="lin" valueType="num">
                                      <p:cBhvr>
                                        <p:cTn id="63" dur="1000" fill="hold"/>
                                        <p:tgtEl>
                                          <p:spTgt spid="4">
                                            <p:graphicEl>
                                              <a:dgm id="{DBD652FE-BDA2-49FF-BFE3-C95546A132B2}"/>
                                            </p:graphicEl>
                                          </p:spTgt>
                                        </p:tgtEl>
                                        <p:attrNameLst>
                                          <p:attrName>ppt_h</p:attrName>
                                        </p:attrNameLst>
                                      </p:cBhvr>
                                      <p:tavLst>
                                        <p:tav tm="0">
                                          <p:val>
                                            <p:strVal val="#ppt_h"/>
                                          </p:val>
                                        </p:tav>
                                        <p:tav tm="100000">
                                          <p:val>
                                            <p:strVal val="#ppt_h"/>
                                          </p:val>
                                        </p:tav>
                                      </p:tavLst>
                                    </p:anim>
                                    <p:animEffect transition="in" filter="fade">
                                      <p:cBhvr>
                                        <p:cTn id="64" dur="1000"/>
                                        <p:tgtEl>
                                          <p:spTgt spid="4">
                                            <p:graphicEl>
                                              <a:dgm id="{DBD652FE-BDA2-49FF-BFE3-C95546A132B2}"/>
                                            </p:graphicEl>
                                          </p:spTgt>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4">
                                            <p:graphicEl>
                                              <a:dgm id="{C59CF4AD-F7C3-4F12-B195-03C1F47E34AF}"/>
                                            </p:graphicEl>
                                          </p:spTgt>
                                        </p:tgtEl>
                                        <p:attrNameLst>
                                          <p:attrName>style.visibility</p:attrName>
                                        </p:attrNameLst>
                                      </p:cBhvr>
                                      <p:to>
                                        <p:strVal val="visible"/>
                                      </p:to>
                                    </p:set>
                                    <p:anim calcmode="lin" valueType="num">
                                      <p:cBhvr>
                                        <p:cTn id="67" dur="1000" fill="hold"/>
                                        <p:tgtEl>
                                          <p:spTgt spid="4">
                                            <p:graphicEl>
                                              <a:dgm id="{C59CF4AD-F7C3-4F12-B195-03C1F47E34AF}"/>
                                            </p:graphicEl>
                                          </p:spTgt>
                                        </p:tgtEl>
                                        <p:attrNameLst>
                                          <p:attrName>ppt_w</p:attrName>
                                        </p:attrNameLst>
                                      </p:cBhvr>
                                      <p:tavLst>
                                        <p:tav tm="0">
                                          <p:val>
                                            <p:strVal val="#ppt_w*0.70"/>
                                          </p:val>
                                        </p:tav>
                                        <p:tav tm="100000">
                                          <p:val>
                                            <p:strVal val="#ppt_w"/>
                                          </p:val>
                                        </p:tav>
                                      </p:tavLst>
                                    </p:anim>
                                    <p:anim calcmode="lin" valueType="num">
                                      <p:cBhvr>
                                        <p:cTn id="68" dur="1000" fill="hold"/>
                                        <p:tgtEl>
                                          <p:spTgt spid="4">
                                            <p:graphicEl>
                                              <a:dgm id="{C59CF4AD-F7C3-4F12-B195-03C1F47E34AF}"/>
                                            </p:graphicEl>
                                          </p:spTgt>
                                        </p:tgtEl>
                                        <p:attrNameLst>
                                          <p:attrName>ppt_h</p:attrName>
                                        </p:attrNameLst>
                                      </p:cBhvr>
                                      <p:tavLst>
                                        <p:tav tm="0">
                                          <p:val>
                                            <p:strVal val="#ppt_h"/>
                                          </p:val>
                                        </p:tav>
                                        <p:tav tm="100000">
                                          <p:val>
                                            <p:strVal val="#ppt_h"/>
                                          </p:val>
                                        </p:tav>
                                      </p:tavLst>
                                    </p:anim>
                                    <p:animEffect transition="in" filter="fade">
                                      <p:cBhvr>
                                        <p:cTn id="69" dur="1000"/>
                                        <p:tgtEl>
                                          <p:spTgt spid="4">
                                            <p:graphicEl>
                                              <a:dgm id="{C59CF4AD-F7C3-4F12-B195-03C1F47E34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1487488" y="123014"/>
            <a:ext cx="9001000" cy="646331"/>
          </a:xfrm>
        </p:spPr>
        <p:txBody>
          <a:bodyPr>
            <a:normAutofit/>
          </a:bodyPr>
          <a:lstStyle/>
          <a:p>
            <a:pPr algn="l" eaLnBrk="1" hangingPunct="1">
              <a:defRPr/>
            </a:pPr>
            <a:r>
              <a:rPr lang="en-GB" dirty="0" smtClean="0"/>
              <a:t>Regional Organizations</a:t>
            </a:r>
            <a:endParaRPr lang="en-GB" dirty="0"/>
          </a:p>
        </p:txBody>
      </p:sp>
      <p:graphicFrame>
        <p:nvGraphicFramePr>
          <p:cNvPr id="2" name="Table 1"/>
          <p:cNvGraphicFramePr>
            <a:graphicFrameLocks noGrp="1"/>
          </p:cNvGraphicFramePr>
          <p:nvPr>
            <p:extLst/>
          </p:nvPr>
        </p:nvGraphicFramePr>
        <p:xfrm>
          <a:off x="528320" y="769345"/>
          <a:ext cx="11297920" cy="5824494"/>
        </p:xfrm>
        <a:graphic>
          <a:graphicData uri="http://schemas.openxmlformats.org/drawingml/2006/table">
            <a:tbl>
              <a:tblPr>
                <a:tableStyleId>{ED083AE6-46FA-4A59-8FB0-9F97EB10719F}</a:tableStyleId>
              </a:tblPr>
              <a:tblGrid>
                <a:gridCol w="9479280">
                  <a:extLst>
                    <a:ext uri="{9D8B030D-6E8A-4147-A177-3AD203B41FA5}">
                      <a16:colId xmlns:a16="http://schemas.microsoft.com/office/drawing/2014/main" val="20000"/>
                    </a:ext>
                  </a:extLst>
                </a:gridCol>
                <a:gridCol w="1818640">
                  <a:extLst>
                    <a:ext uri="{9D8B030D-6E8A-4147-A177-3AD203B41FA5}">
                      <a16:colId xmlns:a16="http://schemas.microsoft.com/office/drawing/2014/main" val="20001"/>
                    </a:ext>
                  </a:extLst>
                </a:gridCol>
              </a:tblGrid>
              <a:tr h="253455">
                <a:tc>
                  <a:txBody>
                    <a:bodyPr/>
                    <a:lstStyle/>
                    <a:p>
                      <a:pPr algn="ctr"/>
                      <a:r>
                        <a:rPr lang="en-US" sz="1100" dirty="0"/>
                        <a:t>Name </a:t>
                      </a:r>
                    </a:p>
                  </a:txBody>
                  <a:tcPr marL="29556" marR="29556" marT="14778" marB="14778" anchor="ctr"/>
                </a:tc>
                <a:tc>
                  <a:txBody>
                    <a:bodyPr/>
                    <a:lstStyle/>
                    <a:p>
                      <a:pPr algn="ctr"/>
                      <a:r>
                        <a:rPr lang="en-US" sz="1100"/>
                        <a:t>Official website</a:t>
                      </a:r>
                    </a:p>
                  </a:txBody>
                  <a:tcPr marL="29556" marR="29556" marT="14778" marB="14778" anchor="ctr"/>
                </a:tc>
                <a:extLst>
                  <a:ext uri="{0D108BD9-81ED-4DB2-BD59-A6C34878D82A}">
                    <a16:rowId xmlns:a16="http://schemas.microsoft.com/office/drawing/2014/main" val="10000"/>
                  </a:ext>
                </a:extLst>
              </a:tr>
              <a:tr h="362551">
                <a:tc>
                  <a:txBody>
                    <a:bodyPr/>
                    <a:lstStyle/>
                    <a:p>
                      <a:r>
                        <a:rPr lang="en-US" sz="1100"/>
                        <a:t>APT - Télécommunauté Asie-Pacifique - Asia-Pacific Telecommunity - Telecomunidad Asia-Pacífico, BANGKOK, Thailand</a:t>
                      </a:r>
                    </a:p>
                  </a:txBody>
                  <a:tcPr marL="29556" marR="29556" marT="14778" marB="14778" anchor="ctr"/>
                </a:tc>
                <a:tc>
                  <a:txBody>
                    <a:bodyPr/>
                    <a:lstStyle/>
                    <a:p>
                      <a:pPr algn="ctr"/>
                      <a:r>
                        <a:rPr lang="en-US" sz="1100" dirty="0">
                          <a:hlinkClick r:id="rId3"/>
                        </a:rPr>
                        <a:t>www.apt.int</a:t>
                      </a:r>
                      <a:endParaRPr lang="en-US" sz="1100" dirty="0"/>
                    </a:p>
                  </a:txBody>
                  <a:tcPr marL="29556" marR="29556" marT="14778" marB="14778" anchor="ctr"/>
                </a:tc>
                <a:extLst>
                  <a:ext uri="{0D108BD9-81ED-4DB2-BD59-A6C34878D82A}">
                    <a16:rowId xmlns:a16="http://schemas.microsoft.com/office/drawing/2014/main" val="10001"/>
                  </a:ext>
                </a:extLst>
              </a:tr>
              <a:tr h="271391">
                <a:tc>
                  <a:txBody>
                    <a:bodyPr/>
                    <a:lstStyle/>
                    <a:p>
                      <a:r>
                        <a:rPr lang="en-US" sz="1100" dirty="0" smtClean="0"/>
                        <a:t>ASMG- Arab Spectrum Management Group</a:t>
                      </a:r>
                      <a:endParaRPr lang="en-US" sz="1100" dirty="0"/>
                    </a:p>
                  </a:txBody>
                  <a:tcPr marL="29556" marR="29556" marT="14778" marB="14778" anchor="ctr"/>
                </a:tc>
                <a:tc>
                  <a:txBody>
                    <a:bodyPr/>
                    <a:lstStyle/>
                    <a:p>
                      <a:pPr algn="ctr"/>
                      <a:r>
                        <a:rPr lang="en-US" sz="1100" dirty="0" smtClean="0">
                          <a:hlinkClick r:id="rId4"/>
                        </a:rPr>
                        <a:t>http://asmg.ae</a:t>
                      </a:r>
                      <a:r>
                        <a:rPr lang="en-US" sz="1100" dirty="0" smtClean="0"/>
                        <a:t> </a:t>
                      </a:r>
                      <a:endParaRPr lang="en-US" sz="1100" dirty="0"/>
                    </a:p>
                  </a:txBody>
                  <a:tcPr marL="29556" marR="29556" marT="14778" marB="14778" anchor="ctr"/>
                </a:tc>
                <a:extLst>
                  <a:ext uri="{0D108BD9-81ED-4DB2-BD59-A6C34878D82A}">
                    <a16:rowId xmlns:a16="http://schemas.microsoft.com/office/drawing/2014/main" val="10002"/>
                  </a:ext>
                </a:extLst>
              </a:tr>
              <a:tr h="580741">
                <a:tc>
                  <a:txBody>
                    <a:bodyPr/>
                    <a:lstStyle/>
                    <a:p>
                      <a:r>
                        <a:rPr lang="en-US" sz="1100" dirty="0"/>
                        <a:t>ATU - Union </a:t>
                      </a:r>
                      <a:r>
                        <a:rPr lang="en-US" sz="1100" dirty="0" err="1"/>
                        <a:t>africaine</a:t>
                      </a:r>
                      <a:r>
                        <a:rPr lang="en-US" sz="1100" dirty="0"/>
                        <a:t> des </a:t>
                      </a:r>
                      <a:r>
                        <a:rPr lang="en-US" sz="1100" dirty="0" err="1"/>
                        <a:t>télécommunications</a:t>
                      </a:r>
                      <a:r>
                        <a:rPr lang="en-US" sz="1100" dirty="0"/>
                        <a:t> - African Telecommunications Union - Unión Africana de </a:t>
                      </a:r>
                      <a:r>
                        <a:rPr lang="en-US" sz="1100" dirty="0" err="1"/>
                        <a:t>Telecomunicaciones</a:t>
                      </a:r>
                      <a:r>
                        <a:rPr lang="en-US" sz="1100" dirty="0"/>
                        <a:t>, NAIROBI, Kenya</a:t>
                      </a:r>
                    </a:p>
                  </a:txBody>
                  <a:tcPr marL="29556" marR="29556" marT="14778" marB="14778" anchor="ctr"/>
                </a:tc>
                <a:tc>
                  <a:txBody>
                    <a:bodyPr/>
                    <a:lstStyle/>
                    <a:p>
                      <a:pPr algn="ctr"/>
                      <a:r>
                        <a:rPr lang="en-US" sz="1100">
                          <a:hlinkClick r:id="rId5"/>
                        </a:rPr>
                        <a:t>www.atu-uat.org</a:t>
                      </a:r>
                      <a:endParaRPr lang="en-US" sz="1100"/>
                    </a:p>
                  </a:txBody>
                  <a:tcPr marL="29556" marR="29556" marT="14778" marB="14778" anchor="ctr"/>
                </a:tc>
                <a:extLst>
                  <a:ext uri="{0D108BD9-81ED-4DB2-BD59-A6C34878D82A}">
                    <a16:rowId xmlns:a16="http://schemas.microsoft.com/office/drawing/2014/main" val="10003"/>
                  </a:ext>
                </a:extLst>
              </a:tr>
              <a:tr h="580741">
                <a:tc>
                  <a:txBody>
                    <a:bodyPr/>
                    <a:lstStyle/>
                    <a:p>
                      <a:r>
                        <a:rPr lang="en-US" sz="1100" dirty="0"/>
                        <a:t>CANTO - Association des </a:t>
                      </a:r>
                      <a:r>
                        <a:rPr lang="en-US" sz="1100" dirty="0" err="1"/>
                        <a:t>entreprises</a:t>
                      </a:r>
                      <a:r>
                        <a:rPr lang="en-US" sz="1100" dirty="0"/>
                        <a:t> </a:t>
                      </a:r>
                      <a:r>
                        <a:rPr lang="en-US" sz="1100" dirty="0" err="1"/>
                        <a:t>nationales</a:t>
                      </a:r>
                      <a:r>
                        <a:rPr lang="en-US" sz="1100" dirty="0"/>
                        <a:t> de </a:t>
                      </a:r>
                      <a:r>
                        <a:rPr lang="en-US" sz="1100" dirty="0" err="1"/>
                        <a:t>télécommunications</a:t>
                      </a:r>
                      <a:r>
                        <a:rPr lang="en-US" sz="1100" dirty="0"/>
                        <a:t> des </a:t>
                      </a:r>
                      <a:r>
                        <a:rPr lang="en-US" sz="1100" dirty="0" err="1"/>
                        <a:t>Caraïbes</a:t>
                      </a:r>
                      <a:r>
                        <a:rPr lang="en-US" sz="1100" dirty="0"/>
                        <a:t> - Caribbean Association of National Telecommunication Organizations - </a:t>
                      </a:r>
                      <a:r>
                        <a:rPr lang="en-US" sz="1100" dirty="0" err="1"/>
                        <a:t>Asociación</a:t>
                      </a:r>
                      <a:r>
                        <a:rPr lang="en-US" sz="1100" dirty="0"/>
                        <a:t> de </a:t>
                      </a:r>
                      <a:r>
                        <a:rPr lang="en-US" sz="1100" dirty="0" err="1"/>
                        <a:t>Organizaciones</a:t>
                      </a:r>
                      <a:r>
                        <a:rPr lang="en-US" sz="1100" dirty="0"/>
                        <a:t> </a:t>
                      </a:r>
                      <a:r>
                        <a:rPr lang="en-US" sz="1100" dirty="0" err="1"/>
                        <a:t>Nacionales</a:t>
                      </a:r>
                      <a:r>
                        <a:rPr lang="en-US" sz="1100" dirty="0"/>
                        <a:t> de </a:t>
                      </a:r>
                      <a:r>
                        <a:rPr lang="en-US" sz="1100" dirty="0" err="1"/>
                        <a:t>Telecomunicaciones</a:t>
                      </a:r>
                      <a:r>
                        <a:rPr lang="en-US" sz="1100" dirty="0"/>
                        <a:t> del Caribe, PORT OF SPAIN, Trinidad and Tobago</a:t>
                      </a:r>
                    </a:p>
                  </a:txBody>
                  <a:tcPr marL="29556" marR="29556" marT="14778" marB="14778" anchor="ctr"/>
                </a:tc>
                <a:tc>
                  <a:txBody>
                    <a:bodyPr/>
                    <a:lstStyle/>
                    <a:p>
                      <a:pPr algn="ctr"/>
                      <a:r>
                        <a:rPr lang="en-US" sz="1100">
                          <a:hlinkClick r:id="rId6"/>
                        </a:rPr>
                        <a:t>www.canto.org</a:t>
                      </a:r>
                      <a:endParaRPr lang="en-US" sz="1100"/>
                    </a:p>
                  </a:txBody>
                  <a:tcPr marL="29556" marR="29556" marT="14778" marB="14778" anchor="ctr"/>
                </a:tc>
                <a:extLst>
                  <a:ext uri="{0D108BD9-81ED-4DB2-BD59-A6C34878D82A}">
                    <a16:rowId xmlns:a16="http://schemas.microsoft.com/office/drawing/2014/main" val="10004"/>
                  </a:ext>
                </a:extLst>
              </a:tr>
              <a:tr h="471646">
                <a:tc>
                  <a:txBody>
                    <a:bodyPr/>
                    <a:lstStyle/>
                    <a:p>
                      <a:r>
                        <a:rPr lang="en-US" sz="1100" dirty="0"/>
                        <a:t>CEPT - </a:t>
                      </a:r>
                      <a:r>
                        <a:rPr lang="en-US" sz="1100" dirty="0" err="1"/>
                        <a:t>Conférence</a:t>
                      </a:r>
                      <a:r>
                        <a:rPr lang="en-US" sz="1100" dirty="0"/>
                        <a:t> </a:t>
                      </a:r>
                      <a:r>
                        <a:rPr lang="en-US" sz="1100" dirty="0" err="1"/>
                        <a:t>européenne</a:t>
                      </a:r>
                      <a:r>
                        <a:rPr lang="en-US" sz="1100" dirty="0"/>
                        <a:t> des Administrations des </a:t>
                      </a:r>
                      <a:r>
                        <a:rPr lang="en-US" sz="1100" dirty="0" err="1"/>
                        <a:t>postes</a:t>
                      </a:r>
                      <a:r>
                        <a:rPr lang="en-US" sz="1100" dirty="0"/>
                        <a:t> et des </a:t>
                      </a:r>
                      <a:r>
                        <a:rPr lang="en-US" sz="1100" dirty="0" err="1"/>
                        <a:t>télécommunications</a:t>
                      </a:r>
                      <a:r>
                        <a:rPr lang="en-US" sz="1100" dirty="0"/>
                        <a:t> - European Conference of Postal and Telecommunications Administrations - </a:t>
                      </a:r>
                      <a:r>
                        <a:rPr lang="en-US" sz="1100" dirty="0" err="1"/>
                        <a:t>Conferencia</a:t>
                      </a:r>
                      <a:r>
                        <a:rPr lang="en-US" sz="1100" dirty="0"/>
                        <a:t> </a:t>
                      </a:r>
                      <a:r>
                        <a:rPr lang="en-US" sz="1100" dirty="0" err="1"/>
                        <a:t>Europea</a:t>
                      </a:r>
                      <a:r>
                        <a:rPr lang="en-US" sz="1100" dirty="0"/>
                        <a:t> de </a:t>
                      </a:r>
                      <a:r>
                        <a:rPr lang="en-US" sz="1100" dirty="0" err="1"/>
                        <a:t>Administraciones</a:t>
                      </a:r>
                      <a:r>
                        <a:rPr lang="en-US" sz="1100" dirty="0"/>
                        <a:t> de </a:t>
                      </a:r>
                      <a:r>
                        <a:rPr lang="en-US" sz="1100" dirty="0" err="1"/>
                        <a:t>Correos</a:t>
                      </a:r>
                      <a:r>
                        <a:rPr lang="en-US" sz="1100" dirty="0"/>
                        <a:t> y </a:t>
                      </a:r>
                      <a:r>
                        <a:rPr lang="en-US" sz="1100" dirty="0" err="1"/>
                        <a:t>Telecomunicaciones</a:t>
                      </a:r>
                      <a:r>
                        <a:rPr lang="en-US" sz="1100" dirty="0"/>
                        <a:t>, VALLETTA, Malta</a:t>
                      </a:r>
                    </a:p>
                  </a:txBody>
                  <a:tcPr marL="29556" marR="29556" marT="14778" marB="14778" anchor="ctr"/>
                </a:tc>
                <a:tc>
                  <a:txBody>
                    <a:bodyPr/>
                    <a:lstStyle/>
                    <a:p>
                      <a:pPr algn="ctr"/>
                      <a:r>
                        <a:rPr lang="en-US" sz="1100">
                          <a:hlinkClick r:id="rId7"/>
                        </a:rPr>
                        <a:t>www.cept.org</a:t>
                      </a:r>
                      <a:endParaRPr lang="en-US" sz="1100"/>
                    </a:p>
                  </a:txBody>
                  <a:tcPr marL="29556" marR="29556" marT="14778" marB="14778" anchor="ctr"/>
                </a:tc>
                <a:extLst>
                  <a:ext uri="{0D108BD9-81ED-4DB2-BD59-A6C34878D82A}">
                    <a16:rowId xmlns:a16="http://schemas.microsoft.com/office/drawing/2014/main" val="10005"/>
                  </a:ext>
                </a:extLst>
              </a:tr>
              <a:tr h="471646">
                <a:tc>
                  <a:txBody>
                    <a:bodyPr/>
                    <a:lstStyle/>
                    <a:p>
                      <a:r>
                        <a:rPr lang="en-US" sz="1100" dirty="0"/>
                        <a:t>CITEL - Commission </a:t>
                      </a:r>
                      <a:r>
                        <a:rPr lang="en-US" sz="1100" dirty="0" err="1"/>
                        <a:t>interaméricaine</a:t>
                      </a:r>
                      <a:r>
                        <a:rPr lang="en-US" sz="1100" dirty="0"/>
                        <a:t> de </a:t>
                      </a:r>
                      <a:r>
                        <a:rPr lang="en-US" sz="1100" dirty="0" err="1"/>
                        <a:t>télécommunications</a:t>
                      </a:r>
                      <a:r>
                        <a:rPr lang="en-US" sz="1100" dirty="0"/>
                        <a:t> - Inter-American Telecommunication Commission - </a:t>
                      </a:r>
                      <a:r>
                        <a:rPr lang="en-US" sz="1100" dirty="0" err="1"/>
                        <a:t>Comisión</a:t>
                      </a:r>
                      <a:r>
                        <a:rPr lang="en-US" sz="1100" dirty="0"/>
                        <a:t> </a:t>
                      </a:r>
                      <a:r>
                        <a:rPr lang="en-US" sz="1100" dirty="0" err="1"/>
                        <a:t>Interamericana</a:t>
                      </a:r>
                      <a:r>
                        <a:rPr lang="en-US" sz="1100" dirty="0"/>
                        <a:t> de </a:t>
                      </a:r>
                      <a:r>
                        <a:rPr lang="en-US" sz="1100" dirty="0" err="1"/>
                        <a:t>Telecomunicaciones</a:t>
                      </a:r>
                      <a:r>
                        <a:rPr lang="en-US" sz="1100" dirty="0"/>
                        <a:t>, WASHINGTON, D.C., United States</a:t>
                      </a:r>
                    </a:p>
                  </a:txBody>
                  <a:tcPr marL="29556" marR="29556" marT="14778" marB="14778" anchor="ctr"/>
                </a:tc>
                <a:tc>
                  <a:txBody>
                    <a:bodyPr/>
                    <a:lstStyle/>
                    <a:p>
                      <a:pPr algn="ctr"/>
                      <a:r>
                        <a:rPr lang="en-US" sz="1100">
                          <a:hlinkClick r:id="rId8"/>
                        </a:rPr>
                        <a:t>www.citel.oas.org</a:t>
                      </a:r>
                      <a:endParaRPr lang="en-US" sz="1100"/>
                    </a:p>
                  </a:txBody>
                  <a:tcPr marL="29556" marR="29556" marT="14778" marB="14778" anchor="ctr"/>
                </a:tc>
                <a:extLst>
                  <a:ext uri="{0D108BD9-81ED-4DB2-BD59-A6C34878D82A}">
                    <a16:rowId xmlns:a16="http://schemas.microsoft.com/office/drawing/2014/main" val="10006"/>
                  </a:ext>
                </a:extLst>
              </a:tr>
              <a:tr h="580741">
                <a:tc>
                  <a:txBody>
                    <a:bodyPr/>
                    <a:lstStyle/>
                    <a:p>
                      <a:r>
                        <a:rPr lang="en-US" sz="1100" dirty="0"/>
                        <a:t>COMTELCA - Commission technique </a:t>
                      </a:r>
                      <a:r>
                        <a:rPr lang="en-US" sz="1100" dirty="0" err="1"/>
                        <a:t>régionale</a:t>
                      </a:r>
                      <a:r>
                        <a:rPr lang="en-US" sz="1100" dirty="0"/>
                        <a:t> des </a:t>
                      </a:r>
                      <a:r>
                        <a:rPr lang="en-US" sz="1100" dirty="0" err="1"/>
                        <a:t>télécommunications</a:t>
                      </a:r>
                      <a:r>
                        <a:rPr lang="en-US" sz="1100" dirty="0"/>
                        <a:t> - Telecommunications Regional Technical Commission - </a:t>
                      </a:r>
                      <a:r>
                        <a:rPr lang="en-US" sz="1100" dirty="0" err="1"/>
                        <a:t>Comisión</a:t>
                      </a:r>
                      <a:r>
                        <a:rPr lang="en-US" sz="1100" dirty="0"/>
                        <a:t> </a:t>
                      </a:r>
                      <a:r>
                        <a:rPr lang="en-US" sz="1100" dirty="0" err="1"/>
                        <a:t>Técnica</a:t>
                      </a:r>
                      <a:r>
                        <a:rPr lang="en-US" sz="1100" dirty="0"/>
                        <a:t> Regional de </a:t>
                      </a:r>
                      <a:r>
                        <a:rPr lang="en-US" sz="1100" dirty="0" err="1"/>
                        <a:t>Telecomunicaciones</a:t>
                      </a:r>
                      <a:r>
                        <a:rPr lang="en-US" sz="1100" dirty="0"/>
                        <a:t>, TEGUCIGALPA, M.D.C., Honduras</a:t>
                      </a:r>
                    </a:p>
                  </a:txBody>
                  <a:tcPr marL="29556" marR="29556" marT="14778" marB="14778" anchor="ctr"/>
                </a:tc>
                <a:tc>
                  <a:txBody>
                    <a:bodyPr/>
                    <a:lstStyle/>
                    <a:p>
                      <a:pPr algn="ctr"/>
                      <a:r>
                        <a:rPr lang="en-US" sz="1100">
                          <a:hlinkClick r:id="rId9"/>
                        </a:rPr>
                        <a:t>www.comtelca.org</a:t>
                      </a:r>
                      <a:endParaRPr lang="en-US" sz="1100"/>
                    </a:p>
                  </a:txBody>
                  <a:tcPr marL="29556" marR="29556" marT="14778" marB="14778" anchor="ctr"/>
                </a:tc>
                <a:extLst>
                  <a:ext uri="{0D108BD9-81ED-4DB2-BD59-A6C34878D82A}">
                    <a16:rowId xmlns:a16="http://schemas.microsoft.com/office/drawing/2014/main" val="10007"/>
                  </a:ext>
                </a:extLst>
              </a:tr>
              <a:tr h="471646">
                <a:tc>
                  <a:txBody>
                    <a:bodyPr/>
                    <a:lstStyle/>
                    <a:p>
                      <a:r>
                        <a:rPr lang="en-US" sz="1100" dirty="0"/>
                        <a:t>COPTAC - </a:t>
                      </a:r>
                      <a:r>
                        <a:rPr lang="en-US" sz="1100" dirty="0" err="1"/>
                        <a:t>Conférence</a:t>
                      </a:r>
                      <a:r>
                        <a:rPr lang="en-US" sz="1100" dirty="0"/>
                        <a:t> des </a:t>
                      </a:r>
                      <a:r>
                        <a:rPr lang="en-US" sz="1100" dirty="0" err="1"/>
                        <a:t>Postes</a:t>
                      </a:r>
                      <a:r>
                        <a:rPr lang="en-US" sz="1100" dirty="0"/>
                        <a:t> et </a:t>
                      </a:r>
                      <a:r>
                        <a:rPr lang="en-US" sz="1100" dirty="0" err="1"/>
                        <a:t>Télécommunications</a:t>
                      </a:r>
                      <a:r>
                        <a:rPr lang="en-US" sz="1100" dirty="0"/>
                        <a:t> de </a:t>
                      </a:r>
                      <a:r>
                        <a:rPr lang="en-US" sz="1100" dirty="0" err="1"/>
                        <a:t>l'Afrique</a:t>
                      </a:r>
                      <a:r>
                        <a:rPr lang="en-US" sz="1100" dirty="0"/>
                        <a:t> </a:t>
                      </a:r>
                      <a:r>
                        <a:rPr lang="en-US" sz="1100" dirty="0" err="1"/>
                        <a:t>centrale</a:t>
                      </a:r>
                      <a:r>
                        <a:rPr lang="en-US" sz="1100" dirty="0"/>
                        <a:t> - Conference of Posts and Telecommunications of Central Africa - </a:t>
                      </a:r>
                      <a:r>
                        <a:rPr lang="en-US" sz="1100" dirty="0" err="1"/>
                        <a:t>Conferencia</a:t>
                      </a:r>
                      <a:r>
                        <a:rPr lang="en-US" sz="1100" dirty="0"/>
                        <a:t> de </a:t>
                      </a:r>
                      <a:r>
                        <a:rPr lang="en-US" sz="1100" dirty="0" err="1"/>
                        <a:t>Correos</a:t>
                      </a:r>
                      <a:r>
                        <a:rPr lang="en-US" sz="1100" dirty="0"/>
                        <a:t> y </a:t>
                      </a:r>
                      <a:r>
                        <a:rPr lang="en-US" sz="1100" dirty="0" err="1"/>
                        <a:t>Telecomunicaciones</a:t>
                      </a:r>
                      <a:r>
                        <a:rPr lang="en-US" sz="1100" dirty="0"/>
                        <a:t> de </a:t>
                      </a:r>
                      <a:r>
                        <a:rPr lang="en-US" sz="1100" dirty="0" err="1"/>
                        <a:t>África</a:t>
                      </a:r>
                      <a:r>
                        <a:rPr lang="en-US" sz="1100" dirty="0"/>
                        <a:t> Central, YAOUNDE, Cameroon</a:t>
                      </a:r>
                    </a:p>
                  </a:txBody>
                  <a:tcPr marL="29556" marR="29556" marT="14778" marB="14778" anchor="ctr"/>
                </a:tc>
                <a:tc>
                  <a:txBody>
                    <a:bodyPr/>
                    <a:lstStyle/>
                    <a:p>
                      <a:pPr algn="ctr"/>
                      <a:r>
                        <a:rPr lang="en-US" sz="1100" dirty="0"/>
                        <a:t>n/a</a:t>
                      </a:r>
                    </a:p>
                  </a:txBody>
                  <a:tcPr marL="29556" marR="29556" marT="14778" marB="14778" anchor="ctr"/>
                </a:tc>
                <a:extLst>
                  <a:ext uri="{0D108BD9-81ED-4DB2-BD59-A6C34878D82A}">
                    <a16:rowId xmlns:a16="http://schemas.microsoft.com/office/drawing/2014/main" val="10008"/>
                  </a:ext>
                </a:extLst>
              </a:tr>
              <a:tr h="471646">
                <a:tc>
                  <a:txBody>
                    <a:bodyPr/>
                    <a:lstStyle/>
                    <a:p>
                      <a:r>
                        <a:rPr lang="en-US" sz="1100" dirty="0"/>
                        <a:t>CTU - Union des </a:t>
                      </a:r>
                      <a:r>
                        <a:rPr lang="en-US" sz="1100" dirty="0" err="1"/>
                        <a:t>télécommunications</a:t>
                      </a:r>
                      <a:r>
                        <a:rPr lang="en-US" sz="1100" dirty="0"/>
                        <a:t> des </a:t>
                      </a:r>
                      <a:r>
                        <a:rPr lang="en-US" sz="1100" dirty="0" err="1"/>
                        <a:t>Caraïbes</a:t>
                      </a:r>
                      <a:r>
                        <a:rPr lang="en-US" sz="1100" dirty="0"/>
                        <a:t> - Caribbean Telecommunications Union - Unión de </a:t>
                      </a:r>
                      <a:r>
                        <a:rPr lang="en-US" sz="1100" dirty="0" err="1"/>
                        <a:t>Telecomunicaciones</a:t>
                      </a:r>
                      <a:r>
                        <a:rPr lang="en-US" sz="1100" dirty="0"/>
                        <a:t> del Caribe, PORT-OF-SPAIN, Trinidad and Tobago</a:t>
                      </a:r>
                    </a:p>
                  </a:txBody>
                  <a:tcPr marL="29556" marR="29556" marT="14778" marB="14778" anchor="ctr"/>
                </a:tc>
                <a:tc>
                  <a:txBody>
                    <a:bodyPr/>
                    <a:lstStyle/>
                    <a:p>
                      <a:pPr algn="ctr"/>
                      <a:r>
                        <a:rPr lang="en-US" sz="1100" dirty="0">
                          <a:hlinkClick r:id="rId10"/>
                        </a:rPr>
                        <a:t>http://www.ctu.int/</a:t>
                      </a:r>
                      <a:endParaRPr lang="en-US" sz="1100" dirty="0"/>
                    </a:p>
                  </a:txBody>
                  <a:tcPr marL="29556" marR="29556" marT="14778" marB="14778" anchor="ctr"/>
                </a:tc>
                <a:extLst>
                  <a:ext uri="{0D108BD9-81ED-4DB2-BD59-A6C34878D82A}">
                    <a16:rowId xmlns:a16="http://schemas.microsoft.com/office/drawing/2014/main" val="10009"/>
                  </a:ext>
                </a:extLst>
              </a:tr>
              <a:tr h="364998">
                <a:tc>
                  <a:txBody>
                    <a:bodyPr/>
                    <a:lstStyle/>
                    <a:p>
                      <a:r>
                        <a:rPr lang="en-US" sz="1100"/>
                        <a:t>ETSI - Institut européen des normes de télécommunication - European Telecommunications Standards Institute - Instituto Europeo de Normas de Telecomunicaciones, SOPHIA ANTIPOLIS CEDEX, France</a:t>
                      </a:r>
                    </a:p>
                  </a:txBody>
                  <a:tcPr marL="29556" marR="29556" marT="14778" marB="14778" anchor="ctr"/>
                </a:tc>
                <a:tc>
                  <a:txBody>
                    <a:bodyPr/>
                    <a:lstStyle/>
                    <a:p>
                      <a:pPr algn="ctr"/>
                      <a:r>
                        <a:rPr lang="en-US" sz="1100" dirty="0">
                          <a:effectLst/>
                          <a:hlinkClick r:id="rId11"/>
                        </a:rPr>
                        <a:t>www.etsi.org</a:t>
                      </a:r>
                      <a:r>
                        <a:rPr lang="en-US" sz="1100" dirty="0">
                          <a:effectLst/>
                        </a:rPr>
                        <a:t> </a:t>
                      </a:r>
                      <a:endParaRPr lang="en-US" sz="1100" dirty="0"/>
                    </a:p>
                  </a:txBody>
                  <a:tcPr marL="29556" marR="29556" marT="14778" marB="14778" anchor="ctr"/>
                </a:tc>
                <a:extLst>
                  <a:ext uri="{0D108BD9-81ED-4DB2-BD59-A6C34878D82A}">
                    <a16:rowId xmlns:a16="http://schemas.microsoft.com/office/drawing/2014/main" val="10010"/>
                  </a:ext>
                </a:extLst>
              </a:tr>
              <a:tr h="471646">
                <a:tc>
                  <a:txBody>
                    <a:bodyPr/>
                    <a:lstStyle/>
                    <a:p>
                      <a:r>
                        <a:rPr lang="en-US" sz="1100"/>
                        <a:t>LAS - Ligue des Etats Arabes - League of Arab States - Liga de los Estados Árabes, CAIRO, Egypt</a:t>
                      </a:r>
                    </a:p>
                  </a:txBody>
                  <a:tcPr marL="29556" marR="29556" marT="14778" marB="14778" anchor="ctr"/>
                </a:tc>
                <a:tc>
                  <a:txBody>
                    <a:bodyPr/>
                    <a:lstStyle/>
                    <a:p>
                      <a:pPr algn="ctr"/>
                      <a:r>
                        <a:rPr lang="en-US" sz="1100" dirty="0">
                          <a:hlinkClick r:id="rId12"/>
                        </a:rPr>
                        <a:t>www.arableagueonline.org</a:t>
                      </a:r>
                      <a:r>
                        <a:rPr lang="en-US" sz="1100" dirty="0"/>
                        <a:t> </a:t>
                      </a:r>
                    </a:p>
                  </a:txBody>
                  <a:tcPr marL="29556" marR="29556" marT="14778" marB="14778" anchor="ctr"/>
                </a:tc>
                <a:extLst>
                  <a:ext uri="{0D108BD9-81ED-4DB2-BD59-A6C34878D82A}">
                    <a16:rowId xmlns:a16="http://schemas.microsoft.com/office/drawing/2014/main" val="10011"/>
                  </a:ext>
                </a:extLst>
              </a:tr>
              <a:tr h="471646">
                <a:tc>
                  <a:txBody>
                    <a:bodyPr/>
                    <a:lstStyle/>
                    <a:p>
                      <a:r>
                        <a:rPr lang="en-US" sz="1100" dirty="0"/>
                        <a:t>RCC - </a:t>
                      </a:r>
                      <a:r>
                        <a:rPr lang="en-US" sz="1100" dirty="0" err="1"/>
                        <a:t>Communauté</a:t>
                      </a:r>
                      <a:r>
                        <a:rPr lang="en-US" sz="1100" dirty="0"/>
                        <a:t> </a:t>
                      </a:r>
                      <a:r>
                        <a:rPr lang="en-US" sz="1100" dirty="0" err="1"/>
                        <a:t>régionale</a:t>
                      </a:r>
                      <a:r>
                        <a:rPr lang="en-US" sz="1100" dirty="0"/>
                        <a:t> des communications - Regional Commonwealth in the Field of Communications - </a:t>
                      </a:r>
                      <a:r>
                        <a:rPr lang="en-US" sz="1100" dirty="0" err="1"/>
                        <a:t>Comunidad</a:t>
                      </a:r>
                      <a:r>
                        <a:rPr lang="en-US" sz="1100" dirty="0"/>
                        <a:t> Regional de </a:t>
                      </a:r>
                      <a:r>
                        <a:rPr lang="en-US" sz="1100" dirty="0" err="1"/>
                        <a:t>Comunicaciones</a:t>
                      </a:r>
                      <a:r>
                        <a:rPr lang="en-US" sz="1100" dirty="0"/>
                        <a:t>, MOSCOW, Russian Federation</a:t>
                      </a:r>
                    </a:p>
                  </a:txBody>
                  <a:tcPr marL="29556" marR="29556" marT="14778" marB="14778" anchor="ctr"/>
                </a:tc>
                <a:tc>
                  <a:txBody>
                    <a:bodyPr/>
                    <a:lstStyle/>
                    <a:p>
                      <a:pPr algn="ctr"/>
                      <a:r>
                        <a:rPr lang="en-US" sz="1100" dirty="0">
                          <a:hlinkClick r:id="rId13"/>
                        </a:rPr>
                        <a:t>www.rcc.org.ru</a:t>
                      </a:r>
                      <a:r>
                        <a:rPr lang="en-US" sz="1100" dirty="0"/>
                        <a:t> </a:t>
                      </a:r>
                    </a:p>
                  </a:txBody>
                  <a:tcPr marL="29556" marR="29556" marT="14778" marB="14778"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18495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1487488" y="123014"/>
            <a:ext cx="9001000" cy="646331"/>
          </a:xfrm>
        </p:spPr>
        <p:txBody>
          <a:bodyPr>
            <a:normAutofit/>
          </a:bodyPr>
          <a:lstStyle/>
          <a:p>
            <a:pPr algn="l" eaLnBrk="1" hangingPunct="1">
              <a:defRPr/>
            </a:pPr>
            <a:r>
              <a:rPr lang="en-GB" dirty="0" smtClean="0"/>
              <a:t>Bilateral</a:t>
            </a:r>
            <a:endParaRPr lang="en-GB" dirty="0"/>
          </a:p>
        </p:txBody>
      </p:sp>
      <p:graphicFrame>
        <p:nvGraphicFramePr>
          <p:cNvPr id="4" name="Diagram 3"/>
          <p:cNvGraphicFramePr/>
          <p:nvPr/>
        </p:nvGraphicFramePr>
        <p:xfrm>
          <a:off x="2024034" y="1214422"/>
          <a:ext cx="81439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580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graphicEl>
                                              <a:dgm id="{72C99D4F-D92E-47C8-A52E-D38D2EBB9067}"/>
                                            </p:graphicEl>
                                          </p:spTgt>
                                        </p:tgtEl>
                                        <p:attrNameLst>
                                          <p:attrName>style.visibility</p:attrName>
                                        </p:attrNameLst>
                                      </p:cBhvr>
                                      <p:to>
                                        <p:strVal val="visible"/>
                                      </p:to>
                                    </p:set>
                                    <p:anim calcmode="lin" valueType="num">
                                      <p:cBhvr>
                                        <p:cTn id="7" dur="1000" fill="hold"/>
                                        <p:tgtEl>
                                          <p:spTgt spid="4">
                                            <p:graphicEl>
                                              <a:dgm id="{72C99D4F-D92E-47C8-A52E-D38D2EBB9067}"/>
                                            </p:graphicEl>
                                          </p:spTgt>
                                        </p:tgtEl>
                                        <p:attrNameLst>
                                          <p:attrName>ppt_w</p:attrName>
                                        </p:attrNameLst>
                                      </p:cBhvr>
                                      <p:tavLst>
                                        <p:tav tm="0">
                                          <p:val>
                                            <p:strVal val="#ppt_w*0.70"/>
                                          </p:val>
                                        </p:tav>
                                        <p:tav tm="100000">
                                          <p:val>
                                            <p:strVal val="#ppt_w"/>
                                          </p:val>
                                        </p:tav>
                                      </p:tavLst>
                                    </p:anim>
                                    <p:anim calcmode="lin" valueType="num">
                                      <p:cBhvr>
                                        <p:cTn id="8" dur="1000" fill="hold"/>
                                        <p:tgtEl>
                                          <p:spTgt spid="4">
                                            <p:graphicEl>
                                              <a:dgm id="{72C99D4F-D92E-47C8-A52E-D38D2EBB9067}"/>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72C99D4F-D92E-47C8-A52E-D38D2EBB906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08BA5A02-241B-4E0C-A096-FE7D6659F2CB}"/>
                                            </p:graphicEl>
                                          </p:spTgt>
                                        </p:tgtEl>
                                        <p:attrNameLst>
                                          <p:attrName>style.visibility</p:attrName>
                                        </p:attrNameLst>
                                      </p:cBhvr>
                                      <p:to>
                                        <p:strVal val="visible"/>
                                      </p:to>
                                    </p:set>
                                    <p:anim calcmode="lin" valueType="num">
                                      <p:cBhvr>
                                        <p:cTn id="14" dur="1000" fill="hold"/>
                                        <p:tgtEl>
                                          <p:spTgt spid="4">
                                            <p:graphicEl>
                                              <a:dgm id="{08BA5A02-241B-4E0C-A096-FE7D6659F2CB}"/>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08BA5A02-241B-4E0C-A096-FE7D6659F2CB}"/>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08BA5A02-241B-4E0C-A096-FE7D6659F2CB}"/>
                                            </p:graphic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graphicEl>
                                              <a:dgm id="{AB8DFA4D-7229-4B18-86FC-1102419C1552}"/>
                                            </p:graphicEl>
                                          </p:spTgt>
                                        </p:tgtEl>
                                        <p:attrNameLst>
                                          <p:attrName>style.visibility</p:attrName>
                                        </p:attrNameLst>
                                      </p:cBhvr>
                                      <p:to>
                                        <p:strVal val="visible"/>
                                      </p:to>
                                    </p:set>
                                    <p:anim calcmode="lin" valueType="num">
                                      <p:cBhvr>
                                        <p:cTn id="19" dur="1000" fill="hold"/>
                                        <p:tgtEl>
                                          <p:spTgt spid="4">
                                            <p:graphicEl>
                                              <a:dgm id="{AB8DFA4D-7229-4B18-86FC-1102419C1552}"/>
                                            </p:graphicEl>
                                          </p:spTgt>
                                        </p:tgtEl>
                                        <p:attrNameLst>
                                          <p:attrName>ppt_w</p:attrName>
                                        </p:attrNameLst>
                                      </p:cBhvr>
                                      <p:tavLst>
                                        <p:tav tm="0">
                                          <p:val>
                                            <p:strVal val="#ppt_w*0.70"/>
                                          </p:val>
                                        </p:tav>
                                        <p:tav tm="100000">
                                          <p:val>
                                            <p:strVal val="#ppt_w"/>
                                          </p:val>
                                        </p:tav>
                                      </p:tavLst>
                                    </p:anim>
                                    <p:anim calcmode="lin" valueType="num">
                                      <p:cBhvr>
                                        <p:cTn id="20" dur="1000" fill="hold"/>
                                        <p:tgtEl>
                                          <p:spTgt spid="4">
                                            <p:graphicEl>
                                              <a:dgm id="{AB8DFA4D-7229-4B18-86FC-1102419C1552}"/>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AB8DFA4D-7229-4B18-86FC-1102419C155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graphicEl>
                                              <a:dgm id="{F6D1C299-DB96-46E6-B3C3-3754F5ED254C}"/>
                                            </p:graphicEl>
                                          </p:spTgt>
                                        </p:tgtEl>
                                        <p:attrNameLst>
                                          <p:attrName>style.visibility</p:attrName>
                                        </p:attrNameLst>
                                      </p:cBhvr>
                                      <p:to>
                                        <p:strVal val="visible"/>
                                      </p:to>
                                    </p:set>
                                    <p:anim calcmode="lin" valueType="num">
                                      <p:cBhvr>
                                        <p:cTn id="26" dur="1000" fill="hold"/>
                                        <p:tgtEl>
                                          <p:spTgt spid="4">
                                            <p:graphicEl>
                                              <a:dgm id="{F6D1C299-DB96-46E6-B3C3-3754F5ED254C}"/>
                                            </p:graphicEl>
                                          </p:spTgt>
                                        </p:tgtEl>
                                        <p:attrNameLst>
                                          <p:attrName>ppt_w</p:attrName>
                                        </p:attrNameLst>
                                      </p:cBhvr>
                                      <p:tavLst>
                                        <p:tav tm="0">
                                          <p:val>
                                            <p:strVal val="#ppt_w*0.70"/>
                                          </p:val>
                                        </p:tav>
                                        <p:tav tm="100000">
                                          <p:val>
                                            <p:strVal val="#ppt_w"/>
                                          </p:val>
                                        </p:tav>
                                      </p:tavLst>
                                    </p:anim>
                                    <p:anim calcmode="lin" valueType="num">
                                      <p:cBhvr>
                                        <p:cTn id="27" dur="1000" fill="hold"/>
                                        <p:tgtEl>
                                          <p:spTgt spid="4">
                                            <p:graphicEl>
                                              <a:dgm id="{F6D1C299-DB96-46E6-B3C3-3754F5ED254C}"/>
                                            </p:graphicEl>
                                          </p:spTgt>
                                        </p:tgtEl>
                                        <p:attrNameLst>
                                          <p:attrName>ppt_h</p:attrName>
                                        </p:attrNameLst>
                                      </p:cBhvr>
                                      <p:tavLst>
                                        <p:tav tm="0">
                                          <p:val>
                                            <p:strVal val="#ppt_h"/>
                                          </p:val>
                                        </p:tav>
                                        <p:tav tm="100000">
                                          <p:val>
                                            <p:strVal val="#ppt_h"/>
                                          </p:val>
                                        </p:tav>
                                      </p:tavLst>
                                    </p:anim>
                                    <p:animEffect transition="in" filter="fade">
                                      <p:cBhvr>
                                        <p:cTn id="28" dur="1000"/>
                                        <p:tgtEl>
                                          <p:spTgt spid="4">
                                            <p:graphicEl>
                                              <a:dgm id="{F6D1C299-DB96-46E6-B3C3-3754F5ED254C}"/>
                                            </p:graphic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
                                            <p:graphicEl>
                                              <a:dgm id="{4B693366-4321-46B4-A248-A47CA0EB483D}"/>
                                            </p:graphicEl>
                                          </p:spTgt>
                                        </p:tgtEl>
                                        <p:attrNameLst>
                                          <p:attrName>style.visibility</p:attrName>
                                        </p:attrNameLst>
                                      </p:cBhvr>
                                      <p:to>
                                        <p:strVal val="visible"/>
                                      </p:to>
                                    </p:set>
                                    <p:anim calcmode="lin" valueType="num">
                                      <p:cBhvr>
                                        <p:cTn id="31" dur="1000" fill="hold"/>
                                        <p:tgtEl>
                                          <p:spTgt spid="4">
                                            <p:graphicEl>
                                              <a:dgm id="{4B693366-4321-46B4-A248-A47CA0EB483D}"/>
                                            </p:graphicEl>
                                          </p:spTgt>
                                        </p:tgtEl>
                                        <p:attrNameLst>
                                          <p:attrName>ppt_w</p:attrName>
                                        </p:attrNameLst>
                                      </p:cBhvr>
                                      <p:tavLst>
                                        <p:tav tm="0">
                                          <p:val>
                                            <p:strVal val="#ppt_w*0.70"/>
                                          </p:val>
                                        </p:tav>
                                        <p:tav tm="100000">
                                          <p:val>
                                            <p:strVal val="#ppt_w"/>
                                          </p:val>
                                        </p:tav>
                                      </p:tavLst>
                                    </p:anim>
                                    <p:anim calcmode="lin" valueType="num">
                                      <p:cBhvr>
                                        <p:cTn id="32" dur="1000" fill="hold"/>
                                        <p:tgtEl>
                                          <p:spTgt spid="4">
                                            <p:graphicEl>
                                              <a:dgm id="{4B693366-4321-46B4-A248-A47CA0EB483D}"/>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4B693366-4321-46B4-A248-A47CA0EB48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61373"/>
            <a:ext cx="12192000" cy="92333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lIns="91440" tIns="45720" rIns="91440" bIns="45720">
            <a:spAutoFit/>
          </a:bodyPr>
          <a:lstStyle/>
          <a:p>
            <a:r>
              <a:rPr lang="en-US" sz="5400" b="1" dirty="0" smtClean="0">
                <a:ln w="10160">
                  <a:solidFill>
                    <a:srgbClr val="4F81BD"/>
                  </a:solidFill>
                  <a:prstDash val="solid"/>
                </a:ln>
                <a:solidFill>
                  <a:srgbClr val="FFFFFF"/>
                </a:solidFill>
                <a:effectLst>
                  <a:outerShdw blurRad="38100" dist="32000" dir="5400000" algn="tl">
                    <a:srgbClr val="000000">
                      <a:alpha val="30000"/>
                    </a:srgbClr>
                  </a:outerShdw>
                </a:effectLst>
                <a:latin typeface="Cambria" panose="02040503050406030204" pitchFamily="18" charset="0"/>
              </a:rPr>
              <a:t>National Spectrum Management</a:t>
            </a:r>
            <a:endParaRPr lang="en-US" sz="5400" b="1" dirty="0">
              <a:ln w="10160">
                <a:solidFill>
                  <a:srgbClr val="4F81BD"/>
                </a:solidFill>
                <a:prstDash val="solid"/>
              </a:ln>
              <a:solidFill>
                <a:srgbClr val="FFFFFF"/>
              </a:solidFill>
              <a:effectLst>
                <a:outerShdw blurRad="38100" dist="32000" dir="5400000" algn="tl">
                  <a:srgbClr val="000000">
                    <a:alpha val="30000"/>
                  </a:srgbClr>
                </a:outerShdw>
              </a:effectLst>
              <a:latin typeface="Cambria" panose="02040503050406030204" pitchFamily="18" charset="0"/>
            </a:endParaRPr>
          </a:p>
        </p:txBody>
      </p:sp>
    </p:spTree>
    <p:extLst>
      <p:ext uri="{BB962C8B-B14F-4D97-AF65-F5344CB8AC3E}">
        <p14:creationId xmlns:p14="http://schemas.microsoft.com/office/powerpoint/2010/main" val="48775133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717040" y="116633"/>
          <a:ext cx="13776960" cy="6918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bwMode="auto">
          <a:xfrm>
            <a:off x="1703512" y="116633"/>
            <a:ext cx="87129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buClrTx/>
              <a:buFontTx/>
            </a:pPr>
            <a:r>
              <a:rPr lang="en-US" sz="3200" dirty="0">
                <a:solidFill>
                  <a:schemeClr val="bg1"/>
                </a:solidFill>
              </a:rPr>
              <a:t>Elements of Spectrum Management</a:t>
            </a:r>
            <a:endParaRPr lang="en-US" sz="3200" kern="0" dirty="0">
              <a:solidFill>
                <a:schemeClr val="bg1"/>
              </a:solidFill>
            </a:endParaRPr>
          </a:p>
        </p:txBody>
      </p:sp>
      <p:sp>
        <p:nvSpPr>
          <p:cNvPr id="8" name="TextBox 7"/>
          <p:cNvSpPr txBox="1"/>
          <p:nvPr/>
        </p:nvSpPr>
        <p:spPr>
          <a:xfrm>
            <a:off x="1317432" y="318792"/>
            <a:ext cx="8172400" cy="630942"/>
          </a:xfrm>
          <a:prstGeom prst="rect">
            <a:avLst/>
          </a:prstGeom>
          <a:noFill/>
        </p:spPr>
        <p:txBody>
          <a:bodyPr wrap="square" rtlCol="0">
            <a:spAutoFit/>
          </a:bodyPr>
          <a:lstStyle/>
          <a:p>
            <a:pPr fontAlgn="base">
              <a:spcBef>
                <a:spcPct val="0"/>
              </a:spcBef>
              <a:spcAft>
                <a:spcPct val="0"/>
              </a:spcAft>
            </a:pPr>
            <a:r>
              <a:rPr lang="en-US" sz="3500" b="1" kern="0" dirty="0" smtClean="0">
                <a:solidFill>
                  <a:srgbClr val="4F81BD"/>
                </a:solidFill>
                <a:cs typeface="Arial"/>
              </a:rPr>
              <a:t>National Spectrum </a:t>
            </a:r>
            <a:r>
              <a:rPr lang="en-US" sz="3500" b="1" kern="0" dirty="0">
                <a:solidFill>
                  <a:srgbClr val="4F81BD"/>
                </a:solidFill>
                <a:cs typeface="Arial"/>
              </a:rPr>
              <a:t>Management (SM) </a:t>
            </a:r>
            <a:endParaRPr lang="en-US" sz="3500" kern="0" dirty="0">
              <a:solidFill>
                <a:srgbClr val="4F81BD"/>
              </a:solidFill>
              <a:cs typeface="Arial"/>
            </a:endParaRPr>
          </a:p>
        </p:txBody>
      </p:sp>
      <p:sp>
        <p:nvSpPr>
          <p:cNvPr id="9" name="Content Placeholder 2"/>
          <p:cNvSpPr>
            <a:spLocks noGrp="1"/>
          </p:cNvSpPr>
          <p:nvPr>
            <p:ph idx="1"/>
          </p:nvPr>
        </p:nvSpPr>
        <p:spPr>
          <a:xfrm>
            <a:off x="9011920" y="1145546"/>
            <a:ext cx="2682240" cy="4625334"/>
          </a:xfrm>
          <a:solidFill>
            <a:schemeClr val="accent2"/>
          </a:solidFill>
        </p:spPr>
        <p:txBody>
          <a:bodyPr>
            <a:normAutofit fontScale="85000" lnSpcReduction="10000"/>
          </a:bodyPr>
          <a:lstStyle/>
          <a:p>
            <a:pPr marL="0" indent="0" algn="ctr">
              <a:lnSpc>
                <a:spcPct val="170000"/>
              </a:lnSpc>
              <a:buNone/>
            </a:pPr>
            <a:r>
              <a:rPr lang="en-US" sz="2400" dirty="0">
                <a:solidFill>
                  <a:schemeClr val="bg1"/>
                </a:solidFill>
              </a:rPr>
              <a:t>Spectrum management is a combination of administrative and technical activities for efficient utilization of spectrum by users without causing harmful interference in their service area</a:t>
            </a:r>
          </a:p>
        </p:txBody>
      </p:sp>
    </p:spTree>
    <p:extLst>
      <p:ext uri="{BB962C8B-B14F-4D97-AF65-F5344CB8AC3E}">
        <p14:creationId xmlns:p14="http://schemas.microsoft.com/office/powerpoint/2010/main" val="359655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nvPr>
        </p:nvGraphicFramePr>
        <p:xfrm>
          <a:off x="2208213" y="1340769"/>
          <a:ext cx="7772400" cy="4904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17432" y="318792"/>
            <a:ext cx="8172400" cy="630942"/>
          </a:xfrm>
          <a:prstGeom prst="rect">
            <a:avLst/>
          </a:prstGeom>
          <a:noFill/>
        </p:spPr>
        <p:txBody>
          <a:bodyPr wrap="square" rtlCol="0">
            <a:spAutoFit/>
          </a:bodyPr>
          <a:lstStyle/>
          <a:p>
            <a:pPr fontAlgn="base">
              <a:spcBef>
                <a:spcPct val="0"/>
              </a:spcBef>
              <a:spcAft>
                <a:spcPct val="0"/>
              </a:spcAft>
            </a:pPr>
            <a:r>
              <a:rPr lang="en-US" sz="3500" b="1" kern="0" dirty="0" smtClean="0">
                <a:solidFill>
                  <a:srgbClr val="4F81BD"/>
                </a:solidFill>
                <a:cs typeface="Arial"/>
              </a:rPr>
              <a:t>National SM Framework</a:t>
            </a:r>
            <a:endParaRPr lang="en-US" sz="3500" kern="0" dirty="0">
              <a:solidFill>
                <a:srgbClr val="4F81BD"/>
              </a:solidFill>
              <a:cs typeface="Arial"/>
            </a:endParaRPr>
          </a:p>
        </p:txBody>
      </p:sp>
    </p:spTree>
    <p:extLst>
      <p:ext uri="{BB962C8B-B14F-4D97-AF65-F5344CB8AC3E}">
        <p14:creationId xmlns:p14="http://schemas.microsoft.com/office/powerpoint/2010/main" val="3270420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03512" y="116633"/>
            <a:ext cx="8712968" cy="584775"/>
          </a:xfrm>
        </p:spPr>
        <p:txBody>
          <a:bodyPr/>
          <a:lstStyle/>
          <a:p>
            <a:r>
              <a:rPr lang="en-US" sz="3200" dirty="0">
                <a:solidFill>
                  <a:schemeClr val="bg1"/>
                </a:solidFill>
              </a:rPr>
              <a:t>Spectrum Management</a:t>
            </a:r>
          </a:p>
        </p:txBody>
      </p:sp>
      <p:sp>
        <p:nvSpPr>
          <p:cNvPr id="8195" name="Content Placeholder 2"/>
          <p:cNvSpPr>
            <a:spLocks noGrp="1"/>
          </p:cNvSpPr>
          <p:nvPr>
            <p:ph idx="1"/>
          </p:nvPr>
        </p:nvSpPr>
        <p:spPr>
          <a:xfrm>
            <a:off x="345440" y="1171049"/>
            <a:ext cx="11358880" cy="5400898"/>
          </a:xfrm>
        </p:spPr>
        <p:txBody>
          <a:bodyPr>
            <a:normAutofit fontScale="77500" lnSpcReduction="20000"/>
          </a:bodyPr>
          <a:lstStyle/>
          <a:p>
            <a:pPr>
              <a:lnSpc>
                <a:spcPct val="80000"/>
              </a:lnSpc>
            </a:pPr>
            <a:r>
              <a:rPr lang="en-US" sz="3600" b="1" dirty="0"/>
              <a:t>Planning: </a:t>
            </a:r>
            <a:r>
              <a:rPr lang="en-US" sz="2600" b="1" i="1" dirty="0"/>
              <a:t>Defining the use of different bands</a:t>
            </a:r>
          </a:p>
          <a:p>
            <a:pPr lvl="1">
              <a:lnSpc>
                <a:spcPct val="100000"/>
              </a:lnSpc>
            </a:pPr>
            <a:r>
              <a:rPr lang="en-US" sz="2600" dirty="0"/>
              <a:t>provides direction and cohesion in support of policy formulation, and support future steps to achieve optimal spectrum use. Major trends and developments in technology and the needs of both current and future users of the frequency spectrum should be closely monitored and mapped.</a:t>
            </a:r>
          </a:p>
          <a:p>
            <a:pPr lvl="1">
              <a:lnSpc>
                <a:spcPct val="80000"/>
              </a:lnSpc>
            </a:pPr>
            <a:endParaRPr lang="en-US" sz="2800" dirty="0"/>
          </a:p>
          <a:p>
            <a:pPr>
              <a:lnSpc>
                <a:spcPct val="80000"/>
              </a:lnSpc>
            </a:pPr>
            <a:r>
              <a:rPr lang="en-US" sz="3600" b="1" dirty="0"/>
              <a:t>Licensing: </a:t>
            </a:r>
            <a:r>
              <a:rPr lang="en-US" sz="2800" b="1" i="1" dirty="0"/>
              <a:t>Authorizing of emissions, and technical conditions</a:t>
            </a:r>
          </a:p>
          <a:p>
            <a:pPr lvl="1">
              <a:lnSpc>
                <a:spcPct val="100000"/>
              </a:lnSpc>
            </a:pPr>
            <a:r>
              <a:rPr lang="en-US" sz="2600" dirty="0"/>
              <a:t>Involves assigning specific frequencies to users, allotting certain frequency bands or sub-bands to specific users under certain specified conditions and in accordance with the national and international table of frequency allocations.</a:t>
            </a:r>
          </a:p>
          <a:p>
            <a:pPr lvl="1">
              <a:lnSpc>
                <a:spcPct val="100000"/>
              </a:lnSpc>
            </a:pPr>
            <a:endParaRPr lang="en-US" sz="2600" dirty="0"/>
          </a:p>
          <a:p>
            <a:pPr>
              <a:lnSpc>
                <a:spcPct val="80000"/>
              </a:lnSpc>
            </a:pPr>
            <a:r>
              <a:rPr lang="en-US" sz="3600" b="1" dirty="0"/>
              <a:t>Spectrum Engineering</a:t>
            </a:r>
          </a:p>
          <a:p>
            <a:pPr lvl="1">
              <a:lnSpc>
                <a:spcPct val="100000"/>
              </a:lnSpc>
            </a:pPr>
            <a:r>
              <a:rPr lang="en-US" sz="2600" dirty="0"/>
              <a:t>Involves the development of electromagnetic compatibility standards for equipment that emits or is susceptible to radio frequencies.</a:t>
            </a:r>
          </a:p>
          <a:p>
            <a:pPr lvl="1">
              <a:lnSpc>
                <a:spcPct val="100000"/>
              </a:lnSpc>
            </a:pPr>
            <a:endParaRPr lang="en-US" sz="2600" dirty="0"/>
          </a:p>
          <a:p>
            <a:pPr>
              <a:lnSpc>
                <a:spcPct val="80000"/>
              </a:lnSpc>
            </a:pPr>
            <a:r>
              <a:rPr lang="en-US" sz="3600" b="1" dirty="0"/>
              <a:t>Enforcement: </a:t>
            </a:r>
            <a:r>
              <a:rPr lang="en-US" sz="2800" b="1" i="1" dirty="0"/>
              <a:t>Verifying the use of spectrum in conformity with licensing</a:t>
            </a:r>
          </a:p>
          <a:p>
            <a:pPr lvl="1">
              <a:lnSpc>
                <a:spcPct val="100000"/>
              </a:lnSpc>
            </a:pPr>
            <a:r>
              <a:rPr lang="en-US" sz="2600" dirty="0"/>
              <a:t>Involves the monitoring of the use of the radio spectrum and the implementation of measures to control unauthorized use</a:t>
            </a:r>
            <a:endParaRPr lang="en-US" sz="4800" dirty="0">
              <a:latin typeface="Arial Narrow" pitchFamily="34" charset="0"/>
            </a:endParaRPr>
          </a:p>
        </p:txBody>
      </p:sp>
      <p:sp>
        <p:nvSpPr>
          <p:cNvPr id="4" name="Rectangle 2"/>
          <p:cNvSpPr txBox="1">
            <a:spLocks noChangeArrowheads="1"/>
          </p:cNvSpPr>
          <p:nvPr/>
        </p:nvSpPr>
        <p:spPr>
          <a:xfrm>
            <a:off x="1616082" y="402474"/>
            <a:ext cx="8204448" cy="523198"/>
          </a:xfrm>
          <a:prstGeom prst="rect">
            <a:avLst/>
          </a:prstGeom>
          <a:noFill/>
          <a:ln>
            <a:noFill/>
          </a:ln>
        </p:spPr>
        <p:txBody>
          <a:bodyPr vert="horz" lIns="91440" tIns="45720" rIns="91440" bIns="45720" rtlCol="0" anchor="ctr">
            <a:noAutofit/>
          </a:bodyPr>
          <a:lstStyle>
            <a:lvl1pPr marL="0" algn="l" defTabSz="914400" rtl="0" eaLnBrk="1" latinLnBrk="0" hangingPunct="1">
              <a:lnSpc>
                <a:spcPct val="90000"/>
              </a:lnSpc>
              <a:spcBef>
                <a:spcPct val="0"/>
              </a:spcBef>
              <a:buNone/>
              <a:defRPr lang="en-US" sz="4000" b="1" kern="0" dirty="0">
                <a:solidFill>
                  <a:srgbClr val="4F81BD"/>
                </a:solidFill>
                <a:latin typeface="+mn-lt"/>
                <a:ea typeface="+mn-ea"/>
                <a:cs typeface="Arial"/>
              </a:defRPr>
            </a:lvl1pPr>
          </a:lstStyle>
          <a:p>
            <a:r>
              <a:rPr lang="en-GB" dirty="0"/>
              <a:t>National SM Actions</a:t>
            </a:r>
          </a:p>
        </p:txBody>
      </p:sp>
    </p:spTree>
    <p:extLst>
      <p:ext uri="{BB962C8B-B14F-4D97-AF65-F5344CB8AC3E}">
        <p14:creationId xmlns:p14="http://schemas.microsoft.com/office/powerpoint/2010/main" val="205959141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a:xfrm>
            <a:off x="538480" y="1222267"/>
            <a:ext cx="11440160" cy="5112568"/>
          </a:xfrm>
        </p:spPr>
        <p:txBody>
          <a:bodyPr/>
          <a:lstStyle/>
          <a:p>
            <a:pPr eaLnBrk="1" hangingPunct="1">
              <a:lnSpc>
                <a:spcPct val="80000"/>
              </a:lnSpc>
            </a:pPr>
            <a:r>
              <a:rPr lang="en-GB" sz="2400" b="1" dirty="0"/>
              <a:t>Adherence to</a:t>
            </a:r>
          </a:p>
          <a:p>
            <a:pPr lvl="1" eaLnBrk="1" hangingPunct="1">
              <a:lnSpc>
                <a:spcPct val="80000"/>
              </a:lnSpc>
            </a:pPr>
            <a:r>
              <a:rPr lang="en-GB" sz="2000" dirty="0"/>
              <a:t>National Telecom ACT and Spectrum policy</a:t>
            </a:r>
          </a:p>
          <a:p>
            <a:pPr lvl="1" eaLnBrk="1" hangingPunct="1">
              <a:lnSpc>
                <a:spcPct val="80000"/>
              </a:lnSpc>
            </a:pPr>
            <a:r>
              <a:rPr lang="en-GB" sz="2000" dirty="0"/>
              <a:t>International Radio Regulations</a:t>
            </a:r>
          </a:p>
          <a:p>
            <a:pPr lvl="1" eaLnBrk="1" hangingPunct="1">
              <a:lnSpc>
                <a:spcPct val="80000"/>
              </a:lnSpc>
            </a:pPr>
            <a:r>
              <a:rPr lang="en-GB" sz="2000" dirty="0"/>
              <a:t>Regional frequency allotments and allocations</a:t>
            </a:r>
          </a:p>
          <a:p>
            <a:pPr lvl="1" eaLnBrk="1" hangingPunct="1">
              <a:lnSpc>
                <a:spcPct val="80000"/>
              </a:lnSpc>
            </a:pPr>
            <a:endParaRPr lang="en-GB" sz="2000" dirty="0"/>
          </a:p>
          <a:p>
            <a:pPr eaLnBrk="1" hangingPunct="1">
              <a:lnSpc>
                <a:spcPct val="80000"/>
              </a:lnSpc>
            </a:pPr>
            <a:r>
              <a:rPr lang="en-GB" sz="2400" b="1" dirty="0"/>
              <a:t>Covers</a:t>
            </a:r>
          </a:p>
          <a:p>
            <a:pPr lvl="1" eaLnBrk="1" hangingPunct="1">
              <a:lnSpc>
                <a:spcPct val="80000"/>
              </a:lnSpc>
            </a:pPr>
            <a:r>
              <a:rPr lang="en-GB" sz="2000" dirty="0"/>
              <a:t>Current and Future demands of different category of users</a:t>
            </a:r>
          </a:p>
          <a:p>
            <a:pPr lvl="1" eaLnBrk="1" hangingPunct="1">
              <a:lnSpc>
                <a:spcPct val="80000"/>
              </a:lnSpc>
            </a:pPr>
            <a:r>
              <a:rPr lang="en-US" sz="2000" dirty="0"/>
              <a:t>Telecommunication technology growth and trends</a:t>
            </a:r>
          </a:p>
          <a:p>
            <a:pPr lvl="1" eaLnBrk="1" hangingPunct="1">
              <a:lnSpc>
                <a:spcPct val="80000"/>
              </a:lnSpc>
            </a:pPr>
            <a:endParaRPr lang="en-US" sz="2000" dirty="0"/>
          </a:p>
          <a:p>
            <a:pPr eaLnBrk="1" hangingPunct="1">
              <a:lnSpc>
                <a:spcPct val="80000"/>
              </a:lnSpc>
            </a:pPr>
            <a:r>
              <a:rPr lang="en-US" sz="2400" b="1" dirty="0"/>
              <a:t>Major National Document</a:t>
            </a:r>
          </a:p>
          <a:p>
            <a:pPr lvl="1">
              <a:lnSpc>
                <a:spcPct val="80000"/>
              </a:lnSpc>
            </a:pPr>
            <a:r>
              <a:rPr lang="en-US" sz="2000" dirty="0"/>
              <a:t>National Table of Frequency Allocation</a:t>
            </a:r>
          </a:p>
          <a:p>
            <a:pPr lvl="1" eaLnBrk="1" hangingPunct="1">
              <a:lnSpc>
                <a:spcPct val="80000"/>
              </a:lnSpc>
            </a:pPr>
            <a:endParaRPr lang="en-US" sz="2000" dirty="0"/>
          </a:p>
          <a:p>
            <a:pPr eaLnBrk="1" hangingPunct="1">
              <a:lnSpc>
                <a:spcPct val="80000"/>
              </a:lnSpc>
            </a:pPr>
            <a:r>
              <a:rPr lang="en-GB" sz="2400" b="1" dirty="0"/>
              <a:t>Requires</a:t>
            </a:r>
          </a:p>
          <a:p>
            <a:pPr lvl="1" eaLnBrk="1" hangingPunct="1">
              <a:lnSpc>
                <a:spcPct val="80000"/>
              </a:lnSpc>
            </a:pPr>
            <a:r>
              <a:rPr lang="en-GB" sz="2000" dirty="0"/>
              <a:t>Regular Update Especially after World (</a:t>
            </a:r>
            <a:r>
              <a:rPr lang="en-GB" sz="2000" dirty="0">
                <a:solidFill>
                  <a:schemeClr val="accent6"/>
                </a:solidFill>
              </a:rPr>
              <a:t>or Regional</a:t>
            </a:r>
            <a:r>
              <a:rPr lang="en-GB" sz="2000" dirty="0"/>
              <a:t>) Radiocommunication Conference (WRC/</a:t>
            </a:r>
            <a:r>
              <a:rPr lang="en-GB" sz="2000" dirty="0">
                <a:solidFill>
                  <a:schemeClr val="accent6"/>
                </a:solidFill>
              </a:rPr>
              <a:t>RRC</a:t>
            </a:r>
            <a:r>
              <a:rPr lang="en-GB" sz="2000" dirty="0"/>
              <a:t>)</a:t>
            </a:r>
          </a:p>
        </p:txBody>
      </p:sp>
      <p:sp>
        <p:nvSpPr>
          <p:cNvPr id="5" name="TextBox 4"/>
          <p:cNvSpPr txBox="1"/>
          <p:nvPr/>
        </p:nvSpPr>
        <p:spPr>
          <a:xfrm>
            <a:off x="1317432" y="318792"/>
            <a:ext cx="8172400" cy="630942"/>
          </a:xfrm>
          <a:prstGeom prst="rect">
            <a:avLst/>
          </a:prstGeom>
          <a:noFill/>
        </p:spPr>
        <p:txBody>
          <a:bodyPr wrap="square" rtlCol="0">
            <a:spAutoFit/>
          </a:bodyPr>
          <a:lstStyle/>
          <a:p>
            <a:pPr fontAlgn="base">
              <a:spcBef>
                <a:spcPct val="0"/>
              </a:spcBef>
              <a:spcAft>
                <a:spcPct val="0"/>
              </a:spcAft>
            </a:pPr>
            <a:r>
              <a:rPr lang="en-US" sz="3500" b="1" kern="0" dirty="0" smtClean="0">
                <a:solidFill>
                  <a:srgbClr val="4F81BD"/>
                </a:solidFill>
                <a:cs typeface="Arial"/>
              </a:rPr>
              <a:t>National Spectrum Managemen</a:t>
            </a:r>
            <a:r>
              <a:rPr lang="en-US" sz="3500" b="1" kern="0" dirty="0">
                <a:solidFill>
                  <a:srgbClr val="4F81BD"/>
                </a:solidFill>
                <a:cs typeface="Arial"/>
              </a:rPr>
              <a:t>t</a:t>
            </a:r>
            <a:endParaRPr lang="en-US" sz="3500" kern="0" dirty="0">
              <a:solidFill>
                <a:srgbClr val="4F81BD"/>
              </a:solidFill>
              <a:cs typeface="Arial"/>
            </a:endParaRPr>
          </a:p>
        </p:txBody>
      </p:sp>
    </p:spTree>
    <p:extLst>
      <p:ext uri="{BB962C8B-B14F-4D97-AF65-F5344CB8AC3E}">
        <p14:creationId xmlns:p14="http://schemas.microsoft.com/office/powerpoint/2010/main" val="344154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07096" y="367080"/>
            <a:ext cx="8856984" cy="755650"/>
          </a:xfrm>
        </p:spPr>
        <p:txBody>
          <a:bodyPr>
            <a:normAutofit/>
          </a:bodyPr>
          <a:lstStyle/>
          <a:p>
            <a:r>
              <a:rPr lang="en-GB" dirty="0" smtClean="0"/>
              <a:t>Role of National Spectrum Manager</a:t>
            </a:r>
            <a:endParaRPr lang="en-GB" sz="2000" dirty="0"/>
          </a:p>
        </p:txBody>
      </p:sp>
      <p:sp>
        <p:nvSpPr>
          <p:cNvPr id="8195" name="Content Placeholder 2"/>
          <p:cNvSpPr>
            <a:spLocks noGrp="1"/>
          </p:cNvSpPr>
          <p:nvPr>
            <p:ph idx="1"/>
          </p:nvPr>
        </p:nvSpPr>
        <p:spPr>
          <a:xfrm>
            <a:off x="574864" y="1669832"/>
            <a:ext cx="10916096" cy="5060404"/>
          </a:xfrm>
        </p:spPr>
        <p:txBody>
          <a:bodyPr>
            <a:noAutofit/>
          </a:bodyPr>
          <a:lstStyle/>
          <a:p>
            <a:pPr>
              <a:buFont typeface="Arial" pitchFamily="34" charset="0"/>
              <a:buChar char="•"/>
            </a:pPr>
            <a:r>
              <a:rPr lang="en-GB" sz="2800" dirty="0" smtClean="0"/>
              <a:t>Allocate radio frequencies / authorise their use</a:t>
            </a:r>
          </a:p>
          <a:p>
            <a:pPr>
              <a:buFont typeface="Arial" pitchFamily="34" charset="0"/>
              <a:buChar char="•"/>
            </a:pPr>
            <a:r>
              <a:rPr lang="en-GB" sz="2800" dirty="0" smtClean="0"/>
              <a:t>Encourage efficient use of the radio  spectrum</a:t>
            </a:r>
          </a:p>
          <a:p>
            <a:pPr>
              <a:buFont typeface="Arial" pitchFamily="34" charset="0"/>
              <a:buChar char="•"/>
            </a:pPr>
            <a:r>
              <a:rPr lang="en-GB" sz="2800" dirty="0" smtClean="0"/>
              <a:t>Promote access to services for all</a:t>
            </a:r>
          </a:p>
          <a:p>
            <a:pPr>
              <a:buFont typeface="Arial" pitchFamily="34" charset="0"/>
              <a:buChar char="•"/>
            </a:pPr>
            <a:r>
              <a:rPr lang="en-GB" sz="2800" dirty="0" smtClean="0"/>
              <a:t>Work to avoid harmful interference and safeguard the spectrum</a:t>
            </a:r>
          </a:p>
          <a:p>
            <a:pPr>
              <a:buFont typeface="Arial" pitchFamily="34" charset="0"/>
              <a:buChar char="•"/>
            </a:pPr>
            <a:r>
              <a:rPr lang="en-GB" sz="2800" dirty="0" smtClean="0"/>
              <a:t>Manage disputes between parties</a:t>
            </a:r>
          </a:p>
          <a:p>
            <a:pPr>
              <a:buFont typeface="Arial" pitchFamily="34" charset="0"/>
              <a:buChar char="•"/>
            </a:pPr>
            <a:r>
              <a:rPr lang="en-GB" sz="2800" dirty="0" smtClean="0"/>
              <a:t>Work to achieve quality services</a:t>
            </a:r>
          </a:p>
          <a:p>
            <a:pPr>
              <a:buFont typeface="Arial" pitchFamily="34" charset="0"/>
              <a:buChar char="•"/>
            </a:pPr>
            <a:r>
              <a:rPr lang="en-GB" sz="2800" dirty="0" smtClean="0"/>
              <a:t>Promote social development including  social cohesion and safety of life</a:t>
            </a:r>
          </a:p>
          <a:p>
            <a:pPr>
              <a:buFont typeface="Arial" pitchFamily="34" charset="0"/>
              <a:buChar char="•"/>
            </a:pPr>
            <a:r>
              <a:rPr lang="en-GB" sz="2800" dirty="0" smtClean="0"/>
              <a:t>Play a part within regional and national bodies as appropriate</a:t>
            </a:r>
          </a:p>
        </p:txBody>
      </p:sp>
    </p:spTree>
    <p:extLst>
      <p:ext uri="{BB962C8B-B14F-4D97-AF65-F5344CB8AC3E}">
        <p14:creationId xmlns:p14="http://schemas.microsoft.com/office/powerpoint/2010/main" val="25973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195">
                                            <p:txEl>
                                              <p:pRg st="6" end="6"/>
                                            </p:txEl>
                                          </p:spTgt>
                                        </p:tgtEl>
                                        <p:attrNameLst>
                                          <p:attrName>style.visibility</p:attrName>
                                        </p:attrNameLst>
                                      </p:cBhvr>
                                      <p:to>
                                        <p:strVal val="visible"/>
                                      </p:to>
                                    </p:set>
                                    <p:anim calcmode="lin" valueType="num">
                                      <p:cBhvr additive="base">
                                        <p:cTn id="4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195">
                                            <p:txEl>
                                              <p:pRg st="7" end="7"/>
                                            </p:txEl>
                                          </p:spTgt>
                                        </p:tgtEl>
                                        <p:attrNameLst>
                                          <p:attrName>style.visibility</p:attrName>
                                        </p:attrNameLst>
                                      </p:cBhvr>
                                      <p:to>
                                        <p:strVal val="visible"/>
                                      </p:to>
                                    </p:set>
                                    <p:anim calcmode="lin" valueType="num">
                                      <p:cBhvr additive="base">
                                        <p:cTn id="49"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47040" y="1158886"/>
            <a:ext cx="11399520" cy="5256584"/>
          </a:xfrm>
        </p:spPr>
        <p:txBody>
          <a:bodyPr>
            <a:normAutofit lnSpcReduction="10000"/>
          </a:bodyPr>
          <a:lstStyle/>
          <a:p>
            <a:pPr marL="0" indent="0">
              <a:buNone/>
            </a:pPr>
            <a:r>
              <a:rPr lang="en-GB" sz="2800" b="1" dirty="0"/>
              <a:t>A national Level Document that:</a:t>
            </a:r>
          </a:p>
          <a:p>
            <a:pPr marL="0" indent="0">
              <a:buNone/>
            </a:pPr>
            <a:endParaRPr lang="en-GB" sz="2800" b="1" dirty="0"/>
          </a:p>
          <a:p>
            <a:pPr>
              <a:lnSpc>
                <a:spcPct val="90000"/>
              </a:lnSpc>
            </a:pPr>
            <a:r>
              <a:rPr lang="en-GB" sz="2400" dirty="0"/>
              <a:t>Divides portion of all allocable spectrum into number of frequency bands for use and/or reservation for future use. </a:t>
            </a:r>
          </a:p>
          <a:p>
            <a:pPr marL="57136" indent="0">
              <a:buNone/>
            </a:pPr>
            <a:endParaRPr lang="en-GB" sz="2400" dirty="0"/>
          </a:p>
          <a:p>
            <a:pPr>
              <a:lnSpc>
                <a:spcPct val="90000"/>
              </a:lnSpc>
            </a:pPr>
            <a:r>
              <a:rPr lang="en-GB" sz="2400" dirty="0"/>
              <a:t>Defines Primary, Secondary, Co-Primary usages of band and the bands reserved for specific services</a:t>
            </a:r>
          </a:p>
          <a:p>
            <a:pPr marL="57136" indent="0">
              <a:buNone/>
            </a:pPr>
            <a:endParaRPr lang="en-GB" sz="2400" dirty="0"/>
          </a:p>
          <a:p>
            <a:pPr>
              <a:lnSpc>
                <a:spcPct val="90000"/>
              </a:lnSpc>
            </a:pPr>
            <a:r>
              <a:rPr lang="en-GB" sz="2400" dirty="0"/>
              <a:t>Details the national policy on preparation of band plans that are consistent with corresponding spectrum allocations and with existing national and international allotment plan. </a:t>
            </a:r>
          </a:p>
          <a:p>
            <a:pPr marL="57136" indent="0">
              <a:buNone/>
            </a:pPr>
            <a:endParaRPr lang="en-GB" sz="2400" dirty="0"/>
          </a:p>
          <a:p>
            <a:pPr>
              <a:lnSpc>
                <a:spcPct val="90000"/>
              </a:lnSpc>
            </a:pPr>
            <a:r>
              <a:rPr lang="en-GB" sz="2400" dirty="0"/>
              <a:t>Other parameters for frequency assignment;</a:t>
            </a:r>
          </a:p>
          <a:p>
            <a:pPr lvl="1">
              <a:lnSpc>
                <a:spcPct val="90000"/>
              </a:lnSpc>
            </a:pPr>
            <a:endParaRPr lang="en-GB" sz="2000" dirty="0"/>
          </a:p>
          <a:p>
            <a:pPr lvl="1">
              <a:lnSpc>
                <a:spcPct val="90000"/>
              </a:lnSpc>
            </a:pPr>
            <a:endParaRPr lang="en-GB" dirty="0"/>
          </a:p>
          <a:p>
            <a:pPr lvl="1">
              <a:lnSpc>
                <a:spcPct val="90000"/>
              </a:lnSpc>
            </a:pPr>
            <a:endParaRPr lang="en-GB" dirty="0"/>
          </a:p>
        </p:txBody>
      </p:sp>
      <p:sp>
        <p:nvSpPr>
          <p:cNvPr id="5" name="TextBox 4"/>
          <p:cNvSpPr txBox="1"/>
          <p:nvPr/>
        </p:nvSpPr>
        <p:spPr>
          <a:xfrm>
            <a:off x="1317432" y="318792"/>
            <a:ext cx="9574088" cy="630942"/>
          </a:xfrm>
          <a:prstGeom prst="rect">
            <a:avLst/>
          </a:prstGeom>
          <a:noFill/>
        </p:spPr>
        <p:txBody>
          <a:bodyPr wrap="square" rtlCol="0">
            <a:spAutoFit/>
          </a:bodyPr>
          <a:lstStyle/>
          <a:p>
            <a:pPr fontAlgn="base">
              <a:spcBef>
                <a:spcPct val="0"/>
              </a:spcBef>
              <a:spcAft>
                <a:spcPct val="0"/>
              </a:spcAft>
            </a:pPr>
            <a:r>
              <a:rPr lang="en-US" sz="3500" b="1" kern="0" dirty="0" smtClean="0">
                <a:solidFill>
                  <a:srgbClr val="4F81BD"/>
                </a:solidFill>
                <a:cs typeface="Arial"/>
              </a:rPr>
              <a:t>National Table of Frequency Allocations (NTFA)</a:t>
            </a:r>
            <a:endParaRPr lang="en-US" sz="3500" kern="0" dirty="0">
              <a:solidFill>
                <a:srgbClr val="4F81BD"/>
              </a:solidFill>
              <a:cs typeface="Arial"/>
            </a:endParaRPr>
          </a:p>
        </p:txBody>
      </p:sp>
    </p:spTree>
    <p:extLst>
      <p:ext uri="{BB962C8B-B14F-4D97-AF65-F5344CB8AC3E}">
        <p14:creationId xmlns:p14="http://schemas.microsoft.com/office/powerpoint/2010/main" val="3520053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278" y="69573"/>
            <a:ext cx="8229600" cy="1143000"/>
          </a:xfrm>
        </p:spPr>
        <p:txBody>
          <a:bodyPr>
            <a:normAutofit/>
          </a:bodyPr>
          <a:lstStyle/>
          <a:p>
            <a:pPr algn="l"/>
            <a:r>
              <a:rPr lang="en-US" sz="3600" dirty="0">
                <a:solidFill>
                  <a:srgbClr val="0070C0"/>
                </a:solidFill>
                <a:latin typeface="Cambria" panose="02040503050406030204" pitchFamily="18" charset="0"/>
              </a:rPr>
              <a:t>AGENDA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9065202"/>
              </p:ext>
            </p:extLst>
          </p:nvPr>
        </p:nvGraphicFramePr>
        <p:xfrm>
          <a:off x="491490" y="1033814"/>
          <a:ext cx="11195685" cy="564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83C63E4-F9BE-C24A-B4FF-309EB18BA564}" type="slidenum">
              <a:rPr lang="en-US" smtClean="0"/>
              <a:t>2</a:t>
            </a:fld>
            <a:endParaRPr lang="en-US"/>
          </a:p>
        </p:txBody>
      </p:sp>
    </p:spTree>
    <p:extLst>
      <p:ext uri="{BB962C8B-B14F-4D97-AF65-F5344CB8AC3E}">
        <p14:creationId xmlns:p14="http://schemas.microsoft.com/office/powerpoint/2010/main" val="1930179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335280" y="1274026"/>
            <a:ext cx="11612880" cy="4968552"/>
          </a:xfrm>
        </p:spPr>
        <p:txBody>
          <a:bodyPr>
            <a:noAutofit/>
          </a:bodyPr>
          <a:lstStyle/>
          <a:p>
            <a:pPr lvl="0">
              <a:lnSpc>
                <a:spcPct val="90000"/>
              </a:lnSpc>
            </a:pPr>
            <a:r>
              <a:rPr lang="en-US" sz="2400" b="1" dirty="0"/>
              <a:t>Primary Basis: </a:t>
            </a:r>
          </a:p>
          <a:p>
            <a:pPr marL="399950" lvl="1" indent="0">
              <a:buNone/>
            </a:pPr>
            <a:r>
              <a:rPr lang="en-US" sz="2000" dirty="0"/>
              <a:t>means that in accordance with the nature of a right granted to the assignee of a particular spectrum (band or spot frequency), the assignee is the only entity to use the identified spectrum  and is entitled to protection from:</a:t>
            </a:r>
          </a:p>
          <a:p>
            <a:pPr marL="742850" lvl="1" indent="-342900"/>
            <a:r>
              <a:rPr lang="en-US" dirty="0"/>
              <a:t>harmful interference caused by any other spectrum user who may be authorized to use same spectrum on secondary basis; and </a:t>
            </a:r>
          </a:p>
          <a:p>
            <a:pPr marL="742850" lvl="1" indent="-342900"/>
            <a:r>
              <a:rPr lang="en-US" dirty="0"/>
              <a:t>claims of harmful interference by any such spectrum user</a:t>
            </a:r>
          </a:p>
          <a:p>
            <a:endParaRPr lang="en-US" dirty="0" smtClean="0"/>
          </a:p>
          <a:p>
            <a:r>
              <a:rPr lang="en-US" dirty="0"/>
              <a:t> </a:t>
            </a:r>
            <a:r>
              <a:rPr lang="en-US" sz="2400" b="1" dirty="0"/>
              <a:t>Secondary basis</a:t>
            </a:r>
            <a:r>
              <a:rPr lang="en-US" b="1" dirty="0"/>
              <a:t>:</a:t>
            </a:r>
            <a:endParaRPr lang="en-US" b="1" dirty="0" smtClean="0"/>
          </a:p>
          <a:p>
            <a:pPr marL="399950" lvl="1" indent="0">
              <a:buNone/>
            </a:pPr>
            <a:r>
              <a:rPr lang="en-US" sz="2000" dirty="0"/>
              <a:t>means the nature of a right granted to the assignee of a particular spectrum (band or spot frequency), is subject to the condition that the entity does not cause any harmful interference to, or claim protection from any harmful interference caused by, other licensees who have been granted the right to use same frequency bands on primary or co primary basis.</a:t>
            </a:r>
            <a:endParaRPr lang="en-GB" dirty="0"/>
          </a:p>
        </p:txBody>
      </p:sp>
      <p:sp>
        <p:nvSpPr>
          <p:cNvPr id="7" name="TextBox 6"/>
          <p:cNvSpPr txBox="1"/>
          <p:nvPr/>
        </p:nvSpPr>
        <p:spPr>
          <a:xfrm>
            <a:off x="1317432" y="318792"/>
            <a:ext cx="9574088" cy="630942"/>
          </a:xfrm>
          <a:prstGeom prst="rect">
            <a:avLst/>
          </a:prstGeom>
          <a:noFill/>
        </p:spPr>
        <p:txBody>
          <a:bodyPr wrap="square" rtlCol="0">
            <a:spAutoFit/>
          </a:bodyPr>
          <a:lstStyle/>
          <a:p>
            <a:pPr fontAlgn="base">
              <a:spcBef>
                <a:spcPct val="0"/>
              </a:spcBef>
              <a:spcAft>
                <a:spcPct val="0"/>
              </a:spcAft>
            </a:pPr>
            <a:r>
              <a:rPr lang="en-US" sz="3500" b="1" kern="0" dirty="0" smtClean="0">
                <a:solidFill>
                  <a:srgbClr val="4F81BD"/>
                </a:solidFill>
                <a:cs typeface="Arial"/>
              </a:rPr>
              <a:t>National Table of Frequency Allocations (NTFA)</a:t>
            </a:r>
            <a:endParaRPr lang="en-US" sz="3500" kern="0" dirty="0">
              <a:solidFill>
                <a:srgbClr val="4F81BD"/>
              </a:solidFill>
              <a:cs typeface="Arial"/>
            </a:endParaRPr>
          </a:p>
        </p:txBody>
      </p:sp>
    </p:spTree>
    <p:extLst>
      <p:ext uri="{BB962C8B-B14F-4D97-AF65-F5344CB8AC3E}">
        <p14:creationId xmlns:p14="http://schemas.microsoft.com/office/powerpoint/2010/main" val="4057752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233680" y="1216275"/>
            <a:ext cx="11551920" cy="4968552"/>
          </a:xfrm>
        </p:spPr>
        <p:txBody>
          <a:bodyPr>
            <a:normAutofit/>
          </a:bodyPr>
          <a:lstStyle/>
          <a:p>
            <a:pPr>
              <a:lnSpc>
                <a:spcPct val="90000"/>
              </a:lnSpc>
            </a:pPr>
            <a:r>
              <a:rPr lang="en-US" sz="2400" b="1" dirty="0"/>
              <a:t>Co-primary Basis: </a:t>
            </a:r>
          </a:p>
          <a:p>
            <a:pPr marL="399950" lvl="1" indent="0">
              <a:buNone/>
            </a:pPr>
            <a:r>
              <a:rPr lang="en-US" sz="2000" dirty="0"/>
              <a:t>means that nature of the right granted to the assignee of a particular spectrum (band or spot frequency), to use the specified frequency bands is subject to the condition that </a:t>
            </a:r>
          </a:p>
          <a:p>
            <a:pPr marL="742850" lvl="1" indent="-342900"/>
            <a:r>
              <a:rPr lang="en-US" dirty="0"/>
              <a:t>the entity must coordinate with other co-primary licensees in order to limit harmful interference to existing links and services operating in the relevant frequency bands, and to facilitate the introduction of additional links and services in the relevant frequency bands. </a:t>
            </a:r>
          </a:p>
          <a:p>
            <a:pPr marL="742850" lvl="1" indent="-342900"/>
            <a:r>
              <a:rPr lang="en-US" dirty="0"/>
              <a:t>Co-primary user must refrain from causing harmful interference to, and may not require protection from operations of other co-primary user in relevant band. </a:t>
            </a:r>
          </a:p>
          <a:p>
            <a:pPr marL="742850" lvl="1" indent="-342900"/>
            <a:r>
              <a:rPr lang="en-US" dirty="0"/>
              <a:t>Co-primary usage of band is subject to protection from: </a:t>
            </a:r>
          </a:p>
          <a:p>
            <a:pPr marL="1142800" lvl="2" indent="-342900"/>
            <a:r>
              <a:rPr lang="en-US" sz="1400" dirty="0"/>
              <a:t>harmful interference caused by any other spectrum user that may be authorized to use the same spectrum on secondary basis, </a:t>
            </a:r>
          </a:p>
          <a:p>
            <a:pPr marL="1142800" lvl="2" indent="-342900"/>
            <a:r>
              <a:rPr lang="en-US" sz="1400" dirty="0"/>
              <a:t>claims of harmful interference by holders of licenses granting secondary status with respect to frequency bands covered</a:t>
            </a:r>
          </a:p>
          <a:p>
            <a:pPr marL="399950" lvl="1" indent="0">
              <a:buNone/>
            </a:pPr>
            <a:endParaRPr lang="en-GB" sz="2000" dirty="0"/>
          </a:p>
          <a:p>
            <a:pPr lvl="1">
              <a:lnSpc>
                <a:spcPct val="90000"/>
              </a:lnSpc>
            </a:pPr>
            <a:endParaRPr lang="en-GB" dirty="0"/>
          </a:p>
          <a:p>
            <a:pPr lvl="1">
              <a:lnSpc>
                <a:spcPct val="90000"/>
              </a:lnSpc>
            </a:pPr>
            <a:endParaRPr lang="en-GB" dirty="0"/>
          </a:p>
        </p:txBody>
      </p:sp>
      <p:sp>
        <p:nvSpPr>
          <p:cNvPr id="5" name="TextBox 4"/>
          <p:cNvSpPr txBox="1"/>
          <p:nvPr/>
        </p:nvSpPr>
        <p:spPr>
          <a:xfrm>
            <a:off x="1317432" y="318792"/>
            <a:ext cx="9574088" cy="630942"/>
          </a:xfrm>
          <a:prstGeom prst="rect">
            <a:avLst/>
          </a:prstGeom>
          <a:noFill/>
        </p:spPr>
        <p:txBody>
          <a:bodyPr wrap="square" rtlCol="0">
            <a:spAutoFit/>
          </a:bodyPr>
          <a:lstStyle/>
          <a:p>
            <a:pPr fontAlgn="base">
              <a:spcBef>
                <a:spcPct val="0"/>
              </a:spcBef>
              <a:spcAft>
                <a:spcPct val="0"/>
              </a:spcAft>
            </a:pPr>
            <a:r>
              <a:rPr lang="en-US" sz="3500" b="1" kern="0" dirty="0" smtClean="0">
                <a:solidFill>
                  <a:srgbClr val="4F81BD"/>
                </a:solidFill>
                <a:cs typeface="Arial"/>
              </a:rPr>
              <a:t>National Table of Frequency Allocations (NTFA)</a:t>
            </a:r>
            <a:endParaRPr lang="en-US" sz="3500" kern="0" dirty="0">
              <a:solidFill>
                <a:srgbClr val="4F81BD"/>
              </a:solidFill>
              <a:cs typeface="Arial"/>
            </a:endParaRPr>
          </a:p>
        </p:txBody>
      </p:sp>
    </p:spTree>
    <p:extLst>
      <p:ext uri="{BB962C8B-B14F-4D97-AF65-F5344CB8AC3E}">
        <p14:creationId xmlns:p14="http://schemas.microsoft.com/office/powerpoint/2010/main" val="3659608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4640"/>
          <a:stretch/>
        </p:blipFill>
        <p:spPr>
          <a:xfrm>
            <a:off x="674994" y="1198880"/>
            <a:ext cx="10612766" cy="5100320"/>
          </a:xfrm>
          <a:prstGeom prst="rect">
            <a:avLst/>
          </a:prstGeom>
        </p:spPr>
      </p:pic>
      <p:sp>
        <p:nvSpPr>
          <p:cNvPr id="5" name="TextBox 4"/>
          <p:cNvSpPr txBox="1"/>
          <p:nvPr/>
        </p:nvSpPr>
        <p:spPr>
          <a:xfrm>
            <a:off x="1317432" y="318792"/>
            <a:ext cx="9574088" cy="630942"/>
          </a:xfrm>
          <a:prstGeom prst="rect">
            <a:avLst/>
          </a:prstGeom>
          <a:noFill/>
        </p:spPr>
        <p:txBody>
          <a:bodyPr wrap="square" rtlCol="0">
            <a:spAutoFit/>
          </a:bodyPr>
          <a:lstStyle/>
          <a:p>
            <a:pPr fontAlgn="base">
              <a:spcBef>
                <a:spcPct val="0"/>
              </a:spcBef>
              <a:spcAft>
                <a:spcPct val="0"/>
              </a:spcAft>
            </a:pPr>
            <a:r>
              <a:rPr lang="en-US" sz="3500" b="1" kern="0" dirty="0" smtClean="0">
                <a:solidFill>
                  <a:srgbClr val="4F81BD"/>
                </a:solidFill>
                <a:cs typeface="Arial"/>
              </a:rPr>
              <a:t>NTFA</a:t>
            </a:r>
            <a:r>
              <a:rPr lang="en-US" sz="3500" b="1" kern="0" dirty="0">
                <a:solidFill>
                  <a:srgbClr val="4F81BD"/>
                </a:solidFill>
                <a:cs typeface="Arial"/>
              </a:rPr>
              <a:t> </a:t>
            </a:r>
            <a:r>
              <a:rPr lang="en-US" sz="3500" b="1" kern="0" dirty="0" smtClean="0">
                <a:solidFill>
                  <a:srgbClr val="4F81BD"/>
                </a:solidFill>
                <a:cs typeface="Arial"/>
              </a:rPr>
              <a:t>Example : Samoa</a:t>
            </a:r>
            <a:endParaRPr lang="en-US" sz="3500" kern="0" dirty="0">
              <a:solidFill>
                <a:srgbClr val="4F81BD"/>
              </a:solidFill>
              <a:cs typeface="Arial"/>
            </a:endParaRPr>
          </a:p>
        </p:txBody>
      </p:sp>
    </p:spTree>
    <p:extLst>
      <p:ext uri="{BB962C8B-B14F-4D97-AF65-F5344CB8AC3E}">
        <p14:creationId xmlns:p14="http://schemas.microsoft.com/office/powerpoint/2010/main" val="3323788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60" y="375920"/>
            <a:ext cx="8640960" cy="476672"/>
          </a:xfrm>
        </p:spPr>
        <p:txBody>
          <a:bodyPr>
            <a:normAutofit fontScale="90000"/>
          </a:bodyPr>
          <a:lstStyle/>
          <a:p>
            <a:r>
              <a:rPr lang="en-GB" sz="3600" dirty="0"/>
              <a:t>Generic contents list for the </a:t>
            </a:r>
            <a:r>
              <a:rPr lang="en-GB" sz="3600" dirty="0" smtClean="0"/>
              <a:t>NTFA </a:t>
            </a:r>
            <a:r>
              <a:rPr lang="en-GB" sz="3600" dirty="0"/>
              <a:t>document</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673340250"/>
              </p:ext>
            </p:extLst>
          </p:nvPr>
        </p:nvGraphicFramePr>
        <p:xfrm>
          <a:off x="599440" y="935648"/>
          <a:ext cx="10982960" cy="5783580"/>
        </p:xfrm>
        <a:graphic>
          <a:graphicData uri="http://schemas.openxmlformats.org/drawingml/2006/table">
            <a:tbl>
              <a:tblPr firstRow="1" firstCol="1">
                <a:tableStyleId>{7DF18680-E054-41AD-8BC1-D1AEF772440D}</a:tableStyleId>
              </a:tblPr>
              <a:tblGrid>
                <a:gridCol w="1291650">
                  <a:extLst>
                    <a:ext uri="{9D8B030D-6E8A-4147-A177-3AD203B41FA5}">
                      <a16:colId xmlns:a16="http://schemas.microsoft.com/office/drawing/2014/main" val="20000"/>
                    </a:ext>
                  </a:extLst>
                </a:gridCol>
                <a:gridCol w="6952931">
                  <a:extLst>
                    <a:ext uri="{9D8B030D-6E8A-4147-A177-3AD203B41FA5}">
                      <a16:colId xmlns:a16="http://schemas.microsoft.com/office/drawing/2014/main" val="20001"/>
                    </a:ext>
                  </a:extLst>
                </a:gridCol>
                <a:gridCol w="2738379">
                  <a:extLst>
                    <a:ext uri="{9D8B030D-6E8A-4147-A177-3AD203B41FA5}">
                      <a16:colId xmlns:a16="http://schemas.microsoft.com/office/drawing/2014/main" val="20002"/>
                    </a:ext>
                  </a:extLst>
                </a:gridCol>
              </a:tblGrid>
              <a:tr h="112819">
                <a:tc gridSpan="2">
                  <a:txBody>
                    <a:bodyPr/>
                    <a:lstStyle/>
                    <a:p>
                      <a:pPr algn="ctr">
                        <a:lnSpc>
                          <a:spcPct val="115000"/>
                        </a:lnSpc>
                        <a:spcAft>
                          <a:spcPts val="1000"/>
                        </a:spcAft>
                      </a:pPr>
                      <a:r>
                        <a:rPr lang="en-GB" sz="2000" dirty="0" smtClean="0"/>
                        <a:t>FAT</a:t>
                      </a:r>
                      <a:endParaRPr lang="en-GB" sz="2400" dirty="0">
                        <a:latin typeface="Calibri"/>
                        <a:ea typeface="Calibri"/>
                        <a:cs typeface="Times New Roman"/>
                      </a:endParaRPr>
                    </a:p>
                  </a:txBody>
                  <a:tcPr marL="56337" marR="56337" marT="0" marB="0"/>
                </a:tc>
                <a:tc hMerge="1">
                  <a:txBody>
                    <a:bodyPr/>
                    <a:lstStyle/>
                    <a:p>
                      <a:endParaRPr lang="en-GB"/>
                    </a:p>
                  </a:txBody>
                  <a:tcPr/>
                </a:tc>
                <a:tc>
                  <a:txBody>
                    <a:bodyPr/>
                    <a:lstStyle/>
                    <a:p>
                      <a:pPr algn="ctr">
                        <a:lnSpc>
                          <a:spcPct val="115000"/>
                        </a:lnSpc>
                        <a:spcAft>
                          <a:spcPts val="1000"/>
                        </a:spcAft>
                      </a:pPr>
                      <a:r>
                        <a:rPr lang="en-GB" sz="2000" dirty="0"/>
                        <a:t>RR REFERENCE</a:t>
                      </a:r>
                      <a:endParaRPr lang="en-GB" sz="2400" b="0" dirty="0">
                        <a:latin typeface="Calibri"/>
                        <a:ea typeface="Calibri"/>
                        <a:cs typeface="Times New Roman"/>
                      </a:endParaRPr>
                    </a:p>
                  </a:txBody>
                  <a:tcPr marL="56337" marR="56337" marT="0" marB="0"/>
                </a:tc>
                <a:extLst>
                  <a:ext uri="{0D108BD9-81ED-4DB2-BD59-A6C34878D82A}">
                    <a16:rowId xmlns:a16="http://schemas.microsoft.com/office/drawing/2014/main" val="10000"/>
                  </a:ext>
                </a:extLst>
              </a:tr>
              <a:tr h="137664">
                <a:tc rowSpan="10">
                  <a:txBody>
                    <a:bodyPr/>
                    <a:lstStyle/>
                    <a:p>
                      <a:pPr>
                        <a:lnSpc>
                          <a:spcPct val="115000"/>
                        </a:lnSpc>
                        <a:spcAft>
                          <a:spcPts val="0"/>
                        </a:spcAft>
                      </a:pPr>
                      <a:r>
                        <a:rPr lang="en-US" sz="1800" dirty="0"/>
                        <a:t>Chapter 1</a:t>
                      </a:r>
                      <a:endParaRPr lang="en-GB" sz="2000" dirty="0">
                        <a:latin typeface="Calibri"/>
                        <a:ea typeface="Calibri"/>
                        <a:cs typeface="Times New Roman"/>
                      </a:endParaRPr>
                    </a:p>
                  </a:txBody>
                  <a:tcPr marL="56337" marR="56337" marT="0" marB="0"/>
                </a:tc>
                <a:tc>
                  <a:txBody>
                    <a:bodyPr/>
                    <a:lstStyle/>
                    <a:p>
                      <a:pPr>
                        <a:lnSpc>
                          <a:spcPct val="115000"/>
                        </a:lnSpc>
                        <a:spcAft>
                          <a:spcPts val="0"/>
                        </a:spcAft>
                      </a:pPr>
                      <a:r>
                        <a:rPr lang="en-US" sz="1400" dirty="0" smtClean="0"/>
                        <a:t>Meaning </a:t>
                      </a:r>
                      <a:r>
                        <a:rPr lang="en-US" sz="1400" dirty="0"/>
                        <a:t>of abbreviations</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endParaRPr lang="en-GB" sz="1600" b="0">
                        <a:latin typeface="Calibri"/>
                        <a:ea typeface="Calibri"/>
                        <a:cs typeface="Times New Roman"/>
                      </a:endParaRPr>
                    </a:p>
                  </a:txBody>
                  <a:tcPr marL="56337" marR="56337" marT="0" marB="0"/>
                </a:tc>
                <a:extLst>
                  <a:ext uri="{0D108BD9-81ED-4DB2-BD59-A6C34878D82A}">
                    <a16:rowId xmlns:a16="http://schemas.microsoft.com/office/drawing/2014/main" val="10001"/>
                  </a:ext>
                </a:extLst>
              </a:tr>
              <a:tr h="137664">
                <a:tc vMerge="1">
                  <a:txBody>
                    <a:bodyPr/>
                    <a:lstStyle/>
                    <a:p>
                      <a:endParaRPr lang="en-GB"/>
                    </a:p>
                  </a:txBody>
                  <a:tcPr/>
                </a:tc>
                <a:tc>
                  <a:txBody>
                    <a:bodyPr/>
                    <a:lstStyle/>
                    <a:p>
                      <a:pPr>
                        <a:lnSpc>
                          <a:spcPct val="115000"/>
                        </a:lnSpc>
                        <a:spcAft>
                          <a:spcPts val="0"/>
                        </a:spcAft>
                      </a:pPr>
                      <a:r>
                        <a:rPr lang="en-US" sz="1400" dirty="0" smtClean="0"/>
                        <a:t>Terms </a:t>
                      </a:r>
                      <a:r>
                        <a:rPr lang="en-US" sz="1400" dirty="0"/>
                        <a:t>and definition</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endParaRPr lang="en-GB" sz="1600" b="0">
                        <a:latin typeface="Calibri"/>
                        <a:ea typeface="Calibri"/>
                        <a:cs typeface="Times New Roman"/>
                      </a:endParaRPr>
                    </a:p>
                  </a:txBody>
                  <a:tcPr marL="56337" marR="56337" marT="0" marB="0"/>
                </a:tc>
                <a:extLst>
                  <a:ext uri="{0D108BD9-81ED-4DB2-BD59-A6C34878D82A}">
                    <a16:rowId xmlns:a16="http://schemas.microsoft.com/office/drawing/2014/main" val="10002"/>
                  </a:ext>
                </a:extLst>
              </a:tr>
              <a:tr h="112819">
                <a:tc vMerge="1">
                  <a:txBody>
                    <a:bodyPr/>
                    <a:lstStyle/>
                    <a:p>
                      <a:endParaRPr lang="en-GB"/>
                    </a:p>
                  </a:txBody>
                  <a:tcPr/>
                </a:tc>
                <a:tc>
                  <a:txBody>
                    <a:bodyPr/>
                    <a:lstStyle/>
                    <a:p>
                      <a:pPr>
                        <a:lnSpc>
                          <a:spcPct val="115000"/>
                        </a:lnSpc>
                        <a:spcAft>
                          <a:spcPts val="0"/>
                        </a:spcAft>
                      </a:pPr>
                      <a:r>
                        <a:rPr lang="en-US" sz="1400" dirty="0"/>
                        <a:t>General terms</a:t>
                      </a:r>
                      <a:endParaRPr lang="en-US" sz="1400" dirty="0">
                        <a:latin typeface="Times New Roman"/>
                        <a:ea typeface="Calibri"/>
                        <a:cs typeface="Times New Roman"/>
                      </a:endParaRPr>
                    </a:p>
                  </a:txBody>
                  <a:tcPr marL="56337" marR="56337" marT="0" marB="0"/>
                </a:tc>
                <a:tc>
                  <a:txBody>
                    <a:bodyPr/>
                    <a:lstStyle/>
                    <a:p>
                      <a:pPr>
                        <a:lnSpc>
                          <a:spcPct val="115000"/>
                        </a:lnSpc>
                        <a:spcAft>
                          <a:spcPts val="1000"/>
                        </a:spcAft>
                      </a:pPr>
                      <a:r>
                        <a:rPr lang="en-GB" sz="1400"/>
                        <a:t>RR 1.2 – 1.15</a:t>
                      </a:r>
                      <a:endParaRPr lang="en-GB" sz="1600" b="0">
                        <a:latin typeface="Calibri"/>
                        <a:ea typeface="Calibri"/>
                        <a:cs typeface="Times New Roman"/>
                      </a:endParaRPr>
                    </a:p>
                  </a:txBody>
                  <a:tcPr marL="56337" marR="56337" marT="0" marB="0"/>
                </a:tc>
                <a:extLst>
                  <a:ext uri="{0D108BD9-81ED-4DB2-BD59-A6C34878D82A}">
                    <a16:rowId xmlns:a16="http://schemas.microsoft.com/office/drawing/2014/main" val="10003"/>
                  </a:ext>
                </a:extLst>
              </a:tr>
              <a:tr h="112819">
                <a:tc vMerge="1">
                  <a:txBody>
                    <a:bodyPr/>
                    <a:lstStyle/>
                    <a:p>
                      <a:endParaRPr lang="en-GB"/>
                    </a:p>
                  </a:txBody>
                  <a:tcPr/>
                </a:tc>
                <a:tc>
                  <a:txBody>
                    <a:bodyPr/>
                    <a:lstStyle/>
                    <a:p>
                      <a:pPr>
                        <a:lnSpc>
                          <a:spcPct val="115000"/>
                        </a:lnSpc>
                        <a:spcAft>
                          <a:spcPts val="0"/>
                        </a:spcAft>
                      </a:pPr>
                      <a:r>
                        <a:rPr lang="en-US" sz="1400" dirty="0" smtClean="0"/>
                        <a:t>Frequency </a:t>
                      </a:r>
                      <a:r>
                        <a:rPr lang="en-US" sz="1400" dirty="0"/>
                        <a:t>management</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r>
                        <a:rPr lang="en-GB" sz="1400"/>
                        <a:t>RR 1.16-1.18</a:t>
                      </a:r>
                      <a:endParaRPr lang="en-GB" sz="1600" b="0">
                        <a:latin typeface="Calibri"/>
                        <a:ea typeface="Calibri"/>
                        <a:cs typeface="Times New Roman"/>
                      </a:endParaRPr>
                    </a:p>
                  </a:txBody>
                  <a:tcPr marL="56337" marR="56337" marT="0" marB="0"/>
                </a:tc>
                <a:extLst>
                  <a:ext uri="{0D108BD9-81ED-4DB2-BD59-A6C34878D82A}">
                    <a16:rowId xmlns:a16="http://schemas.microsoft.com/office/drawing/2014/main" val="10004"/>
                  </a:ext>
                </a:extLst>
              </a:tr>
              <a:tr h="112819">
                <a:tc vMerge="1">
                  <a:txBody>
                    <a:bodyPr/>
                    <a:lstStyle/>
                    <a:p>
                      <a:endParaRPr lang="en-GB"/>
                    </a:p>
                  </a:txBody>
                  <a:tcPr/>
                </a:tc>
                <a:tc>
                  <a:txBody>
                    <a:bodyPr/>
                    <a:lstStyle/>
                    <a:p>
                      <a:pPr>
                        <a:lnSpc>
                          <a:spcPct val="115000"/>
                        </a:lnSpc>
                        <a:spcAft>
                          <a:spcPts val="0"/>
                        </a:spcAft>
                      </a:pPr>
                      <a:r>
                        <a:rPr lang="en-US" sz="1400" dirty="0" err="1" smtClean="0"/>
                        <a:t>Radiocommunication</a:t>
                      </a:r>
                      <a:r>
                        <a:rPr lang="en-US" sz="1400" dirty="0" smtClean="0"/>
                        <a:t> </a:t>
                      </a:r>
                      <a:r>
                        <a:rPr lang="en-US" sz="1400" dirty="0"/>
                        <a:t>services</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r>
                        <a:rPr lang="en-GB" sz="1400"/>
                        <a:t>RR 1.19-1.60</a:t>
                      </a:r>
                      <a:endParaRPr lang="en-GB" sz="1600" b="0">
                        <a:latin typeface="Calibri"/>
                        <a:ea typeface="Calibri"/>
                        <a:cs typeface="Times New Roman"/>
                      </a:endParaRPr>
                    </a:p>
                  </a:txBody>
                  <a:tcPr marL="56337" marR="56337" marT="0" marB="0"/>
                </a:tc>
                <a:extLst>
                  <a:ext uri="{0D108BD9-81ED-4DB2-BD59-A6C34878D82A}">
                    <a16:rowId xmlns:a16="http://schemas.microsoft.com/office/drawing/2014/main" val="10005"/>
                  </a:ext>
                </a:extLst>
              </a:tr>
              <a:tr h="112819">
                <a:tc vMerge="1">
                  <a:txBody>
                    <a:bodyPr/>
                    <a:lstStyle/>
                    <a:p>
                      <a:endParaRPr lang="en-GB"/>
                    </a:p>
                  </a:txBody>
                  <a:tcPr/>
                </a:tc>
                <a:tc>
                  <a:txBody>
                    <a:bodyPr/>
                    <a:lstStyle/>
                    <a:p>
                      <a:pPr>
                        <a:lnSpc>
                          <a:spcPct val="115000"/>
                        </a:lnSpc>
                        <a:spcAft>
                          <a:spcPts val="0"/>
                        </a:spcAft>
                      </a:pPr>
                      <a:r>
                        <a:rPr lang="en-US" sz="1400" dirty="0" smtClean="0"/>
                        <a:t>Radio </a:t>
                      </a:r>
                      <a:r>
                        <a:rPr lang="en-US" sz="1400" dirty="0"/>
                        <a:t>stations and systems</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r>
                        <a:rPr lang="en-GB" sz="1400"/>
                        <a:t>RR 1.61- 1.115</a:t>
                      </a:r>
                      <a:endParaRPr lang="en-GB" sz="1600" b="0">
                        <a:latin typeface="Calibri"/>
                        <a:ea typeface="Calibri"/>
                        <a:cs typeface="Times New Roman"/>
                      </a:endParaRPr>
                    </a:p>
                  </a:txBody>
                  <a:tcPr marL="56337" marR="56337" marT="0" marB="0"/>
                </a:tc>
                <a:extLst>
                  <a:ext uri="{0D108BD9-81ED-4DB2-BD59-A6C34878D82A}">
                    <a16:rowId xmlns:a16="http://schemas.microsoft.com/office/drawing/2014/main" val="10006"/>
                  </a:ext>
                </a:extLst>
              </a:tr>
              <a:tr h="112819">
                <a:tc vMerge="1">
                  <a:txBody>
                    <a:bodyPr/>
                    <a:lstStyle/>
                    <a:p>
                      <a:endParaRPr lang="en-GB"/>
                    </a:p>
                  </a:txBody>
                  <a:tcPr/>
                </a:tc>
                <a:tc>
                  <a:txBody>
                    <a:bodyPr/>
                    <a:lstStyle/>
                    <a:p>
                      <a:pPr>
                        <a:lnSpc>
                          <a:spcPct val="115000"/>
                        </a:lnSpc>
                        <a:spcAft>
                          <a:spcPts val="0"/>
                        </a:spcAft>
                      </a:pPr>
                      <a:r>
                        <a:rPr lang="en-US" sz="1400" dirty="0" smtClean="0"/>
                        <a:t>Operational </a:t>
                      </a:r>
                      <a:r>
                        <a:rPr lang="en-US" sz="1400" dirty="0"/>
                        <a:t>terms</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r>
                        <a:rPr lang="en-GB" sz="1400"/>
                        <a:t>RR 1.116-1.136</a:t>
                      </a:r>
                      <a:endParaRPr lang="en-GB" sz="1600" b="0">
                        <a:latin typeface="Calibri"/>
                        <a:ea typeface="Calibri"/>
                        <a:cs typeface="Times New Roman"/>
                      </a:endParaRPr>
                    </a:p>
                  </a:txBody>
                  <a:tcPr marL="56337" marR="56337" marT="0" marB="0"/>
                </a:tc>
                <a:extLst>
                  <a:ext uri="{0D108BD9-81ED-4DB2-BD59-A6C34878D82A}">
                    <a16:rowId xmlns:a16="http://schemas.microsoft.com/office/drawing/2014/main" val="10007"/>
                  </a:ext>
                </a:extLst>
              </a:tr>
              <a:tr h="112819">
                <a:tc vMerge="1">
                  <a:txBody>
                    <a:bodyPr/>
                    <a:lstStyle/>
                    <a:p>
                      <a:endParaRPr lang="en-GB"/>
                    </a:p>
                  </a:txBody>
                  <a:tcPr/>
                </a:tc>
                <a:tc>
                  <a:txBody>
                    <a:bodyPr/>
                    <a:lstStyle/>
                    <a:p>
                      <a:pPr>
                        <a:lnSpc>
                          <a:spcPct val="115000"/>
                        </a:lnSpc>
                        <a:spcAft>
                          <a:spcPts val="0"/>
                        </a:spcAft>
                      </a:pPr>
                      <a:r>
                        <a:rPr lang="en-US" sz="1400" dirty="0" smtClean="0"/>
                        <a:t>Characteristics </a:t>
                      </a:r>
                      <a:r>
                        <a:rPr lang="en-US" sz="1400" dirty="0"/>
                        <a:t>of emissions and radio equipment</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r>
                        <a:rPr lang="en-GB" sz="1400"/>
                        <a:t>RR 1.137-1.165</a:t>
                      </a:r>
                      <a:endParaRPr lang="en-GB" sz="1600" b="0">
                        <a:latin typeface="Calibri"/>
                        <a:ea typeface="Calibri"/>
                        <a:cs typeface="Times New Roman"/>
                      </a:endParaRPr>
                    </a:p>
                  </a:txBody>
                  <a:tcPr marL="56337" marR="56337" marT="0" marB="0"/>
                </a:tc>
                <a:extLst>
                  <a:ext uri="{0D108BD9-81ED-4DB2-BD59-A6C34878D82A}">
                    <a16:rowId xmlns:a16="http://schemas.microsoft.com/office/drawing/2014/main" val="10008"/>
                  </a:ext>
                </a:extLst>
              </a:tr>
              <a:tr h="112819">
                <a:tc vMerge="1">
                  <a:txBody>
                    <a:bodyPr/>
                    <a:lstStyle/>
                    <a:p>
                      <a:endParaRPr lang="en-GB"/>
                    </a:p>
                  </a:txBody>
                  <a:tcPr/>
                </a:tc>
                <a:tc>
                  <a:txBody>
                    <a:bodyPr/>
                    <a:lstStyle/>
                    <a:p>
                      <a:pPr>
                        <a:lnSpc>
                          <a:spcPct val="115000"/>
                        </a:lnSpc>
                        <a:spcAft>
                          <a:spcPts val="0"/>
                        </a:spcAft>
                      </a:pPr>
                      <a:r>
                        <a:rPr lang="en-US" sz="1400" dirty="0" smtClean="0"/>
                        <a:t>Frequency </a:t>
                      </a:r>
                      <a:r>
                        <a:rPr lang="en-US" sz="1400" dirty="0"/>
                        <a:t>sharing</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r>
                        <a:rPr lang="en-GB" sz="1400"/>
                        <a:t>RR 1.166-1.176</a:t>
                      </a:r>
                      <a:endParaRPr lang="en-GB" sz="1600" b="0">
                        <a:latin typeface="Calibri"/>
                        <a:ea typeface="Calibri"/>
                        <a:cs typeface="Times New Roman"/>
                      </a:endParaRPr>
                    </a:p>
                  </a:txBody>
                  <a:tcPr marL="56337" marR="56337" marT="0" marB="0"/>
                </a:tc>
                <a:extLst>
                  <a:ext uri="{0D108BD9-81ED-4DB2-BD59-A6C34878D82A}">
                    <a16:rowId xmlns:a16="http://schemas.microsoft.com/office/drawing/2014/main" val="10009"/>
                  </a:ext>
                </a:extLst>
              </a:tr>
              <a:tr h="112819">
                <a:tc vMerge="1">
                  <a:txBody>
                    <a:bodyPr/>
                    <a:lstStyle/>
                    <a:p>
                      <a:endParaRPr lang="en-GB"/>
                    </a:p>
                  </a:txBody>
                  <a:tcPr/>
                </a:tc>
                <a:tc>
                  <a:txBody>
                    <a:bodyPr/>
                    <a:lstStyle/>
                    <a:p>
                      <a:pPr>
                        <a:lnSpc>
                          <a:spcPct val="115000"/>
                        </a:lnSpc>
                        <a:spcAft>
                          <a:spcPts val="0"/>
                        </a:spcAft>
                      </a:pPr>
                      <a:r>
                        <a:rPr lang="en-US" sz="1400" dirty="0" smtClean="0"/>
                        <a:t>Technical </a:t>
                      </a:r>
                      <a:r>
                        <a:rPr lang="en-US" sz="1400" dirty="0"/>
                        <a:t>terms relating to space</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r>
                        <a:rPr lang="en-GB" sz="1400" dirty="0"/>
                        <a:t>RR 1.177-1.191</a:t>
                      </a:r>
                      <a:endParaRPr lang="en-GB" sz="1600" b="0" dirty="0">
                        <a:latin typeface="Calibri"/>
                        <a:ea typeface="Calibri"/>
                        <a:cs typeface="Times New Roman"/>
                      </a:endParaRPr>
                    </a:p>
                  </a:txBody>
                  <a:tcPr marL="56337" marR="56337" marT="0" marB="0"/>
                </a:tc>
                <a:extLst>
                  <a:ext uri="{0D108BD9-81ED-4DB2-BD59-A6C34878D82A}">
                    <a16:rowId xmlns:a16="http://schemas.microsoft.com/office/drawing/2014/main" val="10010"/>
                  </a:ext>
                </a:extLst>
              </a:tr>
              <a:tr h="112819">
                <a:tc>
                  <a:txBody>
                    <a:bodyPr/>
                    <a:lstStyle/>
                    <a:p>
                      <a:pPr>
                        <a:lnSpc>
                          <a:spcPct val="115000"/>
                        </a:lnSpc>
                        <a:spcAft>
                          <a:spcPts val="0"/>
                        </a:spcAft>
                      </a:pPr>
                      <a:r>
                        <a:rPr lang="en-US" sz="1800" dirty="0"/>
                        <a:t>Chapter 2</a:t>
                      </a:r>
                      <a:endParaRPr lang="en-GB" sz="2000" dirty="0">
                        <a:latin typeface="Calibri"/>
                        <a:ea typeface="Calibri"/>
                        <a:cs typeface="Times New Roman"/>
                      </a:endParaRPr>
                    </a:p>
                  </a:txBody>
                  <a:tcPr marL="56337" marR="56337" marT="0" marB="0"/>
                </a:tc>
                <a:tc>
                  <a:txBody>
                    <a:bodyPr/>
                    <a:lstStyle/>
                    <a:p>
                      <a:pPr>
                        <a:lnSpc>
                          <a:spcPct val="115000"/>
                        </a:lnSpc>
                        <a:spcAft>
                          <a:spcPts val="0"/>
                        </a:spcAft>
                      </a:pPr>
                      <a:r>
                        <a:rPr lang="en-US" sz="1400"/>
                        <a:t>Frequency bands</a:t>
                      </a:r>
                      <a:endParaRPr lang="en-GB" sz="1600">
                        <a:latin typeface="Calibri"/>
                        <a:ea typeface="Calibri"/>
                        <a:cs typeface="Times New Roman"/>
                      </a:endParaRPr>
                    </a:p>
                  </a:txBody>
                  <a:tcPr marL="56337" marR="56337" marT="0" marB="0"/>
                </a:tc>
                <a:tc>
                  <a:txBody>
                    <a:bodyPr/>
                    <a:lstStyle/>
                    <a:p>
                      <a:pPr>
                        <a:lnSpc>
                          <a:spcPct val="115000"/>
                        </a:lnSpc>
                        <a:spcAft>
                          <a:spcPts val="1000"/>
                        </a:spcAft>
                      </a:pPr>
                      <a:r>
                        <a:rPr lang="en-GB" sz="1400" dirty="0"/>
                        <a:t>RR 2.1-2.2</a:t>
                      </a:r>
                      <a:endParaRPr lang="en-GB" sz="1600" b="0" dirty="0">
                        <a:latin typeface="Calibri"/>
                        <a:ea typeface="Calibri"/>
                        <a:cs typeface="Times New Roman"/>
                      </a:endParaRPr>
                    </a:p>
                  </a:txBody>
                  <a:tcPr marL="56337" marR="56337" marT="0" marB="0"/>
                </a:tc>
                <a:extLst>
                  <a:ext uri="{0D108BD9-81ED-4DB2-BD59-A6C34878D82A}">
                    <a16:rowId xmlns:a16="http://schemas.microsoft.com/office/drawing/2014/main" val="10011"/>
                  </a:ext>
                </a:extLst>
              </a:tr>
              <a:tr h="112819">
                <a:tc>
                  <a:txBody>
                    <a:bodyPr/>
                    <a:lstStyle/>
                    <a:p>
                      <a:pPr>
                        <a:lnSpc>
                          <a:spcPct val="115000"/>
                        </a:lnSpc>
                        <a:spcAft>
                          <a:spcPts val="0"/>
                        </a:spcAft>
                      </a:pPr>
                      <a:r>
                        <a:rPr lang="en-US" sz="1800"/>
                        <a:t>Chapter 3</a:t>
                      </a:r>
                      <a:endParaRPr lang="en-GB" sz="2000">
                        <a:latin typeface="Calibri"/>
                        <a:ea typeface="Calibri"/>
                        <a:cs typeface="Times New Roman"/>
                      </a:endParaRPr>
                    </a:p>
                  </a:txBody>
                  <a:tcPr marL="56337" marR="56337" marT="0" marB="0"/>
                </a:tc>
                <a:tc>
                  <a:txBody>
                    <a:bodyPr/>
                    <a:lstStyle/>
                    <a:p>
                      <a:pPr>
                        <a:lnSpc>
                          <a:spcPct val="115000"/>
                        </a:lnSpc>
                        <a:spcAft>
                          <a:spcPts val="0"/>
                        </a:spcAft>
                      </a:pPr>
                      <a:r>
                        <a:rPr lang="en-US" sz="1400"/>
                        <a:t>Technical characteristics of stations</a:t>
                      </a:r>
                      <a:endParaRPr lang="en-GB" sz="1600">
                        <a:latin typeface="Calibri"/>
                        <a:ea typeface="Calibri"/>
                        <a:cs typeface="Times New Roman"/>
                      </a:endParaRPr>
                    </a:p>
                  </a:txBody>
                  <a:tcPr marL="56337" marR="56337" marT="0" marB="0"/>
                </a:tc>
                <a:tc>
                  <a:txBody>
                    <a:bodyPr/>
                    <a:lstStyle/>
                    <a:p>
                      <a:pPr>
                        <a:lnSpc>
                          <a:spcPct val="115000"/>
                        </a:lnSpc>
                        <a:spcAft>
                          <a:spcPts val="1000"/>
                        </a:spcAft>
                      </a:pPr>
                      <a:r>
                        <a:rPr lang="en-GB" sz="1400" dirty="0"/>
                        <a:t>RR 3.1-3.14</a:t>
                      </a:r>
                      <a:endParaRPr lang="en-GB" sz="1600" b="0" dirty="0">
                        <a:latin typeface="Calibri"/>
                        <a:ea typeface="Calibri"/>
                        <a:cs typeface="Times New Roman"/>
                      </a:endParaRPr>
                    </a:p>
                  </a:txBody>
                  <a:tcPr marL="56337" marR="56337" marT="0" marB="0"/>
                </a:tc>
                <a:extLst>
                  <a:ext uri="{0D108BD9-81ED-4DB2-BD59-A6C34878D82A}">
                    <a16:rowId xmlns:a16="http://schemas.microsoft.com/office/drawing/2014/main" val="10012"/>
                  </a:ext>
                </a:extLst>
              </a:tr>
              <a:tr h="137664">
                <a:tc rowSpan="2">
                  <a:txBody>
                    <a:bodyPr/>
                    <a:lstStyle/>
                    <a:p>
                      <a:pPr>
                        <a:lnSpc>
                          <a:spcPct val="115000"/>
                        </a:lnSpc>
                        <a:spcAft>
                          <a:spcPts val="0"/>
                        </a:spcAft>
                      </a:pPr>
                      <a:r>
                        <a:rPr lang="en-US" sz="1800" dirty="0"/>
                        <a:t>Chapter 4</a:t>
                      </a:r>
                      <a:endParaRPr lang="en-GB" sz="2000" dirty="0">
                        <a:latin typeface="Calibri"/>
                        <a:ea typeface="Calibri"/>
                        <a:cs typeface="Times New Roman"/>
                      </a:endParaRPr>
                    </a:p>
                  </a:txBody>
                  <a:tcPr marL="56337" marR="56337" marT="0" marB="0"/>
                </a:tc>
                <a:tc>
                  <a:txBody>
                    <a:bodyPr/>
                    <a:lstStyle/>
                    <a:p>
                      <a:pPr>
                        <a:lnSpc>
                          <a:spcPct val="115000"/>
                        </a:lnSpc>
                        <a:spcAft>
                          <a:spcPts val="0"/>
                        </a:spcAft>
                      </a:pPr>
                      <a:r>
                        <a:rPr lang="en-US" sz="1400"/>
                        <a:t>Assignment and use of frequencies</a:t>
                      </a:r>
                      <a:endParaRPr lang="en-GB" sz="1600">
                        <a:latin typeface="Calibri"/>
                        <a:ea typeface="Calibri"/>
                        <a:cs typeface="Times New Roman"/>
                      </a:endParaRPr>
                    </a:p>
                  </a:txBody>
                  <a:tcPr marL="56337" marR="56337" marT="0" marB="0"/>
                </a:tc>
                <a:tc>
                  <a:txBody>
                    <a:bodyPr/>
                    <a:lstStyle/>
                    <a:p>
                      <a:pPr>
                        <a:lnSpc>
                          <a:spcPct val="115000"/>
                        </a:lnSpc>
                        <a:spcAft>
                          <a:spcPts val="1000"/>
                        </a:spcAft>
                      </a:pPr>
                      <a:endParaRPr lang="en-GB" sz="1600" b="0" dirty="0">
                        <a:latin typeface="Calibri"/>
                        <a:ea typeface="Calibri"/>
                        <a:cs typeface="Times New Roman"/>
                      </a:endParaRPr>
                    </a:p>
                  </a:txBody>
                  <a:tcPr marL="56337" marR="56337" marT="0" marB="0"/>
                </a:tc>
                <a:extLst>
                  <a:ext uri="{0D108BD9-81ED-4DB2-BD59-A6C34878D82A}">
                    <a16:rowId xmlns:a16="http://schemas.microsoft.com/office/drawing/2014/main" val="10013"/>
                  </a:ext>
                </a:extLst>
              </a:tr>
              <a:tr h="112819">
                <a:tc vMerge="1">
                  <a:txBody>
                    <a:bodyPr/>
                    <a:lstStyle/>
                    <a:p>
                      <a:endParaRPr lang="en-GB"/>
                    </a:p>
                  </a:txBody>
                  <a:tcPr/>
                </a:tc>
                <a:tc>
                  <a:txBody>
                    <a:bodyPr/>
                    <a:lstStyle/>
                    <a:p>
                      <a:pPr>
                        <a:lnSpc>
                          <a:spcPct val="115000"/>
                        </a:lnSpc>
                        <a:spcAft>
                          <a:spcPts val="0"/>
                        </a:spcAft>
                      </a:pPr>
                      <a:r>
                        <a:rPr lang="en-US" sz="1400"/>
                        <a:t>General rules for assignment and use of frequencies</a:t>
                      </a:r>
                      <a:endParaRPr lang="en-US" sz="1400">
                        <a:solidFill>
                          <a:srgbClr val="000000"/>
                        </a:solidFill>
                        <a:latin typeface="Times New Roman"/>
                        <a:ea typeface="Calibri"/>
                        <a:cs typeface="Times New Roman"/>
                      </a:endParaRPr>
                    </a:p>
                  </a:txBody>
                  <a:tcPr marL="56337" marR="56337" marT="0" marB="0"/>
                </a:tc>
                <a:tc>
                  <a:txBody>
                    <a:bodyPr/>
                    <a:lstStyle/>
                    <a:p>
                      <a:pPr>
                        <a:lnSpc>
                          <a:spcPct val="115000"/>
                        </a:lnSpc>
                        <a:spcAft>
                          <a:spcPts val="1000"/>
                        </a:spcAft>
                      </a:pPr>
                      <a:r>
                        <a:rPr lang="en-GB" sz="1400" dirty="0"/>
                        <a:t>RR 4.1-4.9</a:t>
                      </a:r>
                      <a:endParaRPr lang="en-GB" sz="1600" b="0" dirty="0">
                        <a:latin typeface="Calibri"/>
                        <a:ea typeface="Calibri"/>
                        <a:cs typeface="Times New Roman"/>
                      </a:endParaRPr>
                    </a:p>
                  </a:txBody>
                  <a:tcPr marL="56337" marR="56337" marT="0" marB="0"/>
                </a:tc>
                <a:extLst>
                  <a:ext uri="{0D108BD9-81ED-4DB2-BD59-A6C34878D82A}">
                    <a16:rowId xmlns:a16="http://schemas.microsoft.com/office/drawing/2014/main" val="10014"/>
                  </a:ext>
                </a:extLst>
              </a:tr>
              <a:tr h="112819">
                <a:tc rowSpan="6">
                  <a:txBody>
                    <a:bodyPr/>
                    <a:lstStyle/>
                    <a:p>
                      <a:pPr>
                        <a:lnSpc>
                          <a:spcPct val="115000"/>
                        </a:lnSpc>
                        <a:spcAft>
                          <a:spcPts val="0"/>
                        </a:spcAft>
                      </a:pPr>
                      <a:r>
                        <a:rPr lang="en-US" sz="1800" dirty="0"/>
                        <a:t>Chapter 5</a:t>
                      </a:r>
                      <a:endParaRPr lang="en-GB" sz="2000" dirty="0">
                        <a:latin typeface="Calibri"/>
                        <a:ea typeface="Calibri"/>
                        <a:cs typeface="Times New Roman"/>
                      </a:endParaRPr>
                    </a:p>
                  </a:txBody>
                  <a:tcPr marL="56337" marR="56337" marT="0" marB="0"/>
                </a:tc>
                <a:tc>
                  <a:txBody>
                    <a:bodyPr/>
                    <a:lstStyle/>
                    <a:p>
                      <a:pPr>
                        <a:lnSpc>
                          <a:spcPct val="115000"/>
                        </a:lnSpc>
                        <a:spcAft>
                          <a:spcPts val="0"/>
                        </a:spcAft>
                      </a:pPr>
                      <a:r>
                        <a:rPr lang="en-US" sz="1400"/>
                        <a:t>Frequency allocations</a:t>
                      </a:r>
                      <a:endParaRPr lang="en-GB" sz="1600">
                        <a:latin typeface="Calibri"/>
                        <a:ea typeface="Calibri"/>
                        <a:cs typeface="Times New Roman"/>
                      </a:endParaRPr>
                    </a:p>
                  </a:txBody>
                  <a:tcPr marL="56337" marR="56337" marT="0" marB="0"/>
                </a:tc>
                <a:tc>
                  <a:txBody>
                    <a:bodyPr/>
                    <a:lstStyle/>
                    <a:p>
                      <a:pPr>
                        <a:lnSpc>
                          <a:spcPct val="115000"/>
                        </a:lnSpc>
                        <a:spcAft>
                          <a:spcPts val="1000"/>
                        </a:spcAft>
                      </a:pPr>
                      <a:r>
                        <a:rPr lang="en-GB" sz="1400" dirty="0"/>
                        <a:t>RR 5.1-</a:t>
                      </a:r>
                      <a:endParaRPr lang="en-GB" sz="1600" b="0" dirty="0">
                        <a:latin typeface="Calibri"/>
                        <a:ea typeface="Calibri"/>
                        <a:cs typeface="Times New Roman"/>
                      </a:endParaRPr>
                    </a:p>
                  </a:txBody>
                  <a:tcPr marL="56337" marR="56337" marT="0" marB="0"/>
                </a:tc>
                <a:extLst>
                  <a:ext uri="{0D108BD9-81ED-4DB2-BD59-A6C34878D82A}">
                    <a16:rowId xmlns:a16="http://schemas.microsoft.com/office/drawing/2014/main" val="10015"/>
                  </a:ext>
                </a:extLst>
              </a:tr>
              <a:tr h="112819">
                <a:tc vMerge="1">
                  <a:txBody>
                    <a:bodyPr/>
                    <a:lstStyle/>
                    <a:p>
                      <a:endParaRPr lang="en-GB"/>
                    </a:p>
                  </a:txBody>
                  <a:tcPr/>
                </a:tc>
                <a:tc>
                  <a:txBody>
                    <a:bodyPr/>
                    <a:lstStyle/>
                    <a:p>
                      <a:pPr indent="457200">
                        <a:lnSpc>
                          <a:spcPct val="115000"/>
                        </a:lnSpc>
                        <a:spcAft>
                          <a:spcPts val="0"/>
                        </a:spcAft>
                      </a:pPr>
                      <a:r>
                        <a:rPr lang="en-US" sz="1400" dirty="0" smtClean="0"/>
                        <a:t>Regions </a:t>
                      </a:r>
                      <a:r>
                        <a:rPr lang="en-US" sz="1400" dirty="0"/>
                        <a:t>and areas</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r>
                        <a:rPr lang="en-GB" sz="1400" dirty="0"/>
                        <a:t>RR 5.2-5.9</a:t>
                      </a:r>
                      <a:endParaRPr lang="en-GB" sz="1600" b="0" dirty="0">
                        <a:latin typeface="Calibri"/>
                        <a:ea typeface="Calibri"/>
                        <a:cs typeface="Times New Roman"/>
                      </a:endParaRPr>
                    </a:p>
                  </a:txBody>
                  <a:tcPr marL="56337" marR="56337" marT="0" marB="0"/>
                </a:tc>
                <a:extLst>
                  <a:ext uri="{0D108BD9-81ED-4DB2-BD59-A6C34878D82A}">
                    <a16:rowId xmlns:a16="http://schemas.microsoft.com/office/drawing/2014/main" val="10016"/>
                  </a:ext>
                </a:extLst>
              </a:tr>
              <a:tr h="112819">
                <a:tc vMerge="1">
                  <a:txBody>
                    <a:bodyPr/>
                    <a:lstStyle/>
                    <a:p>
                      <a:endParaRPr lang="en-GB"/>
                    </a:p>
                  </a:txBody>
                  <a:tcPr/>
                </a:tc>
                <a:tc>
                  <a:txBody>
                    <a:bodyPr/>
                    <a:lstStyle/>
                    <a:p>
                      <a:pPr indent="457200">
                        <a:lnSpc>
                          <a:spcPct val="115000"/>
                        </a:lnSpc>
                        <a:spcAft>
                          <a:spcPts val="0"/>
                        </a:spcAft>
                      </a:pPr>
                      <a:r>
                        <a:rPr lang="en-US" sz="1400" dirty="0" smtClean="0"/>
                        <a:t>Categories </a:t>
                      </a:r>
                      <a:r>
                        <a:rPr lang="en-US" sz="1400" dirty="0"/>
                        <a:t>of services and allocations</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r>
                        <a:rPr lang="en-GB" sz="1400" dirty="0"/>
                        <a:t>RR 5.23-5.44</a:t>
                      </a:r>
                      <a:endParaRPr lang="en-GB" sz="1600" b="0" dirty="0">
                        <a:latin typeface="Calibri"/>
                        <a:ea typeface="Calibri"/>
                        <a:cs typeface="Times New Roman"/>
                      </a:endParaRPr>
                    </a:p>
                  </a:txBody>
                  <a:tcPr marL="56337" marR="56337" marT="0" marB="0"/>
                </a:tc>
                <a:extLst>
                  <a:ext uri="{0D108BD9-81ED-4DB2-BD59-A6C34878D82A}">
                    <a16:rowId xmlns:a16="http://schemas.microsoft.com/office/drawing/2014/main" val="10017"/>
                  </a:ext>
                </a:extLst>
              </a:tr>
              <a:tr h="112819">
                <a:tc vMerge="1">
                  <a:txBody>
                    <a:bodyPr/>
                    <a:lstStyle/>
                    <a:p>
                      <a:endParaRPr lang="en-GB"/>
                    </a:p>
                  </a:txBody>
                  <a:tcPr/>
                </a:tc>
                <a:tc>
                  <a:txBody>
                    <a:bodyPr/>
                    <a:lstStyle/>
                    <a:p>
                      <a:pPr>
                        <a:lnSpc>
                          <a:spcPct val="115000"/>
                        </a:lnSpc>
                        <a:spcAft>
                          <a:spcPts val="0"/>
                        </a:spcAft>
                      </a:pPr>
                      <a:r>
                        <a:rPr lang="en-US" sz="1400" dirty="0" smtClean="0"/>
                        <a:t>Footnotes </a:t>
                      </a:r>
                      <a:r>
                        <a:rPr lang="en-US" sz="1400" dirty="0"/>
                        <a:t>of RR</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r>
                        <a:rPr lang="en-GB" sz="1400" dirty="0"/>
                        <a:t>RR 5.53-5.565</a:t>
                      </a:r>
                      <a:endParaRPr lang="en-GB" sz="1600" b="0" dirty="0">
                        <a:latin typeface="Calibri"/>
                        <a:ea typeface="Calibri"/>
                        <a:cs typeface="Times New Roman"/>
                      </a:endParaRPr>
                    </a:p>
                  </a:txBody>
                  <a:tcPr marL="56337" marR="56337" marT="0" marB="0"/>
                </a:tc>
                <a:extLst>
                  <a:ext uri="{0D108BD9-81ED-4DB2-BD59-A6C34878D82A}">
                    <a16:rowId xmlns:a16="http://schemas.microsoft.com/office/drawing/2014/main" val="10018"/>
                  </a:ext>
                </a:extLst>
              </a:tr>
              <a:tr h="233275">
                <a:tc vMerge="1">
                  <a:txBody>
                    <a:bodyPr/>
                    <a:lstStyle/>
                    <a:p>
                      <a:endParaRPr lang="en-GB"/>
                    </a:p>
                  </a:txBody>
                  <a:tcPr/>
                </a:tc>
                <a:tc>
                  <a:txBody>
                    <a:bodyPr/>
                    <a:lstStyle/>
                    <a:p>
                      <a:pPr>
                        <a:lnSpc>
                          <a:spcPct val="115000"/>
                        </a:lnSpc>
                        <a:spcAft>
                          <a:spcPts val="0"/>
                        </a:spcAft>
                      </a:pPr>
                      <a:r>
                        <a:rPr lang="en-US" sz="1400" dirty="0" smtClean="0"/>
                        <a:t>Plan </a:t>
                      </a:r>
                      <a:r>
                        <a:rPr lang="en-US" sz="1400" dirty="0"/>
                        <a:t>of Frequency Bands Allocations in the [Country] (National Frequency Table)</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r>
                        <a:rPr lang="en-GB" sz="1400" dirty="0"/>
                        <a:t>National footnotes and general information</a:t>
                      </a:r>
                      <a:endParaRPr lang="en-GB" sz="1600" b="0" dirty="0">
                        <a:latin typeface="Calibri"/>
                        <a:ea typeface="Calibri"/>
                        <a:cs typeface="Times New Roman"/>
                      </a:endParaRPr>
                    </a:p>
                  </a:txBody>
                  <a:tcPr marL="56337" marR="56337" marT="0" marB="0"/>
                </a:tc>
                <a:extLst>
                  <a:ext uri="{0D108BD9-81ED-4DB2-BD59-A6C34878D82A}">
                    <a16:rowId xmlns:a16="http://schemas.microsoft.com/office/drawing/2014/main" val="10019"/>
                  </a:ext>
                </a:extLst>
              </a:tr>
              <a:tr h="137664">
                <a:tc vMerge="1">
                  <a:txBody>
                    <a:bodyPr/>
                    <a:lstStyle/>
                    <a:p>
                      <a:endParaRPr lang="en-GB"/>
                    </a:p>
                  </a:txBody>
                  <a:tcPr/>
                </a:tc>
                <a:tc>
                  <a:txBody>
                    <a:bodyPr/>
                    <a:lstStyle/>
                    <a:p>
                      <a:pPr>
                        <a:lnSpc>
                          <a:spcPct val="115000"/>
                        </a:lnSpc>
                        <a:spcAft>
                          <a:spcPts val="0"/>
                        </a:spcAft>
                      </a:pPr>
                      <a:r>
                        <a:rPr lang="en-US" sz="1400" dirty="0" smtClean="0"/>
                        <a:t>National </a:t>
                      </a:r>
                      <a:r>
                        <a:rPr lang="en-US" sz="1400" dirty="0"/>
                        <a:t>Frequency Table</a:t>
                      </a:r>
                      <a:endParaRPr lang="en-GB" sz="1600" dirty="0">
                        <a:latin typeface="Calibri"/>
                        <a:ea typeface="Calibri"/>
                        <a:cs typeface="Times New Roman"/>
                      </a:endParaRPr>
                    </a:p>
                  </a:txBody>
                  <a:tcPr marL="56337" marR="56337" marT="0" marB="0"/>
                </a:tc>
                <a:tc>
                  <a:txBody>
                    <a:bodyPr/>
                    <a:lstStyle/>
                    <a:p>
                      <a:pPr>
                        <a:lnSpc>
                          <a:spcPct val="115000"/>
                        </a:lnSpc>
                        <a:spcAft>
                          <a:spcPts val="1000"/>
                        </a:spcAft>
                      </a:pPr>
                      <a:endParaRPr lang="en-GB" sz="1600" b="0" dirty="0">
                        <a:latin typeface="Calibri"/>
                        <a:ea typeface="Calibri"/>
                        <a:cs typeface="Times New Roman"/>
                      </a:endParaRPr>
                    </a:p>
                  </a:txBody>
                  <a:tcPr marL="56337" marR="56337" marT="0" marB="0"/>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881574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7384"/>
            <a:ext cx="8229600" cy="620688"/>
          </a:xfrm>
        </p:spPr>
        <p:txBody>
          <a:bodyPr>
            <a:normAutofit fontScale="90000"/>
          </a:bodyPr>
          <a:lstStyle/>
          <a:p>
            <a:r>
              <a:rPr lang="en-GB" dirty="0" smtClean="0"/>
              <a:t>NTFA Graphical </a:t>
            </a:r>
            <a:r>
              <a:rPr lang="en-GB" dirty="0" smtClean="0"/>
              <a:t>Representation</a:t>
            </a:r>
            <a:endParaRPr lang="en-GB" dirty="0"/>
          </a:p>
        </p:txBody>
      </p:sp>
      <p:pic>
        <p:nvPicPr>
          <p:cNvPr id="6" name="Content Placeholder 5" descr="Picture1.jpg"/>
          <p:cNvPicPr>
            <a:picLocks noGrp="1" noChangeAspect="1"/>
          </p:cNvPicPr>
          <p:nvPr>
            <p:ph idx="1"/>
          </p:nvPr>
        </p:nvPicPr>
        <p:blipFill>
          <a:blip r:embed="rId2" cstate="print"/>
          <a:stretch>
            <a:fillRect/>
          </a:stretch>
        </p:blipFill>
        <p:spPr>
          <a:xfrm>
            <a:off x="4792753" y="894407"/>
            <a:ext cx="7074127" cy="5524949"/>
          </a:xfrm>
        </p:spPr>
      </p:pic>
      <p:sp>
        <p:nvSpPr>
          <p:cNvPr id="1208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7" name="TextBox 6"/>
          <p:cNvSpPr txBox="1"/>
          <p:nvPr/>
        </p:nvSpPr>
        <p:spPr>
          <a:xfrm>
            <a:off x="406400" y="1968913"/>
            <a:ext cx="3759488" cy="2554545"/>
          </a:xfrm>
          <a:prstGeom prst="rect">
            <a:avLst/>
          </a:prstGeom>
          <a:noFill/>
        </p:spPr>
        <p:txBody>
          <a:bodyPr wrap="square" rtlCol="0">
            <a:spAutoFit/>
          </a:bodyPr>
          <a:lstStyle/>
          <a:p>
            <a:r>
              <a:rPr lang="en-GB" sz="3200" dirty="0"/>
              <a:t>Useful for public consumption and a quick overview of the use of the radio spectrum</a:t>
            </a:r>
            <a:endParaRPr lang="en-GB" sz="3200" dirty="0"/>
          </a:p>
        </p:txBody>
      </p:sp>
    </p:spTree>
    <p:extLst>
      <p:ext uri="{BB962C8B-B14F-4D97-AF65-F5344CB8AC3E}">
        <p14:creationId xmlns:p14="http://schemas.microsoft.com/office/powerpoint/2010/main" val="4141469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Regional NTFA: </a:t>
            </a:r>
            <a:br>
              <a:rPr lang="en-GB" dirty="0" smtClean="0"/>
            </a:br>
            <a:r>
              <a:rPr lang="en-GB" sz="3200" b="0" dirty="0" smtClean="0"/>
              <a:t>European </a:t>
            </a:r>
            <a:r>
              <a:rPr lang="en-GB" sz="3200" b="0" dirty="0" smtClean="0"/>
              <a:t>Frequency Information System (EFIS)</a:t>
            </a:r>
            <a:endParaRPr lang="en-GB" sz="3200" b="0" dirty="0"/>
          </a:p>
        </p:txBody>
      </p:sp>
      <p:sp>
        <p:nvSpPr>
          <p:cNvPr id="3" name="Content Placeholder 2"/>
          <p:cNvSpPr>
            <a:spLocks noGrp="1"/>
          </p:cNvSpPr>
          <p:nvPr>
            <p:ph idx="1"/>
          </p:nvPr>
        </p:nvSpPr>
        <p:spPr>
          <a:xfrm>
            <a:off x="284480" y="2177833"/>
            <a:ext cx="11152241" cy="3115527"/>
          </a:xfrm>
        </p:spPr>
        <p:txBody>
          <a:bodyPr>
            <a:normAutofit/>
          </a:bodyPr>
          <a:lstStyle/>
          <a:p>
            <a:r>
              <a:rPr lang="en-GB" sz="2800" dirty="0" smtClean="0"/>
              <a:t>The ERO (part of CEPT) is developing an on-line searchable FAT covering the whole of the CEPT region </a:t>
            </a:r>
            <a:r>
              <a:rPr lang="en-GB" sz="2400" dirty="0" smtClean="0">
                <a:hlinkClick r:id="rId2"/>
              </a:rPr>
              <a:t>http://www.efis.dk</a:t>
            </a:r>
            <a:endParaRPr lang="en-GB" sz="2400" dirty="0" smtClean="0"/>
          </a:p>
          <a:p>
            <a:endParaRPr lang="en-GB" sz="2800" dirty="0" smtClean="0"/>
          </a:p>
          <a:p>
            <a:r>
              <a:rPr lang="en-GB" sz="2800" dirty="0" smtClean="0"/>
              <a:t>EFIS is the tool to </a:t>
            </a:r>
            <a:r>
              <a:rPr lang="en-GB" sz="2800" dirty="0" err="1" smtClean="0"/>
              <a:t>fulfill</a:t>
            </a:r>
            <a:r>
              <a:rPr lang="en-GB" sz="2800" dirty="0" smtClean="0"/>
              <a:t> EC Decision 2007/344/EC on the harmonised availability of information regarding spectrum use in Europe and the ECC Decision ECC/DEC/(01)03</a:t>
            </a:r>
          </a:p>
        </p:txBody>
      </p:sp>
      <p:sp>
        <p:nvSpPr>
          <p:cNvPr id="4" name="Rectangle 3"/>
          <p:cNvSpPr/>
          <p:nvPr/>
        </p:nvSpPr>
        <p:spPr>
          <a:xfrm>
            <a:off x="2225040" y="5758888"/>
            <a:ext cx="8778240" cy="523220"/>
          </a:xfrm>
          <a:prstGeom prst="rect">
            <a:avLst/>
          </a:prstGeom>
          <a:solidFill>
            <a:schemeClr val="tx1"/>
          </a:solidFill>
        </p:spPr>
        <p:txBody>
          <a:bodyPr wrap="square">
            <a:spAutoFit/>
          </a:bodyPr>
          <a:lstStyle/>
          <a:p>
            <a:r>
              <a:rPr lang="en-GB" sz="2800" dirty="0" smtClean="0">
                <a:solidFill>
                  <a:schemeClr val="bg1"/>
                </a:solidFill>
              </a:rPr>
              <a:t>Similar initiative by APT for Asia-Pacific </a:t>
            </a:r>
            <a:r>
              <a:rPr lang="en-GB" sz="2800" dirty="0" err="1" smtClean="0">
                <a:solidFill>
                  <a:schemeClr val="bg1"/>
                </a:solidFill>
              </a:rPr>
              <a:t>Regioncalled</a:t>
            </a:r>
            <a:r>
              <a:rPr lang="en-GB" sz="2800" dirty="0" smtClean="0">
                <a:solidFill>
                  <a:schemeClr val="bg1"/>
                </a:solidFill>
              </a:rPr>
              <a:t> AFIS </a:t>
            </a:r>
            <a:endParaRPr lang="en-GB" sz="2400" dirty="0">
              <a:solidFill>
                <a:schemeClr val="bg1"/>
              </a:solidFill>
            </a:endParaRPr>
          </a:p>
        </p:txBody>
      </p:sp>
    </p:spTree>
    <p:extLst>
      <p:ext uri="{BB962C8B-B14F-4D97-AF65-F5344CB8AC3E}">
        <p14:creationId xmlns:p14="http://schemas.microsoft.com/office/powerpoint/2010/main" val="3408070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GB" dirty="0" smtClean="0"/>
              <a:t>Organizational Structure of National Spectrum Management Department</a:t>
            </a:r>
            <a:endParaRPr lang="en-US" dirty="0"/>
          </a:p>
        </p:txBody>
      </p:sp>
      <p:sp>
        <p:nvSpPr>
          <p:cNvPr id="10" name="Date Placeholder 3"/>
          <p:cNvSpPr>
            <a:spLocks noGrp="1"/>
          </p:cNvSpPr>
          <p:nvPr>
            <p:ph type="dt" sz="half" idx="10"/>
          </p:nvPr>
        </p:nvSpPr>
        <p:spPr/>
        <p:txBody>
          <a:bodyPr/>
          <a:lstStyle/>
          <a:p>
            <a:fld id="{F01367D8-302E-45FE-A5E1-8C680A484ABB}" type="slidenum">
              <a:rPr lang="en-US"/>
              <a:pPr/>
              <a:t>26</a:t>
            </a:fld>
            <a:endParaRPr lang="en-US"/>
          </a:p>
        </p:txBody>
      </p:sp>
      <p:sp>
        <p:nvSpPr>
          <p:cNvPr id="3" name="Rectangle 2"/>
          <p:cNvSpPr/>
          <p:nvPr/>
        </p:nvSpPr>
        <p:spPr>
          <a:xfrm>
            <a:off x="7254241" y="1398994"/>
            <a:ext cx="4409440" cy="584775"/>
          </a:xfrm>
          <a:prstGeom prst="rect">
            <a:avLst/>
          </a:prstGeom>
          <a:solidFill>
            <a:schemeClr val="bg2"/>
          </a:solidFill>
        </p:spPr>
        <p:txBody>
          <a:bodyPr wrap="square">
            <a:spAutoFit/>
          </a:bodyPr>
          <a:lstStyle/>
          <a:p>
            <a:r>
              <a:rPr lang="en-US" b="1" dirty="0" smtClean="0">
                <a:latin typeface="Arial" panose="020B0604020202020204" pitchFamily="34" charset="0"/>
              </a:rPr>
              <a:t>Source</a:t>
            </a:r>
            <a:r>
              <a:rPr lang="en-US" dirty="0" smtClean="0">
                <a:latin typeface="Arial" panose="020B0604020202020204" pitchFamily="34" charset="0"/>
              </a:rPr>
              <a:t>: </a:t>
            </a:r>
          </a:p>
          <a:p>
            <a:r>
              <a:rPr lang="en-US" sz="1400" dirty="0" smtClean="0">
                <a:latin typeface="Arial" panose="020B0604020202020204" pitchFamily="34" charset="0"/>
                <a:hlinkClick r:id="rId3"/>
              </a:rPr>
              <a:t>Handbook </a:t>
            </a:r>
            <a:r>
              <a:rPr lang="en-US" sz="1400" dirty="0">
                <a:latin typeface="Arial" panose="020B0604020202020204" pitchFamily="34" charset="0"/>
                <a:hlinkClick r:id="rId3"/>
              </a:rPr>
              <a:t>on </a:t>
            </a:r>
            <a:r>
              <a:rPr lang="en-US" sz="1400" dirty="0" smtClean="0">
                <a:latin typeface="Arial" panose="020B0604020202020204" pitchFamily="34" charset="0"/>
                <a:hlinkClick r:id="rId3"/>
              </a:rPr>
              <a:t>National </a:t>
            </a:r>
            <a:r>
              <a:rPr lang="en-US" sz="1400" dirty="0">
                <a:latin typeface="Arial" panose="020B0604020202020204" pitchFamily="34" charset="0"/>
                <a:hlinkClick r:id="rId3"/>
              </a:rPr>
              <a:t>Spectrum </a:t>
            </a:r>
            <a:r>
              <a:rPr lang="en-US" sz="1400" dirty="0" smtClean="0">
                <a:latin typeface="Arial" panose="020B0604020202020204" pitchFamily="34" charset="0"/>
                <a:hlinkClick r:id="rId3"/>
              </a:rPr>
              <a:t>Management 2015  </a:t>
            </a:r>
            <a:endParaRPr lang="en-US" sz="1400" dirty="0">
              <a:effectLst/>
              <a:latin typeface="Arial" panose="020B0604020202020204" pitchFamily="34" charset="0"/>
            </a:endParaRPr>
          </a:p>
        </p:txBody>
      </p:sp>
      <p:pic>
        <p:nvPicPr>
          <p:cNvPr id="5" name="Picture 4"/>
          <p:cNvPicPr>
            <a:picLocks noChangeAspect="1"/>
          </p:cNvPicPr>
          <p:nvPr/>
        </p:nvPicPr>
        <p:blipFill>
          <a:blip r:embed="rId4"/>
          <a:stretch>
            <a:fillRect/>
          </a:stretch>
        </p:blipFill>
        <p:spPr>
          <a:xfrm>
            <a:off x="190782" y="2501037"/>
            <a:ext cx="11635459" cy="3188563"/>
          </a:xfrm>
          <a:prstGeom prst="rect">
            <a:avLst/>
          </a:prstGeom>
        </p:spPr>
      </p:pic>
    </p:spTree>
    <p:extLst>
      <p:ext uri="{BB962C8B-B14F-4D97-AF65-F5344CB8AC3E}">
        <p14:creationId xmlns:p14="http://schemas.microsoft.com/office/powerpoint/2010/main" val="1450019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GB" dirty="0" smtClean="0"/>
              <a:t>Organizational Structure of National Spectrum Management Department</a:t>
            </a:r>
            <a:endParaRPr lang="en-US" dirty="0"/>
          </a:p>
        </p:txBody>
      </p:sp>
      <p:sp>
        <p:nvSpPr>
          <p:cNvPr id="10243" name="Rectangle 3"/>
          <p:cNvSpPr>
            <a:spLocks noGrp="1" noChangeArrowheads="1"/>
          </p:cNvSpPr>
          <p:nvPr>
            <p:ph idx="1"/>
          </p:nvPr>
        </p:nvSpPr>
        <p:spPr>
          <a:xfrm>
            <a:off x="254000" y="1488785"/>
            <a:ext cx="11109960" cy="4351338"/>
          </a:xfrm>
        </p:spPr>
        <p:txBody>
          <a:bodyPr>
            <a:normAutofit/>
          </a:bodyPr>
          <a:lstStyle/>
          <a:p>
            <a:r>
              <a:rPr lang="en-US" sz="3600" b="1" dirty="0" smtClean="0">
                <a:solidFill>
                  <a:srgbClr val="C00000"/>
                </a:solidFill>
              </a:rPr>
              <a:t>Small Economies </a:t>
            </a:r>
          </a:p>
          <a:p>
            <a:pPr lvl="1"/>
            <a:r>
              <a:rPr lang="en-US" sz="2400" dirty="0" smtClean="0"/>
              <a:t>5 </a:t>
            </a:r>
            <a:r>
              <a:rPr lang="en-US" sz="2400" dirty="0"/>
              <a:t>to 10 staffs</a:t>
            </a:r>
          </a:p>
          <a:p>
            <a:pPr lvl="1"/>
            <a:r>
              <a:rPr lang="en-US" sz="2400" dirty="0"/>
              <a:t>Not enough for professional functions</a:t>
            </a:r>
          </a:p>
        </p:txBody>
      </p:sp>
      <p:sp>
        <p:nvSpPr>
          <p:cNvPr id="10" name="Date Placeholder 3"/>
          <p:cNvSpPr>
            <a:spLocks noGrp="1"/>
          </p:cNvSpPr>
          <p:nvPr>
            <p:ph type="dt" sz="half" idx="10"/>
          </p:nvPr>
        </p:nvSpPr>
        <p:spPr/>
        <p:txBody>
          <a:bodyPr/>
          <a:lstStyle/>
          <a:p>
            <a:fld id="{F01367D8-302E-45FE-A5E1-8C680A484ABB}" type="slidenum">
              <a:rPr lang="en-US"/>
              <a:pPr/>
              <a:t>27</a:t>
            </a:fld>
            <a:endParaRPr lang="en-US"/>
          </a:p>
        </p:txBody>
      </p:sp>
      <p:grpSp>
        <p:nvGrpSpPr>
          <p:cNvPr id="2" name="Group 1"/>
          <p:cNvGrpSpPr/>
          <p:nvPr/>
        </p:nvGrpSpPr>
        <p:grpSpPr>
          <a:xfrm>
            <a:off x="375920" y="2891158"/>
            <a:ext cx="11213201" cy="3465194"/>
            <a:chOff x="3180162" y="3057526"/>
            <a:chExt cx="5778103" cy="2369345"/>
          </a:xfrm>
        </p:grpSpPr>
        <p:sp>
          <p:nvSpPr>
            <p:cNvPr id="10244" name="AutoShape 4"/>
            <p:cNvSpPr>
              <a:spLocks noChangeArrowheads="1"/>
            </p:cNvSpPr>
            <p:nvPr/>
          </p:nvSpPr>
          <p:spPr bwMode="auto">
            <a:xfrm>
              <a:off x="3180162" y="4076702"/>
              <a:ext cx="1782365" cy="1350169"/>
            </a:xfrm>
            <a:prstGeom prst="roundRect">
              <a:avLst>
                <a:gd name="adj" fmla="val 16667"/>
              </a:avLst>
            </a:prstGeom>
            <a:solidFill>
              <a:srgbClr val="37D1D5"/>
            </a:solidFill>
            <a:ln w="9525">
              <a:round/>
              <a:headEnd/>
              <a:tailEnd/>
            </a:ln>
            <a:effectLst/>
            <a:scene3d>
              <a:camera prst="legacyPerspectiveTop"/>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rtl="0"/>
              <a:r>
                <a:rPr lang="en-US" b="1">
                  <a:solidFill>
                    <a:schemeClr val="bg1"/>
                  </a:solidFill>
                </a:rPr>
                <a:t>Spectrum Planning</a:t>
              </a:r>
            </a:p>
            <a:p>
              <a:pPr algn="ctr" rtl="0"/>
              <a:r>
                <a:rPr lang="en-US">
                  <a:solidFill>
                    <a:schemeClr val="bg1"/>
                  </a:solidFill>
                </a:rPr>
                <a:t>(2 staffs)</a:t>
              </a:r>
            </a:p>
            <a:p>
              <a:pPr algn="ctr" rtl="0"/>
              <a:endParaRPr lang="en-US">
                <a:solidFill>
                  <a:schemeClr val="bg1"/>
                </a:solidFill>
              </a:endParaRPr>
            </a:p>
            <a:p>
              <a:pPr algn="ctr" rtl="0"/>
              <a:r>
                <a:rPr lang="en-US">
                  <a:solidFill>
                    <a:schemeClr val="bg1"/>
                  </a:solidFill>
                </a:rPr>
                <a:t>Planning, Regulations,</a:t>
              </a:r>
              <a:br>
                <a:rPr lang="en-US">
                  <a:solidFill>
                    <a:schemeClr val="bg1"/>
                  </a:solidFill>
                </a:rPr>
              </a:br>
              <a:r>
                <a:rPr lang="en-US">
                  <a:solidFill>
                    <a:schemeClr val="bg1"/>
                  </a:solidFill>
                </a:rPr>
                <a:t> Allocations, Allotments,</a:t>
              </a:r>
            </a:p>
            <a:p>
              <a:pPr algn="ctr" rtl="0"/>
              <a:r>
                <a:rPr lang="en-US">
                  <a:solidFill>
                    <a:schemeClr val="bg1"/>
                  </a:solidFill>
                </a:rPr>
                <a:t> Coordination</a:t>
              </a:r>
            </a:p>
          </p:txBody>
        </p:sp>
        <p:sp>
          <p:nvSpPr>
            <p:cNvPr id="10245" name="AutoShape 5"/>
            <p:cNvSpPr>
              <a:spLocks noChangeArrowheads="1"/>
            </p:cNvSpPr>
            <p:nvPr/>
          </p:nvSpPr>
          <p:spPr bwMode="auto">
            <a:xfrm>
              <a:off x="5178031" y="4076702"/>
              <a:ext cx="1782365" cy="1350169"/>
            </a:xfrm>
            <a:prstGeom prst="roundRect">
              <a:avLst>
                <a:gd name="adj" fmla="val 16667"/>
              </a:avLst>
            </a:prstGeom>
            <a:solidFill>
              <a:srgbClr val="37D1D5"/>
            </a:solidFill>
            <a:ln w="9525">
              <a:round/>
              <a:headEnd/>
              <a:tailEnd/>
            </a:ln>
            <a:effectLst/>
            <a:scene3d>
              <a:camera prst="legacyPerspectiveTop"/>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rtl="0"/>
              <a:r>
                <a:rPr lang="en-US" b="1" dirty="0">
                  <a:solidFill>
                    <a:schemeClr val="bg1"/>
                  </a:solidFill>
                </a:rPr>
                <a:t>Frequency Assignment</a:t>
              </a:r>
            </a:p>
            <a:p>
              <a:pPr algn="ctr" rtl="0"/>
              <a:r>
                <a:rPr lang="en-US" dirty="0">
                  <a:solidFill>
                    <a:schemeClr val="bg1"/>
                  </a:solidFill>
                </a:rPr>
                <a:t>(3 staffs)</a:t>
              </a:r>
            </a:p>
            <a:p>
              <a:pPr algn="ctr" rtl="0"/>
              <a:endParaRPr lang="en-US" dirty="0">
                <a:solidFill>
                  <a:schemeClr val="bg1"/>
                </a:solidFill>
              </a:endParaRPr>
            </a:p>
            <a:p>
              <a:pPr algn="ctr" rtl="0"/>
              <a:r>
                <a:rPr lang="en-US" dirty="0">
                  <a:solidFill>
                    <a:schemeClr val="bg1"/>
                  </a:solidFill>
                </a:rPr>
                <a:t>Application processing,</a:t>
              </a:r>
              <a:br>
                <a:rPr lang="en-US" dirty="0">
                  <a:solidFill>
                    <a:schemeClr val="bg1"/>
                  </a:solidFill>
                </a:rPr>
              </a:br>
              <a:r>
                <a:rPr lang="en-US" dirty="0">
                  <a:solidFill>
                    <a:schemeClr val="bg1"/>
                  </a:solidFill>
                </a:rPr>
                <a:t> Technical examination,</a:t>
              </a:r>
              <a:br>
                <a:rPr lang="en-US" dirty="0">
                  <a:solidFill>
                    <a:schemeClr val="bg1"/>
                  </a:solidFill>
                </a:rPr>
              </a:br>
              <a:r>
                <a:rPr lang="en-US" dirty="0">
                  <a:solidFill>
                    <a:schemeClr val="bg1"/>
                  </a:solidFill>
                </a:rPr>
                <a:t> Frequency assignment, </a:t>
              </a:r>
            </a:p>
            <a:p>
              <a:pPr algn="ctr" rtl="0"/>
              <a:r>
                <a:rPr lang="en-US" dirty="0">
                  <a:solidFill>
                    <a:schemeClr val="bg1"/>
                  </a:solidFill>
                </a:rPr>
                <a:t>Licensing</a:t>
              </a:r>
            </a:p>
          </p:txBody>
        </p:sp>
        <p:sp>
          <p:nvSpPr>
            <p:cNvPr id="10246" name="AutoShape 6"/>
            <p:cNvSpPr>
              <a:spLocks noChangeArrowheads="1"/>
            </p:cNvSpPr>
            <p:nvPr/>
          </p:nvSpPr>
          <p:spPr bwMode="auto">
            <a:xfrm>
              <a:off x="7175900" y="4076702"/>
              <a:ext cx="1782365" cy="1350169"/>
            </a:xfrm>
            <a:prstGeom prst="roundRect">
              <a:avLst>
                <a:gd name="adj" fmla="val 16667"/>
              </a:avLst>
            </a:prstGeom>
            <a:solidFill>
              <a:srgbClr val="37D1D5"/>
            </a:solidFill>
            <a:ln w="9525">
              <a:round/>
              <a:headEnd/>
              <a:tailEnd/>
            </a:ln>
            <a:effectLst/>
            <a:scene3d>
              <a:camera prst="legacyPerspectiveTop"/>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rtl="0"/>
              <a:r>
                <a:rPr lang="en-US" b="1">
                  <a:solidFill>
                    <a:schemeClr val="bg1"/>
                  </a:solidFill>
                </a:rPr>
                <a:t>Engineering</a:t>
              </a:r>
            </a:p>
            <a:p>
              <a:pPr algn="ctr" rtl="0"/>
              <a:r>
                <a:rPr lang="en-US">
                  <a:solidFill>
                    <a:schemeClr val="bg1"/>
                  </a:solidFill>
                </a:rPr>
                <a:t>(3 staffs)</a:t>
              </a:r>
            </a:p>
            <a:p>
              <a:pPr algn="ctr" rtl="0"/>
              <a:endParaRPr lang="en-US">
                <a:solidFill>
                  <a:schemeClr val="bg1"/>
                </a:solidFill>
              </a:endParaRPr>
            </a:p>
            <a:p>
              <a:pPr algn="ctr" rtl="0"/>
              <a:r>
                <a:rPr lang="en-US">
                  <a:solidFill>
                    <a:schemeClr val="bg1"/>
                  </a:solidFill>
                </a:rPr>
                <a:t>Engineering studies,</a:t>
              </a:r>
              <a:br>
                <a:rPr lang="en-US">
                  <a:solidFill>
                    <a:schemeClr val="bg1"/>
                  </a:solidFill>
                </a:rPr>
              </a:br>
              <a:r>
                <a:rPr lang="en-US">
                  <a:solidFill>
                    <a:schemeClr val="bg1"/>
                  </a:solidFill>
                </a:rPr>
                <a:t> Spectrum monitoring,</a:t>
              </a:r>
              <a:br>
                <a:rPr lang="en-US">
                  <a:solidFill>
                    <a:schemeClr val="bg1"/>
                  </a:solidFill>
                </a:rPr>
              </a:br>
              <a:r>
                <a:rPr lang="en-US">
                  <a:solidFill>
                    <a:schemeClr val="bg1"/>
                  </a:solidFill>
                </a:rPr>
                <a:t> Interference measurements</a:t>
              </a:r>
            </a:p>
          </p:txBody>
        </p:sp>
        <p:sp>
          <p:nvSpPr>
            <p:cNvPr id="10247" name="AutoShape 7"/>
            <p:cNvSpPr>
              <a:spLocks noChangeArrowheads="1"/>
            </p:cNvSpPr>
            <p:nvPr/>
          </p:nvSpPr>
          <p:spPr bwMode="auto">
            <a:xfrm>
              <a:off x="5016105" y="3057526"/>
              <a:ext cx="2107406" cy="485775"/>
            </a:xfrm>
            <a:prstGeom prst="roundRect">
              <a:avLst>
                <a:gd name="adj" fmla="val 16667"/>
              </a:avLst>
            </a:prstGeom>
            <a:solidFill>
              <a:srgbClr val="37D1D5"/>
            </a:solidFill>
            <a:ln w="9525">
              <a:round/>
              <a:headEnd/>
              <a:tailEnd/>
            </a:ln>
            <a:effectLst/>
            <a:scene3d>
              <a:camera prst="legacyPerspectiveTop"/>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rtl="0"/>
              <a:r>
                <a:rPr lang="en-US" b="1" dirty="0">
                  <a:solidFill>
                    <a:schemeClr val="bg1"/>
                  </a:solidFill>
                </a:rPr>
                <a:t>Spectrum Management chief</a:t>
              </a:r>
            </a:p>
            <a:p>
              <a:pPr algn="ctr" rtl="0"/>
              <a:r>
                <a:rPr lang="en-US" dirty="0">
                  <a:solidFill>
                    <a:schemeClr val="bg1"/>
                  </a:solidFill>
                </a:rPr>
                <a:t>(2 staffs)</a:t>
              </a:r>
            </a:p>
          </p:txBody>
        </p:sp>
        <p:sp>
          <p:nvSpPr>
            <p:cNvPr id="10248" name="Freeform 8"/>
            <p:cNvSpPr>
              <a:spLocks/>
            </p:cNvSpPr>
            <p:nvPr/>
          </p:nvSpPr>
          <p:spPr bwMode="auto">
            <a:xfrm>
              <a:off x="4044553" y="3752850"/>
              <a:ext cx="3995738" cy="323850"/>
            </a:xfrm>
            <a:custGeom>
              <a:avLst/>
              <a:gdLst/>
              <a:ahLst/>
              <a:cxnLst>
                <a:cxn ang="0">
                  <a:pos x="0" y="272"/>
                </a:cxn>
                <a:cxn ang="0">
                  <a:pos x="0" y="0"/>
                </a:cxn>
                <a:cxn ang="0">
                  <a:pos x="3356" y="0"/>
                </a:cxn>
                <a:cxn ang="0">
                  <a:pos x="3356" y="272"/>
                </a:cxn>
              </a:cxnLst>
              <a:rect l="0" t="0" r="r" b="b"/>
              <a:pathLst>
                <a:path w="3356" h="272">
                  <a:moveTo>
                    <a:pt x="0" y="272"/>
                  </a:moveTo>
                  <a:lnTo>
                    <a:pt x="0" y="0"/>
                  </a:lnTo>
                  <a:lnTo>
                    <a:pt x="3356" y="0"/>
                  </a:lnTo>
                  <a:lnTo>
                    <a:pt x="3356" y="272"/>
                  </a:lnTo>
                </a:path>
              </a:pathLst>
            </a:custGeom>
            <a:noFill/>
            <a:ln w="28575" cmpd="sng">
              <a:solidFill>
                <a:schemeClr val="tx1"/>
              </a:solidFill>
              <a:round/>
              <a:headEnd/>
              <a:tailEnd/>
            </a:ln>
            <a:effectLst/>
          </p:spPr>
          <p:txBody>
            <a:bodyPr/>
            <a:lstStyle/>
            <a:p>
              <a:endParaRPr lang="en-US">
                <a:solidFill>
                  <a:schemeClr val="bg1"/>
                </a:solidFill>
              </a:endParaRPr>
            </a:p>
          </p:txBody>
        </p:sp>
        <p:sp>
          <p:nvSpPr>
            <p:cNvPr id="10249" name="Line 9"/>
            <p:cNvSpPr>
              <a:spLocks noChangeShapeType="1"/>
            </p:cNvSpPr>
            <p:nvPr/>
          </p:nvSpPr>
          <p:spPr bwMode="auto">
            <a:xfrm>
              <a:off x="6042422" y="3543300"/>
              <a:ext cx="0" cy="533400"/>
            </a:xfrm>
            <a:prstGeom prst="line">
              <a:avLst/>
            </a:prstGeom>
            <a:noFill/>
            <a:ln w="38100">
              <a:solidFill>
                <a:schemeClr val="tx1"/>
              </a:solidFill>
              <a:round/>
              <a:headEnd/>
              <a:tailEnd/>
            </a:ln>
            <a:effectLst/>
          </p:spPr>
          <p:txBody>
            <a:bodyPr/>
            <a:lstStyle/>
            <a:p>
              <a:endParaRPr lang="en-US">
                <a:solidFill>
                  <a:schemeClr val="bg1"/>
                </a:solidFill>
              </a:endParaRPr>
            </a:p>
          </p:txBody>
        </p:sp>
      </p:grpSp>
      <p:sp>
        <p:nvSpPr>
          <p:cNvPr id="3" name="Rectangle 2"/>
          <p:cNvSpPr/>
          <p:nvPr/>
        </p:nvSpPr>
        <p:spPr>
          <a:xfrm>
            <a:off x="7254241" y="1398994"/>
            <a:ext cx="4409440" cy="584775"/>
          </a:xfrm>
          <a:prstGeom prst="rect">
            <a:avLst/>
          </a:prstGeom>
          <a:solidFill>
            <a:schemeClr val="bg2"/>
          </a:solidFill>
        </p:spPr>
        <p:txBody>
          <a:bodyPr wrap="square">
            <a:spAutoFit/>
          </a:bodyPr>
          <a:lstStyle/>
          <a:p>
            <a:r>
              <a:rPr lang="en-US" b="1" dirty="0" smtClean="0">
                <a:latin typeface="Arial" panose="020B0604020202020204" pitchFamily="34" charset="0"/>
              </a:rPr>
              <a:t>Source</a:t>
            </a:r>
            <a:r>
              <a:rPr lang="en-US" dirty="0" smtClean="0">
                <a:latin typeface="Arial" panose="020B0604020202020204" pitchFamily="34" charset="0"/>
              </a:rPr>
              <a:t>: </a:t>
            </a:r>
          </a:p>
          <a:p>
            <a:r>
              <a:rPr lang="en-US" sz="1400" dirty="0" smtClean="0">
                <a:latin typeface="Arial" panose="020B0604020202020204" pitchFamily="34" charset="0"/>
                <a:hlinkClick r:id="rId3"/>
              </a:rPr>
              <a:t>Handbook </a:t>
            </a:r>
            <a:r>
              <a:rPr lang="en-US" sz="1400" dirty="0">
                <a:latin typeface="Arial" panose="020B0604020202020204" pitchFamily="34" charset="0"/>
                <a:hlinkClick r:id="rId3"/>
              </a:rPr>
              <a:t>on </a:t>
            </a:r>
            <a:r>
              <a:rPr lang="en-US" sz="1400" dirty="0" smtClean="0">
                <a:latin typeface="Arial" panose="020B0604020202020204" pitchFamily="34" charset="0"/>
                <a:hlinkClick r:id="rId3"/>
              </a:rPr>
              <a:t>National </a:t>
            </a:r>
            <a:r>
              <a:rPr lang="en-US" sz="1400" dirty="0">
                <a:latin typeface="Arial" panose="020B0604020202020204" pitchFamily="34" charset="0"/>
                <a:hlinkClick r:id="rId3"/>
              </a:rPr>
              <a:t>Spectrum </a:t>
            </a:r>
            <a:r>
              <a:rPr lang="en-US" sz="1400" dirty="0" smtClean="0">
                <a:latin typeface="Arial" panose="020B0604020202020204" pitchFamily="34" charset="0"/>
                <a:hlinkClick r:id="rId3"/>
              </a:rPr>
              <a:t>Management 2015  </a:t>
            </a:r>
            <a:endParaRPr lang="en-US" sz="1400" dirty="0">
              <a:effectLst/>
              <a:latin typeface="Arial" panose="020B0604020202020204" pitchFamily="34" charset="0"/>
            </a:endParaRPr>
          </a:p>
        </p:txBody>
      </p:sp>
    </p:spTree>
    <p:extLst>
      <p:ext uri="{BB962C8B-B14F-4D97-AF65-F5344CB8AC3E}">
        <p14:creationId xmlns:p14="http://schemas.microsoft.com/office/powerpoint/2010/main" val="850785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21920" y="1363084"/>
            <a:ext cx="2701396" cy="4993267"/>
          </a:xfrm>
        </p:spPr>
        <p:txBody>
          <a:bodyPr>
            <a:normAutofit fontScale="92500"/>
          </a:bodyPr>
          <a:lstStyle/>
          <a:p>
            <a:pPr marL="0" indent="0">
              <a:buNone/>
            </a:pPr>
            <a:r>
              <a:rPr lang="en-US" sz="3600" b="1" dirty="0" smtClean="0">
                <a:solidFill>
                  <a:schemeClr val="accent2"/>
                </a:solidFill>
              </a:rPr>
              <a:t>Medium sized organization</a:t>
            </a:r>
          </a:p>
          <a:p>
            <a:r>
              <a:rPr lang="en-US" sz="2200" dirty="0"/>
              <a:t>There are different ways for arrangement</a:t>
            </a:r>
          </a:p>
          <a:p>
            <a:endParaRPr lang="en-US" sz="2200" dirty="0" smtClean="0"/>
          </a:p>
          <a:p>
            <a:r>
              <a:rPr lang="en-US" sz="2200" dirty="0" smtClean="0"/>
              <a:t>75,000 </a:t>
            </a:r>
            <a:r>
              <a:rPr lang="en-US" sz="2200" dirty="0"/>
              <a:t>total frequency assignment records and 1,000 applications monthly</a:t>
            </a:r>
          </a:p>
          <a:p>
            <a:endParaRPr lang="en-US" sz="2200" dirty="0" smtClean="0"/>
          </a:p>
          <a:p>
            <a:r>
              <a:rPr lang="en-US" sz="2200" dirty="0" smtClean="0"/>
              <a:t>10 </a:t>
            </a:r>
            <a:r>
              <a:rPr lang="en-US" sz="2200" dirty="0"/>
              <a:t>to 50 staffs</a:t>
            </a:r>
          </a:p>
          <a:p>
            <a:endParaRPr lang="en-US" sz="1500" dirty="0"/>
          </a:p>
        </p:txBody>
      </p:sp>
      <p:sp>
        <p:nvSpPr>
          <p:cNvPr id="16" name="Date Placeholder 3"/>
          <p:cNvSpPr>
            <a:spLocks noGrp="1"/>
          </p:cNvSpPr>
          <p:nvPr>
            <p:ph type="dt" sz="half" idx="10"/>
          </p:nvPr>
        </p:nvSpPr>
        <p:spPr/>
        <p:txBody>
          <a:bodyPr/>
          <a:lstStyle/>
          <a:p>
            <a:fld id="{373E5D85-7970-4173-BC2E-A62EEE0211AB}" type="slidenum">
              <a:rPr lang="en-US"/>
              <a:pPr/>
              <a:t>28</a:t>
            </a:fld>
            <a:endParaRPr lang="en-US"/>
          </a:p>
        </p:txBody>
      </p:sp>
      <p:sp>
        <p:nvSpPr>
          <p:cNvPr id="18" name="Rectangle 2"/>
          <p:cNvSpPr>
            <a:spLocks noGrp="1" noChangeArrowheads="1"/>
          </p:cNvSpPr>
          <p:nvPr>
            <p:ph type="title"/>
          </p:nvPr>
        </p:nvSpPr>
        <p:spPr>
          <a:xfrm>
            <a:off x="1073521" y="163222"/>
            <a:ext cx="10515600" cy="1325563"/>
          </a:xfrm>
        </p:spPr>
        <p:txBody>
          <a:bodyPr>
            <a:normAutofit/>
          </a:bodyPr>
          <a:lstStyle/>
          <a:p>
            <a:r>
              <a:rPr lang="en-GB" dirty="0" smtClean="0"/>
              <a:t>Organizational Structure of SM Department</a:t>
            </a:r>
            <a:endParaRPr lang="en-US" dirty="0"/>
          </a:p>
        </p:txBody>
      </p:sp>
      <p:pic>
        <p:nvPicPr>
          <p:cNvPr id="2" name="Picture 1"/>
          <p:cNvPicPr>
            <a:picLocks noChangeAspect="1"/>
          </p:cNvPicPr>
          <p:nvPr/>
        </p:nvPicPr>
        <p:blipFill>
          <a:blip r:embed="rId3"/>
          <a:stretch>
            <a:fillRect/>
          </a:stretch>
        </p:blipFill>
        <p:spPr>
          <a:xfrm>
            <a:off x="2823316" y="1363084"/>
            <a:ext cx="8887725" cy="5210436"/>
          </a:xfrm>
          <a:prstGeom prst="rect">
            <a:avLst/>
          </a:prstGeom>
        </p:spPr>
      </p:pic>
      <p:sp>
        <p:nvSpPr>
          <p:cNvPr id="19" name="Rectangle 18"/>
          <p:cNvSpPr/>
          <p:nvPr/>
        </p:nvSpPr>
        <p:spPr>
          <a:xfrm>
            <a:off x="7416801" y="6213909"/>
            <a:ext cx="4409440" cy="584775"/>
          </a:xfrm>
          <a:prstGeom prst="rect">
            <a:avLst/>
          </a:prstGeom>
          <a:solidFill>
            <a:schemeClr val="bg2"/>
          </a:solidFill>
        </p:spPr>
        <p:txBody>
          <a:bodyPr wrap="square">
            <a:spAutoFit/>
          </a:bodyPr>
          <a:lstStyle/>
          <a:p>
            <a:r>
              <a:rPr lang="en-US" b="1" dirty="0" smtClean="0">
                <a:latin typeface="Arial" panose="020B0604020202020204" pitchFamily="34" charset="0"/>
              </a:rPr>
              <a:t>Source</a:t>
            </a:r>
            <a:r>
              <a:rPr lang="en-US" dirty="0" smtClean="0">
                <a:latin typeface="Arial" panose="020B0604020202020204" pitchFamily="34" charset="0"/>
              </a:rPr>
              <a:t>: </a:t>
            </a:r>
          </a:p>
          <a:p>
            <a:r>
              <a:rPr lang="en-US" sz="1400" dirty="0" smtClean="0">
                <a:latin typeface="Arial" panose="020B0604020202020204" pitchFamily="34" charset="0"/>
                <a:hlinkClick r:id="rId4"/>
              </a:rPr>
              <a:t>Handbook </a:t>
            </a:r>
            <a:r>
              <a:rPr lang="en-US" sz="1400" dirty="0">
                <a:latin typeface="Arial" panose="020B0604020202020204" pitchFamily="34" charset="0"/>
                <a:hlinkClick r:id="rId4"/>
              </a:rPr>
              <a:t>on </a:t>
            </a:r>
            <a:r>
              <a:rPr lang="en-US" sz="1400" dirty="0" smtClean="0">
                <a:latin typeface="Arial" panose="020B0604020202020204" pitchFamily="34" charset="0"/>
                <a:hlinkClick r:id="rId4"/>
              </a:rPr>
              <a:t>National </a:t>
            </a:r>
            <a:r>
              <a:rPr lang="en-US" sz="1400" dirty="0">
                <a:latin typeface="Arial" panose="020B0604020202020204" pitchFamily="34" charset="0"/>
                <a:hlinkClick r:id="rId4"/>
              </a:rPr>
              <a:t>Spectrum </a:t>
            </a:r>
            <a:r>
              <a:rPr lang="en-US" sz="1400" dirty="0" smtClean="0">
                <a:latin typeface="Arial" panose="020B0604020202020204" pitchFamily="34" charset="0"/>
                <a:hlinkClick r:id="rId4"/>
              </a:rPr>
              <a:t>Management 2015  </a:t>
            </a:r>
            <a:endParaRPr lang="en-US" sz="1400" dirty="0">
              <a:effectLst/>
              <a:latin typeface="Arial" panose="020B0604020202020204" pitchFamily="34" charset="0"/>
            </a:endParaRPr>
          </a:p>
        </p:txBody>
      </p:sp>
    </p:spTree>
    <p:extLst>
      <p:ext uri="{BB962C8B-B14F-4D97-AF65-F5344CB8AC3E}">
        <p14:creationId xmlns:p14="http://schemas.microsoft.com/office/powerpoint/2010/main" val="158765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ITU Recommendations on NRAs (SM-1047) – (1)</a:t>
            </a:r>
            <a:endParaRPr lang="en-GB" dirty="0"/>
          </a:p>
        </p:txBody>
      </p:sp>
      <p:sp>
        <p:nvSpPr>
          <p:cNvPr id="3" name="Content Placeholder 2"/>
          <p:cNvSpPr>
            <a:spLocks noGrp="1"/>
          </p:cNvSpPr>
          <p:nvPr>
            <p:ph idx="1"/>
          </p:nvPr>
        </p:nvSpPr>
        <p:spPr>
          <a:xfrm>
            <a:off x="313367" y="1342088"/>
            <a:ext cx="10909993" cy="5688632"/>
          </a:xfrm>
        </p:spPr>
        <p:txBody>
          <a:bodyPr>
            <a:normAutofit/>
          </a:bodyPr>
          <a:lstStyle/>
          <a:p>
            <a:r>
              <a:rPr lang="en-GB" sz="2800" dirty="0" smtClean="0"/>
              <a:t>That the development of national spectrum management programmes should address the following subject areas: </a:t>
            </a:r>
          </a:p>
          <a:p>
            <a:pPr lvl="1"/>
            <a:r>
              <a:rPr lang="en-GB" sz="2000" dirty="0" smtClean="0"/>
              <a:t>Spectrum management fundamentals</a:t>
            </a:r>
          </a:p>
          <a:p>
            <a:pPr lvl="1"/>
            <a:r>
              <a:rPr lang="en-GB" sz="2000" dirty="0" smtClean="0"/>
              <a:t>Spectrum planning (short/long-term planning, strategic planning, spectrum use planning, spectrum management system planning, service or network planning)</a:t>
            </a:r>
          </a:p>
          <a:p>
            <a:pPr lvl="1"/>
            <a:r>
              <a:rPr lang="en-GB" sz="2000" dirty="0" smtClean="0"/>
              <a:t>Spectrum engineering practices (coordination, technical analysis, interference mitigation, etc.)</a:t>
            </a:r>
          </a:p>
          <a:p>
            <a:pPr lvl="1"/>
            <a:r>
              <a:rPr lang="en-GB" sz="2000" dirty="0" smtClean="0"/>
              <a:t>Frequency authorization (spectrum rights, allocations, assignments, licensing, etc.)</a:t>
            </a:r>
          </a:p>
          <a:p>
            <a:pPr lvl="1"/>
            <a:r>
              <a:rPr lang="en-GB" sz="2000" dirty="0" smtClean="0"/>
              <a:t>Spectrum use (including spectrum efficiency and spectrum demand)</a:t>
            </a:r>
          </a:p>
          <a:p>
            <a:pPr lvl="1"/>
            <a:r>
              <a:rPr lang="en-GB" sz="2000" dirty="0" smtClean="0"/>
              <a:t>Spectrum control (inspection and monitoring)</a:t>
            </a:r>
          </a:p>
          <a:p>
            <a:pPr lvl="1"/>
            <a:r>
              <a:rPr lang="en-GB" sz="2000" dirty="0" smtClean="0"/>
              <a:t>Automation of spectrum management and integration with spectrum monitoring systems</a:t>
            </a:r>
          </a:p>
          <a:p>
            <a:pPr lvl="1"/>
            <a:r>
              <a:rPr lang="en-GB" sz="2000" dirty="0" smtClean="0"/>
              <a:t>Spectrum economics (spectrum fees)</a:t>
            </a:r>
          </a:p>
          <a:p>
            <a:pPr lvl="1"/>
            <a:r>
              <a:rPr lang="en-GB" sz="2000" dirty="0" smtClean="0"/>
              <a:t>Standards and equipment authorization</a:t>
            </a:r>
          </a:p>
        </p:txBody>
      </p:sp>
    </p:spTree>
    <p:extLst>
      <p:ext uri="{BB962C8B-B14F-4D97-AF65-F5344CB8AC3E}">
        <p14:creationId xmlns:p14="http://schemas.microsoft.com/office/powerpoint/2010/main" val="3470176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936480" y="2169387"/>
            <a:ext cx="1919355" cy="1152934"/>
          </a:xfrm>
          <a:solidFill>
            <a:schemeClr val="accent2"/>
          </a:solidFill>
        </p:spPr>
        <p:txBody>
          <a:bodyPr>
            <a:normAutofit/>
          </a:bodyPr>
          <a:lstStyle/>
          <a:p>
            <a:pPr marL="0" indent="0" algn="ctr">
              <a:lnSpc>
                <a:spcPct val="80000"/>
              </a:lnSpc>
              <a:buNone/>
            </a:pPr>
            <a:r>
              <a:rPr lang="en-US" sz="1800" dirty="0">
                <a:solidFill>
                  <a:schemeClr val="bg1"/>
                </a:solidFill>
              </a:rPr>
              <a:t>Portion of Electromagnetic Waves, used for </a:t>
            </a:r>
            <a:r>
              <a:rPr lang="en-US" sz="1800" dirty="0" smtClean="0">
                <a:solidFill>
                  <a:schemeClr val="bg1"/>
                </a:solidFill>
              </a:rPr>
              <a:t>Communications </a:t>
            </a:r>
          </a:p>
        </p:txBody>
      </p:sp>
      <p:sp>
        <p:nvSpPr>
          <p:cNvPr id="6" name="Title 1"/>
          <p:cNvSpPr txBox="1">
            <a:spLocks/>
          </p:cNvSpPr>
          <p:nvPr/>
        </p:nvSpPr>
        <p:spPr>
          <a:xfrm>
            <a:off x="1579420" y="117476"/>
            <a:ext cx="8986981" cy="1061537"/>
          </a:xfrm>
          <a:prstGeom prst="rect">
            <a:avLst/>
          </a:prstGeom>
          <a:noFill/>
          <a:ln>
            <a:noFill/>
          </a:ln>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4000" b="1" kern="0" dirty="0">
                <a:solidFill>
                  <a:srgbClr val="4F81BD"/>
                </a:solidFill>
                <a:latin typeface="+mn-lt"/>
                <a:ea typeface="+mn-ea"/>
                <a:cs typeface="Arial"/>
              </a:defRPr>
            </a:lvl1pPr>
          </a:lstStyle>
          <a:p>
            <a:r>
              <a:rPr lang="en-GB" dirty="0"/>
              <a:t>Radio-Electric Spectrum</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1620" y="1554480"/>
            <a:ext cx="9541661" cy="4193397"/>
          </a:xfrm>
          <a:prstGeom prst="rect">
            <a:avLst/>
          </a:prstGeom>
        </p:spPr>
      </p:pic>
      <p:sp>
        <p:nvSpPr>
          <p:cNvPr id="7" name="Content Placeholder 2"/>
          <p:cNvSpPr txBox="1">
            <a:spLocks/>
          </p:cNvSpPr>
          <p:nvPr/>
        </p:nvSpPr>
        <p:spPr>
          <a:xfrm>
            <a:off x="2346960" y="6123344"/>
            <a:ext cx="7213600" cy="440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2400" dirty="0" smtClean="0">
                <a:solidFill>
                  <a:srgbClr val="FF0000"/>
                </a:solidFill>
              </a:rPr>
              <a:t>Artificial boundary, based on technologic development</a:t>
            </a:r>
          </a:p>
          <a:p>
            <a:pPr marL="0" indent="0" algn="justLow">
              <a:buFont typeface="Arial" panose="020B0604020202020204" pitchFamily="34" charset="0"/>
              <a:buNone/>
            </a:pPr>
            <a:endParaRPr lang="en-US" sz="2400" dirty="0">
              <a:solidFill>
                <a:srgbClr val="FF0000"/>
              </a:solidFill>
              <a:latin typeface="Arial Narrow" pitchFamily="34" charset="0"/>
            </a:endParaRPr>
          </a:p>
        </p:txBody>
      </p:sp>
    </p:spTree>
    <p:extLst>
      <p:ext uri="{BB962C8B-B14F-4D97-AF65-F5344CB8AC3E}">
        <p14:creationId xmlns:p14="http://schemas.microsoft.com/office/powerpoint/2010/main" val="174845208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481" y="81942"/>
            <a:ext cx="10515600" cy="1325563"/>
          </a:xfrm>
        </p:spPr>
        <p:txBody>
          <a:bodyPr>
            <a:normAutofit/>
          </a:bodyPr>
          <a:lstStyle/>
          <a:p>
            <a:r>
              <a:rPr lang="en-GB" dirty="0" smtClean="0"/>
              <a:t>ITU Recommendations on NRAs (SM-1047) – (2)</a:t>
            </a:r>
            <a:endParaRPr lang="en-GB" dirty="0"/>
          </a:p>
        </p:txBody>
      </p:sp>
      <p:sp>
        <p:nvSpPr>
          <p:cNvPr id="3" name="Content Placeholder 2"/>
          <p:cNvSpPr>
            <a:spLocks noGrp="1"/>
          </p:cNvSpPr>
          <p:nvPr>
            <p:ph idx="1"/>
          </p:nvPr>
        </p:nvSpPr>
        <p:spPr>
          <a:xfrm>
            <a:off x="457200" y="1290361"/>
            <a:ext cx="11511280" cy="5678091"/>
          </a:xfrm>
        </p:spPr>
        <p:txBody>
          <a:bodyPr>
            <a:normAutofit/>
          </a:bodyPr>
          <a:lstStyle/>
          <a:p>
            <a:r>
              <a:rPr lang="en-GB" sz="2400" dirty="0" smtClean="0"/>
              <a:t>The use of formats for recording national frequency assignments should be compatible with those used by the </a:t>
            </a:r>
            <a:r>
              <a:rPr lang="en-GB" sz="2400" dirty="0" err="1" smtClean="0"/>
              <a:t>Radiocommunication</a:t>
            </a:r>
            <a:r>
              <a:rPr lang="en-GB" sz="2400" dirty="0" smtClean="0"/>
              <a:t> Bureau for electronic notification of frequency assignments</a:t>
            </a:r>
          </a:p>
          <a:p>
            <a:r>
              <a:rPr lang="en-GB" sz="2400" dirty="0" smtClean="0"/>
              <a:t>That administrations are guided by the appropriate sections of the ITU-R Recommendations, Reports and ITU Handbooks</a:t>
            </a:r>
          </a:p>
          <a:p>
            <a:r>
              <a:rPr lang="en-GB" sz="2400" dirty="0" smtClean="0"/>
              <a:t>That administrations are guided by the appropriate sections of the Radio Regulations, </a:t>
            </a:r>
            <a:r>
              <a:rPr lang="en-GB" sz="2400" dirty="0" err="1" smtClean="0"/>
              <a:t>Radiocommunications</a:t>
            </a:r>
            <a:r>
              <a:rPr lang="en-GB" sz="2400" dirty="0" smtClean="0"/>
              <a:t> Data Dictionary, the ITU-R Recommendations, Reports and ITU Handbooks</a:t>
            </a:r>
          </a:p>
          <a:p>
            <a:r>
              <a:rPr lang="en-GB" sz="2400" dirty="0" smtClean="0"/>
              <a:t>That the development of staff skills and knowledge is a continuous process to enhance effective spectrum management</a:t>
            </a:r>
            <a:endParaRPr lang="en-GB" sz="2400" dirty="0"/>
          </a:p>
        </p:txBody>
      </p:sp>
    </p:spTree>
    <p:extLst>
      <p:ext uri="{BB962C8B-B14F-4D97-AF65-F5344CB8AC3E}">
        <p14:creationId xmlns:p14="http://schemas.microsoft.com/office/powerpoint/2010/main" val="2255581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41008" y="3068320"/>
            <a:ext cx="3775392" cy="1175745"/>
          </a:xfrm>
        </p:spPr>
        <p:txBody>
          <a:bodyPr>
            <a:normAutofit fontScale="90000"/>
          </a:bodyPr>
          <a:lstStyle/>
          <a:p>
            <a:pPr algn="l" eaLnBrk="1" hangingPunct="1">
              <a:defRPr/>
            </a:pPr>
            <a:r>
              <a:rPr lang="en-GB" dirty="0" smtClean="0"/>
              <a:t>National SM functions based on functional responsibilities</a:t>
            </a:r>
            <a:endParaRPr lang="en-GB" dirty="0"/>
          </a:p>
        </p:txBody>
      </p:sp>
      <p:pic>
        <p:nvPicPr>
          <p:cNvPr id="2" name="Picture 1"/>
          <p:cNvPicPr>
            <a:picLocks noChangeAspect="1"/>
          </p:cNvPicPr>
          <p:nvPr/>
        </p:nvPicPr>
        <p:blipFill>
          <a:blip r:embed="rId3"/>
          <a:stretch>
            <a:fillRect/>
          </a:stretch>
        </p:blipFill>
        <p:spPr>
          <a:xfrm>
            <a:off x="5389490" y="0"/>
            <a:ext cx="6364677" cy="6858000"/>
          </a:xfrm>
          <a:prstGeom prst="rect">
            <a:avLst/>
          </a:prstGeom>
        </p:spPr>
      </p:pic>
    </p:spTree>
    <p:extLst>
      <p:ext uri="{BB962C8B-B14F-4D97-AF65-F5344CB8AC3E}">
        <p14:creationId xmlns:p14="http://schemas.microsoft.com/office/powerpoint/2010/main" val="4198232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04194" y="387987"/>
            <a:ext cx="7772400" cy="523198"/>
          </a:xfrm>
        </p:spPr>
        <p:txBody>
          <a:bodyPr>
            <a:noAutofit/>
          </a:bodyPr>
          <a:lstStyle/>
          <a:p>
            <a:pPr algn="l" eaLnBrk="1" hangingPunct="1">
              <a:defRPr/>
            </a:pPr>
            <a:r>
              <a:rPr lang="en-US" dirty="0"/>
              <a:t>General Procedure for Licensing </a:t>
            </a:r>
          </a:p>
        </p:txBody>
      </p:sp>
      <p:grpSp>
        <p:nvGrpSpPr>
          <p:cNvPr id="2" name="Group 1"/>
          <p:cNvGrpSpPr/>
          <p:nvPr/>
        </p:nvGrpSpPr>
        <p:grpSpPr>
          <a:xfrm>
            <a:off x="477520" y="1124744"/>
            <a:ext cx="11399520" cy="4768056"/>
            <a:chOff x="536575" y="2249488"/>
            <a:chExt cx="8058150" cy="3635375"/>
          </a:xfrm>
        </p:grpSpPr>
        <p:sp>
          <p:nvSpPr>
            <p:cNvPr id="29700" name="AutoShape 7"/>
            <p:cNvSpPr>
              <a:spLocks noChangeArrowheads="1"/>
            </p:cNvSpPr>
            <p:nvPr/>
          </p:nvSpPr>
          <p:spPr bwMode="auto">
            <a:xfrm>
              <a:off x="1312863" y="4195763"/>
              <a:ext cx="1123950" cy="733425"/>
            </a:xfrm>
            <a:prstGeom prst="chevron">
              <a:avLst>
                <a:gd name="adj" fmla="val 38312"/>
              </a:avLst>
            </a:prstGeom>
            <a:solidFill>
              <a:schemeClr val="accent1"/>
            </a:solidFill>
            <a:ln w="28575">
              <a:solidFill>
                <a:schemeClr val="tx1"/>
              </a:solidFill>
              <a:miter lim="800000"/>
              <a:headEnd/>
              <a:tailEnd/>
            </a:ln>
          </p:spPr>
          <p:txBody>
            <a:bodyPr wrap="none" anchor="ctr"/>
            <a:lstStyle/>
            <a:p>
              <a:pPr algn="ctr" rtl="1"/>
              <a:r>
                <a:rPr lang="en-US" sz="1400" b="1" dirty="0">
                  <a:solidFill>
                    <a:schemeClr val="bg1"/>
                  </a:solidFill>
                  <a:latin typeface="Arial Black" panose="020B0A04020102020204" pitchFamily="34" charset="0"/>
                </a:rPr>
                <a:t>     </a:t>
              </a:r>
              <a:r>
                <a:rPr lang="en-US" sz="1400" b="1" dirty="0" err="1">
                  <a:solidFill>
                    <a:schemeClr val="bg1"/>
                  </a:solidFill>
                  <a:latin typeface="Arial Black" panose="020B0A04020102020204" pitchFamily="34" charset="0"/>
                </a:rPr>
                <a:t>Registra</a:t>
              </a:r>
              <a:r>
                <a:rPr lang="en-US" sz="1400" b="1" dirty="0">
                  <a:solidFill>
                    <a:schemeClr val="bg1"/>
                  </a:solidFill>
                  <a:latin typeface="Arial Black" panose="020B0A04020102020204" pitchFamily="34" charset="0"/>
                </a:rPr>
                <a:t>-</a:t>
              </a:r>
              <a:br>
                <a:rPr lang="en-US" sz="1400" b="1" dirty="0">
                  <a:solidFill>
                    <a:schemeClr val="bg1"/>
                  </a:solidFill>
                  <a:latin typeface="Arial Black" panose="020B0A04020102020204" pitchFamily="34" charset="0"/>
                </a:rPr>
              </a:br>
              <a:r>
                <a:rPr lang="en-US" sz="1400" b="1" dirty="0" err="1">
                  <a:solidFill>
                    <a:schemeClr val="bg1"/>
                  </a:solidFill>
                  <a:latin typeface="Arial Black" panose="020B0A04020102020204" pitchFamily="34" charset="0"/>
                </a:rPr>
                <a:t>tion</a:t>
              </a:r>
              <a:endParaRPr lang="en-US" sz="1400" b="1" dirty="0">
                <a:solidFill>
                  <a:schemeClr val="bg1"/>
                </a:solidFill>
                <a:latin typeface="Arial Black" panose="020B0A04020102020204" pitchFamily="34" charset="0"/>
              </a:endParaRPr>
            </a:p>
          </p:txBody>
        </p:sp>
        <p:sp>
          <p:nvSpPr>
            <p:cNvPr id="29701" name="AutoShape 8"/>
            <p:cNvSpPr>
              <a:spLocks noChangeArrowheads="1"/>
            </p:cNvSpPr>
            <p:nvPr/>
          </p:nvSpPr>
          <p:spPr bwMode="auto">
            <a:xfrm>
              <a:off x="566738" y="4183063"/>
              <a:ext cx="846137" cy="747712"/>
            </a:xfrm>
            <a:prstGeom prst="homePlate">
              <a:avLst>
                <a:gd name="adj" fmla="val 28291"/>
              </a:avLst>
            </a:prstGeom>
            <a:solidFill>
              <a:schemeClr val="accent1"/>
            </a:solidFill>
            <a:ln w="28575">
              <a:solidFill>
                <a:schemeClr val="tx1"/>
              </a:solidFill>
              <a:miter lim="800000"/>
              <a:headEnd/>
              <a:tailEnd/>
            </a:ln>
          </p:spPr>
          <p:txBody>
            <a:bodyPr wrap="none" anchor="ctr"/>
            <a:lstStyle/>
            <a:p>
              <a:pPr algn="ctr"/>
              <a:r>
                <a:rPr lang="en-US" sz="1400" b="1" dirty="0">
                  <a:solidFill>
                    <a:schemeClr val="bg1"/>
                  </a:solidFill>
                  <a:latin typeface="Arial Black" panose="020B0A04020102020204" pitchFamily="34" charset="0"/>
                </a:rPr>
                <a:t>License</a:t>
              </a:r>
              <a:br>
                <a:rPr lang="en-US" sz="1400" b="1" dirty="0">
                  <a:solidFill>
                    <a:schemeClr val="bg1"/>
                  </a:solidFill>
                  <a:latin typeface="Arial Black" panose="020B0A04020102020204" pitchFamily="34" charset="0"/>
                </a:rPr>
              </a:br>
              <a:r>
                <a:rPr lang="en-US" sz="1400" b="1" dirty="0">
                  <a:solidFill>
                    <a:schemeClr val="bg1"/>
                  </a:solidFill>
                  <a:latin typeface="Arial Black" panose="020B0A04020102020204" pitchFamily="34" charset="0"/>
                </a:rPr>
                <a:t> Request</a:t>
              </a:r>
            </a:p>
          </p:txBody>
        </p:sp>
        <p:sp>
          <p:nvSpPr>
            <p:cNvPr id="29702" name="AutoShape 9"/>
            <p:cNvSpPr>
              <a:spLocks noChangeArrowheads="1"/>
            </p:cNvSpPr>
            <p:nvPr/>
          </p:nvSpPr>
          <p:spPr bwMode="auto">
            <a:xfrm>
              <a:off x="2282825" y="4195763"/>
              <a:ext cx="1123950" cy="733425"/>
            </a:xfrm>
            <a:prstGeom prst="chevron">
              <a:avLst>
                <a:gd name="adj" fmla="val 38312"/>
              </a:avLst>
            </a:prstGeom>
            <a:solidFill>
              <a:schemeClr val="accent1"/>
            </a:solidFill>
            <a:ln w="28575">
              <a:solidFill>
                <a:schemeClr val="tx1"/>
              </a:solidFill>
              <a:miter lim="800000"/>
              <a:headEnd/>
              <a:tailEnd/>
            </a:ln>
          </p:spPr>
          <p:txBody>
            <a:bodyPr wrap="none" anchor="ctr"/>
            <a:lstStyle/>
            <a:p>
              <a:pPr algn="ctr"/>
              <a:r>
                <a:rPr lang="en-US" sz="1400" b="1">
                  <a:solidFill>
                    <a:schemeClr val="bg1"/>
                  </a:solidFill>
                  <a:latin typeface="Arial Black" panose="020B0A04020102020204" pitchFamily="34" charset="0"/>
                </a:rPr>
                <a:t>   Adminis-</a:t>
              </a:r>
              <a:br>
                <a:rPr lang="en-US" sz="1400" b="1">
                  <a:solidFill>
                    <a:schemeClr val="bg1"/>
                  </a:solidFill>
                  <a:latin typeface="Arial Black" panose="020B0A04020102020204" pitchFamily="34" charset="0"/>
                </a:rPr>
              </a:br>
              <a:r>
                <a:rPr lang="en-US" sz="1400" b="1">
                  <a:solidFill>
                    <a:schemeClr val="bg1"/>
                  </a:solidFill>
                  <a:latin typeface="Arial Black" panose="020B0A04020102020204" pitchFamily="34" charset="0"/>
                </a:rPr>
                <a:t>          trative</a:t>
              </a:r>
              <a:br>
                <a:rPr lang="en-US" sz="1400" b="1">
                  <a:solidFill>
                    <a:schemeClr val="bg1"/>
                  </a:solidFill>
                  <a:latin typeface="Arial Black" panose="020B0A04020102020204" pitchFamily="34" charset="0"/>
                </a:rPr>
              </a:br>
              <a:r>
                <a:rPr lang="en-US" sz="1400" b="1">
                  <a:solidFill>
                    <a:schemeClr val="bg1"/>
                  </a:solidFill>
                  <a:latin typeface="Arial Black" panose="020B0A04020102020204" pitchFamily="34" charset="0"/>
                </a:rPr>
                <a:t>study</a:t>
              </a:r>
            </a:p>
          </p:txBody>
        </p:sp>
        <p:sp>
          <p:nvSpPr>
            <p:cNvPr id="29703" name="AutoShape 10"/>
            <p:cNvSpPr>
              <a:spLocks noChangeArrowheads="1"/>
            </p:cNvSpPr>
            <p:nvPr/>
          </p:nvSpPr>
          <p:spPr bwMode="auto">
            <a:xfrm>
              <a:off x="3238500" y="4195763"/>
              <a:ext cx="1123950" cy="733425"/>
            </a:xfrm>
            <a:prstGeom prst="chevron">
              <a:avLst>
                <a:gd name="adj" fmla="val 38312"/>
              </a:avLst>
            </a:prstGeom>
            <a:solidFill>
              <a:schemeClr val="accent1"/>
            </a:solidFill>
            <a:ln w="28575">
              <a:solidFill>
                <a:schemeClr val="tx1"/>
              </a:solidFill>
              <a:miter lim="800000"/>
              <a:headEnd/>
              <a:tailEnd/>
            </a:ln>
          </p:spPr>
          <p:txBody>
            <a:bodyPr wrap="none" anchor="ctr"/>
            <a:lstStyle/>
            <a:p>
              <a:pPr algn="ctr"/>
              <a:r>
                <a:rPr lang="en-US" sz="1400" b="1">
                  <a:solidFill>
                    <a:schemeClr val="bg1"/>
                  </a:solidFill>
                  <a:latin typeface="Arial Black" panose="020B0A04020102020204" pitchFamily="34" charset="0"/>
                </a:rPr>
                <a:t>   EMC</a:t>
              </a:r>
              <a:br>
                <a:rPr lang="en-US" sz="1400" b="1">
                  <a:solidFill>
                    <a:schemeClr val="bg1"/>
                  </a:solidFill>
                  <a:latin typeface="Arial Black" panose="020B0A04020102020204" pitchFamily="34" charset="0"/>
                </a:rPr>
              </a:br>
              <a:r>
                <a:rPr lang="en-US" sz="1400" b="1">
                  <a:solidFill>
                    <a:schemeClr val="bg1"/>
                  </a:solidFill>
                  <a:latin typeface="Arial Black" panose="020B0A04020102020204" pitchFamily="34" charset="0"/>
                </a:rPr>
                <a:t>   Analysis</a:t>
              </a:r>
            </a:p>
          </p:txBody>
        </p:sp>
        <p:sp>
          <p:nvSpPr>
            <p:cNvPr id="29704" name="AutoShape 11"/>
            <p:cNvSpPr>
              <a:spLocks noChangeArrowheads="1"/>
            </p:cNvSpPr>
            <p:nvPr/>
          </p:nvSpPr>
          <p:spPr bwMode="auto">
            <a:xfrm>
              <a:off x="4208463" y="4195763"/>
              <a:ext cx="1123950" cy="733425"/>
            </a:xfrm>
            <a:prstGeom prst="chevron">
              <a:avLst>
                <a:gd name="adj" fmla="val 38312"/>
              </a:avLst>
            </a:prstGeom>
            <a:solidFill>
              <a:schemeClr val="accent1"/>
            </a:solidFill>
            <a:ln w="28575">
              <a:solidFill>
                <a:schemeClr val="tx1"/>
              </a:solidFill>
              <a:miter lim="800000"/>
              <a:headEnd/>
              <a:tailEnd/>
            </a:ln>
          </p:spPr>
          <p:txBody>
            <a:bodyPr wrap="none" anchor="ctr"/>
            <a:lstStyle/>
            <a:p>
              <a:pPr algn="ctr"/>
              <a:r>
                <a:rPr lang="en-US" sz="1400" b="1">
                  <a:solidFill>
                    <a:schemeClr val="bg1"/>
                  </a:solidFill>
                  <a:latin typeface="Arial Black" panose="020B0A04020102020204" pitchFamily="34" charset="0"/>
                </a:rPr>
                <a:t>     Coordina-</a:t>
              </a:r>
              <a:br>
                <a:rPr lang="en-US" sz="1400" b="1">
                  <a:solidFill>
                    <a:schemeClr val="bg1"/>
                  </a:solidFill>
                  <a:latin typeface="Arial Black" panose="020B0A04020102020204" pitchFamily="34" charset="0"/>
                </a:rPr>
              </a:br>
              <a:r>
                <a:rPr lang="en-US" sz="1400" b="1">
                  <a:solidFill>
                    <a:schemeClr val="bg1"/>
                  </a:solidFill>
                  <a:latin typeface="Arial Black" panose="020B0A04020102020204" pitchFamily="34" charset="0"/>
                </a:rPr>
                <a:t>           tion</a:t>
              </a:r>
            </a:p>
          </p:txBody>
        </p:sp>
        <p:sp>
          <p:nvSpPr>
            <p:cNvPr id="29705" name="AutoShape 12"/>
            <p:cNvSpPr>
              <a:spLocks noChangeArrowheads="1"/>
            </p:cNvSpPr>
            <p:nvPr/>
          </p:nvSpPr>
          <p:spPr bwMode="auto">
            <a:xfrm>
              <a:off x="5178425" y="4195763"/>
              <a:ext cx="1123950" cy="733425"/>
            </a:xfrm>
            <a:prstGeom prst="chevron">
              <a:avLst>
                <a:gd name="adj" fmla="val 38312"/>
              </a:avLst>
            </a:prstGeom>
            <a:solidFill>
              <a:schemeClr val="accent1"/>
            </a:solidFill>
            <a:ln w="28575">
              <a:solidFill>
                <a:schemeClr val="tx1"/>
              </a:solidFill>
              <a:miter lim="800000"/>
              <a:headEnd/>
              <a:tailEnd/>
            </a:ln>
          </p:spPr>
          <p:txBody>
            <a:bodyPr wrap="none" anchor="ctr"/>
            <a:lstStyle/>
            <a:p>
              <a:pPr algn="ctr"/>
              <a:r>
                <a:rPr lang="en-US" sz="1400" b="1">
                  <a:solidFill>
                    <a:schemeClr val="bg1"/>
                  </a:solidFill>
                  <a:latin typeface="Arial Black" panose="020B0A04020102020204" pitchFamily="34" charset="0"/>
                </a:rPr>
                <a:t>   Notifica-</a:t>
              </a:r>
              <a:br>
                <a:rPr lang="en-US" sz="1400" b="1">
                  <a:solidFill>
                    <a:schemeClr val="bg1"/>
                  </a:solidFill>
                  <a:latin typeface="Arial Black" panose="020B0A04020102020204" pitchFamily="34" charset="0"/>
                </a:rPr>
              </a:br>
              <a:r>
                <a:rPr lang="en-US" sz="1400" b="1">
                  <a:solidFill>
                    <a:schemeClr val="bg1"/>
                  </a:solidFill>
                  <a:latin typeface="Arial Black" panose="020B0A04020102020204" pitchFamily="34" charset="0"/>
                </a:rPr>
                <a:t>      tion in</a:t>
              </a:r>
              <a:br>
                <a:rPr lang="en-US" sz="1400" b="1">
                  <a:solidFill>
                    <a:schemeClr val="bg1"/>
                  </a:solidFill>
                  <a:latin typeface="Arial Black" panose="020B0A04020102020204" pitchFamily="34" charset="0"/>
                </a:rPr>
              </a:br>
              <a:r>
                <a:rPr lang="en-US" sz="1400" b="1">
                  <a:solidFill>
                    <a:schemeClr val="bg1"/>
                  </a:solidFill>
                  <a:latin typeface="Arial Black" panose="020B0A04020102020204" pitchFamily="34" charset="0"/>
                </a:rPr>
                <a:t>ITU DB</a:t>
              </a:r>
            </a:p>
          </p:txBody>
        </p:sp>
        <p:sp>
          <p:nvSpPr>
            <p:cNvPr id="29706" name="AutoShape 13"/>
            <p:cNvSpPr>
              <a:spLocks noChangeArrowheads="1"/>
            </p:cNvSpPr>
            <p:nvPr/>
          </p:nvSpPr>
          <p:spPr bwMode="auto">
            <a:xfrm>
              <a:off x="6149975" y="4195763"/>
              <a:ext cx="1263650" cy="733425"/>
            </a:xfrm>
            <a:prstGeom prst="chevron">
              <a:avLst>
                <a:gd name="adj" fmla="val 37442"/>
              </a:avLst>
            </a:prstGeom>
            <a:solidFill>
              <a:schemeClr val="accent1"/>
            </a:solidFill>
            <a:ln w="28575">
              <a:solidFill>
                <a:schemeClr val="tx1"/>
              </a:solidFill>
              <a:miter lim="800000"/>
              <a:headEnd/>
              <a:tailEnd/>
            </a:ln>
          </p:spPr>
          <p:txBody>
            <a:bodyPr wrap="none" anchor="ctr"/>
            <a:lstStyle/>
            <a:p>
              <a:pPr algn="ctr"/>
              <a:r>
                <a:rPr lang="en-US" sz="1400" b="1">
                  <a:solidFill>
                    <a:schemeClr val="bg1"/>
                  </a:solidFill>
                  <a:latin typeface="Arial Black" panose="020B0A04020102020204" pitchFamily="34" charset="0"/>
                </a:rPr>
                <a:t>  License &amp;</a:t>
              </a:r>
              <a:br>
                <a:rPr lang="en-US" sz="1400" b="1">
                  <a:solidFill>
                    <a:schemeClr val="bg1"/>
                  </a:solidFill>
                  <a:latin typeface="Arial Black" panose="020B0A04020102020204" pitchFamily="34" charset="0"/>
                </a:rPr>
              </a:br>
              <a:r>
                <a:rPr lang="en-US" sz="1400" b="1">
                  <a:solidFill>
                    <a:schemeClr val="bg1"/>
                  </a:solidFill>
                  <a:latin typeface="Arial Black" panose="020B0A04020102020204" pitchFamily="34" charset="0"/>
                </a:rPr>
                <a:t> invoice</a:t>
              </a:r>
              <a:br>
                <a:rPr lang="en-US" sz="1400" b="1">
                  <a:solidFill>
                    <a:schemeClr val="bg1"/>
                  </a:solidFill>
                  <a:latin typeface="Arial Black" panose="020B0A04020102020204" pitchFamily="34" charset="0"/>
                </a:rPr>
              </a:br>
              <a:r>
                <a:rPr lang="en-US" sz="1400" b="1">
                  <a:solidFill>
                    <a:schemeClr val="bg1"/>
                  </a:solidFill>
                  <a:latin typeface="Arial Black" panose="020B0A04020102020204" pitchFamily="34" charset="0"/>
                </a:rPr>
                <a:t> generation</a:t>
              </a:r>
            </a:p>
          </p:txBody>
        </p:sp>
        <p:sp>
          <p:nvSpPr>
            <p:cNvPr id="29707" name="AutoShape 14"/>
            <p:cNvSpPr>
              <a:spLocks noChangeArrowheads="1"/>
            </p:cNvSpPr>
            <p:nvPr/>
          </p:nvSpPr>
          <p:spPr bwMode="auto">
            <a:xfrm>
              <a:off x="7248525" y="4195763"/>
              <a:ext cx="1346200" cy="733425"/>
            </a:xfrm>
            <a:prstGeom prst="chevron">
              <a:avLst>
                <a:gd name="adj" fmla="val 41758"/>
              </a:avLst>
            </a:prstGeom>
            <a:solidFill>
              <a:schemeClr val="accent1"/>
            </a:solidFill>
            <a:ln w="28575">
              <a:solidFill>
                <a:schemeClr val="tx1"/>
              </a:solidFill>
              <a:miter lim="800000"/>
              <a:headEnd/>
              <a:tailEnd/>
            </a:ln>
          </p:spPr>
          <p:txBody>
            <a:bodyPr wrap="none" anchor="ctr"/>
            <a:lstStyle/>
            <a:p>
              <a:pPr algn="ctr"/>
              <a:r>
                <a:rPr lang="en-US" sz="1400" b="1">
                  <a:solidFill>
                    <a:schemeClr val="bg1"/>
                  </a:solidFill>
                  <a:latin typeface="Arial Black" panose="020B0A04020102020204" pitchFamily="34" charset="0"/>
                </a:rPr>
                <a:t>    Frequency</a:t>
              </a:r>
              <a:br>
                <a:rPr lang="en-US" sz="1400" b="1">
                  <a:solidFill>
                    <a:schemeClr val="bg1"/>
                  </a:solidFill>
                  <a:latin typeface="Arial Black" panose="020B0A04020102020204" pitchFamily="34" charset="0"/>
                </a:rPr>
              </a:br>
              <a:r>
                <a:rPr lang="en-US" sz="1400" b="1">
                  <a:solidFill>
                    <a:schemeClr val="bg1"/>
                  </a:solidFill>
                  <a:latin typeface="Arial Black" panose="020B0A04020102020204" pitchFamily="34" charset="0"/>
                </a:rPr>
                <a:t>    assignment</a:t>
              </a:r>
            </a:p>
          </p:txBody>
        </p:sp>
        <p:sp>
          <p:nvSpPr>
            <p:cNvPr id="29708" name="AutoShape 15"/>
            <p:cNvSpPr>
              <a:spLocks noChangeArrowheads="1"/>
            </p:cNvSpPr>
            <p:nvPr/>
          </p:nvSpPr>
          <p:spPr bwMode="auto">
            <a:xfrm flipH="1">
              <a:off x="6289675" y="2249488"/>
              <a:ext cx="1095375" cy="747712"/>
            </a:xfrm>
            <a:prstGeom prst="homePlate">
              <a:avLst>
                <a:gd name="adj" fmla="val 27394"/>
              </a:avLst>
            </a:prstGeom>
            <a:solidFill>
              <a:srgbClr val="FF9999"/>
            </a:solidFill>
            <a:ln w="9525">
              <a:solidFill>
                <a:schemeClr val="tx1"/>
              </a:solidFill>
              <a:miter lim="800000"/>
              <a:headEnd/>
              <a:tailEnd/>
            </a:ln>
          </p:spPr>
          <p:txBody>
            <a:bodyPr wrap="none" anchor="ctr"/>
            <a:lstStyle/>
            <a:p>
              <a:pPr algn="ctr"/>
              <a:r>
                <a:rPr lang="en-US" sz="1400" b="1" dirty="0">
                  <a:latin typeface="Arial Black" panose="020B0A04020102020204" pitchFamily="34" charset="0"/>
                </a:rPr>
                <a:t>License &amp;</a:t>
              </a:r>
              <a:br>
                <a:rPr lang="en-US" sz="1400" b="1" dirty="0">
                  <a:latin typeface="Arial Black" panose="020B0A04020102020204" pitchFamily="34" charset="0"/>
                </a:rPr>
              </a:br>
              <a:r>
                <a:rPr lang="en-US" sz="1400" b="1" dirty="0">
                  <a:latin typeface="Arial Black" panose="020B0A04020102020204" pitchFamily="34" charset="0"/>
                </a:rPr>
                <a:t> invoice</a:t>
              </a:r>
              <a:br>
                <a:rPr lang="en-US" sz="1400" b="1" dirty="0">
                  <a:latin typeface="Arial Black" panose="020B0A04020102020204" pitchFamily="34" charset="0"/>
                </a:rPr>
              </a:br>
              <a:r>
                <a:rPr lang="en-US" sz="1400" b="1" dirty="0">
                  <a:latin typeface="Arial Black" panose="020B0A04020102020204" pitchFamily="34" charset="0"/>
                </a:rPr>
                <a:t> sending</a:t>
              </a:r>
            </a:p>
          </p:txBody>
        </p:sp>
        <p:sp>
          <p:nvSpPr>
            <p:cNvPr id="29709" name="AutoShape 17"/>
            <p:cNvSpPr>
              <a:spLocks noChangeArrowheads="1"/>
            </p:cNvSpPr>
            <p:nvPr/>
          </p:nvSpPr>
          <p:spPr bwMode="auto">
            <a:xfrm flipH="1">
              <a:off x="2033588" y="3248025"/>
              <a:ext cx="1095375" cy="747713"/>
            </a:xfrm>
            <a:prstGeom prst="homePlate">
              <a:avLst>
                <a:gd name="adj" fmla="val 27394"/>
              </a:avLst>
            </a:prstGeom>
            <a:solidFill>
              <a:srgbClr val="FF9999"/>
            </a:solidFill>
            <a:ln w="9525">
              <a:solidFill>
                <a:schemeClr val="tx1"/>
              </a:solidFill>
              <a:miter lim="800000"/>
              <a:headEnd/>
              <a:tailEnd/>
            </a:ln>
          </p:spPr>
          <p:txBody>
            <a:bodyPr wrap="none" anchor="ctr"/>
            <a:lstStyle/>
            <a:p>
              <a:pPr algn="ctr"/>
              <a:r>
                <a:rPr lang="en-US" sz="1400" b="1">
                  <a:latin typeface="Arial Black" panose="020B0A04020102020204" pitchFamily="34" charset="0"/>
                </a:rPr>
                <a:t> Rejection</a:t>
              </a:r>
              <a:br>
                <a:rPr lang="en-US" sz="1400" b="1">
                  <a:latin typeface="Arial Black" panose="020B0A04020102020204" pitchFamily="34" charset="0"/>
                </a:rPr>
              </a:br>
              <a:r>
                <a:rPr lang="en-US" sz="1400" b="1">
                  <a:latin typeface="Arial Black" panose="020B0A04020102020204" pitchFamily="34" charset="0"/>
                </a:rPr>
                <a:t> of request,</a:t>
              </a:r>
              <a:br>
                <a:rPr lang="en-US" sz="1400" b="1">
                  <a:latin typeface="Arial Black" panose="020B0A04020102020204" pitchFamily="34" charset="0"/>
                </a:rPr>
              </a:br>
              <a:r>
                <a:rPr lang="en-US" sz="1400" b="1">
                  <a:latin typeface="Arial Black" panose="020B0A04020102020204" pitchFamily="34" charset="0"/>
                </a:rPr>
                <a:t> reasonably</a:t>
              </a:r>
            </a:p>
          </p:txBody>
        </p:sp>
        <p:sp>
          <p:nvSpPr>
            <p:cNvPr id="29710" name="AutoShape 18"/>
            <p:cNvSpPr>
              <a:spLocks noChangeArrowheads="1"/>
            </p:cNvSpPr>
            <p:nvPr/>
          </p:nvSpPr>
          <p:spPr bwMode="auto">
            <a:xfrm rot="16200000" flipH="1">
              <a:off x="229394" y="2817019"/>
              <a:ext cx="1316037" cy="581025"/>
            </a:xfrm>
            <a:prstGeom prst="homePlate">
              <a:avLst>
                <a:gd name="adj" fmla="val 0"/>
              </a:avLst>
            </a:prstGeom>
            <a:solidFill>
              <a:srgbClr val="99FF66"/>
            </a:solidFill>
            <a:ln w="9525">
              <a:solidFill>
                <a:schemeClr val="tx1"/>
              </a:solidFill>
              <a:miter lim="800000"/>
              <a:headEnd/>
              <a:tailEnd/>
            </a:ln>
          </p:spPr>
          <p:txBody>
            <a:bodyPr wrap="none" anchor="ctr"/>
            <a:lstStyle/>
            <a:p>
              <a:pPr algn="ctr"/>
              <a:r>
                <a:rPr lang="en-US" sz="1400" b="1" dirty="0">
                  <a:latin typeface="Arial Black" panose="020B0A04020102020204" pitchFamily="34" charset="0"/>
                </a:rPr>
                <a:t> Spectrum</a:t>
              </a:r>
              <a:br>
                <a:rPr lang="en-US" sz="1400" b="1" dirty="0">
                  <a:latin typeface="Arial Black" panose="020B0A04020102020204" pitchFamily="34" charset="0"/>
                </a:rPr>
              </a:br>
              <a:r>
                <a:rPr lang="en-US" sz="1400" b="1" dirty="0">
                  <a:latin typeface="Arial Black" panose="020B0A04020102020204" pitchFamily="34" charset="0"/>
                </a:rPr>
                <a:t>User</a:t>
              </a:r>
            </a:p>
          </p:txBody>
        </p:sp>
        <p:sp>
          <p:nvSpPr>
            <p:cNvPr id="29711" name="AutoShape 20"/>
            <p:cNvSpPr>
              <a:spLocks noChangeArrowheads="1"/>
            </p:cNvSpPr>
            <p:nvPr/>
          </p:nvSpPr>
          <p:spPr bwMode="auto">
            <a:xfrm>
              <a:off x="1312863" y="5151438"/>
              <a:ext cx="846137" cy="733425"/>
            </a:xfrm>
            <a:prstGeom prst="chevron">
              <a:avLst>
                <a:gd name="adj" fmla="val 0"/>
              </a:avLst>
            </a:prstGeom>
            <a:solidFill>
              <a:srgbClr val="CCFF99"/>
            </a:solidFill>
            <a:ln w="9525">
              <a:solidFill>
                <a:schemeClr val="tx1"/>
              </a:solidFill>
              <a:prstDash val="dash"/>
              <a:miter lim="800000"/>
              <a:headEnd/>
              <a:tailEnd/>
            </a:ln>
          </p:spPr>
          <p:txBody>
            <a:bodyPr wrap="none" anchor="ctr"/>
            <a:lstStyle/>
            <a:p>
              <a:pPr algn="ctr" rtl="1"/>
              <a:r>
                <a:rPr lang="en-US" sz="1400" b="1" i="1" dirty="0">
                  <a:latin typeface="Arial Black" panose="020B0A04020102020204" pitchFamily="34" charset="0"/>
                </a:rPr>
                <a:t>Folder </a:t>
              </a:r>
              <a:br>
                <a:rPr lang="en-US" sz="1400" b="1" i="1" dirty="0">
                  <a:latin typeface="Arial Black" panose="020B0A04020102020204" pitchFamily="34" charset="0"/>
                </a:rPr>
              </a:br>
              <a:r>
                <a:rPr lang="en-US" sz="1400" b="1" i="1" dirty="0">
                  <a:latin typeface="Arial Black" panose="020B0A04020102020204" pitchFamily="34" charset="0"/>
                </a:rPr>
                <a:t>Creation</a:t>
              </a:r>
            </a:p>
          </p:txBody>
        </p:sp>
        <p:sp>
          <p:nvSpPr>
            <p:cNvPr id="29712" name="AutoShape 21"/>
            <p:cNvSpPr>
              <a:spLocks noChangeArrowheads="1"/>
            </p:cNvSpPr>
            <p:nvPr/>
          </p:nvSpPr>
          <p:spPr bwMode="auto">
            <a:xfrm>
              <a:off x="2282825" y="5151438"/>
              <a:ext cx="1789113" cy="733425"/>
            </a:xfrm>
            <a:prstGeom prst="chevron">
              <a:avLst>
                <a:gd name="adj" fmla="val 0"/>
              </a:avLst>
            </a:prstGeom>
            <a:solidFill>
              <a:srgbClr val="CCFF99"/>
            </a:solidFill>
            <a:ln w="9525">
              <a:solidFill>
                <a:schemeClr val="tx1"/>
              </a:solidFill>
              <a:prstDash val="dash"/>
              <a:miter lim="800000"/>
              <a:headEnd/>
              <a:tailEnd/>
            </a:ln>
          </p:spPr>
          <p:txBody>
            <a:bodyPr wrap="none" anchor="ctr"/>
            <a:lstStyle/>
            <a:p>
              <a:pPr algn="ctr"/>
              <a:r>
                <a:rPr lang="en-US" sz="1400" b="1" i="1">
                  <a:latin typeface="Arial Black" panose="020B0A04020102020204" pitchFamily="34" charset="0"/>
                </a:rPr>
                <a:t>Processing,</a:t>
              </a:r>
              <a:br>
                <a:rPr lang="en-US" sz="1400" b="1" i="1">
                  <a:latin typeface="Arial Black" panose="020B0A04020102020204" pitchFamily="34" charset="0"/>
                </a:rPr>
              </a:br>
              <a:r>
                <a:rPr lang="en-US" sz="1400" b="1" i="1">
                  <a:latin typeface="Arial Black" panose="020B0A04020102020204" pitchFamily="34" charset="0"/>
                </a:rPr>
                <a:t> administrative and </a:t>
              </a:r>
              <a:br>
                <a:rPr lang="en-US" sz="1400" b="1" i="1">
                  <a:latin typeface="Arial Black" panose="020B0A04020102020204" pitchFamily="34" charset="0"/>
                </a:rPr>
              </a:br>
              <a:r>
                <a:rPr lang="en-US" sz="1400" b="1" i="1">
                  <a:latin typeface="Arial Black" panose="020B0A04020102020204" pitchFamily="34" charset="0"/>
                </a:rPr>
                <a:t>technical analysis</a:t>
              </a:r>
            </a:p>
          </p:txBody>
        </p:sp>
        <p:sp>
          <p:nvSpPr>
            <p:cNvPr id="29713" name="AutoShape 22"/>
            <p:cNvSpPr>
              <a:spLocks noChangeArrowheads="1"/>
            </p:cNvSpPr>
            <p:nvPr/>
          </p:nvSpPr>
          <p:spPr bwMode="auto">
            <a:xfrm>
              <a:off x="4208463" y="5151438"/>
              <a:ext cx="1789112" cy="733425"/>
            </a:xfrm>
            <a:prstGeom prst="chevron">
              <a:avLst>
                <a:gd name="adj" fmla="val 0"/>
              </a:avLst>
            </a:prstGeom>
            <a:solidFill>
              <a:srgbClr val="CCFF99"/>
            </a:solidFill>
            <a:ln w="9525">
              <a:solidFill>
                <a:schemeClr val="tx1"/>
              </a:solidFill>
              <a:prstDash val="dash"/>
              <a:miter lim="800000"/>
              <a:headEnd/>
              <a:tailEnd/>
            </a:ln>
          </p:spPr>
          <p:txBody>
            <a:bodyPr wrap="none" anchor="ctr"/>
            <a:lstStyle/>
            <a:p>
              <a:pPr algn="ctr"/>
              <a:r>
                <a:rPr lang="en-US" sz="1400" b="1" i="1" dirty="0">
                  <a:latin typeface="Arial Black" panose="020B0A04020102020204" pitchFamily="34" charset="0"/>
                </a:rPr>
                <a:t>Coordination study</a:t>
              </a:r>
              <a:br>
                <a:rPr lang="en-US" sz="1400" b="1" i="1" dirty="0">
                  <a:latin typeface="Arial Black" panose="020B0A04020102020204" pitchFamily="34" charset="0"/>
                </a:rPr>
              </a:br>
              <a:r>
                <a:rPr lang="en-US" sz="1400" b="1" i="1" dirty="0">
                  <a:latin typeface="Arial Black" panose="020B0A04020102020204" pitchFamily="34" charset="0"/>
                </a:rPr>
                <a:t> &amp; submission to ITU</a:t>
              </a:r>
              <a:r>
                <a:rPr lang="en-US" sz="1400" b="1" i="1" dirty="0">
                  <a:solidFill>
                    <a:srgbClr val="FF0000"/>
                  </a:solidFill>
                  <a:latin typeface="Arial Black" panose="020B0A04020102020204" pitchFamily="34" charset="0"/>
                </a:rPr>
                <a:t>*</a:t>
              </a:r>
            </a:p>
          </p:txBody>
        </p:sp>
        <p:sp>
          <p:nvSpPr>
            <p:cNvPr id="29714" name="AutoShape 23"/>
            <p:cNvSpPr>
              <a:spLocks noChangeArrowheads="1"/>
            </p:cNvSpPr>
            <p:nvPr/>
          </p:nvSpPr>
          <p:spPr bwMode="auto">
            <a:xfrm>
              <a:off x="536575" y="5151438"/>
              <a:ext cx="666750" cy="733425"/>
            </a:xfrm>
            <a:prstGeom prst="chevron">
              <a:avLst>
                <a:gd name="adj" fmla="val 0"/>
              </a:avLst>
            </a:prstGeom>
            <a:solidFill>
              <a:srgbClr val="CCFF99"/>
            </a:solidFill>
            <a:ln w="9525">
              <a:solidFill>
                <a:schemeClr val="tx1"/>
              </a:solidFill>
              <a:prstDash val="dash"/>
              <a:miter lim="800000"/>
              <a:headEnd/>
              <a:tailEnd/>
            </a:ln>
          </p:spPr>
          <p:txBody>
            <a:bodyPr wrap="none" anchor="ctr"/>
            <a:lstStyle/>
            <a:p>
              <a:pPr algn="ctr"/>
              <a:r>
                <a:rPr lang="en-US" sz="1400" b="1" i="1" dirty="0">
                  <a:latin typeface="Arial Black" panose="020B0A04020102020204" pitchFamily="34" charset="0"/>
                </a:rPr>
                <a:t>Official</a:t>
              </a:r>
              <a:br>
                <a:rPr lang="en-US" sz="1400" b="1" i="1" dirty="0">
                  <a:latin typeface="Arial Black" panose="020B0A04020102020204" pitchFamily="34" charset="0"/>
                </a:rPr>
              </a:br>
              <a:r>
                <a:rPr lang="en-US" sz="1400" b="1" i="1" dirty="0">
                  <a:latin typeface="Arial Black" panose="020B0A04020102020204" pitchFamily="34" charset="0"/>
                </a:rPr>
                <a:t>request</a:t>
              </a:r>
            </a:p>
          </p:txBody>
        </p:sp>
        <p:sp>
          <p:nvSpPr>
            <p:cNvPr id="29715" name="AutoShape 24"/>
            <p:cNvSpPr>
              <a:spLocks noChangeArrowheads="1"/>
            </p:cNvSpPr>
            <p:nvPr/>
          </p:nvSpPr>
          <p:spPr bwMode="auto">
            <a:xfrm>
              <a:off x="6134100" y="5151438"/>
              <a:ext cx="2147888" cy="733425"/>
            </a:xfrm>
            <a:prstGeom prst="chevron">
              <a:avLst>
                <a:gd name="adj" fmla="val 0"/>
              </a:avLst>
            </a:prstGeom>
            <a:solidFill>
              <a:srgbClr val="CCFF99"/>
            </a:solidFill>
            <a:ln w="9525">
              <a:solidFill>
                <a:schemeClr val="tx1"/>
              </a:solidFill>
              <a:prstDash val="dash"/>
              <a:miter lim="800000"/>
              <a:headEnd/>
              <a:tailEnd/>
            </a:ln>
          </p:spPr>
          <p:txBody>
            <a:bodyPr wrap="none" anchor="ctr"/>
            <a:lstStyle/>
            <a:p>
              <a:pPr algn="ctr"/>
              <a:r>
                <a:rPr lang="en-US" sz="1400" b="1" i="1" dirty="0">
                  <a:latin typeface="Arial Black" panose="020B0A04020102020204" pitchFamily="34" charset="0"/>
                </a:rPr>
                <a:t>Fee calculation and</a:t>
              </a:r>
              <a:br>
                <a:rPr lang="en-US" sz="1400" b="1" i="1" dirty="0">
                  <a:latin typeface="Arial Black" panose="020B0A04020102020204" pitchFamily="34" charset="0"/>
                </a:rPr>
              </a:br>
              <a:r>
                <a:rPr lang="en-US" sz="1400" b="1" i="1" dirty="0">
                  <a:latin typeface="Arial Black" panose="020B0A04020102020204" pitchFamily="34" charset="0"/>
                </a:rPr>
                <a:t>licensing, </a:t>
              </a:r>
              <a:br>
                <a:rPr lang="en-US" sz="1400" b="1" i="1" dirty="0">
                  <a:latin typeface="Arial Black" panose="020B0A04020102020204" pitchFamily="34" charset="0"/>
                </a:rPr>
              </a:br>
              <a:r>
                <a:rPr lang="en-US" sz="1400" b="1" i="1" dirty="0">
                  <a:latin typeface="Arial Black" panose="020B0A04020102020204" pitchFamily="34" charset="0"/>
                </a:rPr>
                <a:t>collection of some fees</a:t>
              </a:r>
            </a:p>
          </p:txBody>
        </p:sp>
        <p:sp>
          <p:nvSpPr>
            <p:cNvPr id="29716" name="AutoShape 26"/>
            <p:cNvSpPr>
              <a:spLocks noChangeArrowheads="1"/>
            </p:cNvSpPr>
            <p:nvPr/>
          </p:nvSpPr>
          <p:spPr bwMode="auto">
            <a:xfrm flipH="1">
              <a:off x="4941888" y="2752725"/>
              <a:ext cx="1095375" cy="747713"/>
            </a:xfrm>
            <a:prstGeom prst="homePlate">
              <a:avLst>
                <a:gd name="adj" fmla="val 27394"/>
              </a:avLst>
            </a:prstGeom>
            <a:solidFill>
              <a:srgbClr val="FF9999"/>
            </a:solidFill>
            <a:ln w="9525">
              <a:solidFill>
                <a:schemeClr val="tx1"/>
              </a:solidFill>
              <a:miter lim="800000"/>
              <a:headEnd/>
              <a:tailEnd/>
            </a:ln>
          </p:spPr>
          <p:txBody>
            <a:bodyPr wrap="none" anchor="ctr"/>
            <a:lstStyle/>
            <a:p>
              <a:pPr algn="ctr"/>
              <a:r>
                <a:rPr lang="en-US" sz="1400" b="1">
                  <a:latin typeface="Arial Black" panose="020B0A04020102020204" pitchFamily="34" charset="0"/>
                </a:rPr>
                <a:t> Frequency</a:t>
              </a:r>
              <a:br>
                <a:rPr lang="en-US" sz="1400" b="1">
                  <a:latin typeface="Arial Black" panose="020B0A04020102020204" pitchFamily="34" charset="0"/>
                </a:rPr>
              </a:br>
              <a:r>
                <a:rPr lang="en-US" sz="1400" b="1">
                  <a:latin typeface="Arial Black" panose="020B0A04020102020204" pitchFamily="34" charset="0"/>
                </a:rPr>
                <a:t> is not</a:t>
              </a:r>
              <a:br>
                <a:rPr lang="en-US" sz="1400" b="1">
                  <a:latin typeface="Arial Black" panose="020B0A04020102020204" pitchFamily="34" charset="0"/>
                </a:rPr>
              </a:br>
              <a:r>
                <a:rPr lang="en-US" sz="1400" b="1">
                  <a:latin typeface="Arial Black" panose="020B0A04020102020204" pitchFamily="34" charset="0"/>
                </a:rPr>
                <a:t> available</a:t>
              </a:r>
            </a:p>
          </p:txBody>
        </p:sp>
        <p:sp>
          <p:nvSpPr>
            <p:cNvPr id="29717" name="Line 28"/>
            <p:cNvSpPr>
              <a:spLocks noChangeShapeType="1"/>
            </p:cNvSpPr>
            <p:nvPr/>
          </p:nvSpPr>
          <p:spPr bwMode="auto">
            <a:xfrm flipH="1">
              <a:off x="1189038" y="3614738"/>
              <a:ext cx="831850" cy="0"/>
            </a:xfrm>
            <a:prstGeom prst="line">
              <a:avLst/>
            </a:prstGeom>
            <a:noFill/>
            <a:ln w="9525">
              <a:solidFill>
                <a:schemeClr val="tx1"/>
              </a:solidFill>
              <a:round/>
              <a:headEnd/>
              <a:tailEnd type="triangle" w="med" len="med"/>
            </a:ln>
          </p:spPr>
          <p:txBody>
            <a:bodyPr/>
            <a:lstStyle/>
            <a:p>
              <a:endParaRPr lang="en-US" b="1">
                <a:latin typeface="Arial Black" panose="020B0A04020102020204" pitchFamily="34" charset="0"/>
              </a:endParaRPr>
            </a:p>
          </p:txBody>
        </p:sp>
        <p:sp>
          <p:nvSpPr>
            <p:cNvPr id="29718" name="Line 29"/>
            <p:cNvSpPr>
              <a:spLocks noChangeShapeType="1"/>
            </p:cNvSpPr>
            <p:nvPr/>
          </p:nvSpPr>
          <p:spPr bwMode="auto">
            <a:xfrm flipH="1">
              <a:off x="1189038" y="3117850"/>
              <a:ext cx="3729037" cy="0"/>
            </a:xfrm>
            <a:prstGeom prst="line">
              <a:avLst/>
            </a:prstGeom>
            <a:noFill/>
            <a:ln w="9525">
              <a:solidFill>
                <a:schemeClr val="tx1"/>
              </a:solidFill>
              <a:round/>
              <a:headEnd/>
              <a:tailEnd type="triangle" w="med" len="med"/>
            </a:ln>
          </p:spPr>
          <p:txBody>
            <a:bodyPr/>
            <a:lstStyle/>
            <a:p>
              <a:endParaRPr lang="en-US" b="1">
                <a:latin typeface="Arial Black" panose="020B0A04020102020204" pitchFamily="34" charset="0"/>
              </a:endParaRPr>
            </a:p>
          </p:txBody>
        </p:sp>
        <p:sp>
          <p:nvSpPr>
            <p:cNvPr id="29719" name="Line 30"/>
            <p:cNvSpPr>
              <a:spLocks noChangeShapeType="1"/>
            </p:cNvSpPr>
            <p:nvPr/>
          </p:nvSpPr>
          <p:spPr bwMode="auto">
            <a:xfrm flipH="1">
              <a:off x="1176338" y="2617788"/>
              <a:ext cx="5111750" cy="0"/>
            </a:xfrm>
            <a:prstGeom prst="line">
              <a:avLst/>
            </a:prstGeom>
            <a:noFill/>
            <a:ln w="9525">
              <a:solidFill>
                <a:schemeClr val="tx1"/>
              </a:solidFill>
              <a:round/>
              <a:headEnd/>
              <a:tailEnd type="triangle" w="med" len="med"/>
            </a:ln>
          </p:spPr>
          <p:txBody>
            <a:bodyPr/>
            <a:lstStyle/>
            <a:p>
              <a:endParaRPr lang="en-US" b="1">
                <a:latin typeface="Arial Black" panose="020B0A04020102020204" pitchFamily="34" charset="0"/>
              </a:endParaRPr>
            </a:p>
          </p:txBody>
        </p:sp>
        <p:sp>
          <p:nvSpPr>
            <p:cNvPr id="29720" name="Line 32"/>
            <p:cNvSpPr>
              <a:spLocks noChangeShapeType="1"/>
            </p:cNvSpPr>
            <p:nvPr/>
          </p:nvSpPr>
          <p:spPr bwMode="auto">
            <a:xfrm flipV="1">
              <a:off x="6856413" y="2992438"/>
              <a:ext cx="0" cy="1176337"/>
            </a:xfrm>
            <a:prstGeom prst="line">
              <a:avLst/>
            </a:prstGeom>
            <a:noFill/>
            <a:ln w="9525">
              <a:solidFill>
                <a:schemeClr val="tx1"/>
              </a:solidFill>
              <a:round/>
              <a:headEnd/>
              <a:tailEnd type="triangle" w="med" len="med"/>
            </a:ln>
          </p:spPr>
          <p:txBody>
            <a:bodyPr/>
            <a:lstStyle/>
            <a:p>
              <a:endParaRPr lang="en-US" b="1">
                <a:latin typeface="Arial Black" panose="020B0A04020102020204" pitchFamily="34" charset="0"/>
              </a:endParaRPr>
            </a:p>
          </p:txBody>
        </p:sp>
        <p:sp>
          <p:nvSpPr>
            <p:cNvPr id="29721" name="Line 33"/>
            <p:cNvSpPr>
              <a:spLocks noChangeShapeType="1"/>
            </p:cNvSpPr>
            <p:nvPr/>
          </p:nvSpPr>
          <p:spPr bwMode="auto">
            <a:xfrm flipV="1">
              <a:off x="5581650" y="3532188"/>
              <a:ext cx="0" cy="636587"/>
            </a:xfrm>
            <a:prstGeom prst="line">
              <a:avLst/>
            </a:prstGeom>
            <a:noFill/>
            <a:ln w="9525">
              <a:solidFill>
                <a:schemeClr val="tx1"/>
              </a:solidFill>
              <a:round/>
              <a:headEnd/>
              <a:tailEnd type="triangle" w="med" len="med"/>
            </a:ln>
          </p:spPr>
          <p:txBody>
            <a:bodyPr/>
            <a:lstStyle/>
            <a:p>
              <a:endParaRPr lang="en-US" b="1">
                <a:latin typeface="Arial Black" panose="020B0A04020102020204" pitchFamily="34" charset="0"/>
              </a:endParaRPr>
            </a:p>
          </p:txBody>
        </p:sp>
        <p:sp>
          <p:nvSpPr>
            <p:cNvPr id="29722" name="Line 34"/>
            <p:cNvSpPr>
              <a:spLocks noChangeShapeType="1"/>
            </p:cNvSpPr>
            <p:nvPr/>
          </p:nvSpPr>
          <p:spPr bwMode="auto">
            <a:xfrm flipV="1">
              <a:off x="2755900" y="4017963"/>
              <a:ext cx="0" cy="150812"/>
            </a:xfrm>
            <a:prstGeom prst="line">
              <a:avLst/>
            </a:prstGeom>
            <a:noFill/>
            <a:ln w="9525">
              <a:solidFill>
                <a:schemeClr val="tx1"/>
              </a:solidFill>
              <a:round/>
              <a:headEnd/>
              <a:tailEnd type="triangle" w="med" len="med"/>
            </a:ln>
          </p:spPr>
          <p:txBody>
            <a:bodyPr/>
            <a:lstStyle/>
            <a:p>
              <a:endParaRPr lang="en-US" b="1">
                <a:latin typeface="Arial Black" panose="020B0A04020102020204" pitchFamily="34" charset="0"/>
              </a:endParaRPr>
            </a:p>
          </p:txBody>
        </p:sp>
        <p:sp>
          <p:nvSpPr>
            <p:cNvPr id="29723" name="AutoShape 36"/>
            <p:cNvSpPr>
              <a:spLocks noChangeArrowheads="1"/>
            </p:cNvSpPr>
            <p:nvPr/>
          </p:nvSpPr>
          <p:spPr bwMode="auto">
            <a:xfrm>
              <a:off x="636588" y="3806825"/>
              <a:ext cx="525462" cy="320675"/>
            </a:xfrm>
            <a:prstGeom prst="downArrow">
              <a:avLst>
                <a:gd name="adj1" fmla="val 56269"/>
                <a:gd name="adj2" fmla="val 60954"/>
              </a:avLst>
            </a:prstGeom>
            <a:solidFill>
              <a:schemeClr val="accent1"/>
            </a:solidFill>
            <a:ln w="28575">
              <a:solidFill>
                <a:schemeClr val="tx1"/>
              </a:solidFill>
              <a:miter lim="800000"/>
              <a:headEnd/>
              <a:tailEnd/>
            </a:ln>
          </p:spPr>
          <p:txBody>
            <a:bodyPr vert="eaVert" wrap="none" anchor="ctr"/>
            <a:lstStyle/>
            <a:p>
              <a:pPr algn="r" rtl="1"/>
              <a:endParaRPr lang="en-US" b="1">
                <a:latin typeface="Arial Black" panose="020B0A04020102020204" pitchFamily="34" charset="0"/>
              </a:endParaRPr>
            </a:p>
          </p:txBody>
        </p:sp>
      </p:grpSp>
      <p:sp>
        <p:nvSpPr>
          <p:cNvPr id="3" name="Rectangle 2"/>
          <p:cNvSpPr/>
          <p:nvPr/>
        </p:nvSpPr>
        <p:spPr>
          <a:xfrm>
            <a:off x="0" y="6215664"/>
            <a:ext cx="10564483" cy="369332"/>
          </a:xfrm>
          <a:prstGeom prst="rect">
            <a:avLst/>
          </a:prstGeom>
        </p:spPr>
        <p:txBody>
          <a:bodyPr wrap="square">
            <a:spAutoFit/>
          </a:bodyPr>
          <a:lstStyle/>
          <a:p>
            <a:pPr lvl="0"/>
            <a:r>
              <a:rPr lang="en-US" b="1" i="1" dirty="0">
                <a:solidFill>
                  <a:srgbClr val="FF0000"/>
                </a:solidFill>
              </a:rPr>
              <a:t>*  </a:t>
            </a:r>
            <a:r>
              <a:rPr lang="en-US" dirty="0">
                <a:solidFill>
                  <a:srgbClr val="1F497D"/>
                </a:solidFill>
                <a:latin typeface="Calibri" panose="020F0502020204030204" pitchFamily="34" charset="0"/>
                <a:ea typeface="SimSun" panose="02010600030101010101" pitchFamily="2" charset="-122"/>
                <a:cs typeface="Arial" panose="020B0604020202020204" pitchFamily="34" charset="0"/>
              </a:rPr>
              <a:t> </a:t>
            </a:r>
            <a:r>
              <a:rPr lang="en-US" sz="1400" i="1" dirty="0">
                <a:solidFill>
                  <a:srgbClr val="1F497D"/>
                </a:solidFill>
                <a:latin typeface="Calibri" panose="020F0502020204030204" pitchFamily="34" charset="0"/>
                <a:ea typeface="SimSun" panose="02010600030101010101" pitchFamily="2" charset="-122"/>
                <a:cs typeface="Arial" panose="020B0604020202020204" pitchFamily="34" charset="0"/>
              </a:rPr>
              <a:t>ITU notification is not required for each cases, and that a bi/multilateral agreement is stronger than the RR (see Article 6 of the RR)</a:t>
            </a:r>
            <a:endParaRPr lang="en-US" sz="1400" i="1" dirty="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868386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61373"/>
            <a:ext cx="12192000" cy="175432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lIns="91440" tIns="45720" rIns="91440" bIns="45720">
            <a:spAutoFit/>
          </a:bodyPr>
          <a:lstStyle/>
          <a:p>
            <a:r>
              <a:rPr lang="en-US" sz="5400" b="1" dirty="0" smtClean="0">
                <a:ln w="10160">
                  <a:solidFill>
                    <a:srgbClr val="4F81BD"/>
                  </a:solidFill>
                  <a:prstDash val="solid"/>
                </a:ln>
                <a:solidFill>
                  <a:srgbClr val="FFFFFF"/>
                </a:solidFill>
                <a:effectLst>
                  <a:outerShdw blurRad="38100" dist="32000" dir="5400000" algn="tl">
                    <a:srgbClr val="000000">
                      <a:alpha val="30000"/>
                    </a:srgbClr>
                  </a:outerShdw>
                </a:effectLst>
                <a:latin typeface="Cambria" panose="02040503050406030204" pitchFamily="18" charset="0"/>
              </a:rPr>
              <a:t>Automation of National Spectrum Management</a:t>
            </a:r>
            <a:endParaRPr lang="en-US" sz="5400" b="1" dirty="0">
              <a:ln w="10160">
                <a:solidFill>
                  <a:srgbClr val="4F81BD"/>
                </a:solidFill>
                <a:prstDash val="solid"/>
              </a:ln>
              <a:solidFill>
                <a:srgbClr val="FFFFFF"/>
              </a:solidFill>
              <a:effectLst>
                <a:outerShdw blurRad="38100" dist="32000" dir="5400000" algn="tl">
                  <a:srgbClr val="000000">
                    <a:alpha val="30000"/>
                  </a:srgbClr>
                </a:outerShdw>
              </a:effectLst>
              <a:latin typeface="Cambria" panose="02040503050406030204" pitchFamily="18" charset="0"/>
            </a:endParaRPr>
          </a:p>
        </p:txBody>
      </p:sp>
    </p:spTree>
    <p:extLst>
      <p:ext uri="{BB962C8B-B14F-4D97-AF65-F5344CB8AC3E}">
        <p14:creationId xmlns:p14="http://schemas.microsoft.com/office/powerpoint/2010/main" val="26869473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Background</a:t>
            </a:r>
            <a:endParaRPr lang="en-GB"/>
          </a:p>
        </p:txBody>
      </p:sp>
      <p:sp>
        <p:nvSpPr>
          <p:cNvPr id="3" name="Content Placeholder 2"/>
          <p:cNvSpPr>
            <a:spLocks noGrp="1"/>
          </p:cNvSpPr>
          <p:nvPr>
            <p:ph idx="1"/>
          </p:nvPr>
        </p:nvSpPr>
        <p:spPr>
          <a:xfrm>
            <a:off x="121919" y="1179012"/>
            <a:ext cx="11467201" cy="5213162"/>
          </a:xfrm>
        </p:spPr>
        <p:txBody>
          <a:bodyPr>
            <a:noAutofit/>
          </a:bodyPr>
          <a:lstStyle/>
          <a:p>
            <a:r>
              <a:rPr lang="en-US" sz="2400" b="1" dirty="0"/>
              <a:t>The use of computers in the spectrum management process has become crucial for most Administrations  that are faced with the ever-increasing use of the radio frequencies. </a:t>
            </a:r>
          </a:p>
          <a:p>
            <a:r>
              <a:rPr lang="en-US" sz="2400" b="1" dirty="0"/>
              <a:t>Some crucial aspects in the establishment of a computer-aided spectrum management are:</a:t>
            </a:r>
          </a:p>
          <a:p>
            <a:pPr lvl="1">
              <a:tabLst>
                <a:tab pos="723900" algn="l"/>
              </a:tabLst>
            </a:pPr>
            <a:r>
              <a:rPr lang="en-US" sz="2000" dirty="0"/>
              <a:t>Technical analysis (propagation, coverage, interference prevention etc.)</a:t>
            </a:r>
          </a:p>
          <a:p>
            <a:pPr lvl="1">
              <a:tabLst>
                <a:tab pos="723900" algn="l"/>
              </a:tabLst>
            </a:pPr>
            <a:r>
              <a:rPr lang="en-US" sz="2000" dirty="0"/>
              <a:t>Administrative procedures (registration and issuing of licenses) </a:t>
            </a:r>
          </a:p>
          <a:p>
            <a:pPr lvl="1">
              <a:tabLst>
                <a:tab pos="723900" algn="l"/>
              </a:tabLst>
            </a:pPr>
            <a:r>
              <a:rPr lang="en-US" sz="2000" dirty="0"/>
              <a:t>Regular Spectrum fee invoicing</a:t>
            </a:r>
          </a:p>
          <a:p>
            <a:pPr lvl="1">
              <a:tabLst>
                <a:tab pos="723900" algn="l"/>
              </a:tabLst>
            </a:pPr>
            <a:r>
              <a:rPr lang="en-US" sz="2000" dirty="0"/>
              <a:t>Frequency coordination</a:t>
            </a:r>
          </a:p>
          <a:p>
            <a:pPr lvl="1">
              <a:tabLst>
                <a:tab pos="723900" algn="l"/>
              </a:tabLst>
            </a:pPr>
            <a:r>
              <a:rPr lang="en-US" sz="2000" dirty="0"/>
              <a:t>Notifications of assignments to the ITU according to the Radio Regulations</a:t>
            </a:r>
          </a:p>
          <a:p>
            <a:pPr marL="355600" indent="-355600"/>
            <a:r>
              <a:rPr lang="en-US" b="1" dirty="0">
                <a:solidFill>
                  <a:srgbClr val="FF0000"/>
                </a:solidFill>
              </a:rPr>
              <a:t>Is it really needed?	 </a:t>
            </a:r>
          </a:p>
          <a:p>
            <a:pPr marL="355600" indent="-355600" algn="ctr">
              <a:buNone/>
            </a:pPr>
            <a:r>
              <a:rPr lang="en-US" dirty="0"/>
              <a:t>	</a:t>
            </a:r>
            <a:endParaRPr lang="en-US" dirty="0" smtClean="0"/>
          </a:p>
          <a:p>
            <a:pPr marL="355600" indent="-355600" algn="ctr">
              <a:buNone/>
            </a:pPr>
            <a:r>
              <a:rPr lang="en-US" b="1" dirty="0" smtClean="0"/>
              <a:t>The </a:t>
            </a:r>
            <a:r>
              <a:rPr lang="en-US" b="1" dirty="0"/>
              <a:t>definitive answer in every case is “</a:t>
            </a:r>
            <a:r>
              <a:rPr lang="en-US" b="1" dirty="0">
                <a:solidFill>
                  <a:srgbClr val="00B050"/>
                </a:solidFill>
              </a:rPr>
              <a:t>Yes</a:t>
            </a:r>
            <a:r>
              <a:rPr lang="en-US" b="1" dirty="0"/>
              <a:t>”</a:t>
            </a:r>
          </a:p>
          <a:p>
            <a:pPr marL="355600" indent="-355600" algn="ctr">
              <a:buNone/>
            </a:pPr>
            <a:r>
              <a:rPr lang="en-US" b="1" dirty="0">
                <a:solidFill>
                  <a:schemeClr val="accent2">
                    <a:lumMod val="75000"/>
                  </a:schemeClr>
                </a:solidFill>
              </a:rPr>
              <a:t>	However, it shall be properly designed</a:t>
            </a:r>
          </a:p>
          <a:p>
            <a:pPr marL="0" indent="0">
              <a:buNone/>
            </a:pPr>
            <a:endParaRPr lang="en-GB" dirty="0"/>
          </a:p>
          <a:p>
            <a:pPr lvl="1">
              <a:tabLst>
                <a:tab pos="723900" algn="l"/>
              </a:tabLst>
            </a:pPr>
            <a:endParaRPr lang="en-US" sz="1700" dirty="0"/>
          </a:p>
          <a:p>
            <a:pPr marL="0" indent="0">
              <a:buNone/>
            </a:pPr>
            <a:endParaRPr lang="en-GB" dirty="0"/>
          </a:p>
        </p:txBody>
      </p:sp>
    </p:spTree>
    <p:extLst>
      <p:ext uri="{BB962C8B-B14F-4D97-AF65-F5344CB8AC3E}">
        <p14:creationId xmlns:p14="http://schemas.microsoft.com/office/powerpoint/2010/main" val="1645540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59458"/>
            <a:ext cx="11541760" cy="4751255"/>
          </a:xfrm>
        </p:spPr>
        <p:txBody>
          <a:bodyPr>
            <a:normAutofit/>
          </a:bodyPr>
          <a:lstStyle/>
          <a:p>
            <a:pPr marL="514350" lvl="1" indent="-514350">
              <a:spcBef>
                <a:spcPts val="1000"/>
              </a:spcBef>
              <a:buFont typeface="Wingdings" panose="05000000000000000000" pitchFamily="2" charset="2"/>
              <a:buChar char="Ø"/>
            </a:pPr>
            <a:r>
              <a:rPr lang="en-US" sz="2800" b="1" dirty="0" smtClean="0">
                <a:solidFill>
                  <a:schemeClr val="accent5">
                    <a:lumMod val="75000"/>
                  </a:schemeClr>
                </a:solidFill>
              </a:rPr>
              <a:t>Computer </a:t>
            </a:r>
            <a:r>
              <a:rPr lang="en-US" sz="2800" b="1" dirty="0">
                <a:solidFill>
                  <a:schemeClr val="accent5">
                    <a:lumMod val="75000"/>
                  </a:schemeClr>
                </a:solidFill>
              </a:rPr>
              <a:t>techniques can help in at least two ways: </a:t>
            </a:r>
          </a:p>
          <a:p>
            <a:pPr lvl="1">
              <a:tabLst>
                <a:tab pos="723900" algn="l"/>
              </a:tabLst>
            </a:pPr>
            <a:endParaRPr lang="en-US" sz="3200" i="1" dirty="0" smtClean="0"/>
          </a:p>
          <a:p>
            <a:pPr lvl="1">
              <a:tabLst>
                <a:tab pos="723900" algn="l"/>
              </a:tabLst>
            </a:pPr>
            <a:r>
              <a:rPr lang="en-US" sz="3200" i="1" dirty="0" smtClean="0"/>
              <a:t>Managing </a:t>
            </a:r>
            <a:r>
              <a:rPr lang="en-US" sz="3200" i="1" dirty="0"/>
              <a:t>and examining large amounts of data.</a:t>
            </a:r>
          </a:p>
          <a:p>
            <a:pPr lvl="1">
              <a:tabLst>
                <a:tab pos="723900" algn="l"/>
              </a:tabLst>
            </a:pPr>
            <a:endParaRPr lang="en-US" sz="3200" i="1" dirty="0" smtClean="0"/>
          </a:p>
          <a:p>
            <a:pPr lvl="1">
              <a:tabLst>
                <a:tab pos="723900" algn="l"/>
              </a:tabLst>
            </a:pPr>
            <a:r>
              <a:rPr lang="en-US" sz="3200" i="1" dirty="0" smtClean="0"/>
              <a:t>Performing </a:t>
            </a:r>
            <a:r>
              <a:rPr lang="en-US" sz="3200" i="1" dirty="0"/>
              <a:t>calculations, whether complex, or simple but repetitive.</a:t>
            </a:r>
          </a:p>
        </p:txBody>
      </p:sp>
      <p:sp>
        <p:nvSpPr>
          <p:cNvPr id="4" name="Title 3"/>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482993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Advantages of computer-aided SM</a:t>
            </a:r>
          </a:p>
        </p:txBody>
      </p:sp>
      <p:sp>
        <p:nvSpPr>
          <p:cNvPr id="3" name="Content Placeholder 2"/>
          <p:cNvSpPr>
            <a:spLocks noGrp="1"/>
          </p:cNvSpPr>
          <p:nvPr>
            <p:ph idx="1"/>
          </p:nvPr>
        </p:nvSpPr>
        <p:spPr>
          <a:xfrm>
            <a:off x="294640" y="1179012"/>
            <a:ext cx="11165840" cy="5049260"/>
          </a:xfrm>
        </p:spPr>
        <p:txBody>
          <a:bodyPr>
            <a:noAutofit/>
          </a:bodyPr>
          <a:lstStyle/>
          <a:p>
            <a:pPr marL="514350" lvl="1" indent="-514350">
              <a:spcBef>
                <a:spcPts val="1000"/>
              </a:spcBef>
              <a:buFont typeface="Wingdings" panose="05000000000000000000" pitchFamily="2" charset="2"/>
              <a:buChar char="Ø"/>
            </a:pPr>
            <a:r>
              <a:rPr lang="en-US" sz="2000" b="1" dirty="0" smtClean="0">
                <a:solidFill>
                  <a:schemeClr val="accent5">
                    <a:lumMod val="75000"/>
                  </a:schemeClr>
                </a:solidFill>
              </a:rPr>
              <a:t>Compliance with policies/</a:t>
            </a:r>
            <a:r>
              <a:rPr lang="en-US" sz="2000" b="1" dirty="0" err="1" smtClean="0">
                <a:solidFill>
                  <a:schemeClr val="accent5">
                    <a:lumMod val="75000"/>
                  </a:schemeClr>
                </a:solidFill>
              </a:rPr>
              <a:t>legilation</a:t>
            </a:r>
            <a:endParaRPr lang="en-US" sz="2000" b="1" dirty="0">
              <a:solidFill>
                <a:schemeClr val="accent5">
                  <a:lumMod val="75000"/>
                </a:schemeClr>
              </a:solidFill>
            </a:endParaRPr>
          </a:p>
          <a:p>
            <a:pPr lvl="1">
              <a:tabLst>
                <a:tab pos="723900" algn="l"/>
              </a:tabLst>
            </a:pPr>
            <a:r>
              <a:rPr lang="en-US" sz="2400" i="1" dirty="0"/>
              <a:t>Verification of the compliance of frequency assignment requests with the NTFA, RR (intl. and regional) etc.</a:t>
            </a:r>
          </a:p>
          <a:p>
            <a:pPr marL="514350" lvl="1" indent="-514350">
              <a:spcBef>
                <a:spcPts val="1000"/>
              </a:spcBef>
              <a:buFont typeface="Wingdings" panose="05000000000000000000" pitchFamily="2" charset="2"/>
              <a:buChar char="Ø"/>
            </a:pPr>
            <a:r>
              <a:rPr lang="en-US" sz="2000" b="1" dirty="0" smtClean="0">
                <a:solidFill>
                  <a:schemeClr val="accent5">
                    <a:lumMod val="75000"/>
                  </a:schemeClr>
                </a:solidFill>
              </a:rPr>
              <a:t>Compliance with Type Approval Conditions</a:t>
            </a:r>
          </a:p>
          <a:p>
            <a:pPr lvl="1">
              <a:tabLst>
                <a:tab pos="723900" algn="l"/>
              </a:tabLst>
            </a:pPr>
            <a:r>
              <a:rPr lang="en-US" sz="2400" i="1" dirty="0"/>
              <a:t>Verification that the equipment to be used has the required national certification or meets other mutual recognition agreement standards;</a:t>
            </a:r>
          </a:p>
          <a:p>
            <a:pPr marL="514350" lvl="1" indent="-514350">
              <a:spcBef>
                <a:spcPts val="1000"/>
              </a:spcBef>
              <a:buFont typeface="Wingdings" panose="05000000000000000000" pitchFamily="2" charset="2"/>
              <a:buChar char="Ø"/>
            </a:pPr>
            <a:r>
              <a:rPr lang="en-US" sz="2000" b="1" dirty="0">
                <a:solidFill>
                  <a:schemeClr val="accent5">
                    <a:lumMod val="75000"/>
                  </a:schemeClr>
                </a:solidFill>
              </a:rPr>
              <a:t>Accurate Technical </a:t>
            </a:r>
            <a:r>
              <a:rPr lang="en-US" sz="2000" b="1" dirty="0" smtClean="0">
                <a:solidFill>
                  <a:schemeClr val="accent5">
                    <a:lumMod val="75000"/>
                  </a:schemeClr>
                </a:solidFill>
              </a:rPr>
              <a:t>planning and Monitoring response</a:t>
            </a:r>
            <a:endParaRPr lang="en-US" sz="2000" b="1" dirty="0">
              <a:solidFill>
                <a:schemeClr val="accent5">
                  <a:lumMod val="75000"/>
                </a:schemeClr>
              </a:solidFill>
            </a:endParaRPr>
          </a:p>
          <a:p>
            <a:pPr lvl="1">
              <a:tabLst>
                <a:tab pos="723900" algn="l"/>
              </a:tabLst>
            </a:pPr>
            <a:r>
              <a:rPr lang="en-US" sz="2400" i="1" dirty="0"/>
              <a:t>More accurate and optimized response to assignment requests, through selection of appropriate channels taking into account details such as terrain characteristics;</a:t>
            </a:r>
          </a:p>
          <a:p>
            <a:pPr lvl="1">
              <a:tabLst>
                <a:tab pos="723900" algn="l"/>
              </a:tabLst>
            </a:pPr>
            <a:r>
              <a:rPr lang="en-US" sz="2400" i="1" dirty="0"/>
              <a:t>Appropriate treatment of radio monitoring data (See ITU-R Monitoring Handbook);</a:t>
            </a:r>
          </a:p>
          <a:p>
            <a:pPr marL="514350" lvl="1" indent="-514350">
              <a:spcBef>
                <a:spcPts val="1000"/>
              </a:spcBef>
              <a:buFont typeface="Wingdings" panose="05000000000000000000" pitchFamily="2" charset="2"/>
              <a:buChar char="Ø"/>
            </a:pPr>
            <a:r>
              <a:rPr lang="en-US" sz="2000" b="1" dirty="0">
                <a:solidFill>
                  <a:schemeClr val="accent5">
                    <a:lumMod val="75000"/>
                  </a:schemeClr>
                </a:solidFill>
              </a:rPr>
              <a:t>Decentralization of repetitive processes </a:t>
            </a:r>
          </a:p>
          <a:p>
            <a:pPr lvl="1">
              <a:tabLst>
                <a:tab pos="723900" algn="l"/>
              </a:tabLst>
            </a:pPr>
            <a:r>
              <a:rPr lang="en-US" sz="2400" i="1" dirty="0"/>
              <a:t>Automatic and decentralized on-line issue and renewal of licenses and invoices (law must allow for electronic signatures);</a:t>
            </a:r>
          </a:p>
        </p:txBody>
      </p:sp>
    </p:spTree>
    <p:extLst>
      <p:ext uri="{BB962C8B-B14F-4D97-AF65-F5344CB8AC3E}">
        <p14:creationId xmlns:p14="http://schemas.microsoft.com/office/powerpoint/2010/main" val="1420365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Advantages of computer-aided SM</a:t>
            </a:r>
          </a:p>
        </p:txBody>
      </p:sp>
      <p:sp>
        <p:nvSpPr>
          <p:cNvPr id="3" name="Content Placeholder 2"/>
          <p:cNvSpPr>
            <a:spLocks noGrp="1"/>
          </p:cNvSpPr>
          <p:nvPr>
            <p:ph idx="1"/>
          </p:nvPr>
        </p:nvSpPr>
        <p:spPr>
          <a:xfrm>
            <a:off x="254000" y="1179012"/>
            <a:ext cx="11643360" cy="4831700"/>
          </a:xfrm>
        </p:spPr>
        <p:txBody>
          <a:bodyPr>
            <a:noAutofit/>
          </a:bodyPr>
          <a:lstStyle/>
          <a:p>
            <a:pPr marL="514350" lvl="1" indent="-514350">
              <a:spcBef>
                <a:spcPts val="1000"/>
              </a:spcBef>
              <a:buFont typeface="Wingdings" panose="05000000000000000000" pitchFamily="2" charset="2"/>
              <a:buChar char="Ø"/>
            </a:pPr>
            <a:r>
              <a:rPr lang="en-US" sz="2000" b="1" dirty="0" smtClean="0">
                <a:solidFill>
                  <a:schemeClr val="accent5">
                    <a:lumMod val="75000"/>
                  </a:schemeClr>
                </a:solidFill>
              </a:rPr>
              <a:t>Faster </a:t>
            </a:r>
            <a:r>
              <a:rPr lang="en-US" sz="2000" b="1" dirty="0">
                <a:solidFill>
                  <a:schemeClr val="accent5">
                    <a:lumMod val="75000"/>
                  </a:schemeClr>
                </a:solidFill>
              </a:rPr>
              <a:t>Administrative </a:t>
            </a:r>
            <a:r>
              <a:rPr lang="en-US" sz="2000" b="1" dirty="0" smtClean="0">
                <a:solidFill>
                  <a:schemeClr val="accent5">
                    <a:lumMod val="75000"/>
                  </a:schemeClr>
                </a:solidFill>
              </a:rPr>
              <a:t>processing of applications</a:t>
            </a:r>
            <a:endParaRPr lang="en-US" sz="2000" b="1" dirty="0">
              <a:solidFill>
                <a:schemeClr val="accent5">
                  <a:lumMod val="75000"/>
                </a:schemeClr>
              </a:solidFill>
            </a:endParaRPr>
          </a:p>
          <a:p>
            <a:pPr lvl="1">
              <a:tabLst>
                <a:tab pos="723900" algn="l"/>
              </a:tabLst>
            </a:pPr>
            <a:r>
              <a:rPr lang="en-US" sz="2400" i="1" dirty="0"/>
              <a:t>E.g.: expeditious and fully documented, timely billing of spectrum users </a:t>
            </a:r>
          </a:p>
          <a:p>
            <a:pPr marL="514350" lvl="1" indent="-514350">
              <a:spcBef>
                <a:spcPts val="1000"/>
              </a:spcBef>
              <a:buFont typeface="Wingdings" panose="05000000000000000000" pitchFamily="2" charset="2"/>
              <a:buChar char="Ø"/>
              <a:tabLst>
                <a:tab pos="723900" algn="l"/>
              </a:tabLst>
            </a:pPr>
            <a:r>
              <a:rPr lang="en-US" sz="2000" b="1" dirty="0">
                <a:solidFill>
                  <a:schemeClr val="accent5">
                    <a:lumMod val="75000"/>
                  </a:schemeClr>
                </a:solidFill>
              </a:rPr>
              <a:t>Increased transparency and data availability to users inside and outside the administration.</a:t>
            </a:r>
          </a:p>
          <a:p>
            <a:pPr marL="514350" lvl="1" indent="-514350">
              <a:spcBef>
                <a:spcPts val="1000"/>
              </a:spcBef>
              <a:buFont typeface="Wingdings" panose="05000000000000000000" pitchFamily="2" charset="2"/>
              <a:buChar char="Ø"/>
              <a:tabLst>
                <a:tab pos="723900" algn="l"/>
              </a:tabLst>
            </a:pPr>
            <a:r>
              <a:rPr lang="en-US" sz="2000" b="1" dirty="0" smtClean="0">
                <a:solidFill>
                  <a:schemeClr val="accent5">
                    <a:lumMod val="75000"/>
                  </a:schemeClr>
                </a:solidFill>
              </a:rPr>
              <a:t>More </a:t>
            </a:r>
            <a:r>
              <a:rPr lang="en-US" sz="2000" b="1" dirty="0">
                <a:solidFill>
                  <a:schemeClr val="accent5">
                    <a:lumMod val="75000"/>
                  </a:schemeClr>
                </a:solidFill>
              </a:rPr>
              <a:t>accurate preparation and electronic submission of notification forms to be sent to </a:t>
            </a:r>
            <a:r>
              <a:rPr lang="en-US" sz="2000" b="1" dirty="0" smtClean="0">
                <a:solidFill>
                  <a:schemeClr val="accent5">
                    <a:lumMod val="75000"/>
                  </a:schemeClr>
                </a:solidFill>
              </a:rPr>
              <a:t>ITU</a:t>
            </a:r>
            <a:endParaRPr lang="en-US" sz="2000" b="1" dirty="0">
              <a:solidFill>
                <a:schemeClr val="accent5">
                  <a:lumMod val="75000"/>
                </a:schemeClr>
              </a:solidFill>
            </a:endParaRPr>
          </a:p>
          <a:p>
            <a:pPr lvl="1">
              <a:tabLst>
                <a:tab pos="723900" algn="l"/>
              </a:tabLst>
            </a:pPr>
            <a:r>
              <a:rPr lang="en-US" sz="2400" i="1" dirty="0"/>
              <a:t>Example of automation of ITU activities related to coordination: The BR’s Terrestrial Analysis System (</a:t>
            </a:r>
            <a:r>
              <a:rPr lang="en-US" sz="2400" i="1" dirty="0" err="1"/>
              <a:t>TeRaSys</a:t>
            </a:r>
            <a:r>
              <a:rPr lang="en-US" sz="2400" i="1" dirty="0"/>
              <a:t>) and the Space Network System (SNS) are the computerized tools used by the Bureau to process the frequency assignment notices submitted by administrations. </a:t>
            </a:r>
          </a:p>
          <a:p>
            <a:pPr lvl="1">
              <a:tabLst>
                <a:tab pos="723900" algn="l"/>
              </a:tabLst>
            </a:pPr>
            <a:r>
              <a:rPr lang="en-US" sz="2400" i="1" dirty="0"/>
              <a:t>The availability of electronic exchange of data between administrations or between an administration and the ITU</a:t>
            </a:r>
          </a:p>
          <a:p>
            <a:pPr lvl="1">
              <a:tabLst>
                <a:tab pos="723900" algn="l"/>
              </a:tabLst>
            </a:pPr>
            <a:endParaRPr lang="en-US" sz="2400" i="1" dirty="0"/>
          </a:p>
          <a:p>
            <a:pPr marL="712788" lvl="1" indent="-357188">
              <a:buFont typeface="Courier New" pitchFamily="49" charset="0"/>
              <a:buChar char="o"/>
            </a:pPr>
            <a:endParaRPr lang="en-US" sz="2000" dirty="0"/>
          </a:p>
          <a:p>
            <a:pPr marL="712788" lvl="1" indent="-312738">
              <a:buFont typeface="Courier New" pitchFamily="49" charset="0"/>
              <a:buChar char="o"/>
            </a:pPr>
            <a:endParaRPr lang="en-US" sz="2000" dirty="0"/>
          </a:p>
          <a:p>
            <a:pPr marL="514350" lvl="1" indent="-514350">
              <a:spcBef>
                <a:spcPts val="1000"/>
              </a:spcBef>
              <a:buFont typeface="Wingdings" panose="05000000000000000000" pitchFamily="2" charset="2"/>
              <a:buChar char="Ø"/>
            </a:pPr>
            <a:endParaRPr lang="en-US" sz="2000" b="1" dirty="0">
              <a:solidFill>
                <a:schemeClr val="accent5">
                  <a:lumMod val="75000"/>
                </a:schemeClr>
              </a:solidFill>
            </a:endParaRPr>
          </a:p>
          <a:p>
            <a:pPr marL="355600" indent="-355600"/>
            <a:endParaRPr lang="en-US" sz="2400" dirty="0"/>
          </a:p>
        </p:txBody>
      </p:sp>
    </p:spTree>
    <p:extLst>
      <p:ext uri="{BB962C8B-B14F-4D97-AF65-F5344CB8AC3E}">
        <p14:creationId xmlns:p14="http://schemas.microsoft.com/office/powerpoint/2010/main" val="3226790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Spectrum </a:t>
            </a:r>
            <a:r>
              <a:rPr lang="fr-FR" dirty="0" smtClean="0"/>
              <a:t>Management Data</a:t>
            </a:r>
            <a:endParaRPr lang="en-US" dirty="0"/>
          </a:p>
        </p:txBody>
      </p:sp>
      <p:sp>
        <p:nvSpPr>
          <p:cNvPr id="3" name="Content Placeholder 2"/>
          <p:cNvSpPr>
            <a:spLocks noGrp="1"/>
          </p:cNvSpPr>
          <p:nvPr>
            <p:ph idx="1"/>
          </p:nvPr>
        </p:nvSpPr>
        <p:spPr>
          <a:xfrm>
            <a:off x="274319" y="1262560"/>
            <a:ext cx="11314801" cy="4351338"/>
          </a:xfrm>
        </p:spPr>
        <p:txBody>
          <a:bodyPr>
            <a:normAutofit/>
          </a:bodyPr>
          <a:lstStyle/>
          <a:p>
            <a:r>
              <a:rPr lang="en-US" sz="2400" b="1" dirty="0"/>
              <a:t>Following describe relationships and properties pertaining to types of entities of interest in spectrum management </a:t>
            </a:r>
          </a:p>
          <a:p>
            <a:pPr lvl="1">
              <a:tabLst>
                <a:tab pos="723900" algn="l"/>
              </a:tabLst>
            </a:pPr>
            <a:r>
              <a:rPr lang="en-US" sz="2000" dirty="0"/>
              <a:t>Frequencies</a:t>
            </a:r>
            <a:r>
              <a:rPr lang="fr-FR" sz="2000" dirty="0"/>
              <a:t> and radio services (</a:t>
            </a:r>
            <a:r>
              <a:rPr lang="en-US" sz="2000" dirty="0"/>
              <a:t>frequency</a:t>
            </a:r>
            <a:r>
              <a:rPr lang="fr-FR" sz="2000" dirty="0"/>
              <a:t> allocations)</a:t>
            </a:r>
          </a:p>
          <a:p>
            <a:pPr lvl="1">
              <a:tabLst>
                <a:tab pos="723900" algn="l"/>
              </a:tabLst>
            </a:pPr>
            <a:r>
              <a:rPr lang="fr-FR" sz="2000" dirty="0"/>
              <a:t>License </a:t>
            </a:r>
            <a:r>
              <a:rPr lang="en-US" sz="2000" dirty="0"/>
              <a:t>holders (Administrative data)</a:t>
            </a:r>
          </a:p>
          <a:p>
            <a:pPr lvl="1">
              <a:tabLst>
                <a:tab pos="723900" algn="l"/>
              </a:tabLst>
            </a:pPr>
            <a:r>
              <a:rPr lang="en-US" sz="2000" dirty="0"/>
              <a:t>Frequency</a:t>
            </a:r>
            <a:r>
              <a:rPr lang="fr-FR" sz="2000" dirty="0"/>
              <a:t> </a:t>
            </a:r>
            <a:r>
              <a:rPr lang="en-US" sz="2000" dirty="0"/>
              <a:t>assignments</a:t>
            </a:r>
            <a:r>
              <a:rPr lang="fr-FR" sz="2000" dirty="0"/>
              <a:t> and </a:t>
            </a:r>
            <a:r>
              <a:rPr lang="en-US" sz="2000" dirty="0"/>
              <a:t>licenses</a:t>
            </a:r>
          </a:p>
          <a:p>
            <a:pPr lvl="1">
              <a:tabLst>
                <a:tab pos="723900" algn="l"/>
              </a:tabLst>
            </a:pPr>
            <a:r>
              <a:rPr lang="en-US" sz="2000" dirty="0"/>
              <a:t>Stations and equipment</a:t>
            </a:r>
          </a:p>
          <a:p>
            <a:pPr lvl="1">
              <a:tabLst>
                <a:tab pos="723900" algn="l"/>
              </a:tabLst>
            </a:pPr>
            <a:r>
              <a:rPr lang="en-US" sz="2000" dirty="0"/>
              <a:t>Geography</a:t>
            </a:r>
            <a:r>
              <a:rPr lang="fr-FR" sz="2000" dirty="0"/>
              <a:t> of the administration and the </a:t>
            </a:r>
            <a:r>
              <a:rPr lang="en-US" sz="2000" dirty="0"/>
              <a:t>surrounding</a:t>
            </a:r>
            <a:r>
              <a:rPr lang="fr-FR" sz="2000" dirty="0"/>
              <a:t> areas</a:t>
            </a:r>
          </a:p>
          <a:p>
            <a:pPr lvl="1">
              <a:tabLst>
                <a:tab pos="723900" algn="l"/>
              </a:tabLst>
            </a:pPr>
            <a:r>
              <a:rPr lang="en-US" sz="2000" dirty="0"/>
              <a:t>Levels</a:t>
            </a:r>
            <a:r>
              <a:rPr lang="fr-FR" sz="2000" dirty="0"/>
              <a:t> of </a:t>
            </a:r>
            <a:r>
              <a:rPr lang="en-US" sz="2000" dirty="0"/>
              <a:t>emissions</a:t>
            </a:r>
            <a:r>
              <a:rPr lang="fr-FR" sz="2000" dirty="0"/>
              <a:t> (monitoring)</a:t>
            </a:r>
          </a:p>
          <a:p>
            <a:pPr lvl="1">
              <a:tabLst>
                <a:tab pos="723900" algn="l"/>
              </a:tabLst>
            </a:pPr>
            <a:r>
              <a:rPr lang="en-US" sz="2000" dirty="0"/>
              <a:t>Other data</a:t>
            </a:r>
          </a:p>
          <a:p>
            <a:pPr lvl="2">
              <a:tabLst>
                <a:tab pos="723900" algn="l"/>
              </a:tabLst>
            </a:pPr>
            <a:r>
              <a:rPr lang="en-US" sz="1600" i="1" dirty="0"/>
              <a:t>License fee schedules.</a:t>
            </a:r>
          </a:p>
          <a:p>
            <a:pPr lvl="2">
              <a:tabLst>
                <a:tab pos="723900" algn="l"/>
              </a:tabLst>
            </a:pPr>
            <a:r>
              <a:rPr lang="en-GB" sz="1600" i="1" dirty="0"/>
              <a:t>Interference complaints filed by license-holders</a:t>
            </a:r>
            <a:endParaRPr lang="en-US" sz="1600" i="1" dirty="0"/>
          </a:p>
          <a:p>
            <a:pPr lvl="2">
              <a:tabLst>
                <a:tab pos="723900" algn="l"/>
              </a:tabLst>
            </a:pPr>
            <a:r>
              <a:rPr lang="en-GB" sz="1600" i="1" dirty="0"/>
              <a:t>Violations of national or international radio regulations by a license-holder</a:t>
            </a:r>
            <a:endParaRPr lang="en-US" sz="1600" i="1" dirty="0"/>
          </a:p>
          <a:p>
            <a:pPr lvl="2">
              <a:tabLst>
                <a:tab pos="723900" algn="l"/>
              </a:tabLst>
            </a:pPr>
            <a:r>
              <a:rPr lang="en-GB" sz="1600" i="1" dirty="0"/>
              <a:t>Inspections of stations</a:t>
            </a:r>
            <a:endParaRPr lang="en-US" sz="1600" i="1" dirty="0"/>
          </a:p>
          <a:p>
            <a:pPr lvl="2">
              <a:tabLst>
                <a:tab pos="723900" algn="l"/>
              </a:tabLst>
            </a:pPr>
            <a:endParaRPr lang="en-US" sz="1600" dirty="0"/>
          </a:p>
          <a:p>
            <a:pPr lvl="1">
              <a:tabLst>
                <a:tab pos="723900" algn="l"/>
              </a:tabLst>
            </a:pPr>
            <a:endParaRPr lang="en-US" sz="2000" dirty="0"/>
          </a:p>
          <a:p>
            <a:pPr lvl="1">
              <a:tabLst>
                <a:tab pos="723900" algn="l"/>
              </a:tabLst>
            </a:pPr>
            <a:endParaRPr lang="en-US" sz="2000" dirty="0"/>
          </a:p>
          <a:p>
            <a:pPr lvl="1">
              <a:tabLst>
                <a:tab pos="723900" algn="l"/>
              </a:tabLst>
            </a:pPr>
            <a:endParaRPr lang="fr-FR" sz="2000" dirty="0"/>
          </a:p>
          <a:p>
            <a:pPr lvl="1">
              <a:tabLst>
                <a:tab pos="723900" algn="l"/>
              </a:tabLst>
            </a:pPr>
            <a:endParaRPr lang="en-US" sz="2000" dirty="0"/>
          </a:p>
          <a:p>
            <a:pPr lvl="1">
              <a:tabLst>
                <a:tab pos="723900" algn="l"/>
              </a:tabLst>
            </a:pPr>
            <a:endParaRPr lang="en-US" sz="2000" dirty="0"/>
          </a:p>
          <a:p>
            <a:pPr lvl="1">
              <a:tabLst>
                <a:tab pos="723900" algn="l"/>
              </a:tabLst>
            </a:pPr>
            <a:endParaRPr lang="en-US" sz="2000" dirty="0"/>
          </a:p>
          <a:p>
            <a:pPr marL="355600" indent="-355600"/>
            <a:endParaRPr lang="en-US" dirty="0" smtClean="0"/>
          </a:p>
        </p:txBody>
      </p:sp>
    </p:spTree>
    <p:extLst>
      <p:ext uri="{BB962C8B-B14F-4D97-AF65-F5344CB8AC3E}">
        <p14:creationId xmlns:p14="http://schemas.microsoft.com/office/powerpoint/2010/main" val="2397125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architecture</a:t>
            </a:r>
            <a:endParaRPr lang="en-US"/>
          </a:p>
        </p:txBody>
      </p:sp>
      <p:sp>
        <p:nvSpPr>
          <p:cNvPr id="4" name="Flowchart: Magnetic Disk 3"/>
          <p:cNvSpPr/>
          <p:nvPr/>
        </p:nvSpPr>
        <p:spPr>
          <a:xfrm>
            <a:off x="2135560" y="4941168"/>
            <a:ext cx="2088232" cy="1368152"/>
          </a:xfrm>
          <a:prstGeom prst="flowChartMagneticDisk">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Spectrum Management Database</a:t>
            </a:r>
          </a:p>
        </p:txBody>
      </p:sp>
      <p:sp>
        <p:nvSpPr>
          <p:cNvPr id="5" name="Flowchart: Magnetic Disk 4"/>
          <p:cNvSpPr/>
          <p:nvPr/>
        </p:nvSpPr>
        <p:spPr>
          <a:xfrm>
            <a:off x="7896200" y="4941168"/>
            <a:ext cx="2088232" cy="1368152"/>
          </a:xfrm>
          <a:prstGeom prst="flowChartMagneticDisk">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Digital Maps</a:t>
            </a:r>
          </a:p>
          <a:p>
            <a:pPr algn="ctr"/>
            <a:r>
              <a:rPr lang="en-US" dirty="0"/>
              <a:t>(e.g. Digital Elevation Model)</a:t>
            </a:r>
          </a:p>
        </p:txBody>
      </p:sp>
      <p:sp>
        <p:nvSpPr>
          <p:cNvPr id="6" name="Rectangle 5"/>
          <p:cNvSpPr/>
          <p:nvPr/>
        </p:nvSpPr>
        <p:spPr>
          <a:xfrm>
            <a:off x="4223792" y="2492896"/>
            <a:ext cx="3672408"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Spectrum Management System</a:t>
            </a:r>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p:txBody>
      </p:sp>
      <p:sp>
        <p:nvSpPr>
          <p:cNvPr id="7" name="Rectangle 6"/>
          <p:cNvSpPr/>
          <p:nvPr/>
        </p:nvSpPr>
        <p:spPr>
          <a:xfrm>
            <a:off x="4367808" y="2907528"/>
            <a:ext cx="3384376"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t>Technical modules</a:t>
            </a:r>
          </a:p>
        </p:txBody>
      </p:sp>
      <p:sp>
        <p:nvSpPr>
          <p:cNvPr id="8" name="Rectangle 7"/>
          <p:cNvSpPr/>
          <p:nvPr/>
        </p:nvSpPr>
        <p:spPr>
          <a:xfrm>
            <a:off x="4367808" y="3573016"/>
            <a:ext cx="3384376"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Data processing modules</a:t>
            </a:r>
          </a:p>
        </p:txBody>
      </p:sp>
      <p:sp>
        <p:nvSpPr>
          <p:cNvPr id="9" name="Rectangle 8"/>
          <p:cNvSpPr/>
          <p:nvPr/>
        </p:nvSpPr>
        <p:spPr>
          <a:xfrm>
            <a:off x="4367808" y="4221088"/>
            <a:ext cx="3384376"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Geographical Information System</a:t>
            </a:r>
          </a:p>
        </p:txBody>
      </p:sp>
      <p:cxnSp>
        <p:nvCxnSpPr>
          <p:cNvPr id="11" name="Elbow Connector 10"/>
          <p:cNvCxnSpPr>
            <a:stCxn id="6" idx="1"/>
          </p:cNvCxnSpPr>
          <p:nvPr/>
        </p:nvCxnSpPr>
        <p:spPr>
          <a:xfrm rot="10800000" flipV="1">
            <a:off x="3179676" y="3717032"/>
            <a:ext cx="1044116" cy="1224136"/>
          </a:xfrm>
          <a:prstGeom prst="bentConnector2">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3"/>
            <a:endCxn id="5" idx="1"/>
          </p:cNvCxnSpPr>
          <p:nvPr/>
        </p:nvCxnSpPr>
        <p:spPr>
          <a:xfrm>
            <a:off x="7896200" y="3717032"/>
            <a:ext cx="1044116" cy="1224136"/>
          </a:xfrm>
          <a:prstGeom prst="bentConnector2">
            <a:avLst/>
          </a:prstGeom>
          <a:ln w="38100">
            <a:headEnd type="arrow"/>
            <a:tailEnd type="none"/>
          </a:ln>
        </p:spPr>
        <p:style>
          <a:lnRef idx="1">
            <a:schemeClr val="accent1"/>
          </a:lnRef>
          <a:fillRef idx="0">
            <a:schemeClr val="accent1"/>
          </a:fillRef>
          <a:effectRef idx="0">
            <a:schemeClr val="accent1"/>
          </a:effectRef>
          <a:fontRef idx="minor">
            <a:schemeClr val="tx1"/>
          </a:fontRef>
        </p:style>
      </p:cxnSp>
      <p:sp>
        <p:nvSpPr>
          <p:cNvPr id="15" name="Flowchart: Process 14"/>
          <p:cNvSpPr/>
          <p:nvPr/>
        </p:nvSpPr>
        <p:spPr>
          <a:xfrm>
            <a:off x="7968208" y="1412776"/>
            <a:ext cx="2160240" cy="5400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Monitoring System</a:t>
            </a:r>
          </a:p>
        </p:txBody>
      </p:sp>
      <p:sp>
        <p:nvSpPr>
          <p:cNvPr id="18" name="Flowchart: Magnetic Disk 17"/>
          <p:cNvSpPr/>
          <p:nvPr/>
        </p:nvSpPr>
        <p:spPr>
          <a:xfrm>
            <a:off x="8310246" y="2547488"/>
            <a:ext cx="1476164" cy="88151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Monitoring</a:t>
            </a:r>
          </a:p>
          <a:p>
            <a:pPr algn="ctr"/>
            <a:r>
              <a:rPr lang="en-US"/>
              <a:t>Database</a:t>
            </a:r>
          </a:p>
        </p:txBody>
      </p:sp>
      <p:cxnSp>
        <p:nvCxnSpPr>
          <p:cNvPr id="19" name="Elbow Connector 18"/>
          <p:cNvCxnSpPr>
            <a:stCxn id="15" idx="2"/>
            <a:endCxn id="18" idx="1"/>
          </p:cNvCxnSpPr>
          <p:nvPr/>
        </p:nvCxnSpPr>
        <p:spPr>
          <a:xfrm rot="5400000">
            <a:off x="8751002" y="2250162"/>
            <a:ext cx="594652" cy="12700"/>
          </a:xfrm>
          <a:prstGeom prst="bentConnector3">
            <a:avLst>
              <a:gd name="adj1" fmla="val 50000"/>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5" idx="1"/>
            <a:endCxn id="6" idx="0"/>
          </p:cNvCxnSpPr>
          <p:nvPr/>
        </p:nvCxnSpPr>
        <p:spPr>
          <a:xfrm rot="10800000" flipV="1">
            <a:off x="6059996" y="1682806"/>
            <a:ext cx="1908212" cy="810090"/>
          </a:xfrm>
          <a:prstGeom prst="bentConnector2">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6" name="Cloud"/>
          <p:cNvSpPr>
            <a:spLocks noGrp="1" noChangeAspect="1" noEditPoints="1" noChangeArrowheads="1"/>
          </p:cNvSpPr>
          <p:nvPr>
            <p:ph idx="1"/>
          </p:nvPr>
        </p:nvSpPr>
        <p:spPr bwMode="auto">
          <a:xfrm>
            <a:off x="5159896" y="1196752"/>
            <a:ext cx="1800200" cy="71129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p:spPr>
        <p:txBody>
          <a:bodyPr vert="horz" wrap="square" lIns="91440" tIns="45720" rIns="91440" bIns="45720" numCol="1" rtlCol="0" anchor="t" anchorCtr="0" compatLnSpc="1">
            <a:prstTxWarp prst="textNoShape">
              <a:avLst/>
            </a:prstTxWarp>
            <a:normAutofit/>
          </a:bodyPr>
          <a:lstStyle/>
          <a:p>
            <a:pPr marL="0" indent="0">
              <a:buNone/>
            </a:pPr>
            <a:r>
              <a:rPr lang="en-US" sz="1800"/>
              <a:t>Network</a:t>
            </a:r>
          </a:p>
        </p:txBody>
      </p:sp>
      <p:sp>
        <p:nvSpPr>
          <p:cNvPr id="16" name="Flowchart: Magnetic Disk 15"/>
          <p:cNvSpPr/>
          <p:nvPr/>
        </p:nvSpPr>
        <p:spPr>
          <a:xfrm>
            <a:off x="2063552" y="1196752"/>
            <a:ext cx="2088232" cy="8640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ITU</a:t>
            </a:r>
          </a:p>
          <a:p>
            <a:pPr algn="ctr"/>
            <a:r>
              <a:rPr lang="en-US"/>
              <a:t>Tools and Databases</a:t>
            </a:r>
          </a:p>
        </p:txBody>
      </p:sp>
      <p:cxnSp>
        <p:nvCxnSpPr>
          <p:cNvPr id="17" name="Elbow Connector 16"/>
          <p:cNvCxnSpPr/>
          <p:nvPr/>
        </p:nvCxnSpPr>
        <p:spPr>
          <a:xfrm rot="10800000">
            <a:off x="3107668" y="2060848"/>
            <a:ext cx="1116124" cy="1460520"/>
          </a:xfrm>
          <a:prstGeom prst="bentConnector2">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4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79420" y="117476"/>
            <a:ext cx="9572284" cy="1061537"/>
          </a:xfrm>
          <a:prstGeom prst="rect">
            <a:avLst/>
          </a:prstGeom>
          <a:noFill/>
          <a:ln>
            <a:noFill/>
          </a:ln>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4000" b="1" kern="0" dirty="0">
                <a:solidFill>
                  <a:srgbClr val="4F81BD"/>
                </a:solidFill>
                <a:latin typeface="+mn-lt"/>
                <a:ea typeface="+mn-ea"/>
                <a:cs typeface="Arial"/>
              </a:defRPr>
            </a:lvl1pPr>
          </a:lstStyle>
          <a:p>
            <a:r>
              <a:rPr lang="en-GB" dirty="0"/>
              <a:t>Radio-Electric </a:t>
            </a:r>
            <a:r>
              <a:rPr lang="en-GB" dirty="0" smtClean="0"/>
              <a:t>Spectrum: </a:t>
            </a:r>
            <a:r>
              <a:rPr lang="en-GB" sz="2800" b="0" i="1" dirty="0" smtClean="0"/>
              <a:t>General Technical Usage</a:t>
            </a:r>
            <a:endParaRPr lang="en-GB" sz="2800" b="0" i="1" dirty="0"/>
          </a:p>
        </p:txBody>
      </p:sp>
      <p:graphicFrame>
        <p:nvGraphicFramePr>
          <p:cNvPr id="3" name="Table 2"/>
          <p:cNvGraphicFramePr>
            <a:graphicFrameLocks noGrp="1"/>
          </p:cNvGraphicFramePr>
          <p:nvPr>
            <p:extLst/>
          </p:nvPr>
        </p:nvGraphicFramePr>
        <p:xfrm>
          <a:off x="227937" y="1034115"/>
          <a:ext cx="11688419" cy="4925222"/>
        </p:xfrm>
        <a:graphic>
          <a:graphicData uri="http://schemas.openxmlformats.org/drawingml/2006/table">
            <a:tbl>
              <a:tblPr firstRow="1" firstCol="1" bandRow="1">
                <a:tableStyleId>{5C22544A-7EE6-4342-B048-85BDC9FD1C3A}</a:tableStyleId>
              </a:tblPr>
              <a:tblGrid>
                <a:gridCol w="2474844">
                  <a:extLst>
                    <a:ext uri="{9D8B030D-6E8A-4147-A177-3AD203B41FA5}">
                      <a16:colId xmlns:a16="http://schemas.microsoft.com/office/drawing/2014/main" val="873541369"/>
                    </a:ext>
                  </a:extLst>
                </a:gridCol>
                <a:gridCol w="1755250">
                  <a:extLst>
                    <a:ext uri="{9D8B030D-6E8A-4147-A177-3AD203B41FA5}">
                      <a16:colId xmlns:a16="http://schemas.microsoft.com/office/drawing/2014/main" val="3639072691"/>
                    </a:ext>
                  </a:extLst>
                </a:gridCol>
                <a:gridCol w="1558456">
                  <a:extLst>
                    <a:ext uri="{9D8B030D-6E8A-4147-A177-3AD203B41FA5}">
                      <a16:colId xmlns:a16="http://schemas.microsoft.com/office/drawing/2014/main" val="2569415924"/>
                    </a:ext>
                  </a:extLst>
                </a:gridCol>
                <a:gridCol w="3663563">
                  <a:extLst>
                    <a:ext uri="{9D8B030D-6E8A-4147-A177-3AD203B41FA5}">
                      <a16:colId xmlns:a16="http://schemas.microsoft.com/office/drawing/2014/main" val="3676610435"/>
                    </a:ext>
                  </a:extLst>
                </a:gridCol>
                <a:gridCol w="2236306">
                  <a:extLst>
                    <a:ext uri="{9D8B030D-6E8A-4147-A177-3AD203B41FA5}">
                      <a16:colId xmlns:a16="http://schemas.microsoft.com/office/drawing/2014/main" val="2425730608"/>
                    </a:ext>
                  </a:extLst>
                </a:gridCol>
              </a:tblGrid>
              <a:tr h="422457">
                <a:tc>
                  <a:txBody>
                    <a:bodyPr/>
                    <a:lstStyle/>
                    <a:p>
                      <a:pPr marL="0" marR="0">
                        <a:lnSpc>
                          <a:spcPts val="850"/>
                        </a:lnSpc>
                        <a:spcBef>
                          <a:spcPts val="30"/>
                        </a:spcBef>
                        <a:spcAft>
                          <a:spcPts val="0"/>
                        </a:spcAft>
                      </a:pPr>
                      <a:r>
                        <a:rPr lang="en-US" sz="1800" dirty="0">
                          <a:effectLst/>
                        </a:rPr>
                        <a:t> </a:t>
                      </a:r>
                    </a:p>
                    <a:p>
                      <a:pPr marL="608330" marR="595630" algn="ctr">
                        <a:lnSpc>
                          <a:spcPct val="115000"/>
                        </a:lnSpc>
                        <a:spcBef>
                          <a:spcPts val="0"/>
                        </a:spcBef>
                        <a:spcAft>
                          <a:spcPts val="0"/>
                        </a:spcAft>
                      </a:pPr>
                      <a:r>
                        <a:rPr lang="en-US" sz="1800" dirty="0">
                          <a:effectLst/>
                        </a:rPr>
                        <a:t>Band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dirty="0">
                          <a:effectLst/>
                        </a:rPr>
                        <a:t> </a:t>
                      </a:r>
                    </a:p>
                    <a:p>
                      <a:pPr marL="111125" marR="0">
                        <a:lnSpc>
                          <a:spcPct val="115000"/>
                        </a:lnSpc>
                        <a:spcBef>
                          <a:spcPts val="0"/>
                        </a:spcBef>
                        <a:spcAft>
                          <a:spcPts val="0"/>
                        </a:spcAft>
                      </a:pPr>
                      <a:r>
                        <a:rPr lang="en-US" sz="1800" dirty="0">
                          <a:effectLst/>
                        </a:rPr>
                        <a:t>F</a:t>
                      </a:r>
                      <a:r>
                        <a:rPr lang="en-US" sz="1800" spc="25" dirty="0">
                          <a:effectLst/>
                        </a:rPr>
                        <a:t>r</a:t>
                      </a:r>
                      <a:r>
                        <a:rPr lang="en-US" sz="1800" dirty="0">
                          <a:effectLst/>
                        </a:rPr>
                        <a:t>equency</a:t>
                      </a:r>
                      <a:r>
                        <a:rPr lang="en-US" sz="1800" spc="-40" dirty="0">
                          <a:effectLst/>
                        </a:rPr>
                        <a:t> </a:t>
                      </a:r>
                      <a:r>
                        <a:rPr lang="en-US" sz="1800" spc="15" dirty="0">
                          <a:effectLst/>
                        </a:rPr>
                        <a:t>r</a:t>
                      </a:r>
                      <a:r>
                        <a:rPr lang="en-US" sz="1800" spc="5" dirty="0">
                          <a:effectLst/>
                        </a:rPr>
                        <a:t>a</a:t>
                      </a:r>
                      <a:r>
                        <a:rPr lang="en-US" sz="1800" dirty="0">
                          <a:effectLst/>
                        </a:rPr>
                        <a:t>nge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327025" marR="0">
                        <a:lnSpc>
                          <a:spcPct val="115000"/>
                        </a:lnSpc>
                        <a:spcBef>
                          <a:spcPts val="0"/>
                        </a:spcBef>
                        <a:spcAft>
                          <a:spcPts val="0"/>
                        </a:spcAft>
                      </a:pPr>
                      <a:r>
                        <a:rPr lang="en-US" sz="1800" spc="-35">
                          <a:effectLst/>
                        </a:rPr>
                        <a:t>R</a:t>
                      </a:r>
                      <a:r>
                        <a:rPr lang="en-US" sz="1800">
                          <a:effectLst/>
                        </a:rPr>
                        <a:t>ange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81990" marR="0">
                        <a:lnSpc>
                          <a:spcPct val="115000"/>
                        </a:lnSpc>
                        <a:spcBef>
                          <a:spcPts val="0"/>
                        </a:spcBef>
                        <a:spcAft>
                          <a:spcPts val="0"/>
                        </a:spcAft>
                      </a:pPr>
                      <a:r>
                        <a:rPr lang="en-US" sz="1800">
                          <a:effectLst/>
                        </a:rPr>
                        <a:t>Common</a:t>
                      </a:r>
                      <a:r>
                        <a:rPr lang="en-US" sz="1800" spc="-35">
                          <a:effectLst/>
                        </a:rPr>
                        <a:t> </a:t>
                      </a:r>
                      <a:r>
                        <a:rPr lang="en-US" sz="1800">
                          <a:effectLst/>
                        </a:rPr>
                        <a:t>use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dirty="0">
                          <a:effectLst/>
                        </a:rPr>
                        <a:t> </a:t>
                      </a:r>
                    </a:p>
                    <a:p>
                      <a:pPr marL="566420" marR="0">
                        <a:lnSpc>
                          <a:spcPct val="115000"/>
                        </a:lnSpc>
                        <a:spcBef>
                          <a:spcPts val="0"/>
                        </a:spcBef>
                        <a:spcAft>
                          <a:spcPts val="0"/>
                        </a:spcAft>
                      </a:pPr>
                      <a:r>
                        <a:rPr lang="en-US" sz="1800" dirty="0">
                          <a:effectLst/>
                        </a:rPr>
                        <a:t>Bandwidth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429621294"/>
                  </a:ext>
                </a:extLst>
              </a:tr>
              <a:tr h="639866">
                <a:tc>
                  <a:txBody>
                    <a:bodyPr/>
                    <a:lstStyle/>
                    <a:p>
                      <a:pPr marL="0" marR="0">
                        <a:lnSpc>
                          <a:spcPts val="850"/>
                        </a:lnSpc>
                        <a:spcBef>
                          <a:spcPts val="30"/>
                        </a:spcBef>
                        <a:spcAft>
                          <a:spcPts val="0"/>
                        </a:spcAft>
                      </a:pPr>
                      <a:r>
                        <a:rPr lang="en-US" sz="1800">
                          <a:effectLst/>
                        </a:rPr>
                        <a:t> </a:t>
                      </a:r>
                    </a:p>
                    <a:p>
                      <a:pPr marL="62230" marR="0">
                        <a:lnSpc>
                          <a:spcPct val="115000"/>
                        </a:lnSpc>
                        <a:spcBef>
                          <a:spcPts val="0"/>
                        </a:spcBef>
                        <a:spcAft>
                          <a:spcPts val="0"/>
                        </a:spcAft>
                      </a:pPr>
                      <a:r>
                        <a:rPr lang="en-US" sz="1800">
                          <a:effectLst/>
                        </a:rPr>
                        <a:t>VLF</a:t>
                      </a:r>
                      <a:r>
                        <a:rPr lang="en-US" sz="1800" spc="-20">
                          <a:effectLst/>
                        </a:rPr>
                        <a:t> </a:t>
                      </a:r>
                      <a:r>
                        <a:rPr lang="en-US" sz="1800">
                          <a:effectLst/>
                        </a:rPr>
                        <a:t>(</a:t>
                      </a:r>
                      <a:r>
                        <a:rPr lang="en-US" sz="1800" spc="-25">
                          <a:effectLst/>
                        </a:rPr>
                        <a:t>m</a:t>
                      </a:r>
                      <a:r>
                        <a:rPr lang="en-US" sz="1800">
                          <a:effectLst/>
                        </a:rPr>
                        <a:t>yriametric</a:t>
                      </a:r>
                      <a:r>
                        <a:rPr lang="en-US" sz="1800" spc="-15">
                          <a:effectLst/>
                        </a:rPr>
                        <a:t> </a:t>
                      </a:r>
                      <a:r>
                        <a:rPr lang="en-US" sz="1800" spc="-50">
                          <a:effectLst/>
                        </a:rPr>
                        <a:t>w</a:t>
                      </a:r>
                      <a:r>
                        <a:rPr lang="en-US" sz="1800">
                          <a:effectLst/>
                        </a:rPr>
                        <a:t>a</a:t>
                      </a:r>
                      <a:r>
                        <a:rPr lang="en-US" sz="1800" spc="-20">
                          <a:effectLst/>
                        </a:rPr>
                        <a:t>v</a:t>
                      </a:r>
                      <a:r>
                        <a:rPr lang="en-US" sz="1800">
                          <a:effectLst/>
                        </a:rPr>
                        <a:t>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dirty="0">
                          <a:effectLst/>
                        </a:rPr>
                        <a:t> </a:t>
                      </a:r>
                    </a:p>
                    <a:p>
                      <a:pPr marL="62230" marR="0">
                        <a:lnSpc>
                          <a:spcPct val="115000"/>
                        </a:lnSpc>
                        <a:spcBef>
                          <a:spcPts val="0"/>
                        </a:spcBef>
                        <a:spcAft>
                          <a:spcPts val="0"/>
                        </a:spcAft>
                      </a:pPr>
                      <a:r>
                        <a:rPr lang="en-US" sz="1800" dirty="0">
                          <a:effectLst/>
                        </a:rPr>
                        <a:t>3-30</a:t>
                      </a:r>
                      <a:r>
                        <a:rPr lang="en-US" sz="1800" spc="-30" dirty="0">
                          <a:effectLst/>
                        </a:rPr>
                        <a:t> </a:t>
                      </a:r>
                      <a:r>
                        <a:rPr lang="en-US" sz="1800" dirty="0">
                          <a:effectLst/>
                        </a:rPr>
                        <a:t>kHz</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dirty="0">
                          <a:effectLst/>
                        </a:rPr>
                        <a:t> </a:t>
                      </a:r>
                    </a:p>
                    <a:p>
                      <a:pPr marL="61595" marR="0">
                        <a:lnSpc>
                          <a:spcPct val="115000"/>
                        </a:lnSpc>
                        <a:spcBef>
                          <a:spcPts val="0"/>
                        </a:spcBef>
                        <a:spcAft>
                          <a:spcPts val="0"/>
                        </a:spcAft>
                      </a:pPr>
                      <a:r>
                        <a:rPr lang="en-US" sz="1800" dirty="0">
                          <a:effectLst/>
                        </a:rPr>
                        <a:t>1</a:t>
                      </a:r>
                      <a:r>
                        <a:rPr lang="en-US" sz="1800" spc="-5" dirty="0">
                          <a:effectLst/>
                        </a:rPr>
                        <a:t> </a:t>
                      </a:r>
                      <a:r>
                        <a:rPr lang="en-US" sz="1800" dirty="0">
                          <a:effectLst/>
                        </a:rPr>
                        <a:t>000</a:t>
                      </a:r>
                      <a:r>
                        <a:rPr lang="en-US" sz="1800" spc="-25" dirty="0">
                          <a:effectLst/>
                        </a:rPr>
                        <a:t> </a:t>
                      </a:r>
                      <a:r>
                        <a:rPr lang="en-US" sz="1800" dirty="0">
                          <a:effectLst/>
                        </a:rPr>
                        <a:t>km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dirty="0">
                          <a:effectLst/>
                        </a:rPr>
                        <a:t> </a:t>
                      </a:r>
                    </a:p>
                    <a:p>
                      <a:pPr marL="62230" marR="0">
                        <a:lnSpc>
                          <a:spcPct val="115000"/>
                        </a:lnSpc>
                        <a:spcBef>
                          <a:spcPts val="0"/>
                        </a:spcBef>
                        <a:spcAft>
                          <a:spcPts val="0"/>
                        </a:spcAft>
                      </a:pPr>
                      <a:r>
                        <a:rPr lang="en-US" sz="1800" dirty="0">
                          <a:effectLst/>
                        </a:rPr>
                        <a:t>Long-</a:t>
                      </a:r>
                      <a:r>
                        <a:rPr lang="en-US" sz="1800" spc="-10" dirty="0">
                          <a:effectLst/>
                        </a:rPr>
                        <a:t>r</a:t>
                      </a:r>
                      <a:r>
                        <a:rPr lang="en-US" sz="1800" dirty="0">
                          <a:effectLst/>
                        </a:rPr>
                        <a:t>an</a:t>
                      </a:r>
                      <a:r>
                        <a:rPr lang="en-US" sz="1800" spc="-25" dirty="0">
                          <a:effectLst/>
                        </a:rPr>
                        <a:t>g</a:t>
                      </a:r>
                      <a:r>
                        <a:rPr lang="en-US" sz="1800" dirty="0">
                          <a:effectLst/>
                        </a:rPr>
                        <a:t>e</a:t>
                      </a:r>
                      <a:r>
                        <a:rPr lang="en-US" sz="1800" spc="-55" dirty="0">
                          <a:effectLst/>
                        </a:rPr>
                        <a:t> </a:t>
                      </a:r>
                      <a:r>
                        <a:rPr lang="en-US" sz="1800" spc="-10" dirty="0" err="1">
                          <a:effectLst/>
                        </a:rPr>
                        <a:t>r</a:t>
                      </a:r>
                      <a:r>
                        <a:rPr lang="en-US" sz="1800" dirty="0" err="1">
                          <a:effectLst/>
                        </a:rPr>
                        <a:t>adionavi</a:t>
                      </a:r>
                      <a:r>
                        <a:rPr lang="en-US" sz="1800" spc="-25" dirty="0" err="1">
                          <a:effectLst/>
                        </a:rPr>
                        <a:t>g</a:t>
                      </a:r>
                      <a:r>
                        <a:rPr lang="en-US" sz="1800" dirty="0" err="1">
                          <a:effectLst/>
                        </a:rPr>
                        <a:t>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dirty="0">
                          <a:effectLst/>
                        </a:rPr>
                        <a:t> </a:t>
                      </a:r>
                    </a:p>
                    <a:p>
                      <a:pPr marL="62865" marR="0">
                        <a:lnSpc>
                          <a:spcPct val="115000"/>
                        </a:lnSpc>
                        <a:spcBef>
                          <a:spcPts val="0"/>
                        </a:spcBef>
                        <a:spcAft>
                          <a:spcPts val="0"/>
                        </a:spcAft>
                      </a:pPr>
                      <a:r>
                        <a:rPr lang="en-US" sz="1800" spc="-70" dirty="0">
                          <a:effectLst/>
                        </a:rPr>
                        <a:t>V</a:t>
                      </a:r>
                      <a:r>
                        <a:rPr lang="en-US" sz="1800" dirty="0">
                          <a:effectLst/>
                        </a:rPr>
                        <a:t>ery</a:t>
                      </a:r>
                      <a:r>
                        <a:rPr lang="en-US" sz="1800" spc="-5" dirty="0">
                          <a:effectLst/>
                        </a:rPr>
                        <a:t> </a:t>
                      </a:r>
                      <a:r>
                        <a:rPr lang="en-US" sz="1800" dirty="0">
                          <a:effectLst/>
                        </a:rPr>
                        <a:t>nar</a:t>
                      </a:r>
                      <a:r>
                        <a:rPr lang="en-US" sz="1800" spc="-20" dirty="0">
                          <a:effectLst/>
                        </a:rPr>
                        <a:t>r</a:t>
                      </a:r>
                      <a:r>
                        <a:rPr lang="en-US" sz="1800" spc="-35" dirty="0">
                          <a:effectLst/>
                        </a:rPr>
                        <a:t>o</a:t>
                      </a:r>
                      <a:r>
                        <a:rPr lang="en-US" sz="1800" dirty="0">
                          <a:effectLst/>
                        </a:rPr>
                        <a:t>w</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266662528"/>
                  </a:ext>
                </a:extLst>
              </a:tr>
              <a:tr h="422457">
                <a:tc>
                  <a:txBody>
                    <a:bodyPr/>
                    <a:lstStyle/>
                    <a:p>
                      <a:pPr marL="0" marR="0">
                        <a:lnSpc>
                          <a:spcPts val="850"/>
                        </a:lnSpc>
                        <a:spcBef>
                          <a:spcPts val="30"/>
                        </a:spcBef>
                        <a:spcAft>
                          <a:spcPts val="0"/>
                        </a:spcAft>
                      </a:pPr>
                      <a:r>
                        <a:rPr lang="en-US" sz="1800">
                          <a:effectLst/>
                        </a:rPr>
                        <a:t> </a:t>
                      </a:r>
                    </a:p>
                    <a:p>
                      <a:pPr marL="62230" marR="0">
                        <a:lnSpc>
                          <a:spcPct val="115000"/>
                        </a:lnSpc>
                        <a:spcBef>
                          <a:spcPts val="0"/>
                        </a:spcBef>
                        <a:spcAft>
                          <a:spcPts val="0"/>
                        </a:spcAft>
                      </a:pPr>
                      <a:r>
                        <a:rPr lang="en-US" sz="1800">
                          <a:effectLst/>
                        </a:rPr>
                        <a:t>LF</a:t>
                      </a:r>
                      <a:r>
                        <a:rPr lang="en-US" sz="1800" spc="-15">
                          <a:effectLst/>
                        </a:rPr>
                        <a:t> </a:t>
                      </a:r>
                      <a:r>
                        <a:rPr lang="en-US" sz="1800">
                          <a:effectLst/>
                        </a:rPr>
                        <a:t>(kilometric</a:t>
                      </a:r>
                      <a:r>
                        <a:rPr lang="en-US" sz="1800" spc="-10">
                          <a:effectLst/>
                        </a:rPr>
                        <a:t> </a:t>
                      </a:r>
                      <a:r>
                        <a:rPr lang="en-US" sz="1800" spc="-50">
                          <a:effectLst/>
                        </a:rPr>
                        <a:t>w</a:t>
                      </a:r>
                      <a:r>
                        <a:rPr lang="en-US" sz="1800">
                          <a:effectLst/>
                        </a:rPr>
                        <a:t>a</a:t>
                      </a:r>
                      <a:r>
                        <a:rPr lang="en-US" sz="1800" spc="-20">
                          <a:effectLst/>
                        </a:rPr>
                        <a:t>v</a:t>
                      </a:r>
                      <a:r>
                        <a:rPr lang="en-US" sz="1800">
                          <a:effectLst/>
                        </a:rPr>
                        <a:t>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1595" marR="0">
                        <a:lnSpc>
                          <a:spcPct val="115000"/>
                        </a:lnSpc>
                        <a:spcBef>
                          <a:spcPts val="0"/>
                        </a:spcBef>
                        <a:spcAft>
                          <a:spcPts val="0"/>
                        </a:spcAft>
                      </a:pPr>
                      <a:r>
                        <a:rPr lang="en-US" sz="1800">
                          <a:effectLst/>
                        </a:rPr>
                        <a:t>30-300</a:t>
                      </a:r>
                      <a:r>
                        <a:rPr lang="en-US" sz="1800" spc="-30">
                          <a:effectLst/>
                        </a:rPr>
                        <a:t> </a:t>
                      </a:r>
                      <a:r>
                        <a:rPr lang="en-US" sz="1800">
                          <a:effectLst/>
                        </a:rPr>
                        <a:t>kHz</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2230" marR="0">
                        <a:lnSpc>
                          <a:spcPct val="115000"/>
                        </a:lnSpc>
                        <a:spcBef>
                          <a:spcPts val="0"/>
                        </a:spcBef>
                        <a:spcAft>
                          <a:spcPts val="0"/>
                        </a:spcAft>
                      </a:pPr>
                      <a:r>
                        <a:rPr lang="en-US" sz="1800">
                          <a:effectLst/>
                        </a:rPr>
                        <a:t>1</a:t>
                      </a:r>
                      <a:r>
                        <a:rPr lang="en-US" sz="1800" spc="-5">
                          <a:effectLst/>
                        </a:rPr>
                        <a:t> </a:t>
                      </a:r>
                      <a:r>
                        <a:rPr lang="en-US" sz="1800">
                          <a:effectLst/>
                        </a:rPr>
                        <a:t>000</a:t>
                      </a:r>
                      <a:r>
                        <a:rPr lang="en-US" sz="1800" spc="-25">
                          <a:effectLst/>
                        </a:rPr>
                        <a:t> </a:t>
                      </a:r>
                      <a:r>
                        <a:rPr lang="en-US" sz="1800">
                          <a:effectLst/>
                        </a:rPr>
                        <a:t>km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1595" marR="0">
                        <a:lnSpc>
                          <a:spcPct val="115000"/>
                        </a:lnSpc>
                        <a:spcBef>
                          <a:spcPts val="0"/>
                        </a:spcBef>
                        <a:spcAft>
                          <a:spcPts val="0"/>
                        </a:spcAft>
                      </a:pPr>
                      <a:r>
                        <a:rPr lang="en-US" sz="1800">
                          <a:effectLst/>
                        </a:rPr>
                        <a:t>L</a:t>
                      </a:r>
                      <a:r>
                        <a:rPr lang="en-US" sz="1800" spc="5">
                          <a:effectLst/>
                        </a:rPr>
                        <a:t>o</a:t>
                      </a:r>
                      <a:r>
                        <a:rPr lang="en-US" sz="1800">
                          <a:effectLst/>
                        </a:rPr>
                        <a:t>ng-</a:t>
                      </a:r>
                      <a:r>
                        <a:rPr lang="en-US" sz="1800" spc="-10">
                          <a:effectLst/>
                        </a:rPr>
                        <a:t>r</a:t>
                      </a:r>
                      <a:r>
                        <a:rPr lang="en-US" sz="1800">
                          <a:effectLst/>
                        </a:rPr>
                        <a:t>an</a:t>
                      </a:r>
                      <a:r>
                        <a:rPr lang="en-US" sz="1800" spc="-25">
                          <a:effectLst/>
                        </a:rPr>
                        <a:t>g</a:t>
                      </a:r>
                      <a:r>
                        <a:rPr lang="en-US" sz="1800">
                          <a:effectLst/>
                        </a:rPr>
                        <a:t>e</a:t>
                      </a:r>
                      <a:r>
                        <a:rPr lang="en-US" sz="1800" spc="-55">
                          <a:effectLst/>
                        </a:rPr>
                        <a:t> </a:t>
                      </a:r>
                      <a:r>
                        <a:rPr lang="en-US" sz="1800" spc="-10">
                          <a:effectLst/>
                        </a:rPr>
                        <a:t>r</a:t>
                      </a:r>
                      <a:r>
                        <a:rPr lang="en-US" sz="1800">
                          <a:effectLst/>
                        </a:rPr>
                        <a:t>adionavi</a:t>
                      </a:r>
                      <a:r>
                        <a:rPr lang="en-US" sz="1800" spc="-25">
                          <a:effectLst/>
                        </a:rPr>
                        <a:t>g</a:t>
                      </a:r>
                      <a:r>
                        <a:rPr lang="en-US" sz="1800">
                          <a:effectLst/>
                        </a:rPr>
                        <a:t>ation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2865" marR="0">
                        <a:lnSpc>
                          <a:spcPct val="115000"/>
                        </a:lnSpc>
                        <a:spcBef>
                          <a:spcPts val="0"/>
                        </a:spcBef>
                        <a:spcAft>
                          <a:spcPts val="0"/>
                        </a:spcAft>
                      </a:pPr>
                      <a:r>
                        <a:rPr lang="en-US" sz="1800" spc="-70">
                          <a:effectLst/>
                        </a:rPr>
                        <a:t>V</a:t>
                      </a:r>
                      <a:r>
                        <a:rPr lang="en-US" sz="1800">
                          <a:effectLst/>
                        </a:rPr>
                        <a:t>ery</a:t>
                      </a:r>
                      <a:r>
                        <a:rPr lang="en-US" sz="1800" spc="-5">
                          <a:effectLst/>
                        </a:rPr>
                        <a:t> </a:t>
                      </a:r>
                      <a:r>
                        <a:rPr lang="en-US" sz="1800">
                          <a:effectLst/>
                        </a:rPr>
                        <a:t>nar</a:t>
                      </a:r>
                      <a:r>
                        <a:rPr lang="en-US" sz="1800" spc="-20">
                          <a:effectLst/>
                        </a:rPr>
                        <a:t>r</a:t>
                      </a:r>
                      <a:r>
                        <a:rPr lang="en-US" sz="1800" spc="-35">
                          <a:effectLst/>
                        </a:rPr>
                        <a:t>o</a:t>
                      </a:r>
                      <a:r>
                        <a:rPr lang="en-US" sz="1800">
                          <a:effectLst/>
                        </a:rPr>
                        <a:t>w</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826387005"/>
                  </a:ext>
                </a:extLst>
              </a:tr>
              <a:tr h="421774">
                <a:tc>
                  <a:txBody>
                    <a:bodyPr/>
                    <a:lstStyle/>
                    <a:p>
                      <a:pPr marL="0" marR="0">
                        <a:lnSpc>
                          <a:spcPts val="850"/>
                        </a:lnSpc>
                        <a:spcBef>
                          <a:spcPts val="30"/>
                        </a:spcBef>
                        <a:spcAft>
                          <a:spcPts val="0"/>
                        </a:spcAft>
                      </a:pPr>
                      <a:r>
                        <a:rPr lang="en-US" sz="1800">
                          <a:effectLst/>
                        </a:rPr>
                        <a:t> </a:t>
                      </a:r>
                    </a:p>
                    <a:p>
                      <a:pPr marL="62230" marR="0">
                        <a:lnSpc>
                          <a:spcPct val="115000"/>
                        </a:lnSpc>
                        <a:spcBef>
                          <a:spcPts val="0"/>
                        </a:spcBef>
                        <a:spcAft>
                          <a:spcPts val="0"/>
                        </a:spcAft>
                      </a:pPr>
                      <a:r>
                        <a:rPr lang="en-US" sz="1800">
                          <a:effectLst/>
                        </a:rPr>
                        <a:t>MF</a:t>
                      </a:r>
                      <a:r>
                        <a:rPr lang="en-US" sz="1800" spc="-20">
                          <a:effectLst/>
                        </a:rPr>
                        <a:t> </a:t>
                      </a:r>
                      <a:r>
                        <a:rPr lang="en-US" sz="1800">
                          <a:effectLst/>
                        </a:rPr>
                        <a:t>(hectometric</a:t>
                      </a:r>
                      <a:r>
                        <a:rPr lang="en-US" sz="1800" spc="-60">
                          <a:effectLst/>
                        </a:rPr>
                        <a:t> </a:t>
                      </a:r>
                      <a:r>
                        <a:rPr lang="en-US" sz="1800" spc="-50">
                          <a:effectLst/>
                        </a:rPr>
                        <a:t>w</a:t>
                      </a:r>
                      <a:r>
                        <a:rPr lang="en-US" sz="1800">
                          <a:effectLst/>
                        </a:rPr>
                        <a:t>a</a:t>
                      </a:r>
                      <a:r>
                        <a:rPr lang="en-US" sz="1800" spc="-20">
                          <a:effectLst/>
                        </a:rPr>
                        <a:t>v</a:t>
                      </a:r>
                      <a:r>
                        <a:rPr lang="en-US" sz="1800">
                          <a:effectLst/>
                        </a:rPr>
                        <a:t>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0960" marR="0">
                        <a:lnSpc>
                          <a:spcPct val="115000"/>
                        </a:lnSpc>
                        <a:spcBef>
                          <a:spcPts val="0"/>
                        </a:spcBef>
                        <a:spcAft>
                          <a:spcPts val="0"/>
                        </a:spcAft>
                      </a:pPr>
                      <a:r>
                        <a:rPr lang="en-US" sz="1800">
                          <a:effectLst/>
                        </a:rPr>
                        <a:t>300-3</a:t>
                      </a:r>
                      <a:r>
                        <a:rPr lang="en-US" sz="1800" spc="-25">
                          <a:effectLst/>
                        </a:rPr>
                        <a:t> </a:t>
                      </a:r>
                      <a:r>
                        <a:rPr lang="en-US" sz="1800">
                          <a:effectLst/>
                        </a:rPr>
                        <a:t>000</a:t>
                      </a:r>
                      <a:r>
                        <a:rPr lang="en-US" sz="1800" spc="-25">
                          <a:effectLst/>
                        </a:rPr>
                        <a:t> </a:t>
                      </a:r>
                      <a:r>
                        <a:rPr lang="en-US" sz="1800">
                          <a:effectLst/>
                        </a:rPr>
                        <a:t>kHz</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0960" marR="0">
                        <a:lnSpc>
                          <a:spcPct val="115000"/>
                        </a:lnSpc>
                        <a:spcBef>
                          <a:spcPts val="0"/>
                        </a:spcBef>
                        <a:spcAft>
                          <a:spcPts val="0"/>
                        </a:spcAft>
                      </a:pPr>
                      <a:r>
                        <a:rPr lang="en-US" sz="1800">
                          <a:effectLst/>
                        </a:rPr>
                        <a:t>2-3</a:t>
                      </a:r>
                      <a:r>
                        <a:rPr lang="en-US" sz="1800" spc="-15">
                          <a:effectLst/>
                        </a:rPr>
                        <a:t> </a:t>
                      </a:r>
                      <a:r>
                        <a:rPr lang="en-US" sz="1800">
                          <a:effectLst/>
                        </a:rPr>
                        <a:t>000</a:t>
                      </a:r>
                      <a:r>
                        <a:rPr lang="en-US" sz="1800" spc="-15">
                          <a:effectLst/>
                        </a:rPr>
                        <a:t> </a:t>
                      </a:r>
                      <a:r>
                        <a:rPr lang="en-US" sz="1800">
                          <a:effectLst/>
                        </a:rPr>
                        <a:t>km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1595" marR="0">
                        <a:lnSpc>
                          <a:spcPct val="115000"/>
                        </a:lnSpc>
                        <a:spcBef>
                          <a:spcPts val="0"/>
                        </a:spcBef>
                        <a:spcAft>
                          <a:spcPts val="0"/>
                        </a:spcAft>
                      </a:pPr>
                      <a:r>
                        <a:rPr lang="en-US" sz="1800">
                          <a:effectLst/>
                        </a:rPr>
                        <a:t>Long-</a:t>
                      </a:r>
                      <a:r>
                        <a:rPr lang="en-US" sz="1800" spc="-10">
                          <a:effectLst/>
                        </a:rPr>
                        <a:t>r</a:t>
                      </a:r>
                      <a:r>
                        <a:rPr lang="en-US" sz="1800">
                          <a:effectLst/>
                        </a:rPr>
                        <a:t>an</a:t>
                      </a:r>
                      <a:r>
                        <a:rPr lang="en-US" sz="1800" spc="-25">
                          <a:effectLst/>
                        </a:rPr>
                        <a:t>g</a:t>
                      </a:r>
                      <a:r>
                        <a:rPr lang="en-US" sz="1800">
                          <a:effectLst/>
                        </a:rPr>
                        <a:t>e</a:t>
                      </a:r>
                      <a:r>
                        <a:rPr lang="en-US" sz="1800" spc="-55">
                          <a:effectLst/>
                        </a:rPr>
                        <a:t> </a:t>
                      </a:r>
                      <a:r>
                        <a:rPr lang="en-US" sz="1800" spc="-10">
                          <a:effectLst/>
                        </a:rPr>
                        <a:t>r</a:t>
                      </a:r>
                      <a:r>
                        <a:rPr lang="en-US" sz="1800">
                          <a:effectLst/>
                        </a:rPr>
                        <a:t>adionavi</a:t>
                      </a:r>
                      <a:r>
                        <a:rPr lang="en-US" sz="1800" spc="-25">
                          <a:effectLst/>
                        </a:rPr>
                        <a:t>g</a:t>
                      </a:r>
                      <a:r>
                        <a:rPr lang="en-US" sz="1800">
                          <a:effectLst/>
                        </a:rPr>
                        <a:t>ation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1595" marR="0">
                        <a:lnSpc>
                          <a:spcPct val="115000"/>
                        </a:lnSpc>
                        <a:spcBef>
                          <a:spcPts val="0"/>
                        </a:spcBef>
                        <a:spcAft>
                          <a:spcPts val="0"/>
                        </a:spcAft>
                      </a:pPr>
                      <a:r>
                        <a:rPr lang="en-US" sz="1800">
                          <a:effectLst/>
                        </a:rPr>
                        <a:t>Mode</a:t>
                      </a:r>
                      <a:r>
                        <a:rPr lang="en-US" sz="1800" spc="-10">
                          <a:effectLst/>
                        </a:rPr>
                        <a:t>r</a:t>
                      </a:r>
                      <a:r>
                        <a:rPr lang="en-US" sz="1800">
                          <a:effectLst/>
                        </a:rPr>
                        <a:t>ate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641679130"/>
                  </a:ext>
                </a:extLst>
              </a:tr>
              <a:tr h="518088">
                <a:tc>
                  <a:txBody>
                    <a:bodyPr/>
                    <a:lstStyle/>
                    <a:p>
                      <a:pPr marL="0" marR="0">
                        <a:lnSpc>
                          <a:spcPts val="850"/>
                        </a:lnSpc>
                        <a:spcBef>
                          <a:spcPts val="30"/>
                        </a:spcBef>
                        <a:spcAft>
                          <a:spcPts val="0"/>
                        </a:spcAft>
                      </a:pPr>
                      <a:r>
                        <a:rPr lang="en-US" sz="1800">
                          <a:effectLst/>
                        </a:rPr>
                        <a:t> </a:t>
                      </a:r>
                    </a:p>
                    <a:p>
                      <a:pPr marL="62230" marR="0">
                        <a:lnSpc>
                          <a:spcPct val="115000"/>
                        </a:lnSpc>
                        <a:spcBef>
                          <a:spcPts val="0"/>
                        </a:spcBef>
                        <a:spcAft>
                          <a:spcPts val="0"/>
                        </a:spcAft>
                      </a:pPr>
                      <a:r>
                        <a:rPr lang="en-US" sz="1800">
                          <a:effectLst/>
                        </a:rPr>
                        <a:t>HF</a:t>
                      </a:r>
                      <a:r>
                        <a:rPr lang="en-US" sz="1800" spc="-15">
                          <a:effectLst/>
                        </a:rPr>
                        <a:t> </a:t>
                      </a:r>
                      <a:r>
                        <a:rPr lang="en-US" sz="1800">
                          <a:effectLst/>
                        </a:rPr>
                        <a:t>(decametric</a:t>
                      </a:r>
                      <a:r>
                        <a:rPr lang="en-US" sz="1800" spc="-55">
                          <a:effectLst/>
                        </a:rPr>
                        <a:t> </a:t>
                      </a:r>
                      <a:r>
                        <a:rPr lang="en-US" sz="1800" spc="-50">
                          <a:effectLst/>
                        </a:rPr>
                        <a:t>w</a:t>
                      </a:r>
                      <a:r>
                        <a:rPr lang="en-US" sz="1800">
                          <a:effectLst/>
                        </a:rPr>
                        <a:t>a</a:t>
                      </a:r>
                      <a:r>
                        <a:rPr lang="en-US" sz="1800" spc="-20">
                          <a:effectLst/>
                        </a:rPr>
                        <a:t>v</a:t>
                      </a:r>
                      <a:r>
                        <a:rPr lang="en-US" sz="1800">
                          <a:effectLst/>
                        </a:rPr>
                        <a:t>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2230" marR="0">
                        <a:lnSpc>
                          <a:spcPct val="115000"/>
                        </a:lnSpc>
                        <a:spcBef>
                          <a:spcPts val="0"/>
                        </a:spcBef>
                        <a:spcAft>
                          <a:spcPts val="0"/>
                        </a:spcAft>
                      </a:pPr>
                      <a:r>
                        <a:rPr lang="en-US" sz="1800">
                          <a:effectLst/>
                        </a:rPr>
                        <a:t>3-30</a:t>
                      </a:r>
                      <a:r>
                        <a:rPr lang="en-US" sz="1800" spc="-25">
                          <a:effectLst/>
                        </a:rPr>
                        <a:t> </a:t>
                      </a:r>
                      <a:r>
                        <a:rPr lang="en-US" sz="1800">
                          <a:effectLst/>
                        </a:rPr>
                        <a:t>MHz</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2230" marR="201930">
                        <a:lnSpc>
                          <a:spcPct val="110000"/>
                        </a:lnSpc>
                        <a:spcBef>
                          <a:spcPts val="155"/>
                        </a:spcBef>
                        <a:spcAft>
                          <a:spcPts val="0"/>
                        </a:spcAft>
                      </a:pPr>
                      <a:r>
                        <a:rPr lang="en-US" sz="1800">
                          <a:effectLst/>
                        </a:rPr>
                        <a:t>Up</a:t>
                      </a:r>
                      <a:r>
                        <a:rPr lang="en-US" sz="1800" spc="-20">
                          <a:effectLst/>
                        </a:rPr>
                        <a:t> </a:t>
                      </a:r>
                      <a:r>
                        <a:rPr lang="en-US" sz="1800">
                          <a:effectLst/>
                        </a:rPr>
                        <a:t>to</a:t>
                      </a:r>
                      <a:r>
                        <a:rPr lang="en-US" sz="1800" spc="-15">
                          <a:effectLst/>
                        </a:rPr>
                        <a:t> </a:t>
                      </a:r>
                      <a:r>
                        <a:rPr lang="en-US" sz="1800">
                          <a:effectLst/>
                        </a:rPr>
                        <a:t>1</a:t>
                      </a:r>
                      <a:r>
                        <a:rPr lang="en-US" sz="1800" spc="-15">
                          <a:effectLst/>
                        </a:rPr>
                        <a:t> </a:t>
                      </a:r>
                      <a:r>
                        <a:rPr lang="en-US" sz="1800">
                          <a:effectLst/>
                        </a:rPr>
                        <a:t>000 km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2230" marR="386080">
                        <a:lnSpc>
                          <a:spcPct val="110000"/>
                        </a:lnSpc>
                        <a:spcBef>
                          <a:spcPts val="155"/>
                        </a:spcBef>
                        <a:spcAft>
                          <a:spcPts val="0"/>
                        </a:spcAft>
                      </a:pPr>
                      <a:r>
                        <a:rPr lang="en-US" sz="1800">
                          <a:effectLst/>
                        </a:rPr>
                        <a:t>Fi</a:t>
                      </a:r>
                      <a:r>
                        <a:rPr lang="en-US" sz="1800" spc="-25">
                          <a:effectLst/>
                        </a:rPr>
                        <a:t>x</a:t>
                      </a:r>
                      <a:r>
                        <a:rPr lang="en-US" sz="1800">
                          <a:effectLst/>
                        </a:rPr>
                        <a:t>ed</a:t>
                      </a:r>
                      <a:r>
                        <a:rPr lang="en-US" sz="1800" spc="-15">
                          <a:effectLst/>
                        </a:rPr>
                        <a:t> </a:t>
                      </a:r>
                      <a:r>
                        <a:rPr lang="en-US" sz="1800">
                          <a:effectLst/>
                        </a:rPr>
                        <a:t>point-to-point,</a:t>
                      </a:r>
                      <a:r>
                        <a:rPr lang="en-US" sz="1800" spc="-10">
                          <a:effectLst/>
                        </a:rPr>
                        <a:t> </a:t>
                      </a:r>
                      <a:r>
                        <a:rPr lang="en-US" sz="1800">
                          <a:effectLst/>
                        </a:rPr>
                        <a:t>Global b</a:t>
                      </a:r>
                      <a:r>
                        <a:rPr lang="en-US" sz="1800" spc="-20">
                          <a:effectLst/>
                        </a:rPr>
                        <a:t>r</a:t>
                      </a:r>
                      <a:r>
                        <a:rPr lang="en-US" sz="1800">
                          <a:effectLst/>
                        </a:rPr>
                        <a:t>oadcasting</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2230" marR="0">
                        <a:lnSpc>
                          <a:spcPct val="115000"/>
                        </a:lnSpc>
                        <a:spcBef>
                          <a:spcPts val="0"/>
                        </a:spcBef>
                        <a:spcAft>
                          <a:spcPts val="0"/>
                        </a:spcAft>
                      </a:pPr>
                      <a:r>
                        <a:rPr lang="en-US" sz="1800">
                          <a:effectLst/>
                        </a:rPr>
                        <a:t>Wide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112339659"/>
                  </a:ext>
                </a:extLst>
              </a:tr>
              <a:tr h="397847">
                <a:tc>
                  <a:txBody>
                    <a:bodyPr/>
                    <a:lstStyle/>
                    <a:p>
                      <a:pPr marL="0" marR="0">
                        <a:lnSpc>
                          <a:spcPts val="750"/>
                        </a:lnSpc>
                        <a:spcBef>
                          <a:spcPts val="40"/>
                        </a:spcBef>
                        <a:spcAft>
                          <a:spcPts val="0"/>
                        </a:spcAft>
                      </a:pPr>
                      <a:r>
                        <a:rPr lang="en-US" sz="1800">
                          <a:effectLst/>
                        </a:rPr>
                        <a:t> </a:t>
                      </a:r>
                    </a:p>
                    <a:p>
                      <a:pPr marL="62230" marR="0">
                        <a:lnSpc>
                          <a:spcPct val="115000"/>
                        </a:lnSpc>
                        <a:spcBef>
                          <a:spcPts val="0"/>
                        </a:spcBef>
                        <a:spcAft>
                          <a:spcPts val="0"/>
                        </a:spcAft>
                      </a:pPr>
                      <a:r>
                        <a:rPr lang="en-US" sz="1800">
                          <a:effectLst/>
                        </a:rPr>
                        <a:t>VHF</a:t>
                      </a:r>
                      <a:r>
                        <a:rPr lang="en-US" sz="1800" spc="-25">
                          <a:effectLst/>
                        </a:rPr>
                        <a:t> </a:t>
                      </a:r>
                      <a:r>
                        <a:rPr lang="en-US" sz="1800">
                          <a:effectLst/>
                        </a:rPr>
                        <a:t>(metric</a:t>
                      </a:r>
                      <a:r>
                        <a:rPr lang="en-US" sz="1800" spc="-35">
                          <a:effectLst/>
                        </a:rPr>
                        <a:t> </a:t>
                      </a:r>
                      <a:r>
                        <a:rPr lang="en-US" sz="1800" spc="-50">
                          <a:effectLst/>
                        </a:rPr>
                        <a:t>w</a:t>
                      </a:r>
                      <a:r>
                        <a:rPr lang="en-US" sz="1800">
                          <a:effectLst/>
                        </a:rPr>
                        <a:t>a</a:t>
                      </a:r>
                      <a:r>
                        <a:rPr lang="en-US" sz="1800" spc="-20">
                          <a:effectLst/>
                        </a:rPr>
                        <a:t>v</a:t>
                      </a:r>
                      <a:r>
                        <a:rPr lang="en-US" sz="1800">
                          <a:effectLst/>
                        </a:rPr>
                        <a:t>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750"/>
                        </a:lnSpc>
                        <a:spcBef>
                          <a:spcPts val="40"/>
                        </a:spcBef>
                        <a:spcAft>
                          <a:spcPts val="0"/>
                        </a:spcAft>
                      </a:pPr>
                      <a:r>
                        <a:rPr lang="en-US" sz="1800">
                          <a:effectLst/>
                        </a:rPr>
                        <a:t> </a:t>
                      </a:r>
                    </a:p>
                    <a:p>
                      <a:pPr marL="61595" marR="0">
                        <a:lnSpc>
                          <a:spcPct val="115000"/>
                        </a:lnSpc>
                        <a:spcBef>
                          <a:spcPts val="0"/>
                        </a:spcBef>
                        <a:spcAft>
                          <a:spcPts val="0"/>
                        </a:spcAft>
                      </a:pPr>
                      <a:r>
                        <a:rPr lang="en-US" sz="1800">
                          <a:effectLst/>
                        </a:rPr>
                        <a:t>30-300</a:t>
                      </a:r>
                      <a:r>
                        <a:rPr lang="en-US" sz="1800" spc="-30">
                          <a:effectLst/>
                        </a:rPr>
                        <a:t> </a:t>
                      </a:r>
                      <a:r>
                        <a:rPr lang="en-US" sz="1800">
                          <a:effectLst/>
                        </a:rPr>
                        <a:t>MHz</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750"/>
                        </a:lnSpc>
                        <a:spcBef>
                          <a:spcPts val="40"/>
                        </a:spcBef>
                        <a:spcAft>
                          <a:spcPts val="0"/>
                        </a:spcAft>
                      </a:pPr>
                      <a:r>
                        <a:rPr lang="en-US" sz="1800">
                          <a:effectLst/>
                        </a:rPr>
                        <a:t> </a:t>
                      </a:r>
                    </a:p>
                    <a:p>
                      <a:pPr marL="62865" marR="0">
                        <a:lnSpc>
                          <a:spcPct val="115000"/>
                        </a:lnSpc>
                        <a:spcBef>
                          <a:spcPts val="0"/>
                        </a:spcBef>
                        <a:spcAft>
                          <a:spcPts val="0"/>
                        </a:spcAft>
                      </a:pPr>
                      <a:r>
                        <a:rPr lang="en-US" sz="1800">
                          <a:effectLst/>
                        </a:rPr>
                        <a:t>2-300</a:t>
                      </a:r>
                      <a:r>
                        <a:rPr lang="en-US" sz="1800" spc="-25">
                          <a:effectLst/>
                        </a:rPr>
                        <a:t> </a:t>
                      </a:r>
                      <a:r>
                        <a:rPr lang="en-US" sz="1800">
                          <a:effectLst/>
                        </a:rPr>
                        <a:t>km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750"/>
                        </a:lnSpc>
                        <a:spcBef>
                          <a:spcPts val="40"/>
                        </a:spcBef>
                        <a:spcAft>
                          <a:spcPts val="0"/>
                        </a:spcAft>
                      </a:pPr>
                      <a:r>
                        <a:rPr lang="en-US" sz="1800">
                          <a:effectLst/>
                        </a:rPr>
                        <a:t> </a:t>
                      </a:r>
                    </a:p>
                    <a:p>
                      <a:pPr marL="62865" marR="0">
                        <a:lnSpc>
                          <a:spcPct val="115000"/>
                        </a:lnSpc>
                        <a:spcBef>
                          <a:spcPts val="0"/>
                        </a:spcBef>
                        <a:spcAft>
                          <a:spcPts val="0"/>
                        </a:spcAft>
                      </a:pPr>
                      <a:r>
                        <a:rPr lang="en-US" sz="1800">
                          <a:effectLst/>
                        </a:rPr>
                        <a:t>B</a:t>
                      </a:r>
                      <a:r>
                        <a:rPr lang="en-US" sz="1800" spc="-20">
                          <a:effectLst/>
                        </a:rPr>
                        <a:t>r</a:t>
                      </a:r>
                      <a:r>
                        <a:rPr lang="en-US" sz="1800">
                          <a:effectLst/>
                        </a:rPr>
                        <a:t>oadcastin</a:t>
                      </a:r>
                      <a:r>
                        <a:rPr lang="en-US" sz="1800" spc="-25">
                          <a:effectLst/>
                        </a:rPr>
                        <a:t>g</a:t>
                      </a:r>
                      <a:r>
                        <a:rPr lang="en-US" sz="1800">
                          <a:effectLst/>
                        </a:rPr>
                        <a:t>,</a:t>
                      </a:r>
                      <a:r>
                        <a:rPr lang="en-US" sz="1800" spc="-55">
                          <a:effectLst/>
                        </a:rPr>
                        <a:t> </a:t>
                      </a:r>
                      <a:r>
                        <a:rPr lang="en-US" sz="1800">
                          <a:effectLst/>
                        </a:rPr>
                        <a:t>Mobil</a:t>
                      </a:r>
                      <a:r>
                        <a:rPr lang="en-US" sz="1800" spc="-50">
                          <a:effectLst/>
                        </a:rPr>
                        <a:t>e</a:t>
                      </a:r>
                      <a:r>
                        <a:rPr lang="en-US" sz="1800">
                          <a:effectLst/>
                        </a:rPr>
                        <a:t>,</a:t>
                      </a:r>
                      <a:r>
                        <a:rPr lang="en-US" sz="1800" spc="-5">
                          <a:effectLst/>
                        </a:rPr>
                        <a:t> </a:t>
                      </a:r>
                      <a:r>
                        <a:rPr lang="en-US" sz="1800" spc="-85">
                          <a:effectLst/>
                        </a:rPr>
                        <a:t>W</a:t>
                      </a:r>
                      <a:r>
                        <a:rPr lang="en-US" sz="1800">
                          <a:effectLst/>
                        </a:rPr>
                        <a:t>AN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750"/>
                        </a:lnSpc>
                        <a:spcBef>
                          <a:spcPts val="40"/>
                        </a:spcBef>
                        <a:spcAft>
                          <a:spcPts val="0"/>
                        </a:spcAft>
                      </a:pPr>
                      <a:r>
                        <a:rPr lang="en-US" sz="1800">
                          <a:effectLst/>
                        </a:rPr>
                        <a:t> </a:t>
                      </a:r>
                    </a:p>
                    <a:p>
                      <a:pPr marL="63500" marR="0">
                        <a:lnSpc>
                          <a:spcPct val="115000"/>
                        </a:lnSpc>
                        <a:spcBef>
                          <a:spcPts val="0"/>
                        </a:spcBef>
                        <a:spcAft>
                          <a:spcPts val="0"/>
                        </a:spcAft>
                      </a:pPr>
                      <a:r>
                        <a:rPr lang="en-US" sz="1800" spc="-70">
                          <a:effectLst/>
                        </a:rPr>
                        <a:t>V</a:t>
                      </a:r>
                      <a:r>
                        <a:rPr lang="en-US" sz="1800">
                          <a:effectLst/>
                        </a:rPr>
                        <a:t>ery</a:t>
                      </a:r>
                      <a:r>
                        <a:rPr lang="en-US" sz="1800" spc="-5">
                          <a:effectLst/>
                        </a:rPr>
                        <a:t> </a:t>
                      </a:r>
                      <a:r>
                        <a:rPr lang="en-US" sz="1800">
                          <a:effectLst/>
                        </a:rPr>
                        <a:t>wide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286461794"/>
                  </a:ext>
                </a:extLst>
              </a:tr>
              <a:tr h="422457">
                <a:tc>
                  <a:txBody>
                    <a:bodyPr/>
                    <a:lstStyle/>
                    <a:p>
                      <a:pPr marL="0" marR="0">
                        <a:lnSpc>
                          <a:spcPts val="850"/>
                        </a:lnSpc>
                        <a:spcBef>
                          <a:spcPts val="30"/>
                        </a:spcBef>
                        <a:spcAft>
                          <a:spcPts val="0"/>
                        </a:spcAft>
                      </a:pPr>
                      <a:r>
                        <a:rPr lang="en-US" sz="1800">
                          <a:effectLst/>
                        </a:rPr>
                        <a:t> </a:t>
                      </a:r>
                    </a:p>
                    <a:p>
                      <a:pPr marL="62230" marR="0">
                        <a:lnSpc>
                          <a:spcPct val="115000"/>
                        </a:lnSpc>
                        <a:spcBef>
                          <a:spcPts val="0"/>
                        </a:spcBef>
                        <a:spcAft>
                          <a:spcPts val="0"/>
                        </a:spcAft>
                      </a:pPr>
                      <a:r>
                        <a:rPr lang="en-US" sz="1800">
                          <a:effectLst/>
                        </a:rPr>
                        <a:t>UHF</a:t>
                      </a:r>
                      <a:r>
                        <a:rPr lang="en-US" sz="1800" spc="-35">
                          <a:effectLst/>
                        </a:rPr>
                        <a:t> </a:t>
                      </a:r>
                      <a:r>
                        <a:rPr lang="en-US" sz="1800">
                          <a:effectLst/>
                        </a:rPr>
                        <a:t>(decimetric</a:t>
                      </a:r>
                      <a:r>
                        <a:rPr lang="en-US" sz="1800" spc="-50">
                          <a:effectLst/>
                        </a:rPr>
                        <a:t> w</a:t>
                      </a:r>
                      <a:r>
                        <a:rPr lang="en-US" sz="1800">
                          <a:effectLst/>
                        </a:rPr>
                        <a:t>a</a:t>
                      </a:r>
                      <a:r>
                        <a:rPr lang="en-US" sz="1800" spc="-20">
                          <a:effectLst/>
                        </a:rPr>
                        <a:t>v</a:t>
                      </a:r>
                      <a:r>
                        <a:rPr lang="en-US" sz="1800">
                          <a:effectLst/>
                        </a:rPr>
                        <a:t>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0960" marR="0">
                        <a:lnSpc>
                          <a:spcPct val="115000"/>
                        </a:lnSpc>
                        <a:spcBef>
                          <a:spcPts val="0"/>
                        </a:spcBef>
                        <a:spcAft>
                          <a:spcPts val="0"/>
                        </a:spcAft>
                      </a:pPr>
                      <a:r>
                        <a:rPr lang="en-US" sz="1800">
                          <a:effectLst/>
                        </a:rPr>
                        <a:t>300-3</a:t>
                      </a:r>
                      <a:r>
                        <a:rPr lang="en-US" sz="1800" spc="-25">
                          <a:effectLst/>
                        </a:rPr>
                        <a:t> </a:t>
                      </a:r>
                      <a:r>
                        <a:rPr lang="en-US" sz="1800">
                          <a:effectLst/>
                        </a:rPr>
                        <a:t>000</a:t>
                      </a:r>
                      <a:r>
                        <a:rPr lang="en-US" sz="1800" spc="-20">
                          <a:effectLst/>
                        </a:rPr>
                        <a:t> </a:t>
                      </a:r>
                      <a:r>
                        <a:rPr lang="en-US" sz="1800">
                          <a:effectLst/>
                        </a:rPr>
                        <a:t>MHz</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2230" marR="0">
                        <a:lnSpc>
                          <a:spcPct val="115000"/>
                        </a:lnSpc>
                        <a:spcBef>
                          <a:spcPts val="0"/>
                        </a:spcBef>
                        <a:spcAft>
                          <a:spcPts val="0"/>
                        </a:spcAft>
                      </a:pPr>
                      <a:r>
                        <a:rPr lang="en-US" sz="1800">
                          <a:effectLst/>
                        </a:rPr>
                        <a:t>&lt;</a:t>
                      </a:r>
                      <a:r>
                        <a:rPr lang="en-US" sz="1800" spc="-15">
                          <a:effectLst/>
                        </a:rPr>
                        <a:t> </a:t>
                      </a:r>
                      <a:r>
                        <a:rPr lang="en-US" sz="1800">
                          <a:effectLst/>
                        </a:rPr>
                        <a:t>100</a:t>
                      </a:r>
                      <a:r>
                        <a:rPr lang="en-US" sz="1800" spc="-20">
                          <a:effectLst/>
                        </a:rPr>
                        <a:t> </a:t>
                      </a:r>
                      <a:r>
                        <a:rPr lang="en-US" sz="1800">
                          <a:effectLst/>
                        </a:rPr>
                        <a:t>km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2230" marR="0">
                        <a:lnSpc>
                          <a:spcPct val="115000"/>
                        </a:lnSpc>
                        <a:spcBef>
                          <a:spcPts val="0"/>
                        </a:spcBef>
                        <a:spcAft>
                          <a:spcPts val="0"/>
                        </a:spcAft>
                      </a:pPr>
                      <a:r>
                        <a:rPr lang="en-US" sz="1800">
                          <a:effectLst/>
                        </a:rPr>
                        <a:t>B</a:t>
                      </a:r>
                      <a:r>
                        <a:rPr lang="en-US" sz="1800" spc="-20">
                          <a:effectLst/>
                        </a:rPr>
                        <a:t>r</a:t>
                      </a:r>
                      <a:r>
                        <a:rPr lang="en-US" sz="1800">
                          <a:effectLst/>
                        </a:rPr>
                        <a:t>oadcastin</a:t>
                      </a:r>
                      <a:r>
                        <a:rPr lang="en-US" sz="1800" spc="-25">
                          <a:effectLst/>
                        </a:rPr>
                        <a:t>g</a:t>
                      </a:r>
                      <a:r>
                        <a:rPr lang="en-US" sz="1800">
                          <a:effectLst/>
                        </a:rPr>
                        <a:t>,</a:t>
                      </a:r>
                      <a:r>
                        <a:rPr lang="en-US" sz="1800" spc="-55">
                          <a:effectLst/>
                        </a:rPr>
                        <a:t> </a:t>
                      </a:r>
                      <a:r>
                        <a:rPr lang="en-US" sz="1800">
                          <a:effectLst/>
                        </a:rPr>
                        <a:t>Mobil</a:t>
                      </a:r>
                      <a:r>
                        <a:rPr lang="en-US" sz="1800" spc="-50">
                          <a:effectLst/>
                        </a:rPr>
                        <a:t>e</a:t>
                      </a:r>
                      <a:r>
                        <a:rPr lang="en-US" sz="1800">
                          <a:effectLst/>
                        </a:rPr>
                        <a:t>,</a:t>
                      </a:r>
                      <a:r>
                        <a:rPr lang="en-US" sz="1800" spc="-5">
                          <a:effectLst/>
                        </a:rPr>
                        <a:t> </a:t>
                      </a:r>
                      <a:r>
                        <a:rPr lang="en-US" sz="1800">
                          <a:effectLst/>
                        </a:rPr>
                        <a:t>Satellite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850"/>
                        </a:lnSpc>
                        <a:spcBef>
                          <a:spcPts val="30"/>
                        </a:spcBef>
                        <a:spcAft>
                          <a:spcPts val="0"/>
                        </a:spcAft>
                      </a:pPr>
                      <a:r>
                        <a:rPr lang="en-US" sz="1800">
                          <a:effectLst/>
                        </a:rPr>
                        <a:t> </a:t>
                      </a:r>
                    </a:p>
                    <a:p>
                      <a:pPr marL="62865" marR="0">
                        <a:lnSpc>
                          <a:spcPct val="115000"/>
                        </a:lnSpc>
                        <a:spcBef>
                          <a:spcPts val="0"/>
                        </a:spcBef>
                        <a:spcAft>
                          <a:spcPts val="0"/>
                        </a:spcAft>
                      </a:pPr>
                      <a:r>
                        <a:rPr lang="en-US" sz="1800" spc="-70">
                          <a:effectLst/>
                        </a:rPr>
                        <a:t>V</a:t>
                      </a:r>
                      <a:r>
                        <a:rPr lang="en-US" sz="1800">
                          <a:effectLst/>
                        </a:rPr>
                        <a:t>ery</a:t>
                      </a:r>
                      <a:r>
                        <a:rPr lang="en-US" sz="1800" spc="-5">
                          <a:effectLst/>
                        </a:rPr>
                        <a:t> </a:t>
                      </a:r>
                      <a:r>
                        <a:rPr lang="en-US" sz="1800">
                          <a:effectLst/>
                        </a:rPr>
                        <a:t>wide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888686919"/>
                  </a:ext>
                </a:extLst>
              </a:tr>
              <a:tr h="761926">
                <a:tc>
                  <a:txBody>
                    <a:bodyPr/>
                    <a:lstStyle/>
                    <a:p>
                      <a:pPr marL="0" marR="0">
                        <a:lnSpc>
                          <a:spcPts val="600"/>
                        </a:lnSpc>
                        <a:spcBef>
                          <a:spcPts val="45"/>
                        </a:spcBef>
                        <a:spcAft>
                          <a:spcPts val="0"/>
                        </a:spcAft>
                      </a:pPr>
                      <a:r>
                        <a:rPr lang="en-US" sz="1800">
                          <a:effectLst/>
                        </a:rPr>
                        <a:t> </a:t>
                      </a:r>
                    </a:p>
                    <a:p>
                      <a:pPr marL="0" marR="0">
                        <a:lnSpc>
                          <a:spcPts val="1000"/>
                        </a:lnSpc>
                        <a:spcBef>
                          <a:spcPts val="0"/>
                        </a:spcBef>
                        <a:spcAft>
                          <a:spcPts val="0"/>
                        </a:spcAft>
                      </a:pPr>
                      <a:r>
                        <a:rPr lang="en-US" sz="1800">
                          <a:effectLst/>
                        </a:rPr>
                        <a:t> </a:t>
                      </a:r>
                    </a:p>
                    <a:p>
                      <a:pPr marL="62230" marR="0">
                        <a:lnSpc>
                          <a:spcPct val="115000"/>
                        </a:lnSpc>
                        <a:spcBef>
                          <a:spcPts val="0"/>
                        </a:spcBef>
                        <a:spcAft>
                          <a:spcPts val="0"/>
                        </a:spcAft>
                      </a:pPr>
                      <a:r>
                        <a:rPr lang="en-US" sz="1800">
                          <a:effectLst/>
                        </a:rPr>
                        <a:t>SHF</a:t>
                      </a:r>
                      <a:r>
                        <a:rPr lang="en-US" sz="1800" spc="-25">
                          <a:effectLst/>
                        </a:rPr>
                        <a:t> </a:t>
                      </a:r>
                      <a:r>
                        <a:rPr lang="en-US" sz="1800">
                          <a:effectLst/>
                        </a:rPr>
                        <a:t>(centimetric</a:t>
                      </a:r>
                      <a:r>
                        <a:rPr lang="en-US" sz="1800" spc="-60">
                          <a:effectLst/>
                        </a:rPr>
                        <a:t> </a:t>
                      </a:r>
                      <a:r>
                        <a:rPr lang="en-US" sz="1800" spc="-50">
                          <a:effectLst/>
                        </a:rPr>
                        <a:t>w</a:t>
                      </a:r>
                      <a:r>
                        <a:rPr lang="en-US" sz="1800">
                          <a:effectLst/>
                        </a:rPr>
                        <a:t>a</a:t>
                      </a:r>
                      <a:r>
                        <a:rPr lang="en-US" sz="1800" spc="-20">
                          <a:effectLst/>
                        </a:rPr>
                        <a:t>v</a:t>
                      </a:r>
                      <a:r>
                        <a:rPr lang="en-US" sz="1800">
                          <a:effectLst/>
                        </a:rPr>
                        <a:t>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600"/>
                        </a:lnSpc>
                        <a:spcBef>
                          <a:spcPts val="45"/>
                        </a:spcBef>
                        <a:spcAft>
                          <a:spcPts val="0"/>
                        </a:spcAft>
                      </a:pPr>
                      <a:r>
                        <a:rPr lang="en-US" sz="1800">
                          <a:effectLst/>
                        </a:rPr>
                        <a:t> </a:t>
                      </a:r>
                    </a:p>
                    <a:p>
                      <a:pPr marL="0" marR="0">
                        <a:lnSpc>
                          <a:spcPts val="1000"/>
                        </a:lnSpc>
                        <a:spcBef>
                          <a:spcPts val="0"/>
                        </a:spcBef>
                        <a:spcAft>
                          <a:spcPts val="0"/>
                        </a:spcAft>
                      </a:pPr>
                      <a:r>
                        <a:rPr lang="en-US" sz="1800">
                          <a:effectLst/>
                        </a:rPr>
                        <a:t> </a:t>
                      </a:r>
                    </a:p>
                    <a:p>
                      <a:pPr marL="62230" marR="0">
                        <a:lnSpc>
                          <a:spcPct val="115000"/>
                        </a:lnSpc>
                        <a:spcBef>
                          <a:spcPts val="0"/>
                        </a:spcBef>
                        <a:spcAft>
                          <a:spcPts val="0"/>
                        </a:spcAft>
                      </a:pPr>
                      <a:r>
                        <a:rPr lang="en-US" sz="1800">
                          <a:effectLst/>
                        </a:rPr>
                        <a:t>3-30</a:t>
                      </a:r>
                      <a:r>
                        <a:rPr lang="en-US" sz="1800" spc="-30">
                          <a:effectLst/>
                        </a:rPr>
                        <a:t> </a:t>
                      </a:r>
                      <a:r>
                        <a:rPr lang="en-US" sz="1800">
                          <a:effectLst/>
                        </a:rPr>
                        <a:t>GHz</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600"/>
                        </a:lnSpc>
                        <a:spcBef>
                          <a:spcPts val="45"/>
                        </a:spcBef>
                        <a:spcAft>
                          <a:spcPts val="0"/>
                        </a:spcAft>
                      </a:pPr>
                      <a:r>
                        <a:rPr lang="en-US" sz="1800">
                          <a:effectLst/>
                        </a:rPr>
                        <a:t> </a:t>
                      </a:r>
                    </a:p>
                    <a:p>
                      <a:pPr marL="0" marR="0">
                        <a:lnSpc>
                          <a:spcPts val="1000"/>
                        </a:lnSpc>
                        <a:spcBef>
                          <a:spcPts val="0"/>
                        </a:spcBef>
                        <a:spcAft>
                          <a:spcPts val="0"/>
                        </a:spcAft>
                      </a:pPr>
                      <a:r>
                        <a:rPr lang="en-US" sz="1800">
                          <a:effectLst/>
                        </a:rPr>
                        <a:t> </a:t>
                      </a:r>
                    </a:p>
                    <a:p>
                      <a:pPr marL="62230" marR="0">
                        <a:lnSpc>
                          <a:spcPct val="115000"/>
                        </a:lnSpc>
                        <a:spcBef>
                          <a:spcPts val="0"/>
                        </a:spcBef>
                        <a:spcAft>
                          <a:spcPts val="0"/>
                        </a:spcAft>
                      </a:pPr>
                      <a:r>
                        <a:rPr lang="en-US" sz="1800">
                          <a:effectLst/>
                        </a:rPr>
                        <a:t>30-2</a:t>
                      </a:r>
                      <a:r>
                        <a:rPr lang="en-US" sz="1800" spc="-25">
                          <a:effectLst/>
                        </a:rPr>
                        <a:t> </a:t>
                      </a:r>
                      <a:r>
                        <a:rPr lang="en-US" sz="1800">
                          <a:effectLst/>
                        </a:rPr>
                        <a:t>000</a:t>
                      </a:r>
                      <a:r>
                        <a:rPr lang="en-US" sz="1800" spc="-15">
                          <a:effectLst/>
                        </a:rPr>
                        <a:t> </a:t>
                      </a:r>
                      <a:r>
                        <a:rPr lang="en-US" sz="1800">
                          <a:effectLst/>
                        </a:rPr>
                        <a:t>km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900"/>
                        </a:lnSpc>
                        <a:spcBef>
                          <a:spcPts val="25"/>
                        </a:spcBef>
                        <a:spcAft>
                          <a:spcPts val="0"/>
                        </a:spcAft>
                      </a:pPr>
                      <a:r>
                        <a:rPr lang="en-US" sz="1800">
                          <a:effectLst/>
                        </a:rPr>
                        <a:t> </a:t>
                      </a:r>
                    </a:p>
                    <a:p>
                      <a:pPr marL="62230" marR="231775">
                        <a:lnSpc>
                          <a:spcPct val="110000"/>
                        </a:lnSpc>
                        <a:spcBef>
                          <a:spcPts val="0"/>
                        </a:spcBef>
                        <a:spcAft>
                          <a:spcPts val="0"/>
                        </a:spcAft>
                      </a:pPr>
                      <a:r>
                        <a:rPr lang="en-US" sz="1800">
                          <a:effectLst/>
                        </a:rPr>
                        <a:t>Fi</a:t>
                      </a:r>
                      <a:r>
                        <a:rPr lang="en-US" sz="1800" spc="-25">
                          <a:effectLst/>
                        </a:rPr>
                        <a:t>x</a:t>
                      </a:r>
                      <a:r>
                        <a:rPr lang="en-US" sz="1800">
                          <a:effectLst/>
                        </a:rPr>
                        <a:t>ed,</a:t>
                      </a:r>
                      <a:r>
                        <a:rPr lang="en-US" sz="1800" spc="-15">
                          <a:effectLst/>
                        </a:rPr>
                        <a:t> </a:t>
                      </a:r>
                      <a:r>
                        <a:rPr lang="en-US" sz="1800">
                          <a:effectLst/>
                        </a:rPr>
                        <a:t>B</a:t>
                      </a:r>
                      <a:r>
                        <a:rPr lang="en-US" sz="1800" spc="-20">
                          <a:effectLst/>
                        </a:rPr>
                        <a:t>r</a:t>
                      </a:r>
                      <a:r>
                        <a:rPr lang="en-US" sz="1800">
                          <a:effectLst/>
                        </a:rPr>
                        <a:t>oadcastin</a:t>
                      </a:r>
                      <a:r>
                        <a:rPr lang="en-US" sz="1800" spc="-25">
                          <a:effectLst/>
                        </a:rPr>
                        <a:t>g</a:t>
                      </a:r>
                      <a:r>
                        <a:rPr lang="en-US" sz="1800">
                          <a:effectLst/>
                        </a:rPr>
                        <a:t>,</a:t>
                      </a:r>
                      <a:r>
                        <a:rPr lang="en-US" sz="1800" spc="-55">
                          <a:effectLst/>
                        </a:rPr>
                        <a:t> </a:t>
                      </a:r>
                      <a:r>
                        <a:rPr lang="en-US" sz="1800">
                          <a:effectLst/>
                        </a:rPr>
                        <a:t>Mobil</a:t>
                      </a:r>
                      <a:r>
                        <a:rPr lang="en-US" sz="1800" spc="-50">
                          <a:effectLst/>
                        </a:rPr>
                        <a:t>e</a:t>
                      </a:r>
                      <a:r>
                        <a:rPr lang="en-US" sz="1800">
                          <a:effectLst/>
                        </a:rPr>
                        <a:t>, </a:t>
                      </a:r>
                      <a:r>
                        <a:rPr lang="en-US" sz="1800" spc="-85">
                          <a:effectLst/>
                        </a:rPr>
                        <a:t>W</a:t>
                      </a:r>
                      <a:r>
                        <a:rPr lang="en-US" sz="1800">
                          <a:effectLst/>
                        </a:rPr>
                        <a:t>AN,</a:t>
                      </a:r>
                      <a:r>
                        <a:rPr lang="en-US" sz="1800" spc="-5">
                          <a:effectLst/>
                        </a:rPr>
                        <a:t> </a:t>
                      </a:r>
                      <a:r>
                        <a:rPr lang="en-US" sz="1800">
                          <a:effectLst/>
                        </a:rPr>
                        <a:t>Satellite</a:t>
                      </a:r>
                      <a:r>
                        <a:rPr lang="en-US" sz="1800" spc="-10">
                          <a:effectLst/>
                        </a:rPr>
                        <a:t> </a:t>
                      </a:r>
                      <a:r>
                        <a:rPr lang="en-US" sz="1800">
                          <a:effectLst/>
                        </a:rPr>
                        <a:t>com</a:t>
                      </a:r>
                      <a:r>
                        <a:rPr lang="en-US" sz="1800" spc="20">
                          <a:effectLst/>
                        </a:rPr>
                        <a:t>m</a:t>
                      </a:r>
                      <a:r>
                        <a:rPr lang="en-US" sz="1800">
                          <a:effectLst/>
                        </a:rPr>
                        <a:t>unications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600"/>
                        </a:lnSpc>
                        <a:spcBef>
                          <a:spcPts val="45"/>
                        </a:spcBef>
                        <a:spcAft>
                          <a:spcPts val="0"/>
                        </a:spcAft>
                      </a:pPr>
                      <a:r>
                        <a:rPr lang="en-US" sz="1800">
                          <a:effectLst/>
                        </a:rPr>
                        <a:t> </a:t>
                      </a:r>
                    </a:p>
                    <a:p>
                      <a:pPr marL="0" marR="0">
                        <a:lnSpc>
                          <a:spcPts val="1000"/>
                        </a:lnSpc>
                        <a:spcBef>
                          <a:spcPts val="0"/>
                        </a:spcBef>
                        <a:spcAft>
                          <a:spcPts val="0"/>
                        </a:spcAft>
                      </a:pPr>
                      <a:r>
                        <a:rPr lang="en-US" sz="1800">
                          <a:effectLst/>
                        </a:rPr>
                        <a:t> </a:t>
                      </a:r>
                    </a:p>
                    <a:p>
                      <a:pPr marL="62230" marR="0">
                        <a:lnSpc>
                          <a:spcPct val="115000"/>
                        </a:lnSpc>
                        <a:spcBef>
                          <a:spcPts val="0"/>
                        </a:spcBef>
                        <a:spcAft>
                          <a:spcPts val="0"/>
                        </a:spcAft>
                      </a:pPr>
                      <a:r>
                        <a:rPr lang="en-US" sz="1800" spc="-70">
                          <a:effectLst/>
                        </a:rPr>
                        <a:t>V</a:t>
                      </a:r>
                      <a:r>
                        <a:rPr lang="en-US" sz="1800">
                          <a:effectLst/>
                        </a:rPr>
                        <a:t>ery</a:t>
                      </a:r>
                      <a:r>
                        <a:rPr lang="en-US" sz="1800" spc="-5">
                          <a:effectLst/>
                        </a:rPr>
                        <a:t> </a:t>
                      </a:r>
                      <a:r>
                        <a:rPr lang="en-US" sz="1800">
                          <a:effectLst/>
                        </a:rPr>
                        <a:t>wide</a:t>
                      </a:r>
                      <a:r>
                        <a:rPr lang="en-US" sz="1800" spc="-30">
                          <a:effectLst/>
                        </a:rPr>
                        <a:t> </a:t>
                      </a:r>
                      <a:r>
                        <a:rPr lang="en-US" sz="1800">
                          <a:effectLst/>
                        </a:rPr>
                        <a:t>up</a:t>
                      </a:r>
                      <a:r>
                        <a:rPr lang="en-US" sz="1800" spc="-15">
                          <a:effectLst/>
                        </a:rPr>
                        <a:t> </a:t>
                      </a:r>
                      <a:r>
                        <a:rPr lang="en-US" sz="1800">
                          <a:effectLst/>
                        </a:rPr>
                        <a:t>to</a:t>
                      </a:r>
                      <a:r>
                        <a:rPr lang="en-US" sz="1800" spc="-15">
                          <a:effectLst/>
                        </a:rPr>
                        <a:t> </a:t>
                      </a:r>
                      <a:r>
                        <a:rPr lang="en-US" sz="1800">
                          <a:effectLst/>
                        </a:rPr>
                        <a:t>1</a:t>
                      </a:r>
                      <a:r>
                        <a:rPr lang="en-US" sz="1800" spc="-15">
                          <a:effectLst/>
                        </a:rPr>
                        <a:t> </a:t>
                      </a:r>
                      <a:r>
                        <a:rPr lang="en-US" sz="1800">
                          <a:effectLst/>
                        </a:rPr>
                        <a:t>GHz</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94441652"/>
                  </a:ext>
                </a:extLst>
              </a:tr>
              <a:tr h="783786">
                <a:tc>
                  <a:txBody>
                    <a:bodyPr/>
                    <a:lstStyle/>
                    <a:p>
                      <a:pPr marL="0" marR="0">
                        <a:lnSpc>
                          <a:spcPts val="600"/>
                        </a:lnSpc>
                        <a:spcBef>
                          <a:spcPts val="45"/>
                        </a:spcBef>
                        <a:spcAft>
                          <a:spcPts val="0"/>
                        </a:spcAft>
                      </a:pPr>
                      <a:r>
                        <a:rPr lang="en-US" sz="1800">
                          <a:effectLst/>
                        </a:rPr>
                        <a:t> </a:t>
                      </a:r>
                    </a:p>
                    <a:p>
                      <a:pPr marL="0" marR="0">
                        <a:lnSpc>
                          <a:spcPts val="1000"/>
                        </a:lnSpc>
                        <a:spcBef>
                          <a:spcPts val="0"/>
                        </a:spcBef>
                        <a:spcAft>
                          <a:spcPts val="0"/>
                        </a:spcAft>
                      </a:pPr>
                      <a:r>
                        <a:rPr lang="en-US" sz="1800">
                          <a:effectLst/>
                        </a:rPr>
                        <a:t> </a:t>
                      </a:r>
                    </a:p>
                    <a:p>
                      <a:pPr marL="62230" marR="0">
                        <a:lnSpc>
                          <a:spcPct val="115000"/>
                        </a:lnSpc>
                        <a:spcBef>
                          <a:spcPts val="0"/>
                        </a:spcBef>
                        <a:spcAft>
                          <a:spcPts val="0"/>
                        </a:spcAft>
                      </a:pPr>
                      <a:r>
                        <a:rPr lang="en-US" sz="1800">
                          <a:effectLst/>
                        </a:rPr>
                        <a:t>EHF</a:t>
                      </a:r>
                      <a:r>
                        <a:rPr lang="en-US" sz="1800" spc="-30">
                          <a:effectLst/>
                        </a:rPr>
                        <a:t> </a:t>
                      </a:r>
                      <a:r>
                        <a:rPr lang="en-US" sz="1800">
                          <a:effectLst/>
                        </a:rPr>
                        <a:t>(millimetric</a:t>
                      </a:r>
                      <a:r>
                        <a:rPr lang="en-US" sz="1800" spc="-10">
                          <a:effectLst/>
                        </a:rPr>
                        <a:t> </a:t>
                      </a:r>
                      <a:r>
                        <a:rPr lang="en-US" sz="1800" spc="-50">
                          <a:effectLst/>
                        </a:rPr>
                        <a:t>w</a:t>
                      </a:r>
                      <a:r>
                        <a:rPr lang="en-US" sz="1800">
                          <a:effectLst/>
                        </a:rPr>
                        <a:t>a</a:t>
                      </a:r>
                      <a:r>
                        <a:rPr lang="en-US" sz="1800" spc="-20">
                          <a:effectLst/>
                        </a:rPr>
                        <a:t>v</a:t>
                      </a:r>
                      <a:r>
                        <a:rPr lang="en-US" sz="1800">
                          <a:effectLst/>
                        </a:rPr>
                        <a:t>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600"/>
                        </a:lnSpc>
                        <a:spcBef>
                          <a:spcPts val="45"/>
                        </a:spcBef>
                        <a:spcAft>
                          <a:spcPts val="0"/>
                        </a:spcAft>
                      </a:pPr>
                      <a:r>
                        <a:rPr lang="en-US" sz="1800">
                          <a:effectLst/>
                        </a:rPr>
                        <a:t> </a:t>
                      </a:r>
                    </a:p>
                    <a:p>
                      <a:pPr marL="0" marR="0">
                        <a:lnSpc>
                          <a:spcPts val="1000"/>
                        </a:lnSpc>
                        <a:spcBef>
                          <a:spcPts val="0"/>
                        </a:spcBef>
                        <a:spcAft>
                          <a:spcPts val="0"/>
                        </a:spcAft>
                      </a:pPr>
                      <a:r>
                        <a:rPr lang="en-US" sz="1800">
                          <a:effectLst/>
                        </a:rPr>
                        <a:t> </a:t>
                      </a:r>
                    </a:p>
                    <a:p>
                      <a:pPr marL="60960" marR="0">
                        <a:lnSpc>
                          <a:spcPct val="115000"/>
                        </a:lnSpc>
                        <a:spcBef>
                          <a:spcPts val="0"/>
                        </a:spcBef>
                        <a:spcAft>
                          <a:spcPts val="0"/>
                        </a:spcAft>
                      </a:pPr>
                      <a:r>
                        <a:rPr lang="en-US" sz="1800">
                          <a:effectLst/>
                        </a:rPr>
                        <a:t>30-300</a:t>
                      </a:r>
                      <a:r>
                        <a:rPr lang="en-US" sz="1800" spc="-30">
                          <a:effectLst/>
                        </a:rPr>
                        <a:t> </a:t>
                      </a:r>
                      <a:r>
                        <a:rPr lang="en-US" sz="1800">
                          <a:effectLst/>
                        </a:rPr>
                        <a:t>GHz</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600"/>
                        </a:lnSpc>
                        <a:spcBef>
                          <a:spcPts val="45"/>
                        </a:spcBef>
                        <a:spcAft>
                          <a:spcPts val="0"/>
                        </a:spcAft>
                      </a:pPr>
                      <a:r>
                        <a:rPr lang="en-US" sz="1800">
                          <a:effectLst/>
                        </a:rPr>
                        <a:t> </a:t>
                      </a:r>
                    </a:p>
                    <a:p>
                      <a:pPr marL="0" marR="0">
                        <a:lnSpc>
                          <a:spcPts val="1000"/>
                        </a:lnSpc>
                        <a:spcBef>
                          <a:spcPts val="0"/>
                        </a:spcBef>
                        <a:spcAft>
                          <a:spcPts val="0"/>
                        </a:spcAft>
                      </a:pPr>
                      <a:r>
                        <a:rPr lang="en-US" sz="1800">
                          <a:effectLst/>
                        </a:rPr>
                        <a:t> </a:t>
                      </a:r>
                    </a:p>
                    <a:p>
                      <a:pPr marL="62230" marR="0">
                        <a:lnSpc>
                          <a:spcPct val="115000"/>
                        </a:lnSpc>
                        <a:spcBef>
                          <a:spcPts val="0"/>
                        </a:spcBef>
                        <a:spcAft>
                          <a:spcPts val="0"/>
                        </a:spcAft>
                      </a:pPr>
                      <a:r>
                        <a:rPr lang="en-US" sz="1800">
                          <a:effectLst/>
                        </a:rPr>
                        <a:t>20-2</a:t>
                      </a:r>
                      <a:r>
                        <a:rPr lang="en-US" sz="1800" spc="-25">
                          <a:effectLst/>
                        </a:rPr>
                        <a:t> </a:t>
                      </a:r>
                      <a:r>
                        <a:rPr lang="en-US" sz="1800">
                          <a:effectLst/>
                        </a:rPr>
                        <a:t>000</a:t>
                      </a:r>
                      <a:r>
                        <a:rPr lang="en-US" sz="1800" spc="-15">
                          <a:effectLst/>
                        </a:rPr>
                        <a:t> </a:t>
                      </a:r>
                      <a:r>
                        <a:rPr lang="en-US" sz="1800">
                          <a:effectLst/>
                        </a:rPr>
                        <a:t>km</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2230" marR="342265">
                        <a:lnSpc>
                          <a:spcPct val="110000"/>
                        </a:lnSpc>
                        <a:spcBef>
                          <a:spcPts val="205"/>
                        </a:spcBef>
                        <a:spcAft>
                          <a:spcPts val="0"/>
                        </a:spcAft>
                      </a:pPr>
                      <a:r>
                        <a:rPr lang="en-US" sz="1800">
                          <a:effectLst/>
                        </a:rPr>
                        <a:t>B</a:t>
                      </a:r>
                      <a:r>
                        <a:rPr lang="en-US" sz="1800" spc="-20">
                          <a:effectLst/>
                        </a:rPr>
                        <a:t>r</a:t>
                      </a:r>
                      <a:r>
                        <a:rPr lang="en-US" sz="1800">
                          <a:effectLst/>
                        </a:rPr>
                        <a:t>oadcastin</a:t>
                      </a:r>
                      <a:r>
                        <a:rPr lang="en-US" sz="1800" spc="-25">
                          <a:effectLst/>
                        </a:rPr>
                        <a:t>g</a:t>
                      </a:r>
                      <a:r>
                        <a:rPr lang="en-US" sz="1800">
                          <a:effectLst/>
                        </a:rPr>
                        <a:t>,</a:t>
                      </a:r>
                      <a:r>
                        <a:rPr lang="en-US" sz="1800" spc="-55">
                          <a:effectLst/>
                        </a:rPr>
                        <a:t> </a:t>
                      </a:r>
                      <a:r>
                        <a:rPr lang="en-US" sz="1800">
                          <a:effectLst/>
                        </a:rPr>
                        <a:t>Fi</a:t>
                      </a:r>
                      <a:r>
                        <a:rPr lang="en-US" sz="1800" spc="-25">
                          <a:effectLst/>
                        </a:rPr>
                        <a:t>x</a:t>
                      </a:r>
                      <a:r>
                        <a:rPr lang="en-US" sz="1800">
                          <a:effectLst/>
                        </a:rPr>
                        <a:t>ed</a:t>
                      </a:r>
                      <a:r>
                        <a:rPr lang="en-US" sz="1800" spc="-10">
                          <a:effectLst/>
                        </a:rPr>
                        <a:t> </a:t>
                      </a:r>
                      <a:r>
                        <a:rPr lang="en-US" sz="1800">
                          <a:effectLst/>
                        </a:rPr>
                        <a:t>point-to- point,</a:t>
                      </a:r>
                      <a:r>
                        <a:rPr lang="en-US" sz="1800" spc="-5">
                          <a:effectLst/>
                        </a:rPr>
                        <a:t> </a:t>
                      </a:r>
                      <a:r>
                        <a:rPr lang="en-US" sz="1800">
                          <a:effectLst/>
                        </a:rPr>
                        <a:t>Mobil</a:t>
                      </a:r>
                      <a:r>
                        <a:rPr lang="en-US" sz="1800" spc="-50">
                          <a:effectLst/>
                        </a:rPr>
                        <a:t>e</a:t>
                      </a:r>
                      <a:r>
                        <a:rPr lang="en-US" sz="1800">
                          <a:effectLst/>
                        </a:rPr>
                        <a:t>,</a:t>
                      </a:r>
                      <a:r>
                        <a:rPr lang="en-US" sz="1800" spc="-5">
                          <a:effectLst/>
                        </a:rPr>
                        <a:t> </a:t>
                      </a:r>
                      <a:r>
                        <a:rPr lang="en-US" sz="1800">
                          <a:effectLst/>
                        </a:rPr>
                        <a:t>Satellite com</a:t>
                      </a:r>
                      <a:r>
                        <a:rPr lang="en-US" sz="1800" spc="20">
                          <a:effectLst/>
                        </a:rPr>
                        <a:t>m</a:t>
                      </a:r>
                      <a:r>
                        <a:rPr lang="en-US" sz="1800">
                          <a:effectLst/>
                        </a:rPr>
                        <a:t>unications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nSpc>
                          <a:spcPts val="600"/>
                        </a:lnSpc>
                        <a:spcBef>
                          <a:spcPts val="45"/>
                        </a:spcBef>
                        <a:spcAft>
                          <a:spcPts val="0"/>
                        </a:spcAft>
                      </a:pPr>
                      <a:r>
                        <a:rPr lang="en-US" sz="1800" dirty="0">
                          <a:effectLst/>
                        </a:rPr>
                        <a:t> </a:t>
                      </a:r>
                    </a:p>
                    <a:p>
                      <a:pPr marL="0" marR="0">
                        <a:lnSpc>
                          <a:spcPts val="1000"/>
                        </a:lnSpc>
                        <a:spcBef>
                          <a:spcPts val="0"/>
                        </a:spcBef>
                        <a:spcAft>
                          <a:spcPts val="0"/>
                        </a:spcAft>
                      </a:pPr>
                      <a:r>
                        <a:rPr lang="en-US" sz="1800" dirty="0">
                          <a:effectLst/>
                        </a:rPr>
                        <a:t> </a:t>
                      </a:r>
                    </a:p>
                    <a:p>
                      <a:pPr marL="62230" marR="0">
                        <a:lnSpc>
                          <a:spcPct val="115000"/>
                        </a:lnSpc>
                        <a:spcBef>
                          <a:spcPts val="0"/>
                        </a:spcBef>
                        <a:spcAft>
                          <a:spcPts val="0"/>
                        </a:spcAft>
                      </a:pPr>
                      <a:r>
                        <a:rPr lang="en-US" sz="1800" spc="-70" dirty="0">
                          <a:effectLst/>
                        </a:rPr>
                        <a:t>V</a:t>
                      </a:r>
                      <a:r>
                        <a:rPr lang="en-US" sz="1800" dirty="0">
                          <a:effectLst/>
                        </a:rPr>
                        <a:t>ery</a:t>
                      </a:r>
                      <a:r>
                        <a:rPr lang="en-US" sz="1800" spc="-5" dirty="0">
                          <a:effectLst/>
                        </a:rPr>
                        <a:t> </a:t>
                      </a:r>
                      <a:r>
                        <a:rPr lang="en-US" sz="1800" dirty="0">
                          <a:effectLst/>
                        </a:rPr>
                        <a:t>wide</a:t>
                      </a:r>
                      <a:r>
                        <a:rPr lang="en-US" sz="1800" spc="-30" dirty="0">
                          <a:effectLst/>
                        </a:rPr>
                        <a:t> </a:t>
                      </a:r>
                      <a:r>
                        <a:rPr lang="en-US" sz="1800" dirty="0">
                          <a:effectLst/>
                        </a:rPr>
                        <a:t>up</a:t>
                      </a:r>
                      <a:r>
                        <a:rPr lang="en-US" sz="1800" spc="-15" dirty="0">
                          <a:effectLst/>
                        </a:rPr>
                        <a:t> </a:t>
                      </a:r>
                      <a:r>
                        <a:rPr lang="en-US" sz="1800" dirty="0">
                          <a:effectLst/>
                        </a:rPr>
                        <a:t>to</a:t>
                      </a:r>
                      <a:r>
                        <a:rPr lang="en-US" sz="1800" spc="-15" dirty="0">
                          <a:effectLst/>
                        </a:rPr>
                        <a:t> </a:t>
                      </a:r>
                      <a:r>
                        <a:rPr lang="en-US" sz="1800" dirty="0">
                          <a:effectLst/>
                        </a:rPr>
                        <a:t>10</a:t>
                      </a:r>
                      <a:r>
                        <a:rPr lang="en-US" sz="1800" spc="-15" dirty="0">
                          <a:effectLst/>
                        </a:rPr>
                        <a:t> </a:t>
                      </a:r>
                      <a:r>
                        <a:rPr lang="en-US" sz="1800" dirty="0">
                          <a:effectLst/>
                        </a:rPr>
                        <a:t>GHz</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299366557"/>
                  </a:ext>
                </a:extLst>
              </a:tr>
            </a:tbl>
          </a:graphicData>
        </a:graphic>
      </p:graphicFrame>
    </p:spTree>
    <p:extLst>
      <p:ext uri="{BB962C8B-B14F-4D97-AF65-F5344CB8AC3E}">
        <p14:creationId xmlns:p14="http://schemas.microsoft.com/office/powerpoint/2010/main" val="192625601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591040" cy="1061537"/>
          </a:xfrm>
        </p:spPr>
        <p:txBody>
          <a:bodyPr>
            <a:noAutofit/>
          </a:bodyPr>
          <a:lstStyle/>
          <a:p>
            <a:r>
              <a:rPr lang="en-US" dirty="0" smtClean="0"/>
              <a:t>Database</a:t>
            </a:r>
            <a:r>
              <a:rPr lang="fr-FR" dirty="0" smtClean="0"/>
              <a:t> Management </a:t>
            </a:r>
            <a:r>
              <a:rPr lang="en-US" dirty="0" smtClean="0"/>
              <a:t>Systems (DBMS)</a:t>
            </a:r>
            <a:endParaRPr lang="en-US" dirty="0"/>
          </a:p>
        </p:txBody>
      </p:sp>
      <p:sp>
        <p:nvSpPr>
          <p:cNvPr id="3" name="Content Placeholder 2"/>
          <p:cNvSpPr>
            <a:spLocks noGrp="1"/>
          </p:cNvSpPr>
          <p:nvPr>
            <p:ph idx="1"/>
          </p:nvPr>
        </p:nvSpPr>
        <p:spPr>
          <a:xfrm>
            <a:off x="335280" y="1179012"/>
            <a:ext cx="11450320" cy="4988875"/>
          </a:xfrm>
        </p:spPr>
        <p:txBody>
          <a:bodyPr>
            <a:normAutofit/>
          </a:bodyPr>
          <a:lstStyle/>
          <a:p>
            <a:pPr>
              <a:lnSpc>
                <a:spcPct val="110000"/>
              </a:lnSpc>
            </a:pPr>
            <a:r>
              <a:rPr lang="en-GB" sz="2400" b="1" dirty="0"/>
              <a:t>The database management system (DBMS) is a computerized system that maintains spectrum management data and makes it available to a variety of users. </a:t>
            </a:r>
          </a:p>
          <a:p>
            <a:pPr lvl="1">
              <a:tabLst>
                <a:tab pos="723900" algn="l"/>
              </a:tabLst>
            </a:pPr>
            <a:r>
              <a:rPr lang="en-GB" sz="2000" i="1" dirty="0"/>
              <a:t>A well-designed, modern database will allow </a:t>
            </a:r>
            <a:r>
              <a:rPr lang="en-GB" sz="2000" i="1" dirty="0">
                <a:solidFill>
                  <a:srgbClr val="FF0000"/>
                </a:solidFill>
              </a:rPr>
              <a:t>easy input and modification of data </a:t>
            </a:r>
            <a:r>
              <a:rPr lang="en-GB" sz="2000" i="1" dirty="0"/>
              <a:t>and provide useful “views/reports” of data to users without the users having to understand the details of the DBMS</a:t>
            </a:r>
          </a:p>
          <a:p>
            <a:pPr lvl="1">
              <a:tabLst>
                <a:tab pos="723900" algn="l"/>
              </a:tabLst>
            </a:pPr>
            <a:r>
              <a:rPr lang="en-GB" sz="2000" i="1" dirty="0"/>
              <a:t>DBMS should be designed to minimize redundancy across the database, provide validation of data, provide security for sensitive data, provide data backup to </a:t>
            </a:r>
            <a:r>
              <a:rPr lang="en-GB" sz="2000" i="1" dirty="0">
                <a:solidFill>
                  <a:srgbClr val="FF0000"/>
                </a:solidFill>
              </a:rPr>
              <a:t>avoid catastrophic losses in the event of system failures</a:t>
            </a:r>
            <a:r>
              <a:rPr lang="en-GB" sz="2000" i="1" dirty="0"/>
              <a:t>.</a:t>
            </a:r>
          </a:p>
          <a:p>
            <a:pPr lvl="1">
              <a:tabLst>
                <a:tab pos="723900" algn="l"/>
              </a:tabLst>
            </a:pPr>
            <a:r>
              <a:rPr lang="en-GB" sz="2000" i="1" dirty="0"/>
              <a:t>When considering the design of a DBMS, an administration should consider systems used by administrations with which they must often </a:t>
            </a:r>
            <a:r>
              <a:rPr lang="en-GB" sz="2000" i="1" dirty="0">
                <a:solidFill>
                  <a:srgbClr val="FF0000"/>
                </a:solidFill>
              </a:rPr>
              <a:t>exchange data</a:t>
            </a:r>
            <a:r>
              <a:rPr lang="en-GB" sz="2000" i="1" dirty="0"/>
              <a:t>, as well as systems used by the BR.</a:t>
            </a:r>
          </a:p>
          <a:p>
            <a:pPr marL="457200" lvl="1" indent="0">
              <a:buNone/>
              <a:tabLst>
                <a:tab pos="723900" algn="l"/>
              </a:tabLst>
            </a:pPr>
            <a:endParaRPr lang="en-GB" sz="2000" i="1" dirty="0"/>
          </a:p>
          <a:p>
            <a:pPr marL="457200" lvl="1" indent="0" algn="ctr">
              <a:buNone/>
              <a:tabLst>
                <a:tab pos="723900" algn="l"/>
              </a:tabLst>
            </a:pPr>
            <a:r>
              <a:rPr lang="en-GB" sz="2000" dirty="0">
                <a:solidFill>
                  <a:schemeClr val="accent6"/>
                </a:solidFill>
              </a:rPr>
              <a:t>A DBMS can be implemented such that files containing the reference administrative and technical parameters in a central location are replicated or “mirrored” at the user sites. This technique, while transparent to the users, improves response time.</a:t>
            </a:r>
            <a:endParaRPr lang="en-US" sz="2000" dirty="0">
              <a:solidFill>
                <a:schemeClr val="accent6"/>
              </a:solidFill>
            </a:endParaRPr>
          </a:p>
          <a:p>
            <a:pPr lvl="1">
              <a:tabLst>
                <a:tab pos="723900" algn="l"/>
              </a:tabLst>
            </a:pPr>
            <a:endParaRPr lang="en-GB" sz="2000" i="1" dirty="0"/>
          </a:p>
          <a:p>
            <a:pPr lvl="1">
              <a:tabLst>
                <a:tab pos="723900" algn="l"/>
              </a:tabLst>
            </a:pPr>
            <a:endParaRPr lang="en-GB" sz="2000" i="1" dirty="0"/>
          </a:p>
        </p:txBody>
      </p:sp>
    </p:spTree>
    <p:extLst>
      <p:ext uri="{BB962C8B-B14F-4D97-AF65-F5344CB8AC3E}">
        <p14:creationId xmlns:p14="http://schemas.microsoft.com/office/powerpoint/2010/main" val="2707064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Geographic</a:t>
            </a:r>
            <a:r>
              <a:rPr lang="fr-FR" dirty="0" smtClean="0"/>
              <a:t> Information </a:t>
            </a:r>
            <a:r>
              <a:rPr lang="en-US" dirty="0" smtClean="0"/>
              <a:t>Systems (GIS) </a:t>
            </a:r>
            <a:endParaRPr lang="en-US" dirty="0"/>
          </a:p>
        </p:txBody>
      </p:sp>
      <p:sp>
        <p:nvSpPr>
          <p:cNvPr id="3" name="Content Placeholder 2"/>
          <p:cNvSpPr>
            <a:spLocks noGrp="1"/>
          </p:cNvSpPr>
          <p:nvPr>
            <p:ph idx="1"/>
          </p:nvPr>
        </p:nvSpPr>
        <p:spPr>
          <a:xfrm>
            <a:off x="264160" y="1179013"/>
            <a:ext cx="11927840" cy="5152776"/>
          </a:xfrm>
        </p:spPr>
        <p:txBody>
          <a:bodyPr>
            <a:normAutofit/>
          </a:bodyPr>
          <a:lstStyle/>
          <a:p>
            <a:pPr>
              <a:lnSpc>
                <a:spcPct val="110000"/>
              </a:lnSpc>
            </a:pPr>
            <a:r>
              <a:rPr lang="en-GB" sz="2400" dirty="0"/>
              <a:t>Geographic information systems (GIS) can be integrated with the DBMS to help administrations to account for environmental effects (terrain, population, etc.) in spectrum management.</a:t>
            </a:r>
          </a:p>
          <a:p>
            <a:pPr lvl="1">
              <a:tabLst>
                <a:tab pos="723900" algn="l"/>
              </a:tabLst>
            </a:pPr>
            <a:r>
              <a:rPr lang="en-GB" sz="2000" i="1" dirty="0"/>
              <a:t>Usually offer two-dimensional geographic information representation and often three-dimensional capabilities as well (especially for antenna patterns).</a:t>
            </a:r>
            <a:endParaRPr lang="en-US" sz="2000" i="1" dirty="0"/>
          </a:p>
          <a:p>
            <a:pPr>
              <a:lnSpc>
                <a:spcPct val="110000"/>
              </a:lnSpc>
            </a:pPr>
            <a:endParaRPr lang="en-GB" sz="2400" dirty="0"/>
          </a:p>
          <a:p>
            <a:pPr>
              <a:lnSpc>
                <a:spcPct val="110000"/>
              </a:lnSpc>
            </a:pPr>
            <a:r>
              <a:rPr lang="en-GB" sz="2400" dirty="0"/>
              <a:t>The ITU Digitized World Map (IDWM), available at </a:t>
            </a:r>
            <a:r>
              <a:rPr lang="en-GB" sz="2400" dirty="0">
                <a:hlinkClick r:id="rId3"/>
              </a:rPr>
              <a:t>http://www.itu.int/pub/R-SOFT-IDWM</a:t>
            </a:r>
            <a:r>
              <a:rPr lang="en-GB" sz="2400" dirty="0"/>
              <a:t>,</a:t>
            </a:r>
          </a:p>
          <a:p>
            <a:pPr lvl="1">
              <a:tabLst>
                <a:tab pos="723900" algn="l"/>
              </a:tabLst>
            </a:pPr>
            <a:r>
              <a:rPr lang="en-GB" sz="2100" i="1" dirty="0"/>
              <a:t>Include databases for </a:t>
            </a:r>
            <a:r>
              <a:rPr lang="en-GB" sz="2100" i="1" dirty="0">
                <a:solidFill>
                  <a:srgbClr val="FF0000"/>
                </a:solidFill>
              </a:rPr>
              <a:t>geographical</a:t>
            </a:r>
            <a:r>
              <a:rPr lang="en-GB" sz="2100" i="1" dirty="0"/>
              <a:t> (coastlines, seas, islands, lakes), political (country borders and regional boundaries), </a:t>
            </a:r>
            <a:r>
              <a:rPr lang="en-GB" sz="2100" i="1" dirty="0">
                <a:solidFill>
                  <a:srgbClr val="FF0000"/>
                </a:solidFill>
              </a:rPr>
              <a:t>meteorological</a:t>
            </a:r>
            <a:r>
              <a:rPr lang="en-GB" sz="2100" i="1" dirty="0"/>
              <a:t> (rain and climatic zones) and </a:t>
            </a:r>
            <a:r>
              <a:rPr lang="en-GB" sz="2100" i="1" dirty="0">
                <a:solidFill>
                  <a:srgbClr val="FF0000"/>
                </a:solidFill>
              </a:rPr>
              <a:t>technical</a:t>
            </a:r>
            <a:r>
              <a:rPr lang="en-GB" sz="2100" i="1" dirty="0"/>
              <a:t> information (ground conductivity areas, noise zones, allotment areas, maritime zones, broadcasting CIRAF zones and propagation zones). </a:t>
            </a:r>
          </a:p>
          <a:p>
            <a:pPr marL="514350" lvl="1" indent="-514350">
              <a:lnSpc>
                <a:spcPct val="110000"/>
              </a:lnSpc>
              <a:spcBef>
                <a:spcPts val="1000"/>
              </a:spcBef>
              <a:buFont typeface="Wingdings" panose="05000000000000000000" pitchFamily="2" charset="2"/>
              <a:buChar char="Ø"/>
              <a:tabLst>
                <a:tab pos="723900" algn="l"/>
              </a:tabLst>
            </a:pPr>
            <a:r>
              <a:rPr lang="en-GB" b="1" dirty="0">
                <a:solidFill>
                  <a:schemeClr val="accent5">
                    <a:lumMod val="75000"/>
                  </a:schemeClr>
                </a:solidFill>
              </a:rPr>
              <a:t>Many other mapping sources of varying capabilities, such as the GTOPO30 database and the NASA database, are available online.</a:t>
            </a:r>
            <a:endParaRPr lang="en-US" b="1" dirty="0">
              <a:solidFill>
                <a:schemeClr val="accent5">
                  <a:lumMod val="75000"/>
                </a:schemeClr>
              </a:solidFill>
            </a:endParaRPr>
          </a:p>
          <a:p>
            <a:pPr lvl="1">
              <a:tabLst>
                <a:tab pos="723900" algn="l"/>
              </a:tabLst>
            </a:pPr>
            <a:endParaRPr lang="en-GB" sz="2100" i="1" dirty="0"/>
          </a:p>
          <a:p>
            <a:pPr>
              <a:lnSpc>
                <a:spcPct val="110000"/>
              </a:lnSpc>
            </a:pPr>
            <a:endParaRPr lang="en-US" sz="2400" dirty="0"/>
          </a:p>
          <a:p>
            <a:pPr marL="355600" indent="-355600" hangingPunct="0">
              <a:buNone/>
            </a:pPr>
            <a:endParaRPr lang="en-US" dirty="0"/>
          </a:p>
        </p:txBody>
      </p:sp>
    </p:spTree>
    <p:extLst>
      <p:ext uri="{BB962C8B-B14F-4D97-AF65-F5344CB8AC3E}">
        <p14:creationId xmlns:p14="http://schemas.microsoft.com/office/powerpoint/2010/main" val="2765859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61373"/>
            <a:ext cx="12192000" cy="92333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lIns="91440" tIns="45720" rIns="91440" bIns="45720">
            <a:spAutoFit/>
          </a:bodyPr>
          <a:lstStyle/>
          <a:p>
            <a:r>
              <a:rPr lang="en-US" sz="5400" b="1" dirty="0">
                <a:ln w="10160">
                  <a:solidFill>
                    <a:srgbClr val="4F81BD"/>
                  </a:solidFill>
                  <a:prstDash val="solid"/>
                </a:ln>
                <a:solidFill>
                  <a:srgbClr val="FFFFFF"/>
                </a:solidFill>
                <a:effectLst>
                  <a:outerShdw blurRad="38100" dist="32000" dir="5400000" algn="tl">
                    <a:srgbClr val="000000">
                      <a:alpha val="30000"/>
                    </a:srgbClr>
                  </a:outerShdw>
                </a:effectLst>
                <a:latin typeface="Cambria" panose="02040503050406030204" pitchFamily="18" charset="0"/>
              </a:rPr>
              <a:t>Examples of Automated SM </a:t>
            </a:r>
            <a:r>
              <a:rPr lang="en-US" sz="5400" b="1" dirty="0" smtClean="0">
                <a:ln w="10160">
                  <a:solidFill>
                    <a:srgbClr val="4F81BD"/>
                  </a:solidFill>
                  <a:prstDash val="solid"/>
                </a:ln>
                <a:solidFill>
                  <a:srgbClr val="FFFFFF"/>
                </a:solidFill>
                <a:effectLst>
                  <a:outerShdw blurRad="38100" dist="32000" dir="5400000" algn="tl">
                    <a:srgbClr val="000000">
                      <a:alpha val="30000"/>
                    </a:srgbClr>
                  </a:outerShdw>
                </a:effectLst>
                <a:latin typeface="Cambria" panose="02040503050406030204" pitchFamily="18" charset="0"/>
              </a:rPr>
              <a:t>tools</a:t>
            </a:r>
            <a:endParaRPr lang="en-US" sz="5400" b="1" dirty="0">
              <a:ln w="10160">
                <a:solidFill>
                  <a:srgbClr val="4F81BD"/>
                </a:solidFill>
                <a:prstDash val="solid"/>
              </a:ln>
              <a:solidFill>
                <a:schemeClr val="accent4"/>
              </a:solidFill>
              <a:effectLst>
                <a:outerShdw blurRad="38100" dist="32000" dir="5400000" algn="tl">
                  <a:srgbClr val="000000">
                    <a:alpha val="30000"/>
                  </a:srgbClr>
                </a:outerShdw>
              </a:effectLst>
              <a:latin typeface="Cambria" panose="02040503050406030204" pitchFamily="18" charset="0"/>
            </a:endParaRPr>
          </a:p>
        </p:txBody>
      </p:sp>
    </p:spTree>
    <p:extLst>
      <p:ext uri="{BB962C8B-B14F-4D97-AF65-F5344CB8AC3E}">
        <p14:creationId xmlns:p14="http://schemas.microsoft.com/office/powerpoint/2010/main" val="1371907790"/>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672" y="94608"/>
            <a:ext cx="8229600" cy="1143000"/>
          </a:xfrm>
        </p:spPr>
        <p:txBody>
          <a:bodyPr>
            <a:noAutofit/>
          </a:bodyPr>
          <a:lstStyle/>
          <a:p>
            <a:pPr marL="742950" indent="-742950">
              <a:spcBef>
                <a:spcPct val="20000"/>
              </a:spcBef>
              <a:buFont typeface="+mj-lt"/>
              <a:buAutoNum type="arabicPeriod"/>
            </a:pPr>
            <a:r>
              <a:rPr lang="en-US" sz="3800" dirty="0">
                <a:latin typeface="Frutiger Neue LT W1G" pitchFamily="34" charset="0"/>
              </a:rPr>
              <a:t>RR App. 7</a:t>
            </a:r>
            <a:endParaRPr lang="en-US" sz="3800" dirty="0">
              <a:latin typeface="Frutiger Neue LT W1G" pitchFamily="34" charset="0"/>
              <a:ea typeface="+mn-ea"/>
              <a:cs typeface="+mn-cs"/>
            </a:endParaRPr>
          </a:p>
        </p:txBody>
      </p:sp>
      <p:sp>
        <p:nvSpPr>
          <p:cNvPr id="3" name="Content Placeholder 2"/>
          <p:cNvSpPr>
            <a:spLocks noGrp="1"/>
          </p:cNvSpPr>
          <p:nvPr>
            <p:ph idx="1"/>
          </p:nvPr>
        </p:nvSpPr>
        <p:spPr>
          <a:xfrm>
            <a:off x="142240" y="1237609"/>
            <a:ext cx="11978640" cy="4525963"/>
          </a:xfrm>
        </p:spPr>
        <p:txBody>
          <a:bodyPr>
            <a:normAutofit/>
          </a:bodyPr>
          <a:lstStyle/>
          <a:p>
            <a:pPr marL="514350" lvl="1" indent="-514350">
              <a:lnSpc>
                <a:spcPct val="130000"/>
              </a:lnSpc>
              <a:spcBef>
                <a:spcPts val="1000"/>
              </a:spcBef>
              <a:buClr>
                <a:schemeClr val="accent1"/>
              </a:buClr>
              <a:buSzPct val="76000"/>
              <a:buFont typeface="Wingdings" panose="05000000000000000000" pitchFamily="2" charset="2"/>
              <a:buChar char="Ø"/>
              <a:tabLst>
                <a:tab pos="723900" algn="l"/>
              </a:tabLst>
              <a:defRPr/>
            </a:pPr>
            <a:r>
              <a:rPr lang="en-US" sz="3400" b="1" dirty="0">
                <a:solidFill>
                  <a:schemeClr val="accent5">
                    <a:lumMod val="75000"/>
                  </a:schemeClr>
                </a:solidFill>
              </a:rPr>
              <a:t>Coordination distance calculations based on RR Appendix 7 </a:t>
            </a:r>
          </a:p>
          <a:p>
            <a:pPr lvl="1">
              <a:lnSpc>
                <a:spcPct val="100000"/>
              </a:lnSpc>
              <a:buClr>
                <a:schemeClr val="accent1"/>
              </a:buClr>
              <a:buSzPct val="76000"/>
              <a:tabLst>
                <a:tab pos="723900" algn="l"/>
              </a:tabLst>
              <a:defRPr/>
            </a:pPr>
            <a:r>
              <a:rPr lang="en-US" sz="2700" i="1" dirty="0"/>
              <a:t>Automated methods are applicable to the procedure outlined in RR Appendix 7 for determining the coordination area around an earth station in frequency bands between 100 MHz and 105 GHz shared by space and terrestrial services. </a:t>
            </a:r>
          </a:p>
          <a:p>
            <a:pPr lvl="1">
              <a:lnSpc>
                <a:spcPct val="100000"/>
              </a:lnSpc>
              <a:buClr>
                <a:schemeClr val="accent1"/>
              </a:buClr>
              <a:buSzPct val="76000"/>
              <a:tabLst>
                <a:tab pos="723900" algn="l"/>
              </a:tabLst>
              <a:defRPr/>
            </a:pPr>
            <a:r>
              <a:rPr lang="en-US" sz="2700" i="1" dirty="0"/>
              <a:t>Computer programs developed by the BR and other administrations are available in the BR software packages and are used to calculate coordination distances during technical examination of frequency assignment notices.</a:t>
            </a:r>
          </a:p>
          <a:p>
            <a:pPr lvl="1">
              <a:lnSpc>
                <a:spcPct val="100000"/>
              </a:lnSpc>
              <a:buClr>
                <a:schemeClr val="accent1"/>
              </a:buClr>
              <a:buSzPct val="76000"/>
              <a:tabLst>
                <a:tab pos="723900" algn="l"/>
              </a:tabLst>
              <a:defRPr/>
            </a:pPr>
            <a:r>
              <a:rPr lang="en-US" sz="2700" i="1" dirty="0"/>
              <a:t>A coordination diagram has been automatically drawn on a computer-generated map</a:t>
            </a:r>
          </a:p>
        </p:txBody>
      </p:sp>
    </p:spTree>
    <p:extLst>
      <p:ext uri="{BB962C8B-B14F-4D97-AF65-F5344CB8AC3E}">
        <p14:creationId xmlns:p14="http://schemas.microsoft.com/office/powerpoint/2010/main" val="937573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702" y="130460"/>
            <a:ext cx="8229600" cy="1143000"/>
          </a:xfrm>
        </p:spPr>
        <p:txBody>
          <a:bodyPr>
            <a:noAutofit/>
          </a:bodyPr>
          <a:lstStyle/>
          <a:p>
            <a:pPr marL="742950" indent="-742950">
              <a:spcBef>
                <a:spcPct val="20000"/>
              </a:spcBef>
              <a:buFont typeface="+mj-lt"/>
              <a:buAutoNum type="arabicPeriod" startAt="2"/>
            </a:pPr>
            <a:r>
              <a:rPr lang="en-US" dirty="0">
                <a:latin typeface="Frutiger Neue LT W1G"/>
              </a:rPr>
              <a:t>Online calculation services</a:t>
            </a:r>
            <a:endParaRPr lang="en-US" sz="2400" dirty="0">
              <a:latin typeface="Frutiger Neue LT W1G" pitchFamily="34" charset="0"/>
              <a:ea typeface="+mn-ea"/>
              <a:cs typeface="+mn-cs"/>
            </a:endParaRPr>
          </a:p>
        </p:txBody>
      </p:sp>
      <p:sp>
        <p:nvSpPr>
          <p:cNvPr id="3" name="Content Placeholder 2"/>
          <p:cNvSpPr>
            <a:spLocks noGrp="1"/>
          </p:cNvSpPr>
          <p:nvPr>
            <p:ph idx="1"/>
          </p:nvPr>
        </p:nvSpPr>
        <p:spPr>
          <a:xfrm>
            <a:off x="294640" y="1130060"/>
            <a:ext cx="11521440" cy="4880652"/>
          </a:xfrm>
        </p:spPr>
        <p:txBody>
          <a:bodyPr>
            <a:noAutofit/>
          </a:bodyPr>
          <a:lstStyle/>
          <a:p>
            <a:pPr marL="514350" lvl="1" indent="-514350">
              <a:lnSpc>
                <a:spcPct val="120000"/>
              </a:lnSpc>
              <a:spcBef>
                <a:spcPts val="1000"/>
              </a:spcBef>
              <a:buClr>
                <a:schemeClr val="accent1"/>
              </a:buClr>
              <a:buSzPct val="76000"/>
              <a:buFont typeface="Wingdings" panose="05000000000000000000" pitchFamily="2" charset="2"/>
              <a:buChar char="Ø"/>
              <a:tabLst>
                <a:tab pos="723900" algn="l"/>
              </a:tabLst>
              <a:defRPr/>
            </a:pPr>
            <a:r>
              <a:rPr lang="en-US" sz="2900" b="1" dirty="0">
                <a:solidFill>
                  <a:schemeClr val="accent5">
                    <a:lumMod val="75000"/>
                  </a:schemeClr>
                </a:solidFill>
              </a:rPr>
              <a:t>Online BR calculation services for testing purposes and assisting in coordination</a:t>
            </a:r>
          </a:p>
          <a:p>
            <a:pPr lvl="1" fontAlgn="base">
              <a:buClr>
                <a:schemeClr val="accent1"/>
              </a:buClr>
              <a:buSzPct val="76000"/>
              <a:tabLst>
                <a:tab pos="723900" algn="l"/>
              </a:tabLst>
              <a:defRPr/>
            </a:pPr>
            <a:r>
              <a:rPr lang="en-US" sz="2300" i="1" dirty="0"/>
              <a:t>The BR has implemented a fully automated system which allows TIES users to perform calculations on-demand for testing purposes and assisting in coordination.</a:t>
            </a:r>
          </a:p>
          <a:p>
            <a:pPr lvl="1" fontAlgn="base">
              <a:buClr>
                <a:schemeClr val="accent1"/>
              </a:buClr>
              <a:buSzPct val="76000"/>
              <a:tabLst>
                <a:tab pos="723900" algn="l"/>
              </a:tabLst>
              <a:defRPr/>
            </a:pPr>
            <a:r>
              <a:rPr lang="en-US" sz="2300" i="1" dirty="0"/>
              <a:t>The system is composed by a web front-end portal (for input data submission and display/download of calculation results) and a back-end system composed of services (for managing the calculation workload) and a database (for queuing requests and storing input data and calculation results). </a:t>
            </a:r>
          </a:p>
          <a:p>
            <a:pPr lvl="1" fontAlgn="base">
              <a:buClr>
                <a:schemeClr val="accent1"/>
              </a:buClr>
              <a:buSzPct val="76000"/>
              <a:tabLst>
                <a:tab pos="723900" algn="l"/>
              </a:tabLst>
              <a:defRPr/>
            </a:pPr>
            <a:r>
              <a:rPr lang="en-US" sz="2300" b="1" i="1" dirty="0">
                <a:solidFill>
                  <a:srgbClr val="C00000"/>
                </a:solidFill>
              </a:rPr>
              <a:t>The system is accessible from the URL: </a:t>
            </a:r>
            <a:br>
              <a:rPr lang="en-US" sz="2300" b="1" i="1" dirty="0">
                <a:solidFill>
                  <a:srgbClr val="C00000"/>
                </a:solidFill>
              </a:rPr>
            </a:br>
            <a:r>
              <a:rPr lang="en-US" sz="2300" b="1" i="1" dirty="0">
                <a:solidFill>
                  <a:srgbClr val="C00000"/>
                </a:solidFill>
                <a:hlinkClick r:id="rId2"/>
              </a:rPr>
              <a:t>http://www.itu.int/ITU-R/eBCD/MemberPages/eCalculations.aspx</a:t>
            </a:r>
            <a:endParaRPr lang="en-US" sz="2300" b="1" i="1" dirty="0">
              <a:solidFill>
                <a:srgbClr val="C00000"/>
              </a:solidFill>
            </a:endParaRPr>
          </a:p>
          <a:p>
            <a:pPr lvl="1" fontAlgn="base">
              <a:buClr>
                <a:schemeClr val="accent1"/>
              </a:buClr>
              <a:buSzPct val="76000"/>
              <a:tabLst>
                <a:tab pos="723900" algn="l"/>
              </a:tabLst>
              <a:defRPr/>
            </a:pPr>
            <a:endParaRPr lang="en-US" sz="2300" i="1" dirty="0"/>
          </a:p>
        </p:txBody>
      </p:sp>
    </p:spTree>
    <p:extLst>
      <p:ext uri="{BB962C8B-B14F-4D97-AF65-F5344CB8AC3E}">
        <p14:creationId xmlns:p14="http://schemas.microsoft.com/office/powerpoint/2010/main" val="32216738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702" y="130460"/>
            <a:ext cx="8229600" cy="1143000"/>
          </a:xfrm>
        </p:spPr>
        <p:txBody>
          <a:bodyPr>
            <a:noAutofit/>
          </a:bodyPr>
          <a:lstStyle/>
          <a:p>
            <a:pPr marL="742950" indent="-742950">
              <a:spcBef>
                <a:spcPct val="20000"/>
              </a:spcBef>
              <a:buFont typeface="+mj-lt"/>
              <a:buAutoNum type="arabicPeriod" startAt="3"/>
            </a:pPr>
            <a:r>
              <a:rPr lang="en-US" dirty="0">
                <a:latin typeface="Frutiger Neue LT W1G" pitchFamily="34" charset="0"/>
              </a:rPr>
              <a:t>SPECTRA</a:t>
            </a:r>
            <a:endParaRPr lang="en-US" dirty="0">
              <a:latin typeface="Frutiger Neue LT W1G" pitchFamily="34" charset="0"/>
              <a:ea typeface="+mn-ea"/>
              <a:cs typeface="+mn-cs"/>
            </a:endParaRPr>
          </a:p>
        </p:txBody>
      </p:sp>
      <p:sp>
        <p:nvSpPr>
          <p:cNvPr id="3" name="Content Placeholder 2"/>
          <p:cNvSpPr>
            <a:spLocks noGrp="1"/>
          </p:cNvSpPr>
          <p:nvPr>
            <p:ph idx="1"/>
          </p:nvPr>
        </p:nvSpPr>
        <p:spPr>
          <a:xfrm>
            <a:off x="690881" y="1273460"/>
            <a:ext cx="5482756" cy="4351338"/>
          </a:xfrm>
        </p:spPr>
        <p:txBody>
          <a:bodyPr>
            <a:noAutofit/>
          </a:bodyPr>
          <a:lstStyle/>
          <a:p>
            <a:pPr marL="0" lvl="1" indent="0">
              <a:lnSpc>
                <a:spcPct val="120000"/>
              </a:lnSpc>
              <a:spcBef>
                <a:spcPts val="1000"/>
              </a:spcBef>
              <a:buClr>
                <a:schemeClr val="accent1"/>
              </a:buClr>
              <a:buSzPct val="76000"/>
              <a:buNone/>
              <a:tabLst>
                <a:tab pos="723900" algn="l"/>
              </a:tabLst>
              <a:defRPr/>
            </a:pPr>
            <a:r>
              <a:rPr lang="en-US" sz="2800" b="1" dirty="0">
                <a:solidFill>
                  <a:schemeClr val="accent5">
                    <a:lumMod val="75000"/>
                  </a:schemeClr>
                </a:solidFill>
              </a:rPr>
              <a:t>The SPECTRA system, developed by LS </a:t>
            </a:r>
            <a:r>
              <a:rPr lang="en-US" sz="2800" b="1" dirty="0" err="1">
                <a:solidFill>
                  <a:schemeClr val="accent5">
                    <a:lumMod val="75000"/>
                  </a:schemeClr>
                </a:solidFill>
              </a:rPr>
              <a:t>telcom</a:t>
            </a:r>
            <a:r>
              <a:rPr lang="en-US" sz="2800" b="1" dirty="0">
                <a:solidFill>
                  <a:schemeClr val="accent5">
                    <a:lumMod val="75000"/>
                  </a:schemeClr>
                </a:solidFill>
              </a:rPr>
              <a:t> AG, Germany, is comprehensive and advanced automated spectrum management systems covering the whole range of administrative and technical functionalities for all radio services. </a:t>
            </a:r>
          </a:p>
        </p:txBody>
      </p:sp>
      <p:pic>
        <p:nvPicPr>
          <p:cNvPr id="4" name="Picture 2" descr="http://www.lstelcom.com/typo3temp/pics/08e02c992c.png"/>
          <p:cNvPicPr>
            <a:picLocks noChangeAspect="1" noChangeArrowheads="1"/>
          </p:cNvPicPr>
          <p:nvPr/>
        </p:nvPicPr>
        <p:blipFill>
          <a:blip r:embed="rId2" cstate="print"/>
          <a:srcRect/>
          <a:stretch>
            <a:fillRect/>
          </a:stretch>
        </p:blipFill>
        <p:spPr bwMode="auto">
          <a:xfrm>
            <a:off x="6504822" y="1561381"/>
            <a:ext cx="5452714" cy="4321834"/>
          </a:xfrm>
          <a:prstGeom prst="rect">
            <a:avLst/>
          </a:prstGeom>
          <a:noFill/>
        </p:spPr>
      </p:pic>
    </p:spTree>
    <p:extLst>
      <p:ext uri="{BB962C8B-B14F-4D97-AF65-F5344CB8AC3E}">
        <p14:creationId xmlns:p14="http://schemas.microsoft.com/office/powerpoint/2010/main" val="2806130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702" y="147713"/>
            <a:ext cx="8229600" cy="1143000"/>
          </a:xfrm>
        </p:spPr>
        <p:txBody>
          <a:bodyPr>
            <a:noAutofit/>
          </a:bodyPr>
          <a:lstStyle/>
          <a:p>
            <a:pPr marL="742950" indent="-742950">
              <a:spcBef>
                <a:spcPct val="20000"/>
              </a:spcBef>
              <a:buFont typeface="+mj-lt"/>
              <a:buAutoNum type="arabicPeriod" startAt="4"/>
            </a:pPr>
            <a:r>
              <a:rPr lang="en-US" dirty="0" smtClean="0">
                <a:latin typeface="Frutiger Neue LT W1G" pitchFamily="34" charset="0"/>
              </a:rPr>
              <a:t>TCI ASMS solutions</a:t>
            </a:r>
            <a:endParaRPr lang="en-US" dirty="0">
              <a:latin typeface="Frutiger Neue LT W1G" pitchFamily="34" charset="0"/>
              <a:ea typeface="+mn-ea"/>
              <a:cs typeface="+mn-cs"/>
            </a:endParaRPr>
          </a:p>
        </p:txBody>
      </p:sp>
      <p:sp>
        <p:nvSpPr>
          <p:cNvPr id="3" name="Content Placeholder 2"/>
          <p:cNvSpPr>
            <a:spLocks noGrp="1"/>
          </p:cNvSpPr>
          <p:nvPr>
            <p:ph idx="1"/>
          </p:nvPr>
        </p:nvSpPr>
        <p:spPr>
          <a:xfrm>
            <a:off x="142240" y="1788770"/>
            <a:ext cx="6212552" cy="4351338"/>
          </a:xfrm>
        </p:spPr>
        <p:txBody>
          <a:bodyPr>
            <a:noAutofit/>
          </a:bodyPr>
          <a:lstStyle/>
          <a:p>
            <a:pPr marL="0" indent="0">
              <a:buNone/>
            </a:pPr>
            <a:r>
              <a:rPr lang="en-US" dirty="0" smtClean="0"/>
              <a:t>TCI provides fully automated and integrated spectrum management and monitoring systems. </a:t>
            </a:r>
          </a:p>
          <a:p>
            <a:pPr marL="0" indent="0">
              <a:buNone/>
            </a:pPr>
            <a:r>
              <a:rPr lang="en-US" sz="2000" dirty="0"/>
              <a:t>A complete system typically consists of a national spectrum management center, with its database server and workstations, and multiple fixed and mobile monitoring stations, each with a measurement server and one or more workstations. </a:t>
            </a:r>
          </a:p>
        </p:txBody>
      </p:sp>
      <p:pic>
        <p:nvPicPr>
          <p:cNvPr id="4" name="Picture 2"/>
          <p:cNvPicPr>
            <a:picLocks noChangeAspect="1" noChangeArrowheads="1"/>
          </p:cNvPicPr>
          <p:nvPr/>
        </p:nvPicPr>
        <p:blipFill>
          <a:blip r:embed="rId2" cstate="print"/>
          <a:srcRect/>
          <a:stretch>
            <a:fillRect/>
          </a:stretch>
        </p:blipFill>
        <p:spPr bwMode="auto">
          <a:xfrm>
            <a:off x="7047722" y="1429877"/>
            <a:ext cx="4473858" cy="3165794"/>
          </a:xfrm>
          <a:prstGeom prst="rect">
            <a:avLst/>
          </a:prstGeom>
          <a:noFill/>
          <a:ln w="9525">
            <a:noFill/>
            <a:miter lim="800000"/>
            <a:headEnd/>
            <a:tailEnd/>
          </a:ln>
          <a:effectLst/>
        </p:spPr>
      </p:pic>
      <p:sp>
        <p:nvSpPr>
          <p:cNvPr id="5" name="Rectangle 4"/>
          <p:cNvSpPr/>
          <p:nvPr/>
        </p:nvSpPr>
        <p:spPr>
          <a:xfrm>
            <a:off x="7741588" y="4975276"/>
            <a:ext cx="4191428" cy="646331"/>
          </a:xfrm>
          <a:prstGeom prst="rect">
            <a:avLst/>
          </a:prstGeom>
        </p:spPr>
        <p:txBody>
          <a:bodyPr wrap="square">
            <a:spAutoFit/>
          </a:bodyPr>
          <a:lstStyle/>
          <a:p>
            <a:pPr algn="ctr"/>
            <a:r>
              <a:rPr lang="en-US" dirty="0"/>
              <a:t>TCI Integrated Management and Monitoring System</a:t>
            </a:r>
          </a:p>
        </p:txBody>
      </p:sp>
    </p:spTree>
    <p:extLst>
      <p:ext uri="{BB962C8B-B14F-4D97-AF65-F5344CB8AC3E}">
        <p14:creationId xmlns:p14="http://schemas.microsoft.com/office/powerpoint/2010/main" val="3305292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702" y="147713"/>
            <a:ext cx="8229600" cy="1143000"/>
          </a:xfrm>
        </p:spPr>
        <p:txBody>
          <a:bodyPr>
            <a:noAutofit/>
          </a:bodyPr>
          <a:lstStyle/>
          <a:p>
            <a:pPr marL="742950" indent="-742950">
              <a:spcBef>
                <a:spcPct val="20000"/>
              </a:spcBef>
              <a:buFont typeface="+mj-lt"/>
              <a:buAutoNum type="arabicPeriod" startAt="5"/>
            </a:pPr>
            <a:r>
              <a:rPr lang="en-US" dirty="0" smtClean="0">
                <a:latin typeface="Frutiger Neue LT W1G" pitchFamily="34" charset="0"/>
              </a:rPr>
              <a:t>ATDI</a:t>
            </a:r>
            <a:endParaRPr lang="en-US" dirty="0">
              <a:latin typeface="Frutiger Neue LT W1G" pitchFamily="34" charset="0"/>
              <a:ea typeface="+mn-ea"/>
              <a:cs typeface="+mn-cs"/>
            </a:endParaRPr>
          </a:p>
        </p:txBody>
      </p:sp>
      <p:sp>
        <p:nvSpPr>
          <p:cNvPr id="3" name="Content Placeholder 2"/>
          <p:cNvSpPr>
            <a:spLocks noGrp="1"/>
          </p:cNvSpPr>
          <p:nvPr>
            <p:ph idx="1"/>
          </p:nvPr>
        </p:nvSpPr>
        <p:spPr>
          <a:xfrm>
            <a:off x="304801" y="1695451"/>
            <a:ext cx="4773750" cy="4351338"/>
          </a:xfrm>
        </p:spPr>
        <p:txBody>
          <a:bodyPr>
            <a:noAutofit/>
          </a:bodyPr>
          <a:lstStyle/>
          <a:p>
            <a:pPr marL="0" indent="0">
              <a:buNone/>
            </a:pPr>
            <a:r>
              <a:rPr lang="en-US" dirty="0" smtClean="0"/>
              <a:t>ATDI has modular solutions covering various automated functions and services including</a:t>
            </a:r>
            <a:endParaRPr lang="en-US" altLang="en-US" sz="2000" dirty="0">
              <a:solidFill>
                <a:schemeClr val="tx1"/>
              </a:solidFill>
              <a:latin typeface="Arial" panose="020B0604020202020204" pitchFamily="34" charset="0"/>
            </a:endParaRPr>
          </a:p>
          <a:p>
            <a:pPr marL="228600" lvl="1" fontAlgn="base">
              <a:buClr>
                <a:schemeClr val="accent1"/>
              </a:buClr>
              <a:buSzPct val="76000"/>
              <a:tabLst>
                <a:tab pos="723900" algn="l"/>
              </a:tabLst>
              <a:defRPr/>
            </a:pPr>
            <a:r>
              <a:rPr lang="en-US" altLang="en-US" b="1" i="1" dirty="0"/>
              <a:t>ICS telecom </a:t>
            </a:r>
            <a:r>
              <a:rPr lang="en-US" altLang="en-US" i="1" dirty="0"/>
              <a:t>for RF planning</a:t>
            </a:r>
          </a:p>
          <a:p>
            <a:pPr marL="228600" lvl="1" fontAlgn="base">
              <a:buClr>
                <a:schemeClr val="accent1"/>
              </a:buClr>
              <a:buSzPct val="76000"/>
              <a:tabLst>
                <a:tab pos="723900" algn="l"/>
              </a:tabLst>
              <a:defRPr/>
            </a:pPr>
            <a:r>
              <a:rPr lang="en-US" altLang="en-US" b="1" i="1" dirty="0"/>
              <a:t>ICS manager </a:t>
            </a:r>
            <a:r>
              <a:rPr lang="en-US" altLang="en-US" i="1" dirty="0"/>
              <a:t>Data basing functions</a:t>
            </a:r>
          </a:p>
          <a:p>
            <a:pPr marL="228600" lvl="1" fontAlgn="base">
              <a:spcAft>
                <a:spcPct val="0"/>
              </a:spcAft>
              <a:buClr>
                <a:schemeClr val="accent1"/>
              </a:buClr>
              <a:buSzPct val="76000"/>
              <a:tabLst>
                <a:tab pos="723900" algn="l"/>
              </a:tabLst>
              <a:defRPr/>
            </a:pPr>
            <a:r>
              <a:rPr lang="en-US" altLang="en-US" b="1" i="1" dirty="0"/>
              <a:t>HTZ warfare </a:t>
            </a:r>
            <a:r>
              <a:rPr lang="en-US" altLang="en-US" i="1" dirty="0"/>
              <a:t>Spectrum engineering, radio network planning and communication electronic warfare</a:t>
            </a:r>
          </a:p>
          <a:p>
            <a:pPr marL="228600" lvl="1" fontAlgn="base">
              <a:spcAft>
                <a:spcPct val="0"/>
              </a:spcAft>
              <a:buClr>
                <a:schemeClr val="accent1"/>
              </a:buClr>
              <a:buSzPct val="76000"/>
              <a:tabLst>
                <a:tab pos="723900" algn="l"/>
              </a:tabLst>
              <a:defRPr/>
            </a:pPr>
            <a:r>
              <a:rPr lang="en-US" altLang="en-US" b="1" i="1" dirty="0"/>
              <a:t>Spectrum E</a:t>
            </a:r>
            <a:r>
              <a:rPr lang="en-US" altLang="en-US" i="1" dirty="0"/>
              <a:t>: Spectrum Engineering Online </a:t>
            </a:r>
          </a:p>
          <a:p>
            <a:pPr marL="0" indent="0">
              <a:buNone/>
            </a:pPr>
            <a:endParaRPr lang="en-US" sz="2000" dirty="0"/>
          </a:p>
        </p:txBody>
      </p:sp>
      <p:pic>
        <p:nvPicPr>
          <p:cNvPr id="60418" name="Picture 2" descr="http://www.atdi.com/wp-content/uploads/2012/05/Webservic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294" y="1695451"/>
            <a:ext cx="5335707" cy="370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6657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756" y="306870"/>
            <a:ext cx="9847723" cy="1143000"/>
          </a:xfrm>
          <a:ln>
            <a:noFill/>
          </a:ln>
        </p:spPr>
        <p:txBody>
          <a:bodyPr>
            <a:noAutofit/>
          </a:bodyPr>
          <a:lstStyle/>
          <a:p>
            <a:r>
              <a:rPr lang="en-US" dirty="0"/>
              <a:t>ITU Spectrum Management System for Developing Countries (SMS4DC)</a:t>
            </a:r>
          </a:p>
        </p:txBody>
      </p:sp>
      <p:pic>
        <p:nvPicPr>
          <p:cNvPr id="57346" name="Picture 2" descr="https://lh4.googleusercontent.com/-z2vSpBxJbos/Vqju6fc1N3I/AAAAAAAAGls/3HOcaycYx4MXC_4Y2RoTtary2BxKOXEGwCL0B/w960-h720-no/SMS4DC%2B5.0%2Bfor%2BGoogle.jpg"/>
          <p:cNvPicPr>
            <a:picLocks noChangeAspect="1" noChangeArrowheads="1"/>
          </p:cNvPicPr>
          <p:nvPr/>
        </p:nvPicPr>
        <p:blipFill rotWithShape="1">
          <a:blip r:embed="rId2">
            <a:extLst>
              <a:ext uri="{28A0092B-C50C-407E-A947-70E740481C1C}">
                <a14:useLocalDpi xmlns:a14="http://schemas.microsoft.com/office/drawing/2010/main" val="0"/>
              </a:ext>
            </a:extLst>
          </a:blip>
          <a:srcRect l="53204" t="12011" r="7551" b="14404"/>
          <a:stretch/>
        </p:blipFill>
        <p:spPr bwMode="auto">
          <a:xfrm>
            <a:off x="8687568" y="1449870"/>
            <a:ext cx="2965953" cy="41708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1601" y="2224941"/>
            <a:ext cx="7220310" cy="3395801"/>
          </a:xfrm>
          <a:prstGeom prst="rect">
            <a:avLst/>
          </a:prstGeom>
        </p:spPr>
        <p:txBody>
          <a:bodyPr wrap="square">
            <a:spAutoFit/>
          </a:bodyPr>
          <a:lstStyle/>
          <a:p>
            <a:pPr marL="514350" indent="-514350">
              <a:spcBef>
                <a:spcPts val="1000"/>
              </a:spcBef>
              <a:buClr>
                <a:schemeClr val="accent1"/>
              </a:buClr>
              <a:buSzPct val="76000"/>
              <a:buFont typeface="Wingdings" panose="05000000000000000000" pitchFamily="2" charset="2"/>
              <a:buChar char="Ø"/>
              <a:defRPr/>
            </a:pPr>
            <a:r>
              <a:rPr lang="en-US" sz="2200" b="1" dirty="0">
                <a:solidFill>
                  <a:schemeClr val="accent5">
                    <a:lumMod val="75000"/>
                  </a:schemeClr>
                </a:solidFill>
              </a:rPr>
              <a:t>SMS4DC is software designed by ITU based on ITU recommendations</a:t>
            </a:r>
          </a:p>
          <a:p>
            <a:pPr marL="514350" indent="-514350">
              <a:spcBef>
                <a:spcPts val="1000"/>
              </a:spcBef>
              <a:buClr>
                <a:schemeClr val="accent1"/>
              </a:buClr>
              <a:buSzPct val="76000"/>
              <a:buFont typeface="Wingdings" panose="05000000000000000000" pitchFamily="2" charset="2"/>
              <a:buChar char="Ø"/>
              <a:defRPr/>
            </a:pPr>
            <a:r>
              <a:rPr lang="en-US" sz="2200" b="1" dirty="0">
                <a:solidFill>
                  <a:schemeClr val="accent5">
                    <a:lumMod val="75000"/>
                  </a:schemeClr>
                </a:solidFill>
              </a:rPr>
              <a:t>Developed to assist the administrations of developing countries to undertake their spectrum management responsibilities more effectively;</a:t>
            </a:r>
          </a:p>
          <a:p>
            <a:pPr marL="514350" indent="-514350">
              <a:spcBef>
                <a:spcPts val="1000"/>
              </a:spcBef>
              <a:buClr>
                <a:schemeClr val="accent1"/>
              </a:buClr>
              <a:buSzPct val="76000"/>
              <a:buFont typeface="Wingdings" panose="05000000000000000000" pitchFamily="2" charset="2"/>
              <a:buChar char="Ø"/>
              <a:defRPr/>
            </a:pPr>
            <a:r>
              <a:rPr lang="en-US" sz="2200" b="1" dirty="0">
                <a:solidFill>
                  <a:schemeClr val="accent5">
                    <a:lumMod val="75000"/>
                  </a:schemeClr>
                </a:solidFill>
              </a:rPr>
              <a:t>SMS4DC covers terrestrial fixed, mobile, sound and television broadcasting services in the bands above 30 MHz, including GE-06 as well as frequency coordination of Earth stations</a:t>
            </a:r>
            <a:endParaRPr lang="ar-SA" sz="2200" b="1" dirty="0">
              <a:solidFill>
                <a:schemeClr val="accent5">
                  <a:lumMod val="75000"/>
                </a:schemeClr>
              </a:solidFill>
            </a:endParaRPr>
          </a:p>
        </p:txBody>
      </p:sp>
    </p:spTree>
    <p:extLst>
      <p:ext uri="{BB962C8B-B14F-4D97-AF65-F5344CB8AC3E}">
        <p14:creationId xmlns:p14="http://schemas.microsoft.com/office/powerpoint/2010/main" val="13345815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396" y="0"/>
            <a:ext cx="9827403" cy="1143000"/>
          </a:xfrm>
          <a:ln>
            <a:noFill/>
          </a:ln>
        </p:spPr>
        <p:txBody>
          <a:bodyPr>
            <a:noAutofit/>
          </a:bodyPr>
          <a:lstStyle/>
          <a:p>
            <a:r>
              <a:rPr lang="en-US" dirty="0" smtClean="0"/>
              <a:t>SMS4DC subscribers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360" y="716280"/>
            <a:ext cx="9103360" cy="5003705"/>
          </a:xfrm>
          <a:prstGeom prst="rect">
            <a:avLst/>
          </a:prstGeom>
        </p:spPr>
      </p:pic>
      <p:sp>
        <p:nvSpPr>
          <p:cNvPr id="11" name="Rectangle 10"/>
          <p:cNvSpPr/>
          <p:nvPr/>
        </p:nvSpPr>
        <p:spPr>
          <a:xfrm>
            <a:off x="1436392" y="5957993"/>
            <a:ext cx="10044407" cy="478272"/>
          </a:xfrm>
          <a:prstGeom prst="rect">
            <a:avLst/>
          </a:prstGeom>
        </p:spPr>
        <p:txBody>
          <a:bodyPr wrap="square">
            <a:spAutoFit/>
          </a:bodyPr>
          <a:lstStyle/>
          <a:p>
            <a:pPr marL="0" lvl="1">
              <a:lnSpc>
                <a:spcPct val="110000"/>
              </a:lnSpc>
              <a:spcBef>
                <a:spcPts val="1000"/>
              </a:spcBef>
              <a:buClr>
                <a:schemeClr val="accent1"/>
              </a:buClr>
              <a:buSzPct val="76000"/>
              <a:tabLst>
                <a:tab pos="723900" algn="l"/>
              </a:tabLst>
              <a:defRPr/>
            </a:pPr>
            <a:r>
              <a:rPr lang="en-US" sz="2400" b="1" dirty="0" smtClean="0">
                <a:solidFill>
                  <a:srgbClr val="C00000"/>
                </a:solidFill>
              </a:rPr>
              <a:t>Until Dec 2016</a:t>
            </a:r>
            <a:endParaRPr lang="en-US" sz="2400" b="1" dirty="0">
              <a:solidFill>
                <a:srgbClr val="C00000"/>
              </a:solidFill>
            </a:endParaRPr>
          </a:p>
        </p:txBody>
      </p:sp>
    </p:spTree>
    <p:extLst>
      <p:ext uri="{BB962C8B-B14F-4D97-AF65-F5344CB8AC3E}">
        <p14:creationId xmlns:p14="http://schemas.microsoft.com/office/powerpoint/2010/main" val="3871107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415481" y="548681"/>
            <a:ext cx="8928991" cy="10081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sz="1800" i="1" dirty="0">
              <a:solidFill>
                <a:srgbClr val="C00000"/>
              </a:solidFill>
            </a:endParaRPr>
          </a:p>
        </p:txBody>
      </p:sp>
      <p:graphicFrame>
        <p:nvGraphicFramePr>
          <p:cNvPr id="8" name="Content Placeholder 3"/>
          <p:cNvGraphicFramePr>
            <a:graphicFrameLocks/>
          </p:cNvGraphicFramePr>
          <p:nvPr>
            <p:extLst/>
          </p:nvPr>
        </p:nvGraphicFramePr>
        <p:xfrm>
          <a:off x="437322" y="1179012"/>
          <a:ext cx="11429999" cy="4734770"/>
        </p:xfrm>
        <a:graphic>
          <a:graphicData uri="http://schemas.openxmlformats.org/drawingml/2006/table">
            <a:tbl>
              <a:tblPr>
                <a:tableStyleId>{125E5076-3810-47DD-B79F-674D7AD40C01}</a:tableStyleId>
              </a:tblPr>
              <a:tblGrid>
                <a:gridCol w="4706472">
                  <a:extLst>
                    <a:ext uri="{9D8B030D-6E8A-4147-A177-3AD203B41FA5}">
                      <a16:colId xmlns:a16="http://schemas.microsoft.com/office/drawing/2014/main" val="20000"/>
                    </a:ext>
                  </a:extLst>
                </a:gridCol>
                <a:gridCol w="1815734">
                  <a:extLst>
                    <a:ext uri="{9D8B030D-6E8A-4147-A177-3AD203B41FA5}">
                      <a16:colId xmlns:a16="http://schemas.microsoft.com/office/drawing/2014/main" val="20001"/>
                    </a:ext>
                  </a:extLst>
                </a:gridCol>
                <a:gridCol w="1635931">
                  <a:extLst>
                    <a:ext uri="{9D8B030D-6E8A-4147-A177-3AD203B41FA5}">
                      <a16:colId xmlns:a16="http://schemas.microsoft.com/office/drawing/2014/main" val="20002"/>
                    </a:ext>
                  </a:extLst>
                </a:gridCol>
                <a:gridCol w="1635931">
                  <a:extLst>
                    <a:ext uri="{9D8B030D-6E8A-4147-A177-3AD203B41FA5}">
                      <a16:colId xmlns:a16="http://schemas.microsoft.com/office/drawing/2014/main" val="20003"/>
                    </a:ext>
                  </a:extLst>
                </a:gridCol>
                <a:gridCol w="1635931">
                  <a:extLst>
                    <a:ext uri="{9D8B030D-6E8A-4147-A177-3AD203B41FA5}">
                      <a16:colId xmlns:a16="http://schemas.microsoft.com/office/drawing/2014/main" val="20004"/>
                    </a:ext>
                  </a:extLst>
                </a:gridCol>
              </a:tblGrid>
              <a:tr h="467513">
                <a:tc rowSpan="2">
                  <a:txBody>
                    <a:bodyPr/>
                    <a:lstStyle/>
                    <a:p>
                      <a:pPr algn="ctr">
                        <a:lnSpc>
                          <a:spcPct val="115000"/>
                        </a:lnSpc>
                        <a:spcBef>
                          <a:spcPts val="1000"/>
                        </a:spcBef>
                        <a:spcAft>
                          <a:spcPts val="0"/>
                        </a:spcAft>
                      </a:pPr>
                      <a:r>
                        <a:rPr lang="en-GB" sz="2000" dirty="0">
                          <a:effectLst/>
                        </a:rPr>
                        <a:t>Features</a:t>
                      </a:r>
                      <a:endParaRPr lang="en-GB" sz="2000" dirty="0">
                        <a:effectLst/>
                        <a:latin typeface="Calibri"/>
                        <a:ea typeface="SimSun"/>
                        <a:cs typeface="Arial"/>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4">
                  <a:txBody>
                    <a:bodyPr/>
                    <a:lstStyle/>
                    <a:p>
                      <a:pPr algn="ctr" fontAlgn="base">
                        <a:lnSpc>
                          <a:spcPct val="115000"/>
                        </a:lnSpc>
                        <a:spcBef>
                          <a:spcPts val="430"/>
                        </a:spcBef>
                        <a:spcAft>
                          <a:spcPts val="0"/>
                        </a:spcAft>
                      </a:pPr>
                      <a:r>
                        <a:rPr lang="en-GB" sz="2000" kern="1200" dirty="0">
                          <a:effectLst/>
                        </a:rPr>
                        <a:t>Natural Resource</a:t>
                      </a:r>
                      <a:endParaRPr lang="en-GB" sz="2000" b="1" kern="1200" dirty="0">
                        <a:solidFill>
                          <a:schemeClr val="tx1"/>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67513">
                <a:tc vMerge="1">
                  <a:txBody>
                    <a:bodyPr/>
                    <a:lstStyle/>
                    <a:p>
                      <a:endParaRPr lang="en-GB"/>
                    </a:p>
                  </a:txBody>
                  <a:tcPr/>
                </a:tc>
                <a:tc>
                  <a:txBody>
                    <a:bodyPr/>
                    <a:lstStyle/>
                    <a:p>
                      <a:pPr algn="ctr" fontAlgn="base">
                        <a:lnSpc>
                          <a:spcPct val="115000"/>
                        </a:lnSpc>
                        <a:spcBef>
                          <a:spcPts val="430"/>
                        </a:spcBef>
                        <a:spcAft>
                          <a:spcPts val="0"/>
                        </a:spcAft>
                      </a:pPr>
                      <a:r>
                        <a:rPr lang="en-GB" sz="2000" kern="1200" dirty="0">
                          <a:effectLst/>
                        </a:rPr>
                        <a:t>Spectrum</a:t>
                      </a:r>
                      <a:endParaRPr lang="en-GB" sz="2000" b="1" dirty="0">
                        <a:solidFill>
                          <a:schemeClr val="tx2">
                            <a:lumMod val="75000"/>
                          </a:schemeClr>
                        </a:solidFill>
                        <a:effectLst/>
                        <a:latin typeface="Calibri"/>
                        <a:ea typeface="SimSu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fontAlgn="base" latinLnBrk="0" hangingPunct="1">
                        <a:lnSpc>
                          <a:spcPct val="115000"/>
                        </a:lnSpc>
                        <a:spcBef>
                          <a:spcPts val="430"/>
                        </a:spcBef>
                        <a:spcAft>
                          <a:spcPts val="0"/>
                        </a:spcAft>
                      </a:pPr>
                      <a:r>
                        <a:rPr lang="en-GB" sz="2000" kern="1200" dirty="0">
                          <a:effectLst/>
                        </a:rPr>
                        <a:t>Land</a:t>
                      </a:r>
                      <a:endParaRPr lang="en-GB" sz="2000" b="1" kern="1200" dirty="0">
                        <a:solidFill>
                          <a:schemeClr val="tx2">
                            <a:lumMod val="75000"/>
                          </a:schemeClr>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fontAlgn="base" latinLnBrk="0" hangingPunct="1">
                        <a:lnSpc>
                          <a:spcPct val="115000"/>
                        </a:lnSpc>
                        <a:spcBef>
                          <a:spcPts val="430"/>
                        </a:spcBef>
                        <a:spcAft>
                          <a:spcPts val="0"/>
                        </a:spcAft>
                      </a:pPr>
                      <a:r>
                        <a:rPr lang="en-GB" sz="2000" kern="1200" dirty="0">
                          <a:effectLst/>
                        </a:rPr>
                        <a:t>Oil</a:t>
                      </a:r>
                      <a:endParaRPr lang="en-GB" sz="2000" b="1" kern="1200" dirty="0">
                        <a:solidFill>
                          <a:schemeClr val="tx2">
                            <a:lumMod val="75000"/>
                          </a:schemeClr>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algn="ctr" defTabSz="914400" rtl="0" eaLnBrk="1" fontAlgn="base" latinLnBrk="0" hangingPunct="1">
                        <a:lnSpc>
                          <a:spcPct val="115000"/>
                        </a:lnSpc>
                        <a:spcBef>
                          <a:spcPts val="430"/>
                        </a:spcBef>
                        <a:spcAft>
                          <a:spcPts val="0"/>
                        </a:spcAft>
                      </a:pPr>
                      <a:r>
                        <a:rPr lang="en-GB" sz="2000" kern="1200" dirty="0">
                          <a:effectLst/>
                        </a:rPr>
                        <a:t>Water</a:t>
                      </a:r>
                      <a:endParaRPr lang="en-GB" sz="2000" b="1" kern="1200" dirty="0">
                        <a:solidFill>
                          <a:schemeClr val="tx2">
                            <a:lumMod val="75000"/>
                          </a:schemeClr>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467513">
                <a:tc>
                  <a:txBody>
                    <a:bodyPr/>
                    <a:lstStyle/>
                    <a:p>
                      <a:pPr fontAlgn="base">
                        <a:lnSpc>
                          <a:spcPct val="115000"/>
                        </a:lnSpc>
                        <a:spcBef>
                          <a:spcPts val="430"/>
                        </a:spcBef>
                        <a:spcAft>
                          <a:spcPts val="0"/>
                        </a:spcAft>
                      </a:pPr>
                      <a:r>
                        <a:rPr lang="en-GB" sz="2000" kern="1200" dirty="0">
                          <a:effectLst/>
                        </a:rPr>
                        <a:t>Is the resource varied?</a:t>
                      </a:r>
                      <a:endParaRPr lang="en-GB" sz="2000" b="1" dirty="0">
                        <a:solidFill>
                          <a:schemeClr val="tx1"/>
                        </a:solidFill>
                        <a:effectLst/>
                        <a:latin typeface="Calibri"/>
                        <a:ea typeface="SimSun"/>
                        <a:cs typeface="Arial"/>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1800" b="1" kern="1200" dirty="0">
                          <a:solidFill>
                            <a:srgbClr val="C00000"/>
                          </a:solidFill>
                          <a:effectLst/>
                        </a:rPr>
                        <a:t>YES</a:t>
                      </a:r>
                      <a:endParaRPr lang="en-GB" sz="1800" b="1" dirty="0">
                        <a:solidFill>
                          <a:srgbClr val="C00000"/>
                        </a:solidFill>
                        <a:effectLst/>
                        <a:latin typeface="Calibri"/>
                        <a:ea typeface="SimSu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YES</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Not very</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a:solidFill>
                            <a:schemeClr val="tx2"/>
                          </a:solidFill>
                          <a:effectLst/>
                        </a:rPr>
                        <a:t>Not very</a:t>
                      </a:r>
                      <a:endParaRPr lang="en-GB" sz="1600" b="1" kern="120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67513">
                <a:tc>
                  <a:txBody>
                    <a:bodyPr/>
                    <a:lstStyle/>
                    <a:p>
                      <a:pPr fontAlgn="base">
                        <a:lnSpc>
                          <a:spcPct val="115000"/>
                        </a:lnSpc>
                        <a:spcBef>
                          <a:spcPts val="430"/>
                        </a:spcBef>
                        <a:spcAft>
                          <a:spcPts val="0"/>
                        </a:spcAft>
                      </a:pPr>
                      <a:r>
                        <a:rPr lang="en-GB" sz="2000" kern="1200" dirty="0">
                          <a:effectLst/>
                        </a:rPr>
                        <a:t>Is it scarce?</a:t>
                      </a:r>
                      <a:endParaRPr lang="en-GB" sz="2000" b="1" dirty="0">
                        <a:solidFill>
                          <a:schemeClr val="tx1"/>
                        </a:solidFill>
                        <a:effectLst/>
                        <a:latin typeface="Calibri"/>
                        <a:ea typeface="SimSun"/>
                        <a:cs typeface="Arial"/>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1800" b="1" kern="1200" dirty="0">
                          <a:solidFill>
                            <a:srgbClr val="C00000"/>
                          </a:solidFill>
                          <a:effectLst/>
                        </a:rPr>
                        <a:t>YES</a:t>
                      </a:r>
                      <a:endParaRPr lang="en-GB" sz="1800" b="1" dirty="0">
                        <a:solidFill>
                          <a:srgbClr val="C00000"/>
                        </a:solidFill>
                        <a:effectLst/>
                        <a:latin typeface="Calibri"/>
                        <a:ea typeface="SimSu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YES</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YES</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a:solidFill>
                            <a:schemeClr val="tx2"/>
                          </a:solidFill>
                          <a:effectLst/>
                        </a:rPr>
                        <a:t>YES</a:t>
                      </a:r>
                      <a:endParaRPr lang="en-GB" sz="1600" b="1" kern="120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467513">
                <a:tc>
                  <a:txBody>
                    <a:bodyPr/>
                    <a:lstStyle/>
                    <a:p>
                      <a:pPr fontAlgn="base">
                        <a:lnSpc>
                          <a:spcPct val="115000"/>
                        </a:lnSpc>
                        <a:spcBef>
                          <a:spcPts val="430"/>
                        </a:spcBef>
                        <a:spcAft>
                          <a:spcPts val="0"/>
                        </a:spcAft>
                      </a:pPr>
                      <a:r>
                        <a:rPr lang="en-GB" sz="2000" kern="1200" dirty="0">
                          <a:effectLst/>
                        </a:rPr>
                        <a:t>Is it renewable?</a:t>
                      </a:r>
                      <a:endParaRPr lang="en-GB" sz="2000" b="1" dirty="0">
                        <a:solidFill>
                          <a:schemeClr val="tx1"/>
                        </a:solidFill>
                        <a:effectLst/>
                        <a:latin typeface="Calibri"/>
                        <a:ea typeface="SimSun"/>
                        <a:cs typeface="Arial"/>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1800" b="1" kern="1200" dirty="0">
                          <a:solidFill>
                            <a:srgbClr val="C00000"/>
                          </a:solidFill>
                          <a:effectLst/>
                        </a:rPr>
                        <a:t>YES</a:t>
                      </a:r>
                      <a:endParaRPr lang="en-GB" sz="1800" b="1" dirty="0">
                        <a:solidFill>
                          <a:srgbClr val="C00000"/>
                        </a:solidFill>
                        <a:effectLst/>
                        <a:latin typeface="Calibri"/>
                        <a:ea typeface="SimSu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Partially</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NO</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YES</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686109">
                <a:tc>
                  <a:txBody>
                    <a:bodyPr/>
                    <a:lstStyle/>
                    <a:p>
                      <a:pPr fontAlgn="base">
                        <a:lnSpc>
                          <a:spcPct val="115000"/>
                        </a:lnSpc>
                        <a:spcBef>
                          <a:spcPts val="430"/>
                        </a:spcBef>
                        <a:spcAft>
                          <a:spcPts val="0"/>
                        </a:spcAft>
                      </a:pPr>
                      <a:r>
                        <a:rPr lang="en-GB" sz="2000" kern="1200" dirty="0">
                          <a:effectLst/>
                        </a:rPr>
                        <a:t>Can it be stored for later use?</a:t>
                      </a:r>
                      <a:endParaRPr lang="en-GB" sz="2000" b="1" dirty="0">
                        <a:solidFill>
                          <a:schemeClr val="tx1"/>
                        </a:solidFill>
                        <a:effectLst/>
                        <a:latin typeface="Calibri"/>
                        <a:ea typeface="SimSun"/>
                        <a:cs typeface="Arial"/>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1800" b="1" kern="1200" dirty="0">
                          <a:solidFill>
                            <a:srgbClr val="C00000"/>
                          </a:solidFill>
                          <a:effectLst/>
                        </a:rPr>
                        <a:t>NO</a:t>
                      </a:r>
                      <a:endParaRPr lang="en-GB" sz="1800" b="1" dirty="0">
                        <a:solidFill>
                          <a:srgbClr val="C00000"/>
                        </a:solidFill>
                        <a:effectLst/>
                        <a:latin typeface="Calibri"/>
                        <a:ea typeface="SimSu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NO</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YES</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YES</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467513">
                <a:tc>
                  <a:txBody>
                    <a:bodyPr/>
                    <a:lstStyle/>
                    <a:p>
                      <a:pPr fontAlgn="base">
                        <a:lnSpc>
                          <a:spcPct val="115000"/>
                        </a:lnSpc>
                        <a:spcBef>
                          <a:spcPts val="430"/>
                        </a:spcBef>
                        <a:spcAft>
                          <a:spcPts val="0"/>
                        </a:spcAft>
                      </a:pPr>
                      <a:r>
                        <a:rPr lang="en-GB" sz="2000" kern="1200" dirty="0">
                          <a:effectLst/>
                        </a:rPr>
                        <a:t>Can it be exported?</a:t>
                      </a:r>
                      <a:endParaRPr lang="en-GB" sz="2000" b="1" dirty="0">
                        <a:solidFill>
                          <a:schemeClr val="tx1"/>
                        </a:solidFill>
                        <a:effectLst/>
                        <a:latin typeface="Calibri"/>
                        <a:ea typeface="SimSun"/>
                        <a:cs typeface="Arial"/>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1800" b="1" kern="1200" dirty="0">
                          <a:solidFill>
                            <a:srgbClr val="C00000"/>
                          </a:solidFill>
                          <a:effectLst/>
                        </a:rPr>
                        <a:t>NO</a:t>
                      </a:r>
                      <a:endParaRPr lang="en-GB" sz="1800" b="1" dirty="0">
                        <a:solidFill>
                          <a:srgbClr val="C00000"/>
                        </a:solidFill>
                        <a:effectLst/>
                        <a:latin typeface="Calibri"/>
                        <a:ea typeface="SimSu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NO</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YES</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YES</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467513">
                <a:tc>
                  <a:txBody>
                    <a:bodyPr/>
                    <a:lstStyle/>
                    <a:p>
                      <a:pPr fontAlgn="base">
                        <a:lnSpc>
                          <a:spcPct val="115000"/>
                        </a:lnSpc>
                        <a:spcBef>
                          <a:spcPts val="430"/>
                        </a:spcBef>
                        <a:spcAft>
                          <a:spcPts val="0"/>
                        </a:spcAft>
                      </a:pPr>
                      <a:r>
                        <a:rPr lang="en-GB" sz="2000" kern="1200" dirty="0">
                          <a:effectLst/>
                        </a:rPr>
                        <a:t>Can it be traded?</a:t>
                      </a:r>
                      <a:endParaRPr lang="en-GB" sz="2000" b="1" dirty="0">
                        <a:solidFill>
                          <a:schemeClr val="tx1"/>
                        </a:solidFill>
                        <a:effectLst/>
                        <a:latin typeface="Calibri"/>
                        <a:ea typeface="SimSun"/>
                        <a:cs typeface="Arial"/>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ase">
                        <a:lnSpc>
                          <a:spcPct val="115000"/>
                        </a:lnSpc>
                        <a:spcBef>
                          <a:spcPts val="430"/>
                        </a:spcBef>
                        <a:spcAft>
                          <a:spcPts val="0"/>
                        </a:spcAft>
                      </a:pPr>
                      <a:r>
                        <a:rPr lang="en-GB" sz="1800" b="1" kern="1200" dirty="0">
                          <a:solidFill>
                            <a:srgbClr val="C00000"/>
                          </a:solidFill>
                          <a:effectLst/>
                        </a:rPr>
                        <a:t>YES</a:t>
                      </a:r>
                      <a:endParaRPr lang="en-GB" sz="1800" b="1" dirty="0">
                        <a:solidFill>
                          <a:srgbClr val="C00000"/>
                        </a:solidFill>
                        <a:effectLst/>
                        <a:latin typeface="Calibri"/>
                        <a:ea typeface="SimSu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a:solidFill>
                            <a:schemeClr val="tx2"/>
                          </a:solidFill>
                          <a:effectLst/>
                        </a:rPr>
                        <a:t>YES</a:t>
                      </a:r>
                      <a:endParaRPr lang="en-GB" sz="1600" b="1" kern="120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YES</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YES</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776070">
                <a:tc>
                  <a:txBody>
                    <a:bodyPr/>
                    <a:lstStyle/>
                    <a:p>
                      <a:pPr fontAlgn="base">
                        <a:lnSpc>
                          <a:spcPct val="115000"/>
                        </a:lnSpc>
                        <a:spcBef>
                          <a:spcPts val="430"/>
                        </a:spcBef>
                        <a:spcAft>
                          <a:spcPts val="0"/>
                        </a:spcAft>
                      </a:pPr>
                      <a:r>
                        <a:rPr lang="en-GB" sz="2000" kern="1200" dirty="0">
                          <a:effectLst/>
                        </a:rPr>
                        <a:t>Can it be made more productive?</a:t>
                      </a:r>
                      <a:endParaRPr lang="en-GB" sz="2000" b="1" dirty="0">
                        <a:solidFill>
                          <a:schemeClr val="tx1"/>
                        </a:solidFill>
                        <a:effectLst/>
                        <a:latin typeface="Calibri"/>
                        <a:ea typeface="SimSun"/>
                        <a:cs typeface="Arial"/>
                      </a:endParaRPr>
                    </a:p>
                  </a:txBody>
                  <a:tcPr marL="68580" marR="68580" marT="0" marB="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fontAlgn="base">
                        <a:lnSpc>
                          <a:spcPct val="115000"/>
                        </a:lnSpc>
                        <a:spcBef>
                          <a:spcPts val="430"/>
                        </a:spcBef>
                        <a:spcAft>
                          <a:spcPts val="0"/>
                        </a:spcAft>
                      </a:pPr>
                      <a:r>
                        <a:rPr lang="en-GB" sz="1800" b="1" kern="1200" dirty="0">
                          <a:solidFill>
                            <a:srgbClr val="C00000"/>
                          </a:solidFill>
                          <a:effectLst/>
                        </a:rPr>
                        <a:t>YES</a:t>
                      </a:r>
                      <a:endParaRPr lang="en-GB" sz="1800" b="1" dirty="0">
                        <a:solidFill>
                          <a:srgbClr val="C00000"/>
                        </a:solidFill>
                        <a:effectLst/>
                        <a:latin typeface="Calibri"/>
                        <a:ea typeface="SimSu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YES</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YES</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algn="ctr" defTabSz="914400" rtl="0" eaLnBrk="1" fontAlgn="base" latinLnBrk="0" hangingPunct="1">
                        <a:lnSpc>
                          <a:spcPct val="115000"/>
                        </a:lnSpc>
                        <a:spcBef>
                          <a:spcPts val="430"/>
                        </a:spcBef>
                        <a:spcAft>
                          <a:spcPts val="0"/>
                        </a:spcAft>
                      </a:pPr>
                      <a:r>
                        <a:rPr lang="en-GB" sz="1600" kern="1200" dirty="0">
                          <a:solidFill>
                            <a:schemeClr val="tx2"/>
                          </a:solidFill>
                          <a:effectLst/>
                        </a:rPr>
                        <a:t>NO</a:t>
                      </a:r>
                      <a:endParaRPr lang="en-GB" sz="1600" b="1" kern="1200" dirty="0">
                        <a:solidFill>
                          <a:schemeClr val="tx2"/>
                        </a:solidFill>
                        <a:effectLst/>
                        <a:latin typeface="Arial"/>
                        <a:ea typeface="Times New Roman"/>
                        <a:cs typeface="Arial"/>
                      </a:endParaRPr>
                    </a:p>
                  </a:txBody>
                  <a:tcPr marL="68580" marR="6858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a:xfrm>
            <a:off x="1146312" y="92082"/>
            <a:ext cx="10515600" cy="1325563"/>
          </a:xfrm>
        </p:spPr>
        <p:txBody>
          <a:bodyPr/>
          <a:lstStyle/>
          <a:p>
            <a:r>
              <a:rPr lang="en-US" dirty="0" smtClean="0"/>
              <a:t>RF Spectrum as a National Resource</a:t>
            </a:r>
            <a:endParaRPr lang="en-US" dirty="0"/>
          </a:p>
        </p:txBody>
      </p:sp>
    </p:spTree>
    <p:extLst>
      <p:ext uri="{BB962C8B-B14F-4D97-AF65-F5344CB8AC3E}">
        <p14:creationId xmlns:p14="http://schemas.microsoft.com/office/powerpoint/2010/main" val="170660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l"/>
            <a:r>
              <a:rPr lang="en-US" smtClean="0">
                <a:latin typeface="FrutigerRegFO" pitchFamily="34" charset="0"/>
              </a:rPr>
              <a:t>For further reading:</a:t>
            </a:r>
            <a:endParaRPr lang="en-US">
              <a:latin typeface="FrutigerBlackFO" pitchFamily="34" charset="0"/>
            </a:endParaRPr>
          </a:p>
        </p:txBody>
      </p:sp>
      <p:sp>
        <p:nvSpPr>
          <p:cNvPr id="3" name="Content Placeholder 2"/>
          <p:cNvSpPr>
            <a:spLocks noGrp="1"/>
          </p:cNvSpPr>
          <p:nvPr>
            <p:ph idx="1"/>
          </p:nvPr>
        </p:nvSpPr>
        <p:spPr/>
        <p:txBody>
          <a:bodyPr>
            <a:normAutofit/>
          </a:bodyPr>
          <a:lstStyle/>
          <a:p>
            <a:pPr lvl="0"/>
            <a:r>
              <a:rPr lang="en-US" sz="2000" dirty="0">
                <a:latin typeface="Frutiger Neue LT W1G"/>
              </a:rPr>
              <a:t>ITU Handbook - Computer-Aided Techniques for Spectrum Management (CAT), 2015</a:t>
            </a:r>
          </a:p>
          <a:p>
            <a:pPr lvl="0"/>
            <a:r>
              <a:rPr lang="en-GB" sz="2000" dirty="0">
                <a:latin typeface="Frutiger Neue LT W1G"/>
              </a:rPr>
              <a:t>ITU Handbook on National Spectrum Management, 2015</a:t>
            </a:r>
          </a:p>
          <a:p>
            <a:pPr lvl="0"/>
            <a:r>
              <a:rPr lang="en-GB" sz="2000" dirty="0">
                <a:latin typeface="Frutiger Neue LT W1G"/>
              </a:rPr>
              <a:t>SMS4DC 5.0 User Guide </a:t>
            </a:r>
          </a:p>
          <a:p>
            <a:pPr lvl="0"/>
            <a:r>
              <a:rPr lang="en-GB" sz="2000" dirty="0">
                <a:latin typeface="Frutiger Neue LT W1G"/>
              </a:rPr>
              <a:t>ITU Handbook on Spectrum Monitoring, 2011</a:t>
            </a:r>
          </a:p>
          <a:p>
            <a:r>
              <a:rPr lang="en-US" sz="2000" dirty="0">
                <a:latin typeface="Frutiger Neue LT W1G"/>
              </a:rPr>
              <a:t>Recommendation ITU-R SM 1370 </a:t>
            </a:r>
          </a:p>
          <a:p>
            <a:r>
              <a:rPr lang="en-US" sz="2000" dirty="0">
                <a:latin typeface="Frutiger Neue LT W1G"/>
              </a:rPr>
              <a:t>Recommendation ITU-R SM 1537 </a:t>
            </a:r>
          </a:p>
          <a:p>
            <a:r>
              <a:rPr lang="en-US" sz="2000" dirty="0">
                <a:latin typeface="Frutiger Neue LT W1G"/>
              </a:rPr>
              <a:t>Recommendation ITU-R SM.1604 </a:t>
            </a:r>
          </a:p>
          <a:p>
            <a:endParaRPr lang="en-US" sz="2000" dirty="0">
              <a:latin typeface="Frutiger Neue LT W1G"/>
            </a:endParaRPr>
          </a:p>
        </p:txBody>
      </p:sp>
    </p:spTree>
    <p:extLst>
      <p:ext uri="{BB962C8B-B14F-4D97-AF65-F5344CB8AC3E}">
        <p14:creationId xmlns:p14="http://schemas.microsoft.com/office/powerpoint/2010/main" val="36161580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91920" y="1471616"/>
            <a:ext cx="7868080" cy="1384995"/>
            <a:chOff x="2749120" y="2568896"/>
            <a:chExt cx="7868080" cy="1384995"/>
          </a:xfrm>
        </p:grpSpPr>
        <p:sp>
          <p:nvSpPr>
            <p:cNvPr id="3" name="TextBox 2"/>
            <p:cNvSpPr txBox="1"/>
            <p:nvPr/>
          </p:nvSpPr>
          <p:spPr>
            <a:xfrm>
              <a:off x="4222114" y="2568896"/>
              <a:ext cx="6395086" cy="1384995"/>
            </a:xfrm>
            <a:prstGeom prst="rect">
              <a:avLst/>
            </a:prstGeom>
            <a:noFill/>
          </p:spPr>
          <p:txBody>
            <a:bodyPr wrap="square" rtlCol="0">
              <a:spAutoFit/>
            </a:bodyPr>
            <a:lstStyle/>
            <a:p>
              <a:pPr algn="ctr"/>
              <a:r>
                <a:rPr lang="en-US" sz="2800" b="1" dirty="0">
                  <a:solidFill>
                    <a:srgbClr val="0070C0"/>
                  </a:solidFill>
                  <a:latin typeface="+mj-lt"/>
                </a:rPr>
                <a:t> </a:t>
              </a:r>
              <a:r>
                <a:rPr lang="en-US" sz="2800" b="1" dirty="0">
                  <a:solidFill>
                    <a:srgbClr val="0070C0"/>
                  </a:solidFill>
                </a:rPr>
                <a:t>“Committed to</a:t>
              </a:r>
            </a:p>
            <a:p>
              <a:pPr algn="ctr"/>
              <a:r>
                <a:rPr lang="en-US" sz="2800" b="1" dirty="0">
                  <a:solidFill>
                    <a:srgbClr val="0070C0"/>
                  </a:solidFill>
                </a:rPr>
                <a:t>                      connecting the WORLD”</a:t>
              </a:r>
              <a:endParaRPr lang="en-US" sz="2800" dirty="0">
                <a:solidFill>
                  <a:srgbClr val="0070C0"/>
                </a:solidFill>
              </a:endParaRPr>
            </a:p>
            <a:p>
              <a:r>
                <a:rPr lang="en-US" sz="2800" dirty="0">
                  <a:solidFill>
                    <a:srgbClr val="0070C0"/>
                  </a:solidFill>
                </a:rPr>
                <a:t> </a:t>
              </a:r>
            </a:p>
          </p:txBody>
        </p:sp>
        <p:sp>
          <p:nvSpPr>
            <p:cNvPr id="4" name="Rectangle 3"/>
            <p:cNvSpPr/>
            <p:nvPr/>
          </p:nvSpPr>
          <p:spPr>
            <a:xfrm>
              <a:off x="2749120" y="2824519"/>
              <a:ext cx="3687827" cy="923330"/>
            </a:xfrm>
            <a:prstGeom prst="rect">
              <a:avLst/>
            </a:prstGeom>
          </p:spPr>
          <p:txBody>
            <a:bodyPr wrap="square">
              <a:spAutoFit/>
            </a:bodyPr>
            <a:lstStyle/>
            <a:p>
              <a:r>
                <a:rPr lang="en-US" sz="5400" b="1" dirty="0">
                  <a:ln w="28575">
                    <a:solidFill>
                      <a:schemeClr val="bg1"/>
                    </a:solidFill>
                  </a:ln>
                  <a:solidFill>
                    <a:srgbClr val="0070C0"/>
                  </a:solidFill>
                  <a:latin typeface="Arial Black" pitchFamily="34" charset="0"/>
                </a:rPr>
                <a:t>I T</a:t>
              </a:r>
              <a:r>
                <a:rPr lang="en-US" sz="2800" b="1" dirty="0">
                  <a:ln w="28575">
                    <a:solidFill>
                      <a:schemeClr val="bg1"/>
                    </a:solidFill>
                  </a:ln>
                  <a:solidFill>
                    <a:srgbClr val="CC3300"/>
                  </a:solidFill>
                  <a:latin typeface="Arial Black" pitchFamily="34" charset="0"/>
                </a:rPr>
                <a:t>hank</a:t>
              </a:r>
              <a:r>
                <a:rPr lang="en-US" sz="5400" b="1" dirty="0">
                  <a:ln w="28575">
                    <a:solidFill>
                      <a:schemeClr val="bg1"/>
                    </a:solidFill>
                  </a:ln>
                  <a:solidFill>
                    <a:srgbClr val="0070C0"/>
                  </a:solidFill>
                  <a:latin typeface="Arial Black" pitchFamily="34" charset="0"/>
                </a:rPr>
                <a:t> U</a:t>
              </a:r>
              <a:endParaRPr lang="en-US" sz="5400" dirty="0">
                <a:ln w="28575">
                  <a:solidFill>
                    <a:schemeClr val="bg1"/>
                  </a:solidFill>
                </a:ln>
                <a:solidFill>
                  <a:srgbClr val="0070C0"/>
                </a:solidFill>
                <a:latin typeface="Arial Black" pitchFamily="34" charset="0"/>
              </a:endParaRPr>
            </a:p>
          </p:txBody>
        </p:sp>
      </p:grpSp>
    </p:spTree>
    <p:extLst>
      <p:ext uri="{BB962C8B-B14F-4D97-AF65-F5344CB8AC3E}">
        <p14:creationId xmlns:p14="http://schemas.microsoft.com/office/powerpoint/2010/main" val="111631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61373"/>
            <a:ext cx="12192000" cy="92333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lIns="91440" tIns="45720" rIns="91440" bIns="45720">
            <a:spAutoFit/>
          </a:bodyPr>
          <a:lstStyle/>
          <a:p>
            <a:r>
              <a:rPr lang="en-US" sz="5400" b="1" dirty="0" smtClean="0">
                <a:ln w="10160">
                  <a:solidFill>
                    <a:srgbClr val="4F81BD"/>
                  </a:solidFill>
                  <a:prstDash val="solid"/>
                </a:ln>
                <a:solidFill>
                  <a:srgbClr val="FFFFFF"/>
                </a:solidFill>
                <a:effectLst>
                  <a:outerShdw blurRad="38100" dist="32000" dir="5400000" algn="tl">
                    <a:srgbClr val="000000">
                      <a:alpha val="30000"/>
                    </a:srgbClr>
                  </a:outerShdw>
                </a:effectLst>
                <a:latin typeface="Cambria" panose="02040503050406030204" pitchFamily="18" charset="0"/>
              </a:rPr>
              <a:t>Further Reading: Examples of NTFA</a:t>
            </a:r>
            <a:endParaRPr lang="en-US" sz="5400" b="1" dirty="0">
              <a:ln w="10160">
                <a:solidFill>
                  <a:srgbClr val="4F81BD"/>
                </a:solidFill>
                <a:prstDash val="solid"/>
              </a:ln>
              <a:solidFill>
                <a:schemeClr val="accent4"/>
              </a:solidFill>
              <a:effectLst>
                <a:outerShdw blurRad="38100" dist="32000" dir="5400000" algn="tl">
                  <a:srgbClr val="000000">
                    <a:alpha val="30000"/>
                  </a:srgbClr>
                </a:outerShdw>
              </a:effectLst>
              <a:latin typeface="Cambria" panose="02040503050406030204" pitchFamily="18" charset="0"/>
            </a:endParaRPr>
          </a:p>
        </p:txBody>
      </p:sp>
    </p:spTree>
    <p:extLst>
      <p:ext uri="{BB962C8B-B14F-4D97-AF65-F5344CB8AC3E}">
        <p14:creationId xmlns:p14="http://schemas.microsoft.com/office/powerpoint/2010/main" val="526648504"/>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696" y="457200"/>
            <a:ext cx="8229600" cy="476672"/>
          </a:xfrm>
        </p:spPr>
        <p:txBody>
          <a:bodyPr>
            <a:normAutofit fontScale="90000"/>
          </a:bodyPr>
          <a:lstStyle/>
          <a:p>
            <a:r>
              <a:rPr lang="en-GB" dirty="0" smtClean="0"/>
              <a:t>Example 1: Moldova</a:t>
            </a:r>
            <a:endParaRPr lang="en-GB" dirty="0"/>
          </a:p>
        </p:txBody>
      </p:sp>
      <p:sp>
        <p:nvSpPr>
          <p:cNvPr id="3" name="Content Placeholder 2"/>
          <p:cNvSpPr>
            <a:spLocks noGrp="1"/>
          </p:cNvSpPr>
          <p:nvPr>
            <p:ph idx="1"/>
          </p:nvPr>
        </p:nvSpPr>
        <p:spPr>
          <a:xfrm>
            <a:off x="365760" y="1815897"/>
            <a:ext cx="4330824" cy="4525963"/>
          </a:xfrm>
        </p:spPr>
        <p:txBody>
          <a:bodyPr>
            <a:normAutofit/>
          </a:bodyPr>
          <a:lstStyle/>
          <a:p>
            <a:pPr marL="0" indent="0">
              <a:buNone/>
            </a:pPr>
            <a:r>
              <a:rPr lang="en-GB" sz="3200" dirty="0" smtClean="0"/>
              <a:t>A simple table showing direct alignment with ITU and simple categorisation of usage (P=shared)</a:t>
            </a:r>
            <a:endParaRPr lang="en-GB" sz="3200" dirty="0"/>
          </a:p>
        </p:txBody>
      </p:sp>
      <p:pic>
        <p:nvPicPr>
          <p:cNvPr id="117762" name="Picture 2" descr="NFAT002 Moldova ex"/>
          <p:cNvPicPr>
            <a:picLocks noChangeAspect="1" noChangeArrowheads="1"/>
          </p:cNvPicPr>
          <p:nvPr/>
        </p:nvPicPr>
        <p:blipFill>
          <a:blip r:embed="rId2" cstate="print"/>
          <a:srcRect/>
          <a:stretch>
            <a:fillRect/>
          </a:stretch>
        </p:blipFill>
        <p:spPr bwMode="auto">
          <a:xfrm>
            <a:off x="6563360" y="0"/>
            <a:ext cx="5080000" cy="6760422"/>
          </a:xfrm>
          <a:prstGeom prst="rect">
            <a:avLst/>
          </a:prstGeom>
          <a:noFill/>
          <a:ln w="9525">
            <a:noFill/>
            <a:miter lim="800000"/>
            <a:headEnd/>
            <a:tailEnd/>
          </a:ln>
        </p:spPr>
      </p:pic>
    </p:spTree>
    <p:extLst>
      <p:ext uri="{BB962C8B-B14F-4D97-AF65-F5344CB8AC3E}">
        <p14:creationId xmlns:p14="http://schemas.microsoft.com/office/powerpoint/2010/main" val="14513403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742" y="226864"/>
            <a:ext cx="8229600" cy="453727"/>
          </a:xfrm>
        </p:spPr>
        <p:txBody>
          <a:bodyPr>
            <a:normAutofit fontScale="90000"/>
          </a:bodyPr>
          <a:lstStyle/>
          <a:p>
            <a:pPr algn="l"/>
            <a:r>
              <a:rPr lang="en-GB" sz="3600" dirty="0"/>
              <a:t>Example 2: Bahrain</a:t>
            </a:r>
            <a:endParaRPr lang="en-GB" sz="3600" dirty="0"/>
          </a:p>
        </p:txBody>
      </p:sp>
      <p:sp>
        <p:nvSpPr>
          <p:cNvPr id="3" name="Content Placeholder 2"/>
          <p:cNvSpPr>
            <a:spLocks noGrp="1"/>
          </p:cNvSpPr>
          <p:nvPr>
            <p:ph idx="1"/>
          </p:nvPr>
        </p:nvSpPr>
        <p:spPr>
          <a:xfrm>
            <a:off x="586978" y="1262558"/>
            <a:ext cx="3970784" cy="4525963"/>
          </a:xfrm>
        </p:spPr>
        <p:txBody>
          <a:bodyPr>
            <a:normAutofit/>
          </a:bodyPr>
          <a:lstStyle/>
          <a:p>
            <a:pPr marL="0" indent="0">
              <a:buNone/>
            </a:pPr>
            <a:r>
              <a:rPr lang="en-GB" sz="3200" dirty="0" smtClean="0"/>
              <a:t>Somewhat more comprehensive providing more details of utilisation and some additional information</a:t>
            </a:r>
            <a:endParaRPr lang="en-GB" sz="3200" dirty="0"/>
          </a:p>
        </p:txBody>
      </p:sp>
      <p:pic>
        <p:nvPicPr>
          <p:cNvPr id="118786" name="Picture 2" descr="IMT Bands"/>
          <p:cNvPicPr>
            <a:picLocks noChangeAspect="1" noChangeArrowheads="1"/>
          </p:cNvPicPr>
          <p:nvPr/>
        </p:nvPicPr>
        <p:blipFill>
          <a:blip r:embed="rId2" cstate="print"/>
          <a:srcRect/>
          <a:stretch>
            <a:fillRect/>
          </a:stretch>
        </p:blipFill>
        <p:spPr bwMode="auto">
          <a:xfrm>
            <a:off x="6990080" y="108287"/>
            <a:ext cx="5100320" cy="6705279"/>
          </a:xfrm>
          <a:prstGeom prst="rect">
            <a:avLst/>
          </a:prstGeom>
          <a:noFill/>
          <a:ln w="9525">
            <a:noFill/>
            <a:miter lim="800000"/>
            <a:headEnd/>
            <a:tailEnd/>
          </a:ln>
        </p:spPr>
      </p:pic>
    </p:spTree>
    <p:extLst>
      <p:ext uri="{BB962C8B-B14F-4D97-AF65-F5344CB8AC3E}">
        <p14:creationId xmlns:p14="http://schemas.microsoft.com/office/powerpoint/2010/main" val="17477451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161" y="-50477"/>
            <a:ext cx="10515600" cy="1325563"/>
          </a:xfrm>
        </p:spPr>
        <p:txBody>
          <a:bodyPr>
            <a:normAutofit/>
          </a:bodyPr>
          <a:lstStyle/>
          <a:p>
            <a:r>
              <a:rPr lang="en-GB" dirty="0" smtClean="0"/>
              <a:t>Example 3: USA</a:t>
            </a:r>
            <a:endParaRPr lang="en-GB" dirty="0"/>
          </a:p>
        </p:txBody>
      </p:sp>
      <p:sp>
        <p:nvSpPr>
          <p:cNvPr id="3" name="Content Placeholder 2"/>
          <p:cNvSpPr>
            <a:spLocks noGrp="1"/>
          </p:cNvSpPr>
          <p:nvPr>
            <p:ph idx="1"/>
          </p:nvPr>
        </p:nvSpPr>
        <p:spPr>
          <a:xfrm>
            <a:off x="975360" y="1567345"/>
            <a:ext cx="2880320" cy="4525963"/>
          </a:xfrm>
        </p:spPr>
        <p:txBody>
          <a:bodyPr>
            <a:normAutofit/>
          </a:bodyPr>
          <a:lstStyle/>
          <a:p>
            <a:pPr marL="0" indent="0">
              <a:buNone/>
            </a:pPr>
            <a:r>
              <a:rPr lang="en-GB" dirty="0" smtClean="0"/>
              <a:t>A slightly different arrangement split between Federal (Government) and non-Federal. Helpful identification of any FCC rules that apply to the band</a:t>
            </a:r>
            <a:endParaRPr lang="en-GB" dirty="0"/>
          </a:p>
        </p:txBody>
      </p:sp>
      <p:pic>
        <p:nvPicPr>
          <p:cNvPr id="119810" name="Picture 2" descr="NFAT001 USA ex"/>
          <p:cNvPicPr>
            <a:picLocks noChangeAspect="1" noChangeArrowheads="1"/>
          </p:cNvPicPr>
          <p:nvPr/>
        </p:nvPicPr>
        <p:blipFill>
          <a:blip r:embed="rId2" cstate="print"/>
          <a:srcRect/>
          <a:stretch>
            <a:fillRect/>
          </a:stretch>
        </p:blipFill>
        <p:spPr bwMode="auto">
          <a:xfrm>
            <a:off x="4295800" y="764704"/>
            <a:ext cx="6048672" cy="4968552"/>
          </a:xfrm>
          <a:prstGeom prst="rect">
            <a:avLst/>
          </a:prstGeom>
          <a:noFill/>
          <a:ln w="9525">
            <a:noFill/>
            <a:miter lim="800000"/>
            <a:headEnd/>
            <a:tailEnd/>
          </a:ln>
        </p:spPr>
      </p:pic>
    </p:spTree>
    <p:extLst>
      <p:ext uri="{BB962C8B-B14F-4D97-AF65-F5344CB8AC3E}">
        <p14:creationId xmlns:p14="http://schemas.microsoft.com/office/powerpoint/2010/main" val="32542504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61373"/>
            <a:ext cx="12192000" cy="175432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lIns="91440" tIns="45720" rIns="91440" bIns="45720">
            <a:spAutoFit/>
          </a:bodyPr>
          <a:lstStyle/>
          <a:p>
            <a:r>
              <a:rPr lang="en-US" sz="5400" b="1" dirty="0" smtClean="0">
                <a:ln w="10160">
                  <a:solidFill>
                    <a:srgbClr val="4F81BD"/>
                  </a:solidFill>
                  <a:prstDash val="solid"/>
                </a:ln>
                <a:solidFill>
                  <a:srgbClr val="FFFFFF"/>
                </a:solidFill>
                <a:effectLst>
                  <a:outerShdw blurRad="38100" dist="32000" dir="5400000" algn="tl">
                    <a:srgbClr val="000000">
                      <a:alpha val="30000"/>
                    </a:srgbClr>
                  </a:outerShdw>
                </a:effectLst>
                <a:latin typeface="Cambria" panose="02040503050406030204" pitchFamily="18" charset="0"/>
              </a:rPr>
              <a:t>Further Reading: Examples of NRA structures</a:t>
            </a:r>
            <a:endParaRPr lang="en-US" sz="5400" b="1" dirty="0">
              <a:ln w="10160">
                <a:solidFill>
                  <a:srgbClr val="4F81BD"/>
                </a:solidFill>
                <a:prstDash val="solid"/>
              </a:ln>
              <a:solidFill>
                <a:schemeClr val="accent4"/>
              </a:solidFill>
              <a:effectLst>
                <a:outerShdw blurRad="38100" dist="32000" dir="5400000" algn="tl">
                  <a:srgbClr val="000000">
                    <a:alpha val="30000"/>
                  </a:srgbClr>
                </a:outerShdw>
              </a:effectLst>
              <a:latin typeface="Cambria" panose="02040503050406030204" pitchFamily="18" charset="0"/>
            </a:endParaRPr>
          </a:p>
        </p:txBody>
      </p:sp>
    </p:spTree>
    <p:extLst>
      <p:ext uri="{BB962C8B-B14F-4D97-AF65-F5344CB8AC3E}">
        <p14:creationId xmlns:p14="http://schemas.microsoft.com/office/powerpoint/2010/main" val="33144307"/>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structure of the regulator - overview</a:t>
            </a:r>
            <a:endParaRPr lang="en-GB" dirty="0"/>
          </a:p>
        </p:txBody>
      </p:sp>
      <p:sp>
        <p:nvSpPr>
          <p:cNvPr id="3" name="Content Placeholder 2"/>
          <p:cNvSpPr>
            <a:spLocks noGrp="1"/>
          </p:cNvSpPr>
          <p:nvPr>
            <p:ph idx="1"/>
          </p:nvPr>
        </p:nvSpPr>
        <p:spPr/>
        <p:txBody>
          <a:bodyPr>
            <a:normAutofit/>
          </a:bodyPr>
          <a:lstStyle/>
          <a:p>
            <a:pPr hangingPunct="0"/>
            <a:r>
              <a:rPr lang="en-US" dirty="0" smtClean="0"/>
              <a:t>The general objectives of spectrum management do not vary from country to country</a:t>
            </a:r>
          </a:p>
          <a:p>
            <a:pPr lvl="1" hangingPunct="0"/>
            <a:r>
              <a:rPr lang="en-US" dirty="0" smtClean="0"/>
              <a:t>Spectrum management must serve the national interest, promote the country’s economic and social development and ensure safety of life</a:t>
            </a:r>
          </a:p>
          <a:p>
            <a:pPr lvl="1" hangingPunct="0"/>
            <a:r>
              <a:rPr lang="en-US" dirty="0" smtClean="0"/>
              <a:t>Those objectives are not always spelled out explicitly in the national texts</a:t>
            </a:r>
            <a:endParaRPr lang="en-GB" dirty="0" smtClean="0"/>
          </a:p>
          <a:p>
            <a:pPr hangingPunct="0"/>
            <a:r>
              <a:rPr lang="en-US" dirty="0" smtClean="0"/>
              <a:t>The legal approaches to meeting those objectives tends to vary according to national factors such as the country’s geography, society, </a:t>
            </a:r>
            <a:r>
              <a:rPr lang="en-US" dirty="0" err="1" smtClean="0"/>
              <a:t>radiocommunication</a:t>
            </a:r>
            <a:r>
              <a:rPr lang="en-US" dirty="0" smtClean="0"/>
              <a:t> history and economic maturity – explored in more detail in the following slides</a:t>
            </a:r>
            <a:endParaRPr lang="en-GB" dirty="0" smtClean="0"/>
          </a:p>
          <a:p>
            <a:pPr hangingPunct="0"/>
            <a:r>
              <a:rPr lang="en-US" dirty="0" smtClean="0"/>
              <a:t>Generally speaking, spectrum management is the organization of frequency band allocations between users/services and the implementation of means to ensure respect for those allocations. In some countries, only one entity has that responsibility. In other countries, it may be shared</a:t>
            </a:r>
          </a:p>
          <a:p>
            <a:pPr lvl="1" hangingPunct="0"/>
            <a:r>
              <a:rPr lang="en-US" dirty="0" smtClean="0"/>
              <a:t>A careful balance is needed in dividing spectrum between government and commercial purposes</a:t>
            </a:r>
            <a:endParaRPr lang="en-GB" dirty="0"/>
          </a:p>
        </p:txBody>
      </p:sp>
    </p:spTree>
    <p:extLst>
      <p:ext uri="{BB962C8B-B14F-4D97-AF65-F5344CB8AC3E}">
        <p14:creationId xmlns:p14="http://schemas.microsoft.com/office/powerpoint/2010/main" val="28121789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Various legal frameworks</a:t>
            </a:r>
            <a:endParaRPr lang="en-GB" dirty="0"/>
          </a:p>
        </p:txBody>
      </p:sp>
      <p:sp>
        <p:nvSpPr>
          <p:cNvPr id="3" name="Content Placeholder 2"/>
          <p:cNvSpPr>
            <a:spLocks noGrp="1"/>
          </p:cNvSpPr>
          <p:nvPr>
            <p:ph idx="1"/>
          </p:nvPr>
        </p:nvSpPr>
        <p:spPr/>
        <p:txBody>
          <a:bodyPr>
            <a:normAutofit/>
          </a:bodyPr>
          <a:lstStyle/>
          <a:p>
            <a:pPr hangingPunct="0"/>
            <a:r>
              <a:rPr lang="en-US" dirty="0" smtClean="0"/>
              <a:t>In some countries (France, Switzerland, etc.), the legislation regulating telecommunications network and services organizes spectrum management</a:t>
            </a:r>
            <a:endParaRPr lang="en-GB" dirty="0" smtClean="0"/>
          </a:p>
          <a:p>
            <a:pPr hangingPunct="0"/>
            <a:r>
              <a:rPr lang="en-US" dirty="0" smtClean="0"/>
              <a:t>In some other countries (United Kingdom, Japan, Australia, India, Korea, etc.), there is in addition a </a:t>
            </a:r>
            <a:r>
              <a:rPr lang="en-US" dirty="0" err="1" smtClean="0"/>
              <a:t>radiocommunications</a:t>
            </a:r>
            <a:r>
              <a:rPr lang="en-US" dirty="0" smtClean="0"/>
              <a:t> act that covers all aspects of </a:t>
            </a:r>
            <a:r>
              <a:rPr lang="en-US" dirty="0" err="1" smtClean="0"/>
              <a:t>radiocommunications</a:t>
            </a:r>
            <a:r>
              <a:rPr lang="en-US" dirty="0" smtClean="0"/>
              <a:t> and often precedes telecommunication legislation</a:t>
            </a:r>
            <a:endParaRPr lang="en-GB" dirty="0" smtClean="0"/>
          </a:p>
          <a:p>
            <a:pPr hangingPunct="0"/>
            <a:r>
              <a:rPr lang="en-US" dirty="0" smtClean="0"/>
              <a:t>The ITU-R Handbook on National Spectrum Management (2005) recommends the adoption of a </a:t>
            </a:r>
            <a:r>
              <a:rPr lang="en-US" dirty="0" err="1" smtClean="0"/>
              <a:t>radiocommunications</a:t>
            </a:r>
            <a:r>
              <a:rPr lang="en-US" dirty="0" smtClean="0"/>
              <a:t> act. The radio-frequency spectrum is a shared resource and its use must be legally framed, especially when market forces influence spectrum management</a:t>
            </a:r>
            <a:endParaRPr lang="en-GB" dirty="0" smtClean="0"/>
          </a:p>
          <a:p>
            <a:pPr hangingPunct="0"/>
            <a:r>
              <a:rPr lang="en-US" dirty="0" smtClean="0"/>
              <a:t>Spectrum management (planning) should be a prerequisite for </a:t>
            </a:r>
            <a:r>
              <a:rPr lang="en-US" dirty="0" err="1" smtClean="0"/>
              <a:t>licences</a:t>
            </a:r>
            <a:r>
              <a:rPr lang="en-US" dirty="0" smtClean="0"/>
              <a:t>/authorizations (regulation of the telecommunications and audiovisual markets)</a:t>
            </a:r>
            <a:endParaRPr lang="en-GB" dirty="0" smtClean="0"/>
          </a:p>
        </p:txBody>
      </p:sp>
    </p:spTree>
    <p:extLst>
      <p:ext uri="{BB962C8B-B14F-4D97-AF65-F5344CB8AC3E}">
        <p14:creationId xmlns:p14="http://schemas.microsoft.com/office/powerpoint/2010/main" val="10809777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Geography and politics (1)</a:t>
            </a:r>
            <a:endParaRPr lang="en-GB" dirty="0"/>
          </a:p>
        </p:txBody>
      </p:sp>
      <p:sp>
        <p:nvSpPr>
          <p:cNvPr id="3" name="Content Placeholder 2"/>
          <p:cNvSpPr>
            <a:spLocks noGrp="1"/>
          </p:cNvSpPr>
          <p:nvPr>
            <p:ph idx="1"/>
          </p:nvPr>
        </p:nvSpPr>
        <p:spPr/>
        <p:txBody>
          <a:bodyPr>
            <a:normAutofit/>
          </a:bodyPr>
          <a:lstStyle/>
          <a:p>
            <a:pPr hangingPunct="0"/>
            <a:r>
              <a:rPr lang="en-US" dirty="0" smtClean="0"/>
              <a:t>A major factor influencing the legal approach to spectrum management is the country’s physical and human geography. The priorities and consequent investments and the management structure will vary depending on whether or not the country has </a:t>
            </a:r>
            <a:r>
              <a:rPr lang="en-US" dirty="0" err="1" smtClean="0"/>
              <a:t>neighbours</a:t>
            </a:r>
            <a:r>
              <a:rPr lang="en-US" dirty="0" smtClean="0"/>
              <a:t> (border coordination), is landlocked (the risk of radio link interference from ships at sea), covers a large or small area, has a high or low population density (saturation, organization of spectrum monitoring), is mountainous or covered in vegetation</a:t>
            </a:r>
            <a:endParaRPr lang="en-GB" dirty="0" smtClean="0"/>
          </a:p>
          <a:p>
            <a:pPr hangingPunct="0"/>
            <a:r>
              <a:rPr lang="en-US" dirty="0" smtClean="0"/>
              <a:t>The greater the level of radio usage then the more likely it will be that the spectrum management authority will require dialogue with </a:t>
            </a:r>
            <a:r>
              <a:rPr lang="en-US" dirty="0" err="1" smtClean="0"/>
              <a:t>neighbouring</a:t>
            </a:r>
            <a:r>
              <a:rPr lang="en-US" dirty="0" smtClean="0"/>
              <a:t> countries and the international radio community</a:t>
            </a:r>
            <a:endParaRPr lang="en-GB" dirty="0" smtClean="0"/>
          </a:p>
        </p:txBody>
      </p:sp>
    </p:spTree>
    <p:extLst>
      <p:ext uri="{BB962C8B-B14F-4D97-AF65-F5344CB8AC3E}">
        <p14:creationId xmlns:p14="http://schemas.microsoft.com/office/powerpoint/2010/main" val="181467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225992" y="142431"/>
            <a:ext cx="8172400" cy="630942"/>
          </a:xfrm>
          <a:prstGeom prst="rect">
            <a:avLst/>
          </a:prstGeom>
          <a:noFill/>
        </p:spPr>
        <p:txBody>
          <a:bodyPr wrap="square" rtlCol="0">
            <a:spAutoFit/>
          </a:bodyPr>
          <a:lstStyle/>
          <a:p>
            <a:pPr fontAlgn="base">
              <a:spcBef>
                <a:spcPct val="0"/>
              </a:spcBef>
              <a:spcAft>
                <a:spcPct val="0"/>
              </a:spcAft>
            </a:pPr>
            <a:r>
              <a:rPr lang="en-US" sz="3500" b="1" kern="0" dirty="0">
                <a:solidFill>
                  <a:srgbClr val="4F81BD"/>
                </a:solidFill>
                <a:cs typeface="Arial"/>
              </a:rPr>
              <a:t>Spectrum Management (SM) </a:t>
            </a:r>
            <a:endParaRPr lang="en-US" sz="3500" kern="0" dirty="0">
              <a:solidFill>
                <a:srgbClr val="4F81BD"/>
              </a:solidFill>
              <a:cs typeface="Arial"/>
            </a:endParaRPr>
          </a:p>
        </p:txBody>
      </p:sp>
      <p:graphicFrame>
        <p:nvGraphicFramePr>
          <p:cNvPr id="14" name="Table 13"/>
          <p:cNvGraphicFramePr>
            <a:graphicFrameLocks noGrp="1"/>
          </p:cNvGraphicFramePr>
          <p:nvPr>
            <p:extLst/>
          </p:nvPr>
        </p:nvGraphicFramePr>
        <p:xfrm>
          <a:off x="81279" y="988839"/>
          <a:ext cx="11988801" cy="5655381"/>
        </p:xfrm>
        <a:graphic>
          <a:graphicData uri="http://schemas.openxmlformats.org/drawingml/2006/table">
            <a:tbl>
              <a:tblPr firstRow="1" firstCol="1" bandRow="1">
                <a:tableStyleId>{5C22544A-7EE6-4342-B048-85BDC9FD1C3A}</a:tableStyleId>
              </a:tblPr>
              <a:tblGrid>
                <a:gridCol w="1808838">
                  <a:extLst>
                    <a:ext uri="{9D8B030D-6E8A-4147-A177-3AD203B41FA5}">
                      <a16:colId xmlns:a16="http://schemas.microsoft.com/office/drawing/2014/main" val="20000"/>
                    </a:ext>
                  </a:extLst>
                </a:gridCol>
                <a:gridCol w="3501068">
                  <a:extLst>
                    <a:ext uri="{9D8B030D-6E8A-4147-A177-3AD203B41FA5}">
                      <a16:colId xmlns:a16="http://schemas.microsoft.com/office/drawing/2014/main" val="20001"/>
                    </a:ext>
                  </a:extLst>
                </a:gridCol>
                <a:gridCol w="3811733">
                  <a:extLst>
                    <a:ext uri="{9D8B030D-6E8A-4147-A177-3AD203B41FA5}">
                      <a16:colId xmlns:a16="http://schemas.microsoft.com/office/drawing/2014/main" val="20002"/>
                    </a:ext>
                  </a:extLst>
                </a:gridCol>
                <a:gridCol w="2867162">
                  <a:extLst>
                    <a:ext uri="{9D8B030D-6E8A-4147-A177-3AD203B41FA5}">
                      <a16:colId xmlns:a16="http://schemas.microsoft.com/office/drawing/2014/main" val="20003"/>
                    </a:ext>
                  </a:extLst>
                </a:gridCol>
              </a:tblGrid>
              <a:tr h="470828">
                <a:tc>
                  <a:txBody>
                    <a:bodyPr/>
                    <a:lstStyle/>
                    <a:p>
                      <a:pPr marL="0" marR="0">
                        <a:lnSpc>
                          <a:spcPct val="115000"/>
                        </a:lnSpc>
                        <a:spcBef>
                          <a:spcPts val="0"/>
                        </a:spcBef>
                        <a:spcAft>
                          <a:spcPts val="0"/>
                        </a:spcAft>
                      </a:pPr>
                      <a:r>
                        <a:rPr lang="en-US" sz="1400" dirty="0">
                          <a:effectLst/>
                        </a:rPr>
                        <a:t> </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Allocation</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Allotment</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Assignment</a:t>
                      </a:r>
                      <a:endParaRPr lang="en-US" sz="2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148298">
                <a:tc>
                  <a:txBody>
                    <a:bodyPr/>
                    <a:lstStyle/>
                    <a:p>
                      <a:pPr marL="0" marR="0">
                        <a:lnSpc>
                          <a:spcPct val="115000"/>
                        </a:lnSpc>
                        <a:spcBef>
                          <a:spcPts val="0"/>
                        </a:spcBef>
                        <a:spcAft>
                          <a:spcPts val="0"/>
                        </a:spcAft>
                      </a:pPr>
                      <a:r>
                        <a:rPr lang="en-US" sz="2000" dirty="0">
                          <a:effectLst/>
                        </a:rPr>
                        <a:t>Definition</a:t>
                      </a:r>
                      <a:endParaRPr lang="en-US" sz="28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chemeClr val="tx2"/>
                          </a:solidFill>
                          <a:effectLst/>
                        </a:rPr>
                        <a:t>Allocation (of a frequency band): Entry in the Table of Frequency Allocations of a given frequency band for the purpose of its use by one or more terrestrial or space radiocommunication services or the radio astronomy service under specified conditions. This term shall also be applied to the frequency band concerned.</a:t>
                      </a:r>
                      <a:endParaRPr lang="en-US" sz="2800" dirty="0">
                        <a:solidFill>
                          <a:schemeClr val="tx2"/>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chemeClr val="tx2"/>
                          </a:solidFill>
                          <a:effectLst/>
                        </a:rPr>
                        <a:t>Allotment (of a radio frequency or radio frequency channel): Entry of a designated frequency channel in an agreed plan, adopted by a competent conference, for use by one or more administrations for a terrestrial or space radiocommunication service in one or more identified countries or geographical areas and under specified conditions.</a:t>
                      </a:r>
                      <a:endParaRPr lang="en-US" sz="2800" dirty="0">
                        <a:solidFill>
                          <a:schemeClr val="tx2"/>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chemeClr val="tx2"/>
                          </a:solidFill>
                          <a:effectLst/>
                        </a:rPr>
                        <a:t>Assignment (of a radio frequency or radio frequency channel): Authorization given by an administration for a radio station to use a radio frequency or radio frequency channel under specified conditions.</a:t>
                      </a:r>
                      <a:endParaRPr lang="en-US" sz="2800" dirty="0">
                        <a:solidFill>
                          <a:schemeClr val="tx2"/>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016355">
                <a:tc>
                  <a:txBody>
                    <a:bodyPr/>
                    <a:lstStyle/>
                    <a:p>
                      <a:pPr marL="0" marR="0">
                        <a:lnSpc>
                          <a:spcPct val="115000"/>
                        </a:lnSpc>
                        <a:spcBef>
                          <a:spcPts val="0"/>
                        </a:spcBef>
                        <a:spcAft>
                          <a:spcPts val="0"/>
                        </a:spcAft>
                      </a:pPr>
                      <a:r>
                        <a:rPr lang="en-US" sz="2000" dirty="0">
                          <a:effectLst/>
                        </a:rPr>
                        <a:t>Frequency Distribution </a:t>
                      </a:r>
                      <a:r>
                        <a:rPr lang="en-US" sz="2000" dirty="0" smtClean="0">
                          <a:effectLst/>
                        </a:rPr>
                        <a:t>to</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rgbClr val="FF0000"/>
                          </a:solidFill>
                          <a:effectLst/>
                        </a:rPr>
                        <a:t>Services</a:t>
                      </a:r>
                      <a:endParaRPr lang="en-US" sz="3200" b="1" dirty="0">
                        <a:solidFill>
                          <a:srgbClr val="FF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rgbClr val="FF0000"/>
                          </a:solidFill>
                          <a:effectLst/>
                        </a:rPr>
                        <a:t>Areas or Countries</a:t>
                      </a:r>
                      <a:endParaRPr lang="en-US" sz="3200" b="1" dirty="0">
                        <a:solidFill>
                          <a:srgbClr val="FF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rgbClr val="FF0000"/>
                          </a:solidFill>
                          <a:effectLst/>
                        </a:rPr>
                        <a:t>Stations</a:t>
                      </a:r>
                      <a:endParaRPr lang="en-US" sz="3200" b="1"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15" name="TextBox 14"/>
          <p:cNvSpPr txBox="1"/>
          <p:nvPr/>
        </p:nvSpPr>
        <p:spPr>
          <a:xfrm>
            <a:off x="1437502" y="672985"/>
            <a:ext cx="1345368" cy="369973"/>
          </a:xfrm>
          <a:prstGeom prst="rect">
            <a:avLst/>
          </a:prstGeom>
          <a:noFill/>
        </p:spPr>
        <p:txBody>
          <a:bodyPr wrap="none" rtlCol="0">
            <a:spAutoFit/>
          </a:bodyPr>
          <a:lstStyle/>
          <a:p>
            <a:pPr defTabSz="457200">
              <a:lnSpc>
                <a:spcPct val="80000"/>
              </a:lnSpc>
            </a:pPr>
            <a:r>
              <a:rPr lang="en-US" sz="2200" dirty="0">
                <a:solidFill>
                  <a:srgbClr val="4F81BD"/>
                </a:solidFill>
                <a:cs typeface="Arial" charset="0"/>
              </a:rPr>
              <a:t>Key Terms</a:t>
            </a:r>
          </a:p>
        </p:txBody>
      </p:sp>
    </p:spTree>
    <p:extLst>
      <p:ext uri="{BB962C8B-B14F-4D97-AF65-F5344CB8AC3E}">
        <p14:creationId xmlns:p14="http://schemas.microsoft.com/office/powerpoint/2010/main" val="334684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Geography and politics (2)</a:t>
            </a:r>
            <a:endParaRPr lang="en-GB" dirty="0"/>
          </a:p>
        </p:txBody>
      </p:sp>
      <p:sp>
        <p:nvSpPr>
          <p:cNvPr id="3" name="Content Placeholder 2"/>
          <p:cNvSpPr>
            <a:spLocks noGrp="1"/>
          </p:cNvSpPr>
          <p:nvPr>
            <p:ph idx="1"/>
          </p:nvPr>
        </p:nvSpPr>
        <p:spPr/>
        <p:txBody>
          <a:bodyPr>
            <a:normAutofit/>
          </a:bodyPr>
          <a:lstStyle/>
          <a:p>
            <a:pPr hangingPunct="0"/>
            <a:r>
              <a:rPr lang="en-US" dirty="0" smtClean="0"/>
              <a:t>A small country at the heart of Europe (e.g. Luxembourg) cannot have a spectrum policy that is independent of those of its neighbors. That is not the case of island countries (Australia, New Zealand) or countries covering a large area, whose border areas may be sparsely populated and have reduced economic activity and hence low frequency use</a:t>
            </a:r>
          </a:p>
          <a:p>
            <a:pPr hangingPunct="0"/>
            <a:r>
              <a:rPr lang="en-US" dirty="0" smtClean="0"/>
              <a:t>Independence can limit the potential benefits of economies of scale and the capacity for interoperability associated with regional or global harmonization of frequencies</a:t>
            </a:r>
            <a:endParaRPr lang="en-GB" dirty="0" smtClean="0"/>
          </a:p>
          <a:p>
            <a:endParaRPr lang="en-GB" dirty="0"/>
          </a:p>
        </p:txBody>
      </p:sp>
    </p:spTree>
    <p:extLst>
      <p:ext uri="{BB962C8B-B14F-4D97-AF65-F5344CB8AC3E}">
        <p14:creationId xmlns:p14="http://schemas.microsoft.com/office/powerpoint/2010/main" val="40336984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Culture</a:t>
            </a:r>
            <a:endParaRPr lang="en-GB" dirty="0"/>
          </a:p>
        </p:txBody>
      </p:sp>
      <p:sp>
        <p:nvSpPr>
          <p:cNvPr id="3" name="Content Placeholder 2"/>
          <p:cNvSpPr>
            <a:spLocks noGrp="1"/>
          </p:cNvSpPr>
          <p:nvPr>
            <p:ph idx="1"/>
          </p:nvPr>
        </p:nvSpPr>
        <p:spPr/>
        <p:txBody>
          <a:bodyPr>
            <a:normAutofit/>
          </a:bodyPr>
          <a:lstStyle/>
          <a:p>
            <a:pPr hangingPunct="0"/>
            <a:r>
              <a:rPr lang="en-US" dirty="0" err="1" smtClean="0"/>
              <a:t>Radiocommunications</a:t>
            </a:r>
            <a:r>
              <a:rPr lang="en-US" dirty="0" smtClean="0"/>
              <a:t> have not </a:t>
            </a:r>
            <a:br>
              <a:rPr lang="en-US" dirty="0" smtClean="0"/>
            </a:br>
            <a:r>
              <a:rPr lang="en-US" dirty="0" smtClean="0"/>
              <a:t>developed at the same pace </a:t>
            </a:r>
            <a:br>
              <a:rPr lang="en-US" dirty="0" smtClean="0"/>
            </a:br>
            <a:r>
              <a:rPr lang="en-US" dirty="0" smtClean="0"/>
              <a:t>everywhere</a:t>
            </a:r>
          </a:p>
          <a:p>
            <a:pPr hangingPunct="0"/>
            <a:r>
              <a:rPr lang="en-US" dirty="0" smtClean="0"/>
              <a:t>Spectrum management may </a:t>
            </a:r>
            <a:br>
              <a:rPr lang="en-US" dirty="0" smtClean="0"/>
            </a:br>
            <a:r>
              <a:rPr lang="en-US" dirty="0" smtClean="0"/>
              <a:t>remain divided in few states between telecommunications and broadcasting for historical reasons</a:t>
            </a:r>
            <a:endParaRPr lang="en-GB" dirty="0" smtClean="0"/>
          </a:p>
          <a:p>
            <a:pPr hangingPunct="0"/>
            <a:r>
              <a:rPr lang="en-US" dirty="0" smtClean="0"/>
              <a:t>The way the society is organized can also influence the legal approach to the spectrum</a:t>
            </a:r>
          </a:p>
          <a:p>
            <a:pPr lvl="1" hangingPunct="0"/>
            <a:r>
              <a:rPr lang="en-US" dirty="0" smtClean="0"/>
              <a:t>Federal systems tend to </a:t>
            </a:r>
            <a:r>
              <a:rPr lang="en-US" dirty="0" err="1" smtClean="0"/>
              <a:t>favour</a:t>
            </a:r>
            <a:r>
              <a:rPr lang="en-US" dirty="0" smtClean="0"/>
              <a:t> decentralized organization of spectrum management and lean towards flexibility and reactivity</a:t>
            </a:r>
          </a:p>
          <a:p>
            <a:pPr lvl="1" hangingPunct="0"/>
            <a:r>
              <a:rPr lang="en-US" dirty="0" smtClean="0"/>
              <a:t>Centralized countries guarantee a public service and </a:t>
            </a:r>
            <a:r>
              <a:rPr lang="en-US" dirty="0" err="1" smtClean="0"/>
              <a:t>favour</a:t>
            </a:r>
            <a:r>
              <a:rPr lang="en-US" dirty="0" smtClean="0"/>
              <a:t> medium and long-term planning</a:t>
            </a:r>
            <a:endParaRPr lang="en-GB" dirty="0" smtClean="0"/>
          </a:p>
        </p:txBody>
      </p:sp>
      <p:pic>
        <p:nvPicPr>
          <p:cNvPr id="33794" name="Picture 2" descr="https://encrypted-tbn0.gstatic.com/images?q=tbn:ANd9GcTFzXnv06ss92iL6K5G5qAhdBhi2Vl-J0RD0Awi_BfNRt21fUPYxq8WJwKE"/>
          <p:cNvPicPr>
            <a:picLocks noChangeAspect="1" noChangeArrowheads="1"/>
          </p:cNvPicPr>
          <p:nvPr/>
        </p:nvPicPr>
        <p:blipFill>
          <a:blip r:embed="rId2" cstate="print"/>
          <a:srcRect/>
          <a:stretch>
            <a:fillRect/>
          </a:stretch>
        </p:blipFill>
        <p:spPr bwMode="auto">
          <a:xfrm>
            <a:off x="7608168" y="188640"/>
            <a:ext cx="2520280" cy="2509080"/>
          </a:xfrm>
          <a:prstGeom prst="rect">
            <a:avLst/>
          </a:prstGeom>
          <a:noFill/>
        </p:spPr>
      </p:pic>
    </p:spTree>
    <p:extLst>
      <p:ext uri="{BB962C8B-B14F-4D97-AF65-F5344CB8AC3E}">
        <p14:creationId xmlns:p14="http://schemas.microsoft.com/office/powerpoint/2010/main" val="16333521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of economic development</a:t>
            </a:r>
            <a:endParaRPr lang="en-GB" dirty="0"/>
          </a:p>
        </p:txBody>
      </p:sp>
      <p:sp>
        <p:nvSpPr>
          <p:cNvPr id="3" name="Content Placeholder 2"/>
          <p:cNvSpPr>
            <a:spLocks noGrp="1"/>
          </p:cNvSpPr>
          <p:nvPr>
            <p:ph idx="1"/>
          </p:nvPr>
        </p:nvSpPr>
        <p:spPr>
          <a:xfrm>
            <a:off x="1909192" y="1600200"/>
            <a:ext cx="4906888" cy="5069160"/>
          </a:xfrm>
        </p:spPr>
        <p:txBody>
          <a:bodyPr>
            <a:normAutofit/>
          </a:bodyPr>
          <a:lstStyle/>
          <a:p>
            <a:pPr hangingPunct="0"/>
            <a:r>
              <a:rPr lang="en-US" dirty="0" smtClean="0"/>
              <a:t>Industrial, and in particular technological, development has an impact on the relative priorities to be taken into account in national spectrum management (future projects, standards to be disseminated, development of the national market and global expansion)</a:t>
            </a:r>
            <a:endParaRPr lang="en-GB" dirty="0" smtClean="0"/>
          </a:p>
          <a:p>
            <a:pPr hangingPunct="0"/>
            <a:r>
              <a:rPr lang="en-US" dirty="0"/>
              <a:t>I</a:t>
            </a:r>
            <a:r>
              <a:rPr lang="en-US" dirty="0" smtClean="0"/>
              <a:t>n less developed countries spectrum is not yet scarce. But the preparation of frequency plans, national tables and user conditions should be given priority, because of their importance over the long term to the development of </a:t>
            </a:r>
            <a:r>
              <a:rPr lang="en-US" dirty="0" err="1" smtClean="0"/>
              <a:t>radiocommunications</a:t>
            </a:r>
            <a:endParaRPr lang="en-GB" dirty="0" smtClean="0"/>
          </a:p>
          <a:p>
            <a:endParaRPr lang="en-GB" dirty="0"/>
          </a:p>
        </p:txBody>
      </p:sp>
      <p:pic>
        <p:nvPicPr>
          <p:cNvPr id="32770" name="Picture 2" descr="http://timreview.ca/ojs/november10/november10_poole1_300.png"/>
          <p:cNvPicPr>
            <a:picLocks noChangeAspect="1" noChangeArrowheads="1"/>
          </p:cNvPicPr>
          <p:nvPr/>
        </p:nvPicPr>
        <p:blipFill>
          <a:blip r:embed="rId2" cstate="print"/>
          <a:srcRect/>
          <a:stretch>
            <a:fillRect/>
          </a:stretch>
        </p:blipFill>
        <p:spPr bwMode="auto">
          <a:xfrm>
            <a:off x="6960096" y="1700808"/>
            <a:ext cx="3312368" cy="3312368"/>
          </a:xfrm>
          <a:prstGeom prst="rect">
            <a:avLst/>
          </a:prstGeom>
          <a:noFill/>
        </p:spPr>
      </p:pic>
    </p:spTree>
    <p:extLst>
      <p:ext uri="{BB962C8B-B14F-4D97-AF65-F5344CB8AC3E}">
        <p14:creationId xmlns:p14="http://schemas.microsoft.com/office/powerpoint/2010/main" val="3482223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8229600" cy="1143000"/>
          </a:xfrm>
        </p:spPr>
        <p:txBody>
          <a:bodyPr/>
          <a:lstStyle/>
          <a:p>
            <a:pPr algn="l"/>
            <a:r>
              <a:rPr lang="en-GB" dirty="0" smtClean="0"/>
              <a:t>Best practices (1)</a:t>
            </a:r>
            <a:endParaRPr lang="en-GB" dirty="0"/>
          </a:p>
        </p:txBody>
      </p:sp>
      <p:sp>
        <p:nvSpPr>
          <p:cNvPr id="3" name="Content Placeholder 2"/>
          <p:cNvSpPr>
            <a:spLocks noGrp="1"/>
          </p:cNvSpPr>
          <p:nvPr>
            <p:ph idx="1"/>
          </p:nvPr>
        </p:nvSpPr>
        <p:spPr>
          <a:xfrm>
            <a:off x="1981200" y="1196753"/>
            <a:ext cx="8363272" cy="4929411"/>
          </a:xfrm>
        </p:spPr>
        <p:txBody>
          <a:bodyPr>
            <a:noAutofit/>
          </a:bodyPr>
          <a:lstStyle/>
          <a:p>
            <a:pPr hangingPunct="0"/>
            <a:r>
              <a:rPr lang="en-US" sz="2400" dirty="0"/>
              <a:t>Establishing and maintaining a </a:t>
            </a:r>
            <a:br>
              <a:rPr lang="en-US" sz="2400" dirty="0"/>
            </a:br>
            <a:r>
              <a:rPr lang="en-US" sz="2400" dirty="0"/>
              <a:t>national spectrum management </a:t>
            </a:r>
            <a:br>
              <a:rPr lang="en-US" sz="2400" dirty="0"/>
            </a:br>
            <a:r>
              <a:rPr lang="en-US" sz="2400" dirty="0"/>
              <a:t>organization, either independent or </a:t>
            </a:r>
            <a:br>
              <a:rPr lang="en-US" sz="2400" dirty="0"/>
            </a:br>
            <a:r>
              <a:rPr lang="en-US" sz="2400" dirty="0"/>
              <a:t>part of the telecommunication </a:t>
            </a:r>
            <a:br>
              <a:rPr lang="en-US" sz="2400" dirty="0"/>
            </a:br>
            <a:r>
              <a:rPr lang="en-US" sz="2400" dirty="0"/>
              <a:t>regulatory authority responsible for managing the radio spectrum in the public interest</a:t>
            </a:r>
            <a:endParaRPr lang="en-GB" sz="2400" dirty="0"/>
          </a:p>
          <a:p>
            <a:pPr hangingPunct="0"/>
            <a:r>
              <a:rPr lang="en-US" sz="2400" dirty="0"/>
              <a:t>Promoting transparent, fair, economically efficient, and effective spectrum management policies, taking into due account the need to avoid harmful interference and the aim to maximize the contribution made to GDP from using spectrum</a:t>
            </a:r>
            <a:endParaRPr lang="en-GB" sz="2400" dirty="0"/>
          </a:p>
          <a:p>
            <a:pPr hangingPunct="0"/>
            <a:r>
              <a:rPr lang="en-US" sz="2400" dirty="0"/>
              <a:t>Making public national frequency allocation plans and frequency assignment data to encourage openness, and to facilitate development of new radio systems</a:t>
            </a:r>
            <a:endParaRPr lang="en-GB" sz="2400" dirty="0"/>
          </a:p>
        </p:txBody>
      </p:sp>
      <p:pic>
        <p:nvPicPr>
          <p:cNvPr id="31746" name="Picture 2" descr="http://www.npd-solutions.com/best_practices.gif"/>
          <p:cNvPicPr>
            <a:picLocks noChangeAspect="1" noChangeArrowheads="1"/>
          </p:cNvPicPr>
          <p:nvPr/>
        </p:nvPicPr>
        <p:blipFill>
          <a:blip r:embed="rId2" cstate="print"/>
          <a:srcRect/>
          <a:stretch>
            <a:fillRect/>
          </a:stretch>
        </p:blipFill>
        <p:spPr bwMode="auto">
          <a:xfrm>
            <a:off x="7032105" y="332657"/>
            <a:ext cx="3381375" cy="2324101"/>
          </a:xfrm>
          <a:prstGeom prst="rect">
            <a:avLst/>
          </a:prstGeom>
          <a:noFill/>
        </p:spPr>
      </p:pic>
    </p:spTree>
    <p:extLst>
      <p:ext uri="{BB962C8B-B14F-4D97-AF65-F5344CB8AC3E}">
        <p14:creationId xmlns:p14="http://schemas.microsoft.com/office/powerpoint/2010/main" val="13323866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practices (2)</a:t>
            </a:r>
            <a:endParaRPr lang="en-GB" dirty="0"/>
          </a:p>
        </p:txBody>
      </p:sp>
      <p:sp>
        <p:nvSpPr>
          <p:cNvPr id="3" name="Content Placeholder 2"/>
          <p:cNvSpPr>
            <a:spLocks noGrp="1"/>
          </p:cNvSpPr>
          <p:nvPr>
            <p:ph idx="1"/>
          </p:nvPr>
        </p:nvSpPr>
        <p:spPr/>
        <p:txBody>
          <a:bodyPr>
            <a:normAutofit/>
          </a:bodyPr>
          <a:lstStyle/>
          <a:p>
            <a:pPr hangingPunct="0"/>
            <a:r>
              <a:rPr lang="en-US" sz="2400" dirty="0"/>
              <a:t>Maintaining a stable decision-making process that permits consideration of the public interest in managing the radio frequency spectrum, i.e., providing legal certainty by having fair and transparent processes for granting licenses for the use of spectrum, using competitive mechanisms, when necessary</a:t>
            </a:r>
            <a:endParaRPr lang="en-GB" sz="2400" dirty="0"/>
          </a:p>
          <a:p>
            <a:pPr hangingPunct="0"/>
            <a:r>
              <a:rPr lang="en-US" sz="2400" dirty="0"/>
              <a:t>Providing in the national process, in special cases where adequately justified, for exceptions or waivers to spectrum management decisions</a:t>
            </a:r>
            <a:endParaRPr lang="en-GB" sz="2400" dirty="0"/>
          </a:p>
          <a:p>
            <a:pPr hangingPunct="0"/>
            <a:r>
              <a:rPr lang="en-US" sz="2400" dirty="0"/>
              <a:t>Having a process for reconsideration of spectrum management decisions</a:t>
            </a:r>
            <a:endParaRPr lang="en-GB" sz="2400" dirty="0"/>
          </a:p>
          <a:p>
            <a:pPr hangingPunct="0"/>
            <a:r>
              <a:rPr lang="en-US" sz="2400" dirty="0"/>
              <a:t>Minimizing unnecessary regulations</a:t>
            </a:r>
            <a:endParaRPr lang="en-GB" sz="2400" dirty="0"/>
          </a:p>
        </p:txBody>
      </p:sp>
    </p:spTree>
    <p:extLst>
      <p:ext uri="{BB962C8B-B14F-4D97-AF65-F5344CB8AC3E}">
        <p14:creationId xmlns:p14="http://schemas.microsoft.com/office/powerpoint/2010/main" val="21846492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8229600" cy="476672"/>
          </a:xfrm>
        </p:spPr>
        <p:txBody>
          <a:bodyPr>
            <a:normAutofit fontScale="90000"/>
          </a:bodyPr>
          <a:lstStyle/>
          <a:p>
            <a:r>
              <a:rPr lang="en-GB" dirty="0" smtClean="0"/>
              <a:t>Best practices (3)</a:t>
            </a:r>
            <a:endParaRPr lang="en-GB" dirty="0"/>
          </a:p>
        </p:txBody>
      </p:sp>
      <p:sp>
        <p:nvSpPr>
          <p:cNvPr id="3" name="Content Placeholder 2"/>
          <p:cNvSpPr>
            <a:spLocks noGrp="1"/>
          </p:cNvSpPr>
          <p:nvPr>
            <p:ph idx="1"/>
          </p:nvPr>
        </p:nvSpPr>
        <p:spPr>
          <a:xfrm>
            <a:off x="1775520" y="620688"/>
            <a:ext cx="8712968" cy="5544616"/>
          </a:xfrm>
        </p:spPr>
        <p:txBody>
          <a:bodyPr>
            <a:noAutofit/>
          </a:bodyPr>
          <a:lstStyle/>
          <a:p>
            <a:pPr hangingPunct="0"/>
            <a:r>
              <a:rPr lang="en-US" sz="2000" dirty="0"/>
              <a:t>Encouraging </a:t>
            </a:r>
            <a:r>
              <a:rPr lang="en-US" sz="2000" dirty="0" err="1"/>
              <a:t>radiocommunication</a:t>
            </a:r>
            <a:r>
              <a:rPr lang="en-US" sz="2000" dirty="0"/>
              <a:t> policies that lead to flexible spectrum use, to the extent practicable, so as to allow for the evolution of services and technologies using clearly-defined methods</a:t>
            </a:r>
          </a:p>
          <a:p>
            <a:pPr lvl="1" hangingPunct="0"/>
            <a:r>
              <a:rPr lang="en-US" dirty="0"/>
              <a:t>(a) eliminating regulatory barriers and allocating frequencies in a manner to facilitate entry into the market of new competitors</a:t>
            </a:r>
          </a:p>
          <a:p>
            <a:pPr lvl="1" hangingPunct="0"/>
            <a:r>
              <a:rPr lang="en-US" dirty="0"/>
              <a:t>(b) encouraging efficiency in the use of spectrum by reducing or removing unnecessary restrictions on spectrum use, thereby encouraging competition and bringing benefits to consumers, and </a:t>
            </a:r>
          </a:p>
          <a:p>
            <a:pPr lvl="1" hangingPunct="0"/>
            <a:r>
              <a:rPr lang="en-US" dirty="0"/>
              <a:t>(c) promoting innovation and the introduction of new radio applications and technologies</a:t>
            </a:r>
            <a:endParaRPr lang="en-GB" dirty="0"/>
          </a:p>
          <a:p>
            <a:pPr hangingPunct="0"/>
            <a:r>
              <a:rPr lang="en-US" sz="2000" dirty="0"/>
              <a:t>Assuring open and fair competition in the marketplaces for equipment and services, and removing any barriers that arise to open and fair competition</a:t>
            </a:r>
            <a:endParaRPr lang="en-GB" sz="2000" dirty="0"/>
          </a:p>
          <a:p>
            <a:pPr hangingPunct="0"/>
            <a:r>
              <a:rPr lang="en-US" sz="2000" dirty="0"/>
              <a:t>Harmonizing, as far as practicable, effective domestic and international spectrum policies, including of radio-frequency use and, for space services, for any associated orbital position in the geostationary-satellite orbit or of any associated characteristics of satellites in other orbits</a:t>
            </a:r>
            <a:endParaRPr lang="en-GB" sz="2000" dirty="0"/>
          </a:p>
        </p:txBody>
      </p:sp>
    </p:spTree>
    <p:extLst>
      <p:ext uri="{BB962C8B-B14F-4D97-AF65-F5344CB8AC3E}">
        <p14:creationId xmlns:p14="http://schemas.microsoft.com/office/powerpoint/2010/main" val="19273357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practices (4)</a:t>
            </a:r>
            <a:endParaRPr lang="en-GB" dirty="0"/>
          </a:p>
        </p:txBody>
      </p:sp>
      <p:sp>
        <p:nvSpPr>
          <p:cNvPr id="3" name="Content Placeholder 2"/>
          <p:cNvSpPr>
            <a:spLocks noGrp="1"/>
          </p:cNvSpPr>
          <p:nvPr>
            <p:ph idx="1"/>
          </p:nvPr>
        </p:nvSpPr>
        <p:spPr/>
        <p:txBody>
          <a:bodyPr>
            <a:normAutofit/>
          </a:bodyPr>
          <a:lstStyle/>
          <a:p>
            <a:pPr hangingPunct="0"/>
            <a:r>
              <a:rPr lang="en-US" sz="2400" dirty="0"/>
              <a:t>Working in collaboration with regional and other international colleagues to develop coordinated regulatory practices</a:t>
            </a:r>
            <a:endParaRPr lang="en-GB" sz="2400" dirty="0"/>
          </a:p>
          <a:p>
            <a:pPr hangingPunct="0"/>
            <a:r>
              <a:rPr lang="en-US" sz="2400" dirty="0"/>
              <a:t>Removing any regulatory barriers to free circulation and global roaming of mobile terminals and similar </a:t>
            </a:r>
            <a:r>
              <a:rPr lang="en-US" sz="2400" dirty="0" err="1"/>
              <a:t>radiocommunication</a:t>
            </a:r>
            <a:r>
              <a:rPr lang="en-US" sz="2400" dirty="0"/>
              <a:t> equipment</a:t>
            </a:r>
            <a:endParaRPr lang="en-GB" sz="2400" dirty="0"/>
          </a:p>
          <a:p>
            <a:pPr hangingPunct="0"/>
            <a:r>
              <a:rPr lang="en-US" sz="2400" dirty="0"/>
              <a:t>Using internationally recommended data formats and data elements for exchange of data and coordination purposes</a:t>
            </a:r>
            <a:endParaRPr lang="en-GB" sz="2400" dirty="0"/>
          </a:p>
          <a:p>
            <a:pPr hangingPunct="0"/>
            <a:r>
              <a:rPr lang="en-US" sz="2400" dirty="0"/>
              <a:t>Using “milestone” management steps and phases to monitor and control lengthy </a:t>
            </a:r>
            <a:r>
              <a:rPr lang="en-US" sz="2400" dirty="0" err="1"/>
              <a:t>radiocommunication</a:t>
            </a:r>
            <a:r>
              <a:rPr lang="en-US" sz="2400" dirty="0"/>
              <a:t> system implementation</a:t>
            </a:r>
            <a:endParaRPr lang="en-GB" sz="2400" dirty="0"/>
          </a:p>
        </p:txBody>
      </p:sp>
    </p:spTree>
    <p:extLst>
      <p:ext uri="{BB962C8B-B14F-4D97-AF65-F5344CB8AC3E}">
        <p14:creationId xmlns:p14="http://schemas.microsoft.com/office/powerpoint/2010/main" val="39865420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practices (5)</a:t>
            </a:r>
            <a:endParaRPr lang="en-GB" dirty="0"/>
          </a:p>
        </p:txBody>
      </p:sp>
      <p:sp>
        <p:nvSpPr>
          <p:cNvPr id="3" name="Content Placeholder 2"/>
          <p:cNvSpPr>
            <a:spLocks noGrp="1"/>
          </p:cNvSpPr>
          <p:nvPr>
            <p:ph idx="1"/>
          </p:nvPr>
        </p:nvSpPr>
        <p:spPr/>
        <p:txBody>
          <a:bodyPr>
            <a:normAutofit fontScale="77500" lnSpcReduction="20000"/>
          </a:bodyPr>
          <a:lstStyle/>
          <a:p>
            <a:pPr hangingPunct="0"/>
            <a:r>
              <a:rPr lang="en-US" sz="3400" dirty="0"/>
              <a:t>Adopting decisions that are technologically neutral and which allow for evolution to new radio applications</a:t>
            </a:r>
          </a:p>
          <a:p>
            <a:pPr hangingPunct="0"/>
            <a:endParaRPr lang="en-GB" sz="3400" dirty="0"/>
          </a:p>
          <a:p>
            <a:pPr hangingPunct="0"/>
            <a:r>
              <a:rPr lang="en-US" sz="3400" dirty="0"/>
              <a:t>Facilitating timely introduction of appropriate new applications and technology while protecting existing services from harmful interference including, when appropriate, the provision of a mechanism to allow compensation for systems that must redeploy for new spectrum needs</a:t>
            </a:r>
            <a:endParaRPr lang="en-GB" sz="3400" dirty="0"/>
          </a:p>
          <a:p>
            <a:pPr hangingPunct="0"/>
            <a:r>
              <a:rPr lang="en-US" sz="3400" dirty="0"/>
              <a:t>Considering effective policies to mitigate harm to users of existing services when reallocating spectrum</a:t>
            </a:r>
            <a:endParaRPr lang="en-GB" sz="3400" dirty="0"/>
          </a:p>
          <a:p>
            <a:pPr hangingPunct="0"/>
            <a:r>
              <a:rPr lang="en-US" sz="3400" dirty="0"/>
              <a:t>Where spectrum is scarce, promoting spectrum sharing using available techniques (frequency, temporal, spatial, modulation coding, processing, etc.), including using interference mitigation techniques and economic incentives, to the extent practicable</a:t>
            </a:r>
            <a:endParaRPr lang="en-GB" dirty="0" smtClean="0"/>
          </a:p>
        </p:txBody>
      </p:sp>
    </p:spTree>
    <p:extLst>
      <p:ext uri="{BB962C8B-B14F-4D97-AF65-F5344CB8AC3E}">
        <p14:creationId xmlns:p14="http://schemas.microsoft.com/office/powerpoint/2010/main" val="212101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practices (6)</a:t>
            </a:r>
            <a:endParaRPr lang="en-GB" dirty="0"/>
          </a:p>
        </p:txBody>
      </p:sp>
      <p:sp>
        <p:nvSpPr>
          <p:cNvPr id="3" name="Content Placeholder 2"/>
          <p:cNvSpPr>
            <a:spLocks noGrp="1"/>
          </p:cNvSpPr>
          <p:nvPr>
            <p:ph idx="1"/>
          </p:nvPr>
        </p:nvSpPr>
        <p:spPr/>
        <p:txBody>
          <a:bodyPr>
            <a:normAutofit/>
          </a:bodyPr>
          <a:lstStyle/>
          <a:p>
            <a:pPr hangingPunct="0"/>
            <a:r>
              <a:rPr lang="en-US" sz="2400" dirty="0"/>
              <a:t>Using enforcement mechanisms, as appropriate, i.e., applying sanctions for non-compliance with obligations and for inefficient use of radio frequency spectrum under relevant appeal processes</a:t>
            </a:r>
            <a:endParaRPr lang="en-GB" sz="2400" dirty="0"/>
          </a:p>
          <a:p>
            <a:pPr hangingPunct="0"/>
            <a:r>
              <a:rPr lang="en-US" sz="2400" dirty="0"/>
              <a:t>Utilizing regional and international standards whenever possible, and where appropriate, reflecting them in national standards</a:t>
            </a:r>
            <a:endParaRPr lang="en-GB" sz="2400" dirty="0"/>
          </a:p>
          <a:p>
            <a:pPr hangingPunct="0"/>
            <a:r>
              <a:rPr lang="en-US" sz="2400" dirty="0"/>
              <a:t>Relying to the extent possible on industry standards including those that are included in ITU Recommendations, in lieu of national regulations</a:t>
            </a:r>
            <a:endParaRPr lang="en-GB" sz="2400" dirty="0"/>
          </a:p>
        </p:txBody>
      </p:sp>
    </p:spTree>
    <p:extLst>
      <p:ext uri="{BB962C8B-B14F-4D97-AF65-F5344CB8AC3E}">
        <p14:creationId xmlns:p14="http://schemas.microsoft.com/office/powerpoint/2010/main" val="11137035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France (1)</a:t>
            </a:r>
            <a:endParaRPr lang="en-GB" dirty="0"/>
          </a:p>
        </p:txBody>
      </p:sp>
      <p:sp>
        <p:nvSpPr>
          <p:cNvPr id="3" name="Content Placeholder 2"/>
          <p:cNvSpPr>
            <a:spLocks noGrp="1"/>
          </p:cNvSpPr>
          <p:nvPr>
            <p:ph idx="1"/>
          </p:nvPr>
        </p:nvSpPr>
        <p:spPr>
          <a:xfrm>
            <a:off x="1847528" y="764704"/>
            <a:ext cx="8229600" cy="4853136"/>
          </a:xfrm>
        </p:spPr>
        <p:txBody>
          <a:bodyPr>
            <a:normAutofit/>
          </a:bodyPr>
          <a:lstStyle/>
          <a:p>
            <a:pPr hangingPunct="0"/>
            <a:r>
              <a:rPr lang="en-US" dirty="0" smtClean="0"/>
              <a:t>In France, radio spectrum is considered as </a:t>
            </a:r>
            <a:br>
              <a:rPr lang="en-US" dirty="0" smtClean="0"/>
            </a:br>
            <a:r>
              <a:rPr lang="en-US" dirty="0" smtClean="0"/>
              <a:t>the State public domain which cannot be sold. The Prime Minister formally allocates frequency bands to </a:t>
            </a:r>
            <a:r>
              <a:rPr lang="en-US" dirty="0" err="1" smtClean="0"/>
              <a:t>radiocommunication</a:t>
            </a:r>
            <a:r>
              <a:rPr lang="en-US" dirty="0" smtClean="0"/>
              <a:t> services, to be managed by government departments or agencies and independent authorities</a:t>
            </a:r>
            <a:endParaRPr lang="en-GB" dirty="0" smtClean="0"/>
          </a:p>
          <a:p>
            <a:pPr hangingPunct="0"/>
            <a:r>
              <a:rPr lang="en-US" dirty="0" smtClean="0"/>
              <a:t>Entities</a:t>
            </a:r>
            <a:r>
              <a:rPr lang="en-US" b="1" dirty="0" smtClean="0"/>
              <a:t> </a:t>
            </a:r>
            <a:r>
              <a:rPr lang="en-US" dirty="0" smtClean="0"/>
              <a:t>involved in national spectrum organization:</a:t>
            </a:r>
            <a:endParaRPr lang="en-GB" dirty="0" smtClean="0"/>
          </a:p>
          <a:p>
            <a:pPr lvl="1" hangingPunct="0"/>
            <a:r>
              <a:rPr lang="en-US" dirty="0" smtClean="0"/>
              <a:t>The Prime Minister</a:t>
            </a:r>
            <a:endParaRPr lang="en-GB" dirty="0" smtClean="0"/>
          </a:p>
          <a:p>
            <a:pPr lvl="1" hangingPunct="0"/>
            <a:r>
              <a:rPr lang="en-US" dirty="0" smtClean="0"/>
              <a:t>The Direction </a:t>
            </a:r>
            <a:r>
              <a:rPr lang="en-US" dirty="0" err="1" smtClean="0"/>
              <a:t>Générale</a:t>
            </a:r>
            <a:r>
              <a:rPr lang="en-US" dirty="0" smtClean="0"/>
              <a:t> de </a:t>
            </a:r>
            <a:r>
              <a:rPr lang="en-US" dirty="0" err="1" smtClean="0"/>
              <a:t>l’Industrie</a:t>
            </a:r>
            <a:r>
              <a:rPr lang="en-US" dirty="0" smtClean="0"/>
              <a:t>, des Technologies de </a:t>
            </a:r>
            <a:r>
              <a:rPr lang="en-US" dirty="0" err="1" smtClean="0"/>
              <a:t>l’Information</a:t>
            </a:r>
            <a:r>
              <a:rPr lang="en-US" dirty="0" smtClean="0"/>
              <a:t> et des </a:t>
            </a:r>
            <a:r>
              <a:rPr lang="en-US" dirty="0" err="1" smtClean="0"/>
              <a:t>Postes</a:t>
            </a:r>
            <a:r>
              <a:rPr lang="en-US" dirty="0" smtClean="0"/>
              <a:t> (</a:t>
            </a:r>
            <a:r>
              <a:rPr lang="en-US" dirty="0" err="1" smtClean="0"/>
              <a:t>DiGITIP</a:t>
            </a:r>
            <a:r>
              <a:rPr lang="en-US" dirty="0" smtClean="0"/>
              <a:t>) which answers to the Ministry for Economic, Financial and Industrial Affairs</a:t>
            </a:r>
            <a:endParaRPr lang="en-GB" dirty="0" smtClean="0"/>
          </a:p>
          <a:p>
            <a:pPr lvl="1" hangingPunct="0"/>
            <a:r>
              <a:rPr lang="en-US" dirty="0" smtClean="0"/>
              <a:t>The </a:t>
            </a:r>
            <a:r>
              <a:rPr lang="en-US" dirty="0" err="1" smtClean="0"/>
              <a:t>Agence</a:t>
            </a:r>
            <a:r>
              <a:rPr lang="en-US" dirty="0" smtClean="0"/>
              <a:t> </a:t>
            </a:r>
            <a:r>
              <a:rPr lang="en-US" dirty="0" err="1" smtClean="0"/>
              <a:t>Nationale</a:t>
            </a:r>
            <a:r>
              <a:rPr lang="en-US" dirty="0" smtClean="0"/>
              <a:t> des </a:t>
            </a:r>
            <a:r>
              <a:rPr lang="en-US" dirty="0" err="1" smtClean="0"/>
              <a:t>Fréquences</a:t>
            </a:r>
            <a:r>
              <a:rPr lang="en-US" dirty="0" smtClean="0"/>
              <a:t> (ANFR), a public administrative body</a:t>
            </a:r>
            <a:endParaRPr lang="en-GB" dirty="0" smtClean="0"/>
          </a:p>
          <a:p>
            <a:pPr lvl="1" hangingPunct="0"/>
            <a:r>
              <a:rPr lang="en-US" dirty="0" smtClean="0"/>
              <a:t>The administrations and authorities to which frequencies have been allocated, i.e. the governmental authorities utilizing frequencies and two independent authorities, the telecommunications regulatory authority – </a:t>
            </a:r>
            <a:r>
              <a:rPr lang="en-US" dirty="0" err="1" smtClean="0"/>
              <a:t>Autorité</a:t>
            </a:r>
            <a:r>
              <a:rPr lang="en-US" dirty="0" smtClean="0"/>
              <a:t> de </a:t>
            </a:r>
            <a:r>
              <a:rPr lang="en-US" dirty="0" err="1" smtClean="0"/>
              <a:t>Régulation</a:t>
            </a:r>
            <a:r>
              <a:rPr lang="en-US" dirty="0" smtClean="0"/>
              <a:t> des </a:t>
            </a:r>
            <a:r>
              <a:rPr lang="en-US" dirty="0" err="1" smtClean="0"/>
              <a:t>Télécommunications</a:t>
            </a:r>
            <a:r>
              <a:rPr lang="en-US" dirty="0" smtClean="0"/>
              <a:t> (ART) and the broadcasting authority – </a:t>
            </a:r>
            <a:r>
              <a:rPr lang="en-US" dirty="0" err="1" smtClean="0"/>
              <a:t>Conseil</a:t>
            </a:r>
            <a:r>
              <a:rPr lang="en-US" dirty="0" smtClean="0"/>
              <a:t> </a:t>
            </a:r>
            <a:r>
              <a:rPr lang="en-US" dirty="0" err="1" smtClean="0"/>
              <a:t>Supérieur</a:t>
            </a:r>
            <a:r>
              <a:rPr lang="en-US" dirty="0" smtClean="0"/>
              <a:t> de </a:t>
            </a:r>
            <a:r>
              <a:rPr lang="en-US" dirty="0" err="1" smtClean="0"/>
              <a:t>l’Audiovisuel</a:t>
            </a:r>
            <a:r>
              <a:rPr lang="en-US" dirty="0" smtClean="0"/>
              <a:t> (CSA)</a:t>
            </a:r>
            <a:endParaRPr lang="en-GB" dirty="0" smtClean="0"/>
          </a:p>
        </p:txBody>
      </p:sp>
      <p:pic>
        <p:nvPicPr>
          <p:cNvPr id="26626" name="Picture 2" descr="http://4.bp.blogspot.com/-zplRnARLf0g/T1XvfJ7D_jI/AAAAAAAAAfY/3k6HMwXfMDA/s1600/anfr.jpg"/>
          <p:cNvPicPr>
            <a:picLocks noChangeAspect="1" noChangeArrowheads="1"/>
          </p:cNvPicPr>
          <p:nvPr/>
        </p:nvPicPr>
        <p:blipFill rotWithShape="1">
          <a:blip r:embed="rId2" cstate="print"/>
          <a:srcRect t="31198" b="34401"/>
          <a:stretch/>
        </p:blipFill>
        <p:spPr bwMode="auto">
          <a:xfrm>
            <a:off x="8119224" y="460524"/>
            <a:ext cx="2548777" cy="520204"/>
          </a:xfrm>
          <a:prstGeom prst="rect">
            <a:avLst/>
          </a:prstGeom>
          <a:noFill/>
        </p:spPr>
      </p:pic>
    </p:spTree>
    <p:extLst>
      <p:ext uri="{BB962C8B-B14F-4D97-AF65-F5344CB8AC3E}">
        <p14:creationId xmlns:p14="http://schemas.microsoft.com/office/powerpoint/2010/main" val="1745100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09931"/>
            <a:ext cx="8964488" cy="492443"/>
          </a:xfrm>
        </p:spPr>
        <p:txBody>
          <a:bodyPr>
            <a:noAutofit/>
          </a:bodyPr>
          <a:lstStyle/>
          <a:p>
            <a:pPr fontAlgn="base">
              <a:spcAft>
                <a:spcPct val="0"/>
              </a:spcAft>
              <a:defRPr/>
            </a:pPr>
            <a:r>
              <a:rPr lang="en-US" dirty="0"/>
              <a:t>International roles of </a:t>
            </a:r>
            <a:r>
              <a:rPr lang="en-US" dirty="0" smtClean="0"/>
              <a:t>SM</a:t>
            </a:r>
            <a:endParaRPr lang="en-US" dirty="0"/>
          </a:p>
        </p:txBody>
      </p:sp>
      <p:graphicFrame>
        <p:nvGraphicFramePr>
          <p:cNvPr id="5" name="Content Placeholder 3"/>
          <p:cNvGraphicFramePr>
            <a:graphicFrameLocks noGrp="1"/>
          </p:cNvGraphicFramePr>
          <p:nvPr>
            <p:ph idx="1"/>
            <p:extLst/>
          </p:nvPr>
        </p:nvGraphicFramePr>
        <p:xfrm>
          <a:off x="2095472" y="1214423"/>
          <a:ext cx="8229600" cy="4983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0803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graphicEl>
                                              <a:dgm id="{C0274AC5-D1B9-44C7-AAB5-C4372544AFEF}"/>
                                            </p:graphicEl>
                                          </p:spTgt>
                                        </p:tgtEl>
                                        <p:attrNameLst>
                                          <p:attrName>style.visibility</p:attrName>
                                        </p:attrNameLst>
                                      </p:cBhvr>
                                      <p:to>
                                        <p:strVal val="visible"/>
                                      </p:to>
                                    </p:set>
                                    <p:anim calcmode="lin" valueType="num">
                                      <p:cBhvr>
                                        <p:cTn id="7" dur="1000" fill="hold"/>
                                        <p:tgtEl>
                                          <p:spTgt spid="5">
                                            <p:graphicEl>
                                              <a:dgm id="{C0274AC5-D1B9-44C7-AAB5-C4372544AFEF}"/>
                                            </p:graphicEl>
                                          </p:spTgt>
                                        </p:tgtEl>
                                        <p:attrNameLst>
                                          <p:attrName>ppt_w</p:attrName>
                                        </p:attrNameLst>
                                      </p:cBhvr>
                                      <p:tavLst>
                                        <p:tav tm="0">
                                          <p:val>
                                            <p:strVal val="#ppt_w*0.70"/>
                                          </p:val>
                                        </p:tav>
                                        <p:tav tm="100000">
                                          <p:val>
                                            <p:strVal val="#ppt_w"/>
                                          </p:val>
                                        </p:tav>
                                      </p:tavLst>
                                    </p:anim>
                                    <p:anim calcmode="lin" valueType="num">
                                      <p:cBhvr>
                                        <p:cTn id="8" dur="1000" fill="hold"/>
                                        <p:tgtEl>
                                          <p:spTgt spid="5">
                                            <p:graphicEl>
                                              <a:dgm id="{C0274AC5-D1B9-44C7-AAB5-C4372544AFEF}"/>
                                            </p:graphicEl>
                                          </p:spTgt>
                                        </p:tgtEl>
                                        <p:attrNameLst>
                                          <p:attrName>ppt_h</p:attrName>
                                        </p:attrNameLst>
                                      </p:cBhvr>
                                      <p:tavLst>
                                        <p:tav tm="0">
                                          <p:val>
                                            <p:strVal val="#ppt_h"/>
                                          </p:val>
                                        </p:tav>
                                        <p:tav tm="100000">
                                          <p:val>
                                            <p:strVal val="#ppt_h"/>
                                          </p:val>
                                        </p:tav>
                                      </p:tavLst>
                                    </p:anim>
                                    <p:animEffect transition="in" filter="fade">
                                      <p:cBhvr>
                                        <p:cTn id="9" dur="1000"/>
                                        <p:tgtEl>
                                          <p:spTgt spid="5">
                                            <p:graphicEl>
                                              <a:dgm id="{C0274AC5-D1B9-44C7-AAB5-C4372544AFE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graphicEl>
                                              <a:dgm id="{8C1BD116-EEB7-4E4A-A0F0-CFD510711458}"/>
                                            </p:graphicEl>
                                          </p:spTgt>
                                        </p:tgtEl>
                                        <p:attrNameLst>
                                          <p:attrName>style.visibility</p:attrName>
                                        </p:attrNameLst>
                                      </p:cBhvr>
                                      <p:to>
                                        <p:strVal val="visible"/>
                                      </p:to>
                                    </p:set>
                                    <p:anim calcmode="lin" valueType="num">
                                      <p:cBhvr>
                                        <p:cTn id="14" dur="1000" fill="hold"/>
                                        <p:tgtEl>
                                          <p:spTgt spid="5">
                                            <p:graphicEl>
                                              <a:dgm id="{8C1BD116-EEB7-4E4A-A0F0-CFD510711458}"/>
                                            </p:graphicEl>
                                          </p:spTgt>
                                        </p:tgtEl>
                                        <p:attrNameLst>
                                          <p:attrName>ppt_w</p:attrName>
                                        </p:attrNameLst>
                                      </p:cBhvr>
                                      <p:tavLst>
                                        <p:tav tm="0">
                                          <p:val>
                                            <p:strVal val="#ppt_w*0.70"/>
                                          </p:val>
                                        </p:tav>
                                        <p:tav tm="100000">
                                          <p:val>
                                            <p:strVal val="#ppt_w"/>
                                          </p:val>
                                        </p:tav>
                                      </p:tavLst>
                                    </p:anim>
                                    <p:anim calcmode="lin" valueType="num">
                                      <p:cBhvr>
                                        <p:cTn id="15" dur="1000" fill="hold"/>
                                        <p:tgtEl>
                                          <p:spTgt spid="5">
                                            <p:graphicEl>
                                              <a:dgm id="{8C1BD116-EEB7-4E4A-A0F0-CFD510711458}"/>
                                            </p:graphicEl>
                                          </p:spTgt>
                                        </p:tgtEl>
                                        <p:attrNameLst>
                                          <p:attrName>ppt_h</p:attrName>
                                        </p:attrNameLst>
                                      </p:cBhvr>
                                      <p:tavLst>
                                        <p:tav tm="0">
                                          <p:val>
                                            <p:strVal val="#ppt_h"/>
                                          </p:val>
                                        </p:tav>
                                        <p:tav tm="100000">
                                          <p:val>
                                            <p:strVal val="#ppt_h"/>
                                          </p:val>
                                        </p:tav>
                                      </p:tavLst>
                                    </p:anim>
                                    <p:animEffect transition="in" filter="fade">
                                      <p:cBhvr>
                                        <p:cTn id="16" dur="1000"/>
                                        <p:tgtEl>
                                          <p:spTgt spid="5">
                                            <p:graphicEl>
                                              <a:dgm id="{8C1BD116-EEB7-4E4A-A0F0-CFD51071145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graphicEl>
                                              <a:dgm id="{58EAD7D6-799F-4560-9A87-9B1095C43F2E}"/>
                                            </p:graphicEl>
                                          </p:spTgt>
                                        </p:tgtEl>
                                        <p:attrNameLst>
                                          <p:attrName>style.visibility</p:attrName>
                                        </p:attrNameLst>
                                      </p:cBhvr>
                                      <p:to>
                                        <p:strVal val="visible"/>
                                      </p:to>
                                    </p:set>
                                    <p:anim calcmode="lin" valueType="num">
                                      <p:cBhvr>
                                        <p:cTn id="21" dur="1000" fill="hold"/>
                                        <p:tgtEl>
                                          <p:spTgt spid="5">
                                            <p:graphicEl>
                                              <a:dgm id="{58EAD7D6-799F-4560-9A87-9B1095C43F2E}"/>
                                            </p:graphicEl>
                                          </p:spTgt>
                                        </p:tgtEl>
                                        <p:attrNameLst>
                                          <p:attrName>ppt_w</p:attrName>
                                        </p:attrNameLst>
                                      </p:cBhvr>
                                      <p:tavLst>
                                        <p:tav tm="0">
                                          <p:val>
                                            <p:strVal val="#ppt_w*0.70"/>
                                          </p:val>
                                        </p:tav>
                                        <p:tav tm="100000">
                                          <p:val>
                                            <p:strVal val="#ppt_w"/>
                                          </p:val>
                                        </p:tav>
                                      </p:tavLst>
                                    </p:anim>
                                    <p:anim calcmode="lin" valueType="num">
                                      <p:cBhvr>
                                        <p:cTn id="22" dur="1000" fill="hold"/>
                                        <p:tgtEl>
                                          <p:spTgt spid="5">
                                            <p:graphicEl>
                                              <a:dgm id="{58EAD7D6-799F-4560-9A87-9B1095C43F2E}"/>
                                            </p:graphicEl>
                                          </p:spTgt>
                                        </p:tgtEl>
                                        <p:attrNameLst>
                                          <p:attrName>ppt_h</p:attrName>
                                        </p:attrNameLst>
                                      </p:cBhvr>
                                      <p:tavLst>
                                        <p:tav tm="0">
                                          <p:val>
                                            <p:strVal val="#ppt_h"/>
                                          </p:val>
                                        </p:tav>
                                        <p:tav tm="100000">
                                          <p:val>
                                            <p:strVal val="#ppt_h"/>
                                          </p:val>
                                        </p:tav>
                                      </p:tavLst>
                                    </p:anim>
                                    <p:animEffect transition="in" filter="fade">
                                      <p:cBhvr>
                                        <p:cTn id="23" dur="1000"/>
                                        <p:tgtEl>
                                          <p:spTgt spid="5">
                                            <p:graphicEl>
                                              <a:dgm id="{58EAD7D6-799F-4560-9A87-9B1095C43F2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graphicEl>
                                              <a:dgm id="{30F71AA1-713E-4577-9F62-572E553CB007}"/>
                                            </p:graphicEl>
                                          </p:spTgt>
                                        </p:tgtEl>
                                        <p:attrNameLst>
                                          <p:attrName>style.visibility</p:attrName>
                                        </p:attrNameLst>
                                      </p:cBhvr>
                                      <p:to>
                                        <p:strVal val="visible"/>
                                      </p:to>
                                    </p:set>
                                    <p:anim calcmode="lin" valueType="num">
                                      <p:cBhvr>
                                        <p:cTn id="28" dur="1000" fill="hold"/>
                                        <p:tgtEl>
                                          <p:spTgt spid="5">
                                            <p:graphicEl>
                                              <a:dgm id="{30F71AA1-713E-4577-9F62-572E553CB007}"/>
                                            </p:graphicEl>
                                          </p:spTgt>
                                        </p:tgtEl>
                                        <p:attrNameLst>
                                          <p:attrName>ppt_w</p:attrName>
                                        </p:attrNameLst>
                                      </p:cBhvr>
                                      <p:tavLst>
                                        <p:tav tm="0">
                                          <p:val>
                                            <p:strVal val="#ppt_w*0.70"/>
                                          </p:val>
                                        </p:tav>
                                        <p:tav tm="100000">
                                          <p:val>
                                            <p:strVal val="#ppt_w"/>
                                          </p:val>
                                        </p:tav>
                                      </p:tavLst>
                                    </p:anim>
                                    <p:anim calcmode="lin" valueType="num">
                                      <p:cBhvr>
                                        <p:cTn id="29" dur="1000" fill="hold"/>
                                        <p:tgtEl>
                                          <p:spTgt spid="5">
                                            <p:graphicEl>
                                              <a:dgm id="{30F71AA1-713E-4577-9F62-572E553CB007}"/>
                                            </p:graphicEl>
                                          </p:spTgt>
                                        </p:tgtEl>
                                        <p:attrNameLst>
                                          <p:attrName>ppt_h</p:attrName>
                                        </p:attrNameLst>
                                      </p:cBhvr>
                                      <p:tavLst>
                                        <p:tav tm="0">
                                          <p:val>
                                            <p:strVal val="#ppt_h"/>
                                          </p:val>
                                        </p:tav>
                                        <p:tav tm="100000">
                                          <p:val>
                                            <p:strVal val="#ppt_h"/>
                                          </p:val>
                                        </p:tav>
                                      </p:tavLst>
                                    </p:anim>
                                    <p:animEffect transition="in" filter="fade">
                                      <p:cBhvr>
                                        <p:cTn id="30" dur="1000"/>
                                        <p:tgtEl>
                                          <p:spTgt spid="5">
                                            <p:graphicEl>
                                              <a:dgm id="{30F71AA1-713E-4577-9F62-572E553CB007}"/>
                                            </p:graphic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5">
                                            <p:graphicEl>
                                              <a:dgm id="{5A3A7CA6-C0A1-42B9-A751-789B80010A27}"/>
                                            </p:graphicEl>
                                          </p:spTgt>
                                        </p:tgtEl>
                                        <p:attrNameLst>
                                          <p:attrName>style.visibility</p:attrName>
                                        </p:attrNameLst>
                                      </p:cBhvr>
                                      <p:to>
                                        <p:strVal val="visible"/>
                                      </p:to>
                                    </p:set>
                                    <p:anim calcmode="lin" valueType="num">
                                      <p:cBhvr>
                                        <p:cTn id="33" dur="1000" fill="hold"/>
                                        <p:tgtEl>
                                          <p:spTgt spid="5">
                                            <p:graphicEl>
                                              <a:dgm id="{5A3A7CA6-C0A1-42B9-A751-789B80010A27}"/>
                                            </p:graphicEl>
                                          </p:spTgt>
                                        </p:tgtEl>
                                        <p:attrNameLst>
                                          <p:attrName>ppt_w</p:attrName>
                                        </p:attrNameLst>
                                      </p:cBhvr>
                                      <p:tavLst>
                                        <p:tav tm="0">
                                          <p:val>
                                            <p:strVal val="#ppt_w*0.70"/>
                                          </p:val>
                                        </p:tav>
                                        <p:tav tm="100000">
                                          <p:val>
                                            <p:strVal val="#ppt_w"/>
                                          </p:val>
                                        </p:tav>
                                      </p:tavLst>
                                    </p:anim>
                                    <p:anim calcmode="lin" valueType="num">
                                      <p:cBhvr>
                                        <p:cTn id="34" dur="1000" fill="hold"/>
                                        <p:tgtEl>
                                          <p:spTgt spid="5">
                                            <p:graphicEl>
                                              <a:dgm id="{5A3A7CA6-C0A1-42B9-A751-789B80010A27}"/>
                                            </p:graphicEl>
                                          </p:spTgt>
                                        </p:tgtEl>
                                        <p:attrNameLst>
                                          <p:attrName>ppt_h</p:attrName>
                                        </p:attrNameLst>
                                      </p:cBhvr>
                                      <p:tavLst>
                                        <p:tav tm="0">
                                          <p:val>
                                            <p:strVal val="#ppt_h"/>
                                          </p:val>
                                        </p:tav>
                                        <p:tav tm="100000">
                                          <p:val>
                                            <p:strVal val="#ppt_h"/>
                                          </p:val>
                                        </p:tav>
                                      </p:tavLst>
                                    </p:anim>
                                    <p:animEffect transition="in" filter="fade">
                                      <p:cBhvr>
                                        <p:cTn id="35" dur="1000"/>
                                        <p:tgtEl>
                                          <p:spTgt spid="5">
                                            <p:graphicEl>
                                              <a:dgm id="{5A3A7CA6-C0A1-42B9-A751-789B80010A27}"/>
                                            </p:graphic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5">
                                            <p:graphicEl>
                                              <a:dgm id="{0A42657B-3528-44A3-9B97-06941B8C1158}"/>
                                            </p:graphicEl>
                                          </p:spTgt>
                                        </p:tgtEl>
                                        <p:attrNameLst>
                                          <p:attrName>style.visibility</p:attrName>
                                        </p:attrNameLst>
                                      </p:cBhvr>
                                      <p:to>
                                        <p:strVal val="visible"/>
                                      </p:to>
                                    </p:set>
                                    <p:anim calcmode="lin" valueType="num">
                                      <p:cBhvr>
                                        <p:cTn id="38" dur="1000" fill="hold"/>
                                        <p:tgtEl>
                                          <p:spTgt spid="5">
                                            <p:graphicEl>
                                              <a:dgm id="{0A42657B-3528-44A3-9B97-06941B8C1158}"/>
                                            </p:graphicEl>
                                          </p:spTgt>
                                        </p:tgtEl>
                                        <p:attrNameLst>
                                          <p:attrName>ppt_w</p:attrName>
                                        </p:attrNameLst>
                                      </p:cBhvr>
                                      <p:tavLst>
                                        <p:tav tm="0">
                                          <p:val>
                                            <p:strVal val="#ppt_w*0.70"/>
                                          </p:val>
                                        </p:tav>
                                        <p:tav tm="100000">
                                          <p:val>
                                            <p:strVal val="#ppt_w"/>
                                          </p:val>
                                        </p:tav>
                                      </p:tavLst>
                                    </p:anim>
                                    <p:anim calcmode="lin" valueType="num">
                                      <p:cBhvr>
                                        <p:cTn id="39" dur="1000" fill="hold"/>
                                        <p:tgtEl>
                                          <p:spTgt spid="5">
                                            <p:graphicEl>
                                              <a:dgm id="{0A42657B-3528-44A3-9B97-06941B8C1158}"/>
                                            </p:graphicEl>
                                          </p:spTgt>
                                        </p:tgtEl>
                                        <p:attrNameLst>
                                          <p:attrName>ppt_h</p:attrName>
                                        </p:attrNameLst>
                                      </p:cBhvr>
                                      <p:tavLst>
                                        <p:tav tm="0">
                                          <p:val>
                                            <p:strVal val="#ppt_h"/>
                                          </p:val>
                                        </p:tav>
                                        <p:tav tm="100000">
                                          <p:val>
                                            <p:strVal val="#ppt_h"/>
                                          </p:val>
                                        </p:tav>
                                      </p:tavLst>
                                    </p:anim>
                                    <p:animEffect transition="in" filter="fade">
                                      <p:cBhvr>
                                        <p:cTn id="40" dur="1000"/>
                                        <p:tgtEl>
                                          <p:spTgt spid="5">
                                            <p:graphicEl>
                                              <a:dgm id="{0A42657B-3528-44A3-9B97-06941B8C1158}"/>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5">
                                            <p:graphicEl>
                                              <a:dgm id="{DDAD57C1-FE03-4138-86C4-043EF194513F}"/>
                                            </p:graphicEl>
                                          </p:spTgt>
                                        </p:tgtEl>
                                        <p:attrNameLst>
                                          <p:attrName>style.visibility</p:attrName>
                                        </p:attrNameLst>
                                      </p:cBhvr>
                                      <p:to>
                                        <p:strVal val="visible"/>
                                      </p:to>
                                    </p:set>
                                    <p:anim calcmode="lin" valueType="num">
                                      <p:cBhvr>
                                        <p:cTn id="45" dur="1000" fill="hold"/>
                                        <p:tgtEl>
                                          <p:spTgt spid="5">
                                            <p:graphicEl>
                                              <a:dgm id="{DDAD57C1-FE03-4138-86C4-043EF194513F}"/>
                                            </p:graphicEl>
                                          </p:spTgt>
                                        </p:tgtEl>
                                        <p:attrNameLst>
                                          <p:attrName>ppt_w</p:attrName>
                                        </p:attrNameLst>
                                      </p:cBhvr>
                                      <p:tavLst>
                                        <p:tav tm="0">
                                          <p:val>
                                            <p:strVal val="#ppt_w*0.70"/>
                                          </p:val>
                                        </p:tav>
                                        <p:tav tm="100000">
                                          <p:val>
                                            <p:strVal val="#ppt_w"/>
                                          </p:val>
                                        </p:tav>
                                      </p:tavLst>
                                    </p:anim>
                                    <p:anim calcmode="lin" valueType="num">
                                      <p:cBhvr>
                                        <p:cTn id="46" dur="1000" fill="hold"/>
                                        <p:tgtEl>
                                          <p:spTgt spid="5">
                                            <p:graphicEl>
                                              <a:dgm id="{DDAD57C1-FE03-4138-86C4-043EF194513F}"/>
                                            </p:graphicEl>
                                          </p:spTgt>
                                        </p:tgtEl>
                                        <p:attrNameLst>
                                          <p:attrName>ppt_h</p:attrName>
                                        </p:attrNameLst>
                                      </p:cBhvr>
                                      <p:tavLst>
                                        <p:tav tm="0">
                                          <p:val>
                                            <p:strVal val="#ppt_h"/>
                                          </p:val>
                                        </p:tav>
                                        <p:tav tm="100000">
                                          <p:val>
                                            <p:strVal val="#ppt_h"/>
                                          </p:val>
                                        </p:tav>
                                      </p:tavLst>
                                    </p:anim>
                                    <p:animEffect transition="in" filter="fade">
                                      <p:cBhvr>
                                        <p:cTn id="47" dur="1000"/>
                                        <p:tgtEl>
                                          <p:spTgt spid="5">
                                            <p:graphicEl>
                                              <a:dgm id="{DDAD57C1-FE03-4138-86C4-043EF19451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476672"/>
          </a:xfrm>
        </p:spPr>
        <p:txBody>
          <a:bodyPr>
            <a:normAutofit fontScale="90000"/>
          </a:bodyPr>
          <a:lstStyle/>
          <a:p>
            <a:r>
              <a:rPr lang="en-GB" dirty="0" smtClean="0"/>
              <a:t>France (2) – Tasks and Prerogatives</a:t>
            </a:r>
            <a:endParaRPr lang="en-GB" dirty="0"/>
          </a:p>
        </p:txBody>
      </p:sp>
      <p:sp>
        <p:nvSpPr>
          <p:cNvPr id="3" name="Content Placeholder 2"/>
          <p:cNvSpPr>
            <a:spLocks noGrp="1"/>
          </p:cNvSpPr>
          <p:nvPr>
            <p:ph idx="1"/>
          </p:nvPr>
        </p:nvSpPr>
        <p:spPr>
          <a:xfrm>
            <a:off x="1703512" y="548680"/>
            <a:ext cx="8712968" cy="6048672"/>
          </a:xfrm>
        </p:spPr>
        <p:txBody>
          <a:bodyPr>
            <a:noAutofit/>
          </a:bodyPr>
          <a:lstStyle/>
          <a:p>
            <a:pPr hangingPunct="0"/>
            <a:r>
              <a:rPr lang="en-US" sz="2000" dirty="0"/>
              <a:t>The Prime Minister approves the FAT submitted by ANFR</a:t>
            </a:r>
            <a:endParaRPr lang="en-GB" sz="2000" dirty="0"/>
          </a:p>
          <a:p>
            <a:pPr hangingPunct="0"/>
            <a:r>
              <a:rPr lang="en-US" sz="2000" dirty="0" err="1"/>
              <a:t>DiGITIP</a:t>
            </a:r>
            <a:r>
              <a:rPr lang="en-US" sz="2000" dirty="0"/>
              <a:t> prepares the government’s positions on postal and telecommunication matters</a:t>
            </a:r>
            <a:endParaRPr lang="en-GB" sz="2000" dirty="0"/>
          </a:p>
          <a:p>
            <a:pPr hangingPunct="0"/>
            <a:r>
              <a:rPr lang="en-US" sz="2000" dirty="0"/>
              <a:t>ANFR plans, manages and monitors the utilization of frequencies in the public domain. It draws up the FAT and defines and coordinates the action of representatives in international negotiations on frequencies. It also coordinates the establishment on the national territory of radio stations</a:t>
            </a:r>
            <a:endParaRPr lang="en-GB" sz="2000" dirty="0"/>
          </a:p>
          <a:p>
            <a:pPr hangingPunct="0"/>
            <a:r>
              <a:rPr lang="en-US" sz="2000" dirty="0"/>
              <a:t>The administrations and authorities to which frequencies have been allocated manage the frequencies allocated to them, in part or in whole, under the national frequency allocation table. They are full members of the ANFR Board of Directors</a:t>
            </a:r>
          </a:p>
          <a:p>
            <a:pPr hangingPunct="0"/>
            <a:r>
              <a:rPr lang="en-US" sz="2000" dirty="0"/>
              <a:t>ART acts as the regulator for the telecommunication sector. It applies legal, economic and technical provisions</a:t>
            </a:r>
          </a:p>
          <a:p>
            <a:pPr hangingPunct="0"/>
            <a:r>
              <a:rPr lang="en-US" sz="2000" dirty="0"/>
              <a:t>CSA manages broadcasting frequencies. It issues broadcasting </a:t>
            </a:r>
            <a:r>
              <a:rPr lang="en-US" sz="2000" dirty="0" err="1"/>
              <a:t>licences</a:t>
            </a:r>
            <a:r>
              <a:rPr lang="en-US" sz="2000" dirty="0"/>
              <a:t>, is the regulatory authority for terrestrial and satellite broadcasting, for cable, and for program contents</a:t>
            </a:r>
            <a:endParaRPr lang="en-GB" sz="2000" dirty="0"/>
          </a:p>
        </p:txBody>
      </p:sp>
    </p:spTree>
    <p:extLst>
      <p:ext uri="{BB962C8B-B14F-4D97-AF65-F5344CB8AC3E}">
        <p14:creationId xmlns:p14="http://schemas.microsoft.com/office/powerpoint/2010/main" val="34439571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620688"/>
          </a:xfrm>
        </p:spPr>
        <p:txBody>
          <a:bodyPr>
            <a:normAutofit fontScale="90000"/>
          </a:bodyPr>
          <a:lstStyle/>
          <a:p>
            <a:pPr algn="l"/>
            <a:r>
              <a:rPr lang="en-GB" dirty="0" smtClean="0"/>
              <a:t>New Zealand (1)</a:t>
            </a:r>
            <a:endParaRPr lang="en-GB" dirty="0"/>
          </a:p>
        </p:txBody>
      </p:sp>
      <p:sp>
        <p:nvSpPr>
          <p:cNvPr id="3" name="Content Placeholder 2"/>
          <p:cNvSpPr>
            <a:spLocks noGrp="1"/>
          </p:cNvSpPr>
          <p:nvPr>
            <p:ph idx="1"/>
          </p:nvPr>
        </p:nvSpPr>
        <p:spPr>
          <a:xfrm>
            <a:off x="1847528" y="692696"/>
            <a:ext cx="8229600" cy="5733256"/>
          </a:xfrm>
        </p:spPr>
        <p:txBody>
          <a:bodyPr>
            <a:normAutofit fontScale="55000" lnSpcReduction="20000"/>
          </a:bodyPr>
          <a:lstStyle/>
          <a:p>
            <a:pPr hangingPunct="0"/>
            <a:r>
              <a:rPr lang="en-US" sz="4400" b="1" dirty="0"/>
              <a:t>Entities involved in national spectrum </a:t>
            </a:r>
            <a:br>
              <a:rPr lang="en-US" sz="4400" b="1" dirty="0"/>
            </a:br>
            <a:r>
              <a:rPr lang="en-US" sz="4400" b="1" dirty="0"/>
              <a:t>organization:</a:t>
            </a:r>
            <a:endParaRPr lang="en-GB" sz="4400" b="1" dirty="0"/>
          </a:p>
          <a:p>
            <a:pPr lvl="1" hangingPunct="0"/>
            <a:r>
              <a:rPr lang="en-US" sz="3600" dirty="0"/>
              <a:t>The Minister of Communications</a:t>
            </a:r>
            <a:endParaRPr lang="en-GB" sz="3600" dirty="0"/>
          </a:p>
          <a:p>
            <a:pPr lvl="1" hangingPunct="0"/>
            <a:r>
              <a:rPr lang="en-US" sz="3600" dirty="0"/>
              <a:t>The Ministry of Economic Development. Policy development and spectrum planning are undertaken in the Resources and Networks Branch, with Licensing, Compliance and Registry functions being undertaken in the Radio Spectrum Management Group of the Business Services Branch</a:t>
            </a:r>
            <a:endParaRPr lang="en-GB" sz="3600" dirty="0"/>
          </a:p>
          <a:p>
            <a:pPr hangingPunct="0"/>
            <a:r>
              <a:rPr lang="en-US" sz="4400" b="1" dirty="0"/>
              <a:t>Their tasks and prerogatives are as follows:</a:t>
            </a:r>
            <a:endParaRPr lang="en-GB" sz="4400" b="1" dirty="0"/>
          </a:p>
          <a:p>
            <a:pPr lvl="1" hangingPunct="0"/>
            <a:r>
              <a:rPr lang="en-US" sz="3600" dirty="0"/>
              <a:t>The Minister provides formal notices of Government policy and any associated directions in regard to granting licenses</a:t>
            </a:r>
            <a:endParaRPr lang="en-GB" sz="3600" dirty="0"/>
          </a:p>
          <a:p>
            <a:pPr lvl="1" hangingPunct="0"/>
            <a:r>
              <a:rPr lang="en-US" sz="3600" dirty="0"/>
              <a:t>The Resources and Networks Branch develop policy advice and recommendations for Government and undertakes international and national planning activities associated with spectrum utilization and auction allocations</a:t>
            </a:r>
            <a:endParaRPr lang="en-GB" sz="3600" dirty="0"/>
          </a:p>
          <a:p>
            <a:pPr hangingPunct="0"/>
            <a:r>
              <a:rPr lang="en-US" sz="4400" dirty="0"/>
              <a:t>The Radio Spectrum Management Group of the Business Services Branch undertakes licensing of users and compliance activity. The Branch also maintains a public register of radio-frequency licenses issued</a:t>
            </a:r>
            <a:endParaRPr lang="en-GB" sz="4400" dirty="0"/>
          </a:p>
        </p:txBody>
      </p:sp>
      <p:pic>
        <p:nvPicPr>
          <p:cNvPr id="16386" name="Picture 2" descr="http://www.arrl.org/images/view/News/RSM_Logo.jpg"/>
          <p:cNvPicPr>
            <a:picLocks noChangeAspect="1" noChangeArrowheads="1"/>
          </p:cNvPicPr>
          <p:nvPr/>
        </p:nvPicPr>
        <p:blipFill>
          <a:blip r:embed="rId2" cstate="print"/>
          <a:srcRect/>
          <a:stretch>
            <a:fillRect/>
          </a:stretch>
        </p:blipFill>
        <p:spPr bwMode="auto">
          <a:xfrm>
            <a:off x="8040217" y="620688"/>
            <a:ext cx="1964829" cy="1051878"/>
          </a:xfrm>
          <a:prstGeom prst="rect">
            <a:avLst/>
          </a:prstGeom>
          <a:noFill/>
        </p:spPr>
      </p:pic>
    </p:spTree>
    <p:extLst>
      <p:ext uri="{BB962C8B-B14F-4D97-AF65-F5344CB8AC3E}">
        <p14:creationId xmlns:p14="http://schemas.microsoft.com/office/powerpoint/2010/main" val="27874088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0"/>
            <a:ext cx="8435280" cy="620688"/>
          </a:xfrm>
        </p:spPr>
        <p:txBody>
          <a:bodyPr>
            <a:normAutofit/>
          </a:bodyPr>
          <a:lstStyle/>
          <a:p>
            <a:r>
              <a:rPr lang="en-GB" sz="3600" dirty="0"/>
              <a:t>New Zealand (2) – Legislative framework</a:t>
            </a:r>
            <a:endParaRPr lang="en-GB" sz="3600" dirty="0"/>
          </a:p>
        </p:txBody>
      </p:sp>
      <p:sp>
        <p:nvSpPr>
          <p:cNvPr id="3" name="Content Placeholder 2"/>
          <p:cNvSpPr>
            <a:spLocks noGrp="1"/>
          </p:cNvSpPr>
          <p:nvPr>
            <p:ph idx="1"/>
          </p:nvPr>
        </p:nvSpPr>
        <p:spPr>
          <a:xfrm>
            <a:off x="1703512" y="548680"/>
            <a:ext cx="8507288" cy="5976664"/>
          </a:xfrm>
        </p:spPr>
        <p:txBody>
          <a:bodyPr>
            <a:normAutofit/>
          </a:bodyPr>
          <a:lstStyle/>
          <a:p>
            <a:pPr hangingPunct="0"/>
            <a:r>
              <a:rPr lang="en-US" dirty="0" smtClean="0"/>
              <a:t>The 1989 </a:t>
            </a:r>
            <a:r>
              <a:rPr lang="en-US" dirty="0" err="1" smtClean="0"/>
              <a:t>Radiocommunications</a:t>
            </a:r>
            <a:r>
              <a:rPr lang="en-US" dirty="0" smtClean="0"/>
              <a:t> Act provides the overall regime for spectrum management in New Zealand</a:t>
            </a:r>
          </a:p>
          <a:p>
            <a:pPr hangingPunct="0"/>
            <a:r>
              <a:rPr lang="en-US" dirty="0" smtClean="0"/>
              <a:t>Spectrum is managed in one of two distinct frameworks, either an administrative framework or a property rights framework</a:t>
            </a:r>
          </a:p>
          <a:p>
            <a:pPr lvl="1" hangingPunct="0"/>
            <a:r>
              <a:rPr lang="en-US" dirty="0" smtClean="0"/>
              <a:t>The administrative framework (termed radio licenses) is operated solely by the Ministry and typically has annual licenses which are renewed on payment of an administrative fee</a:t>
            </a:r>
          </a:p>
          <a:p>
            <a:pPr lvl="1" hangingPunct="0"/>
            <a:r>
              <a:rPr lang="en-US" dirty="0" smtClean="0"/>
              <a:t>The property rights framework allows for a management right to be created over a specific frequency range, which can be either held by the Ministry or allocated commercially to private interests</a:t>
            </a:r>
          </a:p>
          <a:p>
            <a:pPr hangingPunct="0"/>
            <a:r>
              <a:rPr lang="en-US" dirty="0" smtClean="0"/>
              <a:t>The holder of the management right can issue licenses as they deem appropriate. Management rights and spectrum licenses have legal certainty, are fully tradable, and are established for periods of up to 20 years</a:t>
            </a:r>
          </a:p>
          <a:p>
            <a:pPr hangingPunct="0"/>
            <a:r>
              <a:rPr lang="en-US" dirty="0" smtClean="0"/>
              <a:t>When spectrum is managed by the Ministry, licenses are typically allocated by auction. </a:t>
            </a:r>
          </a:p>
          <a:p>
            <a:pPr hangingPunct="0"/>
            <a:r>
              <a:rPr lang="en-US" dirty="0" smtClean="0"/>
              <a:t>The Act is accompanied by the </a:t>
            </a:r>
            <a:r>
              <a:rPr lang="en-US" dirty="0" err="1" smtClean="0"/>
              <a:t>Radiocommunications</a:t>
            </a:r>
            <a:r>
              <a:rPr lang="en-US" dirty="0" smtClean="0"/>
              <a:t> Regulations, which details the administrative framework, provides for control of non-radio “interfering equipment” and sets the fees payable to the government</a:t>
            </a:r>
            <a:endParaRPr lang="en-GB" dirty="0" smtClean="0"/>
          </a:p>
        </p:txBody>
      </p:sp>
    </p:spTree>
    <p:extLst>
      <p:ext uri="{BB962C8B-B14F-4D97-AF65-F5344CB8AC3E}">
        <p14:creationId xmlns:p14="http://schemas.microsoft.com/office/powerpoint/2010/main" val="39875373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548680"/>
          </a:xfrm>
        </p:spPr>
        <p:txBody>
          <a:bodyPr>
            <a:normAutofit fontScale="90000"/>
          </a:bodyPr>
          <a:lstStyle/>
          <a:p>
            <a:r>
              <a:rPr lang="en-GB" dirty="0" smtClean="0"/>
              <a:t>Cameroon (1)</a:t>
            </a:r>
            <a:endParaRPr lang="en-GB" dirty="0"/>
          </a:p>
        </p:txBody>
      </p:sp>
      <p:sp>
        <p:nvSpPr>
          <p:cNvPr id="3" name="Content Placeholder 2"/>
          <p:cNvSpPr>
            <a:spLocks noGrp="1"/>
          </p:cNvSpPr>
          <p:nvPr>
            <p:ph idx="1"/>
          </p:nvPr>
        </p:nvSpPr>
        <p:spPr>
          <a:xfrm>
            <a:off x="1775520" y="548680"/>
            <a:ext cx="8435280" cy="6048672"/>
          </a:xfrm>
        </p:spPr>
        <p:txBody>
          <a:bodyPr>
            <a:normAutofit/>
          </a:bodyPr>
          <a:lstStyle/>
          <a:p>
            <a:pPr hangingPunct="0"/>
            <a:r>
              <a:rPr lang="en-US" sz="2400" b="1" dirty="0"/>
              <a:t>Entities involved in national spectrum </a:t>
            </a:r>
            <a:br>
              <a:rPr lang="en-US" sz="2400" b="1" dirty="0"/>
            </a:br>
            <a:r>
              <a:rPr lang="en-US" sz="2400" b="1" dirty="0"/>
              <a:t>organization:</a:t>
            </a:r>
            <a:endParaRPr lang="en-GB" sz="2400" b="1" dirty="0"/>
          </a:p>
          <a:p>
            <a:pPr lvl="1" hangingPunct="0"/>
            <a:r>
              <a:rPr lang="en-US" sz="2000" dirty="0"/>
              <a:t>The Ministry of Posts and Telecommunications</a:t>
            </a:r>
            <a:endParaRPr lang="en-GB" sz="2000" dirty="0"/>
          </a:p>
          <a:p>
            <a:pPr lvl="1" hangingPunct="0"/>
            <a:r>
              <a:rPr lang="en-US" sz="2000" dirty="0"/>
              <a:t>The Inter-Ministerial Frequency Band Allocation </a:t>
            </a:r>
            <a:br>
              <a:rPr lang="en-US" sz="2000" dirty="0"/>
            </a:br>
            <a:r>
              <a:rPr lang="en-US" sz="2000" dirty="0"/>
              <a:t>Board (</a:t>
            </a:r>
            <a:r>
              <a:rPr lang="en-US" sz="2000" dirty="0" err="1"/>
              <a:t>Organe</a:t>
            </a:r>
            <a:r>
              <a:rPr lang="en-US" sz="2000" dirty="0"/>
              <a:t> </a:t>
            </a:r>
            <a:r>
              <a:rPr lang="en-US" sz="2000" dirty="0" err="1"/>
              <a:t>Interministériel</a:t>
            </a:r>
            <a:r>
              <a:rPr lang="en-US" sz="2000" dirty="0"/>
              <a:t> </a:t>
            </a:r>
            <a:r>
              <a:rPr lang="en-US" sz="2000" dirty="0" err="1"/>
              <a:t>d’Attribution</a:t>
            </a:r>
            <a:r>
              <a:rPr lang="en-US" sz="2000" dirty="0"/>
              <a:t> des </a:t>
            </a:r>
            <a:br>
              <a:rPr lang="en-US" sz="2000" dirty="0"/>
            </a:br>
            <a:r>
              <a:rPr lang="en-US" sz="2000" dirty="0" err="1"/>
              <a:t>Bandes</a:t>
            </a:r>
            <a:r>
              <a:rPr lang="en-US" sz="2000" dirty="0"/>
              <a:t> de </a:t>
            </a:r>
            <a:r>
              <a:rPr lang="en-US" sz="2000" dirty="0" err="1"/>
              <a:t>Fréquences</a:t>
            </a:r>
            <a:r>
              <a:rPr lang="en-US" sz="2000" dirty="0"/>
              <a:t>) (to be set up) under the supervisory authority of the Ministry of Posts and Telecommunications</a:t>
            </a:r>
            <a:endParaRPr lang="en-GB" sz="2000" dirty="0"/>
          </a:p>
          <a:p>
            <a:pPr lvl="1" hangingPunct="0"/>
            <a:r>
              <a:rPr lang="en-US" sz="2000" dirty="0"/>
              <a:t>The Telecommunication Regulatory Board (TRB) (or </a:t>
            </a:r>
            <a:r>
              <a:rPr lang="en-US" sz="2000" dirty="0" err="1"/>
              <a:t>Agence</a:t>
            </a:r>
            <a:r>
              <a:rPr lang="en-US" sz="2000" dirty="0"/>
              <a:t> de </a:t>
            </a:r>
            <a:r>
              <a:rPr lang="en-US" sz="2000" dirty="0" err="1"/>
              <a:t>Régulation</a:t>
            </a:r>
            <a:r>
              <a:rPr lang="en-US" sz="2000" dirty="0"/>
              <a:t> des </a:t>
            </a:r>
            <a:r>
              <a:rPr lang="en-US" sz="2000" dirty="0" err="1"/>
              <a:t>Télécommunications</a:t>
            </a:r>
            <a:r>
              <a:rPr lang="en-US" sz="2000" dirty="0"/>
              <a:t> (ART)), a public corporation with independent legal status and financial and decision-making autonomy</a:t>
            </a:r>
            <a:endParaRPr lang="en-GB" sz="2000" dirty="0"/>
          </a:p>
          <a:p>
            <a:pPr lvl="1" hangingPunct="0"/>
            <a:r>
              <a:rPr lang="en-US" sz="2000" dirty="0"/>
              <a:t>The Ministry of Communications (MINCOM)</a:t>
            </a:r>
            <a:endParaRPr lang="en-GB" sz="2000" dirty="0"/>
          </a:p>
        </p:txBody>
      </p:sp>
      <p:pic>
        <p:nvPicPr>
          <p:cNvPr id="14338" name="Picture 2" descr="http://world2013.itu.int/wp-content/uploads/2013/10/trb.jpg"/>
          <p:cNvPicPr>
            <a:picLocks noChangeAspect="1" noChangeArrowheads="1"/>
          </p:cNvPicPr>
          <p:nvPr/>
        </p:nvPicPr>
        <p:blipFill>
          <a:blip r:embed="rId2" cstate="print"/>
          <a:srcRect/>
          <a:stretch>
            <a:fillRect/>
          </a:stretch>
        </p:blipFill>
        <p:spPr bwMode="auto">
          <a:xfrm>
            <a:off x="8040216" y="422920"/>
            <a:ext cx="2286000" cy="2286001"/>
          </a:xfrm>
          <a:prstGeom prst="rect">
            <a:avLst/>
          </a:prstGeom>
          <a:noFill/>
        </p:spPr>
      </p:pic>
    </p:spTree>
    <p:extLst>
      <p:ext uri="{BB962C8B-B14F-4D97-AF65-F5344CB8AC3E}">
        <p14:creationId xmlns:p14="http://schemas.microsoft.com/office/powerpoint/2010/main" val="24868660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548680"/>
          </a:xfrm>
        </p:spPr>
        <p:txBody>
          <a:bodyPr>
            <a:normAutofit fontScale="90000"/>
          </a:bodyPr>
          <a:lstStyle/>
          <a:p>
            <a:r>
              <a:rPr lang="en-GB" dirty="0" smtClean="0"/>
              <a:t>Cameroon (2)</a:t>
            </a:r>
            <a:endParaRPr lang="en-GB" dirty="0"/>
          </a:p>
        </p:txBody>
      </p:sp>
      <p:sp>
        <p:nvSpPr>
          <p:cNvPr id="3" name="Content Placeholder 2"/>
          <p:cNvSpPr>
            <a:spLocks noGrp="1"/>
          </p:cNvSpPr>
          <p:nvPr>
            <p:ph idx="1"/>
          </p:nvPr>
        </p:nvSpPr>
        <p:spPr>
          <a:xfrm>
            <a:off x="1775520" y="548680"/>
            <a:ext cx="8435280" cy="6120680"/>
          </a:xfrm>
        </p:spPr>
        <p:txBody>
          <a:bodyPr>
            <a:normAutofit/>
          </a:bodyPr>
          <a:lstStyle/>
          <a:p>
            <a:pPr hangingPunct="0"/>
            <a:r>
              <a:rPr lang="en-US" b="1" dirty="0" smtClean="0"/>
              <a:t>Their tasks and prerogatives are as follows:</a:t>
            </a:r>
            <a:endParaRPr lang="en-GB" b="1" dirty="0" smtClean="0"/>
          </a:p>
          <a:p>
            <a:pPr hangingPunct="0"/>
            <a:r>
              <a:rPr lang="en-US" dirty="0" smtClean="0"/>
              <a:t>The Ministry in charge of Telecommunications is responsible for defining policy and drafting sector rules at the level of legislation</a:t>
            </a:r>
            <a:endParaRPr lang="en-GB" dirty="0" smtClean="0"/>
          </a:p>
          <a:p>
            <a:pPr hangingPunct="0"/>
            <a:r>
              <a:rPr lang="en-US" dirty="0" smtClean="0"/>
              <a:t>The IFMB will be charged with assigning segments of the </a:t>
            </a:r>
            <a:r>
              <a:rPr lang="en-US" dirty="0" err="1" smtClean="0"/>
              <a:t>radiocommunications</a:t>
            </a:r>
            <a:r>
              <a:rPr lang="en-US" dirty="0" smtClean="0"/>
              <a:t> frequency band to the various assignees in accordance with the provisions of Article 5 of Radio Regulation and with specific national needs; it can also prescribe any technical provisions required to iron out any interference between different services</a:t>
            </a:r>
            <a:endParaRPr lang="en-GB" dirty="0" smtClean="0"/>
          </a:p>
          <a:p>
            <a:pPr hangingPunct="0"/>
            <a:r>
              <a:rPr lang="en-US" dirty="0" smtClean="0"/>
              <a:t>The TRB manages the frequencies allocated to the telecommunications sector including assignment and control</a:t>
            </a:r>
            <a:endParaRPr lang="en-GB" dirty="0" smtClean="0"/>
          </a:p>
          <a:p>
            <a:pPr hangingPunct="0"/>
            <a:r>
              <a:rPr lang="en-US" dirty="0" smtClean="0"/>
              <a:t>The Ministry of Communications follows up the planning of radio frequencies allocated to the various public and private radio and television broadcasting stations; it is responsible for issuing operator’s </a:t>
            </a:r>
            <a:r>
              <a:rPr lang="en-US" dirty="0" err="1" smtClean="0"/>
              <a:t>licences</a:t>
            </a:r>
            <a:r>
              <a:rPr lang="en-US" dirty="0" smtClean="0"/>
              <a:t> to audiovisual sector operators stating the technical conditions for network use and contribution to the frequency management costs: in liaison with the technical services in charge of telecommunications, it carries out compliance monitoring operations on equipment</a:t>
            </a:r>
            <a:endParaRPr lang="en-GB" dirty="0" smtClean="0"/>
          </a:p>
        </p:txBody>
      </p:sp>
    </p:spTree>
    <p:extLst>
      <p:ext uri="{BB962C8B-B14F-4D97-AF65-F5344CB8AC3E}">
        <p14:creationId xmlns:p14="http://schemas.microsoft.com/office/powerpoint/2010/main" val="13193484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Cameroon (3)</a:t>
            </a:r>
            <a:endParaRPr lang="en-GB" dirty="0"/>
          </a:p>
        </p:txBody>
      </p:sp>
      <p:sp>
        <p:nvSpPr>
          <p:cNvPr id="3" name="Content Placeholder 2"/>
          <p:cNvSpPr>
            <a:spLocks noGrp="1"/>
          </p:cNvSpPr>
          <p:nvPr>
            <p:ph idx="1"/>
          </p:nvPr>
        </p:nvSpPr>
        <p:spPr>
          <a:xfrm>
            <a:off x="1631504" y="476673"/>
            <a:ext cx="8784976" cy="5544616"/>
          </a:xfrm>
        </p:spPr>
        <p:txBody>
          <a:bodyPr>
            <a:normAutofit/>
          </a:bodyPr>
          <a:lstStyle/>
          <a:p>
            <a:pPr hangingPunct="0"/>
            <a:r>
              <a:rPr lang="en-US" b="1" dirty="0" smtClean="0"/>
              <a:t>Legislative and regulatory framework</a:t>
            </a:r>
            <a:r>
              <a:rPr lang="en-US" dirty="0" smtClean="0"/>
              <a:t>:</a:t>
            </a:r>
            <a:endParaRPr lang="en-GB" b="1" dirty="0" smtClean="0"/>
          </a:p>
          <a:p>
            <a:pPr hangingPunct="0"/>
            <a:r>
              <a:rPr lang="en-US" dirty="0" smtClean="0"/>
              <a:t>The Federal Law 67/LF/20 of 12 June 1967 regulating private radio electricity and fixing the charges corresponding thereto</a:t>
            </a:r>
            <a:endParaRPr lang="en-GB" dirty="0" smtClean="0"/>
          </a:p>
          <a:p>
            <a:pPr hangingPunct="0"/>
            <a:r>
              <a:rPr lang="en-US" dirty="0" smtClean="0"/>
              <a:t>The Law No. 98/14 of 14 July 1998 which created the TRB and the IFMB, and its implementing instruments signed by the Head of State and the Decree N°98/197 of 8 September 1998) on the organization and functioning of the TRB</a:t>
            </a:r>
            <a:endParaRPr lang="en-GB" dirty="0" smtClean="0"/>
          </a:p>
          <a:p>
            <a:pPr hangingPunct="0"/>
            <a:r>
              <a:rPr lang="en-US" dirty="0" smtClean="0"/>
              <a:t>The decrees on the rules governing the authorization to operate telecommunications networks (Decree N°2001/830/PM of 19 September 2001) and on the rules governing the granting of authorizations to provide telecommunications services (Decree N°2001/831/PM of 19 September 2001)</a:t>
            </a:r>
            <a:endParaRPr lang="en-GB" dirty="0" smtClean="0"/>
          </a:p>
          <a:p>
            <a:pPr hangingPunct="0"/>
            <a:r>
              <a:rPr lang="en-US" dirty="0" smtClean="0"/>
              <a:t>The Law No. 90/52 of 19 December on the freedom of social communication and the Decree N°96/260 of 19 October 1996 and Decree N°2000/158 of 3 April 2000 which all define the powers of the Ministry of Communication with regard to spectrum management</a:t>
            </a:r>
            <a:endParaRPr lang="en-GB" dirty="0" smtClean="0"/>
          </a:p>
        </p:txBody>
      </p:sp>
    </p:spTree>
    <p:extLst>
      <p:ext uri="{BB962C8B-B14F-4D97-AF65-F5344CB8AC3E}">
        <p14:creationId xmlns:p14="http://schemas.microsoft.com/office/powerpoint/2010/main" val="36989776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548680"/>
          </a:xfrm>
        </p:spPr>
        <p:txBody>
          <a:bodyPr>
            <a:normAutofit fontScale="90000"/>
          </a:bodyPr>
          <a:lstStyle/>
          <a:p>
            <a:pPr algn="l"/>
            <a:r>
              <a:rPr lang="en-GB" dirty="0" smtClean="0"/>
              <a:t>Brazil (1)</a:t>
            </a:r>
            <a:endParaRPr lang="en-GB" dirty="0"/>
          </a:p>
        </p:txBody>
      </p:sp>
      <p:sp>
        <p:nvSpPr>
          <p:cNvPr id="3" name="Content Placeholder 2"/>
          <p:cNvSpPr>
            <a:spLocks noGrp="1"/>
          </p:cNvSpPr>
          <p:nvPr>
            <p:ph idx="1"/>
          </p:nvPr>
        </p:nvSpPr>
        <p:spPr>
          <a:xfrm>
            <a:off x="1703512" y="548680"/>
            <a:ext cx="8769026" cy="6048672"/>
          </a:xfrm>
        </p:spPr>
        <p:txBody>
          <a:bodyPr>
            <a:normAutofit/>
          </a:bodyPr>
          <a:lstStyle/>
          <a:p>
            <a:pPr hangingPunct="0"/>
            <a:r>
              <a:rPr lang="en-US" sz="2000" dirty="0"/>
              <a:t>The National Telecommunications </a:t>
            </a:r>
            <a:br>
              <a:rPr lang="en-US" sz="2000" dirty="0"/>
            </a:br>
            <a:r>
              <a:rPr lang="en-US" sz="2000" dirty="0"/>
              <a:t>Agency (</a:t>
            </a:r>
            <a:r>
              <a:rPr lang="en-US" sz="2000" dirty="0" err="1"/>
              <a:t>Anatel</a:t>
            </a:r>
            <a:r>
              <a:rPr lang="en-US" sz="2000" dirty="0"/>
              <a:t>) acts as the regulator </a:t>
            </a:r>
            <a:br>
              <a:rPr lang="en-US" sz="2000" dirty="0"/>
            </a:br>
            <a:r>
              <a:rPr lang="en-US" sz="2000" dirty="0"/>
              <a:t>for the telecommunication sector, </a:t>
            </a:r>
            <a:br>
              <a:rPr lang="en-US" sz="2000" dirty="0"/>
            </a:br>
            <a:r>
              <a:rPr lang="en-US" sz="2000" dirty="0"/>
              <a:t>concerning the legal, economic and </a:t>
            </a:r>
            <a:br>
              <a:rPr lang="en-US" sz="2000" dirty="0"/>
            </a:br>
            <a:r>
              <a:rPr lang="en-US" sz="2000" dirty="0"/>
              <a:t>technical aspects to ensure the continuity and expansion of telecommunication services throughout the country</a:t>
            </a:r>
            <a:endParaRPr lang="en-GB" sz="2000" dirty="0"/>
          </a:p>
          <a:p>
            <a:pPr hangingPunct="0"/>
            <a:r>
              <a:rPr lang="en-US" sz="2000" dirty="0" err="1"/>
              <a:t>Anatel’s</a:t>
            </a:r>
            <a:r>
              <a:rPr lang="en-US" sz="2000" dirty="0"/>
              <a:t> tasks and prerogatives are as follows:</a:t>
            </a:r>
            <a:endParaRPr lang="en-GB" sz="2000" dirty="0"/>
          </a:p>
          <a:p>
            <a:pPr lvl="1" hangingPunct="0"/>
            <a:r>
              <a:rPr lang="en-US" sz="1600" dirty="0"/>
              <a:t>Management of the spectrum (including the organization of the national allocation table) and the station license issues (granting, modification, prescription, renewals, etc.)</a:t>
            </a:r>
            <a:endParaRPr lang="en-GB" sz="1600" dirty="0"/>
          </a:p>
          <a:p>
            <a:pPr lvl="1" hangingPunct="0"/>
            <a:r>
              <a:rPr lang="en-US" sz="1600" dirty="0"/>
              <a:t>Management of the military spectrum in coordination with the Ministry of Defense</a:t>
            </a:r>
            <a:endParaRPr lang="en-GB" sz="1600" dirty="0"/>
          </a:p>
          <a:p>
            <a:pPr lvl="1" hangingPunct="0"/>
            <a:r>
              <a:rPr lang="en-US" sz="1600" dirty="0"/>
              <a:t>Definition of spectrum for safety and security</a:t>
            </a:r>
            <a:endParaRPr lang="en-GB" sz="1600" dirty="0"/>
          </a:p>
          <a:p>
            <a:pPr lvl="1" hangingPunct="0"/>
            <a:r>
              <a:rPr lang="en-US" sz="1600" dirty="0"/>
              <a:t>Working out, implementation and enforcement of rules and regulation related to the telecommunication services</a:t>
            </a:r>
            <a:endParaRPr lang="en-GB" sz="1600" dirty="0"/>
          </a:p>
          <a:p>
            <a:pPr lvl="1" hangingPunct="0"/>
            <a:r>
              <a:rPr lang="en-US" sz="1600" dirty="0"/>
              <a:t>Inspection and monitoring of radio stations</a:t>
            </a:r>
            <a:endParaRPr lang="en-GB" sz="1600" dirty="0"/>
          </a:p>
          <a:p>
            <a:pPr lvl="1" hangingPunct="0"/>
            <a:r>
              <a:rPr lang="en-US" sz="1600" dirty="0"/>
              <a:t>Solving problems of interference in national and international basis (border cases)</a:t>
            </a:r>
            <a:endParaRPr lang="en-GB" sz="1600" dirty="0"/>
          </a:p>
          <a:p>
            <a:pPr lvl="1" hangingPunct="0"/>
            <a:r>
              <a:rPr lang="en-US" sz="1600" dirty="0"/>
              <a:t>Granting telecommunication service authorization, except for broadcasting service</a:t>
            </a:r>
            <a:endParaRPr lang="en-GB" sz="1600" dirty="0"/>
          </a:p>
          <a:p>
            <a:pPr lvl="1" hangingPunct="0"/>
            <a:r>
              <a:rPr lang="en-US" sz="1600" dirty="0"/>
              <a:t>Granting technical certification of telecommunication equipment</a:t>
            </a:r>
            <a:endParaRPr lang="en-GB" sz="1600" dirty="0"/>
          </a:p>
          <a:p>
            <a:pPr lvl="1" hangingPunct="0"/>
            <a:r>
              <a:rPr lang="en-US" sz="1600" dirty="0"/>
              <a:t>Working out, implementation and enforcement of broadcasting technical regulations and inspection of broadcasting radio stations</a:t>
            </a:r>
            <a:endParaRPr lang="en-GB" sz="1600" dirty="0"/>
          </a:p>
          <a:p>
            <a:pPr lvl="1" hangingPunct="0"/>
            <a:r>
              <a:rPr lang="en-US" sz="1600" dirty="0"/>
              <a:t>Representation of the Brazilian Administration in international organizations</a:t>
            </a:r>
            <a:endParaRPr lang="en-GB" sz="1600" dirty="0"/>
          </a:p>
        </p:txBody>
      </p:sp>
      <p:pic>
        <p:nvPicPr>
          <p:cNvPr id="10242" name="Picture 2" descr="http://www.conesul.net/residencial/images/anatel_logo.gif"/>
          <p:cNvPicPr>
            <a:picLocks noChangeAspect="1" noChangeArrowheads="1"/>
          </p:cNvPicPr>
          <p:nvPr/>
        </p:nvPicPr>
        <p:blipFill>
          <a:blip r:embed="rId2" cstate="print"/>
          <a:srcRect/>
          <a:stretch>
            <a:fillRect/>
          </a:stretch>
        </p:blipFill>
        <p:spPr bwMode="auto">
          <a:xfrm>
            <a:off x="7743076" y="476672"/>
            <a:ext cx="2729463" cy="1368152"/>
          </a:xfrm>
          <a:prstGeom prst="rect">
            <a:avLst/>
          </a:prstGeom>
          <a:noFill/>
        </p:spPr>
      </p:pic>
    </p:spTree>
    <p:extLst>
      <p:ext uri="{BB962C8B-B14F-4D97-AF65-F5344CB8AC3E}">
        <p14:creationId xmlns:p14="http://schemas.microsoft.com/office/powerpoint/2010/main" val="29049000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China (1)</a:t>
            </a:r>
            <a:endParaRPr lang="en-GB" dirty="0"/>
          </a:p>
        </p:txBody>
      </p:sp>
      <p:sp>
        <p:nvSpPr>
          <p:cNvPr id="3" name="Content Placeholder 2"/>
          <p:cNvSpPr>
            <a:spLocks noGrp="1"/>
          </p:cNvSpPr>
          <p:nvPr>
            <p:ph idx="1"/>
          </p:nvPr>
        </p:nvSpPr>
        <p:spPr>
          <a:xfrm>
            <a:off x="1631504" y="620689"/>
            <a:ext cx="5184576" cy="5505475"/>
          </a:xfrm>
        </p:spPr>
        <p:txBody>
          <a:bodyPr>
            <a:normAutofit/>
          </a:bodyPr>
          <a:lstStyle/>
          <a:p>
            <a:pPr hangingPunct="0"/>
            <a:r>
              <a:rPr lang="en-US" sz="2400" dirty="0"/>
              <a:t>The Ministry of Information Industry (MII) is the national authority in charge of spectrum management in China. Under the direct supervision of provincial governments and professional guidance of MII, radio regulatory agencies at provincial level are responsible for spectrum management within their respective jurisdictions. Radio Regulatory Department (RRD) of MII takes the responsibility of routine management of national spectrum</a:t>
            </a:r>
            <a:endParaRPr lang="en-GB" sz="2400" dirty="0"/>
          </a:p>
        </p:txBody>
      </p:sp>
      <p:pic>
        <p:nvPicPr>
          <p:cNvPr id="8194" name="Picture 2" descr="http://cdn.techinasia.com/wp-content/uploads/2012/04/090803_edu_gxb001-350x266.jpeg"/>
          <p:cNvPicPr>
            <a:picLocks noChangeAspect="1" noChangeArrowheads="1"/>
          </p:cNvPicPr>
          <p:nvPr/>
        </p:nvPicPr>
        <p:blipFill>
          <a:blip r:embed="rId2" cstate="print"/>
          <a:srcRect/>
          <a:stretch>
            <a:fillRect/>
          </a:stretch>
        </p:blipFill>
        <p:spPr bwMode="auto">
          <a:xfrm>
            <a:off x="7032104" y="188641"/>
            <a:ext cx="3333750" cy="2533651"/>
          </a:xfrm>
          <a:prstGeom prst="rect">
            <a:avLst/>
          </a:prstGeom>
          <a:noFill/>
        </p:spPr>
      </p:pic>
    </p:spTree>
    <p:extLst>
      <p:ext uri="{BB962C8B-B14F-4D97-AF65-F5344CB8AC3E}">
        <p14:creationId xmlns:p14="http://schemas.microsoft.com/office/powerpoint/2010/main" val="20064602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69" y="0"/>
            <a:ext cx="8229600" cy="548680"/>
          </a:xfrm>
        </p:spPr>
        <p:txBody>
          <a:bodyPr>
            <a:normAutofit fontScale="90000"/>
          </a:bodyPr>
          <a:lstStyle/>
          <a:p>
            <a:r>
              <a:rPr lang="en-GB" dirty="0" smtClean="0"/>
              <a:t>China (2)</a:t>
            </a:r>
            <a:endParaRPr lang="en-GB" dirty="0"/>
          </a:p>
        </p:txBody>
      </p:sp>
      <p:sp>
        <p:nvSpPr>
          <p:cNvPr id="3" name="Content Placeholder 2"/>
          <p:cNvSpPr>
            <a:spLocks noGrp="1"/>
          </p:cNvSpPr>
          <p:nvPr>
            <p:ph idx="1"/>
          </p:nvPr>
        </p:nvSpPr>
        <p:spPr>
          <a:xfrm>
            <a:off x="1703512" y="548680"/>
            <a:ext cx="8856984" cy="6120680"/>
          </a:xfrm>
        </p:spPr>
        <p:txBody>
          <a:bodyPr>
            <a:normAutofit/>
          </a:bodyPr>
          <a:lstStyle/>
          <a:p>
            <a:pPr hangingPunct="0"/>
            <a:r>
              <a:rPr lang="en-US" b="1" dirty="0" smtClean="0"/>
              <a:t>Duties of RRD</a:t>
            </a:r>
            <a:endParaRPr lang="en-GB" b="1" dirty="0" smtClean="0"/>
          </a:p>
          <a:p>
            <a:pPr lvl="1" hangingPunct="0"/>
            <a:r>
              <a:rPr lang="en-US" dirty="0" smtClean="0"/>
              <a:t>To formulate the principles, policies and administrative regulations for spectrum management</a:t>
            </a:r>
            <a:endParaRPr lang="en-GB" dirty="0" smtClean="0"/>
          </a:p>
          <a:p>
            <a:pPr lvl="1" hangingPunct="0"/>
            <a:r>
              <a:rPr lang="en-US" dirty="0" smtClean="0"/>
              <a:t>To establish rules and common standards for spectrum management</a:t>
            </a:r>
            <a:endParaRPr lang="en-GB" dirty="0" smtClean="0"/>
          </a:p>
          <a:p>
            <a:pPr lvl="1" hangingPunct="0"/>
            <a:r>
              <a:rPr lang="en-US" dirty="0" smtClean="0"/>
              <a:t>To plan radio-frequency spectrum and exploit radio-frequency resource rationally</a:t>
            </a:r>
            <a:endParaRPr lang="en-GB" dirty="0" smtClean="0"/>
          </a:p>
          <a:p>
            <a:pPr lvl="1" hangingPunct="0"/>
            <a:r>
              <a:rPr lang="en-US" dirty="0" smtClean="0"/>
              <a:t>To be responsible for the assignment and regulation of the radio-frequency resources</a:t>
            </a:r>
            <a:endParaRPr lang="en-GB" dirty="0" smtClean="0"/>
          </a:p>
          <a:p>
            <a:pPr lvl="1" hangingPunct="0"/>
            <a:r>
              <a:rPr lang="en-US" dirty="0" smtClean="0"/>
              <a:t>To be responsible for management of radio stations</a:t>
            </a:r>
            <a:endParaRPr lang="en-GB" dirty="0" smtClean="0"/>
          </a:p>
          <a:p>
            <a:pPr lvl="1" hangingPunct="0"/>
            <a:r>
              <a:rPr lang="en-US" dirty="0" smtClean="0"/>
              <a:t>To be responsible for radio monitoring</a:t>
            </a:r>
            <a:endParaRPr lang="en-GB" dirty="0" smtClean="0"/>
          </a:p>
          <a:p>
            <a:pPr lvl="1" hangingPunct="0"/>
            <a:r>
              <a:rPr lang="en-US" dirty="0" smtClean="0"/>
              <a:t>To coordinate affairs concerning the radio interferences and maintain the order of </a:t>
            </a:r>
            <a:r>
              <a:rPr lang="en-US" dirty="0" err="1" smtClean="0"/>
              <a:t>radiocommunications</a:t>
            </a:r>
            <a:endParaRPr lang="en-GB" dirty="0" smtClean="0"/>
          </a:p>
          <a:p>
            <a:pPr lvl="1" hangingPunct="0"/>
            <a:r>
              <a:rPr lang="en-US" dirty="0" smtClean="0"/>
              <a:t>To execute the </a:t>
            </a:r>
            <a:r>
              <a:rPr lang="en-US" dirty="0" err="1" smtClean="0"/>
              <a:t>radiocommunication</a:t>
            </a:r>
            <a:r>
              <a:rPr lang="en-US" dirty="0" smtClean="0"/>
              <a:t> traffic control</a:t>
            </a:r>
            <a:endParaRPr lang="en-GB" dirty="0" smtClean="0"/>
          </a:p>
          <a:p>
            <a:pPr lvl="1" hangingPunct="0"/>
            <a:r>
              <a:rPr lang="en-US" dirty="0" smtClean="0"/>
              <a:t>To be responsible for satellite coordination</a:t>
            </a:r>
            <a:endParaRPr lang="en-GB" dirty="0" smtClean="0"/>
          </a:p>
          <a:p>
            <a:pPr lvl="1" hangingPunct="0"/>
            <a:r>
              <a:rPr lang="en-US" dirty="0" smtClean="0"/>
              <a:t>To attend various international conferences and take charge of foreign-related matters for radio management under authorization</a:t>
            </a:r>
            <a:endParaRPr lang="en-GB" dirty="0" smtClean="0"/>
          </a:p>
        </p:txBody>
      </p:sp>
    </p:spTree>
    <p:extLst>
      <p:ext uri="{BB962C8B-B14F-4D97-AF65-F5344CB8AC3E}">
        <p14:creationId xmlns:p14="http://schemas.microsoft.com/office/powerpoint/2010/main" val="31792358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69" y="0"/>
            <a:ext cx="8229600" cy="548680"/>
          </a:xfrm>
        </p:spPr>
        <p:txBody>
          <a:bodyPr>
            <a:normAutofit fontScale="90000"/>
          </a:bodyPr>
          <a:lstStyle/>
          <a:p>
            <a:r>
              <a:rPr lang="en-GB" dirty="0" smtClean="0"/>
              <a:t>China (3)</a:t>
            </a:r>
            <a:endParaRPr lang="en-GB" dirty="0"/>
          </a:p>
        </p:txBody>
      </p:sp>
      <p:sp>
        <p:nvSpPr>
          <p:cNvPr id="3" name="Content Placeholder 2"/>
          <p:cNvSpPr>
            <a:spLocks noGrp="1"/>
          </p:cNvSpPr>
          <p:nvPr>
            <p:ph idx="1"/>
          </p:nvPr>
        </p:nvSpPr>
        <p:spPr>
          <a:xfrm>
            <a:off x="1703512" y="476672"/>
            <a:ext cx="8507288" cy="6336704"/>
          </a:xfrm>
        </p:spPr>
        <p:txBody>
          <a:bodyPr>
            <a:normAutofit/>
          </a:bodyPr>
          <a:lstStyle/>
          <a:p>
            <a:pPr hangingPunct="0"/>
            <a:r>
              <a:rPr lang="en-US" sz="2400" b="1" dirty="0"/>
              <a:t>Duties of radio regulatory agencies at provincial level</a:t>
            </a:r>
            <a:endParaRPr lang="en-GB" sz="2400" dirty="0"/>
          </a:p>
          <a:p>
            <a:pPr lvl="1" hangingPunct="0"/>
            <a:r>
              <a:rPr lang="en-US" sz="2000" dirty="0"/>
              <a:t>To implement the principles, policies, regulations and rules for spectrum management</a:t>
            </a:r>
            <a:endParaRPr lang="en-GB" sz="2000" dirty="0"/>
          </a:p>
          <a:p>
            <a:pPr lvl="1" hangingPunct="0"/>
            <a:r>
              <a:rPr lang="en-US" sz="2000" dirty="0"/>
              <a:t>To formulate specific rules and regulations applicable to that area concerned</a:t>
            </a:r>
            <a:endParaRPr lang="en-GB" sz="2000" dirty="0"/>
          </a:p>
          <a:p>
            <a:pPr lvl="1" hangingPunct="0"/>
            <a:r>
              <a:rPr lang="en-US" sz="2000" dirty="0"/>
              <a:t>To examine, under their respective authority of examination and approval, the sites of the radio stations to be built and their distribution as a whole, assign frequencies and call signs, and issue licenses to radio stations</a:t>
            </a:r>
            <a:endParaRPr lang="en-GB" sz="2000" dirty="0"/>
          </a:p>
          <a:p>
            <a:pPr lvl="1" hangingPunct="0"/>
            <a:r>
              <a:rPr lang="en-US" sz="2000" dirty="0"/>
              <a:t>To undertake radio monitoring within their respective jurisdiction</a:t>
            </a:r>
            <a:endParaRPr lang="en-GB" sz="2000" dirty="0"/>
          </a:p>
        </p:txBody>
      </p:sp>
    </p:spTree>
    <p:extLst>
      <p:ext uri="{BB962C8B-B14F-4D97-AF65-F5344CB8AC3E}">
        <p14:creationId xmlns:p14="http://schemas.microsoft.com/office/powerpoint/2010/main" val="2194369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1477328" y="308758"/>
            <a:ext cx="8568952" cy="925082"/>
          </a:xfrm>
        </p:spPr>
        <p:txBody>
          <a:bodyPr/>
          <a:lstStyle/>
          <a:p>
            <a:pPr algn="l" eaLnBrk="1" hangingPunct="1">
              <a:defRPr/>
            </a:pPr>
            <a:r>
              <a:rPr lang="en-GB" dirty="0" smtClean="0"/>
              <a:t>ITU and Spectrum Management</a:t>
            </a:r>
            <a:endParaRPr lang="en-GB" dirty="0"/>
          </a:p>
        </p:txBody>
      </p:sp>
      <p:sp>
        <p:nvSpPr>
          <p:cNvPr id="21507" name="Rectangle 3"/>
          <p:cNvSpPr>
            <a:spLocks noGrp="1" noChangeArrowheads="1"/>
          </p:cNvSpPr>
          <p:nvPr>
            <p:ph idx="1"/>
          </p:nvPr>
        </p:nvSpPr>
        <p:spPr>
          <a:xfrm>
            <a:off x="284480" y="1124744"/>
            <a:ext cx="11450320" cy="5184576"/>
          </a:xfrm>
        </p:spPr>
        <p:txBody>
          <a:bodyPr/>
          <a:lstStyle/>
          <a:p>
            <a:r>
              <a:rPr lang="en-GB" sz="2400" b="1" dirty="0"/>
              <a:t>The Radio Regulations govern the use of the radio-frequency spectrum and the geostationary satellite and non-geostationary-satellite orbits. </a:t>
            </a:r>
          </a:p>
          <a:p>
            <a:endParaRPr lang="en-GB" sz="2400" b="1" dirty="0"/>
          </a:p>
          <a:p>
            <a:r>
              <a:rPr lang="en-GB" sz="2400" b="1" dirty="0"/>
              <a:t>Article 5 of the Radio Regulations deals with regulations for frequency allocation and contains the (international) Table of Frequency Allocations.</a:t>
            </a:r>
          </a:p>
          <a:p>
            <a:endParaRPr lang="en-GB" sz="2400" b="1" dirty="0"/>
          </a:p>
          <a:p>
            <a:r>
              <a:rPr lang="en-GB" sz="2400" b="1" dirty="0"/>
              <a:t>The Table of Frequency Allocations reflects decisions made on the purpose or purposes to which particular frequencies will be put. </a:t>
            </a:r>
            <a:endParaRPr lang="en-US" sz="2400" b="1" dirty="0"/>
          </a:p>
          <a:p>
            <a:pPr eaLnBrk="1" hangingPunct="1"/>
            <a:endParaRPr lang="en-GB" sz="2400" dirty="0"/>
          </a:p>
        </p:txBody>
      </p:sp>
    </p:spTree>
    <p:extLst>
      <p:ext uri="{BB962C8B-B14F-4D97-AF65-F5344CB8AC3E}">
        <p14:creationId xmlns:p14="http://schemas.microsoft.com/office/powerpoint/2010/main" val="1933529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476672"/>
          </a:xfrm>
        </p:spPr>
        <p:txBody>
          <a:bodyPr>
            <a:normAutofit fontScale="90000"/>
          </a:bodyPr>
          <a:lstStyle/>
          <a:p>
            <a:r>
              <a:rPr lang="en-GB" dirty="0" smtClean="0"/>
              <a:t>China (4) – Legislative framework</a:t>
            </a:r>
            <a:endParaRPr lang="en-GB" dirty="0"/>
          </a:p>
        </p:txBody>
      </p:sp>
      <p:sp>
        <p:nvSpPr>
          <p:cNvPr id="3" name="Content Placeholder 2"/>
          <p:cNvSpPr>
            <a:spLocks noGrp="1"/>
          </p:cNvSpPr>
          <p:nvPr>
            <p:ph idx="1"/>
          </p:nvPr>
        </p:nvSpPr>
        <p:spPr>
          <a:xfrm>
            <a:off x="1703512" y="476672"/>
            <a:ext cx="8784976" cy="5472608"/>
          </a:xfrm>
        </p:spPr>
        <p:txBody>
          <a:bodyPr>
            <a:normAutofit/>
          </a:bodyPr>
          <a:lstStyle/>
          <a:p>
            <a:pPr hangingPunct="0"/>
            <a:r>
              <a:rPr lang="en-US" dirty="0" smtClean="0"/>
              <a:t>The Radio Regulations of the People’s Republic of China, which were issued by the State Council in 1993, is the main legal guidance for spectrum management in China. The main contents of these Regulations include: </a:t>
            </a:r>
            <a:endParaRPr lang="en-GB" dirty="0" smtClean="0"/>
          </a:p>
          <a:p>
            <a:pPr lvl="1" hangingPunct="0"/>
            <a:r>
              <a:rPr lang="en-US" dirty="0" smtClean="0"/>
              <a:t>Major principles of radio management in China such as unified leadership and planning with managerial work divided among radio regulatory agencies of different levels with responsibilities delegated to them; the radio-frequency spectrum owned by the state and the central government planning its use in a centralized manner, exploiting it rationally, managing it scientifically and providing frequencies on a chargeable basis</a:t>
            </a:r>
            <a:endParaRPr lang="en-GB" dirty="0" smtClean="0"/>
          </a:p>
          <a:p>
            <a:pPr lvl="1" hangingPunct="0"/>
            <a:r>
              <a:rPr lang="en-US" dirty="0" smtClean="0"/>
              <a:t>Responsibilities of radio regulatory agencies at different levels</a:t>
            </a:r>
            <a:endParaRPr lang="en-GB" dirty="0" smtClean="0"/>
          </a:p>
          <a:p>
            <a:pPr lvl="1" hangingPunct="0"/>
            <a:r>
              <a:rPr lang="en-US" dirty="0" smtClean="0"/>
              <a:t>Requirements for operating radio stations and procedures on how to apply for station licenses</a:t>
            </a:r>
            <a:endParaRPr lang="en-GB" dirty="0" smtClean="0"/>
          </a:p>
          <a:p>
            <a:pPr lvl="1" hangingPunct="0"/>
            <a:r>
              <a:rPr lang="en-US" dirty="0" smtClean="0"/>
              <a:t>Duties and procedures for regulatory agencies on how to allocate radio frequency and how to reduce frequency interference</a:t>
            </a:r>
            <a:endParaRPr lang="en-GB" dirty="0" smtClean="0"/>
          </a:p>
          <a:p>
            <a:pPr lvl="1" hangingPunct="0"/>
            <a:r>
              <a:rPr lang="en-US" dirty="0" smtClean="0"/>
              <a:t>Frequency requirements, band requirements and other technical requirements for development, manufacture, sale and importation of radio transmission equipments</a:t>
            </a:r>
            <a:endParaRPr lang="en-GB" dirty="0" smtClean="0"/>
          </a:p>
          <a:p>
            <a:pPr lvl="1" hangingPunct="0"/>
            <a:r>
              <a:rPr lang="en-US" dirty="0" smtClean="0"/>
              <a:t>Duties and procedures for radio regulatory agencies in radio monitoring and supervision</a:t>
            </a:r>
            <a:endParaRPr lang="en-GB" dirty="0" smtClean="0"/>
          </a:p>
          <a:p>
            <a:pPr lvl="1" hangingPunct="0"/>
            <a:r>
              <a:rPr lang="en-US" dirty="0" smtClean="0"/>
              <a:t>Categories of illegal actions involved with spectrum use consequent punishments</a:t>
            </a:r>
            <a:endParaRPr lang="en-GB" dirty="0" smtClean="0"/>
          </a:p>
        </p:txBody>
      </p:sp>
    </p:spTree>
    <p:extLst>
      <p:ext uri="{BB962C8B-B14F-4D97-AF65-F5344CB8AC3E}">
        <p14:creationId xmlns:p14="http://schemas.microsoft.com/office/powerpoint/2010/main" val="32835077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a:bodyPr>
          <a:lstStyle/>
          <a:p>
            <a:r>
              <a:rPr lang="en-GB" sz="2800" dirty="0"/>
              <a:t>Each country must have a NRA who’s function as a minimum is to manage the radio spectrum</a:t>
            </a:r>
          </a:p>
          <a:p>
            <a:r>
              <a:rPr lang="en-GB" sz="2800" dirty="0"/>
              <a:t>Key aspects of this include developing a FAT, managing assignments and dealing with interference</a:t>
            </a:r>
          </a:p>
          <a:p>
            <a:r>
              <a:rPr lang="en-GB" sz="2800" dirty="0"/>
              <a:t>Many NRAs do much more with varying priorities depending on the national situation</a:t>
            </a:r>
          </a:p>
          <a:p>
            <a:r>
              <a:rPr lang="en-GB" sz="2800" dirty="0"/>
              <a:t>A key attribute of an NRA is transparency – without this it is difficult for stakeholders to make investments</a:t>
            </a:r>
          </a:p>
          <a:p>
            <a:r>
              <a:rPr lang="en-GB" sz="2800" dirty="0"/>
              <a:t>A list of best practices is provided by the ITU as a useful checklist</a:t>
            </a:r>
            <a:endParaRPr lang="en-GB" sz="2800" dirty="0"/>
          </a:p>
        </p:txBody>
      </p:sp>
    </p:spTree>
    <p:extLst>
      <p:ext uri="{BB962C8B-B14F-4D97-AF65-F5344CB8AC3E}">
        <p14:creationId xmlns:p14="http://schemas.microsoft.com/office/powerpoint/2010/main" val="17017357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61373"/>
            <a:ext cx="12192000" cy="92333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wrap="square" lIns="91440" tIns="45720" rIns="91440" bIns="45720">
            <a:spAutoFit/>
          </a:bodyPr>
          <a:lstStyle/>
          <a:p>
            <a:r>
              <a:rPr lang="en-US" sz="5400" b="1" dirty="0" smtClean="0">
                <a:ln w="10160">
                  <a:solidFill>
                    <a:srgbClr val="4F81BD"/>
                  </a:solidFill>
                  <a:prstDash val="solid"/>
                </a:ln>
                <a:solidFill>
                  <a:srgbClr val="FFFFFF"/>
                </a:solidFill>
                <a:effectLst>
                  <a:outerShdw blurRad="38100" dist="32000" dir="5400000" algn="tl">
                    <a:srgbClr val="000000">
                      <a:alpha val="30000"/>
                    </a:srgbClr>
                  </a:outerShdw>
                </a:effectLst>
                <a:latin typeface="Cambria" panose="02040503050406030204" pitchFamily="18" charset="0"/>
              </a:rPr>
              <a:t>Further Reading: ITU tools for SM</a:t>
            </a:r>
            <a:endParaRPr lang="en-US" sz="5400" b="1" dirty="0">
              <a:ln w="10160">
                <a:solidFill>
                  <a:srgbClr val="4F81BD"/>
                </a:solidFill>
                <a:prstDash val="solid"/>
              </a:ln>
              <a:solidFill>
                <a:schemeClr val="accent4"/>
              </a:solidFill>
              <a:effectLst>
                <a:outerShdw blurRad="38100" dist="32000" dir="5400000" algn="tl">
                  <a:srgbClr val="000000">
                    <a:alpha val="30000"/>
                  </a:srgbClr>
                </a:outerShdw>
              </a:effectLst>
              <a:latin typeface="Cambria" panose="02040503050406030204" pitchFamily="18" charset="0"/>
            </a:endParaRPr>
          </a:p>
        </p:txBody>
      </p:sp>
    </p:spTree>
    <p:extLst>
      <p:ext uri="{BB962C8B-B14F-4D97-AF65-F5344CB8AC3E}">
        <p14:creationId xmlns:p14="http://schemas.microsoft.com/office/powerpoint/2010/main" val="2144525733"/>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ITU tools</a:t>
            </a:r>
            <a:endParaRPr lang="en-GB" dirty="0"/>
          </a:p>
        </p:txBody>
      </p:sp>
      <p:sp>
        <p:nvSpPr>
          <p:cNvPr id="3" name="Content Placeholder 2"/>
          <p:cNvSpPr>
            <a:spLocks noGrp="1"/>
          </p:cNvSpPr>
          <p:nvPr>
            <p:ph idx="1"/>
          </p:nvPr>
        </p:nvSpPr>
        <p:spPr/>
        <p:txBody>
          <a:bodyPr>
            <a:normAutofit/>
          </a:bodyPr>
          <a:lstStyle/>
          <a:p>
            <a:r>
              <a:rPr lang="en-GB" dirty="0"/>
              <a:t>The ITU makes available a wide range of tools in the following categories:</a:t>
            </a:r>
          </a:p>
          <a:p>
            <a:pPr lvl="1"/>
            <a:r>
              <a:rPr lang="en-GB" dirty="0"/>
              <a:t>Space Services Software</a:t>
            </a:r>
          </a:p>
          <a:p>
            <a:pPr lvl="1"/>
            <a:r>
              <a:rPr lang="en-GB" dirty="0"/>
              <a:t>Terrestrial Services Software</a:t>
            </a:r>
          </a:p>
          <a:p>
            <a:pPr lvl="1"/>
            <a:r>
              <a:rPr lang="en-GB" dirty="0"/>
              <a:t>SG3 Databanks</a:t>
            </a:r>
          </a:p>
          <a:p>
            <a:pPr lvl="1"/>
            <a:r>
              <a:rPr lang="en-GB" dirty="0"/>
              <a:t>Global Administration Data System (GLAD)</a:t>
            </a:r>
          </a:p>
          <a:p>
            <a:pPr lvl="1"/>
            <a:r>
              <a:rPr lang="en-GB" dirty="0"/>
              <a:t>Maritime Mobile Access and Retrieval System (MARS</a:t>
            </a:r>
            <a:r>
              <a:rPr lang="en-GB" dirty="0" smtClean="0"/>
              <a:t>)</a:t>
            </a:r>
          </a:p>
          <a:p>
            <a:pPr lvl="1"/>
            <a:r>
              <a:rPr lang="en-GB" dirty="0" smtClean="0"/>
              <a:t>SMS4DC</a:t>
            </a:r>
          </a:p>
          <a:p>
            <a:r>
              <a:rPr lang="en-GB" dirty="0" smtClean="0"/>
              <a:t>These are available for download from the ITU website either for free or at a relatively low cost</a:t>
            </a:r>
          </a:p>
          <a:p>
            <a:r>
              <a:rPr lang="en-GB" dirty="0" smtClean="0"/>
              <a:t>We look briefly at some of the major tools in the following slides</a:t>
            </a:r>
            <a:endParaRPr lang="en-GB" dirty="0"/>
          </a:p>
        </p:txBody>
      </p:sp>
    </p:spTree>
    <p:extLst>
      <p:ext uri="{BB962C8B-B14F-4D97-AF65-F5344CB8AC3E}">
        <p14:creationId xmlns:p14="http://schemas.microsoft.com/office/powerpoint/2010/main" val="3936860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48680"/>
          </a:xfrm>
        </p:spPr>
        <p:txBody>
          <a:bodyPr>
            <a:normAutofit fontScale="90000"/>
          </a:bodyPr>
          <a:lstStyle/>
          <a:p>
            <a:r>
              <a:rPr lang="en-GB" dirty="0" smtClean="0"/>
              <a:t>Space (1)</a:t>
            </a:r>
            <a:endParaRPr lang="en-GB" dirty="0"/>
          </a:p>
        </p:txBody>
      </p:sp>
      <p:sp>
        <p:nvSpPr>
          <p:cNvPr id="3" name="Content Placeholder 2"/>
          <p:cNvSpPr>
            <a:spLocks noGrp="1"/>
          </p:cNvSpPr>
          <p:nvPr>
            <p:ph idx="1"/>
          </p:nvPr>
        </p:nvSpPr>
        <p:spPr>
          <a:xfrm>
            <a:off x="1775520" y="692696"/>
            <a:ext cx="8640960" cy="5472608"/>
          </a:xfrm>
        </p:spPr>
        <p:txBody>
          <a:bodyPr>
            <a:normAutofit/>
          </a:bodyPr>
          <a:lstStyle/>
          <a:p>
            <a:r>
              <a:rPr lang="en-GB" dirty="0"/>
              <a:t>AP7Capture - Capture system for AP7 Input </a:t>
            </a:r>
            <a:r>
              <a:rPr lang="en-GB" dirty="0" smtClean="0"/>
              <a:t>parameters</a:t>
            </a:r>
          </a:p>
          <a:p>
            <a:pPr lvl="1"/>
            <a:r>
              <a:rPr lang="en-GB" dirty="0" smtClean="0"/>
              <a:t>Software </a:t>
            </a:r>
            <a:r>
              <a:rPr lang="en-GB" dirty="0"/>
              <a:t>package which allows the capture and modification of data that is relevant to the AP7 </a:t>
            </a:r>
            <a:r>
              <a:rPr lang="en-GB" dirty="0" smtClean="0"/>
              <a:t>Analysis</a:t>
            </a:r>
            <a:endParaRPr lang="en-GB" dirty="0"/>
          </a:p>
          <a:p>
            <a:r>
              <a:rPr lang="en-GB" dirty="0"/>
              <a:t>Electronic submission of graphical </a:t>
            </a:r>
            <a:r>
              <a:rPr lang="en-GB" dirty="0" smtClean="0"/>
              <a:t>Data</a:t>
            </a:r>
          </a:p>
          <a:p>
            <a:pPr lvl="1"/>
            <a:r>
              <a:rPr lang="en-GB" dirty="0" smtClean="0"/>
              <a:t>Description </a:t>
            </a:r>
            <a:r>
              <a:rPr lang="en-GB" dirty="0"/>
              <a:t>of the format for electronic submission of graphical data related to satellite </a:t>
            </a:r>
            <a:r>
              <a:rPr lang="en-GB" dirty="0" smtClean="0"/>
              <a:t>networks</a:t>
            </a:r>
            <a:endParaRPr lang="en-GB" dirty="0"/>
          </a:p>
          <a:p>
            <a:r>
              <a:rPr lang="en-GB" dirty="0"/>
              <a:t>GIBC - Graphical Interface for Batch </a:t>
            </a:r>
            <a:r>
              <a:rPr lang="en-GB" dirty="0" smtClean="0"/>
              <a:t>Calculations</a:t>
            </a:r>
          </a:p>
          <a:p>
            <a:pPr lvl="1"/>
            <a:r>
              <a:rPr lang="en-GB" dirty="0" smtClean="0"/>
              <a:t>Software </a:t>
            </a:r>
            <a:r>
              <a:rPr lang="en-GB" dirty="0"/>
              <a:t>package which provides the user with the ability to carry out calculations on satellite networks </a:t>
            </a:r>
            <a:r>
              <a:rPr lang="en-GB" dirty="0" smtClean="0"/>
              <a:t>which </a:t>
            </a:r>
            <a:r>
              <a:rPr lang="en-GB" dirty="0"/>
              <a:t>allow determining the coordination </a:t>
            </a:r>
            <a:r>
              <a:rPr lang="en-GB" dirty="0" smtClean="0"/>
              <a:t>requirements</a:t>
            </a:r>
            <a:endParaRPr lang="en-GB" dirty="0"/>
          </a:p>
          <a:p>
            <a:r>
              <a:rPr lang="en-GB" dirty="0" smtClean="0"/>
              <a:t>GIMS </a:t>
            </a:r>
            <a:r>
              <a:rPr lang="en-GB" dirty="0"/>
              <a:t>- Graphical Interference </a:t>
            </a:r>
            <a:r>
              <a:rPr lang="en-GB" dirty="0" smtClean="0"/>
              <a:t>Management</a:t>
            </a:r>
          </a:p>
          <a:p>
            <a:pPr lvl="1"/>
            <a:r>
              <a:rPr lang="en-GB" dirty="0" smtClean="0"/>
              <a:t>Software </a:t>
            </a:r>
            <a:r>
              <a:rPr lang="en-GB" dirty="0"/>
              <a:t>package which allows the capture and modification of graphical data relating to the electronic notification of satellite </a:t>
            </a:r>
            <a:r>
              <a:rPr lang="en-GB" dirty="0" smtClean="0"/>
              <a:t>networks</a:t>
            </a:r>
            <a:endParaRPr lang="en-GB" dirty="0"/>
          </a:p>
          <a:p>
            <a:r>
              <a:rPr lang="en-GB" dirty="0" smtClean="0"/>
              <a:t>SAM </a:t>
            </a:r>
            <a:r>
              <a:rPr lang="en-GB" dirty="0"/>
              <a:t>- Space Applications </a:t>
            </a:r>
            <a:r>
              <a:rPr lang="en-GB" dirty="0" smtClean="0"/>
              <a:t>Manager</a:t>
            </a:r>
          </a:p>
          <a:p>
            <a:pPr lvl="1"/>
            <a:r>
              <a:rPr lang="en-GB" dirty="0" smtClean="0"/>
              <a:t>This </a:t>
            </a:r>
            <a:r>
              <a:rPr lang="en-GB" dirty="0"/>
              <a:t>software provides the user with a unique tool to easily run all installed BR Space Applications software from a global, menu-driven list, rather than searching for and starting applications </a:t>
            </a:r>
            <a:r>
              <a:rPr lang="en-GB" dirty="0" smtClean="0"/>
              <a:t>individually</a:t>
            </a:r>
            <a:endParaRPr lang="en-GB" dirty="0"/>
          </a:p>
        </p:txBody>
      </p:sp>
    </p:spTree>
    <p:extLst>
      <p:ext uri="{BB962C8B-B14F-4D97-AF65-F5344CB8AC3E}">
        <p14:creationId xmlns:p14="http://schemas.microsoft.com/office/powerpoint/2010/main" val="37491185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441" y="0"/>
            <a:ext cx="8229600" cy="476672"/>
          </a:xfrm>
        </p:spPr>
        <p:txBody>
          <a:bodyPr>
            <a:normAutofit fontScale="90000"/>
          </a:bodyPr>
          <a:lstStyle/>
          <a:p>
            <a:r>
              <a:rPr lang="en-GB" dirty="0" smtClean="0"/>
              <a:t>Space (2)</a:t>
            </a:r>
            <a:endParaRPr lang="en-GB" dirty="0"/>
          </a:p>
        </p:txBody>
      </p:sp>
      <p:sp>
        <p:nvSpPr>
          <p:cNvPr id="3" name="Content Placeholder 2"/>
          <p:cNvSpPr>
            <a:spLocks noGrp="1"/>
          </p:cNvSpPr>
          <p:nvPr>
            <p:ph idx="1"/>
          </p:nvPr>
        </p:nvSpPr>
        <p:spPr>
          <a:xfrm>
            <a:off x="1775520" y="620688"/>
            <a:ext cx="8712968" cy="5472608"/>
          </a:xfrm>
        </p:spPr>
        <p:txBody>
          <a:bodyPr>
            <a:normAutofit/>
          </a:bodyPr>
          <a:lstStyle/>
          <a:p>
            <a:r>
              <a:rPr lang="en-GB" dirty="0"/>
              <a:t>SNL – Space Network </a:t>
            </a:r>
            <a:r>
              <a:rPr lang="en-GB" dirty="0" smtClean="0"/>
              <a:t>List</a:t>
            </a:r>
          </a:p>
          <a:p>
            <a:pPr lvl="1"/>
            <a:r>
              <a:rPr lang="en-GB" dirty="0" smtClean="0"/>
              <a:t>Planned </a:t>
            </a:r>
            <a:r>
              <a:rPr lang="en-GB" dirty="0"/>
              <a:t>or existing space stations and earth stations giving information on the use of the frequency spectrum, </a:t>
            </a:r>
            <a:r>
              <a:rPr lang="en-GB" dirty="0" smtClean="0"/>
              <a:t>and orbits</a:t>
            </a:r>
            <a:endParaRPr lang="en-GB" dirty="0"/>
          </a:p>
          <a:p>
            <a:r>
              <a:rPr lang="en-GB" dirty="0"/>
              <a:t>SNS – Space Network </a:t>
            </a:r>
            <a:r>
              <a:rPr lang="en-GB" dirty="0" smtClean="0"/>
              <a:t>Systems</a:t>
            </a:r>
          </a:p>
          <a:p>
            <a:pPr lvl="1"/>
            <a:r>
              <a:rPr lang="en-GB" dirty="0" smtClean="0"/>
              <a:t>Online </a:t>
            </a:r>
            <a:r>
              <a:rPr lang="en-GB" dirty="0"/>
              <a:t>data-retrieval system containing AP4 data of almost 10500 </a:t>
            </a:r>
            <a:r>
              <a:rPr lang="en-GB" dirty="0" smtClean="0"/>
              <a:t>GSO </a:t>
            </a:r>
            <a:r>
              <a:rPr lang="en-GB" dirty="0"/>
              <a:t>filings, 1100 </a:t>
            </a:r>
            <a:r>
              <a:rPr lang="en-GB" dirty="0" smtClean="0"/>
              <a:t>non-GSO filings </a:t>
            </a:r>
            <a:r>
              <a:rPr lang="en-GB" dirty="0"/>
              <a:t>and 8000 earth station </a:t>
            </a:r>
            <a:r>
              <a:rPr lang="en-GB" dirty="0" smtClean="0"/>
              <a:t>filings</a:t>
            </a:r>
            <a:endParaRPr lang="en-GB" dirty="0"/>
          </a:p>
          <a:p>
            <a:r>
              <a:rPr lang="en-GB" dirty="0" err="1"/>
              <a:t>SpaceCap</a:t>
            </a:r>
            <a:r>
              <a:rPr lang="en-GB" dirty="0"/>
              <a:t> – Space data </a:t>
            </a:r>
            <a:r>
              <a:rPr lang="en-GB" dirty="0" smtClean="0"/>
              <a:t>capture</a:t>
            </a:r>
          </a:p>
          <a:p>
            <a:pPr lvl="1"/>
            <a:r>
              <a:rPr lang="en-GB" dirty="0" smtClean="0"/>
              <a:t>Data </a:t>
            </a:r>
            <a:r>
              <a:rPr lang="en-GB" dirty="0"/>
              <a:t>capture software for electronic notification of satellite networks and earth stations in the space </a:t>
            </a:r>
            <a:r>
              <a:rPr lang="en-GB" dirty="0" err="1"/>
              <a:t>radiocommunications</a:t>
            </a:r>
            <a:r>
              <a:rPr lang="en-GB" dirty="0"/>
              <a:t> </a:t>
            </a:r>
            <a:r>
              <a:rPr lang="en-GB" dirty="0" smtClean="0"/>
              <a:t>services</a:t>
            </a:r>
            <a:endParaRPr lang="en-GB" dirty="0"/>
          </a:p>
          <a:p>
            <a:r>
              <a:rPr lang="en-GB" dirty="0" err="1"/>
              <a:t>SpaceCom</a:t>
            </a:r>
            <a:r>
              <a:rPr lang="en-GB" dirty="0"/>
              <a:t> - Capture system for comments on  Special Sections </a:t>
            </a:r>
            <a:endParaRPr lang="en-GB" dirty="0" smtClean="0"/>
          </a:p>
          <a:p>
            <a:pPr lvl="1"/>
            <a:r>
              <a:rPr lang="en-GB" dirty="0" smtClean="0"/>
              <a:t>Stand-alone </a:t>
            </a:r>
            <a:r>
              <a:rPr lang="en-GB" dirty="0"/>
              <a:t>application designed to assist administrations and the Bureau in the management of the </a:t>
            </a:r>
            <a:r>
              <a:rPr lang="en-GB" dirty="0" smtClean="0"/>
              <a:t>comments</a:t>
            </a:r>
            <a:endParaRPr lang="en-GB" dirty="0"/>
          </a:p>
          <a:p>
            <a:r>
              <a:rPr lang="en-GB" dirty="0" err="1"/>
              <a:t>SpacePub</a:t>
            </a:r>
            <a:r>
              <a:rPr lang="en-GB" dirty="0"/>
              <a:t> – Space </a:t>
            </a:r>
            <a:r>
              <a:rPr lang="en-GB" dirty="0" smtClean="0"/>
              <a:t>Publication</a:t>
            </a:r>
          </a:p>
          <a:p>
            <a:pPr lvl="1"/>
            <a:r>
              <a:rPr lang="en-GB" dirty="0" smtClean="0"/>
              <a:t>Software for </a:t>
            </a:r>
            <a:r>
              <a:rPr lang="en-GB" dirty="0"/>
              <a:t>printing satellite networks / Earth stations from </a:t>
            </a:r>
            <a:r>
              <a:rPr lang="en-GB" dirty="0" smtClean="0"/>
              <a:t>SRS database</a:t>
            </a:r>
            <a:endParaRPr lang="en-GB" dirty="0"/>
          </a:p>
          <a:p>
            <a:r>
              <a:rPr lang="en-GB" dirty="0" err="1"/>
              <a:t>SpaceQry</a:t>
            </a:r>
            <a:r>
              <a:rPr lang="en-GB" dirty="0"/>
              <a:t> – Space Query and Extract </a:t>
            </a:r>
            <a:r>
              <a:rPr lang="en-GB" dirty="0" smtClean="0"/>
              <a:t>System</a:t>
            </a:r>
          </a:p>
          <a:p>
            <a:pPr lvl="1"/>
            <a:r>
              <a:rPr lang="en-GB" dirty="0" smtClean="0"/>
              <a:t>Software </a:t>
            </a:r>
            <a:r>
              <a:rPr lang="en-GB" dirty="0"/>
              <a:t>package which provides access to the </a:t>
            </a:r>
            <a:r>
              <a:rPr lang="en-GB" dirty="0" err="1"/>
              <a:t>Radiocommunication</a:t>
            </a:r>
            <a:r>
              <a:rPr lang="en-GB" dirty="0"/>
              <a:t> Bureau's Space </a:t>
            </a:r>
            <a:r>
              <a:rPr lang="en-GB" dirty="0" err="1"/>
              <a:t>Radiocommunication</a:t>
            </a:r>
            <a:r>
              <a:rPr lang="en-GB" dirty="0"/>
              <a:t> Stations </a:t>
            </a:r>
            <a:r>
              <a:rPr lang="en-GB" dirty="0" smtClean="0"/>
              <a:t>database</a:t>
            </a:r>
            <a:endParaRPr lang="en-GB" dirty="0"/>
          </a:p>
        </p:txBody>
      </p:sp>
    </p:spTree>
    <p:extLst>
      <p:ext uri="{BB962C8B-B14F-4D97-AF65-F5344CB8AC3E}">
        <p14:creationId xmlns:p14="http://schemas.microsoft.com/office/powerpoint/2010/main" val="4026092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404664"/>
          </a:xfrm>
        </p:spPr>
        <p:txBody>
          <a:bodyPr>
            <a:normAutofit fontScale="90000"/>
          </a:bodyPr>
          <a:lstStyle/>
          <a:p>
            <a:r>
              <a:rPr lang="en-GB" dirty="0" smtClean="0"/>
              <a:t>Space (3)</a:t>
            </a:r>
            <a:endParaRPr lang="en-GB" dirty="0"/>
          </a:p>
        </p:txBody>
      </p:sp>
      <p:sp>
        <p:nvSpPr>
          <p:cNvPr id="3" name="Content Placeholder 2"/>
          <p:cNvSpPr>
            <a:spLocks noGrp="1"/>
          </p:cNvSpPr>
          <p:nvPr>
            <p:ph idx="1"/>
          </p:nvPr>
        </p:nvSpPr>
        <p:spPr>
          <a:xfrm>
            <a:off x="1847528" y="548681"/>
            <a:ext cx="8640960" cy="5688632"/>
          </a:xfrm>
        </p:spPr>
        <p:txBody>
          <a:bodyPr>
            <a:normAutofit/>
          </a:bodyPr>
          <a:lstStyle/>
          <a:p>
            <a:r>
              <a:rPr lang="en-GB" dirty="0" err="1"/>
              <a:t>SpaceRefdb</a:t>
            </a:r>
            <a:r>
              <a:rPr lang="en-GB" dirty="0"/>
              <a:t> – Space Reference </a:t>
            </a:r>
            <a:r>
              <a:rPr lang="en-GB" dirty="0" smtClean="0"/>
              <a:t>Tables</a:t>
            </a:r>
          </a:p>
          <a:p>
            <a:pPr lvl="1"/>
            <a:r>
              <a:rPr lang="en-GB" dirty="0" smtClean="0"/>
              <a:t>Software </a:t>
            </a:r>
            <a:r>
              <a:rPr lang="en-GB" dirty="0"/>
              <a:t>to install an up-to-date copy of the BR Reference </a:t>
            </a:r>
            <a:r>
              <a:rPr lang="en-GB" dirty="0" smtClean="0"/>
              <a:t>tables</a:t>
            </a:r>
            <a:endParaRPr lang="en-GB" dirty="0"/>
          </a:p>
          <a:p>
            <a:r>
              <a:rPr lang="en-GB" dirty="0" err="1"/>
              <a:t>SpaceVal</a:t>
            </a:r>
            <a:r>
              <a:rPr lang="en-GB" dirty="0"/>
              <a:t> – Space Filings Validation </a:t>
            </a:r>
            <a:r>
              <a:rPr lang="en-GB" dirty="0" smtClean="0"/>
              <a:t>Software</a:t>
            </a:r>
          </a:p>
          <a:p>
            <a:pPr lvl="1"/>
            <a:r>
              <a:rPr lang="en-GB" dirty="0" smtClean="0"/>
              <a:t>Software </a:t>
            </a:r>
            <a:r>
              <a:rPr lang="en-GB" dirty="0"/>
              <a:t>for validating electronic notices captured by the BR </a:t>
            </a:r>
            <a:r>
              <a:rPr lang="en-GB" dirty="0" err="1"/>
              <a:t>SpaceCap</a:t>
            </a:r>
            <a:r>
              <a:rPr lang="en-GB" dirty="0"/>
              <a:t> </a:t>
            </a:r>
            <a:r>
              <a:rPr lang="en-GB" dirty="0" smtClean="0"/>
              <a:t>software - </a:t>
            </a:r>
            <a:r>
              <a:rPr lang="en-GB" dirty="0"/>
              <a:t>provides interactive validation facility in </a:t>
            </a:r>
            <a:r>
              <a:rPr lang="en-GB" dirty="0" err="1" smtClean="0"/>
              <a:t>SpaceCap</a:t>
            </a:r>
            <a:endParaRPr lang="en-GB" dirty="0"/>
          </a:p>
          <a:p>
            <a:r>
              <a:rPr lang="en-GB" dirty="0"/>
              <a:t>SPS – Space Plans System  (</a:t>
            </a:r>
            <a:r>
              <a:rPr lang="en-GB" dirty="0" err="1" smtClean="0"/>
              <a:t>MSPACEg</a:t>
            </a:r>
            <a:r>
              <a:rPr lang="en-GB" dirty="0" smtClean="0"/>
              <a:t>)</a:t>
            </a:r>
          </a:p>
          <a:p>
            <a:pPr lvl="1"/>
            <a:r>
              <a:rPr lang="en-GB" dirty="0" smtClean="0"/>
              <a:t>The </a:t>
            </a:r>
            <a:r>
              <a:rPr lang="en-GB" dirty="0"/>
              <a:t>SPS computer system has been developed to allow determination of the coordination requirements for the Plans for space networks in Appendices 30 and 30A of the Radio </a:t>
            </a:r>
            <a:r>
              <a:rPr lang="en-GB" dirty="0" smtClean="0"/>
              <a:t>Regulations</a:t>
            </a:r>
            <a:endParaRPr lang="en-GB" dirty="0"/>
          </a:p>
          <a:p>
            <a:r>
              <a:rPr lang="en-GB" dirty="0" err="1" smtClean="0"/>
              <a:t>SRSConvert</a:t>
            </a:r>
            <a:r>
              <a:rPr lang="en-GB" dirty="0" smtClean="0"/>
              <a:t> </a:t>
            </a:r>
            <a:r>
              <a:rPr lang="en-GB" dirty="0"/>
              <a:t>– Database Conversion </a:t>
            </a:r>
            <a:r>
              <a:rPr lang="en-GB" dirty="0" smtClean="0"/>
              <a:t>Utility</a:t>
            </a:r>
          </a:p>
          <a:p>
            <a:pPr lvl="1"/>
            <a:r>
              <a:rPr lang="en-GB" dirty="0" smtClean="0"/>
              <a:t>Utility </a:t>
            </a:r>
            <a:r>
              <a:rPr lang="en-GB" dirty="0"/>
              <a:t>which allows the user to convert the data contained in an existing SRS-formatted database from a version 5 database into a version 6 </a:t>
            </a:r>
            <a:r>
              <a:rPr lang="en-GB" dirty="0" smtClean="0"/>
              <a:t>database</a:t>
            </a:r>
            <a:endParaRPr lang="en-GB" dirty="0"/>
          </a:p>
          <a:p>
            <a:r>
              <a:rPr lang="en-GB" dirty="0" err="1"/>
              <a:t>SRSFixDB</a:t>
            </a:r>
            <a:r>
              <a:rPr lang="en-GB" dirty="0"/>
              <a:t> – Fix Electronic Notification Database </a:t>
            </a:r>
            <a:r>
              <a:rPr lang="en-GB" dirty="0" smtClean="0"/>
              <a:t>Utility</a:t>
            </a:r>
          </a:p>
          <a:p>
            <a:pPr lvl="1"/>
            <a:r>
              <a:rPr lang="en-GB" dirty="0" smtClean="0"/>
              <a:t>Utility </a:t>
            </a:r>
            <a:r>
              <a:rPr lang="en-GB" dirty="0"/>
              <a:t>that was created to correct certain information in electronic notification databases that were sent to the </a:t>
            </a:r>
            <a:r>
              <a:rPr lang="en-GB" dirty="0" smtClean="0"/>
              <a:t>BR</a:t>
            </a:r>
            <a:endParaRPr lang="en-GB" dirty="0"/>
          </a:p>
        </p:txBody>
      </p:sp>
    </p:spTree>
    <p:extLst>
      <p:ext uri="{BB962C8B-B14F-4D97-AF65-F5344CB8AC3E}">
        <p14:creationId xmlns:p14="http://schemas.microsoft.com/office/powerpoint/2010/main" val="31721897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48680"/>
          </a:xfrm>
        </p:spPr>
        <p:txBody>
          <a:bodyPr>
            <a:normAutofit fontScale="90000"/>
          </a:bodyPr>
          <a:lstStyle/>
          <a:p>
            <a:r>
              <a:rPr lang="en-GB" dirty="0" smtClean="0"/>
              <a:t>Terrestrial</a:t>
            </a:r>
            <a:endParaRPr lang="en-GB" dirty="0"/>
          </a:p>
        </p:txBody>
      </p:sp>
      <p:sp>
        <p:nvSpPr>
          <p:cNvPr id="3" name="Content Placeholder 2"/>
          <p:cNvSpPr>
            <a:spLocks noGrp="1"/>
          </p:cNvSpPr>
          <p:nvPr>
            <p:ph idx="1"/>
          </p:nvPr>
        </p:nvSpPr>
        <p:spPr>
          <a:xfrm>
            <a:off x="1847528" y="476672"/>
            <a:ext cx="8712968" cy="6120680"/>
          </a:xfrm>
        </p:spPr>
        <p:txBody>
          <a:bodyPr>
            <a:normAutofit/>
          </a:bodyPr>
          <a:lstStyle/>
          <a:p>
            <a:r>
              <a:rPr lang="en-GB" dirty="0"/>
              <a:t>Propagation and compatibility calculations for HF </a:t>
            </a:r>
            <a:r>
              <a:rPr lang="en-GB" dirty="0" smtClean="0"/>
              <a:t>broadcasting</a:t>
            </a:r>
            <a:r>
              <a:rPr lang="en-GB" dirty="0"/>
              <a:t> </a:t>
            </a:r>
          </a:p>
          <a:p>
            <a:pPr lvl="1"/>
            <a:r>
              <a:rPr lang="en-GB" dirty="0"/>
              <a:t>HFBCANT - Calculations of HF antenna patterns  </a:t>
            </a:r>
          </a:p>
          <a:p>
            <a:pPr lvl="1"/>
            <a:r>
              <a:rPr lang="en-GB" dirty="0"/>
              <a:t>HFBCREQ - Preparation of electronic file for </a:t>
            </a:r>
            <a:r>
              <a:rPr lang="en-GB" dirty="0" smtClean="0"/>
              <a:t>submission</a:t>
            </a:r>
            <a:endParaRPr lang="en-GB" dirty="0"/>
          </a:p>
          <a:p>
            <a:pPr lvl="1"/>
            <a:r>
              <a:rPr lang="en-GB" dirty="0"/>
              <a:t>HFBCVAL - Validation of electronic file of HF </a:t>
            </a:r>
            <a:r>
              <a:rPr lang="en-GB" dirty="0" smtClean="0"/>
              <a:t>requirements</a:t>
            </a:r>
            <a:r>
              <a:rPr lang="en-GB" dirty="0"/>
              <a:t> </a:t>
            </a:r>
          </a:p>
          <a:p>
            <a:pPr lvl="1"/>
            <a:r>
              <a:rPr lang="en-GB" dirty="0" err="1"/>
              <a:t>eNotices</a:t>
            </a:r>
            <a:r>
              <a:rPr lang="en-GB" dirty="0"/>
              <a:t> - Preparation of electronic notices for broadcasting </a:t>
            </a:r>
            <a:r>
              <a:rPr lang="en-GB" dirty="0" smtClean="0"/>
              <a:t>services</a:t>
            </a:r>
            <a:r>
              <a:rPr lang="en-GB" dirty="0"/>
              <a:t> </a:t>
            </a:r>
          </a:p>
          <a:p>
            <a:pPr lvl="1"/>
            <a:r>
              <a:rPr lang="en-GB" dirty="0"/>
              <a:t>GE84PLN - Interference calculations and frequency search for VHF-FM services in relation to the GE84 </a:t>
            </a:r>
            <a:r>
              <a:rPr lang="en-GB" dirty="0" smtClean="0"/>
              <a:t>Agreement</a:t>
            </a:r>
            <a:r>
              <a:rPr lang="en-GB" dirty="0"/>
              <a:t> </a:t>
            </a:r>
          </a:p>
          <a:p>
            <a:pPr lvl="1"/>
            <a:r>
              <a:rPr lang="en-GB" dirty="0"/>
              <a:t>GE06Calc - Coordination and conformity calculations in relation to the GE06 </a:t>
            </a:r>
            <a:r>
              <a:rPr lang="en-GB" dirty="0" smtClean="0"/>
              <a:t>Agreement</a:t>
            </a:r>
            <a:endParaRPr lang="en-GB" dirty="0"/>
          </a:p>
          <a:p>
            <a:r>
              <a:rPr lang="en-GB" dirty="0" smtClean="0"/>
              <a:t>Web-based </a:t>
            </a:r>
            <a:r>
              <a:rPr lang="en-GB" dirty="0"/>
              <a:t>software  </a:t>
            </a:r>
            <a:r>
              <a:rPr lang="en-GB" dirty="0" err="1"/>
              <a:t>eBCD</a:t>
            </a:r>
            <a:r>
              <a:rPr lang="en-GB" dirty="0"/>
              <a:t> - A portal for broadcasting services</a:t>
            </a:r>
          </a:p>
          <a:p>
            <a:pPr lvl="1"/>
            <a:r>
              <a:rPr lang="en-GB" dirty="0" err="1"/>
              <a:t>eQry</a:t>
            </a:r>
            <a:r>
              <a:rPr lang="en-GB" dirty="0"/>
              <a:t> - Broadcasting </a:t>
            </a:r>
            <a:r>
              <a:rPr lang="en-GB" dirty="0" smtClean="0"/>
              <a:t>data</a:t>
            </a:r>
            <a:endParaRPr lang="en-GB" dirty="0"/>
          </a:p>
          <a:p>
            <a:pPr lvl="1"/>
            <a:r>
              <a:rPr lang="en-GB" dirty="0" err="1"/>
              <a:t>ePub</a:t>
            </a:r>
            <a:r>
              <a:rPr lang="en-GB" dirty="0"/>
              <a:t> - Special Sections and MIFR broadcasting publications</a:t>
            </a:r>
          </a:p>
          <a:p>
            <a:pPr lvl="1"/>
            <a:r>
              <a:rPr lang="en-GB" dirty="0" err="1"/>
              <a:t>eTools</a:t>
            </a:r>
            <a:r>
              <a:rPr lang="en-GB" dirty="0"/>
              <a:t> - Broadcasting planning tools on the web</a:t>
            </a:r>
          </a:p>
          <a:p>
            <a:pPr lvl="1"/>
            <a:r>
              <a:rPr lang="en-GB" dirty="0" err="1"/>
              <a:t>MyAdmin</a:t>
            </a:r>
            <a:r>
              <a:rPr lang="en-GB" dirty="0"/>
              <a:t> - Portal for individual Administration providing information on broadcasting assignments and results of requested </a:t>
            </a:r>
            <a:r>
              <a:rPr lang="en-GB" dirty="0" smtClean="0"/>
              <a:t>studies</a:t>
            </a:r>
            <a:endParaRPr lang="en-GB" dirty="0"/>
          </a:p>
          <a:p>
            <a:pPr lvl="1"/>
            <a:r>
              <a:rPr lang="en-GB" dirty="0"/>
              <a:t>SRTM3 - calculations of antenna effective height using data from publicly available SRTM3 digital terrain </a:t>
            </a:r>
            <a:r>
              <a:rPr lang="en-GB" dirty="0" smtClean="0"/>
              <a:t>model</a:t>
            </a:r>
          </a:p>
        </p:txBody>
      </p:sp>
    </p:spTree>
    <p:extLst>
      <p:ext uri="{BB962C8B-B14F-4D97-AF65-F5344CB8AC3E}">
        <p14:creationId xmlns:p14="http://schemas.microsoft.com/office/powerpoint/2010/main" val="251861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703512" y="178188"/>
            <a:ext cx="8064896" cy="523198"/>
          </a:xfrm>
        </p:spPr>
        <p:txBody>
          <a:bodyPr/>
          <a:lstStyle/>
          <a:p>
            <a:pPr algn="l" eaLnBrk="1" hangingPunct="1">
              <a:defRPr/>
            </a:pPr>
            <a:r>
              <a:rPr lang="en-GB" sz="2800" dirty="0"/>
              <a:t>International Frequency Allocations</a:t>
            </a:r>
          </a:p>
        </p:txBody>
      </p:sp>
      <p:pic>
        <p:nvPicPr>
          <p:cNvPr id="1203" name="Picture 1202"/>
          <p:cNvPicPr/>
          <p:nvPr/>
        </p:nvPicPr>
        <p:blipFill rotWithShape="1">
          <a:blip r:embed="rId3" cstate="print">
            <a:extLst>
              <a:ext uri="{28A0092B-C50C-407E-A947-70E740481C1C}">
                <a14:useLocalDpi xmlns:a14="http://schemas.microsoft.com/office/drawing/2010/main" val="0"/>
              </a:ext>
            </a:extLst>
          </a:blip>
          <a:srcRect l="3880" r="6678"/>
          <a:stretch/>
        </p:blipFill>
        <p:spPr bwMode="auto">
          <a:xfrm>
            <a:off x="2135560" y="1118854"/>
            <a:ext cx="7344816" cy="4968552"/>
          </a:xfrm>
          <a:prstGeom prst="rect">
            <a:avLst/>
          </a:prstGeom>
          <a:noFill/>
        </p:spPr>
      </p:pic>
      <p:sp>
        <p:nvSpPr>
          <p:cNvPr id="1204" name="Rectangle 1194"/>
          <p:cNvSpPr>
            <a:spLocks noChangeArrowheads="1"/>
          </p:cNvSpPr>
          <p:nvPr/>
        </p:nvSpPr>
        <p:spPr bwMode="auto">
          <a:xfrm>
            <a:off x="3406991" y="6412197"/>
            <a:ext cx="5479770" cy="184666"/>
          </a:xfrm>
          <a:prstGeom prst="rect">
            <a:avLst/>
          </a:prstGeom>
          <a:noFill/>
          <a:ln w="9525">
            <a:noFill/>
            <a:miter lim="800000"/>
            <a:headEnd/>
            <a:tailEnd/>
          </a:ln>
        </p:spPr>
        <p:txBody>
          <a:bodyPr wrap="none" lIns="0" tIns="0" rIns="0" bIns="0">
            <a:spAutoFit/>
          </a:bodyPr>
          <a:lstStyle/>
          <a:p>
            <a:pPr eaLnBrk="0" hangingPunct="0"/>
            <a:r>
              <a:rPr lang="en-US" altLang="zh-CN" sz="1200" b="1" i="1" dirty="0">
                <a:latin typeface="Times New Roman" pitchFamily="18" charset="0"/>
                <a:ea typeface="SimSun"/>
                <a:cs typeface="Times New Roman" pitchFamily="18" charset="0"/>
              </a:rPr>
              <a:t>The shaded part represents the Tropical Zones as defined in Nos. 5.16 to 5.20 and 5.21</a:t>
            </a:r>
            <a:endParaRPr lang="en-US" altLang="zh-CN" sz="3200" b="1" i="1" dirty="0">
              <a:latin typeface="Times New Roman" pitchFamily="18" charset="0"/>
              <a:ea typeface="SimSun"/>
              <a:cs typeface="Times New Roman" pitchFamily="18" charset="0"/>
            </a:endParaRPr>
          </a:p>
        </p:txBody>
      </p:sp>
    </p:spTree>
    <p:extLst>
      <p:ext uri="{BB962C8B-B14F-4D97-AF65-F5344CB8AC3E}">
        <p14:creationId xmlns:p14="http://schemas.microsoft.com/office/powerpoint/2010/main" val="4240120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C1E699-FCBF-4552-8673-4E9C0D0D67C2}"/>
</file>

<file path=customXml/itemProps2.xml><?xml version="1.0" encoding="utf-8"?>
<ds:datastoreItem xmlns:ds="http://schemas.openxmlformats.org/officeDocument/2006/customXml" ds:itemID="{A60C41E1-F410-4342-8893-FFE390B9C9C8}"/>
</file>

<file path=customXml/itemProps3.xml><?xml version="1.0" encoding="utf-8"?>
<ds:datastoreItem xmlns:ds="http://schemas.openxmlformats.org/officeDocument/2006/customXml" ds:itemID="{4D60A7D9-5FF8-4B80-A7D8-BCE7EE014694}"/>
</file>

<file path=docProps/app.xml><?xml version="1.0" encoding="utf-8"?>
<Properties xmlns="http://schemas.openxmlformats.org/officeDocument/2006/extended-properties" xmlns:vt="http://schemas.openxmlformats.org/officeDocument/2006/docPropsVTypes">
  <Template/>
  <TotalTime>728</TotalTime>
  <Words>5928</Words>
  <Application>Microsoft Office PowerPoint</Application>
  <PresentationFormat>Widescreen</PresentationFormat>
  <Paragraphs>815</Paragraphs>
  <Slides>87</Slides>
  <Notes>27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87</vt:i4>
      </vt:variant>
    </vt:vector>
  </HeadingPairs>
  <TitlesOfParts>
    <vt:vector size="103" baseType="lpstr">
      <vt:lpstr>SimSun</vt:lpstr>
      <vt:lpstr>Arial</vt:lpstr>
      <vt:lpstr>Arial Black</vt:lpstr>
      <vt:lpstr>Arial Narrow</vt:lpstr>
      <vt:lpstr>Book Antiqua</vt:lpstr>
      <vt:lpstr>Calibri</vt:lpstr>
      <vt:lpstr>Calibri Light</vt:lpstr>
      <vt:lpstr>Cambria</vt:lpstr>
      <vt:lpstr>Courier New</vt:lpstr>
      <vt:lpstr>Frutiger Neue LT W1G</vt:lpstr>
      <vt:lpstr>FrutigerBlackFO</vt:lpstr>
      <vt:lpstr>FrutigerRegFO</vt:lpstr>
      <vt:lpstr>Times New Roman</vt:lpstr>
      <vt:lpstr>Verdana</vt:lpstr>
      <vt:lpstr>Wingdings</vt:lpstr>
      <vt:lpstr>Office Theme</vt:lpstr>
      <vt:lpstr>National Spectrum Management &amp; its Automation  Training on SMS4DC Vientiane, Lao P.D.R  12 – 14 February 2019</vt:lpstr>
      <vt:lpstr>AGENDA</vt:lpstr>
      <vt:lpstr>PowerPoint Presentation</vt:lpstr>
      <vt:lpstr>PowerPoint Presentation</vt:lpstr>
      <vt:lpstr>RF Spectrum as a National Resource</vt:lpstr>
      <vt:lpstr>PowerPoint Presentation</vt:lpstr>
      <vt:lpstr>International roles of SM</vt:lpstr>
      <vt:lpstr>ITU and Spectrum Management</vt:lpstr>
      <vt:lpstr>International Frequency Allocations</vt:lpstr>
      <vt:lpstr>Regional Organizations</vt:lpstr>
      <vt:lpstr>Regional Organizations</vt:lpstr>
      <vt:lpstr>Bilateral</vt:lpstr>
      <vt:lpstr>PowerPoint Presentation</vt:lpstr>
      <vt:lpstr>PowerPoint Presentation</vt:lpstr>
      <vt:lpstr>PowerPoint Presentation</vt:lpstr>
      <vt:lpstr>Spectrum Management</vt:lpstr>
      <vt:lpstr>PowerPoint Presentation</vt:lpstr>
      <vt:lpstr>Role of National Spectrum Manager</vt:lpstr>
      <vt:lpstr>PowerPoint Presentation</vt:lpstr>
      <vt:lpstr>PowerPoint Presentation</vt:lpstr>
      <vt:lpstr>PowerPoint Presentation</vt:lpstr>
      <vt:lpstr>PowerPoint Presentation</vt:lpstr>
      <vt:lpstr>Generic contents list for the NTFA document</vt:lpstr>
      <vt:lpstr>NTFA Graphical Representation</vt:lpstr>
      <vt:lpstr>Regional NTFA:  European Frequency Information System (EFIS)</vt:lpstr>
      <vt:lpstr>Organizational Structure of National Spectrum Management Department</vt:lpstr>
      <vt:lpstr>Organizational Structure of National Spectrum Management Department</vt:lpstr>
      <vt:lpstr>Organizational Structure of SM Department</vt:lpstr>
      <vt:lpstr>ITU Recommendations on NRAs (SM-1047) – (1)</vt:lpstr>
      <vt:lpstr>ITU Recommendations on NRAs (SM-1047) – (2)</vt:lpstr>
      <vt:lpstr>National SM functions based on functional responsibilities</vt:lpstr>
      <vt:lpstr>General Procedure for Licensing </vt:lpstr>
      <vt:lpstr>PowerPoint Presentation</vt:lpstr>
      <vt:lpstr>Background</vt:lpstr>
      <vt:lpstr>Introduction</vt:lpstr>
      <vt:lpstr>Advantages of computer-aided SM</vt:lpstr>
      <vt:lpstr>Advantages of computer-aided SM</vt:lpstr>
      <vt:lpstr>Spectrum Management Data</vt:lpstr>
      <vt:lpstr>System architecture</vt:lpstr>
      <vt:lpstr>Database Management Systems (DBMS)</vt:lpstr>
      <vt:lpstr>Geographic Information Systems (GIS) </vt:lpstr>
      <vt:lpstr>PowerPoint Presentation</vt:lpstr>
      <vt:lpstr>RR App. 7</vt:lpstr>
      <vt:lpstr>Online calculation services</vt:lpstr>
      <vt:lpstr>SPECTRA</vt:lpstr>
      <vt:lpstr>TCI ASMS solutions</vt:lpstr>
      <vt:lpstr>ATDI</vt:lpstr>
      <vt:lpstr>ITU Spectrum Management System for Developing Countries (SMS4DC)</vt:lpstr>
      <vt:lpstr>SMS4DC subscribers</vt:lpstr>
      <vt:lpstr>For further reading:</vt:lpstr>
      <vt:lpstr>PowerPoint Presentation</vt:lpstr>
      <vt:lpstr>PowerPoint Presentation</vt:lpstr>
      <vt:lpstr>Example 1: Moldova</vt:lpstr>
      <vt:lpstr>Example 2: Bahrain</vt:lpstr>
      <vt:lpstr>Example 3: USA</vt:lpstr>
      <vt:lpstr>PowerPoint Presentation</vt:lpstr>
      <vt:lpstr>The structure of the regulator - overview</vt:lpstr>
      <vt:lpstr>Various legal frameworks</vt:lpstr>
      <vt:lpstr>Geography and politics (1)</vt:lpstr>
      <vt:lpstr>Geography and politics (2)</vt:lpstr>
      <vt:lpstr>Culture</vt:lpstr>
      <vt:lpstr>Level of economic development</vt:lpstr>
      <vt:lpstr>Best practices (1)</vt:lpstr>
      <vt:lpstr>Best practices (2)</vt:lpstr>
      <vt:lpstr>Best practices (3)</vt:lpstr>
      <vt:lpstr>Best practices (4)</vt:lpstr>
      <vt:lpstr>Best practices (5)</vt:lpstr>
      <vt:lpstr>Best practices (6)</vt:lpstr>
      <vt:lpstr>France (1)</vt:lpstr>
      <vt:lpstr>France (2) – Tasks and Prerogatives</vt:lpstr>
      <vt:lpstr>New Zealand (1)</vt:lpstr>
      <vt:lpstr>New Zealand (2) – Legislative framework</vt:lpstr>
      <vt:lpstr>Cameroon (1)</vt:lpstr>
      <vt:lpstr>Cameroon (2)</vt:lpstr>
      <vt:lpstr>Cameroon (3)</vt:lpstr>
      <vt:lpstr>Brazil (1)</vt:lpstr>
      <vt:lpstr>China (1)</vt:lpstr>
      <vt:lpstr>China (2)</vt:lpstr>
      <vt:lpstr>China (3)</vt:lpstr>
      <vt:lpstr>China (4) – Legislative framework</vt:lpstr>
      <vt:lpstr>Summary</vt:lpstr>
      <vt:lpstr>PowerPoint Presentation</vt:lpstr>
      <vt:lpstr>ITU tools</vt:lpstr>
      <vt:lpstr>Space (1)</vt:lpstr>
      <vt:lpstr>Space (2)</vt:lpstr>
      <vt:lpstr>Space (3)</vt:lpstr>
      <vt:lpstr>Terrestrial</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Topics</dc:title>
  <dc:creator>ITU - AMR</dc:creator>
  <cp:lastModifiedBy>ITU-AMR</cp:lastModifiedBy>
  <cp:revision>57</cp:revision>
  <dcterms:created xsi:type="dcterms:W3CDTF">2016-01-11T04:07:16Z</dcterms:created>
  <dcterms:modified xsi:type="dcterms:W3CDTF">2019-01-28T04:30:42Z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