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diagrams/data1.xml" ContentType="application/vnd.openxmlformats-officedocument.drawingml.diagramData+xml"/>
  <Override PartName="/ppt/diagrams/data3.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1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20.xml" ContentType="application/vnd.openxmlformats-officedocument.presentationml.slide+xml"/>
  <Override PartName="/ppt/slides/slide1.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notesSlides/notesSlide16.xml" ContentType="application/vnd.openxmlformats-officedocument.presentationml.notesSlide+xml"/>
  <Override PartName="/ppt/notesSlides/notesSlide18.xml" ContentType="application/vnd.openxmlformats-officedocument.presentationml.notesSlide+xml"/>
  <Override PartName="/ppt/notesSlides/notesSlide17.xml" ContentType="application/vnd.openxmlformats-officedocument.presentationml.notesSlide+xml"/>
  <Override PartName="/ppt/slideMasters/slideMaster1.xml" ContentType="application/vnd.openxmlformats-officedocument.presentationml.slideMaster+xml"/>
  <Override PartName="/ppt/notesSlides/notesSlide15.xml" ContentType="application/vnd.openxmlformats-officedocument.presentationml.notesSlid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xml" ContentType="application/vnd.openxmlformats-officedocument.presentationml.notesSlide+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8.xml" ContentType="application/vnd.openxmlformats-officedocument.presentationml.notesSlide+xml"/>
  <Override PartName="/ppt/notesSlides/notesSlide7.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Masters/notesMaster1.xml" ContentType="application/vnd.openxmlformats-officedocument.presentationml.notesMaster+xml"/>
  <Override PartName="/ppt/diagrams/colors1.xml" ContentType="application/vnd.openxmlformats-officedocument.drawingml.diagramColors+xml"/>
  <Override PartName="/ppt/diagrams/quickStyle1.xml" ContentType="application/vnd.openxmlformats-officedocument.drawingml.diagramStyle+xml"/>
  <Override PartName="/ppt/diagrams/layout1.xml" ContentType="application/vnd.openxmlformats-officedocument.drawingml.diagramLayout+xml"/>
  <Override PartName="/ppt/theme/theme1.xml" ContentType="application/vnd.openxmlformats-officedocument.theme+xml"/>
  <Override PartName="/ppt/theme/theme2.xml" ContentType="application/vnd.openxmlformats-officedocument.theme+xml"/>
  <Override PartName="/ppt/diagrams/drawing1.xml" ContentType="application/vnd.ms-office.drawingml.diagramDrawing+xml"/>
  <Override PartName="/ppt/commentAuthors.xml" ContentType="application/vnd.openxmlformats-officedocument.presentationml.commentAuthors+xml"/>
  <Override PartName="/ppt/diagrams/drawing3.xml" ContentType="application/vnd.ms-office.drawingml.diagramDrawing+xml"/>
  <Override PartName="/ppt/diagrams/colors3.xml" ContentType="application/vnd.openxmlformats-officedocument.drawingml.diagramColors+xml"/>
  <Override PartName="/ppt/diagrams/quickStyle3.xml" ContentType="application/vnd.openxmlformats-officedocument.drawingml.diagramStyle+xml"/>
  <Override PartName="/ppt/diagrams/layout3.xml" ContentType="application/vnd.openxmlformats-officedocument.drawingml.diagramLayout+xml"/>
  <Override PartName="/ppt/diagrams/drawing2.xml" ContentType="application/vnd.ms-office.drawingml.diagramDrawing+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7" r:id="rId2"/>
    <p:sldId id="258" r:id="rId3"/>
    <p:sldId id="299" r:id="rId4"/>
    <p:sldId id="311" r:id="rId5"/>
    <p:sldId id="263" r:id="rId6"/>
    <p:sldId id="286" r:id="rId7"/>
    <p:sldId id="287" r:id="rId8"/>
    <p:sldId id="288" r:id="rId9"/>
    <p:sldId id="300" r:id="rId10"/>
    <p:sldId id="301" r:id="rId11"/>
    <p:sldId id="302" r:id="rId12"/>
    <p:sldId id="303" r:id="rId13"/>
    <p:sldId id="304" r:id="rId14"/>
    <p:sldId id="305" r:id="rId15"/>
    <p:sldId id="306" r:id="rId16"/>
    <p:sldId id="307" r:id="rId17"/>
    <p:sldId id="308" r:id="rId18"/>
    <p:sldId id="309" r:id="rId19"/>
    <p:sldId id="310" r:id="rId20"/>
    <p:sldId id="298" r:id="rId21"/>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636"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ser" initials="U" lastIdx="4"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74609" autoAdjust="0"/>
  </p:normalViewPr>
  <p:slideViewPr>
    <p:cSldViewPr snapToGrid="0" showGuides="1">
      <p:cViewPr>
        <p:scale>
          <a:sx n="70" d="100"/>
          <a:sy n="70" d="100"/>
        </p:scale>
        <p:origin x="-498" y="-216"/>
      </p:cViewPr>
      <p:guideLst>
        <p:guide orient="horz" pos="2160"/>
        <p:guide pos="363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28"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 Id="rId30" Type="http://schemas.openxmlformats.org/officeDocument/2006/relationships/customXml" Target="../customXml/item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0CC29C-60B3-4773-9DA2-913D8C758A68}" type="doc">
      <dgm:prSet loTypeId="urn:microsoft.com/office/officeart/2009/3/layout/StepUpProcess" loCatId="process" qsTypeId="urn:microsoft.com/office/officeart/2005/8/quickstyle/simple1" qsCatId="simple" csTypeId="urn:microsoft.com/office/officeart/2005/8/colors/accent1_2" csCatId="accent1" phldr="1"/>
      <dgm:spPr/>
      <dgm:t>
        <a:bodyPr/>
        <a:lstStyle/>
        <a:p>
          <a:endParaRPr lang="zh-CN" altLang="en-US"/>
        </a:p>
      </dgm:t>
    </dgm:pt>
    <dgm:pt modelId="{797EC718-F5FE-47DE-AD40-9C49E56867E3}">
      <dgm:prSet phldrT="[文本]" custT="1"/>
      <dgm:spPr/>
      <dgm:t>
        <a:bodyPr/>
        <a:lstStyle/>
        <a:p>
          <a:r>
            <a:rPr lang="en-US" altLang="zh-CN" sz="1600" dirty="0" smtClean="0"/>
            <a:t>In 1970s, information technology was introduced into agriculture. </a:t>
          </a:r>
        </a:p>
        <a:p>
          <a:r>
            <a:rPr lang="en-US" altLang="zh-CN" sz="1600" dirty="0" smtClean="0"/>
            <a:t>In late 1980s, the Ministry</a:t>
          </a:r>
          <a:r>
            <a:rPr lang="en-US" altLang="zh-CN" sz="1600" baseline="0" dirty="0" smtClean="0"/>
            <a:t> of Agriculture established Information Center to focus on and promote the application of information technology in agriculture and rural statistical work.</a:t>
          </a:r>
          <a:endParaRPr lang="zh-CN" altLang="en-US" sz="1600" dirty="0"/>
        </a:p>
      </dgm:t>
    </dgm:pt>
    <dgm:pt modelId="{9568015D-BE96-4CC1-B73E-D35B3B80A291}" type="parTrans" cxnId="{E6E3DC5C-0FE8-407E-BB67-8EEF55E3FADB}">
      <dgm:prSet/>
      <dgm:spPr/>
      <dgm:t>
        <a:bodyPr/>
        <a:lstStyle/>
        <a:p>
          <a:endParaRPr lang="zh-CN" altLang="en-US" sz="1400"/>
        </a:p>
      </dgm:t>
    </dgm:pt>
    <dgm:pt modelId="{64D1DEA0-439B-4F08-B91A-72BDEF80C129}" type="sibTrans" cxnId="{E6E3DC5C-0FE8-407E-BB67-8EEF55E3FADB}">
      <dgm:prSet/>
      <dgm:spPr/>
      <dgm:t>
        <a:bodyPr/>
        <a:lstStyle/>
        <a:p>
          <a:endParaRPr lang="zh-CN" altLang="en-US" sz="1400"/>
        </a:p>
      </dgm:t>
    </dgm:pt>
    <dgm:pt modelId="{D1BA95AC-AB03-44C2-B566-F5A3CCD60D96}">
      <dgm:prSet phldrT="[文本]" custT="1"/>
      <dgm:spPr/>
      <dgm:t>
        <a:bodyPr/>
        <a:lstStyle/>
        <a:p>
          <a:r>
            <a:rPr lang="en-US" altLang="zh-CN" sz="1600" dirty="0" smtClean="0"/>
            <a:t>From 1987 to late 1990s, computers and internet</a:t>
          </a:r>
          <a:r>
            <a:rPr lang="en-US" altLang="zh-CN" sz="1600" baseline="0" dirty="0" smtClean="0"/>
            <a:t> technology had been gradually popularized in agriculture.</a:t>
          </a:r>
        </a:p>
        <a:p>
          <a:r>
            <a:rPr lang="en-US" altLang="zh-CN" sz="1600" baseline="0" dirty="0" smtClean="0"/>
            <a:t>In 1996, the first National Agricultural Information Conference was held, which marks the new era of China’s agricultural informatization. </a:t>
          </a:r>
          <a:endParaRPr lang="zh-CN" altLang="en-US" sz="1600" dirty="0"/>
        </a:p>
      </dgm:t>
    </dgm:pt>
    <dgm:pt modelId="{0E911FB6-71A1-4C4B-A372-6C0D034B577F}" type="parTrans" cxnId="{4B2340AD-6E87-438F-9260-8894201C0F19}">
      <dgm:prSet/>
      <dgm:spPr/>
      <dgm:t>
        <a:bodyPr/>
        <a:lstStyle/>
        <a:p>
          <a:endParaRPr lang="zh-CN" altLang="en-US" sz="1400"/>
        </a:p>
      </dgm:t>
    </dgm:pt>
    <dgm:pt modelId="{ED0027E0-A9C1-458C-BF59-20FB1EB54D4E}" type="sibTrans" cxnId="{4B2340AD-6E87-438F-9260-8894201C0F19}">
      <dgm:prSet/>
      <dgm:spPr/>
      <dgm:t>
        <a:bodyPr/>
        <a:lstStyle/>
        <a:p>
          <a:endParaRPr lang="zh-CN" altLang="en-US" sz="1400"/>
        </a:p>
      </dgm:t>
    </dgm:pt>
    <dgm:pt modelId="{7CD9B3C1-E6BF-44E7-A9CB-3721DA01349C}">
      <dgm:prSet phldrT="[文本]" custT="1"/>
      <dgm:spPr/>
      <dgm:t>
        <a:bodyPr/>
        <a:lstStyle/>
        <a:p>
          <a:r>
            <a:rPr lang="en-US" altLang="zh-CN" sz="1600" dirty="0" smtClean="0"/>
            <a:t>In the 21</a:t>
          </a:r>
          <a:r>
            <a:rPr lang="en-US" altLang="zh-CN" sz="1600" baseline="30000" dirty="0" smtClean="0"/>
            <a:t>st</a:t>
          </a:r>
          <a:r>
            <a:rPr lang="en-US" altLang="zh-CN" sz="1600" dirty="0" smtClean="0"/>
            <a:t> century, General Office of the CPC Central</a:t>
          </a:r>
          <a:r>
            <a:rPr lang="en-US" altLang="zh-CN" sz="1600" baseline="0" dirty="0" smtClean="0"/>
            <a:t> Committee, the State Council, Ministry of Agriculture and Ministry of Information Industries </a:t>
          </a:r>
          <a:r>
            <a:rPr lang="en-US" altLang="zh-CN" sz="1600" dirty="0" smtClean="0"/>
            <a:t> have published </a:t>
          </a:r>
          <a:r>
            <a:rPr lang="en-US" altLang="zh-CN" sz="1600" i="1" dirty="0" smtClean="0"/>
            <a:t>2006-2020 National Informatization Development Strategy</a:t>
          </a:r>
          <a:r>
            <a:rPr lang="en-US" altLang="zh-CN" sz="1600" baseline="0" dirty="0" smtClean="0"/>
            <a:t> and a series of documents to promote the construction and development of rural informatization.</a:t>
          </a:r>
          <a:endParaRPr lang="zh-CN" altLang="en-US" sz="1600" dirty="0"/>
        </a:p>
      </dgm:t>
    </dgm:pt>
    <dgm:pt modelId="{CA8CBC9E-9402-40F7-952E-974123433120}" type="parTrans" cxnId="{221502CC-89CB-4160-8827-2811F8434F69}">
      <dgm:prSet/>
      <dgm:spPr/>
      <dgm:t>
        <a:bodyPr/>
        <a:lstStyle/>
        <a:p>
          <a:endParaRPr lang="zh-CN" altLang="en-US" sz="1400"/>
        </a:p>
      </dgm:t>
    </dgm:pt>
    <dgm:pt modelId="{59910621-EEAB-424E-BDE8-783812AD3DE5}" type="sibTrans" cxnId="{221502CC-89CB-4160-8827-2811F8434F69}">
      <dgm:prSet/>
      <dgm:spPr/>
      <dgm:t>
        <a:bodyPr/>
        <a:lstStyle/>
        <a:p>
          <a:endParaRPr lang="zh-CN" altLang="en-US" sz="1400"/>
        </a:p>
      </dgm:t>
    </dgm:pt>
    <dgm:pt modelId="{6348B003-5DFE-4259-B4F6-FCF368E1AF21}" type="pres">
      <dgm:prSet presAssocID="{F70CC29C-60B3-4773-9DA2-913D8C758A68}" presName="rootnode" presStyleCnt="0">
        <dgm:presLayoutVars>
          <dgm:chMax/>
          <dgm:chPref/>
          <dgm:dir/>
          <dgm:animLvl val="lvl"/>
        </dgm:presLayoutVars>
      </dgm:prSet>
      <dgm:spPr/>
      <dgm:t>
        <a:bodyPr/>
        <a:lstStyle/>
        <a:p>
          <a:endParaRPr lang="zh-CN" altLang="en-US"/>
        </a:p>
      </dgm:t>
    </dgm:pt>
    <dgm:pt modelId="{32DB78C5-6344-4F24-929E-6A601E90084C}" type="pres">
      <dgm:prSet presAssocID="{797EC718-F5FE-47DE-AD40-9C49E56867E3}" presName="composite" presStyleCnt="0"/>
      <dgm:spPr/>
    </dgm:pt>
    <dgm:pt modelId="{661ED94E-63A8-4341-ADE0-659A4FC1B0FB}" type="pres">
      <dgm:prSet presAssocID="{797EC718-F5FE-47DE-AD40-9C49E56867E3}" presName="LShape" presStyleLbl="alignNode1" presStyleIdx="0" presStyleCnt="5"/>
      <dgm:spPr>
        <a:gradFill flip="none" rotWithShape="0">
          <a:gsLst>
            <a:gs pos="0">
              <a:schemeClr val="accent1">
                <a:hueOff val="0"/>
                <a:satOff val="0"/>
                <a:lumOff val="0"/>
                <a:tint val="66000"/>
                <a:satMod val="160000"/>
              </a:schemeClr>
            </a:gs>
            <a:gs pos="50000">
              <a:schemeClr val="accent1">
                <a:hueOff val="0"/>
                <a:satOff val="0"/>
                <a:lumOff val="0"/>
                <a:tint val="44500"/>
                <a:satMod val="160000"/>
              </a:schemeClr>
            </a:gs>
            <a:gs pos="100000">
              <a:schemeClr val="accent1">
                <a:hueOff val="0"/>
                <a:satOff val="0"/>
                <a:lumOff val="0"/>
                <a:tint val="23500"/>
                <a:satMod val="160000"/>
              </a:schemeClr>
            </a:gs>
          </a:gsLst>
          <a:lin ang="5400000" scaled="1"/>
          <a:tileRect/>
        </a:gradFill>
      </dgm:spPr>
    </dgm:pt>
    <dgm:pt modelId="{63F61022-9FA7-4AC1-A86B-4E132198630F}" type="pres">
      <dgm:prSet presAssocID="{797EC718-F5FE-47DE-AD40-9C49E56867E3}" presName="ParentText" presStyleLbl="revTx" presStyleIdx="0" presStyleCnt="3">
        <dgm:presLayoutVars>
          <dgm:chMax val="0"/>
          <dgm:chPref val="0"/>
          <dgm:bulletEnabled val="1"/>
        </dgm:presLayoutVars>
      </dgm:prSet>
      <dgm:spPr/>
      <dgm:t>
        <a:bodyPr/>
        <a:lstStyle/>
        <a:p>
          <a:endParaRPr lang="zh-CN" altLang="en-US"/>
        </a:p>
      </dgm:t>
    </dgm:pt>
    <dgm:pt modelId="{1282A67F-6AB3-4D96-A388-C9097A9CEF53}" type="pres">
      <dgm:prSet presAssocID="{797EC718-F5FE-47DE-AD40-9C49E56867E3}" presName="Triangle" presStyleLbl="alignNode1" presStyleIdx="1" presStyleCnt="5"/>
      <dgm:spPr>
        <a:gradFill flip="none" rotWithShape="0">
          <a:gsLst>
            <a:gs pos="0">
              <a:schemeClr val="accent1">
                <a:hueOff val="0"/>
                <a:satOff val="0"/>
                <a:lumOff val="0"/>
                <a:shade val="30000"/>
                <a:satMod val="115000"/>
              </a:schemeClr>
            </a:gs>
            <a:gs pos="50000">
              <a:schemeClr val="accent1">
                <a:hueOff val="0"/>
                <a:satOff val="0"/>
                <a:lumOff val="0"/>
                <a:shade val="67500"/>
                <a:satMod val="115000"/>
              </a:schemeClr>
            </a:gs>
            <a:gs pos="100000">
              <a:schemeClr val="accent1">
                <a:hueOff val="0"/>
                <a:satOff val="0"/>
                <a:lumOff val="0"/>
                <a:shade val="100000"/>
                <a:satMod val="115000"/>
              </a:schemeClr>
            </a:gs>
          </a:gsLst>
          <a:lin ang="5400000" scaled="1"/>
          <a:tileRect/>
        </a:gradFill>
      </dgm:spPr>
    </dgm:pt>
    <dgm:pt modelId="{DFD8B644-73AC-4CC9-A7E9-DE0511C738C9}" type="pres">
      <dgm:prSet presAssocID="{64D1DEA0-439B-4F08-B91A-72BDEF80C129}" presName="sibTrans" presStyleCnt="0"/>
      <dgm:spPr/>
    </dgm:pt>
    <dgm:pt modelId="{444ED901-00D9-4A39-9F75-D4286DC7FD8B}" type="pres">
      <dgm:prSet presAssocID="{64D1DEA0-439B-4F08-B91A-72BDEF80C129}" presName="space" presStyleCnt="0"/>
      <dgm:spPr/>
    </dgm:pt>
    <dgm:pt modelId="{A2E5E648-543F-4959-B302-252AE1B72A2B}" type="pres">
      <dgm:prSet presAssocID="{D1BA95AC-AB03-44C2-B566-F5A3CCD60D96}" presName="composite" presStyleCnt="0"/>
      <dgm:spPr/>
    </dgm:pt>
    <dgm:pt modelId="{4FAA7D59-7FAA-4E51-8187-A8697F7768A2}" type="pres">
      <dgm:prSet presAssocID="{D1BA95AC-AB03-44C2-B566-F5A3CCD60D96}" presName="LShape" presStyleLbl="alignNode1" presStyleIdx="2" presStyleCnt="5"/>
      <dgm:spPr>
        <a:gradFill flip="none" rotWithShape="0">
          <a:gsLst>
            <a:gs pos="0">
              <a:schemeClr val="accent1">
                <a:hueOff val="0"/>
                <a:satOff val="0"/>
                <a:lumOff val="0"/>
                <a:tint val="66000"/>
                <a:satMod val="160000"/>
              </a:schemeClr>
            </a:gs>
            <a:gs pos="50000">
              <a:schemeClr val="accent1">
                <a:hueOff val="0"/>
                <a:satOff val="0"/>
                <a:lumOff val="0"/>
                <a:tint val="44500"/>
                <a:satMod val="160000"/>
              </a:schemeClr>
            </a:gs>
            <a:gs pos="100000">
              <a:schemeClr val="accent1">
                <a:hueOff val="0"/>
                <a:satOff val="0"/>
                <a:lumOff val="0"/>
                <a:tint val="23500"/>
                <a:satMod val="160000"/>
              </a:schemeClr>
            </a:gs>
          </a:gsLst>
          <a:lin ang="5400000" scaled="1"/>
          <a:tileRect/>
        </a:gradFill>
      </dgm:spPr>
    </dgm:pt>
    <dgm:pt modelId="{BC70096F-632C-43DA-901B-67F8C5E4433A}" type="pres">
      <dgm:prSet presAssocID="{D1BA95AC-AB03-44C2-B566-F5A3CCD60D96}" presName="ParentText" presStyleLbl="revTx" presStyleIdx="1" presStyleCnt="3">
        <dgm:presLayoutVars>
          <dgm:chMax val="0"/>
          <dgm:chPref val="0"/>
          <dgm:bulletEnabled val="1"/>
        </dgm:presLayoutVars>
      </dgm:prSet>
      <dgm:spPr/>
      <dgm:t>
        <a:bodyPr/>
        <a:lstStyle/>
        <a:p>
          <a:endParaRPr lang="zh-CN" altLang="en-US"/>
        </a:p>
      </dgm:t>
    </dgm:pt>
    <dgm:pt modelId="{F7392D6D-7BFF-40F6-B52B-55FF328E7456}" type="pres">
      <dgm:prSet presAssocID="{D1BA95AC-AB03-44C2-B566-F5A3CCD60D96}" presName="Triangle" presStyleLbl="alignNode1" presStyleIdx="3" presStyleCnt="5"/>
      <dgm:spPr>
        <a:gradFill flip="none" rotWithShape="0">
          <a:gsLst>
            <a:gs pos="0">
              <a:schemeClr val="accent1">
                <a:hueOff val="0"/>
                <a:satOff val="0"/>
                <a:lumOff val="0"/>
                <a:shade val="30000"/>
                <a:satMod val="115000"/>
              </a:schemeClr>
            </a:gs>
            <a:gs pos="50000">
              <a:schemeClr val="accent1">
                <a:hueOff val="0"/>
                <a:satOff val="0"/>
                <a:lumOff val="0"/>
                <a:shade val="67500"/>
                <a:satMod val="115000"/>
              </a:schemeClr>
            </a:gs>
            <a:gs pos="100000">
              <a:schemeClr val="accent1">
                <a:hueOff val="0"/>
                <a:satOff val="0"/>
                <a:lumOff val="0"/>
                <a:shade val="100000"/>
                <a:satMod val="115000"/>
              </a:schemeClr>
            </a:gs>
          </a:gsLst>
          <a:lin ang="5400000" scaled="1"/>
          <a:tileRect/>
        </a:gradFill>
      </dgm:spPr>
    </dgm:pt>
    <dgm:pt modelId="{B1B4AA97-E2BE-41E7-9596-0A285889D907}" type="pres">
      <dgm:prSet presAssocID="{ED0027E0-A9C1-458C-BF59-20FB1EB54D4E}" presName="sibTrans" presStyleCnt="0"/>
      <dgm:spPr/>
    </dgm:pt>
    <dgm:pt modelId="{61204ACA-EED4-4BFD-B0E6-C3C7B606BAAF}" type="pres">
      <dgm:prSet presAssocID="{ED0027E0-A9C1-458C-BF59-20FB1EB54D4E}" presName="space" presStyleCnt="0"/>
      <dgm:spPr/>
    </dgm:pt>
    <dgm:pt modelId="{A80F9730-5E23-42C1-B8D9-4F920A837F95}" type="pres">
      <dgm:prSet presAssocID="{7CD9B3C1-E6BF-44E7-A9CB-3721DA01349C}" presName="composite" presStyleCnt="0"/>
      <dgm:spPr/>
    </dgm:pt>
    <dgm:pt modelId="{4DF2F130-1BE3-438E-9BE7-AF5FA68219B7}" type="pres">
      <dgm:prSet presAssocID="{7CD9B3C1-E6BF-44E7-A9CB-3721DA01349C}" presName="LShape" presStyleLbl="alignNode1" presStyleIdx="4" presStyleCnt="5"/>
      <dgm:spPr>
        <a:gradFill flip="none" rotWithShape="0">
          <a:gsLst>
            <a:gs pos="0">
              <a:schemeClr val="accent1">
                <a:hueOff val="0"/>
                <a:satOff val="0"/>
                <a:lumOff val="0"/>
                <a:tint val="66000"/>
                <a:satMod val="160000"/>
              </a:schemeClr>
            </a:gs>
            <a:gs pos="50000">
              <a:schemeClr val="accent1">
                <a:hueOff val="0"/>
                <a:satOff val="0"/>
                <a:lumOff val="0"/>
                <a:tint val="44500"/>
                <a:satMod val="160000"/>
              </a:schemeClr>
            </a:gs>
            <a:gs pos="100000">
              <a:schemeClr val="accent1">
                <a:hueOff val="0"/>
                <a:satOff val="0"/>
                <a:lumOff val="0"/>
                <a:tint val="23500"/>
                <a:satMod val="160000"/>
              </a:schemeClr>
            </a:gs>
          </a:gsLst>
          <a:lin ang="8100000" scaled="1"/>
          <a:tileRect/>
        </a:gradFill>
      </dgm:spPr>
    </dgm:pt>
    <dgm:pt modelId="{82E2B287-203E-4BCC-8DB2-3B965177EEAB}" type="pres">
      <dgm:prSet presAssocID="{7CD9B3C1-E6BF-44E7-A9CB-3721DA01349C}" presName="ParentText" presStyleLbl="revTx" presStyleIdx="2" presStyleCnt="3">
        <dgm:presLayoutVars>
          <dgm:chMax val="0"/>
          <dgm:chPref val="0"/>
          <dgm:bulletEnabled val="1"/>
        </dgm:presLayoutVars>
      </dgm:prSet>
      <dgm:spPr/>
      <dgm:t>
        <a:bodyPr/>
        <a:lstStyle/>
        <a:p>
          <a:endParaRPr lang="zh-CN" altLang="en-US"/>
        </a:p>
      </dgm:t>
    </dgm:pt>
  </dgm:ptLst>
  <dgm:cxnLst>
    <dgm:cxn modelId="{97037CF7-AE30-4F5C-82B2-E6CD246A616E}" type="presOf" srcId="{797EC718-F5FE-47DE-AD40-9C49E56867E3}" destId="{63F61022-9FA7-4AC1-A86B-4E132198630F}" srcOrd="0" destOrd="0" presId="urn:microsoft.com/office/officeart/2009/3/layout/StepUpProcess"/>
    <dgm:cxn modelId="{E6E3DC5C-0FE8-407E-BB67-8EEF55E3FADB}" srcId="{F70CC29C-60B3-4773-9DA2-913D8C758A68}" destId="{797EC718-F5FE-47DE-AD40-9C49E56867E3}" srcOrd="0" destOrd="0" parTransId="{9568015D-BE96-4CC1-B73E-D35B3B80A291}" sibTransId="{64D1DEA0-439B-4F08-B91A-72BDEF80C129}"/>
    <dgm:cxn modelId="{F9D66EF8-5562-45B6-AE7F-E975C70ACDDC}" type="presOf" srcId="{7CD9B3C1-E6BF-44E7-A9CB-3721DA01349C}" destId="{82E2B287-203E-4BCC-8DB2-3B965177EEAB}" srcOrd="0" destOrd="0" presId="urn:microsoft.com/office/officeart/2009/3/layout/StepUpProcess"/>
    <dgm:cxn modelId="{221502CC-89CB-4160-8827-2811F8434F69}" srcId="{F70CC29C-60B3-4773-9DA2-913D8C758A68}" destId="{7CD9B3C1-E6BF-44E7-A9CB-3721DA01349C}" srcOrd="2" destOrd="0" parTransId="{CA8CBC9E-9402-40F7-952E-974123433120}" sibTransId="{59910621-EEAB-424E-BDE8-783812AD3DE5}"/>
    <dgm:cxn modelId="{520539CC-E9EF-4479-B666-D855397F205D}" type="presOf" srcId="{F70CC29C-60B3-4773-9DA2-913D8C758A68}" destId="{6348B003-5DFE-4259-B4F6-FCF368E1AF21}" srcOrd="0" destOrd="0" presId="urn:microsoft.com/office/officeart/2009/3/layout/StepUpProcess"/>
    <dgm:cxn modelId="{C5516ABC-7780-465B-BD22-10B68B24EEC4}" type="presOf" srcId="{D1BA95AC-AB03-44C2-B566-F5A3CCD60D96}" destId="{BC70096F-632C-43DA-901B-67F8C5E4433A}" srcOrd="0" destOrd="0" presId="urn:microsoft.com/office/officeart/2009/3/layout/StepUpProcess"/>
    <dgm:cxn modelId="{4B2340AD-6E87-438F-9260-8894201C0F19}" srcId="{F70CC29C-60B3-4773-9DA2-913D8C758A68}" destId="{D1BA95AC-AB03-44C2-B566-F5A3CCD60D96}" srcOrd="1" destOrd="0" parTransId="{0E911FB6-71A1-4C4B-A372-6C0D034B577F}" sibTransId="{ED0027E0-A9C1-458C-BF59-20FB1EB54D4E}"/>
    <dgm:cxn modelId="{29FCC51D-49D1-4C24-B1EC-2A1BB496E69E}" type="presParOf" srcId="{6348B003-5DFE-4259-B4F6-FCF368E1AF21}" destId="{32DB78C5-6344-4F24-929E-6A601E90084C}" srcOrd="0" destOrd="0" presId="urn:microsoft.com/office/officeart/2009/3/layout/StepUpProcess"/>
    <dgm:cxn modelId="{07D9F956-C6D1-4673-B4E7-23A0EC1D5EE8}" type="presParOf" srcId="{32DB78C5-6344-4F24-929E-6A601E90084C}" destId="{661ED94E-63A8-4341-ADE0-659A4FC1B0FB}" srcOrd="0" destOrd="0" presId="urn:microsoft.com/office/officeart/2009/3/layout/StepUpProcess"/>
    <dgm:cxn modelId="{9393D166-4D41-41B4-8441-05869D2D1E8E}" type="presParOf" srcId="{32DB78C5-6344-4F24-929E-6A601E90084C}" destId="{63F61022-9FA7-4AC1-A86B-4E132198630F}" srcOrd="1" destOrd="0" presId="urn:microsoft.com/office/officeart/2009/3/layout/StepUpProcess"/>
    <dgm:cxn modelId="{5D0260C9-8C09-419C-9AEA-3522DAAF9CE1}" type="presParOf" srcId="{32DB78C5-6344-4F24-929E-6A601E90084C}" destId="{1282A67F-6AB3-4D96-A388-C9097A9CEF53}" srcOrd="2" destOrd="0" presId="urn:microsoft.com/office/officeart/2009/3/layout/StepUpProcess"/>
    <dgm:cxn modelId="{27BCADFC-11A2-4CE3-A263-91C0F2FD2FF3}" type="presParOf" srcId="{6348B003-5DFE-4259-B4F6-FCF368E1AF21}" destId="{DFD8B644-73AC-4CC9-A7E9-DE0511C738C9}" srcOrd="1" destOrd="0" presId="urn:microsoft.com/office/officeart/2009/3/layout/StepUpProcess"/>
    <dgm:cxn modelId="{4EA1F0AD-5751-48DE-928F-16495B8A6E5A}" type="presParOf" srcId="{DFD8B644-73AC-4CC9-A7E9-DE0511C738C9}" destId="{444ED901-00D9-4A39-9F75-D4286DC7FD8B}" srcOrd="0" destOrd="0" presId="urn:microsoft.com/office/officeart/2009/3/layout/StepUpProcess"/>
    <dgm:cxn modelId="{9B913599-6CA0-405C-996A-3A1EE88A0750}" type="presParOf" srcId="{6348B003-5DFE-4259-B4F6-FCF368E1AF21}" destId="{A2E5E648-543F-4959-B302-252AE1B72A2B}" srcOrd="2" destOrd="0" presId="urn:microsoft.com/office/officeart/2009/3/layout/StepUpProcess"/>
    <dgm:cxn modelId="{9EC857C7-3F91-4D46-B1DF-C87ED5538D84}" type="presParOf" srcId="{A2E5E648-543F-4959-B302-252AE1B72A2B}" destId="{4FAA7D59-7FAA-4E51-8187-A8697F7768A2}" srcOrd="0" destOrd="0" presId="urn:microsoft.com/office/officeart/2009/3/layout/StepUpProcess"/>
    <dgm:cxn modelId="{42F1929A-0F8C-470A-A8C8-F101C8E2F569}" type="presParOf" srcId="{A2E5E648-543F-4959-B302-252AE1B72A2B}" destId="{BC70096F-632C-43DA-901B-67F8C5E4433A}" srcOrd="1" destOrd="0" presId="urn:microsoft.com/office/officeart/2009/3/layout/StepUpProcess"/>
    <dgm:cxn modelId="{7E8C66A1-A985-4748-B192-324223066B3D}" type="presParOf" srcId="{A2E5E648-543F-4959-B302-252AE1B72A2B}" destId="{F7392D6D-7BFF-40F6-B52B-55FF328E7456}" srcOrd="2" destOrd="0" presId="urn:microsoft.com/office/officeart/2009/3/layout/StepUpProcess"/>
    <dgm:cxn modelId="{FB492D47-6CD4-4FF6-8601-96D263B3D650}" type="presParOf" srcId="{6348B003-5DFE-4259-B4F6-FCF368E1AF21}" destId="{B1B4AA97-E2BE-41E7-9596-0A285889D907}" srcOrd="3" destOrd="0" presId="urn:microsoft.com/office/officeart/2009/3/layout/StepUpProcess"/>
    <dgm:cxn modelId="{46B22C7D-A9BC-4930-BB2F-25FF1FE8A3FF}" type="presParOf" srcId="{B1B4AA97-E2BE-41E7-9596-0A285889D907}" destId="{61204ACA-EED4-4BFD-B0E6-C3C7B606BAAF}" srcOrd="0" destOrd="0" presId="urn:microsoft.com/office/officeart/2009/3/layout/StepUpProcess"/>
    <dgm:cxn modelId="{F06A8947-C75D-4CF2-9519-E89173C77B25}" type="presParOf" srcId="{6348B003-5DFE-4259-B4F6-FCF368E1AF21}" destId="{A80F9730-5E23-42C1-B8D9-4F920A837F95}" srcOrd="4" destOrd="0" presId="urn:microsoft.com/office/officeart/2009/3/layout/StepUpProcess"/>
    <dgm:cxn modelId="{FED4A6B0-9F67-4375-BD0D-245DC7479BEE}" type="presParOf" srcId="{A80F9730-5E23-42C1-B8D9-4F920A837F95}" destId="{4DF2F130-1BE3-438E-9BE7-AF5FA68219B7}" srcOrd="0" destOrd="0" presId="urn:microsoft.com/office/officeart/2009/3/layout/StepUpProcess"/>
    <dgm:cxn modelId="{9E8E4B1D-5417-456C-8AC1-94F1C7D55ABF}" type="presParOf" srcId="{A80F9730-5E23-42C1-B8D9-4F920A837F95}" destId="{82E2B287-203E-4BCC-8DB2-3B965177EEAB}" srcOrd="1" destOrd="0" presId="urn:microsoft.com/office/officeart/2009/3/layout/StepU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E8F73DE-4D48-492C-AB86-5B0E1AE2807D}" type="doc">
      <dgm:prSet loTypeId="urn:microsoft.com/office/officeart/2005/8/layout/target3" loCatId="list" qsTypeId="urn:microsoft.com/office/officeart/2005/8/quickstyle/simple5" qsCatId="simple" csTypeId="urn:microsoft.com/office/officeart/2005/8/colors/accent1_3" csCatId="accent1" phldr="1"/>
      <dgm:spPr/>
      <dgm:t>
        <a:bodyPr/>
        <a:lstStyle/>
        <a:p>
          <a:endParaRPr lang="zh-CN" altLang="en-US"/>
        </a:p>
      </dgm:t>
    </dgm:pt>
    <dgm:pt modelId="{31374D98-BDFC-47CF-BEAB-D48A82876750}">
      <dgm:prSet phldrT="[文本]" custT="1"/>
      <dgm:spPr/>
      <dgm:t>
        <a:bodyPr/>
        <a:lstStyle/>
        <a:p>
          <a:pPr marL="0" marR="0" indent="0" defTabSz="914400" eaLnBrk="1" fontAlgn="auto" latinLnBrk="0" hangingPunct="1">
            <a:lnSpc>
              <a:spcPct val="100000"/>
            </a:lnSpc>
            <a:spcBef>
              <a:spcPts val="600"/>
            </a:spcBef>
            <a:spcAft>
              <a:spcPts val="1800"/>
            </a:spcAft>
            <a:buClrTx/>
            <a:buSzTx/>
            <a:buFontTx/>
            <a:buNone/>
            <a:tabLst/>
            <a:defRPr/>
          </a:pPr>
          <a:r>
            <a:rPr lang="en-US" altLang="zh-CN" sz="1800" b="1" dirty="0" smtClean="0"/>
            <a:t>Management Mode</a:t>
          </a:r>
          <a:endParaRPr lang="zh-CN" altLang="en-US" sz="1800" b="1" dirty="0" smtClean="0"/>
        </a:p>
      </dgm:t>
    </dgm:pt>
    <dgm:pt modelId="{4EC8487F-9544-4A29-BF63-7AF62AC1116C}" type="parTrans" cxnId="{81093A48-9E14-4003-B704-435D5CD27666}">
      <dgm:prSet/>
      <dgm:spPr/>
      <dgm:t>
        <a:bodyPr/>
        <a:lstStyle/>
        <a:p>
          <a:endParaRPr lang="zh-CN" altLang="en-US" sz="1800"/>
        </a:p>
      </dgm:t>
    </dgm:pt>
    <dgm:pt modelId="{D7C0E957-8B27-44C1-B215-E3A6B0144813}" type="sibTrans" cxnId="{81093A48-9E14-4003-B704-435D5CD27666}">
      <dgm:prSet/>
      <dgm:spPr/>
      <dgm:t>
        <a:bodyPr/>
        <a:lstStyle/>
        <a:p>
          <a:endParaRPr lang="zh-CN" altLang="en-US" sz="1800"/>
        </a:p>
      </dgm:t>
    </dgm:pt>
    <dgm:pt modelId="{F54064C5-C780-4EBF-BC28-451CDC8618BF}">
      <dgm:prSet phldrT="[文本]" custT="1"/>
      <dgm:spPr/>
      <dgm:t>
        <a:bodyPr/>
        <a:lstStyle/>
        <a:p>
          <a:pPr>
            <a:spcBef>
              <a:spcPct val="0"/>
            </a:spcBef>
            <a:spcAft>
              <a:spcPct val="15000"/>
            </a:spcAft>
          </a:pPr>
          <a:r>
            <a:rPr lang="en-US" altLang="zh-CN" sz="1600" dirty="0" smtClean="0"/>
            <a:t>Open channel</a:t>
          </a:r>
          <a:r>
            <a:rPr lang="en-US" altLang="zh-CN" sz="1600" baseline="0" dirty="0" smtClean="0"/>
            <a:t> for feedback from targeted demand</a:t>
          </a:r>
          <a:r>
            <a:rPr lang="en-US" altLang="zh-CN" sz="1600" dirty="0" smtClean="0"/>
            <a:t>.</a:t>
          </a:r>
          <a:endParaRPr lang="zh-CN" altLang="en-US" sz="1600" dirty="0"/>
        </a:p>
      </dgm:t>
    </dgm:pt>
    <dgm:pt modelId="{CD4E2D7E-89DC-4BB2-B675-14977C18337C}" type="parTrans" cxnId="{43CF23F3-1CA5-4774-8650-C4675C22DC44}">
      <dgm:prSet/>
      <dgm:spPr/>
      <dgm:t>
        <a:bodyPr/>
        <a:lstStyle/>
        <a:p>
          <a:endParaRPr lang="zh-CN" altLang="en-US" sz="1800"/>
        </a:p>
      </dgm:t>
    </dgm:pt>
    <dgm:pt modelId="{AC3B15E3-2859-4D05-8AA6-A08AD245013E}" type="sibTrans" cxnId="{43CF23F3-1CA5-4774-8650-C4675C22DC44}">
      <dgm:prSet/>
      <dgm:spPr/>
      <dgm:t>
        <a:bodyPr/>
        <a:lstStyle/>
        <a:p>
          <a:endParaRPr lang="zh-CN" altLang="en-US" sz="1800"/>
        </a:p>
      </dgm:t>
    </dgm:pt>
    <dgm:pt modelId="{0608F643-2E27-47AE-8282-79E3F74D016D}">
      <dgm:prSet phldrT="[文本]" custT="1"/>
      <dgm:spPr/>
      <dgm:t>
        <a:bodyPr/>
        <a:lstStyle/>
        <a:p>
          <a:pPr>
            <a:spcAft>
              <a:spcPts val="1800"/>
            </a:spcAft>
          </a:pPr>
          <a:r>
            <a:rPr lang="en-US" altLang="zh-CN" sz="1800" b="1" dirty="0" smtClean="0"/>
            <a:t>Policy Concept</a:t>
          </a:r>
          <a:endParaRPr lang="zh-CN" altLang="en-US" sz="1800" b="1" dirty="0"/>
        </a:p>
      </dgm:t>
    </dgm:pt>
    <dgm:pt modelId="{8B7613FE-AA32-4341-B78C-A06516B90F8E}" type="parTrans" cxnId="{CA4EE092-1A3D-4421-BF79-E078B1E42D72}">
      <dgm:prSet/>
      <dgm:spPr/>
      <dgm:t>
        <a:bodyPr/>
        <a:lstStyle/>
        <a:p>
          <a:endParaRPr lang="zh-CN" altLang="en-US" sz="1800"/>
        </a:p>
      </dgm:t>
    </dgm:pt>
    <dgm:pt modelId="{8567F519-35C8-4CBE-B784-F47850472ECB}" type="sibTrans" cxnId="{CA4EE092-1A3D-4421-BF79-E078B1E42D72}">
      <dgm:prSet/>
      <dgm:spPr/>
      <dgm:t>
        <a:bodyPr/>
        <a:lstStyle/>
        <a:p>
          <a:endParaRPr lang="zh-CN" altLang="en-US" sz="1800"/>
        </a:p>
      </dgm:t>
    </dgm:pt>
    <dgm:pt modelId="{649CE4EA-8C67-4637-915B-79BF179B181C}">
      <dgm:prSet phldrT="[文本]" custT="1"/>
      <dgm:spPr/>
      <dgm:t>
        <a:bodyPr/>
        <a:lstStyle/>
        <a:p>
          <a:pPr>
            <a:spcAft>
              <a:spcPts val="1800"/>
            </a:spcAft>
          </a:pPr>
          <a:r>
            <a:rPr lang="en-US" altLang="zh-CN" sz="1800" b="1" dirty="0" smtClean="0"/>
            <a:t>Top-level Design</a:t>
          </a:r>
          <a:endParaRPr lang="zh-CN" altLang="en-US" sz="1800" b="1" dirty="0"/>
        </a:p>
      </dgm:t>
    </dgm:pt>
    <dgm:pt modelId="{C81FA436-0CEC-4A7D-BD4C-BE811FF9B8B3}" type="parTrans" cxnId="{5C98E223-5D67-4409-A93C-AA3B7F7E9629}">
      <dgm:prSet/>
      <dgm:spPr/>
      <dgm:t>
        <a:bodyPr/>
        <a:lstStyle/>
        <a:p>
          <a:endParaRPr lang="zh-CN" altLang="en-US" sz="1800"/>
        </a:p>
      </dgm:t>
    </dgm:pt>
    <dgm:pt modelId="{2753C286-64AF-4E57-8D4B-BEA80320B936}" type="sibTrans" cxnId="{5C98E223-5D67-4409-A93C-AA3B7F7E9629}">
      <dgm:prSet/>
      <dgm:spPr/>
      <dgm:t>
        <a:bodyPr/>
        <a:lstStyle/>
        <a:p>
          <a:endParaRPr lang="zh-CN" altLang="en-US" sz="1800"/>
        </a:p>
      </dgm:t>
    </dgm:pt>
    <dgm:pt modelId="{9626AB89-D9A3-4339-99AE-19D5D3137B8A}">
      <dgm:prSet phldrT="[文本]" custT="1"/>
      <dgm:spPr/>
      <dgm:t>
        <a:bodyPr/>
        <a:lstStyle/>
        <a:p>
          <a:pPr>
            <a:spcAft>
              <a:spcPct val="15000"/>
            </a:spcAft>
          </a:pPr>
          <a:r>
            <a:rPr lang="en-US" altLang="zh-CN" sz="1600" dirty="0" smtClean="0"/>
            <a:t>Switch the one-way giving mode</a:t>
          </a:r>
          <a:r>
            <a:rPr lang="en-US" altLang="zh-CN" sz="1600" baseline="0" dirty="0" smtClean="0"/>
            <a:t>.</a:t>
          </a:r>
          <a:endParaRPr lang="zh-CN" altLang="en-US" sz="1600" dirty="0"/>
        </a:p>
      </dgm:t>
    </dgm:pt>
    <dgm:pt modelId="{9218B55B-ABFD-4498-9924-5ADFFD5EDCCC}" type="parTrans" cxnId="{1E74309B-CCCC-408D-A524-223AA68794D7}">
      <dgm:prSet/>
      <dgm:spPr/>
      <dgm:t>
        <a:bodyPr/>
        <a:lstStyle/>
        <a:p>
          <a:endParaRPr lang="zh-CN" altLang="en-US" sz="1800"/>
        </a:p>
      </dgm:t>
    </dgm:pt>
    <dgm:pt modelId="{55BB092E-F217-4031-B6DD-8A98A8E5EB42}" type="sibTrans" cxnId="{1E74309B-CCCC-408D-A524-223AA68794D7}">
      <dgm:prSet/>
      <dgm:spPr/>
      <dgm:t>
        <a:bodyPr/>
        <a:lstStyle/>
        <a:p>
          <a:endParaRPr lang="zh-CN" altLang="en-US" sz="1800"/>
        </a:p>
      </dgm:t>
    </dgm:pt>
    <dgm:pt modelId="{9152524E-F801-4925-AFB1-87CA087BA214}">
      <dgm:prSet phldrT="[文本]" custT="1"/>
      <dgm:spPr/>
      <dgm:t>
        <a:bodyPr/>
        <a:lstStyle/>
        <a:p>
          <a:pPr>
            <a:spcAft>
              <a:spcPct val="15000"/>
            </a:spcAft>
          </a:pPr>
          <a:r>
            <a:rPr lang="en-US" altLang="zh-CN" sz="1600" dirty="0" smtClean="0"/>
            <a:t>Change the mindset of technical-centrism</a:t>
          </a:r>
          <a:r>
            <a:rPr lang="en-US" altLang="zh-CN" sz="1600" baseline="0" dirty="0" smtClean="0"/>
            <a:t> and economic-centrism.</a:t>
          </a:r>
          <a:endParaRPr lang="zh-CN" altLang="en-US" sz="1600" dirty="0"/>
        </a:p>
      </dgm:t>
    </dgm:pt>
    <dgm:pt modelId="{98AE684A-11DA-4BAE-88E8-3F3DD4F1ED50}" type="sibTrans" cxnId="{842DF33B-8D30-4BB5-961C-2202FB4AFE53}">
      <dgm:prSet/>
      <dgm:spPr/>
      <dgm:t>
        <a:bodyPr/>
        <a:lstStyle/>
        <a:p>
          <a:endParaRPr lang="zh-CN" altLang="en-US" sz="1800"/>
        </a:p>
      </dgm:t>
    </dgm:pt>
    <dgm:pt modelId="{481C05F6-B399-4315-9D60-AC15C85A1704}" type="parTrans" cxnId="{842DF33B-8D30-4BB5-961C-2202FB4AFE53}">
      <dgm:prSet/>
      <dgm:spPr/>
      <dgm:t>
        <a:bodyPr/>
        <a:lstStyle/>
        <a:p>
          <a:endParaRPr lang="zh-CN" altLang="en-US" sz="1800"/>
        </a:p>
      </dgm:t>
    </dgm:pt>
    <dgm:pt modelId="{FFD4AAFF-63D2-476F-80FE-B91D6C8393DC}" type="pres">
      <dgm:prSet presAssocID="{BE8F73DE-4D48-492C-AB86-5B0E1AE2807D}" presName="Name0" presStyleCnt="0">
        <dgm:presLayoutVars>
          <dgm:chMax val="7"/>
          <dgm:dir/>
          <dgm:animLvl val="lvl"/>
          <dgm:resizeHandles val="exact"/>
        </dgm:presLayoutVars>
      </dgm:prSet>
      <dgm:spPr/>
      <dgm:t>
        <a:bodyPr/>
        <a:lstStyle/>
        <a:p>
          <a:endParaRPr lang="zh-CN" altLang="en-US"/>
        </a:p>
      </dgm:t>
    </dgm:pt>
    <dgm:pt modelId="{D59125B7-40AF-48A6-88B9-54A955031820}" type="pres">
      <dgm:prSet presAssocID="{31374D98-BDFC-47CF-BEAB-D48A82876750}" presName="circle1" presStyleLbl="node1" presStyleIdx="0" presStyleCnt="3"/>
      <dgm:spPr/>
    </dgm:pt>
    <dgm:pt modelId="{3098A2D8-CA1C-445B-8A65-5F15CEE811E1}" type="pres">
      <dgm:prSet presAssocID="{31374D98-BDFC-47CF-BEAB-D48A82876750}" presName="space" presStyleCnt="0"/>
      <dgm:spPr/>
    </dgm:pt>
    <dgm:pt modelId="{A91AFFCC-EA7D-4F63-88E9-5C8AD2F97981}" type="pres">
      <dgm:prSet presAssocID="{31374D98-BDFC-47CF-BEAB-D48A82876750}" presName="rect1" presStyleLbl="alignAcc1" presStyleIdx="0" presStyleCnt="3"/>
      <dgm:spPr/>
      <dgm:t>
        <a:bodyPr/>
        <a:lstStyle/>
        <a:p>
          <a:endParaRPr lang="zh-CN" altLang="en-US"/>
        </a:p>
      </dgm:t>
    </dgm:pt>
    <dgm:pt modelId="{DFFA159D-71BE-4576-8E69-901A6E9CBD7B}" type="pres">
      <dgm:prSet presAssocID="{0608F643-2E27-47AE-8282-79E3F74D016D}" presName="vertSpace2" presStyleLbl="node1" presStyleIdx="0" presStyleCnt="3"/>
      <dgm:spPr/>
    </dgm:pt>
    <dgm:pt modelId="{17F2841B-F2B0-4C3C-B583-BE51AFA65E7B}" type="pres">
      <dgm:prSet presAssocID="{0608F643-2E27-47AE-8282-79E3F74D016D}" presName="circle2" presStyleLbl="node1" presStyleIdx="1" presStyleCnt="3"/>
      <dgm:spPr/>
    </dgm:pt>
    <dgm:pt modelId="{531AA95B-2E4C-4755-BDF4-2F74B48A5A08}" type="pres">
      <dgm:prSet presAssocID="{0608F643-2E27-47AE-8282-79E3F74D016D}" presName="rect2" presStyleLbl="alignAcc1" presStyleIdx="1" presStyleCnt="3"/>
      <dgm:spPr/>
      <dgm:t>
        <a:bodyPr/>
        <a:lstStyle/>
        <a:p>
          <a:endParaRPr lang="zh-CN" altLang="en-US"/>
        </a:p>
      </dgm:t>
    </dgm:pt>
    <dgm:pt modelId="{25D0F223-D2DB-4CA6-91A6-977AE8ED0DB3}" type="pres">
      <dgm:prSet presAssocID="{649CE4EA-8C67-4637-915B-79BF179B181C}" presName="vertSpace3" presStyleLbl="node1" presStyleIdx="1" presStyleCnt="3"/>
      <dgm:spPr/>
    </dgm:pt>
    <dgm:pt modelId="{47F3511B-CF60-48A1-8F46-D82A6E6DF147}" type="pres">
      <dgm:prSet presAssocID="{649CE4EA-8C67-4637-915B-79BF179B181C}" presName="circle3" presStyleLbl="node1" presStyleIdx="2" presStyleCnt="3"/>
      <dgm:spPr/>
    </dgm:pt>
    <dgm:pt modelId="{AC310588-4033-4EC3-93B7-6CC272A9C88D}" type="pres">
      <dgm:prSet presAssocID="{649CE4EA-8C67-4637-915B-79BF179B181C}" presName="rect3" presStyleLbl="alignAcc1" presStyleIdx="2" presStyleCnt="3"/>
      <dgm:spPr/>
      <dgm:t>
        <a:bodyPr/>
        <a:lstStyle/>
        <a:p>
          <a:endParaRPr lang="zh-CN" altLang="en-US"/>
        </a:p>
      </dgm:t>
    </dgm:pt>
    <dgm:pt modelId="{97342181-7122-4025-A6F5-E5970E9B0581}" type="pres">
      <dgm:prSet presAssocID="{31374D98-BDFC-47CF-BEAB-D48A82876750}" presName="rect1ParTx" presStyleLbl="alignAcc1" presStyleIdx="2" presStyleCnt="3">
        <dgm:presLayoutVars>
          <dgm:chMax val="1"/>
          <dgm:bulletEnabled val="1"/>
        </dgm:presLayoutVars>
      </dgm:prSet>
      <dgm:spPr/>
      <dgm:t>
        <a:bodyPr/>
        <a:lstStyle/>
        <a:p>
          <a:endParaRPr lang="zh-CN" altLang="en-US"/>
        </a:p>
      </dgm:t>
    </dgm:pt>
    <dgm:pt modelId="{D3FF33B7-28AC-43C0-A2CC-47219FA5D849}" type="pres">
      <dgm:prSet presAssocID="{31374D98-BDFC-47CF-BEAB-D48A82876750}" presName="rect1ChTx" presStyleLbl="alignAcc1" presStyleIdx="2" presStyleCnt="3">
        <dgm:presLayoutVars>
          <dgm:bulletEnabled val="1"/>
        </dgm:presLayoutVars>
      </dgm:prSet>
      <dgm:spPr/>
      <dgm:t>
        <a:bodyPr/>
        <a:lstStyle/>
        <a:p>
          <a:endParaRPr lang="zh-CN" altLang="en-US"/>
        </a:p>
      </dgm:t>
    </dgm:pt>
    <dgm:pt modelId="{760D36E2-D764-40AE-9E5C-46C52139E18F}" type="pres">
      <dgm:prSet presAssocID="{0608F643-2E27-47AE-8282-79E3F74D016D}" presName="rect2ParTx" presStyleLbl="alignAcc1" presStyleIdx="2" presStyleCnt="3">
        <dgm:presLayoutVars>
          <dgm:chMax val="1"/>
          <dgm:bulletEnabled val="1"/>
        </dgm:presLayoutVars>
      </dgm:prSet>
      <dgm:spPr/>
      <dgm:t>
        <a:bodyPr/>
        <a:lstStyle/>
        <a:p>
          <a:endParaRPr lang="zh-CN" altLang="en-US"/>
        </a:p>
      </dgm:t>
    </dgm:pt>
    <dgm:pt modelId="{F415BB66-244D-41BD-B27A-897B6AD99802}" type="pres">
      <dgm:prSet presAssocID="{0608F643-2E27-47AE-8282-79E3F74D016D}" presName="rect2ChTx" presStyleLbl="alignAcc1" presStyleIdx="2" presStyleCnt="3">
        <dgm:presLayoutVars>
          <dgm:bulletEnabled val="1"/>
        </dgm:presLayoutVars>
      </dgm:prSet>
      <dgm:spPr/>
      <dgm:t>
        <a:bodyPr/>
        <a:lstStyle/>
        <a:p>
          <a:endParaRPr lang="zh-CN" altLang="en-US"/>
        </a:p>
      </dgm:t>
    </dgm:pt>
    <dgm:pt modelId="{C302C554-F73A-4BA2-8D17-497CD8616A0D}" type="pres">
      <dgm:prSet presAssocID="{649CE4EA-8C67-4637-915B-79BF179B181C}" presName="rect3ParTx" presStyleLbl="alignAcc1" presStyleIdx="2" presStyleCnt="3">
        <dgm:presLayoutVars>
          <dgm:chMax val="1"/>
          <dgm:bulletEnabled val="1"/>
        </dgm:presLayoutVars>
      </dgm:prSet>
      <dgm:spPr/>
      <dgm:t>
        <a:bodyPr/>
        <a:lstStyle/>
        <a:p>
          <a:endParaRPr lang="zh-CN" altLang="en-US"/>
        </a:p>
      </dgm:t>
    </dgm:pt>
    <dgm:pt modelId="{909F0B44-A235-4513-B307-41DB54DAD5A2}" type="pres">
      <dgm:prSet presAssocID="{649CE4EA-8C67-4637-915B-79BF179B181C}" presName="rect3ChTx" presStyleLbl="alignAcc1" presStyleIdx="2" presStyleCnt="3">
        <dgm:presLayoutVars>
          <dgm:bulletEnabled val="1"/>
        </dgm:presLayoutVars>
      </dgm:prSet>
      <dgm:spPr/>
      <dgm:t>
        <a:bodyPr/>
        <a:lstStyle/>
        <a:p>
          <a:endParaRPr lang="zh-CN" altLang="en-US"/>
        </a:p>
      </dgm:t>
    </dgm:pt>
  </dgm:ptLst>
  <dgm:cxnLst>
    <dgm:cxn modelId="{348C3587-B756-493C-8082-B28D3602B2E5}" type="presOf" srcId="{31374D98-BDFC-47CF-BEAB-D48A82876750}" destId="{A91AFFCC-EA7D-4F63-88E9-5C8AD2F97981}" srcOrd="0" destOrd="0" presId="urn:microsoft.com/office/officeart/2005/8/layout/target3"/>
    <dgm:cxn modelId="{009F1509-422E-49D6-A8AA-5516B5BF6F52}" type="presOf" srcId="{0608F643-2E27-47AE-8282-79E3F74D016D}" destId="{760D36E2-D764-40AE-9E5C-46C52139E18F}" srcOrd="1" destOrd="0" presId="urn:microsoft.com/office/officeart/2005/8/layout/target3"/>
    <dgm:cxn modelId="{82689B23-CE5B-474F-85DC-702B63652FF7}" type="presOf" srcId="{9626AB89-D9A3-4339-99AE-19D5D3137B8A}" destId="{909F0B44-A235-4513-B307-41DB54DAD5A2}" srcOrd="0" destOrd="0" presId="urn:microsoft.com/office/officeart/2005/8/layout/target3"/>
    <dgm:cxn modelId="{F4E8E317-FFCA-42DA-95D7-FACB77A876E7}" type="presOf" srcId="{649CE4EA-8C67-4637-915B-79BF179B181C}" destId="{C302C554-F73A-4BA2-8D17-497CD8616A0D}" srcOrd="1" destOrd="0" presId="urn:microsoft.com/office/officeart/2005/8/layout/target3"/>
    <dgm:cxn modelId="{96BA9F36-240C-432E-9FC5-F4E1708E5B40}" type="presOf" srcId="{F54064C5-C780-4EBF-BC28-451CDC8618BF}" destId="{D3FF33B7-28AC-43C0-A2CC-47219FA5D849}" srcOrd="0" destOrd="0" presId="urn:microsoft.com/office/officeart/2005/8/layout/target3"/>
    <dgm:cxn modelId="{907FEAB4-A6C3-486D-9DF5-DB7A64F1A389}" type="presOf" srcId="{9152524E-F801-4925-AFB1-87CA087BA214}" destId="{F415BB66-244D-41BD-B27A-897B6AD99802}" srcOrd="0" destOrd="0" presId="urn:microsoft.com/office/officeart/2005/8/layout/target3"/>
    <dgm:cxn modelId="{5C98E223-5D67-4409-A93C-AA3B7F7E9629}" srcId="{BE8F73DE-4D48-492C-AB86-5B0E1AE2807D}" destId="{649CE4EA-8C67-4637-915B-79BF179B181C}" srcOrd="2" destOrd="0" parTransId="{C81FA436-0CEC-4A7D-BD4C-BE811FF9B8B3}" sibTransId="{2753C286-64AF-4E57-8D4B-BEA80320B936}"/>
    <dgm:cxn modelId="{B100C81D-45A2-41BC-910B-48663474AD84}" type="presOf" srcId="{0608F643-2E27-47AE-8282-79E3F74D016D}" destId="{531AA95B-2E4C-4755-BDF4-2F74B48A5A08}" srcOrd="0" destOrd="0" presId="urn:microsoft.com/office/officeart/2005/8/layout/target3"/>
    <dgm:cxn modelId="{1E74309B-CCCC-408D-A524-223AA68794D7}" srcId="{649CE4EA-8C67-4637-915B-79BF179B181C}" destId="{9626AB89-D9A3-4339-99AE-19D5D3137B8A}" srcOrd="0" destOrd="0" parTransId="{9218B55B-ABFD-4498-9924-5ADFFD5EDCCC}" sibTransId="{55BB092E-F217-4031-B6DD-8A98A8E5EB42}"/>
    <dgm:cxn modelId="{680F5ED4-C3C6-4603-921B-EFC1057EE315}" type="presOf" srcId="{649CE4EA-8C67-4637-915B-79BF179B181C}" destId="{AC310588-4033-4EC3-93B7-6CC272A9C88D}" srcOrd="0" destOrd="0" presId="urn:microsoft.com/office/officeart/2005/8/layout/target3"/>
    <dgm:cxn modelId="{CA4EE092-1A3D-4421-BF79-E078B1E42D72}" srcId="{BE8F73DE-4D48-492C-AB86-5B0E1AE2807D}" destId="{0608F643-2E27-47AE-8282-79E3F74D016D}" srcOrd="1" destOrd="0" parTransId="{8B7613FE-AA32-4341-B78C-A06516B90F8E}" sibTransId="{8567F519-35C8-4CBE-B784-F47850472ECB}"/>
    <dgm:cxn modelId="{842DF33B-8D30-4BB5-961C-2202FB4AFE53}" srcId="{0608F643-2E27-47AE-8282-79E3F74D016D}" destId="{9152524E-F801-4925-AFB1-87CA087BA214}" srcOrd="0" destOrd="0" parTransId="{481C05F6-B399-4315-9D60-AC15C85A1704}" sibTransId="{98AE684A-11DA-4BAE-88E8-3F3DD4F1ED50}"/>
    <dgm:cxn modelId="{146F28AB-D177-4C20-8F89-CC9A88B8A588}" type="presOf" srcId="{BE8F73DE-4D48-492C-AB86-5B0E1AE2807D}" destId="{FFD4AAFF-63D2-476F-80FE-B91D6C8393DC}" srcOrd="0" destOrd="0" presId="urn:microsoft.com/office/officeart/2005/8/layout/target3"/>
    <dgm:cxn modelId="{E5424FA9-B2DA-4F56-B78A-46C92283265E}" type="presOf" srcId="{31374D98-BDFC-47CF-BEAB-D48A82876750}" destId="{97342181-7122-4025-A6F5-E5970E9B0581}" srcOrd="1" destOrd="0" presId="urn:microsoft.com/office/officeart/2005/8/layout/target3"/>
    <dgm:cxn modelId="{43CF23F3-1CA5-4774-8650-C4675C22DC44}" srcId="{31374D98-BDFC-47CF-BEAB-D48A82876750}" destId="{F54064C5-C780-4EBF-BC28-451CDC8618BF}" srcOrd="0" destOrd="0" parTransId="{CD4E2D7E-89DC-4BB2-B675-14977C18337C}" sibTransId="{AC3B15E3-2859-4D05-8AA6-A08AD245013E}"/>
    <dgm:cxn modelId="{81093A48-9E14-4003-B704-435D5CD27666}" srcId="{BE8F73DE-4D48-492C-AB86-5B0E1AE2807D}" destId="{31374D98-BDFC-47CF-BEAB-D48A82876750}" srcOrd="0" destOrd="0" parTransId="{4EC8487F-9544-4A29-BF63-7AF62AC1116C}" sibTransId="{D7C0E957-8B27-44C1-B215-E3A6B0144813}"/>
    <dgm:cxn modelId="{DAAD4011-3631-48B7-AECC-BC5E7A85F73B}" type="presParOf" srcId="{FFD4AAFF-63D2-476F-80FE-B91D6C8393DC}" destId="{D59125B7-40AF-48A6-88B9-54A955031820}" srcOrd="0" destOrd="0" presId="urn:microsoft.com/office/officeart/2005/8/layout/target3"/>
    <dgm:cxn modelId="{F6EF1794-45CF-4811-B8E1-974D7EF3F776}" type="presParOf" srcId="{FFD4AAFF-63D2-476F-80FE-B91D6C8393DC}" destId="{3098A2D8-CA1C-445B-8A65-5F15CEE811E1}" srcOrd="1" destOrd="0" presId="urn:microsoft.com/office/officeart/2005/8/layout/target3"/>
    <dgm:cxn modelId="{A8C2BCEE-8DB5-4DAF-9C76-0F83CC0468FA}" type="presParOf" srcId="{FFD4AAFF-63D2-476F-80FE-B91D6C8393DC}" destId="{A91AFFCC-EA7D-4F63-88E9-5C8AD2F97981}" srcOrd="2" destOrd="0" presId="urn:microsoft.com/office/officeart/2005/8/layout/target3"/>
    <dgm:cxn modelId="{9E6F328D-30F7-4F12-A94A-7B54CD71E9C1}" type="presParOf" srcId="{FFD4AAFF-63D2-476F-80FE-B91D6C8393DC}" destId="{DFFA159D-71BE-4576-8E69-901A6E9CBD7B}" srcOrd="3" destOrd="0" presId="urn:microsoft.com/office/officeart/2005/8/layout/target3"/>
    <dgm:cxn modelId="{F09C82BF-144B-4904-AB6C-1E9725FB3499}" type="presParOf" srcId="{FFD4AAFF-63D2-476F-80FE-B91D6C8393DC}" destId="{17F2841B-F2B0-4C3C-B583-BE51AFA65E7B}" srcOrd="4" destOrd="0" presId="urn:microsoft.com/office/officeart/2005/8/layout/target3"/>
    <dgm:cxn modelId="{B2CB1039-4DEC-4D09-958F-52936DC5D55B}" type="presParOf" srcId="{FFD4AAFF-63D2-476F-80FE-B91D6C8393DC}" destId="{531AA95B-2E4C-4755-BDF4-2F74B48A5A08}" srcOrd="5" destOrd="0" presId="urn:microsoft.com/office/officeart/2005/8/layout/target3"/>
    <dgm:cxn modelId="{C1118705-B638-4DC1-9C1F-0C0C31A147EE}" type="presParOf" srcId="{FFD4AAFF-63D2-476F-80FE-B91D6C8393DC}" destId="{25D0F223-D2DB-4CA6-91A6-977AE8ED0DB3}" srcOrd="6" destOrd="0" presId="urn:microsoft.com/office/officeart/2005/8/layout/target3"/>
    <dgm:cxn modelId="{BF45103E-A2ED-486C-91A3-9CB98C824084}" type="presParOf" srcId="{FFD4AAFF-63D2-476F-80FE-B91D6C8393DC}" destId="{47F3511B-CF60-48A1-8F46-D82A6E6DF147}" srcOrd="7" destOrd="0" presId="urn:microsoft.com/office/officeart/2005/8/layout/target3"/>
    <dgm:cxn modelId="{EC0A013C-F82A-4691-A63A-6845BC31E6D8}" type="presParOf" srcId="{FFD4AAFF-63D2-476F-80FE-B91D6C8393DC}" destId="{AC310588-4033-4EC3-93B7-6CC272A9C88D}" srcOrd="8" destOrd="0" presId="urn:microsoft.com/office/officeart/2005/8/layout/target3"/>
    <dgm:cxn modelId="{6CDA25C4-5B21-4900-AA28-04E2BC1771CF}" type="presParOf" srcId="{FFD4AAFF-63D2-476F-80FE-B91D6C8393DC}" destId="{97342181-7122-4025-A6F5-E5970E9B0581}" srcOrd="9" destOrd="0" presId="urn:microsoft.com/office/officeart/2005/8/layout/target3"/>
    <dgm:cxn modelId="{CDB8483A-27C3-47DC-BE4A-A68A21C68354}" type="presParOf" srcId="{FFD4AAFF-63D2-476F-80FE-B91D6C8393DC}" destId="{D3FF33B7-28AC-43C0-A2CC-47219FA5D849}" srcOrd="10" destOrd="0" presId="urn:microsoft.com/office/officeart/2005/8/layout/target3"/>
    <dgm:cxn modelId="{910C444D-8195-4644-8678-762A9BB0D452}" type="presParOf" srcId="{FFD4AAFF-63D2-476F-80FE-B91D6C8393DC}" destId="{760D36E2-D764-40AE-9E5C-46C52139E18F}" srcOrd="11" destOrd="0" presId="urn:microsoft.com/office/officeart/2005/8/layout/target3"/>
    <dgm:cxn modelId="{A1EFE0DC-0980-44FA-B25F-1428CA4FAF91}" type="presParOf" srcId="{FFD4AAFF-63D2-476F-80FE-B91D6C8393DC}" destId="{F415BB66-244D-41BD-B27A-897B6AD99802}" srcOrd="12" destOrd="0" presId="urn:microsoft.com/office/officeart/2005/8/layout/target3"/>
    <dgm:cxn modelId="{F3C8F6D9-0D0F-4581-9A16-6BDDFAF4DCEA}" type="presParOf" srcId="{FFD4AAFF-63D2-476F-80FE-B91D6C8393DC}" destId="{C302C554-F73A-4BA2-8D17-497CD8616A0D}" srcOrd="13" destOrd="0" presId="urn:microsoft.com/office/officeart/2005/8/layout/target3"/>
    <dgm:cxn modelId="{CD03974F-39FE-4029-8054-7680E36D8339}" type="presParOf" srcId="{FFD4AAFF-63D2-476F-80FE-B91D6C8393DC}" destId="{909F0B44-A235-4513-B307-41DB54DAD5A2}" srcOrd="14"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FA471BB-5F1B-4725-AAB7-6D3A36F76CA4}" type="doc">
      <dgm:prSet loTypeId="urn:microsoft.com/office/officeart/2008/layout/VerticalCurvedList" loCatId="list" qsTypeId="urn:microsoft.com/office/officeart/2005/8/quickstyle/simple5" qsCatId="simple" csTypeId="urn:microsoft.com/office/officeart/2005/8/colors/accent1_4" csCatId="accent1" phldr="1"/>
      <dgm:spPr/>
      <dgm:t>
        <a:bodyPr/>
        <a:lstStyle/>
        <a:p>
          <a:endParaRPr lang="zh-CN" altLang="en-US"/>
        </a:p>
      </dgm:t>
    </dgm:pt>
    <dgm:pt modelId="{18ADC4DB-9625-4B8F-A32A-46782136E455}">
      <dgm:prSet phldrT="[文本]" custT="1"/>
      <dgm:spPr>
        <a:solidFill>
          <a:schemeClr val="accent5">
            <a:lumMod val="75000"/>
          </a:schemeClr>
        </a:solidFill>
      </dgm:spPr>
      <dgm:t>
        <a:bodyPr/>
        <a:lstStyle/>
        <a:p>
          <a:r>
            <a:rPr lang="en-US" altLang="zh-CN" sz="1600" b="1" dirty="0" smtClean="0"/>
            <a:t>Based on reality and needs, develop local distinctive industries and promote the integration of agricultural production, agricultural products processing and agriculture-related service industry.</a:t>
          </a:r>
          <a:endParaRPr lang="zh-CN" altLang="en-US" sz="1600" b="1" dirty="0"/>
        </a:p>
      </dgm:t>
    </dgm:pt>
    <dgm:pt modelId="{4C9393E4-8EBC-43D7-A8CF-4BB25606046B}" type="parTrans" cxnId="{7E83451A-95EE-479F-95E0-145B9C6CBDAE}">
      <dgm:prSet/>
      <dgm:spPr/>
      <dgm:t>
        <a:bodyPr/>
        <a:lstStyle/>
        <a:p>
          <a:endParaRPr lang="zh-CN" altLang="en-US" sz="1600"/>
        </a:p>
      </dgm:t>
    </dgm:pt>
    <dgm:pt modelId="{A68AC6BC-DD83-4315-A3DA-498258129703}" type="sibTrans" cxnId="{7E83451A-95EE-479F-95E0-145B9C6CBDAE}">
      <dgm:prSet/>
      <dgm:spPr/>
      <dgm:t>
        <a:bodyPr/>
        <a:lstStyle/>
        <a:p>
          <a:endParaRPr lang="zh-CN" altLang="en-US" sz="1600"/>
        </a:p>
      </dgm:t>
    </dgm:pt>
    <dgm:pt modelId="{0665533C-433C-40DD-A0AF-B5A6BEBF6E39}">
      <dgm:prSet phldrT="[文本]" custT="1"/>
      <dgm:spPr>
        <a:solidFill>
          <a:schemeClr val="accent1">
            <a:lumMod val="75000"/>
          </a:schemeClr>
        </a:solidFill>
      </dgm:spPr>
      <dgm:t>
        <a:bodyPr/>
        <a:lstStyle/>
        <a:p>
          <a:r>
            <a:rPr lang="en-US" altLang="zh-CN" sz="1600" b="1" dirty="0" smtClean="0"/>
            <a:t>Focus on e-commerce application, maintain harmony between generations, keep order and advocate civilization.</a:t>
          </a:r>
          <a:endParaRPr lang="zh-CN" altLang="en-US" sz="1600" b="1" dirty="0"/>
        </a:p>
      </dgm:t>
    </dgm:pt>
    <dgm:pt modelId="{F53E7969-A203-4A72-B72B-D7199B08D933}" type="parTrans" cxnId="{24E73184-E7AD-4605-A035-98BB981CB186}">
      <dgm:prSet/>
      <dgm:spPr/>
      <dgm:t>
        <a:bodyPr/>
        <a:lstStyle/>
        <a:p>
          <a:endParaRPr lang="zh-CN" altLang="en-US" sz="1600"/>
        </a:p>
      </dgm:t>
    </dgm:pt>
    <dgm:pt modelId="{197C63EA-0CB9-4AAB-BC9F-B3EAF84271B0}" type="sibTrans" cxnId="{24E73184-E7AD-4605-A035-98BB981CB186}">
      <dgm:prSet/>
      <dgm:spPr/>
      <dgm:t>
        <a:bodyPr/>
        <a:lstStyle/>
        <a:p>
          <a:endParaRPr lang="zh-CN" altLang="en-US" sz="1600"/>
        </a:p>
      </dgm:t>
    </dgm:pt>
    <dgm:pt modelId="{DF84E0EB-B352-4D6D-9795-1C0F17EE0E60}">
      <dgm:prSet phldrT="[文本]" custT="1"/>
      <dgm:spPr/>
      <dgm:t>
        <a:bodyPr/>
        <a:lstStyle/>
        <a:p>
          <a:r>
            <a:rPr lang="en-US" altLang="zh-CN" sz="1600" b="1" dirty="0" smtClean="0"/>
            <a:t>Accommodate the needs of e-commerce, service the development of e-commerce, support farmers to start their own business and promote the rural governance.</a:t>
          </a:r>
          <a:endParaRPr lang="zh-CN" altLang="en-US" sz="1600" b="1" dirty="0"/>
        </a:p>
      </dgm:t>
    </dgm:pt>
    <dgm:pt modelId="{A48212D7-9AE8-42DF-91F2-68BE5682AF43}" type="parTrans" cxnId="{B7CEF3CB-218E-4B22-B993-B60F7A1536FB}">
      <dgm:prSet/>
      <dgm:spPr/>
      <dgm:t>
        <a:bodyPr/>
        <a:lstStyle/>
        <a:p>
          <a:endParaRPr lang="zh-CN" altLang="en-US" sz="1600"/>
        </a:p>
      </dgm:t>
    </dgm:pt>
    <dgm:pt modelId="{12D9EEE6-527A-450A-B8C0-A75A1A8E890E}" type="sibTrans" cxnId="{B7CEF3CB-218E-4B22-B993-B60F7A1536FB}">
      <dgm:prSet/>
      <dgm:spPr/>
      <dgm:t>
        <a:bodyPr/>
        <a:lstStyle/>
        <a:p>
          <a:endParaRPr lang="zh-CN" altLang="en-US" sz="1600"/>
        </a:p>
      </dgm:t>
    </dgm:pt>
    <dgm:pt modelId="{16E8B897-A91E-40DA-881B-C96CC325F94F}" type="pres">
      <dgm:prSet presAssocID="{6FA471BB-5F1B-4725-AAB7-6D3A36F76CA4}" presName="Name0" presStyleCnt="0">
        <dgm:presLayoutVars>
          <dgm:chMax val="7"/>
          <dgm:chPref val="7"/>
          <dgm:dir/>
        </dgm:presLayoutVars>
      </dgm:prSet>
      <dgm:spPr/>
      <dgm:t>
        <a:bodyPr/>
        <a:lstStyle/>
        <a:p>
          <a:endParaRPr lang="zh-CN" altLang="en-US"/>
        </a:p>
      </dgm:t>
    </dgm:pt>
    <dgm:pt modelId="{5EA5D9A1-A4D3-4C62-9B82-8A543BFCA43A}" type="pres">
      <dgm:prSet presAssocID="{6FA471BB-5F1B-4725-AAB7-6D3A36F76CA4}" presName="Name1" presStyleCnt="0"/>
      <dgm:spPr/>
      <dgm:t>
        <a:bodyPr/>
        <a:lstStyle/>
        <a:p>
          <a:endParaRPr lang="zh-CN" altLang="en-US"/>
        </a:p>
      </dgm:t>
    </dgm:pt>
    <dgm:pt modelId="{F788F4FA-F6C3-42E8-B5E5-F4CA737E0CAE}" type="pres">
      <dgm:prSet presAssocID="{6FA471BB-5F1B-4725-AAB7-6D3A36F76CA4}" presName="cycle" presStyleCnt="0"/>
      <dgm:spPr/>
      <dgm:t>
        <a:bodyPr/>
        <a:lstStyle/>
        <a:p>
          <a:endParaRPr lang="zh-CN" altLang="en-US"/>
        </a:p>
      </dgm:t>
    </dgm:pt>
    <dgm:pt modelId="{A9DDACCD-54F5-4255-A27B-740F09B2E7DC}" type="pres">
      <dgm:prSet presAssocID="{6FA471BB-5F1B-4725-AAB7-6D3A36F76CA4}" presName="srcNode" presStyleLbl="node1" presStyleIdx="0" presStyleCnt="3"/>
      <dgm:spPr/>
      <dgm:t>
        <a:bodyPr/>
        <a:lstStyle/>
        <a:p>
          <a:endParaRPr lang="zh-CN" altLang="en-US"/>
        </a:p>
      </dgm:t>
    </dgm:pt>
    <dgm:pt modelId="{AA7F9A65-84E4-41B8-8535-B3F8418F914D}" type="pres">
      <dgm:prSet presAssocID="{6FA471BB-5F1B-4725-AAB7-6D3A36F76CA4}" presName="conn" presStyleLbl="parChTrans1D2" presStyleIdx="0" presStyleCnt="1"/>
      <dgm:spPr/>
      <dgm:t>
        <a:bodyPr/>
        <a:lstStyle/>
        <a:p>
          <a:endParaRPr lang="zh-CN" altLang="en-US"/>
        </a:p>
      </dgm:t>
    </dgm:pt>
    <dgm:pt modelId="{A48DB3F2-4E60-4ED4-A451-AD1FB7667678}" type="pres">
      <dgm:prSet presAssocID="{6FA471BB-5F1B-4725-AAB7-6D3A36F76CA4}" presName="extraNode" presStyleLbl="node1" presStyleIdx="0" presStyleCnt="3"/>
      <dgm:spPr/>
      <dgm:t>
        <a:bodyPr/>
        <a:lstStyle/>
        <a:p>
          <a:endParaRPr lang="zh-CN" altLang="en-US"/>
        </a:p>
      </dgm:t>
    </dgm:pt>
    <dgm:pt modelId="{E08C28E8-58FB-467C-BCC2-7F71B7B6CB8E}" type="pres">
      <dgm:prSet presAssocID="{6FA471BB-5F1B-4725-AAB7-6D3A36F76CA4}" presName="dstNode" presStyleLbl="node1" presStyleIdx="0" presStyleCnt="3"/>
      <dgm:spPr/>
      <dgm:t>
        <a:bodyPr/>
        <a:lstStyle/>
        <a:p>
          <a:endParaRPr lang="zh-CN" altLang="en-US"/>
        </a:p>
      </dgm:t>
    </dgm:pt>
    <dgm:pt modelId="{8FBAD954-3E5B-4CF7-914B-4B7F8B42C02B}" type="pres">
      <dgm:prSet presAssocID="{18ADC4DB-9625-4B8F-A32A-46782136E455}" presName="text_1" presStyleLbl="node1" presStyleIdx="0" presStyleCnt="3">
        <dgm:presLayoutVars>
          <dgm:bulletEnabled val="1"/>
        </dgm:presLayoutVars>
      </dgm:prSet>
      <dgm:spPr/>
      <dgm:t>
        <a:bodyPr/>
        <a:lstStyle/>
        <a:p>
          <a:endParaRPr lang="zh-CN" altLang="en-US"/>
        </a:p>
      </dgm:t>
    </dgm:pt>
    <dgm:pt modelId="{124B97EC-2111-4C2C-811F-CC4DD97AD04C}" type="pres">
      <dgm:prSet presAssocID="{18ADC4DB-9625-4B8F-A32A-46782136E455}" presName="accent_1" presStyleCnt="0"/>
      <dgm:spPr/>
      <dgm:t>
        <a:bodyPr/>
        <a:lstStyle/>
        <a:p>
          <a:endParaRPr lang="zh-CN" altLang="en-US"/>
        </a:p>
      </dgm:t>
    </dgm:pt>
    <dgm:pt modelId="{40BA7061-3F45-4E14-92D3-D5522EEE492D}" type="pres">
      <dgm:prSet presAssocID="{18ADC4DB-9625-4B8F-A32A-46782136E455}" presName="accentRepeatNode" presStyleLbl="solidFgAcc1" presStyleIdx="0" presStyleCnt="3"/>
      <dgm:spPr/>
      <dgm:t>
        <a:bodyPr/>
        <a:lstStyle/>
        <a:p>
          <a:endParaRPr lang="zh-CN" altLang="en-US"/>
        </a:p>
      </dgm:t>
    </dgm:pt>
    <dgm:pt modelId="{5080CD6B-FE4B-4B05-AFE4-BEAC89C0B8BE}" type="pres">
      <dgm:prSet presAssocID="{0665533C-433C-40DD-A0AF-B5A6BEBF6E39}" presName="text_2" presStyleLbl="node1" presStyleIdx="1" presStyleCnt="3">
        <dgm:presLayoutVars>
          <dgm:bulletEnabled val="1"/>
        </dgm:presLayoutVars>
      </dgm:prSet>
      <dgm:spPr/>
      <dgm:t>
        <a:bodyPr/>
        <a:lstStyle/>
        <a:p>
          <a:endParaRPr lang="zh-CN" altLang="en-US"/>
        </a:p>
      </dgm:t>
    </dgm:pt>
    <dgm:pt modelId="{31D47626-51A9-456B-AEEC-C22B2C872252}" type="pres">
      <dgm:prSet presAssocID="{0665533C-433C-40DD-A0AF-B5A6BEBF6E39}" presName="accent_2" presStyleCnt="0"/>
      <dgm:spPr/>
      <dgm:t>
        <a:bodyPr/>
        <a:lstStyle/>
        <a:p>
          <a:endParaRPr lang="zh-CN" altLang="en-US"/>
        </a:p>
      </dgm:t>
    </dgm:pt>
    <dgm:pt modelId="{8C00DC5F-D1F8-4F0D-A532-985399928343}" type="pres">
      <dgm:prSet presAssocID="{0665533C-433C-40DD-A0AF-B5A6BEBF6E39}" presName="accentRepeatNode" presStyleLbl="solidFgAcc1" presStyleIdx="1" presStyleCnt="3"/>
      <dgm:spPr/>
      <dgm:t>
        <a:bodyPr/>
        <a:lstStyle/>
        <a:p>
          <a:endParaRPr lang="zh-CN" altLang="en-US"/>
        </a:p>
      </dgm:t>
    </dgm:pt>
    <dgm:pt modelId="{BB75D856-3511-4F34-AD91-0FF26D34CEDA}" type="pres">
      <dgm:prSet presAssocID="{DF84E0EB-B352-4D6D-9795-1C0F17EE0E60}" presName="text_3" presStyleLbl="node1" presStyleIdx="2" presStyleCnt="3">
        <dgm:presLayoutVars>
          <dgm:bulletEnabled val="1"/>
        </dgm:presLayoutVars>
      </dgm:prSet>
      <dgm:spPr/>
      <dgm:t>
        <a:bodyPr/>
        <a:lstStyle/>
        <a:p>
          <a:endParaRPr lang="zh-CN" altLang="en-US"/>
        </a:p>
      </dgm:t>
    </dgm:pt>
    <dgm:pt modelId="{FDF520A5-177B-44B8-8857-B12EF1ECE7C2}" type="pres">
      <dgm:prSet presAssocID="{DF84E0EB-B352-4D6D-9795-1C0F17EE0E60}" presName="accent_3" presStyleCnt="0"/>
      <dgm:spPr/>
      <dgm:t>
        <a:bodyPr/>
        <a:lstStyle/>
        <a:p>
          <a:endParaRPr lang="zh-CN" altLang="en-US"/>
        </a:p>
      </dgm:t>
    </dgm:pt>
    <dgm:pt modelId="{469305B9-EB63-49F3-934A-DED8229ECBBE}" type="pres">
      <dgm:prSet presAssocID="{DF84E0EB-B352-4D6D-9795-1C0F17EE0E60}" presName="accentRepeatNode" presStyleLbl="solidFgAcc1" presStyleIdx="2" presStyleCnt="3"/>
      <dgm:spPr/>
      <dgm:t>
        <a:bodyPr/>
        <a:lstStyle/>
        <a:p>
          <a:endParaRPr lang="zh-CN" altLang="en-US"/>
        </a:p>
      </dgm:t>
    </dgm:pt>
  </dgm:ptLst>
  <dgm:cxnLst>
    <dgm:cxn modelId="{7E83451A-95EE-479F-95E0-145B9C6CBDAE}" srcId="{6FA471BB-5F1B-4725-AAB7-6D3A36F76CA4}" destId="{18ADC4DB-9625-4B8F-A32A-46782136E455}" srcOrd="0" destOrd="0" parTransId="{4C9393E4-8EBC-43D7-A8CF-4BB25606046B}" sibTransId="{A68AC6BC-DD83-4315-A3DA-498258129703}"/>
    <dgm:cxn modelId="{2FF5B499-090C-47A0-B17A-879996908930}" type="presOf" srcId="{A68AC6BC-DD83-4315-A3DA-498258129703}" destId="{AA7F9A65-84E4-41B8-8535-B3F8418F914D}" srcOrd="0" destOrd="0" presId="urn:microsoft.com/office/officeart/2008/layout/VerticalCurvedList"/>
    <dgm:cxn modelId="{BBB29716-BAC2-4F0D-A585-9119EDDF3621}" type="presOf" srcId="{18ADC4DB-9625-4B8F-A32A-46782136E455}" destId="{8FBAD954-3E5B-4CF7-914B-4B7F8B42C02B}" srcOrd="0" destOrd="0" presId="urn:microsoft.com/office/officeart/2008/layout/VerticalCurvedList"/>
    <dgm:cxn modelId="{1B6EE5CF-C11C-4EA0-8CDD-D416E43535D7}" type="presOf" srcId="{0665533C-433C-40DD-A0AF-B5A6BEBF6E39}" destId="{5080CD6B-FE4B-4B05-AFE4-BEAC89C0B8BE}" srcOrd="0" destOrd="0" presId="urn:microsoft.com/office/officeart/2008/layout/VerticalCurvedList"/>
    <dgm:cxn modelId="{FFB81F5C-1AAD-4CA7-A988-29BA5F07DFDD}" type="presOf" srcId="{6FA471BB-5F1B-4725-AAB7-6D3A36F76CA4}" destId="{16E8B897-A91E-40DA-881B-C96CC325F94F}" srcOrd="0" destOrd="0" presId="urn:microsoft.com/office/officeart/2008/layout/VerticalCurvedList"/>
    <dgm:cxn modelId="{B7CEF3CB-218E-4B22-B993-B60F7A1536FB}" srcId="{6FA471BB-5F1B-4725-AAB7-6D3A36F76CA4}" destId="{DF84E0EB-B352-4D6D-9795-1C0F17EE0E60}" srcOrd="2" destOrd="0" parTransId="{A48212D7-9AE8-42DF-91F2-68BE5682AF43}" sibTransId="{12D9EEE6-527A-450A-B8C0-A75A1A8E890E}"/>
    <dgm:cxn modelId="{24E73184-E7AD-4605-A035-98BB981CB186}" srcId="{6FA471BB-5F1B-4725-AAB7-6D3A36F76CA4}" destId="{0665533C-433C-40DD-A0AF-B5A6BEBF6E39}" srcOrd="1" destOrd="0" parTransId="{F53E7969-A203-4A72-B72B-D7199B08D933}" sibTransId="{197C63EA-0CB9-4AAB-BC9F-B3EAF84271B0}"/>
    <dgm:cxn modelId="{9398BBF8-4E27-4AAA-B2D7-FEDF7A29372A}" type="presOf" srcId="{DF84E0EB-B352-4D6D-9795-1C0F17EE0E60}" destId="{BB75D856-3511-4F34-AD91-0FF26D34CEDA}" srcOrd="0" destOrd="0" presId="urn:microsoft.com/office/officeart/2008/layout/VerticalCurvedList"/>
    <dgm:cxn modelId="{FBE0B721-43CC-4B39-892C-29F6EDB06AAC}" type="presParOf" srcId="{16E8B897-A91E-40DA-881B-C96CC325F94F}" destId="{5EA5D9A1-A4D3-4C62-9B82-8A543BFCA43A}" srcOrd="0" destOrd="0" presId="urn:microsoft.com/office/officeart/2008/layout/VerticalCurvedList"/>
    <dgm:cxn modelId="{216BDEEB-0817-4D40-BE85-99FEF1036BB6}" type="presParOf" srcId="{5EA5D9A1-A4D3-4C62-9B82-8A543BFCA43A}" destId="{F788F4FA-F6C3-42E8-B5E5-F4CA737E0CAE}" srcOrd="0" destOrd="0" presId="urn:microsoft.com/office/officeart/2008/layout/VerticalCurvedList"/>
    <dgm:cxn modelId="{A6A4963D-4BB0-4BA0-890D-F06A98A78117}" type="presParOf" srcId="{F788F4FA-F6C3-42E8-B5E5-F4CA737E0CAE}" destId="{A9DDACCD-54F5-4255-A27B-740F09B2E7DC}" srcOrd="0" destOrd="0" presId="urn:microsoft.com/office/officeart/2008/layout/VerticalCurvedList"/>
    <dgm:cxn modelId="{9CFFF826-5561-41FE-BB1E-B0D682958066}" type="presParOf" srcId="{F788F4FA-F6C3-42E8-B5E5-F4CA737E0CAE}" destId="{AA7F9A65-84E4-41B8-8535-B3F8418F914D}" srcOrd="1" destOrd="0" presId="urn:microsoft.com/office/officeart/2008/layout/VerticalCurvedList"/>
    <dgm:cxn modelId="{99B5BC9D-BFCA-4370-943F-93202A0D52F0}" type="presParOf" srcId="{F788F4FA-F6C3-42E8-B5E5-F4CA737E0CAE}" destId="{A48DB3F2-4E60-4ED4-A451-AD1FB7667678}" srcOrd="2" destOrd="0" presId="urn:microsoft.com/office/officeart/2008/layout/VerticalCurvedList"/>
    <dgm:cxn modelId="{5996D4CA-3459-49D0-8D0A-A74F49EB94FB}" type="presParOf" srcId="{F788F4FA-F6C3-42E8-B5E5-F4CA737E0CAE}" destId="{E08C28E8-58FB-467C-BCC2-7F71B7B6CB8E}" srcOrd="3" destOrd="0" presId="urn:microsoft.com/office/officeart/2008/layout/VerticalCurvedList"/>
    <dgm:cxn modelId="{B6C1F77D-DA19-471D-A25C-FCC54BA1FB21}" type="presParOf" srcId="{5EA5D9A1-A4D3-4C62-9B82-8A543BFCA43A}" destId="{8FBAD954-3E5B-4CF7-914B-4B7F8B42C02B}" srcOrd="1" destOrd="0" presId="urn:microsoft.com/office/officeart/2008/layout/VerticalCurvedList"/>
    <dgm:cxn modelId="{0086E717-6F50-453E-8F28-9707B24A61DC}" type="presParOf" srcId="{5EA5D9A1-A4D3-4C62-9B82-8A543BFCA43A}" destId="{124B97EC-2111-4C2C-811F-CC4DD97AD04C}" srcOrd="2" destOrd="0" presId="urn:microsoft.com/office/officeart/2008/layout/VerticalCurvedList"/>
    <dgm:cxn modelId="{14780496-74ED-4EAF-B373-86F6896BF2B6}" type="presParOf" srcId="{124B97EC-2111-4C2C-811F-CC4DD97AD04C}" destId="{40BA7061-3F45-4E14-92D3-D5522EEE492D}" srcOrd="0" destOrd="0" presId="urn:microsoft.com/office/officeart/2008/layout/VerticalCurvedList"/>
    <dgm:cxn modelId="{30315A13-6716-462A-8746-1BDB1D7E04BC}" type="presParOf" srcId="{5EA5D9A1-A4D3-4C62-9B82-8A543BFCA43A}" destId="{5080CD6B-FE4B-4B05-AFE4-BEAC89C0B8BE}" srcOrd="3" destOrd="0" presId="urn:microsoft.com/office/officeart/2008/layout/VerticalCurvedList"/>
    <dgm:cxn modelId="{16432DE8-4109-44C6-9ACD-31F037889C69}" type="presParOf" srcId="{5EA5D9A1-A4D3-4C62-9B82-8A543BFCA43A}" destId="{31D47626-51A9-456B-AEEC-C22B2C872252}" srcOrd="4" destOrd="0" presId="urn:microsoft.com/office/officeart/2008/layout/VerticalCurvedList"/>
    <dgm:cxn modelId="{E6EE52AE-8D8F-4463-829E-FCE1F8969D04}" type="presParOf" srcId="{31D47626-51A9-456B-AEEC-C22B2C872252}" destId="{8C00DC5F-D1F8-4F0D-A532-985399928343}" srcOrd="0" destOrd="0" presId="urn:microsoft.com/office/officeart/2008/layout/VerticalCurvedList"/>
    <dgm:cxn modelId="{7628ECEF-A2E8-4B3B-AD4C-3927624DAF2D}" type="presParOf" srcId="{5EA5D9A1-A4D3-4C62-9B82-8A543BFCA43A}" destId="{BB75D856-3511-4F34-AD91-0FF26D34CEDA}" srcOrd="5" destOrd="0" presId="urn:microsoft.com/office/officeart/2008/layout/VerticalCurvedList"/>
    <dgm:cxn modelId="{20641080-0C0D-4240-8487-BC9D5B3EE29C}" type="presParOf" srcId="{5EA5D9A1-A4D3-4C62-9B82-8A543BFCA43A}" destId="{FDF520A5-177B-44B8-8857-B12EF1ECE7C2}" srcOrd="6" destOrd="0" presId="urn:microsoft.com/office/officeart/2008/layout/VerticalCurvedList"/>
    <dgm:cxn modelId="{DAAFF881-78EE-44E8-AE65-A293186044E5}" type="presParOf" srcId="{FDF520A5-177B-44B8-8857-B12EF1ECE7C2}" destId="{469305B9-EB63-49F3-934A-DED8229ECBBE}"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1ED94E-63A8-4341-ADE0-659A4FC1B0FB}">
      <dsp:nvSpPr>
        <dsp:cNvPr id="0" name=""/>
        <dsp:cNvSpPr/>
      </dsp:nvSpPr>
      <dsp:spPr>
        <a:xfrm rot="5400000">
          <a:off x="698636" y="995692"/>
          <a:ext cx="1718108" cy="2858894"/>
        </a:xfrm>
        <a:prstGeom prst="corner">
          <a:avLst>
            <a:gd name="adj1" fmla="val 16120"/>
            <a:gd name="adj2" fmla="val 16110"/>
          </a:avLst>
        </a:prstGeom>
        <a:gradFill flip="none" rotWithShape="0">
          <a:gsLst>
            <a:gs pos="0">
              <a:schemeClr val="accent1">
                <a:hueOff val="0"/>
                <a:satOff val="0"/>
                <a:lumOff val="0"/>
                <a:tint val="66000"/>
                <a:satMod val="160000"/>
              </a:schemeClr>
            </a:gs>
            <a:gs pos="50000">
              <a:schemeClr val="accent1">
                <a:hueOff val="0"/>
                <a:satOff val="0"/>
                <a:lumOff val="0"/>
                <a:tint val="44500"/>
                <a:satMod val="160000"/>
              </a:schemeClr>
            </a:gs>
            <a:gs pos="100000">
              <a:schemeClr val="accent1">
                <a:hueOff val="0"/>
                <a:satOff val="0"/>
                <a:lumOff val="0"/>
                <a:tint val="23500"/>
                <a:satMod val="160000"/>
              </a:schemeClr>
            </a:gs>
          </a:gsLst>
          <a:lin ang="5400000" scaled="1"/>
          <a:tileRect/>
        </a:gra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63F61022-9FA7-4AC1-A86B-4E132198630F}">
      <dsp:nvSpPr>
        <dsp:cNvPr id="0" name=""/>
        <dsp:cNvSpPr/>
      </dsp:nvSpPr>
      <dsp:spPr>
        <a:xfrm>
          <a:off x="411841" y="1849886"/>
          <a:ext cx="2581026" cy="22624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US" altLang="zh-CN" sz="1600" kern="1200" dirty="0" smtClean="0"/>
            <a:t>In 1970s, information technology was introduced into agriculture. </a:t>
          </a:r>
        </a:p>
        <a:p>
          <a:pPr lvl="0" algn="l" defTabSz="711200">
            <a:lnSpc>
              <a:spcPct val="90000"/>
            </a:lnSpc>
            <a:spcBef>
              <a:spcPct val="0"/>
            </a:spcBef>
            <a:spcAft>
              <a:spcPct val="35000"/>
            </a:spcAft>
          </a:pPr>
          <a:r>
            <a:rPr lang="en-US" altLang="zh-CN" sz="1600" kern="1200" dirty="0" smtClean="0"/>
            <a:t>In late 1980s, the Ministry</a:t>
          </a:r>
          <a:r>
            <a:rPr lang="en-US" altLang="zh-CN" sz="1600" kern="1200" baseline="0" dirty="0" smtClean="0"/>
            <a:t> of Agriculture established Information Center to focus on and promote the application of information technology in agriculture and rural statistical work.</a:t>
          </a:r>
          <a:endParaRPr lang="zh-CN" altLang="en-US" sz="1600" kern="1200" dirty="0"/>
        </a:p>
      </dsp:txBody>
      <dsp:txXfrm>
        <a:off x="411841" y="1849886"/>
        <a:ext cx="2581026" cy="2262420"/>
      </dsp:txXfrm>
    </dsp:sp>
    <dsp:sp modelId="{1282A67F-6AB3-4D96-A388-C9097A9CEF53}">
      <dsp:nvSpPr>
        <dsp:cNvPr id="0" name=""/>
        <dsp:cNvSpPr/>
      </dsp:nvSpPr>
      <dsp:spPr>
        <a:xfrm>
          <a:off x="2505881" y="785217"/>
          <a:ext cx="486986" cy="486986"/>
        </a:xfrm>
        <a:prstGeom prst="triangle">
          <a:avLst>
            <a:gd name="adj" fmla="val 100000"/>
          </a:avLst>
        </a:prstGeom>
        <a:gradFill flip="none" rotWithShape="0">
          <a:gsLst>
            <a:gs pos="0">
              <a:schemeClr val="accent1">
                <a:hueOff val="0"/>
                <a:satOff val="0"/>
                <a:lumOff val="0"/>
                <a:shade val="30000"/>
                <a:satMod val="115000"/>
              </a:schemeClr>
            </a:gs>
            <a:gs pos="50000">
              <a:schemeClr val="accent1">
                <a:hueOff val="0"/>
                <a:satOff val="0"/>
                <a:lumOff val="0"/>
                <a:shade val="67500"/>
                <a:satMod val="115000"/>
              </a:schemeClr>
            </a:gs>
            <a:gs pos="100000">
              <a:schemeClr val="accent1">
                <a:hueOff val="0"/>
                <a:satOff val="0"/>
                <a:lumOff val="0"/>
                <a:shade val="100000"/>
                <a:satMod val="115000"/>
              </a:schemeClr>
            </a:gs>
          </a:gsLst>
          <a:lin ang="5400000" scaled="1"/>
          <a:tileRect/>
        </a:gra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FAA7D59-7FAA-4E51-8187-A8697F7768A2}">
      <dsp:nvSpPr>
        <dsp:cNvPr id="0" name=""/>
        <dsp:cNvSpPr/>
      </dsp:nvSpPr>
      <dsp:spPr>
        <a:xfrm rot="5400000">
          <a:off x="3858316" y="213826"/>
          <a:ext cx="1718108" cy="2858894"/>
        </a:xfrm>
        <a:prstGeom prst="corner">
          <a:avLst>
            <a:gd name="adj1" fmla="val 16120"/>
            <a:gd name="adj2" fmla="val 16110"/>
          </a:avLst>
        </a:prstGeom>
        <a:gradFill flip="none" rotWithShape="0">
          <a:gsLst>
            <a:gs pos="0">
              <a:schemeClr val="accent1">
                <a:hueOff val="0"/>
                <a:satOff val="0"/>
                <a:lumOff val="0"/>
                <a:tint val="66000"/>
                <a:satMod val="160000"/>
              </a:schemeClr>
            </a:gs>
            <a:gs pos="50000">
              <a:schemeClr val="accent1">
                <a:hueOff val="0"/>
                <a:satOff val="0"/>
                <a:lumOff val="0"/>
                <a:tint val="44500"/>
                <a:satMod val="160000"/>
              </a:schemeClr>
            </a:gs>
            <a:gs pos="100000">
              <a:schemeClr val="accent1">
                <a:hueOff val="0"/>
                <a:satOff val="0"/>
                <a:lumOff val="0"/>
                <a:tint val="23500"/>
                <a:satMod val="160000"/>
              </a:schemeClr>
            </a:gs>
          </a:gsLst>
          <a:lin ang="5400000" scaled="1"/>
          <a:tileRect/>
        </a:gra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C70096F-632C-43DA-901B-67F8C5E4433A}">
      <dsp:nvSpPr>
        <dsp:cNvPr id="0" name=""/>
        <dsp:cNvSpPr/>
      </dsp:nvSpPr>
      <dsp:spPr>
        <a:xfrm>
          <a:off x="3571521" y="1068020"/>
          <a:ext cx="2581026" cy="22624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US" altLang="zh-CN" sz="1600" kern="1200" dirty="0" smtClean="0"/>
            <a:t>From 1987 to late 1990s, computers and internet</a:t>
          </a:r>
          <a:r>
            <a:rPr lang="en-US" altLang="zh-CN" sz="1600" kern="1200" baseline="0" dirty="0" smtClean="0"/>
            <a:t> technology had been gradually popularized in agriculture.</a:t>
          </a:r>
        </a:p>
        <a:p>
          <a:pPr lvl="0" algn="l" defTabSz="711200">
            <a:lnSpc>
              <a:spcPct val="90000"/>
            </a:lnSpc>
            <a:spcBef>
              <a:spcPct val="0"/>
            </a:spcBef>
            <a:spcAft>
              <a:spcPct val="35000"/>
            </a:spcAft>
          </a:pPr>
          <a:r>
            <a:rPr lang="en-US" altLang="zh-CN" sz="1600" kern="1200" baseline="0" dirty="0" smtClean="0"/>
            <a:t>In 1996, the first National Agricultural Information Conference was held, which marks the new era of China’s agricultural informatization. </a:t>
          </a:r>
          <a:endParaRPr lang="zh-CN" altLang="en-US" sz="1600" kern="1200" dirty="0"/>
        </a:p>
      </dsp:txBody>
      <dsp:txXfrm>
        <a:off x="3571521" y="1068020"/>
        <a:ext cx="2581026" cy="2262420"/>
      </dsp:txXfrm>
    </dsp:sp>
    <dsp:sp modelId="{F7392D6D-7BFF-40F6-B52B-55FF328E7456}">
      <dsp:nvSpPr>
        <dsp:cNvPr id="0" name=""/>
        <dsp:cNvSpPr/>
      </dsp:nvSpPr>
      <dsp:spPr>
        <a:xfrm>
          <a:off x="5665561" y="3352"/>
          <a:ext cx="486986" cy="486986"/>
        </a:xfrm>
        <a:prstGeom prst="triangle">
          <a:avLst>
            <a:gd name="adj" fmla="val 100000"/>
          </a:avLst>
        </a:prstGeom>
        <a:gradFill flip="none" rotWithShape="0">
          <a:gsLst>
            <a:gs pos="0">
              <a:schemeClr val="accent1">
                <a:hueOff val="0"/>
                <a:satOff val="0"/>
                <a:lumOff val="0"/>
                <a:shade val="30000"/>
                <a:satMod val="115000"/>
              </a:schemeClr>
            </a:gs>
            <a:gs pos="50000">
              <a:schemeClr val="accent1">
                <a:hueOff val="0"/>
                <a:satOff val="0"/>
                <a:lumOff val="0"/>
                <a:shade val="67500"/>
                <a:satMod val="115000"/>
              </a:schemeClr>
            </a:gs>
            <a:gs pos="100000">
              <a:schemeClr val="accent1">
                <a:hueOff val="0"/>
                <a:satOff val="0"/>
                <a:lumOff val="0"/>
                <a:shade val="100000"/>
                <a:satMod val="115000"/>
              </a:schemeClr>
            </a:gs>
          </a:gsLst>
          <a:lin ang="5400000" scaled="1"/>
          <a:tileRect/>
        </a:gra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DF2F130-1BE3-438E-9BE7-AF5FA68219B7}">
      <dsp:nvSpPr>
        <dsp:cNvPr id="0" name=""/>
        <dsp:cNvSpPr/>
      </dsp:nvSpPr>
      <dsp:spPr>
        <a:xfrm rot="5400000">
          <a:off x="7017996" y="-568038"/>
          <a:ext cx="1718108" cy="2858894"/>
        </a:xfrm>
        <a:prstGeom prst="corner">
          <a:avLst>
            <a:gd name="adj1" fmla="val 16120"/>
            <a:gd name="adj2" fmla="val 16110"/>
          </a:avLst>
        </a:prstGeom>
        <a:gradFill flip="none" rotWithShape="0">
          <a:gsLst>
            <a:gs pos="0">
              <a:schemeClr val="accent1">
                <a:hueOff val="0"/>
                <a:satOff val="0"/>
                <a:lumOff val="0"/>
                <a:tint val="66000"/>
                <a:satMod val="160000"/>
              </a:schemeClr>
            </a:gs>
            <a:gs pos="50000">
              <a:schemeClr val="accent1">
                <a:hueOff val="0"/>
                <a:satOff val="0"/>
                <a:lumOff val="0"/>
                <a:tint val="44500"/>
                <a:satMod val="160000"/>
              </a:schemeClr>
            </a:gs>
            <a:gs pos="100000">
              <a:schemeClr val="accent1">
                <a:hueOff val="0"/>
                <a:satOff val="0"/>
                <a:lumOff val="0"/>
                <a:tint val="23500"/>
                <a:satMod val="160000"/>
              </a:schemeClr>
            </a:gs>
          </a:gsLst>
          <a:lin ang="8100000" scaled="1"/>
          <a:tileRect/>
        </a:gra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2E2B287-203E-4BCC-8DB2-3B965177EEAB}">
      <dsp:nvSpPr>
        <dsp:cNvPr id="0" name=""/>
        <dsp:cNvSpPr/>
      </dsp:nvSpPr>
      <dsp:spPr>
        <a:xfrm>
          <a:off x="6731201" y="286154"/>
          <a:ext cx="2581026" cy="22624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lvl="0" algn="l" defTabSz="711200">
            <a:lnSpc>
              <a:spcPct val="90000"/>
            </a:lnSpc>
            <a:spcBef>
              <a:spcPct val="0"/>
            </a:spcBef>
            <a:spcAft>
              <a:spcPct val="35000"/>
            </a:spcAft>
          </a:pPr>
          <a:r>
            <a:rPr lang="en-US" altLang="zh-CN" sz="1600" kern="1200" dirty="0" smtClean="0"/>
            <a:t>In the 21</a:t>
          </a:r>
          <a:r>
            <a:rPr lang="en-US" altLang="zh-CN" sz="1600" kern="1200" baseline="30000" dirty="0" smtClean="0"/>
            <a:t>st</a:t>
          </a:r>
          <a:r>
            <a:rPr lang="en-US" altLang="zh-CN" sz="1600" kern="1200" dirty="0" smtClean="0"/>
            <a:t> century, General Office of the CPC Central</a:t>
          </a:r>
          <a:r>
            <a:rPr lang="en-US" altLang="zh-CN" sz="1600" kern="1200" baseline="0" dirty="0" smtClean="0"/>
            <a:t> Committee, the State Council, Ministry of Agriculture and Ministry of Information Industries </a:t>
          </a:r>
          <a:r>
            <a:rPr lang="en-US" altLang="zh-CN" sz="1600" kern="1200" dirty="0" smtClean="0"/>
            <a:t> have published </a:t>
          </a:r>
          <a:r>
            <a:rPr lang="en-US" altLang="zh-CN" sz="1600" i="1" kern="1200" dirty="0" smtClean="0"/>
            <a:t>2006-2020 National Informatization Development Strategy</a:t>
          </a:r>
          <a:r>
            <a:rPr lang="en-US" altLang="zh-CN" sz="1600" kern="1200" baseline="0" dirty="0" smtClean="0"/>
            <a:t> and a series of documents to promote the construction and development of rural informatization.</a:t>
          </a:r>
          <a:endParaRPr lang="zh-CN" altLang="en-US" sz="1600" kern="1200" dirty="0"/>
        </a:p>
      </dsp:txBody>
      <dsp:txXfrm>
        <a:off x="6731201" y="286154"/>
        <a:ext cx="2581026" cy="22624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9125B7-40AF-48A6-88B9-54A955031820}">
      <dsp:nvSpPr>
        <dsp:cNvPr id="0" name=""/>
        <dsp:cNvSpPr/>
      </dsp:nvSpPr>
      <dsp:spPr>
        <a:xfrm>
          <a:off x="0" y="0"/>
          <a:ext cx="3657600" cy="3657600"/>
        </a:xfrm>
        <a:prstGeom prst="pie">
          <a:avLst>
            <a:gd name="adj1" fmla="val 5400000"/>
            <a:gd name="adj2" fmla="val 16200000"/>
          </a:avLst>
        </a:prstGeom>
        <a:gradFill rotWithShape="0">
          <a:gsLst>
            <a:gs pos="0">
              <a:schemeClr val="accent1">
                <a:shade val="80000"/>
                <a:hueOff val="0"/>
                <a:satOff val="0"/>
                <a:lumOff val="0"/>
                <a:alphaOff val="0"/>
                <a:satMod val="103000"/>
                <a:lumMod val="102000"/>
                <a:tint val="94000"/>
              </a:schemeClr>
            </a:gs>
            <a:gs pos="50000">
              <a:schemeClr val="accent1">
                <a:shade val="80000"/>
                <a:hueOff val="0"/>
                <a:satOff val="0"/>
                <a:lumOff val="0"/>
                <a:alphaOff val="0"/>
                <a:satMod val="110000"/>
                <a:lumMod val="100000"/>
                <a:shade val="100000"/>
              </a:schemeClr>
            </a:gs>
            <a:gs pos="100000">
              <a:schemeClr val="accent1">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A91AFFCC-EA7D-4F63-88E9-5C8AD2F97981}">
      <dsp:nvSpPr>
        <dsp:cNvPr id="0" name=""/>
        <dsp:cNvSpPr/>
      </dsp:nvSpPr>
      <dsp:spPr>
        <a:xfrm>
          <a:off x="1828800" y="0"/>
          <a:ext cx="6132786" cy="3657600"/>
        </a:xfrm>
        <a:prstGeom prst="rect">
          <a:avLst/>
        </a:prstGeom>
        <a:solidFill>
          <a:schemeClr val="lt1">
            <a:alpha val="90000"/>
            <a:hueOff val="0"/>
            <a:satOff val="0"/>
            <a:lumOff val="0"/>
            <a:alphaOff val="0"/>
          </a:schemeClr>
        </a:solidFill>
        <a:ln w="6350" cap="flat" cmpd="sng" algn="ctr">
          <a:solidFill>
            <a:schemeClr val="accent1">
              <a:shade val="8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marL="0" marR="0" lvl="0" indent="0" algn="ctr" defTabSz="914400" eaLnBrk="1" fontAlgn="auto" latinLnBrk="0" hangingPunct="1">
            <a:lnSpc>
              <a:spcPct val="100000"/>
            </a:lnSpc>
            <a:spcBef>
              <a:spcPct val="0"/>
            </a:spcBef>
            <a:spcAft>
              <a:spcPts val="1800"/>
            </a:spcAft>
            <a:buClrTx/>
            <a:buSzTx/>
            <a:buFontTx/>
            <a:buNone/>
            <a:tabLst/>
            <a:defRPr/>
          </a:pPr>
          <a:r>
            <a:rPr lang="en-US" altLang="zh-CN" sz="1800" b="1" kern="1200" dirty="0" smtClean="0"/>
            <a:t>Management Mode</a:t>
          </a:r>
          <a:endParaRPr lang="zh-CN" altLang="en-US" sz="1800" b="1" kern="1200" dirty="0" smtClean="0"/>
        </a:p>
      </dsp:txBody>
      <dsp:txXfrm>
        <a:off x="1828800" y="0"/>
        <a:ext cx="3066393" cy="1097282"/>
      </dsp:txXfrm>
    </dsp:sp>
    <dsp:sp modelId="{17F2841B-F2B0-4C3C-B583-BE51AFA65E7B}">
      <dsp:nvSpPr>
        <dsp:cNvPr id="0" name=""/>
        <dsp:cNvSpPr/>
      </dsp:nvSpPr>
      <dsp:spPr>
        <a:xfrm>
          <a:off x="640081" y="1097282"/>
          <a:ext cx="2377437" cy="2377437"/>
        </a:xfrm>
        <a:prstGeom prst="pie">
          <a:avLst>
            <a:gd name="adj1" fmla="val 5400000"/>
            <a:gd name="adj2" fmla="val 16200000"/>
          </a:avLst>
        </a:prstGeom>
        <a:gradFill rotWithShape="0">
          <a:gsLst>
            <a:gs pos="0">
              <a:schemeClr val="accent1">
                <a:shade val="80000"/>
                <a:hueOff val="135632"/>
                <a:satOff val="2588"/>
                <a:lumOff val="11428"/>
                <a:alphaOff val="0"/>
                <a:satMod val="103000"/>
                <a:lumMod val="102000"/>
                <a:tint val="94000"/>
              </a:schemeClr>
            </a:gs>
            <a:gs pos="50000">
              <a:schemeClr val="accent1">
                <a:shade val="80000"/>
                <a:hueOff val="135632"/>
                <a:satOff val="2588"/>
                <a:lumOff val="11428"/>
                <a:alphaOff val="0"/>
                <a:satMod val="110000"/>
                <a:lumMod val="100000"/>
                <a:shade val="100000"/>
              </a:schemeClr>
            </a:gs>
            <a:gs pos="100000">
              <a:schemeClr val="accent1">
                <a:shade val="80000"/>
                <a:hueOff val="135632"/>
                <a:satOff val="2588"/>
                <a:lumOff val="11428"/>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531AA95B-2E4C-4755-BDF4-2F74B48A5A08}">
      <dsp:nvSpPr>
        <dsp:cNvPr id="0" name=""/>
        <dsp:cNvSpPr/>
      </dsp:nvSpPr>
      <dsp:spPr>
        <a:xfrm>
          <a:off x="1828800" y="1097282"/>
          <a:ext cx="6132786" cy="2377437"/>
        </a:xfrm>
        <a:prstGeom prst="rect">
          <a:avLst/>
        </a:prstGeom>
        <a:solidFill>
          <a:schemeClr val="lt1">
            <a:alpha val="90000"/>
            <a:hueOff val="0"/>
            <a:satOff val="0"/>
            <a:lumOff val="0"/>
            <a:alphaOff val="0"/>
          </a:schemeClr>
        </a:solidFill>
        <a:ln w="6350" cap="flat" cmpd="sng" algn="ctr">
          <a:solidFill>
            <a:schemeClr val="accent1">
              <a:shade val="80000"/>
              <a:hueOff val="135632"/>
              <a:satOff val="2588"/>
              <a:lumOff val="11428"/>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ts val="1800"/>
            </a:spcAft>
          </a:pPr>
          <a:r>
            <a:rPr lang="en-US" altLang="zh-CN" sz="1800" b="1" kern="1200" dirty="0" smtClean="0"/>
            <a:t>Policy Concept</a:t>
          </a:r>
          <a:endParaRPr lang="zh-CN" altLang="en-US" sz="1800" b="1" kern="1200" dirty="0"/>
        </a:p>
      </dsp:txBody>
      <dsp:txXfrm>
        <a:off x="1828800" y="1097282"/>
        <a:ext cx="3066393" cy="1097278"/>
      </dsp:txXfrm>
    </dsp:sp>
    <dsp:sp modelId="{47F3511B-CF60-48A1-8F46-D82A6E6DF147}">
      <dsp:nvSpPr>
        <dsp:cNvPr id="0" name=""/>
        <dsp:cNvSpPr/>
      </dsp:nvSpPr>
      <dsp:spPr>
        <a:xfrm>
          <a:off x="1280160" y="2194561"/>
          <a:ext cx="1097278" cy="1097278"/>
        </a:xfrm>
        <a:prstGeom prst="pie">
          <a:avLst>
            <a:gd name="adj1" fmla="val 5400000"/>
            <a:gd name="adj2" fmla="val 16200000"/>
          </a:avLst>
        </a:prstGeom>
        <a:gradFill rotWithShape="0">
          <a:gsLst>
            <a:gs pos="0">
              <a:schemeClr val="accent1">
                <a:shade val="80000"/>
                <a:hueOff val="271263"/>
                <a:satOff val="5175"/>
                <a:lumOff val="22855"/>
                <a:alphaOff val="0"/>
                <a:satMod val="103000"/>
                <a:lumMod val="102000"/>
                <a:tint val="94000"/>
              </a:schemeClr>
            </a:gs>
            <a:gs pos="50000">
              <a:schemeClr val="accent1">
                <a:shade val="80000"/>
                <a:hueOff val="271263"/>
                <a:satOff val="5175"/>
                <a:lumOff val="22855"/>
                <a:alphaOff val="0"/>
                <a:satMod val="110000"/>
                <a:lumMod val="100000"/>
                <a:shade val="100000"/>
              </a:schemeClr>
            </a:gs>
            <a:gs pos="100000">
              <a:schemeClr val="accent1">
                <a:shade val="80000"/>
                <a:hueOff val="271263"/>
                <a:satOff val="5175"/>
                <a:lumOff val="22855"/>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sp>
    <dsp:sp modelId="{AC310588-4033-4EC3-93B7-6CC272A9C88D}">
      <dsp:nvSpPr>
        <dsp:cNvPr id="0" name=""/>
        <dsp:cNvSpPr/>
      </dsp:nvSpPr>
      <dsp:spPr>
        <a:xfrm>
          <a:off x="1828800" y="2194561"/>
          <a:ext cx="6132786" cy="1097278"/>
        </a:xfrm>
        <a:prstGeom prst="rect">
          <a:avLst/>
        </a:prstGeom>
        <a:solidFill>
          <a:schemeClr val="lt1">
            <a:alpha val="90000"/>
            <a:hueOff val="0"/>
            <a:satOff val="0"/>
            <a:lumOff val="0"/>
            <a:alphaOff val="0"/>
          </a:schemeClr>
        </a:solidFill>
        <a:ln w="6350" cap="flat" cmpd="sng" algn="ctr">
          <a:solidFill>
            <a:schemeClr val="accent1">
              <a:shade val="80000"/>
              <a:hueOff val="271263"/>
              <a:satOff val="5175"/>
              <a:lumOff val="22855"/>
              <a:alphaOff val="0"/>
            </a:schemeClr>
          </a:solidFill>
          <a:prstDash val="solid"/>
          <a:miter lim="800000"/>
        </a:ln>
        <a:effectLst/>
      </dsp:spPr>
      <dsp:style>
        <a:lnRef idx="1">
          <a:scrgbClr r="0" g="0" b="0"/>
        </a:lnRef>
        <a:fillRef idx="1">
          <a:scrgbClr r="0" g="0" b="0"/>
        </a:fillRef>
        <a:effectRef idx="2">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ts val="1800"/>
            </a:spcAft>
          </a:pPr>
          <a:r>
            <a:rPr lang="en-US" altLang="zh-CN" sz="1800" b="1" kern="1200" dirty="0" smtClean="0"/>
            <a:t>Top-level Design</a:t>
          </a:r>
          <a:endParaRPr lang="zh-CN" altLang="en-US" sz="1800" b="1" kern="1200" dirty="0"/>
        </a:p>
      </dsp:txBody>
      <dsp:txXfrm>
        <a:off x="1828800" y="2194561"/>
        <a:ext cx="3066393" cy="1097278"/>
      </dsp:txXfrm>
    </dsp:sp>
    <dsp:sp modelId="{D3FF33B7-28AC-43C0-A2CC-47219FA5D849}">
      <dsp:nvSpPr>
        <dsp:cNvPr id="0" name=""/>
        <dsp:cNvSpPr/>
      </dsp:nvSpPr>
      <dsp:spPr>
        <a:xfrm>
          <a:off x="4895192" y="0"/>
          <a:ext cx="3066393" cy="1097282"/>
        </a:xfrm>
        <a:prstGeom prst="rect">
          <a:avLst/>
        </a:prstGeom>
        <a:noFill/>
        <a:ln w="6350" cap="flat" cmpd="sng" algn="ctr">
          <a:noFill/>
          <a:prstDash val="solid"/>
          <a:miter lim="800000"/>
        </a:ln>
        <a:effectLst/>
        <a:sp3d/>
      </dsp:spPr>
      <dsp:style>
        <a:lnRef idx="1">
          <a:scrgbClr r="0" g="0" b="0"/>
        </a:lnRef>
        <a:fillRef idx="1">
          <a:scrgbClr r="0" g="0" b="0"/>
        </a:fillRef>
        <a:effectRef idx="2">
          <a:scrgbClr r="0" g="0" b="0"/>
        </a:effectRef>
        <a:fontRef idx="minor"/>
      </dsp:style>
      <dsp:txBody>
        <a:bodyPr spcFirstLastPara="0" vert="horz" wrap="square" lIns="247650" tIns="247650" rIns="247650" bIns="247650" numCol="1" spcCol="1270" anchor="ctr" anchorCtr="0">
          <a:noAutofit/>
        </a:bodyPr>
        <a:lstStyle/>
        <a:p>
          <a:pPr marL="171450" lvl="1" indent="-171450" algn="l" defTabSz="711200">
            <a:lnSpc>
              <a:spcPct val="90000"/>
            </a:lnSpc>
            <a:spcBef>
              <a:spcPct val="0"/>
            </a:spcBef>
            <a:spcAft>
              <a:spcPct val="15000"/>
            </a:spcAft>
            <a:buChar char="••"/>
          </a:pPr>
          <a:r>
            <a:rPr lang="en-US" altLang="zh-CN" sz="1600" kern="1200" dirty="0" smtClean="0"/>
            <a:t>Open channel</a:t>
          </a:r>
          <a:r>
            <a:rPr lang="en-US" altLang="zh-CN" sz="1600" kern="1200" baseline="0" dirty="0" smtClean="0"/>
            <a:t> for feedback from targeted demand</a:t>
          </a:r>
          <a:r>
            <a:rPr lang="en-US" altLang="zh-CN" sz="1600" kern="1200" dirty="0" smtClean="0"/>
            <a:t>.</a:t>
          </a:r>
          <a:endParaRPr lang="zh-CN" altLang="en-US" sz="1600" kern="1200" dirty="0"/>
        </a:p>
      </dsp:txBody>
      <dsp:txXfrm>
        <a:off x="4895192" y="0"/>
        <a:ext cx="3066393" cy="1097282"/>
      </dsp:txXfrm>
    </dsp:sp>
    <dsp:sp modelId="{F415BB66-244D-41BD-B27A-897B6AD99802}">
      <dsp:nvSpPr>
        <dsp:cNvPr id="0" name=""/>
        <dsp:cNvSpPr/>
      </dsp:nvSpPr>
      <dsp:spPr>
        <a:xfrm>
          <a:off x="4895192" y="1097282"/>
          <a:ext cx="3066393" cy="1097278"/>
        </a:xfrm>
        <a:prstGeom prst="rect">
          <a:avLst/>
        </a:prstGeom>
        <a:noFill/>
        <a:ln w="6350" cap="flat" cmpd="sng" algn="ctr">
          <a:noFill/>
          <a:prstDash val="solid"/>
          <a:miter lim="800000"/>
        </a:ln>
        <a:effectLst/>
        <a:sp3d/>
      </dsp:spPr>
      <dsp:style>
        <a:lnRef idx="1">
          <a:scrgbClr r="0" g="0" b="0"/>
        </a:lnRef>
        <a:fillRef idx="1">
          <a:scrgbClr r="0" g="0" b="0"/>
        </a:fillRef>
        <a:effectRef idx="2">
          <a:scrgbClr r="0" g="0" b="0"/>
        </a:effectRef>
        <a:fontRef idx="minor"/>
      </dsp:style>
      <dsp:txBody>
        <a:bodyPr spcFirstLastPara="0" vert="horz" wrap="square" lIns="247650" tIns="247650" rIns="247650" bIns="247650" numCol="1" spcCol="1270" anchor="ctr" anchorCtr="0">
          <a:noAutofit/>
        </a:bodyPr>
        <a:lstStyle/>
        <a:p>
          <a:pPr marL="171450" lvl="1" indent="-171450" algn="l" defTabSz="711200">
            <a:lnSpc>
              <a:spcPct val="90000"/>
            </a:lnSpc>
            <a:spcBef>
              <a:spcPct val="0"/>
            </a:spcBef>
            <a:spcAft>
              <a:spcPct val="15000"/>
            </a:spcAft>
            <a:buChar char="••"/>
          </a:pPr>
          <a:r>
            <a:rPr lang="en-US" altLang="zh-CN" sz="1600" kern="1200" dirty="0" smtClean="0"/>
            <a:t>Change the mindset of technical-centrism</a:t>
          </a:r>
          <a:r>
            <a:rPr lang="en-US" altLang="zh-CN" sz="1600" kern="1200" baseline="0" dirty="0" smtClean="0"/>
            <a:t> and economic-centrism.</a:t>
          </a:r>
          <a:endParaRPr lang="zh-CN" altLang="en-US" sz="1600" kern="1200" dirty="0"/>
        </a:p>
      </dsp:txBody>
      <dsp:txXfrm>
        <a:off x="4895192" y="1097282"/>
        <a:ext cx="3066393" cy="1097278"/>
      </dsp:txXfrm>
    </dsp:sp>
    <dsp:sp modelId="{909F0B44-A235-4513-B307-41DB54DAD5A2}">
      <dsp:nvSpPr>
        <dsp:cNvPr id="0" name=""/>
        <dsp:cNvSpPr/>
      </dsp:nvSpPr>
      <dsp:spPr>
        <a:xfrm>
          <a:off x="4895192" y="2194561"/>
          <a:ext cx="3066393" cy="1097278"/>
        </a:xfrm>
        <a:prstGeom prst="rect">
          <a:avLst/>
        </a:prstGeom>
        <a:noFill/>
        <a:ln w="6350" cap="flat" cmpd="sng" algn="ctr">
          <a:noFill/>
          <a:prstDash val="solid"/>
          <a:miter lim="800000"/>
        </a:ln>
        <a:effectLst/>
        <a:sp3d/>
      </dsp:spPr>
      <dsp:style>
        <a:lnRef idx="1">
          <a:scrgbClr r="0" g="0" b="0"/>
        </a:lnRef>
        <a:fillRef idx="1">
          <a:scrgbClr r="0" g="0" b="0"/>
        </a:fillRef>
        <a:effectRef idx="2">
          <a:scrgbClr r="0" g="0" b="0"/>
        </a:effectRef>
        <a:fontRef idx="minor"/>
      </dsp:style>
      <dsp:txBody>
        <a:bodyPr spcFirstLastPara="0" vert="horz" wrap="square" lIns="247650" tIns="247650" rIns="247650" bIns="247650" numCol="1" spcCol="1270" anchor="ctr" anchorCtr="0">
          <a:noAutofit/>
        </a:bodyPr>
        <a:lstStyle/>
        <a:p>
          <a:pPr marL="171450" lvl="1" indent="-171450" algn="l" defTabSz="711200">
            <a:lnSpc>
              <a:spcPct val="90000"/>
            </a:lnSpc>
            <a:spcBef>
              <a:spcPct val="0"/>
            </a:spcBef>
            <a:spcAft>
              <a:spcPct val="15000"/>
            </a:spcAft>
            <a:buChar char="••"/>
          </a:pPr>
          <a:r>
            <a:rPr lang="en-US" altLang="zh-CN" sz="1600" kern="1200" dirty="0" smtClean="0"/>
            <a:t>Switch the one-way giving mode</a:t>
          </a:r>
          <a:r>
            <a:rPr lang="en-US" altLang="zh-CN" sz="1600" kern="1200" baseline="0" dirty="0" smtClean="0"/>
            <a:t>.</a:t>
          </a:r>
          <a:endParaRPr lang="zh-CN" altLang="en-US" sz="1600" kern="1200" dirty="0"/>
        </a:p>
      </dsp:txBody>
      <dsp:txXfrm>
        <a:off x="4895192" y="2194561"/>
        <a:ext cx="3066393" cy="1097278"/>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7F9A65-84E4-41B8-8535-B3F8418F914D}">
      <dsp:nvSpPr>
        <dsp:cNvPr id="0" name=""/>
        <dsp:cNvSpPr/>
      </dsp:nvSpPr>
      <dsp:spPr>
        <a:xfrm>
          <a:off x="-4051842" y="-621934"/>
          <a:ext cx="4828373" cy="4828373"/>
        </a:xfrm>
        <a:prstGeom prst="blockArc">
          <a:avLst>
            <a:gd name="adj1" fmla="val 18900000"/>
            <a:gd name="adj2" fmla="val 2700000"/>
            <a:gd name="adj3" fmla="val 447"/>
          </a:avLst>
        </a:prstGeom>
        <a:noFill/>
        <a:ln w="12700" cap="flat" cmpd="sng" algn="ctr">
          <a:solidFill>
            <a:schemeClr val="accent1">
              <a:tint val="9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FBAD954-3E5B-4CF7-914B-4B7F8B42C02B}">
      <dsp:nvSpPr>
        <dsp:cNvPr id="0" name=""/>
        <dsp:cNvSpPr/>
      </dsp:nvSpPr>
      <dsp:spPr>
        <a:xfrm>
          <a:off x="499381" y="358450"/>
          <a:ext cx="9688825" cy="716900"/>
        </a:xfrm>
        <a:prstGeom prst="rect">
          <a:avLst/>
        </a:prstGeom>
        <a:solidFill>
          <a:schemeClr val="accent5">
            <a:lumMod val="75000"/>
          </a:schemeClr>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69040" tIns="40640" rIns="40640" bIns="40640" numCol="1" spcCol="1270" anchor="ctr" anchorCtr="0">
          <a:noAutofit/>
        </a:bodyPr>
        <a:lstStyle/>
        <a:p>
          <a:pPr lvl="0" algn="l" defTabSz="711200">
            <a:lnSpc>
              <a:spcPct val="90000"/>
            </a:lnSpc>
            <a:spcBef>
              <a:spcPct val="0"/>
            </a:spcBef>
            <a:spcAft>
              <a:spcPct val="35000"/>
            </a:spcAft>
          </a:pPr>
          <a:r>
            <a:rPr lang="en-US" altLang="zh-CN" sz="1600" b="1" kern="1200" dirty="0" smtClean="0"/>
            <a:t>Based on reality and needs, develop local distinctive industries and promote the integration of agricultural production, agricultural products processing and agriculture-related service industry.</a:t>
          </a:r>
          <a:endParaRPr lang="zh-CN" altLang="en-US" sz="1600" b="1" kern="1200" dirty="0"/>
        </a:p>
      </dsp:txBody>
      <dsp:txXfrm>
        <a:off x="499381" y="358450"/>
        <a:ext cx="9688825" cy="716900"/>
      </dsp:txXfrm>
    </dsp:sp>
    <dsp:sp modelId="{40BA7061-3F45-4E14-92D3-D5522EEE492D}">
      <dsp:nvSpPr>
        <dsp:cNvPr id="0" name=""/>
        <dsp:cNvSpPr/>
      </dsp:nvSpPr>
      <dsp:spPr>
        <a:xfrm>
          <a:off x="51318" y="268837"/>
          <a:ext cx="896126" cy="896126"/>
        </a:xfrm>
        <a:prstGeom prst="ellipse">
          <a:avLst/>
        </a:prstGeom>
        <a:solidFill>
          <a:schemeClr val="lt1">
            <a:hueOff val="0"/>
            <a:satOff val="0"/>
            <a:lumOff val="0"/>
            <a:alphaOff val="0"/>
          </a:schemeClr>
        </a:solidFill>
        <a:ln w="6350" cap="flat" cmpd="sng" algn="ctr">
          <a:solidFill>
            <a:schemeClr val="accent1">
              <a:shade val="50000"/>
              <a:hueOff val="0"/>
              <a:satOff val="0"/>
              <a:lumOff val="0"/>
              <a:alphaOff val="0"/>
            </a:schemeClr>
          </a:solidFill>
          <a:prstDash val="solid"/>
          <a:miter lim="800000"/>
        </a:ln>
        <a:effectLst/>
      </dsp:spPr>
      <dsp:style>
        <a:lnRef idx="1">
          <a:scrgbClr r="0" g="0" b="0"/>
        </a:lnRef>
        <a:fillRef idx="1">
          <a:scrgbClr r="0" g="0" b="0"/>
        </a:fillRef>
        <a:effectRef idx="2">
          <a:scrgbClr r="0" g="0" b="0"/>
        </a:effectRef>
        <a:fontRef idx="minor"/>
      </dsp:style>
    </dsp:sp>
    <dsp:sp modelId="{5080CD6B-FE4B-4B05-AFE4-BEAC89C0B8BE}">
      <dsp:nvSpPr>
        <dsp:cNvPr id="0" name=""/>
        <dsp:cNvSpPr/>
      </dsp:nvSpPr>
      <dsp:spPr>
        <a:xfrm>
          <a:off x="759975" y="1433801"/>
          <a:ext cx="9428232" cy="716900"/>
        </a:xfrm>
        <a:prstGeom prst="rect">
          <a:avLst/>
        </a:prstGeom>
        <a:solidFill>
          <a:schemeClr val="accent1">
            <a:lumMod val="75000"/>
          </a:schemeClr>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69040" tIns="40640" rIns="40640" bIns="40640" numCol="1" spcCol="1270" anchor="ctr" anchorCtr="0">
          <a:noAutofit/>
        </a:bodyPr>
        <a:lstStyle/>
        <a:p>
          <a:pPr lvl="0" algn="l" defTabSz="711200">
            <a:lnSpc>
              <a:spcPct val="90000"/>
            </a:lnSpc>
            <a:spcBef>
              <a:spcPct val="0"/>
            </a:spcBef>
            <a:spcAft>
              <a:spcPct val="35000"/>
            </a:spcAft>
          </a:pPr>
          <a:r>
            <a:rPr lang="en-US" altLang="zh-CN" sz="1600" b="1" kern="1200" dirty="0" smtClean="0"/>
            <a:t>Focus on e-commerce application, maintain harmony between generations, keep order and advocate civilization.</a:t>
          </a:r>
          <a:endParaRPr lang="zh-CN" altLang="en-US" sz="1600" b="1" kern="1200" dirty="0"/>
        </a:p>
      </dsp:txBody>
      <dsp:txXfrm>
        <a:off x="759975" y="1433801"/>
        <a:ext cx="9428232" cy="716900"/>
      </dsp:txXfrm>
    </dsp:sp>
    <dsp:sp modelId="{8C00DC5F-D1F8-4F0D-A532-985399928343}">
      <dsp:nvSpPr>
        <dsp:cNvPr id="0" name=""/>
        <dsp:cNvSpPr/>
      </dsp:nvSpPr>
      <dsp:spPr>
        <a:xfrm>
          <a:off x="311912" y="1344189"/>
          <a:ext cx="896126" cy="896126"/>
        </a:xfrm>
        <a:prstGeom prst="ellipse">
          <a:avLst/>
        </a:prstGeom>
        <a:solidFill>
          <a:schemeClr val="lt1">
            <a:hueOff val="0"/>
            <a:satOff val="0"/>
            <a:lumOff val="0"/>
            <a:alphaOff val="0"/>
          </a:schemeClr>
        </a:solidFill>
        <a:ln w="6350" cap="flat" cmpd="sng" algn="ctr">
          <a:solidFill>
            <a:schemeClr val="accent1">
              <a:shade val="50000"/>
              <a:hueOff val="222839"/>
              <a:satOff val="5970"/>
              <a:lumOff val="26302"/>
              <a:alphaOff val="0"/>
            </a:schemeClr>
          </a:solidFill>
          <a:prstDash val="solid"/>
          <a:miter lim="800000"/>
        </a:ln>
        <a:effectLst/>
      </dsp:spPr>
      <dsp:style>
        <a:lnRef idx="1">
          <a:scrgbClr r="0" g="0" b="0"/>
        </a:lnRef>
        <a:fillRef idx="1">
          <a:scrgbClr r="0" g="0" b="0"/>
        </a:fillRef>
        <a:effectRef idx="2">
          <a:scrgbClr r="0" g="0" b="0"/>
        </a:effectRef>
        <a:fontRef idx="minor"/>
      </dsp:style>
    </dsp:sp>
    <dsp:sp modelId="{BB75D856-3511-4F34-AD91-0FF26D34CEDA}">
      <dsp:nvSpPr>
        <dsp:cNvPr id="0" name=""/>
        <dsp:cNvSpPr/>
      </dsp:nvSpPr>
      <dsp:spPr>
        <a:xfrm>
          <a:off x="499381" y="2509152"/>
          <a:ext cx="9688825" cy="716900"/>
        </a:xfrm>
        <a:prstGeom prst="rect">
          <a:avLst/>
        </a:prstGeom>
        <a:gradFill rotWithShape="0">
          <a:gsLst>
            <a:gs pos="0">
              <a:schemeClr val="accent1">
                <a:shade val="50000"/>
                <a:hueOff val="222839"/>
                <a:satOff val="5970"/>
                <a:lumOff val="26302"/>
                <a:alphaOff val="0"/>
                <a:satMod val="103000"/>
                <a:lumMod val="102000"/>
                <a:tint val="94000"/>
              </a:schemeClr>
            </a:gs>
            <a:gs pos="50000">
              <a:schemeClr val="accent1">
                <a:shade val="50000"/>
                <a:hueOff val="222839"/>
                <a:satOff val="5970"/>
                <a:lumOff val="26302"/>
                <a:alphaOff val="0"/>
                <a:satMod val="110000"/>
                <a:lumMod val="100000"/>
                <a:shade val="100000"/>
              </a:schemeClr>
            </a:gs>
            <a:gs pos="100000">
              <a:schemeClr val="accent1">
                <a:shade val="50000"/>
                <a:hueOff val="222839"/>
                <a:satOff val="5970"/>
                <a:lumOff val="26302"/>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569040" tIns="40640" rIns="40640" bIns="40640" numCol="1" spcCol="1270" anchor="ctr" anchorCtr="0">
          <a:noAutofit/>
        </a:bodyPr>
        <a:lstStyle/>
        <a:p>
          <a:pPr lvl="0" algn="l" defTabSz="711200">
            <a:lnSpc>
              <a:spcPct val="90000"/>
            </a:lnSpc>
            <a:spcBef>
              <a:spcPct val="0"/>
            </a:spcBef>
            <a:spcAft>
              <a:spcPct val="35000"/>
            </a:spcAft>
          </a:pPr>
          <a:r>
            <a:rPr lang="en-US" altLang="zh-CN" sz="1600" b="1" kern="1200" dirty="0" smtClean="0"/>
            <a:t>Accommodate the needs of e-commerce, service the development of e-commerce, support farmers to start their own business and promote the rural governance.</a:t>
          </a:r>
          <a:endParaRPr lang="zh-CN" altLang="en-US" sz="1600" b="1" kern="1200" dirty="0"/>
        </a:p>
      </dsp:txBody>
      <dsp:txXfrm>
        <a:off x="499381" y="2509152"/>
        <a:ext cx="9688825" cy="716900"/>
      </dsp:txXfrm>
    </dsp:sp>
    <dsp:sp modelId="{469305B9-EB63-49F3-934A-DED8229ECBBE}">
      <dsp:nvSpPr>
        <dsp:cNvPr id="0" name=""/>
        <dsp:cNvSpPr/>
      </dsp:nvSpPr>
      <dsp:spPr>
        <a:xfrm>
          <a:off x="51318" y="2419540"/>
          <a:ext cx="896126" cy="896126"/>
        </a:xfrm>
        <a:prstGeom prst="ellipse">
          <a:avLst/>
        </a:prstGeom>
        <a:solidFill>
          <a:schemeClr val="lt1">
            <a:hueOff val="0"/>
            <a:satOff val="0"/>
            <a:lumOff val="0"/>
            <a:alphaOff val="0"/>
          </a:schemeClr>
        </a:solidFill>
        <a:ln w="6350" cap="flat" cmpd="sng" algn="ctr">
          <a:solidFill>
            <a:schemeClr val="accent1">
              <a:shade val="50000"/>
              <a:hueOff val="222839"/>
              <a:satOff val="5970"/>
              <a:lumOff val="26302"/>
              <a:alphaOff val="0"/>
            </a:schemeClr>
          </a:solidFill>
          <a:prstDash val="solid"/>
          <a:miter lim="800000"/>
        </a:ln>
        <a:effectLst/>
      </dsp:spPr>
      <dsp:style>
        <a:lnRef idx="1">
          <a:scrgbClr r="0" g="0" b="0"/>
        </a:lnRef>
        <a:fillRef idx="1">
          <a:scrgbClr r="0" g="0" b="0"/>
        </a:fillRef>
        <a:effectRef idx="2">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9/3/layout/StepUpProcess">
  <dgm:title val=""/>
  <dgm:desc val=""/>
  <dgm:catLst>
    <dgm:cat type="process" pri="1300"/>
  </dgm:catLst>
  <dgm:sampData>
    <dgm:dataModel>
      <dgm:ptLst>
        <dgm:pt modelId="0" type="doc"/>
        <dgm:pt modelId="10">
          <dgm:prSet phldr="1"/>
        </dgm:pt>
        <dgm:pt modelId="20">
          <dgm:prSet phldr="1"/>
        </dgm:pt>
        <dgm:pt modelId="30">
          <dgm:prSet phldr="1"/>
        </dgm:pt>
      </dgm:ptLst>
      <dgm:cxnLst>
        <dgm:cxn modelId="60" srcId="0" destId="10" srcOrd="0" destOrd="0"/>
        <dgm:cxn modelId="70" srcId="0" destId="20" srcOrd="1" destOrd="0"/>
        <dgm:cxn modelId="80" srcId="0" destId="30" srcOrd="2"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bL"/>
          <dgm:param type="flowDir" val="row"/>
          <dgm:param type="off" val="off"/>
          <dgm:param type="bkpt" val="fixed"/>
          <dgm:param type="bkPtFixedVal" val="1"/>
        </dgm:alg>
      </dgm:if>
      <dgm:else name="Name2">
        <dgm:alg type="snake">
          <dgm:param type="grDir" val="bR"/>
          <dgm:param type="flowDir" val="row"/>
          <dgm:param type="off" val="off"/>
          <dgm:param type="bkpt" val="fixed"/>
          <dgm:param type="bkPtFixedVal" val="1"/>
        </dgm:alg>
      </dgm:else>
    </dgm:choose>
    <dgm:shape xmlns:r="http://schemas.openxmlformats.org/officeDocument/2006/relationships" r:blip="">
      <dgm:adjLst/>
    </dgm:shape>
    <dgm:constrLst>
      <dgm:constr type="alignOff" forName="rootnode" val="1"/>
      <dgm:constr type="primFontSz" for="des" ptType="node" op="equ" val="65"/>
      <dgm:constr type="w" for="ch" forName="composite" refType="w"/>
      <dgm:constr type="h" for="ch" forName="composite" refType="h"/>
      <dgm:constr type="sp" refType="h" refFor="ch" refForName="composite" op="equ" fact="-0.765"/>
      <dgm:constr type="w" for="ch" forName="sibTrans" refType="w" fact="0.103"/>
      <dgm:constr type="h" for="ch" forName="sibTrans" refType="h" fact="0.103"/>
    </dgm:constrLst>
    <dgm:forEach name="nodesForEach" axis="ch" ptType="node">
      <dgm:layoutNode name="composite">
        <dgm:alg type="composite">
          <dgm:param type="ar" val="0.861"/>
        </dgm:alg>
        <dgm:shape xmlns:r="http://schemas.openxmlformats.org/officeDocument/2006/relationships" r:blip="">
          <dgm:adjLst/>
        </dgm:shape>
        <dgm:choose name="Name3">
          <dgm:if name="Name4" func="var" arg="dir" op="equ" val="norm">
            <dgm:constrLst>
              <dgm:constr type="l" for="ch" forName="LShape" refType="w" fact="0"/>
              <dgm:constr type="t" for="ch" forName="LShape" refType="h" fact="0.2347"/>
              <dgm:constr type="w" for="ch" forName="LShape" refType="w" fact="0.998"/>
              <dgm:constr type="h" for="ch" forName="LShape" refType="h" fact="0.5164"/>
              <dgm:constr type="r" for="ch" forName="ParentText" refType="w"/>
              <dgm:constr type="t" for="ch" forName="ParentText" refType="h" fact="0.32"/>
              <dgm:constr type="w" for="ch" forName="ParentText" refType="w" fact="0.901"/>
              <dgm:constr type="h" for="ch" forName="ParentText" refType="h" fact="0.68"/>
              <dgm:constr type="l" for="ch" forName="Triangle" refType="w" fact="0.83"/>
              <dgm:constr type="t" for="ch" forName="Triangle" refType="h" fact="0"/>
              <dgm:constr type="w" for="ch" forName="Triangle" refType="w" fact="0.17"/>
              <dgm:constr type="h" for="ch" forName="Triangle" refType="w" refFor="ch" refForName="Triangle"/>
            </dgm:constrLst>
          </dgm:if>
          <dgm:else name="Name5">
            <dgm:constrLst>
              <dgm:constr type="l" for="ch" forName="LShape" refType="w" fact="0.002"/>
              <dgm:constr type="t" for="ch" forName="LShape" refType="h" fact="0.2347"/>
              <dgm:constr type="w" for="ch" forName="LShape" refType="w"/>
              <dgm:constr type="h" for="ch" forName="LShape" refType="h" fact="0.5164"/>
              <dgm:constr type="l" for="ch" forName="ParentText" refType="w" fact="0"/>
              <dgm:constr type="t" for="ch" forName="ParentText" refType="h" fact="0.32"/>
              <dgm:constr type="w" for="ch" forName="ParentText" refType="w" fact="0.902"/>
              <dgm:constr type="h" for="ch" forName="ParentText" refType="h" fact="0.68"/>
              <dgm:constr type="l" for="ch" forName="Triangle" refType="w" fact="0"/>
              <dgm:constr type="t" for="ch" forName="Triangle" refType="h" fact="0"/>
              <dgm:constr type="w" for="ch" forName="Triangle" refType="w" fact="0.17"/>
              <dgm:constr type="h" for="ch" forName="Triangle" refType="w" refFor="ch" refForName="Triangle"/>
            </dgm:constrLst>
          </dgm:else>
        </dgm:choose>
        <dgm:layoutNode name="LShape" styleLbl="alignNode1">
          <dgm:alg type="sp"/>
          <dgm:choose name="Name6">
            <dgm:if name="Name7" func="var" arg="dir" op="equ" val="norm">
              <dgm:shape xmlns:r="http://schemas.openxmlformats.org/officeDocument/2006/relationships" rot="90" type="corner" r:blip="">
                <dgm:adjLst>
                  <dgm:adj idx="1" val="0.1612"/>
                  <dgm:adj idx="2" val="0.1611"/>
                </dgm:adjLst>
              </dgm:shape>
            </dgm:if>
            <dgm:else name="Name8">
              <dgm:shape xmlns:r="http://schemas.openxmlformats.org/officeDocument/2006/relationships" rot="180" type="corner" r:blip="">
                <dgm:adjLst>
                  <dgm:adj idx="1" val="0.1612"/>
                  <dgm:adj idx="2" val="0.1611"/>
                </dgm:adjLst>
              </dgm:shape>
            </dgm:else>
          </dgm:choose>
          <dgm:presOf/>
        </dgm:layoutNode>
        <dgm:layoutNode name="ParentText" styleLbl="revTx">
          <dgm:varLst>
            <dgm:chMax val="0"/>
            <dgm:chPref val="0"/>
            <dgm:bulletEnabled val="1"/>
          </dgm:varLst>
          <dgm:alg type="tx">
            <dgm:param type="parTxLTRAlign" val="l"/>
            <dgm:param type="txAnchorVert" val="t"/>
          </dgm:alg>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followSib" ptType="node" func="cnt" op="gte" val="1">
            <dgm:layoutNode name="Triangle" styleLbl="alignNode1">
              <dgm:alg type="sp"/>
              <dgm:choose name="Name11">
                <dgm:if name="Name12" func="var" arg="dir" op="equ" val="norm">
                  <dgm:shape xmlns:r="http://schemas.openxmlformats.org/officeDocument/2006/relationships" type="triangle" r:blip="">
                    <dgm:adjLst>
                      <dgm:adj idx="1" val="1"/>
                    </dgm:adjLst>
                  </dgm:shape>
                </dgm:if>
                <dgm:else name="Name13">
                  <dgm:shape xmlns:r="http://schemas.openxmlformats.org/officeDocument/2006/relationships" rot="90" type="triangle" r:blip="">
                    <dgm:adjLst>
                      <dgm:adj idx="1" val="1"/>
                    </dgm:adjLst>
                  </dgm:shape>
                </dgm:else>
              </dgm:choose>
              <dgm:presOf/>
            </dgm:layoutNode>
          </dgm:if>
          <dgm:else name="Name14"/>
        </dgm:choose>
      </dgm:layoutNode>
      <dgm:forEach name="sibTransForEach" axis="followSib" ptType="sibTrans" cnt="1">
        <dgm:layoutNode name="sibTrans">
          <dgm:alg type="composite">
            <dgm:param type="ar" val="0.861"/>
          </dgm:alg>
          <dgm:constrLst>
            <dgm:constr type="w" for="ch" forName="space" refType="w"/>
            <dgm:constr type="h" for="ch" forName="space" refType="w"/>
          </dgm:constrLst>
          <dgm:layoutNode name="space" styleLbl="alignNode1">
            <dgm:alg type="sp"/>
            <dgm:shape xmlns:r="http://schemas.openxmlformats.org/officeDocument/2006/relationships" r:blip="">
              <dgm:adjLst/>
            </dgm:shape>
            <dgm:presOf/>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3E2DE9-9021-4BA8-8F49-70E3821D76C7}" type="datetimeFigureOut">
              <a:rPr lang="zh-CN" altLang="en-US" smtClean="0"/>
              <a:t>2019/7/22</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2395C16-44E6-47D7-ADDF-B1FF53193AF9}" type="slidenum">
              <a:rPr lang="zh-CN" altLang="en-US" smtClean="0"/>
              <a:t>‹#›</a:t>
            </a:fld>
            <a:endParaRPr lang="zh-CN" altLang="en-US"/>
          </a:p>
        </p:txBody>
      </p:sp>
    </p:spTree>
    <p:extLst>
      <p:ext uri="{BB962C8B-B14F-4D97-AF65-F5344CB8AC3E}">
        <p14:creationId xmlns:p14="http://schemas.microsoft.com/office/powerpoint/2010/main" val="6448576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幻灯片图像占位符 1"/>
          <p:cNvSpPr>
            <a:spLocks noGrp="1" noRot="1" noChangeAspect="1" noTextEdit="1"/>
          </p:cNvSpPr>
          <p:nvPr>
            <p:ph type="sldImg" idx="2"/>
          </p:nvPr>
        </p:nvSpPr>
        <p:spPr/>
      </p:sp>
      <p:sp>
        <p:nvSpPr>
          <p:cNvPr id="142339" name="文本占位符 2"/>
          <p:cNvSpPr>
            <a:spLocks noGrp="1"/>
          </p:cNvSpPr>
          <p:nvPr>
            <p:ph type="body" idx="3"/>
          </p:nvPr>
        </p:nvSpPr>
        <p:spPr>
          <a:noFill/>
        </p:spPr>
        <p:txBody>
          <a:bodyPr>
            <a:prstTxWarp prst="textNoShape">
              <a:avLst/>
            </a:prstTxWarp>
          </a:bodyPr>
          <a:lstStyle/>
          <a:p>
            <a:pPr lvl="0" eaLnBrk="1" hangingPunct="1">
              <a:lnSpc>
                <a:spcPct val="120000"/>
              </a:lnSpc>
              <a:defRPr/>
            </a:pPr>
            <a:r>
              <a:rPr lang="zh-CN" altLang="en-US" sz="1050" kern="0" dirty="0" smtClean="0">
                <a:solidFill>
                  <a:srgbClr val="000000"/>
                </a:solidFill>
                <a:latin typeface="Times New Roman"/>
              </a:rPr>
              <a:t>新型工业化、城镇化、信息化推动着农村资源要素向城市与非农产业转移，造成了农村空心化、农业凋零化、农民老龄化，致使城乡发展严重不均衡，乡村已成为我国经济社会发展的最大短板。这一背景下，提出乡村振兴成为化解这一矛盾的重要战略安排。</a:t>
            </a:r>
            <a:endParaRPr lang="en-US" altLang="zh-CN" sz="1050" kern="0" dirty="0" smtClean="0">
              <a:solidFill>
                <a:srgbClr val="000000"/>
              </a:solidFill>
              <a:latin typeface="Times New Roman"/>
            </a:endParaRPr>
          </a:p>
          <a:p>
            <a:pPr marL="0" marR="0" lvl="0" indent="0" algn="l" defTabSz="914400" rtl="0" eaLnBrk="1" fontAlgn="auto" latinLnBrk="0" hangingPunct="1">
              <a:lnSpc>
                <a:spcPct val="120000"/>
              </a:lnSpc>
              <a:spcBef>
                <a:spcPts val="0"/>
              </a:spcBef>
              <a:spcAft>
                <a:spcPts val="0"/>
              </a:spcAft>
              <a:buClrTx/>
              <a:buSzTx/>
              <a:buFontTx/>
              <a:buNone/>
              <a:tabLst/>
              <a:defRPr/>
            </a:pPr>
            <a:r>
              <a:rPr lang="zh-CN" altLang="en-US" sz="1050" kern="0" dirty="0" smtClean="0">
                <a:solidFill>
                  <a:srgbClr val="000000"/>
                </a:solidFill>
                <a:latin typeface="Times New Roman"/>
              </a:rPr>
              <a:t>乡村振兴战略这一顶层设计，通过两个重要文件具体实施：</a:t>
            </a:r>
            <a:r>
              <a:rPr lang="en-US" altLang="zh-CN" sz="1050" kern="0" dirty="0" smtClean="0">
                <a:solidFill>
                  <a:srgbClr val="000000"/>
                </a:solidFill>
                <a:latin typeface="Times New Roman"/>
              </a:rPr>
              <a:t>《</a:t>
            </a:r>
            <a:r>
              <a:rPr lang="zh-CN" altLang="en-US" sz="1050" kern="0" dirty="0" smtClean="0">
                <a:solidFill>
                  <a:srgbClr val="000000"/>
                </a:solidFill>
                <a:latin typeface="Times New Roman"/>
              </a:rPr>
              <a:t>中共中央国务院关于实施乡村振兴战略的意见</a:t>
            </a:r>
            <a:r>
              <a:rPr lang="en-US" altLang="zh-CN" sz="1050" kern="0" dirty="0" smtClean="0">
                <a:solidFill>
                  <a:srgbClr val="000000"/>
                </a:solidFill>
                <a:latin typeface="Times New Roman"/>
              </a:rPr>
              <a:t>》</a:t>
            </a:r>
            <a:r>
              <a:rPr lang="zh-CN" altLang="en-US" sz="1050" kern="0" dirty="0" smtClean="0">
                <a:solidFill>
                  <a:srgbClr val="000000"/>
                </a:solidFill>
                <a:latin typeface="Times New Roman"/>
              </a:rPr>
              <a:t>（</a:t>
            </a:r>
            <a:r>
              <a:rPr lang="en-US" altLang="zh-CN" sz="1050" kern="0" dirty="0" smtClean="0">
                <a:solidFill>
                  <a:srgbClr val="000000"/>
                </a:solidFill>
                <a:latin typeface="Times New Roman"/>
              </a:rPr>
              <a:t>2018</a:t>
            </a:r>
            <a:r>
              <a:rPr lang="zh-CN" altLang="en-US" sz="1050" kern="0" dirty="0" smtClean="0">
                <a:solidFill>
                  <a:srgbClr val="000000"/>
                </a:solidFill>
                <a:latin typeface="Times New Roman"/>
              </a:rPr>
              <a:t>年中央一号文件）和</a:t>
            </a:r>
            <a:r>
              <a:rPr lang="en-US" altLang="zh-CN" sz="1050" kern="0" dirty="0" smtClean="0">
                <a:solidFill>
                  <a:srgbClr val="000000"/>
                </a:solidFill>
                <a:latin typeface="Times New Roman"/>
              </a:rPr>
              <a:t>《</a:t>
            </a:r>
            <a:r>
              <a:rPr lang="zh-CN" altLang="en-US" sz="1050" kern="0" dirty="0" smtClean="0">
                <a:solidFill>
                  <a:srgbClr val="000000"/>
                </a:solidFill>
                <a:latin typeface="Times New Roman"/>
              </a:rPr>
              <a:t>乡村振兴战略规划（</a:t>
            </a:r>
            <a:r>
              <a:rPr lang="en-US" altLang="zh-CN" sz="1050" kern="0" dirty="0" smtClean="0">
                <a:solidFill>
                  <a:srgbClr val="000000"/>
                </a:solidFill>
                <a:latin typeface="Times New Roman"/>
              </a:rPr>
              <a:t>2018</a:t>
            </a:r>
            <a:r>
              <a:rPr lang="zh-CN" altLang="en-US" sz="1050" kern="0" dirty="0" smtClean="0">
                <a:solidFill>
                  <a:srgbClr val="000000"/>
                </a:solidFill>
                <a:latin typeface="Times New Roman"/>
              </a:rPr>
              <a:t>－</a:t>
            </a:r>
            <a:r>
              <a:rPr lang="en-US" altLang="zh-CN" sz="1050" kern="0" dirty="0" smtClean="0">
                <a:solidFill>
                  <a:srgbClr val="000000"/>
                </a:solidFill>
                <a:latin typeface="Times New Roman"/>
              </a:rPr>
              <a:t>2022</a:t>
            </a:r>
            <a:r>
              <a:rPr lang="zh-CN" altLang="en-US" sz="1050" kern="0" dirty="0" smtClean="0">
                <a:solidFill>
                  <a:srgbClr val="000000"/>
                </a:solidFill>
                <a:latin typeface="Times New Roman"/>
              </a:rPr>
              <a:t>年）</a:t>
            </a:r>
            <a:r>
              <a:rPr lang="en-US" altLang="zh-CN" sz="1050" kern="0" dirty="0" smtClean="0">
                <a:solidFill>
                  <a:srgbClr val="000000"/>
                </a:solidFill>
                <a:latin typeface="Times New Roman"/>
              </a:rPr>
              <a:t>》</a:t>
            </a:r>
            <a:r>
              <a:rPr lang="zh-CN" altLang="en-US" sz="1050" kern="0" dirty="0" smtClean="0">
                <a:solidFill>
                  <a:srgbClr val="000000"/>
                </a:solidFill>
                <a:latin typeface="Times New Roman"/>
              </a:rPr>
              <a:t>（</a:t>
            </a:r>
            <a:r>
              <a:rPr lang="en-US" altLang="zh-CN" sz="1050" kern="0" dirty="0" smtClean="0">
                <a:solidFill>
                  <a:srgbClr val="000000"/>
                </a:solidFill>
                <a:latin typeface="Times New Roman"/>
              </a:rPr>
              <a:t>2018</a:t>
            </a:r>
            <a:r>
              <a:rPr lang="zh-CN" altLang="en-US" sz="1050" kern="0" dirty="0" smtClean="0">
                <a:solidFill>
                  <a:srgbClr val="000000"/>
                </a:solidFill>
                <a:latin typeface="Times New Roman"/>
              </a:rPr>
              <a:t>年</a:t>
            </a:r>
            <a:r>
              <a:rPr lang="en-US" altLang="zh-CN" sz="1050" kern="0" dirty="0" smtClean="0">
                <a:solidFill>
                  <a:srgbClr val="000000"/>
                </a:solidFill>
                <a:latin typeface="Times New Roman"/>
              </a:rPr>
              <a:t>5</a:t>
            </a:r>
            <a:r>
              <a:rPr lang="zh-CN" altLang="en-US" sz="1050" kern="0" dirty="0" smtClean="0">
                <a:solidFill>
                  <a:srgbClr val="000000"/>
                </a:solidFill>
                <a:latin typeface="Times New Roman"/>
              </a:rPr>
              <a:t>月</a:t>
            </a:r>
            <a:r>
              <a:rPr lang="en-US" altLang="zh-CN" sz="1050" kern="0" dirty="0" smtClean="0">
                <a:solidFill>
                  <a:srgbClr val="000000"/>
                </a:solidFill>
                <a:latin typeface="Times New Roman"/>
              </a:rPr>
              <a:t>31</a:t>
            </a:r>
            <a:r>
              <a:rPr lang="zh-CN" altLang="en-US" sz="1050" kern="0" dirty="0" smtClean="0">
                <a:solidFill>
                  <a:srgbClr val="000000"/>
                </a:solidFill>
                <a:latin typeface="Times New Roman"/>
              </a:rPr>
              <a:t>日）。乡村振兴战略提出：五个目标－－产业兴旺、生态宜居、乡风文明、治理有效、生活富裕；三个发展阶段：到</a:t>
            </a:r>
            <a:r>
              <a:rPr lang="en-US" altLang="zh-CN" sz="1050" kern="0" dirty="0" smtClean="0">
                <a:solidFill>
                  <a:srgbClr val="000000"/>
                </a:solidFill>
                <a:latin typeface="Times New Roman"/>
              </a:rPr>
              <a:t>2020</a:t>
            </a:r>
            <a:r>
              <a:rPr lang="zh-CN" altLang="en-US" sz="1050" kern="0" dirty="0" smtClean="0">
                <a:solidFill>
                  <a:srgbClr val="000000"/>
                </a:solidFill>
                <a:latin typeface="Times New Roman"/>
              </a:rPr>
              <a:t>年，乡村振兴取得重要进展，制度框架和政策体系基本形成；到</a:t>
            </a:r>
            <a:r>
              <a:rPr lang="en-US" altLang="zh-CN" sz="1050" kern="0" dirty="0" smtClean="0">
                <a:solidFill>
                  <a:srgbClr val="000000"/>
                </a:solidFill>
                <a:latin typeface="Times New Roman"/>
              </a:rPr>
              <a:t>2035</a:t>
            </a:r>
            <a:r>
              <a:rPr lang="zh-CN" altLang="en-US" sz="1050" kern="0" dirty="0" smtClean="0">
                <a:solidFill>
                  <a:srgbClr val="000000"/>
                </a:solidFill>
                <a:latin typeface="Times New Roman"/>
              </a:rPr>
              <a:t>年，乡村振兴取得决定性进展，农业农村现代化基本实现；到</a:t>
            </a:r>
            <a:r>
              <a:rPr lang="en-US" altLang="zh-CN" sz="1050" kern="0" dirty="0" smtClean="0">
                <a:solidFill>
                  <a:srgbClr val="000000"/>
                </a:solidFill>
                <a:latin typeface="Times New Roman"/>
              </a:rPr>
              <a:t>2050</a:t>
            </a:r>
            <a:r>
              <a:rPr lang="zh-CN" altLang="en-US" sz="1050" kern="0" dirty="0" smtClean="0">
                <a:solidFill>
                  <a:srgbClr val="000000"/>
                </a:solidFill>
                <a:latin typeface="Times New Roman"/>
              </a:rPr>
              <a:t>年，乡村全面振兴，农业强、农村美、农民富全面实现。</a:t>
            </a:r>
            <a:endParaRPr lang="en-US" altLang="zh-CN" sz="1050" kern="0" dirty="0" smtClean="0">
              <a:solidFill>
                <a:srgbClr val="000000"/>
              </a:solidFill>
              <a:latin typeface="Times New Roman"/>
            </a:endParaRPr>
          </a:p>
          <a:p>
            <a:pPr lvl="0" eaLnBrk="1" hangingPunct="1">
              <a:lnSpc>
                <a:spcPct val="120000"/>
              </a:lnSpc>
              <a:defRPr/>
            </a:pPr>
            <a:endParaRPr lang="en-US" altLang="zh-CN" sz="1050" kern="0" dirty="0" smtClean="0">
              <a:solidFill>
                <a:srgbClr val="000000"/>
              </a:solidFill>
              <a:latin typeface="Times New Roman"/>
            </a:endParaRPr>
          </a:p>
          <a:p>
            <a:endParaRPr lang="zh-CN" altLang="en-US" dirty="0" smtClean="0"/>
          </a:p>
        </p:txBody>
      </p:sp>
    </p:spTree>
    <p:extLst>
      <p:ext uri="{BB962C8B-B14F-4D97-AF65-F5344CB8AC3E}">
        <p14:creationId xmlns:p14="http://schemas.microsoft.com/office/powerpoint/2010/main" val="31368074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幻灯片图像占位符 1"/>
          <p:cNvSpPr>
            <a:spLocks noGrp="1" noRot="1" noChangeAspect="1" noTextEdit="1"/>
          </p:cNvSpPr>
          <p:nvPr>
            <p:ph type="sldImg" idx="2"/>
          </p:nvPr>
        </p:nvSpPr>
        <p:spPr/>
      </p:sp>
      <p:sp>
        <p:nvSpPr>
          <p:cNvPr id="142339" name="文本占位符 2"/>
          <p:cNvSpPr>
            <a:spLocks noGrp="1"/>
          </p:cNvSpPr>
          <p:nvPr>
            <p:ph type="body" idx="3"/>
          </p:nvPr>
        </p:nvSpPr>
        <p:spPr>
          <a:noFill/>
        </p:spPr>
        <p:txBody>
          <a:bodyPr>
            <a:prstTxWarp prst="textNoShape">
              <a:avLst/>
            </a:prstTxWarp>
          </a:bodyPr>
          <a:lstStyle/>
          <a:p>
            <a:endParaRPr lang="zh-CN" altLang="zh-CN" sz="1200" dirty="0" smtClean="0"/>
          </a:p>
        </p:txBody>
      </p:sp>
    </p:spTree>
    <p:extLst>
      <p:ext uri="{BB962C8B-B14F-4D97-AF65-F5344CB8AC3E}">
        <p14:creationId xmlns:p14="http://schemas.microsoft.com/office/powerpoint/2010/main" val="31368074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幻灯片图像占位符 1"/>
          <p:cNvSpPr>
            <a:spLocks noGrp="1" noRot="1" noChangeAspect="1" noTextEdit="1"/>
          </p:cNvSpPr>
          <p:nvPr>
            <p:ph type="sldImg" idx="2"/>
          </p:nvPr>
        </p:nvSpPr>
        <p:spPr/>
      </p:sp>
      <p:sp>
        <p:nvSpPr>
          <p:cNvPr id="142339" name="文本占位符 2"/>
          <p:cNvSpPr>
            <a:spLocks noGrp="1"/>
          </p:cNvSpPr>
          <p:nvPr>
            <p:ph type="body" idx="3"/>
          </p:nvPr>
        </p:nvSpPr>
        <p:spPr>
          <a:noFill/>
        </p:spPr>
        <p:txBody>
          <a:bodyPr>
            <a:prstTxWarp prst="textNoShape">
              <a:avLst/>
            </a:prstTxWarp>
          </a:bodyPr>
          <a:lstStyle/>
          <a:p>
            <a:pPr>
              <a:lnSpc>
                <a:spcPct val="120000"/>
              </a:lnSpc>
            </a:pPr>
            <a:r>
              <a:rPr lang="zh-CN" altLang="en-US" sz="1200" dirty="0" smtClean="0"/>
              <a:t>现阶段政府主导下的农村信息化建设模式依然遵循着政府提出标准化、格式化程式，建设完成、验收合格，即宣告此项任务对上对下均有了交待。至于信息化的使用主体农民是否真正从中受益，则没有硬性的考核标准</a:t>
            </a:r>
            <a:r>
              <a:rPr lang="zh-CN" altLang="en-US" sz="1200" b="1" dirty="0" smtClean="0"/>
              <a:t>。</a:t>
            </a:r>
            <a:endParaRPr lang="en-US" altLang="zh-CN" sz="1200" b="1" dirty="0" smtClean="0"/>
          </a:p>
          <a:p>
            <a:pPr>
              <a:lnSpc>
                <a:spcPct val="120000"/>
              </a:lnSpc>
            </a:pPr>
            <a:r>
              <a:rPr lang="zh-CN" altLang="en-US" sz="1200" dirty="0" smtClean="0"/>
              <a:t>借助外部程式化输入建立起来的农村信息化工程，若缺少农民的本土化应用，花费巨额投资建成的信息化设施则会成为一种摆设。</a:t>
            </a:r>
          </a:p>
        </p:txBody>
      </p:sp>
    </p:spTree>
    <p:extLst>
      <p:ext uri="{BB962C8B-B14F-4D97-AF65-F5344CB8AC3E}">
        <p14:creationId xmlns:p14="http://schemas.microsoft.com/office/powerpoint/2010/main" val="313680749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幻灯片图像占位符 1"/>
          <p:cNvSpPr>
            <a:spLocks noGrp="1" noRot="1" noChangeAspect="1" noTextEdit="1"/>
          </p:cNvSpPr>
          <p:nvPr>
            <p:ph type="sldImg" idx="2"/>
          </p:nvPr>
        </p:nvSpPr>
        <p:spPr/>
      </p:sp>
      <p:sp>
        <p:nvSpPr>
          <p:cNvPr id="142339" name="文本占位符 2"/>
          <p:cNvSpPr>
            <a:spLocks noGrp="1"/>
          </p:cNvSpPr>
          <p:nvPr>
            <p:ph type="body" idx="3"/>
          </p:nvPr>
        </p:nvSpPr>
        <p:spPr>
          <a:noFill/>
        </p:spPr>
        <p:txBody>
          <a:bodyPr>
            <a:prstTxWarp prst="textNoShape">
              <a:avLst/>
            </a:prstTxWarp>
          </a:bodyPr>
          <a:lstStyle/>
          <a:p>
            <a:pPr>
              <a:lnSpc>
                <a:spcPct val="120000"/>
              </a:lnSpc>
            </a:pPr>
            <a:r>
              <a:rPr lang="zh-CN" altLang="en-US" sz="1200" dirty="0" smtClean="0"/>
              <a:t>就当前农村信息化建设实践看，农村信息化整体水平提升必然要通过行政系统自上而下的主导来完成，政府的刚性供给就成为一种必然的选择。作为需求侧的农民则侧重于信息化能否提高生活水平、改善生活质量、满足消费需求。政府部门一厢情愿地做出决策、形成政策、实施推行；农民则往往居于“被需求”的地位，造成资源闲置与浪费。</a:t>
            </a:r>
            <a:endParaRPr lang="en-US" altLang="zh-CN" sz="1200" dirty="0" smtClean="0"/>
          </a:p>
          <a:p>
            <a:pPr>
              <a:lnSpc>
                <a:spcPct val="120000"/>
              </a:lnSpc>
            </a:pPr>
            <a:r>
              <a:rPr lang="zh-CN" altLang="en-US" sz="1200" dirty="0" smtClean="0"/>
              <a:t>信息化需求侧主体本应拥有的参与决策权、需求表达权的缺失，会使农村信息化服务供需双方目标指向产生差异，导致政府刚性供给与农民弹性需求之间产生矛盾，影响信息化资源的有效运用。</a:t>
            </a:r>
            <a:endParaRPr lang="en-US" altLang="zh-CN" sz="1200" dirty="0" smtClean="0"/>
          </a:p>
          <a:p>
            <a:pPr>
              <a:lnSpc>
                <a:spcPct val="120000"/>
              </a:lnSpc>
            </a:pPr>
            <a:endParaRPr lang="zh-CN" altLang="en-US" sz="1200" dirty="0" smtClean="0"/>
          </a:p>
        </p:txBody>
      </p:sp>
    </p:spTree>
    <p:extLst>
      <p:ext uri="{BB962C8B-B14F-4D97-AF65-F5344CB8AC3E}">
        <p14:creationId xmlns:p14="http://schemas.microsoft.com/office/powerpoint/2010/main" val="31368074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幻灯片图像占位符 1"/>
          <p:cNvSpPr>
            <a:spLocks noGrp="1" noRot="1" noChangeAspect="1" noTextEdit="1"/>
          </p:cNvSpPr>
          <p:nvPr>
            <p:ph type="sldImg" idx="2"/>
          </p:nvPr>
        </p:nvSpPr>
        <p:spPr/>
      </p:sp>
      <p:sp>
        <p:nvSpPr>
          <p:cNvPr id="142339" name="文本占位符 2"/>
          <p:cNvSpPr>
            <a:spLocks noGrp="1"/>
          </p:cNvSpPr>
          <p:nvPr>
            <p:ph type="body" idx="3"/>
          </p:nvPr>
        </p:nvSpPr>
        <p:spPr>
          <a:noFill/>
        </p:spPr>
        <p:txBody>
          <a:bodyPr>
            <a:prstTxWarp prst="textNoShape">
              <a:avLst/>
            </a:prstTxWarp>
          </a:bodyPr>
          <a:lstStyle/>
          <a:p>
            <a:pPr marL="342900" marR="0" lvl="0" indent="-342900" algn="l" defTabSz="914400" rtl="0" eaLnBrk="1" fontAlgn="base" latinLnBrk="0" hangingPunct="1">
              <a:lnSpc>
                <a:spcPct val="120000"/>
              </a:lnSpc>
              <a:spcBef>
                <a:spcPct val="20000"/>
              </a:spcBef>
              <a:spcAft>
                <a:spcPct val="0"/>
              </a:spcAft>
              <a:buClrTx/>
              <a:buSzTx/>
              <a:buFontTx/>
              <a:buChar char="•"/>
              <a:tabLst/>
              <a:defRPr/>
            </a:pPr>
            <a:r>
              <a:rPr kumimoji="1" lang="zh-CN" altLang="en-US" sz="1200" b="0" i="0" u="none" strike="noStrike" kern="0" cap="none" spc="0" normalizeH="0" baseline="0" noProof="0" dirty="0" smtClean="0">
                <a:ln>
                  <a:noFill/>
                </a:ln>
                <a:solidFill>
                  <a:srgbClr val="000000"/>
                </a:solidFill>
                <a:effectLst/>
                <a:uLnTx/>
                <a:uFillTx/>
                <a:latin typeface="Times New Roman"/>
                <a:ea typeface="+mn-ea"/>
                <a:cs typeface="+mn-cs"/>
              </a:rPr>
              <a:t>当前农民的需求正在向复合型结构体系转变，呈现层次化、多样性特点。他们已不再局限于生存需要，更加注重自身的全面发展，这已成为农民信息需求的出发点和着眼点。电商企业应将自身的利益与国家的愿望、农民的需求结合起来，既要做好标准化的总体规划，又要做好多样化的具体安排，适应农民多样化、多层次的信息需求。 </a:t>
            </a:r>
            <a:endParaRPr kumimoji="1" lang="en-US" altLang="zh-CN" sz="1200" b="0" i="0" u="none" strike="noStrike" kern="0" cap="none" spc="0" normalizeH="0" baseline="0" noProof="0" dirty="0" smtClean="0">
              <a:ln>
                <a:noFill/>
              </a:ln>
              <a:solidFill>
                <a:srgbClr val="000000"/>
              </a:solidFill>
              <a:effectLst/>
              <a:uLnTx/>
              <a:uFillTx/>
              <a:latin typeface="Times New Roman"/>
              <a:ea typeface="+mn-ea"/>
              <a:cs typeface="+mn-cs"/>
            </a:endParaRPr>
          </a:p>
          <a:p>
            <a:pPr>
              <a:lnSpc>
                <a:spcPct val="120000"/>
              </a:lnSpc>
            </a:pPr>
            <a:endParaRPr lang="zh-CN" altLang="en-US" sz="1200" dirty="0" smtClean="0"/>
          </a:p>
        </p:txBody>
      </p:sp>
    </p:spTree>
    <p:extLst>
      <p:ext uri="{BB962C8B-B14F-4D97-AF65-F5344CB8AC3E}">
        <p14:creationId xmlns:p14="http://schemas.microsoft.com/office/powerpoint/2010/main" val="31368074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幻灯片图像占位符 1"/>
          <p:cNvSpPr>
            <a:spLocks noGrp="1" noRot="1" noChangeAspect="1" noTextEdit="1"/>
          </p:cNvSpPr>
          <p:nvPr>
            <p:ph type="sldImg" idx="2"/>
          </p:nvPr>
        </p:nvSpPr>
        <p:spPr/>
      </p:sp>
      <p:sp>
        <p:nvSpPr>
          <p:cNvPr id="142339" name="文本占位符 2"/>
          <p:cNvSpPr>
            <a:spLocks noGrp="1"/>
          </p:cNvSpPr>
          <p:nvPr>
            <p:ph type="body" idx="3"/>
          </p:nvPr>
        </p:nvSpPr>
        <p:spPr>
          <a:noFill/>
        </p:spPr>
        <p:txBody>
          <a:bodyPr>
            <a:prstTxWarp prst="textNoShape">
              <a:avLst/>
            </a:prstTxWarp>
          </a:bodyPr>
          <a:lstStyle/>
          <a:p>
            <a:pPr>
              <a:lnSpc>
                <a:spcPct val="120000"/>
              </a:lnSpc>
            </a:pPr>
            <a:r>
              <a:rPr lang="zh-CN" altLang="en-US" sz="1200" dirty="0" smtClean="0"/>
              <a:t>政府在农村信息化工程中，既发挥主导作用，也发挥着主体作用；企业在主动承接并发起的农村信息化行动中，既是政策的受益者，又是利益的既得者；而农民虽然是信息化的主要服务对象，但他们不是农村信息化的决策主体，也不是农村信息化的建设主体，更不是农村信息化建设项目的产权主体，他们处于事实上的被动依附地位。需求承接主体的缺失限制了农村信息化功能的发挥，影响了农村信息化建设的发展。（图示</a:t>
            </a:r>
            <a:r>
              <a:rPr lang="zh-CN" altLang="en-US" sz="1200" dirty="0" smtClean="0"/>
              <a:t>）</a:t>
            </a:r>
            <a:r>
              <a:rPr lang="en-US" altLang="zh-CN" sz="1200" dirty="0" smtClean="0"/>
              <a:t>Target of service</a:t>
            </a:r>
          </a:p>
          <a:p>
            <a:pPr>
              <a:lnSpc>
                <a:spcPct val="120000"/>
              </a:lnSpc>
            </a:pPr>
            <a:r>
              <a:rPr lang="en-US" altLang="zh-CN" sz="1200" dirty="0" smtClean="0"/>
              <a:t>Passive position</a:t>
            </a:r>
          </a:p>
          <a:p>
            <a:pPr>
              <a:lnSpc>
                <a:spcPct val="120000"/>
              </a:lnSpc>
            </a:pPr>
            <a:endParaRPr lang="zh-CN" altLang="en-US" sz="1200" dirty="0" smtClean="0"/>
          </a:p>
        </p:txBody>
      </p:sp>
    </p:spTree>
    <p:extLst>
      <p:ext uri="{BB962C8B-B14F-4D97-AF65-F5344CB8AC3E}">
        <p14:creationId xmlns:p14="http://schemas.microsoft.com/office/powerpoint/2010/main" val="313680749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幻灯片图像占位符 1"/>
          <p:cNvSpPr>
            <a:spLocks noGrp="1" noRot="1" noChangeAspect="1" noTextEdit="1"/>
          </p:cNvSpPr>
          <p:nvPr>
            <p:ph type="sldImg" idx="2"/>
          </p:nvPr>
        </p:nvSpPr>
        <p:spPr/>
      </p:sp>
      <p:sp>
        <p:nvSpPr>
          <p:cNvPr id="142339" name="文本占位符 2"/>
          <p:cNvSpPr>
            <a:spLocks noGrp="1"/>
          </p:cNvSpPr>
          <p:nvPr>
            <p:ph type="body" idx="3"/>
          </p:nvPr>
        </p:nvSpPr>
        <p:spPr>
          <a:noFill/>
        </p:spPr>
        <p:txBody>
          <a:bodyPr>
            <a:prstTxWarp prst="textNoShape">
              <a:avLst/>
            </a:prstTxWarp>
          </a:bodyPr>
          <a:lstStyle/>
          <a:p>
            <a:pPr>
              <a:lnSpc>
                <a:spcPct val="120000"/>
              </a:lnSpc>
            </a:pPr>
            <a:r>
              <a:rPr lang="zh-CN" altLang="en-US" sz="1200" dirty="0" smtClean="0"/>
              <a:t>精准匹配需求侧信息化行动网络的结构，要从以下方面考虑：一是在管理模式上，畅通精准需求反馈渠道。二是在政策理念上，改变技术、经济中心论观念。三是在顶层设计上，转换单向给予模式。（图示）</a:t>
            </a:r>
            <a:endParaRPr lang="en-US" altLang="zh-CN" sz="1200" dirty="0" smtClean="0"/>
          </a:p>
        </p:txBody>
      </p:sp>
    </p:spTree>
    <p:extLst>
      <p:ext uri="{BB962C8B-B14F-4D97-AF65-F5344CB8AC3E}">
        <p14:creationId xmlns:p14="http://schemas.microsoft.com/office/powerpoint/2010/main" val="31368074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幻灯片图像占位符 1"/>
          <p:cNvSpPr>
            <a:spLocks noGrp="1" noRot="1" noChangeAspect="1" noTextEdit="1"/>
          </p:cNvSpPr>
          <p:nvPr>
            <p:ph type="sldImg" idx="2"/>
          </p:nvPr>
        </p:nvSpPr>
        <p:spPr/>
      </p:sp>
      <p:sp>
        <p:nvSpPr>
          <p:cNvPr id="142339" name="文本占位符 2"/>
          <p:cNvSpPr>
            <a:spLocks noGrp="1"/>
          </p:cNvSpPr>
          <p:nvPr>
            <p:ph type="body" idx="3"/>
          </p:nvPr>
        </p:nvSpPr>
        <p:spPr>
          <a:noFill/>
        </p:spPr>
        <p:txBody>
          <a:bodyPr>
            <a:prstTxWarp prst="textNoShape">
              <a:avLst/>
            </a:prstTxWarp>
          </a:bodyPr>
          <a:lstStyle/>
          <a:p>
            <a:pPr>
              <a:lnSpc>
                <a:spcPct val="120000"/>
              </a:lnSpc>
            </a:pPr>
            <a:r>
              <a:rPr lang="zh-CN" altLang="en-US" sz="1200" dirty="0" smtClean="0"/>
              <a:t>一是立足乡村实际，适应本地需求，发展特色产业，推动“三产”融合。二是聚焦电商应用，维持代际和谐，维护乡村秩序，倡导乡村文明。三是顺应电商需要，服务电商发展，支持农民创业，推动乡村治理。（图示）</a:t>
            </a:r>
          </a:p>
          <a:p>
            <a:pPr>
              <a:lnSpc>
                <a:spcPct val="120000"/>
              </a:lnSpc>
            </a:pPr>
            <a:endParaRPr lang="zh-CN" altLang="en-US" sz="1200" dirty="0" smtClean="0"/>
          </a:p>
        </p:txBody>
      </p:sp>
    </p:spTree>
    <p:extLst>
      <p:ext uri="{BB962C8B-B14F-4D97-AF65-F5344CB8AC3E}">
        <p14:creationId xmlns:p14="http://schemas.microsoft.com/office/powerpoint/2010/main" val="313680749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幻灯片图像占位符 1"/>
          <p:cNvSpPr>
            <a:spLocks noGrp="1" noRot="1" noChangeAspect="1" noTextEdit="1"/>
          </p:cNvSpPr>
          <p:nvPr>
            <p:ph type="sldImg" idx="2"/>
          </p:nvPr>
        </p:nvSpPr>
        <p:spPr/>
      </p:sp>
      <p:sp>
        <p:nvSpPr>
          <p:cNvPr id="142339" name="文本占位符 2"/>
          <p:cNvSpPr>
            <a:spLocks noGrp="1"/>
          </p:cNvSpPr>
          <p:nvPr>
            <p:ph type="body" idx="3"/>
          </p:nvPr>
        </p:nvSpPr>
        <p:spPr>
          <a:noFill/>
        </p:spPr>
        <p:txBody>
          <a:bodyPr>
            <a:prstTxWarp prst="textNoShape">
              <a:avLst/>
            </a:prstTxWarp>
          </a:bodyPr>
          <a:lstStyle/>
          <a:p>
            <a:endParaRPr lang="zh-CN" altLang="en-US" smtClean="0"/>
          </a:p>
        </p:txBody>
      </p:sp>
    </p:spTree>
    <p:extLst>
      <p:ext uri="{BB962C8B-B14F-4D97-AF65-F5344CB8AC3E}">
        <p14:creationId xmlns:p14="http://schemas.microsoft.com/office/powerpoint/2010/main" val="31368074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幻灯片图像占位符 1"/>
          <p:cNvSpPr>
            <a:spLocks noGrp="1" noRot="1" noChangeAspect="1" noTextEdit="1"/>
          </p:cNvSpPr>
          <p:nvPr>
            <p:ph type="sldImg" idx="2"/>
          </p:nvPr>
        </p:nvSpPr>
        <p:spPr/>
      </p:sp>
      <p:sp>
        <p:nvSpPr>
          <p:cNvPr id="142339" name="文本占位符 2"/>
          <p:cNvSpPr>
            <a:spLocks noGrp="1"/>
          </p:cNvSpPr>
          <p:nvPr>
            <p:ph type="body" idx="3"/>
          </p:nvPr>
        </p:nvSpPr>
        <p:spPr>
          <a:noFill/>
        </p:spPr>
        <p:txBody>
          <a:bodyPr>
            <a:prstTxWarp prst="textNoShape">
              <a:avLst/>
            </a:prstTxWarp>
          </a:bodyPr>
          <a:lstStyle/>
          <a:p>
            <a:endParaRPr lang="zh-CN" altLang="en-US" smtClean="0"/>
          </a:p>
        </p:txBody>
      </p:sp>
    </p:spTree>
    <p:extLst>
      <p:ext uri="{BB962C8B-B14F-4D97-AF65-F5344CB8AC3E}">
        <p14:creationId xmlns:p14="http://schemas.microsoft.com/office/powerpoint/2010/main" val="31368074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幻灯片图像占位符 1"/>
          <p:cNvSpPr>
            <a:spLocks noGrp="1" noRot="1" noChangeAspect="1" noTextEdit="1"/>
          </p:cNvSpPr>
          <p:nvPr>
            <p:ph type="sldImg" idx="2"/>
          </p:nvPr>
        </p:nvSpPr>
        <p:spPr/>
      </p:sp>
      <p:sp>
        <p:nvSpPr>
          <p:cNvPr id="142339" name="文本占位符 2"/>
          <p:cNvSpPr>
            <a:spLocks noGrp="1"/>
          </p:cNvSpPr>
          <p:nvPr>
            <p:ph type="body" idx="3"/>
          </p:nvPr>
        </p:nvSpPr>
        <p:spPr>
          <a:noFill/>
        </p:spPr>
        <p:txBody>
          <a:bodyPr>
            <a:prstTxWarp prst="textNoShape">
              <a:avLst/>
            </a:prstTxWarp>
          </a:bodyPr>
          <a:lstStyle/>
          <a:p>
            <a:pPr lvl="0" eaLnBrk="1" hangingPunct="1">
              <a:lnSpc>
                <a:spcPct val="120000"/>
              </a:lnSpc>
              <a:defRPr/>
            </a:pPr>
            <a:r>
              <a:rPr lang="zh-CN" altLang="en-US" sz="1050" kern="0" dirty="0" smtClean="0">
                <a:solidFill>
                  <a:srgbClr val="000000"/>
                </a:solidFill>
                <a:latin typeface="Times New Roman"/>
              </a:rPr>
              <a:t>新型工业化、城镇化、信息化推动着农村资源要素向城市与非农产业转移，造成了农村空心化、农业凋零化、农民老龄化，致使城乡发展严重不均衡，乡村已成为我国经济社会发展的最大短板。这一背景下，提出乡村振兴成为化解这一矛盾的重要战略安排。</a:t>
            </a:r>
            <a:endParaRPr lang="en-US" altLang="zh-CN" sz="1050" kern="0" dirty="0" smtClean="0">
              <a:solidFill>
                <a:srgbClr val="000000"/>
              </a:solidFill>
              <a:latin typeface="Times New Roman"/>
            </a:endParaRPr>
          </a:p>
          <a:p>
            <a:pPr marL="0" marR="0" lvl="0" indent="0" algn="l" defTabSz="914400" rtl="0" eaLnBrk="1" fontAlgn="auto" latinLnBrk="0" hangingPunct="1">
              <a:lnSpc>
                <a:spcPct val="120000"/>
              </a:lnSpc>
              <a:spcBef>
                <a:spcPts val="0"/>
              </a:spcBef>
              <a:spcAft>
                <a:spcPts val="0"/>
              </a:spcAft>
              <a:buClrTx/>
              <a:buSzTx/>
              <a:buFontTx/>
              <a:buNone/>
              <a:tabLst/>
              <a:defRPr/>
            </a:pPr>
            <a:r>
              <a:rPr lang="zh-CN" altLang="en-US" sz="1050" kern="0" dirty="0" smtClean="0">
                <a:solidFill>
                  <a:srgbClr val="000000"/>
                </a:solidFill>
                <a:latin typeface="Times New Roman"/>
              </a:rPr>
              <a:t>乡村振兴战略这一顶层设计，通过两个重要文件具体实施：</a:t>
            </a:r>
            <a:r>
              <a:rPr lang="en-US" altLang="zh-CN" sz="1050" kern="0" dirty="0" smtClean="0">
                <a:solidFill>
                  <a:srgbClr val="000000"/>
                </a:solidFill>
                <a:latin typeface="Times New Roman"/>
              </a:rPr>
              <a:t>《</a:t>
            </a:r>
            <a:r>
              <a:rPr lang="zh-CN" altLang="en-US" sz="1050" kern="0" dirty="0" smtClean="0">
                <a:solidFill>
                  <a:srgbClr val="000000"/>
                </a:solidFill>
                <a:latin typeface="Times New Roman"/>
              </a:rPr>
              <a:t>中共中央国务院关于实施乡村振兴战略的意见</a:t>
            </a:r>
            <a:r>
              <a:rPr lang="en-US" altLang="zh-CN" sz="1050" kern="0" dirty="0" smtClean="0">
                <a:solidFill>
                  <a:srgbClr val="000000"/>
                </a:solidFill>
                <a:latin typeface="Times New Roman"/>
              </a:rPr>
              <a:t>》</a:t>
            </a:r>
            <a:r>
              <a:rPr lang="zh-CN" altLang="en-US" sz="1050" kern="0" dirty="0" smtClean="0">
                <a:solidFill>
                  <a:srgbClr val="000000"/>
                </a:solidFill>
                <a:latin typeface="Times New Roman"/>
              </a:rPr>
              <a:t>（</a:t>
            </a:r>
            <a:r>
              <a:rPr lang="en-US" altLang="zh-CN" sz="1050" kern="0" dirty="0" smtClean="0">
                <a:solidFill>
                  <a:srgbClr val="000000"/>
                </a:solidFill>
                <a:latin typeface="Times New Roman"/>
              </a:rPr>
              <a:t>2018</a:t>
            </a:r>
            <a:r>
              <a:rPr lang="zh-CN" altLang="en-US" sz="1050" kern="0" dirty="0" smtClean="0">
                <a:solidFill>
                  <a:srgbClr val="000000"/>
                </a:solidFill>
                <a:latin typeface="Times New Roman"/>
              </a:rPr>
              <a:t>年中央一号文件）和</a:t>
            </a:r>
            <a:r>
              <a:rPr lang="en-US" altLang="zh-CN" sz="1050" kern="0" dirty="0" smtClean="0">
                <a:solidFill>
                  <a:srgbClr val="000000"/>
                </a:solidFill>
                <a:latin typeface="Times New Roman"/>
              </a:rPr>
              <a:t>《</a:t>
            </a:r>
            <a:r>
              <a:rPr lang="zh-CN" altLang="en-US" sz="1050" kern="0" dirty="0" smtClean="0">
                <a:solidFill>
                  <a:srgbClr val="000000"/>
                </a:solidFill>
                <a:latin typeface="Times New Roman"/>
              </a:rPr>
              <a:t>乡村振兴战略规划（</a:t>
            </a:r>
            <a:r>
              <a:rPr lang="en-US" altLang="zh-CN" sz="1050" kern="0" dirty="0" smtClean="0">
                <a:solidFill>
                  <a:srgbClr val="000000"/>
                </a:solidFill>
                <a:latin typeface="Times New Roman"/>
              </a:rPr>
              <a:t>2018</a:t>
            </a:r>
            <a:r>
              <a:rPr lang="zh-CN" altLang="en-US" sz="1050" kern="0" dirty="0" smtClean="0">
                <a:solidFill>
                  <a:srgbClr val="000000"/>
                </a:solidFill>
                <a:latin typeface="Times New Roman"/>
              </a:rPr>
              <a:t>－</a:t>
            </a:r>
            <a:r>
              <a:rPr lang="en-US" altLang="zh-CN" sz="1050" kern="0" dirty="0" smtClean="0">
                <a:solidFill>
                  <a:srgbClr val="000000"/>
                </a:solidFill>
                <a:latin typeface="Times New Roman"/>
              </a:rPr>
              <a:t>2022</a:t>
            </a:r>
            <a:r>
              <a:rPr lang="zh-CN" altLang="en-US" sz="1050" kern="0" dirty="0" smtClean="0">
                <a:solidFill>
                  <a:srgbClr val="000000"/>
                </a:solidFill>
                <a:latin typeface="Times New Roman"/>
              </a:rPr>
              <a:t>年）</a:t>
            </a:r>
            <a:r>
              <a:rPr lang="en-US" altLang="zh-CN" sz="1050" kern="0" dirty="0" smtClean="0">
                <a:solidFill>
                  <a:srgbClr val="000000"/>
                </a:solidFill>
                <a:latin typeface="Times New Roman"/>
              </a:rPr>
              <a:t>》</a:t>
            </a:r>
            <a:r>
              <a:rPr lang="zh-CN" altLang="en-US" sz="1050" kern="0" dirty="0" smtClean="0">
                <a:solidFill>
                  <a:srgbClr val="000000"/>
                </a:solidFill>
                <a:latin typeface="Times New Roman"/>
              </a:rPr>
              <a:t>（</a:t>
            </a:r>
            <a:r>
              <a:rPr lang="en-US" altLang="zh-CN" sz="1050" kern="0" dirty="0" smtClean="0">
                <a:solidFill>
                  <a:srgbClr val="000000"/>
                </a:solidFill>
                <a:latin typeface="Times New Roman"/>
              </a:rPr>
              <a:t>2018</a:t>
            </a:r>
            <a:r>
              <a:rPr lang="zh-CN" altLang="en-US" sz="1050" kern="0" dirty="0" smtClean="0">
                <a:solidFill>
                  <a:srgbClr val="000000"/>
                </a:solidFill>
                <a:latin typeface="Times New Roman"/>
              </a:rPr>
              <a:t>年</a:t>
            </a:r>
            <a:r>
              <a:rPr lang="en-US" altLang="zh-CN" sz="1050" kern="0" dirty="0" smtClean="0">
                <a:solidFill>
                  <a:srgbClr val="000000"/>
                </a:solidFill>
                <a:latin typeface="Times New Roman"/>
              </a:rPr>
              <a:t>5</a:t>
            </a:r>
            <a:r>
              <a:rPr lang="zh-CN" altLang="en-US" sz="1050" kern="0" dirty="0" smtClean="0">
                <a:solidFill>
                  <a:srgbClr val="000000"/>
                </a:solidFill>
                <a:latin typeface="Times New Roman"/>
              </a:rPr>
              <a:t>月</a:t>
            </a:r>
            <a:r>
              <a:rPr lang="en-US" altLang="zh-CN" sz="1050" kern="0" dirty="0" smtClean="0">
                <a:solidFill>
                  <a:srgbClr val="000000"/>
                </a:solidFill>
                <a:latin typeface="Times New Roman"/>
              </a:rPr>
              <a:t>31</a:t>
            </a:r>
            <a:r>
              <a:rPr lang="zh-CN" altLang="en-US" sz="1050" kern="0" dirty="0" smtClean="0">
                <a:solidFill>
                  <a:srgbClr val="000000"/>
                </a:solidFill>
                <a:latin typeface="Times New Roman"/>
              </a:rPr>
              <a:t>日）。乡村振兴战略提出：五个目标－－产业兴旺、生态宜居、乡风文明、治理有效、生活富裕；三个发展阶段：到</a:t>
            </a:r>
            <a:r>
              <a:rPr lang="en-US" altLang="zh-CN" sz="1050" kern="0" dirty="0" smtClean="0">
                <a:solidFill>
                  <a:srgbClr val="000000"/>
                </a:solidFill>
                <a:latin typeface="Times New Roman"/>
              </a:rPr>
              <a:t>2020</a:t>
            </a:r>
            <a:r>
              <a:rPr lang="zh-CN" altLang="en-US" sz="1050" kern="0" dirty="0" smtClean="0">
                <a:solidFill>
                  <a:srgbClr val="000000"/>
                </a:solidFill>
                <a:latin typeface="Times New Roman"/>
              </a:rPr>
              <a:t>年，乡村振兴取得重要进展，制度框架和政策体系基本形成；到</a:t>
            </a:r>
            <a:r>
              <a:rPr lang="en-US" altLang="zh-CN" sz="1050" kern="0" dirty="0" smtClean="0">
                <a:solidFill>
                  <a:srgbClr val="000000"/>
                </a:solidFill>
                <a:latin typeface="Times New Roman"/>
              </a:rPr>
              <a:t>2035</a:t>
            </a:r>
            <a:r>
              <a:rPr lang="zh-CN" altLang="en-US" sz="1050" kern="0" dirty="0" smtClean="0">
                <a:solidFill>
                  <a:srgbClr val="000000"/>
                </a:solidFill>
                <a:latin typeface="Times New Roman"/>
              </a:rPr>
              <a:t>年，乡村振兴取得决定性进展，农业农村现代化基本实现；到</a:t>
            </a:r>
            <a:r>
              <a:rPr lang="en-US" altLang="zh-CN" sz="1050" kern="0" dirty="0" smtClean="0">
                <a:solidFill>
                  <a:srgbClr val="000000"/>
                </a:solidFill>
                <a:latin typeface="Times New Roman"/>
              </a:rPr>
              <a:t>2050</a:t>
            </a:r>
            <a:r>
              <a:rPr lang="zh-CN" altLang="en-US" sz="1050" kern="0" dirty="0" smtClean="0">
                <a:solidFill>
                  <a:srgbClr val="000000"/>
                </a:solidFill>
                <a:latin typeface="Times New Roman"/>
              </a:rPr>
              <a:t>年，乡村全面振兴，农业强、农村美、农民富全面实现。</a:t>
            </a:r>
            <a:endParaRPr lang="en-US" altLang="zh-CN" sz="1050" kern="0" dirty="0" smtClean="0">
              <a:solidFill>
                <a:srgbClr val="000000"/>
              </a:solidFill>
              <a:latin typeface="Times New Roman"/>
            </a:endParaRPr>
          </a:p>
          <a:p>
            <a:pPr lvl="0" eaLnBrk="1" hangingPunct="1">
              <a:lnSpc>
                <a:spcPct val="120000"/>
              </a:lnSpc>
              <a:defRPr/>
            </a:pPr>
            <a:endParaRPr lang="en-US" altLang="zh-CN" sz="1050" kern="0" dirty="0" smtClean="0">
              <a:solidFill>
                <a:srgbClr val="000000"/>
              </a:solidFill>
              <a:latin typeface="Times New Roman"/>
            </a:endParaRPr>
          </a:p>
          <a:p>
            <a:endParaRPr lang="zh-CN" altLang="en-US" dirty="0" smtClean="0"/>
          </a:p>
        </p:txBody>
      </p:sp>
    </p:spTree>
    <p:extLst>
      <p:ext uri="{BB962C8B-B14F-4D97-AF65-F5344CB8AC3E}">
        <p14:creationId xmlns:p14="http://schemas.microsoft.com/office/powerpoint/2010/main" val="31368074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幻灯片图像占位符 1"/>
          <p:cNvSpPr>
            <a:spLocks noGrp="1" noRot="1" noChangeAspect="1" noTextEdit="1"/>
          </p:cNvSpPr>
          <p:nvPr>
            <p:ph type="sldImg" idx="2"/>
          </p:nvPr>
        </p:nvSpPr>
        <p:spPr/>
      </p:sp>
      <p:sp>
        <p:nvSpPr>
          <p:cNvPr id="142339" name="文本占位符 2"/>
          <p:cNvSpPr>
            <a:spLocks noGrp="1"/>
          </p:cNvSpPr>
          <p:nvPr>
            <p:ph type="body" idx="3"/>
          </p:nvPr>
        </p:nvSpPr>
        <p:spPr>
          <a:noFill/>
        </p:spPr>
        <p:txBody>
          <a:bodyPr>
            <a:prstTxWarp prst="textNoShape">
              <a:avLst/>
            </a:prstTxWarp>
          </a:bodyPr>
          <a:lstStyle/>
          <a:p>
            <a:pPr marL="342900" marR="0" lvl="0" indent="-342900" algn="l" defTabSz="914400" rtl="0" eaLnBrk="1" fontAlgn="base" latinLnBrk="0" hangingPunct="1">
              <a:lnSpc>
                <a:spcPct val="120000"/>
              </a:lnSpc>
              <a:spcBef>
                <a:spcPct val="20000"/>
              </a:spcBef>
              <a:spcAft>
                <a:spcPct val="0"/>
              </a:spcAft>
              <a:buClrTx/>
              <a:buSzTx/>
              <a:buFontTx/>
              <a:buChar char="•"/>
              <a:tabLst/>
              <a:defRPr/>
            </a:pPr>
            <a:r>
              <a:rPr kumimoji="1" lang="zh-CN" altLang="en-US" sz="1200" b="1" i="0" u="none" strike="noStrike" kern="0" cap="none" spc="0" normalizeH="0" baseline="0" noProof="0" dirty="0" smtClean="0">
                <a:ln>
                  <a:noFill/>
                </a:ln>
                <a:solidFill>
                  <a:srgbClr val="000000"/>
                </a:solidFill>
                <a:effectLst/>
                <a:uLnTx/>
                <a:uFillTx/>
                <a:latin typeface="Times New Roman"/>
                <a:ea typeface="+mn-ea"/>
                <a:cs typeface="+mn-cs"/>
              </a:rPr>
              <a:t>起步阶段。</a:t>
            </a:r>
            <a:r>
              <a:rPr kumimoji="1" lang="en-US" altLang="zh-CN" sz="1200" b="0" i="0" u="none" strike="noStrike" kern="0" cap="none" spc="0" normalizeH="0" baseline="0" noProof="0" dirty="0" smtClean="0">
                <a:ln>
                  <a:noFill/>
                </a:ln>
                <a:solidFill>
                  <a:srgbClr val="000000"/>
                </a:solidFill>
                <a:effectLst/>
                <a:uLnTx/>
                <a:uFillTx/>
                <a:latin typeface="Times New Roman"/>
                <a:ea typeface="+mn-ea"/>
                <a:cs typeface="+mn-cs"/>
              </a:rPr>
              <a:t>20</a:t>
            </a:r>
            <a:r>
              <a:rPr kumimoji="1" lang="zh-CN" altLang="en-US" sz="1200" b="0" i="0" u="none" strike="noStrike" kern="0" cap="none" spc="0" normalizeH="0" baseline="0" noProof="0" dirty="0" smtClean="0">
                <a:ln>
                  <a:noFill/>
                </a:ln>
                <a:solidFill>
                  <a:srgbClr val="000000"/>
                </a:solidFill>
                <a:effectLst/>
                <a:uLnTx/>
                <a:uFillTx/>
                <a:latin typeface="Times New Roman"/>
                <a:ea typeface="+mn-ea"/>
                <a:cs typeface="+mn-cs"/>
              </a:rPr>
              <a:t>世纪</a:t>
            </a:r>
            <a:r>
              <a:rPr kumimoji="1" lang="en-US" altLang="zh-CN" sz="1200" b="0" i="0" u="none" strike="noStrike" kern="0" cap="none" spc="0" normalizeH="0" baseline="0" noProof="0" dirty="0" smtClean="0">
                <a:ln>
                  <a:noFill/>
                </a:ln>
                <a:solidFill>
                  <a:srgbClr val="000000"/>
                </a:solidFill>
                <a:effectLst/>
                <a:uLnTx/>
                <a:uFillTx/>
                <a:latin typeface="Times New Roman"/>
                <a:ea typeface="+mn-ea"/>
                <a:cs typeface="+mn-cs"/>
              </a:rPr>
              <a:t>70</a:t>
            </a:r>
            <a:r>
              <a:rPr kumimoji="1" lang="zh-CN" altLang="en-US" sz="1200" b="0" i="0" u="none" strike="noStrike" kern="0" cap="none" spc="0" normalizeH="0" baseline="0" noProof="0" dirty="0" smtClean="0">
                <a:ln>
                  <a:noFill/>
                </a:ln>
                <a:solidFill>
                  <a:srgbClr val="000000"/>
                </a:solidFill>
                <a:effectLst/>
                <a:uLnTx/>
                <a:uFillTx/>
                <a:latin typeface="Times New Roman"/>
                <a:ea typeface="+mn-ea"/>
                <a:cs typeface="+mn-cs"/>
              </a:rPr>
              <a:t>年代信息技术开始进入农业领域，</a:t>
            </a:r>
            <a:r>
              <a:rPr kumimoji="1" lang="en-US" altLang="zh-CN" sz="1200" b="0" i="0" u="none" strike="noStrike" kern="0" cap="none" spc="0" normalizeH="0" baseline="0" noProof="0" dirty="0" smtClean="0">
                <a:ln>
                  <a:noFill/>
                </a:ln>
                <a:solidFill>
                  <a:srgbClr val="000000"/>
                </a:solidFill>
                <a:effectLst/>
                <a:uLnTx/>
                <a:uFillTx/>
                <a:latin typeface="Times New Roman"/>
                <a:ea typeface="+mn-ea"/>
                <a:cs typeface="+mn-cs"/>
              </a:rPr>
              <a:t>80</a:t>
            </a:r>
            <a:r>
              <a:rPr kumimoji="1" lang="zh-CN" altLang="en-US" sz="1200" b="0" i="0" u="none" strike="noStrike" kern="0" cap="none" spc="0" normalizeH="0" baseline="0" noProof="0" dirty="0" smtClean="0">
                <a:ln>
                  <a:noFill/>
                </a:ln>
                <a:solidFill>
                  <a:srgbClr val="000000"/>
                </a:solidFill>
                <a:effectLst/>
                <a:uLnTx/>
                <a:uFillTx/>
                <a:latin typeface="Times New Roman"/>
                <a:ea typeface="+mn-ea"/>
                <a:cs typeface="+mn-cs"/>
              </a:rPr>
              <a:t>年代末农业部成立信息中心，开始重视与推进信息技术在农业、农村统计工作中的应用。</a:t>
            </a:r>
            <a:endParaRPr kumimoji="1" lang="en-US" altLang="zh-CN" sz="1200" b="0"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1" fontAlgn="base" latinLnBrk="0" hangingPunct="1">
              <a:lnSpc>
                <a:spcPct val="120000"/>
              </a:lnSpc>
              <a:spcBef>
                <a:spcPct val="20000"/>
              </a:spcBef>
              <a:spcAft>
                <a:spcPct val="0"/>
              </a:spcAft>
              <a:buClrTx/>
              <a:buSzTx/>
              <a:buFontTx/>
              <a:buChar char="•"/>
              <a:tabLst/>
              <a:defRPr/>
            </a:pPr>
            <a:r>
              <a:rPr kumimoji="1" lang="zh-CN" altLang="en-US" sz="1200" b="1" i="0" u="none" strike="noStrike" kern="0" cap="none" spc="0" normalizeH="0" baseline="0" noProof="0" dirty="0" smtClean="0">
                <a:ln>
                  <a:noFill/>
                </a:ln>
                <a:solidFill>
                  <a:srgbClr val="000000"/>
                </a:solidFill>
                <a:effectLst/>
                <a:uLnTx/>
                <a:uFillTx/>
                <a:latin typeface="Times New Roman"/>
                <a:ea typeface="+mn-ea"/>
                <a:cs typeface="+mn-cs"/>
              </a:rPr>
              <a:t>发育阶段。</a:t>
            </a:r>
            <a:r>
              <a:rPr kumimoji="1" lang="zh-CN" altLang="en-US" sz="1200" b="0" i="0" u="none" strike="noStrike" kern="0" cap="none" spc="0" normalizeH="0" baseline="0" noProof="0" dirty="0" smtClean="0">
                <a:ln>
                  <a:noFill/>
                </a:ln>
                <a:solidFill>
                  <a:srgbClr val="000000"/>
                </a:solidFill>
                <a:effectLst/>
                <a:uLnTx/>
                <a:uFillTx/>
                <a:latin typeface="Times New Roman"/>
                <a:ea typeface="+mn-ea"/>
                <a:cs typeface="+mn-cs"/>
              </a:rPr>
              <a:t>从</a:t>
            </a:r>
            <a:r>
              <a:rPr kumimoji="1" lang="en-US" altLang="zh-CN" sz="1200" b="0" i="0" u="none" strike="noStrike" kern="0" cap="none" spc="0" normalizeH="0" baseline="0" noProof="0" dirty="0" smtClean="0">
                <a:ln>
                  <a:noFill/>
                </a:ln>
                <a:solidFill>
                  <a:srgbClr val="000000"/>
                </a:solidFill>
                <a:effectLst/>
                <a:uLnTx/>
                <a:uFillTx/>
                <a:latin typeface="Times New Roman"/>
                <a:ea typeface="+mn-ea"/>
                <a:cs typeface="+mn-cs"/>
              </a:rPr>
              <a:t>1987</a:t>
            </a:r>
            <a:r>
              <a:rPr kumimoji="1" lang="zh-CN" altLang="en-US" sz="1200" b="0" i="0" u="none" strike="noStrike" kern="0" cap="none" spc="0" normalizeH="0" baseline="0" noProof="0" dirty="0" smtClean="0">
                <a:ln>
                  <a:noFill/>
                </a:ln>
                <a:solidFill>
                  <a:srgbClr val="000000"/>
                </a:solidFill>
                <a:effectLst/>
                <a:uLnTx/>
                <a:uFillTx/>
                <a:latin typeface="Times New Roman"/>
                <a:ea typeface="+mn-ea"/>
                <a:cs typeface="+mn-cs"/>
              </a:rPr>
              <a:t>年至</a:t>
            </a:r>
            <a:r>
              <a:rPr kumimoji="1" lang="en-US" altLang="zh-CN" sz="1200" b="0" i="0" u="none" strike="noStrike" kern="0" cap="none" spc="0" normalizeH="0" baseline="0" noProof="0" dirty="0" smtClean="0">
                <a:ln>
                  <a:noFill/>
                </a:ln>
                <a:solidFill>
                  <a:srgbClr val="000000"/>
                </a:solidFill>
                <a:effectLst/>
                <a:uLnTx/>
                <a:uFillTx/>
                <a:latin typeface="Times New Roman"/>
                <a:ea typeface="+mn-ea"/>
                <a:cs typeface="+mn-cs"/>
              </a:rPr>
              <a:t>90</a:t>
            </a:r>
            <a:r>
              <a:rPr kumimoji="1" lang="zh-CN" altLang="en-US" sz="1200" b="0" i="0" u="none" strike="noStrike" kern="0" cap="none" spc="0" normalizeH="0" baseline="0" noProof="0" dirty="0" smtClean="0">
                <a:ln>
                  <a:noFill/>
                </a:ln>
                <a:solidFill>
                  <a:srgbClr val="000000"/>
                </a:solidFill>
                <a:effectLst/>
                <a:uLnTx/>
                <a:uFillTx/>
                <a:latin typeface="Times New Roman"/>
                <a:ea typeface="+mn-ea"/>
                <a:cs typeface="+mn-cs"/>
              </a:rPr>
              <a:t>年代末，计算机和网络技术在农业领域逐步推开，</a:t>
            </a:r>
            <a:r>
              <a:rPr kumimoji="1" lang="en-US" altLang="zh-CN" sz="1200" b="0" i="0" u="none" strike="noStrike" kern="0" cap="none" spc="0" normalizeH="0" baseline="0" noProof="0" dirty="0" smtClean="0">
                <a:ln>
                  <a:noFill/>
                </a:ln>
                <a:solidFill>
                  <a:srgbClr val="000000"/>
                </a:solidFill>
                <a:effectLst/>
                <a:uLnTx/>
                <a:uFillTx/>
                <a:latin typeface="Times New Roman"/>
                <a:ea typeface="+mn-ea"/>
                <a:cs typeface="+mn-cs"/>
              </a:rPr>
              <a:t>1996</a:t>
            </a:r>
            <a:r>
              <a:rPr kumimoji="1" lang="zh-CN" altLang="en-US" sz="1200" b="0" i="0" u="none" strike="noStrike" kern="0" cap="none" spc="0" normalizeH="0" baseline="0" noProof="0" dirty="0" smtClean="0">
                <a:ln>
                  <a:noFill/>
                </a:ln>
                <a:solidFill>
                  <a:srgbClr val="000000"/>
                </a:solidFill>
                <a:effectLst/>
                <a:uLnTx/>
                <a:uFillTx/>
                <a:latin typeface="Times New Roman"/>
                <a:ea typeface="+mn-ea"/>
                <a:cs typeface="+mn-cs"/>
              </a:rPr>
              <a:t>年召开的全国农业信息工作会标志着我国农业信息化开始进入政府推进、有序发展的新时期。</a:t>
            </a:r>
          </a:p>
          <a:p>
            <a:pPr marL="342900" marR="0" lvl="0" indent="-342900" algn="l" defTabSz="914400" rtl="0" eaLnBrk="1" fontAlgn="base" latinLnBrk="0" hangingPunct="1">
              <a:lnSpc>
                <a:spcPct val="120000"/>
              </a:lnSpc>
              <a:spcBef>
                <a:spcPct val="20000"/>
              </a:spcBef>
              <a:spcAft>
                <a:spcPct val="0"/>
              </a:spcAft>
              <a:buClrTx/>
              <a:buSzTx/>
              <a:buFontTx/>
              <a:buChar char="•"/>
              <a:tabLst/>
              <a:defRPr/>
            </a:pPr>
            <a:r>
              <a:rPr kumimoji="1" lang="zh-CN" altLang="en-US" sz="1200" b="1" i="0" u="none" strike="noStrike" kern="0" cap="none" spc="0" normalizeH="0" baseline="0" noProof="0" dirty="0" smtClean="0">
                <a:ln>
                  <a:noFill/>
                </a:ln>
                <a:solidFill>
                  <a:srgbClr val="000000"/>
                </a:solidFill>
                <a:effectLst/>
                <a:uLnTx/>
                <a:uFillTx/>
                <a:latin typeface="Times New Roman"/>
                <a:ea typeface="+mn-ea"/>
                <a:cs typeface="+mn-cs"/>
              </a:rPr>
              <a:t>快速发展阶段。</a:t>
            </a:r>
            <a:r>
              <a:rPr kumimoji="1" lang="zh-CN" altLang="en-US" sz="1200" b="0" i="0" u="none" strike="noStrike" kern="0" cap="none" spc="0" normalizeH="0" baseline="0" noProof="0" dirty="0" smtClean="0">
                <a:ln>
                  <a:noFill/>
                </a:ln>
                <a:solidFill>
                  <a:srgbClr val="000000"/>
                </a:solidFill>
                <a:effectLst/>
                <a:uLnTx/>
                <a:uFillTx/>
                <a:latin typeface="Times New Roman"/>
                <a:ea typeface="+mn-ea"/>
                <a:cs typeface="+mn-cs"/>
              </a:rPr>
              <a:t>进入</a:t>
            </a:r>
            <a:r>
              <a:rPr kumimoji="1" lang="en-US" altLang="zh-CN" sz="1200" b="0" i="0" u="none" strike="noStrike" kern="0" cap="none" spc="0" normalizeH="0" baseline="0" noProof="0" dirty="0" smtClean="0">
                <a:ln>
                  <a:noFill/>
                </a:ln>
                <a:solidFill>
                  <a:srgbClr val="000000"/>
                </a:solidFill>
                <a:effectLst/>
                <a:uLnTx/>
                <a:uFillTx/>
                <a:latin typeface="Times New Roman"/>
                <a:ea typeface="+mn-ea"/>
                <a:cs typeface="+mn-cs"/>
              </a:rPr>
              <a:t>21</a:t>
            </a:r>
            <a:r>
              <a:rPr kumimoji="1" lang="zh-CN" altLang="en-US" sz="1200" b="0" i="0" u="none" strike="noStrike" kern="0" cap="none" spc="0" normalizeH="0" baseline="0" noProof="0" dirty="0" smtClean="0">
                <a:ln>
                  <a:noFill/>
                </a:ln>
                <a:solidFill>
                  <a:srgbClr val="000000"/>
                </a:solidFill>
                <a:effectLst/>
                <a:uLnTx/>
                <a:uFillTx/>
                <a:latin typeface="Times New Roman"/>
                <a:ea typeface="+mn-ea"/>
                <a:cs typeface="+mn-cs"/>
              </a:rPr>
              <a:t>世纪，中共中央办公厅、国务院办公厅、农业部、信息产业部相继印发</a:t>
            </a:r>
            <a:r>
              <a:rPr kumimoji="1" lang="en-US" altLang="zh-CN" sz="1200" b="0" i="0" u="none" strike="noStrike" kern="0" cap="none" spc="0" normalizeH="0" baseline="0" noProof="0" dirty="0" smtClean="0">
                <a:ln>
                  <a:noFill/>
                </a:ln>
                <a:solidFill>
                  <a:srgbClr val="000000"/>
                </a:solidFill>
                <a:effectLst/>
                <a:uLnTx/>
                <a:uFillTx/>
                <a:latin typeface="Times New Roman"/>
                <a:ea typeface="+mn-ea"/>
                <a:cs typeface="+mn-cs"/>
              </a:rPr>
              <a:t>《2006━2020</a:t>
            </a:r>
            <a:r>
              <a:rPr kumimoji="1" lang="zh-CN" altLang="en-US" sz="1200" b="0" i="0" u="none" strike="noStrike" kern="0" cap="none" spc="0" normalizeH="0" baseline="0" noProof="0" dirty="0" smtClean="0">
                <a:ln>
                  <a:noFill/>
                </a:ln>
                <a:solidFill>
                  <a:srgbClr val="000000"/>
                </a:solidFill>
                <a:effectLst/>
                <a:uLnTx/>
                <a:uFillTx/>
                <a:latin typeface="Times New Roman"/>
                <a:ea typeface="+mn-ea"/>
                <a:cs typeface="+mn-cs"/>
              </a:rPr>
              <a:t>年国家信息化发展战略</a:t>
            </a:r>
            <a:r>
              <a:rPr kumimoji="1" lang="en-US" altLang="zh-CN" sz="1200" b="0" i="0" u="none" strike="noStrike" kern="0" cap="none" spc="0" normalizeH="0" baseline="0" noProof="0" dirty="0" smtClean="0">
                <a:ln>
                  <a:noFill/>
                </a:ln>
                <a:solidFill>
                  <a:srgbClr val="000000"/>
                </a:solidFill>
                <a:effectLst/>
                <a:uLnTx/>
                <a:uFillTx/>
                <a:latin typeface="Times New Roman"/>
                <a:ea typeface="+mn-ea"/>
                <a:cs typeface="+mn-cs"/>
              </a:rPr>
              <a:t>》《“</a:t>
            </a:r>
            <a:r>
              <a:rPr kumimoji="1" lang="zh-CN" altLang="en-US" sz="1200" b="0" i="0" u="none" strike="noStrike" kern="0" cap="none" spc="0" normalizeH="0" baseline="0" noProof="0" dirty="0" smtClean="0">
                <a:ln>
                  <a:noFill/>
                </a:ln>
                <a:solidFill>
                  <a:srgbClr val="000000"/>
                </a:solidFill>
                <a:effectLst/>
                <a:uLnTx/>
                <a:uFillTx/>
                <a:latin typeface="Times New Roman"/>
                <a:ea typeface="+mn-ea"/>
                <a:cs typeface="+mn-cs"/>
              </a:rPr>
              <a:t>十五”农村市场信息服务行动计划</a:t>
            </a:r>
            <a:r>
              <a:rPr kumimoji="1" lang="en-US" altLang="zh-CN" sz="1200" b="0" i="0" u="none" strike="noStrike" kern="0" cap="none" spc="0" normalizeH="0" baseline="0" noProof="0" dirty="0" smtClean="0">
                <a:ln>
                  <a:noFill/>
                </a:ln>
                <a:solidFill>
                  <a:srgbClr val="000000"/>
                </a:solidFill>
                <a:effectLst/>
                <a:uLnTx/>
                <a:uFillTx/>
                <a:latin typeface="Times New Roman"/>
                <a:ea typeface="+mn-ea"/>
                <a:cs typeface="+mn-cs"/>
              </a:rPr>
              <a:t>》《“</a:t>
            </a:r>
            <a:r>
              <a:rPr kumimoji="1" lang="zh-CN" altLang="en-US" sz="1200" b="0" i="0" u="none" strike="noStrike" kern="0" cap="none" spc="0" normalizeH="0" baseline="0" noProof="0" dirty="0" smtClean="0">
                <a:ln>
                  <a:noFill/>
                </a:ln>
                <a:solidFill>
                  <a:srgbClr val="000000"/>
                </a:solidFill>
                <a:effectLst/>
                <a:uLnTx/>
                <a:uFillTx/>
                <a:latin typeface="Times New Roman"/>
                <a:ea typeface="+mn-ea"/>
                <a:cs typeface="+mn-cs"/>
              </a:rPr>
              <a:t>十一五”时期全国农业信息体系建设规划</a:t>
            </a:r>
            <a:r>
              <a:rPr kumimoji="1" lang="en-US" altLang="zh-CN" sz="1200" b="0" i="0" u="none" strike="noStrike" kern="0" cap="none" spc="0" normalizeH="0" baseline="0" noProof="0" dirty="0" smtClean="0">
                <a:ln>
                  <a:noFill/>
                </a:ln>
                <a:solidFill>
                  <a:srgbClr val="000000"/>
                </a:solidFill>
                <a:effectLst/>
                <a:uLnTx/>
                <a:uFillTx/>
                <a:latin typeface="Times New Roman"/>
                <a:ea typeface="+mn-ea"/>
                <a:cs typeface="+mn-cs"/>
              </a:rPr>
              <a:t>》《</a:t>
            </a:r>
            <a:r>
              <a:rPr kumimoji="1" lang="zh-CN" altLang="en-US" sz="1200" b="0" i="0" u="none" strike="noStrike" kern="0" cap="none" spc="0" normalizeH="0" baseline="0" noProof="0" dirty="0" smtClean="0">
                <a:ln>
                  <a:noFill/>
                </a:ln>
                <a:solidFill>
                  <a:srgbClr val="000000"/>
                </a:solidFill>
                <a:effectLst/>
                <a:uLnTx/>
                <a:uFillTx/>
                <a:latin typeface="Times New Roman"/>
                <a:ea typeface="+mn-ea"/>
                <a:cs typeface="+mn-cs"/>
              </a:rPr>
              <a:t>全国农业和农村信息化建设总体框架（</a:t>
            </a:r>
            <a:r>
              <a:rPr kumimoji="1" lang="en-US" altLang="zh-CN" sz="1200" b="0" i="0" u="none" strike="noStrike" kern="0" cap="none" spc="0" normalizeH="0" baseline="0" noProof="0" dirty="0" smtClean="0">
                <a:ln>
                  <a:noFill/>
                </a:ln>
                <a:solidFill>
                  <a:srgbClr val="000000"/>
                </a:solidFill>
                <a:effectLst/>
                <a:uLnTx/>
                <a:uFillTx/>
                <a:latin typeface="Times New Roman"/>
                <a:ea typeface="+mn-ea"/>
                <a:cs typeface="+mn-cs"/>
              </a:rPr>
              <a:t>2007-2015</a:t>
            </a:r>
            <a:r>
              <a:rPr kumimoji="1" lang="zh-CN" altLang="en-US" sz="1200" b="0" i="0" u="none" strike="noStrike" kern="0" cap="none" spc="0" normalizeH="0" baseline="0" noProof="0" dirty="0" smtClean="0">
                <a:ln>
                  <a:noFill/>
                </a:ln>
                <a:solidFill>
                  <a:srgbClr val="000000"/>
                </a:solidFill>
                <a:effectLst/>
                <a:uLnTx/>
                <a:uFillTx/>
                <a:latin typeface="Times New Roman"/>
                <a:ea typeface="+mn-ea"/>
                <a:cs typeface="+mn-cs"/>
              </a:rPr>
              <a:t>）</a:t>
            </a:r>
            <a:r>
              <a:rPr kumimoji="1" lang="en-US" altLang="zh-CN" sz="1200" b="0" i="0" u="none" strike="noStrike" kern="0" cap="none" spc="0" normalizeH="0" baseline="0" noProof="0" dirty="0" smtClean="0">
                <a:ln>
                  <a:noFill/>
                </a:ln>
                <a:solidFill>
                  <a:srgbClr val="000000"/>
                </a:solidFill>
                <a:effectLst/>
                <a:uLnTx/>
                <a:uFillTx/>
                <a:latin typeface="Times New Roman"/>
                <a:ea typeface="+mn-ea"/>
                <a:cs typeface="+mn-cs"/>
              </a:rPr>
              <a:t>》《</a:t>
            </a:r>
            <a:r>
              <a:rPr kumimoji="1" lang="zh-CN" altLang="en-US" sz="1200" b="0" i="0" u="none" strike="noStrike" kern="0" cap="none" spc="0" normalizeH="0" baseline="0" noProof="0" dirty="0" smtClean="0">
                <a:ln>
                  <a:noFill/>
                </a:ln>
                <a:solidFill>
                  <a:srgbClr val="000000"/>
                </a:solidFill>
                <a:effectLst/>
                <a:uLnTx/>
                <a:uFillTx/>
                <a:latin typeface="Times New Roman"/>
                <a:ea typeface="+mn-ea"/>
                <a:cs typeface="+mn-cs"/>
              </a:rPr>
              <a:t>电子信息产业调整与振兴纲要</a:t>
            </a:r>
            <a:r>
              <a:rPr kumimoji="1" lang="en-US" altLang="zh-CN" sz="1200" b="0" i="0" u="none" strike="noStrike" kern="0" cap="none" spc="0" normalizeH="0" baseline="0" noProof="0" dirty="0" smtClean="0">
                <a:ln>
                  <a:noFill/>
                </a:ln>
                <a:solidFill>
                  <a:srgbClr val="000000"/>
                </a:solidFill>
                <a:effectLst/>
                <a:uLnTx/>
                <a:uFillTx/>
                <a:latin typeface="Times New Roman"/>
                <a:ea typeface="+mn-ea"/>
                <a:cs typeface="+mn-cs"/>
              </a:rPr>
              <a:t>》《</a:t>
            </a:r>
            <a:r>
              <a:rPr kumimoji="1" lang="zh-CN" altLang="en-US" sz="1200" b="0" i="0" u="none" strike="noStrike" kern="0" cap="none" spc="0" normalizeH="0" baseline="0" noProof="0" dirty="0" smtClean="0">
                <a:ln>
                  <a:noFill/>
                </a:ln>
                <a:solidFill>
                  <a:srgbClr val="000000"/>
                </a:solidFill>
                <a:effectLst/>
                <a:uLnTx/>
                <a:uFillTx/>
                <a:latin typeface="Times New Roman"/>
                <a:ea typeface="+mn-ea"/>
                <a:cs typeface="+mn-cs"/>
              </a:rPr>
              <a:t>关于全面推进信息进村入户工程的实施意见</a:t>
            </a:r>
            <a:r>
              <a:rPr kumimoji="1" lang="en-US" altLang="zh-CN" sz="1200" b="0" i="0" u="none" strike="noStrike" kern="0" cap="none" spc="0" normalizeH="0" baseline="0" noProof="0" dirty="0" smtClean="0">
                <a:ln>
                  <a:noFill/>
                </a:ln>
                <a:solidFill>
                  <a:srgbClr val="000000"/>
                </a:solidFill>
                <a:effectLst/>
                <a:uLnTx/>
                <a:uFillTx/>
                <a:latin typeface="Times New Roman"/>
                <a:ea typeface="+mn-ea"/>
                <a:cs typeface="+mn-cs"/>
              </a:rPr>
              <a:t>》《</a:t>
            </a:r>
            <a:r>
              <a:rPr kumimoji="1" lang="zh-CN" altLang="en-US" sz="1200" b="0" i="0" u="none" strike="noStrike" kern="0" cap="none" spc="0" normalizeH="0" baseline="0" noProof="0" dirty="0" smtClean="0">
                <a:ln>
                  <a:noFill/>
                </a:ln>
                <a:solidFill>
                  <a:srgbClr val="000000"/>
                </a:solidFill>
                <a:effectLst/>
                <a:uLnTx/>
                <a:uFillTx/>
                <a:latin typeface="Times New Roman"/>
                <a:ea typeface="+mn-ea"/>
                <a:cs typeface="+mn-cs"/>
              </a:rPr>
              <a:t>农业农村信息化发展前景及政策导向</a:t>
            </a:r>
            <a:r>
              <a:rPr kumimoji="1" lang="en-US" altLang="zh-CN" sz="1200" b="0" i="0" u="none" strike="noStrike" kern="0" cap="none" spc="0" normalizeH="0" baseline="0" noProof="0" dirty="0" smtClean="0">
                <a:ln>
                  <a:noFill/>
                </a:ln>
                <a:solidFill>
                  <a:srgbClr val="000000"/>
                </a:solidFill>
                <a:effectLst/>
                <a:uLnTx/>
                <a:uFillTx/>
                <a:latin typeface="Times New Roman"/>
                <a:ea typeface="+mn-ea"/>
                <a:cs typeface="+mn-cs"/>
              </a:rPr>
              <a:t>》《“</a:t>
            </a:r>
            <a:r>
              <a:rPr kumimoji="1" lang="zh-CN" altLang="en-US" sz="1200" b="0" i="0" u="none" strike="noStrike" kern="0" cap="none" spc="0" normalizeH="0" baseline="0" noProof="0" dirty="0" smtClean="0">
                <a:ln>
                  <a:noFill/>
                </a:ln>
                <a:solidFill>
                  <a:srgbClr val="000000"/>
                </a:solidFill>
                <a:effectLst/>
                <a:uLnTx/>
                <a:uFillTx/>
                <a:latin typeface="Times New Roman"/>
                <a:ea typeface="+mn-ea"/>
                <a:cs typeface="+mn-cs"/>
              </a:rPr>
              <a:t>十三五”全国农业农村信息化发展规划</a:t>
            </a:r>
            <a:r>
              <a:rPr kumimoji="1" lang="en-US" altLang="zh-CN" sz="1200" b="0" i="0" u="none" strike="noStrike" kern="0" cap="none" spc="0" normalizeH="0" baseline="0" noProof="0" dirty="0" smtClean="0">
                <a:ln>
                  <a:noFill/>
                </a:ln>
                <a:solidFill>
                  <a:srgbClr val="000000"/>
                </a:solidFill>
                <a:effectLst/>
                <a:uLnTx/>
                <a:uFillTx/>
                <a:latin typeface="Times New Roman"/>
                <a:ea typeface="+mn-ea"/>
                <a:cs typeface="+mn-cs"/>
              </a:rPr>
              <a:t>》《“</a:t>
            </a:r>
            <a:r>
              <a:rPr kumimoji="1" lang="zh-CN" altLang="en-US" sz="1200" b="0" i="0" u="none" strike="noStrike" kern="0" cap="none" spc="0" normalizeH="0" baseline="0" noProof="0" dirty="0" smtClean="0">
                <a:ln>
                  <a:noFill/>
                </a:ln>
                <a:solidFill>
                  <a:srgbClr val="000000"/>
                </a:solidFill>
                <a:effectLst/>
                <a:uLnTx/>
                <a:uFillTx/>
                <a:latin typeface="Times New Roman"/>
                <a:ea typeface="+mn-ea"/>
                <a:cs typeface="+mn-cs"/>
              </a:rPr>
              <a:t>互联网</a:t>
            </a:r>
            <a:r>
              <a:rPr kumimoji="1" lang="en-US" altLang="zh-CN" sz="1200" b="0" i="0" u="none" strike="noStrike" kern="0" cap="none" spc="0" normalizeH="0" baseline="0" noProof="0" dirty="0" smtClean="0">
                <a:ln>
                  <a:noFill/>
                </a:ln>
                <a:solidFill>
                  <a:srgbClr val="000000"/>
                </a:solidFill>
                <a:effectLst/>
                <a:uLnTx/>
                <a:uFillTx/>
                <a:latin typeface="Times New Roman"/>
                <a:ea typeface="+mn-ea"/>
                <a:cs typeface="+mn-cs"/>
              </a:rPr>
              <a:t>+”</a:t>
            </a:r>
            <a:r>
              <a:rPr kumimoji="1" lang="zh-CN" altLang="en-US" sz="1200" b="0" i="0" u="none" strike="noStrike" kern="0" cap="none" spc="0" normalizeH="0" baseline="0" noProof="0" dirty="0" smtClean="0">
                <a:ln>
                  <a:noFill/>
                </a:ln>
                <a:solidFill>
                  <a:srgbClr val="000000"/>
                </a:solidFill>
                <a:effectLst/>
                <a:uLnTx/>
                <a:uFillTx/>
                <a:latin typeface="Times New Roman"/>
                <a:ea typeface="+mn-ea"/>
                <a:cs typeface="+mn-cs"/>
              </a:rPr>
              <a:t>现代农业三年行动实施方案</a:t>
            </a:r>
            <a:r>
              <a:rPr kumimoji="1" lang="en-US" altLang="zh-CN" sz="1200" b="0" i="0" u="none" strike="noStrike" kern="0" cap="none" spc="0" normalizeH="0" baseline="0" noProof="0" dirty="0" smtClean="0">
                <a:ln>
                  <a:noFill/>
                </a:ln>
                <a:solidFill>
                  <a:srgbClr val="000000"/>
                </a:solidFill>
                <a:effectLst/>
                <a:uLnTx/>
                <a:uFillTx/>
                <a:latin typeface="Times New Roman"/>
                <a:ea typeface="+mn-ea"/>
                <a:cs typeface="+mn-cs"/>
              </a:rPr>
              <a:t>》《</a:t>
            </a:r>
            <a:r>
              <a:rPr kumimoji="1" lang="zh-CN" altLang="en-US" sz="1200" b="0" i="0" u="none" strike="noStrike" kern="0" cap="none" spc="0" normalizeH="0" baseline="0" noProof="0" dirty="0" smtClean="0">
                <a:ln>
                  <a:noFill/>
                </a:ln>
                <a:solidFill>
                  <a:srgbClr val="000000"/>
                </a:solidFill>
                <a:effectLst/>
                <a:uLnTx/>
                <a:uFillTx/>
                <a:latin typeface="Times New Roman"/>
                <a:ea typeface="+mn-ea"/>
                <a:cs typeface="+mn-cs"/>
              </a:rPr>
              <a:t>推进农业电子商务发展行动计划</a:t>
            </a:r>
            <a:r>
              <a:rPr kumimoji="1" lang="en-US" altLang="zh-CN" sz="1200" b="0" i="0" u="none" strike="noStrike" kern="0" cap="none" spc="0" normalizeH="0" baseline="0" noProof="0" dirty="0" smtClean="0">
                <a:ln>
                  <a:noFill/>
                </a:ln>
                <a:solidFill>
                  <a:srgbClr val="000000"/>
                </a:solidFill>
                <a:effectLst/>
                <a:uLnTx/>
                <a:uFillTx/>
                <a:latin typeface="Times New Roman"/>
                <a:ea typeface="+mn-ea"/>
                <a:cs typeface="+mn-cs"/>
              </a:rPr>
              <a:t>》</a:t>
            </a:r>
            <a:r>
              <a:rPr kumimoji="1" lang="zh-CN" altLang="en-US" sz="1200" b="0" i="0" u="none" strike="noStrike" kern="0" cap="none" spc="0" normalizeH="0" baseline="0" noProof="0" dirty="0" smtClean="0">
                <a:ln>
                  <a:noFill/>
                </a:ln>
                <a:solidFill>
                  <a:srgbClr val="000000"/>
                </a:solidFill>
                <a:effectLst/>
                <a:uLnTx/>
                <a:uFillTx/>
                <a:latin typeface="Times New Roman"/>
                <a:ea typeface="+mn-ea"/>
                <a:cs typeface="+mn-cs"/>
              </a:rPr>
              <a:t>、</a:t>
            </a:r>
            <a:r>
              <a:rPr kumimoji="1" lang="en-US" altLang="zh-CN" sz="1200" b="0" i="0" u="none" strike="noStrike" kern="0" cap="none" spc="0" normalizeH="0" baseline="0" noProof="0" dirty="0" smtClean="0">
                <a:ln>
                  <a:noFill/>
                </a:ln>
                <a:solidFill>
                  <a:srgbClr val="000000"/>
                </a:solidFill>
                <a:effectLst/>
                <a:uLnTx/>
                <a:uFillTx/>
                <a:latin typeface="Times New Roman"/>
                <a:ea typeface="+mn-ea"/>
                <a:cs typeface="+mn-cs"/>
              </a:rPr>
              <a:t>《</a:t>
            </a:r>
            <a:r>
              <a:rPr kumimoji="1" lang="zh-CN" altLang="en-US" sz="1200" b="0" i="0" u="none" strike="noStrike" kern="0" cap="none" spc="0" normalizeH="0" baseline="0" noProof="0" dirty="0" smtClean="0">
                <a:ln>
                  <a:noFill/>
                </a:ln>
                <a:solidFill>
                  <a:srgbClr val="000000"/>
                </a:solidFill>
                <a:effectLst/>
                <a:uLnTx/>
                <a:uFillTx/>
                <a:latin typeface="Times New Roman"/>
                <a:ea typeface="+mn-ea"/>
                <a:cs typeface="+mn-cs"/>
              </a:rPr>
              <a:t>关于推进农业农村大数据发展的实施意见</a:t>
            </a:r>
            <a:r>
              <a:rPr kumimoji="1" lang="en-US" altLang="zh-CN" sz="1200" b="0" i="0" u="none" strike="noStrike" kern="0" cap="none" spc="0" normalizeH="0" baseline="0" noProof="0" dirty="0" smtClean="0">
                <a:ln>
                  <a:noFill/>
                </a:ln>
                <a:solidFill>
                  <a:srgbClr val="000000"/>
                </a:solidFill>
                <a:effectLst/>
                <a:uLnTx/>
                <a:uFillTx/>
                <a:latin typeface="Times New Roman"/>
                <a:ea typeface="+mn-ea"/>
                <a:cs typeface="+mn-cs"/>
              </a:rPr>
              <a:t>》</a:t>
            </a:r>
            <a:r>
              <a:rPr kumimoji="1" lang="zh-CN" altLang="en-US" sz="1200" b="0" i="0" u="none" strike="noStrike" kern="0" cap="none" spc="0" normalizeH="0" baseline="0" noProof="0" dirty="0" smtClean="0">
                <a:ln>
                  <a:noFill/>
                </a:ln>
                <a:solidFill>
                  <a:srgbClr val="000000"/>
                </a:solidFill>
                <a:effectLst/>
                <a:uLnTx/>
                <a:uFillTx/>
                <a:latin typeface="Times New Roman"/>
                <a:ea typeface="+mn-ea"/>
                <a:cs typeface="+mn-cs"/>
              </a:rPr>
              <a:t>等，加速推进农村信息化建设与发展。</a:t>
            </a:r>
            <a:endParaRPr kumimoji="1" lang="en-US" altLang="zh-CN" sz="1200" b="0" i="0" u="none" strike="noStrike" kern="0" cap="none" spc="0" normalizeH="0" baseline="0" noProof="0" dirty="0" smtClean="0">
              <a:ln>
                <a:noFill/>
              </a:ln>
              <a:solidFill>
                <a:srgbClr val="000000"/>
              </a:solidFill>
              <a:effectLst/>
              <a:uLnTx/>
              <a:uFillTx/>
              <a:latin typeface="Times New Roman"/>
              <a:ea typeface="+mn-ea"/>
              <a:cs typeface="+mn-cs"/>
            </a:endParaRPr>
          </a:p>
          <a:p>
            <a:endParaRPr lang="zh-CN" altLang="en-US" dirty="0" smtClean="0"/>
          </a:p>
        </p:txBody>
      </p:sp>
    </p:spTree>
    <p:extLst>
      <p:ext uri="{BB962C8B-B14F-4D97-AF65-F5344CB8AC3E}">
        <p14:creationId xmlns:p14="http://schemas.microsoft.com/office/powerpoint/2010/main" val="313680749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幻灯片图像占位符 1"/>
          <p:cNvSpPr>
            <a:spLocks noGrp="1" noRot="1" noChangeAspect="1" noTextEdit="1"/>
          </p:cNvSpPr>
          <p:nvPr>
            <p:ph type="sldImg" idx="2"/>
          </p:nvPr>
        </p:nvSpPr>
        <p:spPr/>
      </p:sp>
      <p:sp>
        <p:nvSpPr>
          <p:cNvPr id="142339" name="文本占位符 2"/>
          <p:cNvSpPr>
            <a:spLocks noGrp="1"/>
          </p:cNvSpPr>
          <p:nvPr>
            <p:ph type="body" idx="3"/>
          </p:nvPr>
        </p:nvSpPr>
        <p:spPr>
          <a:noFill/>
        </p:spPr>
        <p:txBody>
          <a:bodyPr>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200" b="0" i="0" u="none" strike="noStrike" kern="0" cap="none" spc="0" normalizeH="0" baseline="0" noProof="0" dirty="0" smtClean="0">
                <a:ln>
                  <a:noFill/>
                </a:ln>
                <a:solidFill>
                  <a:srgbClr val="000000"/>
                </a:solidFill>
                <a:effectLst/>
                <a:uLnTx/>
                <a:uFillTx/>
                <a:latin typeface="Times New Roman" pitchFamily="18" charset="0"/>
                <a:ea typeface="宋体" charset="-122"/>
              </a:rPr>
              <a:t>当前研究侧重于：信息化助力乡村振兴、乡村振兴战略下网络扶贫、农村电子商务等具体问题，这些研究大多从传统的研究视角对农村信息化问题进行常识性解读，描述的是这些问题存在的客观事实或状态，仅研究其客观构成，可能会得出方向性的错误；而农村信息化建设过程中之所以诸多存在问题，并非“一种社会结构的对象存在物”（闫志刚，</a:t>
            </a:r>
            <a:r>
              <a:rPr kumimoji="1" lang="en-US" altLang="zh-CN" sz="1200" b="0" i="0" u="none" strike="noStrike" kern="0" cap="none" spc="0" normalizeH="0" baseline="0" noProof="0" dirty="0" smtClean="0">
                <a:ln>
                  <a:noFill/>
                </a:ln>
                <a:solidFill>
                  <a:srgbClr val="000000"/>
                </a:solidFill>
                <a:effectLst/>
                <a:uLnTx/>
                <a:uFillTx/>
                <a:latin typeface="Times New Roman" pitchFamily="18" charset="0"/>
                <a:ea typeface="宋体" charset="-122"/>
              </a:rPr>
              <a:t>2006</a:t>
            </a:r>
            <a:r>
              <a:rPr kumimoji="1" lang="zh-CN" altLang="en-US" sz="1200" b="0" i="0" u="none" strike="noStrike" kern="0" cap="none" spc="0" normalizeH="0" baseline="0" noProof="0" dirty="0" smtClean="0">
                <a:ln>
                  <a:noFill/>
                </a:ln>
                <a:solidFill>
                  <a:srgbClr val="000000"/>
                </a:solidFill>
                <a:effectLst/>
                <a:uLnTx/>
                <a:uFillTx/>
                <a:latin typeface="Times New Roman" pitchFamily="18" charset="0"/>
                <a:ea typeface="宋体" charset="-122"/>
              </a:rPr>
              <a:t>），而是多元行动主体在互动过程中建构的。从实践上看，乡村振兴战略中农村信息化发展的顶层设计仍然欠缺，还需要在广度上加强网络化运行，在深度上进行系统性指导。只有研究农村信息化问题被定义的过程，才可能了解农村信息化建设中产生问题的根源、发展演变规律及成为问题的过程逻辑与内在机理。</a:t>
            </a:r>
            <a:endParaRPr kumimoji="1" lang="en-US" altLang="zh-CN" sz="1200" b="0" i="0" u="none" strike="noStrike" kern="0" cap="none" spc="0" normalizeH="0" baseline="0" noProof="0" dirty="0" smtClean="0">
              <a:ln>
                <a:noFill/>
              </a:ln>
              <a:solidFill>
                <a:srgbClr val="000000"/>
              </a:solidFill>
              <a:effectLst/>
              <a:uLnTx/>
              <a:uFillTx/>
              <a:latin typeface="Times New Roman" pitchFamily="18" charset="0"/>
              <a:ea typeface="宋体" charset="-122"/>
            </a:endParaRPr>
          </a:p>
          <a:p>
            <a:endParaRPr lang="zh-CN" altLang="en-US" dirty="0" smtClean="0"/>
          </a:p>
        </p:txBody>
      </p:sp>
    </p:spTree>
    <p:extLst>
      <p:ext uri="{BB962C8B-B14F-4D97-AF65-F5344CB8AC3E}">
        <p14:creationId xmlns:p14="http://schemas.microsoft.com/office/powerpoint/2010/main" val="31368074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幻灯片图像占位符 1"/>
          <p:cNvSpPr>
            <a:spLocks noGrp="1" noRot="1" noChangeAspect="1" noTextEdit="1"/>
          </p:cNvSpPr>
          <p:nvPr>
            <p:ph type="sldImg" idx="2"/>
          </p:nvPr>
        </p:nvSpPr>
        <p:spPr/>
      </p:sp>
      <p:sp>
        <p:nvSpPr>
          <p:cNvPr id="142339" name="文本占位符 2"/>
          <p:cNvSpPr>
            <a:spLocks noGrp="1"/>
          </p:cNvSpPr>
          <p:nvPr>
            <p:ph type="body" idx="3"/>
          </p:nvPr>
        </p:nvSpPr>
        <p:spPr>
          <a:noFill/>
        </p:spPr>
        <p:txBody>
          <a:bodyPr>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zh-CN" sz="1200" b="0" i="0" u="none" strike="noStrike" kern="1200" cap="none" spc="0" normalizeH="0" baseline="0" noProof="0" dirty="0" smtClean="0">
                <a:ln>
                  <a:noFill/>
                </a:ln>
                <a:solidFill>
                  <a:srgbClr val="000000"/>
                </a:solidFill>
                <a:effectLst/>
                <a:uLnTx/>
                <a:uFillTx/>
                <a:latin typeface="Times New Roman"/>
                <a:ea typeface="+mn-ea"/>
                <a:cs typeface="+mn-cs"/>
              </a:rPr>
              <a:t>2009</a:t>
            </a:r>
            <a:r>
              <a:rPr kumimoji="1" lang="zh-CN" altLang="en-US" sz="1200" b="0" i="0" u="none" strike="noStrike" kern="1200" cap="none" spc="0" normalizeH="0" baseline="0" noProof="0" dirty="0" smtClean="0">
                <a:ln>
                  <a:noFill/>
                </a:ln>
                <a:solidFill>
                  <a:srgbClr val="000000"/>
                </a:solidFill>
                <a:effectLst/>
                <a:uLnTx/>
                <a:uFillTx/>
                <a:latin typeface="Times New Roman"/>
                <a:ea typeface="+mn-ea"/>
                <a:cs typeface="+mn-cs"/>
              </a:rPr>
              <a:t>－</a:t>
            </a:r>
            <a:r>
              <a:rPr kumimoji="1" lang="en-US" altLang="zh-CN" sz="1200" b="0" i="0" u="none" strike="noStrike" kern="1200" cap="none" spc="0" normalizeH="0" baseline="0" noProof="0" dirty="0" smtClean="0">
                <a:ln>
                  <a:noFill/>
                </a:ln>
                <a:solidFill>
                  <a:srgbClr val="000000"/>
                </a:solidFill>
                <a:effectLst/>
                <a:uLnTx/>
                <a:uFillTx/>
                <a:latin typeface="Times New Roman"/>
                <a:ea typeface="+mn-ea"/>
                <a:cs typeface="+mn-cs"/>
              </a:rPr>
              <a:t>2010</a:t>
            </a:r>
            <a:r>
              <a:rPr kumimoji="1" lang="zh-CN" altLang="en-US" sz="1200" b="0" i="0" u="none" strike="noStrike" kern="1200" cap="none" spc="0" normalizeH="0" baseline="0" noProof="0" dirty="0" smtClean="0">
                <a:ln>
                  <a:noFill/>
                </a:ln>
                <a:solidFill>
                  <a:srgbClr val="000000"/>
                </a:solidFill>
                <a:effectLst/>
                <a:uLnTx/>
                <a:uFillTx/>
                <a:latin typeface="Times New Roman"/>
                <a:ea typeface="+mn-ea"/>
                <a:cs typeface="+mn-cs"/>
              </a:rPr>
              <a:t>年笔者通过对中部地区某个县的农村信息化实践实地调查，围绕农村信息化工程的实施及其效果，通过访谈、问卷等手段了解现实情况，收集相关资料。</a:t>
            </a:r>
            <a:r>
              <a:rPr kumimoji="1" lang="en-US" altLang="zh-CN" sz="1200" b="0" i="0" u="none" strike="noStrike" kern="1200" cap="none" spc="0" normalizeH="0" baseline="0" noProof="0" dirty="0" smtClean="0">
                <a:ln>
                  <a:noFill/>
                </a:ln>
                <a:solidFill>
                  <a:srgbClr val="000000"/>
                </a:solidFill>
                <a:effectLst/>
                <a:uLnTx/>
                <a:uFillTx/>
                <a:latin typeface="Times New Roman"/>
                <a:ea typeface="+mn-ea"/>
                <a:cs typeface="+mn-cs"/>
              </a:rPr>
              <a:t>2018</a:t>
            </a:r>
            <a:r>
              <a:rPr kumimoji="1" lang="zh-CN" altLang="en-US" sz="1200" b="0" i="0" u="none" strike="noStrike" kern="1200" cap="none" spc="0" normalizeH="0" baseline="0" noProof="0" dirty="0" smtClean="0">
                <a:ln>
                  <a:noFill/>
                </a:ln>
                <a:solidFill>
                  <a:srgbClr val="000000"/>
                </a:solidFill>
                <a:effectLst/>
                <a:uLnTx/>
                <a:uFillTx/>
                <a:latin typeface="Times New Roman"/>
                <a:ea typeface="+mn-ea"/>
                <a:cs typeface="+mn-cs"/>
              </a:rPr>
              <a:t>年</a:t>
            </a:r>
            <a:r>
              <a:rPr kumimoji="1" lang="en-US" altLang="zh-CN" sz="1200" b="0" i="0" u="none" strike="noStrike" kern="1200" cap="none" spc="0" normalizeH="0" baseline="0" noProof="0" dirty="0" smtClean="0">
                <a:ln>
                  <a:noFill/>
                </a:ln>
                <a:solidFill>
                  <a:srgbClr val="000000"/>
                </a:solidFill>
                <a:effectLst/>
                <a:uLnTx/>
                <a:uFillTx/>
                <a:latin typeface="Times New Roman"/>
                <a:ea typeface="+mn-ea"/>
                <a:cs typeface="+mn-cs"/>
              </a:rPr>
              <a:t>5</a:t>
            </a:r>
            <a:r>
              <a:rPr kumimoji="1" lang="zh-CN" altLang="en-US" sz="1200" b="0" i="0" u="none" strike="noStrike" kern="1200" cap="none" spc="0" normalizeH="0" baseline="0" noProof="0" dirty="0" smtClean="0">
                <a:ln>
                  <a:noFill/>
                </a:ln>
                <a:solidFill>
                  <a:srgbClr val="000000"/>
                </a:solidFill>
                <a:effectLst/>
                <a:uLnTx/>
                <a:uFillTx/>
                <a:latin typeface="Times New Roman"/>
                <a:ea typeface="+mn-ea"/>
                <a:cs typeface="+mn-cs"/>
              </a:rPr>
              <a:t>－</a:t>
            </a:r>
            <a:r>
              <a:rPr kumimoji="1" lang="en-US" altLang="zh-CN" sz="1200" b="0" i="0" u="none" strike="noStrike" kern="1200" cap="none" spc="0" normalizeH="0" baseline="0" noProof="0" dirty="0" smtClean="0">
                <a:ln>
                  <a:noFill/>
                </a:ln>
                <a:solidFill>
                  <a:srgbClr val="000000"/>
                </a:solidFill>
                <a:effectLst/>
                <a:uLnTx/>
                <a:uFillTx/>
                <a:latin typeface="Times New Roman"/>
                <a:ea typeface="+mn-ea"/>
                <a:cs typeface="+mn-cs"/>
              </a:rPr>
              <a:t>9</a:t>
            </a:r>
            <a:r>
              <a:rPr kumimoji="1" lang="zh-CN" altLang="en-US" sz="1200" b="0" i="0" u="none" strike="noStrike" kern="1200" cap="none" spc="0" normalizeH="0" baseline="0" noProof="0" dirty="0" smtClean="0">
                <a:ln>
                  <a:noFill/>
                </a:ln>
                <a:solidFill>
                  <a:srgbClr val="000000"/>
                </a:solidFill>
                <a:effectLst/>
                <a:uLnTx/>
                <a:uFillTx/>
                <a:latin typeface="Times New Roman"/>
                <a:ea typeface="+mn-ea"/>
                <a:cs typeface="+mn-cs"/>
              </a:rPr>
              <a:t>月，又将调研的选点扩展为</a:t>
            </a:r>
            <a:r>
              <a:rPr kumimoji="1" lang="en-US" altLang="zh-CN" sz="1200" b="0" i="0" u="none" strike="noStrike" kern="1200" cap="none" spc="0" normalizeH="0" baseline="0" noProof="0" dirty="0" smtClean="0">
                <a:ln>
                  <a:noFill/>
                </a:ln>
                <a:solidFill>
                  <a:srgbClr val="000000"/>
                </a:solidFill>
                <a:effectLst/>
                <a:uLnTx/>
                <a:uFillTx/>
                <a:latin typeface="Times New Roman"/>
                <a:ea typeface="+mn-ea"/>
                <a:cs typeface="+mn-cs"/>
              </a:rPr>
              <a:t>4</a:t>
            </a:r>
            <a:r>
              <a:rPr kumimoji="1" lang="zh-CN" altLang="en-US" sz="1200" b="0" i="0" u="none" strike="noStrike" kern="1200" cap="none" spc="0" normalizeH="0" baseline="0" noProof="0" dirty="0" smtClean="0">
                <a:ln>
                  <a:noFill/>
                </a:ln>
                <a:solidFill>
                  <a:srgbClr val="000000"/>
                </a:solidFill>
                <a:effectLst/>
                <a:uLnTx/>
                <a:uFillTx/>
                <a:latin typeface="Times New Roman"/>
                <a:ea typeface="+mn-ea"/>
                <a:cs typeface="+mn-cs"/>
              </a:rPr>
              <a:t>个县，对比分析近十年农村信息化过程的变化规律及实施成效</a:t>
            </a:r>
            <a:r>
              <a:rPr kumimoji="1" lang="en-US" altLang="zh-CN" sz="1200" b="0" i="0" u="none" strike="noStrike" kern="1200" cap="none" spc="0" normalizeH="0" baseline="0" noProof="0" dirty="0" smtClean="0">
                <a:ln>
                  <a:noFill/>
                </a:ln>
                <a:solidFill>
                  <a:srgbClr val="000000"/>
                </a:solidFill>
                <a:effectLst/>
                <a:uLnTx/>
                <a:uFillTx/>
                <a:latin typeface="Times New Roman"/>
                <a:ea typeface="+mn-ea"/>
                <a:cs typeface="+mn-cs"/>
              </a:rPr>
              <a:t>.</a:t>
            </a:r>
            <a:r>
              <a:rPr kumimoji="1" lang="zh-CN" altLang="en-US" sz="1200" b="0" i="0" u="none" strike="noStrike" kern="1200" cap="none" spc="0" normalizeH="0" baseline="0" noProof="0" dirty="0" smtClean="0">
                <a:ln>
                  <a:noFill/>
                </a:ln>
                <a:solidFill>
                  <a:srgbClr val="000000"/>
                </a:solidFill>
                <a:effectLst/>
                <a:uLnTx/>
                <a:uFillTx/>
                <a:latin typeface="Times New Roman"/>
                <a:ea typeface="+mn-ea"/>
                <a:cs typeface="+mn-cs"/>
              </a:rPr>
              <a:t>文章从信息化供给主体与需求主体的关系出发，厘清信息化建设助力乡村振兴战略背后的理论逻辑，运用社会建构理论解释农村信息化供给侧与需求侧之间的内在关系，尝试构建农村信息化工程实施的网络体系，提出乡村振兴信息化建设要向需求侧转向的观点，为社会决策者提供理论依据。</a:t>
            </a:r>
            <a:endParaRPr kumimoji="1" lang="en-US" altLang="zh-CN" sz="1200" b="0" i="0" u="none" strike="noStrike" kern="0" cap="none" spc="0" normalizeH="0" baseline="0" noProof="0" dirty="0" smtClean="0">
              <a:ln>
                <a:noFill/>
              </a:ln>
              <a:solidFill>
                <a:srgbClr val="000000"/>
              </a:solidFill>
              <a:effectLst/>
              <a:uLnTx/>
              <a:uFillTx/>
              <a:latin typeface="Times New Roman"/>
              <a:ea typeface="+mn-ea"/>
              <a:cs typeface="+mn-cs"/>
            </a:endParaRPr>
          </a:p>
          <a:p>
            <a:endParaRPr lang="zh-CN" altLang="en-US" dirty="0" smtClean="0"/>
          </a:p>
        </p:txBody>
      </p:sp>
    </p:spTree>
    <p:extLst>
      <p:ext uri="{BB962C8B-B14F-4D97-AF65-F5344CB8AC3E}">
        <p14:creationId xmlns:p14="http://schemas.microsoft.com/office/powerpoint/2010/main" val="31368074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幻灯片图像占位符 1"/>
          <p:cNvSpPr>
            <a:spLocks noGrp="1" noRot="1" noChangeAspect="1" noTextEdit="1"/>
          </p:cNvSpPr>
          <p:nvPr>
            <p:ph type="sldImg" idx="2"/>
          </p:nvPr>
        </p:nvSpPr>
        <p:spPr/>
      </p:sp>
      <p:sp>
        <p:nvSpPr>
          <p:cNvPr id="142339" name="文本占位符 2"/>
          <p:cNvSpPr>
            <a:spLocks noGrp="1"/>
          </p:cNvSpPr>
          <p:nvPr>
            <p:ph type="body" idx="3"/>
          </p:nvPr>
        </p:nvSpPr>
        <p:spPr>
          <a:noFill/>
        </p:spPr>
        <p:txBody>
          <a:bodyPr>
            <a:prstTxWarp prst="textNoShape">
              <a:avLst/>
            </a:prstTxWarp>
          </a:bodyPr>
          <a:lstStyle/>
          <a:p>
            <a:pPr lvl="0">
              <a:defRPr/>
            </a:pPr>
            <a:r>
              <a:rPr lang="zh-CN" altLang="en-US" sz="1200" kern="0" dirty="0" smtClean="0">
                <a:solidFill>
                  <a:sysClr val="windowText" lastClr="000000"/>
                </a:solidFill>
              </a:rPr>
              <a:t>本文运用的理论是行动者网络理论（</a:t>
            </a:r>
            <a:r>
              <a:rPr lang="en-US" altLang="zh-CN" sz="1200" kern="0" dirty="0" smtClean="0">
                <a:solidFill>
                  <a:sysClr val="windowText" lastClr="000000"/>
                </a:solidFill>
              </a:rPr>
              <a:t>Actor-Network </a:t>
            </a:r>
            <a:r>
              <a:rPr lang="en-US" altLang="zh-CN" sz="1200" kern="0" dirty="0" err="1" smtClean="0">
                <a:solidFill>
                  <a:sysClr val="windowText" lastClr="000000"/>
                </a:solidFill>
              </a:rPr>
              <a:t>Theory,ANT</a:t>
            </a:r>
            <a:r>
              <a:rPr lang="zh-CN" altLang="en-US" sz="1200" kern="0" dirty="0" smtClean="0">
                <a:solidFill>
                  <a:sysClr val="windowText" lastClr="000000"/>
                </a:solidFill>
              </a:rPr>
              <a:t>），其核心观点是</a:t>
            </a:r>
            <a:r>
              <a:rPr kumimoji="0" lang="zh-CN" altLang="en-US" sz="1200" b="0" i="0" u="none" strike="noStrike" kern="0" cap="none" spc="0" normalizeH="0" baseline="0" noProof="0" dirty="0" smtClean="0">
                <a:ln>
                  <a:noFill/>
                </a:ln>
                <a:solidFill>
                  <a:sysClr val="windowText" lastClr="000000"/>
                </a:solidFill>
                <a:effectLst/>
                <a:uLnTx/>
                <a:uFillTx/>
              </a:rPr>
              <a:t>社会、政治、经济等因素是技术知识形成的解释变量，换句话说，权力－技术－社会结构构成了技术普及的可能性。</a:t>
            </a:r>
            <a:r>
              <a:rPr kumimoji="0" lang="en-US" altLang="zh-CN" sz="1200" b="0" i="0" u="none" strike="noStrike" kern="0" cap="none" spc="0" normalizeH="0" baseline="0" noProof="0" dirty="0" smtClean="0">
                <a:ln>
                  <a:noFill/>
                </a:ln>
                <a:solidFill>
                  <a:sysClr val="windowText" lastClr="000000"/>
                </a:solidFill>
                <a:effectLst/>
                <a:uLnTx/>
                <a:uFillTx/>
              </a:rPr>
              <a:t>(</a:t>
            </a:r>
            <a:r>
              <a:rPr kumimoji="0" lang="zh-CN" altLang="en-US" sz="1200" b="0" i="0" u="none" strike="noStrike" kern="0" cap="none" spc="0" normalizeH="0" baseline="0" noProof="0" dirty="0" smtClean="0">
                <a:ln>
                  <a:noFill/>
                </a:ln>
                <a:solidFill>
                  <a:sysClr val="windowText" lastClr="000000"/>
                </a:solidFill>
                <a:effectLst/>
                <a:uLnTx/>
                <a:uFillTx/>
              </a:rPr>
              <a:t>用图表示）</a:t>
            </a:r>
            <a:endParaRPr kumimoji="0" lang="en-US" altLang="zh-CN" sz="1200" b="0" i="0" u="none" strike="noStrike" kern="0" cap="none" spc="0" normalizeH="0" baseline="0" noProof="0" dirty="0" smtClean="0">
              <a:ln>
                <a:noFill/>
              </a:ln>
              <a:solidFill>
                <a:sysClr val="windowText" lastClr="000000"/>
              </a:solidFill>
              <a:effectLst/>
              <a:uLnTx/>
              <a:uFillTx/>
            </a:endParaRPr>
          </a:p>
          <a:p>
            <a:pPr lvl="0">
              <a:defRPr/>
            </a:pPr>
            <a:r>
              <a:rPr kumimoji="0" lang="zh-CN" altLang="en-US" sz="1200" b="0" i="0" u="none" strike="noStrike" kern="0" cap="none" spc="0" normalizeH="0" baseline="0" noProof="0" dirty="0" smtClean="0">
                <a:ln>
                  <a:noFill/>
                </a:ln>
                <a:solidFill>
                  <a:sysClr val="windowText" lastClr="000000"/>
                </a:solidFill>
                <a:effectLst/>
                <a:uLnTx/>
                <a:uFillTx/>
              </a:rPr>
              <a:t>    现阶段的农村信息化建设，政策设计上是要建构一套</a:t>
            </a:r>
            <a:r>
              <a:rPr kumimoji="0" lang="zh-CN" altLang="en-US" sz="1200" b="0" i="0" u="none" strike="noStrike" kern="0" cap="none" spc="0" normalizeH="0" baseline="0" noProof="0" dirty="0" smtClean="0">
                <a:ln>
                  <a:noFill/>
                </a:ln>
                <a:solidFill>
                  <a:srgbClr val="FF0000"/>
                </a:solidFill>
                <a:effectLst/>
                <a:uLnTx/>
                <a:uFillTx/>
              </a:rPr>
              <a:t>政府主导、企业实施、农民受益</a:t>
            </a:r>
            <a:r>
              <a:rPr kumimoji="0" lang="zh-CN" altLang="en-US" sz="1200" b="0" i="0" u="none" strike="noStrike" kern="0" cap="none" spc="0" normalizeH="0" baseline="0" noProof="0" dirty="0" smtClean="0">
                <a:ln>
                  <a:noFill/>
                </a:ln>
                <a:solidFill>
                  <a:sysClr val="windowText" lastClr="000000"/>
                </a:solidFill>
                <a:effectLst/>
                <a:uLnTx/>
                <a:uFillTx/>
              </a:rPr>
              <a:t>的结构化网络，农村信息化建设的推进离不开政府、企业、高校、研究机构、社会组织、农民等多个行动主体的深度合作与多方联携。（用图表示）</a:t>
            </a:r>
            <a:endParaRPr kumimoji="0" lang="en-US" altLang="zh-CN" sz="1200" b="0" i="0" u="none" strike="noStrike" kern="0" cap="none" spc="0" normalizeH="0" baseline="0" noProof="0" dirty="0" smtClean="0">
              <a:ln>
                <a:noFill/>
              </a:ln>
              <a:solidFill>
                <a:sysClr val="windowText" lastClr="000000"/>
              </a:solidFill>
              <a:effectLst/>
              <a:uLnTx/>
              <a:uFillTx/>
            </a:endParaRPr>
          </a:p>
          <a:p>
            <a:pPr lvl="0">
              <a:defRPr/>
            </a:pPr>
            <a:r>
              <a:rPr kumimoji="0" lang="zh-CN" altLang="en-US" sz="1200" b="0" i="0" u="none" strike="noStrike" kern="0" cap="none" spc="0" normalizeH="0" baseline="0" noProof="0" dirty="0" smtClean="0">
                <a:ln>
                  <a:noFill/>
                </a:ln>
                <a:solidFill>
                  <a:sysClr val="windowText" lastClr="000000"/>
                </a:solidFill>
                <a:effectLst/>
                <a:uLnTx/>
                <a:uFillTx/>
              </a:rPr>
              <a:t>    由决策权力、利益博弈以及技术知识所形塑的权力</a:t>
            </a:r>
            <a:r>
              <a:rPr kumimoji="0" lang="en-US" altLang="zh-CN" sz="1200" b="0" i="0" u="none" strike="noStrike" kern="0" cap="none" spc="0" normalizeH="0" baseline="0" noProof="0" dirty="0" smtClean="0">
                <a:ln>
                  <a:noFill/>
                </a:ln>
                <a:solidFill>
                  <a:sysClr val="windowText" lastClr="000000"/>
                </a:solidFill>
                <a:effectLst/>
                <a:uLnTx/>
                <a:uFillTx/>
              </a:rPr>
              <a:t>—</a:t>
            </a:r>
            <a:r>
              <a:rPr kumimoji="0" lang="zh-CN" altLang="en-US" sz="1200" b="0" i="0" u="none" strike="noStrike" kern="0" cap="none" spc="0" normalizeH="0" baseline="0" noProof="0" dirty="0" smtClean="0">
                <a:ln>
                  <a:noFill/>
                </a:ln>
                <a:solidFill>
                  <a:sysClr val="windowText" lastClr="000000"/>
                </a:solidFill>
                <a:effectLst/>
                <a:uLnTx/>
                <a:uFillTx/>
              </a:rPr>
              <a:t>技术</a:t>
            </a:r>
            <a:r>
              <a:rPr kumimoji="0" lang="en-US" altLang="zh-CN" sz="1200" b="0" i="0" u="none" strike="noStrike" kern="0" cap="none" spc="0" normalizeH="0" baseline="0" noProof="0" dirty="0" smtClean="0">
                <a:ln>
                  <a:noFill/>
                </a:ln>
                <a:solidFill>
                  <a:sysClr val="windowText" lastClr="000000"/>
                </a:solidFill>
                <a:effectLst/>
                <a:uLnTx/>
                <a:uFillTx/>
              </a:rPr>
              <a:t>—</a:t>
            </a:r>
            <a:r>
              <a:rPr kumimoji="0" lang="zh-CN" altLang="en-US" sz="1200" b="0" i="0" u="none" strike="noStrike" kern="0" cap="none" spc="0" normalizeH="0" baseline="0" noProof="0" dirty="0" smtClean="0">
                <a:ln>
                  <a:noFill/>
                </a:ln>
                <a:solidFill>
                  <a:sysClr val="windowText" lastClr="000000"/>
                </a:solidFill>
                <a:effectLst/>
                <a:uLnTx/>
                <a:uFillTx/>
              </a:rPr>
              <a:t>社会的结构之网是决策行动展开的规则和资源。政府、市场、社会等因素既是农村信息化工程的界定者，又是农村信息化行动的发起者、推动者和参与者。践行乡村振兴战略，加快农村信息化战略路径全面转型升级，一要靠国家权力部门强力推动，二要靠企业技术资金大力支持，三应靠农民主体自觉与需求支撑。（用图表示）</a:t>
            </a:r>
          </a:p>
          <a:p>
            <a:endParaRPr lang="zh-CN" altLang="en-US" dirty="0" smtClean="0"/>
          </a:p>
        </p:txBody>
      </p:sp>
    </p:spTree>
    <p:extLst>
      <p:ext uri="{BB962C8B-B14F-4D97-AF65-F5344CB8AC3E}">
        <p14:creationId xmlns:p14="http://schemas.microsoft.com/office/powerpoint/2010/main" val="31368074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幻灯片图像占位符 1"/>
          <p:cNvSpPr>
            <a:spLocks noGrp="1" noRot="1" noChangeAspect="1" noTextEdit="1"/>
          </p:cNvSpPr>
          <p:nvPr>
            <p:ph type="sldImg" idx="2"/>
          </p:nvPr>
        </p:nvSpPr>
        <p:spPr/>
      </p:sp>
      <p:sp>
        <p:nvSpPr>
          <p:cNvPr id="142339" name="文本占位符 2"/>
          <p:cNvSpPr>
            <a:spLocks noGrp="1"/>
          </p:cNvSpPr>
          <p:nvPr>
            <p:ph type="body" idx="3"/>
          </p:nvPr>
        </p:nvSpPr>
        <p:spPr>
          <a:noFill/>
        </p:spPr>
        <p:txBody>
          <a:bodyPr>
            <a:prstTxWarp prst="textNoShape">
              <a:avLst/>
            </a:prstTxWarp>
          </a:bodyPr>
          <a:lstStyle/>
          <a:p>
            <a:r>
              <a:rPr lang="zh-CN" altLang="en-US" sz="1200" dirty="0" smtClean="0"/>
              <a:t>农村信息化政策的启动与推进源于中央政府的主导。</a:t>
            </a:r>
            <a:r>
              <a:rPr lang="en-US" altLang="zh-CN" sz="1200" dirty="0" smtClean="0"/>
              <a:t>20</a:t>
            </a:r>
            <a:r>
              <a:rPr lang="zh-CN" altLang="en-US" sz="1200" dirty="0" smtClean="0"/>
              <a:t>世纪</a:t>
            </a:r>
            <a:r>
              <a:rPr lang="en-US" altLang="zh-CN" sz="1200" dirty="0" smtClean="0"/>
              <a:t>60</a:t>
            </a:r>
            <a:r>
              <a:rPr lang="zh-CN" altLang="en-US" sz="1200" dirty="0" smtClean="0"/>
              <a:t>－</a:t>
            </a:r>
            <a:r>
              <a:rPr lang="en-US" altLang="zh-CN" sz="1200" dirty="0" smtClean="0"/>
              <a:t>70</a:t>
            </a:r>
            <a:r>
              <a:rPr lang="zh-CN" altLang="en-US" sz="1200" dirty="0" smtClean="0"/>
              <a:t>年代，信息分化问题受到社会各界的关注。</a:t>
            </a:r>
            <a:r>
              <a:rPr lang="en-US" altLang="zh-CN" sz="1200" dirty="0" smtClean="0"/>
              <a:t>20</a:t>
            </a:r>
            <a:r>
              <a:rPr lang="zh-CN" altLang="en-US" sz="1200" dirty="0" smtClean="0"/>
              <a:t>世纪</a:t>
            </a:r>
            <a:r>
              <a:rPr lang="en-US" altLang="zh-CN" sz="1200" dirty="0" smtClean="0"/>
              <a:t>90</a:t>
            </a:r>
            <a:r>
              <a:rPr lang="zh-CN" altLang="en-US" sz="1200" dirty="0" smtClean="0"/>
              <a:t>年代中期以后，数字鸿沟随之成为广为注目的新焦点</a:t>
            </a:r>
            <a:r>
              <a:rPr lang="en-US" altLang="zh-CN" sz="1200" dirty="0" smtClean="0"/>
              <a:t>.</a:t>
            </a:r>
            <a:r>
              <a:rPr lang="zh-CN" altLang="en-US" sz="1200" dirty="0" smtClean="0"/>
              <a:t>中国政府开始关注中国的信息化问题。到</a:t>
            </a:r>
            <a:r>
              <a:rPr lang="en-US" altLang="zh-CN" sz="1200" dirty="0" smtClean="0"/>
              <a:t>2016</a:t>
            </a:r>
            <a:r>
              <a:rPr lang="zh-CN" altLang="en-US" sz="1200" dirty="0" smtClean="0"/>
              <a:t>年，国家相关部委共出台推动信息化发展的文件</a:t>
            </a:r>
            <a:r>
              <a:rPr lang="en-US" altLang="zh-CN" sz="1200" dirty="0" smtClean="0"/>
              <a:t>40</a:t>
            </a:r>
            <a:r>
              <a:rPr lang="zh-CN" altLang="en-US" sz="1200" dirty="0" smtClean="0"/>
              <a:t>余个，表明我国基本完成了农村信息化工作的顶层设计和配套政策部署。党的十九大提出实施乡村振兴战略，标志着城乡一体化进入到城乡深度融合的新阶段。（年代图示）</a:t>
            </a:r>
          </a:p>
          <a:p>
            <a:endParaRPr lang="zh-CN" altLang="en-US" sz="1200" dirty="0" smtClean="0"/>
          </a:p>
        </p:txBody>
      </p:sp>
    </p:spTree>
    <p:extLst>
      <p:ext uri="{BB962C8B-B14F-4D97-AF65-F5344CB8AC3E}">
        <p14:creationId xmlns:p14="http://schemas.microsoft.com/office/powerpoint/2010/main" val="31368074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幻灯片图像占位符 1"/>
          <p:cNvSpPr>
            <a:spLocks noGrp="1" noRot="1" noChangeAspect="1" noTextEdit="1"/>
          </p:cNvSpPr>
          <p:nvPr>
            <p:ph type="sldImg" idx="2"/>
          </p:nvPr>
        </p:nvSpPr>
        <p:spPr/>
      </p:sp>
      <p:sp>
        <p:nvSpPr>
          <p:cNvPr id="142339" name="文本占位符 2"/>
          <p:cNvSpPr>
            <a:spLocks noGrp="1"/>
          </p:cNvSpPr>
          <p:nvPr>
            <p:ph type="body" idx="3"/>
          </p:nvPr>
        </p:nvSpPr>
        <p:spPr>
          <a:noFill/>
        </p:spPr>
        <p:txBody>
          <a:bodyPr>
            <a:prstTxWarp prst="textNoShape">
              <a:avLst/>
            </a:prstTxWarp>
          </a:bodyPr>
          <a:lstStyle/>
          <a:p>
            <a:r>
              <a:rPr lang="zh-CN" altLang="en-US" sz="1200" dirty="0" smtClean="0"/>
              <a:t>“十一五”期间，三大电信运营商配合国家战略，在农村信息技术硬件设施建设方面投入大量人力物力，完成“村村通电话、乡乡能上网”的农村通信发展规划目标。随着近五年中央“</a:t>
            </a:r>
            <a:r>
              <a:rPr lang="en-US" altLang="zh-CN" sz="1200" dirty="0" smtClean="0"/>
              <a:t>1”</a:t>
            </a:r>
            <a:r>
              <a:rPr lang="zh-CN" altLang="en-US" sz="1200" dirty="0" smtClean="0"/>
              <a:t>号文件的发布以及电子商务进农村综合示范、“互联网</a:t>
            </a:r>
            <a:r>
              <a:rPr lang="en-US" altLang="zh-CN" sz="1200" dirty="0" smtClean="0"/>
              <a:t>+”</a:t>
            </a:r>
            <a:r>
              <a:rPr lang="zh-CN" altLang="en-US" sz="1200" dirty="0" smtClean="0"/>
              <a:t>现代农业等工作的相继启动，各类企业加速进入农村电子商务领域。（图示）</a:t>
            </a:r>
          </a:p>
        </p:txBody>
      </p:sp>
    </p:spTree>
    <p:extLst>
      <p:ext uri="{BB962C8B-B14F-4D97-AF65-F5344CB8AC3E}">
        <p14:creationId xmlns:p14="http://schemas.microsoft.com/office/powerpoint/2010/main" val="31368074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幻灯片图像占位符 1"/>
          <p:cNvSpPr>
            <a:spLocks noGrp="1" noRot="1" noChangeAspect="1" noTextEdit="1"/>
          </p:cNvSpPr>
          <p:nvPr>
            <p:ph type="sldImg" idx="2"/>
          </p:nvPr>
        </p:nvSpPr>
        <p:spPr/>
      </p:sp>
      <p:sp>
        <p:nvSpPr>
          <p:cNvPr id="142339" name="文本占位符 2"/>
          <p:cNvSpPr>
            <a:spLocks noGrp="1"/>
          </p:cNvSpPr>
          <p:nvPr>
            <p:ph type="body" idx="3"/>
          </p:nvPr>
        </p:nvSpPr>
        <p:spPr>
          <a:noFill/>
        </p:spPr>
        <p:txBody>
          <a:bodyPr>
            <a:prstTxWarp prst="textNoShape">
              <a:avLst/>
            </a:prstTxWarp>
          </a:bodyPr>
          <a:lstStyle/>
          <a:p>
            <a:r>
              <a:rPr lang="zh-CN" altLang="en-US" sz="1200" dirty="0" smtClean="0"/>
              <a:t>从农村信息基础设施及网民基数看，乡村已具备承接政策供给与技术下乡的能力。乡镇村落对信息技术下乡的响应，通过益农信息社的建设可见一斑。乡村市场的巨大需求，吸引着电商平台的技术与资金投向。政府主导的信息化在农村得到了响应，电商推动的信息化于农民有了回应。但调研表明，硬件成效目标的达成尚未能换化成农民对信息化应用的主体自觉。（图示）</a:t>
            </a:r>
            <a:endParaRPr lang="en-US" altLang="zh-CN" sz="1200" dirty="0" smtClean="0"/>
          </a:p>
        </p:txBody>
      </p:sp>
    </p:spTree>
    <p:extLst>
      <p:ext uri="{BB962C8B-B14F-4D97-AF65-F5344CB8AC3E}">
        <p14:creationId xmlns:p14="http://schemas.microsoft.com/office/powerpoint/2010/main" val="31368074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2D6E7C4C-BDCC-453F-B16B-6D33692F36BC}" type="datetimeFigureOut">
              <a:rPr lang="zh-CN" altLang="en-US" smtClean="0"/>
              <a:t>2019/7/22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BF890AD-D5BD-42A2-B2FC-2EFC2AFBF9E6}" type="slidenum">
              <a:rPr lang="zh-CN" altLang="en-US" smtClean="0"/>
              <a:t>‹#›</a:t>
            </a:fld>
            <a:endParaRPr lang="zh-CN" altLang="en-US"/>
          </a:p>
        </p:txBody>
      </p:sp>
    </p:spTree>
    <p:extLst>
      <p:ext uri="{BB962C8B-B14F-4D97-AF65-F5344CB8AC3E}">
        <p14:creationId xmlns:p14="http://schemas.microsoft.com/office/powerpoint/2010/main" val="341300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D6E7C4C-BDCC-453F-B16B-6D33692F36BC}" type="datetimeFigureOut">
              <a:rPr lang="zh-CN" altLang="en-US" smtClean="0"/>
              <a:t>2019/7/22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BF890AD-D5BD-42A2-B2FC-2EFC2AFBF9E6}" type="slidenum">
              <a:rPr lang="zh-CN" altLang="en-US" smtClean="0"/>
              <a:t>‹#›</a:t>
            </a:fld>
            <a:endParaRPr lang="zh-CN" altLang="en-US"/>
          </a:p>
        </p:txBody>
      </p:sp>
    </p:spTree>
    <p:extLst>
      <p:ext uri="{BB962C8B-B14F-4D97-AF65-F5344CB8AC3E}">
        <p14:creationId xmlns:p14="http://schemas.microsoft.com/office/powerpoint/2010/main" val="3452139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D6E7C4C-BDCC-453F-B16B-6D33692F36BC}" type="datetimeFigureOut">
              <a:rPr lang="zh-CN" altLang="en-US" smtClean="0"/>
              <a:t>2019/7/22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BF890AD-D5BD-42A2-B2FC-2EFC2AFBF9E6}" type="slidenum">
              <a:rPr lang="zh-CN" altLang="en-US" smtClean="0"/>
              <a:t>‹#›</a:t>
            </a:fld>
            <a:endParaRPr lang="zh-CN" altLang="en-US"/>
          </a:p>
        </p:txBody>
      </p:sp>
    </p:spTree>
    <p:extLst>
      <p:ext uri="{BB962C8B-B14F-4D97-AF65-F5344CB8AC3E}">
        <p14:creationId xmlns:p14="http://schemas.microsoft.com/office/powerpoint/2010/main" val="26685592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内容页_1">
    <p:spTree>
      <p:nvGrpSpPr>
        <p:cNvPr id="1" name=""/>
        <p:cNvGrpSpPr/>
        <p:nvPr/>
      </p:nvGrpSpPr>
      <p:grpSpPr>
        <a:xfrm>
          <a:off x="0" y="0"/>
          <a:ext cx="0" cy="0"/>
          <a:chOff x="0" y="0"/>
          <a:chExt cx="0" cy="0"/>
        </a:xfrm>
      </p:grpSpPr>
      <p:pic>
        <p:nvPicPr>
          <p:cNvPr id="3" name="图片 6" descr="RI3BH9_2M3VUGV8W2ZZ0DRN"/>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39618" y="4714875"/>
            <a:ext cx="4237567" cy="215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菱形 3"/>
          <p:cNvSpPr/>
          <p:nvPr userDrawn="1"/>
        </p:nvSpPr>
        <p:spPr>
          <a:xfrm rot="2066220" flipV="1">
            <a:off x="-675217" y="368301"/>
            <a:ext cx="1583268" cy="1584325"/>
          </a:xfrm>
          <a:prstGeom prst="diamond">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kumimoji="1" lang="zh-CN" altLang="en-US" sz="1050" dirty="0"/>
          </a:p>
        </p:txBody>
      </p:sp>
      <p:sp>
        <p:nvSpPr>
          <p:cNvPr id="5" name="菱形 4"/>
          <p:cNvSpPr/>
          <p:nvPr userDrawn="1"/>
        </p:nvSpPr>
        <p:spPr>
          <a:xfrm rot="1702185" flipV="1">
            <a:off x="641351" y="-258763"/>
            <a:ext cx="1583267" cy="1584326"/>
          </a:xfrm>
          <a:prstGeom prst="diamond">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kumimoji="1" lang="zh-CN" altLang="en-US" sz="1050"/>
          </a:p>
        </p:txBody>
      </p:sp>
      <p:sp>
        <p:nvSpPr>
          <p:cNvPr id="6" name="菱形 5"/>
          <p:cNvSpPr/>
          <p:nvPr userDrawn="1"/>
        </p:nvSpPr>
        <p:spPr>
          <a:xfrm rot="18278316" flipV="1">
            <a:off x="-118004" y="-448204"/>
            <a:ext cx="1584325" cy="1585384"/>
          </a:xfrm>
          <a:prstGeom prst="diamond">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kumimoji="1" lang="zh-CN" altLang="en-US" sz="1050" dirty="0"/>
          </a:p>
        </p:txBody>
      </p:sp>
      <p:sp>
        <p:nvSpPr>
          <p:cNvPr id="7" name="菱形 6"/>
          <p:cNvSpPr/>
          <p:nvPr userDrawn="1"/>
        </p:nvSpPr>
        <p:spPr>
          <a:xfrm rot="21253095" flipV="1">
            <a:off x="1397000" y="-901700"/>
            <a:ext cx="1585384" cy="1584325"/>
          </a:xfrm>
          <a:prstGeom prst="diamond">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kumimoji="1" lang="zh-CN" altLang="en-US" sz="1050"/>
          </a:p>
        </p:txBody>
      </p:sp>
      <p:sp>
        <p:nvSpPr>
          <p:cNvPr id="8" name="菱形 7"/>
          <p:cNvSpPr/>
          <p:nvPr userDrawn="1"/>
        </p:nvSpPr>
        <p:spPr>
          <a:xfrm rot="16200000" flipV="1">
            <a:off x="-936096" y="-423334"/>
            <a:ext cx="1584326" cy="1583267"/>
          </a:xfrm>
          <a:prstGeom prst="diamond">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buFont typeface="Arial" panose="020B0604020202020204" pitchFamily="34" charset="0"/>
              <a:buNone/>
              <a:defRPr/>
            </a:pPr>
            <a:endParaRPr kumimoji="1" lang="zh-CN" altLang="en-US" sz="1050" dirty="0"/>
          </a:p>
        </p:txBody>
      </p:sp>
      <p:pic>
        <p:nvPicPr>
          <p:cNvPr id="9" name="图片 9"/>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13885" y="6056313"/>
            <a:ext cx="2338916" cy="620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图片 6" descr="学校校徽蓝色.gif"/>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203201" y="6005513"/>
            <a:ext cx="673100" cy="671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11" name="组合 14"/>
          <p:cNvGrpSpPr>
            <a:grpSpLocks/>
          </p:cNvGrpSpPr>
          <p:nvPr userDrawn="1"/>
        </p:nvGrpSpPr>
        <p:grpSpPr bwMode="auto">
          <a:xfrm rot="-10560000">
            <a:off x="234951" y="312738"/>
            <a:ext cx="569383" cy="457200"/>
            <a:chOff x="18067" y="569"/>
            <a:chExt cx="436" cy="960"/>
          </a:xfrm>
        </p:grpSpPr>
        <p:sp>
          <p:nvSpPr>
            <p:cNvPr id="12" name="矩形 11"/>
            <p:cNvSpPr/>
            <p:nvPr/>
          </p:nvSpPr>
          <p:spPr>
            <a:xfrm rot="21300000">
              <a:off x="18067" y="792"/>
              <a:ext cx="436" cy="530"/>
            </a:xfrm>
            <a:prstGeom prst="rect">
              <a:avLst/>
            </a:prstGeom>
            <a:solidFill>
              <a:srgbClr val="F1CAB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800"/>
            </a:p>
          </p:txBody>
        </p:sp>
        <p:sp>
          <p:nvSpPr>
            <p:cNvPr id="13" name="矩形 12"/>
            <p:cNvSpPr/>
            <p:nvPr/>
          </p:nvSpPr>
          <p:spPr>
            <a:xfrm rot="21300000">
              <a:off x="18066" y="643"/>
              <a:ext cx="285" cy="830"/>
            </a:xfrm>
            <a:prstGeom prst="rect">
              <a:avLst/>
            </a:prstGeom>
            <a:solidFill>
              <a:srgbClr val="B7B59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800"/>
            </a:p>
          </p:txBody>
        </p:sp>
        <p:sp>
          <p:nvSpPr>
            <p:cNvPr id="14" name="矩形 13"/>
            <p:cNvSpPr/>
            <p:nvPr/>
          </p:nvSpPr>
          <p:spPr>
            <a:xfrm rot="21300000">
              <a:off x="18070" y="569"/>
              <a:ext cx="151" cy="960"/>
            </a:xfrm>
            <a:prstGeom prst="rect">
              <a:avLst/>
            </a:prstGeom>
            <a:solidFill>
              <a:srgbClr val="FFDE77"/>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sz="1800"/>
            </a:p>
          </p:txBody>
        </p:sp>
      </p:grpSp>
      <p:sp>
        <p:nvSpPr>
          <p:cNvPr id="2" name="文本占位符 7"/>
          <p:cNvSpPr>
            <a:spLocks noGrp="1"/>
          </p:cNvSpPr>
          <p:nvPr>
            <p:ph type="body" sz="quarter" idx="10"/>
          </p:nvPr>
        </p:nvSpPr>
        <p:spPr>
          <a:xfrm>
            <a:off x="793505" y="368648"/>
            <a:ext cx="3556003" cy="441111"/>
          </a:xfrm>
          <a:prstGeom prst="rect">
            <a:avLst/>
          </a:prstGeom>
          <a:ln w="12700" cmpd="sng">
            <a:noFill/>
          </a:ln>
        </p:spPr>
        <p:txBody>
          <a:bodyPr vert="horz" anchor="ctr"/>
          <a:lstStyle>
            <a:lvl1pPr marL="0" indent="0" algn="l">
              <a:buNone/>
              <a:defRPr sz="2100" b="1">
                <a:solidFill>
                  <a:schemeClr val="tx1">
                    <a:lumMod val="75000"/>
                    <a:lumOff val="25000"/>
                  </a:schemeClr>
                </a:solidFill>
                <a:latin typeface="微软雅黑" panose="020B0503020204020204" charset="-122"/>
                <a:ea typeface="微软雅黑" panose="020B0503020204020204" charset="-122"/>
                <a:cs typeface="微软雅黑" panose="020B0503020204020204" charset="-122"/>
              </a:defRPr>
            </a:lvl1pPr>
          </a:lstStyle>
          <a:p>
            <a:pPr lvl="0"/>
            <a:r>
              <a:rPr lang="zh-CN" altLang="en-US" dirty="0" smtClean="0"/>
              <a:t>单击此处编辑母版文本样式</a:t>
            </a:r>
          </a:p>
        </p:txBody>
      </p:sp>
    </p:spTree>
    <p:extLst>
      <p:ext uri="{BB962C8B-B14F-4D97-AF65-F5344CB8AC3E}">
        <p14:creationId xmlns:p14="http://schemas.microsoft.com/office/powerpoint/2010/main" val="3345366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2D6E7C4C-BDCC-453F-B16B-6D33692F36BC}" type="datetimeFigureOut">
              <a:rPr lang="zh-CN" altLang="en-US" smtClean="0"/>
              <a:t>2019/7/22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BF890AD-D5BD-42A2-B2FC-2EFC2AFBF9E6}" type="slidenum">
              <a:rPr lang="zh-CN" altLang="en-US" smtClean="0"/>
              <a:t>‹#›</a:t>
            </a:fld>
            <a:endParaRPr lang="zh-CN" altLang="en-US"/>
          </a:p>
        </p:txBody>
      </p:sp>
    </p:spTree>
    <p:extLst>
      <p:ext uri="{BB962C8B-B14F-4D97-AF65-F5344CB8AC3E}">
        <p14:creationId xmlns:p14="http://schemas.microsoft.com/office/powerpoint/2010/main" val="38963034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2D6E7C4C-BDCC-453F-B16B-6D33692F36BC}" type="datetimeFigureOut">
              <a:rPr lang="zh-CN" altLang="en-US" smtClean="0"/>
              <a:t>2019/7/22</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BF890AD-D5BD-42A2-B2FC-2EFC2AFBF9E6}" type="slidenum">
              <a:rPr lang="zh-CN" altLang="en-US" smtClean="0"/>
              <a:t>‹#›</a:t>
            </a:fld>
            <a:endParaRPr lang="zh-CN" altLang="en-US"/>
          </a:p>
        </p:txBody>
      </p:sp>
    </p:spTree>
    <p:extLst>
      <p:ext uri="{BB962C8B-B14F-4D97-AF65-F5344CB8AC3E}">
        <p14:creationId xmlns:p14="http://schemas.microsoft.com/office/powerpoint/2010/main" val="1613679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2D6E7C4C-BDCC-453F-B16B-6D33692F36BC}" type="datetimeFigureOut">
              <a:rPr lang="zh-CN" altLang="en-US" smtClean="0"/>
              <a:t>2019/7/22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BF890AD-D5BD-42A2-B2FC-2EFC2AFBF9E6}" type="slidenum">
              <a:rPr lang="zh-CN" altLang="en-US" smtClean="0"/>
              <a:t>‹#›</a:t>
            </a:fld>
            <a:endParaRPr lang="zh-CN" altLang="en-US"/>
          </a:p>
        </p:txBody>
      </p:sp>
    </p:spTree>
    <p:extLst>
      <p:ext uri="{BB962C8B-B14F-4D97-AF65-F5344CB8AC3E}">
        <p14:creationId xmlns:p14="http://schemas.microsoft.com/office/powerpoint/2010/main" val="42881943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2D6E7C4C-BDCC-453F-B16B-6D33692F36BC}" type="datetimeFigureOut">
              <a:rPr lang="zh-CN" altLang="en-US" smtClean="0"/>
              <a:t>2019/7/22</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BF890AD-D5BD-42A2-B2FC-2EFC2AFBF9E6}" type="slidenum">
              <a:rPr lang="zh-CN" altLang="en-US" smtClean="0"/>
              <a:t>‹#›</a:t>
            </a:fld>
            <a:endParaRPr lang="zh-CN" altLang="en-US"/>
          </a:p>
        </p:txBody>
      </p:sp>
    </p:spTree>
    <p:extLst>
      <p:ext uri="{BB962C8B-B14F-4D97-AF65-F5344CB8AC3E}">
        <p14:creationId xmlns:p14="http://schemas.microsoft.com/office/powerpoint/2010/main" val="1276220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2D6E7C4C-BDCC-453F-B16B-6D33692F36BC}" type="datetimeFigureOut">
              <a:rPr lang="zh-CN" altLang="en-US" smtClean="0"/>
              <a:t>2019/7/22</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BF890AD-D5BD-42A2-B2FC-2EFC2AFBF9E6}" type="slidenum">
              <a:rPr lang="zh-CN" altLang="en-US" smtClean="0"/>
              <a:t>‹#›</a:t>
            </a:fld>
            <a:endParaRPr lang="zh-CN" altLang="en-US"/>
          </a:p>
        </p:txBody>
      </p:sp>
    </p:spTree>
    <p:extLst>
      <p:ext uri="{BB962C8B-B14F-4D97-AF65-F5344CB8AC3E}">
        <p14:creationId xmlns:p14="http://schemas.microsoft.com/office/powerpoint/2010/main" val="29863305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2D6E7C4C-BDCC-453F-B16B-6D33692F36BC}" type="datetimeFigureOut">
              <a:rPr lang="zh-CN" altLang="en-US" smtClean="0"/>
              <a:t>2019/7/22</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BF890AD-D5BD-42A2-B2FC-2EFC2AFBF9E6}" type="slidenum">
              <a:rPr lang="zh-CN" altLang="en-US" smtClean="0"/>
              <a:t>‹#›</a:t>
            </a:fld>
            <a:endParaRPr lang="zh-CN" altLang="en-US"/>
          </a:p>
        </p:txBody>
      </p:sp>
    </p:spTree>
    <p:extLst>
      <p:ext uri="{BB962C8B-B14F-4D97-AF65-F5344CB8AC3E}">
        <p14:creationId xmlns:p14="http://schemas.microsoft.com/office/powerpoint/2010/main" val="3594432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D6E7C4C-BDCC-453F-B16B-6D33692F36BC}" type="datetimeFigureOut">
              <a:rPr lang="zh-CN" altLang="en-US" smtClean="0"/>
              <a:t>2019/7/22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BF890AD-D5BD-42A2-B2FC-2EFC2AFBF9E6}" type="slidenum">
              <a:rPr lang="zh-CN" altLang="en-US" smtClean="0"/>
              <a:t>‹#›</a:t>
            </a:fld>
            <a:endParaRPr lang="zh-CN" altLang="en-US"/>
          </a:p>
        </p:txBody>
      </p:sp>
    </p:spTree>
    <p:extLst>
      <p:ext uri="{BB962C8B-B14F-4D97-AF65-F5344CB8AC3E}">
        <p14:creationId xmlns:p14="http://schemas.microsoft.com/office/powerpoint/2010/main" val="2512795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2D6E7C4C-BDCC-453F-B16B-6D33692F36BC}" type="datetimeFigureOut">
              <a:rPr lang="zh-CN" altLang="en-US" smtClean="0"/>
              <a:t>2019/7/22</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BF890AD-D5BD-42A2-B2FC-2EFC2AFBF9E6}" type="slidenum">
              <a:rPr lang="zh-CN" altLang="en-US" smtClean="0"/>
              <a:t>‹#›</a:t>
            </a:fld>
            <a:endParaRPr lang="zh-CN" altLang="en-US"/>
          </a:p>
        </p:txBody>
      </p:sp>
    </p:spTree>
    <p:extLst>
      <p:ext uri="{BB962C8B-B14F-4D97-AF65-F5344CB8AC3E}">
        <p14:creationId xmlns:p14="http://schemas.microsoft.com/office/powerpoint/2010/main" val="2260262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6E7C4C-BDCC-453F-B16B-6D33692F36BC}" type="datetimeFigureOut">
              <a:rPr lang="zh-CN" altLang="en-US" smtClean="0"/>
              <a:t>2019/7/22</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F890AD-D5BD-42A2-B2FC-2EFC2AFBF9E6}" type="slidenum">
              <a:rPr lang="zh-CN" altLang="en-US" smtClean="0"/>
              <a:t>‹#›</a:t>
            </a:fld>
            <a:endParaRPr lang="zh-CN" altLang="en-US"/>
          </a:p>
        </p:txBody>
      </p:sp>
    </p:spTree>
    <p:extLst>
      <p:ext uri="{BB962C8B-B14F-4D97-AF65-F5344CB8AC3E}">
        <p14:creationId xmlns:p14="http://schemas.microsoft.com/office/powerpoint/2010/main" val="223995464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12.xml"/><Relationship Id="rId4" Type="http://schemas.microsoft.com/office/2007/relationships/hdphoto" Target="../media/hdphoto1.wdp"/></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5.xml"/><Relationship Id="rId1" Type="http://schemas.openxmlformats.org/officeDocument/2006/relationships/slideLayout" Target="../slideLayouts/slideLayout1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6.xml"/><Relationship Id="rId1" Type="http://schemas.openxmlformats.org/officeDocument/2006/relationships/slideLayout" Target="../slideLayouts/slideLayout1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60000"/>
            <a:lum/>
          </a:blip>
          <a:srcRect/>
          <a:stretch>
            <a:fillRect b="58000"/>
          </a:stretch>
        </a:blipFill>
        <a:effectLst/>
      </p:bgPr>
    </p:bg>
    <p:spTree>
      <p:nvGrpSpPr>
        <p:cNvPr id="1" name=""/>
        <p:cNvGrpSpPr/>
        <p:nvPr/>
      </p:nvGrpSpPr>
      <p:grpSpPr>
        <a:xfrm>
          <a:off x="0" y="0"/>
          <a:ext cx="0" cy="0"/>
          <a:chOff x="0" y="0"/>
          <a:chExt cx="0" cy="0"/>
        </a:xfrm>
      </p:grpSpPr>
      <p:sp>
        <p:nvSpPr>
          <p:cNvPr id="136197" name="文本框 5"/>
          <p:cNvSpPr txBox="1">
            <a:spLocks noChangeArrowheads="1"/>
          </p:cNvSpPr>
          <p:nvPr/>
        </p:nvSpPr>
        <p:spPr bwMode="auto">
          <a:xfrm>
            <a:off x="595592" y="5517104"/>
            <a:ext cx="74565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rgbClr val="0000FF"/>
                </a:solidFill>
                <a:latin typeface="Arial" panose="020B0604020202020204" pitchFamily="34" charset="0"/>
                <a:ea typeface="幼圆" panose="02010509060101010101" pitchFamily="49" charset="-122"/>
              </a:defRPr>
            </a:lvl1pPr>
            <a:lvl2pPr marL="742950" indent="-285750">
              <a:defRPr>
                <a:solidFill>
                  <a:srgbClr val="0000FF"/>
                </a:solidFill>
                <a:latin typeface="Arial" panose="020B0604020202020204" pitchFamily="34" charset="0"/>
                <a:ea typeface="幼圆" panose="02010509060101010101" pitchFamily="49" charset="-122"/>
              </a:defRPr>
            </a:lvl2pPr>
            <a:lvl3pPr marL="1143000" indent="-228600">
              <a:defRPr>
                <a:solidFill>
                  <a:srgbClr val="0000FF"/>
                </a:solidFill>
                <a:latin typeface="Arial" panose="020B0604020202020204" pitchFamily="34" charset="0"/>
                <a:ea typeface="幼圆" panose="02010509060101010101" pitchFamily="49" charset="-122"/>
              </a:defRPr>
            </a:lvl3pPr>
            <a:lvl4pPr marL="1600200" indent="-228600">
              <a:defRPr>
                <a:solidFill>
                  <a:srgbClr val="0000FF"/>
                </a:solidFill>
                <a:latin typeface="Arial" panose="020B0604020202020204" pitchFamily="34" charset="0"/>
                <a:ea typeface="幼圆" panose="02010509060101010101" pitchFamily="49" charset="-122"/>
              </a:defRPr>
            </a:lvl4pPr>
            <a:lvl5pPr marL="2057400" indent="-228600">
              <a:defRPr>
                <a:solidFill>
                  <a:srgbClr val="0000FF"/>
                </a:solidFill>
                <a:latin typeface="Arial" panose="020B0604020202020204" pitchFamily="34" charset="0"/>
                <a:ea typeface="幼圆" panose="02010509060101010101" pitchFamily="49" charset="-122"/>
              </a:defRPr>
            </a:lvl5pPr>
            <a:lvl6pPr marL="2514600" indent="-228600" eaLnBrk="0" fontAlgn="base" hangingPunct="0">
              <a:spcBef>
                <a:spcPct val="0"/>
              </a:spcBef>
              <a:spcAft>
                <a:spcPct val="0"/>
              </a:spcAft>
              <a:defRPr>
                <a:solidFill>
                  <a:srgbClr val="0000FF"/>
                </a:solidFill>
                <a:latin typeface="Arial" panose="020B0604020202020204" pitchFamily="34" charset="0"/>
                <a:ea typeface="幼圆" panose="02010509060101010101" pitchFamily="49" charset="-122"/>
              </a:defRPr>
            </a:lvl6pPr>
            <a:lvl7pPr marL="2971800" indent="-228600" eaLnBrk="0" fontAlgn="base" hangingPunct="0">
              <a:spcBef>
                <a:spcPct val="0"/>
              </a:spcBef>
              <a:spcAft>
                <a:spcPct val="0"/>
              </a:spcAft>
              <a:defRPr>
                <a:solidFill>
                  <a:srgbClr val="0000FF"/>
                </a:solidFill>
                <a:latin typeface="Arial" panose="020B0604020202020204" pitchFamily="34" charset="0"/>
                <a:ea typeface="幼圆" panose="02010509060101010101" pitchFamily="49" charset="-122"/>
              </a:defRPr>
            </a:lvl7pPr>
            <a:lvl8pPr marL="3429000" indent="-228600" eaLnBrk="0" fontAlgn="base" hangingPunct="0">
              <a:spcBef>
                <a:spcPct val="0"/>
              </a:spcBef>
              <a:spcAft>
                <a:spcPct val="0"/>
              </a:spcAft>
              <a:defRPr>
                <a:solidFill>
                  <a:srgbClr val="0000FF"/>
                </a:solidFill>
                <a:latin typeface="Arial" panose="020B0604020202020204" pitchFamily="34" charset="0"/>
                <a:ea typeface="幼圆" panose="02010509060101010101" pitchFamily="49" charset="-122"/>
              </a:defRPr>
            </a:lvl8pPr>
            <a:lvl9pPr marL="3886200" indent="-228600" eaLnBrk="0" fontAlgn="base" hangingPunct="0">
              <a:spcBef>
                <a:spcPct val="0"/>
              </a:spcBef>
              <a:spcAft>
                <a:spcPct val="0"/>
              </a:spcAft>
              <a:defRPr>
                <a:solidFill>
                  <a:srgbClr val="0000FF"/>
                </a:solidFill>
                <a:latin typeface="Arial" panose="020B0604020202020204" pitchFamily="34" charset="0"/>
                <a:ea typeface="幼圆" panose="02010509060101010101" pitchFamily="49" charset="-122"/>
              </a:defRPr>
            </a:lvl9pPr>
          </a:lstStyle>
          <a:p>
            <a:pPr eaLnBrk="1" hangingPunct="1">
              <a:buFont typeface="Arial" panose="020B0604020202020204" pitchFamily="34" charset="0"/>
              <a:buNone/>
            </a:pPr>
            <a:r>
              <a:rPr lang="en-US" altLang="zh-CN" sz="2400" b="1" dirty="0" smtClean="0">
                <a:solidFill>
                  <a:schemeClr val="bg1">
                    <a:lumMod val="50000"/>
                  </a:schemeClr>
                </a:solidFill>
                <a:latin typeface="+mn-lt"/>
                <a:ea typeface="方正粗黑宋简体" pitchFamily="2" charset="-122"/>
                <a:cs typeface="Arial" pitchFamily="34" charset="0"/>
              </a:rPr>
              <a:t>Author: Furong Gao, </a:t>
            </a:r>
            <a:r>
              <a:rPr lang="en-US" altLang="zh-CN" sz="2400" b="1" i="1" dirty="0" smtClean="0">
                <a:solidFill>
                  <a:schemeClr val="bg1">
                    <a:lumMod val="50000"/>
                  </a:schemeClr>
                </a:solidFill>
                <a:latin typeface="+mn-lt"/>
                <a:ea typeface="方正粗黑宋简体" pitchFamily="2" charset="-122"/>
                <a:cs typeface="Arial" pitchFamily="34" charset="0"/>
              </a:rPr>
              <a:t>Henan Finance University</a:t>
            </a:r>
          </a:p>
          <a:p>
            <a:pPr eaLnBrk="1" hangingPunct="1">
              <a:buFont typeface="Arial" panose="020B0604020202020204" pitchFamily="34" charset="0"/>
              <a:buNone/>
            </a:pPr>
            <a:r>
              <a:rPr lang="en-US" altLang="zh-CN" sz="2400" b="1" dirty="0" smtClean="0">
                <a:solidFill>
                  <a:schemeClr val="bg1">
                    <a:lumMod val="50000"/>
                  </a:schemeClr>
                </a:solidFill>
                <a:latin typeface="+mn-lt"/>
                <a:ea typeface="方正粗黑宋简体" pitchFamily="2" charset="-122"/>
                <a:cs typeface="Arial" pitchFamily="34" charset="0"/>
              </a:rPr>
              <a:t>August 2019</a:t>
            </a:r>
            <a:endParaRPr lang="en-US" altLang="zh-CN" sz="2400" b="1" dirty="0">
              <a:solidFill>
                <a:schemeClr val="bg1">
                  <a:lumMod val="50000"/>
                </a:schemeClr>
              </a:solidFill>
              <a:latin typeface="+mn-lt"/>
              <a:ea typeface="方正粗黑宋简体" pitchFamily="2" charset="-122"/>
              <a:cs typeface="Arial" pitchFamily="34" charset="0"/>
            </a:endParaRPr>
          </a:p>
        </p:txBody>
      </p:sp>
      <p:sp>
        <p:nvSpPr>
          <p:cNvPr id="6" name="Rectangle 2"/>
          <p:cNvSpPr txBox="1">
            <a:spLocks noChangeArrowheads="1"/>
          </p:cNvSpPr>
          <p:nvPr/>
        </p:nvSpPr>
        <p:spPr bwMode="auto">
          <a:xfrm>
            <a:off x="595592" y="3156630"/>
            <a:ext cx="6812335" cy="8967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宋体" pitchFamily="2" charset="-122"/>
              </a:defRPr>
            </a:lvl2pPr>
            <a:lvl3pPr algn="ctr" rtl="0" eaLnBrk="0" fontAlgn="base" hangingPunct="0">
              <a:spcBef>
                <a:spcPct val="0"/>
              </a:spcBef>
              <a:spcAft>
                <a:spcPct val="0"/>
              </a:spcAft>
              <a:defRPr kumimoji="1" sz="4400">
                <a:solidFill>
                  <a:schemeClr val="tx2"/>
                </a:solidFill>
                <a:latin typeface="Times New Roman" pitchFamily="18" charset="0"/>
                <a:ea typeface="宋体" pitchFamily="2" charset="-122"/>
              </a:defRPr>
            </a:lvl3pPr>
            <a:lvl4pPr algn="ctr" rtl="0" eaLnBrk="0" fontAlgn="base" hangingPunct="0">
              <a:spcBef>
                <a:spcPct val="0"/>
              </a:spcBef>
              <a:spcAft>
                <a:spcPct val="0"/>
              </a:spcAft>
              <a:defRPr kumimoji="1" sz="4400">
                <a:solidFill>
                  <a:schemeClr val="tx2"/>
                </a:solidFill>
                <a:latin typeface="Times New Roman" pitchFamily="18" charset="0"/>
                <a:ea typeface="宋体" pitchFamily="2" charset="-122"/>
              </a:defRPr>
            </a:lvl4pPr>
            <a:lvl5pPr algn="ctr" rtl="0" eaLnBrk="0" fontAlgn="base" hangingPunct="0">
              <a:spcBef>
                <a:spcPct val="0"/>
              </a:spcBef>
              <a:spcAft>
                <a:spcPct val="0"/>
              </a:spcAft>
              <a:defRPr kumimoji="1" sz="4400">
                <a:solidFill>
                  <a:schemeClr val="tx2"/>
                </a:solidFill>
                <a:latin typeface="Times New Roman" pitchFamily="18" charset="0"/>
                <a:ea typeface="宋体" pitchFamily="2" charset="-122"/>
              </a:defRPr>
            </a:lvl5pPr>
            <a:lvl6pPr marL="457200" algn="ctr" rtl="0" fontAlgn="base">
              <a:spcBef>
                <a:spcPct val="0"/>
              </a:spcBef>
              <a:spcAft>
                <a:spcPct val="0"/>
              </a:spcAft>
              <a:defRPr kumimoji="1" sz="4400">
                <a:solidFill>
                  <a:schemeClr val="tx2"/>
                </a:solidFill>
                <a:latin typeface="Times New Roman" pitchFamily="18" charset="0"/>
                <a:ea typeface="宋体" pitchFamily="2" charset="-122"/>
              </a:defRPr>
            </a:lvl6pPr>
            <a:lvl7pPr marL="914400" algn="ctr" rtl="0" fontAlgn="base">
              <a:spcBef>
                <a:spcPct val="0"/>
              </a:spcBef>
              <a:spcAft>
                <a:spcPct val="0"/>
              </a:spcAft>
              <a:defRPr kumimoji="1" sz="4400">
                <a:solidFill>
                  <a:schemeClr val="tx2"/>
                </a:solidFill>
                <a:latin typeface="Times New Roman" pitchFamily="18" charset="0"/>
                <a:ea typeface="宋体" pitchFamily="2" charset="-122"/>
              </a:defRPr>
            </a:lvl7pPr>
            <a:lvl8pPr marL="1371600" algn="ctr" rtl="0" fontAlgn="base">
              <a:spcBef>
                <a:spcPct val="0"/>
              </a:spcBef>
              <a:spcAft>
                <a:spcPct val="0"/>
              </a:spcAft>
              <a:defRPr kumimoji="1" sz="4400">
                <a:solidFill>
                  <a:schemeClr val="tx2"/>
                </a:solidFill>
                <a:latin typeface="Times New Roman" pitchFamily="18" charset="0"/>
                <a:ea typeface="宋体" pitchFamily="2" charset="-122"/>
              </a:defRPr>
            </a:lvl8pPr>
            <a:lvl9pPr marL="1828800" algn="ctr" rtl="0" fontAlgn="base">
              <a:spcBef>
                <a:spcPct val="0"/>
              </a:spcBef>
              <a:spcAft>
                <a:spcPct val="0"/>
              </a:spcAft>
              <a:defRPr kumimoji="1" sz="4400">
                <a:solidFill>
                  <a:schemeClr val="tx2"/>
                </a:solidFill>
                <a:latin typeface="Times New Roman" pitchFamily="18" charset="0"/>
                <a:ea typeface="宋体"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zh-CN" sz="4400" b="1" i="0" u="none" strike="noStrike" kern="0" cap="none" spc="0" normalizeH="0" baseline="0" noProof="0" dirty="0" smtClean="0">
                <a:ln>
                  <a:noFill/>
                </a:ln>
                <a:solidFill>
                  <a:schemeClr val="tx1"/>
                </a:solidFill>
                <a:effectLst/>
                <a:uLnTx/>
                <a:uFillTx/>
                <a:latin typeface="+mn-lt"/>
                <a:ea typeface="华文琥珀" pitchFamily="2" charset="-122"/>
                <a:cs typeface="Arial" pitchFamily="34" charset="0"/>
              </a:rPr>
              <a:t>Rural</a:t>
            </a:r>
            <a:r>
              <a:rPr kumimoji="1" lang="en-US" altLang="zh-CN" sz="4400" b="1" i="0" u="none" strike="noStrike" kern="0" cap="none" spc="0" normalizeH="0" noProof="0" dirty="0" smtClean="0">
                <a:ln>
                  <a:noFill/>
                </a:ln>
                <a:solidFill>
                  <a:schemeClr val="tx1"/>
                </a:solidFill>
                <a:effectLst/>
                <a:uLnTx/>
                <a:uFillTx/>
                <a:latin typeface="+mn-lt"/>
                <a:ea typeface="华文琥珀" pitchFamily="2" charset="-122"/>
                <a:cs typeface="Arial" pitchFamily="34" charset="0"/>
              </a:rPr>
              <a:t> Revitalization Strategy</a:t>
            </a:r>
          </a:p>
        </p:txBody>
      </p:sp>
      <p:sp>
        <p:nvSpPr>
          <p:cNvPr id="8" name="TextBox 7"/>
          <p:cNvSpPr txBox="1"/>
          <p:nvPr/>
        </p:nvSpPr>
        <p:spPr>
          <a:xfrm>
            <a:off x="595592" y="4053337"/>
            <a:ext cx="11414700" cy="1200329"/>
          </a:xfrm>
          <a:prstGeom prst="rect">
            <a:avLst/>
          </a:prstGeom>
          <a:noFill/>
        </p:spPr>
        <p:txBody>
          <a:bodyPr wrap="square" rtlCol="0">
            <a:spAutoFit/>
          </a:bodyPr>
          <a:lstStyle/>
          <a:p>
            <a:pPr lvl="0" fontAlgn="base">
              <a:spcBef>
                <a:spcPct val="0"/>
              </a:spcBef>
              <a:spcAft>
                <a:spcPct val="0"/>
              </a:spcAft>
              <a:defRPr/>
            </a:pPr>
            <a:r>
              <a:rPr lang="en-US" altLang="zh-CN" sz="3600" b="1" kern="0" dirty="0">
                <a:solidFill>
                  <a:schemeClr val="tx1">
                    <a:lumMod val="65000"/>
                    <a:lumOff val="35000"/>
                  </a:schemeClr>
                </a:solidFill>
                <a:ea typeface="华文琥珀" pitchFamily="2" charset="-122"/>
                <a:cs typeface="Arial" pitchFamily="34" charset="0"/>
              </a:rPr>
              <a:t>Informatization Construction and </a:t>
            </a:r>
            <a:r>
              <a:rPr lang="en-US" altLang="zh-CN" sz="3600" b="1" kern="0" dirty="0" smtClean="0">
                <a:solidFill>
                  <a:schemeClr val="tx1">
                    <a:lumMod val="65000"/>
                    <a:lumOff val="35000"/>
                  </a:schemeClr>
                </a:solidFill>
                <a:ea typeface="华文琥珀" pitchFamily="2" charset="-122"/>
                <a:cs typeface="Arial" pitchFamily="34" charset="0"/>
              </a:rPr>
              <a:t>Demand-side Restructuring</a:t>
            </a:r>
            <a:endParaRPr kumimoji="1" lang="zh-CN" altLang="en-US" sz="2000" b="1" kern="0" dirty="0">
              <a:solidFill>
                <a:schemeClr val="tx1">
                  <a:lumMod val="65000"/>
                  <a:lumOff val="35000"/>
                </a:schemeClr>
              </a:solidFill>
              <a:ea typeface="华文琥珀" pitchFamily="2" charset="-122"/>
              <a:cs typeface="Arial" pitchFamily="34" charset="0"/>
            </a:endParaRPr>
          </a:p>
        </p:txBody>
      </p:sp>
    </p:spTree>
    <p:extLst>
      <p:ext uri="{BB962C8B-B14F-4D97-AF65-F5344CB8AC3E}">
        <p14:creationId xmlns:p14="http://schemas.microsoft.com/office/powerpoint/2010/main" val="3422234359"/>
      </p:ext>
    </p:extLst>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1"/>
          <p:cNvSpPr>
            <a:spLocks noChangeArrowheads="1"/>
          </p:cNvSpPr>
          <p:nvPr/>
        </p:nvSpPr>
        <p:spPr bwMode="auto">
          <a:xfrm>
            <a:off x="751242" y="835926"/>
            <a:ext cx="11246987"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a:defRPr/>
            </a:pPr>
            <a:r>
              <a:rPr lang="zh-CN" altLang="en-US" sz="2200" kern="0" dirty="0" smtClean="0">
                <a:solidFill>
                  <a:sysClr val="windowText" lastClr="000000"/>
                </a:solidFill>
              </a:rPr>
              <a:t>         </a:t>
            </a:r>
            <a:endParaRPr kumimoji="0" lang="zh-CN" altLang="en-US" sz="2200" b="0" i="0" u="none" strike="noStrike" kern="0" cap="none" spc="0" normalizeH="0" baseline="0" noProof="0" dirty="0" smtClean="0">
              <a:ln>
                <a:noFill/>
              </a:ln>
              <a:solidFill>
                <a:sysClr val="windowText" lastClr="000000"/>
              </a:solidFill>
              <a:effectLst/>
              <a:uLnTx/>
              <a:uFillTx/>
            </a:endParaRPr>
          </a:p>
        </p:txBody>
      </p:sp>
      <p:sp>
        <p:nvSpPr>
          <p:cNvPr id="6" name="文本占位符 3"/>
          <p:cNvSpPr>
            <a:spLocks noGrp="1"/>
          </p:cNvSpPr>
          <p:nvPr>
            <p:ph type="body" sz="quarter" idx="10"/>
          </p:nvPr>
        </p:nvSpPr>
        <p:spPr>
          <a:xfrm>
            <a:off x="793505" y="335990"/>
            <a:ext cx="10800000" cy="1035609"/>
          </a:xfrm>
        </p:spPr>
        <p:txBody>
          <a:bodyPr>
            <a:noAutofit/>
          </a:bodyPr>
          <a:lstStyle/>
          <a:p>
            <a:r>
              <a:rPr lang="en-US" altLang="zh-CN" sz="3200" dirty="0">
                <a:latin typeface="+mn-lt"/>
              </a:rPr>
              <a:t>Social Construction of Rural Informatization </a:t>
            </a:r>
            <a:r>
              <a:rPr lang="en-US" altLang="zh-CN" sz="3200" dirty="0" smtClean="0">
                <a:latin typeface="+mn-lt"/>
              </a:rPr>
              <a:t>Actor-Network</a:t>
            </a:r>
          </a:p>
          <a:p>
            <a:pPr>
              <a:spcBef>
                <a:spcPts val="0"/>
              </a:spcBef>
            </a:pPr>
            <a:r>
              <a:rPr lang="en-US" altLang="zh-CN" sz="2800" dirty="0" smtClean="0">
                <a:solidFill>
                  <a:schemeClr val="bg1">
                    <a:lumMod val="50000"/>
                  </a:schemeClr>
                </a:solidFill>
                <a:latin typeface="+mn-lt"/>
              </a:rPr>
              <a:t>Corporate Technology and Resource Flow</a:t>
            </a:r>
            <a:endParaRPr lang="zh-CN" altLang="en-US" sz="2800" dirty="0">
              <a:solidFill>
                <a:schemeClr val="bg1">
                  <a:lumMod val="50000"/>
                </a:schemeClr>
              </a:solidFill>
              <a:latin typeface="+mn-lt"/>
            </a:endParaRPr>
          </a:p>
        </p:txBody>
      </p:sp>
      <p:grpSp>
        <p:nvGrpSpPr>
          <p:cNvPr id="4" name="组合 3"/>
          <p:cNvGrpSpPr/>
          <p:nvPr/>
        </p:nvGrpSpPr>
        <p:grpSpPr>
          <a:xfrm>
            <a:off x="4591346" y="1408628"/>
            <a:ext cx="2898042" cy="828000"/>
            <a:chOff x="3835021" y="1528548"/>
            <a:chExt cx="2797791" cy="828000"/>
          </a:xfrm>
          <a:solidFill>
            <a:srgbClr val="0070C0"/>
          </a:solidFill>
        </p:grpSpPr>
        <p:sp>
          <p:nvSpPr>
            <p:cNvPr id="2" name="圆角矩形 1"/>
            <p:cNvSpPr/>
            <p:nvPr/>
          </p:nvSpPr>
          <p:spPr>
            <a:xfrm>
              <a:off x="3835021" y="1528548"/>
              <a:ext cx="2797791" cy="828000"/>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solidFill>
                  <a:schemeClr val="bg1"/>
                </a:solidFill>
              </a:endParaRPr>
            </a:p>
          </p:txBody>
        </p:sp>
        <p:sp>
          <p:nvSpPr>
            <p:cNvPr id="3" name="TextBox 2"/>
            <p:cNvSpPr txBox="1"/>
            <p:nvPr/>
          </p:nvSpPr>
          <p:spPr>
            <a:xfrm>
              <a:off x="3835021" y="1630484"/>
              <a:ext cx="2797791" cy="615553"/>
            </a:xfrm>
            <a:prstGeom prst="rect">
              <a:avLst/>
            </a:prstGeom>
            <a:grpFill/>
            <a:ln>
              <a:noFill/>
            </a:ln>
          </p:spPr>
          <p:txBody>
            <a:bodyPr wrap="square" rtlCol="0">
              <a:spAutoFit/>
            </a:bodyPr>
            <a:lstStyle/>
            <a:p>
              <a:pPr algn="ctr"/>
              <a:r>
                <a:rPr lang="en-US" altLang="zh-CN" b="1" dirty="0" smtClean="0">
                  <a:solidFill>
                    <a:schemeClr val="bg1"/>
                  </a:solidFill>
                </a:rPr>
                <a:t>National strategies</a:t>
              </a:r>
            </a:p>
            <a:p>
              <a:pPr algn="ctr"/>
              <a:r>
                <a:rPr lang="en-US" altLang="zh-CN" sz="1600" b="1" dirty="0" smtClean="0">
                  <a:solidFill>
                    <a:schemeClr val="bg1"/>
                  </a:solidFill>
                </a:rPr>
                <a:t>(Infrastructure development)</a:t>
              </a:r>
              <a:endParaRPr lang="zh-CN" altLang="en-US" sz="1600" b="1" dirty="0">
                <a:solidFill>
                  <a:schemeClr val="bg1"/>
                </a:solidFill>
              </a:endParaRPr>
            </a:p>
          </p:txBody>
        </p:sp>
      </p:grpSp>
      <p:grpSp>
        <p:nvGrpSpPr>
          <p:cNvPr id="9" name="组合 8"/>
          <p:cNvGrpSpPr/>
          <p:nvPr/>
        </p:nvGrpSpPr>
        <p:grpSpPr>
          <a:xfrm>
            <a:off x="3560942" y="5102229"/>
            <a:ext cx="2316879" cy="860400"/>
            <a:chOff x="3835021" y="1528549"/>
            <a:chExt cx="2316879" cy="860400"/>
          </a:xfrm>
          <a:solidFill>
            <a:srgbClr val="0070C0"/>
          </a:solidFill>
        </p:grpSpPr>
        <p:sp>
          <p:nvSpPr>
            <p:cNvPr id="10" name="圆角矩形 9"/>
            <p:cNvSpPr/>
            <p:nvPr/>
          </p:nvSpPr>
          <p:spPr>
            <a:xfrm>
              <a:off x="3835021" y="1528549"/>
              <a:ext cx="2287489" cy="860400"/>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solidFill>
                  <a:schemeClr val="bg1"/>
                </a:solidFill>
              </a:endParaRPr>
            </a:p>
          </p:txBody>
        </p:sp>
        <p:sp>
          <p:nvSpPr>
            <p:cNvPr id="11" name="TextBox 10"/>
            <p:cNvSpPr txBox="1"/>
            <p:nvPr/>
          </p:nvSpPr>
          <p:spPr>
            <a:xfrm>
              <a:off x="3851911" y="1644132"/>
              <a:ext cx="2299989" cy="615553"/>
            </a:xfrm>
            <a:prstGeom prst="rect">
              <a:avLst/>
            </a:prstGeom>
            <a:noFill/>
            <a:ln>
              <a:noFill/>
            </a:ln>
          </p:spPr>
          <p:txBody>
            <a:bodyPr wrap="none" rtlCol="0">
              <a:spAutoFit/>
            </a:bodyPr>
            <a:lstStyle/>
            <a:p>
              <a:pPr algn="ctr"/>
              <a:r>
                <a:rPr lang="en-US" altLang="zh-CN" b="1" dirty="0" smtClean="0">
                  <a:solidFill>
                    <a:schemeClr val="bg1"/>
                  </a:solidFill>
                </a:rPr>
                <a:t>Policy documents</a:t>
              </a:r>
            </a:p>
            <a:p>
              <a:pPr algn="ctr"/>
              <a:r>
                <a:rPr lang="en-US" altLang="zh-CN" sz="1600" b="1" i="1" dirty="0" smtClean="0">
                  <a:solidFill>
                    <a:schemeClr val="bg1"/>
                  </a:solidFill>
                </a:rPr>
                <a:t>(No.1 Central Document)</a:t>
              </a:r>
              <a:endParaRPr lang="zh-CN" altLang="en-US" b="1" i="1" dirty="0">
                <a:solidFill>
                  <a:schemeClr val="bg1"/>
                </a:solidFill>
              </a:endParaRPr>
            </a:p>
          </p:txBody>
        </p:sp>
      </p:grpSp>
      <p:grpSp>
        <p:nvGrpSpPr>
          <p:cNvPr id="12" name="组合 11"/>
          <p:cNvGrpSpPr/>
          <p:nvPr/>
        </p:nvGrpSpPr>
        <p:grpSpPr>
          <a:xfrm>
            <a:off x="5965220" y="5103223"/>
            <a:ext cx="2966448" cy="868173"/>
            <a:chOff x="3835021" y="1528549"/>
            <a:chExt cx="3635189" cy="868173"/>
          </a:xfrm>
          <a:solidFill>
            <a:srgbClr val="0070C0"/>
          </a:solidFill>
        </p:grpSpPr>
        <p:sp>
          <p:nvSpPr>
            <p:cNvPr id="13" name="圆角矩形 12"/>
            <p:cNvSpPr/>
            <p:nvPr/>
          </p:nvSpPr>
          <p:spPr>
            <a:xfrm>
              <a:off x="3835021" y="1528549"/>
              <a:ext cx="3635189" cy="857528"/>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solidFill>
                  <a:schemeClr val="bg1"/>
                </a:solidFill>
              </a:endParaRPr>
            </a:p>
          </p:txBody>
        </p:sp>
        <p:sp>
          <p:nvSpPr>
            <p:cNvPr id="14" name="TextBox 13"/>
            <p:cNvSpPr txBox="1"/>
            <p:nvPr/>
          </p:nvSpPr>
          <p:spPr>
            <a:xfrm>
              <a:off x="3835021" y="1534948"/>
              <a:ext cx="3635189" cy="861774"/>
            </a:xfrm>
            <a:prstGeom prst="rect">
              <a:avLst/>
            </a:prstGeom>
            <a:noFill/>
            <a:ln>
              <a:noFill/>
            </a:ln>
          </p:spPr>
          <p:txBody>
            <a:bodyPr wrap="square" rtlCol="0">
              <a:spAutoFit/>
            </a:bodyPr>
            <a:lstStyle/>
            <a:p>
              <a:pPr algn="ctr"/>
              <a:r>
                <a:rPr lang="en-US" altLang="zh-CN" b="1" dirty="0" smtClean="0">
                  <a:solidFill>
                    <a:schemeClr val="bg1"/>
                  </a:solidFill>
                </a:rPr>
                <a:t>Government work</a:t>
              </a:r>
            </a:p>
            <a:p>
              <a:pPr algn="ctr"/>
              <a:r>
                <a:rPr lang="en-US" altLang="zh-CN" sz="1600" b="1" dirty="0" smtClean="0">
                  <a:solidFill>
                    <a:schemeClr val="bg1"/>
                  </a:solidFill>
                </a:rPr>
                <a:t>(Rural e-commerce, “Internet +” modern agriculture)</a:t>
              </a:r>
              <a:endParaRPr lang="zh-CN" altLang="en-US" b="1" dirty="0">
                <a:solidFill>
                  <a:schemeClr val="bg1"/>
                </a:solidFill>
              </a:endParaRPr>
            </a:p>
          </p:txBody>
        </p:sp>
      </p:grpSp>
      <p:grpSp>
        <p:nvGrpSpPr>
          <p:cNvPr id="17" name="组合 16"/>
          <p:cNvGrpSpPr/>
          <p:nvPr/>
        </p:nvGrpSpPr>
        <p:grpSpPr>
          <a:xfrm>
            <a:off x="1275892" y="2520828"/>
            <a:ext cx="2317682" cy="1250643"/>
            <a:chOff x="751242" y="1528550"/>
            <a:chExt cx="2317682" cy="1250643"/>
          </a:xfrm>
          <a:solidFill>
            <a:schemeClr val="accent1">
              <a:lumMod val="60000"/>
              <a:lumOff val="40000"/>
            </a:schemeClr>
          </a:solidFill>
        </p:grpSpPr>
        <p:sp>
          <p:nvSpPr>
            <p:cNvPr id="5" name="矩形 4"/>
            <p:cNvSpPr/>
            <p:nvPr/>
          </p:nvSpPr>
          <p:spPr>
            <a:xfrm>
              <a:off x="751242" y="1528550"/>
              <a:ext cx="2317682" cy="125064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solidFill>
                  <a:schemeClr val="bg1"/>
                </a:solidFill>
              </a:endParaRPr>
            </a:p>
          </p:txBody>
        </p:sp>
        <p:pic>
          <p:nvPicPr>
            <p:cNvPr id="16" name="图片 15"/>
            <p:cNvPicPr>
              <a:picLocks noChangeAspect="1"/>
            </p:cNvPicPr>
            <p:nvPr/>
          </p:nvPicPr>
          <p:blipFill rotWithShape="1">
            <a:blip r:embed="rId3" cstate="print">
              <a:extLst>
                <a:ext uri="{BEBA8EAE-BF5A-486C-A8C5-ECC9F3942E4B}">
                  <a14:imgProps xmlns:a14="http://schemas.microsoft.com/office/drawing/2010/main">
                    <a14:imgLayer r:embed="rId4">
                      <a14:imgEffect>
                        <a14:backgroundRemoval t="0" b="100000" l="0" r="99830">
                          <a14:foregroundMark x1="7980" y1="35569" x2="7980" y2="35569"/>
                          <a14:foregroundMark x1="53311" y1="48688" x2="53311" y2="48688"/>
                          <a14:foregroundMark x1="49915" y1="44606" x2="49915" y2="44606"/>
                          <a14:foregroundMark x1="48727" y1="40525" x2="48727" y2="40525"/>
                          <a14:foregroundMark x1="16978" y1="53061" x2="16978" y2="53061"/>
                        </a14:backgroundRemoval>
                      </a14:imgEffect>
                    </a14:imgLayer>
                  </a14:imgProps>
                </a:ext>
                <a:ext uri="{28A0092B-C50C-407E-A947-70E740481C1C}">
                  <a14:useLocalDpi xmlns:a14="http://schemas.microsoft.com/office/drawing/2010/main" val="0"/>
                </a:ext>
              </a:extLst>
            </a:blip>
            <a:srcRect t="14975" b="20703"/>
            <a:stretch/>
          </p:blipFill>
          <p:spPr>
            <a:xfrm>
              <a:off x="954816" y="2055807"/>
              <a:ext cx="1922185" cy="720000"/>
            </a:xfrm>
            <a:prstGeom prst="rect">
              <a:avLst/>
            </a:prstGeom>
            <a:grpFill/>
            <a:ln>
              <a:noFill/>
            </a:ln>
          </p:spPr>
        </p:pic>
        <p:sp>
          <p:nvSpPr>
            <p:cNvPr id="15" name="TextBox 14"/>
            <p:cNvSpPr txBox="1"/>
            <p:nvPr/>
          </p:nvSpPr>
          <p:spPr>
            <a:xfrm>
              <a:off x="751242" y="1535783"/>
              <a:ext cx="2317682" cy="504000"/>
            </a:xfrm>
            <a:prstGeom prst="rect">
              <a:avLst/>
            </a:prstGeom>
            <a:grpFill/>
            <a:ln>
              <a:noFill/>
            </a:ln>
          </p:spPr>
          <p:txBody>
            <a:bodyPr wrap="square" rtlCol="0">
              <a:spAutoFit/>
            </a:bodyPr>
            <a:lstStyle/>
            <a:p>
              <a:pPr algn="ctr"/>
              <a:r>
                <a:rPr lang="en-US" altLang="zh-CN" b="1" dirty="0" smtClean="0">
                  <a:solidFill>
                    <a:schemeClr val="bg1"/>
                  </a:solidFill>
                </a:rPr>
                <a:t>Telecommunication operators</a:t>
              </a:r>
              <a:endParaRPr lang="zh-CN" altLang="en-US" b="1" dirty="0">
                <a:solidFill>
                  <a:schemeClr val="bg1"/>
                </a:solidFill>
              </a:endParaRPr>
            </a:p>
          </p:txBody>
        </p:sp>
      </p:grpSp>
      <p:grpSp>
        <p:nvGrpSpPr>
          <p:cNvPr id="18" name="组合 17"/>
          <p:cNvGrpSpPr/>
          <p:nvPr/>
        </p:nvGrpSpPr>
        <p:grpSpPr>
          <a:xfrm>
            <a:off x="1278164" y="3911171"/>
            <a:ext cx="2317682" cy="591413"/>
            <a:chOff x="751242" y="1528552"/>
            <a:chExt cx="2317682" cy="1542352"/>
          </a:xfrm>
          <a:solidFill>
            <a:schemeClr val="accent1">
              <a:lumMod val="60000"/>
              <a:lumOff val="40000"/>
            </a:schemeClr>
          </a:solidFill>
        </p:grpSpPr>
        <p:sp>
          <p:nvSpPr>
            <p:cNvPr id="19" name="矩形 18"/>
            <p:cNvSpPr/>
            <p:nvPr/>
          </p:nvSpPr>
          <p:spPr>
            <a:xfrm>
              <a:off x="751242" y="1528552"/>
              <a:ext cx="2317682" cy="1542352"/>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21" name="TextBox 20"/>
            <p:cNvSpPr txBox="1"/>
            <p:nvPr/>
          </p:nvSpPr>
          <p:spPr>
            <a:xfrm>
              <a:off x="751242" y="1854257"/>
              <a:ext cx="2317682" cy="963185"/>
            </a:xfrm>
            <a:prstGeom prst="rect">
              <a:avLst/>
            </a:prstGeom>
            <a:grpFill/>
            <a:ln>
              <a:noFill/>
            </a:ln>
          </p:spPr>
          <p:txBody>
            <a:bodyPr wrap="square" rtlCol="0">
              <a:spAutoFit/>
            </a:bodyPr>
            <a:lstStyle/>
            <a:p>
              <a:pPr algn="ctr"/>
              <a:r>
                <a:rPr lang="en-US" altLang="zh-CN" b="1" dirty="0" smtClean="0">
                  <a:solidFill>
                    <a:schemeClr val="bg1"/>
                  </a:solidFill>
                </a:rPr>
                <a:t>Corporates</a:t>
              </a:r>
              <a:endParaRPr lang="zh-CN" altLang="en-US" b="1" dirty="0">
                <a:solidFill>
                  <a:schemeClr val="bg1"/>
                </a:solidFill>
              </a:endParaRPr>
            </a:p>
          </p:txBody>
        </p:sp>
      </p:grpSp>
      <p:sp>
        <p:nvSpPr>
          <p:cNvPr id="22" name="右箭头 21"/>
          <p:cNvSpPr/>
          <p:nvPr/>
        </p:nvSpPr>
        <p:spPr>
          <a:xfrm>
            <a:off x="3931705" y="2687468"/>
            <a:ext cx="4644000" cy="828000"/>
          </a:xfrm>
          <a:prstGeom prst="right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4" name="TextBox 23"/>
          <p:cNvSpPr txBox="1"/>
          <p:nvPr/>
        </p:nvSpPr>
        <p:spPr>
          <a:xfrm>
            <a:off x="4179036" y="2932191"/>
            <a:ext cx="3809376" cy="338554"/>
          </a:xfrm>
          <a:prstGeom prst="rect">
            <a:avLst/>
          </a:prstGeom>
          <a:noFill/>
        </p:spPr>
        <p:txBody>
          <a:bodyPr wrap="none" rtlCol="0">
            <a:spAutoFit/>
          </a:bodyPr>
          <a:lstStyle/>
          <a:p>
            <a:r>
              <a:rPr lang="en-US" altLang="zh-CN" sz="1600" b="1" dirty="0" smtClean="0"/>
              <a:t>Information technology hardware facilities</a:t>
            </a:r>
            <a:endParaRPr lang="zh-CN" altLang="en-US" sz="1600" b="1" dirty="0"/>
          </a:p>
        </p:txBody>
      </p:sp>
      <p:sp>
        <p:nvSpPr>
          <p:cNvPr id="25" name="右箭头 24"/>
          <p:cNvSpPr/>
          <p:nvPr/>
        </p:nvSpPr>
        <p:spPr>
          <a:xfrm>
            <a:off x="3931705" y="3792877"/>
            <a:ext cx="4644000" cy="828000"/>
          </a:xfrm>
          <a:prstGeom prst="rightArrow">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26" name="TextBox 25"/>
          <p:cNvSpPr txBox="1"/>
          <p:nvPr/>
        </p:nvSpPr>
        <p:spPr>
          <a:xfrm>
            <a:off x="5204908" y="4039951"/>
            <a:ext cx="1734386" cy="338554"/>
          </a:xfrm>
          <a:prstGeom prst="rect">
            <a:avLst/>
          </a:prstGeom>
          <a:noFill/>
        </p:spPr>
        <p:txBody>
          <a:bodyPr wrap="none" rtlCol="0">
            <a:spAutoFit/>
          </a:bodyPr>
          <a:lstStyle/>
          <a:p>
            <a:r>
              <a:rPr lang="en-US" altLang="zh-CN" sz="1600" b="1" dirty="0" smtClean="0"/>
              <a:t>Rural e-commerce</a:t>
            </a:r>
            <a:endParaRPr lang="zh-CN" altLang="en-US" sz="1600" b="1" dirty="0"/>
          </a:p>
        </p:txBody>
      </p:sp>
      <p:sp>
        <p:nvSpPr>
          <p:cNvPr id="27" name="椭圆 26"/>
          <p:cNvSpPr/>
          <p:nvPr/>
        </p:nvSpPr>
        <p:spPr>
          <a:xfrm>
            <a:off x="8931661" y="2235858"/>
            <a:ext cx="1910687" cy="2587156"/>
          </a:xfrm>
          <a:prstGeom prst="ellipse">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tx1"/>
              </a:solidFill>
            </a:endParaRPr>
          </a:p>
        </p:txBody>
      </p:sp>
      <p:sp>
        <p:nvSpPr>
          <p:cNvPr id="28" name="TextBox 27"/>
          <p:cNvSpPr txBox="1"/>
          <p:nvPr/>
        </p:nvSpPr>
        <p:spPr>
          <a:xfrm>
            <a:off x="9172795" y="3255928"/>
            <a:ext cx="1451038" cy="615553"/>
          </a:xfrm>
          <a:prstGeom prst="rect">
            <a:avLst/>
          </a:prstGeom>
          <a:noFill/>
        </p:spPr>
        <p:txBody>
          <a:bodyPr wrap="none" rtlCol="0">
            <a:spAutoFit/>
          </a:bodyPr>
          <a:lstStyle/>
          <a:p>
            <a:pPr algn="ctr"/>
            <a:r>
              <a:rPr lang="en-US" altLang="zh-CN" b="1" dirty="0" smtClean="0"/>
              <a:t>Demand-side</a:t>
            </a:r>
            <a:endParaRPr lang="en-US" altLang="zh-CN" sz="1600" dirty="0" smtClean="0"/>
          </a:p>
          <a:p>
            <a:pPr algn="ctr"/>
            <a:r>
              <a:rPr lang="en-US" altLang="zh-CN" sz="1600" b="1" dirty="0" smtClean="0"/>
              <a:t>(Farmers)</a:t>
            </a:r>
            <a:endParaRPr lang="zh-CN" altLang="en-US" sz="1600" b="1" dirty="0"/>
          </a:p>
        </p:txBody>
      </p:sp>
      <p:sp>
        <p:nvSpPr>
          <p:cNvPr id="29" name="下箭头 28"/>
          <p:cNvSpPr/>
          <p:nvPr/>
        </p:nvSpPr>
        <p:spPr>
          <a:xfrm>
            <a:off x="5902457" y="2290450"/>
            <a:ext cx="360000" cy="432000"/>
          </a:xfrm>
          <a:prstGeom prst="downArrow">
            <a:avLst/>
          </a:prstGeom>
          <a:solidFill>
            <a:srgbClr val="0070C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solidFill>
                <a:schemeClr val="bg1"/>
              </a:solidFill>
            </a:endParaRPr>
          </a:p>
        </p:txBody>
      </p:sp>
      <p:sp>
        <p:nvSpPr>
          <p:cNvPr id="31" name="上箭头 30"/>
          <p:cNvSpPr/>
          <p:nvPr/>
        </p:nvSpPr>
        <p:spPr>
          <a:xfrm>
            <a:off x="4591346" y="4630963"/>
            <a:ext cx="360000" cy="432000"/>
          </a:xfrm>
          <a:prstGeom prst="upArrow">
            <a:avLst/>
          </a:prstGeom>
          <a:solidFill>
            <a:srgbClr val="0070C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solidFill>
                <a:schemeClr val="bg1"/>
              </a:solidFill>
            </a:endParaRPr>
          </a:p>
        </p:txBody>
      </p:sp>
      <p:sp>
        <p:nvSpPr>
          <p:cNvPr id="32" name="上箭头 31"/>
          <p:cNvSpPr/>
          <p:nvPr/>
        </p:nvSpPr>
        <p:spPr>
          <a:xfrm>
            <a:off x="7249609" y="4635774"/>
            <a:ext cx="360000" cy="432000"/>
          </a:xfrm>
          <a:prstGeom prst="upArrow">
            <a:avLst/>
          </a:prstGeom>
          <a:solidFill>
            <a:srgbClr val="0070C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b="1">
              <a:solidFill>
                <a:schemeClr val="bg1"/>
              </a:solidFill>
            </a:endParaRPr>
          </a:p>
        </p:txBody>
      </p:sp>
    </p:spTree>
    <p:extLst>
      <p:ext uri="{BB962C8B-B14F-4D97-AF65-F5344CB8AC3E}">
        <p14:creationId xmlns:p14="http://schemas.microsoft.com/office/powerpoint/2010/main" val="3922581627"/>
      </p:ext>
    </p:extLst>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1"/>
          <p:cNvSpPr>
            <a:spLocks noChangeArrowheads="1"/>
          </p:cNvSpPr>
          <p:nvPr/>
        </p:nvSpPr>
        <p:spPr bwMode="auto">
          <a:xfrm>
            <a:off x="751242" y="835926"/>
            <a:ext cx="11246987"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a:defRPr/>
            </a:pPr>
            <a:r>
              <a:rPr lang="zh-CN" altLang="en-US" sz="2200" kern="0" dirty="0" smtClean="0">
                <a:solidFill>
                  <a:sysClr val="windowText" lastClr="000000"/>
                </a:solidFill>
              </a:rPr>
              <a:t>         </a:t>
            </a:r>
            <a:endParaRPr kumimoji="0" lang="zh-CN" altLang="en-US" sz="2200" b="0" i="0" u="none" strike="noStrike" kern="0" cap="none" spc="0" normalizeH="0" baseline="0" noProof="0" dirty="0" smtClean="0">
              <a:ln>
                <a:noFill/>
              </a:ln>
              <a:solidFill>
                <a:sysClr val="windowText" lastClr="000000"/>
              </a:solidFill>
              <a:effectLst/>
              <a:uLnTx/>
              <a:uFillTx/>
            </a:endParaRPr>
          </a:p>
        </p:txBody>
      </p:sp>
      <p:sp>
        <p:nvSpPr>
          <p:cNvPr id="6" name="文本占位符 3"/>
          <p:cNvSpPr>
            <a:spLocks noGrp="1"/>
          </p:cNvSpPr>
          <p:nvPr>
            <p:ph type="body" sz="quarter" idx="10"/>
          </p:nvPr>
        </p:nvSpPr>
        <p:spPr>
          <a:xfrm>
            <a:off x="793505" y="335990"/>
            <a:ext cx="10800000" cy="1035609"/>
          </a:xfrm>
        </p:spPr>
        <p:txBody>
          <a:bodyPr>
            <a:noAutofit/>
          </a:bodyPr>
          <a:lstStyle/>
          <a:p>
            <a:r>
              <a:rPr lang="en-US" altLang="zh-CN" sz="3200" dirty="0">
                <a:latin typeface="+mn-lt"/>
              </a:rPr>
              <a:t>Social Construction of Rural Informatization </a:t>
            </a:r>
            <a:r>
              <a:rPr lang="en-US" altLang="zh-CN" sz="3200" dirty="0" smtClean="0">
                <a:latin typeface="+mn-lt"/>
              </a:rPr>
              <a:t>Actor-Network</a:t>
            </a:r>
          </a:p>
          <a:p>
            <a:pPr>
              <a:spcBef>
                <a:spcPts val="0"/>
              </a:spcBef>
            </a:pPr>
            <a:r>
              <a:rPr lang="en-US" altLang="zh-CN" sz="2800" dirty="0" smtClean="0">
                <a:solidFill>
                  <a:schemeClr val="bg1">
                    <a:lumMod val="50000"/>
                  </a:schemeClr>
                </a:solidFill>
                <a:latin typeface="+mn-lt"/>
              </a:rPr>
              <a:t>Rural Response Strategies</a:t>
            </a:r>
            <a:endParaRPr lang="zh-CN" altLang="en-US" sz="2800" dirty="0">
              <a:solidFill>
                <a:schemeClr val="bg1">
                  <a:lumMod val="50000"/>
                </a:schemeClr>
              </a:solidFill>
              <a:latin typeface="+mn-lt"/>
            </a:endParaRPr>
          </a:p>
        </p:txBody>
      </p:sp>
      <p:sp>
        <p:nvSpPr>
          <p:cNvPr id="5" name="任意多边形 4"/>
          <p:cNvSpPr/>
          <p:nvPr/>
        </p:nvSpPr>
        <p:spPr>
          <a:xfrm>
            <a:off x="5777022" y="1424087"/>
            <a:ext cx="1656000" cy="684000"/>
          </a:xfrm>
          <a:custGeom>
            <a:avLst/>
            <a:gdLst>
              <a:gd name="connsiteX0" fmla="*/ 0 w 2112064"/>
              <a:gd name="connsiteY0" fmla="*/ 105603 h 1056032"/>
              <a:gd name="connsiteX1" fmla="*/ 105603 w 2112064"/>
              <a:gd name="connsiteY1" fmla="*/ 0 h 1056032"/>
              <a:gd name="connsiteX2" fmla="*/ 2006461 w 2112064"/>
              <a:gd name="connsiteY2" fmla="*/ 0 h 1056032"/>
              <a:gd name="connsiteX3" fmla="*/ 2112064 w 2112064"/>
              <a:gd name="connsiteY3" fmla="*/ 105603 h 1056032"/>
              <a:gd name="connsiteX4" fmla="*/ 2112064 w 2112064"/>
              <a:gd name="connsiteY4" fmla="*/ 950429 h 1056032"/>
              <a:gd name="connsiteX5" fmla="*/ 2006461 w 2112064"/>
              <a:gd name="connsiteY5" fmla="*/ 1056032 h 1056032"/>
              <a:gd name="connsiteX6" fmla="*/ 105603 w 2112064"/>
              <a:gd name="connsiteY6" fmla="*/ 1056032 h 1056032"/>
              <a:gd name="connsiteX7" fmla="*/ 0 w 2112064"/>
              <a:gd name="connsiteY7" fmla="*/ 950429 h 1056032"/>
              <a:gd name="connsiteX8" fmla="*/ 0 w 2112064"/>
              <a:gd name="connsiteY8" fmla="*/ 105603 h 1056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12064" h="1056032">
                <a:moveTo>
                  <a:pt x="0" y="105603"/>
                </a:moveTo>
                <a:cubicBezTo>
                  <a:pt x="0" y="47280"/>
                  <a:pt x="47280" y="0"/>
                  <a:pt x="105603" y="0"/>
                </a:cubicBezTo>
                <a:lnTo>
                  <a:pt x="2006461" y="0"/>
                </a:lnTo>
                <a:cubicBezTo>
                  <a:pt x="2064784" y="0"/>
                  <a:pt x="2112064" y="47280"/>
                  <a:pt x="2112064" y="105603"/>
                </a:cubicBezTo>
                <a:lnTo>
                  <a:pt x="2112064" y="950429"/>
                </a:lnTo>
                <a:cubicBezTo>
                  <a:pt x="2112064" y="1008752"/>
                  <a:pt x="2064784" y="1056032"/>
                  <a:pt x="2006461" y="1056032"/>
                </a:cubicBezTo>
                <a:lnTo>
                  <a:pt x="105603" y="1056032"/>
                </a:lnTo>
                <a:cubicBezTo>
                  <a:pt x="47280" y="1056032"/>
                  <a:pt x="0" y="1008752"/>
                  <a:pt x="0" y="950429"/>
                </a:cubicBezTo>
                <a:lnTo>
                  <a:pt x="0" y="105603"/>
                </a:lnTo>
                <a:close/>
              </a:path>
            </a:pathLst>
          </a:custGeom>
        </p:spPr>
        <p:style>
          <a:lnRef idx="0">
            <a:schemeClr val="lt1">
              <a:hueOff val="0"/>
              <a:satOff val="0"/>
              <a:lumOff val="0"/>
              <a:alphaOff val="0"/>
            </a:schemeClr>
          </a:lnRef>
          <a:fillRef idx="3">
            <a:schemeClr val="accent1">
              <a:shade val="50000"/>
              <a:hueOff val="0"/>
              <a:satOff val="0"/>
              <a:lumOff val="0"/>
              <a:alphaOff val="0"/>
            </a:schemeClr>
          </a:fillRef>
          <a:effectRef idx="3">
            <a:schemeClr val="accent1">
              <a:shade val="50000"/>
              <a:hueOff val="0"/>
              <a:satOff val="0"/>
              <a:lumOff val="0"/>
              <a:alphaOff val="0"/>
            </a:schemeClr>
          </a:effectRef>
          <a:fontRef idx="minor">
            <a:schemeClr val="lt1"/>
          </a:fontRef>
        </p:style>
        <p:txBody>
          <a:bodyPr spcFirstLastPara="0" vert="horz" wrap="square" lIns="99510" tIns="99510" rIns="99510" bIns="99510" numCol="1" spcCol="1270" anchor="ctr" anchorCtr="0">
            <a:noAutofit/>
          </a:bodyPr>
          <a:lstStyle/>
          <a:p>
            <a:pPr lvl="0" algn="ctr" defTabSz="800100">
              <a:lnSpc>
                <a:spcPct val="90000"/>
              </a:lnSpc>
              <a:spcBef>
                <a:spcPct val="0"/>
              </a:spcBef>
              <a:spcAft>
                <a:spcPct val="35000"/>
              </a:spcAft>
            </a:pPr>
            <a:r>
              <a:rPr lang="en-US" altLang="zh-CN" sz="1800" b="1" kern="1200" dirty="0" smtClean="0"/>
              <a:t>Government</a:t>
            </a:r>
            <a:endParaRPr lang="zh-CN" altLang="en-US" sz="1800" b="1" kern="1200" dirty="0"/>
          </a:p>
        </p:txBody>
      </p:sp>
      <p:sp>
        <p:nvSpPr>
          <p:cNvPr id="11" name="任意多边形 10"/>
          <p:cNvSpPr/>
          <p:nvPr/>
        </p:nvSpPr>
        <p:spPr>
          <a:xfrm>
            <a:off x="8590518" y="4711103"/>
            <a:ext cx="1656000" cy="684000"/>
          </a:xfrm>
          <a:custGeom>
            <a:avLst/>
            <a:gdLst>
              <a:gd name="connsiteX0" fmla="*/ 0 w 2112064"/>
              <a:gd name="connsiteY0" fmla="*/ 105603 h 1056032"/>
              <a:gd name="connsiteX1" fmla="*/ 105603 w 2112064"/>
              <a:gd name="connsiteY1" fmla="*/ 0 h 1056032"/>
              <a:gd name="connsiteX2" fmla="*/ 2006461 w 2112064"/>
              <a:gd name="connsiteY2" fmla="*/ 0 h 1056032"/>
              <a:gd name="connsiteX3" fmla="*/ 2112064 w 2112064"/>
              <a:gd name="connsiteY3" fmla="*/ 105603 h 1056032"/>
              <a:gd name="connsiteX4" fmla="*/ 2112064 w 2112064"/>
              <a:gd name="connsiteY4" fmla="*/ 950429 h 1056032"/>
              <a:gd name="connsiteX5" fmla="*/ 2006461 w 2112064"/>
              <a:gd name="connsiteY5" fmla="*/ 1056032 h 1056032"/>
              <a:gd name="connsiteX6" fmla="*/ 105603 w 2112064"/>
              <a:gd name="connsiteY6" fmla="*/ 1056032 h 1056032"/>
              <a:gd name="connsiteX7" fmla="*/ 0 w 2112064"/>
              <a:gd name="connsiteY7" fmla="*/ 950429 h 1056032"/>
              <a:gd name="connsiteX8" fmla="*/ 0 w 2112064"/>
              <a:gd name="connsiteY8" fmla="*/ 105603 h 1056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12064" h="1056032">
                <a:moveTo>
                  <a:pt x="0" y="105603"/>
                </a:moveTo>
                <a:cubicBezTo>
                  <a:pt x="0" y="47280"/>
                  <a:pt x="47280" y="0"/>
                  <a:pt x="105603" y="0"/>
                </a:cubicBezTo>
                <a:lnTo>
                  <a:pt x="2006461" y="0"/>
                </a:lnTo>
                <a:cubicBezTo>
                  <a:pt x="2064784" y="0"/>
                  <a:pt x="2112064" y="47280"/>
                  <a:pt x="2112064" y="105603"/>
                </a:cubicBezTo>
                <a:lnTo>
                  <a:pt x="2112064" y="950429"/>
                </a:lnTo>
                <a:cubicBezTo>
                  <a:pt x="2112064" y="1008752"/>
                  <a:pt x="2064784" y="1056032"/>
                  <a:pt x="2006461" y="1056032"/>
                </a:cubicBezTo>
                <a:lnTo>
                  <a:pt x="105603" y="1056032"/>
                </a:lnTo>
                <a:cubicBezTo>
                  <a:pt x="47280" y="1056032"/>
                  <a:pt x="0" y="1008752"/>
                  <a:pt x="0" y="950429"/>
                </a:cubicBezTo>
                <a:lnTo>
                  <a:pt x="0" y="105603"/>
                </a:lnTo>
                <a:close/>
              </a:path>
            </a:pathLst>
          </a:custGeom>
          <a:solidFill>
            <a:schemeClr val="accent1">
              <a:lumMod val="75000"/>
            </a:schemeClr>
          </a:solidFill>
        </p:spPr>
        <p:style>
          <a:lnRef idx="0">
            <a:schemeClr val="lt1">
              <a:hueOff val="0"/>
              <a:satOff val="0"/>
              <a:lumOff val="0"/>
              <a:alphaOff val="0"/>
            </a:schemeClr>
          </a:lnRef>
          <a:fillRef idx="3">
            <a:scrgbClr r="0" g="0" b="0"/>
          </a:fillRef>
          <a:effectRef idx="3">
            <a:schemeClr val="accent1">
              <a:shade val="50000"/>
              <a:hueOff val="222839"/>
              <a:satOff val="5970"/>
              <a:lumOff val="26302"/>
              <a:alphaOff val="0"/>
            </a:schemeClr>
          </a:effectRef>
          <a:fontRef idx="minor">
            <a:schemeClr val="lt1"/>
          </a:fontRef>
        </p:style>
        <p:txBody>
          <a:bodyPr spcFirstLastPara="0" vert="horz" wrap="square" lIns="99510" tIns="99510" rIns="99510" bIns="99510" numCol="1" spcCol="1270" anchor="ctr" anchorCtr="0">
            <a:noAutofit/>
          </a:bodyPr>
          <a:lstStyle/>
          <a:p>
            <a:pPr lvl="0" algn="ctr" defTabSz="800100">
              <a:lnSpc>
                <a:spcPct val="90000"/>
              </a:lnSpc>
              <a:spcBef>
                <a:spcPct val="0"/>
              </a:spcBef>
              <a:spcAft>
                <a:spcPct val="35000"/>
              </a:spcAft>
            </a:pPr>
            <a:r>
              <a:rPr lang="en-US" altLang="zh-CN" sz="1800" b="1" kern="1200" dirty="0" smtClean="0"/>
              <a:t>E-commerce</a:t>
            </a:r>
            <a:endParaRPr lang="zh-CN" altLang="en-US" sz="1800" b="1" kern="1200" dirty="0"/>
          </a:p>
        </p:txBody>
      </p:sp>
      <p:sp>
        <p:nvSpPr>
          <p:cNvPr id="12" name="左箭头 11"/>
          <p:cNvSpPr/>
          <p:nvPr/>
        </p:nvSpPr>
        <p:spPr>
          <a:xfrm>
            <a:off x="5173990" y="4716860"/>
            <a:ext cx="3168000" cy="369612"/>
          </a:xfrm>
          <a:prstGeom prst="leftArrow">
            <a:avLst/>
          </a:prstGeom>
        </p:spPr>
        <p:style>
          <a:lnRef idx="0">
            <a:schemeClr val="accent1">
              <a:shade val="90000"/>
              <a:hueOff val="233944"/>
              <a:satOff val="-2143"/>
              <a:lumOff val="18503"/>
              <a:alphaOff val="0"/>
            </a:schemeClr>
          </a:lnRef>
          <a:fillRef idx="3">
            <a:schemeClr val="accent1">
              <a:shade val="90000"/>
              <a:hueOff val="233944"/>
              <a:satOff val="-2143"/>
              <a:lumOff val="18503"/>
              <a:alphaOff val="0"/>
            </a:schemeClr>
          </a:fillRef>
          <a:effectRef idx="3">
            <a:schemeClr val="accent1">
              <a:shade val="90000"/>
              <a:hueOff val="233944"/>
              <a:satOff val="-2143"/>
              <a:lumOff val="18503"/>
              <a:alphaOff val="0"/>
            </a:schemeClr>
          </a:effectRef>
          <a:fontRef idx="minor">
            <a:schemeClr val="lt1"/>
          </a:fontRef>
        </p:style>
        <p:txBody>
          <a:bodyPr spcFirstLastPara="0" vert="horz" wrap="square" lIns="110883" tIns="73923" rIns="110884" bIns="73922" numCol="1" spcCol="1270" anchor="ctr" anchorCtr="0">
            <a:noAutofit/>
          </a:bodyPr>
          <a:lstStyle/>
          <a:p>
            <a:pPr lvl="0" algn="ctr" defTabSz="800100">
              <a:lnSpc>
                <a:spcPct val="90000"/>
              </a:lnSpc>
              <a:spcBef>
                <a:spcPct val="0"/>
              </a:spcBef>
              <a:spcAft>
                <a:spcPct val="35000"/>
              </a:spcAft>
            </a:pPr>
            <a:endParaRPr lang="zh-CN" altLang="en-US" sz="1800" b="1" kern="1200"/>
          </a:p>
        </p:txBody>
      </p:sp>
      <p:sp>
        <p:nvSpPr>
          <p:cNvPr id="13" name="任意多边形 12"/>
          <p:cNvSpPr/>
          <p:nvPr/>
        </p:nvSpPr>
        <p:spPr>
          <a:xfrm>
            <a:off x="3311777" y="4711103"/>
            <a:ext cx="1656000" cy="684000"/>
          </a:xfrm>
          <a:custGeom>
            <a:avLst/>
            <a:gdLst>
              <a:gd name="connsiteX0" fmla="*/ 0 w 2112064"/>
              <a:gd name="connsiteY0" fmla="*/ 105603 h 1056032"/>
              <a:gd name="connsiteX1" fmla="*/ 105603 w 2112064"/>
              <a:gd name="connsiteY1" fmla="*/ 0 h 1056032"/>
              <a:gd name="connsiteX2" fmla="*/ 2006461 w 2112064"/>
              <a:gd name="connsiteY2" fmla="*/ 0 h 1056032"/>
              <a:gd name="connsiteX3" fmla="*/ 2112064 w 2112064"/>
              <a:gd name="connsiteY3" fmla="*/ 105603 h 1056032"/>
              <a:gd name="connsiteX4" fmla="*/ 2112064 w 2112064"/>
              <a:gd name="connsiteY4" fmla="*/ 950429 h 1056032"/>
              <a:gd name="connsiteX5" fmla="*/ 2006461 w 2112064"/>
              <a:gd name="connsiteY5" fmla="*/ 1056032 h 1056032"/>
              <a:gd name="connsiteX6" fmla="*/ 105603 w 2112064"/>
              <a:gd name="connsiteY6" fmla="*/ 1056032 h 1056032"/>
              <a:gd name="connsiteX7" fmla="*/ 0 w 2112064"/>
              <a:gd name="connsiteY7" fmla="*/ 950429 h 1056032"/>
              <a:gd name="connsiteX8" fmla="*/ 0 w 2112064"/>
              <a:gd name="connsiteY8" fmla="*/ 105603 h 1056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12064" h="1056032">
                <a:moveTo>
                  <a:pt x="0" y="105603"/>
                </a:moveTo>
                <a:cubicBezTo>
                  <a:pt x="0" y="47280"/>
                  <a:pt x="47280" y="0"/>
                  <a:pt x="105603" y="0"/>
                </a:cubicBezTo>
                <a:lnTo>
                  <a:pt x="2006461" y="0"/>
                </a:lnTo>
                <a:cubicBezTo>
                  <a:pt x="2064784" y="0"/>
                  <a:pt x="2112064" y="47280"/>
                  <a:pt x="2112064" y="105603"/>
                </a:cubicBezTo>
                <a:lnTo>
                  <a:pt x="2112064" y="950429"/>
                </a:lnTo>
                <a:cubicBezTo>
                  <a:pt x="2112064" y="1008752"/>
                  <a:pt x="2064784" y="1056032"/>
                  <a:pt x="2006461" y="1056032"/>
                </a:cubicBezTo>
                <a:lnTo>
                  <a:pt x="105603" y="1056032"/>
                </a:lnTo>
                <a:cubicBezTo>
                  <a:pt x="47280" y="1056032"/>
                  <a:pt x="0" y="1008752"/>
                  <a:pt x="0" y="950429"/>
                </a:cubicBezTo>
                <a:lnTo>
                  <a:pt x="0" y="105603"/>
                </a:lnTo>
                <a:close/>
              </a:path>
            </a:pathLst>
          </a:custGeom>
          <a:solidFill>
            <a:schemeClr val="accent1">
              <a:lumMod val="20000"/>
              <a:lumOff val="80000"/>
            </a:schemeClr>
          </a:solidFill>
        </p:spPr>
        <p:style>
          <a:lnRef idx="0">
            <a:schemeClr val="lt1">
              <a:hueOff val="0"/>
              <a:satOff val="0"/>
              <a:lumOff val="0"/>
              <a:alphaOff val="0"/>
            </a:schemeClr>
          </a:lnRef>
          <a:fillRef idx="3">
            <a:schemeClr val="accent1">
              <a:shade val="50000"/>
              <a:hueOff val="222839"/>
              <a:satOff val="5970"/>
              <a:lumOff val="26302"/>
              <a:alphaOff val="0"/>
            </a:schemeClr>
          </a:fillRef>
          <a:effectRef idx="3">
            <a:schemeClr val="accent1">
              <a:shade val="50000"/>
              <a:hueOff val="222839"/>
              <a:satOff val="5970"/>
              <a:lumOff val="26302"/>
              <a:alphaOff val="0"/>
            </a:schemeClr>
          </a:effectRef>
          <a:fontRef idx="minor">
            <a:schemeClr val="lt1"/>
          </a:fontRef>
        </p:style>
        <p:txBody>
          <a:bodyPr spcFirstLastPara="0" vert="horz" wrap="square" lIns="99510" tIns="99510" rIns="99510" bIns="99510" numCol="1" spcCol="1270" anchor="ctr" anchorCtr="0">
            <a:noAutofit/>
          </a:bodyPr>
          <a:lstStyle/>
          <a:p>
            <a:pPr lvl="0" algn="ctr" defTabSz="800100">
              <a:lnSpc>
                <a:spcPct val="90000"/>
              </a:lnSpc>
              <a:spcBef>
                <a:spcPct val="0"/>
              </a:spcBef>
              <a:spcAft>
                <a:spcPct val="35000"/>
              </a:spcAft>
            </a:pPr>
            <a:r>
              <a:rPr lang="en-US" altLang="zh-CN" sz="1800" b="1" kern="1200" dirty="0" smtClean="0">
                <a:solidFill>
                  <a:schemeClr val="tx1"/>
                </a:solidFill>
              </a:rPr>
              <a:t>Rural Area</a:t>
            </a:r>
            <a:endParaRPr lang="zh-CN" altLang="en-US" sz="1800" b="1" kern="1200" dirty="0">
              <a:solidFill>
                <a:schemeClr val="tx1"/>
              </a:solidFill>
            </a:endParaRPr>
          </a:p>
        </p:txBody>
      </p:sp>
      <p:sp>
        <p:nvSpPr>
          <p:cNvPr id="15" name="任意多边形 14"/>
          <p:cNvSpPr/>
          <p:nvPr/>
        </p:nvSpPr>
        <p:spPr>
          <a:xfrm rot="7457402">
            <a:off x="3626483" y="3299544"/>
            <a:ext cx="2786400" cy="369611"/>
          </a:xfrm>
          <a:custGeom>
            <a:avLst/>
            <a:gdLst>
              <a:gd name="connsiteX0" fmla="*/ 0 w 1100915"/>
              <a:gd name="connsiteY0" fmla="*/ 92403 h 369611"/>
              <a:gd name="connsiteX1" fmla="*/ 916110 w 1100915"/>
              <a:gd name="connsiteY1" fmla="*/ 92403 h 369611"/>
              <a:gd name="connsiteX2" fmla="*/ 916110 w 1100915"/>
              <a:gd name="connsiteY2" fmla="*/ 0 h 369611"/>
              <a:gd name="connsiteX3" fmla="*/ 1100915 w 1100915"/>
              <a:gd name="connsiteY3" fmla="*/ 184806 h 369611"/>
              <a:gd name="connsiteX4" fmla="*/ 916110 w 1100915"/>
              <a:gd name="connsiteY4" fmla="*/ 369611 h 369611"/>
              <a:gd name="connsiteX5" fmla="*/ 916110 w 1100915"/>
              <a:gd name="connsiteY5" fmla="*/ 277208 h 369611"/>
              <a:gd name="connsiteX6" fmla="*/ 0 w 1100915"/>
              <a:gd name="connsiteY6" fmla="*/ 277208 h 369611"/>
              <a:gd name="connsiteX7" fmla="*/ 0 w 1100915"/>
              <a:gd name="connsiteY7" fmla="*/ 92403 h 36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00915" h="369611">
                <a:moveTo>
                  <a:pt x="0" y="92403"/>
                </a:moveTo>
                <a:lnTo>
                  <a:pt x="916110" y="92403"/>
                </a:lnTo>
                <a:lnTo>
                  <a:pt x="916110" y="0"/>
                </a:lnTo>
                <a:lnTo>
                  <a:pt x="1100915" y="184806"/>
                </a:lnTo>
                <a:lnTo>
                  <a:pt x="916110" y="369611"/>
                </a:lnTo>
                <a:lnTo>
                  <a:pt x="916110" y="277208"/>
                </a:lnTo>
                <a:lnTo>
                  <a:pt x="0" y="277208"/>
                </a:lnTo>
                <a:lnTo>
                  <a:pt x="0" y="92403"/>
                </a:lnTo>
                <a:close/>
              </a:path>
            </a:pathLst>
          </a:custGeom>
        </p:spPr>
        <p:style>
          <a:lnRef idx="0">
            <a:schemeClr val="accent1">
              <a:shade val="90000"/>
              <a:hueOff val="233944"/>
              <a:satOff val="-2143"/>
              <a:lumOff val="18503"/>
              <a:alphaOff val="0"/>
            </a:schemeClr>
          </a:lnRef>
          <a:fillRef idx="3">
            <a:schemeClr val="accent1">
              <a:shade val="90000"/>
              <a:hueOff val="233944"/>
              <a:satOff val="-2143"/>
              <a:lumOff val="18503"/>
              <a:alphaOff val="0"/>
            </a:schemeClr>
          </a:fillRef>
          <a:effectRef idx="3">
            <a:schemeClr val="accent1">
              <a:shade val="90000"/>
              <a:hueOff val="233944"/>
              <a:satOff val="-2143"/>
              <a:lumOff val="18503"/>
              <a:alphaOff val="0"/>
            </a:schemeClr>
          </a:effectRef>
          <a:fontRef idx="minor">
            <a:schemeClr val="lt1"/>
          </a:fontRef>
        </p:style>
        <p:txBody>
          <a:bodyPr spcFirstLastPara="0" vert="horz" wrap="square" lIns="110882" tIns="73922" rIns="110883" bIns="73921" numCol="1" spcCol="1270" anchor="ctr" anchorCtr="0">
            <a:noAutofit/>
          </a:bodyPr>
          <a:lstStyle/>
          <a:p>
            <a:pPr lvl="0" algn="ctr" defTabSz="800100">
              <a:lnSpc>
                <a:spcPct val="90000"/>
              </a:lnSpc>
              <a:spcBef>
                <a:spcPct val="0"/>
              </a:spcBef>
              <a:spcAft>
                <a:spcPct val="35000"/>
              </a:spcAft>
            </a:pPr>
            <a:endParaRPr lang="zh-CN" altLang="en-US" sz="1800" b="1" kern="1200"/>
          </a:p>
        </p:txBody>
      </p:sp>
      <p:sp>
        <p:nvSpPr>
          <p:cNvPr id="18" name="TextBox 17"/>
          <p:cNvSpPr txBox="1"/>
          <p:nvPr/>
        </p:nvSpPr>
        <p:spPr>
          <a:xfrm rot="18247905">
            <a:off x="4126115" y="3171055"/>
            <a:ext cx="2838662" cy="615553"/>
          </a:xfrm>
          <a:prstGeom prst="rect">
            <a:avLst/>
          </a:prstGeom>
          <a:noFill/>
        </p:spPr>
        <p:txBody>
          <a:bodyPr wrap="none" rtlCol="0">
            <a:spAutoFit/>
          </a:bodyPr>
          <a:lstStyle/>
          <a:p>
            <a:pPr algn="ctr"/>
            <a:r>
              <a:rPr lang="en-US" altLang="zh-CN" dirty="0" smtClean="0"/>
              <a:t>Lead informatization</a:t>
            </a:r>
          </a:p>
          <a:p>
            <a:pPr algn="ctr"/>
            <a:r>
              <a:rPr lang="en-US" altLang="zh-CN" sz="1600" dirty="0" smtClean="0"/>
              <a:t>(ex. </a:t>
            </a:r>
            <a:r>
              <a:rPr lang="en-US" altLang="zh-CN" sz="1600" dirty="0" err="1" smtClean="0"/>
              <a:t>Yinong</a:t>
            </a:r>
            <a:r>
              <a:rPr lang="en-US" altLang="zh-CN" sz="1600" dirty="0" smtClean="0"/>
              <a:t> Information Service)</a:t>
            </a:r>
            <a:endParaRPr lang="zh-CN" altLang="en-US" sz="1600" dirty="0"/>
          </a:p>
        </p:txBody>
      </p:sp>
      <p:sp>
        <p:nvSpPr>
          <p:cNvPr id="10" name="右箭头 9"/>
          <p:cNvSpPr/>
          <p:nvPr/>
        </p:nvSpPr>
        <p:spPr>
          <a:xfrm rot="3197766">
            <a:off x="6802462" y="3237428"/>
            <a:ext cx="2785010" cy="369611"/>
          </a:xfrm>
          <a:prstGeom prst="rightArrow">
            <a:avLst/>
          </a:prstGeom>
        </p:spPr>
        <p:style>
          <a:lnRef idx="0">
            <a:schemeClr val="accent1">
              <a:shade val="90000"/>
              <a:hueOff val="0"/>
              <a:satOff val="0"/>
              <a:lumOff val="0"/>
              <a:alphaOff val="0"/>
            </a:schemeClr>
          </a:lnRef>
          <a:fillRef idx="3">
            <a:schemeClr val="accent1">
              <a:shade val="90000"/>
              <a:hueOff val="0"/>
              <a:satOff val="0"/>
              <a:lumOff val="0"/>
              <a:alphaOff val="0"/>
            </a:schemeClr>
          </a:fillRef>
          <a:effectRef idx="3">
            <a:schemeClr val="accent1">
              <a:shade val="90000"/>
              <a:hueOff val="0"/>
              <a:satOff val="0"/>
              <a:lumOff val="0"/>
              <a:alphaOff val="0"/>
            </a:schemeClr>
          </a:effectRef>
          <a:fontRef idx="minor">
            <a:schemeClr val="lt1"/>
          </a:fontRef>
        </p:style>
        <p:txBody>
          <a:bodyPr spcFirstLastPara="0" vert="horz" wrap="square" lIns="110883" tIns="73921" rIns="110882" bIns="73922" numCol="1" spcCol="1270" anchor="ctr" anchorCtr="0">
            <a:noAutofit/>
          </a:bodyPr>
          <a:lstStyle/>
          <a:p>
            <a:pPr lvl="0" algn="ctr" defTabSz="800100">
              <a:lnSpc>
                <a:spcPct val="90000"/>
              </a:lnSpc>
              <a:spcBef>
                <a:spcPct val="0"/>
              </a:spcBef>
              <a:spcAft>
                <a:spcPct val="35000"/>
              </a:spcAft>
            </a:pPr>
            <a:endParaRPr lang="zh-CN" altLang="en-US" sz="1800" b="1" kern="1200"/>
          </a:p>
        </p:txBody>
      </p:sp>
      <p:sp>
        <p:nvSpPr>
          <p:cNvPr id="16" name="右箭头 15"/>
          <p:cNvSpPr/>
          <p:nvPr/>
        </p:nvSpPr>
        <p:spPr>
          <a:xfrm rot="14036434">
            <a:off x="7230632" y="3221882"/>
            <a:ext cx="2829216" cy="360000"/>
          </a:xfrm>
          <a:prstGeom prst="rightArrow">
            <a:avLst/>
          </a:prstGeom>
        </p:spPr>
        <p:style>
          <a:lnRef idx="0">
            <a:schemeClr val="accent1">
              <a:shade val="90000"/>
              <a:hueOff val="0"/>
              <a:satOff val="0"/>
              <a:lumOff val="0"/>
              <a:alphaOff val="0"/>
            </a:schemeClr>
          </a:lnRef>
          <a:fillRef idx="3">
            <a:schemeClr val="accent1">
              <a:shade val="90000"/>
              <a:hueOff val="0"/>
              <a:satOff val="0"/>
              <a:lumOff val="0"/>
              <a:alphaOff val="0"/>
            </a:schemeClr>
          </a:fillRef>
          <a:effectRef idx="3">
            <a:schemeClr val="accent1">
              <a:shade val="90000"/>
              <a:hueOff val="0"/>
              <a:satOff val="0"/>
              <a:lumOff val="0"/>
              <a:alphaOff val="0"/>
            </a:schemeClr>
          </a:effectRef>
          <a:fontRef idx="minor">
            <a:schemeClr val="lt1"/>
          </a:fontRef>
        </p:style>
        <p:txBody>
          <a:bodyPr spcFirstLastPara="0" vert="horz" wrap="square" lIns="110883" tIns="73921" rIns="110882" bIns="73922" numCol="1" spcCol="1270" anchor="ctr" anchorCtr="0">
            <a:noAutofit/>
          </a:bodyPr>
          <a:lstStyle/>
          <a:p>
            <a:pPr lvl="0" algn="ctr" defTabSz="800100">
              <a:lnSpc>
                <a:spcPct val="90000"/>
              </a:lnSpc>
              <a:spcBef>
                <a:spcPct val="0"/>
              </a:spcBef>
              <a:spcAft>
                <a:spcPct val="35000"/>
              </a:spcAft>
            </a:pPr>
            <a:endParaRPr lang="zh-CN" altLang="en-US" sz="1800" b="1" kern="1200"/>
          </a:p>
        </p:txBody>
      </p:sp>
      <p:sp>
        <p:nvSpPr>
          <p:cNvPr id="19" name="TextBox 18"/>
          <p:cNvSpPr txBox="1"/>
          <p:nvPr/>
        </p:nvSpPr>
        <p:spPr>
          <a:xfrm rot="3199721">
            <a:off x="6863037" y="3364571"/>
            <a:ext cx="2169312" cy="369332"/>
          </a:xfrm>
          <a:prstGeom prst="rect">
            <a:avLst/>
          </a:prstGeom>
          <a:noFill/>
        </p:spPr>
        <p:txBody>
          <a:bodyPr wrap="none" rtlCol="0">
            <a:spAutoFit/>
          </a:bodyPr>
          <a:lstStyle/>
          <a:p>
            <a:r>
              <a:rPr lang="en-US" altLang="zh-CN" dirty="0" smtClean="0"/>
              <a:t>Lead informatization</a:t>
            </a:r>
            <a:endParaRPr lang="zh-CN" altLang="en-US" dirty="0"/>
          </a:p>
        </p:txBody>
      </p:sp>
      <p:sp>
        <p:nvSpPr>
          <p:cNvPr id="21" name="TextBox 20"/>
          <p:cNvSpPr txBox="1"/>
          <p:nvPr/>
        </p:nvSpPr>
        <p:spPr>
          <a:xfrm rot="3228007">
            <a:off x="7636336" y="3027629"/>
            <a:ext cx="2484000" cy="370800"/>
          </a:xfrm>
          <a:prstGeom prst="rect">
            <a:avLst/>
          </a:prstGeom>
          <a:noFill/>
        </p:spPr>
        <p:txBody>
          <a:bodyPr wrap="none" rtlCol="0">
            <a:spAutoFit/>
          </a:bodyPr>
          <a:lstStyle/>
          <a:p>
            <a:r>
              <a:rPr lang="en-US" altLang="zh-CN" dirty="0" smtClean="0"/>
              <a:t>Promote informatization</a:t>
            </a:r>
            <a:endParaRPr lang="zh-CN" altLang="en-US" dirty="0"/>
          </a:p>
        </p:txBody>
      </p:sp>
      <p:sp>
        <p:nvSpPr>
          <p:cNvPr id="22" name="TextBox 21"/>
          <p:cNvSpPr txBox="1"/>
          <p:nvPr/>
        </p:nvSpPr>
        <p:spPr>
          <a:xfrm>
            <a:off x="5493886" y="4453292"/>
            <a:ext cx="2559483" cy="369332"/>
          </a:xfrm>
          <a:prstGeom prst="rect">
            <a:avLst/>
          </a:prstGeom>
          <a:noFill/>
        </p:spPr>
        <p:txBody>
          <a:bodyPr wrap="none" rtlCol="0">
            <a:spAutoFit/>
          </a:bodyPr>
          <a:lstStyle/>
          <a:p>
            <a:r>
              <a:rPr lang="en-US" altLang="zh-CN" dirty="0" smtClean="0"/>
              <a:t>Technology &amp; Investment</a:t>
            </a:r>
            <a:endParaRPr lang="zh-CN" altLang="en-US" dirty="0"/>
          </a:p>
        </p:txBody>
      </p:sp>
      <p:grpSp>
        <p:nvGrpSpPr>
          <p:cNvPr id="4" name="组合 3"/>
          <p:cNvGrpSpPr/>
          <p:nvPr/>
        </p:nvGrpSpPr>
        <p:grpSpPr>
          <a:xfrm>
            <a:off x="5203956" y="5124090"/>
            <a:ext cx="3168000" cy="675881"/>
            <a:chOff x="5203956" y="5124090"/>
            <a:chExt cx="3168000" cy="675881"/>
          </a:xfrm>
        </p:grpSpPr>
        <p:sp>
          <p:nvSpPr>
            <p:cNvPr id="17" name="左箭头 16"/>
            <p:cNvSpPr/>
            <p:nvPr/>
          </p:nvSpPr>
          <p:spPr>
            <a:xfrm rot="10800000">
              <a:off x="5203956" y="5124090"/>
              <a:ext cx="3168000" cy="369612"/>
            </a:xfrm>
            <a:prstGeom prst="leftArrow">
              <a:avLst/>
            </a:prstGeom>
            <a:noFill/>
            <a:ln>
              <a:solidFill>
                <a:srgbClr val="FF0000"/>
              </a:solidFill>
              <a:prstDash val="dash"/>
            </a:ln>
          </p:spPr>
          <p:style>
            <a:lnRef idx="0">
              <a:schemeClr val="accent1">
                <a:shade val="90000"/>
                <a:hueOff val="233944"/>
                <a:satOff val="-2143"/>
                <a:lumOff val="18503"/>
                <a:alphaOff val="0"/>
              </a:schemeClr>
            </a:lnRef>
            <a:fillRef idx="3">
              <a:schemeClr val="accent1">
                <a:shade val="90000"/>
                <a:hueOff val="233944"/>
                <a:satOff val="-2143"/>
                <a:lumOff val="18503"/>
                <a:alphaOff val="0"/>
              </a:schemeClr>
            </a:fillRef>
            <a:effectRef idx="3">
              <a:schemeClr val="accent1">
                <a:shade val="90000"/>
                <a:hueOff val="233944"/>
                <a:satOff val="-2143"/>
                <a:lumOff val="18503"/>
                <a:alphaOff val="0"/>
              </a:schemeClr>
            </a:effectRef>
            <a:fontRef idx="minor">
              <a:schemeClr val="lt1"/>
            </a:fontRef>
          </p:style>
          <p:txBody>
            <a:bodyPr spcFirstLastPara="0" vert="horz" wrap="square" lIns="110883" tIns="73923" rIns="110884" bIns="73922" numCol="1" spcCol="1270" anchor="ctr" anchorCtr="0">
              <a:noAutofit/>
            </a:bodyPr>
            <a:lstStyle/>
            <a:p>
              <a:pPr lvl="0" algn="ctr" defTabSz="800100">
                <a:lnSpc>
                  <a:spcPct val="90000"/>
                </a:lnSpc>
                <a:spcBef>
                  <a:spcPct val="0"/>
                </a:spcBef>
                <a:spcAft>
                  <a:spcPct val="35000"/>
                </a:spcAft>
              </a:pPr>
              <a:endParaRPr lang="zh-CN" altLang="en-US" sz="1800" b="1" kern="1200"/>
            </a:p>
          </p:txBody>
        </p:sp>
        <p:sp>
          <p:nvSpPr>
            <p:cNvPr id="23" name="TextBox 22"/>
            <p:cNvSpPr txBox="1"/>
            <p:nvPr/>
          </p:nvSpPr>
          <p:spPr>
            <a:xfrm>
              <a:off x="5582010" y="5430639"/>
              <a:ext cx="2288640" cy="369332"/>
            </a:xfrm>
            <a:prstGeom prst="rect">
              <a:avLst/>
            </a:prstGeom>
            <a:noFill/>
          </p:spPr>
          <p:txBody>
            <a:bodyPr wrap="none" rtlCol="0">
              <a:spAutoFit/>
            </a:bodyPr>
            <a:lstStyle/>
            <a:p>
              <a:r>
                <a:rPr lang="en-US" altLang="zh-CN" dirty="0" smtClean="0">
                  <a:solidFill>
                    <a:srgbClr val="FF0000"/>
                  </a:solidFill>
                </a:rPr>
                <a:t>Huge potential market</a:t>
              </a:r>
            </a:p>
          </p:txBody>
        </p:sp>
      </p:grpSp>
      <p:sp>
        <p:nvSpPr>
          <p:cNvPr id="24" name="任意多边形 23"/>
          <p:cNvSpPr/>
          <p:nvPr/>
        </p:nvSpPr>
        <p:spPr>
          <a:xfrm rot="20763569">
            <a:off x="2402967" y="5133772"/>
            <a:ext cx="720000" cy="411542"/>
          </a:xfrm>
          <a:custGeom>
            <a:avLst/>
            <a:gdLst>
              <a:gd name="connsiteX0" fmla="*/ 0 w 1100915"/>
              <a:gd name="connsiteY0" fmla="*/ 92403 h 369611"/>
              <a:gd name="connsiteX1" fmla="*/ 916110 w 1100915"/>
              <a:gd name="connsiteY1" fmla="*/ 92403 h 369611"/>
              <a:gd name="connsiteX2" fmla="*/ 916110 w 1100915"/>
              <a:gd name="connsiteY2" fmla="*/ 0 h 369611"/>
              <a:gd name="connsiteX3" fmla="*/ 1100915 w 1100915"/>
              <a:gd name="connsiteY3" fmla="*/ 184806 h 369611"/>
              <a:gd name="connsiteX4" fmla="*/ 916110 w 1100915"/>
              <a:gd name="connsiteY4" fmla="*/ 369611 h 369611"/>
              <a:gd name="connsiteX5" fmla="*/ 916110 w 1100915"/>
              <a:gd name="connsiteY5" fmla="*/ 277208 h 369611"/>
              <a:gd name="connsiteX6" fmla="*/ 0 w 1100915"/>
              <a:gd name="connsiteY6" fmla="*/ 277208 h 369611"/>
              <a:gd name="connsiteX7" fmla="*/ 0 w 1100915"/>
              <a:gd name="connsiteY7" fmla="*/ 92403 h 36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00915" h="369611">
                <a:moveTo>
                  <a:pt x="0" y="92403"/>
                </a:moveTo>
                <a:lnTo>
                  <a:pt x="916110" y="92403"/>
                </a:lnTo>
                <a:lnTo>
                  <a:pt x="916110" y="0"/>
                </a:lnTo>
                <a:lnTo>
                  <a:pt x="1100915" y="184806"/>
                </a:lnTo>
                <a:lnTo>
                  <a:pt x="916110" y="369611"/>
                </a:lnTo>
                <a:lnTo>
                  <a:pt x="916110" y="277208"/>
                </a:lnTo>
                <a:lnTo>
                  <a:pt x="0" y="277208"/>
                </a:lnTo>
                <a:lnTo>
                  <a:pt x="0" y="92403"/>
                </a:lnTo>
                <a:close/>
              </a:path>
            </a:pathLst>
          </a:custGeom>
          <a:solidFill>
            <a:schemeClr val="accent1">
              <a:lumMod val="20000"/>
              <a:lumOff val="80000"/>
            </a:schemeClr>
          </a:solidFill>
        </p:spPr>
        <p:style>
          <a:lnRef idx="0">
            <a:schemeClr val="accent1">
              <a:shade val="90000"/>
              <a:hueOff val="233944"/>
              <a:satOff val="-2143"/>
              <a:lumOff val="18503"/>
              <a:alphaOff val="0"/>
            </a:schemeClr>
          </a:lnRef>
          <a:fillRef idx="3">
            <a:schemeClr val="accent1">
              <a:shade val="90000"/>
              <a:hueOff val="233944"/>
              <a:satOff val="-2143"/>
              <a:lumOff val="18503"/>
              <a:alphaOff val="0"/>
            </a:schemeClr>
          </a:fillRef>
          <a:effectRef idx="3">
            <a:schemeClr val="accent1">
              <a:shade val="90000"/>
              <a:hueOff val="233944"/>
              <a:satOff val="-2143"/>
              <a:lumOff val="18503"/>
              <a:alphaOff val="0"/>
            </a:schemeClr>
          </a:effectRef>
          <a:fontRef idx="minor">
            <a:schemeClr val="lt1"/>
          </a:fontRef>
        </p:style>
        <p:txBody>
          <a:bodyPr spcFirstLastPara="0" vert="horz" wrap="square" lIns="110882" tIns="73922" rIns="110883" bIns="73921" numCol="1" spcCol="1270" anchor="ctr" anchorCtr="0">
            <a:noAutofit/>
          </a:bodyPr>
          <a:lstStyle/>
          <a:p>
            <a:pPr lvl="0" algn="ctr" defTabSz="800100">
              <a:lnSpc>
                <a:spcPct val="90000"/>
              </a:lnSpc>
              <a:spcBef>
                <a:spcPct val="0"/>
              </a:spcBef>
              <a:spcAft>
                <a:spcPct val="35000"/>
              </a:spcAft>
            </a:pPr>
            <a:endParaRPr lang="zh-CN" altLang="en-US" sz="1800" b="1" kern="1200"/>
          </a:p>
        </p:txBody>
      </p:sp>
      <p:sp>
        <p:nvSpPr>
          <p:cNvPr id="25" name="右箭头 24"/>
          <p:cNvSpPr/>
          <p:nvPr/>
        </p:nvSpPr>
        <p:spPr>
          <a:xfrm rot="1691330">
            <a:off x="2386819" y="4400388"/>
            <a:ext cx="792000" cy="369611"/>
          </a:xfrm>
          <a:prstGeom prst="rightArrow">
            <a:avLst/>
          </a:prstGeom>
          <a:solidFill>
            <a:schemeClr val="accent1">
              <a:lumMod val="20000"/>
              <a:lumOff val="80000"/>
            </a:schemeClr>
          </a:solidFill>
        </p:spPr>
        <p:style>
          <a:lnRef idx="0">
            <a:schemeClr val="accent1">
              <a:shade val="90000"/>
              <a:hueOff val="0"/>
              <a:satOff val="0"/>
              <a:lumOff val="0"/>
              <a:alphaOff val="0"/>
            </a:schemeClr>
          </a:lnRef>
          <a:fillRef idx="3">
            <a:schemeClr val="accent1">
              <a:shade val="90000"/>
              <a:hueOff val="0"/>
              <a:satOff val="0"/>
              <a:lumOff val="0"/>
              <a:alphaOff val="0"/>
            </a:schemeClr>
          </a:fillRef>
          <a:effectRef idx="3">
            <a:schemeClr val="accent1">
              <a:shade val="90000"/>
              <a:hueOff val="0"/>
              <a:satOff val="0"/>
              <a:lumOff val="0"/>
              <a:alphaOff val="0"/>
            </a:schemeClr>
          </a:effectRef>
          <a:fontRef idx="minor">
            <a:schemeClr val="lt1"/>
          </a:fontRef>
        </p:style>
        <p:txBody>
          <a:bodyPr spcFirstLastPara="0" vert="horz" wrap="square" lIns="110883" tIns="73921" rIns="110882" bIns="73922" numCol="1" spcCol="1270" anchor="ctr" anchorCtr="0">
            <a:noAutofit/>
          </a:bodyPr>
          <a:lstStyle/>
          <a:p>
            <a:pPr lvl="0" algn="ctr" defTabSz="800100">
              <a:lnSpc>
                <a:spcPct val="90000"/>
              </a:lnSpc>
              <a:spcBef>
                <a:spcPct val="0"/>
              </a:spcBef>
              <a:spcAft>
                <a:spcPct val="35000"/>
              </a:spcAft>
            </a:pPr>
            <a:endParaRPr lang="zh-CN" altLang="en-US" sz="1800" b="1" kern="1200"/>
          </a:p>
        </p:txBody>
      </p:sp>
      <p:sp>
        <p:nvSpPr>
          <p:cNvPr id="26" name="任意多边形 25"/>
          <p:cNvSpPr/>
          <p:nvPr/>
        </p:nvSpPr>
        <p:spPr>
          <a:xfrm>
            <a:off x="596910" y="3900261"/>
            <a:ext cx="1656000" cy="864000"/>
          </a:xfrm>
          <a:custGeom>
            <a:avLst/>
            <a:gdLst>
              <a:gd name="connsiteX0" fmla="*/ 0 w 2112064"/>
              <a:gd name="connsiteY0" fmla="*/ 105603 h 1056032"/>
              <a:gd name="connsiteX1" fmla="*/ 105603 w 2112064"/>
              <a:gd name="connsiteY1" fmla="*/ 0 h 1056032"/>
              <a:gd name="connsiteX2" fmla="*/ 2006461 w 2112064"/>
              <a:gd name="connsiteY2" fmla="*/ 0 h 1056032"/>
              <a:gd name="connsiteX3" fmla="*/ 2112064 w 2112064"/>
              <a:gd name="connsiteY3" fmla="*/ 105603 h 1056032"/>
              <a:gd name="connsiteX4" fmla="*/ 2112064 w 2112064"/>
              <a:gd name="connsiteY4" fmla="*/ 950429 h 1056032"/>
              <a:gd name="connsiteX5" fmla="*/ 2006461 w 2112064"/>
              <a:gd name="connsiteY5" fmla="*/ 1056032 h 1056032"/>
              <a:gd name="connsiteX6" fmla="*/ 105603 w 2112064"/>
              <a:gd name="connsiteY6" fmla="*/ 1056032 h 1056032"/>
              <a:gd name="connsiteX7" fmla="*/ 0 w 2112064"/>
              <a:gd name="connsiteY7" fmla="*/ 950429 h 1056032"/>
              <a:gd name="connsiteX8" fmla="*/ 0 w 2112064"/>
              <a:gd name="connsiteY8" fmla="*/ 105603 h 1056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12064" h="1056032">
                <a:moveTo>
                  <a:pt x="0" y="105603"/>
                </a:moveTo>
                <a:cubicBezTo>
                  <a:pt x="0" y="47280"/>
                  <a:pt x="47280" y="0"/>
                  <a:pt x="105603" y="0"/>
                </a:cubicBezTo>
                <a:lnTo>
                  <a:pt x="2006461" y="0"/>
                </a:lnTo>
                <a:cubicBezTo>
                  <a:pt x="2064784" y="0"/>
                  <a:pt x="2112064" y="47280"/>
                  <a:pt x="2112064" y="105603"/>
                </a:cubicBezTo>
                <a:lnTo>
                  <a:pt x="2112064" y="950429"/>
                </a:lnTo>
                <a:cubicBezTo>
                  <a:pt x="2112064" y="1008752"/>
                  <a:pt x="2064784" y="1056032"/>
                  <a:pt x="2006461" y="1056032"/>
                </a:cubicBezTo>
                <a:lnTo>
                  <a:pt x="105603" y="1056032"/>
                </a:lnTo>
                <a:cubicBezTo>
                  <a:pt x="47280" y="1056032"/>
                  <a:pt x="0" y="1008752"/>
                  <a:pt x="0" y="950429"/>
                </a:cubicBezTo>
                <a:lnTo>
                  <a:pt x="0" y="105603"/>
                </a:lnTo>
                <a:close/>
              </a:path>
            </a:pathLst>
          </a:custGeom>
          <a:solidFill>
            <a:schemeClr val="accent1">
              <a:lumMod val="20000"/>
              <a:lumOff val="80000"/>
            </a:schemeClr>
          </a:solidFill>
        </p:spPr>
        <p:style>
          <a:lnRef idx="0">
            <a:schemeClr val="lt1">
              <a:hueOff val="0"/>
              <a:satOff val="0"/>
              <a:lumOff val="0"/>
              <a:alphaOff val="0"/>
            </a:schemeClr>
          </a:lnRef>
          <a:fillRef idx="3">
            <a:schemeClr val="accent1">
              <a:shade val="50000"/>
              <a:hueOff val="222839"/>
              <a:satOff val="5970"/>
              <a:lumOff val="26302"/>
              <a:alphaOff val="0"/>
            </a:schemeClr>
          </a:fillRef>
          <a:effectRef idx="3">
            <a:schemeClr val="accent1">
              <a:shade val="50000"/>
              <a:hueOff val="222839"/>
              <a:satOff val="5970"/>
              <a:lumOff val="26302"/>
              <a:alphaOff val="0"/>
            </a:schemeClr>
          </a:effectRef>
          <a:fontRef idx="minor">
            <a:schemeClr val="lt1"/>
          </a:fontRef>
        </p:style>
        <p:txBody>
          <a:bodyPr spcFirstLastPara="0" vert="horz" wrap="square" lIns="99510" tIns="99510" rIns="99510" bIns="99510" numCol="1" spcCol="1270" anchor="ctr" anchorCtr="0">
            <a:noAutofit/>
          </a:bodyPr>
          <a:lstStyle/>
          <a:p>
            <a:pPr lvl="0" algn="ctr" defTabSz="800100">
              <a:lnSpc>
                <a:spcPct val="90000"/>
              </a:lnSpc>
              <a:spcBef>
                <a:spcPct val="0"/>
              </a:spcBef>
              <a:spcAft>
                <a:spcPct val="35000"/>
              </a:spcAft>
            </a:pPr>
            <a:r>
              <a:rPr lang="en-US" altLang="zh-CN" sz="1800" kern="1200" dirty="0" smtClean="0">
                <a:solidFill>
                  <a:schemeClr val="tx1"/>
                </a:solidFill>
              </a:rPr>
              <a:t>Rural information infrastructure</a:t>
            </a:r>
            <a:endParaRPr lang="zh-CN" altLang="en-US" sz="1800" kern="1200" dirty="0">
              <a:solidFill>
                <a:schemeClr val="tx1"/>
              </a:solidFill>
            </a:endParaRPr>
          </a:p>
        </p:txBody>
      </p:sp>
      <p:sp>
        <p:nvSpPr>
          <p:cNvPr id="27" name="任意多边形 26"/>
          <p:cNvSpPr/>
          <p:nvPr/>
        </p:nvSpPr>
        <p:spPr>
          <a:xfrm>
            <a:off x="596910" y="5135372"/>
            <a:ext cx="1656000" cy="612000"/>
          </a:xfrm>
          <a:custGeom>
            <a:avLst/>
            <a:gdLst>
              <a:gd name="connsiteX0" fmla="*/ 0 w 2112064"/>
              <a:gd name="connsiteY0" fmla="*/ 105603 h 1056032"/>
              <a:gd name="connsiteX1" fmla="*/ 105603 w 2112064"/>
              <a:gd name="connsiteY1" fmla="*/ 0 h 1056032"/>
              <a:gd name="connsiteX2" fmla="*/ 2006461 w 2112064"/>
              <a:gd name="connsiteY2" fmla="*/ 0 h 1056032"/>
              <a:gd name="connsiteX3" fmla="*/ 2112064 w 2112064"/>
              <a:gd name="connsiteY3" fmla="*/ 105603 h 1056032"/>
              <a:gd name="connsiteX4" fmla="*/ 2112064 w 2112064"/>
              <a:gd name="connsiteY4" fmla="*/ 950429 h 1056032"/>
              <a:gd name="connsiteX5" fmla="*/ 2006461 w 2112064"/>
              <a:gd name="connsiteY5" fmla="*/ 1056032 h 1056032"/>
              <a:gd name="connsiteX6" fmla="*/ 105603 w 2112064"/>
              <a:gd name="connsiteY6" fmla="*/ 1056032 h 1056032"/>
              <a:gd name="connsiteX7" fmla="*/ 0 w 2112064"/>
              <a:gd name="connsiteY7" fmla="*/ 950429 h 1056032"/>
              <a:gd name="connsiteX8" fmla="*/ 0 w 2112064"/>
              <a:gd name="connsiteY8" fmla="*/ 105603 h 1056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12064" h="1056032">
                <a:moveTo>
                  <a:pt x="0" y="105603"/>
                </a:moveTo>
                <a:cubicBezTo>
                  <a:pt x="0" y="47280"/>
                  <a:pt x="47280" y="0"/>
                  <a:pt x="105603" y="0"/>
                </a:cubicBezTo>
                <a:lnTo>
                  <a:pt x="2006461" y="0"/>
                </a:lnTo>
                <a:cubicBezTo>
                  <a:pt x="2064784" y="0"/>
                  <a:pt x="2112064" y="47280"/>
                  <a:pt x="2112064" y="105603"/>
                </a:cubicBezTo>
                <a:lnTo>
                  <a:pt x="2112064" y="950429"/>
                </a:lnTo>
                <a:cubicBezTo>
                  <a:pt x="2112064" y="1008752"/>
                  <a:pt x="2064784" y="1056032"/>
                  <a:pt x="2006461" y="1056032"/>
                </a:cubicBezTo>
                <a:lnTo>
                  <a:pt x="105603" y="1056032"/>
                </a:lnTo>
                <a:cubicBezTo>
                  <a:pt x="47280" y="1056032"/>
                  <a:pt x="0" y="1008752"/>
                  <a:pt x="0" y="950429"/>
                </a:cubicBezTo>
                <a:lnTo>
                  <a:pt x="0" y="105603"/>
                </a:lnTo>
                <a:close/>
              </a:path>
            </a:pathLst>
          </a:custGeom>
          <a:solidFill>
            <a:schemeClr val="accent1">
              <a:lumMod val="20000"/>
              <a:lumOff val="80000"/>
            </a:schemeClr>
          </a:solidFill>
        </p:spPr>
        <p:style>
          <a:lnRef idx="0">
            <a:schemeClr val="lt1">
              <a:hueOff val="0"/>
              <a:satOff val="0"/>
              <a:lumOff val="0"/>
              <a:alphaOff val="0"/>
            </a:schemeClr>
          </a:lnRef>
          <a:fillRef idx="3">
            <a:schemeClr val="accent1">
              <a:shade val="50000"/>
              <a:hueOff val="222839"/>
              <a:satOff val="5970"/>
              <a:lumOff val="26302"/>
              <a:alphaOff val="0"/>
            </a:schemeClr>
          </a:fillRef>
          <a:effectRef idx="3">
            <a:schemeClr val="accent1">
              <a:shade val="50000"/>
              <a:hueOff val="222839"/>
              <a:satOff val="5970"/>
              <a:lumOff val="26302"/>
              <a:alphaOff val="0"/>
            </a:schemeClr>
          </a:effectRef>
          <a:fontRef idx="minor">
            <a:schemeClr val="lt1"/>
          </a:fontRef>
        </p:style>
        <p:txBody>
          <a:bodyPr spcFirstLastPara="0" vert="horz" wrap="square" lIns="99510" tIns="99510" rIns="99510" bIns="99510" numCol="1" spcCol="1270" anchor="ctr" anchorCtr="0">
            <a:noAutofit/>
          </a:bodyPr>
          <a:lstStyle/>
          <a:p>
            <a:pPr lvl="0" algn="ctr" defTabSz="800100">
              <a:lnSpc>
                <a:spcPct val="90000"/>
              </a:lnSpc>
              <a:spcBef>
                <a:spcPct val="0"/>
              </a:spcBef>
              <a:spcAft>
                <a:spcPct val="35000"/>
              </a:spcAft>
            </a:pPr>
            <a:r>
              <a:rPr lang="en-US" altLang="zh-CN" dirty="0" smtClean="0">
                <a:solidFill>
                  <a:schemeClr val="tx1"/>
                </a:solidFill>
              </a:rPr>
              <a:t>Rural internet users</a:t>
            </a:r>
            <a:endParaRPr lang="zh-CN" altLang="en-US" sz="1800" kern="1200" dirty="0">
              <a:solidFill>
                <a:schemeClr val="tx1"/>
              </a:solidFill>
            </a:endParaRPr>
          </a:p>
        </p:txBody>
      </p:sp>
      <p:grpSp>
        <p:nvGrpSpPr>
          <p:cNvPr id="3" name="组合 2"/>
          <p:cNvGrpSpPr/>
          <p:nvPr/>
        </p:nvGrpSpPr>
        <p:grpSpPr>
          <a:xfrm>
            <a:off x="4086619" y="1997124"/>
            <a:ext cx="695017" cy="2786400"/>
            <a:chOff x="4086619" y="1997124"/>
            <a:chExt cx="695017" cy="2786400"/>
          </a:xfrm>
        </p:grpSpPr>
        <p:sp>
          <p:nvSpPr>
            <p:cNvPr id="14" name="任意多边形 13"/>
            <p:cNvSpPr/>
            <p:nvPr/>
          </p:nvSpPr>
          <p:spPr>
            <a:xfrm rot="18246206">
              <a:off x="3203631" y="3205518"/>
              <a:ext cx="2786400" cy="369611"/>
            </a:xfrm>
            <a:custGeom>
              <a:avLst/>
              <a:gdLst>
                <a:gd name="connsiteX0" fmla="*/ 0 w 1100915"/>
                <a:gd name="connsiteY0" fmla="*/ 92403 h 369611"/>
                <a:gd name="connsiteX1" fmla="*/ 916110 w 1100915"/>
                <a:gd name="connsiteY1" fmla="*/ 92403 h 369611"/>
                <a:gd name="connsiteX2" fmla="*/ 916110 w 1100915"/>
                <a:gd name="connsiteY2" fmla="*/ 0 h 369611"/>
                <a:gd name="connsiteX3" fmla="*/ 1100915 w 1100915"/>
                <a:gd name="connsiteY3" fmla="*/ 184806 h 369611"/>
                <a:gd name="connsiteX4" fmla="*/ 916110 w 1100915"/>
                <a:gd name="connsiteY4" fmla="*/ 369611 h 369611"/>
                <a:gd name="connsiteX5" fmla="*/ 916110 w 1100915"/>
                <a:gd name="connsiteY5" fmla="*/ 277208 h 369611"/>
                <a:gd name="connsiteX6" fmla="*/ 0 w 1100915"/>
                <a:gd name="connsiteY6" fmla="*/ 277208 h 369611"/>
                <a:gd name="connsiteX7" fmla="*/ 0 w 1100915"/>
                <a:gd name="connsiteY7" fmla="*/ 92403 h 3696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100915" h="369611">
                  <a:moveTo>
                    <a:pt x="0" y="92403"/>
                  </a:moveTo>
                  <a:lnTo>
                    <a:pt x="916110" y="92403"/>
                  </a:lnTo>
                  <a:lnTo>
                    <a:pt x="916110" y="0"/>
                  </a:lnTo>
                  <a:lnTo>
                    <a:pt x="1100915" y="184806"/>
                  </a:lnTo>
                  <a:lnTo>
                    <a:pt x="916110" y="369611"/>
                  </a:lnTo>
                  <a:lnTo>
                    <a:pt x="916110" y="277208"/>
                  </a:lnTo>
                  <a:lnTo>
                    <a:pt x="0" y="277208"/>
                  </a:lnTo>
                  <a:lnTo>
                    <a:pt x="0" y="92403"/>
                  </a:lnTo>
                  <a:close/>
                </a:path>
              </a:pathLst>
            </a:custGeom>
            <a:noFill/>
            <a:ln>
              <a:solidFill>
                <a:srgbClr val="FF0000"/>
              </a:solidFill>
              <a:prstDash val="dash"/>
            </a:ln>
          </p:spPr>
          <p:style>
            <a:lnRef idx="0">
              <a:schemeClr val="accent1">
                <a:shade val="90000"/>
                <a:hueOff val="233944"/>
                <a:satOff val="-2143"/>
                <a:lumOff val="18503"/>
                <a:alphaOff val="0"/>
              </a:schemeClr>
            </a:lnRef>
            <a:fillRef idx="3">
              <a:schemeClr val="accent1">
                <a:shade val="90000"/>
                <a:hueOff val="233944"/>
                <a:satOff val="-2143"/>
                <a:lumOff val="18503"/>
                <a:alphaOff val="0"/>
              </a:schemeClr>
            </a:fillRef>
            <a:effectRef idx="3">
              <a:schemeClr val="accent1">
                <a:shade val="90000"/>
                <a:hueOff val="233944"/>
                <a:satOff val="-2143"/>
                <a:lumOff val="18503"/>
                <a:alphaOff val="0"/>
              </a:schemeClr>
            </a:effectRef>
            <a:fontRef idx="minor">
              <a:schemeClr val="lt1"/>
            </a:fontRef>
          </p:style>
          <p:txBody>
            <a:bodyPr spcFirstLastPara="0" vert="horz" wrap="square" lIns="110882" tIns="73922" rIns="110883" bIns="73921" numCol="1" spcCol="1270" anchor="ctr" anchorCtr="0">
              <a:noAutofit/>
            </a:bodyPr>
            <a:lstStyle/>
            <a:p>
              <a:pPr lvl="0" algn="ctr" defTabSz="800100">
                <a:lnSpc>
                  <a:spcPct val="90000"/>
                </a:lnSpc>
                <a:spcBef>
                  <a:spcPct val="0"/>
                </a:spcBef>
                <a:spcAft>
                  <a:spcPct val="35000"/>
                </a:spcAft>
              </a:pPr>
              <a:endParaRPr lang="zh-CN" altLang="en-US" sz="1800" b="1" kern="1200"/>
            </a:p>
          </p:txBody>
        </p:sp>
        <p:sp>
          <p:nvSpPr>
            <p:cNvPr id="28" name="TextBox 27"/>
            <p:cNvSpPr txBox="1"/>
            <p:nvPr/>
          </p:nvSpPr>
          <p:spPr>
            <a:xfrm rot="18245273">
              <a:off x="3462538" y="3199462"/>
              <a:ext cx="1617494" cy="369332"/>
            </a:xfrm>
            <a:prstGeom prst="rect">
              <a:avLst/>
            </a:prstGeom>
            <a:noFill/>
          </p:spPr>
          <p:txBody>
            <a:bodyPr wrap="none" rtlCol="0">
              <a:spAutoFit/>
            </a:bodyPr>
            <a:lstStyle/>
            <a:p>
              <a:r>
                <a:rPr lang="en-US" altLang="zh-CN" dirty="0" smtClean="0">
                  <a:solidFill>
                    <a:srgbClr val="FF0000"/>
                  </a:solidFill>
                </a:rPr>
                <a:t>Weak response</a:t>
              </a:r>
              <a:endParaRPr lang="zh-CN" altLang="en-US" dirty="0">
                <a:solidFill>
                  <a:srgbClr val="FF0000"/>
                </a:solidFill>
              </a:endParaRPr>
            </a:p>
          </p:txBody>
        </p:sp>
      </p:grpSp>
      <p:sp>
        <p:nvSpPr>
          <p:cNvPr id="29" name="Rectangle 3"/>
          <p:cNvSpPr txBox="1">
            <a:spLocks noChangeArrowheads="1"/>
          </p:cNvSpPr>
          <p:nvPr/>
        </p:nvSpPr>
        <p:spPr bwMode="auto">
          <a:xfrm>
            <a:off x="289481" y="1720183"/>
            <a:ext cx="3694634" cy="13824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lvl="0" eaLnBrk="1" hangingPunct="1">
              <a:lnSpc>
                <a:spcPct val="120000"/>
              </a:lnSpc>
              <a:defRPr/>
            </a:pPr>
            <a:r>
              <a:rPr lang="en-US" altLang="zh-CN" sz="1800" noProof="0" dirty="0" smtClean="0">
                <a:solidFill>
                  <a:srgbClr val="FF0000"/>
                </a:solidFill>
                <a:ea typeface="宋体"/>
              </a:rPr>
              <a:t>Installment of hardware facilities cannot fully inspire farmers’ awareness of informatization application. </a:t>
            </a:r>
            <a:endParaRPr kumimoji="1" lang="zh-CN" altLang="en-US" sz="1800" b="0" i="0" u="none" strike="noStrike" kern="1200" cap="none" spc="0" normalizeH="0" baseline="0" noProof="0" dirty="0" smtClean="0">
              <a:ln>
                <a:noFill/>
              </a:ln>
              <a:solidFill>
                <a:srgbClr val="FF0000"/>
              </a:solidFill>
              <a:effectLst/>
              <a:uLnTx/>
              <a:uFillTx/>
              <a:ea typeface="宋体"/>
            </a:endParaRPr>
          </a:p>
        </p:txBody>
      </p:sp>
    </p:spTree>
    <p:extLst>
      <p:ext uri="{BB962C8B-B14F-4D97-AF65-F5344CB8AC3E}">
        <p14:creationId xmlns:p14="http://schemas.microsoft.com/office/powerpoint/2010/main" val="2388014052"/>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childTnLst>
                                </p:cTn>
                              </p:par>
                              <p:par>
                                <p:cTn id="7" presetID="10"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animEffect transition="in" filter="fade">
                                      <p:cBhvr>
                                        <p:cTn id="9" dur="500"/>
                                        <p:tgtEl>
                                          <p:spTgt spid="3"/>
                                        </p:tgtEl>
                                      </p:cBhvr>
                                    </p:animEffect>
                                  </p:childTnLst>
                                </p:cTn>
                              </p:par>
                              <p:par>
                                <p:cTn id="10" presetID="10" presetClass="entr" presetSubtype="0" fill="hold" nodeType="with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1"/>
          <p:cNvSpPr>
            <a:spLocks noChangeArrowheads="1"/>
          </p:cNvSpPr>
          <p:nvPr/>
        </p:nvSpPr>
        <p:spPr bwMode="auto">
          <a:xfrm>
            <a:off x="751242" y="835926"/>
            <a:ext cx="11246987"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a:defRPr/>
            </a:pPr>
            <a:r>
              <a:rPr lang="zh-CN" altLang="en-US" sz="2200" kern="0" dirty="0" smtClean="0">
                <a:solidFill>
                  <a:sysClr val="windowText" lastClr="000000"/>
                </a:solidFill>
              </a:rPr>
              <a:t>         </a:t>
            </a:r>
            <a:endParaRPr kumimoji="0" lang="zh-CN" altLang="en-US" sz="2200" b="0" i="0" u="none" strike="noStrike" kern="0" cap="none" spc="0" normalizeH="0" baseline="0" noProof="0" dirty="0" smtClean="0">
              <a:ln>
                <a:noFill/>
              </a:ln>
              <a:solidFill>
                <a:sysClr val="windowText" lastClr="000000"/>
              </a:solidFill>
              <a:effectLst/>
              <a:uLnTx/>
              <a:uFillTx/>
            </a:endParaRPr>
          </a:p>
        </p:txBody>
      </p:sp>
      <p:sp>
        <p:nvSpPr>
          <p:cNvPr id="6" name="文本占位符 3"/>
          <p:cNvSpPr>
            <a:spLocks noGrp="1"/>
          </p:cNvSpPr>
          <p:nvPr>
            <p:ph type="body" sz="quarter" idx="10"/>
          </p:nvPr>
        </p:nvSpPr>
        <p:spPr>
          <a:xfrm>
            <a:off x="793505" y="335990"/>
            <a:ext cx="10800000" cy="1035609"/>
          </a:xfrm>
        </p:spPr>
        <p:txBody>
          <a:bodyPr>
            <a:noAutofit/>
          </a:bodyPr>
          <a:lstStyle/>
          <a:p>
            <a:r>
              <a:rPr lang="en-US" altLang="zh-CN" sz="3200" dirty="0">
                <a:latin typeface="+mn-lt"/>
              </a:rPr>
              <a:t>Social Construction of Rural Informatization </a:t>
            </a:r>
            <a:r>
              <a:rPr lang="en-US" altLang="zh-CN" sz="3200" dirty="0" smtClean="0">
                <a:latin typeface="+mn-lt"/>
              </a:rPr>
              <a:t>Actor-Network</a:t>
            </a:r>
          </a:p>
          <a:p>
            <a:pPr>
              <a:spcBef>
                <a:spcPts val="0"/>
              </a:spcBef>
            </a:pPr>
            <a:r>
              <a:rPr lang="en-US" altLang="zh-CN" sz="2800" dirty="0" smtClean="0">
                <a:solidFill>
                  <a:schemeClr val="bg1">
                    <a:lumMod val="50000"/>
                  </a:schemeClr>
                </a:solidFill>
                <a:latin typeface="+mn-lt"/>
              </a:rPr>
              <a:t>Rural Informatization Actor-Network Structure</a:t>
            </a:r>
            <a:endParaRPr lang="zh-CN" altLang="en-US" sz="2800" dirty="0">
              <a:solidFill>
                <a:schemeClr val="bg1">
                  <a:lumMod val="50000"/>
                </a:schemeClr>
              </a:solidFill>
              <a:latin typeface="+mn-lt"/>
            </a:endParaRPr>
          </a:p>
        </p:txBody>
      </p:sp>
      <p:grpSp>
        <p:nvGrpSpPr>
          <p:cNvPr id="74" name="组合 73"/>
          <p:cNvGrpSpPr/>
          <p:nvPr/>
        </p:nvGrpSpPr>
        <p:grpSpPr>
          <a:xfrm>
            <a:off x="444126" y="1679006"/>
            <a:ext cx="11398159" cy="4278550"/>
            <a:chOff x="444126" y="1679006"/>
            <a:chExt cx="11398159" cy="4278550"/>
          </a:xfrm>
        </p:grpSpPr>
        <p:grpSp>
          <p:nvGrpSpPr>
            <p:cNvPr id="73" name="组合 72"/>
            <p:cNvGrpSpPr/>
            <p:nvPr/>
          </p:nvGrpSpPr>
          <p:grpSpPr>
            <a:xfrm>
              <a:off x="444126" y="1679006"/>
              <a:ext cx="11398159" cy="3746657"/>
              <a:chOff x="444126" y="1679006"/>
              <a:chExt cx="11398159" cy="3746657"/>
            </a:xfrm>
          </p:grpSpPr>
          <p:grpSp>
            <p:nvGrpSpPr>
              <p:cNvPr id="4" name="组合 3"/>
              <p:cNvGrpSpPr/>
              <p:nvPr/>
            </p:nvGrpSpPr>
            <p:grpSpPr>
              <a:xfrm>
                <a:off x="444126" y="1946366"/>
                <a:ext cx="904414" cy="3226525"/>
                <a:chOff x="1423851" y="1946366"/>
                <a:chExt cx="904414" cy="3226525"/>
              </a:xfrm>
              <a:solidFill>
                <a:srgbClr val="0070C0"/>
              </a:solidFill>
            </p:grpSpPr>
            <p:sp>
              <p:nvSpPr>
                <p:cNvPr id="2" name="圆角矩形 1"/>
                <p:cNvSpPr/>
                <p:nvPr/>
              </p:nvSpPr>
              <p:spPr>
                <a:xfrm>
                  <a:off x="1423851" y="1946366"/>
                  <a:ext cx="888285" cy="3226525"/>
                </a:xfrm>
                <a:prstGeom prst="roundRect">
                  <a:avLst/>
                </a:prstGeom>
                <a:grp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3" name="TextBox 2"/>
                <p:cNvSpPr txBox="1"/>
                <p:nvPr/>
              </p:nvSpPr>
              <p:spPr>
                <a:xfrm>
                  <a:off x="1423851" y="3183578"/>
                  <a:ext cx="904414" cy="707886"/>
                </a:xfrm>
                <a:prstGeom prst="rect">
                  <a:avLst/>
                </a:prstGeom>
                <a:grpFill/>
              </p:spPr>
              <p:txBody>
                <a:bodyPr wrap="none" rtlCol="0">
                  <a:spAutoFit/>
                </a:bodyPr>
                <a:lstStyle/>
                <a:p>
                  <a:pPr algn="ctr"/>
                  <a:r>
                    <a:rPr lang="en-US" altLang="zh-CN" sz="2000" b="1" dirty="0" smtClean="0">
                      <a:solidFill>
                        <a:schemeClr val="bg1"/>
                      </a:solidFill>
                    </a:rPr>
                    <a:t>Supply</a:t>
                  </a:r>
                </a:p>
                <a:p>
                  <a:pPr algn="ctr"/>
                  <a:r>
                    <a:rPr lang="en-US" altLang="zh-CN" sz="2000" b="1" dirty="0" smtClean="0">
                      <a:solidFill>
                        <a:schemeClr val="bg1"/>
                      </a:solidFill>
                    </a:rPr>
                    <a:t>Side</a:t>
                  </a:r>
                  <a:endParaRPr lang="zh-CN" altLang="en-US" sz="2000" b="1" dirty="0">
                    <a:solidFill>
                      <a:schemeClr val="bg1"/>
                    </a:solidFill>
                  </a:endParaRPr>
                </a:p>
              </p:txBody>
            </p:sp>
          </p:grpSp>
          <p:grpSp>
            <p:nvGrpSpPr>
              <p:cNvPr id="9" name="组合 8"/>
              <p:cNvGrpSpPr/>
              <p:nvPr/>
            </p:nvGrpSpPr>
            <p:grpSpPr>
              <a:xfrm>
                <a:off x="10755129" y="1946366"/>
                <a:ext cx="1087156" cy="3226525"/>
                <a:chOff x="1342059" y="1946366"/>
                <a:chExt cx="1394643" cy="3226525"/>
              </a:xfrm>
              <a:solidFill>
                <a:srgbClr val="0070C0"/>
              </a:solidFill>
            </p:grpSpPr>
            <p:sp>
              <p:nvSpPr>
                <p:cNvPr id="10" name="圆角矩形 9"/>
                <p:cNvSpPr/>
                <p:nvPr/>
              </p:nvSpPr>
              <p:spPr>
                <a:xfrm>
                  <a:off x="1423851" y="1946366"/>
                  <a:ext cx="1201783" cy="3226525"/>
                </a:xfrm>
                <a:prstGeom prst="roundRect">
                  <a:avLst/>
                </a:prstGeom>
                <a:grp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11" name="TextBox 10"/>
                <p:cNvSpPr txBox="1"/>
                <p:nvPr/>
              </p:nvSpPr>
              <p:spPr>
                <a:xfrm>
                  <a:off x="1342059" y="3122023"/>
                  <a:ext cx="1394643" cy="707886"/>
                </a:xfrm>
                <a:prstGeom prst="rect">
                  <a:avLst/>
                </a:prstGeom>
                <a:noFill/>
              </p:spPr>
              <p:txBody>
                <a:bodyPr wrap="none" rtlCol="0">
                  <a:spAutoFit/>
                </a:bodyPr>
                <a:lstStyle/>
                <a:p>
                  <a:pPr algn="ctr"/>
                  <a:r>
                    <a:rPr lang="en-US" altLang="zh-CN" sz="2000" b="1" dirty="0" smtClean="0">
                      <a:solidFill>
                        <a:schemeClr val="bg1"/>
                      </a:solidFill>
                    </a:rPr>
                    <a:t>Demand</a:t>
                  </a:r>
                </a:p>
                <a:p>
                  <a:pPr algn="ctr"/>
                  <a:r>
                    <a:rPr lang="en-US" altLang="zh-CN" sz="2000" b="1" dirty="0" smtClean="0">
                      <a:solidFill>
                        <a:schemeClr val="bg1"/>
                      </a:solidFill>
                    </a:rPr>
                    <a:t>Side</a:t>
                  </a:r>
                  <a:endParaRPr lang="zh-CN" altLang="en-US" sz="2000" b="1" dirty="0">
                    <a:solidFill>
                      <a:schemeClr val="bg1"/>
                    </a:solidFill>
                  </a:endParaRPr>
                </a:p>
              </p:txBody>
            </p:sp>
          </p:grpSp>
          <p:grpSp>
            <p:nvGrpSpPr>
              <p:cNvPr id="14" name="组合 13"/>
              <p:cNvGrpSpPr/>
              <p:nvPr/>
            </p:nvGrpSpPr>
            <p:grpSpPr>
              <a:xfrm>
                <a:off x="1449958" y="1763486"/>
                <a:ext cx="3187356" cy="607851"/>
                <a:chOff x="3095896" y="1698171"/>
                <a:chExt cx="2207623" cy="607851"/>
              </a:xfrm>
              <a:solidFill>
                <a:schemeClr val="bg1">
                  <a:lumMod val="85000"/>
                </a:schemeClr>
              </a:solidFill>
            </p:grpSpPr>
            <p:sp>
              <p:nvSpPr>
                <p:cNvPr id="12" name="矩形 11"/>
                <p:cNvSpPr/>
                <p:nvPr/>
              </p:nvSpPr>
              <p:spPr>
                <a:xfrm>
                  <a:off x="3095896" y="1698171"/>
                  <a:ext cx="2207623" cy="584775"/>
                </a:xfrm>
                <a:prstGeom prst="rect">
                  <a:avLst/>
                </a:prstGeom>
                <a:grp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TextBox 12"/>
                <p:cNvSpPr txBox="1"/>
                <p:nvPr/>
              </p:nvSpPr>
              <p:spPr>
                <a:xfrm>
                  <a:off x="3095896" y="1721247"/>
                  <a:ext cx="2207623" cy="584775"/>
                </a:xfrm>
                <a:prstGeom prst="rect">
                  <a:avLst/>
                </a:prstGeom>
                <a:grpFill/>
                <a:ln>
                  <a:noFill/>
                </a:ln>
              </p:spPr>
              <p:txBody>
                <a:bodyPr wrap="square" rtlCol="0">
                  <a:spAutoFit/>
                </a:bodyPr>
                <a:lstStyle/>
                <a:p>
                  <a:pPr algn="ctr"/>
                  <a:r>
                    <a:rPr lang="en-US" altLang="zh-CN" sz="1600" dirty="0" smtClean="0"/>
                    <a:t>Information Technology </a:t>
                  </a:r>
                </a:p>
                <a:p>
                  <a:pPr algn="ctr"/>
                  <a:r>
                    <a:rPr lang="en-US" altLang="zh-CN" sz="1600" dirty="0" smtClean="0"/>
                    <a:t>Industry</a:t>
                  </a:r>
                  <a:endParaRPr lang="zh-CN" altLang="en-US" sz="1600" dirty="0"/>
                </a:p>
              </p:txBody>
            </p:sp>
          </p:grpSp>
          <p:grpSp>
            <p:nvGrpSpPr>
              <p:cNvPr id="15" name="组合 14"/>
              <p:cNvGrpSpPr/>
              <p:nvPr/>
            </p:nvGrpSpPr>
            <p:grpSpPr>
              <a:xfrm>
                <a:off x="1449958" y="3240127"/>
                <a:ext cx="3187356" cy="594788"/>
                <a:chOff x="3095896" y="1698171"/>
                <a:chExt cx="2207623" cy="594788"/>
              </a:xfrm>
              <a:solidFill>
                <a:schemeClr val="bg1">
                  <a:lumMod val="85000"/>
                </a:schemeClr>
              </a:solidFill>
            </p:grpSpPr>
            <p:sp>
              <p:nvSpPr>
                <p:cNvPr id="16" name="矩形 15"/>
                <p:cNvSpPr/>
                <p:nvPr/>
              </p:nvSpPr>
              <p:spPr>
                <a:xfrm>
                  <a:off x="3095896" y="1698171"/>
                  <a:ext cx="2207623" cy="584775"/>
                </a:xfrm>
                <a:prstGeom prst="rect">
                  <a:avLst/>
                </a:prstGeom>
                <a:grp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TextBox 16"/>
                <p:cNvSpPr txBox="1"/>
                <p:nvPr/>
              </p:nvSpPr>
              <p:spPr>
                <a:xfrm>
                  <a:off x="3095896" y="1708184"/>
                  <a:ext cx="2207623" cy="584775"/>
                </a:xfrm>
                <a:prstGeom prst="rect">
                  <a:avLst/>
                </a:prstGeom>
                <a:grpFill/>
                <a:ln>
                  <a:noFill/>
                </a:ln>
              </p:spPr>
              <p:txBody>
                <a:bodyPr wrap="square" rtlCol="0">
                  <a:spAutoFit/>
                </a:bodyPr>
                <a:lstStyle/>
                <a:p>
                  <a:pPr algn="ctr"/>
                  <a:r>
                    <a:rPr lang="en-US" altLang="zh-CN" sz="1600" dirty="0" smtClean="0"/>
                    <a:t>High-level </a:t>
                  </a:r>
                </a:p>
                <a:p>
                  <a:pPr algn="ctr"/>
                  <a:r>
                    <a:rPr lang="en-US" altLang="zh-CN" sz="1600" dirty="0" smtClean="0"/>
                    <a:t>Government</a:t>
                  </a:r>
                  <a:endParaRPr lang="zh-CN" altLang="en-US" sz="1600" dirty="0"/>
                </a:p>
              </p:txBody>
            </p:sp>
          </p:grpSp>
          <p:grpSp>
            <p:nvGrpSpPr>
              <p:cNvPr id="18" name="组合 17"/>
              <p:cNvGrpSpPr/>
              <p:nvPr/>
            </p:nvGrpSpPr>
            <p:grpSpPr>
              <a:xfrm>
                <a:off x="1449958" y="4800174"/>
                <a:ext cx="3187356" cy="594788"/>
                <a:chOff x="3095896" y="1698171"/>
                <a:chExt cx="2207623" cy="594788"/>
              </a:xfrm>
              <a:solidFill>
                <a:schemeClr val="bg1">
                  <a:lumMod val="85000"/>
                </a:schemeClr>
              </a:solidFill>
            </p:grpSpPr>
            <p:sp>
              <p:nvSpPr>
                <p:cNvPr id="19" name="矩形 18"/>
                <p:cNvSpPr/>
                <p:nvPr/>
              </p:nvSpPr>
              <p:spPr>
                <a:xfrm>
                  <a:off x="3095896" y="1698171"/>
                  <a:ext cx="2207623" cy="584775"/>
                </a:xfrm>
                <a:prstGeom prst="rect">
                  <a:avLst/>
                </a:prstGeom>
                <a:grp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0" name="TextBox 19"/>
                <p:cNvSpPr txBox="1"/>
                <p:nvPr/>
              </p:nvSpPr>
              <p:spPr>
                <a:xfrm>
                  <a:off x="3095896" y="1708184"/>
                  <a:ext cx="2207623" cy="584775"/>
                </a:xfrm>
                <a:prstGeom prst="rect">
                  <a:avLst/>
                </a:prstGeom>
                <a:grpFill/>
                <a:ln>
                  <a:noFill/>
                </a:ln>
              </p:spPr>
              <p:txBody>
                <a:bodyPr wrap="square" rtlCol="0">
                  <a:spAutoFit/>
                </a:bodyPr>
                <a:lstStyle/>
                <a:p>
                  <a:pPr algn="ctr"/>
                  <a:r>
                    <a:rPr lang="en-US" altLang="zh-CN" sz="1600" dirty="0" smtClean="0"/>
                    <a:t>Grass-roots </a:t>
                  </a:r>
                </a:p>
                <a:p>
                  <a:pPr algn="ctr"/>
                  <a:r>
                    <a:rPr lang="en-US" altLang="zh-CN" sz="1600" dirty="0" smtClean="0"/>
                    <a:t>Government</a:t>
                  </a:r>
                  <a:endParaRPr lang="zh-CN" altLang="en-US" sz="1600" dirty="0"/>
                </a:p>
              </p:txBody>
            </p:sp>
          </p:grpSp>
          <p:grpSp>
            <p:nvGrpSpPr>
              <p:cNvPr id="21" name="组合 20"/>
              <p:cNvGrpSpPr/>
              <p:nvPr/>
            </p:nvGrpSpPr>
            <p:grpSpPr>
              <a:xfrm>
                <a:off x="7458891" y="1786562"/>
                <a:ext cx="3235257" cy="584775"/>
                <a:chOff x="3095896" y="1698171"/>
                <a:chExt cx="2207623" cy="584775"/>
              </a:xfrm>
              <a:solidFill>
                <a:schemeClr val="bg1">
                  <a:lumMod val="85000"/>
                </a:schemeClr>
              </a:solidFill>
            </p:grpSpPr>
            <p:sp>
              <p:nvSpPr>
                <p:cNvPr id="22" name="矩形 21"/>
                <p:cNvSpPr/>
                <p:nvPr/>
              </p:nvSpPr>
              <p:spPr>
                <a:xfrm>
                  <a:off x="3095896" y="1698171"/>
                  <a:ext cx="2207623" cy="584775"/>
                </a:xfrm>
                <a:prstGeom prst="rect">
                  <a:avLst/>
                </a:prstGeom>
                <a:grp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3" name="TextBox 22"/>
                <p:cNvSpPr txBox="1"/>
                <p:nvPr/>
              </p:nvSpPr>
              <p:spPr>
                <a:xfrm>
                  <a:off x="3095896" y="1821281"/>
                  <a:ext cx="2207623" cy="338554"/>
                </a:xfrm>
                <a:prstGeom prst="rect">
                  <a:avLst/>
                </a:prstGeom>
                <a:grpFill/>
                <a:ln>
                  <a:noFill/>
                </a:ln>
              </p:spPr>
              <p:txBody>
                <a:bodyPr wrap="square" rtlCol="0">
                  <a:spAutoFit/>
                </a:bodyPr>
                <a:lstStyle/>
                <a:p>
                  <a:pPr algn="ctr"/>
                  <a:r>
                    <a:rPr lang="en-US" altLang="zh-CN" sz="1600" dirty="0" smtClean="0"/>
                    <a:t>Rural Online Store</a:t>
                  </a:r>
                  <a:endParaRPr lang="zh-CN" altLang="en-US" sz="1600" dirty="0"/>
                </a:p>
              </p:txBody>
            </p:sp>
          </p:grpSp>
          <p:grpSp>
            <p:nvGrpSpPr>
              <p:cNvPr id="24" name="组合 23"/>
              <p:cNvGrpSpPr/>
              <p:nvPr/>
            </p:nvGrpSpPr>
            <p:grpSpPr>
              <a:xfrm>
                <a:off x="7458891" y="3267240"/>
                <a:ext cx="3235257" cy="584775"/>
                <a:chOff x="3095894" y="1698171"/>
                <a:chExt cx="2207625" cy="584775"/>
              </a:xfrm>
              <a:solidFill>
                <a:schemeClr val="bg1">
                  <a:lumMod val="85000"/>
                </a:schemeClr>
              </a:solidFill>
            </p:grpSpPr>
            <p:sp>
              <p:nvSpPr>
                <p:cNvPr id="25" name="矩形 24"/>
                <p:cNvSpPr/>
                <p:nvPr/>
              </p:nvSpPr>
              <p:spPr>
                <a:xfrm>
                  <a:off x="3095896" y="1698171"/>
                  <a:ext cx="2207623" cy="584775"/>
                </a:xfrm>
                <a:prstGeom prst="rect">
                  <a:avLst/>
                </a:prstGeom>
                <a:grp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6" name="TextBox 25"/>
                <p:cNvSpPr txBox="1"/>
                <p:nvPr/>
              </p:nvSpPr>
              <p:spPr>
                <a:xfrm>
                  <a:off x="3095894" y="1821281"/>
                  <a:ext cx="2207623" cy="338554"/>
                </a:xfrm>
                <a:prstGeom prst="rect">
                  <a:avLst/>
                </a:prstGeom>
                <a:grpFill/>
                <a:ln>
                  <a:noFill/>
                </a:ln>
              </p:spPr>
              <p:txBody>
                <a:bodyPr wrap="square" rtlCol="0">
                  <a:spAutoFit/>
                </a:bodyPr>
                <a:lstStyle/>
                <a:p>
                  <a:pPr algn="ctr"/>
                  <a:r>
                    <a:rPr lang="en-US" altLang="zh-CN" sz="1600" dirty="0" smtClean="0"/>
                    <a:t>Farmers</a:t>
                  </a:r>
                  <a:endParaRPr lang="zh-CN" altLang="en-US" sz="1600" dirty="0"/>
                </a:p>
              </p:txBody>
            </p:sp>
          </p:grpSp>
          <p:grpSp>
            <p:nvGrpSpPr>
              <p:cNvPr id="27" name="组合 26"/>
              <p:cNvGrpSpPr/>
              <p:nvPr/>
            </p:nvGrpSpPr>
            <p:grpSpPr>
              <a:xfrm>
                <a:off x="7458894" y="4788635"/>
                <a:ext cx="3235254" cy="607851"/>
                <a:chOff x="3095896" y="1698171"/>
                <a:chExt cx="2207623" cy="607851"/>
              </a:xfrm>
              <a:solidFill>
                <a:schemeClr val="bg1">
                  <a:lumMod val="85000"/>
                </a:schemeClr>
              </a:solidFill>
            </p:grpSpPr>
            <p:sp>
              <p:nvSpPr>
                <p:cNvPr id="28" name="矩形 27"/>
                <p:cNvSpPr/>
                <p:nvPr/>
              </p:nvSpPr>
              <p:spPr>
                <a:xfrm>
                  <a:off x="3095896" y="1698171"/>
                  <a:ext cx="2207623" cy="584775"/>
                </a:xfrm>
                <a:prstGeom prst="rect">
                  <a:avLst/>
                </a:prstGeom>
                <a:grp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9" name="TextBox 28"/>
                <p:cNvSpPr txBox="1"/>
                <p:nvPr/>
              </p:nvSpPr>
              <p:spPr>
                <a:xfrm>
                  <a:off x="3095896" y="1721247"/>
                  <a:ext cx="2207623" cy="584775"/>
                </a:xfrm>
                <a:prstGeom prst="rect">
                  <a:avLst/>
                </a:prstGeom>
                <a:grpFill/>
                <a:ln>
                  <a:noFill/>
                </a:ln>
              </p:spPr>
              <p:txBody>
                <a:bodyPr wrap="square" rtlCol="0">
                  <a:spAutoFit/>
                </a:bodyPr>
                <a:lstStyle/>
                <a:p>
                  <a:pPr algn="ctr"/>
                  <a:r>
                    <a:rPr lang="en-US" altLang="zh-CN" sz="1600" dirty="0" smtClean="0"/>
                    <a:t>Informationization</a:t>
                  </a:r>
                </a:p>
                <a:p>
                  <a:pPr algn="ctr"/>
                  <a:r>
                    <a:rPr lang="en-US" altLang="zh-CN" sz="1600" dirty="0" smtClean="0"/>
                    <a:t>Demonstration Project</a:t>
                  </a:r>
                  <a:endParaRPr lang="zh-CN" altLang="en-US" sz="1600" dirty="0"/>
                </a:p>
              </p:txBody>
            </p:sp>
          </p:grpSp>
          <p:grpSp>
            <p:nvGrpSpPr>
              <p:cNvPr id="32" name="组合 31"/>
              <p:cNvGrpSpPr/>
              <p:nvPr/>
            </p:nvGrpSpPr>
            <p:grpSpPr>
              <a:xfrm>
                <a:off x="4989886" y="3122023"/>
                <a:ext cx="2135526" cy="830997"/>
                <a:chOff x="4904605" y="3122023"/>
                <a:chExt cx="2306092" cy="830997"/>
              </a:xfrm>
              <a:solidFill>
                <a:srgbClr val="0070C0"/>
              </a:solidFill>
            </p:grpSpPr>
            <p:sp>
              <p:nvSpPr>
                <p:cNvPr id="30" name="椭圆 29"/>
                <p:cNvSpPr/>
                <p:nvPr/>
              </p:nvSpPr>
              <p:spPr>
                <a:xfrm>
                  <a:off x="4904605" y="3122023"/>
                  <a:ext cx="2306092" cy="830997"/>
                </a:xfrm>
                <a:prstGeom prst="ellipse">
                  <a:avLst/>
                </a:prstGeom>
                <a:grp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31" name="TextBox 30"/>
                <p:cNvSpPr txBox="1"/>
                <p:nvPr/>
              </p:nvSpPr>
              <p:spPr>
                <a:xfrm>
                  <a:off x="5075170" y="3161212"/>
                  <a:ext cx="1964961" cy="646331"/>
                </a:xfrm>
                <a:prstGeom prst="rect">
                  <a:avLst/>
                </a:prstGeom>
                <a:noFill/>
              </p:spPr>
              <p:txBody>
                <a:bodyPr wrap="none" rtlCol="0">
                  <a:spAutoFit/>
                </a:bodyPr>
                <a:lstStyle/>
                <a:p>
                  <a:pPr algn="ctr"/>
                  <a:r>
                    <a:rPr lang="en-US" altLang="zh-CN" b="1" dirty="0" smtClean="0">
                      <a:solidFill>
                        <a:schemeClr val="bg1"/>
                      </a:solidFill>
                    </a:rPr>
                    <a:t>Rural </a:t>
                  </a:r>
                </a:p>
                <a:p>
                  <a:pPr algn="ctr"/>
                  <a:r>
                    <a:rPr lang="en-US" altLang="zh-CN" b="1" dirty="0" smtClean="0">
                      <a:solidFill>
                        <a:schemeClr val="bg1"/>
                      </a:solidFill>
                    </a:rPr>
                    <a:t>Informationization</a:t>
                  </a:r>
                  <a:endParaRPr lang="zh-CN" altLang="en-US" b="1" dirty="0">
                    <a:solidFill>
                      <a:schemeClr val="bg1"/>
                    </a:solidFill>
                  </a:endParaRPr>
                </a:p>
              </p:txBody>
            </p:sp>
          </p:grpSp>
          <p:grpSp>
            <p:nvGrpSpPr>
              <p:cNvPr id="35" name="组合 34"/>
              <p:cNvGrpSpPr/>
              <p:nvPr/>
            </p:nvGrpSpPr>
            <p:grpSpPr>
              <a:xfrm>
                <a:off x="4784021" y="1679006"/>
                <a:ext cx="2547256" cy="666205"/>
                <a:chOff x="4663440" y="1679006"/>
                <a:chExt cx="2547256" cy="666205"/>
              </a:xfrm>
            </p:grpSpPr>
            <p:sp>
              <p:nvSpPr>
                <p:cNvPr id="33" name="右箭头 32"/>
                <p:cNvSpPr/>
                <p:nvPr/>
              </p:nvSpPr>
              <p:spPr>
                <a:xfrm>
                  <a:off x="4663440" y="1679006"/>
                  <a:ext cx="2547256" cy="666205"/>
                </a:xfrm>
                <a:prstGeom prst="rightArrow">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p>
              </p:txBody>
            </p:sp>
            <p:sp>
              <p:nvSpPr>
                <p:cNvPr id="34" name="TextBox 33"/>
                <p:cNvSpPr txBox="1"/>
                <p:nvPr/>
              </p:nvSpPr>
              <p:spPr>
                <a:xfrm>
                  <a:off x="5259468" y="1873608"/>
                  <a:ext cx="1294970" cy="276999"/>
                </a:xfrm>
                <a:prstGeom prst="rect">
                  <a:avLst/>
                </a:prstGeom>
                <a:noFill/>
                <a:ln w="19050">
                  <a:noFill/>
                </a:ln>
              </p:spPr>
              <p:txBody>
                <a:bodyPr wrap="none" rtlCol="0">
                  <a:spAutoFit/>
                </a:bodyPr>
                <a:lstStyle/>
                <a:p>
                  <a:r>
                    <a:rPr lang="en-US" altLang="zh-CN" sz="1200" dirty="0" smtClean="0"/>
                    <a:t>Market Attraction</a:t>
                  </a:r>
                  <a:endParaRPr lang="zh-CN" altLang="en-US" sz="1200" dirty="0"/>
                </a:p>
              </p:txBody>
            </p:sp>
          </p:grpSp>
          <p:grpSp>
            <p:nvGrpSpPr>
              <p:cNvPr id="39" name="组合 38"/>
              <p:cNvGrpSpPr/>
              <p:nvPr/>
            </p:nvGrpSpPr>
            <p:grpSpPr>
              <a:xfrm>
                <a:off x="4784021" y="4759458"/>
                <a:ext cx="2547256" cy="666205"/>
                <a:chOff x="4663440" y="1679006"/>
                <a:chExt cx="2547256" cy="666205"/>
              </a:xfrm>
            </p:grpSpPr>
            <p:sp>
              <p:nvSpPr>
                <p:cNvPr id="40" name="右箭头 39"/>
                <p:cNvSpPr/>
                <p:nvPr/>
              </p:nvSpPr>
              <p:spPr>
                <a:xfrm>
                  <a:off x="4663440" y="1679006"/>
                  <a:ext cx="2547256" cy="666205"/>
                </a:xfrm>
                <a:prstGeom prst="rightArrow">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TextBox 40"/>
                <p:cNvSpPr txBox="1"/>
                <p:nvPr/>
              </p:nvSpPr>
              <p:spPr>
                <a:xfrm>
                  <a:off x="4829382" y="1885146"/>
                  <a:ext cx="2155142" cy="276999"/>
                </a:xfrm>
                <a:prstGeom prst="rect">
                  <a:avLst/>
                </a:prstGeom>
                <a:noFill/>
                <a:ln w="19050">
                  <a:noFill/>
                </a:ln>
              </p:spPr>
              <p:txBody>
                <a:bodyPr wrap="none" rtlCol="0">
                  <a:spAutoFit/>
                </a:bodyPr>
                <a:lstStyle/>
                <a:p>
                  <a:r>
                    <a:rPr lang="en-US" altLang="zh-CN" sz="1200" dirty="0" smtClean="0"/>
                    <a:t>Honor Attraction, Special Funds</a:t>
                  </a:r>
                  <a:endParaRPr lang="zh-CN" altLang="en-US" sz="1200" dirty="0"/>
                </a:p>
              </p:txBody>
            </p:sp>
          </p:grpSp>
          <p:grpSp>
            <p:nvGrpSpPr>
              <p:cNvPr id="42" name="组合 41"/>
              <p:cNvGrpSpPr/>
              <p:nvPr/>
            </p:nvGrpSpPr>
            <p:grpSpPr>
              <a:xfrm rot="16200000">
                <a:off x="1958320" y="1966003"/>
                <a:ext cx="692038" cy="1620000"/>
                <a:chOff x="4663440" y="1679007"/>
                <a:chExt cx="2547256" cy="810459"/>
              </a:xfrm>
            </p:grpSpPr>
            <p:sp>
              <p:nvSpPr>
                <p:cNvPr id="43" name="右箭头 42"/>
                <p:cNvSpPr/>
                <p:nvPr/>
              </p:nvSpPr>
              <p:spPr>
                <a:xfrm>
                  <a:off x="4663440" y="1679007"/>
                  <a:ext cx="2547256" cy="810459"/>
                </a:xfrm>
                <a:prstGeom prst="rightArrow">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4" name="TextBox 43"/>
                <p:cNvSpPr txBox="1"/>
                <p:nvPr/>
              </p:nvSpPr>
              <p:spPr>
                <a:xfrm rot="5400000">
                  <a:off x="5605935" y="1234587"/>
                  <a:ext cx="452426" cy="1699298"/>
                </a:xfrm>
                <a:prstGeom prst="rect">
                  <a:avLst/>
                </a:prstGeom>
                <a:noFill/>
                <a:ln w="19050">
                  <a:noFill/>
                </a:ln>
              </p:spPr>
              <p:txBody>
                <a:bodyPr wrap="none" rtlCol="0">
                  <a:spAutoFit/>
                </a:bodyPr>
                <a:lstStyle/>
                <a:p>
                  <a:pPr algn="ctr"/>
                  <a:r>
                    <a:rPr lang="en-US" altLang="zh-CN" sz="1200" dirty="0" smtClean="0"/>
                    <a:t>Value</a:t>
                  </a:r>
                </a:p>
                <a:p>
                  <a:pPr algn="ctr"/>
                  <a:r>
                    <a:rPr lang="en-US" altLang="zh-CN" sz="1200" dirty="0" smtClean="0"/>
                    <a:t>Orientation</a:t>
                  </a:r>
                  <a:endParaRPr lang="zh-CN" altLang="en-US" sz="1200" dirty="0"/>
                </a:p>
              </p:txBody>
            </p:sp>
          </p:grpSp>
          <p:grpSp>
            <p:nvGrpSpPr>
              <p:cNvPr id="45" name="组合 44"/>
              <p:cNvGrpSpPr/>
              <p:nvPr/>
            </p:nvGrpSpPr>
            <p:grpSpPr>
              <a:xfrm rot="16200000">
                <a:off x="3597955" y="1966002"/>
                <a:ext cx="692038" cy="1620000"/>
                <a:chOff x="4663440" y="1679007"/>
                <a:chExt cx="2547256" cy="810459"/>
              </a:xfrm>
            </p:grpSpPr>
            <p:sp>
              <p:nvSpPr>
                <p:cNvPr id="46" name="右箭头 45"/>
                <p:cNvSpPr/>
                <p:nvPr/>
              </p:nvSpPr>
              <p:spPr>
                <a:xfrm>
                  <a:off x="4663440" y="1679007"/>
                  <a:ext cx="2547256" cy="810459"/>
                </a:xfrm>
                <a:prstGeom prst="rightArrow">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7" name="TextBox 46"/>
                <p:cNvSpPr txBox="1"/>
                <p:nvPr/>
              </p:nvSpPr>
              <p:spPr>
                <a:xfrm rot="5400000">
                  <a:off x="5624141" y="1234587"/>
                  <a:ext cx="337364" cy="1699298"/>
                </a:xfrm>
                <a:prstGeom prst="rect">
                  <a:avLst/>
                </a:prstGeom>
                <a:noFill/>
                <a:ln w="19050">
                  <a:noFill/>
                </a:ln>
              </p:spPr>
              <p:txBody>
                <a:bodyPr wrap="none" rtlCol="0">
                  <a:spAutoFit/>
                </a:bodyPr>
                <a:lstStyle/>
                <a:p>
                  <a:pPr algn="ctr"/>
                  <a:r>
                    <a:rPr lang="en-US" altLang="zh-CN" sz="1200" dirty="0" smtClean="0"/>
                    <a:t>Interest</a:t>
                  </a:r>
                </a:p>
                <a:p>
                  <a:pPr algn="ctr"/>
                  <a:r>
                    <a:rPr lang="en-US" altLang="zh-CN" sz="1200" dirty="0" smtClean="0"/>
                    <a:t>Driven</a:t>
                  </a:r>
                  <a:endParaRPr lang="zh-CN" altLang="en-US" sz="1200" dirty="0"/>
                </a:p>
              </p:txBody>
            </p:sp>
          </p:grpSp>
          <p:grpSp>
            <p:nvGrpSpPr>
              <p:cNvPr id="48" name="组合 47"/>
              <p:cNvGrpSpPr/>
              <p:nvPr/>
            </p:nvGrpSpPr>
            <p:grpSpPr>
              <a:xfrm rot="5400000">
                <a:off x="1952940" y="3483047"/>
                <a:ext cx="692038" cy="1620000"/>
                <a:chOff x="4663440" y="1679007"/>
                <a:chExt cx="2547256" cy="810459"/>
              </a:xfrm>
            </p:grpSpPr>
            <p:sp>
              <p:nvSpPr>
                <p:cNvPr id="49" name="右箭头 48"/>
                <p:cNvSpPr/>
                <p:nvPr/>
              </p:nvSpPr>
              <p:spPr>
                <a:xfrm>
                  <a:off x="4663440" y="1679007"/>
                  <a:ext cx="2547256" cy="810459"/>
                </a:xfrm>
                <a:prstGeom prst="rightArrow">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0" name="TextBox 49"/>
                <p:cNvSpPr txBox="1"/>
                <p:nvPr/>
              </p:nvSpPr>
              <p:spPr>
                <a:xfrm rot="16200000">
                  <a:off x="5807230" y="1234588"/>
                  <a:ext cx="338330" cy="1699298"/>
                </a:xfrm>
                <a:prstGeom prst="rect">
                  <a:avLst/>
                </a:prstGeom>
                <a:noFill/>
                <a:ln w="19050">
                  <a:noFill/>
                </a:ln>
              </p:spPr>
              <p:txBody>
                <a:bodyPr wrap="none" rtlCol="0">
                  <a:spAutoFit/>
                </a:bodyPr>
                <a:lstStyle/>
                <a:p>
                  <a:pPr algn="ctr"/>
                  <a:r>
                    <a:rPr lang="en-US" altLang="zh-CN" sz="1200" dirty="0" smtClean="0"/>
                    <a:t>Political</a:t>
                  </a:r>
                </a:p>
                <a:p>
                  <a:pPr algn="ctr"/>
                  <a:r>
                    <a:rPr lang="en-US" altLang="zh-CN" sz="1200" dirty="0" smtClean="0"/>
                    <a:t>Task</a:t>
                  </a:r>
                  <a:endParaRPr lang="zh-CN" altLang="en-US" sz="1200" dirty="0"/>
                </a:p>
              </p:txBody>
            </p:sp>
          </p:grpSp>
          <p:grpSp>
            <p:nvGrpSpPr>
              <p:cNvPr id="51" name="组合 50"/>
              <p:cNvGrpSpPr/>
              <p:nvPr/>
            </p:nvGrpSpPr>
            <p:grpSpPr>
              <a:xfrm rot="5400000">
                <a:off x="3628002" y="3483047"/>
                <a:ext cx="692038" cy="1620000"/>
                <a:chOff x="4663440" y="1679007"/>
                <a:chExt cx="2547256" cy="810459"/>
              </a:xfrm>
            </p:grpSpPr>
            <p:sp>
              <p:nvSpPr>
                <p:cNvPr id="52" name="右箭头 51"/>
                <p:cNvSpPr/>
                <p:nvPr/>
              </p:nvSpPr>
              <p:spPr>
                <a:xfrm>
                  <a:off x="4663440" y="1679007"/>
                  <a:ext cx="2547256" cy="810459"/>
                </a:xfrm>
                <a:prstGeom prst="rightArrow">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3" name="TextBox 52"/>
                <p:cNvSpPr txBox="1"/>
                <p:nvPr/>
              </p:nvSpPr>
              <p:spPr>
                <a:xfrm rot="16200000">
                  <a:off x="5684527" y="1234585"/>
                  <a:ext cx="487572" cy="1699298"/>
                </a:xfrm>
                <a:prstGeom prst="rect">
                  <a:avLst/>
                </a:prstGeom>
                <a:noFill/>
                <a:ln w="19050">
                  <a:noFill/>
                </a:ln>
              </p:spPr>
              <p:txBody>
                <a:bodyPr wrap="none" rtlCol="0">
                  <a:spAutoFit/>
                </a:bodyPr>
                <a:lstStyle/>
                <a:p>
                  <a:pPr algn="ctr"/>
                  <a:r>
                    <a:rPr lang="en-US" altLang="zh-CN" sz="1200" dirty="0" smtClean="0"/>
                    <a:t>Government</a:t>
                  </a:r>
                </a:p>
                <a:p>
                  <a:pPr algn="ctr"/>
                  <a:r>
                    <a:rPr lang="en-US" altLang="zh-CN" sz="1200" dirty="0" smtClean="0"/>
                    <a:t>Deployment</a:t>
                  </a:r>
                  <a:endParaRPr lang="zh-CN" altLang="en-US" sz="1200" dirty="0"/>
                </a:p>
              </p:txBody>
            </p:sp>
          </p:grpSp>
          <p:grpSp>
            <p:nvGrpSpPr>
              <p:cNvPr id="54" name="组合 53"/>
              <p:cNvGrpSpPr/>
              <p:nvPr/>
            </p:nvGrpSpPr>
            <p:grpSpPr>
              <a:xfrm rot="5400000">
                <a:off x="7876523" y="1944033"/>
                <a:ext cx="735985" cy="1620000"/>
                <a:chOff x="4501683" y="1679007"/>
                <a:chExt cx="2709013" cy="810459"/>
              </a:xfrm>
            </p:grpSpPr>
            <p:sp>
              <p:nvSpPr>
                <p:cNvPr id="55" name="右箭头 54"/>
                <p:cNvSpPr/>
                <p:nvPr/>
              </p:nvSpPr>
              <p:spPr>
                <a:xfrm>
                  <a:off x="4663440" y="1679007"/>
                  <a:ext cx="2547256" cy="810459"/>
                </a:xfrm>
                <a:prstGeom prst="rightArrow">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6" name="TextBox 55"/>
                <p:cNvSpPr txBox="1"/>
                <p:nvPr/>
              </p:nvSpPr>
              <p:spPr>
                <a:xfrm rot="16200000">
                  <a:off x="5444398" y="894726"/>
                  <a:ext cx="493588" cy="2379018"/>
                </a:xfrm>
                <a:prstGeom prst="rect">
                  <a:avLst/>
                </a:prstGeom>
                <a:noFill/>
                <a:ln w="19050">
                  <a:noFill/>
                </a:ln>
              </p:spPr>
              <p:txBody>
                <a:bodyPr wrap="none" rtlCol="0">
                  <a:spAutoFit/>
                </a:bodyPr>
                <a:lstStyle/>
                <a:p>
                  <a:pPr algn="ctr"/>
                  <a:r>
                    <a:rPr lang="en-US" altLang="zh-CN" sz="1200" dirty="0" smtClean="0"/>
                    <a:t>Consumer</a:t>
                  </a:r>
                </a:p>
                <a:p>
                  <a:pPr algn="ctr"/>
                  <a:r>
                    <a:rPr lang="en-US" altLang="zh-CN" sz="1200" dirty="0" smtClean="0"/>
                    <a:t>Goods</a:t>
                  </a:r>
                </a:p>
                <a:p>
                  <a:pPr algn="ctr"/>
                  <a:r>
                    <a:rPr lang="en-US" altLang="zh-CN" sz="1200" dirty="0" smtClean="0"/>
                    <a:t>Downstream</a:t>
                  </a:r>
                  <a:endParaRPr lang="zh-CN" altLang="en-US" sz="1200" dirty="0"/>
                </a:p>
              </p:txBody>
            </p:sp>
          </p:grpSp>
          <p:grpSp>
            <p:nvGrpSpPr>
              <p:cNvPr id="57" name="组合 56"/>
              <p:cNvGrpSpPr/>
              <p:nvPr/>
            </p:nvGrpSpPr>
            <p:grpSpPr>
              <a:xfrm rot="16200000">
                <a:off x="9522986" y="1981149"/>
                <a:ext cx="722327" cy="1620000"/>
                <a:chOff x="4551951" y="1679007"/>
                <a:chExt cx="2658745" cy="810459"/>
              </a:xfrm>
            </p:grpSpPr>
            <p:sp>
              <p:nvSpPr>
                <p:cNvPr id="58" name="右箭头 57"/>
                <p:cNvSpPr/>
                <p:nvPr/>
              </p:nvSpPr>
              <p:spPr>
                <a:xfrm>
                  <a:off x="4663440" y="1679007"/>
                  <a:ext cx="2547256" cy="810459"/>
                </a:xfrm>
                <a:prstGeom prst="rightArrow">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59" name="TextBox 58"/>
                <p:cNvSpPr txBox="1"/>
                <p:nvPr/>
              </p:nvSpPr>
              <p:spPr>
                <a:xfrm rot="5400000">
                  <a:off x="5541627" y="894728"/>
                  <a:ext cx="399663" cy="2379015"/>
                </a:xfrm>
                <a:prstGeom prst="rect">
                  <a:avLst/>
                </a:prstGeom>
                <a:noFill/>
                <a:ln w="19050">
                  <a:noFill/>
                </a:ln>
              </p:spPr>
              <p:txBody>
                <a:bodyPr wrap="none" rtlCol="0">
                  <a:spAutoFit/>
                </a:bodyPr>
                <a:lstStyle/>
                <a:p>
                  <a:pPr algn="ctr"/>
                  <a:r>
                    <a:rPr lang="en-US" altLang="zh-CN" sz="1200" dirty="0" smtClean="0"/>
                    <a:t>Farm</a:t>
                  </a:r>
                </a:p>
                <a:p>
                  <a:pPr algn="ctr"/>
                  <a:r>
                    <a:rPr lang="en-US" altLang="zh-CN" sz="1200" dirty="0" smtClean="0"/>
                    <a:t>Product</a:t>
                  </a:r>
                </a:p>
                <a:p>
                  <a:pPr algn="ctr"/>
                  <a:r>
                    <a:rPr lang="en-US" altLang="zh-CN" sz="1200" dirty="0" smtClean="0"/>
                    <a:t>Upstream</a:t>
                  </a:r>
                  <a:endParaRPr lang="zh-CN" altLang="en-US" sz="1200" dirty="0"/>
                </a:p>
              </p:txBody>
            </p:sp>
          </p:grpSp>
          <p:grpSp>
            <p:nvGrpSpPr>
              <p:cNvPr id="66" name="组合 65"/>
              <p:cNvGrpSpPr/>
              <p:nvPr/>
            </p:nvGrpSpPr>
            <p:grpSpPr>
              <a:xfrm rot="5400000">
                <a:off x="7898499" y="3483048"/>
                <a:ext cx="692038" cy="1620000"/>
                <a:chOff x="4663440" y="1679007"/>
                <a:chExt cx="2547256" cy="810459"/>
              </a:xfrm>
            </p:grpSpPr>
            <p:sp>
              <p:nvSpPr>
                <p:cNvPr id="67" name="右箭头 66"/>
                <p:cNvSpPr/>
                <p:nvPr/>
              </p:nvSpPr>
              <p:spPr>
                <a:xfrm>
                  <a:off x="4663440" y="1679007"/>
                  <a:ext cx="2547256" cy="810459"/>
                </a:xfrm>
                <a:prstGeom prst="rightArrow">
                  <a:avLst/>
                </a:prstGeom>
                <a:noFill/>
                <a:ln w="190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8" name="TextBox 67"/>
                <p:cNvSpPr txBox="1"/>
                <p:nvPr/>
              </p:nvSpPr>
              <p:spPr>
                <a:xfrm rot="16200000">
                  <a:off x="5713305" y="1234590"/>
                  <a:ext cx="430009" cy="1699298"/>
                </a:xfrm>
                <a:prstGeom prst="rect">
                  <a:avLst/>
                </a:prstGeom>
                <a:noFill/>
                <a:ln w="19050">
                  <a:noFill/>
                </a:ln>
              </p:spPr>
              <p:txBody>
                <a:bodyPr wrap="none" rtlCol="0">
                  <a:spAutoFit/>
                </a:bodyPr>
                <a:lstStyle/>
                <a:p>
                  <a:pPr algn="ctr"/>
                  <a:r>
                    <a:rPr lang="en-US" altLang="zh-CN" sz="1200" dirty="0" smtClean="0"/>
                    <a:t>Majority</a:t>
                  </a:r>
                </a:p>
                <a:p>
                  <a:pPr algn="ctr"/>
                  <a:r>
                    <a:rPr lang="en-US" altLang="zh-CN" sz="1200" dirty="0" smtClean="0"/>
                    <a:t>No Chance</a:t>
                  </a:r>
                  <a:endParaRPr lang="zh-CN" altLang="en-US" sz="1200" dirty="0"/>
                </a:p>
              </p:txBody>
            </p:sp>
          </p:grpSp>
          <p:grpSp>
            <p:nvGrpSpPr>
              <p:cNvPr id="69" name="组合 68"/>
              <p:cNvGrpSpPr/>
              <p:nvPr/>
            </p:nvGrpSpPr>
            <p:grpSpPr>
              <a:xfrm rot="16200000">
                <a:off x="9518499" y="3480668"/>
                <a:ext cx="692038" cy="1620000"/>
                <a:chOff x="4663440" y="1679007"/>
                <a:chExt cx="2547256" cy="810459"/>
              </a:xfrm>
            </p:grpSpPr>
            <p:sp>
              <p:nvSpPr>
                <p:cNvPr id="70" name="右箭头 69"/>
                <p:cNvSpPr/>
                <p:nvPr/>
              </p:nvSpPr>
              <p:spPr>
                <a:xfrm>
                  <a:off x="4663440" y="1679007"/>
                  <a:ext cx="2547256" cy="810459"/>
                </a:xfrm>
                <a:prstGeom prst="rightArrow">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1" name="TextBox 70"/>
                <p:cNvSpPr txBox="1"/>
                <p:nvPr/>
              </p:nvSpPr>
              <p:spPr>
                <a:xfrm rot="5400000">
                  <a:off x="5612303" y="1234589"/>
                  <a:ext cx="361040" cy="1699298"/>
                </a:xfrm>
                <a:prstGeom prst="rect">
                  <a:avLst/>
                </a:prstGeom>
                <a:noFill/>
                <a:ln w="19050">
                  <a:noFill/>
                </a:ln>
              </p:spPr>
              <p:txBody>
                <a:bodyPr wrap="none" rtlCol="0">
                  <a:spAutoFit/>
                </a:bodyPr>
                <a:lstStyle/>
                <a:p>
                  <a:pPr algn="ctr"/>
                  <a:r>
                    <a:rPr lang="en-US" altLang="zh-CN" sz="1200" dirty="0" smtClean="0"/>
                    <a:t>Minority</a:t>
                  </a:r>
                </a:p>
                <a:p>
                  <a:pPr algn="ctr"/>
                  <a:r>
                    <a:rPr lang="en-US" altLang="zh-CN" sz="1200" dirty="0" smtClean="0"/>
                    <a:t>Benefit</a:t>
                  </a:r>
                  <a:endParaRPr lang="zh-CN" altLang="en-US" sz="1200" dirty="0"/>
                </a:p>
              </p:txBody>
            </p:sp>
          </p:grpSp>
        </p:grpSp>
        <p:sp>
          <p:nvSpPr>
            <p:cNvPr id="72" name="TextBox 71"/>
            <p:cNvSpPr txBox="1"/>
            <p:nvPr/>
          </p:nvSpPr>
          <p:spPr>
            <a:xfrm>
              <a:off x="767486" y="5680557"/>
              <a:ext cx="5773055" cy="276999"/>
            </a:xfrm>
            <a:prstGeom prst="rect">
              <a:avLst/>
            </a:prstGeom>
            <a:noFill/>
          </p:spPr>
          <p:txBody>
            <a:bodyPr wrap="none" rtlCol="0">
              <a:spAutoFit/>
            </a:bodyPr>
            <a:lstStyle/>
            <a:p>
              <a:r>
                <a:rPr lang="en-US" altLang="zh-CN" sz="1200" b="1" dirty="0" smtClean="0"/>
                <a:t>Note</a:t>
              </a:r>
              <a:r>
                <a:rPr lang="en-US" altLang="zh-CN" sz="1200" dirty="0" smtClean="0"/>
                <a:t>: solid line indicates material impact, dotted line indicates slight impact or no impact. </a:t>
              </a:r>
              <a:endParaRPr lang="zh-CN" altLang="en-US" sz="1200" dirty="0"/>
            </a:p>
          </p:txBody>
        </p:sp>
      </p:grpSp>
    </p:spTree>
    <p:extLst>
      <p:ext uri="{BB962C8B-B14F-4D97-AF65-F5344CB8AC3E}">
        <p14:creationId xmlns:p14="http://schemas.microsoft.com/office/powerpoint/2010/main" val="173660234"/>
      </p:ext>
    </p:extLst>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1"/>
          <p:cNvSpPr>
            <a:spLocks noChangeArrowheads="1"/>
          </p:cNvSpPr>
          <p:nvPr/>
        </p:nvSpPr>
        <p:spPr bwMode="auto">
          <a:xfrm>
            <a:off x="751242" y="835926"/>
            <a:ext cx="11246987"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a:defRPr/>
            </a:pPr>
            <a:r>
              <a:rPr lang="zh-CN" altLang="en-US" sz="2200" kern="0" dirty="0" smtClean="0">
                <a:solidFill>
                  <a:sysClr val="windowText" lastClr="000000"/>
                </a:solidFill>
              </a:rPr>
              <a:t>         </a:t>
            </a:r>
            <a:endParaRPr kumimoji="0" lang="zh-CN" altLang="en-US" sz="2200" b="0" i="0" u="none" strike="noStrike" kern="0" cap="none" spc="0" normalizeH="0" baseline="0" noProof="0" dirty="0" smtClean="0">
              <a:ln>
                <a:noFill/>
              </a:ln>
              <a:solidFill>
                <a:sysClr val="windowText" lastClr="000000"/>
              </a:solidFill>
              <a:effectLst/>
              <a:uLnTx/>
              <a:uFillTx/>
            </a:endParaRPr>
          </a:p>
        </p:txBody>
      </p:sp>
      <p:sp>
        <p:nvSpPr>
          <p:cNvPr id="6" name="文本占位符 3"/>
          <p:cNvSpPr>
            <a:spLocks noGrp="1"/>
          </p:cNvSpPr>
          <p:nvPr>
            <p:ph type="body" sz="quarter" idx="10"/>
          </p:nvPr>
        </p:nvSpPr>
        <p:spPr>
          <a:xfrm>
            <a:off x="793505" y="473150"/>
            <a:ext cx="11204724" cy="1584250"/>
          </a:xfrm>
        </p:spPr>
        <p:txBody>
          <a:bodyPr>
            <a:noAutofit/>
          </a:bodyPr>
          <a:lstStyle/>
          <a:p>
            <a:r>
              <a:rPr lang="en-US" altLang="zh-CN" sz="3200" dirty="0">
                <a:latin typeface="+mn-lt"/>
              </a:rPr>
              <a:t>Imbalanced </a:t>
            </a:r>
            <a:r>
              <a:rPr lang="en-US" altLang="zh-CN" sz="3200" dirty="0" smtClean="0">
                <a:latin typeface="+mn-lt"/>
              </a:rPr>
              <a:t>Supply-Demand </a:t>
            </a:r>
            <a:r>
              <a:rPr lang="en-US" altLang="zh-CN" sz="3200" dirty="0">
                <a:latin typeface="+mn-lt"/>
              </a:rPr>
              <a:t>Structure of </a:t>
            </a:r>
            <a:r>
              <a:rPr lang="en-US" altLang="zh-CN" sz="3200" dirty="0" smtClean="0">
                <a:latin typeface="+mn-lt"/>
              </a:rPr>
              <a:t>Rural Revitalization </a:t>
            </a:r>
            <a:r>
              <a:rPr lang="en-US" altLang="zh-CN" sz="3200" dirty="0">
                <a:latin typeface="+mn-lt"/>
              </a:rPr>
              <a:t>and Informatization Construction</a:t>
            </a:r>
            <a:endParaRPr lang="en-US" altLang="zh-CN" sz="3200" dirty="0" smtClean="0">
              <a:latin typeface="+mn-lt"/>
            </a:endParaRPr>
          </a:p>
          <a:p>
            <a:pPr>
              <a:spcBef>
                <a:spcPts val="0"/>
              </a:spcBef>
            </a:pPr>
            <a:r>
              <a:rPr lang="en-US" altLang="zh-CN" sz="2800" dirty="0" smtClean="0">
                <a:solidFill>
                  <a:schemeClr val="bg1">
                    <a:lumMod val="50000"/>
                  </a:schemeClr>
                </a:solidFill>
                <a:latin typeface="+mn-lt"/>
              </a:rPr>
              <a:t>Conflict: </a:t>
            </a:r>
          </a:p>
          <a:p>
            <a:pPr>
              <a:spcBef>
                <a:spcPts val="0"/>
              </a:spcBef>
            </a:pPr>
            <a:r>
              <a:rPr lang="en-US" altLang="zh-CN" sz="2800" dirty="0" smtClean="0">
                <a:solidFill>
                  <a:schemeClr val="bg1">
                    <a:lumMod val="50000"/>
                  </a:schemeClr>
                </a:solidFill>
                <a:latin typeface="+mn-lt"/>
              </a:rPr>
              <a:t>External Stylized Input and Endogenous Local Adaption</a:t>
            </a:r>
            <a:endParaRPr lang="zh-CN" altLang="en-US" sz="2800" dirty="0">
              <a:solidFill>
                <a:schemeClr val="bg1">
                  <a:lumMod val="50000"/>
                </a:schemeClr>
              </a:solidFill>
              <a:latin typeface="+mn-lt"/>
            </a:endParaRPr>
          </a:p>
        </p:txBody>
      </p:sp>
      <p:sp>
        <p:nvSpPr>
          <p:cNvPr id="8" name="Rectangle 3"/>
          <p:cNvSpPr txBox="1">
            <a:spLocks noChangeArrowheads="1"/>
          </p:cNvSpPr>
          <p:nvPr/>
        </p:nvSpPr>
        <p:spPr bwMode="auto">
          <a:xfrm>
            <a:off x="898072" y="2468086"/>
            <a:ext cx="10368642" cy="1999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lvl="0" eaLnBrk="1" hangingPunct="1">
              <a:lnSpc>
                <a:spcPct val="120000"/>
              </a:lnSpc>
              <a:defRPr/>
            </a:pPr>
            <a:r>
              <a:rPr lang="en-US" altLang="zh-CN" sz="1800" dirty="0" smtClean="0">
                <a:solidFill>
                  <a:srgbClr val="000000"/>
                </a:solidFill>
                <a:ea typeface="宋体"/>
              </a:rPr>
              <a:t>Currently, the </a:t>
            </a:r>
            <a:r>
              <a:rPr lang="en-US" altLang="zh-CN" sz="1800" dirty="0" smtClean="0">
                <a:solidFill>
                  <a:srgbClr val="000000"/>
                </a:solidFill>
              </a:rPr>
              <a:t>construction </a:t>
            </a:r>
            <a:r>
              <a:rPr lang="en-US" altLang="zh-CN" sz="1800" dirty="0">
                <a:solidFill>
                  <a:srgbClr val="000000"/>
                </a:solidFill>
              </a:rPr>
              <a:t>mode </a:t>
            </a:r>
            <a:r>
              <a:rPr lang="en-US" altLang="zh-CN" sz="1800" dirty="0" smtClean="0">
                <a:solidFill>
                  <a:srgbClr val="000000"/>
                </a:solidFill>
              </a:rPr>
              <a:t>of </a:t>
            </a:r>
            <a:r>
              <a:rPr lang="en-US" altLang="zh-CN" sz="1800" dirty="0" smtClean="0">
                <a:solidFill>
                  <a:srgbClr val="000000"/>
                </a:solidFill>
                <a:ea typeface="宋体"/>
              </a:rPr>
              <a:t>rural informatization still follows government instruction and turns out to be </a:t>
            </a:r>
            <a:r>
              <a:rPr lang="en-US" altLang="zh-CN" sz="1800" dirty="0" smtClean="0">
                <a:solidFill>
                  <a:srgbClr val="FF0000"/>
                </a:solidFill>
                <a:ea typeface="宋体"/>
              </a:rPr>
              <a:t>standardized and stylized</a:t>
            </a:r>
            <a:r>
              <a:rPr lang="en-US" altLang="zh-CN" sz="1800" dirty="0" smtClean="0">
                <a:solidFill>
                  <a:srgbClr val="000000"/>
                </a:solidFill>
                <a:ea typeface="宋体"/>
              </a:rPr>
              <a:t>; once constructed and inspected, the task is announced as complete with </a:t>
            </a:r>
            <a:r>
              <a:rPr lang="en-US" altLang="zh-CN" sz="1800" dirty="0">
                <a:solidFill>
                  <a:srgbClr val="000000"/>
                </a:solidFill>
              </a:rPr>
              <a:t>no </a:t>
            </a:r>
            <a:r>
              <a:rPr lang="en-US" altLang="zh-CN" sz="1800" dirty="0" smtClean="0">
                <a:solidFill>
                  <a:srgbClr val="000000"/>
                </a:solidFill>
              </a:rPr>
              <a:t>assessment</a:t>
            </a:r>
            <a:r>
              <a:rPr lang="en-US" altLang="zh-CN" sz="1800" dirty="0" smtClean="0">
                <a:solidFill>
                  <a:srgbClr val="000000"/>
                </a:solidFill>
                <a:ea typeface="宋体"/>
              </a:rPr>
              <a:t> whether farmers truly benefit from it.</a:t>
            </a:r>
          </a:p>
          <a:p>
            <a:pPr lvl="0" eaLnBrk="1" hangingPunct="1">
              <a:lnSpc>
                <a:spcPct val="120000"/>
              </a:lnSpc>
              <a:defRPr/>
            </a:pPr>
            <a:r>
              <a:rPr kumimoji="1" lang="en-US" altLang="zh-CN" sz="1800" b="0" i="0" u="none" strike="noStrike" kern="1200" cap="none" spc="0" normalizeH="0" baseline="0" noProof="0" dirty="0" smtClean="0">
                <a:ln>
                  <a:noFill/>
                </a:ln>
                <a:solidFill>
                  <a:srgbClr val="000000"/>
                </a:solidFill>
                <a:effectLst/>
                <a:uLnTx/>
                <a:uFillTx/>
                <a:ea typeface="宋体"/>
                <a:cs typeface="+mn-cs"/>
              </a:rPr>
              <a:t>The rural informatization projects and infrastructures that are built</a:t>
            </a:r>
            <a:r>
              <a:rPr kumimoji="1" lang="en-US" altLang="zh-CN" sz="1800" b="0" i="0" u="none" strike="noStrike" kern="1200" cap="none" spc="0" normalizeH="0" noProof="0" dirty="0" smtClean="0">
                <a:ln>
                  <a:noFill/>
                </a:ln>
                <a:solidFill>
                  <a:srgbClr val="000000"/>
                </a:solidFill>
                <a:effectLst/>
                <a:uLnTx/>
                <a:uFillTx/>
                <a:ea typeface="宋体"/>
                <a:cs typeface="+mn-cs"/>
              </a:rPr>
              <a:t> up with external stylized input, </a:t>
            </a:r>
            <a:r>
              <a:rPr kumimoji="1" lang="en-US" altLang="zh-CN" sz="1800" b="0" i="0" u="none" strike="noStrike" kern="1200" cap="none" spc="0" normalizeH="0" noProof="0" dirty="0" smtClean="0">
                <a:ln>
                  <a:noFill/>
                </a:ln>
                <a:solidFill>
                  <a:srgbClr val="FF0000"/>
                </a:solidFill>
                <a:effectLst/>
                <a:uLnTx/>
                <a:uFillTx/>
                <a:ea typeface="宋体"/>
                <a:cs typeface="+mn-cs"/>
              </a:rPr>
              <a:t>without local adaption</a:t>
            </a:r>
            <a:r>
              <a:rPr kumimoji="1" lang="en-US" altLang="zh-CN" sz="1800" b="0" i="0" u="none" strike="noStrike" kern="1200" cap="none" spc="0" normalizeH="0" noProof="0" dirty="0" smtClean="0">
                <a:ln>
                  <a:noFill/>
                </a:ln>
                <a:solidFill>
                  <a:srgbClr val="000000"/>
                </a:solidFill>
                <a:effectLst/>
                <a:uLnTx/>
                <a:uFillTx/>
                <a:ea typeface="宋体"/>
                <a:cs typeface="+mn-cs"/>
              </a:rPr>
              <a:t> from the farmers, would be </a:t>
            </a:r>
            <a:r>
              <a:rPr kumimoji="1" lang="en-US" altLang="zh-CN" sz="1800" b="0" i="0" u="none" strike="noStrike" kern="1200" cap="none" spc="0" normalizeH="0" noProof="0" dirty="0" smtClean="0">
                <a:ln>
                  <a:noFill/>
                </a:ln>
                <a:solidFill>
                  <a:srgbClr val="FF0000"/>
                </a:solidFill>
                <a:effectLst/>
                <a:uLnTx/>
                <a:uFillTx/>
                <a:ea typeface="宋体"/>
                <a:cs typeface="+mn-cs"/>
              </a:rPr>
              <a:t>decorations that cost huge investment</a:t>
            </a:r>
            <a:r>
              <a:rPr kumimoji="1" lang="en-US" altLang="zh-CN" sz="1800" b="0" i="0" u="none" strike="noStrike" kern="1200" cap="none" spc="0" normalizeH="0" noProof="0" dirty="0" smtClean="0">
                <a:ln>
                  <a:noFill/>
                </a:ln>
                <a:solidFill>
                  <a:srgbClr val="000000"/>
                </a:solidFill>
                <a:effectLst/>
                <a:uLnTx/>
                <a:uFillTx/>
                <a:ea typeface="宋体"/>
                <a:cs typeface="+mn-cs"/>
              </a:rPr>
              <a:t>.</a:t>
            </a:r>
            <a:endParaRPr kumimoji="1" lang="zh-CN" altLang="en-US" sz="1800" b="0" i="0" u="none" strike="noStrike" kern="1200" cap="none" spc="0" normalizeH="0" baseline="0" noProof="0" dirty="0" smtClean="0">
              <a:ln>
                <a:noFill/>
              </a:ln>
              <a:solidFill>
                <a:srgbClr val="000000"/>
              </a:solidFill>
              <a:effectLst/>
              <a:uLnTx/>
              <a:uFillTx/>
              <a:ea typeface="宋体"/>
              <a:cs typeface="+mn-cs"/>
            </a:endParaRPr>
          </a:p>
        </p:txBody>
      </p:sp>
    </p:spTree>
    <p:extLst>
      <p:ext uri="{BB962C8B-B14F-4D97-AF65-F5344CB8AC3E}">
        <p14:creationId xmlns:p14="http://schemas.microsoft.com/office/powerpoint/2010/main" val="1643544271"/>
      </p:ext>
    </p:extLst>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1"/>
          <p:cNvSpPr>
            <a:spLocks noChangeArrowheads="1"/>
          </p:cNvSpPr>
          <p:nvPr/>
        </p:nvSpPr>
        <p:spPr bwMode="auto">
          <a:xfrm>
            <a:off x="751242" y="835926"/>
            <a:ext cx="11246987"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a:defRPr/>
            </a:pPr>
            <a:r>
              <a:rPr lang="zh-CN" altLang="en-US" sz="2200" kern="0" dirty="0" smtClean="0">
                <a:solidFill>
                  <a:sysClr val="windowText" lastClr="000000"/>
                </a:solidFill>
              </a:rPr>
              <a:t>         </a:t>
            </a:r>
            <a:endParaRPr kumimoji="0" lang="zh-CN" altLang="en-US" sz="2200" b="0" i="0" u="none" strike="noStrike" kern="0" cap="none" spc="0" normalizeH="0" baseline="0" noProof="0" dirty="0" smtClean="0">
              <a:ln>
                <a:noFill/>
              </a:ln>
              <a:solidFill>
                <a:sysClr val="windowText" lastClr="000000"/>
              </a:solidFill>
              <a:effectLst/>
              <a:uLnTx/>
              <a:uFillTx/>
            </a:endParaRPr>
          </a:p>
        </p:txBody>
      </p:sp>
      <p:sp>
        <p:nvSpPr>
          <p:cNvPr id="6" name="文本占位符 3"/>
          <p:cNvSpPr>
            <a:spLocks noGrp="1"/>
          </p:cNvSpPr>
          <p:nvPr>
            <p:ph type="body" sz="quarter" idx="10"/>
          </p:nvPr>
        </p:nvSpPr>
        <p:spPr>
          <a:xfrm>
            <a:off x="793504" y="455564"/>
            <a:ext cx="11398496" cy="1601835"/>
          </a:xfrm>
        </p:spPr>
        <p:txBody>
          <a:bodyPr>
            <a:noAutofit/>
          </a:bodyPr>
          <a:lstStyle/>
          <a:p>
            <a:r>
              <a:rPr lang="en-US" altLang="zh-CN" sz="3200" dirty="0">
                <a:latin typeface="+mn-lt"/>
              </a:rPr>
              <a:t>Imbalanced </a:t>
            </a:r>
            <a:r>
              <a:rPr lang="en-US" altLang="zh-CN" sz="3200" dirty="0" smtClean="0">
                <a:latin typeface="+mn-lt"/>
              </a:rPr>
              <a:t>Supply-Demand </a:t>
            </a:r>
            <a:r>
              <a:rPr lang="en-US" altLang="zh-CN" sz="3200" dirty="0">
                <a:latin typeface="+mn-lt"/>
              </a:rPr>
              <a:t>Structure of Rural </a:t>
            </a:r>
            <a:r>
              <a:rPr lang="en-US" altLang="zh-CN" sz="3200" dirty="0" smtClean="0">
                <a:latin typeface="+mn-lt"/>
              </a:rPr>
              <a:t>Revitalization </a:t>
            </a:r>
            <a:r>
              <a:rPr lang="en-US" altLang="zh-CN" sz="3200" dirty="0">
                <a:latin typeface="+mn-lt"/>
              </a:rPr>
              <a:t>and Informatization Construction</a:t>
            </a:r>
            <a:endParaRPr lang="en-US" altLang="zh-CN" sz="3200" dirty="0" smtClean="0">
              <a:latin typeface="+mn-lt"/>
            </a:endParaRPr>
          </a:p>
          <a:p>
            <a:pPr>
              <a:spcBef>
                <a:spcPts val="0"/>
              </a:spcBef>
            </a:pPr>
            <a:r>
              <a:rPr lang="en-US" altLang="zh-CN" sz="2800" dirty="0" smtClean="0">
                <a:solidFill>
                  <a:schemeClr val="bg1">
                    <a:lumMod val="50000"/>
                  </a:schemeClr>
                </a:solidFill>
                <a:latin typeface="+mn-lt"/>
              </a:rPr>
              <a:t>Directional Difference: </a:t>
            </a:r>
          </a:p>
          <a:p>
            <a:pPr>
              <a:spcBef>
                <a:spcPts val="0"/>
              </a:spcBef>
            </a:pPr>
            <a:r>
              <a:rPr lang="en-US" altLang="zh-CN" sz="2800" dirty="0" smtClean="0">
                <a:solidFill>
                  <a:schemeClr val="bg1">
                    <a:lumMod val="50000"/>
                  </a:schemeClr>
                </a:solidFill>
                <a:latin typeface="+mn-lt"/>
              </a:rPr>
              <a:t>Government Rigid Supply and Rural Elastic Demand</a:t>
            </a:r>
            <a:endParaRPr lang="zh-CN" altLang="en-US" sz="2800" dirty="0">
              <a:solidFill>
                <a:schemeClr val="bg1">
                  <a:lumMod val="50000"/>
                </a:schemeClr>
              </a:solidFill>
              <a:latin typeface="+mn-lt"/>
            </a:endParaRPr>
          </a:p>
        </p:txBody>
      </p:sp>
      <p:sp>
        <p:nvSpPr>
          <p:cNvPr id="5" name="Rectangle 3"/>
          <p:cNvSpPr txBox="1">
            <a:spLocks noChangeArrowheads="1"/>
          </p:cNvSpPr>
          <p:nvPr/>
        </p:nvSpPr>
        <p:spPr bwMode="auto">
          <a:xfrm>
            <a:off x="898072" y="2468086"/>
            <a:ext cx="10368642" cy="30971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lvl="0" eaLnBrk="1" hangingPunct="1">
              <a:lnSpc>
                <a:spcPct val="120000"/>
              </a:lnSpc>
              <a:defRPr/>
            </a:pPr>
            <a:r>
              <a:rPr lang="en-US" altLang="zh-CN" sz="1800" dirty="0" smtClean="0">
                <a:solidFill>
                  <a:srgbClr val="000000"/>
                </a:solidFill>
                <a:ea typeface="宋体"/>
              </a:rPr>
              <a:t>In terms of current practice of rural informatization construction, the improvement of overall informatization level requires </a:t>
            </a:r>
            <a:r>
              <a:rPr lang="en-US" altLang="zh-CN" sz="1800" dirty="0" smtClean="0">
                <a:solidFill>
                  <a:srgbClr val="FF0000"/>
                </a:solidFill>
                <a:ea typeface="宋体"/>
              </a:rPr>
              <a:t>top-down guidance </a:t>
            </a:r>
            <a:r>
              <a:rPr lang="en-US" altLang="zh-CN" sz="1800" dirty="0" smtClean="0">
                <a:solidFill>
                  <a:srgbClr val="000000"/>
                </a:solidFill>
                <a:ea typeface="宋体"/>
              </a:rPr>
              <a:t>led by administrative system, therefore government rigid supply becomes an inevitable choice. While from demand-side, farmers focus on whether informatization can raise living standards, improve life quality and fulfill consumer demand. As a result, the government decide, plan and implement based on their own </a:t>
            </a:r>
            <a:r>
              <a:rPr lang="en-US" altLang="zh-CN" sz="1800" dirty="0" smtClean="0">
                <a:solidFill>
                  <a:srgbClr val="FF0000"/>
                </a:solidFill>
                <a:ea typeface="宋体"/>
              </a:rPr>
              <a:t>wishful thinking</a:t>
            </a:r>
            <a:r>
              <a:rPr lang="en-US" altLang="zh-CN" sz="1800" dirty="0" smtClean="0">
                <a:solidFill>
                  <a:srgbClr val="000000"/>
                </a:solidFill>
                <a:ea typeface="宋体"/>
              </a:rPr>
              <a:t>, where farmers are in a “being demanded” position, resulting in </a:t>
            </a:r>
            <a:r>
              <a:rPr lang="en-US" altLang="zh-CN" sz="1800" dirty="0" smtClean="0">
                <a:solidFill>
                  <a:srgbClr val="FF0000"/>
                </a:solidFill>
                <a:ea typeface="宋体"/>
              </a:rPr>
              <a:t>idle resources and waste</a:t>
            </a:r>
            <a:r>
              <a:rPr lang="en-US" altLang="zh-CN" sz="1800" dirty="0" smtClean="0">
                <a:solidFill>
                  <a:srgbClr val="000000"/>
                </a:solidFill>
                <a:ea typeface="宋体"/>
              </a:rPr>
              <a:t>.</a:t>
            </a:r>
          </a:p>
          <a:p>
            <a:pPr lvl="0" eaLnBrk="1" hangingPunct="1">
              <a:lnSpc>
                <a:spcPct val="120000"/>
              </a:lnSpc>
              <a:defRPr/>
            </a:pPr>
            <a:r>
              <a:rPr kumimoji="1" lang="en-US" altLang="zh-CN" sz="1800" b="0" i="0" u="none" strike="noStrike" kern="1200" cap="none" spc="0" normalizeH="0" baseline="0" noProof="0" dirty="0" smtClean="0">
                <a:ln>
                  <a:noFill/>
                </a:ln>
                <a:solidFill>
                  <a:srgbClr val="000000"/>
                </a:solidFill>
                <a:effectLst/>
                <a:uLnTx/>
                <a:uFillTx/>
                <a:ea typeface="宋体"/>
                <a:cs typeface="+mn-cs"/>
              </a:rPr>
              <a:t>Lac</a:t>
            </a:r>
            <a:r>
              <a:rPr lang="en-US" altLang="zh-CN" sz="1800" noProof="0" dirty="0" smtClean="0">
                <a:solidFill>
                  <a:srgbClr val="000000"/>
                </a:solidFill>
                <a:ea typeface="宋体"/>
              </a:rPr>
              <a:t>k of rights of participation, decision and expression, which the demand-side should have had, leads to directional difference between supply and demand, contradicts between </a:t>
            </a:r>
            <a:r>
              <a:rPr lang="en-US" altLang="zh-CN" sz="1800" noProof="0" dirty="0" smtClean="0">
                <a:solidFill>
                  <a:srgbClr val="FF0000"/>
                </a:solidFill>
                <a:ea typeface="宋体"/>
              </a:rPr>
              <a:t>government rigid supply </a:t>
            </a:r>
            <a:r>
              <a:rPr lang="en-US" altLang="zh-CN" sz="1800" noProof="0" dirty="0" smtClean="0">
                <a:solidFill>
                  <a:srgbClr val="000000"/>
                </a:solidFill>
                <a:ea typeface="宋体"/>
              </a:rPr>
              <a:t>and </a:t>
            </a:r>
            <a:r>
              <a:rPr lang="en-US" altLang="zh-CN" sz="1800" noProof="0" dirty="0" smtClean="0">
                <a:solidFill>
                  <a:srgbClr val="FF0000"/>
                </a:solidFill>
                <a:ea typeface="宋体"/>
              </a:rPr>
              <a:t>farmers’ elastic demand</a:t>
            </a:r>
            <a:r>
              <a:rPr lang="en-US" altLang="zh-CN" sz="1800" noProof="0" dirty="0" smtClean="0">
                <a:solidFill>
                  <a:srgbClr val="000000"/>
                </a:solidFill>
                <a:ea typeface="宋体"/>
              </a:rPr>
              <a:t>, and </a:t>
            </a:r>
            <a:r>
              <a:rPr lang="en-US" altLang="zh-CN" sz="1800" noProof="0" dirty="0" smtClean="0">
                <a:solidFill>
                  <a:srgbClr val="FF0000"/>
                </a:solidFill>
                <a:ea typeface="宋体"/>
              </a:rPr>
              <a:t>ineffective utilization </a:t>
            </a:r>
            <a:r>
              <a:rPr lang="en-US" altLang="zh-CN" sz="1800" noProof="0" dirty="0" smtClean="0">
                <a:solidFill>
                  <a:srgbClr val="000000"/>
                </a:solidFill>
                <a:ea typeface="宋体"/>
              </a:rPr>
              <a:t>of informatization resources.</a:t>
            </a:r>
            <a:endParaRPr kumimoji="1" lang="zh-CN" altLang="en-US" sz="1800" b="0" i="0" u="none" strike="noStrike" kern="1200" cap="none" spc="0" normalizeH="0" baseline="0" noProof="0" dirty="0" smtClean="0">
              <a:ln>
                <a:noFill/>
              </a:ln>
              <a:solidFill>
                <a:srgbClr val="000000"/>
              </a:solidFill>
              <a:effectLst/>
              <a:uLnTx/>
              <a:uFillTx/>
              <a:ea typeface="宋体"/>
              <a:cs typeface="+mn-cs"/>
            </a:endParaRPr>
          </a:p>
        </p:txBody>
      </p:sp>
    </p:spTree>
    <p:extLst>
      <p:ext uri="{BB962C8B-B14F-4D97-AF65-F5344CB8AC3E}">
        <p14:creationId xmlns:p14="http://schemas.microsoft.com/office/powerpoint/2010/main" val="4258794557"/>
      </p:ext>
    </p:extLst>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1"/>
          <p:cNvSpPr>
            <a:spLocks noChangeArrowheads="1"/>
          </p:cNvSpPr>
          <p:nvPr/>
        </p:nvSpPr>
        <p:spPr bwMode="auto">
          <a:xfrm>
            <a:off x="751242" y="835926"/>
            <a:ext cx="11246987"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a:defRPr/>
            </a:pPr>
            <a:r>
              <a:rPr lang="zh-CN" altLang="en-US" sz="2200" kern="0" dirty="0" smtClean="0">
                <a:solidFill>
                  <a:sysClr val="windowText" lastClr="000000"/>
                </a:solidFill>
              </a:rPr>
              <a:t>         </a:t>
            </a:r>
            <a:endParaRPr kumimoji="0" lang="zh-CN" altLang="en-US" sz="2200" b="0" i="0" u="none" strike="noStrike" kern="0" cap="none" spc="0" normalizeH="0" baseline="0" noProof="0" dirty="0" smtClean="0">
              <a:ln>
                <a:noFill/>
              </a:ln>
              <a:solidFill>
                <a:sysClr val="windowText" lastClr="000000"/>
              </a:solidFill>
              <a:effectLst/>
              <a:uLnTx/>
              <a:uFillTx/>
            </a:endParaRPr>
          </a:p>
        </p:txBody>
      </p:sp>
      <p:sp>
        <p:nvSpPr>
          <p:cNvPr id="6" name="文本占位符 3"/>
          <p:cNvSpPr>
            <a:spLocks noGrp="1"/>
          </p:cNvSpPr>
          <p:nvPr>
            <p:ph type="body" sz="quarter" idx="10"/>
          </p:nvPr>
        </p:nvSpPr>
        <p:spPr>
          <a:xfrm>
            <a:off x="793504" y="455564"/>
            <a:ext cx="11398496" cy="1601835"/>
          </a:xfrm>
        </p:spPr>
        <p:txBody>
          <a:bodyPr>
            <a:noAutofit/>
          </a:bodyPr>
          <a:lstStyle/>
          <a:p>
            <a:r>
              <a:rPr lang="en-US" altLang="zh-CN" sz="3200" dirty="0">
                <a:latin typeface="+mn-lt"/>
              </a:rPr>
              <a:t>Imbalanced </a:t>
            </a:r>
            <a:r>
              <a:rPr lang="en-US" altLang="zh-CN" sz="3200" dirty="0" smtClean="0">
                <a:latin typeface="+mn-lt"/>
              </a:rPr>
              <a:t>Supply-Demand </a:t>
            </a:r>
            <a:r>
              <a:rPr lang="en-US" altLang="zh-CN" sz="3200" dirty="0">
                <a:latin typeface="+mn-lt"/>
              </a:rPr>
              <a:t>Structure of Rural </a:t>
            </a:r>
            <a:r>
              <a:rPr lang="en-US" altLang="zh-CN" sz="3200" dirty="0" smtClean="0">
                <a:latin typeface="+mn-lt"/>
              </a:rPr>
              <a:t>Revitalization </a:t>
            </a:r>
            <a:r>
              <a:rPr lang="en-US" altLang="zh-CN" sz="3200" dirty="0">
                <a:latin typeface="+mn-lt"/>
              </a:rPr>
              <a:t>and Informatization Construction</a:t>
            </a:r>
            <a:endParaRPr lang="en-US" altLang="zh-CN" sz="3200" dirty="0" smtClean="0">
              <a:latin typeface="+mn-lt"/>
            </a:endParaRPr>
          </a:p>
          <a:p>
            <a:pPr>
              <a:spcBef>
                <a:spcPts val="0"/>
              </a:spcBef>
            </a:pPr>
            <a:r>
              <a:rPr lang="en-US" altLang="zh-CN" sz="2800" dirty="0" smtClean="0">
                <a:solidFill>
                  <a:schemeClr val="bg1">
                    <a:lumMod val="50000"/>
                  </a:schemeClr>
                </a:solidFill>
                <a:latin typeface="+mn-lt"/>
              </a:rPr>
              <a:t>Disparity between Supply and Demand:</a:t>
            </a:r>
          </a:p>
          <a:p>
            <a:pPr>
              <a:spcBef>
                <a:spcPts val="0"/>
              </a:spcBef>
            </a:pPr>
            <a:r>
              <a:rPr lang="en-US" altLang="zh-CN" sz="2800" dirty="0" smtClean="0">
                <a:solidFill>
                  <a:schemeClr val="bg1">
                    <a:lumMod val="50000"/>
                  </a:schemeClr>
                </a:solidFill>
                <a:latin typeface="+mn-lt"/>
              </a:rPr>
              <a:t>Unidirectional E-commerce Platform and Diverse Rural Demands </a:t>
            </a:r>
            <a:endParaRPr lang="zh-CN" altLang="en-US" sz="2800" dirty="0">
              <a:solidFill>
                <a:schemeClr val="bg1">
                  <a:lumMod val="50000"/>
                </a:schemeClr>
              </a:solidFill>
              <a:latin typeface="+mn-lt"/>
            </a:endParaRPr>
          </a:p>
        </p:txBody>
      </p:sp>
      <p:sp>
        <p:nvSpPr>
          <p:cNvPr id="8" name="Rectangle 3"/>
          <p:cNvSpPr txBox="1">
            <a:spLocks noChangeArrowheads="1"/>
          </p:cNvSpPr>
          <p:nvPr/>
        </p:nvSpPr>
        <p:spPr bwMode="auto">
          <a:xfrm>
            <a:off x="898072" y="2487616"/>
            <a:ext cx="10368642" cy="2238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342900" marR="0" lvl="0" indent="-342900" algn="l" defTabSz="914400" rtl="0" eaLnBrk="1" fontAlgn="base" latinLnBrk="0" hangingPunct="1">
              <a:lnSpc>
                <a:spcPct val="120000"/>
              </a:lnSpc>
              <a:spcBef>
                <a:spcPct val="20000"/>
              </a:spcBef>
              <a:spcAft>
                <a:spcPct val="0"/>
              </a:spcAft>
              <a:buClrTx/>
              <a:buSzTx/>
              <a:buFontTx/>
              <a:buChar char="•"/>
              <a:tabLst/>
              <a:defRPr/>
            </a:pPr>
            <a:r>
              <a:rPr kumimoji="1" lang="en-US" altLang="zh-CN" sz="1800" b="0" i="0" u="none" strike="noStrike" kern="1200" cap="none" spc="0" normalizeH="0" baseline="0" noProof="0" dirty="0" smtClean="0">
                <a:ln>
                  <a:noFill/>
                </a:ln>
                <a:solidFill>
                  <a:srgbClr val="000000"/>
                </a:solidFill>
                <a:effectLst/>
                <a:uLnTx/>
                <a:uFillTx/>
                <a:ea typeface="宋体"/>
                <a:cs typeface="+mn-cs"/>
              </a:rPr>
              <a:t>Currently,</a:t>
            </a:r>
            <a:r>
              <a:rPr kumimoji="1" lang="en-US" altLang="zh-CN" sz="1800" b="0" i="0" u="none" strike="noStrike" kern="1200" cap="none" spc="0" normalizeH="0" noProof="0" dirty="0" smtClean="0">
                <a:ln>
                  <a:noFill/>
                </a:ln>
                <a:solidFill>
                  <a:srgbClr val="000000"/>
                </a:solidFill>
                <a:effectLst/>
                <a:uLnTx/>
                <a:uFillTx/>
                <a:ea typeface="宋体"/>
                <a:cs typeface="+mn-cs"/>
              </a:rPr>
              <a:t> farmers’ needs are </a:t>
            </a:r>
            <a:r>
              <a:rPr lang="en-US" altLang="zh-CN" sz="1800" dirty="0" smtClean="0">
                <a:solidFill>
                  <a:srgbClr val="000000"/>
                </a:solidFill>
                <a:ea typeface="宋体"/>
              </a:rPr>
              <a:t>transformed</a:t>
            </a:r>
            <a:r>
              <a:rPr kumimoji="1" lang="en-US" altLang="zh-CN" sz="1800" b="0" i="0" u="none" strike="noStrike" kern="1200" cap="none" spc="0" normalizeH="0" noProof="0" dirty="0" smtClean="0">
                <a:ln>
                  <a:noFill/>
                </a:ln>
                <a:solidFill>
                  <a:srgbClr val="000000"/>
                </a:solidFill>
                <a:effectLst/>
                <a:uLnTx/>
                <a:uFillTx/>
                <a:ea typeface="宋体"/>
                <a:cs typeface="+mn-cs"/>
              </a:rPr>
              <a:t> to </a:t>
            </a:r>
            <a:r>
              <a:rPr kumimoji="1" lang="en-US" altLang="zh-CN" sz="1800" b="0" i="0" u="none" strike="noStrike" kern="1200" cap="none" spc="0" normalizeH="0" noProof="0" dirty="0" smtClean="0">
                <a:ln>
                  <a:noFill/>
                </a:ln>
                <a:solidFill>
                  <a:srgbClr val="FF0000"/>
                </a:solidFill>
                <a:effectLst/>
                <a:uLnTx/>
                <a:uFillTx/>
                <a:ea typeface="宋体"/>
                <a:cs typeface="+mn-cs"/>
              </a:rPr>
              <a:t>comprehensive structural system </a:t>
            </a:r>
            <a:r>
              <a:rPr lang="en-US" altLang="zh-CN" sz="1800" dirty="0" smtClean="0">
                <a:solidFill>
                  <a:srgbClr val="000000"/>
                </a:solidFill>
                <a:ea typeface="宋体"/>
              </a:rPr>
              <a:t>that is</a:t>
            </a:r>
            <a:r>
              <a:rPr kumimoji="1" lang="en-US" altLang="zh-CN" sz="1800" b="0" i="0" u="none" strike="noStrike" kern="1200" cap="none" spc="0" normalizeH="0" noProof="0" dirty="0" smtClean="0">
                <a:ln>
                  <a:noFill/>
                </a:ln>
                <a:solidFill>
                  <a:srgbClr val="000000"/>
                </a:solidFill>
                <a:effectLst/>
                <a:uLnTx/>
                <a:uFillTx/>
                <a:ea typeface="宋体"/>
                <a:cs typeface="+mn-cs"/>
              </a:rPr>
              <a:t> hierarchical and diverse. They no longer be constrained by subsistence needs but focus more on </a:t>
            </a:r>
            <a:r>
              <a:rPr kumimoji="1" lang="en-US" altLang="zh-CN" sz="1800" b="0" i="0" u="none" strike="noStrike" kern="1200" cap="none" spc="0" normalizeH="0" noProof="0" dirty="0" smtClean="0">
                <a:ln>
                  <a:noFill/>
                </a:ln>
                <a:solidFill>
                  <a:srgbClr val="FF0000"/>
                </a:solidFill>
                <a:effectLst/>
                <a:uLnTx/>
                <a:uFillTx/>
                <a:ea typeface="宋体"/>
                <a:cs typeface="+mn-cs"/>
              </a:rPr>
              <a:t>self-development</a:t>
            </a:r>
            <a:r>
              <a:rPr kumimoji="1" lang="en-US" altLang="zh-CN" sz="1800" b="0" i="0" u="none" strike="noStrike" kern="1200" cap="none" spc="0" normalizeH="0" noProof="0" dirty="0" smtClean="0">
                <a:ln>
                  <a:noFill/>
                </a:ln>
                <a:solidFill>
                  <a:srgbClr val="000000"/>
                </a:solidFill>
                <a:effectLst/>
                <a:uLnTx/>
                <a:uFillTx/>
                <a:ea typeface="宋体"/>
                <a:cs typeface="+mn-cs"/>
              </a:rPr>
              <a:t>, which has been the primary consideration of farmers’ information </a:t>
            </a:r>
            <a:r>
              <a:rPr lang="en-US" altLang="zh-CN" sz="1800" dirty="0" smtClean="0">
                <a:solidFill>
                  <a:srgbClr val="000000"/>
                </a:solidFill>
                <a:ea typeface="宋体"/>
              </a:rPr>
              <a:t>demand.</a:t>
            </a:r>
            <a:r>
              <a:rPr kumimoji="1" lang="en-US" altLang="zh-CN" sz="1800" b="0" i="0" u="none" strike="noStrike" kern="1200" cap="none" spc="0" normalizeH="0" noProof="0" dirty="0" smtClean="0">
                <a:ln>
                  <a:noFill/>
                </a:ln>
                <a:solidFill>
                  <a:srgbClr val="000000"/>
                </a:solidFill>
                <a:effectLst/>
                <a:uLnTx/>
                <a:uFillTx/>
                <a:ea typeface="宋体"/>
                <a:cs typeface="+mn-cs"/>
              </a:rPr>
              <a:t> </a:t>
            </a:r>
          </a:p>
          <a:p>
            <a:pPr marL="342900" marR="0" lvl="0" indent="-342900" algn="l" defTabSz="914400" rtl="0" eaLnBrk="1" fontAlgn="base" latinLnBrk="0" hangingPunct="1">
              <a:lnSpc>
                <a:spcPct val="120000"/>
              </a:lnSpc>
              <a:spcBef>
                <a:spcPct val="20000"/>
              </a:spcBef>
              <a:spcAft>
                <a:spcPct val="0"/>
              </a:spcAft>
              <a:buClrTx/>
              <a:buSzTx/>
              <a:buFontTx/>
              <a:buChar char="•"/>
              <a:tabLst/>
              <a:defRPr/>
            </a:pPr>
            <a:r>
              <a:rPr kumimoji="1" lang="en-US" altLang="zh-CN" sz="1800" b="0" i="0" u="none" strike="noStrike" kern="1200" cap="none" spc="0" normalizeH="0" noProof="0" dirty="0" smtClean="0">
                <a:ln>
                  <a:noFill/>
                </a:ln>
                <a:solidFill>
                  <a:srgbClr val="000000"/>
                </a:solidFill>
                <a:effectLst/>
                <a:uLnTx/>
                <a:uFillTx/>
                <a:ea typeface="宋体"/>
                <a:cs typeface="+mn-cs"/>
              </a:rPr>
              <a:t>E-commerce industry should combine their own benefit with government expectations and farmers’ needs, and adapt to </a:t>
            </a:r>
            <a:r>
              <a:rPr kumimoji="1" lang="en-US" altLang="zh-CN" sz="1800" b="0" i="0" u="none" strike="noStrike" kern="1200" cap="none" spc="0" normalizeH="0" noProof="0" dirty="0" smtClean="0">
                <a:ln>
                  <a:noFill/>
                </a:ln>
                <a:solidFill>
                  <a:srgbClr val="FF0000"/>
                </a:solidFill>
                <a:effectLst/>
                <a:uLnTx/>
                <a:uFillTx/>
                <a:ea typeface="宋体"/>
                <a:cs typeface="+mn-cs"/>
              </a:rPr>
              <a:t>farmers’ diverse and hierarchical </a:t>
            </a:r>
            <a:r>
              <a:rPr lang="en-US" altLang="zh-CN" sz="1800" dirty="0" smtClean="0">
                <a:solidFill>
                  <a:srgbClr val="FF0000"/>
                </a:solidFill>
                <a:ea typeface="宋体"/>
              </a:rPr>
              <a:t>demands</a:t>
            </a:r>
            <a:r>
              <a:rPr kumimoji="1" lang="en-US" altLang="zh-CN" sz="1800" b="0" i="0" u="none" strike="noStrike" kern="1200" cap="none" spc="0" normalizeH="0" noProof="0" dirty="0" smtClean="0">
                <a:ln>
                  <a:noFill/>
                </a:ln>
                <a:solidFill>
                  <a:srgbClr val="FF0000"/>
                </a:solidFill>
                <a:effectLst/>
                <a:uLnTx/>
                <a:uFillTx/>
                <a:ea typeface="宋体"/>
                <a:cs typeface="+mn-cs"/>
              </a:rPr>
              <a:t> </a:t>
            </a:r>
            <a:r>
              <a:rPr kumimoji="1" lang="en-US" altLang="zh-CN" sz="1800" b="0" i="0" u="none" strike="noStrike" kern="1200" cap="none" spc="0" normalizeH="0" noProof="0" dirty="0" smtClean="0">
                <a:ln>
                  <a:noFill/>
                </a:ln>
                <a:solidFill>
                  <a:srgbClr val="000000"/>
                </a:solidFill>
                <a:effectLst/>
                <a:uLnTx/>
                <a:uFillTx/>
                <a:ea typeface="宋体"/>
                <a:cs typeface="+mn-cs"/>
              </a:rPr>
              <a:t>via standardized planning and diverse arrangements.</a:t>
            </a:r>
            <a:endParaRPr kumimoji="1" lang="zh-CN" altLang="en-US" sz="1800" b="0" i="0" u="none" strike="noStrike" kern="1200" cap="none" spc="0" normalizeH="0" baseline="0" noProof="0" dirty="0" smtClean="0">
              <a:ln>
                <a:noFill/>
              </a:ln>
              <a:solidFill>
                <a:srgbClr val="000000"/>
              </a:solidFill>
              <a:effectLst/>
              <a:uLnTx/>
              <a:uFillTx/>
              <a:ea typeface="宋体"/>
              <a:cs typeface="+mn-cs"/>
            </a:endParaRPr>
          </a:p>
        </p:txBody>
      </p:sp>
    </p:spTree>
    <p:extLst>
      <p:ext uri="{BB962C8B-B14F-4D97-AF65-F5344CB8AC3E}">
        <p14:creationId xmlns:p14="http://schemas.microsoft.com/office/powerpoint/2010/main" val="1170444100"/>
      </p:ext>
    </p:extLst>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1"/>
          <p:cNvSpPr>
            <a:spLocks noChangeArrowheads="1"/>
          </p:cNvSpPr>
          <p:nvPr/>
        </p:nvSpPr>
        <p:spPr bwMode="auto">
          <a:xfrm>
            <a:off x="751242" y="835926"/>
            <a:ext cx="11246987"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a:defRPr/>
            </a:pPr>
            <a:r>
              <a:rPr lang="zh-CN" altLang="en-US" sz="2200" kern="0" dirty="0" smtClean="0">
                <a:solidFill>
                  <a:sysClr val="windowText" lastClr="000000"/>
                </a:solidFill>
              </a:rPr>
              <a:t>         </a:t>
            </a:r>
            <a:endParaRPr kumimoji="0" lang="zh-CN" altLang="en-US" sz="2200" b="0" i="0" u="none" strike="noStrike" kern="0" cap="none" spc="0" normalizeH="0" baseline="0" noProof="0" dirty="0" smtClean="0">
              <a:ln>
                <a:noFill/>
              </a:ln>
              <a:solidFill>
                <a:sysClr val="windowText" lastClr="000000"/>
              </a:solidFill>
              <a:effectLst/>
              <a:uLnTx/>
              <a:uFillTx/>
            </a:endParaRPr>
          </a:p>
        </p:txBody>
      </p:sp>
      <p:sp>
        <p:nvSpPr>
          <p:cNvPr id="6" name="文本占位符 3"/>
          <p:cNvSpPr>
            <a:spLocks noGrp="1"/>
          </p:cNvSpPr>
          <p:nvPr>
            <p:ph type="body" sz="quarter" idx="10"/>
          </p:nvPr>
        </p:nvSpPr>
        <p:spPr>
          <a:xfrm>
            <a:off x="793504" y="279714"/>
            <a:ext cx="11398496" cy="1601835"/>
          </a:xfrm>
        </p:spPr>
        <p:txBody>
          <a:bodyPr>
            <a:noAutofit/>
          </a:bodyPr>
          <a:lstStyle/>
          <a:p>
            <a:r>
              <a:rPr lang="en-US" altLang="zh-CN" sz="3200" dirty="0" smtClean="0">
                <a:latin typeface="+mn-lt"/>
              </a:rPr>
              <a:t>Conclusion: Demand-side Rural Revitalization and </a:t>
            </a:r>
          </a:p>
          <a:p>
            <a:pPr>
              <a:spcBef>
                <a:spcPts val="0"/>
              </a:spcBef>
            </a:pPr>
            <a:r>
              <a:rPr lang="en-US" altLang="zh-CN" sz="3200" dirty="0" smtClean="0">
                <a:latin typeface="+mn-lt"/>
              </a:rPr>
              <a:t>Informatization Construction</a:t>
            </a:r>
          </a:p>
          <a:p>
            <a:pPr>
              <a:spcBef>
                <a:spcPts val="0"/>
              </a:spcBef>
            </a:pPr>
            <a:r>
              <a:rPr lang="en-US" altLang="zh-CN" sz="2800" dirty="0" smtClean="0">
                <a:solidFill>
                  <a:schemeClr val="bg1">
                    <a:lumMod val="50000"/>
                  </a:schemeClr>
                </a:solidFill>
                <a:latin typeface="+mn-lt"/>
              </a:rPr>
              <a:t>Leading Mode: Government Supply-side </a:t>
            </a:r>
            <a:r>
              <a:rPr lang="en-US" altLang="zh-CN" sz="2800" dirty="0" smtClean="0">
                <a:solidFill>
                  <a:schemeClr val="bg1">
                    <a:lumMod val="50000"/>
                  </a:schemeClr>
                </a:solidFill>
                <a:latin typeface="+mn-lt"/>
                <a:sym typeface="Wingdings" pitchFamily="2" charset="2"/>
              </a:rPr>
              <a:t> Rural Demand-side</a:t>
            </a:r>
            <a:endParaRPr lang="zh-CN" altLang="en-US" sz="2800" dirty="0">
              <a:solidFill>
                <a:schemeClr val="bg1">
                  <a:lumMod val="50000"/>
                </a:schemeClr>
              </a:solidFill>
              <a:latin typeface="+mn-lt"/>
            </a:endParaRPr>
          </a:p>
        </p:txBody>
      </p:sp>
      <p:sp>
        <p:nvSpPr>
          <p:cNvPr id="4" name="任意多边形 3"/>
          <p:cNvSpPr/>
          <p:nvPr/>
        </p:nvSpPr>
        <p:spPr>
          <a:xfrm>
            <a:off x="5110865" y="2076304"/>
            <a:ext cx="1943054" cy="1262985"/>
          </a:xfrm>
          <a:custGeom>
            <a:avLst/>
            <a:gdLst>
              <a:gd name="connsiteX0" fmla="*/ 0 w 1943054"/>
              <a:gd name="connsiteY0" fmla="*/ 210502 h 1262985"/>
              <a:gd name="connsiteX1" fmla="*/ 210502 w 1943054"/>
              <a:gd name="connsiteY1" fmla="*/ 0 h 1262985"/>
              <a:gd name="connsiteX2" fmla="*/ 1732552 w 1943054"/>
              <a:gd name="connsiteY2" fmla="*/ 0 h 1262985"/>
              <a:gd name="connsiteX3" fmla="*/ 1943054 w 1943054"/>
              <a:gd name="connsiteY3" fmla="*/ 210502 h 1262985"/>
              <a:gd name="connsiteX4" fmla="*/ 1943054 w 1943054"/>
              <a:gd name="connsiteY4" fmla="*/ 1052483 h 1262985"/>
              <a:gd name="connsiteX5" fmla="*/ 1732552 w 1943054"/>
              <a:gd name="connsiteY5" fmla="*/ 1262985 h 1262985"/>
              <a:gd name="connsiteX6" fmla="*/ 210502 w 1943054"/>
              <a:gd name="connsiteY6" fmla="*/ 1262985 h 1262985"/>
              <a:gd name="connsiteX7" fmla="*/ 0 w 1943054"/>
              <a:gd name="connsiteY7" fmla="*/ 1052483 h 1262985"/>
              <a:gd name="connsiteX8" fmla="*/ 0 w 1943054"/>
              <a:gd name="connsiteY8" fmla="*/ 210502 h 1262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43054" h="1262985">
                <a:moveTo>
                  <a:pt x="0" y="210502"/>
                </a:moveTo>
                <a:cubicBezTo>
                  <a:pt x="0" y="94245"/>
                  <a:pt x="94245" y="0"/>
                  <a:pt x="210502" y="0"/>
                </a:cubicBezTo>
                <a:lnTo>
                  <a:pt x="1732552" y="0"/>
                </a:lnTo>
                <a:cubicBezTo>
                  <a:pt x="1848809" y="0"/>
                  <a:pt x="1943054" y="94245"/>
                  <a:pt x="1943054" y="210502"/>
                </a:cubicBezTo>
                <a:lnTo>
                  <a:pt x="1943054" y="1052483"/>
                </a:lnTo>
                <a:cubicBezTo>
                  <a:pt x="1943054" y="1168740"/>
                  <a:pt x="1848809" y="1262985"/>
                  <a:pt x="1732552" y="1262985"/>
                </a:cubicBezTo>
                <a:lnTo>
                  <a:pt x="210502" y="1262985"/>
                </a:lnTo>
                <a:cubicBezTo>
                  <a:pt x="94245" y="1262985"/>
                  <a:pt x="0" y="1168740"/>
                  <a:pt x="0" y="1052483"/>
                </a:cubicBezTo>
                <a:lnTo>
                  <a:pt x="0" y="210502"/>
                </a:lnTo>
                <a:close/>
              </a:path>
            </a:pathLst>
          </a:custGeom>
        </p:spPr>
        <p:style>
          <a:lnRef idx="2">
            <a:schemeClr val="lt1">
              <a:hueOff val="0"/>
              <a:satOff val="0"/>
              <a:lumOff val="0"/>
              <a:alphaOff val="0"/>
            </a:schemeClr>
          </a:lnRef>
          <a:fillRef idx="1">
            <a:schemeClr val="accent5">
              <a:shade val="80000"/>
              <a:hueOff val="0"/>
              <a:satOff val="0"/>
              <a:lumOff val="0"/>
              <a:alphaOff val="0"/>
            </a:schemeClr>
          </a:fillRef>
          <a:effectRef idx="0">
            <a:schemeClr val="accent5">
              <a:shade val="80000"/>
              <a:hueOff val="0"/>
              <a:satOff val="0"/>
              <a:lumOff val="0"/>
              <a:alphaOff val="0"/>
            </a:schemeClr>
          </a:effectRef>
          <a:fontRef idx="minor">
            <a:schemeClr val="lt1"/>
          </a:fontRef>
        </p:style>
        <p:txBody>
          <a:bodyPr spcFirstLastPara="0" vert="horz" wrap="square" lIns="130234" tIns="130234" rIns="130234" bIns="130234" numCol="1" spcCol="1270" anchor="ctr" anchorCtr="0">
            <a:noAutofit/>
          </a:bodyPr>
          <a:lstStyle/>
          <a:p>
            <a:pPr lvl="0" algn="ctr" defTabSz="800100">
              <a:lnSpc>
                <a:spcPct val="90000"/>
              </a:lnSpc>
              <a:spcBef>
                <a:spcPct val="0"/>
              </a:spcBef>
              <a:spcAft>
                <a:spcPct val="35000"/>
              </a:spcAft>
            </a:pPr>
            <a:r>
              <a:rPr lang="en-US" altLang="zh-CN" sz="1800" b="1" kern="1200" dirty="0" smtClean="0"/>
              <a:t>Government</a:t>
            </a:r>
          </a:p>
          <a:p>
            <a:pPr lvl="0" algn="ctr" defTabSz="800100">
              <a:lnSpc>
                <a:spcPct val="90000"/>
              </a:lnSpc>
              <a:spcBef>
                <a:spcPct val="0"/>
              </a:spcBef>
            </a:pPr>
            <a:r>
              <a:rPr lang="en-US" altLang="zh-CN" sz="1600" kern="1200" dirty="0" smtClean="0"/>
              <a:t>Leading role</a:t>
            </a:r>
          </a:p>
          <a:p>
            <a:pPr lvl="0" algn="ctr" defTabSz="800100">
              <a:lnSpc>
                <a:spcPct val="90000"/>
              </a:lnSpc>
              <a:spcBef>
                <a:spcPct val="0"/>
              </a:spcBef>
            </a:pPr>
            <a:r>
              <a:rPr lang="en-US" altLang="zh-CN" sz="1600" dirty="0"/>
              <a:t>M</a:t>
            </a:r>
            <a:r>
              <a:rPr lang="en-US" altLang="zh-CN" sz="1600" kern="1200" dirty="0" smtClean="0"/>
              <a:t>ain role</a:t>
            </a:r>
            <a:endParaRPr lang="zh-CN" altLang="en-US" sz="1600" kern="1200" dirty="0"/>
          </a:p>
        </p:txBody>
      </p:sp>
      <p:sp>
        <p:nvSpPr>
          <p:cNvPr id="5" name="任意多边形 4"/>
          <p:cNvSpPr/>
          <p:nvPr/>
        </p:nvSpPr>
        <p:spPr>
          <a:xfrm>
            <a:off x="4399232" y="2707797"/>
            <a:ext cx="3366319" cy="3366319"/>
          </a:xfrm>
          <a:custGeom>
            <a:avLst/>
            <a:gdLst/>
            <a:ahLst/>
            <a:cxnLst/>
            <a:rect l="0" t="0" r="0" b="0"/>
            <a:pathLst>
              <a:path>
                <a:moveTo>
                  <a:pt x="2668776" y="318759"/>
                </a:moveTo>
                <a:arcTo wR="1683159" hR="1683159" stAng="18350617" swAng="3644227"/>
              </a:path>
            </a:pathLst>
          </a:custGeom>
          <a:noFill/>
          <a:ln w="38100">
            <a:solidFill>
              <a:srgbClr val="002060"/>
            </a:solidFill>
          </a:ln>
        </p:spPr>
        <p:style>
          <a:lnRef idx="1">
            <a:schemeClr val="accent5">
              <a:shade val="90000"/>
              <a:hueOff val="0"/>
              <a:satOff val="0"/>
              <a:lumOff val="0"/>
              <a:alphaOff val="0"/>
            </a:schemeClr>
          </a:lnRef>
          <a:fillRef idx="0">
            <a:scrgbClr r="0" g="0" b="0"/>
          </a:fillRef>
          <a:effectRef idx="0">
            <a:schemeClr val="accent5">
              <a:shade val="90000"/>
              <a:hueOff val="0"/>
              <a:satOff val="0"/>
              <a:lumOff val="0"/>
              <a:alphaOff val="0"/>
            </a:schemeClr>
          </a:effectRef>
          <a:fontRef idx="minor">
            <a:schemeClr val="tx1">
              <a:hueOff val="0"/>
              <a:satOff val="0"/>
              <a:lumOff val="0"/>
              <a:alphaOff val="0"/>
            </a:schemeClr>
          </a:fontRef>
        </p:style>
      </p:sp>
      <p:sp>
        <p:nvSpPr>
          <p:cNvPr id="9" name="任意多边形 8"/>
          <p:cNvSpPr/>
          <p:nvPr/>
        </p:nvSpPr>
        <p:spPr>
          <a:xfrm>
            <a:off x="6668881" y="4584811"/>
            <a:ext cx="2138748" cy="1260000"/>
          </a:xfrm>
          <a:custGeom>
            <a:avLst/>
            <a:gdLst>
              <a:gd name="connsiteX0" fmla="*/ 0 w 1943054"/>
              <a:gd name="connsiteY0" fmla="*/ 210502 h 1262985"/>
              <a:gd name="connsiteX1" fmla="*/ 210502 w 1943054"/>
              <a:gd name="connsiteY1" fmla="*/ 0 h 1262985"/>
              <a:gd name="connsiteX2" fmla="*/ 1732552 w 1943054"/>
              <a:gd name="connsiteY2" fmla="*/ 0 h 1262985"/>
              <a:gd name="connsiteX3" fmla="*/ 1943054 w 1943054"/>
              <a:gd name="connsiteY3" fmla="*/ 210502 h 1262985"/>
              <a:gd name="connsiteX4" fmla="*/ 1943054 w 1943054"/>
              <a:gd name="connsiteY4" fmla="*/ 1052483 h 1262985"/>
              <a:gd name="connsiteX5" fmla="*/ 1732552 w 1943054"/>
              <a:gd name="connsiteY5" fmla="*/ 1262985 h 1262985"/>
              <a:gd name="connsiteX6" fmla="*/ 210502 w 1943054"/>
              <a:gd name="connsiteY6" fmla="*/ 1262985 h 1262985"/>
              <a:gd name="connsiteX7" fmla="*/ 0 w 1943054"/>
              <a:gd name="connsiteY7" fmla="*/ 1052483 h 1262985"/>
              <a:gd name="connsiteX8" fmla="*/ 0 w 1943054"/>
              <a:gd name="connsiteY8" fmla="*/ 210502 h 1262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43054" h="1262985">
                <a:moveTo>
                  <a:pt x="0" y="210502"/>
                </a:moveTo>
                <a:cubicBezTo>
                  <a:pt x="0" y="94245"/>
                  <a:pt x="94245" y="0"/>
                  <a:pt x="210502" y="0"/>
                </a:cubicBezTo>
                <a:lnTo>
                  <a:pt x="1732552" y="0"/>
                </a:lnTo>
                <a:cubicBezTo>
                  <a:pt x="1848809" y="0"/>
                  <a:pt x="1943054" y="94245"/>
                  <a:pt x="1943054" y="210502"/>
                </a:cubicBezTo>
                <a:lnTo>
                  <a:pt x="1943054" y="1052483"/>
                </a:lnTo>
                <a:cubicBezTo>
                  <a:pt x="1943054" y="1168740"/>
                  <a:pt x="1848809" y="1262985"/>
                  <a:pt x="1732552" y="1262985"/>
                </a:cubicBezTo>
                <a:lnTo>
                  <a:pt x="210502" y="1262985"/>
                </a:lnTo>
                <a:cubicBezTo>
                  <a:pt x="94245" y="1262985"/>
                  <a:pt x="0" y="1168740"/>
                  <a:pt x="0" y="1052483"/>
                </a:cubicBezTo>
                <a:lnTo>
                  <a:pt x="0" y="210502"/>
                </a:lnTo>
                <a:close/>
              </a:path>
            </a:pathLst>
          </a:custGeom>
        </p:spPr>
        <p:style>
          <a:lnRef idx="2">
            <a:schemeClr val="lt1">
              <a:hueOff val="0"/>
              <a:satOff val="0"/>
              <a:lumOff val="0"/>
              <a:alphaOff val="0"/>
            </a:schemeClr>
          </a:lnRef>
          <a:fillRef idx="1">
            <a:schemeClr val="accent5">
              <a:shade val="80000"/>
              <a:hueOff val="174641"/>
              <a:satOff val="-3128"/>
              <a:lumOff val="13293"/>
              <a:alphaOff val="0"/>
            </a:schemeClr>
          </a:fillRef>
          <a:effectRef idx="0">
            <a:schemeClr val="accent5">
              <a:shade val="80000"/>
              <a:hueOff val="174641"/>
              <a:satOff val="-3128"/>
              <a:lumOff val="13293"/>
              <a:alphaOff val="0"/>
            </a:schemeClr>
          </a:effectRef>
          <a:fontRef idx="minor">
            <a:schemeClr val="lt1"/>
          </a:fontRef>
        </p:style>
        <p:txBody>
          <a:bodyPr spcFirstLastPara="0" vert="horz" wrap="square" lIns="130234" tIns="130234" rIns="130234" bIns="130234" numCol="1" spcCol="1270" anchor="ctr" anchorCtr="0">
            <a:noAutofit/>
          </a:bodyPr>
          <a:lstStyle/>
          <a:p>
            <a:pPr lvl="0" algn="ctr" defTabSz="800100">
              <a:lnSpc>
                <a:spcPct val="90000"/>
              </a:lnSpc>
              <a:spcBef>
                <a:spcPct val="0"/>
              </a:spcBef>
              <a:spcAft>
                <a:spcPct val="35000"/>
              </a:spcAft>
            </a:pPr>
            <a:r>
              <a:rPr lang="en-US" altLang="zh-CN" sz="1800" b="1" kern="1200" dirty="0" smtClean="0"/>
              <a:t>Corporate</a:t>
            </a:r>
          </a:p>
          <a:p>
            <a:pPr lvl="0" algn="ctr" defTabSz="800100">
              <a:lnSpc>
                <a:spcPct val="90000"/>
              </a:lnSpc>
              <a:spcBef>
                <a:spcPct val="0"/>
              </a:spcBef>
            </a:pPr>
            <a:r>
              <a:rPr lang="en-US" altLang="zh-CN" sz="1600" dirty="0" smtClean="0"/>
              <a:t>Service provider</a:t>
            </a:r>
          </a:p>
          <a:p>
            <a:pPr lvl="0" algn="ctr" defTabSz="800100">
              <a:lnSpc>
                <a:spcPct val="90000"/>
              </a:lnSpc>
              <a:spcBef>
                <a:spcPct val="0"/>
              </a:spcBef>
            </a:pPr>
            <a:r>
              <a:rPr lang="en-US" altLang="zh-CN" sz="1600" dirty="0" smtClean="0"/>
              <a:t>Policy beneficiary</a:t>
            </a:r>
          </a:p>
        </p:txBody>
      </p:sp>
      <p:sp>
        <p:nvSpPr>
          <p:cNvPr id="10" name="任意多边形 9"/>
          <p:cNvSpPr/>
          <p:nvPr/>
        </p:nvSpPr>
        <p:spPr>
          <a:xfrm>
            <a:off x="4399232" y="2707797"/>
            <a:ext cx="3366319" cy="3366319"/>
          </a:xfrm>
          <a:custGeom>
            <a:avLst/>
            <a:gdLst/>
            <a:ahLst/>
            <a:cxnLst/>
            <a:rect l="0" t="0" r="0" b="0"/>
            <a:pathLst>
              <a:path>
                <a:moveTo>
                  <a:pt x="2483168" y="3164042"/>
                </a:moveTo>
                <a:arcTo wR="1683159" hR="1683159" stAng="3697260" swAng="3405480"/>
              </a:path>
            </a:pathLst>
          </a:custGeom>
          <a:noFill/>
          <a:ln w="38100">
            <a:solidFill>
              <a:srgbClr val="002060"/>
            </a:solidFill>
          </a:ln>
        </p:spPr>
        <p:style>
          <a:lnRef idx="1">
            <a:scrgbClr r="0" g="0" b="0"/>
          </a:lnRef>
          <a:fillRef idx="0">
            <a:scrgbClr r="0" g="0" b="0"/>
          </a:fillRef>
          <a:effectRef idx="0">
            <a:schemeClr val="accent5">
              <a:shade val="90000"/>
              <a:hueOff val="174613"/>
              <a:satOff val="-2991"/>
              <a:lumOff val="11980"/>
              <a:alphaOff val="0"/>
            </a:schemeClr>
          </a:effectRef>
          <a:fontRef idx="minor">
            <a:schemeClr val="tx1">
              <a:hueOff val="0"/>
              <a:satOff val="0"/>
              <a:lumOff val="0"/>
              <a:alphaOff val="0"/>
            </a:schemeClr>
          </a:fontRef>
        </p:style>
      </p:sp>
      <p:sp>
        <p:nvSpPr>
          <p:cNvPr id="11" name="任意多边形 10"/>
          <p:cNvSpPr/>
          <p:nvPr/>
        </p:nvSpPr>
        <p:spPr>
          <a:xfrm>
            <a:off x="3653206" y="4601044"/>
            <a:ext cx="1943054" cy="1262985"/>
          </a:xfrm>
          <a:custGeom>
            <a:avLst/>
            <a:gdLst>
              <a:gd name="connsiteX0" fmla="*/ 0 w 1943054"/>
              <a:gd name="connsiteY0" fmla="*/ 210502 h 1262985"/>
              <a:gd name="connsiteX1" fmla="*/ 210502 w 1943054"/>
              <a:gd name="connsiteY1" fmla="*/ 0 h 1262985"/>
              <a:gd name="connsiteX2" fmla="*/ 1732552 w 1943054"/>
              <a:gd name="connsiteY2" fmla="*/ 0 h 1262985"/>
              <a:gd name="connsiteX3" fmla="*/ 1943054 w 1943054"/>
              <a:gd name="connsiteY3" fmla="*/ 210502 h 1262985"/>
              <a:gd name="connsiteX4" fmla="*/ 1943054 w 1943054"/>
              <a:gd name="connsiteY4" fmla="*/ 1052483 h 1262985"/>
              <a:gd name="connsiteX5" fmla="*/ 1732552 w 1943054"/>
              <a:gd name="connsiteY5" fmla="*/ 1262985 h 1262985"/>
              <a:gd name="connsiteX6" fmla="*/ 210502 w 1943054"/>
              <a:gd name="connsiteY6" fmla="*/ 1262985 h 1262985"/>
              <a:gd name="connsiteX7" fmla="*/ 0 w 1943054"/>
              <a:gd name="connsiteY7" fmla="*/ 1052483 h 1262985"/>
              <a:gd name="connsiteX8" fmla="*/ 0 w 1943054"/>
              <a:gd name="connsiteY8" fmla="*/ 210502 h 12629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43054" h="1262985">
                <a:moveTo>
                  <a:pt x="0" y="210502"/>
                </a:moveTo>
                <a:cubicBezTo>
                  <a:pt x="0" y="94245"/>
                  <a:pt x="94245" y="0"/>
                  <a:pt x="210502" y="0"/>
                </a:cubicBezTo>
                <a:lnTo>
                  <a:pt x="1732552" y="0"/>
                </a:lnTo>
                <a:cubicBezTo>
                  <a:pt x="1848809" y="0"/>
                  <a:pt x="1943054" y="94245"/>
                  <a:pt x="1943054" y="210502"/>
                </a:cubicBezTo>
                <a:lnTo>
                  <a:pt x="1943054" y="1052483"/>
                </a:lnTo>
                <a:cubicBezTo>
                  <a:pt x="1943054" y="1168740"/>
                  <a:pt x="1848809" y="1262985"/>
                  <a:pt x="1732552" y="1262985"/>
                </a:cubicBezTo>
                <a:lnTo>
                  <a:pt x="210502" y="1262985"/>
                </a:lnTo>
                <a:cubicBezTo>
                  <a:pt x="94245" y="1262985"/>
                  <a:pt x="0" y="1168740"/>
                  <a:pt x="0" y="1052483"/>
                </a:cubicBezTo>
                <a:lnTo>
                  <a:pt x="0" y="210502"/>
                </a:lnTo>
                <a:close/>
              </a:path>
            </a:pathLst>
          </a:custGeom>
          <a:solidFill>
            <a:schemeClr val="accent1">
              <a:lumMod val="20000"/>
              <a:lumOff val="80000"/>
            </a:schemeClr>
          </a:solidFill>
        </p:spPr>
        <p:style>
          <a:lnRef idx="2">
            <a:schemeClr val="lt1">
              <a:hueOff val="0"/>
              <a:satOff val="0"/>
              <a:lumOff val="0"/>
              <a:alphaOff val="0"/>
            </a:schemeClr>
          </a:lnRef>
          <a:fillRef idx="1">
            <a:schemeClr val="accent5">
              <a:shade val="80000"/>
              <a:hueOff val="349283"/>
              <a:satOff val="-6256"/>
              <a:lumOff val="26585"/>
              <a:alphaOff val="0"/>
            </a:schemeClr>
          </a:fillRef>
          <a:effectRef idx="0">
            <a:schemeClr val="accent5">
              <a:shade val="80000"/>
              <a:hueOff val="349283"/>
              <a:satOff val="-6256"/>
              <a:lumOff val="26585"/>
              <a:alphaOff val="0"/>
            </a:schemeClr>
          </a:effectRef>
          <a:fontRef idx="minor">
            <a:schemeClr val="lt1"/>
          </a:fontRef>
        </p:style>
        <p:txBody>
          <a:bodyPr spcFirstLastPara="0" vert="horz" wrap="square" lIns="130234" tIns="130234" rIns="130234" bIns="130234" numCol="1" spcCol="1270" anchor="t" anchorCtr="0">
            <a:noAutofit/>
          </a:bodyPr>
          <a:lstStyle/>
          <a:p>
            <a:pPr lvl="0" algn="l" defTabSz="800100">
              <a:lnSpc>
                <a:spcPct val="90000"/>
              </a:lnSpc>
              <a:spcBef>
                <a:spcPct val="0"/>
              </a:spcBef>
              <a:spcAft>
                <a:spcPct val="35000"/>
              </a:spcAft>
            </a:pPr>
            <a:endParaRPr lang="zh-CN" altLang="en-US" sz="1800" kern="1200"/>
          </a:p>
          <a:p>
            <a:pPr marL="171450" lvl="1" indent="-171450" algn="l" defTabSz="800100">
              <a:lnSpc>
                <a:spcPct val="90000"/>
              </a:lnSpc>
              <a:spcBef>
                <a:spcPct val="0"/>
              </a:spcBef>
              <a:spcAft>
                <a:spcPct val="15000"/>
              </a:spcAft>
              <a:buChar char="••"/>
            </a:pPr>
            <a:endParaRPr lang="zh-CN" altLang="en-US" sz="1800" kern="1200"/>
          </a:p>
        </p:txBody>
      </p:sp>
      <p:sp>
        <p:nvSpPr>
          <p:cNvPr id="12" name="任意多边形 11"/>
          <p:cNvSpPr/>
          <p:nvPr/>
        </p:nvSpPr>
        <p:spPr>
          <a:xfrm>
            <a:off x="4399232" y="2707797"/>
            <a:ext cx="3366319" cy="3366319"/>
          </a:xfrm>
          <a:custGeom>
            <a:avLst/>
            <a:gdLst/>
            <a:ahLst/>
            <a:cxnLst/>
            <a:rect l="0" t="0" r="0" b="0"/>
            <a:pathLst>
              <a:path>
                <a:moveTo>
                  <a:pt x="11089" y="1876055"/>
                </a:moveTo>
                <a:arcTo wR="1683159" hR="1683159" stAng="10405156" swAng="3644227"/>
              </a:path>
            </a:pathLst>
          </a:custGeom>
          <a:noFill/>
          <a:ln w="38100">
            <a:solidFill>
              <a:srgbClr val="002060"/>
            </a:solidFill>
          </a:ln>
        </p:spPr>
        <p:style>
          <a:lnRef idx="1">
            <a:scrgbClr r="0" g="0" b="0"/>
          </a:lnRef>
          <a:fillRef idx="0">
            <a:scrgbClr r="0" g="0" b="0"/>
          </a:fillRef>
          <a:effectRef idx="0">
            <a:schemeClr val="accent5">
              <a:shade val="90000"/>
              <a:hueOff val="349225"/>
              <a:satOff val="-5981"/>
              <a:lumOff val="23960"/>
              <a:alphaOff val="0"/>
            </a:schemeClr>
          </a:effectRef>
          <a:fontRef idx="minor">
            <a:schemeClr val="tx1">
              <a:hueOff val="0"/>
              <a:satOff val="0"/>
              <a:lumOff val="0"/>
              <a:alphaOff val="0"/>
            </a:schemeClr>
          </a:fontRef>
        </p:style>
      </p:sp>
      <p:sp>
        <p:nvSpPr>
          <p:cNvPr id="13" name="TextBox 12"/>
          <p:cNvSpPr txBox="1"/>
          <p:nvPr/>
        </p:nvSpPr>
        <p:spPr>
          <a:xfrm>
            <a:off x="3723901" y="4732124"/>
            <a:ext cx="1801663" cy="964367"/>
          </a:xfrm>
          <a:prstGeom prst="rect">
            <a:avLst/>
          </a:prstGeom>
          <a:noFill/>
        </p:spPr>
        <p:txBody>
          <a:bodyPr wrap="square" rtlCol="0">
            <a:spAutoFit/>
          </a:bodyPr>
          <a:lstStyle/>
          <a:p>
            <a:pPr algn="ctr">
              <a:spcAft>
                <a:spcPts val="756"/>
              </a:spcAft>
            </a:pPr>
            <a:r>
              <a:rPr lang="en-US" altLang="zh-CN" b="1" dirty="0" smtClean="0"/>
              <a:t>Farmers</a:t>
            </a:r>
          </a:p>
          <a:p>
            <a:pPr algn="ctr"/>
            <a:r>
              <a:rPr lang="en-US" altLang="zh-CN" sz="1600" dirty="0" smtClean="0"/>
              <a:t>Target of service</a:t>
            </a:r>
          </a:p>
          <a:p>
            <a:pPr algn="ctr"/>
            <a:r>
              <a:rPr lang="en-US" altLang="zh-CN" sz="1600" dirty="0" smtClean="0"/>
              <a:t>Passive position</a:t>
            </a:r>
            <a:endParaRPr lang="zh-CN" altLang="en-US" sz="1600" dirty="0"/>
          </a:p>
        </p:txBody>
      </p:sp>
      <p:sp>
        <p:nvSpPr>
          <p:cNvPr id="17" name="TextBox 16"/>
          <p:cNvSpPr txBox="1"/>
          <p:nvPr/>
        </p:nvSpPr>
        <p:spPr>
          <a:xfrm>
            <a:off x="5282742" y="3748667"/>
            <a:ext cx="1661993" cy="646331"/>
          </a:xfrm>
          <a:prstGeom prst="rect">
            <a:avLst/>
          </a:prstGeom>
          <a:noFill/>
        </p:spPr>
        <p:txBody>
          <a:bodyPr wrap="none" rtlCol="0">
            <a:spAutoFit/>
          </a:bodyPr>
          <a:lstStyle/>
          <a:p>
            <a:pPr algn="ctr"/>
            <a:r>
              <a:rPr lang="en-US" altLang="zh-CN" b="1" dirty="0" smtClean="0">
                <a:solidFill>
                  <a:srgbClr val="002060"/>
                </a:solidFill>
              </a:rPr>
              <a:t>Rural </a:t>
            </a:r>
          </a:p>
          <a:p>
            <a:pPr algn="ctr"/>
            <a:r>
              <a:rPr lang="en-US" altLang="zh-CN" b="1" dirty="0" smtClean="0">
                <a:solidFill>
                  <a:srgbClr val="002060"/>
                </a:solidFill>
              </a:rPr>
              <a:t>Informatization</a:t>
            </a:r>
            <a:endParaRPr lang="zh-CN" altLang="en-US" b="1" dirty="0">
              <a:solidFill>
                <a:srgbClr val="002060"/>
              </a:solidFill>
            </a:endParaRPr>
          </a:p>
        </p:txBody>
      </p:sp>
      <p:grpSp>
        <p:nvGrpSpPr>
          <p:cNvPr id="19" name="组合 18"/>
          <p:cNvGrpSpPr/>
          <p:nvPr/>
        </p:nvGrpSpPr>
        <p:grpSpPr>
          <a:xfrm>
            <a:off x="526358" y="3645900"/>
            <a:ext cx="2278561" cy="1398279"/>
            <a:chOff x="655706" y="2826589"/>
            <a:chExt cx="2278561" cy="1398279"/>
          </a:xfrm>
        </p:grpSpPr>
        <p:sp>
          <p:nvSpPr>
            <p:cNvPr id="18" name="线形标注 1 17"/>
            <p:cNvSpPr/>
            <p:nvPr/>
          </p:nvSpPr>
          <p:spPr>
            <a:xfrm rot="10800000">
              <a:off x="655706" y="2826589"/>
              <a:ext cx="2278561" cy="1398279"/>
            </a:xfrm>
            <a:prstGeom prst="borderCallout1">
              <a:avLst>
                <a:gd name="adj1" fmla="val 18750"/>
                <a:gd name="adj2" fmla="val -8333"/>
                <a:gd name="adj3" fmla="val -30230"/>
                <a:gd name="adj4" fmla="val -33510"/>
              </a:avLst>
            </a:prstGeom>
            <a:solidFill>
              <a:schemeClr val="bg1">
                <a:lumMod val="95000"/>
              </a:schemeClr>
            </a:solidFill>
            <a:ln>
              <a:solidFill>
                <a:srgbClr val="00206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TextBox 15"/>
            <p:cNvSpPr txBox="1"/>
            <p:nvPr/>
          </p:nvSpPr>
          <p:spPr>
            <a:xfrm>
              <a:off x="710296" y="2864008"/>
              <a:ext cx="2169380" cy="1323439"/>
            </a:xfrm>
            <a:prstGeom prst="rect">
              <a:avLst/>
            </a:prstGeom>
            <a:noFill/>
            <a:ln>
              <a:noFill/>
              <a:prstDash val="dash"/>
            </a:ln>
          </p:spPr>
          <p:txBody>
            <a:bodyPr wrap="square" rtlCol="0">
              <a:spAutoFit/>
            </a:bodyPr>
            <a:lstStyle/>
            <a:p>
              <a:r>
                <a:rPr lang="en-US" altLang="zh-CN" sz="1600" dirty="0" smtClean="0"/>
                <a:t>Lack of initiatives constrains  the functionality and the development of rural informatization.</a:t>
              </a:r>
              <a:endParaRPr lang="zh-CN" altLang="en-US" sz="1600" dirty="0"/>
            </a:p>
          </p:txBody>
        </p:sp>
      </p:grpSp>
    </p:spTree>
    <p:extLst>
      <p:ext uri="{BB962C8B-B14F-4D97-AF65-F5344CB8AC3E}">
        <p14:creationId xmlns:p14="http://schemas.microsoft.com/office/powerpoint/2010/main" val="3472155990"/>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1"/>
          <p:cNvSpPr>
            <a:spLocks noChangeArrowheads="1"/>
          </p:cNvSpPr>
          <p:nvPr/>
        </p:nvSpPr>
        <p:spPr bwMode="auto">
          <a:xfrm>
            <a:off x="751242" y="835926"/>
            <a:ext cx="11246987"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a:defRPr/>
            </a:pPr>
            <a:r>
              <a:rPr lang="zh-CN" altLang="en-US" sz="2200" kern="0" dirty="0" smtClean="0">
                <a:solidFill>
                  <a:sysClr val="windowText" lastClr="000000"/>
                </a:solidFill>
              </a:rPr>
              <a:t>         </a:t>
            </a:r>
            <a:endParaRPr kumimoji="0" lang="zh-CN" altLang="en-US" sz="2200" b="0" i="0" u="none" strike="noStrike" kern="0" cap="none" spc="0" normalizeH="0" baseline="0" noProof="0" dirty="0" smtClean="0">
              <a:ln>
                <a:noFill/>
              </a:ln>
              <a:solidFill>
                <a:sysClr val="windowText" lastClr="000000"/>
              </a:solidFill>
              <a:effectLst/>
              <a:uLnTx/>
              <a:uFillTx/>
            </a:endParaRPr>
          </a:p>
        </p:txBody>
      </p:sp>
      <p:sp>
        <p:nvSpPr>
          <p:cNvPr id="6" name="文本占位符 3"/>
          <p:cNvSpPr>
            <a:spLocks noGrp="1"/>
          </p:cNvSpPr>
          <p:nvPr>
            <p:ph type="body" sz="quarter" idx="10"/>
          </p:nvPr>
        </p:nvSpPr>
        <p:spPr>
          <a:xfrm>
            <a:off x="793503" y="279714"/>
            <a:ext cx="11645489" cy="1601835"/>
          </a:xfrm>
        </p:spPr>
        <p:txBody>
          <a:bodyPr>
            <a:noAutofit/>
          </a:bodyPr>
          <a:lstStyle/>
          <a:p>
            <a:pPr>
              <a:spcBef>
                <a:spcPts val="0"/>
              </a:spcBef>
            </a:pPr>
            <a:r>
              <a:rPr lang="en-US" altLang="zh-CN" sz="3200" dirty="0" smtClean="0">
                <a:latin typeface="+mn-lt"/>
              </a:rPr>
              <a:t>Conclusion: Demand-side Rural </a:t>
            </a:r>
            <a:r>
              <a:rPr lang="en-US" altLang="zh-CN" sz="3200" dirty="0">
                <a:latin typeface="+mn-lt"/>
              </a:rPr>
              <a:t>R</a:t>
            </a:r>
            <a:r>
              <a:rPr lang="en-US" altLang="zh-CN" sz="3200" dirty="0" smtClean="0">
                <a:latin typeface="+mn-lt"/>
              </a:rPr>
              <a:t>evitalization and </a:t>
            </a:r>
          </a:p>
          <a:p>
            <a:pPr>
              <a:spcBef>
                <a:spcPts val="0"/>
              </a:spcBef>
            </a:pPr>
            <a:r>
              <a:rPr lang="en-US" altLang="zh-CN" sz="3200" dirty="0" smtClean="0">
                <a:latin typeface="+mn-lt"/>
              </a:rPr>
              <a:t>Informatization Construction</a:t>
            </a:r>
          </a:p>
          <a:p>
            <a:pPr>
              <a:spcBef>
                <a:spcPts val="0"/>
              </a:spcBef>
              <a:spcAft>
                <a:spcPts val="1200"/>
              </a:spcAft>
            </a:pPr>
            <a:r>
              <a:rPr lang="en-US" altLang="zh-CN" sz="2800" dirty="0" smtClean="0">
                <a:solidFill>
                  <a:schemeClr val="bg1">
                    <a:lumMod val="50000"/>
                  </a:schemeClr>
                </a:solidFill>
                <a:latin typeface="+mn-lt"/>
              </a:rPr>
              <a:t>Target and Match the Demand-side Actor-Network Structure</a:t>
            </a:r>
            <a:endParaRPr lang="zh-CN" altLang="en-US" sz="2800" dirty="0">
              <a:solidFill>
                <a:schemeClr val="bg1">
                  <a:lumMod val="50000"/>
                </a:schemeClr>
              </a:solidFill>
              <a:latin typeface="+mn-lt"/>
            </a:endParaRPr>
          </a:p>
        </p:txBody>
      </p:sp>
      <p:graphicFrame>
        <p:nvGraphicFramePr>
          <p:cNvPr id="3" name="图示 2"/>
          <p:cNvGraphicFramePr/>
          <p:nvPr>
            <p:extLst>
              <p:ext uri="{D42A27DB-BD31-4B8C-83A1-F6EECF244321}">
                <p14:modId xmlns:p14="http://schemas.microsoft.com/office/powerpoint/2010/main" val="3501464942"/>
              </p:ext>
            </p:extLst>
          </p:nvPr>
        </p:nvGraphicFramePr>
        <p:xfrm>
          <a:off x="1608083" y="2144110"/>
          <a:ext cx="7961586" cy="3657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803201823"/>
      </p:ext>
    </p:extLst>
  </p:cSld>
  <p:clrMapOvr>
    <a:masterClrMapping/>
  </p:clrMapOvr>
  <p:transition spd="med">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1"/>
          <p:cNvSpPr>
            <a:spLocks noChangeArrowheads="1"/>
          </p:cNvSpPr>
          <p:nvPr/>
        </p:nvSpPr>
        <p:spPr bwMode="auto">
          <a:xfrm>
            <a:off x="751242" y="835926"/>
            <a:ext cx="11246987"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a:defRPr/>
            </a:pPr>
            <a:r>
              <a:rPr lang="zh-CN" altLang="en-US" sz="2200" kern="0" dirty="0" smtClean="0">
                <a:solidFill>
                  <a:sysClr val="windowText" lastClr="000000"/>
                </a:solidFill>
              </a:rPr>
              <a:t>         </a:t>
            </a:r>
            <a:endParaRPr kumimoji="0" lang="zh-CN" altLang="en-US" sz="2200" b="0" i="0" u="none" strike="noStrike" kern="0" cap="none" spc="0" normalizeH="0" baseline="0" noProof="0" dirty="0" smtClean="0">
              <a:ln>
                <a:noFill/>
              </a:ln>
              <a:solidFill>
                <a:sysClr val="windowText" lastClr="000000"/>
              </a:solidFill>
              <a:effectLst/>
              <a:uLnTx/>
              <a:uFillTx/>
            </a:endParaRPr>
          </a:p>
        </p:txBody>
      </p:sp>
      <p:sp>
        <p:nvSpPr>
          <p:cNvPr id="6" name="文本占位符 3"/>
          <p:cNvSpPr>
            <a:spLocks noGrp="1"/>
          </p:cNvSpPr>
          <p:nvPr>
            <p:ph type="body" sz="quarter" idx="10"/>
          </p:nvPr>
        </p:nvSpPr>
        <p:spPr>
          <a:xfrm>
            <a:off x="793503" y="473149"/>
            <a:ext cx="11582427" cy="1601835"/>
          </a:xfrm>
        </p:spPr>
        <p:txBody>
          <a:bodyPr>
            <a:noAutofit/>
          </a:bodyPr>
          <a:lstStyle/>
          <a:p>
            <a:r>
              <a:rPr lang="en-US" altLang="zh-CN" sz="3200" dirty="0" smtClean="0">
                <a:latin typeface="+mn-lt"/>
              </a:rPr>
              <a:t>Conclusion: Demand-side Rural Revitalization and </a:t>
            </a:r>
          </a:p>
          <a:p>
            <a:pPr>
              <a:spcBef>
                <a:spcPts val="0"/>
              </a:spcBef>
            </a:pPr>
            <a:r>
              <a:rPr lang="en-US" altLang="zh-CN" sz="3200" dirty="0" smtClean="0">
                <a:latin typeface="+mn-lt"/>
              </a:rPr>
              <a:t>Informatization Construction</a:t>
            </a:r>
          </a:p>
          <a:p>
            <a:pPr>
              <a:spcBef>
                <a:spcPts val="0"/>
              </a:spcBef>
            </a:pPr>
            <a:r>
              <a:rPr lang="en-US" altLang="zh-CN" sz="2800" dirty="0" smtClean="0">
                <a:solidFill>
                  <a:schemeClr val="bg1">
                    <a:lumMod val="50000"/>
                  </a:schemeClr>
                </a:solidFill>
                <a:latin typeface="+mn-lt"/>
              </a:rPr>
              <a:t>Target and Motivate the Endogenous Dynamics of </a:t>
            </a:r>
          </a:p>
          <a:p>
            <a:pPr>
              <a:spcBef>
                <a:spcPts val="0"/>
              </a:spcBef>
            </a:pPr>
            <a:r>
              <a:rPr lang="en-US" altLang="zh-CN" sz="2800" dirty="0" smtClean="0">
                <a:solidFill>
                  <a:schemeClr val="bg1">
                    <a:lumMod val="50000"/>
                  </a:schemeClr>
                </a:solidFill>
                <a:latin typeface="+mn-lt"/>
              </a:rPr>
              <a:t>Demand-side Actor-Network</a:t>
            </a:r>
            <a:endParaRPr lang="zh-CN" altLang="en-US" sz="2800" dirty="0">
              <a:solidFill>
                <a:schemeClr val="bg1">
                  <a:lumMod val="50000"/>
                </a:schemeClr>
              </a:solidFill>
              <a:latin typeface="+mn-lt"/>
            </a:endParaRPr>
          </a:p>
        </p:txBody>
      </p:sp>
      <p:grpSp>
        <p:nvGrpSpPr>
          <p:cNvPr id="4" name="组合 3"/>
          <p:cNvGrpSpPr/>
          <p:nvPr/>
        </p:nvGrpSpPr>
        <p:grpSpPr>
          <a:xfrm>
            <a:off x="1187355" y="2197291"/>
            <a:ext cx="10235821" cy="3584504"/>
            <a:chOff x="1187355" y="2197291"/>
            <a:chExt cx="10235821" cy="3584504"/>
          </a:xfrm>
        </p:grpSpPr>
        <p:graphicFrame>
          <p:nvGraphicFramePr>
            <p:cNvPr id="2" name="图示 1"/>
            <p:cNvGraphicFramePr/>
            <p:nvPr>
              <p:extLst>
                <p:ext uri="{D42A27DB-BD31-4B8C-83A1-F6EECF244321}">
                  <p14:modId xmlns:p14="http://schemas.microsoft.com/office/powerpoint/2010/main" val="2301192183"/>
                </p:ext>
              </p:extLst>
            </p:nvPr>
          </p:nvGraphicFramePr>
          <p:xfrm>
            <a:off x="1187355" y="2197291"/>
            <a:ext cx="10235821" cy="35845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1528535" y="2756004"/>
              <a:ext cx="301686" cy="369332"/>
            </a:xfrm>
            <a:prstGeom prst="rect">
              <a:avLst/>
            </a:prstGeom>
            <a:noFill/>
          </p:spPr>
          <p:txBody>
            <a:bodyPr wrap="none" rtlCol="0">
              <a:spAutoFit/>
            </a:bodyPr>
            <a:lstStyle/>
            <a:p>
              <a:r>
                <a:rPr lang="en-US" altLang="zh-CN" b="1" dirty="0" smtClean="0">
                  <a:solidFill>
                    <a:srgbClr val="002060"/>
                  </a:solidFill>
                </a:rPr>
                <a:t>1</a:t>
              </a:r>
              <a:endParaRPr lang="zh-CN" altLang="en-US" b="1" dirty="0">
                <a:solidFill>
                  <a:srgbClr val="002060"/>
                </a:solidFill>
              </a:endParaRPr>
            </a:p>
          </p:txBody>
        </p:sp>
        <p:sp>
          <p:nvSpPr>
            <p:cNvPr id="9" name="TextBox 8"/>
            <p:cNvSpPr txBox="1"/>
            <p:nvPr/>
          </p:nvSpPr>
          <p:spPr>
            <a:xfrm>
              <a:off x="1789277" y="3809157"/>
              <a:ext cx="301686" cy="369332"/>
            </a:xfrm>
            <a:prstGeom prst="rect">
              <a:avLst/>
            </a:prstGeom>
            <a:noFill/>
          </p:spPr>
          <p:txBody>
            <a:bodyPr wrap="none" rtlCol="0">
              <a:spAutoFit/>
            </a:bodyPr>
            <a:lstStyle/>
            <a:p>
              <a:r>
                <a:rPr lang="en-US" altLang="zh-CN" b="1" dirty="0" smtClean="0">
                  <a:solidFill>
                    <a:srgbClr val="002060"/>
                  </a:solidFill>
                </a:rPr>
                <a:t>2</a:t>
              </a:r>
              <a:endParaRPr lang="zh-CN" altLang="en-US" b="1" dirty="0">
                <a:solidFill>
                  <a:srgbClr val="002060"/>
                </a:solidFill>
              </a:endParaRPr>
            </a:p>
          </p:txBody>
        </p:sp>
        <p:sp>
          <p:nvSpPr>
            <p:cNvPr id="10" name="TextBox 9"/>
            <p:cNvSpPr txBox="1"/>
            <p:nvPr/>
          </p:nvSpPr>
          <p:spPr>
            <a:xfrm>
              <a:off x="1528535" y="4875957"/>
              <a:ext cx="301686" cy="369332"/>
            </a:xfrm>
            <a:prstGeom prst="rect">
              <a:avLst/>
            </a:prstGeom>
            <a:noFill/>
          </p:spPr>
          <p:txBody>
            <a:bodyPr wrap="none" rtlCol="0">
              <a:spAutoFit/>
            </a:bodyPr>
            <a:lstStyle/>
            <a:p>
              <a:r>
                <a:rPr lang="en-US" altLang="zh-CN" b="1" dirty="0" smtClean="0">
                  <a:solidFill>
                    <a:srgbClr val="002060"/>
                  </a:solidFill>
                </a:rPr>
                <a:t>3</a:t>
              </a:r>
              <a:endParaRPr lang="zh-CN" altLang="en-US" b="1" dirty="0">
                <a:solidFill>
                  <a:srgbClr val="002060"/>
                </a:solidFill>
              </a:endParaRPr>
            </a:p>
          </p:txBody>
        </p:sp>
      </p:grpSp>
    </p:spTree>
    <p:extLst>
      <p:ext uri="{BB962C8B-B14F-4D97-AF65-F5344CB8AC3E}">
        <p14:creationId xmlns:p14="http://schemas.microsoft.com/office/powerpoint/2010/main" val="1215537472"/>
      </p:ext>
    </p:extLst>
  </p:cSld>
  <p:clrMapOvr>
    <a:masterClrMapping/>
  </p:clrMapOvr>
  <p:transition spd="med">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5"/>
          <p:cNvSpPr txBox="1">
            <a:spLocks noChangeArrowheads="1"/>
          </p:cNvSpPr>
          <p:nvPr/>
        </p:nvSpPr>
        <p:spPr bwMode="auto">
          <a:xfrm>
            <a:off x="2727978" y="2523314"/>
            <a:ext cx="6767714"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3200">
                <a:solidFill>
                  <a:schemeClr val="tx1"/>
                </a:solidFill>
                <a:latin typeface="Times New Roman" pitchFamily="18" charset="0"/>
                <a:ea typeface="宋体" charset="-122"/>
              </a:defRPr>
            </a:lvl1pPr>
            <a:lvl2pPr marL="742950" indent="-285750">
              <a:defRPr kumimoji="1" sz="3200">
                <a:solidFill>
                  <a:schemeClr val="tx1"/>
                </a:solidFill>
                <a:latin typeface="Times New Roman" pitchFamily="18" charset="0"/>
                <a:ea typeface="宋体" charset="-122"/>
              </a:defRPr>
            </a:lvl2pPr>
            <a:lvl3pPr marL="1143000" indent="-228600">
              <a:defRPr kumimoji="1" sz="3200">
                <a:solidFill>
                  <a:schemeClr val="tx1"/>
                </a:solidFill>
                <a:latin typeface="Times New Roman" pitchFamily="18" charset="0"/>
                <a:ea typeface="宋体" charset="-122"/>
              </a:defRPr>
            </a:lvl3pPr>
            <a:lvl4pPr marL="1600200" indent="-228600">
              <a:defRPr kumimoji="1" sz="3200">
                <a:solidFill>
                  <a:schemeClr val="tx1"/>
                </a:solidFill>
                <a:latin typeface="Times New Roman" pitchFamily="18" charset="0"/>
                <a:ea typeface="宋体" charset="-122"/>
              </a:defRPr>
            </a:lvl4pPr>
            <a:lvl5pPr marL="2057400" indent="-228600">
              <a:defRPr kumimoji="1" sz="3200">
                <a:solidFill>
                  <a:schemeClr val="tx1"/>
                </a:solidFill>
                <a:latin typeface="Times New Roman" pitchFamily="18" charset="0"/>
                <a:ea typeface="宋体" charset="-122"/>
              </a:defRPr>
            </a:lvl5pPr>
            <a:lvl6pPr marL="2514600" indent="-228600" eaLnBrk="0" fontAlgn="base" hangingPunct="0">
              <a:spcBef>
                <a:spcPct val="0"/>
              </a:spcBef>
              <a:spcAft>
                <a:spcPct val="0"/>
              </a:spcAft>
              <a:defRPr kumimoji="1" sz="3200">
                <a:solidFill>
                  <a:schemeClr val="tx1"/>
                </a:solidFill>
                <a:latin typeface="Times New Roman" pitchFamily="18" charset="0"/>
                <a:ea typeface="宋体" charset="-122"/>
              </a:defRPr>
            </a:lvl6pPr>
            <a:lvl7pPr marL="2971800" indent="-228600" eaLnBrk="0" fontAlgn="base" hangingPunct="0">
              <a:spcBef>
                <a:spcPct val="0"/>
              </a:spcBef>
              <a:spcAft>
                <a:spcPct val="0"/>
              </a:spcAft>
              <a:defRPr kumimoji="1" sz="3200">
                <a:solidFill>
                  <a:schemeClr val="tx1"/>
                </a:solidFill>
                <a:latin typeface="Times New Roman" pitchFamily="18" charset="0"/>
                <a:ea typeface="宋体" charset="-122"/>
              </a:defRPr>
            </a:lvl7pPr>
            <a:lvl8pPr marL="3429000" indent="-228600" eaLnBrk="0" fontAlgn="base" hangingPunct="0">
              <a:spcBef>
                <a:spcPct val="0"/>
              </a:spcBef>
              <a:spcAft>
                <a:spcPct val="0"/>
              </a:spcAft>
              <a:defRPr kumimoji="1" sz="3200">
                <a:solidFill>
                  <a:schemeClr val="tx1"/>
                </a:solidFill>
                <a:latin typeface="Times New Roman" pitchFamily="18" charset="0"/>
                <a:ea typeface="宋体" charset="-122"/>
              </a:defRPr>
            </a:lvl8pPr>
            <a:lvl9pPr marL="3886200" indent="-228600" eaLnBrk="0" fontAlgn="base" hangingPunct="0">
              <a:spcBef>
                <a:spcPct val="0"/>
              </a:spcBef>
              <a:spcAft>
                <a:spcPct val="0"/>
              </a:spcAft>
              <a:defRPr kumimoji="1" sz="3200">
                <a:solidFill>
                  <a:schemeClr val="tx1"/>
                </a:solidFill>
                <a:latin typeface="Times New Roman" pitchFamily="18" charset="0"/>
                <a:ea typeface="宋体" charset="-122"/>
              </a:defRPr>
            </a:lvl9pPr>
          </a:lstStyle>
          <a:p>
            <a:pPr algn="ctr" eaLnBrk="1" hangingPunct="1">
              <a:spcBef>
                <a:spcPct val="50000"/>
              </a:spcBef>
            </a:pPr>
            <a:r>
              <a:rPr lang="en-US" altLang="zh-CN" sz="6600" i="1" dirty="0" smtClean="0">
                <a:effectLst>
                  <a:outerShdw blurRad="38100" dist="38100" dir="2700000" algn="tl">
                    <a:srgbClr val="000000">
                      <a:alpha val="43137"/>
                    </a:srgbClr>
                  </a:outerShdw>
                </a:effectLst>
                <a:latin typeface="+mn-lt"/>
              </a:rPr>
              <a:t>Q&amp;A</a:t>
            </a:r>
            <a:endParaRPr lang="en-US" altLang="zh-CN" sz="6600" i="1" dirty="0">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1400820982"/>
      </p:ext>
    </p:extLst>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文本占位符 1"/>
          <p:cNvSpPr>
            <a:spLocks noGrp="1"/>
          </p:cNvSpPr>
          <p:nvPr>
            <p:ph type="body" sz="quarter" idx="10"/>
          </p:nvPr>
        </p:nvSpPr>
        <p:spPr>
          <a:xfrm>
            <a:off x="828675" y="421403"/>
            <a:ext cx="3556003" cy="441111"/>
          </a:xfrm>
        </p:spPr>
        <p:txBody>
          <a:bodyPr>
            <a:noAutofit/>
          </a:bodyPr>
          <a:lstStyle/>
          <a:p>
            <a:r>
              <a:rPr lang="en-US" altLang="zh-CN" sz="3200" dirty="0" smtClean="0">
                <a:latin typeface="+mn-lt"/>
              </a:rPr>
              <a:t>Agenda</a:t>
            </a:r>
            <a:endParaRPr lang="zh-CN" altLang="en-US" sz="3200" dirty="0">
              <a:latin typeface="+mn-lt"/>
            </a:endParaRPr>
          </a:p>
        </p:txBody>
      </p:sp>
      <p:sp>
        <p:nvSpPr>
          <p:cNvPr id="22" name="TextBox 52"/>
          <p:cNvSpPr>
            <a:spLocks noChangeArrowheads="1"/>
          </p:cNvSpPr>
          <p:nvPr/>
        </p:nvSpPr>
        <p:spPr bwMode="auto">
          <a:xfrm>
            <a:off x="1901931" y="3885470"/>
            <a:ext cx="527050"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en-US" altLang="zh-CN" sz="4000" b="1">
                <a:solidFill>
                  <a:schemeClr val="bg1"/>
                </a:solidFill>
                <a:latin typeface="Arial Black" panose="020B0A04020102020204" pitchFamily="34" charset="0"/>
                <a:ea typeface="Arial Unicode MS" panose="020B0604020202020204" pitchFamily="34" charset="-122"/>
                <a:cs typeface="Arial Unicode MS" panose="020B0604020202020204" pitchFamily="34" charset="-122"/>
                <a:sym typeface="Arial Unicode MS" panose="020B0604020202020204" pitchFamily="34" charset="-122"/>
              </a:rPr>
              <a:t>4</a:t>
            </a:r>
            <a:endParaRPr lang="zh-CN" altLang="en-US" sz="4000" b="1">
              <a:solidFill>
                <a:schemeClr val="bg1"/>
              </a:solidFill>
              <a:latin typeface="Arial Black" panose="020B0A04020102020204" pitchFamily="34" charset="0"/>
              <a:ea typeface="Arial Unicode MS" panose="020B0604020202020204" pitchFamily="34" charset="-122"/>
              <a:cs typeface="Arial Unicode MS" panose="020B0604020202020204" pitchFamily="34" charset="-122"/>
              <a:sym typeface="Arial Unicode MS" panose="020B0604020202020204" pitchFamily="34" charset="-122"/>
            </a:endParaRPr>
          </a:p>
        </p:txBody>
      </p:sp>
      <p:sp>
        <p:nvSpPr>
          <p:cNvPr id="20" name="Rectangle 3"/>
          <p:cNvSpPr txBox="1">
            <a:spLocks noChangeArrowheads="1"/>
          </p:cNvSpPr>
          <p:nvPr/>
        </p:nvSpPr>
        <p:spPr bwMode="auto">
          <a:xfrm>
            <a:off x="938021" y="1831059"/>
            <a:ext cx="10579902" cy="30235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eaLnBrk="1" hangingPunct="1">
              <a:lnSpc>
                <a:spcPts val="3000"/>
              </a:lnSpc>
              <a:spcBef>
                <a:spcPts val="1000"/>
              </a:spcBef>
              <a:spcAft>
                <a:spcPts val="1200"/>
              </a:spcAft>
              <a:defRPr/>
            </a:pPr>
            <a:r>
              <a:rPr lang="en-US" altLang="zh-CN" sz="2800" b="1" dirty="0">
                <a:solidFill>
                  <a:schemeClr val="tx1">
                    <a:lumMod val="75000"/>
                    <a:lumOff val="25000"/>
                  </a:schemeClr>
                </a:solidFill>
                <a:ea typeface="微软雅黑" panose="020B0503020204020204" charset="-122"/>
                <a:cs typeface="微软雅黑" panose="020B0503020204020204" charset="-122"/>
              </a:rPr>
              <a:t>Background and Research Idea</a:t>
            </a:r>
            <a:endParaRPr lang="zh-CN" altLang="en-US" sz="2800" b="1" dirty="0">
              <a:solidFill>
                <a:schemeClr val="tx1">
                  <a:lumMod val="75000"/>
                  <a:lumOff val="25000"/>
                </a:schemeClr>
              </a:solidFill>
              <a:ea typeface="微软雅黑" panose="020B0503020204020204" charset="-122"/>
              <a:cs typeface="微软雅黑" panose="020B0503020204020204" charset="-122"/>
            </a:endParaRPr>
          </a:p>
          <a:p>
            <a:pPr eaLnBrk="1" hangingPunct="1">
              <a:lnSpc>
                <a:spcPts val="3000"/>
              </a:lnSpc>
              <a:spcBef>
                <a:spcPts val="1000"/>
              </a:spcBef>
              <a:spcAft>
                <a:spcPts val="1200"/>
              </a:spcAft>
              <a:defRPr/>
            </a:pPr>
            <a:r>
              <a:rPr lang="en-US" altLang="zh-CN" sz="2800" b="1" dirty="0">
                <a:solidFill>
                  <a:schemeClr val="tx1">
                    <a:lumMod val="75000"/>
                    <a:lumOff val="25000"/>
                  </a:schemeClr>
                </a:solidFill>
                <a:ea typeface="微软雅黑" panose="020B0503020204020204" charset="-122"/>
                <a:cs typeface="微软雅黑" panose="020B0503020204020204" charset="-122"/>
              </a:rPr>
              <a:t>Social Construction of Rural Informatization </a:t>
            </a:r>
            <a:r>
              <a:rPr lang="en-US" altLang="zh-CN" sz="2800" b="1" dirty="0" smtClean="0">
                <a:solidFill>
                  <a:schemeClr val="tx1">
                    <a:lumMod val="75000"/>
                    <a:lumOff val="25000"/>
                  </a:schemeClr>
                </a:solidFill>
                <a:ea typeface="微软雅黑" panose="020B0503020204020204" charset="-122"/>
                <a:cs typeface="微软雅黑" panose="020B0503020204020204" charset="-122"/>
              </a:rPr>
              <a:t>Actor-Network</a:t>
            </a:r>
            <a:endParaRPr lang="en-US" altLang="zh-CN" sz="2800" b="1" dirty="0">
              <a:solidFill>
                <a:schemeClr val="tx1">
                  <a:lumMod val="75000"/>
                  <a:lumOff val="25000"/>
                </a:schemeClr>
              </a:solidFill>
              <a:ea typeface="微软雅黑" panose="020B0503020204020204" charset="-122"/>
              <a:cs typeface="微软雅黑" panose="020B0503020204020204" charset="-122"/>
            </a:endParaRPr>
          </a:p>
          <a:p>
            <a:pPr eaLnBrk="1" hangingPunct="1">
              <a:lnSpc>
                <a:spcPts val="3000"/>
              </a:lnSpc>
              <a:spcBef>
                <a:spcPts val="1000"/>
              </a:spcBef>
              <a:spcAft>
                <a:spcPts val="1200"/>
              </a:spcAft>
              <a:defRPr/>
            </a:pPr>
            <a:r>
              <a:rPr lang="en-US" altLang="zh-CN" sz="2800" b="1" dirty="0">
                <a:solidFill>
                  <a:schemeClr val="tx1">
                    <a:lumMod val="75000"/>
                    <a:lumOff val="25000"/>
                  </a:schemeClr>
                </a:solidFill>
                <a:ea typeface="微软雅黑" panose="020B0503020204020204" charset="-122"/>
                <a:cs typeface="微软雅黑" panose="020B0503020204020204" charset="-122"/>
              </a:rPr>
              <a:t>Imbalanced </a:t>
            </a:r>
            <a:r>
              <a:rPr lang="en-US" altLang="zh-CN" sz="2800" b="1" dirty="0" smtClean="0">
                <a:solidFill>
                  <a:schemeClr val="tx1">
                    <a:lumMod val="75000"/>
                    <a:lumOff val="25000"/>
                  </a:schemeClr>
                </a:solidFill>
                <a:ea typeface="微软雅黑" panose="020B0503020204020204" charset="-122"/>
                <a:cs typeface="微软雅黑" panose="020B0503020204020204" charset="-122"/>
              </a:rPr>
              <a:t>Supply-Demand </a:t>
            </a:r>
            <a:r>
              <a:rPr lang="en-US" altLang="zh-CN" sz="2800" b="1" dirty="0">
                <a:solidFill>
                  <a:schemeClr val="tx1">
                    <a:lumMod val="75000"/>
                    <a:lumOff val="25000"/>
                  </a:schemeClr>
                </a:solidFill>
                <a:ea typeface="微软雅黑" panose="020B0503020204020204" charset="-122"/>
                <a:cs typeface="微软雅黑" panose="020B0503020204020204" charset="-122"/>
              </a:rPr>
              <a:t>Structure of Rural R</a:t>
            </a:r>
            <a:r>
              <a:rPr lang="en-US" altLang="zh-CN" sz="2800" b="1" dirty="0" smtClean="0">
                <a:solidFill>
                  <a:schemeClr val="tx1">
                    <a:lumMod val="75000"/>
                    <a:lumOff val="25000"/>
                  </a:schemeClr>
                </a:solidFill>
                <a:ea typeface="微软雅黑" panose="020B0503020204020204" charset="-122"/>
                <a:cs typeface="微软雅黑" panose="020B0503020204020204" charset="-122"/>
              </a:rPr>
              <a:t>evitalization </a:t>
            </a:r>
            <a:r>
              <a:rPr lang="en-US" altLang="zh-CN" sz="2800" b="1" dirty="0">
                <a:solidFill>
                  <a:schemeClr val="tx1">
                    <a:lumMod val="75000"/>
                    <a:lumOff val="25000"/>
                  </a:schemeClr>
                </a:solidFill>
                <a:ea typeface="微软雅黑" panose="020B0503020204020204" charset="-122"/>
                <a:cs typeface="微软雅黑" panose="020B0503020204020204" charset="-122"/>
              </a:rPr>
              <a:t>and Informatization Construction</a:t>
            </a:r>
            <a:endParaRPr lang="zh-CN" altLang="en-US" sz="2800" b="1" dirty="0">
              <a:solidFill>
                <a:schemeClr val="tx1">
                  <a:lumMod val="75000"/>
                  <a:lumOff val="25000"/>
                </a:schemeClr>
              </a:solidFill>
              <a:ea typeface="微软雅黑" panose="020B0503020204020204" charset="-122"/>
              <a:cs typeface="微软雅黑" panose="020B0503020204020204" charset="-122"/>
            </a:endParaRPr>
          </a:p>
          <a:p>
            <a:pPr eaLnBrk="1" hangingPunct="1">
              <a:lnSpc>
                <a:spcPts val="3000"/>
              </a:lnSpc>
              <a:spcBef>
                <a:spcPts val="1000"/>
              </a:spcBef>
              <a:spcAft>
                <a:spcPts val="1200"/>
              </a:spcAft>
              <a:defRPr/>
            </a:pPr>
            <a:r>
              <a:rPr lang="en-US" altLang="zh-CN" sz="2800" b="1" dirty="0">
                <a:solidFill>
                  <a:schemeClr val="tx1">
                    <a:lumMod val="75000"/>
                    <a:lumOff val="25000"/>
                  </a:schemeClr>
                </a:solidFill>
                <a:ea typeface="微软雅黑" panose="020B0503020204020204" charset="-122"/>
                <a:cs typeface="微软雅黑" panose="020B0503020204020204" charset="-122"/>
              </a:rPr>
              <a:t>Conclusion and Discussion</a:t>
            </a:r>
          </a:p>
        </p:txBody>
      </p:sp>
    </p:spTree>
    <p:extLst>
      <p:ext uri="{BB962C8B-B14F-4D97-AF65-F5344CB8AC3E}">
        <p14:creationId xmlns:p14="http://schemas.microsoft.com/office/powerpoint/2010/main" val="5556370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5"/>
          <p:cNvSpPr txBox="1">
            <a:spLocks noChangeArrowheads="1"/>
          </p:cNvSpPr>
          <p:nvPr/>
        </p:nvSpPr>
        <p:spPr bwMode="auto">
          <a:xfrm>
            <a:off x="2727978" y="2523314"/>
            <a:ext cx="6767714"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kumimoji="1" sz="3200">
                <a:solidFill>
                  <a:schemeClr val="tx1"/>
                </a:solidFill>
                <a:latin typeface="Times New Roman" pitchFamily="18" charset="0"/>
                <a:ea typeface="宋体" charset="-122"/>
              </a:defRPr>
            </a:lvl1pPr>
            <a:lvl2pPr marL="742950" indent="-285750">
              <a:defRPr kumimoji="1" sz="3200">
                <a:solidFill>
                  <a:schemeClr val="tx1"/>
                </a:solidFill>
                <a:latin typeface="Times New Roman" pitchFamily="18" charset="0"/>
                <a:ea typeface="宋体" charset="-122"/>
              </a:defRPr>
            </a:lvl2pPr>
            <a:lvl3pPr marL="1143000" indent="-228600">
              <a:defRPr kumimoji="1" sz="3200">
                <a:solidFill>
                  <a:schemeClr val="tx1"/>
                </a:solidFill>
                <a:latin typeface="Times New Roman" pitchFamily="18" charset="0"/>
                <a:ea typeface="宋体" charset="-122"/>
              </a:defRPr>
            </a:lvl3pPr>
            <a:lvl4pPr marL="1600200" indent="-228600">
              <a:defRPr kumimoji="1" sz="3200">
                <a:solidFill>
                  <a:schemeClr val="tx1"/>
                </a:solidFill>
                <a:latin typeface="Times New Roman" pitchFamily="18" charset="0"/>
                <a:ea typeface="宋体" charset="-122"/>
              </a:defRPr>
            </a:lvl4pPr>
            <a:lvl5pPr marL="2057400" indent="-228600">
              <a:defRPr kumimoji="1" sz="3200">
                <a:solidFill>
                  <a:schemeClr val="tx1"/>
                </a:solidFill>
                <a:latin typeface="Times New Roman" pitchFamily="18" charset="0"/>
                <a:ea typeface="宋体" charset="-122"/>
              </a:defRPr>
            </a:lvl5pPr>
            <a:lvl6pPr marL="2514600" indent="-228600" eaLnBrk="0" fontAlgn="base" hangingPunct="0">
              <a:spcBef>
                <a:spcPct val="0"/>
              </a:spcBef>
              <a:spcAft>
                <a:spcPct val="0"/>
              </a:spcAft>
              <a:defRPr kumimoji="1" sz="3200">
                <a:solidFill>
                  <a:schemeClr val="tx1"/>
                </a:solidFill>
                <a:latin typeface="Times New Roman" pitchFamily="18" charset="0"/>
                <a:ea typeface="宋体" charset="-122"/>
              </a:defRPr>
            </a:lvl6pPr>
            <a:lvl7pPr marL="2971800" indent="-228600" eaLnBrk="0" fontAlgn="base" hangingPunct="0">
              <a:spcBef>
                <a:spcPct val="0"/>
              </a:spcBef>
              <a:spcAft>
                <a:spcPct val="0"/>
              </a:spcAft>
              <a:defRPr kumimoji="1" sz="3200">
                <a:solidFill>
                  <a:schemeClr val="tx1"/>
                </a:solidFill>
                <a:latin typeface="Times New Roman" pitchFamily="18" charset="0"/>
                <a:ea typeface="宋体" charset="-122"/>
              </a:defRPr>
            </a:lvl7pPr>
            <a:lvl8pPr marL="3429000" indent="-228600" eaLnBrk="0" fontAlgn="base" hangingPunct="0">
              <a:spcBef>
                <a:spcPct val="0"/>
              </a:spcBef>
              <a:spcAft>
                <a:spcPct val="0"/>
              </a:spcAft>
              <a:defRPr kumimoji="1" sz="3200">
                <a:solidFill>
                  <a:schemeClr val="tx1"/>
                </a:solidFill>
                <a:latin typeface="Times New Roman" pitchFamily="18" charset="0"/>
                <a:ea typeface="宋体" charset="-122"/>
              </a:defRPr>
            </a:lvl8pPr>
            <a:lvl9pPr marL="3886200" indent="-228600" eaLnBrk="0" fontAlgn="base" hangingPunct="0">
              <a:spcBef>
                <a:spcPct val="0"/>
              </a:spcBef>
              <a:spcAft>
                <a:spcPct val="0"/>
              </a:spcAft>
              <a:defRPr kumimoji="1" sz="3200">
                <a:solidFill>
                  <a:schemeClr val="tx1"/>
                </a:solidFill>
                <a:latin typeface="Times New Roman" pitchFamily="18" charset="0"/>
                <a:ea typeface="宋体" charset="-122"/>
              </a:defRPr>
            </a:lvl9pPr>
          </a:lstStyle>
          <a:p>
            <a:pPr algn="ctr" eaLnBrk="1" hangingPunct="1">
              <a:spcBef>
                <a:spcPct val="50000"/>
              </a:spcBef>
            </a:pPr>
            <a:r>
              <a:rPr lang="en-US" altLang="zh-CN" sz="6600" i="1" dirty="0" smtClean="0">
                <a:effectLst>
                  <a:outerShdw blurRad="38100" dist="38100" dir="2700000" algn="tl">
                    <a:srgbClr val="000000">
                      <a:alpha val="43137"/>
                    </a:srgbClr>
                  </a:outerShdw>
                </a:effectLst>
                <a:latin typeface="+mn-lt"/>
              </a:rPr>
              <a:t>Thank You!</a:t>
            </a:r>
            <a:endParaRPr lang="en-US" altLang="zh-CN" sz="6600" i="1" dirty="0">
              <a:effectLst>
                <a:outerShdw blurRad="38100" dist="38100" dir="2700000" algn="tl">
                  <a:srgbClr val="000000">
                    <a:alpha val="43137"/>
                  </a:srgbClr>
                </a:outerShdw>
              </a:effectLst>
              <a:latin typeface="+mn-lt"/>
            </a:endParaRPr>
          </a:p>
        </p:txBody>
      </p:sp>
    </p:spTree>
    <p:extLst>
      <p:ext uri="{BB962C8B-B14F-4D97-AF65-F5344CB8AC3E}">
        <p14:creationId xmlns:p14="http://schemas.microsoft.com/office/powerpoint/2010/main" val="1735455060"/>
      </p:ext>
    </p:extLst>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p:cNvSpPr>
            <a:spLocks noGrp="1"/>
          </p:cNvSpPr>
          <p:nvPr>
            <p:ph type="body" sz="quarter" idx="10"/>
          </p:nvPr>
        </p:nvSpPr>
        <p:spPr>
          <a:xfrm>
            <a:off x="793505" y="386233"/>
            <a:ext cx="7231379" cy="927889"/>
          </a:xfrm>
        </p:spPr>
        <p:txBody>
          <a:bodyPr>
            <a:noAutofit/>
          </a:bodyPr>
          <a:lstStyle/>
          <a:p>
            <a:r>
              <a:rPr lang="en-US" altLang="zh-CN" sz="3200" dirty="0" smtClean="0">
                <a:latin typeface="+mn-lt"/>
              </a:rPr>
              <a:t>Background and Research Idea</a:t>
            </a:r>
          </a:p>
          <a:p>
            <a:pPr>
              <a:spcBef>
                <a:spcPts val="0"/>
              </a:spcBef>
            </a:pPr>
            <a:r>
              <a:rPr lang="en-US" altLang="zh-CN" sz="2800" dirty="0" smtClean="0">
                <a:solidFill>
                  <a:schemeClr val="bg1">
                    <a:lumMod val="50000"/>
                  </a:schemeClr>
                </a:solidFill>
                <a:latin typeface="+mn-lt"/>
              </a:rPr>
              <a:t>Background of Rural </a:t>
            </a:r>
            <a:r>
              <a:rPr lang="en-US" altLang="zh-CN" sz="2800" dirty="0">
                <a:solidFill>
                  <a:schemeClr val="bg1">
                    <a:lumMod val="50000"/>
                  </a:schemeClr>
                </a:solidFill>
                <a:latin typeface="+mn-lt"/>
              </a:rPr>
              <a:t>R</a:t>
            </a:r>
            <a:r>
              <a:rPr lang="en-US" altLang="zh-CN" sz="2800" dirty="0" smtClean="0">
                <a:solidFill>
                  <a:schemeClr val="bg1">
                    <a:lumMod val="50000"/>
                  </a:schemeClr>
                </a:solidFill>
                <a:latin typeface="+mn-lt"/>
              </a:rPr>
              <a:t>evitalization Strategy</a:t>
            </a:r>
            <a:endParaRPr lang="zh-CN" altLang="en-US" sz="2800" dirty="0">
              <a:solidFill>
                <a:schemeClr val="bg1">
                  <a:lumMod val="50000"/>
                </a:schemeClr>
              </a:solidFill>
              <a:latin typeface="+mn-lt"/>
            </a:endParaRPr>
          </a:p>
        </p:txBody>
      </p:sp>
      <p:grpSp>
        <p:nvGrpSpPr>
          <p:cNvPr id="13" name="组合 12"/>
          <p:cNvGrpSpPr/>
          <p:nvPr/>
        </p:nvGrpSpPr>
        <p:grpSpPr>
          <a:xfrm>
            <a:off x="495173" y="2169443"/>
            <a:ext cx="11534533" cy="2653506"/>
            <a:chOff x="495173" y="2169443"/>
            <a:chExt cx="11534533" cy="2653506"/>
          </a:xfrm>
        </p:grpSpPr>
        <p:grpSp>
          <p:nvGrpSpPr>
            <p:cNvPr id="5" name="组合 4"/>
            <p:cNvGrpSpPr/>
            <p:nvPr/>
          </p:nvGrpSpPr>
          <p:grpSpPr>
            <a:xfrm>
              <a:off x="500408" y="2169443"/>
              <a:ext cx="1800000" cy="792000"/>
              <a:chOff x="595422" y="2232836"/>
              <a:chExt cx="1686167" cy="872654"/>
            </a:xfrm>
            <a:solidFill>
              <a:schemeClr val="accent3">
                <a:lumMod val="40000"/>
                <a:lumOff val="60000"/>
              </a:schemeClr>
            </a:solidFill>
          </p:grpSpPr>
          <p:sp>
            <p:nvSpPr>
              <p:cNvPr id="2" name="矩形 1"/>
              <p:cNvSpPr/>
              <p:nvPr/>
            </p:nvSpPr>
            <p:spPr>
              <a:xfrm>
                <a:off x="595422" y="2232836"/>
                <a:ext cx="1686167" cy="872654"/>
              </a:xfrm>
              <a:prstGeom prst="rect">
                <a:avLst/>
              </a:pr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sp>
            <p:nvSpPr>
              <p:cNvPr id="3" name="TextBox 2"/>
              <p:cNvSpPr txBox="1"/>
              <p:nvPr/>
            </p:nvSpPr>
            <p:spPr>
              <a:xfrm>
                <a:off x="644011" y="2313088"/>
                <a:ext cx="1577001" cy="644326"/>
              </a:xfrm>
              <a:prstGeom prst="rect">
                <a:avLst/>
              </a:prstGeom>
              <a:grpFill/>
              <a:ln>
                <a:noFill/>
              </a:ln>
            </p:spPr>
            <p:txBody>
              <a:bodyPr wrap="square" rtlCol="0">
                <a:spAutoFit/>
              </a:bodyPr>
              <a:lstStyle/>
              <a:p>
                <a:pPr algn="ctr"/>
                <a:r>
                  <a:rPr lang="en-US" altLang="zh-CN" sz="1600" dirty="0" smtClean="0"/>
                  <a:t>New-type </a:t>
                </a:r>
              </a:p>
              <a:p>
                <a:pPr algn="ctr"/>
                <a:r>
                  <a:rPr lang="en-US" altLang="zh-CN" sz="1600" dirty="0" smtClean="0"/>
                  <a:t>industrialization</a:t>
                </a:r>
                <a:endParaRPr lang="zh-CN" altLang="en-US" sz="1600" dirty="0"/>
              </a:p>
            </p:txBody>
          </p:sp>
        </p:grpSp>
        <p:grpSp>
          <p:nvGrpSpPr>
            <p:cNvPr id="7" name="组合 6"/>
            <p:cNvGrpSpPr/>
            <p:nvPr/>
          </p:nvGrpSpPr>
          <p:grpSpPr>
            <a:xfrm>
              <a:off x="495173" y="3093769"/>
              <a:ext cx="1800000" cy="792000"/>
              <a:chOff x="595423" y="2232837"/>
              <a:chExt cx="1531089" cy="680484"/>
            </a:xfrm>
            <a:solidFill>
              <a:schemeClr val="accent3">
                <a:lumMod val="40000"/>
                <a:lumOff val="60000"/>
              </a:schemeClr>
            </a:solidFill>
          </p:grpSpPr>
          <p:sp>
            <p:nvSpPr>
              <p:cNvPr id="8" name="矩形 7"/>
              <p:cNvSpPr/>
              <p:nvPr/>
            </p:nvSpPr>
            <p:spPr>
              <a:xfrm>
                <a:off x="595423" y="2232837"/>
                <a:ext cx="1531089" cy="680484"/>
              </a:xfrm>
              <a:prstGeom prst="rect">
                <a:avLst/>
              </a:pr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sp>
            <p:nvSpPr>
              <p:cNvPr id="9" name="TextBox 8"/>
              <p:cNvSpPr txBox="1"/>
              <p:nvPr/>
            </p:nvSpPr>
            <p:spPr>
              <a:xfrm>
                <a:off x="827910" y="2417988"/>
                <a:ext cx="1066110" cy="290885"/>
              </a:xfrm>
              <a:prstGeom prst="rect">
                <a:avLst/>
              </a:prstGeom>
              <a:grpFill/>
              <a:ln>
                <a:noFill/>
              </a:ln>
            </p:spPr>
            <p:txBody>
              <a:bodyPr wrap="none" rtlCol="0">
                <a:spAutoFit/>
              </a:bodyPr>
              <a:lstStyle/>
              <a:p>
                <a:pPr algn="ctr"/>
                <a:r>
                  <a:rPr lang="en-US" altLang="zh-CN" sz="1600" dirty="0" smtClean="0"/>
                  <a:t>Urbanization</a:t>
                </a:r>
                <a:endParaRPr lang="zh-CN" altLang="en-US" sz="1600" dirty="0"/>
              </a:p>
            </p:txBody>
          </p:sp>
        </p:grpSp>
        <p:grpSp>
          <p:nvGrpSpPr>
            <p:cNvPr id="10" name="组合 9"/>
            <p:cNvGrpSpPr/>
            <p:nvPr/>
          </p:nvGrpSpPr>
          <p:grpSpPr>
            <a:xfrm>
              <a:off x="496181" y="4006954"/>
              <a:ext cx="1800000" cy="792000"/>
              <a:chOff x="595423" y="2266509"/>
              <a:chExt cx="1919243" cy="680484"/>
            </a:xfrm>
            <a:solidFill>
              <a:schemeClr val="accent3">
                <a:lumMod val="40000"/>
                <a:lumOff val="60000"/>
              </a:schemeClr>
            </a:solidFill>
          </p:grpSpPr>
          <p:sp>
            <p:nvSpPr>
              <p:cNvPr id="11" name="矩形 10"/>
              <p:cNvSpPr/>
              <p:nvPr/>
            </p:nvSpPr>
            <p:spPr>
              <a:xfrm>
                <a:off x="595423" y="2266509"/>
                <a:ext cx="1919243" cy="680484"/>
              </a:xfrm>
              <a:prstGeom prst="rect">
                <a:avLst/>
              </a:pr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sp>
            <p:nvSpPr>
              <p:cNvPr id="12" name="TextBox 11"/>
              <p:cNvSpPr txBox="1"/>
              <p:nvPr/>
            </p:nvSpPr>
            <p:spPr>
              <a:xfrm>
                <a:off x="788298" y="2452096"/>
                <a:ext cx="1559196" cy="290885"/>
              </a:xfrm>
              <a:prstGeom prst="rect">
                <a:avLst/>
              </a:prstGeom>
              <a:grpFill/>
              <a:ln>
                <a:noFill/>
              </a:ln>
            </p:spPr>
            <p:txBody>
              <a:bodyPr wrap="none" rtlCol="0">
                <a:spAutoFit/>
              </a:bodyPr>
              <a:lstStyle/>
              <a:p>
                <a:pPr algn="ctr"/>
                <a:r>
                  <a:rPr lang="en-US" altLang="zh-CN" sz="1600" dirty="0" smtClean="0"/>
                  <a:t>Informatization</a:t>
                </a:r>
                <a:endParaRPr lang="zh-CN" altLang="en-US" sz="1600" dirty="0"/>
              </a:p>
            </p:txBody>
          </p:sp>
        </p:grpSp>
        <p:sp>
          <p:nvSpPr>
            <p:cNvPr id="6" name="右中括号 5"/>
            <p:cNvSpPr/>
            <p:nvPr/>
          </p:nvSpPr>
          <p:spPr>
            <a:xfrm>
              <a:off x="2308235" y="2565443"/>
              <a:ext cx="143691" cy="1861506"/>
            </a:xfrm>
            <a:prstGeom prst="rightBracket">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600"/>
            </a:p>
          </p:txBody>
        </p:sp>
        <p:grpSp>
          <p:nvGrpSpPr>
            <p:cNvPr id="16" name="组合 15"/>
            <p:cNvGrpSpPr/>
            <p:nvPr/>
          </p:nvGrpSpPr>
          <p:grpSpPr>
            <a:xfrm>
              <a:off x="2728106" y="2932902"/>
              <a:ext cx="2431726" cy="1195142"/>
              <a:chOff x="663017" y="1975165"/>
              <a:chExt cx="1531091" cy="1408908"/>
            </a:xfrm>
          </p:grpSpPr>
          <p:sp>
            <p:nvSpPr>
              <p:cNvPr id="17" name="矩形 16"/>
              <p:cNvSpPr/>
              <p:nvPr/>
            </p:nvSpPr>
            <p:spPr>
              <a:xfrm>
                <a:off x="663019" y="1975165"/>
                <a:ext cx="1531089" cy="1312942"/>
              </a:xfrm>
              <a:prstGeom prst="round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sp>
            <p:nvSpPr>
              <p:cNvPr id="18" name="TextBox 17"/>
              <p:cNvSpPr txBox="1"/>
              <p:nvPr/>
            </p:nvSpPr>
            <p:spPr>
              <a:xfrm>
                <a:off x="663017" y="1979085"/>
                <a:ext cx="1521506" cy="1404988"/>
              </a:xfrm>
              <a:prstGeom prst="roundRect">
                <a:avLst/>
              </a:prstGeom>
              <a:noFill/>
            </p:spPr>
            <p:txBody>
              <a:bodyPr wrap="square" rtlCol="0">
                <a:spAutoFit/>
              </a:bodyPr>
              <a:lstStyle/>
              <a:p>
                <a:pPr algn="ctr"/>
                <a:r>
                  <a:rPr lang="en-US" altLang="zh-CN" sz="1600" dirty="0" smtClean="0"/>
                  <a:t>Rural resource elements transfer to urban area</a:t>
                </a:r>
                <a:r>
                  <a:rPr lang="en-US" altLang="zh-CN" sz="1600" dirty="0"/>
                  <a:t> </a:t>
                </a:r>
                <a:r>
                  <a:rPr lang="en-US" altLang="zh-CN" sz="1600" dirty="0" smtClean="0"/>
                  <a:t>and non-agricultural </a:t>
                </a:r>
                <a:r>
                  <a:rPr lang="en-US" altLang="zh-CN" sz="1600" dirty="0"/>
                  <a:t>s</a:t>
                </a:r>
                <a:r>
                  <a:rPr lang="en-US" altLang="zh-CN" sz="1600" dirty="0" smtClean="0"/>
                  <a:t>ectors</a:t>
                </a:r>
                <a:endParaRPr lang="zh-CN" altLang="en-US" sz="1600" dirty="0"/>
              </a:p>
            </p:txBody>
          </p:sp>
        </p:grpSp>
        <p:grpSp>
          <p:nvGrpSpPr>
            <p:cNvPr id="21" name="组合 20"/>
            <p:cNvGrpSpPr/>
            <p:nvPr/>
          </p:nvGrpSpPr>
          <p:grpSpPr>
            <a:xfrm>
              <a:off x="5604185" y="2169443"/>
              <a:ext cx="1800000" cy="792000"/>
              <a:chOff x="595422" y="2232837"/>
              <a:chExt cx="1800000" cy="680484"/>
            </a:xfrm>
            <a:solidFill>
              <a:schemeClr val="accent3">
                <a:lumMod val="40000"/>
                <a:lumOff val="60000"/>
              </a:schemeClr>
            </a:solidFill>
          </p:grpSpPr>
          <p:sp>
            <p:nvSpPr>
              <p:cNvPr id="22" name="矩形 21"/>
              <p:cNvSpPr/>
              <p:nvPr/>
            </p:nvSpPr>
            <p:spPr>
              <a:xfrm>
                <a:off x="595422" y="2232837"/>
                <a:ext cx="1800000" cy="680484"/>
              </a:xfrm>
              <a:prstGeom prst="rect">
                <a:avLst/>
              </a:pr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sp>
            <p:nvSpPr>
              <p:cNvPr id="23" name="TextBox 22"/>
              <p:cNvSpPr txBox="1"/>
              <p:nvPr/>
            </p:nvSpPr>
            <p:spPr>
              <a:xfrm>
                <a:off x="756405" y="2433889"/>
                <a:ext cx="1478033" cy="290885"/>
              </a:xfrm>
              <a:prstGeom prst="rect">
                <a:avLst/>
              </a:prstGeom>
              <a:grpFill/>
              <a:ln>
                <a:noFill/>
              </a:ln>
            </p:spPr>
            <p:txBody>
              <a:bodyPr wrap="none" rtlCol="0">
                <a:spAutoFit/>
              </a:bodyPr>
              <a:lstStyle/>
              <a:p>
                <a:pPr algn="ctr"/>
                <a:r>
                  <a:rPr lang="en-US" altLang="zh-CN" sz="1600" dirty="0" smtClean="0"/>
                  <a:t>Rural hollowing</a:t>
                </a:r>
                <a:endParaRPr lang="zh-CN" altLang="en-US" sz="1600" dirty="0"/>
              </a:p>
            </p:txBody>
          </p:sp>
        </p:grpSp>
        <p:grpSp>
          <p:nvGrpSpPr>
            <p:cNvPr id="24" name="组合 23"/>
            <p:cNvGrpSpPr/>
            <p:nvPr/>
          </p:nvGrpSpPr>
          <p:grpSpPr>
            <a:xfrm>
              <a:off x="5600599" y="3105877"/>
              <a:ext cx="1800000" cy="792001"/>
              <a:chOff x="595422" y="2232836"/>
              <a:chExt cx="1800000" cy="872655"/>
            </a:xfrm>
            <a:solidFill>
              <a:schemeClr val="accent3">
                <a:lumMod val="40000"/>
                <a:lumOff val="60000"/>
              </a:schemeClr>
            </a:solidFill>
          </p:grpSpPr>
          <p:sp>
            <p:nvSpPr>
              <p:cNvPr id="25" name="矩形 24"/>
              <p:cNvSpPr/>
              <p:nvPr/>
            </p:nvSpPr>
            <p:spPr>
              <a:xfrm>
                <a:off x="595422" y="2232836"/>
                <a:ext cx="1800000" cy="872655"/>
              </a:xfrm>
              <a:prstGeom prst="rect">
                <a:avLst/>
              </a:pr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sp>
            <p:nvSpPr>
              <p:cNvPr id="26" name="TextBox 25"/>
              <p:cNvSpPr txBox="1"/>
              <p:nvPr/>
            </p:nvSpPr>
            <p:spPr>
              <a:xfrm>
                <a:off x="898655" y="2347862"/>
                <a:ext cx="1193532" cy="644326"/>
              </a:xfrm>
              <a:prstGeom prst="rect">
                <a:avLst/>
              </a:prstGeom>
              <a:grpFill/>
              <a:ln>
                <a:noFill/>
              </a:ln>
            </p:spPr>
            <p:txBody>
              <a:bodyPr wrap="none" rtlCol="0">
                <a:spAutoFit/>
              </a:bodyPr>
              <a:lstStyle/>
              <a:p>
                <a:pPr algn="ctr"/>
                <a:r>
                  <a:rPr lang="en-US" altLang="zh-CN" sz="1600" dirty="0" smtClean="0"/>
                  <a:t>Agricultural </a:t>
                </a:r>
              </a:p>
              <a:p>
                <a:pPr algn="ctr"/>
                <a:r>
                  <a:rPr lang="en-US" altLang="zh-CN" sz="1600" dirty="0" smtClean="0"/>
                  <a:t>withering</a:t>
                </a:r>
                <a:endParaRPr lang="zh-CN" altLang="en-US" sz="1600" dirty="0"/>
              </a:p>
            </p:txBody>
          </p:sp>
        </p:grpSp>
        <p:grpSp>
          <p:nvGrpSpPr>
            <p:cNvPr id="27" name="组合 26"/>
            <p:cNvGrpSpPr/>
            <p:nvPr/>
          </p:nvGrpSpPr>
          <p:grpSpPr>
            <a:xfrm>
              <a:off x="5604185" y="4030949"/>
              <a:ext cx="1800000" cy="792000"/>
              <a:chOff x="595422" y="2232837"/>
              <a:chExt cx="1800000" cy="680484"/>
            </a:xfrm>
            <a:solidFill>
              <a:schemeClr val="accent3">
                <a:lumMod val="40000"/>
                <a:lumOff val="60000"/>
              </a:schemeClr>
            </a:solidFill>
          </p:grpSpPr>
          <p:sp>
            <p:nvSpPr>
              <p:cNvPr id="28" name="矩形 27"/>
              <p:cNvSpPr/>
              <p:nvPr/>
            </p:nvSpPr>
            <p:spPr>
              <a:xfrm>
                <a:off x="595422" y="2232837"/>
                <a:ext cx="1800000" cy="680484"/>
              </a:xfrm>
              <a:prstGeom prst="rect">
                <a:avLst/>
              </a:prstGeom>
              <a:grp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sp>
            <p:nvSpPr>
              <p:cNvPr id="29" name="TextBox 28"/>
              <p:cNvSpPr txBox="1"/>
              <p:nvPr/>
            </p:nvSpPr>
            <p:spPr>
              <a:xfrm>
                <a:off x="721588" y="2449355"/>
                <a:ext cx="1547667" cy="290885"/>
              </a:xfrm>
              <a:prstGeom prst="rect">
                <a:avLst/>
              </a:prstGeom>
              <a:grpFill/>
              <a:ln>
                <a:noFill/>
              </a:ln>
            </p:spPr>
            <p:txBody>
              <a:bodyPr wrap="none" rtlCol="0">
                <a:spAutoFit/>
              </a:bodyPr>
              <a:lstStyle/>
              <a:p>
                <a:pPr algn="ctr"/>
                <a:r>
                  <a:rPr lang="en-US" altLang="zh-CN" sz="1600" dirty="0" smtClean="0"/>
                  <a:t>Farmers’ ageing </a:t>
                </a:r>
                <a:endParaRPr lang="zh-CN" altLang="en-US" sz="1600" dirty="0"/>
              </a:p>
            </p:txBody>
          </p:sp>
        </p:grpSp>
        <p:grpSp>
          <p:nvGrpSpPr>
            <p:cNvPr id="30" name="组合 29"/>
            <p:cNvGrpSpPr/>
            <p:nvPr/>
          </p:nvGrpSpPr>
          <p:grpSpPr>
            <a:xfrm>
              <a:off x="7750036" y="3034668"/>
              <a:ext cx="2086295" cy="944588"/>
              <a:chOff x="894099" y="2206010"/>
              <a:chExt cx="1531089" cy="680484"/>
            </a:xfrm>
          </p:grpSpPr>
          <p:sp>
            <p:nvSpPr>
              <p:cNvPr id="31" name="矩形 16"/>
              <p:cNvSpPr/>
              <p:nvPr/>
            </p:nvSpPr>
            <p:spPr>
              <a:xfrm>
                <a:off x="894099" y="2206010"/>
                <a:ext cx="1531089" cy="680484"/>
              </a:xfrm>
              <a:prstGeom prst="roundRect">
                <a:avLst/>
              </a:prstGeom>
              <a:no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sp>
            <p:nvSpPr>
              <p:cNvPr id="32" name="TextBox 31"/>
              <p:cNvSpPr txBox="1"/>
              <p:nvPr/>
            </p:nvSpPr>
            <p:spPr>
              <a:xfrm>
                <a:off x="965867" y="2215460"/>
                <a:ext cx="1387555" cy="662340"/>
              </a:xfrm>
              <a:prstGeom prst="roundRect">
                <a:avLst/>
              </a:prstGeom>
              <a:noFill/>
            </p:spPr>
            <p:txBody>
              <a:bodyPr wrap="square" rtlCol="0">
                <a:spAutoFit/>
              </a:bodyPr>
              <a:lstStyle/>
              <a:p>
                <a:pPr algn="ctr"/>
                <a:r>
                  <a:rPr lang="en-US" altLang="zh-CN" sz="1600" dirty="0" smtClean="0"/>
                  <a:t>Imbalance between urban and rural development</a:t>
                </a:r>
                <a:endParaRPr lang="zh-CN" altLang="en-US" sz="1600" dirty="0"/>
              </a:p>
            </p:txBody>
          </p:sp>
        </p:grpSp>
        <p:grpSp>
          <p:nvGrpSpPr>
            <p:cNvPr id="33" name="组合 32"/>
            <p:cNvGrpSpPr/>
            <p:nvPr/>
          </p:nvGrpSpPr>
          <p:grpSpPr>
            <a:xfrm>
              <a:off x="10138850" y="2894269"/>
              <a:ext cx="1890856" cy="1168539"/>
              <a:chOff x="595423" y="2017022"/>
              <a:chExt cx="1354767" cy="2385149"/>
            </a:xfrm>
            <a:solidFill>
              <a:srgbClr val="0070C0"/>
            </a:solidFill>
          </p:grpSpPr>
          <p:sp>
            <p:nvSpPr>
              <p:cNvPr id="34" name="矩形 16"/>
              <p:cNvSpPr/>
              <p:nvPr/>
            </p:nvSpPr>
            <p:spPr>
              <a:xfrm>
                <a:off x="595423" y="2232838"/>
                <a:ext cx="1289666" cy="2057468"/>
              </a:xfrm>
              <a:prstGeom prst="ellipse">
                <a:avLst/>
              </a:prstGeom>
              <a:grp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sp>
            <p:nvSpPr>
              <p:cNvPr id="35" name="TextBox 34"/>
              <p:cNvSpPr txBox="1"/>
              <p:nvPr/>
            </p:nvSpPr>
            <p:spPr>
              <a:xfrm>
                <a:off x="606752" y="2017022"/>
                <a:ext cx="1343438" cy="2385149"/>
              </a:xfrm>
              <a:prstGeom prst="ellipse">
                <a:avLst/>
              </a:prstGeom>
              <a:noFill/>
            </p:spPr>
            <p:txBody>
              <a:bodyPr wrap="square" rtlCol="0">
                <a:spAutoFit/>
              </a:bodyPr>
              <a:lstStyle/>
              <a:p>
                <a:pPr algn="ctr"/>
                <a:r>
                  <a:rPr lang="en-US" altLang="zh-CN" sz="1600" b="1" dirty="0" smtClean="0">
                    <a:solidFill>
                      <a:schemeClr val="bg1"/>
                    </a:solidFill>
                  </a:rPr>
                  <a:t>Rural </a:t>
                </a:r>
                <a:r>
                  <a:rPr lang="en-US" altLang="zh-CN" sz="1600" b="1" dirty="0">
                    <a:solidFill>
                      <a:schemeClr val="bg1"/>
                    </a:solidFill>
                  </a:rPr>
                  <a:t>R</a:t>
                </a:r>
                <a:r>
                  <a:rPr lang="en-US" altLang="zh-CN" sz="1600" b="1" dirty="0" smtClean="0">
                    <a:solidFill>
                      <a:schemeClr val="bg1"/>
                    </a:solidFill>
                  </a:rPr>
                  <a:t>evitalization Strategy</a:t>
                </a:r>
                <a:endParaRPr lang="zh-CN" altLang="en-US" sz="1600" b="1" dirty="0">
                  <a:solidFill>
                    <a:schemeClr val="bg1"/>
                  </a:solidFill>
                </a:endParaRPr>
              </a:p>
            </p:txBody>
          </p:sp>
        </p:grpSp>
        <p:cxnSp>
          <p:nvCxnSpPr>
            <p:cNvPr id="37" name="直接箭头连接符 36"/>
            <p:cNvCxnSpPr>
              <a:stCxn id="6" idx="2"/>
              <a:endCxn id="17" idx="1"/>
            </p:cNvCxnSpPr>
            <p:nvPr/>
          </p:nvCxnSpPr>
          <p:spPr>
            <a:xfrm flipV="1">
              <a:off x="2451926" y="3489769"/>
              <a:ext cx="276183" cy="6427"/>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9" name="直接箭头连接符 38"/>
            <p:cNvCxnSpPr>
              <a:stCxn id="17" idx="3"/>
              <a:endCxn id="41" idx="1"/>
            </p:cNvCxnSpPr>
            <p:nvPr/>
          </p:nvCxnSpPr>
          <p:spPr>
            <a:xfrm>
              <a:off x="5159832" y="3489769"/>
              <a:ext cx="280988" cy="6427"/>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1" name="左中括号 40"/>
            <p:cNvSpPr/>
            <p:nvPr/>
          </p:nvSpPr>
          <p:spPr>
            <a:xfrm>
              <a:off x="5440820" y="2565443"/>
              <a:ext cx="159779" cy="1861506"/>
            </a:xfrm>
            <a:prstGeom prst="leftBracket">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600"/>
            </a:p>
          </p:txBody>
        </p:sp>
        <p:cxnSp>
          <p:nvCxnSpPr>
            <p:cNvPr id="44" name="直接箭头连接符 43"/>
            <p:cNvCxnSpPr>
              <a:stCxn id="25" idx="3"/>
              <a:endCxn id="31" idx="1"/>
            </p:cNvCxnSpPr>
            <p:nvPr/>
          </p:nvCxnSpPr>
          <p:spPr>
            <a:xfrm>
              <a:off x="7400599" y="3501878"/>
              <a:ext cx="349437" cy="5083"/>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7" name="直接箭头连接符 46"/>
            <p:cNvCxnSpPr>
              <a:stCxn id="31" idx="3"/>
              <a:endCxn id="34" idx="2"/>
            </p:cNvCxnSpPr>
            <p:nvPr/>
          </p:nvCxnSpPr>
          <p:spPr>
            <a:xfrm flipV="1">
              <a:off x="9836331" y="3504003"/>
              <a:ext cx="302519" cy="295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753329067"/>
      </p:ext>
    </p:extLst>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占位符 3"/>
          <p:cNvSpPr>
            <a:spLocks noGrp="1"/>
          </p:cNvSpPr>
          <p:nvPr>
            <p:ph type="body" sz="quarter" idx="10"/>
          </p:nvPr>
        </p:nvSpPr>
        <p:spPr>
          <a:xfrm>
            <a:off x="793505" y="386233"/>
            <a:ext cx="7231379" cy="927889"/>
          </a:xfrm>
        </p:spPr>
        <p:txBody>
          <a:bodyPr>
            <a:noAutofit/>
          </a:bodyPr>
          <a:lstStyle/>
          <a:p>
            <a:r>
              <a:rPr lang="en-US" altLang="zh-CN" sz="3200" dirty="0" smtClean="0">
                <a:latin typeface="+mn-lt"/>
              </a:rPr>
              <a:t>Background and Research Idea</a:t>
            </a:r>
          </a:p>
          <a:p>
            <a:pPr>
              <a:spcBef>
                <a:spcPts val="0"/>
              </a:spcBef>
            </a:pPr>
            <a:r>
              <a:rPr lang="en-US" altLang="zh-CN" sz="2800" dirty="0" smtClean="0">
                <a:solidFill>
                  <a:schemeClr val="bg1">
                    <a:lumMod val="50000"/>
                  </a:schemeClr>
                </a:solidFill>
                <a:latin typeface="+mn-lt"/>
              </a:rPr>
              <a:t>Background of Rural Revitalization Strategy</a:t>
            </a:r>
            <a:endParaRPr lang="zh-CN" altLang="en-US" sz="2800" dirty="0">
              <a:solidFill>
                <a:schemeClr val="bg1">
                  <a:lumMod val="50000"/>
                </a:schemeClr>
              </a:solidFill>
              <a:latin typeface="+mn-lt"/>
            </a:endParaRPr>
          </a:p>
        </p:txBody>
      </p:sp>
      <p:grpSp>
        <p:nvGrpSpPr>
          <p:cNvPr id="37" name="组合 36"/>
          <p:cNvGrpSpPr/>
          <p:nvPr/>
        </p:nvGrpSpPr>
        <p:grpSpPr>
          <a:xfrm>
            <a:off x="373029" y="3000002"/>
            <a:ext cx="1871999" cy="1168539"/>
            <a:chOff x="584683" y="2017022"/>
            <a:chExt cx="1341256" cy="2385149"/>
          </a:xfrm>
          <a:solidFill>
            <a:srgbClr val="0070C0"/>
          </a:solidFill>
        </p:grpSpPr>
        <p:sp>
          <p:nvSpPr>
            <p:cNvPr id="38" name="矩形 16"/>
            <p:cNvSpPr/>
            <p:nvPr/>
          </p:nvSpPr>
          <p:spPr>
            <a:xfrm>
              <a:off x="595423" y="2232838"/>
              <a:ext cx="1289666" cy="2057468"/>
            </a:xfrm>
            <a:prstGeom prst="ellipse">
              <a:avLst/>
            </a:prstGeom>
            <a:grp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sp>
          <p:nvSpPr>
            <p:cNvPr id="39" name="TextBox 38"/>
            <p:cNvSpPr txBox="1"/>
            <p:nvPr/>
          </p:nvSpPr>
          <p:spPr>
            <a:xfrm>
              <a:off x="584683" y="2017022"/>
              <a:ext cx="1341256" cy="2385149"/>
            </a:xfrm>
            <a:prstGeom prst="ellipse">
              <a:avLst/>
            </a:prstGeom>
            <a:noFill/>
          </p:spPr>
          <p:txBody>
            <a:bodyPr wrap="square" rtlCol="0">
              <a:spAutoFit/>
            </a:bodyPr>
            <a:lstStyle/>
            <a:p>
              <a:pPr algn="ctr"/>
              <a:r>
                <a:rPr lang="en-US" altLang="zh-CN" sz="1600" b="1" dirty="0" smtClean="0">
                  <a:solidFill>
                    <a:schemeClr val="bg1"/>
                  </a:solidFill>
                </a:rPr>
                <a:t>Rural Revitalization Strategy</a:t>
              </a:r>
              <a:endParaRPr lang="zh-CN" altLang="en-US" sz="1600" b="1" dirty="0">
                <a:solidFill>
                  <a:schemeClr val="bg1"/>
                </a:solidFill>
              </a:endParaRPr>
            </a:p>
          </p:txBody>
        </p:sp>
      </p:grpSp>
      <p:sp>
        <p:nvSpPr>
          <p:cNvPr id="13" name="左大括号 12"/>
          <p:cNvSpPr/>
          <p:nvPr/>
        </p:nvSpPr>
        <p:spPr>
          <a:xfrm>
            <a:off x="2180410" y="3134037"/>
            <a:ext cx="252000" cy="951395"/>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14" name="剪去单角的矩形 13"/>
          <p:cNvSpPr/>
          <p:nvPr/>
        </p:nvSpPr>
        <p:spPr>
          <a:xfrm>
            <a:off x="2434604" y="2809858"/>
            <a:ext cx="3672000" cy="648000"/>
          </a:xfrm>
          <a:prstGeom prst="snip1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i="1" dirty="0" smtClean="0">
                <a:solidFill>
                  <a:schemeClr val="tx1"/>
                </a:solidFill>
              </a:rPr>
              <a:t>No. 1 Central Document</a:t>
            </a:r>
          </a:p>
          <a:p>
            <a:pPr algn="ctr"/>
            <a:r>
              <a:rPr lang="en-US" altLang="zh-CN" sz="1600" i="1" dirty="0" smtClean="0">
                <a:solidFill>
                  <a:schemeClr val="tx1"/>
                </a:solidFill>
              </a:rPr>
              <a:t>(2018)</a:t>
            </a:r>
            <a:endParaRPr lang="zh-CN" altLang="en-US" sz="1600" i="1" dirty="0">
              <a:solidFill>
                <a:schemeClr val="tx1"/>
              </a:solidFill>
            </a:endParaRPr>
          </a:p>
        </p:txBody>
      </p:sp>
      <p:sp>
        <p:nvSpPr>
          <p:cNvPr id="40" name="剪去单角的矩形 39"/>
          <p:cNvSpPr/>
          <p:nvPr/>
        </p:nvSpPr>
        <p:spPr>
          <a:xfrm>
            <a:off x="2431916" y="3785306"/>
            <a:ext cx="3672000" cy="648000"/>
          </a:xfrm>
          <a:prstGeom prst="snip1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i="1" dirty="0" smtClean="0">
                <a:solidFill>
                  <a:schemeClr val="tx1"/>
                </a:solidFill>
              </a:rPr>
              <a:t>Strategic Planning for Rural </a:t>
            </a:r>
            <a:r>
              <a:rPr lang="en-US" altLang="zh-CN" sz="1600" i="1" dirty="0">
                <a:solidFill>
                  <a:schemeClr val="tx1"/>
                </a:solidFill>
              </a:rPr>
              <a:t>R</a:t>
            </a:r>
            <a:r>
              <a:rPr lang="en-US" altLang="zh-CN" sz="1600" i="1" dirty="0" smtClean="0">
                <a:solidFill>
                  <a:schemeClr val="tx1"/>
                </a:solidFill>
              </a:rPr>
              <a:t>evitalization</a:t>
            </a:r>
          </a:p>
          <a:p>
            <a:pPr algn="ctr"/>
            <a:r>
              <a:rPr lang="en-US" altLang="zh-CN" sz="1600" i="1" dirty="0" smtClean="0">
                <a:solidFill>
                  <a:schemeClr val="tx1"/>
                </a:solidFill>
              </a:rPr>
              <a:t>(2018-2022)</a:t>
            </a:r>
            <a:endParaRPr lang="zh-CN" altLang="en-US" sz="1600" i="1" dirty="0">
              <a:solidFill>
                <a:schemeClr val="tx1"/>
              </a:solidFill>
            </a:endParaRPr>
          </a:p>
        </p:txBody>
      </p:sp>
      <p:sp>
        <p:nvSpPr>
          <p:cNvPr id="15" name="右大括号 14"/>
          <p:cNvSpPr/>
          <p:nvPr/>
        </p:nvSpPr>
        <p:spPr>
          <a:xfrm>
            <a:off x="6067891" y="3134037"/>
            <a:ext cx="216000" cy="979699"/>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600"/>
          </a:p>
        </p:txBody>
      </p:sp>
      <p:grpSp>
        <p:nvGrpSpPr>
          <p:cNvPr id="42" name="组合 41"/>
          <p:cNvGrpSpPr/>
          <p:nvPr/>
        </p:nvGrpSpPr>
        <p:grpSpPr>
          <a:xfrm>
            <a:off x="6360189" y="1630640"/>
            <a:ext cx="1719137" cy="614529"/>
            <a:chOff x="497905" y="2232838"/>
            <a:chExt cx="1238083" cy="2057468"/>
          </a:xfrm>
          <a:solidFill>
            <a:srgbClr val="0070C0"/>
          </a:solidFill>
        </p:grpSpPr>
        <p:sp>
          <p:nvSpPr>
            <p:cNvPr id="43" name="矩形 16"/>
            <p:cNvSpPr/>
            <p:nvPr/>
          </p:nvSpPr>
          <p:spPr>
            <a:xfrm>
              <a:off x="595423" y="2232838"/>
              <a:ext cx="1037055" cy="2057468"/>
            </a:xfrm>
            <a:prstGeom prst="ellipse">
              <a:avLst/>
            </a:prstGeom>
            <a:grp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sp>
          <p:nvSpPr>
            <p:cNvPr id="44" name="TextBox 43"/>
            <p:cNvSpPr txBox="1"/>
            <p:nvPr/>
          </p:nvSpPr>
          <p:spPr>
            <a:xfrm>
              <a:off x="497905" y="2442944"/>
              <a:ext cx="1238083" cy="1593905"/>
            </a:xfrm>
            <a:prstGeom prst="ellipse">
              <a:avLst/>
            </a:prstGeom>
            <a:noFill/>
          </p:spPr>
          <p:txBody>
            <a:bodyPr wrap="square" rtlCol="0">
              <a:spAutoFit/>
            </a:bodyPr>
            <a:lstStyle/>
            <a:p>
              <a:pPr algn="ctr"/>
              <a:r>
                <a:rPr lang="en-US" altLang="zh-CN" sz="1600" b="1" dirty="0" smtClean="0">
                  <a:solidFill>
                    <a:schemeClr val="bg1"/>
                  </a:solidFill>
                </a:rPr>
                <a:t>Five Targets</a:t>
              </a:r>
              <a:endParaRPr lang="zh-CN" altLang="en-US" sz="1600" b="1" dirty="0">
                <a:solidFill>
                  <a:schemeClr val="bg1"/>
                </a:solidFill>
              </a:endParaRPr>
            </a:p>
          </p:txBody>
        </p:sp>
      </p:grpSp>
      <p:grpSp>
        <p:nvGrpSpPr>
          <p:cNvPr id="45" name="组合 44"/>
          <p:cNvGrpSpPr/>
          <p:nvPr/>
        </p:nvGrpSpPr>
        <p:grpSpPr>
          <a:xfrm>
            <a:off x="6312244" y="5003061"/>
            <a:ext cx="1800001" cy="614529"/>
            <a:chOff x="466791" y="2232838"/>
            <a:chExt cx="1289669" cy="2057468"/>
          </a:xfrm>
          <a:solidFill>
            <a:srgbClr val="0070C0"/>
          </a:solidFill>
        </p:grpSpPr>
        <p:sp>
          <p:nvSpPr>
            <p:cNvPr id="46" name="矩形 16"/>
            <p:cNvSpPr/>
            <p:nvPr/>
          </p:nvSpPr>
          <p:spPr>
            <a:xfrm>
              <a:off x="595423" y="2232838"/>
              <a:ext cx="1031735" cy="2057468"/>
            </a:xfrm>
            <a:prstGeom prst="ellipse">
              <a:avLst/>
            </a:prstGeom>
            <a:grpFill/>
            <a:ln w="28575">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600"/>
            </a:p>
          </p:txBody>
        </p:sp>
        <p:sp>
          <p:nvSpPr>
            <p:cNvPr id="47" name="TextBox 46"/>
            <p:cNvSpPr txBox="1"/>
            <p:nvPr/>
          </p:nvSpPr>
          <p:spPr>
            <a:xfrm>
              <a:off x="466791" y="2508817"/>
              <a:ext cx="1289669" cy="1593905"/>
            </a:xfrm>
            <a:prstGeom prst="ellipse">
              <a:avLst/>
            </a:prstGeom>
            <a:noFill/>
          </p:spPr>
          <p:txBody>
            <a:bodyPr wrap="square" rtlCol="0">
              <a:spAutoFit/>
            </a:bodyPr>
            <a:lstStyle/>
            <a:p>
              <a:pPr algn="ctr"/>
              <a:r>
                <a:rPr lang="en-US" altLang="zh-CN" sz="1600" b="1" dirty="0" smtClean="0">
                  <a:solidFill>
                    <a:schemeClr val="bg1"/>
                  </a:solidFill>
                </a:rPr>
                <a:t>Three Stages</a:t>
              </a:r>
              <a:endParaRPr lang="zh-CN" altLang="en-US" sz="1600" b="1" dirty="0">
                <a:solidFill>
                  <a:schemeClr val="bg1"/>
                </a:solidFill>
              </a:endParaRPr>
            </a:p>
          </p:txBody>
        </p:sp>
      </p:grpSp>
      <p:sp>
        <p:nvSpPr>
          <p:cNvPr id="48" name="左大括号 47"/>
          <p:cNvSpPr/>
          <p:nvPr/>
        </p:nvSpPr>
        <p:spPr>
          <a:xfrm>
            <a:off x="6176101" y="1918368"/>
            <a:ext cx="293370" cy="3393734"/>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600"/>
          </a:p>
        </p:txBody>
      </p:sp>
      <p:sp>
        <p:nvSpPr>
          <p:cNvPr id="49" name="左大括号 48"/>
          <p:cNvSpPr/>
          <p:nvPr/>
        </p:nvSpPr>
        <p:spPr>
          <a:xfrm>
            <a:off x="7947080" y="793449"/>
            <a:ext cx="266496" cy="2288909"/>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600"/>
          </a:p>
        </p:txBody>
      </p:sp>
      <p:sp>
        <p:nvSpPr>
          <p:cNvPr id="20" name="剪去单角的矩形 19"/>
          <p:cNvSpPr/>
          <p:nvPr/>
        </p:nvSpPr>
        <p:spPr>
          <a:xfrm>
            <a:off x="8213575" y="633027"/>
            <a:ext cx="2232000" cy="360000"/>
          </a:xfrm>
          <a:prstGeom prst="snip1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smtClean="0">
                <a:solidFill>
                  <a:schemeClr val="tx1"/>
                </a:solidFill>
              </a:rPr>
              <a:t>Industrial prosperity</a:t>
            </a:r>
            <a:endParaRPr lang="zh-CN" altLang="en-US" sz="1600" dirty="0">
              <a:solidFill>
                <a:schemeClr val="tx1"/>
              </a:solidFill>
            </a:endParaRPr>
          </a:p>
        </p:txBody>
      </p:sp>
      <p:sp>
        <p:nvSpPr>
          <p:cNvPr id="50" name="剪去单角的矩形 49"/>
          <p:cNvSpPr/>
          <p:nvPr/>
        </p:nvSpPr>
        <p:spPr>
          <a:xfrm>
            <a:off x="8213576" y="1081259"/>
            <a:ext cx="2232000" cy="576000"/>
          </a:xfrm>
          <a:prstGeom prst="snip1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smtClean="0">
                <a:solidFill>
                  <a:schemeClr val="tx1"/>
                </a:solidFill>
              </a:rPr>
              <a:t>Ecological and livable residence</a:t>
            </a:r>
            <a:endParaRPr lang="zh-CN" altLang="en-US" sz="1600" dirty="0">
              <a:solidFill>
                <a:schemeClr val="tx1"/>
              </a:solidFill>
            </a:endParaRPr>
          </a:p>
        </p:txBody>
      </p:sp>
      <p:sp>
        <p:nvSpPr>
          <p:cNvPr id="51" name="剪去单角的矩形 50"/>
          <p:cNvSpPr/>
          <p:nvPr/>
        </p:nvSpPr>
        <p:spPr>
          <a:xfrm>
            <a:off x="8213576" y="1750444"/>
            <a:ext cx="2232000" cy="576000"/>
          </a:xfrm>
          <a:prstGeom prst="snip1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smtClean="0">
                <a:solidFill>
                  <a:schemeClr val="tx1"/>
                </a:solidFill>
              </a:rPr>
              <a:t>Countryside civilization</a:t>
            </a:r>
            <a:endParaRPr lang="zh-CN" altLang="en-US" sz="1600" dirty="0">
              <a:solidFill>
                <a:schemeClr val="tx1"/>
              </a:solidFill>
            </a:endParaRPr>
          </a:p>
        </p:txBody>
      </p:sp>
      <p:sp>
        <p:nvSpPr>
          <p:cNvPr id="52" name="剪去单角的矩形 51"/>
          <p:cNvSpPr/>
          <p:nvPr/>
        </p:nvSpPr>
        <p:spPr>
          <a:xfrm>
            <a:off x="8213576" y="2404671"/>
            <a:ext cx="2232000" cy="360000"/>
          </a:xfrm>
          <a:prstGeom prst="snip1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smtClean="0">
                <a:solidFill>
                  <a:schemeClr val="tx1"/>
                </a:solidFill>
              </a:rPr>
              <a:t>Effective governance</a:t>
            </a:r>
            <a:endParaRPr lang="zh-CN" altLang="en-US" sz="1600" dirty="0">
              <a:solidFill>
                <a:schemeClr val="tx1"/>
              </a:solidFill>
            </a:endParaRPr>
          </a:p>
        </p:txBody>
      </p:sp>
      <p:sp>
        <p:nvSpPr>
          <p:cNvPr id="53" name="剪去单角的矩形 52"/>
          <p:cNvSpPr/>
          <p:nvPr/>
        </p:nvSpPr>
        <p:spPr>
          <a:xfrm>
            <a:off x="8213575" y="2895240"/>
            <a:ext cx="2232000" cy="360000"/>
          </a:xfrm>
          <a:prstGeom prst="snip1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smtClean="0">
                <a:solidFill>
                  <a:schemeClr val="tx1"/>
                </a:solidFill>
              </a:rPr>
              <a:t>Affluent life</a:t>
            </a:r>
            <a:endParaRPr lang="zh-CN" altLang="en-US" sz="1600" dirty="0">
              <a:solidFill>
                <a:schemeClr val="tx1"/>
              </a:solidFill>
            </a:endParaRPr>
          </a:p>
        </p:txBody>
      </p:sp>
      <p:sp>
        <p:nvSpPr>
          <p:cNvPr id="54" name="左大括号 53"/>
          <p:cNvSpPr/>
          <p:nvPr/>
        </p:nvSpPr>
        <p:spPr>
          <a:xfrm>
            <a:off x="7937848" y="4549014"/>
            <a:ext cx="325888" cy="1491699"/>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sz="1600"/>
          </a:p>
        </p:txBody>
      </p:sp>
      <p:sp>
        <p:nvSpPr>
          <p:cNvPr id="55" name="剪去单角的矩形 54"/>
          <p:cNvSpPr/>
          <p:nvPr/>
        </p:nvSpPr>
        <p:spPr>
          <a:xfrm>
            <a:off x="8237610" y="3854123"/>
            <a:ext cx="3600000" cy="828000"/>
          </a:xfrm>
          <a:prstGeom prst="snip1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smtClean="0">
                <a:solidFill>
                  <a:schemeClr val="tx1"/>
                </a:solidFill>
              </a:rPr>
              <a:t>2020: Important progress. </a:t>
            </a:r>
          </a:p>
          <a:p>
            <a:pPr algn="ctr">
              <a:spcBef>
                <a:spcPts val="600"/>
              </a:spcBef>
            </a:pPr>
            <a:r>
              <a:rPr lang="en-US" altLang="zh-CN" sz="1400" dirty="0">
                <a:solidFill>
                  <a:schemeClr val="tx1"/>
                </a:solidFill>
              </a:rPr>
              <a:t>I</a:t>
            </a:r>
            <a:r>
              <a:rPr lang="en-US" altLang="zh-CN" sz="1400" dirty="0" smtClean="0">
                <a:solidFill>
                  <a:schemeClr val="tx1"/>
                </a:solidFill>
              </a:rPr>
              <a:t>nstitutional framework and policy system.</a:t>
            </a:r>
            <a:endParaRPr lang="zh-CN" altLang="en-US" sz="1400" dirty="0">
              <a:solidFill>
                <a:schemeClr val="tx1"/>
              </a:solidFill>
            </a:endParaRPr>
          </a:p>
        </p:txBody>
      </p:sp>
      <p:sp>
        <p:nvSpPr>
          <p:cNvPr id="56" name="剪去单角的矩形 55"/>
          <p:cNvSpPr/>
          <p:nvPr/>
        </p:nvSpPr>
        <p:spPr>
          <a:xfrm>
            <a:off x="8237611" y="4789242"/>
            <a:ext cx="3600000" cy="828000"/>
          </a:xfrm>
          <a:prstGeom prst="snip1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smtClean="0">
                <a:solidFill>
                  <a:schemeClr val="tx1"/>
                </a:solidFill>
              </a:rPr>
              <a:t>2035: Decisive progress.</a:t>
            </a:r>
          </a:p>
          <a:p>
            <a:pPr algn="ctr">
              <a:spcBef>
                <a:spcPts val="600"/>
              </a:spcBef>
            </a:pPr>
            <a:r>
              <a:rPr lang="en-US" altLang="zh-CN" sz="1400" dirty="0" smtClean="0">
                <a:solidFill>
                  <a:schemeClr val="tx1"/>
                </a:solidFill>
              </a:rPr>
              <a:t>Agricultural and rural modernization.</a:t>
            </a:r>
            <a:endParaRPr lang="zh-CN" altLang="en-US" sz="1400" dirty="0">
              <a:solidFill>
                <a:schemeClr val="tx1"/>
              </a:solidFill>
            </a:endParaRPr>
          </a:p>
        </p:txBody>
      </p:sp>
      <p:sp>
        <p:nvSpPr>
          <p:cNvPr id="57" name="剪去单角的矩形 56"/>
          <p:cNvSpPr/>
          <p:nvPr/>
        </p:nvSpPr>
        <p:spPr>
          <a:xfrm>
            <a:off x="8237610" y="5732575"/>
            <a:ext cx="3600000" cy="828000"/>
          </a:xfrm>
          <a:prstGeom prst="snip1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1600" dirty="0" smtClean="0">
                <a:solidFill>
                  <a:schemeClr val="tx1"/>
                </a:solidFill>
              </a:rPr>
              <a:t>2050: Comprehensive revitalization.</a:t>
            </a:r>
          </a:p>
          <a:p>
            <a:pPr algn="ctr">
              <a:spcBef>
                <a:spcPts val="600"/>
              </a:spcBef>
            </a:pPr>
            <a:r>
              <a:rPr lang="en-US" altLang="zh-CN" sz="1400" dirty="0" smtClean="0">
                <a:solidFill>
                  <a:schemeClr val="tx1"/>
                </a:solidFill>
              </a:rPr>
              <a:t>Prosperity, beauty, affluence.</a:t>
            </a:r>
            <a:endParaRPr lang="zh-CN" altLang="en-US" sz="1400" dirty="0">
              <a:solidFill>
                <a:schemeClr val="tx1"/>
              </a:solidFill>
            </a:endParaRPr>
          </a:p>
        </p:txBody>
      </p:sp>
      <p:cxnSp>
        <p:nvCxnSpPr>
          <p:cNvPr id="58" name="直接箭头连接符 57"/>
          <p:cNvCxnSpPr/>
          <p:nvPr/>
        </p:nvCxnSpPr>
        <p:spPr>
          <a:xfrm flipV="1">
            <a:off x="85500" y="3622407"/>
            <a:ext cx="302519" cy="295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874744"/>
      </p:ext>
    </p:extLst>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占位符 3"/>
          <p:cNvSpPr>
            <a:spLocks noGrp="1"/>
          </p:cNvSpPr>
          <p:nvPr>
            <p:ph type="body" sz="quarter" idx="10"/>
          </p:nvPr>
        </p:nvSpPr>
        <p:spPr>
          <a:xfrm>
            <a:off x="793505" y="335990"/>
            <a:ext cx="7419766" cy="1035609"/>
          </a:xfrm>
        </p:spPr>
        <p:txBody>
          <a:bodyPr>
            <a:noAutofit/>
          </a:bodyPr>
          <a:lstStyle/>
          <a:p>
            <a:r>
              <a:rPr lang="en-US" altLang="zh-CN" sz="3200" dirty="0" smtClean="0">
                <a:latin typeface="+mn-lt"/>
              </a:rPr>
              <a:t>Background and Research Idea</a:t>
            </a:r>
          </a:p>
          <a:p>
            <a:pPr>
              <a:spcBef>
                <a:spcPts val="0"/>
              </a:spcBef>
            </a:pPr>
            <a:r>
              <a:rPr lang="en-US" altLang="zh-CN" sz="2800" dirty="0" smtClean="0">
                <a:solidFill>
                  <a:schemeClr val="bg1">
                    <a:lumMod val="50000"/>
                  </a:schemeClr>
                </a:solidFill>
                <a:latin typeface="+mn-lt"/>
              </a:rPr>
              <a:t>Rural Informatization Development</a:t>
            </a:r>
            <a:endParaRPr lang="zh-CN" altLang="en-US" sz="2800" dirty="0">
              <a:solidFill>
                <a:schemeClr val="bg1">
                  <a:lumMod val="50000"/>
                </a:schemeClr>
              </a:solidFill>
              <a:latin typeface="+mn-lt"/>
            </a:endParaRPr>
          </a:p>
        </p:txBody>
      </p:sp>
      <p:grpSp>
        <p:nvGrpSpPr>
          <p:cNvPr id="4" name="组合 3"/>
          <p:cNvGrpSpPr/>
          <p:nvPr/>
        </p:nvGrpSpPr>
        <p:grpSpPr>
          <a:xfrm>
            <a:off x="898072" y="1166668"/>
            <a:ext cx="10368642" cy="4598027"/>
            <a:chOff x="898072" y="1330444"/>
            <a:chExt cx="10368642" cy="4598027"/>
          </a:xfrm>
        </p:grpSpPr>
        <p:sp>
          <p:nvSpPr>
            <p:cNvPr id="6" name="Rectangle 3"/>
            <p:cNvSpPr txBox="1">
              <a:spLocks noChangeArrowheads="1"/>
            </p:cNvSpPr>
            <p:nvPr/>
          </p:nvSpPr>
          <p:spPr bwMode="auto">
            <a:xfrm>
              <a:off x="898072" y="1330444"/>
              <a:ext cx="10368642" cy="445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342900" marR="0" lvl="0" indent="-342900" algn="l" defTabSz="914400" rtl="0" eaLnBrk="1" fontAlgn="base" latinLnBrk="0" hangingPunct="1">
                <a:lnSpc>
                  <a:spcPct val="120000"/>
                </a:lnSpc>
                <a:spcBef>
                  <a:spcPct val="20000"/>
                </a:spcBef>
                <a:spcAft>
                  <a:spcPct val="0"/>
                </a:spcAft>
                <a:buClrTx/>
                <a:buSzTx/>
                <a:buFontTx/>
                <a:buChar char="•"/>
                <a:tabLst/>
                <a:defRPr/>
              </a:pPr>
              <a:endParaRPr kumimoji="1" lang="zh-CN" altLang="en-US" sz="2800" b="0" i="0" u="none" strike="noStrike" kern="1200" cap="none" spc="0" normalizeH="0" baseline="0" noProof="0" dirty="0" smtClean="0">
                <a:ln>
                  <a:noFill/>
                </a:ln>
                <a:solidFill>
                  <a:srgbClr val="000000"/>
                </a:solidFill>
                <a:effectLst/>
                <a:uLnTx/>
                <a:uFillTx/>
                <a:latin typeface="Times New Roman"/>
                <a:ea typeface="宋体"/>
                <a:cs typeface="+mn-cs"/>
              </a:endParaRPr>
            </a:p>
          </p:txBody>
        </p:sp>
        <p:graphicFrame>
          <p:nvGraphicFramePr>
            <p:cNvPr id="2" name="图示 1"/>
            <p:cNvGraphicFramePr/>
            <p:nvPr>
              <p:extLst>
                <p:ext uri="{D42A27DB-BD31-4B8C-83A1-F6EECF244321}">
                  <p14:modId xmlns:p14="http://schemas.microsoft.com/office/powerpoint/2010/main" val="2956612959"/>
                </p:ext>
              </p:extLst>
            </p:nvPr>
          </p:nvGraphicFramePr>
          <p:xfrm>
            <a:off x="1362157" y="1813810"/>
            <a:ext cx="9440472" cy="411466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extBox 2"/>
            <p:cNvSpPr txBox="1"/>
            <p:nvPr/>
          </p:nvSpPr>
          <p:spPr>
            <a:xfrm>
              <a:off x="1696313" y="3005399"/>
              <a:ext cx="1230080" cy="369332"/>
            </a:xfrm>
            <a:prstGeom prst="rect">
              <a:avLst/>
            </a:prstGeom>
            <a:noFill/>
          </p:spPr>
          <p:txBody>
            <a:bodyPr wrap="none" rtlCol="0">
              <a:spAutoFit/>
            </a:bodyPr>
            <a:lstStyle/>
            <a:p>
              <a:r>
                <a:rPr lang="en-US" altLang="zh-CN" b="1" dirty="0" smtClean="0"/>
                <a:t>Early Stage</a:t>
              </a:r>
              <a:endParaRPr lang="zh-CN" altLang="en-US" b="1" dirty="0"/>
            </a:p>
          </p:txBody>
        </p:sp>
        <p:sp>
          <p:nvSpPr>
            <p:cNvPr id="9" name="TextBox 8"/>
            <p:cNvSpPr txBox="1"/>
            <p:nvPr/>
          </p:nvSpPr>
          <p:spPr>
            <a:xfrm>
              <a:off x="4855126" y="2216534"/>
              <a:ext cx="2050048" cy="369332"/>
            </a:xfrm>
            <a:prstGeom prst="rect">
              <a:avLst/>
            </a:prstGeom>
            <a:noFill/>
          </p:spPr>
          <p:txBody>
            <a:bodyPr wrap="none" rtlCol="0">
              <a:spAutoFit/>
            </a:bodyPr>
            <a:lstStyle/>
            <a:p>
              <a:r>
                <a:rPr lang="en-US" altLang="zh-CN" b="1" dirty="0" smtClean="0"/>
                <a:t>Development Stage</a:t>
              </a:r>
              <a:endParaRPr lang="zh-CN" altLang="en-US" b="1" dirty="0"/>
            </a:p>
          </p:txBody>
        </p:sp>
        <p:sp>
          <p:nvSpPr>
            <p:cNvPr id="10" name="TextBox 9"/>
            <p:cNvSpPr txBox="1"/>
            <p:nvPr/>
          </p:nvSpPr>
          <p:spPr>
            <a:xfrm>
              <a:off x="8015401" y="1437319"/>
              <a:ext cx="2649571" cy="369332"/>
            </a:xfrm>
            <a:prstGeom prst="rect">
              <a:avLst/>
            </a:prstGeom>
            <a:noFill/>
          </p:spPr>
          <p:txBody>
            <a:bodyPr wrap="none" rtlCol="0">
              <a:spAutoFit/>
            </a:bodyPr>
            <a:lstStyle/>
            <a:p>
              <a:r>
                <a:rPr lang="en-US" altLang="zh-CN" b="1" dirty="0" smtClean="0"/>
                <a:t>Rapid Development Stage</a:t>
              </a:r>
              <a:endParaRPr lang="zh-CN" altLang="en-US" b="1" dirty="0"/>
            </a:p>
          </p:txBody>
        </p:sp>
      </p:grpSp>
    </p:spTree>
    <p:extLst>
      <p:ext uri="{BB962C8B-B14F-4D97-AF65-F5344CB8AC3E}">
        <p14:creationId xmlns:p14="http://schemas.microsoft.com/office/powerpoint/2010/main" val="1848252484"/>
      </p:ext>
    </p:extLst>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占位符 3"/>
          <p:cNvSpPr>
            <a:spLocks noGrp="1"/>
          </p:cNvSpPr>
          <p:nvPr>
            <p:ph type="body" sz="quarter" idx="10"/>
          </p:nvPr>
        </p:nvSpPr>
        <p:spPr>
          <a:xfrm>
            <a:off x="793505" y="335990"/>
            <a:ext cx="7419766" cy="1035609"/>
          </a:xfrm>
        </p:spPr>
        <p:txBody>
          <a:bodyPr>
            <a:noAutofit/>
          </a:bodyPr>
          <a:lstStyle/>
          <a:p>
            <a:r>
              <a:rPr lang="en-US" altLang="zh-CN" sz="3200" dirty="0" smtClean="0">
                <a:latin typeface="+mn-lt"/>
              </a:rPr>
              <a:t>Background and Research Idea</a:t>
            </a:r>
          </a:p>
          <a:p>
            <a:pPr>
              <a:spcBef>
                <a:spcPts val="0"/>
              </a:spcBef>
            </a:pPr>
            <a:r>
              <a:rPr lang="en-US" altLang="zh-CN" sz="2800" dirty="0" smtClean="0">
                <a:solidFill>
                  <a:schemeClr val="bg1">
                    <a:lumMod val="50000"/>
                  </a:schemeClr>
                </a:solidFill>
                <a:latin typeface="+mn-lt"/>
              </a:rPr>
              <a:t>Literature Review</a:t>
            </a:r>
            <a:endParaRPr lang="zh-CN" altLang="en-US" sz="2800" dirty="0">
              <a:solidFill>
                <a:schemeClr val="bg1">
                  <a:lumMod val="50000"/>
                </a:schemeClr>
              </a:solidFill>
              <a:latin typeface="+mn-lt"/>
            </a:endParaRPr>
          </a:p>
        </p:txBody>
      </p:sp>
      <p:sp>
        <p:nvSpPr>
          <p:cNvPr id="9" name="Rectangle 3"/>
          <p:cNvSpPr txBox="1">
            <a:spLocks noChangeArrowheads="1"/>
          </p:cNvSpPr>
          <p:nvPr/>
        </p:nvSpPr>
        <p:spPr bwMode="auto">
          <a:xfrm>
            <a:off x="898072" y="1330444"/>
            <a:ext cx="6512662" cy="3378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342900" marR="0" lvl="0" indent="-342900" algn="l" defTabSz="914400" rtl="0" eaLnBrk="1" fontAlgn="base" latinLnBrk="0" hangingPunct="1">
              <a:lnSpc>
                <a:spcPct val="120000"/>
              </a:lnSpc>
              <a:spcBef>
                <a:spcPct val="20000"/>
              </a:spcBef>
              <a:spcAft>
                <a:spcPct val="0"/>
              </a:spcAft>
              <a:buClrTx/>
              <a:buSzTx/>
              <a:buFontTx/>
              <a:buChar char="•"/>
              <a:tabLst/>
              <a:defRPr/>
            </a:pPr>
            <a:r>
              <a:rPr kumimoji="1" lang="en-US" altLang="zh-CN" sz="1800" b="1" i="0" u="none" strike="noStrike" kern="1200" cap="none" spc="0" normalizeH="0" baseline="0" noProof="0" dirty="0" smtClean="0">
                <a:ln>
                  <a:noFill/>
                </a:ln>
                <a:solidFill>
                  <a:srgbClr val="000000"/>
                </a:solidFill>
                <a:effectLst/>
                <a:uLnTx/>
                <a:uFillTx/>
                <a:ea typeface="宋体"/>
              </a:rPr>
              <a:t>Interpretative Study</a:t>
            </a:r>
            <a:endParaRPr kumimoji="1" lang="en-US" altLang="zh-CN" sz="1800" b="0" i="0" u="none" strike="noStrike" kern="1200" cap="none" spc="0" normalizeH="0" noProof="0" dirty="0" smtClean="0">
              <a:ln>
                <a:noFill/>
              </a:ln>
              <a:solidFill>
                <a:srgbClr val="000000"/>
              </a:solidFill>
              <a:effectLst/>
              <a:uLnTx/>
              <a:uFillTx/>
              <a:ea typeface="宋体"/>
            </a:endParaRPr>
          </a:p>
          <a:p>
            <a:pPr lvl="1" eaLnBrk="1" hangingPunct="1">
              <a:lnSpc>
                <a:spcPct val="120000"/>
              </a:lnSpc>
              <a:buFont typeface="Wingdings" pitchFamily="2" charset="2"/>
              <a:buChar char="Ø"/>
              <a:defRPr/>
            </a:pPr>
            <a:r>
              <a:rPr lang="en-US" altLang="zh-CN" sz="1800" noProof="0" dirty="0" smtClean="0">
                <a:solidFill>
                  <a:srgbClr val="000000"/>
                </a:solidFill>
                <a:ea typeface="宋体"/>
              </a:rPr>
              <a:t>Informatization </a:t>
            </a:r>
            <a:r>
              <a:rPr lang="en-US" altLang="zh-CN" sz="1800" dirty="0" smtClean="0">
                <a:solidFill>
                  <a:srgbClr val="000000"/>
                </a:solidFill>
                <a:ea typeface="宋体"/>
              </a:rPr>
              <a:t>contributes to </a:t>
            </a:r>
            <a:r>
              <a:rPr lang="en-US" altLang="zh-CN" sz="1800" noProof="0" dirty="0" smtClean="0">
                <a:solidFill>
                  <a:srgbClr val="000000"/>
                </a:solidFill>
                <a:ea typeface="宋体"/>
              </a:rPr>
              <a:t>rural revitalization</a:t>
            </a:r>
          </a:p>
          <a:p>
            <a:pPr lvl="1" eaLnBrk="1" hangingPunct="1">
              <a:lnSpc>
                <a:spcPct val="120000"/>
              </a:lnSpc>
              <a:buFont typeface="Wingdings" pitchFamily="2" charset="2"/>
              <a:buChar char="Ø"/>
              <a:defRPr/>
            </a:pPr>
            <a:r>
              <a:rPr lang="en-US" altLang="zh-CN" sz="1800" dirty="0" smtClean="0">
                <a:solidFill>
                  <a:srgbClr val="000000"/>
                </a:solidFill>
                <a:ea typeface="宋体"/>
              </a:rPr>
              <a:t>Use internet-based initiatives to alleviate poverty</a:t>
            </a:r>
          </a:p>
          <a:p>
            <a:pPr lvl="1" eaLnBrk="1" hangingPunct="1">
              <a:lnSpc>
                <a:spcPct val="120000"/>
              </a:lnSpc>
              <a:buFont typeface="Wingdings" pitchFamily="2" charset="2"/>
              <a:buChar char="Ø"/>
              <a:defRPr/>
            </a:pPr>
            <a:r>
              <a:rPr lang="en-US" altLang="zh-CN" sz="1800" noProof="0" dirty="0" smtClean="0">
                <a:solidFill>
                  <a:srgbClr val="000000"/>
                </a:solidFill>
                <a:ea typeface="宋体"/>
              </a:rPr>
              <a:t>Rural e-commerce</a:t>
            </a:r>
            <a:endParaRPr lang="en-US" altLang="zh-CN" sz="1800" dirty="0">
              <a:solidFill>
                <a:srgbClr val="000000"/>
              </a:solidFill>
              <a:ea typeface="宋体"/>
            </a:endParaRPr>
          </a:p>
          <a:p>
            <a:pPr lvl="1" eaLnBrk="1" hangingPunct="1">
              <a:lnSpc>
                <a:spcPct val="120000"/>
              </a:lnSpc>
              <a:buFont typeface="Wingdings" pitchFamily="2" charset="2"/>
              <a:buChar char="Ø"/>
              <a:defRPr/>
            </a:pPr>
            <a:r>
              <a:rPr kumimoji="1" lang="en-US" altLang="zh-CN" sz="1800" b="0" i="0" u="none" strike="noStrike" kern="1200" cap="none" spc="0" normalizeH="0" baseline="0" noProof="0" dirty="0" smtClean="0">
                <a:ln>
                  <a:noFill/>
                </a:ln>
                <a:solidFill>
                  <a:srgbClr val="000000"/>
                </a:solidFill>
                <a:effectLst/>
                <a:uLnTx/>
                <a:uFillTx/>
                <a:ea typeface="宋体"/>
              </a:rPr>
              <a:t>…</a:t>
            </a:r>
          </a:p>
          <a:p>
            <a:pPr marL="342900" marR="0" lvl="0" indent="-342900" algn="l" defTabSz="914400" rtl="0" eaLnBrk="1" fontAlgn="base" latinLnBrk="0" hangingPunct="1">
              <a:lnSpc>
                <a:spcPct val="120000"/>
              </a:lnSpc>
              <a:spcBef>
                <a:spcPct val="20000"/>
              </a:spcBef>
              <a:spcAft>
                <a:spcPct val="0"/>
              </a:spcAft>
              <a:buClrTx/>
              <a:buSzTx/>
              <a:buFontTx/>
              <a:buChar char="•"/>
              <a:tabLst/>
              <a:defRPr/>
            </a:pPr>
            <a:r>
              <a:rPr lang="en-US" altLang="zh-CN" sz="1800" b="1" dirty="0" smtClean="0">
                <a:solidFill>
                  <a:srgbClr val="000000"/>
                </a:solidFill>
                <a:ea typeface="宋体"/>
              </a:rPr>
              <a:t>Constructive Study</a:t>
            </a:r>
          </a:p>
          <a:p>
            <a:pPr lvl="1" eaLnBrk="1" hangingPunct="1">
              <a:lnSpc>
                <a:spcPct val="120000"/>
              </a:lnSpc>
              <a:buFont typeface="Wingdings" pitchFamily="2" charset="2"/>
              <a:buChar char="Ø"/>
              <a:defRPr/>
            </a:pPr>
            <a:r>
              <a:rPr lang="en-US" altLang="zh-CN" sz="1800" noProof="0" dirty="0" smtClean="0">
                <a:solidFill>
                  <a:srgbClr val="000000"/>
                </a:solidFill>
                <a:ea typeface="宋体"/>
              </a:rPr>
              <a:t>The interaction of multiple actors construct rural informatization.</a:t>
            </a:r>
            <a:r>
              <a:rPr kumimoji="1" lang="en-US" altLang="zh-CN" sz="1800" b="1" i="0" u="none" strike="noStrike" kern="1200" cap="none" spc="0" normalizeH="0" baseline="0" noProof="0" dirty="0" smtClean="0">
                <a:ln>
                  <a:noFill/>
                </a:ln>
                <a:solidFill>
                  <a:srgbClr val="000000"/>
                </a:solidFill>
                <a:effectLst/>
                <a:uLnTx/>
                <a:uFillTx/>
                <a:ea typeface="宋体"/>
              </a:rPr>
              <a:t>    </a:t>
            </a:r>
            <a:endParaRPr kumimoji="1" lang="zh-CN" altLang="en-US" sz="1800" b="1" i="0" u="none" strike="noStrike" kern="1200" cap="none" spc="0" normalizeH="0" baseline="0" noProof="0" dirty="0" smtClean="0">
              <a:ln>
                <a:noFill/>
              </a:ln>
              <a:solidFill>
                <a:srgbClr val="000000"/>
              </a:solidFill>
              <a:effectLst/>
              <a:uLnTx/>
              <a:uFillTx/>
              <a:ea typeface="宋体"/>
            </a:endParaRPr>
          </a:p>
        </p:txBody>
      </p:sp>
      <p:sp>
        <p:nvSpPr>
          <p:cNvPr id="10" name="TextBox 9"/>
          <p:cNvSpPr txBox="1"/>
          <p:nvPr/>
        </p:nvSpPr>
        <p:spPr>
          <a:xfrm>
            <a:off x="7151426" y="1536629"/>
            <a:ext cx="3821373" cy="3293209"/>
          </a:xfrm>
          <a:prstGeom prst="rect">
            <a:avLst/>
          </a:prstGeom>
          <a:solidFill>
            <a:schemeClr val="bg1">
              <a:lumMod val="95000"/>
            </a:schemeClr>
          </a:solidFill>
          <a:ln w="28575">
            <a:solidFill>
              <a:srgbClr val="0070C0"/>
            </a:solidFill>
            <a:prstDash val="sysDash"/>
          </a:ln>
        </p:spPr>
        <p:txBody>
          <a:bodyPr wrap="square" rtlCol="0">
            <a:spAutoFit/>
          </a:bodyPr>
          <a:lstStyle/>
          <a:p>
            <a:pPr>
              <a:spcAft>
                <a:spcPts val="1200"/>
              </a:spcAft>
            </a:pPr>
            <a:r>
              <a:rPr lang="en-US" altLang="zh-CN" b="1" dirty="0" smtClean="0"/>
              <a:t>Methodology: </a:t>
            </a:r>
            <a:r>
              <a:rPr lang="en-US" altLang="zh-CN" dirty="0" smtClean="0"/>
              <a:t>by studying how the rural informatization problems are defined, to understand the </a:t>
            </a:r>
            <a:r>
              <a:rPr lang="en-US" altLang="zh-CN" dirty="0" smtClean="0">
                <a:solidFill>
                  <a:srgbClr val="FF0000"/>
                </a:solidFill>
              </a:rPr>
              <a:t>root cause, evolution patterns and inherent mechanism</a:t>
            </a:r>
            <a:r>
              <a:rPr lang="en-US" altLang="zh-CN" dirty="0" smtClean="0"/>
              <a:t> of the problems during the rural informatization construction.</a:t>
            </a:r>
            <a:endParaRPr lang="en-US" altLang="zh-CN" b="1" dirty="0" smtClean="0"/>
          </a:p>
          <a:p>
            <a:pPr>
              <a:spcAft>
                <a:spcPts val="1200"/>
              </a:spcAft>
            </a:pPr>
            <a:r>
              <a:rPr lang="en-US" altLang="zh-CN" b="1" dirty="0" smtClean="0"/>
              <a:t>Conclusion: </a:t>
            </a:r>
            <a:r>
              <a:rPr lang="en-US" altLang="zh-CN" dirty="0" smtClean="0"/>
              <a:t>from a practical viewpoint, the </a:t>
            </a:r>
            <a:r>
              <a:rPr lang="en-US" altLang="zh-CN" dirty="0" smtClean="0">
                <a:solidFill>
                  <a:srgbClr val="FF0000"/>
                </a:solidFill>
              </a:rPr>
              <a:t>top-level design of rural informatization </a:t>
            </a:r>
            <a:r>
              <a:rPr lang="en-US" altLang="zh-CN" dirty="0" smtClean="0"/>
              <a:t>needs to be improved by enhancing the network operation and providing systematic instructions.</a:t>
            </a:r>
            <a:endParaRPr lang="zh-CN" altLang="en-US" dirty="0"/>
          </a:p>
        </p:txBody>
      </p:sp>
    </p:spTree>
    <p:extLst>
      <p:ext uri="{BB962C8B-B14F-4D97-AF65-F5344CB8AC3E}">
        <p14:creationId xmlns:p14="http://schemas.microsoft.com/office/powerpoint/2010/main" val="2397297234"/>
      </p:ext>
    </p:extLst>
  </p:cSld>
  <p:clrMapOvr>
    <a:masterClrMapping/>
  </p:clrMapOvr>
  <p:transition spd="med">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p:cNvSpPr txBox="1">
            <a:spLocks noChangeArrowheads="1"/>
          </p:cNvSpPr>
          <p:nvPr/>
        </p:nvSpPr>
        <p:spPr bwMode="auto">
          <a:xfrm>
            <a:off x="898072" y="1480572"/>
            <a:ext cx="10368642" cy="3664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lvl="0" eaLnBrk="1" hangingPunct="1">
              <a:lnSpc>
                <a:spcPct val="120000"/>
              </a:lnSpc>
              <a:defRPr/>
            </a:pPr>
            <a:r>
              <a:rPr kumimoji="1" lang="en-US" altLang="zh-CN" sz="1800" b="1" i="0" u="none" strike="noStrike" kern="1200" cap="none" spc="0" normalizeH="0" baseline="0" noProof="0" dirty="0" smtClean="0">
                <a:ln>
                  <a:noFill/>
                </a:ln>
                <a:solidFill>
                  <a:srgbClr val="000000"/>
                </a:solidFill>
                <a:effectLst/>
                <a:uLnTx/>
                <a:uFillTx/>
                <a:ea typeface="宋体"/>
              </a:rPr>
              <a:t>2009, Feb. – 2010, May</a:t>
            </a:r>
            <a:r>
              <a:rPr kumimoji="1" lang="en-US" altLang="zh-CN" sz="1800" b="0" i="0" u="none" strike="noStrike" kern="1200" cap="none" spc="0" normalizeH="0" baseline="0" noProof="0" dirty="0" smtClean="0">
                <a:ln>
                  <a:noFill/>
                </a:ln>
                <a:solidFill>
                  <a:srgbClr val="000000"/>
                </a:solidFill>
                <a:effectLst/>
                <a:uLnTx/>
                <a:uFillTx/>
                <a:ea typeface="宋体"/>
              </a:rPr>
              <a:t>: conduct field</a:t>
            </a:r>
            <a:r>
              <a:rPr kumimoji="1" lang="en-US" altLang="zh-CN" sz="1800" b="0" i="0" u="none" strike="noStrike" kern="1200" cap="none" spc="0" normalizeH="0" noProof="0" dirty="0" smtClean="0">
                <a:ln>
                  <a:noFill/>
                </a:ln>
                <a:solidFill>
                  <a:srgbClr val="000000"/>
                </a:solidFill>
                <a:effectLst/>
                <a:uLnTx/>
                <a:uFillTx/>
                <a:ea typeface="宋体"/>
              </a:rPr>
              <a:t> study in a county in the middle area of </a:t>
            </a:r>
            <a:r>
              <a:rPr lang="en-US" altLang="zh-CN" sz="1800" dirty="0">
                <a:solidFill>
                  <a:srgbClr val="000000"/>
                </a:solidFill>
              </a:rPr>
              <a:t>China </a:t>
            </a:r>
            <a:r>
              <a:rPr lang="en-US" altLang="zh-CN" sz="1800" dirty="0" smtClean="0">
                <a:solidFill>
                  <a:srgbClr val="000000"/>
                </a:solidFill>
              </a:rPr>
              <a:t>by means of </a:t>
            </a:r>
            <a:r>
              <a:rPr lang="en-US" altLang="zh-CN" sz="1800" dirty="0">
                <a:solidFill>
                  <a:srgbClr val="000000"/>
                </a:solidFill>
              </a:rPr>
              <a:t>interview and </a:t>
            </a:r>
            <a:r>
              <a:rPr lang="en-US" altLang="zh-CN" sz="1800" dirty="0" smtClean="0">
                <a:solidFill>
                  <a:srgbClr val="000000"/>
                </a:solidFill>
              </a:rPr>
              <a:t>questionnaire, </a:t>
            </a:r>
            <a:r>
              <a:rPr lang="en-US" altLang="zh-CN" sz="1800" dirty="0">
                <a:solidFill>
                  <a:srgbClr val="000000"/>
                </a:solidFill>
              </a:rPr>
              <a:t>regarding </a:t>
            </a:r>
            <a:r>
              <a:rPr kumimoji="1" lang="en-US" altLang="zh-CN" sz="1800" b="0" i="0" u="none" strike="noStrike" kern="1200" cap="none" spc="0" normalizeH="0" noProof="0" dirty="0" smtClean="0">
                <a:ln>
                  <a:noFill/>
                </a:ln>
                <a:solidFill>
                  <a:srgbClr val="000000"/>
                </a:solidFill>
                <a:effectLst/>
                <a:uLnTx/>
                <a:uFillTx/>
                <a:ea typeface="宋体"/>
              </a:rPr>
              <a:t>the implementation and results of rural informatization practice.</a:t>
            </a:r>
            <a:endParaRPr kumimoji="1" lang="en-US" altLang="zh-CN" sz="1800" b="0" i="0" u="none" strike="noStrike" kern="1200" cap="none" spc="0" normalizeH="0" baseline="0" noProof="0" dirty="0" smtClean="0">
              <a:ln>
                <a:noFill/>
              </a:ln>
              <a:solidFill>
                <a:srgbClr val="000000"/>
              </a:solidFill>
              <a:effectLst/>
              <a:uLnTx/>
              <a:uFillTx/>
              <a:ea typeface="宋体"/>
            </a:endParaRPr>
          </a:p>
          <a:p>
            <a:pPr marL="342900" marR="0" lvl="0" indent="-342900" algn="l" defTabSz="914400" rtl="0" eaLnBrk="1" fontAlgn="base" latinLnBrk="0" hangingPunct="1">
              <a:lnSpc>
                <a:spcPct val="120000"/>
              </a:lnSpc>
              <a:spcBef>
                <a:spcPct val="20000"/>
              </a:spcBef>
              <a:spcAft>
                <a:spcPct val="0"/>
              </a:spcAft>
              <a:buClrTx/>
              <a:buSzTx/>
              <a:buFontTx/>
              <a:buChar char="•"/>
              <a:tabLst/>
              <a:defRPr/>
            </a:pPr>
            <a:r>
              <a:rPr lang="en-US" altLang="zh-CN" sz="1800" b="1" dirty="0" smtClean="0">
                <a:solidFill>
                  <a:srgbClr val="000000"/>
                </a:solidFill>
                <a:ea typeface="宋体"/>
              </a:rPr>
              <a:t>2018, May-Sept</a:t>
            </a:r>
            <a:r>
              <a:rPr lang="en-US" altLang="zh-CN" sz="1800" dirty="0" smtClean="0">
                <a:solidFill>
                  <a:srgbClr val="000000"/>
                </a:solidFill>
                <a:ea typeface="宋体"/>
              </a:rPr>
              <a:t>.: expand the study to 4 counties to compare and analyze the evolution pattern and achievements in past ten years.</a:t>
            </a:r>
          </a:p>
          <a:p>
            <a:pPr marL="342900" marR="0" lvl="0" indent="-342900" algn="l" defTabSz="914400" rtl="0" eaLnBrk="1" fontAlgn="base" latinLnBrk="0" hangingPunct="1">
              <a:lnSpc>
                <a:spcPct val="120000"/>
              </a:lnSpc>
              <a:spcBef>
                <a:spcPct val="20000"/>
              </a:spcBef>
              <a:spcAft>
                <a:spcPct val="0"/>
              </a:spcAft>
              <a:buClrTx/>
              <a:buSzTx/>
              <a:buFontTx/>
              <a:buChar char="•"/>
              <a:tabLst/>
              <a:defRPr/>
            </a:pPr>
            <a:r>
              <a:rPr kumimoji="1" lang="en-US" altLang="zh-CN" sz="1800" b="1" i="0" u="none" strike="noStrike" kern="1200" cap="none" spc="0" normalizeH="0" baseline="0" noProof="0" dirty="0" smtClean="0">
                <a:ln>
                  <a:noFill/>
                </a:ln>
                <a:solidFill>
                  <a:srgbClr val="000000"/>
                </a:solidFill>
                <a:effectLst/>
                <a:uLnTx/>
                <a:uFillTx/>
                <a:ea typeface="宋体"/>
              </a:rPr>
              <a:t>Research</a:t>
            </a:r>
            <a:r>
              <a:rPr kumimoji="1" lang="en-US" altLang="zh-CN" sz="1800" b="1" i="0" u="none" strike="noStrike" kern="1200" cap="none" spc="0" normalizeH="0" noProof="0" dirty="0" smtClean="0">
                <a:ln>
                  <a:noFill/>
                </a:ln>
                <a:solidFill>
                  <a:srgbClr val="000000"/>
                </a:solidFill>
                <a:effectLst/>
                <a:uLnTx/>
                <a:uFillTx/>
                <a:ea typeface="宋体"/>
              </a:rPr>
              <a:t> </a:t>
            </a:r>
            <a:r>
              <a:rPr kumimoji="1" lang="en-US" altLang="zh-CN" sz="1800" b="1" i="0" u="none" strike="noStrike" kern="1200" cap="none" spc="0" normalizeH="0" baseline="0" noProof="0" dirty="0" smtClean="0">
                <a:ln>
                  <a:noFill/>
                </a:ln>
                <a:solidFill>
                  <a:srgbClr val="000000"/>
                </a:solidFill>
                <a:effectLst/>
                <a:uLnTx/>
                <a:uFillTx/>
                <a:ea typeface="宋体"/>
              </a:rPr>
              <a:t>Method</a:t>
            </a:r>
            <a:r>
              <a:rPr kumimoji="1" lang="en-US" altLang="zh-CN" sz="1800" b="0" i="0" u="none" strike="noStrike" kern="1200" cap="none" spc="0" normalizeH="0" baseline="0" noProof="0" dirty="0" smtClean="0">
                <a:ln>
                  <a:noFill/>
                </a:ln>
                <a:solidFill>
                  <a:srgbClr val="000000"/>
                </a:solidFill>
                <a:effectLst/>
                <a:uLnTx/>
                <a:uFillTx/>
                <a:ea typeface="宋体"/>
              </a:rPr>
              <a:t>: based</a:t>
            </a:r>
            <a:r>
              <a:rPr kumimoji="1" lang="en-US" altLang="zh-CN" sz="1800" b="0" i="0" u="none" strike="noStrike" kern="1200" cap="none" spc="0" normalizeH="0" noProof="0" dirty="0" smtClean="0">
                <a:ln>
                  <a:noFill/>
                </a:ln>
                <a:solidFill>
                  <a:srgbClr val="000000"/>
                </a:solidFill>
                <a:effectLst/>
                <a:uLnTx/>
                <a:uFillTx/>
                <a:ea typeface="宋体"/>
              </a:rPr>
              <a:t> on the supply-demand relation, to clarify the theoretical logic behind the rural revitalization strategy, to explain the </a:t>
            </a:r>
            <a:r>
              <a:rPr kumimoji="1" lang="en-US" altLang="zh-CN" sz="1800" b="0" i="0" u="none" strike="noStrike" kern="1200" cap="none" spc="0" normalizeH="0" noProof="0" dirty="0" smtClean="0">
                <a:ln>
                  <a:noFill/>
                </a:ln>
                <a:solidFill>
                  <a:srgbClr val="FF0000"/>
                </a:solidFill>
                <a:effectLst/>
                <a:uLnTx/>
                <a:uFillTx/>
                <a:ea typeface="宋体"/>
              </a:rPr>
              <a:t>inner relations between supply and demand</a:t>
            </a:r>
            <a:r>
              <a:rPr kumimoji="1" lang="en-US" altLang="zh-CN" sz="1800" b="0" i="0" u="none" strike="noStrike" kern="1200" cap="none" spc="0" normalizeH="0" noProof="0" dirty="0" smtClean="0">
                <a:ln>
                  <a:noFill/>
                </a:ln>
                <a:solidFill>
                  <a:srgbClr val="000000"/>
                </a:solidFill>
                <a:effectLst/>
                <a:uLnTx/>
                <a:uFillTx/>
                <a:ea typeface="宋体"/>
              </a:rPr>
              <a:t> with social construction theory, and to </a:t>
            </a:r>
            <a:r>
              <a:rPr kumimoji="1" lang="en-US" altLang="zh-CN" sz="1800" b="0" i="0" u="none" strike="noStrike" kern="1200" cap="none" spc="0" normalizeH="0" noProof="0" dirty="0" smtClean="0">
                <a:ln>
                  <a:noFill/>
                </a:ln>
                <a:solidFill>
                  <a:srgbClr val="FF0000"/>
                </a:solidFill>
                <a:effectLst/>
                <a:uLnTx/>
                <a:uFillTx/>
                <a:ea typeface="宋体"/>
              </a:rPr>
              <a:t>construct the network system </a:t>
            </a:r>
            <a:r>
              <a:rPr kumimoji="1" lang="en-US" altLang="zh-CN" sz="1800" b="0" i="0" u="none" strike="noStrike" kern="1200" cap="none" spc="0" normalizeH="0" noProof="0" dirty="0" smtClean="0">
                <a:ln>
                  <a:noFill/>
                </a:ln>
                <a:solidFill>
                  <a:srgbClr val="000000"/>
                </a:solidFill>
                <a:effectLst/>
                <a:uLnTx/>
                <a:uFillTx/>
                <a:ea typeface="宋体"/>
              </a:rPr>
              <a:t>of the rural informatization project, </a:t>
            </a:r>
            <a:r>
              <a:rPr lang="en-US" altLang="zh-CN" sz="1800" dirty="0" smtClean="0">
                <a:solidFill>
                  <a:srgbClr val="000000"/>
                </a:solidFill>
                <a:ea typeface="宋体"/>
              </a:rPr>
              <a:t>so as </a:t>
            </a:r>
            <a:r>
              <a:rPr kumimoji="1" lang="en-US" altLang="zh-CN" sz="1800" b="0" i="0" u="none" strike="noStrike" kern="1200" cap="none" spc="0" normalizeH="0" noProof="0" dirty="0" smtClean="0">
                <a:ln>
                  <a:noFill/>
                </a:ln>
                <a:solidFill>
                  <a:srgbClr val="000000"/>
                </a:solidFill>
                <a:effectLst/>
                <a:uLnTx/>
                <a:uFillTx/>
                <a:ea typeface="宋体"/>
              </a:rPr>
              <a:t>to verify the </a:t>
            </a:r>
            <a:r>
              <a:rPr lang="en-US" altLang="zh-CN" sz="1800" dirty="0" smtClean="0">
                <a:solidFill>
                  <a:srgbClr val="000000"/>
                </a:solidFill>
                <a:ea typeface="宋体"/>
              </a:rPr>
              <a:t>assumption </a:t>
            </a:r>
            <a:r>
              <a:rPr kumimoji="1" lang="en-US" altLang="zh-CN" sz="1800" b="0" i="0" u="none" strike="noStrike" kern="1200" cap="none" spc="0" normalizeH="0" noProof="0" dirty="0" smtClean="0">
                <a:ln>
                  <a:noFill/>
                </a:ln>
                <a:solidFill>
                  <a:srgbClr val="000000"/>
                </a:solidFill>
                <a:effectLst/>
                <a:uLnTx/>
                <a:uFillTx/>
                <a:ea typeface="宋体"/>
              </a:rPr>
              <a:t>that rural revitalization and informatization need to </a:t>
            </a:r>
            <a:r>
              <a:rPr kumimoji="1" lang="en-US" altLang="zh-CN" sz="1800" b="0" i="0" u="none" strike="noStrike" kern="1200" cap="none" spc="0" normalizeH="0" noProof="0" dirty="0" smtClean="0">
                <a:ln>
                  <a:noFill/>
                </a:ln>
                <a:solidFill>
                  <a:srgbClr val="FF0000"/>
                </a:solidFill>
                <a:effectLst/>
                <a:uLnTx/>
                <a:uFillTx/>
                <a:ea typeface="宋体"/>
              </a:rPr>
              <a:t>transfer to demand-side</a:t>
            </a:r>
            <a:r>
              <a:rPr kumimoji="1" lang="en-US" altLang="zh-CN" sz="1800" b="0" i="0" u="none" strike="noStrike" kern="1200" cap="none" spc="0" normalizeH="0" noProof="0" dirty="0" smtClean="0">
                <a:ln>
                  <a:noFill/>
                </a:ln>
                <a:solidFill>
                  <a:srgbClr val="000000"/>
                </a:solidFill>
                <a:effectLst/>
                <a:uLnTx/>
                <a:uFillTx/>
                <a:ea typeface="宋体"/>
              </a:rPr>
              <a:t> and</a:t>
            </a:r>
            <a:r>
              <a:rPr lang="en-US" altLang="zh-CN" sz="1800" dirty="0" smtClean="0">
                <a:solidFill>
                  <a:srgbClr val="000000"/>
                </a:solidFill>
                <a:ea typeface="宋体"/>
              </a:rPr>
              <a:t> provide theoretical basis </a:t>
            </a:r>
            <a:r>
              <a:rPr kumimoji="1" lang="en-US" altLang="zh-CN" sz="1800" b="0" i="0" u="none" strike="noStrike" kern="1200" cap="none" spc="0" normalizeH="0" noProof="0" dirty="0" smtClean="0">
                <a:ln>
                  <a:noFill/>
                </a:ln>
                <a:solidFill>
                  <a:srgbClr val="000000"/>
                </a:solidFill>
                <a:effectLst/>
                <a:uLnTx/>
                <a:uFillTx/>
                <a:ea typeface="宋体"/>
              </a:rPr>
              <a:t>for the society decision-makers.</a:t>
            </a:r>
            <a:endParaRPr kumimoji="1" lang="zh-CN" altLang="en-US" sz="1800" b="0" i="0" u="none" strike="noStrike" kern="1200" cap="none" spc="0" normalizeH="0" baseline="0" noProof="0" dirty="0" smtClean="0">
              <a:ln>
                <a:noFill/>
              </a:ln>
              <a:solidFill>
                <a:srgbClr val="000000"/>
              </a:solidFill>
              <a:effectLst/>
              <a:uLnTx/>
              <a:uFillTx/>
              <a:ea typeface="宋体"/>
            </a:endParaRPr>
          </a:p>
        </p:txBody>
      </p:sp>
      <p:sp>
        <p:nvSpPr>
          <p:cNvPr id="5" name="文本占位符 3"/>
          <p:cNvSpPr>
            <a:spLocks noGrp="1"/>
          </p:cNvSpPr>
          <p:nvPr>
            <p:ph type="body" sz="quarter" idx="10"/>
          </p:nvPr>
        </p:nvSpPr>
        <p:spPr>
          <a:xfrm>
            <a:off x="793505" y="335990"/>
            <a:ext cx="7419766" cy="1035609"/>
          </a:xfrm>
        </p:spPr>
        <p:txBody>
          <a:bodyPr>
            <a:noAutofit/>
          </a:bodyPr>
          <a:lstStyle/>
          <a:p>
            <a:r>
              <a:rPr lang="en-US" altLang="zh-CN" sz="3200" dirty="0" smtClean="0">
                <a:latin typeface="+mn-lt"/>
              </a:rPr>
              <a:t>Background and Research Idea</a:t>
            </a:r>
          </a:p>
          <a:p>
            <a:pPr>
              <a:spcBef>
                <a:spcPts val="0"/>
              </a:spcBef>
            </a:pPr>
            <a:r>
              <a:rPr lang="en-US" altLang="zh-CN" sz="2800" dirty="0" smtClean="0">
                <a:solidFill>
                  <a:schemeClr val="bg1">
                    <a:lumMod val="50000"/>
                  </a:schemeClr>
                </a:solidFill>
                <a:latin typeface="+mn-lt"/>
              </a:rPr>
              <a:t>Research Idea</a:t>
            </a:r>
            <a:endParaRPr lang="zh-CN" altLang="en-US" sz="2800" dirty="0">
              <a:solidFill>
                <a:schemeClr val="bg1">
                  <a:lumMod val="50000"/>
                </a:schemeClr>
              </a:solidFill>
              <a:latin typeface="+mn-lt"/>
            </a:endParaRPr>
          </a:p>
        </p:txBody>
      </p:sp>
    </p:spTree>
    <p:extLst>
      <p:ext uri="{BB962C8B-B14F-4D97-AF65-F5344CB8AC3E}">
        <p14:creationId xmlns:p14="http://schemas.microsoft.com/office/powerpoint/2010/main" val="226124189"/>
      </p:ext>
    </p:extLst>
  </p:cSld>
  <p:clrMapOvr>
    <a:masterClrMapping/>
  </p:clrMapOvr>
  <p:transition spd="med">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1"/>
          <p:cNvSpPr>
            <a:spLocks noChangeArrowheads="1"/>
          </p:cNvSpPr>
          <p:nvPr/>
        </p:nvSpPr>
        <p:spPr bwMode="auto">
          <a:xfrm>
            <a:off x="751242" y="835926"/>
            <a:ext cx="11246987"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a:defRPr/>
            </a:pPr>
            <a:r>
              <a:rPr lang="zh-CN" altLang="en-US" sz="2200" kern="0" dirty="0" smtClean="0">
                <a:solidFill>
                  <a:sysClr val="windowText" lastClr="000000"/>
                </a:solidFill>
              </a:rPr>
              <a:t>         </a:t>
            </a:r>
            <a:endParaRPr kumimoji="0" lang="zh-CN" altLang="en-US" sz="2200" b="0" i="0" u="none" strike="noStrike" kern="0" cap="none" spc="0" normalizeH="0" baseline="0" noProof="0" dirty="0" smtClean="0">
              <a:ln>
                <a:noFill/>
              </a:ln>
              <a:solidFill>
                <a:sysClr val="windowText" lastClr="000000"/>
              </a:solidFill>
              <a:effectLst/>
              <a:uLnTx/>
              <a:uFillTx/>
            </a:endParaRPr>
          </a:p>
        </p:txBody>
      </p:sp>
      <p:sp>
        <p:nvSpPr>
          <p:cNvPr id="6" name="文本占位符 3"/>
          <p:cNvSpPr>
            <a:spLocks noGrp="1"/>
          </p:cNvSpPr>
          <p:nvPr>
            <p:ph type="body" sz="quarter" idx="10"/>
          </p:nvPr>
        </p:nvSpPr>
        <p:spPr>
          <a:xfrm>
            <a:off x="793505" y="335990"/>
            <a:ext cx="10800000" cy="1035609"/>
          </a:xfrm>
        </p:spPr>
        <p:txBody>
          <a:bodyPr>
            <a:noAutofit/>
          </a:bodyPr>
          <a:lstStyle/>
          <a:p>
            <a:r>
              <a:rPr lang="en-US" altLang="zh-CN" sz="3200" dirty="0">
                <a:latin typeface="+mn-lt"/>
              </a:rPr>
              <a:t>Social Construction of Rural Informatization </a:t>
            </a:r>
            <a:r>
              <a:rPr lang="en-US" altLang="zh-CN" sz="3200" dirty="0" smtClean="0">
                <a:latin typeface="+mn-lt"/>
              </a:rPr>
              <a:t>Actor-Network</a:t>
            </a:r>
          </a:p>
          <a:p>
            <a:pPr>
              <a:spcBef>
                <a:spcPts val="0"/>
              </a:spcBef>
            </a:pPr>
            <a:r>
              <a:rPr lang="en-US" altLang="zh-CN" sz="2800" dirty="0" smtClean="0">
                <a:solidFill>
                  <a:schemeClr val="bg1">
                    <a:lumMod val="50000"/>
                  </a:schemeClr>
                </a:solidFill>
                <a:latin typeface="+mn-lt"/>
              </a:rPr>
              <a:t>Actor-Network Theory</a:t>
            </a:r>
            <a:endParaRPr lang="zh-CN" altLang="en-US" sz="2800" dirty="0">
              <a:solidFill>
                <a:schemeClr val="bg1">
                  <a:lumMod val="50000"/>
                </a:schemeClr>
              </a:solidFill>
              <a:latin typeface="+mn-lt"/>
            </a:endParaRPr>
          </a:p>
        </p:txBody>
      </p:sp>
      <p:sp>
        <p:nvSpPr>
          <p:cNvPr id="8" name="Rectangle 3"/>
          <p:cNvSpPr txBox="1">
            <a:spLocks noChangeArrowheads="1"/>
          </p:cNvSpPr>
          <p:nvPr/>
        </p:nvSpPr>
        <p:spPr bwMode="auto">
          <a:xfrm>
            <a:off x="898072" y="1330444"/>
            <a:ext cx="10368642" cy="45007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marL="342900" marR="0" lvl="0" indent="-342900" algn="l" defTabSz="914400" rtl="0" eaLnBrk="1" fontAlgn="base" latinLnBrk="0" hangingPunct="1">
              <a:lnSpc>
                <a:spcPct val="120000"/>
              </a:lnSpc>
              <a:spcBef>
                <a:spcPct val="20000"/>
              </a:spcBef>
              <a:spcAft>
                <a:spcPct val="0"/>
              </a:spcAft>
              <a:buClrTx/>
              <a:buSzTx/>
              <a:buFontTx/>
              <a:buChar char="•"/>
              <a:tabLst/>
              <a:defRPr/>
            </a:pPr>
            <a:r>
              <a:rPr kumimoji="1" lang="en-US" altLang="zh-CN" sz="1800" b="0" i="0" u="none" strike="noStrike" kern="1200" cap="none" spc="0" normalizeH="0" baseline="0" noProof="0" dirty="0" smtClean="0">
                <a:ln>
                  <a:noFill/>
                </a:ln>
                <a:solidFill>
                  <a:srgbClr val="000000"/>
                </a:solidFill>
                <a:effectLst/>
                <a:uLnTx/>
                <a:uFillTx/>
                <a:ea typeface="宋体"/>
              </a:rPr>
              <a:t>The core of Actor-Network</a:t>
            </a:r>
            <a:r>
              <a:rPr kumimoji="1" lang="en-US" altLang="zh-CN" sz="1800" b="0" i="0" u="none" strike="noStrike" kern="1200" cap="none" spc="0" normalizeH="0" noProof="0" dirty="0" smtClean="0">
                <a:ln>
                  <a:noFill/>
                </a:ln>
                <a:solidFill>
                  <a:srgbClr val="000000"/>
                </a:solidFill>
                <a:effectLst/>
                <a:uLnTx/>
                <a:uFillTx/>
                <a:ea typeface="宋体"/>
              </a:rPr>
              <a:t> Theory (ANT) is that </a:t>
            </a:r>
            <a:r>
              <a:rPr kumimoji="1" lang="en-US" altLang="zh-CN" sz="1800" b="0" i="0" u="none" strike="noStrike" kern="1200" cap="none" spc="0" normalizeH="0" noProof="0" dirty="0" smtClean="0">
                <a:ln>
                  <a:noFill/>
                </a:ln>
                <a:solidFill>
                  <a:srgbClr val="FF0000"/>
                </a:solidFill>
                <a:effectLst/>
                <a:uLnTx/>
                <a:uFillTx/>
                <a:ea typeface="宋体"/>
              </a:rPr>
              <a:t>society, politics and economics </a:t>
            </a:r>
            <a:r>
              <a:rPr kumimoji="1" lang="en-US" altLang="zh-CN" sz="1800" b="0" i="0" u="none" strike="noStrike" kern="1200" cap="none" spc="0" normalizeH="0" noProof="0" dirty="0" smtClean="0">
                <a:ln>
                  <a:noFill/>
                </a:ln>
                <a:solidFill>
                  <a:srgbClr val="000000"/>
                </a:solidFill>
                <a:effectLst/>
                <a:uLnTx/>
                <a:uFillTx/>
                <a:ea typeface="宋体"/>
              </a:rPr>
              <a:t>are </a:t>
            </a:r>
            <a:r>
              <a:rPr kumimoji="1" lang="en-US" altLang="zh-CN" sz="1800" b="0" i="0" u="none" strike="noStrike" kern="1200" cap="none" spc="0" normalizeH="0" noProof="0" dirty="0" smtClean="0">
                <a:ln>
                  <a:noFill/>
                </a:ln>
                <a:solidFill>
                  <a:srgbClr val="FF0000"/>
                </a:solidFill>
                <a:effectLst/>
                <a:uLnTx/>
                <a:uFillTx/>
                <a:ea typeface="宋体"/>
              </a:rPr>
              <a:t>explanatory variables </a:t>
            </a:r>
            <a:r>
              <a:rPr kumimoji="1" lang="en-US" altLang="zh-CN" sz="1800" b="0" i="0" u="none" strike="noStrike" kern="1200" cap="none" spc="0" normalizeH="0" noProof="0" dirty="0" smtClean="0">
                <a:ln>
                  <a:noFill/>
                </a:ln>
                <a:solidFill>
                  <a:srgbClr val="000000"/>
                </a:solidFill>
                <a:effectLst/>
                <a:uLnTx/>
                <a:uFillTx/>
                <a:ea typeface="宋体"/>
              </a:rPr>
              <a:t>to the formation of technological knowledge. In other word, </a:t>
            </a:r>
            <a:r>
              <a:rPr kumimoji="1" lang="en-US" altLang="zh-CN" sz="1800" b="0" i="1" u="none" strike="noStrike" kern="1200" cap="none" spc="0" normalizeH="0" noProof="0" dirty="0" smtClean="0">
                <a:ln>
                  <a:noFill/>
                </a:ln>
                <a:solidFill>
                  <a:srgbClr val="FF0000"/>
                </a:solidFill>
                <a:effectLst/>
                <a:uLnTx/>
                <a:uFillTx/>
                <a:ea typeface="宋体"/>
              </a:rPr>
              <a:t>authority-technology-society</a:t>
            </a:r>
            <a:r>
              <a:rPr kumimoji="1" lang="en-US" altLang="zh-CN" sz="1800" b="0" i="0" u="none" strike="noStrike" kern="1200" cap="none" spc="0" normalizeH="0" noProof="0" dirty="0" smtClean="0">
                <a:ln>
                  <a:noFill/>
                </a:ln>
                <a:solidFill>
                  <a:srgbClr val="000000"/>
                </a:solidFill>
                <a:effectLst/>
                <a:uLnTx/>
                <a:uFillTx/>
                <a:ea typeface="宋体"/>
              </a:rPr>
              <a:t> makes it possible </a:t>
            </a:r>
            <a:r>
              <a:rPr lang="en-US" altLang="zh-CN" sz="1800" dirty="0" smtClean="0">
                <a:solidFill>
                  <a:srgbClr val="000000"/>
                </a:solidFill>
                <a:ea typeface="宋体"/>
              </a:rPr>
              <a:t>for</a:t>
            </a:r>
            <a:r>
              <a:rPr kumimoji="1" lang="en-US" altLang="zh-CN" sz="1800" b="0" i="0" u="none" strike="noStrike" kern="1200" cap="none" spc="0" normalizeH="0" noProof="0" dirty="0" smtClean="0">
                <a:ln>
                  <a:noFill/>
                </a:ln>
                <a:solidFill>
                  <a:srgbClr val="000000"/>
                </a:solidFill>
                <a:effectLst/>
                <a:uLnTx/>
                <a:uFillTx/>
                <a:ea typeface="宋体"/>
              </a:rPr>
              <a:t> technology popularization.</a:t>
            </a:r>
          </a:p>
          <a:p>
            <a:pPr marL="342900" marR="0" lvl="0" indent="-342900" algn="l" defTabSz="914400" rtl="0" eaLnBrk="1" fontAlgn="base" latinLnBrk="0" hangingPunct="1">
              <a:lnSpc>
                <a:spcPct val="120000"/>
              </a:lnSpc>
              <a:spcBef>
                <a:spcPct val="20000"/>
              </a:spcBef>
              <a:spcAft>
                <a:spcPct val="0"/>
              </a:spcAft>
              <a:buClrTx/>
              <a:buSzTx/>
              <a:buFontTx/>
              <a:buChar char="•"/>
              <a:tabLst/>
              <a:defRPr/>
            </a:pPr>
            <a:r>
              <a:rPr lang="en-US" altLang="zh-CN" sz="1800" baseline="0" dirty="0" smtClean="0">
                <a:solidFill>
                  <a:srgbClr val="000000"/>
                </a:solidFill>
                <a:ea typeface="宋体"/>
              </a:rPr>
              <a:t>The present rura</a:t>
            </a:r>
            <a:r>
              <a:rPr lang="en-US" altLang="zh-CN" sz="1800" dirty="0" smtClean="0">
                <a:solidFill>
                  <a:srgbClr val="000000"/>
                </a:solidFill>
                <a:ea typeface="宋体"/>
              </a:rPr>
              <a:t>l informatization construction is designed to build up a structural network that is led by </a:t>
            </a:r>
            <a:r>
              <a:rPr lang="en-US" altLang="zh-CN" sz="1800" dirty="0" smtClean="0">
                <a:solidFill>
                  <a:srgbClr val="FF0000"/>
                </a:solidFill>
                <a:ea typeface="宋体"/>
              </a:rPr>
              <a:t>the government</a:t>
            </a:r>
            <a:r>
              <a:rPr lang="en-US" altLang="zh-CN" sz="1800" dirty="0" smtClean="0">
                <a:solidFill>
                  <a:srgbClr val="000000"/>
                </a:solidFill>
                <a:ea typeface="宋体"/>
              </a:rPr>
              <a:t>, conducted by </a:t>
            </a:r>
            <a:r>
              <a:rPr lang="en-US" altLang="zh-CN" sz="1800" dirty="0" smtClean="0">
                <a:solidFill>
                  <a:srgbClr val="FF0000"/>
                </a:solidFill>
                <a:ea typeface="宋体"/>
              </a:rPr>
              <a:t>corporates</a:t>
            </a:r>
            <a:r>
              <a:rPr lang="en-US" altLang="zh-CN" sz="1800" dirty="0" smtClean="0">
                <a:solidFill>
                  <a:srgbClr val="000000"/>
                </a:solidFill>
                <a:ea typeface="宋体"/>
              </a:rPr>
              <a:t> and benefit for </a:t>
            </a:r>
            <a:r>
              <a:rPr lang="en-US" altLang="zh-CN" sz="1800" dirty="0" smtClean="0">
                <a:solidFill>
                  <a:srgbClr val="FF0000"/>
                </a:solidFill>
                <a:ea typeface="宋体"/>
              </a:rPr>
              <a:t>farmers</a:t>
            </a:r>
            <a:r>
              <a:rPr lang="en-US" altLang="zh-CN" sz="1800" dirty="0" smtClean="0">
                <a:solidFill>
                  <a:srgbClr val="000000"/>
                </a:solidFill>
                <a:ea typeface="宋体"/>
              </a:rPr>
              <a:t>. The promotion of rural informatization construction requires deep collaboration from multiple actors, including the government, corporates, universities, research institutions , social organizations and farmers, etc. </a:t>
            </a:r>
          </a:p>
          <a:p>
            <a:pPr marL="342900" marR="0" lvl="0" indent="-342900" algn="l" defTabSz="914400" rtl="0" eaLnBrk="1" fontAlgn="base" latinLnBrk="0" hangingPunct="1">
              <a:lnSpc>
                <a:spcPct val="120000"/>
              </a:lnSpc>
              <a:spcBef>
                <a:spcPct val="20000"/>
              </a:spcBef>
              <a:spcAft>
                <a:spcPct val="0"/>
              </a:spcAft>
              <a:buClrTx/>
              <a:buSzTx/>
              <a:buFontTx/>
              <a:buChar char="•"/>
              <a:tabLst/>
              <a:defRPr/>
            </a:pPr>
            <a:r>
              <a:rPr kumimoji="1" lang="en-US" altLang="zh-CN" sz="1800" b="0" i="0" u="none" strike="noStrike" kern="1200" cap="none" spc="0" normalizeH="0" baseline="0" noProof="0" dirty="0" smtClean="0">
                <a:ln>
                  <a:noFill/>
                </a:ln>
                <a:solidFill>
                  <a:srgbClr val="000000"/>
                </a:solidFill>
                <a:effectLst/>
                <a:uLnTx/>
                <a:uFillTx/>
                <a:ea typeface="宋体"/>
              </a:rPr>
              <a:t>The structural network, </a:t>
            </a:r>
            <a:r>
              <a:rPr kumimoji="1" lang="en-US" altLang="zh-CN" sz="1800" b="0" i="1" u="none" strike="noStrike" kern="1200" cap="none" spc="0" normalizeH="0" baseline="0" noProof="0" dirty="0" smtClean="0">
                <a:ln>
                  <a:noFill/>
                </a:ln>
                <a:solidFill>
                  <a:srgbClr val="000000"/>
                </a:solidFill>
                <a:effectLst/>
                <a:uLnTx/>
                <a:uFillTx/>
                <a:ea typeface="宋体"/>
              </a:rPr>
              <a:t>authority-technology-society</a:t>
            </a:r>
            <a:r>
              <a:rPr kumimoji="1" lang="en-US" altLang="zh-CN" sz="1800" b="0" i="0" u="none" strike="noStrike" kern="1200" cap="none" spc="0" normalizeH="0" baseline="0" noProof="0" dirty="0" smtClean="0">
                <a:ln>
                  <a:noFill/>
                </a:ln>
                <a:solidFill>
                  <a:srgbClr val="000000"/>
                </a:solidFill>
                <a:effectLst/>
                <a:uLnTx/>
                <a:uFillTx/>
                <a:ea typeface="宋体"/>
              </a:rPr>
              <a:t>, shaped</a:t>
            </a:r>
            <a:r>
              <a:rPr kumimoji="1" lang="en-US" altLang="zh-CN" sz="1800" b="0" i="0" u="none" strike="noStrike" kern="1200" cap="none" spc="0" normalizeH="0" noProof="0" dirty="0" smtClean="0">
                <a:ln>
                  <a:noFill/>
                </a:ln>
                <a:solidFill>
                  <a:srgbClr val="000000"/>
                </a:solidFill>
                <a:effectLst/>
                <a:uLnTx/>
                <a:uFillTx/>
                <a:ea typeface="宋体"/>
              </a:rPr>
              <a:t> by the decision rights, benefit game and technological knowledge, is the principle and resource for the implementation of decision rights. </a:t>
            </a:r>
            <a:r>
              <a:rPr kumimoji="1" lang="en-US" altLang="zh-CN" sz="1800" b="0" i="0" u="none" strike="noStrike" kern="1200" cap="none" spc="0" normalizeH="0" noProof="0" dirty="0" smtClean="0">
                <a:ln>
                  <a:noFill/>
                </a:ln>
                <a:solidFill>
                  <a:srgbClr val="FF0000"/>
                </a:solidFill>
                <a:effectLst/>
                <a:uLnTx/>
                <a:uFillTx/>
                <a:ea typeface="宋体"/>
              </a:rPr>
              <a:t>Government, market, and society</a:t>
            </a:r>
            <a:r>
              <a:rPr kumimoji="1" lang="en-US" altLang="zh-CN" sz="1800" b="0" i="0" u="none" strike="noStrike" kern="1200" cap="none" spc="0" normalizeH="0" noProof="0" dirty="0" smtClean="0">
                <a:ln>
                  <a:noFill/>
                </a:ln>
                <a:solidFill>
                  <a:srgbClr val="000000"/>
                </a:solidFill>
                <a:effectLst/>
                <a:uLnTx/>
                <a:uFillTx/>
                <a:ea typeface="宋体"/>
              </a:rPr>
              <a:t> define rural informatization projects, then initiate, promote and participate in the rural informatization actions. In order to implement rural revitalization strategy and to accelerate transformation of the strategy, it’s necessary to have </a:t>
            </a:r>
            <a:r>
              <a:rPr kumimoji="1" lang="en-US" altLang="zh-CN" sz="1800" b="0" i="0" u="none" strike="noStrike" kern="1200" cap="none" spc="0" normalizeH="0" noProof="0" dirty="0" smtClean="0">
                <a:ln>
                  <a:noFill/>
                </a:ln>
                <a:solidFill>
                  <a:srgbClr val="FF0000"/>
                </a:solidFill>
                <a:effectLst/>
                <a:uLnTx/>
                <a:uFillTx/>
                <a:ea typeface="宋体"/>
              </a:rPr>
              <a:t>strong promotion </a:t>
            </a:r>
            <a:r>
              <a:rPr kumimoji="1" lang="en-US" altLang="zh-CN" sz="1800" b="0" i="0" u="none" strike="noStrike" kern="1200" cap="none" spc="0" normalizeH="0" noProof="0" dirty="0" smtClean="0">
                <a:ln>
                  <a:noFill/>
                </a:ln>
                <a:solidFill>
                  <a:srgbClr val="000000"/>
                </a:solidFill>
                <a:effectLst/>
                <a:uLnTx/>
                <a:uFillTx/>
                <a:ea typeface="宋体"/>
              </a:rPr>
              <a:t>by the government, </a:t>
            </a:r>
            <a:r>
              <a:rPr kumimoji="1" lang="en-US" altLang="zh-CN" sz="1800" b="0" i="0" u="none" strike="noStrike" kern="1200" cap="none" spc="0" normalizeH="0" noProof="0" dirty="0" smtClean="0">
                <a:ln>
                  <a:noFill/>
                </a:ln>
                <a:solidFill>
                  <a:srgbClr val="FF0000"/>
                </a:solidFill>
                <a:effectLst/>
                <a:uLnTx/>
                <a:uFillTx/>
                <a:ea typeface="宋体"/>
              </a:rPr>
              <a:t>technical and financial support </a:t>
            </a:r>
            <a:r>
              <a:rPr kumimoji="1" lang="en-US" altLang="zh-CN" sz="1800" b="0" i="0" u="none" strike="noStrike" kern="1200" cap="none" spc="0" normalizeH="0" noProof="0" dirty="0" smtClean="0">
                <a:ln>
                  <a:noFill/>
                </a:ln>
                <a:solidFill>
                  <a:srgbClr val="000000"/>
                </a:solidFill>
                <a:effectLst/>
                <a:uLnTx/>
                <a:uFillTx/>
                <a:ea typeface="宋体"/>
              </a:rPr>
              <a:t>from corporates and </a:t>
            </a:r>
            <a:r>
              <a:rPr kumimoji="1" lang="en-US" altLang="zh-CN" sz="1800" b="0" i="0" u="none" strike="noStrike" kern="1200" cap="none" spc="0" normalizeH="0" noProof="0" dirty="0" smtClean="0">
                <a:ln>
                  <a:noFill/>
                </a:ln>
                <a:solidFill>
                  <a:srgbClr val="FF0000"/>
                </a:solidFill>
                <a:effectLst/>
                <a:uLnTx/>
                <a:uFillTx/>
                <a:ea typeface="宋体"/>
              </a:rPr>
              <a:t>self-consciousness</a:t>
            </a:r>
            <a:r>
              <a:rPr kumimoji="1" lang="en-US" altLang="zh-CN" sz="1800" b="0" i="0" u="none" strike="noStrike" kern="1200" cap="none" spc="0" normalizeH="0" noProof="0" dirty="0" smtClean="0">
                <a:ln>
                  <a:noFill/>
                </a:ln>
                <a:solidFill>
                  <a:srgbClr val="000000"/>
                </a:solidFill>
                <a:effectLst/>
                <a:uLnTx/>
                <a:uFillTx/>
                <a:ea typeface="宋体"/>
              </a:rPr>
              <a:t> of farmers</a:t>
            </a:r>
            <a:r>
              <a:rPr kumimoji="1" lang="en-US" altLang="zh-CN" sz="1600" b="0" i="0" u="none" strike="noStrike" kern="1200" cap="none" spc="0" normalizeH="0" noProof="0" dirty="0" smtClean="0">
                <a:ln>
                  <a:noFill/>
                </a:ln>
                <a:solidFill>
                  <a:srgbClr val="000000"/>
                </a:solidFill>
                <a:effectLst/>
                <a:uLnTx/>
                <a:uFillTx/>
                <a:ea typeface="宋体"/>
                <a:cs typeface="+mn-cs"/>
              </a:rPr>
              <a:t>. </a:t>
            </a:r>
            <a:endParaRPr kumimoji="1" lang="zh-CN" altLang="en-US" sz="1600" b="0" i="0" u="none" strike="noStrike" kern="1200" cap="none" spc="0" normalizeH="0" baseline="0" noProof="0" dirty="0" smtClean="0">
              <a:ln>
                <a:noFill/>
              </a:ln>
              <a:solidFill>
                <a:srgbClr val="000000"/>
              </a:solidFill>
              <a:effectLst/>
              <a:uLnTx/>
              <a:uFillTx/>
              <a:ea typeface="宋体"/>
              <a:cs typeface="+mn-cs"/>
            </a:endParaRPr>
          </a:p>
        </p:txBody>
      </p:sp>
    </p:spTree>
    <p:extLst>
      <p:ext uri="{BB962C8B-B14F-4D97-AF65-F5344CB8AC3E}">
        <p14:creationId xmlns:p14="http://schemas.microsoft.com/office/powerpoint/2010/main" val="3659766120"/>
      </p:ext>
    </p:extLst>
  </p:cSld>
  <p:clrMapOvr>
    <a:masterClrMapping/>
  </p:clrMapOvr>
  <p:transition spd="med">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1"/>
          <p:cNvSpPr>
            <a:spLocks noChangeArrowheads="1"/>
          </p:cNvSpPr>
          <p:nvPr/>
        </p:nvSpPr>
        <p:spPr bwMode="auto">
          <a:xfrm>
            <a:off x="751242" y="835926"/>
            <a:ext cx="11246987"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lvl="0">
              <a:defRPr/>
            </a:pPr>
            <a:r>
              <a:rPr lang="zh-CN" altLang="en-US" sz="2200" kern="0" dirty="0" smtClean="0">
                <a:solidFill>
                  <a:sysClr val="windowText" lastClr="000000"/>
                </a:solidFill>
              </a:rPr>
              <a:t>         </a:t>
            </a:r>
            <a:endParaRPr kumimoji="0" lang="zh-CN" altLang="en-US" sz="2200" b="0" i="0" u="none" strike="noStrike" kern="0" cap="none" spc="0" normalizeH="0" baseline="0" noProof="0" dirty="0" smtClean="0">
              <a:ln>
                <a:noFill/>
              </a:ln>
              <a:solidFill>
                <a:sysClr val="windowText" lastClr="000000"/>
              </a:solidFill>
              <a:effectLst/>
              <a:uLnTx/>
              <a:uFillTx/>
            </a:endParaRPr>
          </a:p>
        </p:txBody>
      </p:sp>
      <p:sp>
        <p:nvSpPr>
          <p:cNvPr id="6" name="文本占位符 3"/>
          <p:cNvSpPr>
            <a:spLocks noGrp="1"/>
          </p:cNvSpPr>
          <p:nvPr>
            <p:ph type="body" sz="quarter" idx="10"/>
          </p:nvPr>
        </p:nvSpPr>
        <p:spPr>
          <a:xfrm>
            <a:off x="793505" y="335990"/>
            <a:ext cx="10800000" cy="1035609"/>
          </a:xfrm>
        </p:spPr>
        <p:txBody>
          <a:bodyPr>
            <a:noAutofit/>
          </a:bodyPr>
          <a:lstStyle/>
          <a:p>
            <a:r>
              <a:rPr lang="en-US" altLang="zh-CN" sz="3200" dirty="0">
                <a:latin typeface="+mn-lt"/>
              </a:rPr>
              <a:t>Social Construction of Rural Informatization </a:t>
            </a:r>
            <a:r>
              <a:rPr lang="en-US" altLang="zh-CN" sz="3200" dirty="0" smtClean="0">
                <a:latin typeface="+mn-lt"/>
              </a:rPr>
              <a:t>Actor-Network</a:t>
            </a:r>
          </a:p>
          <a:p>
            <a:pPr>
              <a:spcBef>
                <a:spcPts val="0"/>
              </a:spcBef>
            </a:pPr>
            <a:r>
              <a:rPr lang="en-US" altLang="zh-CN" sz="2800" dirty="0" smtClean="0">
                <a:solidFill>
                  <a:schemeClr val="bg1">
                    <a:lumMod val="50000"/>
                  </a:schemeClr>
                </a:solidFill>
                <a:latin typeface="+mn-lt"/>
              </a:rPr>
              <a:t>Government Policy</a:t>
            </a:r>
            <a:endParaRPr lang="zh-CN" altLang="en-US" sz="2800" dirty="0">
              <a:solidFill>
                <a:schemeClr val="bg1">
                  <a:lumMod val="50000"/>
                </a:schemeClr>
              </a:solidFill>
              <a:latin typeface="+mn-lt"/>
            </a:endParaRPr>
          </a:p>
        </p:txBody>
      </p:sp>
      <p:sp>
        <p:nvSpPr>
          <p:cNvPr id="8" name="Rectangle 3"/>
          <p:cNvSpPr txBox="1">
            <a:spLocks noChangeArrowheads="1"/>
          </p:cNvSpPr>
          <p:nvPr/>
        </p:nvSpPr>
        <p:spPr bwMode="auto">
          <a:xfrm>
            <a:off x="898072" y="1316796"/>
            <a:ext cx="10368642" cy="514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a:lstStyle>
          <a:p>
            <a:pPr lvl="0" eaLnBrk="1" hangingPunct="1">
              <a:lnSpc>
                <a:spcPct val="120000"/>
              </a:lnSpc>
              <a:defRPr/>
            </a:pPr>
            <a:r>
              <a:rPr lang="en-US" altLang="zh-CN" sz="1800" dirty="0">
                <a:solidFill>
                  <a:srgbClr val="000000"/>
                </a:solidFill>
              </a:rPr>
              <a:t>Central Government </a:t>
            </a:r>
            <a:r>
              <a:rPr lang="en-US" altLang="zh-CN" sz="1800" dirty="0" smtClean="0">
                <a:solidFill>
                  <a:srgbClr val="000000"/>
                </a:solidFill>
              </a:rPr>
              <a:t>leads t</a:t>
            </a:r>
            <a:r>
              <a:rPr kumimoji="1" lang="en-US" altLang="zh-CN" sz="1800" b="0" i="0" u="none" strike="noStrike" kern="1200" cap="none" spc="0" normalizeH="0" baseline="0" noProof="0" dirty="0" smtClean="0">
                <a:ln>
                  <a:noFill/>
                </a:ln>
                <a:solidFill>
                  <a:srgbClr val="000000"/>
                </a:solidFill>
                <a:effectLst/>
                <a:uLnTx/>
                <a:uFillTx/>
                <a:ea typeface="宋体"/>
              </a:rPr>
              <a:t>he initiation and promotion</a:t>
            </a:r>
            <a:r>
              <a:rPr kumimoji="1" lang="en-US" altLang="zh-CN" sz="1800" b="0" i="0" u="none" strike="noStrike" kern="1200" cap="none" spc="0" normalizeH="0" noProof="0" dirty="0" smtClean="0">
                <a:ln>
                  <a:noFill/>
                </a:ln>
                <a:solidFill>
                  <a:srgbClr val="000000"/>
                </a:solidFill>
                <a:effectLst/>
                <a:uLnTx/>
                <a:uFillTx/>
                <a:ea typeface="宋体"/>
              </a:rPr>
              <a:t> of </a:t>
            </a:r>
            <a:r>
              <a:rPr lang="en-US" altLang="zh-CN" sz="1800" dirty="0" smtClean="0">
                <a:solidFill>
                  <a:srgbClr val="000000"/>
                </a:solidFill>
                <a:ea typeface="宋体"/>
              </a:rPr>
              <a:t>rural informatization strategy.</a:t>
            </a:r>
            <a:endParaRPr kumimoji="1" lang="en-US" altLang="zh-CN" sz="1800" b="0" i="0" u="none" strike="noStrike" kern="1200" cap="none" spc="0" normalizeH="0" noProof="0" dirty="0" smtClean="0">
              <a:ln>
                <a:noFill/>
              </a:ln>
              <a:solidFill>
                <a:srgbClr val="000000"/>
              </a:solidFill>
              <a:effectLst/>
              <a:uLnTx/>
              <a:uFillTx/>
              <a:ea typeface="宋体"/>
            </a:endParaRPr>
          </a:p>
          <a:p>
            <a:pPr marL="0" marR="0" lvl="0" indent="0" algn="l" defTabSz="914400" rtl="0" eaLnBrk="1" fontAlgn="base" latinLnBrk="0" hangingPunct="1">
              <a:lnSpc>
                <a:spcPct val="120000"/>
              </a:lnSpc>
              <a:spcBef>
                <a:spcPct val="20000"/>
              </a:spcBef>
              <a:spcAft>
                <a:spcPct val="0"/>
              </a:spcAft>
              <a:buClrTx/>
              <a:buSzTx/>
              <a:buNone/>
              <a:tabLst/>
              <a:defRPr/>
            </a:pPr>
            <a:r>
              <a:rPr kumimoji="1" lang="en-US" altLang="zh-CN" sz="1800" b="0" i="0" u="none" strike="noStrike" kern="1200" cap="none" spc="0" normalizeH="0" baseline="0" noProof="0" dirty="0" smtClean="0">
                <a:ln>
                  <a:noFill/>
                </a:ln>
                <a:solidFill>
                  <a:srgbClr val="000000"/>
                </a:solidFill>
                <a:effectLst/>
                <a:uLnTx/>
                <a:uFillTx/>
                <a:ea typeface="宋体"/>
              </a:rPr>
              <a:t> </a:t>
            </a:r>
            <a:endParaRPr kumimoji="1" lang="zh-CN" altLang="en-US" sz="1800" b="0" i="0" u="none" strike="noStrike" kern="1200" cap="none" spc="0" normalizeH="0" baseline="0" noProof="0" dirty="0" smtClean="0">
              <a:ln>
                <a:noFill/>
              </a:ln>
              <a:solidFill>
                <a:srgbClr val="000000"/>
              </a:solidFill>
              <a:effectLst/>
              <a:uLnTx/>
              <a:uFillTx/>
              <a:ea typeface="宋体"/>
            </a:endParaRPr>
          </a:p>
        </p:txBody>
      </p:sp>
      <p:cxnSp>
        <p:nvCxnSpPr>
          <p:cNvPr id="3" name="直接箭头连接符 2"/>
          <p:cNvCxnSpPr/>
          <p:nvPr/>
        </p:nvCxnSpPr>
        <p:spPr>
          <a:xfrm>
            <a:off x="6208343" y="3821116"/>
            <a:ext cx="5165609" cy="15158"/>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23" name="组合 22"/>
          <p:cNvGrpSpPr/>
          <p:nvPr/>
        </p:nvGrpSpPr>
        <p:grpSpPr>
          <a:xfrm>
            <a:off x="1161774" y="3563007"/>
            <a:ext cx="2222943" cy="1640165"/>
            <a:chOff x="1161774" y="3563007"/>
            <a:chExt cx="2222943" cy="1640165"/>
          </a:xfrm>
        </p:grpSpPr>
        <p:cxnSp>
          <p:nvCxnSpPr>
            <p:cNvPr id="5" name="直接连接符 4"/>
            <p:cNvCxnSpPr/>
            <p:nvPr/>
          </p:nvCxnSpPr>
          <p:spPr>
            <a:xfrm flipV="1">
              <a:off x="1308525" y="3563007"/>
              <a:ext cx="0" cy="28377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3" name="组合 12"/>
            <p:cNvGrpSpPr/>
            <p:nvPr/>
          </p:nvGrpSpPr>
          <p:grpSpPr>
            <a:xfrm>
              <a:off x="1161774" y="4002843"/>
              <a:ext cx="2222943" cy="1200329"/>
              <a:chOff x="1182409" y="2175634"/>
              <a:chExt cx="2222943" cy="1200329"/>
            </a:xfrm>
          </p:grpSpPr>
          <p:sp>
            <p:nvSpPr>
              <p:cNvPr id="11" name="TextBox 10"/>
              <p:cNvSpPr txBox="1"/>
              <p:nvPr/>
            </p:nvSpPr>
            <p:spPr>
              <a:xfrm>
                <a:off x="1182409" y="2175634"/>
                <a:ext cx="1370888" cy="369332"/>
              </a:xfrm>
              <a:prstGeom prst="rect">
                <a:avLst/>
              </a:prstGeom>
              <a:noFill/>
            </p:spPr>
            <p:txBody>
              <a:bodyPr wrap="none" rtlCol="0">
                <a:spAutoFit/>
              </a:bodyPr>
              <a:lstStyle/>
              <a:p>
                <a:r>
                  <a:rPr lang="en-US" altLang="zh-CN" b="1" dirty="0" smtClean="0"/>
                  <a:t>1960s-1970s</a:t>
                </a:r>
                <a:endParaRPr lang="zh-CN" altLang="en-US" b="1" dirty="0"/>
              </a:p>
            </p:txBody>
          </p:sp>
          <p:sp>
            <p:nvSpPr>
              <p:cNvPr id="12" name="TextBox 11"/>
              <p:cNvSpPr txBox="1"/>
              <p:nvPr/>
            </p:nvSpPr>
            <p:spPr>
              <a:xfrm>
                <a:off x="1182409" y="2544966"/>
                <a:ext cx="2222943" cy="830997"/>
              </a:xfrm>
              <a:prstGeom prst="rect">
                <a:avLst/>
              </a:prstGeom>
              <a:noFill/>
            </p:spPr>
            <p:txBody>
              <a:bodyPr wrap="square" rtlCol="0">
                <a:spAutoFit/>
              </a:bodyPr>
              <a:lstStyle/>
              <a:p>
                <a:r>
                  <a:rPr lang="en-US" altLang="zh-CN" sz="1600" dirty="0" smtClean="0"/>
                  <a:t>Information inequality attracted attention from the society.</a:t>
                </a:r>
                <a:endParaRPr lang="zh-CN" altLang="en-US" sz="1600" dirty="0"/>
              </a:p>
            </p:txBody>
          </p:sp>
        </p:grpSp>
      </p:grpSp>
      <p:grpSp>
        <p:nvGrpSpPr>
          <p:cNvPr id="25" name="组合 24"/>
          <p:cNvGrpSpPr/>
          <p:nvPr/>
        </p:nvGrpSpPr>
        <p:grpSpPr>
          <a:xfrm>
            <a:off x="3384716" y="1844566"/>
            <a:ext cx="2222943" cy="2012730"/>
            <a:chOff x="3384716" y="1844566"/>
            <a:chExt cx="2222943" cy="2012730"/>
          </a:xfrm>
        </p:grpSpPr>
        <p:cxnSp>
          <p:nvCxnSpPr>
            <p:cNvPr id="9" name="直接连接符 8"/>
            <p:cNvCxnSpPr/>
            <p:nvPr/>
          </p:nvCxnSpPr>
          <p:spPr>
            <a:xfrm flipV="1">
              <a:off x="3510421" y="3573517"/>
              <a:ext cx="0" cy="28377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4" name="组合 13"/>
            <p:cNvGrpSpPr/>
            <p:nvPr/>
          </p:nvGrpSpPr>
          <p:grpSpPr>
            <a:xfrm>
              <a:off x="3384716" y="1844566"/>
              <a:ext cx="2222943" cy="1692771"/>
              <a:chOff x="1182409" y="2175634"/>
              <a:chExt cx="2222943" cy="1692771"/>
            </a:xfrm>
          </p:grpSpPr>
          <p:sp>
            <p:nvSpPr>
              <p:cNvPr id="15" name="TextBox 14"/>
              <p:cNvSpPr txBox="1"/>
              <p:nvPr/>
            </p:nvSpPr>
            <p:spPr>
              <a:xfrm>
                <a:off x="1182409" y="2175634"/>
                <a:ext cx="1183337" cy="369332"/>
              </a:xfrm>
              <a:prstGeom prst="rect">
                <a:avLst/>
              </a:prstGeom>
              <a:noFill/>
            </p:spPr>
            <p:txBody>
              <a:bodyPr wrap="none" rtlCol="0">
                <a:spAutoFit/>
              </a:bodyPr>
              <a:lstStyle/>
              <a:p>
                <a:r>
                  <a:rPr lang="en-US" altLang="zh-CN" b="1" dirty="0" smtClean="0"/>
                  <a:t>Mid 1990s</a:t>
                </a:r>
                <a:endParaRPr lang="zh-CN" altLang="en-US" b="1" dirty="0"/>
              </a:p>
            </p:txBody>
          </p:sp>
          <p:sp>
            <p:nvSpPr>
              <p:cNvPr id="16" name="TextBox 15"/>
              <p:cNvSpPr txBox="1"/>
              <p:nvPr/>
            </p:nvSpPr>
            <p:spPr>
              <a:xfrm>
                <a:off x="1182409" y="2544966"/>
                <a:ext cx="2222943" cy="1323439"/>
              </a:xfrm>
              <a:prstGeom prst="rect">
                <a:avLst/>
              </a:prstGeom>
              <a:noFill/>
            </p:spPr>
            <p:txBody>
              <a:bodyPr wrap="square" rtlCol="0">
                <a:spAutoFit/>
              </a:bodyPr>
              <a:lstStyle/>
              <a:p>
                <a:r>
                  <a:rPr lang="en-US" altLang="zh-CN" sz="1600" dirty="0" smtClean="0"/>
                  <a:t>Digital divide became the new focus. Chinese government started to pay attention to  informatization in China.</a:t>
                </a:r>
                <a:endParaRPr lang="zh-CN" altLang="en-US" sz="1600" dirty="0"/>
              </a:p>
            </p:txBody>
          </p:sp>
        </p:grpSp>
      </p:grpSp>
      <p:grpSp>
        <p:nvGrpSpPr>
          <p:cNvPr id="24" name="组合 23"/>
          <p:cNvGrpSpPr/>
          <p:nvPr/>
        </p:nvGrpSpPr>
        <p:grpSpPr>
          <a:xfrm>
            <a:off x="5823595" y="3537337"/>
            <a:ext cx="3115943" cy="2688112"/>
            <a:chOff x="5901933" y="3563006"/>
            <a:chExt cx="3115943" cy="2688112"/>
          </a:xfrm>
        </p:grpSpPr>
        <p:cxnSp>
          <p:nvCxnSpPr>
            <p:cNvPr id="10" name="直接连接符 9"/>
            <p:cNvCxnSpPr/>
            <p:nvPr/>
          </p:nvCxnSpPr>
          <p:spPr>
            <a:xfrm flipV="1">
              <a:off x="6027883" y="3563006"/>
              <a:ext cx="0" cy="28377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7" name="组合 16"/>
            <p:cNvGrpSpPr/>
            <p:nvPr/>
          </p:nvGrpSpPr>
          <p:grpSpPr>
            <a:xfrm>
              <a:off x="5901933" y="4065904"/>
              <a:ext cx="3115943" cy="2185214"/>
              <a:chOff x="1182408" y="2175634"/>
              <a:chExt cx="3115943" cy="2185214"/>
            </a:xfrm>
          </p:grpSpPr>
          <p:sp>
            <p:nvSpPr>
              <p:cNvPr id="18" name="TextBox 17"/>
              <p:cNvSpPr txBox="1"/>
              <p:nvPr/>
            </p:nvSpPr>
            <p:spPr>
              <a:xfrm>
                <a:off x="1182409" y="2175634"/>
                <a:ext cx="652743" cy="369332"/>
              </a:xfrm>
              <a:prstGeom prst="rect">
                <a:avLst/>
              </a:prstGeom>
              <a:noFill/>
            </p:spPr>
            <p:txBody>
              <a:bodyPr wrap="none" rtlCol="0">
                <a:spAutoFit/>
              </a:bodyPr>
              <a:lstStyle/>
              <a:p>
                <a:r>
                  <a:rPr lang="en-US" altLang="zh-CN" b="1" dirty="0" smtClean="0"/>
                  <a:t>2016</a:t>
                </a:r>
                <a:endParaRPr lang="zh-CN" altLang="en-US" b="1" dirty="0"/>
              </a:p>
            </p:txBody>
          </p:sp>
          <p:sp>
            <p:nvSpPr>
              <p:cNvPr id="19" name="TextBox 18"/>
              <p:cNvSpPr txBox="1"/>
              <p:nvPr/>
            </p:nvSpPr>
            <p:spPr>
              <a:xfrm>
                <a:off x="1182408" y="2544966"/>
                <a:ext cx="3115943" cy="1815882"/>
              </a:xfrm>
              <a:prstGeom prst="rect">
                <a:avLst/>
              </a:prstGeom>
              <a:noFill/>
            </p:spPr>
            <p:txBody>
              <a:bodyPr wrap="square" rtlCol="0">
                <a:spAutoFit/>
              </a:bodyPr>
              <a:lstStyle/>
              <a:p>
                <a:r>
                  <a:rPr lang="en-US" altLang="zh-CN" sz="1600" dirty="0" smtClean="0"/>
                  <a:t>National ministries has released over 40 documents to promote informatization, indicating that China has primarily completed the top-level design and corresponding policy deployment of rural informatization work.</a:t>
                </a:r>
                <a:endParaRPr lang="zh-CN" altLang="en-US" sz="1600" dirty="0"/>
              </a:p>
            </p:txBody>
          </p:sp>
        </p:grpSp>
      </p:grpSp>
      <p:grpSp>
        <p:nvGrpSpPr>
          <p:cNvPr id="26" name="组合 25"/>
          <p:cNvGrpSpPr/>
          <p:nvPr/>
        </p:nvGrpSpPr>
        <p:grpSpPr>
          <a:xfrm>
            <a:off x="7381566" y="1573857"/>
            <a:ext cx="4616662" cy="2383674"/>
            <a:chOff x="3384716" y="1844566"/>
            <a:chExt cx="2847917" cy="3899038"/>
          </a:xfrm>
        </p:grpSpPr>
        <p:cxnSp>
          <p:nvCxnSpPr>
            <p:cNvPr id="27" name="直接连接符 26"/>
            <p:cNvCxnSpPr/>
            <p:nvPr/>
          </p:nvCxnSpPr>
          <p:spPr>
            <a:xfrm flipV="1">
              <a:off x="3391980" y="5040760"/>
              <a:ext cx="0" cy="57920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28" name="组合 27"/>
            <p:cNvGrpSpPr/>
            <p:nvPr/>
          </p:nvGrpSpPr>
          <p:grpSpPr>
            <a:xfrm>
              <a:off x="3384716" y="1844566"/>
              <a:ext cx="2847917" cy="3899038"/>
              <a:chOff x="1182409" y="2175634"/>
              <a:chExt cx="2847917" cy="3899038"/>
            </a:xfrm>
          </p:grpSpPr>
          <p:sp>
            <p:nvSpPr>
              <p:cNvPr id="29" name="TextBox 28"/>
              <p:cNvSpPr txBox="1"/>
              <p:nvPr/>
            </p:nvSpPr>
            <p:spPr>
              <a:xfrm>
                <a:off x="1182409" y="2175634"/>
                <a:ext cx="652743" cy="369332"/>
              </a:xfrm>
              <a:prstGeom prst="rect">
                <a:avLst/>
              </a:prstGeom>
              <a:noFill/>
            </p:spPr>
            <p:txBody>
              <a:bodyPr wrap="none" rtlCol="0">
                <a:spAutoFit/>
              </a:bodyPr>
              <a:lstStyle/>
              <a:p>
                <a:r>
                  <a:rPr lang="en-US" altLang="zh-CN" b="1" smtClean="0"/>
                  <a:t>2018</a:t>
                </a:r>
                <a:endParaRPr lang="zh-CN" altLang="en-US" b="1" dirty="0"/>
              </a:p>
            </p:txBody>
          </p:sp>
          <p:sp>
            <p:nvSpPr>
              <p:cNvPr id="30" name="TextBox 29"/>
              <p:cNvSpPr txBox="1"/>
              <p:nvPr/>
            </p:nvSpPr>
            <p:spPr>
              <a:xfrm>
                <a:off x="1182409" y="2535242"/>
                <a:ext cx="2847917" cy="3539430"/>
              </a:xfrm>
              <a:prstGeom prst="rect">
                <a:avLst/>
              </a:prstGeom>
              <a:noFill/>
            </p:spPr>
            <p:txBody>
              <a:bodyPr wrap="square" rtlCol="0">
                <a:spAutoFit/>
              </a:bodyPr>
              <a:lstStyle/>
              <a:p>
                <a:r>
                  <a:rPr lang="en-US" altLang="zh-CN" sz="1600" dirty="0"/>
                  <a:t>The central "1" document of 2018 takes the strategy of Rural Revitalization as the main line, deploys the work of agriculture, countryside and farmers in an all-round way, clearly puts forward the implementation of the digital rural strategy, completes the overall planning and design, accelerates the popularization of information technology in rural areas, and bridges the digital divide between urban and rural areas.</a:t>
                </a:r>
                <a:endParaRPr lang="zh-CN" altLang="en-US" sz="1600" dirty="0"/>
              </a:p>
            </p:txBody>
          </p:sp>
        </p:grpSp>
      </p:grpSp>
      <p:cxnSp>
        <p:nvCxnSpPr>
          <p:cNvPr id="4" name="直接连接符 3"/>
          <p:cNvCxnSpPr/>
          <p:nvPr/>
        </p:nvCxnSpPr>
        <p:spPr>
          <a:xfrm flipV="1">
            <a:off x="5501388" y="3821116"/>
            <a:ext cx="706955" cy="14520"/>
          </a:xfrm>
          <a:prstGeom prst="line">
            <a:avLst/>
          </a:prstGeom>
          <a:ln w="38100">
            <a:solidFill>
              <a:schemeClr val="tx1"/>
            </a:solidFill>
            <a:prstDash val="sysDot"/>
          </a:ln>
        </p:spPr>
        <p:style>
          <a:lnRef idx="1">
            <a:schemeClr val="accent1"/>
          </a:lnRef>
          <a:fillRef idx="0">
            <a:schemeClr val="accent1"/>
          </a:fillRef>
          <a:effectRef idx="0">
            <a:schemeClr val="accent1"/>
          </a:effectRef>
          <a:fontRef idx="minor">
            <a:schemeClr val="tx1"/>
          </a:fontRef>
        </p:style>
      </p:cxnSp>
      <p:cxnSp>
        <p:nvCxnSpPr>
          <p:cNvPr id="22" name="直接连接符 21"/>
          <p:cNvCxnSpPr/>
          <p:nvPr/>
        </p:nvCxnSpPr>
        <p:spPr>
          <a:xfrm>
            <a:off x="766232" y="3835636"/>
            <a:ext cx="47520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47121742"/>
      </p:ext>
    </p:extLst>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02BB634496EAB498A685EA26DE87D9A" ma:contentTypeVersion="2" ma:contentTypeDescription="Create a new document." ma:contentTypeScope="" ma:versionID="d754c1b691f26b256599553752d7519d">
  <xsd:schema xmlns:xsd="http://www.w3.org/2001/XMLSchema" xmlns:xs="http://www.w3.org/2001/XMLSchema" xmlns:p="http://schemas.microsoft.com/office/2006/metadata/properties" xmlns:ns1="http://schemas.microsoft.com/sharepoint/v3" xmlns:ns2="ce1d9229-ea97-4c6f-a2f4-dd635208ba85" targetNamespace="http://schemas.microsoft.com/office/2006/metadata/properties" ma:root="true" ma:fieldsID="59cb006743196f0fda619637c9e8a09d" ns1:_="" ns2:_="">
    <xsd:import namespace="http://schemas.microsoft.com/sharepoint/v3"/>
    <xsd:import namespace="ce1d9229-ea97-4c6f-a2f4-dd635208ba85"/>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ce1d9229-ea97-4c6f-a2f4-dd635208ba85"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B83C70C-C8EE-4A92-832C-EEAB450D35B5}"/>
</file>

<file path=customXml/itemProps2.xml><?xml version="1.0" encoding="utf-8"?>
<ds:datastoreItem xmlns:ds="http://schemas.openxmlformats.org/officeDocument/2006/customXml" ds:itemID="{BA1E9267-F291-400A-AA84-3EE68B0070AC}"/>
</file>

<file path=customXml/itemProps3.xml><?xml version="1.0" encoding="utf-8"?>
<ds:datastoreItem xmlns:ds="http://schemas.openxmlformats.org/officeDocument/2006/customXml" ds:itemID="{127101DA-08D5-4854-BB0B-CFC0723A4492}"/>
</file>

<file path=docProps/app.xml><?xml version="1.0" encoding="utf-8"?>
<Properties xmlns="http://schemas.openxmlformats.org/officeDocument/2006/extended-properties" xmlns:vt="http://schemas.openxmlformats.org/officeDocument/2006/docPropsVTypes">
  <TotalTime>2598</TotalTime>
  <Words>3578</Words>
  <Application>Microsoft Office PowerPoint</Application>
  <PresentationFormat>自定义</PresentationFormat>
  <Paragraphs>240</Paragraphs>
  <Slides>20</Slides>
  <Notes>18</Notes>
  <HiddenSlides>0</HiddenSlides>
  <MMClips>0</MMClips>
  <ScaleCrop>false</ScaleCrop>
  <HeadingPairs>
    <vt:vector size="4" baseType="variant">
      <vt:variant>
        <vt:lpstr>主题</vt:lpstr>
      </vt:variant>
      <vt:variant>
        <vt:i4>1</vt:i4>
      </vt:variant>
      <vt:variant>
        <vt:lpstr>幻灯片标题</vt:lpstr>
      </vt:variant>
      <vt:variant>
        <vt:i4>20</vt:i4>
      </vt:variant>
    </vt:vector>
  </HeadingPairs>
  <TitlesOfParts>
    <vt:vector size="21" baseType="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pc</dc:creator>
  <cp:lastModifiedBy>User</cp:lastModifiedBy>
  <cp:revision>255</cp:revision>
  <dcterms:created xsi:type="dcterms:W3CDTF">2018-09-28T06:45:10Z</dcterms:created>
  <dcterms:modified xsi:type="dcterms:W3CDTF">2019-07-22T13:41:37Z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0x010100202BB634496EAB498A685EA26DE87D9A</vt:lpwstr>
  </property>
</Properties>
</file>