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7" r:id="rId3"/>
    <p:sldMasterId id="2147483700" r:id="rId4"/>
  </p:sldMasterIdLst>
  <p:notesMasterIdLst>
    <p:notesMasterId r:id="rId18"/>
  </p:notesMasterIdLst>
  <p:handoutMasterIdLst>
    <p:handoutMasterId r:id="rId19"/>
  </p:handoutMasterIdLst>
  <p:sldIdLst>
    <p:sldId id="580" r:id="rId5"/>
    <p:sldId id="616" r:id="rId6"/>
    <p:sldId id="620" r:id="rId7"/>
    <p:sldId id="609" r:id="rId8"/>
    <p:sldId id="610" r:id="rId9"/>
    <p:sldId id="612" r:id="rId10"/>
    <p:sldId id="611" r:id="rId11"/>
    <p:sldId id="617" r:id="rId12"/>
    <p:sldId id="604" r:id="rId13"/>
    <p:sldId id="596" r:id="rId14"/>
    <p:sldId id="605" r:id="rId15"/>
    <p:sldId id="618" r:id="rId16"/>
    <p:sldId id="574" r:id="rId17"/>
  </p:sldIdLst>
  <p:sldSz cx="12192000" cy="6858000"/>
  <p:notesSz cx="6799263" cy="9929813"/>
  <p:defaultTextStyle>
    <a:defPPr>
      <a:defRPr lang="zh-CN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F39EA99E-1431-4F73-B6AE-2AB082C251AD}">
          <p14:sldIdLst>
            <p14:sldId id="580"/>
            <p14:sldId id="616"/>
            <p14:sldId id="620"/>
            <p14:sldId id="609"/>
            <p14:sldId id="610"/>
            <p14:sldId id="612"/>
            <p14:sldId id="611"/>
            <p14:sldId id="617"/>
            <p14:sldId id="604"/>
            <p14:sldId id="596"/>
            <p14:sldId id="605"/>
            <p14:sldId id="618"/>
            <p14:sldId id="5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  <p15:guide id="5" pos="2139">
          <p15:clr>
            <a:srgbClr val="A4A3A4"/>
          </p15:clr>
        </p15:guide>
        <p15:guide id="6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DDF"/>
    <a:srgbClr val="FEFEFE"/>
    <a:srgbClr val="FF3300"/>
    <a:srgbClr val="673DCF"/>
    <a:srgbClr val="9AD35B"/>
    <a:srgbClr val="71ACF3"/>
    <a:srgbClr val="0DB4FF"/>
    <a:srgbClr val="19B8FF"/>
    <a:srgbClr val="2DBEFF"/>
    <a:srgbClr val="01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86347" autoAdjust="0"/>
  </p:normalViewPr>
  <p:slideViewPr>
    <p:cSldViewPr snapToGrid="0">
      <p:cViewPr>
        <p:scale>
          <a:sx n="59" d="100"/>
          <a:sy n="59" d="100"/>
        </p:scale>
        <p:origin x="-129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28"/>
    </p:cViewPr>
  </p:sorterViewPr>
  <p:notesViewPr>
    <p:cSldViewPr snapToGrid="0">
      <p:cViewPr varScale="1">
        <p:scale>
          <a:sx n="65" d="100"/>
          <a:sy n="65" d="100"/>
        </p:scale>
        <p:origin x="-2706" y="-96"/>
      </p:cViewPr>
      <p:guideLst>
        <p:guide orient="horz" pos="3127"/>
        <p:guide orient="horz" pos="3128"/>
        <p:guide pos="2141"/>
        <p:guide pos="2142"/>
        <p:guide pos="2139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46347" cy="496491"/>
          </a:xfrm>
          <a:prstGeom prst="rect">
            <a:avLst/>
          </a:prstGeom>
        </p:spPr>
        <p:txBody>
          <a:bodyPr vert="horz" lIns="94742" tIns="47373" rIns="94742" bIns="4737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5" y="5"/>
            <a:ext cx="2946347" cy="496491"/>
          </a:xfrm>
          <a:prstGeom prst="rect">
            <a:avLst/>
          </a:prstGeom>
        </p:spPr>
        <p:txBody>
          <a:bodyPr vert="horz" lIns="94742" tIns="47373" rIns="94742" bIns="47373" rtlCol="0"/>
          <a:lstStyle>
            <a:lvl1pPr algn="r">
              <a:defRPr sz="1200"/>
            </a:lvl1pPr>
          </a:lstStyle>
          <a:p>
            <a:fld id="{7DD5A381-A116-4A44-88BF-9878ED4462E8}" type="datetimeFigureOut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8" y="9431604"/>
            <a:ext cx="2946347" cy="496491"/>
          </a:xfrm>
          <a:prstGeom prst="rect">
            <a:avLst/>
          </a:prstGeom>
        </p:spPr>
        <p:txBody>
          <a:bodyPr vert="horz" lIns="94742" tIns="47373" rIns="94742" bIns="4737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5" y="9431604"/>
            <a:ext cx="2946347" cy="496491"/>
          </a:xfrm>
          <a:prstGeom prst="rect">
            <a:avLst/>
          </a:prstGeom>
        </p:spPr>
        <p:txBody>
          <a:bodyPr vert="horz" lIns="94742" tIns="47373" rIns="94742" bIns="47373" rtlCol="0" anchor="b"/>
          <a:lstStyle>
            <a:lvl1pPr algn="r">
              <a:defRPr sz="1200"/>
            </a:lvl1pPr>
          </a:lstStyle>
          <a:p>
            <a:fld id="{BCE1D8FE-E91C-4CD5-8F99-15B07D9EF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41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2946347" cy="498215"/>
          </a:xfrm>
          <a:prstGeom prst="rect">
            <a:avLst/>
          </a:prstGeom>
        </p:spPr>
        <p:txBody>
          <a:bodyPr vert="horz" lIns="94742" tIns="47373" rIns="94742" bIns="4737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5" y="1"/>
            <a:ext cx="2946347" cy="498215"/>
          </a:xfrm>
          <a:prstGeom prst="rect">
            <a:avLst/>
          </a:prstGeom>
        </p:spPr>
        <p:txBody>
          <a:bodyPr vert="horz" lIns="94742" tIns="47373" rIns="94742" bIns="47373" rtlCol="0"/>
          <a:lstStyle>
            <a:lvl1pPr algn="r">
              <a:defRPr sz="1200"/>
            </a:lvl1pPr>
          </a:lstStyle>
          <a:p>
            <a:fld id="{89B4D3A5-1D57-4FEE-BDB4-550BCD0B9A5D}" type="datetimeFigureOut">
              <a:rPr lang="zh-CN" altLang="en-US" smtClean="0"/>
              <a:pPr/>
              <a:t>2019/7/26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2" tIns="47373" rIns="94742" bIns="47373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9" y="4778731"/>
            <a:ext cx="5439410" cy="3909864"/>
          </a:xfrm>
          <a:prstGeom prst="rect">
            <a:avLst/>
          </a:prstGeom>
        </p:spPr>
        <p:txBody>
          <a:bodyPr vert="horz" lIns="94742" tIns="47373" rIns="94742" bIns="47373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8" y="9431605"/>
            <a:ext cx="2946347" cy="498214"/>
          </a:xfrm>
          <a:prstGeom prst="rect">
            <a:avLst/>
          </a:prstGeom>
        </p:spPr>
        <p:txBody>
          <a:bodyPr vert="horz" lIns="94742" tIns="47373" rIns="94742" bIns="4737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5" y="9431605"/>
            <a:ext cx="2946347" cy="498214"/>
          </a:xfrm>
          <a:prstGeom prst="rect">
            <a:avLst/>
          </a:prstGeom>
        </p:spPr>
        <p:txBody>
          <a:bodyPr vert="horz" lIns="94742" tIns="47373" rIns="94742" bIns="47373" rtlCol="0" anchor="b"/>
          <a:lstStyle>
            <a:lvl1pPr algn="r">
              <a:defRPr sz="1200"/>
            </a:lvl1pPr>
          </a:lstStyle>
          <a:p>
            <a:fld id="{FF917E4F-E944-45A6-A289-6CF6518C8B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14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88900" y="744538"/>
            <a:ext cx="6621463" cy="3724275"/>
          </a:xfrm>
          <a:ln/>
        </p:spPr>
      </p:sp>
      <p:sp>
        <p:nvSpPr>
          <p:cNvPr id="40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CN" sz="1200" b="1" i="0" kern="1200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0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D47F32-540D-438F-A0BB-A6E0DB8E3E28}" type="slidenum">
              <a:rPr lang="en-US" altLang="zh-CN"/>
              <a:pPr/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7720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7E4F-E944-45A6-A289-6CF6518C8B8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479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7E4F-E944-45A6-A289-6CF6518C8B8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1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0757-BB9F-4595-A35C-F55239454685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6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7E4F-E944-45A6-A289-6CF6518C8B8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3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7E4F-E944-45A6-A289-6CF6518C8B8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17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7E4F-E944-45A6-A289-6CF6518C8B8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37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7E4F-E944-45A6-A289-6CF6518C8B8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25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7E4F-E944-45A6-A289-6CF6518C8B8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68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7E4F-E944-45A6-A289-6CF6518C8B8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73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7E4F-E944-45A6-A289-6CF6518C8B8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56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04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262637"/>
            <a:ext cx="10363200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16936" y="4437046"/>
            <a:ext cx="8534400" cy="707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6669364"/>
            <a:ext cx="12192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78930-21E9-4907-88E5-9C153E545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cxnSpLocks noChangeShapeType="1"/>
          </p:cNvCxnSpPr>
          <p:nvPr/>
        </p:nvCxnSpPr>
        <p:spPr bwMode="auto">
          <a:xfrm>
            <a:off x="0" y="976316"/>
            <a:ext cx="12192000" cy="1587"/>
          </a:xfrm>
          <a:prstGeom prst="line">
            <a:avLst/>
          </a:prstGeom>
          <a:ln w="19050" cmpd="sng">
            <a:solidFill>
              <a:schemeClr val="tx2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99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3042\Desktop\22222\Nipic_2531170_20131226151725468000 [转换]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2171-163F-4C9D-8062-3257AD747D5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9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97F284F-0C68-47B1-8C37-B3D1273E35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5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296E-9DD1-40AA-B515-198AC4A882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6F2A7D-D988-4140-8D70-57D1751483C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" name="Picture 2" descr="C:\Documents and Settings\3042\Desktop\22222\Nipic_2531170_20131226151725468000 [转换]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17"/>
            <a:ext cx="12192000" cy="6860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91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603-55FC-41F4-867A-1EFB03E9AA8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6F2A7D-D988-4140-8D70-57D1751483C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" name="Picture 2" descr="C:\Documents and Settings\3042\Desktop\22222\Nipic_2531170_20131226151725468000 [转换]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</p:spPr>
      </p:pic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F284F-0C68-47B1-8C37-B3D1273E35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2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B751-D342-4ACE-8112-6FCB465A14D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6F2A7D-D988-4140-8D70-57D1751483C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Picture 2" descr="C:\Documents and Settings\3042\Desktop\22222\Nipic_2531170_20131226151725468000 [转换]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</p:spPr>
      </p:pic>
      <p:sp>
        <p:nvSpPr>
          <p:cNvPr id="13" name="灯片编号占位符 5"/>
          <p:cNvSpPr txBox="1">
            <a:spLocks/>
          </p:cNvSpPr>
          <p:nvPr userDrawn="1"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F284F-0C68-47B1-8C37-B3D1273E35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12D9-A873-4837-B254-D64CBA2AC57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6F2A7D-D988-4140-8D70-57D1751483C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0" name="Picture 2" descr="C:\Documents and Settings\3042\Desktop\22222\Nipic_2531170_20131226151725468000 [转换]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</p:spPr>
      </p:pic>
      <p:sp>
        <p:nvSpPr>
          <p:cNvPr id="12" name="灯片编号占位符 5"/>
          <p:cNvSpPr txBox="1">
            <a:spLocks/>
          </p:cNvSpPr>
          <p:nvPr userDrawn="1"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F284F-0C68-47B1-8C37-B3D1273E35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25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28F-56BB-44F8-93BE-A081CA0B7D9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6F2A7D-D988-4140-8D70-57D1751483C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icture 2" descr="C:\Documents and Settings\3042\Desktop\22222\Nipic_2531170_20131226151725468000 [转换]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</p:spPr>
      </p:pic>
      <p:sp>
        <p:nvSpPr>
          <p:cNvPr id="8" name="灯片编号占位符 5"/>
          <p:cNvSpPr txBox="1">
            <a:spLocks/>
          </p:cNvSpPr>
          <p:nvPr userDrawn="1"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F284F-0C68-47B1-8C37-B3D1273E35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35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999A-6D10-46AE-A855-F288FFD6452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6F2A7D-D988-4140-8D70-57D1751483C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Picture 2" descr="C:\Documents and Settings\3042\Desktop\22222\Nipic_2531170_20131226151725468000 [转换]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</p:spPr>
      </p:pic>
      <p:sp>
        <p:nvSpPr>
          <p:cNvPr id="7" name="灯片编号占位符 5"/>
          <p:cNvSpPr txBox="1">
            <a:spLocks/>
          </p:cNvSpPr>
          <p:nvPr userDrawn="1"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F284F-0C68-47B1-8C37-B3D1273E35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0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ED7B-F481-4112-A981-C60F0DCABE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6F2A7D-D988-4140-8D70-57D1751483C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Picture 2" descr="C:\Documents and Settings\3042\Desktop\22222\Nipic_2531170_20131226151725468000 [转换]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</p:spPr>
      </p:pic>
      <p:sp>
        <p:nvSpPr>
          <p:cNvPr id="10" name="灯片编号占位符 5"/>
          <p:cNvSpPr txBox="1">
            <a:spLocks/>
          </p:cNvSpPr>
          <p:nvPr userDrawn="1"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F284F-0C68-47B1-8C37-B3D1273E35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6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596" y="66786"/>
            <a:ext cx="11343044" cy="625219"/>
          </a:xfrm>
        </p:spPr>
        <p:txBody>
          <a:bodyPr/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8930-21E9-4907-88E5-9C153E5457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0" y="6669364"/>
            <a:ext cx="121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0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613-70C1-446C-A322-1F2EF30F5FD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6F2A7D-D988-4140-8D70-57D1751483C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Picture 2" descr="C:\Documents and Settings\3042\Desktop\22222\Nipic_2531170_20131226151725468000 [转换]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</p:spPr>
      </p:pic>
      <p:sp>
        <p:nvSpPr>
          <p:cNvPr id="10" name="灯片编号占位符 5"/>
          <p:cNvSpPr txBox="1">
            <a:spLocks/>
          </p:cNvSpPr>
          <p:nvPr userDrawn="1"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F284F-0C68-47B1-8C37-B3D1273E35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79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A0AD-B313-4ACC-B2CD-A9446F5715E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6F2A7D-D988-4140-8D70-57D1751483C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" name="Picture 2" descr="C:\Documents and Settings\3042\Desktop\22222\Nipic_2531170_20131226151725468000 [转换]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</p:spPr>
      </p:pic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F284F-0C68-47B1-8C37-B3D1273E35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6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9018-1E5C-4B8E-8F91-E1A0B34E46C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6F2A7D-D988-4140-8D70-57D1751483C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" name="Picture 2" descr="C:\Documents and Settings\3042\Desktop\22222\Nipic_2531170_20131226151725468000 [转换]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</p:spPr>
      </p:pic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F284F-0C68-47B1-8C37-B3D1273E35C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01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CD5E-5C71-42E0-B27C-A1B3C93836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2A7D-D988-4140-8D70-57D1751483C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" name="Picture 2" descr="C:\Documents and Settings\3042\Desktop\22222\Nipic_2531170_20131226151725468000 [转换]-03.jpg">
            <a:extLst>
              <a:ext uri="{FF2B5EF4-FFF2-40B4-BE49-F238E27FC236}">
                <a16:creationId xmlns:a16="http://schemas.microsoft.com/office/drawing/2014/main" xmlns="" id="{E7944D5C-DE9D-4BBD-9414-4A88D37451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021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04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262637"/>
            <a:ext cx="10363200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16936" y="4437046"/>
            <a:ext cx="8534400" cy="707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6669364"/>
            <a:ext cx="12192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596" y="66786"/>
            <a:ext cx="11343044" cy="625219"/>
          </a:xfrm>
        </p:spPr>
        <p:txBody>
          <a:bodyPr/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8930-21E9-4907-88E5-9C153E545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0" y="6669364"/>
            <a:ext cx="121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78930-21E9-4907-88E5-9C153E545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4AFB7320-EEA2-423E-A828-6E6A2953F6E8}" type="datetime1">
              <a:rPr lang="zh-CN" altLang="en-US" smtClean="0">
                <a:solidFill>
                  <a:prstClr val="black"/>
                </a:solidFill>
              </a:rPr>
              <a:pPr/>
              <a:t>2019/7/26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EE5F-95C6-4EBE-9D3A-99C59EF5CB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3" y="29122"/>
            <a:ext cx="12206553" cy="68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78930-21E9-4907-88E5-9C153E545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78930-21E9-4907-88E5-9C153E545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78930-21E9-4907-88E5-9C153E5457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6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-蓝色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54" y="604045"/>
            <a:ext cx="3533773" cy="3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8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4AFB7320-EEA2-423E-A828-6E6A2953F6E8}" type="datetime1">
              <a:rPr lang="zh-CN" altLang="en-US" smtClean="0"/>
              <a:t>2019/7/26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EE5F-95C6-4EBE-9D3A-99C59EF5CB8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3" y="29122"/>
            <a:ext cx="12206553" cy="68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78930-21E9-4907-88E5-9C153E5457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8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78930-21E9-4907-88E5-9C153E5457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4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-蓝色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54" y="604045"/>
            <a:ext cx="3533773" cy="3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262635"/>
            <a:ext cx="10363200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16936" y="4437046"/>
            <a:ext cx="8534400" cy="707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6669364"/>
            <a:ext cx="12192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596" y="66786"/>
            <a:ext cx="11343044" cy="625219"/>
          </a:xfrm>
        </p:spPr>
        <p:txBody>
          <a:bodyPr/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8930-21E9-4907-88E5-9C153E545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0" y="6669364"/>
            <a:ext cx="121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3599" y="66786"/>
            <a:ext cx="10590343" cy="625219"/>
          </a:xfrm>
          <a:prstGeom prst="rect">
            <a:avLst/>
          </a:prstGeom>
        </p:spPr>
        <p:txBody>
          <a:bodyPr vert="horz" lIns="91432" tIns="45718" rIns="91432" bIns="45718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7579" y="951481"/>
            <a:ext cx="11486572" cy="4706280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47200" y="6669361"/>
            <a:ext cx="2844800" cy="195336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78930-21E9-4907-88E5-9C153E5457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rot="5400000">
            <a:off x="-35602" y="267557"/>
            <a:ext cx="360000" cy="21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-78943" y="267557"/>
            <a:ext cx="360000" cy="21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763111"/>
            <a:ext cx="12192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6669364"/>
            <a:ext cx="121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E:\工作文件\01. 日常工作\20100317-m_院宣传册\宣传册定稿\20110316-宣传册-定稿\工信部\矢量金毛字体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79577" y="6709792"/>
            <a:ext cx="1432848" cy="116632"/>
          </a:xfrm>
          <a:prstGeom prst="rect">
            <a:avLst/>
          </a:prstGeom>
          <a:noFill/>
        </p:spPr>
      </p:pic>
      <p:grpSp>
        <p:nvGrpSpPr>
          <p:cNvPr id="22" name="组合 21"/>
          <p:cNvGrpSpPr/>
          <p:nvPr/>
        </p:nvGrpSpPr>
        <p:grpSpPr>
          <a:xfrm>
            <a:off x="7" y="50261"/>
            <a:ext cx="367577" cy="658269"/>
            <a:chOff x="152400" y="241012"/>
            <a:chExt cx="341784" cy="360040"/>
          </a:xfrm>
        </p:grpSpPr>
        <p:sp>
          <p:nvSpPr>
            <p:cNvPr id="19" name="矩形 18"/>
            <p:cNvSpPr/>
            <p:nvPr userDrawn="1"/>
          </p:nvSpPr>
          <p:spPr>
            <a:xfrm>
              <a:off x="152400" y="241012"/>
              <a:ext cx="341784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prstClr val="white"/>
                </a:solidFill>
              </a:endParaRPr>
            </a:p>
          </p:txBody>
        </p:sp>
        <p:cxnSp>
          <p:nvCxnSpPr>
            <p:cNvPr id="20" name="直接连接符 19"/>
            <p:cNvCxnSpPr/>
            <p:nvPr userDrawn="1"/>
          </p:nvCxnSpPr>
          <p:spPr>
            <a:xfrm rot="5400000">
              <a:off x="80698" y="420218"/>
              <a:ext cx="3600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 userDrawn="1"/>
          </p:nvCxnSpPr>
          <p:spPr>
            <a:xfrm rot="5400000">
              <a:off x="48192" y="420218"/>
              <a:ext cx="360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167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3" r:id="rId4"/>
    <p:sldLayoutId id="2147483684" r:id="rId5"/>
    <p:sldLayoutId id="2147483685" r:id="rId6"/>
    <p:sldLayoutId id="2147483686" r:id="rId7"/>
  </p:sldLayoutIdLst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  <p:hf hdr="0" ftr="0" dt="0"/>
  <p:txStyles>
    <p:titleStyle>
      <a:lvl1pPr algn="l" defTabSz="914309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3598" y="66786"/>
            <a:ext cx="10590343" cy="625219"/>
          </a:xfrm>
          <a:prstGeom prst="rect">
            <a:avLst/>
          </a:prstGeom>
        </p:spPr>
        <p:txBody>
          <a:bodyPr vert="horz" lIns="91434" tIns="45718" rIns="91434" bIns="45718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7579" y="951481"/>
            <a:ext cx="11486572" cy="4706280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47200" y="6669361"/>
            <a:ext cx="2844800" cy="195336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D1678930-21E9-4907-88E5-9C153E545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5400000">
            <a:off x="-35602" y="267557"/>
            <a:ext cx="360000" cy="21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-78943" y="267557"/>
            <a:ext cx="360000" cy="21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763111"/>
            <a:ext cx="12192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6669364"/>
            <a:ext cx="121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E:\工作文件\01. 日常工作\20100317-m_院宣传册\宣传册定稿\20110316-宣传册-定稿\工信部\矢量金毛字体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9577" y="6709792"/>
            <a:ext cx="1432848" cy="116632"/>
          </a:xfrm>
          <a:prstGeom prst="rect">
            <a:avLst/>
          </a:prstGeom>
          <a:noFill/>
        </p:spPr>
      </p:pic>
      <p:grpSp>
        <p:nvGrpSpPr>
          <p:cNvPr id="22" name="组合 21"/>
          <p:cNvGrpSpPr/>
          <p:nvPr/>
        </p:nvGrpSpPr>
        <p:grpSpPr>
          <a:xfrm>
            <a:off x="4" y="50261"/>
            <a:ext cx="367577" cy="658269"/>
            <a:chOff x="152400" y="241012"/>
            <a:chExt cx="341784" cy="360040"/>
          </a:xfrm>
        </p:grpSpPr>
        <p:sp>
          <p:nvSpPr>
            <p:cNvPr id="19" name="矩形 18"/>
            <p:cNvSpPr/>
            <p:nvPr userDrawn="1"/>
          </p:nvSpPr>
          <p:spPr>
            <a:xfrm>
              <a:off x="152400" y="241012"/>
              <a:ext cx="341784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20" name="直接连接符 19"/>
            <p:cNvCxnSpPr/>
            <p:nvPr userDrawn="1"/>
          </p:nvCxnSpPr>
          <p:spPr>
            <a:xfrm rot="5400000">
              <a:off x="80698" y="420218"/>
              <a:ext cx="3600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 userDrawn="1"/>
          </p:nvCxnSpPr>
          <p:spPr>
            <a:xfrm rot="5400000">
              <a:off x="48192" y="420218"/>
              <a:ext cx="360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506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  <p:hf hdr="0" ftr="0" dt="0"/>
  <p:txStyles>
    <p:titleStyle>
      <a:lvl1pPr algn="l" defTabSz="914332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defTabSz="91433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D4B6243-E12F-4430-B2F5-1182CC4B361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2019/7/26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>
            <a:lvl1pPr algn="r">
              <a:defRPr sz="19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9170"/>
            <a:fld id="{197F284F-0C68-47B1-8C37-B3D1273E35CF}" type="slidenum">
              <a:rPr lang="zh-CN" altLang="en-US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3599" y="66786"/>
            <a:ext cx="10590343" cy="625219"/>
          </a:xfrm>
          <a:prstGeom prst="rect">
            <a:avLst/>
          </a:prstGeom>
        </p:spPr>
        <p:txBody>
          <a:bodyPr vert="horz" lIns="91432" tIns="45718" rIns="91432" bIns="45718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7579" y="951481"/>
            <a:ext cx="11486572" cy="4706280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47200" y="6669361"/>
            <a:ext cx="2844800" cy="195336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78930-21E9-4907-88E5-9C153E545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5400000">
            <a:off x="-35602" y="267557"/>
            <a:ext cx="360000" cy="21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-78943" y="267557"/>
            <a:ext cx="360000" cy="21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763111"/>
            <a:ext cx="12192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6669364"/>
            <a:ext cx="121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E:\工作文件\01. 日常工作\20100317-m_院宣传册\宣传册定稿\20110316-宣传册-定稿\工信部\矢量金毛字体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79577" y="6709792"/>
            <a:ext cx="1432848" cy="116632"/>
          </a:xfrm>
          <a:prstGeom prst="rect">
            <a:avLst/>
          </a:prstGeom>
          <a:noFill/>
        </p:spPr>
      </p:pic>
      <p:grpSp>
        <p:nvGrpSpPr>
          <p:cNvPr id="22" name="组合 21"/>
          <p:cNvGrpSpPr/>
          <p:nvPr/>
        </p:nvGrpSpPr>
        <p:grpSpPr>
          <a:xfrm>
            <a:off x="7" y="50261"/>
            <a:ext cx="367577" cy="658269"/>
            <a:chOff x="152400" y="241012"/>
            <a:chExt cx="341784" cy="360040"/>
          </a:xfrm>
        </p:grpSpPr>
        <p:sp>
          <p:nvSpPr>
            <p:cNvPr id="19" name="矩形 18"/>
            <p:cNvSpPr/>
            <p:nvPr userDrawn="1"/>
          </p:nvSpPr>
          <p:spPr>
            <a:xfrm>
              <a:off x="152400" y="241012"/>
              <a:ext cx="341784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20" name="直接连接符 19"/>
            <p:cNvCxnSpPr/>
            <p:nvPr userDrawn="1"/>
          </p:nvCxnSpPr>
          <p:spPr>
            <a:xfrm rot="5400000">
              <a:off x="80698" y="420218"/>
              <a:ext cx="3600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 userDrawn="1"/>
          </p:nvCxnSpPr>
          <p:spPr>
            <a:xfrm rot="5400000">
              <a:off x="48192" y="420218"/>
              <a:ext cx="360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45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  <p:hf hdr="0" ftr="0" dt="0"/>
  <p:txStyles>
    <p:titleStyle>
      <a:lvl1pPr algn="l" defTabSz="914309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" y="-622"/>
            <a:ext cx="12187455" cy="701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 txBox="1">
            <a:spLocks/>
          </p:cNvSpPr>
          <p:nvPr/>
        </p:nvSpPr>
        <p:spPr>
          <a:xfrm>
            <a:off x="3215801" y="4581128"/>
            <a:ext cx="6508791" cy="1217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9193" y="4352508"/>
            <a:ext cx="5122870" cy="1674296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kern="20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Meimei</a:t>
            </a:r>
            <a:r>
              <a:rPr lang="en-US" altLang="zh-CN" sz="2800" b="1" kern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Dang</a:t>
            </a:r>
          </a:p>
          <a:p>
            <a:pPr algn="ctr">
              <a:lnSpc>
                <a:spcPct val="120000"/>
              </a:lnSpc>
            </a:pPr>
            <a:r>
              <a:rPr lang="en-US" altLang="zh-CN" sz="2800" b="1" kern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CAICT, China  </a:t>
            </a:r>
          </a:p>
          <a:p>
            <a:pPr algn="ctr">
              <a:lnSpc>
                <a:spcPct val="120000"/>
              </a:lnSpc>
            </a:pPr>
            <a:r>
              <a:rPr lang="en-US" altLang="zh-CN" sz="2800" b="1" kern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08/2019</a:t>
            </a:r>
            <a:endParaRPr lang="en-US" altLang="zh-CN" sz="2800" kern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1473" y="1404645"/>
            <a:ext cx="797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Big Data Platform of Universal Service for Targeted Poverty Alleviation</a:t>
            </a:r>
            <a:endParaRPr lang="en-US" altLang="zh-CN" sz="2800" b="1" cap="small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4556619"/>
      </p:ext>
    </p:extLst>
  </p:cSld>
  <p:clrMapOvr>
    <a:masterClrMapping/>
  </p:clrMapOvr>
  <p:transition spd="slow" advTm="1332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EE5F-95C6-4EBE-9D3A-99C59EF5CB87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-125007" y="26513"/>
            <a:ext cx="12115800" cy="113453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altLang="zh-CN" sz="39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3.5 </a:t>
            </a:r>
            <a:r>
              <a:rPr lang="en-US" altLang="zh-CN" sz="39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Achievement  of </a:t>
            </a:r>
            <a:r>
              <a:rPr lang="en-US" altLang="zh-CN" sz="39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universal service in Gansu Province</a:t>
            </a:r>
            <a:endParaRPr lang="zh-CN" altLang="en-US" sz="4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3" y="1480804"/>
            <a:ext cx="11779250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EE5F-95C6-4EBE-9D3A-99C59EF5CB87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-123092" y="59723"/>
            <a:ext cx="12115800" cy="113453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3.6  Expanded 4G network coverage in rural 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areas</a:t>
            </a:r>
            <a:endParaRPr lang="en-US" altLang="zh-CN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7" y="1531139"/>
            <a:ext cx="10495901" cy="515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1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39" y="2055500"/>
            <a:ext cx="2636544" cy="213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453560" y="276648"/>
            <a:ext cx="10590343" cy="625219"/>
          </a:xfrm>
        </p:spPr>
        <p:txBody>
          <a:bodyPr/>
          <a:lstStyle/>
          <a:p>
            <a:pPr algn="ctr"/>
            <a:r>
              <a:rPr lang="en-US" altLang="zh-CN" sz="4400" dirty="0" smtClean="0"/>
              <a:t>Summary</a:t>
            </a:r>
            <a:endParaRPr lang="zh-CN" altLang="en-US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6" y="1187450"/>
            <a:ext cx="5895975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11" y="4189845"/>
            <a:ext cx="2481541" cy="224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6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"/>
            <a:ext cx="12192000" cy="129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20283" y="2461777"/>
            <a:ext cx="7439823" cy="175432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ea"/>
              </a:rPr>
              <a:t>THANK YOU FOR YOUR LISTENING!</a:t>
            </a:r>
            <a:endParaRPr lang="en-US" altLang="zh-CN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54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3717" y="780288"/>
            <a:ext cx="3076497" cy="6077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-144693" y="3256276"/>
            <a:ext cx="3225301" cy="73152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r" defTabSz="1219140"/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CONTENTS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197100" y="3068655"/>
            <a:ext cx="7132347" cy="1139625"/>
            <a:chOff x="3028494" y="3038216"/>
            <a:chExt cx="3789471" cy="569868"/>
          </a:xfrm>
          <a:solidFill>
            <a:schemeClr val="bg1"/>
          </a:solidFill>
        </p:grpSpPr>
        <p:sp>
          <p:nvSpPr>
            <p:cNvPr id="36" name="矩形 35"/>
            <p:cNvSpPr/>
            <p:nvPr/>
          </p:nvSpPr>
          <p:spPr>
            <a:xfrm>
              <a:off x="3028494" y="3038216"/>
              <a:ext cx="703708" cy="56986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b="1" dirty="0">
                  <a:solidFill>
                    <a:srgbClr val="4F81BD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44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820031" y="3047876"/>
              <a:ext cx="2997934" cy="5602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219140"/>
              <a:r>
                <a:rPr lang="en-US" altLang="zh-CN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Technical infrastructure of the big data platform</a:t>
              </a:r>
              <a:endPara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97108" y="1828778"/>
            <a:ext cx="7132339" cy="1139625"/>
            <a:chOff x="3028498" y="3038214"/>
            <a:chExt cx="3789467" cy="569868"/>
          </a:xfrm>
        </p:grpSpPr>
        <p:sp>
          <p:nvSpPr>
            <p:cNvPr id="25" name="矩形 24"/>
            <p:cNvSpPr/>
            <p:nvPr/>
          </p:nvSpPr>
          <p:spPr>
            <a:xfrm>
              <a:off x="3820030" y="3038214"/>
              <a:ext cx="2997935" cy="5698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zh-CN" altLang="en-US" sz="28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028498" y="3038214"/>
              <a:ext cx="703704" cy="5698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b="1" dirty="0">
                  <a:solidFill>
                    <a:srgbClr val="4F81BD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87810" y="4316794"/>
            <a:ext cx="7144753" cy="1139625"/>
            <a:chOff x="3028494" y="3038216"/>
            <a:chExt cx="3796439" cy="569868"/>
          </a:xfrm>
        </p:grpSpPr>
        <p:sp>
          <p:nvSpPr>
            <p:cNvPr id="15" name="矩形 14"/>
            <p:cNvSpPr/>
            <p:nvPr/>
          </p:nvSpPr>
          <p:spPr>
            <a:xfrm>
              <a:off x="3028494" y="3038216"/>
              <a:ext cx="709592" cy="5698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b="1" dirty="0">
                  <a:solidFill>
                    <a:srgbClr val="4F81BD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4400" b="1" dirty="0">
                <a:solidFill>
                  <a:srgbClr val="4F81B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820031" y="3038217"/>
              <a:ext cx="3004902" cy="569867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40"/>
              <a:r>
                <a:rPr lang="en-US" altLang="zh-CN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Big data platform shows progress of universal service</a:t>
              </a:r>
              <a:endPara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09" y="6240788"/>
            <a:ext cx="5140662" cy="39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灯片编号占位符 1"/>
          <p:cNvSpPr txBox="1">
            <a:spLocks/>
          </p:cNvSpPr>
          <p:nvPr/>
        </p:nvSpPr>
        <p:spPr>
          <a:xfrm>
            <a:off x="9347200" y="6669361"/>
            <a:ext cx="2844800" cy="195336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defPPr>
              <a:defRPr lang="zh-CN"/>
            </a:defPPr>
            <a:lvl1pPr marL="0" algn="r" defTabSz="91430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5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B9EE5F-95C6-4EBE-9D3A-99C59EF5CB87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851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74168" y="44968"/>
            <a:ext cx="11596089" cy="113453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altLang="zh-CN" sz="4000" b="1" dirty="0" smtClean="0">
                <a:solidFill>
                  <a:srgbClr val="C00000"/>
                </a:solidFill>
                <a:latin typeface="微软雅黑" pitchFamily="34" charset="-122"/>
              </a:rPr>
              <a:t>1.   Background</a:t>
            </a:r>
            <a:endParaRPr lang="zh-CN" altLang="en-US" sz="4800" b="1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347200" y="6669361"/>
            <a:ext cx="2844800" cy="195336"/>
          </a:xfrm>
        </p:spPr>
        <p:txBody>
          <a:bodyPr/>
          <a:lstStyle/>
          <a:p>
            <a:fld id="{6BB9EE5F-95C6-4EBE-9D3A-99C59EF5CB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0" y="1429503"/>
            <a:ext cx="11126787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9291"/>
    </mc:Choice>
    <mc:Fallback xmlns="">
      <p:transition advTm="7929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EE5F-95C6-4EBE-9D3A-99C59EF5CB87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-123092" y="59723"/>
            <a:ext cx="12115800" cy="113453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377">
              <a:defRPr/>
            </a:pPr>
            <a:r>
              <a:rPr lang="en-US" altLang="zh-CN" sz="4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2. Technical </a:t>
            </a:r>
            <a:r>
              <a:rPr lang="en-US" altLang="zh-CN" sz="4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infrastructure </a:t>
            </a:r>
            <a:r>
              <a:rPr lang="en-US" altLang="zh-CN" sz="4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of the big data platform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79300"/>
            <a:ext cx="12058650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8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EE5F-95C6-4EBE-9D3A-99C59EF5CB87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93" name="标题 1"/>
          <p:cNvSpPr txBox="1">
            <a:spLocks/>
          </p:cNvSpPr>
          <p:nvPr/>
        </p:nvSpPr>
        <p:spPr>
          <a:xfrm>
            <a:off x="-123092" y="59723"/>
            <a:ext cx="12115800" cy="113453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377">
              <a:defRPr/>
            </a:pPr>
            <a:r>
              <a:rPr lang="en-US" altLang="zh-CN" sz="4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2. Technical infrastructure of the big data platform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3" y="1531603"/>
            <a:ext cx="11852275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4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-123092" y="59723"/>
            <a:ext cx="12115800" cy="113453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377">
              <a:defRPr/>
            </a:pPr>
            <a:r>
              <a:rPr lang="en-US" altLang="zh-CN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3.1  Progress </a:t>
            </a:r>
            <a:r>
              <a:rPr lang="en-US" altLang="zh-CN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of 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China broadband </a:t>
            </a:r>
            <a:r>
              <a:rPr lang="en-US" altLang="zh-CN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universal service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61785"/>
            <a:ext cx="3200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EE5F-95C6-4EBE-9D3A-99C59EF5CB87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-123092" y="59723"/>
            <a:ext cx="12115800" cy="113453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377">
              <a:defRPr/>
            </a:pPr>
            <a:r>
              <a:rPr lang="en-US" altLang="zh-CN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3.2 Achievement  of China broadband </a:t>
            </a:r>
            <a:r>
              <a:rPr lang="en-US" altLang="zh-CN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universal service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62" y="2460966"/>
            <a:ext cx="29051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îṧḻîḍê">
            <a:extLst>
              <a:ext uri="{FF2B5EF4-FFF2-40B4-BE49-F238E27FC236}">
                <a16:creationId xmlns:a16="http://schemas.microsoft.com/office/drawing/2014/main" xmlns="" id="{9B5F056E-198C-47B3-BC4D-CBD89576D15E}"/>
              </a:ext>
            </a:extLst>
          </p:cNvPr>
          <p:cNvSpPr/>
          <p:nvPr/>
        </p:nvSpPr>
        <p:spPr>
          <a:xfrm flipH="1">
            <a:off x="5650449" y="1741630"/>
            <a:ext cx="5834645" cy="4459816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800" b="1" dirty="0"/>
              <a:t>The first three batches of pilot </a:t>
            </a:r>
            <a:r>
              <a:rPr lang="en-US" altLang="zh-CN" sz="2800" b="1" dirty="0" smtClean="0"/>
              <a:t>projects</a:t>
            </a:r>
            <a:r>
              <a:rPr lang="en-US" altLang="zh-CN" sz="2800" b="1" dirty="0"/>
              <a:t>: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/>
              <a:t>cover 326 cities in 27 provinces</a:t>
            </a:r>
          </a:p>
          <a:p>
            <a:endParaRPr lang="en-US" altLang="zh-CN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</a:rPr>
              <a:t>130,000 </a:t>
            </a:r>
            <a:r>
              <a:rPr lang="en-US" altLang="zh-CN" sz="2800" b="1" dirty="0">
                <a:solidFill>
                  <a:srgbClr val="FF0000"/>
                </a:solidFill>
              </a:rPr>
              <a:t>administrative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villages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are connected to fiber network, including </a:t>
            </a:r>
            <a:r>
              <a:rPr lang="en-US" altLang="zh-CN" sz="2800" b="1" dirty="0">
                <a:solidFill>
                  <a:srgbClr val="FF0000"/>
                </a:solidFill>
              </a:rPr>
              <a:t>43,000 impoverished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villages</a:t>
            </a:r>
            <a:r>
              <a:rPr lang="en-US" altLang="zh-CN" sz="2800" b="1" dirty="0" smtClean="0"/>
              <a:t>.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43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2"/>
          <p:cNvSpPr>
            <a:spLocks noGrp="1"/>
          </p:cNvSpPr>
          <p:nvPr/>
        </p:nvSpPr>
        <p:spPr>
          <a:xfrm>
            <a:off x="9188625" y="6625874"/>
            <a:ext cx="2844800" cy="195336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defPPr>
              <a:defRPr lang="zh-CN"/>
            </a:defPPr>
            <a:lvl1pPr marL="0" algn="r" defTabSz="91430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5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678930-21E9-4907-88E5-9C153E545734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0" name="išľîdé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586E93-78D2-4515-A481-F3B1E13C228D}"/>
              </a:ext>
            </a:extLst>
          </p:cNvPr>
          <p:cNvSpPr txBox="1"/>
          <p:nvPr/>
        </p:nvSpPr>
        <p:spPr>
          <a:xfrm>
            <a:off x="728493" y="5399024"/>
            <a:ext cx="4994675" cy="1181130"/>
          </a:xfrm>
          <a:prstGeom prst="rect">
            <a:avLst/>
          </a:prstGeom>
          <a:noFill/>
        </p:spPr>
        <p:txBody>
          <a:bodyPr wrap="none" lIns="91422" tIns="45711" rIns="91422" bIns="45711" numCol="1">
            <a:prstTxWarp prst="textPlain">
              <a:avLst/>
            </a:prstTxWarp>
            <a:noAutofit/>
          </a:bodyPr>
          <a:lstStyle>
            <a:defPPr>
              <a:defRPr lang="zh-CN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4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ïšḻîďe">
            <a:extLst>
              <a:ext uri="{FF2B5EF4-FFF2-40B4-BE49-F238E27FC236}">
                <a16:creationId xmlns="" xmlns:a16="http://schemas.microsoft.com/office/drawing/2014/main" xmlns:lc="http://schemas.openxmlformats.org/drawingml/2006/lockedCanvas" id="{B92EA27B-5EA7-4F43-8965-B30C9C2EE6D1}"/>
              </a:ext>
            </a:extLst>
          </p:cNvPr>
          <p:cNvSpPr txBox="1"/>
          <p:nvPr/>
        </p:nvSpPr>
        <p:spPr>
          <a:xfrm>
            <a:off x="6198876" y="5253191"/>
            <a:ext cx="4930677" cy="13726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latin typeface="+mj-ea"/>
                <a:ea typeface="+mj-ea"/>
              </a:rPr>
              <a:t>In severely </a:t>
            </a:r>
            <a:r>
              <a:rPr lang="en-US" altLang="zh-CN" sz="1600" dirty="0">
                <a:latin typeface="+mj-ea"/>
                <a:ea typeface="+mj-ea"/>
              </a:rPr>
              <a:t>impoverished </a:t>
            </a:r>
            <a:r>
              <a:rPr lang="en-US" altLang="zh-CN" sz="1600" dirty="0" smtClean="0">
                <a:latin typeface="+mj-ea"/>
                <a:ea typeface="+mj-ea"/>
              </a:rPr>
              <a:t>areas, 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</a:rPr>
              <a:t>98%</a:t>
            </a:r>
            <a:r>
              <a:rPr lang="en-US" altLang="zh-CN" sz="1600" dirty="0" smtClean="0">
                <a:latin typeface="+mj-ea"/>
                <a:ea typeface="+mj-ea"/>
              </a:rPr>
              <a:t>  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</a:rPr>
              <a:t>impoverished </a:t>
            </a:r>
            <a:r>
              <a:rPr lang="en-US" altLang="zh-CN" sz="1600" b="1" dirty="0" smtClean="0">
                <a:solidFill>
                  <a:srgbClr val="FF0000"/>
                </a:solidFill>
                <a:latin typeface="+mj-ea"/>
              </a:rPr>
              <a:t>villages  </a:t>
            </a:r>
            <a:r>
              <a:rPr lang="en-US" altLang="zh-CN" sz="1600" dirty="0" smtClean="0">
                <a:latin typeface="+mj-ea"/>
                <a:ea typeface="+mj-ea"/>
              </a:rPr>
              <a:t>have </a:t>
            </a:r>
            <a:r>
              <a:rPr lang="en-US" altLang="zh-CN" sz="1600" dirty="0">
                <a:latin typeface="+mj-ea"/>
                <a:ea typeface="+mj-ea"/>
              </a:rPr>
              <a:t>access to </a:t>
            </a:r>
            <a:r>
              <a:rPr lang="en-US" altLang="zh-CN" sz="1600" dirty="0" smtClean="0">
                <a:latin typeface="+mj-ea"/>
                <a:ea typeface="+mj-ea"/>
              </a:rPr>
              <a:t>broadband </a:t>
            </a:r>
            <a:r>
              <a:rPr lang="en-US" altLang="zh-CN" sz="1600" dirty="0">
                <a:latin typeface="+mj-ea"/>
                <a:ea typeface="+mj-ea"/>
              </a:rPr>
              <a:t>network, </a:t>
            </a:r>
            <a:r>
              <a:rPr lang="en-US" altLang="zh-CN" sz="1600" dirty="0" smtClean="0">
                <a:latin typeface="+mj-ea"/>
                <a:ea typeface="+mj-ea"/>
              </a:rPr>
              <a:t>increased by 70 percentage point.</a:t>
            </a:r>
            <a:endParaRPr lang="en-US" sz="1600" dirty="0">
              <a:latin typeface="+mj-ea"/>
              <a:ea typeface="+mj-ea"/>
            </a:endParaRPr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636139" y="207463"/>
            <a:ext cx="10590343" cy="625219"/>
          </a:xfrm>
          <a:prstGeom prst="rect">
            <a:avLst/>
          </a:prstGeom>
        </p:spPr>
        <p:txBody>
          <a:bodyPr vert="horz" lIns="91432" tIns="45718" rIns="91432" bIns="45718" rtlCol="0" anchor="ctr">
            <a:noAutofit/>
          </a:bodyPr>
          <a:lstStyle>
            <a:lvl1pPr algn="l" defTabSz="91430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3.3 Rural Broadband </a:t>
            </a:r>
            <a:r>
              <a:rPr lang="en-US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network capacity </a:t>
            </a: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has </a:t>
            </a:r>
            <a:r>
              <a:rPr lang="en-US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increased dramatically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8493" y="5215425"/>
            <a:ext cx="5162383" cy="1341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+mj-ea"/>
                <a:ea typeface="+mj-ea"/>
              </a:rPr>
              <a:t>Since the implementation of the pilot </a:t>
            </a:r>
            <a:r>
              <a:rPr lang="en-US" altLang="zh-CN" sz="1600" dirty="0" smtClean="0">
                <a:latin typeface="+mj-ea"/>
                <a:ea typeface="+mj-ea"/>
              </a:rPr>
              <a:t>project</a:t>
            </a:r>
            <a:r>
              <a:rPr lang="en-US" altLang="zh-CN" sz="1600" dirty="0">
                <a:latin typeface="+mj-ea"/>
                <a:ea typeface="+mj-ea"/>
              </a:rPr>
              <a:t>, </a:t>
            </a:r>
            <a:r>
              <a:rPr lang="en-US" altLang="zh-CN" sz="1600" b="1" dirty="0" smtClean="0">
                <a:solidFill>
                  <a:srgbClr val="FF0000"/>
                </a:solidFill>
                <a:latin typeface="+mj-ea"/>
              </a:rPr>
              <a:t>98.8%</a:t>
            </a:r>
            <a:r>
              <a:rPr lang="zh-CN" altLang="en-US" sz="1200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+mj-ea"/>
              </a:rPr>
              <a:t>impoverished villages </a:t>
            </a:r>
            <a:r>
              <a:rPr lang="en-US" altLang="zh-CN" sz="1600" dirty="0" smtClean="0">
                <a:latin typeface="+mj-ea"/>
                <a:ea typeface="+mj-ea"/>
              </a:rPr>
              <a:t>are covered </a:t>
            </a:r>
            <a:r>
              <a:rPr lang="en-US" altLang="zh-CN" sz="1600" dirty="0">
                <a:latin typeface="+mj-ea"/>
                <a:ea typeface="+mj-ea"/>
              </a:rPr>
              <a:t>with </a:t>
            </a:r>
            <a:r>
              <a:rPr lang="en-US" altLang="zh-CN" sz="1600" dirty="0" smtClean="0">
                <a:latin typeface="+mj-ea"/>
                <a:ea typeface="+mj-ea"/>
              </a:rPr>
              <a:t>fiber optic broadband network, </a:t>
            </a:r>
            <a:r>
              <a:rPr lang="en-US" altLang="zh-CN" sz="1600" dirty="0">
                <a:latin typeface="+mj-ea"/>
                <a:ea typeface="+mj-ea"/>
              </a:rPr>
              <a:t>increased from less than </a:t>
            </a:r>
            <a:r>
              <a:rPr lang="en-US" altLang="zh-CN" sz="1600" dirty="0" smtClean="0">
                <a:latin typeface="+mj-ea"/>
                <a:ea typeface="+mj-ea"/>
              </a:rPr>
              <a:t>70%</a:t>
            </a:r>
            <a:r>
              <a:rPr lang="en-US" altLang="zh-CN" sz="1600" dirty="0">
                <a:latin typeface="+mj-ea"/>
                <a:ea typeface="+mj-ea"/>
              </a:rPr>
              <a:t>.</a:t>
            </a:r>
            <a:endParaRPr lang="en-US" altLang="zh-CN" sz="16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32" y="1649413"/>
            <a:ext cx="9822356" cy="335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2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"/>
    </mc:Choice>
    <mc:Fallback xmlns="">
      <p:transition advTm="9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EE5F-95C6-4EBE-9D3A-99C59EF5CB87}" type="slidenum">
              <a:rPr lang="zh-CN" altLang="en-US" smtClean="0"/>
              <a:t>9</a:t>
            </a:fld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7570984" y="2755270"/>
            <a:ext cx="4309355" cy="2484319"/>
            <a:chOff x="8225310" y="1020914"/>
            <a:chExt cx="4309355" cy="2484319"/>
          </a:xfrm>
        </p:grpSpPr>
        <p:sp>
          <p:nvSpPr>
            <p:cNvPr id="6" name="矩形 5"/>
            <p:cNvSpPr/>
            <p:nvPr/>
          </p:nvSpPr>
          <p:spPr>
            <a:xfrm>
              <a:off x="8225311" y="1020914"/>
              <a:ext cx="4309354" cy="24843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8225310" y="1224801"/>
              <a:ext cx="4309353" cy="2092684"/>
              <a:chOff x="8225310" y="1224801"/>
              <a:chExt cx="4309353" cy="2092684"/>
            </a:xfrm>
          </p:grpSpPr>
          <p:sp>
            <p:nvSpPr>
              <p:cNvPr id="8" name="矩形 17"/>
              <p:cNvSpPr>
                <a:spLocks noChangeArrowheads="1"/>
              </p:cNvSpPr>
              <p:nvPr/>
            </p:nvSpPr>
            <p:spPr bwMode="auto">
              <a:xfrm>
                <a:off x="9807270" y="2675771"/>
                <a:ext cx="609462" cy="641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9215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 defTabSz="69215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 defTabSz="69215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 defTabSz="69215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 defTabSz="69215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defTabSz="6921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defTabSz="6921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defTabSz="6921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defTabSz="6921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marL="0" marR="0" lvl="0" indent="0" algn="l" defTabSz="692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570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70</a:t>
                </a:r>
                <a:endParaRPr kumimoji="0" lang="en-US" altLang="zh-CN" sz="357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9" name="矩形 19"/>
              <p:cNvSpPr>
                <a:spLocks noChangeArrowheads="1"/>
              </p:cNvSpPr>
              <p:nvPr/>
            </p:nvSpPr>
            <p:spPr bwMode="auto">
              <a:xfrm>
                <a:off x="8225310" y="1224801"/>
                <a:ext cx="4309353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lvl="0" algn="ctr" defTabSz="914354">
                  <a:defRPr/>
                </a:pPr>
                <a:r>
                  <a:rPr lang="en-US" altLang="zh-CN" sz="2200" b="1" i="1" dirty="0">
                    <a:solidFill>
                      <a:schemeClr val="tx2">
                        <a:lumMod val="75000"/>
                      </a:schemeClr>
                    </a:solidFill>
                  </a:rPr>
                  <a:t>The average </a:t>
                </a:r>
                <a:r>
                  <a:rPr lang="en-US" altLang="zh-CN" sz="22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broadband network speed </a:t>
                </a:r>
                <a:r>
                  <a:rPr lang="en-US" altLang="zh-CN" sz="2200" b="1" i="1" dirty="0">
                    <a:solidFill>
                      <a:schemeClr val="tx2">
                        <a:lumMod val="75000"/>
                      </a:schemeClr>
                    </a:solidFill>
                  </a:rPr>
                  <a:t>of the administrative </a:t>
                </a:r>
                <a:r>
                  <a:rPr lang="en-US" altLang="zh-CN" sz="22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villages has exceeded  </a:t>
                </a:r>
                <a:endParaRPr kumimoji="0" lang="zh-CN" altLang="en-US" sz="22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" name="矩形 20"/>
              <p:cNvSpPr>
                <a:spLocks noChangeArrowheads="1"/>
              </p:cNvSpPr>
              <p:nvPr/>
            </p:nvSpPr>
            <p:spPr bwMode="auto">
              <a:xfrm>
                <a:off x="10379988" y="2804267"/>
                <a:ext cx="941705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19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Mbps</a:t>
                </a:r>
              </a:p>
            </p:txBody>
          </p:sp>
        </p:grpSp>
      </p:grpSp>
      <p:sp>
        <p:nvSpPr>
          <p:cNvPr id="29" name="标题 1"/>
          <p:cNvSpPr>
            <a:spLocks noGrp="1"/>
          </p:cNvSpPr>
          <p:nvPr/>
        </p:nvSpPr>
        <p:spPr>
          <a:xfrm>
            <a:off x="728493" y="277382"/>
            <a:ext cx="10590343" cy="625219"/>
          </a:xfrm>
          <a:prstGeom prst="rect">
            <a:avLst/>
          </a:prstGeom>
        </p:spPr>
        <p:txBody>
          <a:bodyPr vert="horz" lIns="91432" tIns="45718" rIns="91432" bIns="45718" rtlCol="0" anchor="ctr">
            <a:noAutofit/>
          </a:bodyPr>
          <a:lstStyle>
            <a:lvl1pPr algn="l" defTabSz="91430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3.4 Network speed of universal service supported rural areas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46" y="1466452"/>
            <a:ext cx="6204834" cy="506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8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张悦spec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张悦spec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张悦spec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25A396-8A36-4888-B387-12F0B70044FC}"/>
</file>

<file path=customXml/itemProps2.xml><?xml version="1.0" encoding="utf-8"?>
<ds:datastoreItem xmlns:ds="http://schemas.openxmlformats.org/officeDocument/2006/customXml" ds:itemID="{46A73BE6-1B0C-4D12-9903-B31BBF3E8F4B}"/>
</file>

<file path=customXml/itemProps3.xml><?xml version="1.0" encoding="utf-8"?>
<ds:datastoreItem xmlns:ds="http://schemas.openxmlformats.org/officeDocument/2006/customXml" ds:itemID="{C578B4D4-6F4D-477B-B5E1-533E47CB6B51}"/>
</file>

<file path=docProps/app.xml><?xml version="1.0" encoding="utf-8"?>
<Properties xmlns="http://schemas.openxmlformats.org/officeDocument/2006/extended-properties" xmlns:vt="http://schemas.openxmlformats.org/officeDocument/2006/docPropsVTypes">
  <Template>2、电信业中长期发展与转型研究（开题报告）0728</Template>
  <TotalTime>15140</TotalTime>
  <Words>221</Words>
  <Application>Microsoft Office PowerPoint</Application>
  <PresentationFormat>自定义</PresentationFormat>
  <Paragraphs>52</Paragraphs>
  <Slides>13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1_Office 主题</vt:lpstr>
      <vt:lpstr>2_Office 主题</vt:lpstr>
      <vt:lpstr>3_Office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宽带</dc:title>
  <dc:creator>DangMeimei</dc:creator>
  <cp:lastModifiedBy>DMM</cp:lastModifiedBy>
  <cp:revision>2006</cp:revision>
  <cp:lastPrinted>2019-07-23T02:52:47Z</cp:lastPrinted>
  <dcterms:created xsi:type="dcterms:W3CDTF">2015-08-06T03:00:39Z</dcterms:created>
  <dcterms:modified xsi:type="dcterms:W3CDTF">2019-07-25T23:17:06Z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