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3.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6.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4.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506" r:id="rId2"/>
    <p:sldId id="505" r:id="rId3"/>
    <p:sldId id="520" r:id="rId4"/>
    <p:sldId id="532" r:id="rId5"/>
    <p:sldId id="491" r:id="rId6"/>
    <p:sldId id="511" r:id="rId7"/>
    <p:sldId id="508" r:id="rId8"/>
    <p:sldId id="538" r:id="rId9"/>
    <p:sldId id="537" r:id="rId10"/>
    <p:sldId id="510" r:id="rId11"/>
    <p:sldId id="509" r:id="rId12"/>
    <p:sldId id="512" r:id="rId13"/>
    <p:sldId id="513"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 id="554" r:id="rId30"/>
    <p:sldId id="555" r:id="rId31"/>
    <p:sldId id="556" r:id="rId32"/>
    <p:sldId id="557" r:id="rId33"/>
  </p:sldIdLst>
  <p:sldSz cx="9144000" cy="5143500" type="screen16x9"/>
  <p:notesSz cx="6805613"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2" orient="horz" pos="407">
          <p15:clr>
            <a:srgbClr val="A4A3A4"/>
          </p15:clr>
        </p15:guide>
        <p15:guide id="3" pos="2880" userDrawn="1">
          <p15:clr>
            <a:srgbClr val="A4A3A4"/>
          </p15:clr>
        </p15:guide>
        <p15:guide id="4" pos="124">
          <p15:clr>
            <a:srgbClr val="A4A3A4"/>
          </p15:clr>
        </p15:guide>
        <p15:guide id="5" pos="5647"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F9900"/>
    <a:srgbClr val="CC9900"/>
    <a:srgbClr val="003300"/>
    <a:srgbClr val="33CC33"/>
    <a:srgbClr val="99CCFF"/>
    <a:srgbClr val="254061"/>
    <a:srgbClr val="FF505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7" autoAdjust="0"/>
    <p:restoredTop sz="85714" autoAdjust="0"/>
  </p:normalViewPr>
  <p:slideViewPr>
    <p:cSldViewPr snapToObjects="1">
      <p:cViewPr varScale="1">
        <p:scale>
          <a:sx n="104" d="100"/>
          <a:sy n="104" d="100"/>
        </p:scale>
        <p:origin x="1219" y="82"/>
      </p:cViewPr>
      <p:guideLst>
        <p:guide orient="horz" pos="3117"/>
        <p:guide orient="horz" pos="407"/>
        <p:guide pos="2880"/>
        <p:guide pos="124"/>
        <p:guide pos="5647"/>
      </p:guideLst>
    </p:cSldViewPr>
  </p:slideViewPr>
  <p:notesTextViewPr>
    <p:cViewPr>
      <p:scale>
        <a:sx n="100" d="100"/>
        <a:sy n="100" d="100"/>
      </p:scale>
      <p:origin x="0" y="0"/>
    </p:cViewPr>
  </p:notesTextViewPr>
  <p:notesViewPr>
    <p:cSldViewPr snapToObjects="1">
      <p:cViewPr varScale="1">
        <p:scale>
          <a:sx n="59" d="100"/>
          <a:sy n="59" d="100"/>
        </p:scale>
        <p:origin x="-2814" y="-96"/>
      </p:cViewPr>
      <p:guideLst>
        <p:guide orient="horz" pos="3130"/>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24646407733068E-2"/>
          <c:y val="1.6406445795428416E-2"/>
          <c:w val="0.96515070718453388"/>
          <c:h val="0.87030962967938963"/>
        </c:manualLayout>
      </c:layout>
      <c:ofPieChart>
        <c:ofPieType val="bar"/>
        <c:varyColors val="1"/>
        <c:ser>
          <c:idx val="0"/>
          <c:order val="0"/>
          <c:tx>
            <c:strRef>
              <c:f>Sheet1!$B$1</c:f>
              <c:strCache>
                <c:ptCount val="1"/>
                <c:pt idx="0">
                  <c:v>20户以上自然村宽带</c:v>
                </c:pt>
              </c:strCache>
            </c:strRef>
          </c:tx>
          <c:explosion val="3"/>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91F-42FB-8928-BF618A77EE90}"/>
              </c:ext>
            </c:extLst>
          </c:dPt>
          <c:dPt>
            <c:idx val="1"/>
            <c:bubble3D val="0"/>
            <c:spPr>
              <a:solidFill>
                <a:schemeClr val="accent5">
                  <a:lumMod val="7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91F-42FB-8928-BF618A77EE9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91F-42FB-8928-BF618A77EE9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91F-42FB-8928-BF618A77EE9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91F-42FB-8928-BF618A77EE90}"/>
              </c:ext>
            </c:extLst>
          </c:dPt>
          <c:dLbls>
            <c:delete val="1"/>
          </c:dLbls>
          <c:cat>
            <c:strRef>
              <c:f>Sheet1!$A$2:$A$5</c:f>
              <c:strCache>
                <c:ptCount val="4"/>
                <c:pt idx="0">
                  <c:v>光网未覆盖</c:v>
                </c:pt>
                <c:pt idx="1">
                  <c:v>光网已覆盖</c:v>
                </c:pt>
                <c:pt idx="2">
                  <c:v>通光纤率</c:v>
                </c:pt>
                <c:pt idx="3">
                  <c:v>4G网络覆盖率</c:v>
                </c:pt>
              </c:strCache>
            </c:strRef>
          </c:cat>
          <c:val>
            <c:numRef>
              <c:f>Sheet1!$B$2:$B$5</c:f>
              <c:numCache>
                <c:formatCode>General</c:formatCode>
                <c:ptCount val="4"/>
                <c:pt idx="0">
                  <c:v>1.4</c:v>
                </c:pt>
                <c:pt idx="2">
                  <c:v>6.4</c:v>
                </c:pt>
                <c:pt idx="3">
                  <c:v>6.4</c:v>
                </c:pt>
              </c:numCache>
            </c:numRef>
          </c:val>
          <c:extLst>
            <c:ext xmlns:c16="http://schemas.microsoft.com/office/drawing/2014/chart" uri="{C3380CC4-5D6E-409C-BE32-E72D297353CC}">
              <c16:uniqueId val="{0000000A-D91F-42FB-8928-BF618A77EE90}"/>
            </c:ext>
          </c:extLst>
        </c:ser>
        <c:dLbls>
          <c:dLblPos val="inEnd"/>
          <c:showLegendKey val="0"/>
          <c:showVal val="0"/>
          <c:showCatName val="0"/>
          <c:showSerName val="0"/>
          <c:showPercent val="1"/>
          <c:showBubbleSize val="0"/>
          <c:showLeaderLines val="1"/>
        </c:dLbls>
        <c:gapWidth val="100"/>
        <c:secondPieSize val="75"/>
        <c:serLines>
          <c:spPr>
            <a:ln w="9525" cap="flat" cmpd="sng" algn="ctr">
              <a:solidFill>
                <a:schemeClr val="dk1">
                  <a:lumMod val="35000"/>
                  <a:lumOff val="65000"/>
                </a:schemeClr>
              </a:solidFill>
              <a:round/>
            </a:ln>
            <a:effectLst/>
          </c:spPr>
        </c:serLines>
      </c:ofPieChart>
      <c:spPr>
        <a:noFill/>
        <a:ln w="25400">
          <a:noFill/>
        </a:ln>
        <a:effectLst/>
      </c:spPr>
    </c:plotArea>
    <c:legend>
      <c:legendPos val="b"/>
      <c:legendEntry>
        <c:idx val="2"/>
        <c:delete val="1"/>
      </c:legendEntry>
      <c:legendEntry>
        <c:idx val="3"/>
        <c:delete val="1"/>
      </c:legendEntry>
      <c:layout>
        <c:manualLayout>
          <c:xMode val="edge"/>
          <c:yMode val="edge"/>
          <c:x val="0.14089526461104449"/>
          <c:y val="0.91998045190746003"/>
          <c:w val="0.42915968441778074"/>
          <c:h val="7.7113178273412755E-2"/>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02259B-FBF1-42F4-A2DC-C7713573AC46}" type="datetimeFigureOut">
              <a:rPr lang="zh-CN" altLang="en-US" smtClean="0"/>
              <a:pPr/>
              <a:t>2019/7/26</a:t>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1A251F15-B78B-445F-9175-0BEE0774C354}" type="slidenum">
              <a:rPr lang="zh-CN" altLang="en-US" smtClean="0"/>
              <a:pPr/>
              <a:t>‹#›</a:t>
            </a:fld>
            <a:endParaRPr lang="zh-CN" altLang="en-US"/>
          </a:p>
        </p:txBody>
      </p:sp>
    </p:spTree>
    <p:extLst>
      <p:ext uri="{BB962C8B-B14F-4D97-AF65-F5344CB8AC3E}">
        <p14:creationId xmlns:p14="http://schemas.microsoft.com/office/powerpoint/2010/main" val="2103910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6967"/>
          </a:xfrm>
          <a:prstGeom prst="rect">
            <a:avLst/>
          </a:prstGeom>
        </p:spPr>
        <p:txBody>
          <a:bodyPr vert="horz" lIns="91541" tIns="45770" rIns="91541" bIns="45770" rtlCol="0"/>
          <a:lstStyle>
            <a:lvl1pPr algn="l">
              <a:defRPr sz="1200"/>
            </a:lvl1pPr>
          </a:lstStyle>
          <a:p>
            <a:endParaRPr lang="zh-CN" altLang="en-US"/>
          </a:p>
        </p:txBody>
      </p:sp>
      <p:sp>
        <p:nvSpPr>
          <p:cNvPr id="3" name="日期占位符 2"/>
          <p:cNvSpPr>
            <a:spLocks noGrp="1"/>
          </p:cNvSpPr>
          <p:nvPr>
            <p:ph type="dt" idx="1"/>
          </p:nvPr>
        </p:nvSpPr>
        <p:spPr>
          <a:xfrm>
            <a:off x="3854940" y="0"/>
            <a:ext cx="2949099" cy="496967"/>
          </a:xfrm>
          <a:prstGeom prst="rect">
            <a:avLst/>
          </a:prstGeom>
        </p:spPr>
        <p:txBody>
          <a:bodyPr vert="horz" lIns="91541" tIns="45770" rIns="91541" bIns="45770" rtlCol="0"/>
          <a:lstStyle>
            <a:lvl1pPr algn="r">
              <a:defRPr sz="1200"/>
            </a:lvl1pPr>
          </a:lstStyle>
          <a:p>
            <a:fld id="{CF3EC26C-050D-4278-96D1-4ED0A5F384B1}" type="datetimeFigureOut">
              <a:rPr lang="zh-CN" altLang="en-US" smtClean="0"/>
              <a:pPr/>
              <a:t>2019/7/26</a:t>
            </a:fld>
            <a:endParaRPr lang="zh-CN" altLang="en-US"/>
          </a:p>
        </p:txBody>
      </p:sp>
      <p:sp>
        <p:nvSpPr>
          <p:cNvPr id="4" name="幻灯片图像占位符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541" tIns="45770" rIns="91541" bIns="45770" rtlCol="0" anchor="ctr"/>
          <a:lstStyle/>
          <a:p>
            <a:endParaRPr lang="zh-CN" altLang="en-US"/>
          </a:p>
        </p:txBody>
      </p:sp>
      <p:sp>
        <p:nvSpPr>
          <p:cNvPr id="5" name="备注占位符 4"/>
          <p:cNvSpPr>
            <a:spLocks noGrp="1"/>
          </p:cNvSpPr>
          <p:nvPr>
            <p:ph type="body" sz="quarter" idx="3"/>
          </p:nvPr>
        </p:nvSpPr>
        <p:spPr>
          <a:xfrm>
            <a:off x="680562" y="4721186"/>
            <a:ext cx="5444490" cy="4472702"/>
          </a:xfrm>
          <a:prstGeom prst="rect">
            <a:avLst/>
          </a:prstGeom>
        </p:spPr>
        <p:txBody>
          <a:bodyPr vert="horz" lIns="91541" tIns="45770" rIns="91541" bIns="4577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0647"/>
            <a:ext cx="2949099" cy="496967"/>
          </a:xfrm>
          <a:prstGeom prst="rect">
            <a:avLst/>
          </a:prstGeom>
        </p:spPr>
        <p:txBody>
          <a:bodyPr vert="horz" lIns="91541" tIns="45770" rIns="91541" bIns="4577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940" y="9440647"/>
            <a:ext cx="2949099" cy="496967"/>
          </a:xfrm>
          <a:prstGeom prst="rect">
            <a:avLst/>
          </a:prstGeom>
        </p:spPr>
        <p:txBody>
          <a:bodyPr vert="horz" lIns="91541" tIns="45770" rIns="91541" bIns="45770" rtlCol="0" anchor="b"/>
          <a:lstStyle>
            <a:lvl1pPr algn="r">
              <a:defRPr sz="1200"/>
            </a:lvl1pPr>
          </a:lstStyle>
          <a:p>
            <a:fld id="{7D0124CC-25AD-40AA-8CA5-EC6F59F220C6}" type="slidenum">
              <a:rPr lang="zh-CN" altLang="en-US" smtClean="0"/>
              <a:pPr/>
              <a:t>‹#›</a:t>
            </a:fld>
            <a:endParaRPr lang="zh-CN" altLang="en-US"/>
          </a:p>
        </p:txBody>
      </p:sp>
    </p:spTree>
    <p:extLst>
      <p:ext uri="{BB962C8B-B14F-4D97-AF65-F5344CB8AC3E}">
        <p14:creationId xmlns:p14="http://schemas.microsoft.com/office/powerpoint/2010/main" val="188358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4CC-25AD-40AA-8CA5-EC6F59F220C6}"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4CC-25AD-40AA-8CA5-EC6F59F220C6}" type="slidenum">
              <a:rPr lang="zh-CN" altLang="en-US" smtClean="0"/>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pPr marL="0" marR="0" indent="406400" algn="just" defTabSz="914400" rtl="0" eaLnBrk="1" fontAlgn="auto" latinLnBrk="0" hangingPunct="1">
              <a:lnSpc>
                <a:spcPct val="100000"/>
              </a:lnSpc>
              <a:spcBef>
                <a:spcPts val="0"/>
              </a:spcBef>
              <a:spcAft>
                <a:spcPts val="0"/>
              </a:spcAft>
              <a:buClrTx/>
              <a:buSzTx/>
              <a:buFontTx/>
              <a:buNone/>
              <a:defRPr/>
            </a:pPr>
            <a:r>
              <a:rPr lang="en-US">
                <a:latin typeface="等线" panose="02010600030101010101" pitchFamily="2" charset="-122"/>
                <a:ea typeface="方正仿宋_GBK" panose="03000509000000000000" pitchFamily="65" charset="-122"/>
                <a:cs typeface="Times New Roman" panose="02020603050405020304" pitchFamily="18" charset="0"/>
              </a:rPr>
              <a:t>广东省根据区位划分为珠三角、粤东、粤西和粤北四个区域，下辖21个地级市（其中副省级城市2个），119个县级行政区（60个市辖区、20个县级市、36个县、3个自治县），1.9万个行政村，14.2万个20户以上自然村。</a:t>
            </a:r>
          </a:p>
          <a:p>
            <a:pPr marL="0" marR="0" indent="406400" algn="just" defTabSz="914400" rtl="0" eaLnBrk="1" fontAlgn="auto" latinLnBrk="0" hangingPunct="1">
              <a:lnSpc>
                <a:spcPct val="100000"/>
              </a:lnSpc>
              <a:spcBef>
                <a:spcPts val="0"/>
              </a:spcBef>
              <a:spcAft>
                <a:spcPts val="0"/>
              </a:spcAft>
              <a:buClrTx/>
              <a:buSzTx/>
              <a:buFontTx/>
              <a:buNone/>
              <a:defRPr/>
            </a:pPr>
            <a:r>
              <a:rPr lang="en-US"/>
              <a:t>“两步走”工作方针</a:t>
            </a:r>
          </a:p>
          <a:p>
            <a:pPr indent="406400" algn="just"/>
            <a:r>
              <a:rPr lang="en-US"/>
              <a:t>第一步：着重解决行政村通光纤工作，建立行政村信息基础设施示范桥头堡；</a:t>
            </a:r>
          </a:p>
          <a:p>
            <a:pPr indent="406400" algn="just"/>
            <a:r>
              <a:rPr lang="en-US"/>
              <a:t>第二步：以行政村为中心点，着重解决20户以上自然村光纤宽带通达。</a:t>
            </a:r>
          </a:p>
          <a:p>
            <a:endParaRPr lang="zh-CN" altLang="en-US"/>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0124CC-25AD-40AA-8CA5-EC6F59F220C6}"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lvl1pPr>
              <a:defRPr/>
            </a:lvl1p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ea typeface="微软雅黑" panose="020B050302020402020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pic>
        <p:nvPicPr>
          <p:cNvPr id="13" name="图片 12" descr="条块.png"/>
          <p:cNvPicPr>
            <a:picLocks noChangeAspect="1"/>
          </p:cNvPicPr>
          <p:nvPr userDrawn="1"/>
        </p:nvPicPr>
        <p:blipFill>
          <a:blip r:embed="rId12" cstate="print"/>
          <a:stretch>
            <a:fillRect/>
          </a:stretch>
        </p:blipFill>
        <p:spPr>
          <a:xfrm>
            <a:off x="1" y="-8263"/>
            <a:ext cx="9143999" cy="699542"/>
          </a:xfrm>
          <a:prstGeom prst="rect">
            <a:avLst/>
          </a:prstGeom>
        </p:spPr>
      </p:pic>
      <p:sp>
        <p:nvSpPr>
          <p:cNvPr id="9" name="矩形 8"/>
          <p:cNvSpPr/>
          <p:nvPr userDrawn="1"/>
        </p:nvSpPr>
        <p:spPr>
          <a:xfrm>
            <a:off x="1" y="699542"/>
            <a:ext cx="9143999" cy="44439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1403648" y="735546"/>
            <a:ext cx="6851104" cy="972108"/>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1403648" y="1923678"/>
            <a:ext cx="6851104" cy="25382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defRPr>
            </a:lvl1pPr>
          </a:lstStyle>
          <a:p>
            <a:fld id="{530820CF-B880-4189-942D-D702A7CBA730}" type="datetimeFigureOut">
              <a:rPr lang="zh-CN" altLang="en-US" smtClean="0"/>
              <a:pPr/>
              <a:t>2019/7/26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sym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defRPr>
            </a:lvl1pPr>
          </a:lstStyle>
          <a:p>
            <a:fld id="{0C913308-F349-4B6D-A68A-DD1791B4A57B}" type="slidenum">
              <a:rPr lang="zh-CN" altLang="en-US" smtClean="0"/>
              <a:pPr/>
              <a:t>‹#›</a:t>
            </a:fld>
            <a:endParaRPr lang="zh-CN" altLang="en-US"/>
          </a:p>
        </p:txBody>
      </p:sp>
      <p:pic>
        <p:nvPicPr>
          <p:cNvPr id="10" name="图片 9" descr="logo.jpg"/>
          <p:cNvPicPr>
            <a:picLocks noChangeAspect="1"/>
          </p:cNvPicPr>
          <p:nvPr userDrawn="1"/>
        </p:nvPicPr>
        <p:blipFill>
          <a:blip r:embed="rId13" cstate="print"/>
          <a:stretch>
            <a:fillRect/>
          </a:stretch>
        </p:blipFill>
        <p:spPr>
          <a:xfrm>
            <a:off x="6553200" y="-8263"/>
            <a:ext cx="2555304" cy="6689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600" kern="1200">
          <a:solidFill>
            <a:schemeClr val="tx1"/>
          </a:solidFill>
          <a:latin typeface="微软雅黑" panose="020B0503020204020204" charset="-122"/>
          <a:ea typeface="微软雅黑" panose="020B0503020204020204" charset="-122"/>
          <a:cs typeface="+mj-cs"/>
          <a:sym typeface="微软雅黑" panose="020B050302020402020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sym typeface="微软雅黑" panose="020B050302020402020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sym typeface="微软雅黑" panose="020B050302020402020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sym typeface="微软雅黑" panose="020B050302020402020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sym typeface="微软雅黑" panose="020B050302020402020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sym typeface="微软雅黑" panose="020B0503020204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xm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microsoft.com/office/2007/relationships/hdphoto" Target="../media/hdphoto7.wdp"/><Relationship Id="rId5" Type="http://schemas.openxmlformats.org/officeDocument/2006/relationships/tags" Target="../tags/tag11.xml"/><Relationship Id="rId10" Type="http://schemas.openxmlformats.org/officeDocument/2006/relationships/image" Target="../media/image34.png"/><Relationship Id="rId4" Type="http://schemas.openxmlformats.org/officeDocument/2006/relationships/tags" Target="../tags/tag10.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51wendang.com/pic/efd321eaf40c7c3c963e7a11/1-804-png_6_0_0_0_0_0_0_1275.84_808.02-1276-0-813-12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699542"/>
            <a:ext cx="6552728" cy="1685846"/>
          </a:xfrm>
          <a:prstGeom prst="rect">
            <a:avLst/>
          </a:prstGeom>
          <a:noFill/>
        </p:spPr>
        <p:txBody>
          <a:bodyPr wrap="square" rtlCol="0">
            <a:spAutoFit/>
          </a:bodyPr>
          <a:lstStyle/>
          <a:p>
            <a:pPr algn="ctr">
              <a:lnSpc>
                <a:spcPct val="150000"/>
              </a:lnSpc>
            </a:pPr>
            <a:r>
              <a:rPr lang="en-US" sz="2400" b="1" dirty="0">
                <a:effectLst>
                  <a:innerShdw blurRad="63500" dist="50800" dir="8100000">
                    <a:prstClr val="black">
                      <a:alpha val="50000"/>
                    </a:prstClr>
                  </a:innerShdw>
                </a:effectLst>
                <a:latin typeface="Arial" pitchFamily="34" charset="0"/>
                <a:ea typeface="Arial Unicode MS" pitchFamily="34" charset="-122"/>
                <a:cs typeface="Arial" pitchFamily="34" charset="0"/>
              </a:rPr>
              <a:t>Improve the Level of Information Facilities</a:t>
            </a:r>
          </a:p>
          <a:p>
            <a:pPr algn="ctr">
              <a:lnSpc>
                <a:spcPct val="150000"/>
              </a:lnSpc>
            </a:pPr>
            <a:r>
              <a:rPr lang="en-US" sz="2400" b="1" dirty="0">
                <a:effectLst>
                  <a:innerShdw blurRad="63500" dist="50800" dir="8100000">
                    <a:prstClr val="black">
                      <a:alpha val="50000"/>
                    </a:prstClr>
                  </a:innerShdw>
                </a:effectLst>
                <a:latin typeface="Arial" pitchFamily="34" charset="0"/>
                <a:ea typeface="Arial Unicode MS" pitchFamily="34" charset="-122"/>
                <a:cs typeface="Arial" pitchFamily="34" charset="0"/>
              </a:rPr>
              <a:t>Boost Rural Affluence of People and Revitalization of Industries</a:t>
            </a:r>
          </a:p>
        </p:txBody>
      </p:sp>
      <p:sp>
        <p:nvSpPr>
          <p:cNvPr id="4" name="矩形 3"/>
          <p:cNvSpPr/>
          <p:nvPr/>
        </p:nvSpPr>
        <p:spPr>
          <a:xfrm>
            <a:off x="148932" y="4352894"/>
            <a:ext cx="9144000" cy="307777"/>
          </a:xfrm>
          <a:prstGeom prst="rect">
            <a:avLst/>
          </a:prstGeom>
          <a:solidFill>
            <a:schemeClr val="bg1"/>
          </a:solidFill>
        </p:spPr>
        <p:txBody>
          <a:bodyPr wrap="square">
            <a:spAutoFit/>
          </a:bodyPr>
          <a:lstStyle/>
          <a:p>
            <a:pPr algn="ctr"/>
            <a:r>
              <a:rPr lang="en-US" sz="1400" b="1" dirty="0">
                <a:latin typeface="Arial" pitchFamily="34" charset="0"/>
                <a:ea typeface="Arial Unicode MS" pitchFamily="34" charset="-122"/>
                <a:cs typeface="Arial" pitchFamily="34" charset="0"/>
              </a:rPr>
              <a:t>Su </a:t>
            </a:r>
            <a:r>
              <a:rPr lang="en-US" sz="1400" b="1" dirty="0" err="1">
                <a:latin typeface="Arial" pitchFamily="34" charset="0"/>
                <a:ea typeface="Arial Unicode MS" pitchFamily="34" charset="-122"/>
                <a:cs typeface="Arial" pitchFamily="34" charset="0"/>
              </a:rPr>
              <a:t>Shaolin</a:t>
            </a:r>
            <a:r>
              <a:rPr lang="en-US" sz="1400" b="1" dirty="0">
                <a:latin typeface="Arial" pitchFamily="34" charset="0"/>
                <a:ea typeface="Arial Unicode MS" pitchFamily="34" charset="-122"/>
                <a:cs typeface="Arial" pitchFamily="34" charset="0"/>
              </a:rPr>
              <a:t>, Guangdong Communications Administration   </a:t>
            </a:r>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75606"/>
            <a:ext cx="192191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148932" y="1067459"/>
            <a:ext cx="1974796" cy="3285435"/>
            <a:chOff x="-52885" y="1067459"/>
            <a:chExt cx="1974796" cy="3285435"/>
          </a:xfrm>
        </p:grpSpPr>
        <p:pic>
          <p:nvPicPr>
            <p:cNvPr id="2054"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41" b="89868" l="9732" r="89933">
                          <a14:foregroundMark x1="48322" y1="24229" x2="60403" y2="25110"/>
                        </a14:backgroundRemoval>
                      </a14:imgEffect>
                    </a14:imgLayer>
                  </a14:imgProps>
                </a:ext>
                <a:ext uri="{28A0092B-C50C-407E-A947-70E740481C1C}">
                  <a14:useLocalDpi xmlns:a14="http://schemas.microsoft.com/office/drawing/2010/main" val="0"/>
                </a:ext>
              </a:extLst>
            </a:blip>
            <a:srcRect/>
            <a:stretch>
              <a:fillRect/>
            </a:stretch>
          </p:blipFill>
          <p:spPr bwMode="auto">
            <a:xfrm>
              <a:off x="-52885" y="1067459"/>
              <a:ext cx="1974796" cy="150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8020" b="98416" l="9851" r="89851"/>
                      </a14:imgEffect>
                    </a14:imgLayer>
                  </a14:imgProps>
                </a:ext>
                <a:ext uri="{28A0092B-C50C-407E-A947-70E740481C1C}">
                  <a14:useLocalDpi xmlns:a14="http://schemas.microsoft.com/office/drawing/2010/main" val="0"/>
                </a:ext>
              </a:extLst>
            </a:blip>
            <a:srcRect/>
            <a:stretch>
              <a:fillRect/>
            </a:stretch>
          </p:blipFill>
          <p:spPr bwMode="auto">
            <a:xfrm>
              <a:off x="164557" y="1222654"/>
              <a:ext cx="1610965" cy="313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8" name="Picture 10" descr="http://bpic.588ku.com/element_origin_min_pic/16/11/30/0541439e38dc0aafa47f04839f34e9a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957" b="94661" l="10000" r="90000"/>
                    </a14:imgEffect>
                  </a14:imgLayer>
                </a14:imgProps>
              </a:ext>
              <a:ext uri="{28A0092B-C50C-407E-A947-70E740481C1C}">
                <a14:useLocalDpi xmlns:a14="http://schemas.microsoft.com/office/drawing/2010/main" val="0"/>
              </a:ext>
            </a:extLst>
          </a:blip>
          <a:srcRect/>
          <a:stretch>
            <a:fillRect/>
          </a:stretch>
        </p:blipFill>
        <p:spPr bwMode="auto">
          <a:xfrm>
            <a:off x="6588224" y="2836245"/>
            <a:ext cx="1907943" cy="2034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9231"/>
            <a:ext cx="1824538" cy="584775"/>
          </a:xfrm>
          <a:prstGeom prst="rect">
            <a:avLst/>
          </a:prstGeom>
        </p:spPr>
        <p:txBody>
          <a:bodyPr wrap="none">
            <a:spAutoFit/>
          </a:bodyPr>
          <a:lstStyle/>
          <a:p>
            <a:r>
              <a:rPr lang="en-US" sz="3200" dirty="0">
                <a:solidFill>
                  <a:schemeClr val="bg1"/>
                </a:solidFill>
                <a:latin typeface="Arial" pitchFamily="34" charset="0"/>
                <a:ea typeface="Arial Unicode MS" pitchFamily="34" charset="-122"/>
                <a:cs typeface="Arial" pitchFamily="34" charset="0"/>
              </a:rPr>
              <a:t>Contents</a:t>
            </a:r>
          </a:p>
        </p:txBody>
      </p:sp>
      <p:pic>
        <p:nvPicPr>
          <p:cNvPr id="14" name="图片 13"/>
          <p:cNvPicPr>
            <a:picLocks noChangeAspect="1"/>
          </p:cNvPicPr>
          <p:nvPr/>
        </p:nvPicPr>
        <p:blipFill>
          <a:blip r:embed="rId2" cstate="print"/>
          <a:stretch>
            <a:fillRect/>
          </a:stretch>
        </p:blipFill>
        <p:spPr>
          <a:xfrm>
            <a:off x="1043654" y="3541672"/>
            <a:ext cx="981541" cy="902286"/>
          </a:xfrm>
          <a:prstGeom prst="rect">
            <a:avLst/>
          </a:prstGeom>
        </p:spPr>
      </p:pic>
      <p:sp>
        <p:nvSpPr>
          <p:cNvPr id="19" name="矩形 18"/>
          <p:cNvSpPr/>
          <p:nvPr/>
        </p:nvSpPr>
        <p:spPr>
          <a:xfrm>
            <a:off x="2139312" y="1142080"/>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itchFamily="34" charset="0"/>
                <a:ea typeface="Arial Unicode MS" pitchFamily="34" charset="-122"/>
                <a:cs typeface="Arial" pitchFamily="34" charset="0"/>
              </a:rPr>
              <a:t>Focus on development differences, and strengthen the sense of accountability</a:t>
            </a:r>
          </a:p>
        </p:txBody>
      </p:sp>
      <p:sp>
        <p:nvSpPr>
          <p:cNvPr id="20" name="矩形 19"/>
          <p:cNvSpPr/>
          <p:nvPr/>
        </p:nvSpPr>
        <p:spPr>
          <a:xfrm>
            <a:off x="2139312" y="2317536"/>
            <a:ext cx="6120680" cy="84273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pitchFamily="34" charset="0"/>
                <a:ea typeface="Arial Unicode MS" pitchFamily="34" charset="-122"/>
                <a:cs typeface="Arial" pitchFamily="34" charset="0"/>
              </a:rPr>
              <a:t>Deepen the construction, and improve the level of information facilities</a:t>
            </a:r>
          </a:p>
        </p:txBody>
      </p:sp>
      <p:sp>
        <p:nvSpPr>
          <p:cNvPr id="21" name="矩形 20"/>
          <p:cNvSpPr/>
          <p:nvPr/>
        </p:nvSpPr>
        <p:spPr>
          <a:xfrm>
            <a:off x="2139312" y="3541672"/>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itchFamily="34" charset="0"/>
                <a:ea typeface="Arial Unicode MS" pitchFamily="34" charset="-122"/>
                <a:cs typeface="Arial" pitchFamily="34" charset="0"/>
              </a:rPr>
              <a:t>Stick to application orientation, and boost rural affluence of people and revitalization of industries</a:t>
            </a:r>
          </a:p>
        </p:txBody>
      </p:sp>
      <p:pic>
        <p:nvPicPr>
          <p:cNvPr id="9" name="图片 8"/>
          <p:cNvPicPr>
            <a:picLocks noChangeAspect="1"/>
          </p:cNvPicPr>
          <p:nvPr/>
        </p:nvPicPr>
        <p:blipFill>
          <a:blip r:embed="rId3" cstate="print"/>
          <a:stretch>
            <a:fillRect/>
          </a:stretch>
        </p:blipFill>
        <p:spPr>
          <a:xfrm>
            <a:off x="1043700" y="2317536"/>
            <a:ext cx="981541" cy="902286"/>
          </a:xfrm>
          <a:prstGeom prst="rect">
            <a:avLst/>
          </a:prstGeom>
        </p:spPr>
      </p:pic>
      <p:pic>
        <p:nvPicPr>
          <p:cNvPr id="10" name="图片 9"/>
          <p:cNvPicPr>
            <a:picLocks noChangeAspect="1"/>
          </p:cNvPicPr>
          <p:nvPr/>
        </p:nvPicPr>
        <p:blipFill>
          <a:blip r:embed="rId4" cstate="print"/>
          <a:stretch>
            <a:fillRect/>
          </a:stretch>
        </p:blipFill>
        <p:spPr>
          <a:xfrm>
            <a:off x="1043608" y="1142080"/>
            <a:ext cx="981541" cy="896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30"/>
          <p:cNvSpPr>
            <a:spLocks noChangeArrowheads="1"/>
          </p:cNvSpPr>
          <p:nvPr/>
        </p:nvSpPr>
        <p:spPr bwMode="white">
          <a:xfrm>
            <a:off x="1574387" y="3018431"/>
            <a:ext cx="561975" cy="561975"/>
          </a:xfrm>
          <a:prstGeom prst="ellipse">
            <a:avLst/>
          </a:prstGeom>
          <a:solidFill>
            <a:schemeClr val="accent1">
              <a:lumMod val="50000"/>
            </a:schemeClr>
          </a:solidFill>
          <a:ln>
            <a:noFill/>
          </a:ln>
          <a:effectLst/>
        </p:spPr>
        <p:txBody>
          <a:bodyPr wrap="none" anchor="ctr"/>
          <a:lstStyle/>
          <a:p>
            <a:endParaRPr lang="zh-CN" altLang="en-US">
              <a:latin typeface="Arial" pitchFamily="34" charset="0"/>
              <a:cs typeface="Arial" pitchFamily="34" charset="0"/>
            </a:endParaRPr>
          </a:p>
        </p:txBody>
      </p:sp>
      <p:sp>
        <p:nvSpPr>
          <p:cNvPr id="21" name="TextBox 20"/>
          <p:cNvSpPr txBox="1"/>
          <p:nvPr/>
        </p:nvSpPr>
        <p:spPr>
          <a:xfrm>
            <a:off x="467544" y="928676"/>
            <a:ext cx="7632848" cy="738664"/>
          </a:xfrm>
          <a:prstGeom prst="rect">
            <a:avLst/>
          </a:prstGeom>
          <a:noFill/>
          <a:ln>
            <a:solidFill>
              <a:schemeClr val="bg1"/>
            </a:solidFill>
          </a:ln>
        </p:spPr>
        <p:txBody>
          <a:bodyPr wrap="square" rtlCol="0">
            <a:spAutoFit/>
          </a:bodyPr>
          <a:lstStyle/>
          <a:p>
            <a:pPr algn="just"/>
            <a:r>
              <a:rPr lang="en-US" sz="1400" dirty="0">
                <a:solidFill>
                  <a:schemeClr val="bg1"/>
                </a:solidFill>
                <a:latin typeface="Arial" pitchFamily="34" charset="0"/>
                <a:ea typeface="Arial Unicode MS" pitchFamily="34" charset="-122"/>
                <a:cs typeface="Arial" pitchFamily="34" charset="0"/>
              </a:rPr>
              <a:t>In combination with the actual situation, through fiber broadband upgrading and transformation, Guangdong province has steadily improved fiber access levels of administrative villages and natural villages. </a:t>
            </a:r>
          </a:p>
        </p:txBody>
      </p:sp>
      <p:sp>
        <p:nvSpPr>
          <p:cNvPr id="22" name="圆角矩形 21"/>
          <p:cNvSpPr/>
          <p:nvPr/>
        </p:nvSpPr>
        <p:spPr>
          <a:xfrm>
            <a:off x="2555776" y="1995687"/>
            <a:ext cx="3564904" cy="576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itchFamily="34" charset="0"/>
                <a:ea typeface="Arial Unicode MS" pitchFamily="34" charset="-122"/>
                <a:cs typeface="Arial" pitchFamily="34" charset="0"/>
              </a:rPr>
              <a:t>Fiber broadband upgrades in administrative villages</a:t>
            </a:r>
          </a:p>
        </p:txBody>
      </p:sp>
      <p:sp>
        <p:nvSpPr>
          <p:cNvPr id="23" name="圆角矩形 22"/>
          <p:cNvSpPr/>
          <p:nvPr/>
        </p:nvSpPr>
        <p:spPr>
          <a:xfrm>
            <a:off x="2555776" y="2836012"/>
            <a:ext cx="3564904" cy="599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itchFamily="34" charset="0"/>
                <a:ea typeface="Arial Unicode MS" pitchFamily="34" charset="-122"/>
                <a:cs typeface="Arial" pitchFamily="34" charset="0"/>
              </a:rPr>
              <a:t>Natural villages with more than 20 households get access to fiber broadband</a:t>
            </a:r>
          </a:p>
        </p:txBody>
      </p:sp>
      <p:sp>
        <p:nvSpPr>
          <p:cNvPr id="28" name="圆角矩形 27"/>
          <p:cNvSpPr/>
          <p:nvPr/>
        </p:nvSpPr>
        <p:spPr>
          <a:xfrm>
            <a:off x="2555776" y="3723878"/>
            <a:ext cx="3564904" cy="599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itchFamily="34" charset="0"/>
                <a:ea typeface="Arial Unicode MS" pitchFamily="34" charset="-122"/>
                <a:cs typeface="Arial" pitchFamily="34" charset="0"/>
              </a:rPr>
              <a:t>Rural network lifts speed and cut fees</a:t>
            </a:r>
          </a:p>
        </p:txBody>
      </p:sp>
      <p:sp>
        <p:nvSpPr>
          <p:cNvPr id="29" name="圆角矩形 28"/>
          <p:cNvSpPr/>
          <p:nvPr/>
        </p:nvSpPr>
        <p:spPr>
          <a:xfrm>
            <a:off x="285720" y="2355726"/>
            <a:ext cx="1045920" cy="151216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itchFamily="34" charset="0"/>
                <a:ea typeface="Arial Unicode MS" pitchFamily="34" charset="-122"/>
                <a:cs typeface="Arial" pitchFamily="34" charset="0"/>
              </a:rPr>
              <a:t>Universal telecommunication service</a:t>
            </a:r>
          </a:p>
        </p:txBody>
      </p:sp>
      <p:sp>
        <p:nvSpPr>
          <p:cNvPr id="30" name="圆角矩形 29"/>
          <p:cNvSpPr/>
          <p:nvPr/>
        </p:nvSpPr>
        <p:spPr>
          <a:xfrm>
            <a:off x="6804248" y="2691996"/>
            <a:ext cx="1839718" cy="10318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Arial" pitchFamily="34" charset="0"/>
                <a:ea typeface="Arial Unicode MS" pitchFamily="34" charset="-122"/>
                <a:cs typeface="Arial" pitchFamily="34" charset="0"/>
              </a:rPr>
              <a:t>Usefulness</a:t>
            </a:r>
          </a:p>
          <a:p>
            <a:pPr algn="ctr"/>
            <a:r>
              <a:rPr lang="en-US" sz="1600" b="1" dirty="0" err="1">
                <a:solidFill>
                  <a:srgbClr val="FF0000"/>
                </a:solidFill>
                <a:latin typeface="Arial" pitchFamily="34" charset="0"/>
                <a:ea typeface="Arial Unicode MS" pitchFamily="34" charset="-122"/>
                <a:cs typeface="Arial" pitchFamily="34" charset="0"/>
              </a:rPr>
              <a:t>Affordablity</a:t>
            </a:r>
            <a:endParaRPr lang="en-US" sz="1600" b="1" dirty="0">
              <a:solidFill>
                <a:srgbClr val="FF0000"/>
              </a:solidFill>
              <a:latin typeface="Arial" pitchFamily="34" charset="0"/>
              <a:ea typeface="Arial Unicode MS" pitchFamily="34" charset="-122"/>
              <a:cs typeface="Arial" pitchFamily="34" charset="0"/>
            </a:endParaRPr>
          </a:p>
          <a:p>
            <a:pPr algn="ctr"/>
            <a:r>
              <a:rPr lang="en-US" sz="1600" b="1" dirty="0">
                <a:solidFill>
                  <a:srgbClr val="FF0000"/>
                </a:solidFill>
                <a:latin typeface="Arial" pitchFamily="34" charset="0"/>
                <a:ea typeface="Arial Unicode MS" pitchFamily="34" charset="-122"/>
                <a:cs typeface="Arial" pitchFamily="34" charset="0"/>
              </a:rPr>
              <a:t>Satisfaction</a:t>
            </a:r>
          </a:p>
        </p:txBody>
      </p:sp>
      <p:sp>
        <p:nvSpPr>
          <p:cNvPr id="32" name="右箭头 31"/>
          <p:cNvSpPr/>
          <p:nvPr/>
        </p:nvSpPr>
        <p:spPr>
          <a:xfrm>
            <a:off x="6120679" y="3147814"/>
            <a:ext cx="680755"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sp>
        <p:nvSpPr>
          <p:cNvPr id="34" name="右箭头 33"/>
          <p:cNvSpPr/>
          <p:nvPr/>
        </p:nvSpPr>
        <p:spPr>
          <a:xfrm>
            <a:off x="1476672" y="2773455"/>
            <a:ext cx="791072" cy="518375"/>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sp>
        <p:nvSpPr>
          <p:cNvPr id="35" name="矩形 34"/>
          <p:cNvSpPr/>
          <p:nvPr/>
        </p:nvSpPr>
        <p:spPr>
          <a:xfrm>
            <a:off x="209810" y="123478"/>
            <a:ext cx="6666446" cy="400110"/>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2.1 Complete universal service pilot projects in advance</a:t>
            </a:r>
          </a:p>
        </p:txBody>
      </p:sp>
      <p:sp>
        <p:nvSpPr>
          <p:cNvPr id="14" name="右箭头 13"/>
          <p:cNvSpPr/>
          <p:nvPr/>
        </p:nvSpPr>
        <p:spPr>
          <a:xfrm rot="1543477">
            <a:off x="6135472" y="2575163"/>
            <a:ext cx="680755"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sp>
        <p:nvSpPr>
          <p:cNvPr id="15" name="右箭头 14"/>
          <p:cNvSpPr/>
          <p:nvPr/>
        </p:nvSpPr>
        <p:spPr>
          <a:xfrm rot="20264497">
            <a:off x="6121580" y="3641692"/>
            <a:ext cx="680755"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3415" y="123478"/>
            <a:ext cx="6856972" cy="400110"/>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2.1 Complete universal service pilot projects in advance</a:t>
            </a:r>
          </a:p>
        </p:txBody>
      </p:sp>
      <p:sp>
        <p:nvSpPr>
          <p:cNvPr id="2" name="矩形 1"/>
          <p:cNvSpPr/>
          <p:nvPr/>
        </p:nvSpPr>
        <p:spPr>
          <a:xfrm>
            <a:off x="290513" y="771550"/>
            <a:ext cx="8562975" cy="1443152"/>
          </a:xfrm>
          <a:prstGeom prst="rect">
            <a:avLst/>
          </a:prstGeom>
          <a:noFill/>
          <a:ln>
            <a:solidFill>
              <a:schemeClr val="bg1"/>
            </a:solidFill>
          </a:ln>
        </p:spPr>
        <p:txBody>
          <a:bodyPr wrap="square">
            <a:spAutoFit/>
          </a:bodyPr>
          <a:lstStyle/>
          <a:p>
            <a:pPr marL="285750" indent="-285750" algn="just">
              <a:lnSpc>
                <a:spcPct val="150000"/>
              </a:lnSpc>
            </a:pPr>
            <a:r>
              <a:rPr lang="en-US" sz="1200" dirty="0">
                <a:solidFill>
                  <a:schemeClr val="bg1"/>
                </a:solidFill>
                <a:latin typeface="Arial" pitchFamily="34" charset="0"/>
                <a:ea typeface="微软雅黑" panose="020B0503020204020204" charset="-122"/>
                <a:cs typeface="Arial" pitchFamily="34" charset="0"/>
              </a:rPr>
              <a:t>        </a:t>
            </a:r>
            <a:r>
              <a:rPr lang="en-US" sz="1200" dirty="0">
                <a:solidFill>
                  <a:schemeClr val="bg1"/>
                </a:solidFill>
                <a:latin typeface="Arial" pitchFamily="34" charset="0"/>
                <a:ea typeface="Arial Unicode MS" pitchFamily="34" charset="-122"/>
                <a:cs typeface="Arial" pitchFamily="34" charset="0"/>
              </a:rPr>
              <a:t>Since 2016, Guangdong has completed </a:t>
            </a:r>
            <a:r>
              <a:rPr lang="en-US" sz="1200" b="1" dirty="0">
                <a:solidFill>
                  <a:srgbClr val="FFFF00"/>
                </a:solidFill>
                <a:latin typeface="Arial" pitchFamily="34" charset="0"/>
                <a:ea typeface="Arial Unicode MS" pitchFamily="34" charset="-122"/>
                <a:cs typeface="Arial" pitchFamily="34" charset="0"/>
              </a:rPr>
              <a:t>three batches </a:t>
            </a:r>
            <a:r>
              <a:rPr lang="en-US" sz="1200" dirty="0">
                <a:solidFill>
                  <a:schemeClr val="bg1"/>
                </a:solidFill>
                <a:latin typeface="Arial" pitchFamily="34" charset="0"/>
                <a:ea typeface="Arial Unicode MS" pitchFamily="34" charset="-122"/>
                <a:cs typeface="Arial" pitchFamily="34" charset="0"/>
              </a:rPr>
              <a:t>of universal telecommunication service pilot projects in advance, and put more emphasis on improving the information infrastructure level in remote mountainous areas in the northwest of East Guangdong. The central fiscal support has totaled </a:t>
            </a:r>
            <a:r>
              <a:rPr lang="en-US" sz="1200" b="1" dirty="0">
                <a:solidFill>
                  <a:srgbClr val="FFFF00"/>
                </a:solidFill>
                <a:latin typeface="Arial" pitchFamily="34" charset="0"/>
                <a:ea typeface="Arial Unicode MS" pitchFamily="34" charset="-122"/>
                <a:cs typeface="Arial" pitchFamily="34" charset="0"/>
              </a:rPr>
              <a:t>28.25 million </a:t>
            </a:r>
            <a:r>
              <a:rPr lang="en-US" sz="1200" b="1" dirty="0" err="1">
                <a:solidFill>
                  <a:srgbClr val="FFFF00"/>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and enterprises have invested </a:t>
            </a:r>
            <a:r>
              <a:rPr lang="en-US" sz="1200" b="1" dirty="0">
                <a:solidFill>
                  <a:srgbClr val="FFFF00"/>
                </a:solidFill>
                <a:latin typeface="Arial" pitchFamily="34" charset="0"/>
                <a:ea typeface="Arial Unicode MS" pitchFamily="34" charset="-122"/>
                <a:cs typeface="Arial" pitchFamily="34" charset="0"/>
              </a:rPr>
              <a:t>490 million </a:t>
            </a:r>
            <a:r>
              <a:rPr lang="en-US" sz="1200" b="1" dirty="0" err="1">
                <a:solidFill>
                  <a:srgbClr val="FFFF00"/>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Those pilot projects have benefited 2444 administrative villages in </a:t>
            </a:r>
            <a:r>
              <a:rPr lang="en-US" sz="1200" b="1" dirty="0">
                <a:solidFill>
                  <a:srgbClr val="FFFF00"/>
                </a:solidFill>
                <a:latin typeface="Arial" pitchFamily="34" charset="0"/>
                <a:ea typeface="Arial Unicode MS" pitchFamily="34" charset="-122"/>
                <a:cs typeface="Arial" pitchFamily="34" charset="0"/>
              </a:rPr>
              <a:t>9 cities</a:t>
            </a:r>
            <a:r>
              <a:rPr lang="en-US" sz="1200" dirty="0">
                <a:solidFill>
                  <a:schemeClr val="bg1"/>
                </a:solidFill>
                <a:latin typeface="Arial" pitchFamily="34" charset="0"/>
                <a:ea typeface="Arial Unicode MS" pitchFamily="34" charset="-122"/>
                <a:cs typeface="Arial" pitchFamily="34" charset="0"/>
              </a:rPr>
              <a:t>, covering </a:t>
            </a:r>
            <a:r>
              <a:rPr lang="en-US" sz="1200" b="1" dirty="0">
                <a:solidFill>
                  <a:srgbClr val="FFFF00"/>
                </a:solidFill>
                <a:latin typeface="Arial" pitchFamily="34" charset="0"/>
                <a:ea typeface="Arial Unicode MS" pitchFamily="34" charset="-122"/>
                <a:cs typeface="Arial" pitchFamily="34" charset="0"/>
              </a:rPr>
              <a:t>119.6 million</a:t>
            </a:r>
            <a:r>
              <a:rPr lang="en-US" sz="1200" dirty="0">
                <a:solidFill>
                  <a:schemeClr val="bg1"/>
                </a:solidFill>
                <a:latin typeface="Arial" pitchFamily="34" charset="0"/>
                <a:ea typeface="Arial Unicode MS" pitchFamily="34" charset="-122"/>
                <a:cs typeface="Arial" pitchFamily="34" charset="0"/>
              </a:rPr>
              <a:t> rural households, with the number of fiber broadband users increasing by </a:t>
            </a:r>
            <a:r>
              <a:rPr lang="en-US" sz="1200" b="1" dirty="0">
                <a:solidFill>
                  <a:srgbClr val="FFFF00"/>
                </a:solidFill>
                <a:latin typeface="Arial" pitchFamily="34" charset="0"/>
                <a:ea typeface="Arial Unicode MS" pitchFamily="34" charset="-122"/>
                <a:cs typeface="Arial" pitchFamily="34" charset="0"/>
              </a:rPr>
              <a:t>267,000</a:t>
            </a:r>
            <a:r>
              <a:rPr lang="en-US" sz="1200" dirty="0">
                <a:solidFill>
                  <a:schemeClr val="bg1"/>
                </a:solidFill>
                <a:latin typeface="Arial" pitchFamily="34" charset="0"/>
                <a:ea typeface="Arial Unicode MS" pitchFamily="34" charset="-122"/>
                <a:cs typeface="Arial" pitchFamily="34" charset="0"/>
              </a:rPr>
              <a:t> households. </a:t>
            </a:r>
          </a:p>
        </p:txBody>
      </p:sp>
      <p:pic>
        <p:nvPicPr>
          <p:cNvPr id="2050" name="Picture 2" descr="http://pic.51yuansu.com/pic3/cover/01/82/89/596fbde77a298_61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528" y="2211710"/>
            <a:ext cx="2359097" cy="24286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99592" y="4219223"/>
            <a:ext cx="2825704" cy="507831"/>
          </a:xfrm>
          <a:prstGeom prst="rect">
            <a:avLst/>
          </a:prstGeom>
        </p:spPr>
        <p:txBody>
          <a:bodyPr wrap="square">
            <a:spAutoFit/>
          </a:bodyPr>
          <a:lstStyle/>
          <a:p>
            <a:r>
              <a:rPr lang="en-US" sz="900" dirty="0">
                <a:solidFill>
                  <a:schemeClr val="bg1"/>
                </a:solidFill>
                <a:latin typeface="Arial" pitchFamily="34" charset="0"/>
                <a:ea typeface="Arial Unicode MS" pitchFamily="34" charset="-122"/>
                <a:cs typeface="Arial" pitchFamily="34" charset="0"/>
              </a:rPr>
              <a:t>2017.05</a:t>
            </a:r>
          </a:p>
          <a:p>
            <a:r>
              <a:rPr lang="en-US" sz="900" dirty="0">
                <a:solidFill>
                  <a:schemeClr val="bg1"/>
                </a:solidFill>
                <a:latin typeface="Arial" pitchFamily="34" charset="0"/>
                <a:ea typeface="Arial Unicode MS" pitchFamily="34" charset="-122"/>
                <a:cs typeface="Arial" pitchFamily="34" charset="0"/>
              </a:rPr>
              <a:t>Completed the first batch of pilot projects covering 736 administrative villages</a:t>
            </a:r>
          </a:p>
        </p:txBody>
      </p:sp>
      <p:sp>
        <p:nvSpPr>
          <p:cNvPr id="16" name="矩形 15"/>
          <p:cNvSpPr/>
          <p:nvPr/>
        </p:nvSpPr>
        <p:spPr>
          <a:xfrm>
            <a:off x="1835696" y="3499143"/>
            <a:ext cx="2855320" cy="507831"/>
          </a:xfrm>
          <a:prstGeom prst="rect">
            <a:avLst/>
          </a:prstGeom>
        </p:spPr>
        <p:txBody>
          <a:bodyPr wrap="square">
            <a:spAutoFit/>
          </a:bodyPr>
          <a:lstStyle/>
          <a:p>
            <a:r>
              <a:rPr lang="en-US" sz="900" dirty="0">
                <a:solidFill>
                  <a:schemeClr val="bg1"/>
                </a:solidFill>
                <a:latin typeface="Arial" pitchFamily="34" charset="0"/>
                <a:ea typeface="Arial Unicode MS" pitchFamily="34" charset="-122"/>
                <a:cs typeface="Arial" pitchFamily="34" charset="0"/>
              </a:rPr>
              <a:t>2017.06</a:t>
            </a:r>
          </a:p>
          <a:p>
            <a:r>
              <a:rPr lang="en-US" sz="900" dirty="0">
                <a:solidFill>
                  <a:schemeClr val="bg1"/>
                </a:solidFill>
                <a:latin typeface="Arial" pitchFamily="34" charset="0"/>
                <a:ea typeface="Arial Unicode MS" pitchFamily="34" charset="-122"/>
                <a:cs typeface="Arial" pitchFamily="34" charset="0"/>
              </a:rPr>
              <a:t>Completed the second batch of pilot projects covering 667 administrative villages</a:t>
            </a:r>
          </a:p>
        </p:txBody>
      </p:sp>
      <p:sp>
        <p:nvSpPr>
          <p:cNvPr id="17" name="矩形 16"/>
          <p:cNvSpPr/>
          <p:nvPr/>
        </p:nvSpPr>
        <p:spPr>
          <a:xfrm>
            <a:off x="2555776" y="2707055"/>
            <a:ext cx="2897122" cy="507831"/>
          </a:xfrm>
          <a:prstGeom prst="rect">
            <a:avLst/>
          </a:prstGeom>
        </p:spPr>
        <p:txBody>
          <a:bodyPr wrap="square">
            <a:spAutoFit/>
          </a:bodyPr>
          <a:lstStyle/>
          <a:p>
            <a:r>
              <a:rPr lang="en-US" sz="900" dirty="0">
                <a:solidFill>
                  <a:schemeClr val="bg1"/>
                </a:solidFill>
                <a:latin typeface="Arial" pitchFamily="34" charset="0"/>
                <a:ea typeface="Arial Unicode MS" pitchFamily="34" charset="-122"/>
                <a:cs typeface="Arial" pitchFamily="34" charset="0"/>
              </a:rPr>
              <a:t>2018.11</a:t>
            </a:r>
          </a:p>
          <a:p>
            <a:r>
              <a:rPr lang="en-US" sz="900" dirty="0">
                <a:solidFill>
                  <a:schemeClr val="bg1"/>
                </a:solidFill>
                <a:latin typeface="Arial" pitchFamily="34" charset="0"/>
                <a:ea typeface="Arial Unicode MS" pitchFamily="34" charset="-122"/>
                <a:cs typeface="Arial" pitchFamily="34" charset="0"/>
              </a:rPr>
              <a:t>Completed the third batch of pilot projects covering 1,041 administrative villages</a:t>
            </a:r>
          </a:p>
        </p:txBody>
      </p:sp>
      <p:sp>
        <p:nvSpPr>
          <p:cNvPr id="6" name="矩形 5"/>
          <p:cNvSpPr/>
          <p:nvPr/>
        </p:nvSpPr>
        <p:spPr>
          <a:xfrm>
            <a:off x="185490" y="2333492"/>
            <a:ext cx="1930624" cy="577081"/>
          </a:xfrm>
          <a:prstGeom prst="rect">
            <a:avLst/>
          </a:prstGeom>
        </p:spPr>
        <p:txBody>
          <a:bodyPr wrap="square">
            <a:spAutoFit/>
          </a:bodyPr>
          <a:lstStyle/>
          <a:p>
            <a:pPr algn="ctr"/>
            <a:r>
              <a:rPr lang="en-US" sz="1050" b="1" dirty="0">
                <a:solidFill>
                  <a:srgbClr val="FFFF00"/>
                </a:solidFill>
                <a:latin typeface="Arial" pitchFamily="34" charset="0"/>
                <a:ea typeface="Arial Unicode MS" pitchFamily="34" charset="-122"/>
                <a:cs typeface="Arial" pitchFamily="34" charset="0"/>
              </a:rPr>
              <a:t>Average bandwidth in pilot administrative villages </a:t>
            </a:r>
          </a:p>
          <a:p>
            <a:pPr algn="ctr"/>
            <a:r>
              <a:rPr lang="en-US" sz="1050" b="1" dirty="0">
                <a:solidFill>
                  <a:srgbClr val="FFFF00"/>
                </a:solidFill>
                <a:latin typeface="Arial" pitchFamily="34" charset="0"/>
                <a:ea typeface="Arial Unicode MS" pitchFamily="34" charset="-122"/>
                <a:cs typeface="Arial" pitchFamily="34" charset="0"/>
              </a:rPr>
              <a:t>exceeds 100M</a:t>
            </a:r>
          </a:p>
        </p:txBody>
      </p:sp>
      <p:pic>
        <p:nvPicPr>
          <p:cNvPr id="512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8948" y="3861175"/>
            <a:ext cx="395288"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3064" y="3302785"/>
            <a:ext cx="395288"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93537" y="2528540"/>
            <a:ext cx="395288" cy="57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 name="组合 159"/>
          <p:cNvGrpSpPr/>
          <p:nvPr/>
        </p:nvGrpSpPr>
        <p:grpSpPr>
          <a:xfrm>
            <a:off x="4932040" y="2349132"/>
            <a:ext cx="3672408" cy="2526874"/>
            <a:chOff x="538163" y="1089025"/>
            <a:chExt cx="7897812" cy="5699125"/>
          </a:xfrm>
        </p:grpSpPr>
        <p:sp>
          <p:nvSpPr>
            <p:cNvPr id="161" name="Freeform 7"/>
            <p:cNvSpPr>
              <a:spLocks/>
            </p:cNvSpPr>
            <p:nvPr/>
          </p:nvSpPr>
          <p:spPr bwMode="auto">
            <a:xfrm>
              <a:off x="538163" y="1089025"/>
              <a:ext cx="7897812" cy="5699125"/>
            </a:xfrm>
            <a:custGeom>
              <a:avLst/>
              <a:gdLst>
                <a:gd name="T0" fmla="*/ 2420 w 4975"/>
                <a:gd name="T1" fmla="*/ 2372 h 3590"/>
                <a:gd name="T2" fmla="*/ 2337 w 4975"/>
                <a:gd name="T3" fmla="*/ 2202 h 3590"/>
                <a:gd name="T4" fmla="*/ 2241 w 4975"/>
                <a:gd name="T5" fmla="*/ 2319 h 3590"/>
                <a:gd name="T6" fmla="*/ 2024 w 4975"/>
                <a:gd name="T7" fmla="*/ 2520 h 3590"/>
                <a:gd name="T8" fmla="*/ 1771 w 4975"/>
                <a:gd name="T9" fmla="*/ 2624 h 3590"/>
                <a:gd name="T10" fmla="*/ 1532 w 4975"/>
                <a:gd name="T11" fmla="*/ 2650 h 3590"/>
                <a:gd name="T12" fmla="*/ 1458 w 4975"/>
                <a:gd name="T13" fmla="*/ 2576 h 3590"/>
                <a:gd name="T14" fmla="*/ 1345 w 4975"/>
                <a:gd name="T15" fmla="*/ 2703 h 3590"/>
                <a:gd name="T16" fmla="*/ 1079 w 4975"/>
                <a:gd name="T17" fmla="*/ 2768 h 3590"/>
                <a:gd name="T18" fmla="*/ 927 w 4975"/>
                <a:gd name="T19" fmla="*/ 2790 h 3590"/>
                <a:gd name="T20" fmla="*/ 635 w 4975"/>
                <a:gd name="T21" fmla="*/ 2916 h 3590"/>
                <a:gd name="T22" fmla="*/ 557 w 4975"/>
                <a:gd name="T23" fmla="*/ 2872 h 3590"/>
                <a:gd name="T24" fmla="*/ 496 w 4975"/>
                <a:gd name="T25" fmla="*/ 2859 h 3590"/>
                <a:gd name="T26" fmla="*/ 565 w 4975"/>
                <a:gd name="T27" fmla="*/ 3042 h 3590"/>
                <a:gd name="T28" fmla="*/ 422 w 4975"/>
                <a:gd name="T29" fmla="*/ 3094 h 3590"/>
                <a:gd name="T30" fmla="*/ 304 w 4975"/>
                <a:gd name="T31" fmla="*/ 3059 h 3590"/>
                <a:gd name="T32" fmla="*/ 457 w 4975"/>
                <a:gd name="T33" fmla="*/ 3281 h 3590"/>
                <a:gd name="T34" fmla="*/ 500 w 4975"/>
                <a:gd name="T35" fmla="*/ 3525 h 3590"/>
                <a:gd name="T36" fmla="*/ 169 w 4975"/>
                <a:gd name="T37" fmla="*/ 3586 h 3590"/>
                <a:gd name="T38" fmla="*/ 187 w 4975"/>
                <a:gd name="T39" fmla="*/ 3486 h 3590"/>
                <a:gd name="T40" fmla="*/ 130 w 4975"/>
                <a:gd name="T41" fmla="*/ 3421 h 3590"/>
                <a:gd name="T42" fmla="*/ 65 w 4975"/>
                <a:gd name="T43" fmla="*/ 3268 h 3590"/>
                <a:gd name="T44" fmla="*/ 21 w 4975"/>
                <a:gd name="T45" fmla="*/ 3064 h 3590"/>
                <a:gd name="T46" fmla="*/ 165 w 4975"/>
                <a:gd name="T47" fmla="*/ 2820 h 3590"/>
                <a:gd name="T48" fmla="*/ 121 w 4975"/>
                <a:gd name="T49" fmla="*/ 2620 h 3590"/>
                <a:gd name="T50" fmla="*/ 592 w 4975"/>
                <a:gd name="T51" fmla="*/ 2276 h 3590"/>
                <a:gd name="T52" fmla="*/ 783 w 4975"/>
                <a:gd name="T53" fmla="*/ 1984 h 3590"/>
                <a:gd name="T54" fmla="*/ 1366 w 4975"/>
                <a:gd name="T55" fmla="*/ 1166 h 3590"/>
                <a:gd name="T56" fmla="*/ 1510 w 4975"/>
                <a:gd name="T57" fmla="*/ 909 h 3590"/>
                <a:gd name="T58" fmla="*/ 1536 w 4975"/>
                <a:gd name="T59" fmla="*/ 596 h 3590"/>
                <a:gd name="T60" fmla="*/ 1697 w 4975"/>
                <a:gd name="T61" fmla="*/ 235 h 3590"/>
                <a:gd name="T62" fmla="*/ 2093 w 4975"/>
                <a:gd name="T63" fmla="*/ 409 h 3590"/>
                <a:gd name="T64" fmla="*/ 2132 w 4975"/>
                <a:gd name="T65" fmla="*/ 152 h 3590"/>
                <a:gd name="T66" fmla="*/ 2428 w 4975"/>
                <a:gd name="T67" fmla="*/ 17 h 3590"/>
                <a:gd name="T68" fmla="*/ 2733 w 4975"/>
                <a:gd name="T69" fmla="*/ 108 h 3590"/>
                <a:gd name="T70" fmla="*/ 2890 w 4975"/>
                <a:gd name="T71" fmla="*/ 165 h 3590"/>
                <a:gd name="T72" fmla="*/ 3269 w 4975"/>
                <a:gd name="T73" fmla="*/ 108 h 3590"/>
                <a:gd name="T74" fmla="*/ 3173 w 4975"/>
                <a:gd name="T75" fmla="*/ 326 h 3590"/>
                <a:gd name="T76" fmla="*/ 2986 w 4975"/>
                <a:gd name="T77" fmla="*/ 600 h 3590"/>
                <a:gd name="T78" fmla="*/ 3316 w 4975"/>
                <a:gd name="T79" fmla="*/ 644 h 3590"/>
                <a:gd name="T80" fmla="*/ 3787 w 4975"/>
                <a:gd name="T81" fmla="*/ 517 h 3590"/>
                <a:gd name="T82" fmla="*/ 3969 w 4975"/>
                <a:gd name="T83" fmla="*/ 526 h 3590"/>
                <a:gd name="T84" fmla="*/ 4209 w 4975"/>
                <a:gd name="T85" fmla="*/ 435 h 3590"/>
                <a:gd name="T86" fmla="*/ 4426 w 4975"/>
                <a:gd name="T87" fmla="*/ 539 h 3590"/>
                <a:gd name="T88" fmla="*/ 4631 w 4975"/>
                <a:gd name="T89" fmla="*/ 605 h 3590"/>
                <a:gd name="T90" fmla="*/ 4731 w 4975"/>
                <a:gd name="T91" fmla="*/ 1005 h 3590"/>
                <a:gd name="T92" fmla="*/ 4766 w 4975"/>
                <a:gd name="T93" fmla="*/ 1344 h 3590"/>
                <a:gd name="T94" fmla="*/ 4522 w 4975"/>
                <a:gd name="T95" fmla="*/ 1432 h 3590"/>
                <a:gd name="T96" fmla="*/ 4500 w 4975"/>
                <a:gd name="T97" fmla="*/ 1632 h 3590"/>
                <a:gd name="T98" fmla="*/ 4217 w 4975"/>
                <a:gd name="T99" fmla="*/ 1775 h 3590"/>
                <a:gd name="T100" fmla="*/ 3952 w 4975"/>
                <a:gd name="T101" fmla="*/ 1819 h 3590"/>
                <a:gd name="T102" fmla="*/ 3869 w 4975"/>
                <a:gd name="T103" fmla="*/ 1950 h 3590"/>
                <a:gd name="T104" fmla="*/ 3691 w 4975"/>
                <a:gd name="T105" fmla="*/ 1823 h 3590"/>
                <a:gd name="T106" fmla="*/ 3460 w 4975"/>
                <a:gd name="T107" fmla="*/ 1897 h 3590"/>
                <a:gd name="T108" fmla="*/ 3417 w 4975"/>
                <a:gd name="T109" fmla="*/ 2024 h 3590"/>
                <a:gd name="T110" fmla="*/ 3277 w 4975"/>
                <a:gd name="T111" fmla="*/ 1897 h 3590"/>
                <a:gd name="T112" fmla="*/ 3199 w 4975"/>
                <a:gd name="T113" fmla="*/ 2032 h 3590"/>
                <a:gd name="T114" fmla="*/ 3112 w 4975"/>
                <a:gd name="T115" fmla="*/ 2024 h 3590"/>
                <a:gd name="T116" fmla="*/ 2759 w 4975"/>
                <a:gd name="T117" fmla="*/ 2028 h 3590"/>
                <a:gd name="T118" fmla="*/ 2585 w 4975"/>
                <a:gd name="T119" fmla="*/ 1784 h 3590"/>
                <a:gd name="T120" fmla="*/ 2520 w 4975"/>
                <a:gd name="T121" fmla="*/ 1950 h 35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75" h="3590">
                  <a:moveTo>
                    <a:pt x="2594" y="2267"/>
                  </a:moveTo>
                  <a:lnTo>
                    <a:pt x="2594" y="2267"/>
                  </a:lnTo>
                  <a:lnTo>
                    <a:pt x="2568" y="2302"/>
                  </a:lnTo>
                  <a:lnTo>
                    <a:pt x="2555" y="2315"/>
                  </a:lnTo>
                  <a:lnTo>
                    <a:pt x="2542" y="2319"/>
                  </a:lnTo>
                  <a:lnTo>
                    <a:pt x="2533" y="2324"/>
                  </a:lnTo>
                  <a:lnTo>
                    <a:pt x="2520" y="2324"/>
                  </a:lnTo>
                  <a:lnTo>
                    <a:pt x="2502" y="2319"/>
                  </a:lnTo>
                  <a:lnTo>
                    <a:pt x="2489" y="2306"/>
                  </a:lnTo>
                  <a:lnTo>
                    <a:pt x="2481" y="2293"/>
                  </a:lnTo>
                  <a:lnTo>
                    <a:pt x="2472" y="2280"/>
                  </a:lnTo>
                  <a:lnTo>
                    <a:pt x="2463" y="2276"/>
                  </a:lnTo>
                  <a:lnTo>
                    <a:pt x="2468" y="2298"/>
                  </a:lnTo>
                  <a:lnTo>
                    <a:pt x="2463" y="2315"/>
                  </a:lnTo>
                  <a:lnTo>
                    <a:pt x="2455" y="2328"/>
                  </a:lnTo>
                  <a:lnTo>
                    <a:pt x="2446" y="2337"/>
                  </a:lnTo>
                  <a:lnTo>
                    <a:pt x="2428" y="2354"/>
                  </a:lnTo>
                  <a:lnTo>
                    <a:pt x="2420" y="2359"/>
                  </a:lnTo>
                  <a:lnTo>
                    <a:pt x="2420" y="2372"/>
                  </a:lnTo>
                  <a:lnTo>
                    <a:pt x="2415" y="2380"/>
                  </a:lnTo>
                  <a:lnTo>
                    <a:pt x="2411" y="2380"/>
                  </a:lnTo>
                  <a:lnTo>
                    <a:pt x="2407" y="2385"/>
                  </a:lnTo>
                  <a:lnTo>
                    <a:pt x="2394" y="2380"/>
                  </a:lnTo>
                  <a:lnTo>
                    <a:pt x="2389" y="2376"/>
                  </a:lnTo>
                  <a:lnTo>
                    <a:pt x="2376" y="2385"/>
                  </a:lnTo>
                  <a:lnTo>
                    <a:pt x="2359" y="2389"/>
                  </a:lnTo>
                  <a:lnTo>
                    <a:pt x="2346" y="2389"/>
                  </a:lnTo>
                  <a:lnTo>
                    <a:pt x="2328" y="2385"/>
                  </a:lnTo>
                  <a:lnTo>
                    <a:pt x="2307" y="2376"/>
                  </a:lnTo>
                  <a:lnTo>
                    <a:pt x="2294" y="2372"/>
                  </a:lnTo>
                  <a:lnTo>
                    <a:pt x="2298" y="2293"/>
                  </a:lnTo>
                  <a:lnTo>
                    <a:pt x="2315" y="2276"/>
                  </a:lnTo>
                  <a:lnTo>
                    <a:pt x="2324" y="2267"/>
                  </a:lnTo>
                  <a:lnTo>
                    <a:pt x="2333" y="2254"/>
                  </a:lnTo>
                  <a:lnTo>
                    <a:pt x="2337" y="2241"/>
                  </a:lnTo>
                  <a:lnTo>
                    <a:pt x="2341" y="2232"/>
                  </a:lnTo>
                  <a:lnTo>
                    <a:pt x="2337" y="2211"/>
                  </a:lnTo>
                  <a:lnTo>
                    <a:pt x="2337" y="2202"/>
                  </a:lnTo>
                  <a:lnTo>
                    <a:pt x="2315" y="2241"/>
                  </a:lnTo>
                  <a:lnTo>
                    <a:pt x="2298" y="2259"/>
                  </a:lnTo>
                  <a:lnTo>
                    <a:pt x="2294" y="2263"/>
                  </a:lnTo>
                  <a:lnTo>
                    <a:pt x="2285" y="2259"/>
                  </a:lnTo>
                  <a:lnTo>
                    <a:pt x="2280" y="2250"/>
                  </a:lnTo>
                  <a:lnTo>
                    <a:pt x="2272" y="2232"/>
                  </a:lnTo>
                  <a:lnTo>
                    <a:pt x="2272" y="2215"/>
                  </a:lnTo>
                  <a:lnTo>
                    <a:pt x="2267" y="2193"/>
                  </a:lnTo>
                  <a:lnTo>
                    <a:pt x="2263" y="2124"/>
                  </a:lnTo>
                  <a:lnTo>
                    <a:pt x="2250" y="2132"/>
                  </a:lnTo>
                  <a:lnTo>
                    <a:pt x="2246" y="2145"/>
                  </a:lnTo>
                  <a:lnTo>
                    <a:pt x="2254" y="2215"/>
                  </a:lnTo>
                  <a:lnTo>
                    <a:pt x="2254" y="2254"/>
                  </a:lnTo>
                  <a:lnTo>
                    <a:pt x="2263" y="2272"/>
                  </a:lnTo>
                  <a:lnTo>
                    <a:pt x="2263" y="2285"/>
                  </a:lnTo>
                  <a:lnTo>
                    <a:pt x="2263" y="2293"/>
                  </a:lnTo>
                  <a:lnTo>
                    <a:pt x="2259" y="2302"/>
                  </a:lnTo>
                  <a:lnTo>
                    <a:pt x="2246" y="2315"/>
                  </a:lnTo>
                  <a:lnTo>
                    <a:pt x="2241" y="2319"/>
                  </a:lnTo>
                  <a:lnTo>
                    <a:pt x="2233" y="2337"/>
                  </a:lnTo>
                  <a:lnTo>
                    <a:pt x="2228" y="2359"/>
                  </a:lnTo>
                  <a:lnTo>
                    <a:pt x="2224" y="2411"/>
                  </a:lnTo>
                  <a:lnTo>
                    <a:pt x="2224" y="2476"/>
                  </a:lnTo>
                  <a:lnTo>
                    <a:pt x="2215" y="2481"/>
                  </a:lnTo>
                  <a:lnTo>
                    <a:pt x="2202" y="2494"/>
                  </a:lnTo>
                  <a:lnTo>
                    <a:pt x="2193" y="2511"/>
                  </a:lnTo>
                  <a:lnTo>
                    <a:pt x="2180" y="2520"/>
                  </a:lnTo>
                  <a:lnTo>
                    <a:pt x="2172" y="2524"/>
                  </a:lnTo>
                  <a:lnTo>
                    <a:pt x="2154" y="2528"/>
                  </a:lnTo>
                  <a:lnTo>
                    <a:pt x="2141" y="2524"/>
                  </a:lnTo>
                  <a:lnTo>
                    <a:pt x="2137" y="2498"/>
                  </a:lnTo>
                  <a:lnTo>
                    <a:pt x="2128" y="2476"/>
                  </a:lnTo>
                  <a:lnTo>
                    <a:pt x="2115" y="2459"/>
                  </a:lnTo>
                  <a:lnTo>
                    <a:pt x="2054" y="2467"/>
                  </a:lnTo>
                  <a:lnTo>
                    <a:pt x="2024" y="2520"/>
                  </a:lnTo>
                  <a:lnTo>
                    <a:pt x="1998" y="2528"/>
                  </a:lnTo>
                  <a:lnTo>
                    <a:pt x="1976" y="2576"/>
                  </a:lnTo>
                  <a:lnTo>
                    <a:pt x="1954" y="2585"/>
                  </a:lnTo>
                  <a:lnTo>
                    <a:pt x="1937" y="2589"/>
                  </a:lnTo>
                  <a:lnTo>
                    <a:pt x="1928" y="2589"/>
                  </a:lnTo>
                  <a:lnTo>
                    <a:pt x="1924" y="2585"/>
                  </a:lnTo>
                  <a:lnTo>
                    <a:pt x="1880" y="2559"/>
                  </a:lnTo>
                  <a:lnTo>
                    <a:pt x="1850" y="2537"/>
                  </a:lnTo>
                  <a:lnTo>
                    <a:pt x="1836" y="2502"/>
                  </a:lnTo>
                  <a:lnTo>
                    <a:pt x="1884" y="2467"/>
                  </a:lnTo>
                  <a:lnTo>
                    <a:pt x="1884" y="2450"/>
                  </a:lnTo>
                  <a:lnTo>
                    <a:pt x="1836" y="2467"/>
                  </a:lnTo>
                  <a:lnTo>
                    <a:pt x="1823" y="2454"/>
                  </a:lnTo>
                  <a:lnTo>
                    <a:pt x="1823" y="2411"/>
                  </a:lnTo>
                  <a:lnTo>
                    <a:pt x="1819" y="2398"/>
                  </a:lnTo>
                  <a:lnTo>
                    <a:pt x="1806" y="2411"/>
                  </a:lnTo>
                  <a:lnTo>
                    <a:pt x="1806" y="2450"/>
                  </a:lnTo>
                  <a:lnTo>
                    <a:pt x="1815" y="2611"/>
                  </a:lnTo>
                  <a:lnTo>
                    <a:pt x="1771" y="2624"/>
                  </a:lnTo>
                  <a:lnTo>
                    <a:pt x="1741" y="2624"/>
                  </a:lnTo>
                  <a:lnTo>
                    <a:pt x="1728" y="2624"/>
                  </a:lnTo>
                  <a:lnTo>
                    <a:pt x="1719" y="2624"/>
                  </a:lnTo>
                  <a:lnTo>
                    <a:pt x="1710" y="2620"/>
                  </a:lnTo>
                  <a:lnTo>
                    <a:pt x="1706" y="2615"/>
                  </a:lnTo>
                  <a:lnTo>
                    <a:pt x="1697" y="2602"/>
                  </a:lnTo>
                  <a:lnTo>
                    <a:pt x="1693" y="2581"/>
                  </a:lnTo>
                  <a:lnTo>
                    <a:pt x="1693" y="2546"/>
                  </a:lnTo>
                  <a:lnTo>
                    <a:pt x="1697" y="2528"/>
                  </a:lnTo>
                  <a:lnTo>
                    <a:pt x="1662" y="2559"/>
                  </a:lnTo>
                  <a:lnTo>
                    <a:pt x="1623" y="2576"/>
                  </a:lnTo>
                  <a:lnTo>
                    <a:pt x="1549" y="2585"/>
                  </a:lnTo>
                  <a:lnTo>
                    <a:pt x="1527" y="2598"/>
                  </a:lnTo>
                  <a:lnTo>
                    <a:pt x="1514" y="2611"/>
                  </a:lnTo>
                  <a:lnTo>
                    <a:pt x="1510" y="2620"/>
                  </a:lnTo>
                  <a:lnTo>
                    <a:pt x="1510" y="2629"/>
                  </a:lnTo>
                  <a:lnTo>
                    <a:pt x="1523" y="2642"/>
                  </a:lnTo>
                  <a:lnTo>
                    <a:pt x="1532" y="2650"/>
                  </a:lnTo>
                  <a:lnTo>
                    <a:pt x="1558" y="2663"/>
                  </a:lnTo>
                  <a:lnTo>
                    <a:pt x="1567" y="2676"/>
                  </a:lnTo>
                  <a:lnTo>
                    <a:pt x="1567" y="2681"/>
                  </a:lnTo>
                  <a:lnTo>
                    <a:pt x="1567" y="2685"/>
                  </a:lnTo>
                  <a:lnTo>
                    <a:pt x="1554" y="2689"/>
                  </a:lnTo>
                  <a:lnTo>
                    <a:pt x="1527" y="2698"/>
                  </a:lnTo>
                  <a:lnTo>
                    <a:pt x="1510" y="2698"/>
                  </a:lnTo>
                  <a:lnTo>
                    <a:pt x="1462" y="2733"/>
                  </a:lnTo>
                  <a:lnTo>
                    <a:pt x="1445" y="2724"/>
                  </a:lnTo>
                  <a:lnTo>
                    <a:pt x="1449" y="2703"/>
                  </a:lnTo>
                  <a:lnTo>
                    <a:pt x="1458" y="2681"/>
                  </a:lnTo>
                  <a:lnTo>
                    <a:pt x="1471" y="2663"/>
                  </a:lnTo>
                  <a:lnTo>
                    <a:pt x="1484" y="2659"/>
                  </a:lnTo>
                  <a:lnTo>
                    <a:pt x="1501" y="2650"/>
                  </a:lnTo>
                  <a:lnTo>
                    <a:pt x="1493" y="2642"/>
                  </a:lnTo>
                  <a:lnTo>
                    <a:pt x="1484" y="2637"/>
                  </a:lnTo>
                  <a:lnTo>
                    <a:pt x="1458" y="2633"/>
                  </a:lnTo>
                  <a:lnTo>
                    <a:pt x="1458" y="2620"/>
                  </a:lnTo>
                  <a:lnTo>
                    <a:pt x="1471" y="2602"/>
                  </a:lnTo>
                  <a:lnTo>
                    <a:pt x="1458" y="2576"/>
                  </a:lnTo>
                  <a:lnTo>
                    <a:pt x="1414" y="2572"/>
                  </a:lnTo>
                  <a:lnTo>
                    <a:pt x="1406" y="2581"/>
                  </a:lnTo>
                  <a:lnTo>
                    <a:pt x="1397" y="2589"/>
                  </a:lnTo>
                  <a:lnTo>
                    <a:pt x="1392" y="2589"/>
                  </a:lnTo>
                  <a:lnTo>
                    <a:pt x="1384" y="2585"/>
                  </a:lnTo>
                  <a:lnTo>
                    <a:pt x="1371" y="2581"/>
                  </a:lnTo>
                  <a:lnTo>
                    <a:pt x="1366" y="2576"/>
                  </a:lnTo>
                  <a:lnTo>
                    <a:pt x="1358" y="2585"/>
                  </a:lnTo>
                  <a:lnTo>
                    <a:pt x="1388" y="2607"/>
                  </a:lnTo>
                  <a:lnTo>
                    <a:pt x="1401" y="2615"/>
                  </a:lnTo>
                  <a:lnTo>
                    <a:pt x="1410" y="2629"/>
                  </a:lnTo>
                  <a:lnTo>
                    <a:pt x="1414" y="2642"/>
                  </a:lnTo>
                  <a:lnTo>
                    <a:pt x="1414" y="2655"/>
                  </a:lnTo>
                  <a:lnTo>
                    <a:pt x="1406" y="2681"/>
                  </a:lnTo>
                  <a:lnTo>
                    <a:pt x="1401" y="2689"/>
                  </a:lnTo>
                  <a:lnTo>
                    <a:pt x="1371" y="2689"/>
                  </a:lnTo>
                  <a:lnTo>
                    <a:pt x="1353" y="2694"/>
                  </a:lnTo>
                  <a:lnTo>
                    <a:pt x="1345" y="2703"/>
                  </a:lnTo>
                  <a:lnTo>
                    <a:pt x="1345" y="2720"/>
                  </a:lnTo>
                  <a:lnTo>
                    <a:pt x="1336" y="2742"/>
                  </a:lnTo>
                  <a:lnTo>
                    <a:pt x="1301" y="2720"/>
                  </a:lnTo>
                  <a:lnTo>
                    <a:pt x="1292" y="2720"/>
                  </a:lnTo>
                  <a:lnTo>
                    <a:pt x="1284" y="2746"/>
                  </a:lnTo>
                  <a:lnTo>
                    <a:pt x="1201" y="2742"/>
                  </a:lnTo>
                  <a:lnTo>
                    <a:pt x="1197" y="2716"/>
                  </a:lnTo>
                  <a:lnTo>
                    <a:pt x="1184" y="2703"/>
                  </a:lnTo>
                  <a:lnTo>
                    <a:pt x="1175" y="2733"/>
                  </a:lnTo>
                  <a:lnTo>
                    <a:pt x="1162" y="2733"/>
                  </a:lnTo>
                  <a:lnTo>
                    <a:pt x="1157" y="2720"/>
                  </a:lnTo>
                  <a:lnTo>
                    <a:pt x="1136" y="2720"/>
                  </a:lnTo>
                  <a:lnTo>
                    <a:pt x="1114" y="2733"/>
                  </a:lnTo>
                  <a:lnTo>
                    <a:pt x="1118" y="2742"/>
                  </a:lnTo>
                  <a:lnTo>
                    <a:pt x="1127" y="2742"/>
                  </a:lnTo>
                  <a:lnTo>
                    <a:pt x="1149" y="2746"/>
                  </a:lnTo>
                  <a:lnTo>
                    <a:pt x="1144" y="2759"/>
                  </a:lnTo>
                  <a:lnTo>
                    <a:pt x="1092" y="2794"/>
                  </a:lnTo>
                  <a:lnTo>
                    <a:pt x="1066" y="2803"/>
                  </a:lnTo>
                  <a:lnTo>
                    <a:pt x="1079" y="2768"/>
                  </a:lnTo>
                  <a:lnTo>
                    <a:pt x="1053" y="2746"/>
                  </a:lnTo>
                  <a:lnTo>
                    <a:pt x="1027" y="2746"/>
                  </a:lnTo>
                  <a:lnTo>
                    <a:pt x="1009" y="2746"/>
                  </a:lnTo>
                  <a:lnTo>
                    <a:pt x="1031" y="2768"/>
                  </a:lnTo>
                  <a:lnTo>
                    <a:pt x="1018" y="2772"/>
                  </a:lnTo>
                  <a:lnTo>
                    <a:pt x="1005" y="2772"/>
                  </a:lnTo>
                  <a:lnTo>
                    <a:pt x="975" y="2768"/>
                  </a:lnTo>
                  <a:lnTo>
                    <a:pt x="953" y="2759"/>
                  </a:lnTo>
                  <a:lnTo>
                    <a:pt x="935" y="2742"/>
                  </a:lnTo>
                  <a:lnTo>
                    <a:pt x="922" y="2733"/>
                  </a:lnTo>
                  <a:lnTo>
                    <a:pt x="905" y="2729"/>
                  </a:lnTo>
                  <a:lnTo>
                    <a:pt x="892" y="2733"/>
                  </a:lnTo>
                  <a:lnTo>
                    <a:pt x="892" y="2768"/>
                  </a:lnTo>
                  <a:lnTo>
                    <a:pt x="909" y="2768"/>
                  </a:lnTo>
                  <a:lnTo>
                    <a:pt x="927" y="2772"/>
                  </a:lnTo>
                  <a:lnTo>
                    <a:pt x="935" y="2777"/>
                  </a:lnTo>
                  <a:lnTo>
                    <a:pt x="935" y="2781"/>
                  </a:lnTo>
                  <a:lnTo>
                    <a:pt x="927" y="2790"/>
                  </a:lnTo>
                  <a:lnTo>
                    <a:pt x="905" y="2798"/>
                  </a:lnTo>
                  <a:lnTo>
                    <a:pt x="892" y="2803"/>
                  </a:lnTo>
                  <a:lnTo>
                    <a:pt x="857" y="2811"/>
                  </a:lnTo>
                  <a:lnTo>
                    <a:pt x="809" y="2829"/>
                  </a:lnTo>
                  <a:lnTo>
                    <a:pt x="779" y="2820"/>
                  </a:lnTo>
                  <a:lnTo>
                    <a:pt x="753" y="2820"/>
                  </a:lnTo>
                  <a:lnTo>
                    <a:pt x="731" y="2824"/>
                  </a:lnTo>
                  <a:lnTo>
                    <a:pt x="713" y="2837"/>
                  </a:lnTo>
                  <a:lnTo>
                    <a:pt x="705" y="2851"/>
                  </a:lnTo>
                  <a:lnTo>
                    <a:pt x="696" y="2864"/>
                  </a:lnTo>
                  <a:lnTo>
                    <a:pt x="692" y="2877"/>
                  </a:lnTo>
                  <a:lnTo>
                    <a:pt x="666" y="2907"/>
                  </a:lnTo>
                  <a:lnTo>
                    <a:pt x="657" y="2894"/>
                  </a:lnTo>
                  <a:lnTo>
                    <a:pt x="652" y="2877"/>
                  </a:lnTo>
                  <a:lnTo>
                    <a:pt x="648" y="2868"/>
                  </a:lnTo>
                  <a:lnTo>
                    <a:pt x="644" y="2868"/>
                  </a:lnTo>
                  <a:lnTo>
                    <a:pt x="635" y="2881"/>
                  </a:lnTo>
                  <a:lnTo>
                    <a:pt x="635" y="2916"/>
                  </a:lnTo>
                  <a:lnTo>
                    <a:pt x="635" y="2946"/>
                  </a:lnTo>
                  <a:lnTo>
                    <a:pt x="626" y="2985"/>
                  </a:lnTo>
                  <a:lnTo>
                    <a:pt x="618" y="3007"/>
                  </a:lnTo>
                  <a:lnTo>
                    <a:pt x="605" y="3016"/>
                  </a:lnTo>
                  <a:lnTo>
                    <a:pt x="596" y="3020"/>
                  </a:lnTo>
                  <a:lnTo>
                    <a:pt x="592" y="3020"/>
                  </a:lnTo>
                  <a:lnTo>
                    <a:pt x="583" y="3007"/>
                  </a:lnTo>
                  <a:lnTo>
                    <a:pt x="578" y="3003"/>
                  </a:lnTo>
                  <a:lnTo>
                    <a:pt x="565" y="2985"/>
                  </a:lnTo>
                  <a:lnTo>
                    <a:pt x="539" y="2968"/>
                  </a:lnTo>
                  <a:lnTo>
                    <a:pt x="557" y="2942"/>
                  </a:lnTo>
                  <a:lnTo>
                    <a:pt x="535" y="2933"/>
                  </a:lnTo>
                  <a:lnTo>
                    <a:pt x="522" y="2929"/>
                  </a:lnTo>
                  <a:lnTo>
                    <a:pt x="522" y="2920"/>
                  </a:lnTo>
                  <a:lnTo>
                    <a:pt x="522" y="2911"/>
                  </a:lnTo>
                  <a:lnTo>
                    <a:pt x="539" y="2898"/>
                  </a:lnTo>
                  <a:lnTo>
                    <a:pt x="548" y="2894"/>
                  </a:lnTo>
                  <a:lnTo>
                    <a:pt x="557" y="2872"/>
                  </a:lnTo>
                  <a:lnTo>
                    <a:pt x="557" y="2859"/>
                  </a:lnTo>
                  <a:lnTo>
                    <a:pt x="557" y="2855"/>
                  </a:lnTo>
                  <a:lnTo>
                    <a:pt x="552" y="2851"/>
                  </a:lnTo>
                  <a:lnTo>
                    <a:pt x="535" y="2855"/>
                  </a:lnTo>
                  <a:lnTo>
                    <a:pt x="526" y="2859"/>
                  </a:lnTo>
                  <a:lnTo>
                    <a:pt x="518" y="2859"/>
                  </a:lnTo>
                  <a:lnTo>
                    <a:pt x="513" y="2855"/>
                  </a:lnTo>
                  <a:lnTo>
                    <a:pt x="509" y="2851"/>
                  </a:lnTo>
                  <a:lnTo>
                    <a:pt x="513" y="2837"/>
                  </a:lnTo>
                  <a:lnTo>
                    <a:pt x="526" y="2816"/>
                  </a:lnTo>
                  <a:lnTo>
                    <a:pt x="531" y="2807"/>
                  </a:lnTo>
                  <a:lnTo>
                    <a:pt x="522" y="2807"/>
                  </a:lnTo>
                  <a:lnTo>
                    <a:pt x="504" y="2807"/>
                  </a:lnTo>
                  <a:lnTo>
                    <a:pt x="491" y="2790"/>
                  </a:lnTo>
                  <a:lnTo>
                    <a:pt x="491" y="2781"/>
                  </a:lnTo>
                  <a:lnTo>
                    <a:pt x="474" y="2785"/>
                  </a:lnTo>
                  <a:lnTo>
                    <a:pt x="474" y="2803"/>
                  </a:lnTo>
                  <a:lnTo>
                    <a:pt x="483" y="2820"/>
                  </a:lnTo>
                  <a:lnTo>
                    <a:pt x="500" y="2837"/>
                  </a:lnTo>
                  <a:lnTo>
                    <a:pt x="496" y="2859"/>
                  </a:lnTo>
                  <a:lnTo>
                    <a:pt x="465" y="2859"/>
                  </a:lnTo>
                  <a:lnTo>
                    <a:pt x="491" y="2894"/>
                  </a:lnTo>
                  <a:lnTo>
                    <a:pt x="496" y="2907"/>
                  </a:lnTo>
                  <a:lnTo>
                    <a:pt x="496" y="2920"/>
                  </a:lnTo>
                  <a:lnTo>
                    <a:pt x="496" y="2942"/>
                  </a:lnTo>
                  <a:lnTo>
                    <a:pt x="491" y="2972"/>
                  </a:lnTo>
                  <a:lnTo>
                    <a:pt x="465" y="2981"/>
                  </a:lnTo>
                  <a:lnTo>
                    <a:pt x="452" y="2994"/>
                  </a:lnTo>
                  <a:lnTo>
                    <a:pt x="448" y="2999"/>
                  </a:lnTo>
                  <a:lnTo>
                    <a:pt x="448" y="3007"/>
                  </a:lnTo>
                  <a:lnTo>
                    <a:pt x="448" y="3012"/>
                  </a:lnTo>
                  <a:lnTo>
                    <a:pt x="452" y="3016"/>
                  </a:lnTo>
                  <a:lnTo>
                    <a:pt x="461" y="3020"/>
                  </a:lnTo>
                  <a:lnTo>
                    <a:pt x="483" y="3025"/>
                  </a:lnTo>
                  <a:lnTo>
                    <a:pt x="509" y="3038"/>
                  </a:lnTo>
                  <a:lnTo>
                    <a:pt x="531" y="3046"/>
                  </a:lnTo>
                  <a:lnTo>
                    <a:pt x="552" y="3042"/>
                  </a:lnTo>
                  <a:lnTo>
                    <a:pt x="565" y="3042"/>
                  </a:lnTo>
                  <a:lnTo>
                    <a:pt x="574" y="3046"/>
                  </a:lnTo>
                  <a:lnTo>
                    <a:pt x="578" y="3051"/>
                  </a:lnTo>
                  <a:lnTo>
                    <a:pt x="578" y="3059"/>
                  </a:lnTo>
                  <a:lnTo>
                    <a:pt x="578" y="3068"/>
                  </a:lnTo>
                  <a:lnTo>
                    <a:pt x="574" y="3081"/>
                  </a:lnTo>
                  <a:lnTo>
                    <a:pt x="574" y="3103"/>
                  </a:lnTo>
                  <a:lnTo>
                    <a:pt x="574" y="3120"/>
                  </a:lnTo>
                  <a:lnTo>
                    <a:pt x="570" y="3133"/>
                  </a:lnTo>
                  <a:lnTo>
                    <a:pt x="565" y="3138"/>
                  </a:lnTo>
                  <a:lnTo>
                    <a:pt x="561" y="3133"/>
                  </a:lnTo>
                  <a:lnTo>
                    <a:pt x="557" y="3129"/>
                  </a:lnTo>
                  <a:lnTo>
                    <a:pt x="557" y="3112"/>
                  </a:lnTo>
                  <a:lnTo>
                    <a:pt x="552" y="3107"/>
                  </a:lnTo>
                  <a:lnTo>
                    <a:pt x="548" y="3099"/>
                  </a:lnTo>
                  <a:lnTo>
                    <a:pt x="531" y="3090"/>
                  </a:lnTo>
                  <a:lnTo>
                    <a:pt x="509" y="3086"/>
                  </a:lnTo>
                  <a:lnTo>
                    <a:pt x="487" y="3086"/>
                  </a:lnTo>
                  <a:lnTo>
                    <a:pt x="444" y="3090"/>
                  </a:lnTo>
                  <a:lnTo>
                    <a:pt x="422" y="3094"/>
                  </a:lnTo>
                  <a:lnTo>
                    <a:pt x="409" y="3094"/>
                  </a:lnTo>
                  <a:lnTo>
                    <a:pt x="404" y="3090"/>
                  </a:lnTo>
                  <a:lnTo>
                    <a:pt x="404" y="3081"/>
                  </a:lnTo>
                  <a:lnTo>
                    <a:pt x="426" y="3064"/>
                  </a:lnTo>
                  <a:lnTo>
                    <a:pt x="439" y="3046"/>
                  </a:lnTo>
                  <a:lnTo>
                    <a:pt x="444" y="3029"/>
                  </a:lnTo>
                  <a:lnTo>
                    <a:pt x="435" y="3020"/>
                  </a:lnTo>
                  <a:lnTo>
                    <a:pt x="422" y="3012"/>
                  </a:lnTo>
                  <a:lnTo>
                    <a:pt x="413" y="3012"/>
                  </a:lnTo>
                  <a:lnTo>
                    <a:pt x="404" y="3016"/>
                  </a:lnTo>
                  <a:lnTo>
                    <a:pt x="387" y="3029"/>
                  </a:lnTo>
                  <a:lnTo>
                    <a:pt x="383" y="3038"/>
                  </a:lnTo>
                  <a:lnTo>
                    <a:pt x="370" y="3042"/>
                  </a:lnTo>
                  <a:lnTo>
                    <a:pt x="365" y="3012"/>
                  </a:lnTo>
                  <a:lnTo>
                    <a:pt x="356" y="3012"/>
                  </a:lnTo>
                  <a:lnTo>
                    <a:pt x="352" y="3068"/>
                  </a:lnTo>
                  <a:lnTo>
                    <a:pt x="335" y="3077"/>
                  </a:lnTo>
                  <a:lnTo>
                    <a:pt x="304" y="3059"/>
                  </a:lnTo>
                  <a:lnTo>
                    <a:pt x="322" y="3081"/>
                  </a:lnTo>
                  <a:lnTo>
                    <a:pt x="330" y="3103"/>
                  </a:lnTo>
                  <a:lnTo>
                    <a:pt x="339" y="3120"/>
                  </a:lnTo>
                  <a:lnTo>
                    <a:pt x="343" y="3142"/>
                  </a:lnTo>
                  <a:lnTo>
                    <a:pt x="343" y="3168"/>
                  </a:lnTo>
                  <a:lnTo>
                    <a:pt x="339" y="3181"/>
                  </a:lnTo>
                  <a:lnTo>
                    <a:pt x="352" y="3186"/>
                  </a:lnTo>
                  <a:lnTo>
                    <a:pt x="374" y="3186"/>
                  </a:lnTo>
                  <a:lnTo>
                    <a:pt x="391" y="3186"/>
                  </a:lnTo>
                  <a:lnTo>
                    <a:pt x="426" y="3199"/>
                  </a:lnTo>
                  <a:lnTo>
                    <a:pt x="452" y="3212"/>
                  </a:lnTo>
                  <a:lnTo>
                    <a:pt x="461" y="3220"/>
                  </a:lnTo>
                  <a:lnTo>
                    <a:pt x="470" y="3229"/>
                  </a:lnTo>
                  <a:lnTo>
                    <a:pt x="474" y="3238"/>
                  </a:lnTo>
                  <a:lnTo>
                    <a:pt x="474" y="3251"/>
                  </a:lnTo>
                  <a:lnTo>
                    <a:pt x="474" y="3260"/>
                  </a:lnTo>
                  <a:lnTo>
                    <a:pt x="461" y="3277"/>
                  </a:lnTo>
                  <a:lnTo>
                    <a:pt x="457" y="3281"/>
                  </a:lnTo>
                  <a:lnTo>
                    <a:pt x="444" y="3273"/>
                  </a:lnTo>
                  <a:lnTo>
                    <a:pt x="430" y="3273"/>
                  </a:lnTo>
                  <a:lnTo>
                    <a:pt x="417" y="3286"/>
                  </a:lnTo>
                  <a:lnTo>
                    <a:pt x="417" y="3303"/>
                  </a:lnTo>
                  <a:lnTo>
                    <a:pt x="430" y="3303"/>
                  </a:lnTo>
                  <a:lnTo>
                    <a:pt x="430" y="3329"/>
                  </a:lnTo>
                  <a:lnTo>
                    <a:pt x="470" y="3321"/>
                  </a:lnTo>
                  <a:lnTo>
                    <a:pt x="470" y="3329"/>
                  </a:lnTo>
                  <a:lnTo>
                    <a:pt x="478" y="3338"/>
                  </a:lnTo>
                  <a:lnTo>
                    <a:pt x="496" y="3360"/>
                  </a:lnTo>
                  <a:lnTo>
                    <a:pt x="518" y="3377"/>
                  </a:lnTo>
                  <a:lnTo>
                    <a:pt x="535" y="3403"/>
                  </a:lnTo>
                  <a:lnTo>
                    <a:pt x="548" y="3416"/>
                  </a:lnTo>
                  <a:lnTo>
                    <a:pt x="552" y="3429"/>
                  </a:lnTo>
                  <a:lnTo>
                    <a:pt x="552" y="3442"/>
                  </a:lnTo>
                  <a:lnTo>
                    <a:pt x="552" y="3456"/>
                  </a:lnTo>
                  <a:lnTo>
                    <a:pt x="539" y="3482"/>
                  </a:lnTo>
                  <a:lnTo>
                    <a:pt x="522" y="3503"/>
                  </a:lnTo>
                  <a:lnTo>
                    <a:pt x="500" y="3525"/>
                  </a:lnTo>
                  <a:lnTo>
                    <a:pt x="483" y="3543"/>
                  </a:lnTo>
                  <a:lnTo>
                    <a:pt x="461" y="3556"/>
                  </a:lnTo>
                  <a:lnTo>
                    <a:pt x="444" y="3560"/>
                  </a:lnTo>
                  <a:lnTo>
                    <a:pt x="426" y="3564"/>
                  </a:lnTo>
                  <a:lnTo>
                    <a:pt x="400" y="3577"/>
                  </a:lnTo>
                  <a:lnTo>
                    <a:pt x="365" y="3569"/>
                  </a:lnTo>
                  <a:lnTo>
                    <a:pt x="352" y="3577"/>
                  </a:lnTo>
                  <a:lnTo>
                    <a:pt x="339" y="3582"/>
                  </a:lnTo>
                  <a:lnTo>
                    <a:pt x="317" y="3586"/>
                  </a:lnTo>
                  <a:lnTo>
                    <a:pt x="291" y="3586"/>
                  </a:lnTo>
                  <a:lnTo>
                    <a:pt x="282" y="3569"/>
                  </a:lnTo>
                  <a:lnTo>
                    <a:pt x="265" y="3560"/>
                  </a:lnTo>
                  <a:lnTo>
                    <a:pt x="248" y="3556"/>
                  </a:lnTo>
                  <a:lnTo>
                    <a:pt x="230" y="3556"/>
                  </a:lnTo>
                  <a:lnTo>
                    <a:pt x="195" y="3564"/>
                  </a:lnTo>
                  <a:lnTo>
                    <a:pt x="182" y="3569"/>
                  </a:lnTo>
                  <a:lnTo>
                    <a:pt x="169" y="3586"/>
                  </a:lnTo>
                  <a:lnTo>
                    <a:pt x="161" y="3590"/>
                  </a:lnTo>
                  <a:lnTo>
                    <a:pt x="156" y="3590"/>
                  </a:lnTo>
                  <a:lnTo>
                    <a:pt x="152" y="3586"/>
                  </a:lnTo>
                  <a:lnTo>
                    <a:pt x="152" y="3569"/>
                  </a:lnTo>
                  <a:lnTo>
                    <a:pt x="152" y="3560"/>
                  </a:lnTo>
                  <a:lnTo>
                    <a:pt x="156" y="3543"/>
                  </a:lnTo>
                  <a:lnTo>
                    <a:pt x="156" y="3534"/>
                  </a:lnTo>
                  <a:lnTo>
                    <a:pt x="148" y="3516"/>
                  </a:lnTo>
                  <a:lnTo>
                    <a:pt x="139" y="3508"/>
                  </a:lnTo>
                  <a:lnTo>
                    <a:pt x="134" y="3508"/>
                  </a:lnTo>
                  <a:lnTo>
                    <a:pt x="126" y="3495"/>
                  </a:lnTo>
                  <a:lnTo>
                    <a:pt x="121" y="3482"/>
                  </a:lnTo>
                  <a:lnTo>
                    <a:pt x="126" y="3477"/>
                  </a:lnTo>
                  <a:lnTo>
                    <a:pt x="139" y="3473"/>
                  </a:lnTo>
                  <a:lnTo>
                    <a:pt x="152" y="3473"/>
                  </a:lnTo>
                  <a:lnTo>
                    <a:pt x="169" y="3477"/>
                  </a:lnTo>
                  <a:lnTo>
                    <a:pt x="187" y="3486"/>
                  </a:lnTo>
                  <a:lnTo>
                    <a:pt x="191" y="3503"/>
                  </a:lnTo>
                  <a:lnTo>
                    <a:pt x="200" y="3516"/>
                  </a:lnTo>
                  <a:lnTo>
                    <a:pt x="204" y="3516"/>
                  </a:lnTo>
                  <a:lnTo>
                    <a:pt x="213" y="3516"/>
                  </a:lnTo>
                  <a:lnTo>
                    <a:pt x="222" y="3508"/>
                  </a:lnTo>
                  <a:lnTo>
                    <a:pt x="226" y="3503"/>
                  </a:lnTo>
                  <a:lnTo>
                    <a:pt x="204" y="3495"/>
                  </a:lnTo>
                  <a:lnTo>
                    <a:pt x="217" y="3469"/>
                  </a:lnTo>
                  <a:lnTo>
                    <a:pt x="217" y="3456"/>
                  </a:lnTo>
                  <a:lnTo>
                    <a:pt x="213" y="3451"/>
                  </a:lnTo>
                  <a:lnTo>
                    <a:pt x="208" y="3451"/>
                  </a:lnTo>
                  <a:lnTo>
                    <a:pt x="200" y="3447"/>
                  </a:lnTo>
                  <a:lnTo>
                    <a:pt x="191" y="3447"/>
                  </a:lnTo>
                  <a:lnTo>
                    <a:pt x="174" y="3434"/>
                  </a:lnTo>
                  <a:lnTo>
                    <a:pt x="165" y="3412"/>
                  </a:lnTo>
                  <a:lnTo>
                    <a:pt x="148" y="3434"/>
                  </a:lnTo>
                  <a:lnTo>
                    <a:pt x="130" y="3421"/>
                  </a:lnTo>
                  <a:lnTo>
                    <a:pt x="113" y="3412"/>
                  </a:lnTo>
                  <a:lnTo>
                    <a:pt x="91" y="3403"/>
                  </a:lnTo>
                  <a:lnTo>
                    <a:pt x="108" y="3368"/>
                  </a:lnTo>
                  <a:lnTo>
                    <a:pt x="113" y="3351"/>
                  </a:lnTo>
                  <a:lnTo>
                    <a:pt x="95" y="3355"/>
                  </a:lnTo>
                  <a:lnTo>
                    <a:pt x="87" y="3342"/>
                  </a:lnTo>
                  <a:lnTo>
                    <a:pt x="60" y="3321"/>
                  </a:lnTo>
                  <a:lnTo>
                    <a:pt x="47" y="3312"/>
                  </a:lnTo>
                  <a:lnTo>
                    <a:pt x="47" y="3303"/>
                  </a:lnTo>
                  <a:lnTo>
                    <a:pt x="47" y="3294"/>
                  </a:lnTo>
                  <a:lnTo>
                    <a:pt x="56" y="3294"/>
                  </a:lnTo>
                  <a:lnTo>
                    <a:pt x="69" y="3290"/>
                  </a:lnTo>
                  <a:lnTo>
                    <a:pt x="82" y="3286"/>
                  </a:lnTo>
                  <a:lnTo>
                    <a:pt x="95" y="3286"/>
                  </a:lnTo>
                  <a:lnTo>
                    <a:pt x="100" y="3277"/>
                  </a:lnTo>
                  <a:lnTo>
                    <a:pt x="108" y="3268"/>
                  </a:lnTo>
                  <a:lnTo>
                    <a:pt x="82" y="3273"/>
                  </a:lnTo>
                  <a:lnTo>
                    <a:pt x="65" y="3268"/>
                  </a:lnTo>
                  <a:lnTo>
                    <a:pt x="56" y="3264"/>
                  </a:lnTo>
                  <a:lnTo>
                    <a:pt x="52" y="3260"/>
                  </a:lnTo>
                  <a:lnTo>
                    <a:pt x="47" y="3251"/>
                  </a:lnTo>
                  <a:lnTo>
                    <a:pt x="47" y="3242"/>
                  </a:lnTo>
                  <a:lnTo>
                    <a:pt x="52" y="3238"/>
                  </a:lnTo>
                  <a:lnTo>
                    <a:pt x="56" y="3220"/>
                  </a:lnTo>
                  <a:lnTo>
                    <a:pt x="52" y="3207"/>
                  </a:lnTo>
                  <a:lnTo>
                    <a:pt x="47" y="3207"/>
                  </a:lnTo>
                  <a:lnTo>
                    <a:pt x="43" y="3203"/>
                  </a:lnTo>
                  <a:lnTo>
                    <a:pt x="30" y="3194"/>
                  </a:lnTo>
                  <a:lnTo>
                    <a:pt x="21" y="3181"/>
                  </a:lnTo>
                  <a:lnTo>
                    <a:pt x="8" y="3164"/>
                  </a:lnTo>
                  <a:lnTo>
                    <a:pt x="4" y="3147"/>
                  </a:lnTo>
                  <a:lnTo>
                    <a:pt x="0" y="3129"/>
                  </a:lnTo>
                  <a:lnTo>
                    <a:pt x="0" y="3112"/>
                  </a:lnTo>
                  <a:lnTo>
                    <a:pt x="4" y="3094"/>
                  </a:lnTo>
                  <a:lnTo>
                    <a:pt x="13" y="3077"/>
                  </a:lnTo>
                  <a:lnTo>
                    <a:pt x="21" y="3064"/>
                  </a:lnTo>
                  <a:lnTo>
                    <a:pt x="26" y="3051"/>
                  </a:lnTo>
                  <a:lnTo>
                    <a:pt x="26" y="3038"/>
                  </a:lnTo>
                  <a:lnTo>
                    <a:pt x="26" y="3029"/>
                  </a:lnTo>
                  <a:lnTo>
                    <a:pt x="21" y="3012"/>
                  </a:lnTo>
                  <a:lnTo>
                    <a:pt x="17" y="2994"/>
                  </a:lnTo>
                  <a:lnTo>
                    <a:pt x="17" y="2981"/>
                  </a:lnTo>
                  <a:lnTo>
                    <a:pt x="17" y="2964"/>
                  </a:lnTo>
                  <a:lnTo>
                    <a:pt x="21" y="2946"/>
                  </a:lnTo>
                  <a:lnTo>
                    <a:pt x="47" y="2942"/>
                  </a:lnTo>
                  <a:lnTo>
                    <a:pt x="56" y="2942"/>
                  </a:lnTo>
                  <a:lnTo>
                    <a:pt x="65" y="2938"/>
                  </a:lnTo>
                  <a:lnTo>
                    <a:pt x="74" y="2929"/>
                  </a:lnTo>
                  <a:lnTo>
                    <a:pt x="78" y="2907"/>
                  </a:lnTo>
                  <a:lnTo>
                    <a:pt x="82" y="2885"/>
                  </a:lnTo>
                  <a:lnTo>
                    <a:pt x="78" y="2846"/>
                  </a:lnTo>
                  <a:lnTo>
                    <a:pt x="78" y="2824"/>
                  </a:lnTo>
                  <a:lnTo>
                    <a:pt x="100" y="2820"/>
                  </a:lnTo>
                  <a:lnTo>
                    <a:pt x="134" y="2820"/>
                  </a:lnTo>
                  <a:lnTo>
                    <a:pt x="165" y="2820"/>
                  </a:lnTo>
                  <a:lnTo>
                    <a:pt x="174" y="2807"/>
                  </a:lnTo>
                  <a:lnTo>
                    <a:pt x="178" y="2781"/>
                  </a:lnTo>
                  <a:lnTo>
                    <a:pt x="182" y="2737"/>
                  </a:lnTo>
                  <a:lnTo>
                    <a:pt x="143" y="2737"/>
                  </a:lnTo>
                  <a:lnTo>
                    <a:pt x="134" y="2746"/>
                  </a:lnTo>
                  <a:lnTo>
                    <a:pt x="126" y="2750"/>
                  </a:lnTo>
                  <a:lnTo>
                    <a:pt x="117" y="2750"/>
                  </a:lnTo>
                  <a:lnTo>
                    <a:pt x="113" y="2750"/>
                  </a:lnTo>
                  <a:lnTo>
                    <a:pt x="104" y="2742"/>
                  </a:lnTo>
                  <a:lnTo>
                    <a:pt x="104" y="2737"/>
                  </a:lnTo>
                  <a:lnTo>
                    <a:pt x="95" y="2711"/>
                  </a:lnTo>
                  <a:lnTo>
                    <a:pt x="87" y="2698"/>
                  </a:lnTo>
                  <a:lnTo>
                    <a:pt x="82" y="2698"/>
                  </a:lnTo>
                  <a:lnTo>
                    <a:pt x="82" y="2703"/>
                  </a:lnTo>
                  <a:lnTo>
                    <a:pt x="69" y="2620"/>
                  </a:lnTo>
                  <a:lnTo>
                    <a:pt x="82" y="2602"/>
                  </a:lnTo>
                  <a:lnTo>
                    <a:pt x="100" y="2615"/>
                  </a:lnTo>
                  <a:lnTo>
                    <a:pt x="121" y="2620"/>
                  </a:lnTo>
                  <a:lnTo>
                    <a:pt x="139" y="2620"/>
                  </a:lnTo>
                  <a:lnTo>
                    <a:pt x="156" y="2611"/>
                  </a:lnTo>
                  <a:lnTo>
                    <a:pt x="182" y="2594"/>
                  </a:lnTo>
                  <a:lnTo>
                    <a:pt x="191" y="2585"/>
                  </a:lnTo>
                  <a:lnTo>
                    <a:pt x="230" y="2459"/>
                  </a:lnTo>
                  <a:lnTo>
                    <a:pt x="326" y="2459"/>
                  </a:lnTo>
                  <a:lnTo>
                    <a:pt x="500" y="2454"/>
                  </a:lnTo>
                  <a:lnTo>
                    <a:pt x="474" y="2315"/>
                  </a:lnTo>
                  <a:lnTo>
                    <a:pt x="470" y="2293"/>
                  </a:lnTo>
                  <a:lnTo>
                    <a:pt x="474" y="2276"/>
                  </a:lnTo>
                  <a:lnTo>
                    <a:pt x="487" y="2267"/>
                  </a:lnTo>
                  <a:lnTo>
                    <a:pt x="496" y="2259"/>
                  </a:lnTo>
                  <a:lnTo>
                    <a:pt x="518" y="2254"/>
                  </a:lnTo>
                  <a:lnTo>
                    <a:pt x="526" y="2259"/>
                  </a:lnTo>
                  <a:lnTo>
                    <a:pt x="548" y="2272"/>
                  </a:lnTo>
                  <a:lnTo>
                    <a:pt x="565" y="2276"/>
                  </a:lnTo>
                  <a:lnTo>
                    <a:pt x="583" y="2276"/>
                  </a:lnTo>
                  <a:lnTo>
                    <a:pt x="592" y="2276"/>
                  </a:lnTo>
                  <a:lnTo>
                    <a:pt x="609" y="2263"/>
                  </a:lnTo>
                  <a:lnTo>
                    <a:pt x="613" y="2259"/>
                  </a:lnTo>
                  <a:lnTo>
                    <a:pt x="648" y="2250"/>
                  </a:lnTo>
                  <a:lnTo>
                    <a:pt x="718" y="2206"/>
                  </a:lnTo>
                  <a:lnTo>
                    <a:pt x="744" y="2211"/>
                  </a:lnTo>
                  <a:lnTo>
                    <a:pt x="757" y="2206"/>
                  </a:lnTo>
                  <a:lnTo>
                    <a:pt x="770" y="2202"/>
                  </a:lnTo>
                  <a:lnTo>
                    <a:pt x="774" y="2198"/>
                  </a:lnTo>
                  <a:lnTo>
                    <a:pt x="774" y="2185"/>
                  </a:lnTo>
                  <a:lnTo>
                    <a:pt x="770" y="2176"/>
                  </a:lnTo>
                  <a:lnTo>
                    <a:pt x="757" y="2158"/>
                  </a:lnTo>
                  <a:lnTo>
                    <a:pt x="748" y="2141"/>
                  </a:lnTo>
                  <a:lnTo>
                    <a:pt x="740" y="2124"/>
                  </a:lnTo>
                  <a:lnTo>
                    <a:pt x="740" y="2106"/>
                  </a:lnTo>
                  <a:lnTo>
                    <a:pt x="740" y="2076"/>
                  </a:lnTo>
                  <a:lnTo>
                    <a:pt x="744" y="2045"/>
                  </a:lnTo>
                  <a:lnTo>
                    <a:pt x="757" y="2024"/>
                  </a:lnTo>
                  <a:lnTo>
                    <a:pt x="770" y="2002"/>
                  </a:lnTo>
                  <a:lnTo>
                    <a:pt x="783" y="1984"/>
                  </a:lnTo>
                  <a:lnTo>
                    <a:pt x="979" y="1950"/>
                  </a:lnTo>
                  <a:lnTo>
                    <a:pt x="979" y="1884"/>
                  </a:lnTo>
                  <a:lnTo>
                    <a:pt x="1110" y="1823"/>
                  </a:lnTo>
                  <a:lnTo>
                    <a:pt x="1201" y="1693"/>
                  </a:lnTo>
                  <a:lnTo>
                    <a:pt x="1201" y="1684"/>
                  </a:lnTo>
                  <a:lnTo>
                    <a:pt x="1192" y="1632"/>
                  </a:lnTo>
                  <a:lnTo>
                    <a:pt x="1184" y="1584"/>
                  </a:lnTo>
                  <a:lnTo>
                    <a:pt x="1179" y="1540"/>
                  </a:lnTo>
                  <a:lnTo>
                    <a:pt x="1184" y="1497"/>
                  </a:lnTo>
                  <a:lnTo>
                    <a:pt x="1188" y="1462"/>
                  </a:lnTo>
                  <a:lnTo>
                    <a:pt x="1192" y="1427"/>
                  </a:lnTo>
                  <a:lnTo>
                    <a:pt x="1205" y="1401"/>
                  </a:lnTo>
                  <a:lnTo>
                    <a:pt x="1214" y="1375"/>
                  </a:lnTo>
                  <a:lnTo>
                    <a:pt x="1240" y="1331"/>
                  </a:lnTo>
                  <a:lnTo>
                    <a:pt x="1262" y="1305"/>
                  </a:lnTo>
                  <a:lnTo>
                    <a:pt x="1284" y="1284"/>
                  </a:lnTo>
                  <a:lnTo>
                    <a:pt x="1345" y="1257"/>
                  </a:lnTo>
                  <a:lnTo>
                    <a:pt x="1353" y="1249"/>
                  </a:lnTo>
                  <a:lnTo>
                    <a:pt x="1366" y="1166"/>
                  </a:lnTo>
                  <a:lnTo>
                    <a:pt x="1388" y="1166"/>
                  </a:lnTo>
                  <a:lnTo>
                    <a:pt x="1410" y="1166"/>
                  </a:lnTo>
                  <a:lnTo>
                    <a:pt x="1427" y="1162"/>
                  </a:lnTo>
                  <a:lnTo>
                    <a:pt x="1445" y="1157"/>
                  </a:lnTo>
                  <a:lnTo>
                    <a:pt x="1466" y="1140"/>
                  </a:lnTo>
                  <a:lnTo>
                    <a:pt x="1480" y="1123"/>
                  </a:lnTo>
                  <a:lnTo>
                    <a:pt x="1488" y="1105"/>
                  </a:lnTo>
                  <a:lnTo>
                    <a:pt x="1493" y="1088"/>
                  </a:lnTo>
                  <a:lnTo>
                    <a:pt x="1493" y="1070"/>
                  </a:lnTo>
                  <a:lnTo>
                    <a:pt x="1506" y="1066"/>
                  </a:lnTo>
                  <a:lnTo>
                    <a:pt x="1519" y="1062"/>
                  </a:lnTo>
                  <a:lnTo>
                    <a:pt x="1527" y="1053"/>
                  </a:lnTo>
                  <a:lnTo>
                    <a:pt x="1532" y="1040"/>
                  </a:lnTo>
                  <a:lnTo>
                    <a:pt x="1536" y="1027"/>
                  </a:lnTo>
                  <a:lnTo>
                    <a:pt x="1532" y="1005"/>
                  </a:lnTo>
                  <a:lnTo>
                    <a:pt x="1527" y="983"/>
                  </a:lnTo>
                  <a:lnTo>
                    <a:pt x="1519" y="957"/>
                  </a:lnTo>
                  <a:lnTo>
                    <a:pt x="1510" y="931"/>
                  </a:lnTo>
                  <a:lnTo>
                    <a:pt x="1510" y="909"/>
                  </a:lnTo>
                  <a:lnTo>
                    <a:pt x="1514" y="892"/>
                  </a:lnTo>
                  <a:lnTo>
                    <a:pt x="1523" y="879"/>
                  </a:lnTo>
                  <a:lnTo>
                    <a:pt x="1540" y="861"/>
                  </a:lnTo>
                  <a:lnTo>
                    <a:pt x="1558" y="848"/>
                  </a:lnTo>
                  <a:lnTo>
                    <a:pt x="1606" y="822"/>
                  </a:lnTo>
                  <a:lnTo>
                    <a:pt x="1628" y="809"/>
                  </a:lnTo>
                  <a:lnTo>
                    <a:pt x="1632" y="792"/>
                  </a:lnTo>
                  <a:lnTo>
                    <a:pt x="1632" y="774"/>
                  </a:lnTo>
                  <a:lnTo>
                    <a:pt x="1628" y="761"/>
                  </a:lnTo>
                  <a:lnTo>
                    <a:pt x="1614" y="748"/>
                  </a:lnTo>
                  <a:lnTo>
                    <a:pt x="1606" y="735"/>
                  </a:lnTo>
                  <a:lnTo>
                    <a:pt x="1597" y="726"/>
                  </a:lnTo>
                  <a:lnTo>
                    <a:pt x="1588" y="692"/>
                  </a:lnTo>
                  <a:lnTo>
                    <a:pt x="1575" y="679"/>
                  </a:lnTo>
                  <a:lnTo>
                    <a:pt x="1558" y="661"/>
                  </a:lnTo>
                  <a:lnTo>
                    <a:pt x="1549" y="644"/>
                  </a:lnTo>
                  <a:lnTo>
                    <a:pt x="1540" y="626"/>
                  </a:lnTo>
                  <a:lnTo>
                    <a:pt x="1536" y="609"/>
                  </a:lnTo>
                  <a:lnTo>
                    <a:pt x="1536" y="596"/>
                  </a:lnTo>
                  <a:lnTo>
                    <a:pt x="1540" y="583"/>
                  </a:lnTo>
                  <a:lnTo>
                    <a:pt x="1554" y="557"/>
                  </a:lnTo>
                  <a:lnTo>
                    <a:pt x="1571" y="531"/>
                  </a:lnTo>
                  <a:lnTo>
                    <a:pt x="1588" y="517"/>
                  </a:lnTo>
                  <a:lnTo>
                    <a:pt x="1610" y="500"/>
                  </a:lnTo>
                  <a:lnTo>
                    <a:pt x="1628" y="491"/>
                  </a:lnTo>
                  <a:lnTo>
                    <a:pt x="1667" y="470"/>
                  </a:lnTo>
                  <a:lnTo>
                    <a:pt x="1684" y="452"/>
                  </a:lnTo>
                  <a:lnTo>
                    <a:pt x="1697" y="435"/>
                  </a:lnTo>
                  <a:lnTo>
                    <a:pt x="1702" y="417"/>
                  </a:lnTo>
                  <a:lnTo>
                    <a:pt x="1702" y="404"/>
                  </a:lnTo>
                  <a:lnTo>
                    <a:pt x="1697" y="396"/>
                  </a:lnTo>
                  <a:lnTo>
                    <a:pt x="1684" y="374"/>
                  </a:lnTo>
                  <a:lnTo>
                    <a:pt x="1680" y="352"/>
                  </a:lnTo>
                  <a:lnTo>
                    <a:pt x="1675" y="330"/>
                  </a:lnTo>
                  <a:lnTo>
                    <a:pt x="1680" y="304"/>
                  </a:lnTo>
                  <a:lnTo>
                    <a:pt x="1688" y="265"/>
                  </a:lnTo>
                  <a:lnTo>
                    <a:pt x="1697" y="235"/>
                  </a:lnTo>
                  <a:lnTo>
                    <a:pt x="1710" y="222"/>
                  </a:lnTo>
                  <a:lnTo>
                    <a:pt x="1723" y="213"/>
                  </a:lnTo>
                  <a:lnTo>
                    <a:pt x="1736" y="213"/>
                  </a:lnTo>
                  <a:lnTo>
                    <a:pt x="1749" y="208"/>
                  </a:lnTo>
                  <a:lnTo>
                    <a:pt x="1771" y="204"/>
                  </a:lnTo>
                  <a:lnTo>
                    <a:pt x="1793" y="204"/>
                  </a:lnTo>
                  <a:lnTo>
                    <a:pt x="1815" y="208"/>
                  </a:lnTo>
                  <a:lnTo>
                    <a:pt x="1832" y="239"/>
                  </a:lnTo>
                  <a:lnTo>
                    <a:pt x="1867" y="204"/>
                  </a:lnTo>
                  <a:lnTo>
                    <a:pt x="1993" y="269"/>
                  </a:lnTo>
                  <a:lnTo>
                    <a:pt x="2015" y="278"/>
                  </a:lnTo>
                  <a:lnTo>
                    <a:pt x="2032" y="291"/>
                  </a:lnTo>
                  <a:lnTo>
                    <a:pt x="2037" y="322"/>
                  </a:lnTo>
                  <a:lnTo>
                    <a:pt x="2045" y="348"/>
                  </a:lnTo>
                  <a:lnTo>
                    <a:pt x="2054" y="365"/>
                  </a:lnTo>
                  <a:lnTo>
                    <a:pt x="2067" y="383"/>
                  </a:lnTo>
                  <a:lnTo>
                    <a:pt x="2085" y="404"/>
                  </a:lnTo>
                  <a:lnTo>
                    <a:pt x="2093" y="409"/>
                  </a:lnTo>
                  <a:lnTo>
                    <a:pt x="2146" y="417"/>
                  </a:lnTo>
                  <a:lnTo>
                    <a:pt x="2163" y="417"/>
                  </a:lnTo>
                  <a:lnTo>
                    <a:pt x="2180" y="413"/>
                  </a:lnTo>
                  <a:lnTo>
                    <a:pt x="2193" y="409"/>
                  </a:lnTo>
                  <a:lnTo>
                    <a:pt x="2202" y="400"/>
                  </a:lnTo>
                  <a:lnTo>
                    <a:pt x="2215" y="383"/>
                  </a:lnTo>
                  <a:lnTo>
                    <a:pt x="2224" y="365"/>
                  </a:lnTo>
                  <a:lnTo>
                    <a:pt x="2224" y="352"/>
                  </a:lnTo>
                  <a:lnTo>
                    <a:pt x="2220" y="335"/>
                  </a:lnTo>
                  <a:lnTo>
                    <a:pt x="2215" y="248"/>
                  </a:lnTo>
                  <a:lnTo>
                    <a:pt x="2224" y="239"/>
                  </a:lnTo>
                  <a:lnTo>
                    <a:pt x="2228" y="230"/>
                  </a:lnTo>
                  <a:lnTo>
                    <a:pt x="2233" y="222"/>
                  </a:lnTo>
                  <a:lnTo>
                    <a:pt x="2233" y="213"/>
                  </a:lnTo>
                  <a:lnTo>
                    <a:pt x="2224" y="200"/>
                  </a:lnTo>
                  <a:lnTo>
                    <a:pt x="2206" y="187"/>
                  </a:lnTo>
                  <a:lnTo>
                    <a:pt x="2176" y="174"/>
                  </a:lnTo>
                  <a:lnTo>
                    <a:pt x="2146" y="161"/>
                  </a:lnTo>
                  <a:lnTo>
                    <a:pt x="2132" y="152"/>
                  </a:lnTo>
                  <a:lnTo>
                    <a:pt x="2128" y="143"/>
                  </a:lnTo>
                  <a:lnTo>
                    <a:pt x="2128" y="139"/>
                  </a:lnTo>
                  <a:lnTo>
                    <a:pt x="2141" y="126"/>
                  </a:lnTo>
                  <a:lnTo>
                    <a:pt x="2159" y="117"/>
                  </a:lnTo>
                  <a:lnTo>
                    <a:pt x="2180" y="104"/>
                  </a:lnTo>
                  <a:lnTo>
                    <a:pt x="2233" y="87"/>
                  </a:lnTo>
                  <a:lnTo>
                    <a:pt x="2276" y="69"/>
                  </a:lnTo>
                  <a:lnTo>
                    <a:pt x="2294" y="56"/>
                  </a:lnTo>
                  <a:lnTo>
                    <a:pt x="2298" y="47"/>
                  </a:lnTo>
                  <a:lnTo>
                    <a:pt x="2302" y="34"/>
                  </a:lnTo>
                  <a:lnTo>
                    <a:pt x="2307" y="21"/>
                  </a:lnTo>
                  <a:lnTo>
                    <a:pt x="2311" y="13"/>
                  </a:lnTo>
                  <a:lnTo>
                    <a:pt x="2320" y="8"/>
                  </a:lnTo>
                  <a:lnTo>
                    <a:pt x="2341" y="0"/>
                  </a:lnTo>
                  <a:lnTo>
                    <a:pt x="2363" y="0"/>
                  </a:lnTo>
                  <a:lnTo>
                    <a:pt x="2389" y="4"/>
                  </a:lnTo>
                  <a:lnTo>
                    <a:pt x="2411" y="8"/>
                  </a:lnTo>
                  <a:lnTo>
                    <a:pt x="2428" y="17"/>
                  </a:lnTo>
                  <a:lnTo>
                    <a:pt x="2437" y="26"/>
                  </a:lnTo>
                  <a:lnTo>
                    <a:pt x="2481" y="82"/>
                  </a:lnTo>
                  <a:lnTo>
                    <a:pt x="2529" y="95"/>
                  </a:lnTo>
                  <a:lnTo>
                    <a:pt x="2559" y="100"/>
                  </a:lnTo>
                  <a:lnTo>
                    <a:pt x="2568" y="104"/>
                  </a:lnTo>
                  <a:lnTo>
                    <a:pt x="2572" y="108"/>
                  </a:lnTo>
                  <a:lnTo>
                    <a:pt x="2581" y="117"/>
                  </a:lnTo>
                  <a:lnTo>
                    <a:pt x="2598" y="126"/>
                  </a:lnTo>
                  <a:lnTo>
                    <a:pt x="2633" y="113"/>
                  </a:lnTo>
                  <a:lnTo>
                    <a:pt x="2663" y="108"/>
                  </a:lnTo>
                  <a:lnTo>
                    <a:pt x="2681" y="108"/>
                  </a:lnTo>
                  <a:lnTo>
                    <a:pt x="2694" y="108"/>
                  </a:lnTo>
                  <a:lnTo>
                    <a:pt x="2716" y="113"/>
                  </a:lnTo>
                  <a:lnTo>
                    <a:pt x="2729" y="113"/>
                  </a:lnTo>
                  <a:lnTo>
                    <a:pt x="2733" y="108"/>
                  </a:lnTo>
                  <a:lnTo>
                    <a:pt x="2737" y="95"/>
                  </a:lnTo>
                  <a:lnTo>
                    <a:pt x="2742" y="82"/>
                  </a:lnTo>
                  <a:lnTo>
                    <a:pt x="2759" y="60"/>
                  </a:lnTo>
                  <a:lnTo>
                    <a:pt x="2772" y="43"/>
                  </a:lnTo>
                  <a:lnTo>
                    <a:pt x="2781" y="39"/>
                  </a:lnTo>
                  <a:lnTo>
                    <a:pt x="2816" y="39"/>
                  </a:lnTo>
                  <a:lnTo>
                    <a:pt x="2838" y="47"/>
                  </a:lnTo>
                  <a:lnTo>
                    <a:pt x="2855" y="56"/>
                  </a:lnTo>
                  <a:lnTo>
                    <a:pt x="2868" y="69"/>
                  </a:lnTo>
                  <a:lnTo>
                    <a:pt x="2872" y="87"/>
                  </a:lnTo>
                  <a:lnTo>
                    <a:pt x="2877" y="100"/>
                  </a:lnTo>
                  <a:lnTo>
                    <a:pt x="2881" y="108"/>
                  </a:lnTo>
                  <a:lnTo>
                    <a:pt x="2864" y="148"/>
                  </a:lnTo>
                  <a:lnTo>
                    <a:pt x="2864" y="161"/>
                  </a:lnTo>
                  <a:lnTo>
                    <a:pt x="2864" y="169"/>
                  </a:lnTo>
                  <a:lnTo>
                    <a:pt x="2868" y="174"/>
                  </a:lnTo>
                  <a:lnTo>
                    <a:pt x="2872" y="174"/>
                  </a:lnTo>
                  <a:lnTo>
                    <a:pt x="2890" y="165"/>
                  </a:lnTo>
                  <a:lnTo>
                    <a:pt x="2925" y="134"/>
                  </a:lnTo>
                  <a:lnTo>
                    <a:pt x="2942" y="117"/>
                  </a:lnTo>
                  <a:lnTo>
                    <a:pt x="2981" y="130"/>
                  </a:lnTo>
                  <a:lnTo>
                    <a:pt x="3012" y="134"/>
                  </a:lnTo>
                  <a:lnTo>
                    <a:pt x="3033" y="139"/>
                  </a:lnTo>
                  <a:lnTo>
                    <a:pt x="3051" y="134"/>
                  </a:lnTo>
                  <a:lnTo>
                    <a:pt x="3064" y="126"/>
                  </a:lnTo>
                  <a:lnTo>
                    <a:pt x="3081" y="113"/>
                  </a:lnTo>
                  <a:lnTo>
                    <a:pt x="3103" y="100"/>
                  </a:lnTo>
                  <a:lnTo>
                    <a:pt x="3129" y="82"/>
                  </a:lnTo>
                  <a:lnTo>
                    <a:pt x="3160" y="69"/>
                  </a:lnTo>
                  <a:lnTo>
                    <a:pt x="3186" y="65"/>
                  </a:lnTo>
                  <a:lnTo>
                    <a:pt x="3208" y="65"/>
                  </a:lnTo>
                  <a:lnTo>
                    <a:pt x="3229" y="74"/>
                  </a:lnTo>
                  <a:lnTo>
                    <a:pt x="3242" y="82"/>
                  </a:lnTo>
                  <a:lnTo>
                    <a:pt x="3251" y="95"/>
                  </a:lnTo>
                  <a:lnTo>
                    <a:pt x="3260" y="104"/>
                  </a:lnTo>
                  <a:lnTo>
                    <a:pt x="3269" y="108"/>
                  </a:lnTo>
                  <a:lnTo>
                    <a:pt x="3295" y="121"/>
                  </a:lnTo>
                  <a:lnTo>
                    <a:pt x="3303" y="130"/>
                  </a:lnTo>
                  <a:lnTo>
                    <a:pt x="3312" y="139"/>
                  </a:lnTo>
                  <a:lnTo>
                    <a:pt x="3316" y="148"/>
                  </a:lnTo>
                  <a:lnTo>
                    <a:pt x="3308" y="156"/>
                  </a:lnTo>
                  <a:lnTo>
                    <a:pt x="3299" y="165"/>
                  </a:lnTo>
                  <a:lnTo>
                    <a:pt x="3295" y="174"/>
                  </a:lnTo>
                  <a:lnTo>
                    <a:pt x="3290" y="195"/>
                  </a:lnTo>
                  <a:lnTo>
                    <a:pt x="3290" y="217"/>
                  </a:lnTo>
                  <a:lnTo>
                    <a:pt x="3295" y="230"/>
                  </a:lnTo>
                  <a:lnTo>
                    <a:pt x="3299" y="243"/>
                  </a:lnTo>
                  <a:lnTo>
                    <a:pt x="3295" y="252"/>
                  </a:lnTo>
                  <a:lnTo>
                    <a:pt x="3290" y="265"/>
                  </a:lnTo>
                  <a:lnTo>
                    <a:pt x="3273" y="282"/>
                  </a:lnTo>
                  <a:lnTo>
                    <a:pt x="3247" y="296"/>
                  </a:lnTo>
                  <a:lnTo>
                    <a:pt x="3221" y="309"/>
                  </a:lnTo>
                  <a:lnTo>
                    <a:pt x="3199" y="317"/>
                  </a:lnTo>
                  <a:lnTo>
                    <a:pt x="3173" y="326"/>
                  </a:lnTo>
                  <a:lnTo>
                    <a:pt x="3134" y="356"/>
                  </a:lnTo>
                  <a:lnTo>
                    <a:pt x="3112" y="378"/>
                  </a:lnTo>
                  <a:lnTo>
                    <a:pt x="3099" y="400"/>
                  </a:lnTo>
                  <a:lnTo>
                    <a:pt x="3099" y="417"/>
                  </a:lnTo>
                  <a:lnTo>
                    <a:pt x="3103" y="430"/>
                  </a:lnTo>
                  <a:lnTo>
                    <a:pt x="3107" y="439"/>
                  </a:lnTo>
                  <a:lnTo>
                    <a:pt x="3116" y="448"/>
                  </a:lnTo>
                  <a:lnTo>
                    <a:pt x="3077" y="483"/>
                  </a:lnTo>
                  <a:lnTo>
                    <a:pt x="3073" y="491"/>
                  </a:lnTo>
                  <a:lnTo>
                    <a:pt x="3064" y="517"/>
                  </a:lnTo>
                  <a:lnTo>
                    <a:pt x="3055" y="531"/>
                  </a:lnTo>
                  <a:lnTo>
                    <a:pt x="3042" y="544"/>
                  </a:lnTo>
                  <a:lnTo>
                    <a:pt x="3029" y="552"/>
                  </a:lnTo>
                  <a:lnTo>
                    <a:pt x="3012" y="561"/>
                  </a:lnTo>
                  <a:lnTo>
                    <a:pt x="2994" y="565"/>
                  </a:lnTo>
                  <a:lnTo>
                    <a:pt x="2986" y="574"/>
                  </a:lnTo>
                  <a:lnTo>
                    <a:pt x="2981" y="578"/>
                  </a:lnTo>
                  <a:lnTo>
                    <a:pt x="2977" y="587"/>
                  </a:lnTo>
                  <a:lnTo>
                    <a:pt x="2986" y="600"/>
                  </a:lnTo>
                  <a:lnTo>
                    <a:pt x="2994" y="605"/>
                  </a:lnTo>
                  <a:lnTo>
                    <a:pt x="3012" y="613"/>
                  </a:lnTo>
                  <a:lnTo>
                    <a:pt x="3038" y="626"/>
                  </a:lnTo>
                  <a:lnTo>
                    <a:pt x="3064" y="648"/>
                  </a:lnTo>
                  <a:lnTo>
                    <a:pt x="3090" y="674"/>
                  </a:lnTo>
                  <a:lnTo>
                    <a:pt x="3103" y="683"/>
                  </a:lnTo>
                  <a:lnTo>
                    <a:pt x="3121" y="692"/>
                  </a:lnTo>
                  <a:lnTo>
                    <a:pt x="3134" y="692"/>
                  </a:lnTo>
                  <a:lnTo>
                    <a:pt x="3151" y="692"/>
                  </a:lnTo>
                  <a:lnTo>
                    <a:pt x="3177" y="687"/>
                  </a:lnTo>
                  <a:lnTo>
                    <a:pt x="3190" y="683"/>
                  </a:lnTo>
                  <a:lnTo>
                    <a:pt x="3212" y="670"/>
                  </a:lnTo>
                  <a:lnTo>
                    <a:pt x="3238" y="661"/>
                  </a:lnTo>
                  <a:lnTo>
                    <a:pt x="3273" y="652"/>
                  </a:lnTo>
                  <a:lnTo>
                    <a:pt x="3299" y="652"/>
                  </a:lnTo>
                  <a:lnTo>
                    <a:pt x="3308" y="657"/>
                  </a:lnTo>
                  <a:lnTo>
                    <a:pt x="3316" y="644"/>
                  </a:lnTo>
                  <a:lnTo>
                    <a:pt x="3325" y="635"/>
                  </a:lnTo>
                  <a:lnTo>
                    <a:pt x="3338" y="631"/>
                  </a:lnTo>
                  <a:lnTo>
                    <a:pt x="3351" y="631"/>
                  </a:lnTo>
                  <a:lnTo>
                    <a:pt x="3369" y="635"/>
                  </a:lnTo>
                  <a:lnTo>
                    <a:pt x="3377" y="639"/>
                  </a:lnTo>
                  <a:lnTo>
                    <a:pt x="3408" y="644"/>
                  </a:lnTo>
                  <a:lnTo>
                    <a:pt x="3425" y="622"/>
                  </a:lnTo>
                  <a:lnTo>
                    <a:pt x="3443" y="605"/>
                  </a:lnTo>
                  <a:lnTo>
                    <a:pt x="3464" y="587"/>
                  </a:lnTo>
                  <a:lnTo>
                    <a:pt x="3482" y="578"/>
                  </a:lnTo>
                  <a:lnTo>
                    <a:pt x="3512" y="565"/>
                  </a:lnTo>
                  <a:lnTo>
                    <a:pt x="3525" y="561"/>
                  </a:lnTo>
                  <a:lnTo>
                    <a:pt x="3612" y="557"/>
                  </a:lnTo>
                  <a:lnTo>
                    <a:pt x="3652" y="535"/>
                  </a:lnTo>
                  <a:lnTo>
                    <a:pt x="3691" y="522"/>
                  </a:lnTo>
                  <a:lnTo>
                    <a:pt x="3721" y="517"/>
                  </a:lnTo>
                  <a:lnTo>
                    <a:pt x="3743" y="513"/>
                  </a:lnTo>
                  <a:lnTo>
                    <a:pt x="3765" y="513"/>
                  </a:lnTo>
                  <a:lnTo>
                    <a:pt x="3787" y="517"/>
                  </a:lnTo>
                  <a:lnTo>
                    <a:pt x="3800" y="526"/>
                  </a:lnTo>
                  <a:lnTo>
                    <a:pt x="3808" y="531"/>
                  </a:lnTo>
                  <a:lnTo>
                    <a:pt x="3826" y="552"/>
                  </a:lnTo>
                  <a:lnTo>
                    <a:pt x="3830" y="574"/>
                  </a:lnTo>
                  <a:lnTo>
                    <a:pt x="3834" y="596"/>
                  </a:lnTo>
                  <a:lnTo>
                    <a:pt x="3847" y="613"/>
                  </a:lnTo>
                  <a:lnTo>
                    <a:pt x="3891" y="622"/>
                  </a:lnTo>
                  <a:lnTo>
                    <a:pt x="3900" y="631"/>
                  </a:lnTo>
                  <a:lnTo>
                    <a:pt x="3917" y="644"/>
                  </a:lnTo>
                  <a:lnTo>
                    <a:pt x="3935" y="652"/>
                  </a:lnTo>
                  <a:lnTo>
                    <a:pt x="3956" y="657"/>
                  </a:lnTo>
                  <a:lnTo>
                    <a:pt x="3974" y="657"/>
                  </a:lnTo>
                  <a:lnTo>
                    <a:pt x="3978" y="652"/>
                  </a:lnTo>
                  <a:lnTo>
                    <a:pt x="3987" y="648"/>
                  </a:lnTo>
                  <a:lnTo>
                    <a:pt x="3987" y="639"/>
                  </a:lnTo>
                  <a:lnTo>
                    <a:pt x="3987" y="626"/>
                  </a:lnTo>
                  <a:lnTo>
                    <a:pt x="3982" y="596"/>
                  </a:lnTo>
                  <a:lnTo>
                    <a:pt x="3969" y="561"/>
                  </a:lnTo>
                  <a:lnTo>
                    <a:pt x="3969" y="526"/>
                  </a:lnTo>
                  <a:lnTo>
                    <a:pt x="3969" y="491"/>
                  </a:lnTo>
                  <a:lnTo>
                    <a:pt x="3978" y="465"/>
                  </a:lnTo>
                  <a:lnTo>
                    <a:pt x="3987" y="443"/>
                  </a:lnTo>
                  <a:lnTo>
                    <a:pt x="3995" y="426"/>
                  </a:lnTo>
                  <a:lnTo>
                    <a:pt x="4004" y="413"/>
                  </a:lnTo>
                  <a:lnTo>
                    <a:pt x="4013" y="422"/>
                  </a:lnTo>
                  <a:lnTo>
                    <a:pt x="4022" y="426"/>
                  </a:lnTo>
                  <a:lnTo>
                    <a:pt x="4030" y="426"/>
                  </a:lnTo>
                  <a:lnTo>
                    <a:pt x="4043" y="422"/>
                  </a:lnTo>
                  <a:lnTo>
                    <a:pt x="4056" y="409"/>
                  </a:lnTo>
                  <a:lnTo>
                    <a:pt x="4065" y="400"/>
                  </a:lnTo>
                  <a:lnTo>
                    <a:pt x="4078" y="391"/>
                  </a:lnTo>
                  <a:lnTo>
                    <a:pt x="4091" y="391"/>
                  </a:lnTo>
                  <a:lnTo>
                    <a:pt x="4104" y="400"/>
                  </a:lnTo>
                  <a:lnTo>
                    <a:pt x="4113" y="409"/>
                  </a:lnTo>
                  <a:lnTo>
                    <a:pt x="4130" y="430"/>
                  </a:lnTo>
                  <a:lnTo>
                    <a:pt x="4135" y="443"/>
                  </a:lnTo>
                  <a:lnTo>
                    <a:pt x="4209" y="435"/>
                  </a:lnTo>
                  <a:lnTo>
                    <a:pt x="4217" y="439"/>
                  </a:lnTo>
                  <a:lnTo>
                    <a:pt x="4244" y="443"/>
                  </a:lnTo>
                  <a:lnTo>
                    <a:pt x="4274" y="448"/>
                  </a:lnTo>
                  <a:lnTo>
                    <a:pt x="4296" y="448"/>
                  </a:lnTo>
                  <a:lnTo>
                    <a:pt x="4313" y="439"/>
                  </a:lnTo>
                  <a:lnTo>
                    <a:pt x="4331" y="435"/>
                  </a:lnTo>
                  <a:lnTo>
                    <a:pt x="4344" y="435"/>
                  </a:lnTo>
                  <a:lnTo>
                    <a:pt x="4352" y="435"/>
                  </a:lnTo>
                  <a:lnTo>
                    <a:pt x="4357" y="439"/>
                  </a:lnTo>
                  <a:lnTo>
                    <a:pt x="4361" y="443"/>
                  </a:lnTo>
                  <a:lnTo>
                    <a:pt x="4361" y="448"/>
                  </a:lnTo>
                  <a:lnTo>
                    <a:pt x="4361" y="457"/>
                  </a:lnTo>
                  <a:lnTo>
                    <a:pt x="4365" y="474"/>
                  </a:lnTo>
                  <a:lnTo>
                    <a:pt x="4374" y="491"/>
                  </a:lnTo>
                  <a:lnTo>
                    <a:pt x="4383" y="504"/>
                  </a:lnTo>
                  <a:lnTo>
                    <a:pt x="4396" y="513"/>
                  </a:lnTo>
                  <a:lnTo>
                    <a:pt x="4418" y="526"/>
                  </a:lnTo>
                  <a:lnTo>
                    <a:pt x="4426" y="539"/>
                  </a:lnTo>
                  <a:lnTo>
                    <a:pt x="4431" y="548"/>
                  </a:lnTo>
                  <a:lnTo>
                    <a:pt x="4431" y="552"/>
                  </a:lnTo>
                  <a:lnTo>
                    <a:pt x="4435" y="570"/>
                  </a:lnTo>
                  <a:lnTo>
                    <a:pt x="4439" y="583"/>
                  </a:lnTo>
                  <a:lnTo>
                    <a:pt x="4444" y="596"/>
                  </a:lnTo>
                  <a:lnTo>
                    <a:pt x="4453" y="600"/>
                  </a:lnTo>
                  <a:lnTo>
                    <a:pt x="4461" y="605"/>
                  </a:lnTo>
                  <a:lnTo>
                    <a:pt x="4470" y="605"/>
                  </a:lnTo>
                  <a:lnTo>
                    <a:pt x="4492" y="600"/>
                  </a:lnTo>
                  <a:lnTo>
                    <a:pt x="4509" y="591"/>
                  </a:lnTo>
                  <a:lnTo>
                    <a:pt x="4527" y="578"/>
                  </a:lnTo>
                  <a:lnTo>
                    <a:pt x="4544" y="565"/>
                  </a:lnTo>
                  <a:lnTo>
                    <a:pt x="4583" y="557"/>
                  </a:lnTo>
                  <a:lnTo>
                    <a:pt x="4601" y="557"/>
                  </a:lnTo>
                  <a:lnTo>
                    <a:pt x="4609" y="561"/>
                  </a:lnTo>
                  <a:lnTo>
                    <a:pt x="4618" y="565"/>
                  </a:lnTo>
                  <a:lnTo>
                    <a:pt x="4622" y="570"/>
                  </a:lnTo>
                  <a:lnTo>
                    <a:pt x="4631" y="587"/>
                  </a:lnTo>
                  <a:lnTo>
                    <a:pt x="4631" y="605"/>
                  </a:lnTo>
                  <a:lnTo>
                    <a:pt x="4627" y="622"/>
                  </a:lnTo>
                  <a:lnTo>
                    <a:pt x="4618" y="639"/>
                  </a:lnTo>
                  <a:lnTo>
                    <a:pt x="4648" y="683"/>
                  </a:lnTo>
                  <a:lnTo>
                    <a:pt x="4701" y="774"/>
                  </a:lnTo>
                  <a:lnTo>
                    <a:pt x="4709" y="796"/>
                  </a:lnTo>
                  <a:lnTo>
                    <a:pt x="4722" y="831"/>
                  </a:lnTo>
                  <a:lnTo>
                    <a:pt x="4727" y="840"/>
                  </a:lnTo>
                  <a:lnTo>
                    <a:pt x="4735" y="848"/>
                  </a:lnTo>
                  <a:lnTo>
                    <a:pt x="4749" y="861"/>
                  </a:lnTo>
                  <a:lnTo>
                    <a:pt x="4753" y="870"/>
                  </a:lnTo>
                  <a:lnTo>
                    <a:pt x="4753" y="879"/>
                  </a:lnTo>
                  <a:lnTo>
                    <a:pt x="4753" y="883"/>
                  </a:lnTo>
                  <a:lnTo>
                    <a:pt x="4749" y="914"/>
                  </a:lnTo>
                  <a:lnTo>
                    <a:pt x="4731" y="953"/>
                  </a:lnTo>
                  <a:lnTo>
                    <a:pt x="4727" y="996"/>
                  </a:lnTo>
                  <a:lnTo>
                    <a:pt x="4731" y="1005"/>
                  </a:lnTo>
                  <a:lnTo>
                    <a:pt x="4740" y="1022"/>
                  </a:lnTo>
                  <a:lnTo>
                    <a:pt x="4753" y="1049"/>
                  </a:lnTo>
                  <a:lnTo>
                    <a:pt x="4796" y="1162"/>
                  </a:lnTo>
                  <a:lnTo>
                    <a:pt x="4901" y="1297"/>
                  </a:lnTo>
                  <a:lnTo>
                    <a:pt x="4975" y="1388"/>
                  </a:lnTo>
                  <a:lnTo>
                    <a:pt x="4870" y="1375"/>
                  </a:lnTo>
                  <a:lnTo>
                    <a:pt x="4866" y="1405"/>
                  </a:lnTo>
                  <a:lnTo>
                    <a:pt x="4836" y="1414"/>
                  </a:lnTo>
                  <a:lnTo>
                    <a:pt x="4801" y="1414"/>
                  </a:lnTo>
                  <a:lnTo>
                    <a:pt x="4770" y="1410"/>
                  </a:lnTo>
                  <a:lnTo>
                    <a:pt x="4757" y="1414"/>
                  </a:lnTo>
                  <a:lnTo>
                    <a:pt x="4735" y="1401"/>
                  </a:lnTo>
                  <a:lnTo>
                    <a:pt x="4770" y="1375"/>
                  </a:lnTo>
                  <a:lnTo>
                    <a:pt x="4775" y="1366"/>
                  </a:lnTo>
                  <a:lnTo>
                    <a:pt x="4779" y="1358"/>
                  </a:lnTo>
                  <a:lnTo>
                    <a:pt x="4783" y="1349"/>
                  </a:lnTo>
                  <a:lnTo>
                    <a:pt x="4766" y="1344"/>
                  </a:lnTo>
                  <a:lnTo>
                    <a:pt x="4753" y="1344"/>
                  </a:lnTo>
                  <a:lnTo>
                    <a:pt x="4731" y="1340"/>
                  </a:lnTo>
                  <a:lnTo>
                    <a:pt x="4727" y="1340"/>
                  </a:lnTo>
                  <a:lnTo>
                    <a:pt x="4722" y="1344"/>
                  </a:lnTo>
                  <a:lnTo>
                    <a:pt x="4722" y="1349"/>
                  </a:lnTo>
                  <a:lnTo>
                    <a:pt x="4718" y="1362"/>
                  </a:lnTo>
                  <a:lnTo>
                    <a:pt x="4701" y="1375"/>
                  </a:lnTo>
                  <a:lnTo>
                    <a:pt x="4661" y="1423"/>
                  </a:lnTo>
                  <a:lnTo>
                    <a:pt x="4648" y="1445"/>
                  </a:lnTo>
                  <a:lnTo>
                    <a:pt x="4622" y="1453"/>
                  </a:lnTo>
                  <a:lnTo>
                    <a:pt x="4601" y="1453"/>
                  </a:lnTo>
                  <a:lnTo>
                    <a:pt x="4587" y="1449"/>
                  </a:lnTo>
                  <a:lnTo>
                    <a:pt x="4574" y="1440"/>
                  </a:lnTo>
                  <a:lnTo>
                    <a:pt x="4557" y="1427"/>
                  </a:lnTo>
                  <a:lnTo>
                    <a:pt x="4553" y="1418"/>
                  </a:lnTo>
                  <a:lnTo>
                    <a:pt x="4509" y="1418"/>
                  </a:lnTo>
                  <a:lnTo>
                    <a:pt x="4522" y="1432"/>
                  </a:lnTo>
                  <a:lnTo>
                    <a:pt x="4570" y="1440"/>
                  </a:lnTo>
                  <a:lnTo>
                    <a:pt x="4583" y="1449"/>
                  </a:lnTo>
                  <a:lnTo>
                    <a:pt x="4592" y="1458"/>
                  </a:lnTo>
                  <a:lnTo>
                    <a:pt x="4609" y="1471"/>
                  </a:lnTo>
                  <a:lnTo>
                    <a:pt x="4618" y="1484"/>
                  </a:lnTo>
                  <a:lnTo>
                    <a:pt x="4622" y="1501"/>
                  </a:lnTo>
                  <a:lnTo>
                    <a:pt x="4574" y="1553"/>
                  </a:lnTo>
                  <a:lnTo>
                    <a:pt x="4544" y="1566"/>
                  </a:lnTo>
                  <a:lnTo>
                    <a:pt x="4540" y="1523"/>
                  </a:lnTo>
                  <a:lnTo>
                    <a:pt x="4500" y="1545"/>
                  </a:lnTo>
                  <a:lnTo>
                    <a:pt x="4509" y="1558"/>
                  </a:lnTo>
                  <a:lnTo>
                    <a:pt x="4518" y="1562"/>
                  </a:lnTo>
                  <a:lnTo>
                    <a:pt x="4518" y="1571"/>
                  </a:lnTo>
                  <a:lnTo>
                    <a:pt x="4518" y="1575"/>
                  </a:lnTo>
                  <a:lnTo>
                    <a:pt x="4513" y="1584"/>
                  </a:lnTo>
                  <a:lnTo>
                    <a:pt x="4505" y="1597"/>
                  </a:lnTo>
                  <a:lnTo>
                    <a:pt x="4500" y="1606"/>
                  </a:lnTo>
                  <a:lnTo>
                    <a:pt x="4500" y="1632"/>
                  </a:lnTo>
                  <a:lnTo>
                    <a:pt x="4505" y="1645"/>
                  </a:lnTo>
                  <a:lnTo>
                    <a:pt x="4509" y="1662"/>
                  </a:lnTo>
                  <a:lnTo>
                    <a:pt x="4505" y="1680"/>
                  </a:lnTo>
                  <a:lnTo>
                    <a:pt x="4500" y="1693"/>
                  </a:lnTo>
                  <a:lnTo>
                    <a:pt x="4496" y="1697"/>
                  </a:lnTo>
                  <a:lnTo>
                    <a:pt x="4470" y="1701"/>
                  </a:lnTo>
                  <a:lnTo>
                    <a:pt x="4470" y="1723"/>
                  </a:lnTo>
                  <a:lnTo>
                    <a:pt x="4444" y="1749"/>
                  </a:lnTo>
                  <a:lnTo>
                    <a:pt x="4400" y="1749"/>
                  </a:lnTo>
                  <a:lnTo>
                    <a:pt x="4335" y="1732"/>
                  </a:lnTo>
                  <a:lnTo>
                    <a:pt x="4318" y="1732"/>
                  </a:lnTo>
                  <a:lnTo>
                    <a:pt x="4239" y="1823"/>
                  </a:lnTo>
                  <a:lnTo>
                    <a:pt x="4226" y="1828"/>
                  </a:lnTo>
                  <a:lnTo>
                    <a:pt x="4217" y="1823"/>
                  </a:lnTo>
                  <a:lnTo>
                    <a:pt x="4213" y="1819"/>
                  </a:lnTo>
                  <a:lnTo>
                    <a:pt x="4213" y="1810"/>
                  </a:lnTo>
                  <a:lnTo>
                    <a:pt x="4222" y="1797"/>
                  </a:lnTo>
                  <a:lnTo>
                    <a:pt x="4226" y="1788"/>
                  </a:lnTo>
                  <a:lnTo>
                    <a:pt x="4235" y="1775"/>
                  </a:lnTo>
                  <a:lnTo>
                    <a:pt x="4217" y="1775"/>
                  </a:lnTo>
                  <a:lnTo>
                    <a:pt x="4187" y="1767"/>
                  </a:lnTo>
                  <a:lnTo>
                    <a:pt x="4178" y="1767"/>
                  </a:lnTo>
                  <a:lnTo>
                    <a:pt x="4183" y="1780"/>
                  </a:lnTo>
                  <a:lnTo>
                    <a:pt x="4191" y="1793"/>
                  </a:lnTo>
                  <a:lnTo>
                    <a:pt x="4196" y="1802"/>
                  </a:lnTo>
                  <a:lnTo>
                    <a:pt x="4191" y="1810"/>
                  </a:lnTo>
                  <a:lnTo>
                    <a:pt x="4187" y="1819"/>
                  </a:lnTo>
                  <a:lnTo>
                    <a:pt x="4165" y="1828"/>
                  </a:lnTo>
                  <a:lnTo>
                    <a:pt x="4152" y="1832"/>
                  </a:lnTo>
                  <a:lnTo>
                    <a:pt x="4091" y="1862"/>
                  </a:lnTo>
                  <a:lnTo>
                    <a:pt x="4026" y="1893"/>
                  </a:lnTo>
                  <a:lnTo>
                    <a:pt x="4030" y="1880"/>
                  </a:lnTo>
                  <a:lnTo>
                    <a:pt x="4026" y="1867"/>
                  </a:lnTo>
                  <a:lnTo>
                    <a:pt x="4022" y="1858"/>
                  </a:lnTo>
                  <a:lnTo>
                    <a:pt x="4017" y="1845"/>
                  </a:lnTo>
                  <a:lnTo>
                    <a:pt x="3995" y="1832"/>
                  </a:lnTo>
                  <a:lnTo>
                    <a:pt x="3965" y="1823"/>
                  </a:lnTo>
                  <a:lnTo>
                    <a:pt x="3952" y="1819"/>
                  </a:lnTo>
                  <a:lnTo>
                    <a:pt x="3948" y="1810"/>
                  </a:lnTo>
                  <a:lnTo>
                    <a:pt x="3948" y="1806"/>
                  </a:lnTo>
                  <a:lnTo>
                    <a:pt x="3948" y="1797"/>
                  </a:lnTo>
                  <a:lnTo>
                    <a:pt x="3961" y="1788"/>
                  </a:lnTo>
                  <a:lnTo>
                    <a:pt x="3965" y="1784"/>
                  </a:lnTo>
                  <a:lnTo>
                    <a:pt x="3965" y="1775"/>
                  </a:lnTo>
                  <a:lnTo>
                    <a:pt x="3965" y="1771"/>
                  </a:lnTo>
                  <a:lnTo>
                    <a:pt x="3961" y="1767"/>
                  </a:lnTo>
                  <a:lnTo>
                    <a:pt x="3952" y="1771"/>
                  </a:lnTo>
                  <a:lnTo>
                    <a:pt x="3935" y="1784"/>
                  </a:lnTo>
                  <a:lnTo>
                    <a:pt x="3913" y="1806"/>
                  </a:lnTo>
                  <a:lnTo>
                    <a:pt x="3869" y="1858"/>
                  </a:lnTo>
                  <a:lnTo>
                    <a:pt x="3847" y="1880"/>
                  </a:lnTo>
                  <a:lnTo>
                    <a:pt x="3852" y="1897"/>
                  </a:lnTo>
                  <a:lnTo>
                    <a:pt x="3874" y="1910"/>
                  </a:lnTo>
                  <a:lnTo>
                    <a:pt x="3882" y="1923"/>
                  </a:lnTo>
                  <a:lnTo>
                    <a:pt x="3882" y="1936"/>
                  </a:lnTo>
                  <a:lnTo>
                    <a:pt x="3878" y="1941"/>
                  </a:lnTo>
                  <a:lnTo>
                    <a:pt x="3869" y="1950"/>
                  </a:lnTo>
                  <a:lnTo>
                    <a:pt x="3861" y="1950"/>
                  </a:lnTo>
                  <a:lnTo>
                    <a:pt x="3821" y="1945"/>
                  </a:lnTo>
                  <a:lnTo>
                    <a:pt x="3782" y="1936"/>
                  </a:lnTo>
                  <a:lnTo>
                    <a:pt x="3730" y="1932"/>
                  </a:lnTo>
                  <a:lnTo>
                    <a:pt x="3730" y="1906"/>
                  </a:lnTo>
                  <a:lnTo>
                    <a:pt x="3721" y="1889"/>
                  </a:lnTo>
                  <a:lnTo>
                    <a:pt x="3713" y="1876"/>
                  </a:lnTo>
                  <a:lnTo>
                    <a:pt x="3699" y="1871"/>
                  </a:lnTo>
                  <a:lnTo>
                    <a:pt x="3686" y="1867"/>
                  </a:lnTo>
                  <a:lnTo>
                    <a:pt x="3678" y="1867"/>
                  </a:lnTo>
                  <a:lnTo>
                    <a:pt x="3665" y="1871"/>
                  </a:lnTo>
                  <a:lnTo>
                    <a:pt x="3665" y="1858"/>
                  </a:lnTo>
                  <a:lnTo>
                    <a:pt x="3678" y="1854"/>
                  </a:lnTo>
                  <a:lnTo>
                    <a:pt x="3691" y="1845"/>
                  </a:lnTo>
                  <a:lnTo>
                    <a:pt x="3704" y="1832"/>
                  </a:lnTo>
                  <a:lnTo>
                    <a:pt x="3704" y="1815"/>
                  </a:lnTo>
                  <a:lnTo>
                    <a:pt x="3691" y="1823"/>
                  </a:lnTo>
                  <a:lnTo>
                    <a:pt x="3678" y="1832"/>
                  </a:lnTo>
                  <a:lnTo>
                    <a:pt x="3652" y="1841"/>
                  </a:lnTo>
                  <a:lnTo>
                    <a:pt x="3621" y="1841"/>
                  </a:lnTo>
                  <a:lnTo>
                    <a:pt x="3621" y="1858"/>
                  </a:lnTo>
                  <a:lnTo>
                    <a:pt x="3617" y="1867"/>
                  </a:lnTo>
                  <a:lnTo>
                    <a:pt x="3612" y="1871"/>
                  </a:lnTo>
                  <a:lnTo>
                    <a:pt x="3608" y="1876"/>
                  </a:lnTo>
                  <a:lnTo>
                    <a:pt x="3599" y="1871"/>
                  </a:lnTo>
                  <a:lnTo>
                    <a:pt x="3595" y="1867"/>
                  </a:lnTo>
                  <a:lnTo>
                    <a:pt x="3534" y="1858"/>
                  </a:lnTo>
                  <a:lnTo>
                    <a:pt x="3525" y="1876"/>
                  </a:lnTo>
                  <a:lnTo>
                    <a:pt x="3521" y="1902"/>
                  </a:lnTo>
                  <a:lnTo>
                    <a:pt x="3512" y="1919"/>
                  </a:lnTo>
                  <a:lnTo>
                    <a:pt x="3508" y="1932"/>
                  </a:lnTo>
                  <a:lnTo>
                    <a:pt x="3499" y="1936"/>
                  </a:lnTo>
                  <a:lnTo>
                    <a:pt x="3495" y="1936"/>
                  </a:lnTo>
                  <a:lnTo>
                    <a:pt x="3491" y="1936"/>
                  </a:lnTo>
                  <a:lnTo>
                    <a:pt x="3486" y="1932"/>
                  </a:lnTo>
                  <a:lnTo>
                    <a:pt x="3460" y="1897"/>
                  </a:lnTo>
                  <a:lnTo>
                    <a:pt x="3443" y="1897"/>
                  </a:lnTo>
                  <a:lnTo>
                    <a:pt x="3430" y="1902"/>
                  </a:lnTo>
                  <a:lnTo>
                    <a:pt x="3425" y="1906"/>
                  </a:lnTo>
                  <a:lnTo>
                    <a:pt x="3425" y="1910"/>
                  </a:lnTo>
                  <a:lnTo>
                    <a:pt x="3434" y="1923"/>
                  </a:lnTo>
                  <a:lnTo>
                    <a:pt x="3438" y="1928"/>
                  </a:lnTo>
                  <a:lnTo>
                    <a:pt x="3464" y="1936"/>
                  </a:lnTo>
                  <a:lnTo>
                    <a:pt x="3477" y="1945"/>
                  </a:lnTo>
                  <a:lnTo>
                    <a:pt x="3482" y="1954"/>
                  </a:lnTo>
                  <a:lnTo>
                    <a:pt x="3482" y="1963"/>
                  </a:lnTo>
                  <a:lnTo>
                    <a:pt x="3469" y="1971"/>
                  </a:lnTo>
                  <a:lnTo>
                    <a:pt x="3460" y="1976"/>
                  </a:lnTo>
                  <a:lnTo>
                    <a:pt x="3451" y="1997"/>
                  </a:lnTo>
                  <a:lnTo>
                    <a:pt x="3447" y="2028"/>
                  </a:lnTo>
                  <a:lnTo>
                    <a:pt x="3443" y="2041"/>
                  </a:lnTo>
                  <a:lnTo>
                    <a:pt x="3438" y="2045"/>
                  </a:lnTo>
                  <a:lnTo>
                    <a:pt x="3430" y="2041"/>
                  </a:lnTo>
                  <a:lnTo>
                    <a:pt x="3417" y="2024"/>
                  </a:lnTo>
                  <a:lnTo>
                    <a:pt x="3412" y="2010"/>
                  </a:lnTo>
                  <a:lnTo>
                    <a:pt x="3386" y="2019"/>
                  </a:lnTo>
                  <a:lnTo>
                    <a:pt x="3364" y="2019"/>
                  </a:lnTo>
                  <a:lnTo>
                    <a:pt x="3343" y="2015"/>
                  </a:lnTo>
                  <a:lnTo>
                    <a:pt x="3334" y="1993"/>
                  </a:lnTo>
                  <a:lnTo>
                    <a:pt x="3329" y="1971"/>
                  </a:lnTo>
                  <a:lnTo>
                    <a:pt x="3334" y="1954"/>
                  </a:lnTo>
                  <a:lnTo>
                    <a:pt x="3338" y="1936"/>
                  </a:lnTo>
                  <a:lnTo>
                    <a:pt x="3351" y="1906"/>
                  </a:lnTo>
                  <a:lnTo>
                    <a:pt x="3356" y="1897"/>
                  </a:lnTo>
                  <a:lnTo>
                    <a:pt x="3369" y="1889"/>
                  </a:lnTo>
                  <a:lnTo>
                    <a:pt x="3373" y="1880"/>
                  </a:lnTo>
                  <a:lnTo>
                    <a:pt x="3373" y="1876"/>
                  </a:lnTo>
                  <a:lnTo>
                    <a:pt x="3369" y="1871"/>
                  </a:lnTo>
                  <a:lnTo>
                    <a:pt x="3356" y="1862"/>
                  </a:lnTo>
                  <a:lnTo>
                    <a:pt x="3347" y="1862"/>
                  </a:lnTo>
                  <a:lnTo>
                    <a:pt x="3325" y="1893"/>
                  </a:lnTo>
                  <a:lnTo>
                    <a:pt x="3277" y="1897"/>
                  </a:lnTo>
                  <a:lnTo>
                    <a:pt x="3212" y="1923"/>
                  </a:lnTo>
                  <a:lnTo>
                    <a:pt x="3199" y="1941"/>
                  </a:lnTo>
                  <a:lnTo>
                    <a:pt x="3190" y="1954"/>
                  </a:lnTo>
                  <a:lnTo>
                    <a:pt x="3190" y="1963"/>
                  </a:lnTo>
                  <a:lnTo>
                    <a:pt x="3195" y="1967"/>
                  </a:lnTo>
                  <a:lnTo>
                    <a:pt x="3203" y="1971"/>
                  </a:lnTo>
                  <a:lnTo>
                    <a:pt x="3212" y="1971"/>
                  </a:lnTo>
                  <a:lnTo>
                    <a:pt x="3229" y="1976"/>
                  </a:lnTo>
                  <a:lnTo>
                    <a:pt x="3238" y="1980"/>
                  </a:lnTo>
                  <a:lnTo>
                    <a:pt x="3242" y="1984"/>
                  </a:lnTo>
                  <a:lnTo>
                    <a:pt x="3238" y="1989"/>
                  </a:lnTo>
                  <a:lnTo>
                    <a:pt x="3229" y="1997"/>
                  </a:lnTo>
                  <a:lnTo>
                    <a:pt x="3221" y="2006"/>
                  </a:lnTo>
                  <a:lnTo>
                    <a:pt x="3195" y="2019"/>
                  </a:lnTo>
                  <a:lnTo>
                    <a:pt x="3190" y="2024"/>
                  </a:lnTo>
                  <a:lnTo>
                    <a:pt x="3190" y="2028"/>
                  </a:lnTo>
                  <a:lnTo>
                    <a:pt x="3195" y="2032"/>
                  </a:lnTo>
                  <a:lnTo>
                    <a:pt x="3199" y="2032"/>
                  </a:lnTo>
                  <a:lnTo>
                    <a:pt x="3208" y="2037"/>
                  </a:lnTo>
                  <a:lnTo>
                    <a:pt x="3229" y="2041"/>
                  </a:lnTo>
                  <a:lnTo>
                    <a:pt x="3238" y="2050"/>
                  </a:lnTo>
                  <a:lnTo>
                    <a:pt x="3242" y="2058"/>
                  </a:lnTo>
                  <a:lnTo>
                    <a:pt x="3247" y="2067"/>
                  </a:lnTo>
                  <a:lnTo>
                    <a:pt x="3238" y="2084"/>
                  </a:lnTo>
                  <a:lnTo>
                    <a:pt x="3225" y="2098"/>
                  </a:lnTo>
                  <a:lnTo>
                    <a:pt x="3216" y="2106"/>
                  </a:lnTo>
                  <a:lnTo>
                    <a:pt x="3203" y="2111"/>
                  </a:lnTo>
                  <a:lnTo>
                    <a:pt x="3195" y="2111"/>
                  </a:lnTo>
                  <a:lnTo>
                    <a:pt x="3177" y="2106"/>
                  </a:lnTo>
                  <a:lnTo>
                    <a:pt x="3168" y="2102"/>
                  </a:lnTo>
                  <a:lnTo>
                    <a:pt x="3168" y="2076"/>
                  </a:lnTo>
                  <a:lnTo>
                    <a:pt x="3160" y="2054"/>
                  </a:lnTo>
                  <a:lnTo>
                    <a:pt x="3151" y="2041"/>
                  </a:lnTo>
                  <a:lnTo>
                    <a:pt x="3142" y="2032"/>
                  </a:lnTo>
                  <a:lnTo>
                    <a:pt x="3121" y="2024"/>
                  </a:lnTo>
                  <a:lnTo>
                    <a:pt x="3112" y="2024"/>
                  </a:lnTo>
                  <a:lnTo>
                    <a:pt x="2994" y="2058"/>
                  </a:lnTo>
                  <a:lnTo>
                    <a:pt x="2981" y="2063"/>
                  </a:lnTo>
                  <a:lnTo>
                    <a:pt x="2942" y="2071"/>
                  </a:lnTo>
                  <a:lnTo>
                    <a:pt x="2903" y="2080"/>
                  </a:lnTo>
                  <a:lnTo>
                    <a:pt x="2881" y="2080"/>
                  </a:lnTo>
                  <a:lnTo>
                    <a:pt x="2864" y="2076"/>
                  </a:lnTo>
                  <a:lnTo>
                    <a:pt x="2851" y="2071"/>
                  </a:lnTo>
                  <a:lnTo>
                    <a:pt x="2838" y="2067"/>
                  </a:lnTo>
                  <a:lnTo>
                    <a:pt x="2825" y="2071"/>
                  </a:lnTo>
                  <a:lnTo>
                    <a:pt x="2816" y="2076"/>
                  </a:lnTo>
                  <a:lnTo>
                    <a:pt x="2807" y="2084"/>
                  </a:lnTo>
                  <a:lnTo>
                    <a:pt x="2803" y="2093"/>
                  </a:lnTo>
                  <a:lnTo>
                    <a:pt x="2785" y="2093"/>
                  </a:lnTo>
                  <a:lnTo>
                    <a:pt x="2790" y="2076"/>
                  </a:lnTo>
                  <a:lnTo>
                    <a:pt x="2790" y="2063"/>
                  </a:lnTo>
                  <a:lnTo>
                    <a:pt x="2781" y="2050"/>
                  </a:lnTo>
                  <a:lnTo>
                    <a:pt x="2759" y="2028"/>
                  </a:lnTo>
                  <a:lnTo>
                    <a:pt x="2742" y="2002"/>
                  </a:lnTo>
                  <a:lnTo>
                    <a:pt x="2729" y="1980"/>
                  </a:lnTo>
                  <a:lnTo>
                    <a:pt x="2716" y="1958"/>
                  </a:lnTo>
                  <a:lnTo>
                    <a:pt x="2707" y="1923"/>
                  </a:lnTo>
                  <a:lnTo>
                    <a:pt x="2703" y="1906"/>
                  </a:lnTo>
                  <a:lnTo>
                    <a:pt x="2677" y="1906"/>
                  </a:lnTo>
                  <a:lnTo>
                    <a:pt x="2659" y="1906"/>
                  </a:lnTo>
                  <a:lnTo>
                    <a:pt x="2642" y="1902"/>
                  </a:lnTo>
                  <a:lnTo>
                    <a:pt x="2629" y="1897"/>
                  </a:lnTo>
                  <a:lnTo>
                    <a:pt x="2620" y="1889"/>
                  </a:lnTo>
                  <a:lnTo>
                    <a:pt x="2611" y="1880"/>
                  </a:lnTo>
                  <a:lnTo>
                    <a:pt x="2607" y="1871"/>
                  </a:lnTo>
                  <a:lnTo>
                    <a:pt x="2603" y="1849"/>
                  </a:lnTo>
                  <a:lnTo>
                    <a:pt x="2603" y="1828"/>
                  </a:lnTo>
                  <a:lnTo>
                    <a:pt x="2607" y="1806"/>
                  </a:lnTo>
                  <a:lnTo>
                    <a:pt x="2611" y="1784"/>
                  </a:lnTo>
                  <a:lnTo>
                    <a:pt x="2607" y="1775"/>
                  </a:lnTo>
                  <a:lnTo>
                    <a:pt x="2594" y="1784"/>
                  </a:lnTo>
                  <a:lnTo>
                    <a:pt x="2585" y="1784"/>
                  </a:lnTo>
                  <a:lnTo>
                    <a:pt x="2576" y="1784"/>
                  </a:lnTo>
                  <a:lnTo>
                    <a:pt x="2572" y="1784"/>
                  </a:lnTo>
                  <a:lnTo>
                    <a:pt x="2559" y="1771"/>
                  </a:lnTo>
                  <a:lnTo>
                    <a:pt x="2550" y="1754"/>
                  </a:lnTo>
                  <a:lnTo>
                    <a:pt x="2542" y="1714"/>
                  </a:lnTo>
                  <a:lnTo>
                    <a:pt x="2542" y="1697"/>
                  </a:lnTo>
                  <a:lnTo>
                    <a:pt x="2529" y="1828"/>
                  </a:lnTo>
                  <a:lnTo>
                    <a:pt x="2568" y="1867"/>
                  </a:lnTo>
                  <a:lnTo>
                    <a:pt x="2594" y="1893"/>
                  </a:lnTo>
                  <a:lnTo>
                    <a:pt x="2603" y="1906"/>
                  </a:lnTo>
                  <a:lnTo>
                    <a:pt x="2603" y="1910"/>
                  </a:lnTo>
                  <a:lnTo>
                    <a:pt x="2598" y="1910"/>
                  </a:lnTo>
                  <a:lnTo>
                    <a:pt x="2576" y="1902"/>
                  </a:lnTo>
                  <a:lnTo>
                    <a:pt x="2563" y="1897"/>
                  </a:lnTo>
                  <a:lnTo>
                    <a:pt x="2550" y="1893"/>
                  </a:lnTo>
                  <a:lnTo>
                    <a:pt x="2594" y="1958"/>
                  </a:lnTo>
                  <a:lnTo>
                    <a:pt x="2607" y="1976"/>
                  </a:lnTo>
                  <a:lnTo>
                    <a:pt x="2589" y="1984"/>
                  </a:lnTo>
                  <a:lnTo>
                    <a:pt x="2529" y="1936"/>
                  </a:lnTo>
                  <a:lnTo>
                    <a:pt x="2520" y="1950"/>
                  </a:lnTo>
                  <a:lnTo>
                    <a:pt x="2550" y="1993"/>
                  </a:lnTo>
                  <a:lnTo>
                    <a:pt x="2572" y="2032"/>
                  </a:lnTo>
                  <a:lnTo>
                    <a:pt x="2581" y="2067"/>
                  </a:lnTo>
                  <a:lnTo>
                    <a:pt x="2581" y="2093"/>
                  </a:lnTo>
                  <a:lnTo>
                    <a:pt x="2576" y="2119"/>
                  </a:lnTo>
                  <a:lnTo>
                    <a:pt x="2572" y="2137"/>
                  </a:lnTo>
                  <a:lnTo>
                    <a:pt x="2563" y="2150"/>
                  </a:lnTo>
                  <a:lnTo>
                    <a:pt x="2568" y="2167"/>
                  </a:lnTo>
                  <a:lnTo>
                    <a:pt x="2585" y="2172"/>
                  </a:lnTo>
                  <a:lnTo>
                    <a:pt x="2607" y="2180"/>
                  </a:lnTo>
                  <a:lnTo>
                    <a:pt x="2603" y="2202"/>
                  </a:lnTo>
                  <a:lnTo>
                    <a:pt x="2594" y="2232"/>
                  </a:lnTo>
                  <a:lnTo>
                    <a:pt x="2594" y="2267"/>
                  </a:lnTo>
                  <a:close/>
                </a:path>
              </a:pathLst>
            </a:custGeom>
            <a:solidFill>
              <a:srgbClr val="C9CACB"/>
            </a:solidFill>
            <a:ln w="138113">
              <a:solidFill>
                <a:srgbClr val="C9CACB"/>
              </a:solidFill>
              <a:prstDash val="solid"/>
              <a:round/>
              <a:headEnd/>
              <a:tailEnd/>
            </a:ln>
          </p:spPr>
          <p:txBody>
            <a:bodyPr/>
            <a:lstStyle/>
            <a:p>
              <a:endParaRPr lang="zh-CN" altLang="en-US">
                <a:latin typeface="Arial" pitchFamily="34" charset="0"/>
                <a:cs typeface="Arial" pitchFamily="34" charset="0"/>
              </a:endParaRPr>
            </a:p>
          </p:txBody>
        </p:sp>
        <p:sp>
          <p:nvSpPr>
            <p:cNvPr id="162" name="Freeform 8"/>
            <p:cNvSpPr>
              <a:spLocks/>
            </p:cNvSpPr>
            <p:nvPr/>
          </p:nvSpPr>
          <p:spPr bwMode="auto">
            <a:xfrm>
              <a:off x="538163" y="4984750"/>
              <a:ext cx="1401762" cy="1803400"/>
            </a:xfrm>
            <a:custGeom>
              <a:avLst/>
              <a:gdLst>
                <a:gd name="T0" fmla="*/ 539 w 883"/>
                <a:gd name="T1" fmla="*/ 1028 h 1136"/>
                <a:gd name="T2" fmla="*/ 518 w 883"/>
                <a:gd name="T3" fmla="*/ 923 h 1136"/>
                <a:gd name="T4" fmla="*/ 430 w 883"/>
                <a:gd name="T5" fmla="*/ 875 h 1136"/>
                <a:gd name="T6" fmla="*/ 457 w 883"/>
                <a:gd name="T7" fmla="*/ 827 h 1136"/>
                <a:gd name="T8" fmla="*/ 470 w 883"/>
                <a:gd name="T9" fmla="*/ 775 h 1136"/>
                <a:gd name="T10" fmla="*/ 374 w 883"/>
                <a:gd name="T11" fmla="*/ 732 h 1136"/>
                <a:gd name="T12" fmla="*/ 339 w 883"/>
                <a:gd name="T13" fmla="*/ 666 h 1136"/>
                <a:gd name="T14" fmla="*/ 356 w 883"/>
                <a:gd name="T15" fmla="*/ 558 h 1136"/>
                <a:gd name="T16" fmla="*/ 404 w 883"/>
                <a:gd name="T17" fmla="*/ 562 h 1136"/>
                <a:gd name="T18" fmla="*/ 439 w 883"/>
                <a:gd name="T19" fmla="*/ 592 h 1136"/>
                <a:gd name="T20" fmla="*/ 422 w 883"/>
                <a:gd name="T21" fmla="*/ 640 h 1136"/>
                <a:gd name="T22" fmla="*/ 548 w 883"/>
                <a:gd name="T23" fmla="*/ 645 h 1136"/>
                <a:gd name="T24" fmla="*/ 565 w 883"/>
                <a:gd name="T25" fmla="*/ 684 h 1136"/>
                <a:gd name="T26" fmla="*/ 578 w 883"/>
                <a:gd name="T27" fmla="*/ 614 h 1136"/>
                <a:gd name="T28" fmla="*/ 531 w 883"/>
                <a:gd name="T29" fmla="*/ 592 h 1136"/>
                <a:gd name="T30" fmla="*/ 448 w 883"/>
                <a:gd name="T31" fmla="*/ 558 h 1136"/>
                <a:gd name="T32" fmla="*/ 491 w 883"/>
                <a:gd name="T33" fmla="*/ 518 h 1136"/>
                <a:gd name="T34" fmla="*/ 496 w 883"/>
                <a:gd name="T35" fmla="*/ 405 h 1136"/>
                <a:gd name="T36" fmla="*/ 491 w 883"/>
                <a:gd name="T37" fmla="*/ 336 h 1136"/>
                <a:gd name="T38" fmla="*/ 513 w 883"/>
                <a:gd name="T39" fmla="*/ 383 h 1136"/>
                <a:gd name="T40" fmla="*/ 535 w 883"/>
                <a:gd name="T41" fmla="*/ 401 h 1136"/>
                <a:gd name="T42" fmla="*/ 548 w 883"/>
                <a:gd name="T43" fmla="*/ 440 h 1136"/>
                <a:gd name="T44" fmla="*/ 557 w 883"/>
                <a:gd name="T45" fmla="*/ 488 h 1136"/>
                <a:gd name="T46" fmla="*/ 592 w 883"/>
                <a:gd name="T47" fmla="*/ 566 h 1136"/>
                <a:gd name="T48" fmla="*/ 635 w 883"/>
                <a:gd name="T49" fmla="*/ 462 h 1136"/>
                <a:gd name="T50" fmla="*/ 652 w 883"/>
                <a:gd name="T51" fmla="*/ 423 h 1136"/>
                <a:gd name="T52" fmla="*/ 705 w 883"/>
                <a:gd name="T53" fmla="*/ 397 h 1136"/>
                <a:gd name="T54" fmla="*/ 857 w 883"/>
                <a:gd name="T55" fmla="*/ 357 h 1136"/>
                <a:gd name="T56" fmla="*/ 787 w 883"/>
                <a:gd name="T57" fmla="*/ 275 h 1136"/>
                <a:gd name="T58" fmla="*/ 753 w 883"/>
                <a:gd name="T59" fmla="*/ 214 h 1136"/>
                <a:gd name="T60" fmla="*/ 687 w 883"/>
                <a:gd name="T61" fmla="*/ 257 h 1136"/>
                <a:gd name="T62" fmla="*/ 570 w 883"/>
                <a:gd name="T63" fmla="*/ 266 h 1136"/>
                <a:gd name="T64" fmla="*/ 465 w 883"/>
                <a:gd name="T65" fmla="*/ 148 h 1136"/>
                <a:gd name="T66" fmla="*/ 491 w 883"/>
                <a:gd name="T67" fmla="*/ 31 h 1136"/>
                <a:gd name="T68" fmla="*/ 191 w 883"/>
                <a:gd name="T69" fmla="*/ 131 h 1136"/>
                <a:gd name="T70" fmla="*/ 100 w 883"/>
                <a:gd name="T71" fmla="*/ 161 h 1136"/>
                <a:gd name="T72" fmla="*/ 87 w 883"/>
                <a:gd name="T73" fmla="*/ 244 h 1136"/>
                <a:gd name="T74" fmla="*/ 117 w 883"/>
                <a:gd name="T75" fmla="*/ 296 h 1136"/>
                <a:gd name="T76" fmla="*/ 174 w 883"/>
                <a:gd name="T77" fmla="*/ 353 h 1136"/>
                <a:gd name="T78" fmla="*/ 78 w 883"/>
                <a:gd name="T79" fmla="*/ 392 h 1136"/>
                <a:gd name="T80" fmla="*/ 47 w 883"/>
                <a:gd name="T81" fmla="*/ 488 h 1136"/>
                <a:gd name="T82" fmla="*/ 17 w 883"/>
                <a:gd name="T83" fmla="*/ 540 h 1136"/>
                <a:gd name="T84" fmla="*/ 13 w 883"/>
                <a:gd name="T85" fmla="*/ 623 h 1136"/>
                <a:gd name="T86" fmla="*/ 8 w 883"/>
                <a:gd name="T87" fmla="*/ 710 h 1136"/>
                <a:gd name="T88" fmla="*/ 52 w 883"/>
                <a:gd name="T89" fmla="*/ 753 h 1136"/>
                <a:gd name="T90" fmla="*/ 52 w 883"/>
                <a:gd name="T91" fmla="*/ 806 h 1136"/>
                <a:gd name="T92" fmla="*/ 100 w 883"/>
                <a:gd name="T93" fmla="*/ 823 h 1136"/>
                <a:gd name="T94" fmla="*/ 47 w 883"/>
                <a:gd name="T95" fmla="*/ 840 h 1136"/>
                <a:gd name="T96" fmla="*/ 113 w 883"/>
                <a:gd name="T97" fmla="*/ 897 h 1136"/>
                <a:gd name="T98" fmla="*/ 148 w 883"/>
                <a:gd name="T99" fmla="*/ 980 h 1136"/>
                <a:gd name="T100" fmla="*/ 208 w 883"/>
                <a:gd name="T101" fmla="*/ 997 h 1136"/>
                <a:gd name="T102" fmla="*/ 226 w 883"/>
                <a:gd name="T103" fmla="*/ 1049 h 1136"/>
                <a:gd name="T104" fmla="*/ 191 w 883"/>
                <a:gd name="T105" fmla="*/ 1049 h 1136"/>
                <a:gd name="T106" fmla="*/ 126 w 883"/>
                <a:gd name="T107" fmla="*/ 1023 h 1136"/>
                <a:gd name="T108" fmla="*/ 134 w 883"/>
                <a:gd name="T109" fmla="*/ 1054 h 1136"/>
                <a:gd name="T110" fmla="*/ 152 w 883"/>
                <a:gd name="T111" fmla="*/ 1106 h 1136"/>
                <a:gd name="T112" fmla="*/ 182 w 883"/>
                <a:gd name="T113" fmla="*/ 1115 h 1136"/>
                <a:gd name="T114" fmla="*/ 282 w 883"/>
                <a:gd name="T115" fmla="*/ 1115 h 1136"/>
                <a:gd name="T116" fmla="*/ 365 w 883"/>
                <a:gd name="T117" fmla="*/ 1115 h 1136"/>
                <a:gd name="T118" fmla="*/ 461 w 883"/>
                <a:gd name="T119" fmla="*/ 1102 h 1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3" h="1136">
                  <a:moveTo>
                    <a:pt x="461" y="1102"/>
                  </a:moveTo>
                  <a:lnTo>
                    <a:pt x="461" y="1102"/>
                  </a:lnTo>
                  <a:lnTo>
                    <a:pt x="483" y="1089"/>
                  </a:lnTo>
                  <a:lnTo>
                    <a:pt x="500" y="1071"/>
                  </a:lnTo>
                  <a:lnTo>
                    <a:pt x="522" y="1049"/>
                  </a:lnTo>
                  <a:lnTo>
                    <a:pt x="539" y="1028"/>
                  </a:lnTo>
                  <a:lnTo>
                    <a:pt x="552" y="1002"/>
                  </a:lnTo>
                  <a:lnTo>
                    <a:pt x="552" y="988"/>
                  </a:lnTo>
                  <a:lnTo>
                    <a:pt x="552" y="975"/>
                  </a:lnTo>
                  <a:lnTo>
                    <a:pt x="548" y="962"/>
                  </a:lnTo>
                  <a:lnTo>
                    <a:pt x="535" y="949"/>
                  </a:lnTo>
                  <a:lnTo>
                    <a:pt x="518" y="923"/>
                  </a:lnTo>
                  <a:lnTo>
                    <a:pt x="496" y="906"/>
                  </a:lnTo>
                  <a:lnTo>
                    <a:pt x="478" y="884"/>
                  </a:lnTo>
                  <a:lnTo>
                    <a:pt x="470" y="875"/>
                  </a:lnTo>
                  <a:lnTo>
                    <a:pt x="470" y="867"/>
                  </a:lnTo>
                  <a:lnTo>
                    <a:pt x="430" y="875"/>
                  </a:lnTo>
                  <a:lnTo>
                    <a:pt x="430" y="849"/>
                  </a:lnTo>
                  <a:lnTo>
                    <a:pt x="417" y="849"/>
                  </a:lnTo>
                  <a:lnTo>
                    <a:pt x="417" y="832"/>
                  </a:lnTo>
                  <a:lnTo>
                    <a:pt x="430" y="819"/>
                  </a:lnTo>
                  <a:lnTo>
                    <a:pt x="444" y="819"/>
                  </a:lnTo>
                  <a:lnTo>
                    <a:pt x="457" y="827"/>
                  </a:lnTo>
                  <a:lnTo>
                    <a:pt x="461" y="823"/>
                  </a:lnTo>
                  <a:lnTo>
                    <a:pt x="474" y="806"/>
                  </a:lnTo>
                  <a:lnTo>
                    <a:pt x="474" y="797"/>
                  </a:lnTo>
                  <a:lnTo>
                    <a:pt x="474" y="784"/>
                  </a:lnTo>
                  <a:lnTo>
                    <a:pt x="470" y="775"/>
                  </a:lnTo>
                  <a:lnTo>
                    <a:pt x="461" y="766"/>
                  </a:lnTo>
                  <a:lnTo>
                    <a:pt x="452" y="758"/>
                  </a:lnTo>
                  <a:lnTo>
                    <a:pt x="426" y="745"/>
                  </a:lnTo>
                  <a:lnTo>
                    <a:pt x="391" y="732"/>
                  </a:lnTo>
                  <a:lnTo>
                    <a:pt x="374" y="732"/>
                  </a:lnTo>
                  <a:lnTo>
                    <a:pt x="352" y="732"/>
                  </a:lnTo>
                  <a:lnTo>
                    <a:pt x="339" y="727"/>
                  </a:lnTo>
                  <a:lnTo>
                    <a:pt x="343" y="714"/>
                  </a:lnTo>
                  <a:lnTo>
                    <a:pt x="343" y="688"/>
                  </a:lnTo>
                  <a:lnTo>
                    <a:pt x="339" y="666"/>
                  </a:lnTo>
                  <a:lnTo>
                    <a:pt x="330" y="649"/>
                  </a:lnTo>
                  <a:lnTo>
                    <a:pt x="322" y="627"/>
                  </a:lnTo>
                  <a:lnTo>
                    <a:pt x="304" y="605"/>
                  </a:lnTo>
                  <a:lnTo>
                    <a:pt x="335" y="623"/>
                  </a:lnTo>
                  <a:lnTo>
                    <a:pt x="352" y="614"/>
                  </a:lnTo>
                  <a:lnTo>
                    <a:pt x="356" y="558"/>
                  </a:lnTo>
                  <a:lnTo>
                    <a:pt x="365" y="558"/>
                  </a:lnTo>
                  <a:lnTo>
                    <a:pt x="370" y="588"/>
                  </a:lnTo>
                  <a:lnTo>
                    <a:pt x="383" y="584"/>
                  </a:lnTo>
                  <a:lnTo>
                    <a:pt x="387" y="575"/>
                  </a:lnTo>
                  <a:lnTo>
                    <a:pt x="404" y="562"/>
                  </a:lnTo>
                  <a:lnTo>
                    <a:pt x="413" y="558"/>
                  </a:lnTo>
                  <a:lnTo>
                    <a:pt x="422" y="558"/>
                  </a:lnTo>
                  <a:lnTo>
                    <a:pt x="435" y="566"/>
                  </a:lnTo>
                  <a:lnTo>
                    <a:pt x="444" y="575"/>
                  </a:lnTo>
                  <a:lnTo>
                    <a:pt x="439" y="592"/>
                  </a:lnTo>
                  <a:lnTo>
                    <a:pt x="426" y="610"/>
                  </a:lnTo>
                  <a:lnTo>
                    <a:pt x="404" y="627"/>
                  </a:lnTo>
                  <a:lnTo>
                    <a:pt x="404" y="636"/>
                  </a:lnTo>
                  <a:lnTo>
                    <a:pt x="409" y="640"/>
                  </a:lnTo>
                  <a:lnTo>
                    <a:pt x="422" y="640"/>
                  </a:lnTo>
                  <a:lnTo>
                    <a:pt x="444" y="636"/>
                  </a:lnTo>
                  <a:lnTo>
                    <a:pt x="487" y="632"/>
                  </a:lnTo>
                  <a:lnTo>
                    <a:pt x="509" y="632"/>
                  </a:lnTo>
                  <a:lnTo>
                    <a:pt x="531" y="636"/>
                  </a:lnTo>
                  <a:lnTo>
                    <a:pt x="548" y="645"/>
                  </a:lnTo>
                  <a:lnTo>
                    <a:pt x="552" y="653"/>
                  </a:lnTo>
                  <a:lnTo>
                    <a:pt x="557" y="658"/>
                  </a:lnTo>
                  <a:lnTo>
                    <a:pt x="557" y="675"/>
                  </a:lnTo>
                  <a:lnTo>
                    <a:pt x="561" y="679"/>
                  </a:lnTo>
                  <a:lnTo>
                    <a:pt x="565" y="684"/>
                  </a:lnTo>
                  <a:lnTo>
                    <a:pt x="570" y="679"/>
                  </a:lnTo>
                  <a:lnTo>
                    <a:pt x="574" y="666"/>
                  </a:lnTo>
                  <a:lnTo>
                    <a:pt x="574" y="649"/>
                  </a:lnTo>
                  <a:lnTo>
                    <a:pt x="574" y="627"/>
                  </a:lnTo>
                  <a:lnTo>
                    <a:pt x="578" y="614"/>
                  </a:lnTo>
                  <a:lnTo>
                    <a:pt x="578" y="605"/>
                  </a:lnTo>
                  <a:lnTo>
                    <a:pt x="578" y="597"/>
                  </a:lnTo>
                  <a:lnTo>
                    <a:pt x="574" y="592"/>
                  </a:lnTo>
                  <a:lnTo>
                    <a:pt x="565" y="588"/>
                  </a:lnTo>
                  <a:lnTo>
                    <a:pt x="552" y="588"/>
                  </a:lnTo>
                  <a:lnTo>
                    <a:pt x="531" y="592"/>
                  </a:lnTo>
                  <a:lnTo>
                    <a:pt x="509" y="584"/>
                  </a:lnTo>
                  <a:lnTo>
                    <a:pt x="483" y="571"/>
                  </a:lnTo>
                  <a:lnTo>
                    <a:pt x="461" y="566"/>
                  </a:lnTo>
                  <a:lnTo>
                    <a:pt x="452" y="562"/>
                  </a:lnTo>
                  <a:lnTo>
                    <a:pt x="448" y="558"/>
                  </a:lnTo>
                  <a:lnTo>
                    <a:pt x="448" y="553"/>
                  </a:lnTo>
                  <a:lnTo>
                    <a:pt x="448" y="545"/>
                  </a:lnTo>
                  <a:lnTo>
                    <a:pt x="452" y="540"/>
                  </a:lnTo>
                  <a:lnTo>
                    <a:pt x="465" y="527"/>
                  </a:lnTo>
                  <a:lnTo>
                    <a:pt x="491" y="518"/>
                  </a:lnTo>
                  <a:lnTo>
                    <a:pt x="496" y="488"/>
                  </a:lnTo>
                  <a:lnTo>
                    <a:pt x="496" y="466"/>
                  </a:lnTo>
                  <a:lnTo>
                    <a:pt x="496" y="453"/>
                  </a:lnTo>
                  <a:lnTo>
                    <a:pt x="491" y="440"/>
                  </a:lnTo>
                  <a:lnTo>
                    <a:pt x="465" y="405"/>
                  </a:lnTo>
                  <a:lnTo>
                    <a:pt x="496" y="405"/>
                  </a:lnTo>
                  <a:lnTo>
                    <a:pt x="500" y="383"/>
                  </a:lnTo>
                  <a:lnTo>
                    <a:pt x="483" y="366"/>
                  </a:lnTo>
                  <a:lnTo>
                    <a:pt x="474" y="349"/>
                  </a:lnTo>
                  <a:lnTo>
                    <a:pt x="474" y="331"/>
                  </a:lnTo>
                  <a:lnTo>
                    <a:pt x="491" y="327"/>
                  </a:lnTo>
                  <a:lnTo>
                    <a:pt x="491" y="336"/>
                  </a:lnTo>
                  <a:lnTo>
                    <a:pt x="504" y="353"/>
                  </a:lnTo>
                  <a:lnTo>
                    <a:pt x="522" y="353"/>
                  </a:lnTo>
                  <a:lnTo>
                    <a:pt x="531" y="353"/>
                  </a:lnTo>
                  <a:lnTo>
                    <a:pt x="526" y="362"/>
                  </a:lnTo>
                  <a:lnTo>
                    <a:pt x="513" y="383"/>
                  </a:lnTo>
                  <a:lnTo>
                    <a:pt x="509" y="397"/>
                  </a:lnTo>
                  <a:lnTo>
                    <a:pt x="513" y="401"/>
                  </a:lnTo>
                  <a:lnTo>
                    <a:pt x="518" y="405"/>
                  </a:lnTo>
                  <a:lnTo>
                    <a:pt x="526" y="405"/>
                  </a:lnTo>
                  <a:lnTo>
                    <a:pt x="535" y="401"/>
                  </a:lnTo>
                  <a:lnTo>
                    <a:pt x="552" y="397"/>
                  </a:lnTo>
                  <a:lnTo>
                    <a:pt x="557" y="401"/>
                  </a:lnTo>
                  <a:lnTo>
                    <a:pt x="557" y="405"/>
                  </a:lnTo>
                  <a:lnTo>
                    <a:pt x="557" y="418"/>
                  </a:lnTo>
                  <a:lnTo>
                    <a:pt x="548" y="440"/>
                  </a:lnTo>
                  <a:lnTo>
                    <a:pt x="539" y="444"/>
                  </a:lnTo>
                  <a:lnTo>
                    <a:pt x="522" y="457"/>
                  </a:lnTo>
                  <a:lnTo>
                    <a:pt x="522" y="466"/>
                  </a:lnTo>
                  <a:lnTo>
                    <a:pt x="522" y="475"/>
                  </a:lnTo>
                  <a:lnTo>
                    <a:pt x="535" y="479"/>
                  </a:lnTo>
                  <a:lnTo>
                    <a:pt x="557" y="488"/>
                  </a:lnTo>
                  <a:lnTo>
                    <a:pt x="539" y="514"/>
                  </a:lnTo>
                  <a:lnTo>
                    <a:pt x="565" y="531"/>
                  </a:lnTo>
                  <a:lnTo>
                    <a:pt x="578" y="549"/>
                  </a:lnTo>
                  <a:lnTo>
                    <a:pt x="583" y="553"/>
                  </a:lnTo>
                  <a:lnTo>
                    <a:pt x="592" y="566"/>
                  </a:lnTo>
                  <a:lnTo>
                    <a:pt x="596" y="566"/>
                  </a:lnTo>
                  <a:lnTo>
                    <a:pt x="605" y="562"/>
                  </a:lnTo>
                  <a:lnTo>
                    <a:pt x="618" y="553"/>
                  </a:lnTo>
                  <a:lnTo>
                    <a:pt x="626" y="531"/>
                  </a:lnTo>
                  <a:lnTo>
                    <a:pt x="635" y="492"/>
                  </a:lnTo>
                  <a:lnTo>
                    <a:pt x="635" y="462"/>
                  </a:lnTo>
                  <a:lnTo>
                    <a:pt x="635" y="427"/>
                  </a:lnTo>
                  <a:lnTo>
                    <a:pt x="644" y="414"/>
                  </a:lnTo>
                  <a:lnTo>
                    <a:pt x="648" y="414"/>
                  </a:lnTo>
                  <a:lnTo>
                    <a:pt x="652" y="423"/>
                  </a:lnTo>
                  <a:lnTo>
                    <a:pt x="657" y="440"/>
                  </a:lnTo>
                  <a:lnTo>
                    <a:pt x="666" y="453"/>
                  </a:lnTo>
                  <a:lnTo>
                    <a:pt x="692" y="423"/>
                  </a:lnTo>
                  <a:lnTo>
                    <a:pt x="696" y="410"/>
                  </a:lnTo>
                  <a:lnTo>
                    <a:pt x="705" y="397"/>
                  </a:lnTo>
                  <a:lnTo>
                    <a:pt x="713" y="383"/>
                  </a:lnTo>
                  <a:lnTo>
                    <a:pt x="731" y="370"/>
                  </a:lnTo>
                  <a:lnTo>
                    <a:pt x="753" y="366"/>
                  </a:lnTo>
                  <a:lnTo>
                    <a:pt x="779" y="366"/>
                  </a:lnTo>
                  <a:lnTo>
                    <a:pt x="809" y="375"/>
                  </a:lnTo>
                  <a:lnTo>
                    <a:pt x="857" y="357"/>
                  </a:lnTo>
                  <a:lnTo>
                    <a:pt x="883" y="353"/>
                  </a:lnTo>
                  <a:lnTo>
                    <a:pt x="853" y="331"/>
                  </a:lnTo>
                  <a:lnTo>
                    <a:pt x="809" y="296"/>
                  </a:lnTo>
                  <a:lnTo>
                    <a:pt x="787" y="275"/>
                  </a:lnTo>
                  <a:lnTo>
                    <a:pt x="774" y="257"/>
                  </a:lnTo>
                  <a:lnTo>
                    <a:pt x="766" y="235"/>
                  </a:lnTo>
                  <a:lnTo>
                    <a:pt x="766" y="227"/>
                  </a:lnTo>
                  <a:lnTo>
                    <a:pt x="761" y="218"/>
                  </a:lnTo>
                  <a:lnTo>
                    <a:pt x="753" y="214"/>
                  </a:lnTo>
                  <a:lnTo>
                    <a:pt x="744" y="209"/>
                  </a:lnTo>
                  <a:lnTo>
                    <a:pt x="735" y="209"/>
                  </a:lnTo>
                  <a:lnTo>
                    <a:pt x="722" y="218"/>
                  </a:lnTo>
                  <a:lnTo>
                    <a:pt x="705" y="240"/>
                  </a:lnTo>
                  <a:lnTo>
                    <a:pt x="687" y="257"/>
                  </a:lnTo>
                  <a:lnTo>
                    <a:pt x="666" y="270"/>
                  </a:lnTo>
                  <a:lnTo>
                    <a:pt x="639" y="275"/>
                  </a:lnTo>
                  <a:lnTo>
                    <a:pt x="618" y="279"/>
                  </a:lnTo>
                  <a:lnTo>
                    <a:pt x="583" y="270"/>
                  </a:lnTo>
                  <a:lnTo>
                    <a:pt x="570" y="266"/>
                  </a:lnTo>
                  <a:lnTo>
                    <a:pt x="548" y="240"/>
                  </a:lnTo>
                  <a:lnTo>
                    <a:pt x="522" y="214"/>
                  </a:lnTo>
                  <a:lnTo>
                    <a:pt x="487" y="188"/>
                  </a:lnTo>
                  <a:lnTo>
                    <a:pt x="474" y="170"/>
                  </a:lnTo>
                  <a:lnTo>
                    <a:pt x="465" y="148"/>
                  </a:lnTo>
                  <a:lnTo>
                    <a:pt x="461" y="127"/>
                  </a:lnTo>
                  <a:lnTo>
                    <a:pt x="461" y="105"/>
                  </a:lnTo>
                  <a:lnTo>
                    <a:pt x="470" y="74"/>
                  </a:lnTo>
                  <a:lnTo>
                    <a:pt x="474" y="57"/>
                  </a:lnTo>
                  <a:lnTo>
                    <a:pt x="491" y="31"/>
                  </a:lnTo>
                  <a:lnTo>
                    <a:pt x="500" y="13"/>
                  </a:lnTo>
                  <a:lnTo>
                    <a:pt x="500" y="5"/>
                  </a:lnTo>
                  <a:lnTo>
                    <a:pt x="500" y="0"/>
                  </a:lnTo>
                  <a:lnTo>
                    <a:pt x="326" y="5"/>
                  </a:lnTo>
                  <a:lnTo>
                    <a:pt x="230" y="5"/>
                  </a:lnTo>
                  <a:lnTo>
                    <a:pt x="191" y="131"/>
                  </a:lnTo>
                  <a:lnTo>
                    <a:pt x="182" y="140"/>
                  </a:lnTo>
                  <a:lnTo>
                    <a:pt x="156" y="157"/>
                  </a:lnTo>
                  <a:lnTo>
                    <a:pt x="139" y="166"/>
                  </a:lnTo>
                  <a:lnTo>
                    <a:pt x="121" y="166"/>
                  </a:lnTo>
                  <a:lnTo>
                    <a:pt x="100" y="161"/>
                  </a:lnTo>
                  <a:lnTo>
                    <a:pt x="82" y="148"/>
                  </a:lnTo>
                  <a:lnTo>
                    <a:pt x="69" y="166"/>
                  </a:lnTo>
                  <a:lnTo>
                    <a:pt x="82" y="249"/>
                  </a:lnTo>
                  <a:lnTo>
                    <a:pt x="82" y="244"/>
                  </a:lnTo>
                  <a:lnTo>
                    <a:pt x="87" y="244"/>
                  </a:lnTo>
                  <a:lnTo>
                    <a:pt x="95" y="257"/>
                  </a:lnTo>
                  <a:lnTo>
                    <a:pt x="104" y="283"/>
                  </a:lnTo>
                  <a:lnTo>
                    <a:pt x="104" y="288"/>
                  </a:lnTo>
                  <a:lnTo>
                    <a:pt x="113" y="296"/>
                  </a:lnTo>
                  <a:lnTo>
                    <a:pt x="117" y="296"/>
                  </a:lnTo>
                  <a:lnTo>
                    <a:pt x="126" y="296"/>
                  </a:lnTo>
                  <a:lnTo>
                    <a:pt x="134" y="292"/>
                  </a:lnTo>
                  <a:lnTo>
                    <a:pt x="143" y="283"/>
                  </a:lnTo>
                  <a:lnTo>
                    <a:pt x="182" y="283"/>
                  </a:lnTo>
                  <a:lnTo>
                    <a:pt x="178" y="327"/>
                  </a:lnTo>
                  <a:lnTo>
                    <a:pt x="174" y="353"/>
                  </a:lnTo>
                  <a:lnTo>
                    <a:pt x="165" y="366"/>
                  </a:lnTo>
                  <a:lnTo>
                    <a:pt x="134" y="366"/>
                  </a:lnTo>
                  <a:lnTo>
                    <a:pt x="100" y="366"/>
                  </a:lnTo>
                  <a:lnTo>
                    <a:pt x="78" y="370"/>
                  </a:lnTo>
                  <a:lnTo>
                    <a:pt x="78" y="392"/>
                  </a:lnTo>
                  <a:lnTo>
                    <a:pt x="82" y="431"/>
                  </a:lnTo>
                  <a:lnTo>
                    <a:pt x="78" y="453"/>
                  </a:lnTo>
                  <a:lnTo>
                    <a:pt x="74" y="475"/>
                  </a:lnTo>
                  <a:lnTo>
                    <a:pt x="65" y="484"/>
                  </a:lnTo>
                  <a:lnTo>
                    <a:pt x="56" y="488"/>
                  </a:lnTo>
                  <a:lnTo>
                    <a:pt x="47" y="488"/>
                  </a:lnTo>
                  <a:lnTo>
                    <a:pt x="21" y="492"/>
                  </a:lnTo>
                  <a:lnTo>
                    <a:pt x="17" y="510"/>
                  </a:lnTo>
                  <a:lnTo>
                    <a:pt x="17" y="527"/>
                  </a:lnTo>
                  <a:lnTo>
                    <a:pt x="17" y="540"/>
                  </a:lnTo>
                  <a:lnTo>
                    <a:pt x="21" y="558"/>
                  </a:lnTo>
                  <a:lnTo>
                    <a:pt x="26" y="575"/>
                  </a:lnTo>
                  <a:lnTo>
                    <a:pt x="26" y="584"/>
                  </a:lnTo>
                  <a:lnTo>
                    <a:pt x="26" y="597"/>
                  </a:lnTo>
                  <a:lnTo>
                    <a:pt x="21" y="610"/>
                  </a:lnTo>
                  <a:lnTo>
                    <a:pt x="13" y="623"/>
                  </a:lnTo>
                  <a:lnTo>
                    <a:pt x="4" y="640"/>
                  </a:lnTo>
                  <a:lnTo>
                    <a:pt x="0" y="658"/>
                  </a:lnTo>
                  <a:lnTo>
                    <a:pt x="0" y="675"/>
                  </a:lnTo>
                  <a:lnTo>
                    <a:pt x="4" y="693"/>
                  </a:lnTo>
                  <a:lnTo>
                    <a:pt x="8" y="710"/>
                  </a:lnTo>
                  <a:lnTo>
                    <a:pt x="21" y="727"/>
                  </a:lnTo>
                  <a:lnTo>
                    <a:pt x="30" y="740"/>
                  </a:lnTo>
                  <a:lnTo>
                    <a:pt x="43" y="749"/>
                  </a:lnTo>
                  <a:lnTo>
                    <a:pt x="47" y="753"/>
                  </a:lnTo>
                  <a:lnTo>
                    <a:pt x="52" y="753"/>
                  </a:lnTo>
                  <a:lnTo>
                    <a:pt x="56" y="766"/>
                  </a:lnTo>
                  <a:lnTo>
                    <a:pt x="52" y="784"/>
                  </a:lnTo>
                  <a:lnTo>
                    <a:pt x="47" y="788"/>
                  </a:lnTo>
                  <a:lnTo>
                    <a:pt x="47" y="797"/>
                  </a:lnTo>
                  <a:lnTo>
                    <a:pt x="52" y="806"/>
                  </a:lnTo>
                  <a:lnTo>
                    <a:pt x="56" y="810"/>
                  </a:lnTo>
                  <a:lnTo>
                    <a:pt x="65" y="814"/>
                  </a:lnTo>
                  <a:lnTo>
                    <a:pt x="82" y="819"/>
                  </a:lnTo>
                  <a:lnTo>
                    <a:pt x="108" y="814"/>
                  </a:lnTo>
                  <a:lnTo>
                    <a:pt x="100" y="823"/>
                  </a:lnTo>
                  <a:lnTo>
                    <a:pt x="95" y="832"/>
                  </a:lnTo>
                  <a:lnTo>
                    <a:pt x="82" y="832"/>
                  </a:lnTo>
                  <a:lnTo>
                    <a:pt x="69" y="836"/>
                  </a:lnTo>
                  <a:lnTo>
                    <a:pt x="56" y="840"/>
                  </a:lnTo>
                  <a:lnTo>
                    <a:pt x="47" y="840"/>
                  </a:lnTo>
                  <a:lnTo>
                    <a:pt x="47" y="849"/>
                  </a:lnTo>
                  <a:lnTo>
                    <a:pt x="47" y="858"/>
                  </a:lnTo>
                  <a:lnTo>
                    <a:pt x="60" y="867"/>
                  </a:lnTo>
                  <a:lnTo>
                    <a:pt x="87" y="888"/>
                  </a:lnTo>
                  <a:lnTo>
                    <a:pt x="95" y="901"/>
                  </a:lnTo>
                  <a:lnTo>
                    <a:pt x="113" y="897"/>
                  </a:lnTo>
                  <a:lnTo>
                    <a:pt x="108" y="914"/>
                  </a:lnTo>
                  <a:lnTo>
                    <a:pt x="91" y="949"/>
                  </a:lnTo>
                  <a:lnTo>
                    <a:pt x="113" y="958"/>
                  </a:lnTo>
                  <a:lnTo>
                    <a:pt x="130" y="967"/>
                  </a:lnTo>
                  <a:lnTo>
                    <a:pt x="148" y="980"/>
                  </a:lnTo>
                  <a:lnTo>
                    <a:pt x="165" y="958"/>
                  </a:lnTo>
                  <a:lnTo>
                    <a:pt x="174" y="980"/>
                  </a:lnTo>
                  <a:lnTo>
                    <a:pt x="191" y="993"/>
                  </a:lnTo>
                  <a:lnTo>
                    <a:pt x="200" y="993"/>
                  </a:lnTo>
                  <a:lnTo>
                    <a:pt x="208" y="997"/>
                  </a:lnTo>
                  <a:lnTo>
                    <a:pt x="213" y="997"/>
                  </a:lnTo>
                  <a:lnTo>
                    <a:pt x="217" y="1002"/>
                  </a:lnTo>
                  <a:lnTo>
                    <a:pt x="217" y="1015"/>
                  </a:lnTo>
                  <a:lnTo>
                    <a:pt x="204" y="1041"/>
                  </a:lnTo>
                  <a:lnTo>
                    <a:pt x="226" y="1049"/>
                  </a:lnTo>
                  <a:lnTo>
                    <a:pt x="222" y="1054"/>
                  </a:lnTo>
                  <a:lnTo>
                    <a:pt x="213" y="1062"/>
                  </a:lnTo>
                  <a:lnTo>
                    <a:pt x="204" y="1062"/>
                  </a:lnTo>
                  <a:lnTo>
                    <a:pt x="200" y="1062"/>
                  </a:lnTo>
                  <a:lnTo>
                    <a:pt x="191" y="1049"/>
                  </a:lnTo>
                  <a:lnTo>
                    <a:pt x="187" y="1032"/>
                  </a:lnTo>
                  <a:lnTo>
                    <a:pt x="169" y="1023"/>
                  </a:lnTo>
                  <a:lnTo>
                    <a:pt x="152" y="1019"/>
                  </a:lnTo>
                  <a:lnTo>
                    <a:pt x="139" y="1019"/>
                  </a:lnTo>
                  <a:lnTo>
                    <a:pt x="126" y="1023"/>
                  </a:lnTo>
                  <a:lnTo>
                    <a:pt x="121" y="1028"/>
                  </a:lnTo>
                  <a:lnTo>
                    <a:pt x="126" y="1041"/>
                  </a:lnTo>
                  <a:lnTo>
                    <a:pt x="134" y="1054"/>
                  </a:lnTo>
                  <a:lnTo>
                    <a:pt x="139" y="1054"/>
                  </a:lnTo>
                  <a:lnTo>
                    <a:pt x="148" y="1062"/>
                  </a:lnTo>
                  <a:lnTo>
                    <a:pt x="156" y="1080"/>
                  </a:lnTo>
                  <a:lnTo>
                    <a:pt x="156" y="1089"/>
                  </a:lnTo>
                  <a:lnTo>
                    <a:pt x="152" y="1106"/>
                  </a:lnTo>
                  <a:lnTo>
                    <a:pt x="152" y="1115"/>
                  </a:lnTo>
                  <a:lnTo>
                    <a:pt x="152" y="1132"/>
                  </a:lnTo>
                  <a:lnTo>
                    <a:pt x="156" y="1136"/>
                  </a:lnTo>
                  <a:lnTo>
                    <a:pt x="161" y="1136"/>
                  </a:lnTo>
                  <a:lnTo>
                    <a:pt x="169" y="1132"/>
                  </a:lnTo>
                  <a:lnTo>
                    <a:pt x="182" y="1115"/>
                  </a:lnTo>
                  <a:lnTo>
                    <a:pt x="195" y="1110"/>
                  </a:lnTo>
                  <a:lnTo>
                    <a:pt x="230" y="1102"/>
                  </a:lnTo>
                  <a:lnTo>
                    <a:pt x="248" y="1102"/>
                  </a:lnTo>
                  <a:lnTo>
                    <a:pt x="265" y="1106"/>
                  </a:lnTo>
                  <a:lnTo>
                    <a:pt x="282" y="1115"/>
                  </a:lnTo>
                  <a:lnTo>
                    <a:pt x="291" y="1132"/>
                  </a:lnTo>
                  <a:lnTo>
                    <a:pt x="317" y="1132"/>
                  </a:lnTo>
                  <a:lnTo>
                    <a:pt x="339" y="1128"/>
                  </a:lnTo>
                  <a:lnTo>
                    <a:pt x="352" y="1123"/>
                  </a:lnTo>
                  <a:lnTo>
                    <a:pt x="365" y="1115"/>
                  </a:lnTo>
                  <a:lnTo>
                    <a:pt x="400" y="1123"/>
                  </a:lnTo>
                  <a:lnTo>
                    <a:pt x="426" y="1110"/>
                  </a:lnTo>
                  <a:lnTo>
                    <a:pt x="444" y="1106"/>
                  </a:lnTo>
                  <a:lnTo>
                    <a:pt x="461" y="1102"/>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63" name="Freeform 9"/>
            <p:cNvSpPr>
              <a:spLocks/>
            </p:cNvSpPr>
            <p:nvPr/>
          </p:nvSpPr>
          <p:spPr bwMode="auto">
            <a:xfrm>
              <a:off x="2209800" y="4197350"/>
              <a:ext cx="966787" cy="1209675"/>
            </a:xfrm>
            <a:custGeom>
              <a:avLst/>
              <a:gdLst>
                <a:gd name="T0" fmla="*/ 609 w 609"/>
                <a:gd name="T1" fmla="*/ 174 h 762"/>
                <a:gd name="T2" fmla="*/ 575 w 609"/>
                <a:gd name="T3" fmla="*/ 170 h 762"/>
                <a:gd name="T4" fmla="*/ 531 w 609"/>
                <a:gd name="T5" fmla="*/ 148 h 762"/>
                <a:gd name="T6" fmla="*/ 496 w 609"/>
                <a:gd name="T7" fmla="*/ 100 h 762"/>
                <a:gd name="T8" fmla="*/ 487 w 609"/>
                <a:gd name="T9" fmla="*/ 57 h 762"/>
                <a:gd name="T10" fmla="*/ 487 w 609"/>
                <a:gd name="T11" fmla="*/ 52 h 762"/>
                <a:gd name="T12" fmla="*/ 479 w 609"/>
                <a:gd name="T13" fmla="*/ 31 h 762"/>
                <a:gd name="T14" fmla="*/ 457 w 609"/>
                <a:gd name="T15" fmla="*/ 31 h 762"/>
                <a:gd name="T16" fmla="*/ 440 w 609"/>
                <a:gd name="T17" fmla="*/ 39 h 762"/>
                <a:gd name="T18" fmla="*/ 396 w 609"/>
                <a:gd name="T19" fmla="*/ 52 h 762"/>
                <a:gd name="T20" fmla="*/ 383 w 609"/>
                <a:gd name="T21" fmla="*/ 44 h 762"/>
                <a:gd name="T22" fmla="*/ 379 w 609"/>
                <a:gd name="T23" fmla="*/ 18 h 762"/>
                <a:gd name="T24" fmla="*/ 383 w 609"/>
                <a:gd name="T25" fmla="*/ 0 h 762"/>
                <a:gd name="T26" fmla="*/ 366 w 609"/>
                <a:gd name="T27" fmla="*/ 5 h 762"/>
                <a:gd name="T28" fmla="*/ 353 w 609"/>
                <a:gd name="T29" fmla="*/ 13 h 762"/>
                <a:gd name="T30" fmla="*/ 274 w 609"/>
                <a:gd name="T31" fmla="*/ 105 h 762"/>
                <a:gd name="T32" fmla="*/ 270 w 609"/>
                <a:gd name="T33" fmla="*/ 118 h 762"/>
                <a:gd name="T34" fmla="*/ 248 w 609"/>
                <a:gd name="T35" fmla="*/ 161 h 762"/>
                <a:gd name="T36" fmla="*/ 205 w 609"/>
                <a:gd name="T37" fmla="*/ 205 h 762"/>
                <a:gd name="T38" fmla="*/ 170 w 609"/>
                <a:gd name="T39" fmla="*/ 227 h 762"/>
                <a:gd name="T40" fmla="*/ 91 w 609"/>
                <a:gd name="T41" fmla="*/ 274 h 762"/>
                <a:gd name="T42" fmla="*/ 65 w 609"/>
                <a:gd name="T43" fmla="*/ 305 h 762"/>
                <a:gd name="T44" fmla="*/ 48 w 609"/>
                <a:gd name="T45" fmla="*/ 379 h 762"/>
                <a:gd name="T46" fmla="*/ 39 w 609"/>
                <a:gd name="T47" fmla="*/ 383 h 762"/>
                <a:gd name="T48" fmla="*/ 13 w 609"/>
                <a:gd name="T49" fmla="*/ 409 h 762"/>
                <a:gd name="T50" fmla="*/ 0 w 609"/>
                <a:gd name="T51" fmla="*/ 435 h 762"/>
                <a:gd name="T52" fmla="*/ 4 w 609"/>
                <a:gd name="T53" fmla="*/ 453 h 762"/>
                <a:gd name="T54" fmla="*/ 26 w 609"/>
                <a:gd name="T55" fmla="*/ 518 h 762"/>
                <a:gd name="T56" fmla="*/ 39 w 609"/>
                <a:gd name="T57" fmla="*/ 523 h 762"/>
                <a:gd name="T58" fmla="*/ 65 w 609"/>
                <a:gd name="T59" fmla="*/ 536 h 762"/>
                <a:gd name="T60" fmla="*/ 83 w 609"/>
                <a:gd name="T61" fmla="*/ 562 h 762"/>
                <a:gd name="T62" fmla="*/ 70 w 609"/>
                <a:gd name="T63" fmla="*/ 614 h 762"/>
                <a:gd name="T64" fmla="*/ 100 w 609"/>
                <a:gd name="T65" fmla="*/ 671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762">
                  <a:moveTo>
                    <a:pt x="609" y="174"/>
                  </a:moveTo>
                  <a:lnTo>
                    <a:pt x="609" y="174"/>
                  </a:lnTo>
                  <a:lnTo>
                    <a:pt x="592" y="174"/>
                  </a:lnTo>
                  <a:lnTo>
                    <a:pt x="575" y="170"/>
                  </a:lnTo>
                  <a:lnTo>
                    <a:pt x="553" y="161"/>
                  </a:lnTo>
                  <a:lnTo>
                    <a:pt x="531" y="148"/>
                  </a:lnTo>
                  <a:lnTo>
                    <a:pt x="514" y="131"/>
                  </a:lnTo>
                  <a:lnTo>
                    <a:pt x="496" y="100"/>
                  </a:lnTo>
                  <a:lnTo>
                    <a:pt x="492" y="79"/>
                  </a:lnTo>
                  <a:lnTo>
                    <a:pt x="487" y="57"/>
                  </a:lnTo>
                  <a:lnTo>
                    <a:pt x="487" y="52"/>
                  </a:lnTo>
                  <a:lnTo>
                    <a:pt x="483" y="39"/>
                  </a:lnTo>
                  <a:lnTo>
                    <a:pt x="479" y="31"/>
                  </a:lnTo>
                  <a:lnTo>
                    <a:pt x="470" y="31"/>
                  </a:lnTo>
                  <a:lnTo>
                    <a:pt x="457" y="31"/>
                  </a:lnTo>
                  <a:lnTo>
                    <a:pt x="440" y="39"/>
                  </a:lnTo>
                  <a:lnTo>
                    <a:pt x="409" y="52"/>
                  </a:lnTo>
                  <a:lnTo>
                    <a:pt x="396" y="52"/>
                  </a:lnTo>
                  <a:lnTo>
                    <a:pt x="387" y="52"/>
                  </a:lnTo>
                  <a:lnTo>
                    <a:pt x="383" y="44"/>
                  </a:lnTo>
                  <a:lnTo>
                    <a:pt x="379" y="31"/>
                  </a:lnTo>
                  <a:lnTo>
                    <a:pt x="379" y="18"/>
                  </a:lnTo>
                  <a:lnTo>
                    <a:pt x="383" y="0"/>
                  </a:lnTo>
                  <a:lnTo>
                    <a:pt x="374" y="0"/>
                  </a:lnTo>
                  <a:lnTo>
                    <a:pt x="366" y="5"/>
                  </a:lnTo>
                  <a:lnTo>
                    <a:pt x="353" y="13"/>
                  </a:lnTo>
                  <a:lnTo>
                    <a:pt x="274" y="100"/>
                  </a:lnTo>
                  <a:lnTo>
                    <a:pt x="274" y="105"/>
                  </a:lnTo>
                  <a:lnTo>
                    <a:pt x="270" y="118"/>
                  </a:lnTo>
                  <a:lnTo>
                    <a:pt x="261" y="144"/>
                  </a:lnTo>
                  <a:lnTo>
                    <a:pt x="248" y="161"/>
                  </a:lnTo>
                  <a:lnTo>
                    <a:pt x="226" y="183"/>
                  </a:lnTo>
                  <a:lnTo>
                    <a:pt x="205" y="205"/>
                  </a:lnTo>
                  <a:lnTo>
                    <a:pt x="170" y="227"/>
                  </a:lnTo>
                  <a:lnTo>
                    <a:pt x="109" y="261"/>
                  </a:lnTo>
                  <a:lnTo>
                    <a:pt x="91" y="274"/>
                  </a:lnTo>
                  <a:lnTo>
                    <a:pt x="78" y="292"/>
                  </a:lnTo>
                  <a:lnTo>
                    <a:pt x="65" y="305"/>
                  </a:lnTo>
                  <a:lnTo>
                    <a:pt x="61" y="327"/>
                  </a:lnTo>
                  <a:lnTo>
                    <a:pt x="48" y="379"/>
                  </a:lnTo>
                  <a:lnTo>
                    <a:pt x="39" y="383"/>
                  </a:lnTo>
                  <a:lnTo>
                    <a:pt x="22" y="401"/>
                  </a:lnTo>
                  <a:lnTo>
                    <a:pt x="13" y="409"/>
                  </a:lnTo>
                  <a:lnTo>
                    <a:pt x="4" y="422"/>
                  </a:lnTo>
                  <a:lnTo>
                    <a:pt x="0" y="435"/>
                  </a:lnTo>
                  <a:lnTo>
                    <a:pt x="4" y="453"/>
                  </a:lnTo>
                  <a:lnTo>
                    <a:pt x="17" y="501"/>
                  </a:lnTo>
                  <a:lnTo>
                    <a:pt x="26" y="518"/>
                  </a:lnTo>
                  <a:lnTo>
                    <a:pt x="39" y="523"/>
                  </a:lnTo>
                  <a:lnTo>
                    <a:pt x="52" y="527"/>
                  </a:lnTo>
                  <a:lnTo>
                    <a:pt x="65" y="536"/>
                  </a:lnTo>
                  <a:lnTo>
                    <a:pt x="78" y="544"/>
                  </a:lnTo>
                  <a:lnTo>
                    <a:pt x="83" y="562"/>
                  </a:lnTo>
                  <a:lnTo>
                    <a:pt x="83" y="588"/>
                  </a:lnTo>
                  <a:lnTo>
                    <a:pt x="70" y="614"/>
                  </a:lnTo>
                  <a:lnTo>
                    <a:pt x="78" y="636"/>
                  </a:lnTo>
                  <a:lnTo>
                    <a:pt x="100" y="671"/>
                  </a:lnTo>
                  <a:lnTo>
                    <a:pt x="104" y="762"/>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64" name="Freeform 10"/>
            <p:cNvSpPr>
              <a:spLocks/>
            </p:cNvSpPr>
            <p:nvPr/>
          </p:nvSpPr>
          <p:spPr bwMode="auto">
            <a:xfrm>
              <a:off x="2092325" y="4176713"/>
              <a:ext cx="546100" cy="255588"/>
            </a:xfrm>
            <a:custGeom>
              <a:avLst/>
              <a:gdLst>
                <a:gd name="T0" fmla="*/ 0 w 344"/>
                <a:gd name="T1" fmla="*/ 0 h 161"/>
                <a:gd name="T2" fmla="*/ 0 w 344"/>
                <a:gd name="T3" fmla="*/ 0 h 161"/>
                <a:gd name="T4" fmla="*/ 9 w 344"/>
                <a:gd name="T5" fmla="*/ 9 h 161"/>
                <a:gd name="T6" fmla="*/ 30 w 344"/>
                <a:gd name="T7" fmla="*/ 31 h 161"/>
                <a:gd name="T8" fmla="*/ 43 w 344"/>
                <a:gd name="T9" fmla="*/ 39 h 161"/>
                <a:gd name="T10" fmla="*/ 61 w 344"/>
                <a:gd name="T11" fmla="*/ 48 h 161"/>
                <a:gd name="T12" fmla="*/ 83 w 344"/>
                <a:gd name="T13" fmla="*/ 52 h 161"/>
                <a:gd name="T14" fmla="*/ 100 w 344"/>
                <a:gd name="T15" fmla="*/ 52 h 161"/>
                <a:gd name="T16" fmla="*/ 100 w 344"/>
                <a:gd name="T17" fmla="*/ 52 h 161"/>
                <a:gd name="T18" fmla="*/ 104 w 344"/>
                <a:gd name="T19" fmla="*/ 52 h 161"/>
                <a:gd name="T20" fmla="*/ 117 w 344"/>
                <a:gd name="T21" fmla="*/ 52 h 161"/>
                <a:gd name="T22" fmla="*/ 117 w 344"/>
                <a:gd name="T23" fmla="*/ 57 h 161"/>
                <a:gd name="T24" fmla="*/ 117 w 344"/>
                <a:gd name="T25" fmla="*/ 65 h 161"/>
                <a:gd name="T26" fmla="*/ 117 w 344"/>
                <a:gd name="T27" fmla="*/ 70 h 161"/>
                <a:gd name="T28" fmla="*/ 104 w 344"/>
                <a:gd name="T29" fmla="*/ 83 h 161"/>
                <a:gd name="T30" fmla="*/ 104 w 344"/>
                <a:gd name="T31" fmla="*/ 83 h 161"/>
                <a:gd name="T32" fmla="*/ 96 w 344"/>
                <a:gd name="T33" fmla="*/ 96 h 161"/>
                <a:gd name="T34" fmla="*/ 91 w 344"/>
                <a:gd name="T35" fmla="*/ 105 h 161"/>
                <a:gd name="T36" fmla="*/ 91 w 344"/>
                <a:gd name="T37" fmla="*/ 109 h 161"/>
                <a:gd name="T38" fmla="*/ 96 w 344"/>
                <a:gd name="T39" fmla="*/ 113 h 161"/>
                <a:gd name="T40" fmla="*/ 104 w 344"/>
                <a:gd name="T41" fmla="*/ 118 h 161"/>
                <a:gd name="T42" fmla="*/ 117 w 344"/>
                <a:gd name="T43" fmla="*/ 118 h 161"/>
                <a:gd name="T44" fmla="*/ 152 w 344"/>
                <a:gd name="T45" fmla="*/ 113 h 161"/>
                <a:gd name="T46" fmla="*/ 152 w 344"/>
                <a:gd name="T47" fmla="*/ 113 h 161"/>
                <a:gd name="T48" fmla="*/ 161 w 344"/>
                <a:gd name="T49" fmla="*/ 118 h 161"/>
                <a:gd name="T50" fmla="*/ 170 w 344"/>
                <a:gd name="T51" fmla="*/ 126 h 161"/>
                <a:gd name="T52" fmla="*/ 178 w 344"/>
                <a:gd name="T53" fmla="*/ 144 h 161"/>
                <a:gd name="T54" fmla="*/ 178 w 344"/>
                <a:gd name="T55" fmla="*/ 144 h 161"/>
                <a:gd name="T56" fmla="*/ 187 w 344"/>
                <a:gd name="T57" fmla="*/ 161 h 161"/>
                <a:gd name="T58" fmla="*/ 191 w 344"/>
                <a:gd name="T59" fmla="*/ 161 h 161"/>
                <a:gd name="T60" fmla="*/ 196 w 344"/>
                <a:gd name="T61" fmla="*/ 161 h 161"/>
                <a:gd name="T62" fmla="*/ 209 w 344"/>
                <a:gd name="T63" fmla="*/ 157 h 161"/>
                <a:gd name="T64" fmla="*/ 226 w 344"/>
                <a:gd name="T65" fmla="*/ 135 h 161"/>
                <a:gd name="T66" fmla="*/ 226 w 344"/>
                <a:gd name="T67" fmla="*/ 135 h 161"/>
                <a:gd name="T68" fmla="*/ 239 w 344"/>
                <a:gd name="T69" fmla="*/ 126 h 161"/>
                <a:gd name="T70" fmla="*/ 252 w 344"/>
                <a:gd name="T71" fmla="*/ 118 h 161"/>
                <a:gd name="T72" fmla="*/ 287 w 344"/>
                <a:gd name="T73" fmla="*/ 113 h 161"/>
                <a:gd name="T74" fmla="*/ 322 w 344"/>
                <a:gd name="T75" fmla="*/ 109 h 161"/>
                <a:gd name="T76" fmla="*/ 344 w 344"/>
                <a:gd name="T77" fmla="*/ 11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4" h="161">
                  <a:moveTo>
                    <a:pt x="0" y="0"/>
                  </a:moveTo>
                  <a:lnTo>
                    <a:pt x="0" y="0"/>
                  </a:lnTo>
                  <a:lnTo>
                    <a:pt x="9" y="9"/>
                  </a:lnTo>
                  <a:lnTo>
                    <a:pt x="30" y="31"/>
                  </a:lnTo>
                  <a:lnTo>
                    <a:pt x="43" y="39"/>
                  </a:lnTo>
                  <a:lnTo>
                    <a:pt x="61" y="48"/>
                  </a:lnTo>
                  <a:lnTo>
                    <a:pt x="83" y="52"/>
                  </a:lnTo>
                  <a:lnTo>
                    <a:pt x="100" y="52"/>
                  </a:lnTo>
                  <a:lnTo>
                    <a:pt x="104" y="52"/>
                  </a:lnTo>
                  <a:lnTo>
                    <a:pt x="117" y="52"/>
                  </a:lnTo>
                  <a:lnTo>
                    <a:pt x="117" y="57"/>
                  </a:lnTo>
                  <a:lnTo>
                    <a:pt x="117" y="65"/>
                  </a:lnTo>
                  <a:lnTo>
                    <a:pt x="117" y="70"/>
                  </a:lnTo>
                  <a:lnTo>
                    <a:pt x="104" y="83"/>
                  </a:lnTo>
                  <a:lnTo>
                    <a:pt x="96" y="96"/>
                  </a:lnTo>
                  <a:lnTo>
                    <a:pt x="91" y="105"/>
                  </a:lnTo>
                  <a:lnTo>
                    <a:pt x="91" y="109"/>
                  </a:lnTo>
                  <a:lnTo>
                    <a:pt x="96" y="113"/>
                  </a:lnTo>
                  <a:lnTo>
                    <a:pt x="104" y="118"/>
                  </a:lnTo>
                  <a:lnTo>
                    <a:pt x="117" y="118"/>
                  </a:lnTo>
                  <a:lnTo>
                    <a:pt x="152" y="113"/>
                  </a:lnTo>
                  <a:lnTo>
                    <a:pt x="161" y="118"/>
                  </a:lnTo>
                  <a:lnTo>
                    <a:pt x="170" y="126"/>
                  </a:lnTo>
                  <a:lnTo>
                    <a:pt x="178" y="144"/>
                  </a:lnTo>
                  <a:lnTo>
                    <a:pt x="187" y="161"/>
                  </a:lnTo>
                  <a:lnTo>
                    <a:pt x="191" y="161"/>
                  </a:lnTo>
                  <a:lnTo>
                    <a:pt x="196" y="161"/>
                  </a:lnTo>
                  <a:lnTo>
                    <a:pt x="209" y="157"/>
                  </a:lnTo>
                  <a:lnTo>
                    <a:pt x="226" y="135"/>
                  </a:lnTo>
                  <a:lnTo>
                    <a:pt x="239" y="126"/>
                  </a:lnTo>
                  <a:lnTo>
                    <a:pt x="252" y="118"/>
                  </a:lnTo>
                  <a:lnTo>
                    <a:pt x="287" y="113"/>
                  </a:lnTo>
                  <a:lnTo>
                    <a:pt x="322" y="109"/>
                  </a:lnTo>
                  <a:lnTo>
                    <a:pt x="344" y="113"/>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65" name="Freeform 11"/>
            <p:cNvSpPr>
              <a:spLocks/>
            </p:cNvSpPr>
            <p:nvPr/>
          </p:nvSpPr>
          <p:spPr bwMode="auto">
            <a:xfrm>
              <a:off x="1276350" y="4170362"/>
              <a:ext cx="1376361" cy="1360488"/>
            </a:xfrm>
            <a:custGeom>
              <a:avLst/>
              <a:gdLst>
                <a:gd name="T0" fmla="*/ 322 w 867"/>
                <a:gd name="T1" fmla="*/ 39 h 857"/>
                <a:gd name="T2" fmla="*/ 288 w 867"/>
                <a:gd name="T3" fmla="*/ 100 h 857"/>
                <a:gd name="T4" fmla="*/ 283 w 867"/>
                <a:gd name="T5" fmla="*/ 178 h 857"/>
                <a:gd name="T6" fmla="*/ 309 w 867"/>
                <a:gd name="T7" fmla="*/ 230 h 857"/>
                <a:gd name="T8" fmla="*/ 314 w 867"/>
                <a:gd name="T9" fmla="*/ 248 h 857"/>
                <a:gd name="T10" fmla="*/ 283 w 867"/>
                <a:gd name="T11" fmla="*/ 261 h 857"/>
                <a:gd name="T12" fmla="*/ 153 w 867"/>
                <a:gd name="T13" fmla="*/ 309 h 857"/>
                <a:gd name="T14" fmla="*/ 135 w 867"/>
                <a:gd name="T15" fmla="*/ 326 h 857"/>
                <a:gd name="T16" fmla="*/ 87 w 867"/>
                <a:gd name="T17" fmla="*/ 322 h 857"/>
                <a:gd name="T18" fmla="*/ 57 w 867"/>
                <a:gd name="T19" fmla="*/ 309 h 857"/>
                <a:gd name="T20" fmla="*/ 18 w 867"/>
                <a:gd name="T21" fmla="*/ 330 h 857"/>
                <a:gd name="T22" fmla="*/ 13 w 867"/>
                <a:gd name="T23" fmla="*/ 369 h 857"/>
                <a:gd name="T24" fmla="*/ 39 w 867"/>
                <a:gd name="T25" fmla="*/ 509 h 857"/>
                <a:gd name="T26" fmla="*/ 13 w 867"/>
                <a:gd name="T27" fmla="*/ 565 h 857"/>
                <a:gd name="T28" fmla="*/ 0 w 867"/>
                <a:gd name="T29" fmla="*/ 613 h 857"/>
                <a:gd name="T30" fmla="*/ 13 w 867"/>
                <a:gd name="T31" fmla="*/ 674 h 857"/>
                <a:gd name="T32" fmla="*/ 61 w 867"/>
                <a:gd name="T33" fmla="*/ 722 h 857"/>
                <a:gd name="T34" fmla="*/ 109 w 867"/>
                <a:gd name="T35" fmla="*/ 770 h 857"/>
                <a:gd name="T36" fmla="*/ 183 w 867"/>
                <a:gd name="T37" fmla="*/ 783 h 857"/>
                <a:gd name="T38" fmla="*/ 244 w 867"/>
                <a:gd name="T39" fmla="*/ 744 h 857"/>
                <a:gd name="T40" fmla="*/ 275 w 867"/>
                <a:gd name="T41" fmla="*/ 713 h 857"/>
                <a:gd name="T42" fmla="*/ 301 w 867"/>
                <a:gd name="T43" fmla="*/ 722 h 857"/>
                <a:gd name="T44" fmla="*/ 309 w 867"/>
                <a:gd name="T45" fmla="*/ 739 h 857"/>
                <a:gd name="T46" fmla="*/ 349 w 867"/>
                <a:gd name="T47" fmla="*/ 800 h 857"/>
                <a:gd name="T48" fmla="*/ 427 w 867"/>
                <a:gd name="T49" fmla="*/ 857 h 857"/>
                <a:gd name="T50" fmla="*/ 436 w 867"/>
                <a:gd name="T51" fmla="*/ 857 h 857"/>
                <a:gd name="T52" fmla="*/ 475 w 867"/>
                <a:gd name="T53" fmla="*/ 835 h 857"/>
                <a:gd name="T54" fmla="*/ 449 w 867"/>
                <a:gd name="T55" fmla="*/ 822 h 857"/>
                <a:gd name="T56" fmla="*/ 431 w 867"/>
                <a:gd name="T57" fmla="*/ 783 h 857"/>
                <a:gd name="T58" fmla="*/ 475 w 867"/>
                <a:gd name="T59" fmla="*/ 796 h 857"/>
                <a:gd name="T60" fmla="*/ 518 w 867"/>
                <a:gd name="T61" fmla="*/ 822 h 857"/>
                <a:gd name="T62" fmla="*/ 571 w 867"/>
                <a:gd name="T63" fmla="*/ 822 h 857"/>
                <a:gd name="T64" fmla="*/ 592 w 867"/>
                <a:gd name="T65" fmla="*/ 796 h 857"/>
                <a:gd name="T66" fmla="*/ 631 w 867"/>
                <a:gd name="T67" fmla="*/ 848 h 857"/>
                <a:gd name="T68" fmla="*/ 671 w 867"/>
                <a:gd name="T69" fmla="*/ 792 h 857"/>
                <a:gd name="T70" fmla="*/ 675 w 867"/>
                <a:gd name="T71" fmla="*/ 774 h 857"/>
                <a:gd name="T72" fmla="*/ 692 w 867"/>
                <a:gd name="T73" fmla="*/ 679 h 857"/>
                <a:gd name="T74" fmla="*/ 666 w 867"/>
                <a:gd name="T75" fmla="*/ 626 h 857"/>
                <a:gd name="T76" fmla="*/ 671 w 867"/>
                <a:gd name="T77" fmla="*/ 557 h 857"/>
                <a:gd name="T78" fmla="*/ 631 w 867"/>
                <a:gd name="T79" fmla="*/ 531 h 857"/>
                <a:gd name="T80" fmla="*/ 614 w 867"/>
                <a:gd name="T81" fmla="*/ 509 h 857"/>
                <a:gd name="T82" fmla="*/ 597 w 867"/>
                <a:gd name="T83" fmla="*/ 443 h 857"/>
                <a:gd name="T84" fmla="*/ 614 w 867"/>
                <a:gd name="T85" fmla="*/ 409 h 857"/>
                <a:gd name="T86" fmla="*/ 645 w 867"/>
                <a:gd name="T87" fmla="*/ 387 h 857"/>
                <a:gd name="T88" fmla="*/ 671 w 867"/>
                <a:gd name="T89" fmla="*/ 300 h 857"/>
                <a:gd name="T90" fmla="*/ 762 w 867"/>
                <a:gd name="T91" fmla="*/ 235 h 857"/>
                <a:gd name="T92" fmla="*/ 823 w 867"/>
                <a:gd name="T93" fmla="*/ 191 h 857"/>
                <a:gd name="T94" fmla="*/ 867 w 867"/>
                <a:gd name="T95" fmla="*/ 126 h 857"/>
                <a:gd name="T96" fmla="*/ 867 w 867"/>
                <a:gd name="T97" fmla="*/ 108 h 857"/>
                <a:gd name="T98" fmla="*/ 775 w 867"/>
                <a:gd name="T99" fmla="*/ 117 h 857"/>
                <a:gd name="T100" fmla="*/ 745 w 867"/>
                <a:gd name="T101" fmla="*/ 134 h 857"/>
                <a:gd name="T102" fmla="*/ 710 w 867"/>
                <a:gd name="T103" fmla="*/ 161 h 857"/>
                <a:gd name="T104" fmla="*/ 701 w 867"/>
                <a:gd name="T105" fmla="*/ 139 h 857"/>
                <a:gd name="T106" fmla="*/ 671 w 867"/>
                <a:gd name="T107" fmla="*/ 108 h 857"/>
                <a:gd name="T108" fmla="*/ 623 w 867"/>
                <a:gd name="T109" fmla="*/ 113 h 857"/>
                <a:gd name="T110" fmla="*/ 610 w 867"/>
                <a:gd name="T111" fmla="*/ 100 h 857"/>
                <a:gd name="T112" fmla="*/ 627 w 867"/>
                <a:gd name="T113" fmla="*/ 78 h 857"/>
                <a:gd name="T114" fmla="*/ 640 w 867"/>
                <a:gd name="T115" fmla="*/ 56 h 857"/>
                <a:gd name="T116" fmla="*/ 618 w 867"/>
                <a:gd name="T117" fmla="*/ 47 h 857"/>
                <a:gd name="T118" fmla="*/ 584 w 867"/>
                <a:gd name="T119" fmla="*/ 43 h 857"/>
                <a:gd name="T120" fmla="*/ 531 w 867"/>
                <a:gd name="T121" fmla="*/ 8 h 8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7" h="857">
                  <a:moveTo>
                    <a:pt x="518" y="0"/>
                  </a:moveTo>
                  <a:lnTo>
                    <a:pt x="322" y="39"/>
                  </a:lnTo>
                  <a:lnTo>
                    <a:pt x="309" y="56"/>
                  </a:lnTo>
                  <a:lnTo>
                    <a:pt x="296" y="74"/>
                  </a:lnTo>
                  <a:lnTo>
                    <a:pt x="288" y="100"/>
                  </a:lnTo>
                  <a:lnTo>
                    <a:pt x="279" y="126"/>
                  </a:lnTo>
                  <a:lnTo>
                    <a:pt x="279" y="161"/>
                  </a:lnTo>
                  <a:lnTo>
                    <a:pt x="283" y="178"/>
                  </a:lnTo>
                  <a:lnTo>
                    <a:pt x="288" y="195"/>
                  </a:lnTo>
                  <a:lnTo>
                    <a:pt x="296" y="213"/>
                  </a:lnTo>
                  <a:lnTo>
                    <a:pt x="309" y="230"/>
                  </a:lnTo>
                  <a:lnTo>
                    <a:pt x="314" y="235"/>
                  </a:lnTo>
                  <a:lnTo>
                    <a:pt x="314" y="248"/>
                  </a:lnTo>
                  <a:lnTo>
                    <a:pt x="309" y="256"/>
                  </a:lnTo>
                  <a:lnTo>
                    <a:pt x="301" y="261"/>
                  </a:lnTo>
                  <a:lnTo>
                    <a:pt x="283" y="261"/>
                  </a:lnTo>
                  <a:lnTo>
                    <a:pt x="261" y="261"/>
                  </a:lnTo>
                  <a:lnTo>
                    <a:pt x="187" y="304"/>
                  </a:lnTo>
                  <a:lnTo>
                    <a:pt x="153" y="309"/>
                  </a:lnTo>
                  <a:lnTo>
                    <a:pt x="148" y="317"/>
                  </a:lnTo>
                  <a:lnTo>
                    <a:pt x="135" y="326"/>
                  </a:lnTo>
                  <a:lnTo>
                    <a:pt x="122" y="330"/>
                  </a:lnTo>
                  <a:lnTo>
                    <a:pt x="105" y="330"/>
                  </a:lnTo>
                  <a:lnTo>
                    <a:pt x="87" y="322"/>
                  </a:lnTo>
                  <a:lnTo>
                    <a:pt x="70" y="309"/>
                  </a:lnTo>
                  <a:lnTo>
                    <a:pt x="57" y="309"/>
                  </a:lnTo>
                  <a:lnTo>
                    <a:pt x="35" y="313"/>
                  </a:lnTo>
                  <a:lnTo>
                    <a:pt x="26" y="317"/>
                  </a:lnTo>
                  <a:lnTo>
                    <a:pt x="18" y="330"/>
                  </a:lnTo>
                  <a:lnTo>
                    <a:pt x="13" y="348"/>
                  </a:lnTo>
                  <a:lnTo>
                    <a:pt x="13" y="369"/>
                  </a:lnTo>
                  <a:lnTo>
                    <a:pt x="39" y="504"/>
                  </a:lnTo>
                  <a:lnTo>
                    <a:pt x="39" y="509"/>
                  </a:lnTo>
                  <a:lnTo>
                    <a:pt x="39" y="517"/>
                  </a:lnTo>
                  <a:lnTo>
                    <a:pt x="35" y="539"/>
                  </a:lnTo>
                  <a:lnTo>
                    <a:pt x="13" y="565"/>
                  </a:lnTo>
                  <a:lnTo>
                    <a:pt x="9" y="578"/>
                  </a:lnTo>
                  <a:lnTo>
                    <a:pt x="0" y="613"/>
                  </a:lnTo>
                  <a:lnTo>
                    <a:pt x="0" y="631"/>
                  </a:lnTo>
                  <a:lnTo>
                    <a:pt x="5" y="652"/>
                  </a:lnTo>
                  <a:lnTo>
                    <a:pt x="13" y="674"/>
                  </a:lnTo>
                  <a:lnTo>
                    <a:pt x="26" y="692"/>
                  </a:lnTo>
                  <a:lnTo>
                    <a:pt x="61" y="722"/>
                  </a:lnTo>
                  <a:lnTo>
                    <a:pt x="87" y="744"/>
                  </a:lnTo>
                  <a:lnTo>
                    <a:pt x="109" y="770"/>
                  </a:lnTo>
                  <a:lnTo>
                    <a:pt x="127" y="774"/>
                  </a:lnTo>
                  <a:lnTo>
                    <a:pt x="161" y="783"/>
                  </a:lnTo>
                  <a:lnTo>
                    <a:pt x="183" y="783"/>
                  </a:lnTo>
                  <a:lnTo>
                    <a:pt x="205" y="774"/>
                  </a:lnTo>
                  <a:lnTo>
                    <a:pt x="227" y="766"/>
                  </a:lnTo>
                  <a:lnTo>
                    <a:pt x="244" y="744"/>
                  </a:lnTo>
                  <a:lnTo>
                    <a:pt x="261" y="722"/>
                  </a:lnTo>
                  <a:lnTo>
                    <a:pt x="275" y="713"/>
                  </a:lnTo>
                  <a:lnTo>
                    <a:pt x="288" y="713"/>
                  </a:lnTo>
                  <a:lnTo>
                    <a:pt x="296" y="718"/>
                  </a:lnTo>
                  <a:lnTo>
                    <a:pt x="301" y="722"/>
                  </a:lnTo>
                  <a:lnTo>
                    <a:pt x="305" y="731"/>
                  </a:lnTo>
                  <a:lnTo>
                    <a:pt x="309" y="739"/>
                  </a:lnTo>
                  <a:lnTo>
                    <a:pt x="318" y="761"/>
                  </a:lnTo>
                  <a:lnTo>
                    <a:pt x="331" y="779"/>
                  </a:lnTo>
                  <a:lnTo>
                    <a:pt x="349" y="800"/>
                  </a:lnTo>
                  <a:lnTo>
                    <a:pt x="396" y="835"/>
                  </a:lnTo>
                  <a:lnTo>
                    <a:pt x="427" y="857"/>
                  </a:lnTo>
                  <a:lnTo>
                    <a:pt x="436" y="857"/>
                  </a:lnTo>
                  <a:lnTo>
                    <a:pt x="444" y="853"/>
                  </a:lnTo>
                  <a:lnTo>
                    <a:pt x="466" y="840"/>
                  </a:lnTo>
                  <a:lnTo>
                    <a:pt x="475" y="835"/>
                  </a:lnTo>
                  <a:lnTo>
                    <a:pt x="475" y="827"/>
                  </a:lnTo>
                  <a:lnTo>
                    <a:pt x="466" y="822"/>
                  </a:lnTo>
                  <a:lnTo>
                    <a:pt x="449" y="822"/>
                  </a:lnTo>
                  <a:lnTo>
                    <a:pt x="431" y="822"/>
                  </a:lnTo>
                  <a:lnTo>
                    <a:pt x="431" y="783"/>
                  </a:lnTo>
                  <a:lnTo>
                    <a:pt x="449" y="783"/>
                  </a:lnTo>
                  <a:lnTo>
                    <a:pt x="462" y="783"/>
                  </a:lnTo>
                  <a:lnTo>
                    <a:pt x="475" y="796"/>
                  </a:lnTo>
                  <a:lnTo>
                    <a:pt x="492" y="809"/>
                  </a:lnTo>
                  <a:lnTo>
                    <a:pt x="518" y="822"/>
                  </a:lnTo>
                  <a:lnTo>
                    <a:pt x="544" y="827"/>
                  </a:lnTo>
                  <a:lnTo>
                    <a:pt x="557" y="827"/>
                  </a:lnTo>
                  <a:lnTo>
                    <a:pt x="571" y="822"/>
                  </a:lnTo>
                  <a:lnTo>
                    <a:pt x="553" y="796"/>
                  </a:lnTo>
                  <a:lnTo>
                    <a:pt x="566" y="796"/>
                  </a:lnTo>
                  <a:lnTo>
                    <a:pt x="592" y="796"/>
                  </a:lnTo>
                  <a:lnTo>
                    <a:pt x="618" y="822"/>
                  </a:lnTo>
                  <a:lnTo>
                    <a:pt x="605" y="853"/>
                  </a:lnTo>
                  <a:lnTo>
                    <a:pt x="631" y="848"/>
                  </a:lnTo>
                  <a:lnTo>
                    <a:pt x="684" y="809"/>
                  </a:lnTo>
                  <a:lnTo>
                    <a:pt x="688" y="796"/>
                  </a:lnTo>
                  <a:lnTo>
                    <a:pt x="671" y="792"/>
                  </a:lnTo>
                  <a:lnTo>
                    <a:pt x="658" y="796"/>
                  </a:lnTo>
                  <a:lnTo>
                    <a:pt x="653" y="783"/>
                  </a:lnTo>
                  <a:lnTo>
                    <a:pt x="675" y="774"/>
                  </a:lnTo>
                  <a:lnTo>
                    <a:pt x="697" y="770"/>
                  </a:lnTo>
                  <a:lnTo>
                    <a:pt x="701" y="770"/>
                  </a:lnTo>
                  <a:lnTo>
                    <a:pt x="692" y="679"/>
                  </a:lnTo>
                  <a:lnTo>
                    <a:pt x="671" y="644"/>
                  </a:lnTo>
                  <a:lnTo>
                    <a:pt x="666" y="626"/>
                  </a:lnTo>
                  <a:lnTo>
                    <a:pt x="675" y="596"/>
                  </a:lnTo>
                  <a:lnTo>
                    <a:pt x="675" y="570"/>
                  </a:lnTo>
                  <a:lnTo>
                    <a:pt x="671" y="557"/>
                  </a:lnTo>
                  <a:lnTo>
                    <a:pt x="658" y="544"/>
                  </a:lnTo>
                  <a:lnTo>
                    <a:pt x="645" y="535"/>
                  </a:lnTo>
                  <a:lnTo>
                    <a:pt x="631" y="531"/>
                  </a:lnTo>
                  <a:lnTo>
                    <a:pt x="618" y="526"/>
                  </a:lnTo>
                  <a:lnTo>
                    <a:pt x="614" y="509"/>
                  </a:lnTo>
                  <a:lnTo>
                    <a:pt x="597" y="461"/>
                  </a:lnTo>
                  <a:lnTo>
                    <a:pt x="597" y="443"/>
                  </a:lnTo>
                  <a:lnTo>
                    <a:pt x="601" y="430"/>
                  </a:lnTo>
                  <a:lnTo>
                    <a:pt x="605" y="417"/>
                  </a:lnTo>
                  <a:lnTo>
                    <a:pt x="614" y="409"/>
                  </a:lnTo>
                  <a:lnTo>
                    <a:pt x="636" y="391"/>
                  </a:lnTo>
                  <a:lnTo>
                    <a:pt x="645" y="387"/>
                  </a:lnTo>
                  <a:lnTo>
                    <a:pt x="653" y="335"/>
                  </a:lnTo>
                  <a:lnTo>
                    <a:pt x="662" y="317"/>
                  </a:lnTo>
                  <a:lnTo>
                    <a:pt x="671" y="300"/>
                  </a:lnTo>
                  <a:lnTo>
                    <a:pt x="684" y="282"/>
                  </a:lnTo>
                  <a:lnTo>
                    <a:pt x="701" y="269"/>
                  </a:lnTo>
                  <a:lnTo>
                    <a:pt x="762" y="235"/>
                  </a:lnTo>
                  <a:lnTo>
                    <a:pt x="797" y="213"/>
                  </a:lnTo>
                  <a:lnTo>
                    <a:pt x="823" y="191"/>
                  </a:lnTo>
                  <a:lnTo>
                    <a:pt x="840" y="169"/>
                  </a:lnTo>
                  <a:lnTo>
                    <a:pt x="853" y="152"/>
                  </a:lnTo>
                  <a:lnTo>
                    <a:pt x="867" y="126"/>
                  </a:lnTo>
                  <a:lnTo>
                    <a:pt x="867" y="113"/>
                  </a:lnTo>
                  <a:lnTo>
                    <a:pt x="867" y="108"/>
                  </a:lnTo>
                  <a:lnTo>
                    <a:pt x="840" y="104"/>
                  </a:lnTo>
                  <a:lnTo>
                    <a:pt x="810" y="108"/>
                  </a:lnTo>
                  <a:lnTo>
                    <a:pt x="775" y="117"/>
                  </a:lnTo>
                  <a:lnTo>
                    <a:pt x="758" y="121"/>
                  </a:lnTo>
                  <a:lnTo>
                    <a:pt x="745" y="134"/>
                  </a:lnTo>
                  <a:lnTo>
                    <a:pt x="727" y="152"/>
                  </a:lnTo>
                  <a:lnTo>
                    <a:pt x="714" y="161"/>
                  </a:lnTo>
                  <a:lnTo>
                    <a:pt x="710" y="161"/>
                  </a:lnTo>
                  <a:lnTo>
                    <a:pt x="710" y="156"/>
                  </a:lnTo>
                  <a:lnTo>
                    <a:pt x="701" y="139"/>
                  </a:lnTo>
                  <a:lnTo>
                    <a:pt x="688" y="121"/>
                  </a:lnTo>
                  <a:lnTo>
                    <a:pt x="679" y="113"/>
                  </a:lnTo>
                  <a:lnTo>
                    <a:pt x="671" y="108"/>
                  </a:lnTo>
                  <a:lnTo>
                    <a:pt x="636" y="113"/>
                  </a:lnTo>
                  <a:lnTo>
                    <a:pt x="623" y="113"/>
                  </a:lnTo>
                  <a:lnTo>
                    <a:pt x="618" y="113"/>
                  </a:lnTo>
                  <a:lnTo>
                    <a:pt x="610" y="108"/>
                  </a:lnTo>
                  <a:lnTo>
                    <a:pt x="610" y="100"/>
                  </a:lnTo>
                  <a:lnTo>
                    <a:pt x="614" y="91"/>
                  </a:lnTo>
                  <a:lnTo>
                    <a:pt x="627" y="78"/>
                  </a:lnTo>
                  <a:lnTo>
                    <a:pt x="636" y="69"/>
                  </a:lnTo>
                  <a:lnTo>
                    <a:pt x="640" y="60"/>
                  </a:lnTo>
                  <a:lnTo>
                    <a:pt x="640" y="56"/>
                  </a:lnTo>
                  <a:lnTo>
                    <a:pt x="636" y="52"/>
                  </a:lnTo>
                  <a:lnTo>
                    <a:pt x="627" y="47"/>
                  </a:lnTo>
                  <a:lnTo>
                    <a:pt x="618" y="47"/>
                  </a:lnTo>
                  <a:lnTo>
                    <a:pt x="601" y="47"/>
                  </a:lnTo>
                  <a:lnTo>
                    <a:pt x="584" y="43"/>
                  </a:lnTo>
                  <a:lnTo>
                    <a:pt x="566" y="39"/>
                  </a:lnTo>
                  <a:lnTo>
                    <a:pt x="553" y="30"/>
                  </a:lnTo>
                  <a:lnTo>
                    <a:pt x="531" y="8"/>
                  </a:lnTo>
                  <a:lnTo>
                    <a:pt x="523" y="0"/>
                  </a:lnTo>
                  <a:lnTo>
                    <a:pt x="518" y="0"/>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66" name="Freeform 12"/>
            <p:cNvSpPr>
              <a:spLocks/>
            </p:cNvSpPr>
            <p:nvPr/>
          </p:nvSpPr>
          <p:spPr bwMode="auto">
            <a:xfrm>
              <a:off x="2982913" y="4170363"/>
              <a:ext cx="504825" cy="1084263"/>
            </a:xfrm>
            <a:custGeom>
              <a:avLst/>
              <a:gdLst>
                <a:gd name="T0" fmla="*/ 201 w 318"/>
                <a:gd name="T1" fmla="*/ 683 h 683"/>
                <a:gd name="T2" fmla="*/ 201 w 318"/>
                <a:gd name="T3" fmla="*/ 683 h 683"/>
                <a:gd name="T4" fmla="*/ 222 w 318"/>
                <a:gd name="T5" fmla="*/ 579 h 683"/>
                <a:gd name="T6" fmla="*/ 222 w 318"/>
                <a:gd name="T7" fmla="*/ 579 h 683"/>
                <a:gd name="T8" fmla="*/ 227 w 318"/>
                <a:gd name="T9" fmla="*/ 561 h 683"/>
                <a:gd name="T10" fmla="*/ 227 w 318"/>
                <a:gd name="T11" fmla="*/ 540 h 683"/>
                <a:gd name="T12" fmla="*/ 222 w 318"/>
                <a:gd name="T13" fmla="*/ 522 h 683"/>
                <a:gd name="T14" fmla="*/ 205 w 318"/>
                <a:gd name="T15" fmla="*/ 509 h 683"/>
                <a:gd name="T16" fmla="*/ 205 w 318"/>
                <a:gd name="T17" fmla="*/ 509 h 683"/>
                <a:gd name="T18" fmla="*/ 135 w 318"/>
                <a:gd name="T19" fmla="*/ 452 h 683"/>
                <a:gd name="T20" fmla="*/ 88 w 318"/>
                <a:gd name="T21" fmla="*/ 409 h 683"/>
                <a:gd name="T22" fmla="*/ 88 w 318"/>
                <a:gd name="T23" fmla="*/ 409 h 683"/>
                <a:gd name="T24" fmla="*/ 61 w 318"/>
                <a:gd name="T25" fmla="*/ 396 h 683"/>
                <a:gd name="T26" fmla="*/ 27 w 318"/>
                <a:gd name="T27" fmla="*/ 387 h 683"/>
                <a:gd name="T28" fmla="*/ 27 w 318"/>
                <a:gd name="T29" fmla="*/ 387 h 683"/>
                <a:gd name="T30" fmla="*/ 22 w 318"/>
                <a:gd name="T31" fmla="*/ 383 h 683"/>
                <a:gd name="T32" fmla="*/ 18 w 318"/>
                <a:gd name="T33" fmla="*/ 378 h 683"/>
                <a:gd name="T34" fmla="*/ 14 w 318"/>
                <a:gd name="T35" fmla="*/ 370 h 683"/>
                <a:gd name="T36" fmla="*/ 14 w 318"/>
                <a:gd name="T37" fmla="*/ 370 h 683"/>
                <a:gd name="T38" fmla="*/ 9 w 318"/>
                <a:gd name="T39" fmla="*/ 361 h 683"/>
                <a:gd name="T40" fmla="*/ 0 w 318"/>
                <a:gd name="T41" fmla="*/ 331 h 683"/>
                <a:gd name="T42" fmla="*/ 0 w 318"/>
                <a:gd name="T43" fmla="*/ 313 h 683"/>
                <a:gd name="T44" fmla="*/ 0 w 318"/>
                <a:gd name="T45" fmla="*/ 300 h 683"/>
                <a:gd name="T46" fmla="*/ 9 w 318"/>
                <a:gd name="T47" fmla="*/ 287 h 683"/>
                <a:gd name="T48" fmla="*/ 18 w 318"/>
                <a:gd name="T49" fmla="*/ 278 h 683"/>
                <a:gd name="T50" fmla="*/ 48 w 318"/>
                <a:gd name="T51" fmla="*/ 257 h 683"/>
                <a:gd name="T52" fmla="*/ 53 w 318"/>
                <a:gd name="T53" fmla="*/ 235 h 683"/>
                <a:gd name="T54" fmla="*/ 74 w 318"/>
                <a:gd name="T55" fmla="*/ 217 h 683"/>
                <a:gd name="T56" fmla="*/ 74 w 318"/>
                <a:gd name="T57" fmla="*/ 217 h 683"/>
                <a:gd name="T58" fmla="*/ 88 w 318"/>
                <a:gd name="T59" fmla="*/ 213 h 683"/>
                <a:gd name="T60" fmla="*/ 118 w 318"/>
                <a:gd name="T61" fmla="*/ 191 h 683"/>
                <a:gd name="T62" fmla="*/ 135 w 318"/>
                <a:gd name="T63" fmla="*/ 178 h 683"/>
                <a:gd name="T64" fmla="*/ 153 w 318"/>
                <a:gd name="T65" fmla="*/ 161 h 683"/>
                <a:gd name="T66" fmla="*/ 166 w 318"/>
                <a:gd name="T67" fmla="*/ 139 h 683"/>
                <a:gd name="T68" fmla="*/ 175 w 318"/>
                <a:gd name="T69" fmla="*/ 117 h 683"/>
                <a:gd name="T70" fmla="*/ 253 w 318"/>
                <a:gd name="T71" fmla="*/ 61 h 683"/>
                <a:gd name="T72" fmla="*/ 253 w 318"/>
                <a:gd name="T73" fmla="*/ 61 h 683"/>
                <a:gd name="T74" fmla="*/ 266 w 318"/>
                <a:gd name="T75" fmla="*/ 61 h 683"/>
                <a:gd name="T76" fmla="*/ 279 w 318"/>
                <a:gd name="T77" fmla="*/ 61 h 683"/>
                <a:gd name="T78" fmla="*/ 301 w 318"/>
                <a:gd name="T79" fmla="*/ 65 h 683"/>
                <a:gd name="T80" fmla="*/ 301 w 318"/>
                <a:gd name="T81" fmla="*/ 65 h 683"/>
                <a:gd name="T82" fmla="*/ 310 w 318"/>
                <a:gd name="T83" fmla="*/ 69 h 683"/>
                <a:gd name="T84" fmla="*/ 318 w 318"/>
                <a:gd name="T85" fmla="*/ 61 h 683"/>
                <a:gd name="T86" fmla="*/ 318 w 318"/>
                <a:gd name="T87" fmla="*/ 52 h 683"/>
                <a:gd name="T88" fmla="*/ 318 w 318"/>
                <a:gd name="T89" fmla="*/ 43 h 683"/>
                <a:gd name="T90" fmla="*/ 314 w 318"/>
                <a:gd name="T91" fmla="*/ 0 h 6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 h="683">
                  <a:moveTo>
                    <a:pt x="201" y="683"/>
                  </a:moveTo>
                  <a:lnTo>
                    <a:pt x="201" y="683"/>
                  </a:lnTo>
                  <a:lnTo>
                    <a:pt x="222" y="579"/>
                  </a:lnTo>
                  <a:lnTo>
                    <a:pt x="227" y="561"/>
                  </a:lnTo>
                  <a:lnTo>
                    <a:pt x="227" y="540"/>
                  </a:lnTo>
                  <a:lnTo>
                    <a:pt x="222" y="522"/>
                  </a:lnTo>
                  <a:lnTo>
                    <a:pt x="205" y="509"/>
                  </a:lnTo>
                  <a:lnTo>
                    <a:pt x="135" y="452"/>
                  </a:lnTo>
                  <a:lnTo>
                    <a:pt x="88" y="409"/>
                  </a:lnTo>
                  <a:lnTo>
                    <a:pt x="61" y="396"/>
                  </a:lnTo>
                  <a:lnTo>
                    <a:pt x="27" y="387"/>
                  </a:lnTo>
                  <a:lnTo>
                    <a:pt x="22" y="383"/>
                  </a:lnTo>
                  <a:lnTo>
                    <a:pt x="18" y="378"/>
                  </a:lnTo>
                  <a:lnTo>
                    <a:pt x="14" y="370"/>
                  </a:lnTo>
                  <a:lnTo>
                    <a:pt x="9" y="361"/>
                  </a:lnTo>
                  <a:lnTo>
                    <a:pt x="0" y="331"/>
                  </a:lnTo>
                  <a:lnTo>
                    <a:pt x="0" y="313"/>
                  </a:lnTo>
                  <a:lnTo>
                    <a:pt x="0" y="300"/>
                  </a:lnTo>
                  <a:lnTo>
                    <a:pt x="9" y="287"/>
                  </a:lnTo>
                  <a:lnTo>
                    <a:pt x="18" y="278"/>
                  </a:lnTo>
                  <a:lnTo>
                    <a:pt x="48" y="257"/>
                  </a:lnTo>
                  <a:lnTo>
                    <a:pt x="53" y="235"/>
                  </a:lnTo>
                  <a:lnTo>
                    <a:pt x="74" y="217"/>
                  </a:lnTo>
                  <a:lnTo>
                    <a:pt x="88" y="213"/>
                  </a:lnTo>
                  <a:lnTo>
                    <a:pt x="118" y="191"/>
                  </a:lnTo>
                  <a:lnTo>
                    <a:pt x="135" y="178"/>
                  </a:lnTo>
                  <a:lnTo>
                    <a:pt x="153" y="161"/>
                  </a:lnTo>
                  <a:lnTo>
                    <a:pt x="166" y="139"/>
                  </a:lnTo>
                  <a:lnTo>
                    <a:pt x="175" y="117"/>
                  </a:lnTo>
                  <a:lnTo>
                    <a:pt x="253" y="61"/>
                  </a:lnTo>
                  <a:lnTo>
                    <a:pt x="266" y="61"/>
                  </a:lnTo>
                  <a:lnTo>
                    <a:pt x="279" y="61"/>
                  </a:lnTo>
                  <a:lnTo>
                    <a:pt x="301" y="65"/>
                  </a:lnTo>
                  <a:lnTo>
                    <a:pt x="310" y="69"/>
                  </a:lnTo>
                  <a:lnTo>
                    <a:pt x="318" y="61"/>
                  </a:lnTo>
                  <a:lnTo>
                    <a:pt x="318" y="52"/>
                  </a:lnTo>
                  <a:lnTo>
                    <a:pt x="318" y="43"/>
                  </a:lnTo>
                  <a:lnTo>
                    <a:pt x="314" y="0"/>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67" name="Freeform 13"/>
            <p:cNvSpPr>
              <a:spLocks/>
            </p:cNvSpPr>
            <p:nvPr/>
          </p:nvSpPr>
          <p:spPr bwMode="auto">
            <a:xfrm>
              <a:off x="4165600" y="4446588"/>
              <a:ext cx="511175" cy="434975"/>
            </a:xfrm>
            <a:custGeom>
              <a:avLst/>
              <a:gdLst>
                <a:gd name="T0" fmla="*/ 309 w 322"/>
                <a:gd name="T1" fmla="*/ 117 h 274"/>
                <a:gd name="T2" fmla="*/ 322 w 322"/>
                <a:gd name="T3" fmla="*/ 65 h 274"/>
                <a:gd name="T4" fmla="*/ 283 w 322"/>
                <a:gd name="T5" fmla="*/ 52 h 274"/>
                <a:gd name="T6" fmla="*/ 278 w 322"/>
                <a:gd name="T7" fmla="*/ 35 h 274"/>
                <a:gd name="T8" fmla="*/ 296 w 322"/>
                <a:gd name="T9" fmla="*/ 0 h 274"/>
                <a:gd name="T10" fmla="*/ 283 w 322"/>
                <a:gd name="T11" fmla="*/ 0 h 274"/>
                <a:gd name="T12" fmla="*/ 252 w 322"/>
                <a:gd name="T13" fmla="*/ 26 h 274"/>
                <a:gd name="T14" fmla="*/ 226 w 322"/>
                <a:gd name="T15" fmla="*/ 74 h 274"/>
                <a:gd name="T16" fmla="*/ 217 w 322"/>
                <a:gd name="T17" fmla="*/ 104 h 274"/>
                <a:gd name="T18" fmla="*/ 200 w 322"/>
                <a:gd name="T19" fmla="*/ 144 h 274"/>
                <a:gd name="T20" fmla="*/ 187 w 322"/>
                <a:gd name="T21" fmla="*/ 152 h 274"/>
                <a:gd name="T22" fmla="*/ 165 w 322"/>
                <a:gd name="T23" fmla="*/ 139 h 274"/>
                <a:gd name="T24" fmla="*/ 139 w 322"/>
                <a:gd name="T25" fmla="*/ 100 h 274"/>
                <a:gd name="T26" fmla="*/ 117 w 322"/>
                <a:gd name="T27" fmla="*/ 61 h 274"/>
                <a:gd name="T28" fmla="*/ 96 w 322"/>
                <a:gd name="T29" fmla="*/ 35 h 274"/>
                <a:gd name="T30" fmla="*/ 74 w 322"/>
                <a:gd name="T31" fmla="*/ 35 h 274"/>
                <a:gd name="T32" fmla="*/ 48 w 322"/>
                <a:gd name="T33" fmla="*/ 48 h 274"/>
                <a:gd name="T34" fmla="*/ 30 w 322"/>
                <a:gd name="T35" fmla="*/ 96 h 274"/>
                <a:gd name="T36" fmla="*/ 4 w 322"/>
                <a:gd name="T37" fmla="*/ 139 h 274"/>
                <a:gd name="T38" fmla="*/ 0 w 322"/>
                <a:gd name="T39" fmla="*/ 144 h 274"/>
                <a:gd name="T40" fmla="*/ 9 w 322"/>
                <a:gd name="T41" fmla="*/ 148 h 274"/>
                <a:gd name="T42" fmla="*/ 35 w 322"/>
                <a:gd name="T43" fmla="*/ 122 h 274"/>
                <a:gd name="T44" fmla="*/ 52 w 322"/>
                <a:gd name="T45" fmla="*/ 87 h 274"/>
                <a:gd name="T46" fmla="*/ 56 w 322"/>
                <a:gd name="T47" fmla="*/ 117 h 274"/>
                <a:gd name="T48" fmla="*/ 48 w 322"/>
                <a:gd name="T49" fmla="*/ 139 h 274"/>
                <a:gd name="T50" fmla="*/ 30 w 322"/>
                <a:gd name="T51" fmla="*/ 161 h 274"/>
                <a:gd name="T52" fmla="*/ 9 w 322"/>
                <a:gd name="T53" fmla="*/ 257 h 274"/>
                <a:gd name="T54" fmla="*/ 22 w 322"/>
                <a:gd name="T55" fmla="*/ 261 h 274"/>
                <a:gd name="T56" fmla="*/ 61 w 322"/>
                <a:gd name="T57" fmla="*/ 274 h 274"/>
                <a:gd name="T58" fmla="*/ 91 w 322"/>
                <a:gd name="T59" fmla="*/ 270 h 274"/>
                <a:gd name="T60" fmla="*/ 104 w 322"/>
                <a:gd name="T61" fmla="*/ 261 h 274"/>
                <a:gd name="T62" fmla="*/ 122 w 322"/>
                <a:gd name="T63" fmla="*/ 270 h 274"/>
                <a:gd name="T64" fmla="*/ 130 w 322"/>
                <a:gd name="T65" fmla="*/ 265 h 274"/>
                <a:gd name="T66" fmla="*/ 135 w 322"/>
                <a:gd name="T67" fmla="*/ 244 h 274"/>
                <a:gd name="T68" fmla="*/ 143 w 322"/>
                <a:gd name="T69" fmla="*/ 239 h 274"/>
                <a:gd name="T70" fmla="*/ 170 w 322"/>
                <a:gd name="T71" fmla="*/ 213 h 274"/>
                <a:gd name="T72" fmla="*/ 183 w 322"/>
                <a:gd name="T73" fmla="*/ 183 h 274"/>
                <a:gd name="T74" fmla="*/ 187 w 322"/>
                <a:gd name="T75" fmla="*/ 165 h 274"/>
                <a:gd name="T76" fmla="*/ 196 w 322"/>
                <a:gd name="T77" fmla="*/ 178 h 274"/>
                <a:gd name="T78" fmla="*/ 217 w 322"/>
                <a:gd name="T79" fmla="*/ 204 h 274"/>
                <a:gd name="T80" fmla="*/ 248 w 322"/>
                <a:gd name="T81" fmla="*/ 209 h 274"/>
                <a:gd name="T82" fmla="*/ 270 w 322"/>
                <a:gd name="T83" fmla="*/ 200 h 274"/>
                <a:gd name="T84" fmla="*/ 309 w 322"/>
                <a:gd name="T85" fmla="*/ 152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2" h="274">
                  <a:moveTo>
                    <a:pt x="309" y="152"/>
                  </a:moveTo>
                  <a:lnTo>
                    <a:pt x="309" y="117"/>
                  </a:lnTo>
                  <a:lnTo>
                    <a:pt x="318" y="87"/>
                  </a:lnTo>
                  <a:lnTo>
                    <a:pt x="322" y="65"/>
                  </a:lnTo>
                  <a:lnTo>
                    <a:pt x="300" y="57"/>
                  </a:lnTo>
                  <a:lnTo>
                    <a:pt x="283" y="52"/>
                  </a:lnTo>
                  <a:lnTo>
                    <a:pt x="278" y="35"/>
                  </a:lnTo>
                  <a:lnTo>
                    <a:pt x="283" y="26"/>
                  </a:lnTo>
                  <a:lnTo>
                    <a:pt x="296" y="0"/>
                  </a:lnTo>
                  <a:lnTo>
                    <a:pt x="283" y="0"/>
                  </a:lnTo>
                  <a:lnTo>
                    <a:pt x="265" y="13"/>
                  </a:lnTo>
                  <a:lnTo>
                    <a:pt x="252" y="26"/>
                  </a:lnTo>
                  <a:lnTo>
                    <a:pt x="239" y="48"/>
                  </a:lnTo>
                  <a:lnTo>
                    <a:pt x="226" y="74"/>
                  </a:lnTo>
                  <a:lnTo>
                    <a:pt x="217" y="104"/>
                  </a:lnTo>
                  <a:lnTo>
                    <a:pt x="204" y="135"/>
                  </a:lnTo>
                  <a:lnTo>
                    <a:pt x="200" y="144"/>
                  </a:lnTo>
                  <a:lnTo>
                    <a:pt x="191" y="148"/>
                  </a:lnTo>
                  <a:lnTo>
                    <a:pt x="187" y="152"/>
                  </a:lnTo>
                  <a:lnTo>
                    <a:pt x="178" y="152"/>
                  </a:lnTo>
                  <a:lnTo>
                    <a:pt x="165" y="139"/>
                  </a:lnTo>
                  <a:lnTo>
                    <a:pt x="152" y="122"/>
                  </a:lnTo>
                  <a:lnTo>
                    <a:pt x="139" y="100"/>
                  </a:lnTo>
                  <a:lnTo>
                    <a:pt x="117" y="61"/>
                  </a:lnTo>
                  <a:lnTo>
                    <a:pt x="109" y="43"/>
                  </a:lnTo>
                  <a:lnTo>
                    <a:pt x="96" y="35"/>
                  </a:lnTo>
                  <a:lnTo>
                    <a:pt x="83" y="35"/>
                  </a:lnTo>
                  <a:lnTo>
                    <a:pt x="74" y="35"/>
                  </a:lnTo>
                  <a:lnTo>
                    <a:pt x="52" y="39"/>
                  </a:lnTo>
                  <a:lnTo>
                    <a:pt x="48" y="48"/>
                  </a:lnTo>
                  <a:lnTo>
                    <a:pt x="30" y="96"/>
                  </a:lnTo>
                  <a:lnTo>
                    <a:pt x="17" y="126"/>
                  </a:lnTo>
                  <a:lnTo>
                    <a:pt x="4" y="139"/>
                  </a:lnTo>
                  <a:lnTo>
                    <a:pt x="0" y="139"/>
                  </a:lnTo>
                  <a:lnTo>
                    <a:pt x="0" y="144"/>
                  </a:lnTo>
                  <a:lnTo>
                    <a:pt x="9" y="148"/>
                  </a:lnTo>
                  <a:lnTo>
                    <a:pt x="17" y="139"/>
                  </a:lnTo>
                  <a:lnTo>
                    <a:pt x="35" y="122"/>
                  </a:lnTo>
                  <a:lnTo>
                    <a:pt x="52" y="87"/>
                  </a:lnTo>
                  <a:lnTo>
                    <a:pt x="52" y="96"/>
                  </a:lnTo>
                  <a:lnTo>
                    <a:pt x="56" y="117"/>
                  </a:lnTo>
                  <a:lnTo>
                    <a:pt x="52" y="126"/>
                  </a:lnTo>
                  <a:lnTo>
                    <a:pt x="48" y="139"/>
                  </a:lnTo>
                  <a:lnTo>
                    <a:pt x="39" y="152"/>
                  </a:lnTo>
                  <a:lnTo>
                    <a:pt x="30" y="161"/>
                  </a:lnTo>
                  <a:lnTo>
                    <a:pt x="13" y="178"/>
                  </a:lnTo>
                  <a:lnTo>
                    <a:pt x="9" y="257"/>
                  </a:lnTo>
                  <a:lnTo>
                    <a:pt x="22" y="261"/>
                  </a:lnTo>
                  <a:lnTo>
                    <a:pt x="43" y="270"/>
                  </a:lnTo>
                  <a:lnTo>
                    <a:pt x="61" y="274"/>
                  </a:lnTo>
                  <a:lnTo>
                    <a:pt x="74" y="274"/>
                  </a:lnTo>
                  <a:lnTo>
                    <a:pt x="91" y="270"/>
                  </a:lnTo>
                  <a:lnTo>
                    <a:pt x="104" y="261"/>
                  </a:lnTo>
                  <a:lnTo>
                    <a:pt x="109" y="265"/>
                  </a:lnTo>
                  <a:lnTo>
                    <a:pt x="122" y="270"/>
                  </a:lnTo>
                  <a:lnTo>
                    <a:pt x="126" y="265"/>
                  </a:lnTo>
                  <a:lnTo>
                    <a:pt x="130" y="265"/>
                  </a:lnTo>
                  <a:lnTo>
                    <a:pt x="135" y="257"/>
                  </a:lnTo>
                  <a:lnTo>
                    <a:pt x="135" y="244"/>
                  </a:lnTo>
                  <a:lnTo>
                    <a:pt x="143" y="239"/>
                  </a:lnTo>
                  <a:lnTo>
                    <a:pt x="161" y="222"/>
                  </a:lnTo>
                  <a:lnTo>
                    <a:pt x="170" y="213"/>
                  </a:lnTo>
                  <a:lnTo>
                    <a:pt x="178" y="200"/>
                  </a:lnTo>
                  <a:lnTo>
                    <a:pt x="183" y="183"/>
                  </a:lnTo>
                  <a:lnTo>
                    <a:pt x="178" y="161"/>
                  </a:lnTo>
                  <a:lnTo>
                    <a:pt x="187" y="165"/>
                  </a:lnTo>
                  <a:lnTo>
                    <a:pt x="196" y="178"/>
                  </a:lnTo>
                  <a:lnTo>
                    <a:pt x="204" y="191"/>
                  </a:lnTo>
                  <a:lnTo>
                    <a:pt x="217" y="204"/>
                  </a:lnTo>
                  <a:lnTo>
                    <a:pt x="235" y="209"/>
                  </a:lnTo>
                  <a:lnTo>
                    <a:pt x="248" y="209"/>
                  </a:lnTo>
                  <a:lnTo>
                    <a:pt x="257" y="204"/>
                  </a:lnTo>
                  <a:lnTo>
                    <a:pt x="270" y="200"/>
                  </a:lnTo>
                  <a:lnTo>
                    <a:pt x="283" y="187"/>
                  </a:lnTo>
                  <a:lnTo>
                    <a:pt x="309" y="152"/>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68" name="Freeform 14"/>
            <p:cNvSpPr>
              <a:spLocks/>
            </p:cNvSpPr>
            <p:nvPr/>
          </p:nvSpPr>
          <p:spPr bwMode="auto">
            <a:xfrm>
              <a:off x="3378200" y="4003675"/>
              <a:ext cx="911225" cy="498475"/>
            </a:xfrm>
            <a:custGeom>
              <a:avLst/>
              <a:gdLst>
                <a:gd name="T0" fmla="*/ 4 w 574"/>
                <a:gd name="T1" fmla="*/ 40 h 314"/>
                <a:gd name="T2" fmla="*/ 4 w 574"/>
                <a:gd name="T3" fmla="*/ 40 h 314"/>
                <a:gd name="T4" fmla="*/ 0 w 574"/>
                <a:gd name="T5" fmla="*/ 57 h 314"/>
                <a:gd name="T6" fmla="*/ 0 w 574"/>
                <a:gd name="T7" fmla="*/ 74 h 314"/>
                <a:gd name="T8" fmla="*/ 0 w 574"/>
                <a:gd name="T9" fmla="*/ 92 h 314"/>
                <a:gd name="T10" fmla="*/ 4 w 574"/>
                <a:gd name="T11" fmla="*/ 109 h 314"/>
                <a:gd name="T12" fmla="*/ 8 w 574"/>
                <a:gd name="T13" fmla="*/ 118 h 314"/>
                <a:gd name="T14" fmla="*/ 13 w 574"/>
                <a:gd name="T15" fmla="*/ 118 h 314"/>
                <a:gd name="T16" fmla="*/ 21 w 574"/>
                <a:gd name="T17" fmla="*/ 122 h 314"/>
                <a:gd name="T18" fmla="*/ 30 w 574"/>
                <a:gd name="T19" fmla="*/ 118 h 314"/>
                <a:gd name="T20" fmla="*/ 61 w 574"/>
                <a:gd name="T21" fmla="*/ 105 h 314"/>
                <a:gd name="T22" fmla="*/ 61 w 574"/>
                <a:gd name="T23" fmla="*/ 105 h 314"/>
                <a:gd name="T24" fmla="*/ 65 w 574"/>
                <a:gd name="T25" fmla="*/ 100 h 314"/>
                <a:gd name="T26" fmla="*/ 78 w 574"/>
                <a:gd name="T27" fmla="*/ 92 h 314"/>
                <a:gd name="T28" fmla="*/ 87 w 574"/>
                <a:gd name="T29" fmla="*/ 87 h 314"/>
                <a:gd name="T30" fmla="*/ 95 w 574"/>
                <a:gd name="T31" fmla="*/ 87 h 314"/>
                <a:gd name="T32" fmla="*/ 108 w 574"/>
                <a:gd name="T33" fmla="*/ 96 h 314"/>
                <a:gd name="T34" fmla="*/ 117 w 574"/>
                <a:gd name="T35" fmla="*/ 109 h 314"/>
                <a:gd name="T36" fmla="*/ 117 w 574"/>
                <a:gd name="T37" fmla="*/ 109 h 314"/>
                <a:gd name="T38" fmla="*/ 117 w 574"/>
                <a:gd name="T39" fmla="*/ 118 h 314"/>
                <a:gd name="T40" fmla="*/ 130 w 574"/>
                <a:gd name="T41" fmla="*/ 135 h 314"/>
                <a:gd name="T42" fmla="*/ 135 w 574"/>
                <a:gd name="T43" fmla="*/ 135 h 314"/>
                <a:gd name="T44" fmla="*/ 143 w 574"/>
                <a:gd name="T45" fmla="*/ 131 h 314"/>
                <a:gd name="T46" fmla="*/ 152 w 574"/>
                <a:gd name="T47" fmla="*/ 114 h 314"/>
                <a:gd name="T48" fmla="*/ 161 w 574"/>
                <a:gd name="T49" fmla="*/ 87 h 314"/>
                <a:gd name="T50" fmla="*/ 161 w 574"/>
                <a:gd name="T51" fmla="*/ 87 h 314"/>
                <a:gd name="T52" fmla="*/ 165 w 574"/>
                <a:gd name="T53" fmla="*/ 79 h 314"/>
                <a:gd name="T54" fmla="*/ 178 w 574"/>
                <a:gd name="T55" fmla="*/ 61 h 314"/>
                <a:gd name="T56" fmla="*/ 187 w 574"/>
                <a:gd name="T57" fmla="*/ 53 h 314"/>
                <a:gd name="T58" fmla="*/ 204 w 574"/>
                <a:gd name="T59" fmla="*/ 44 h 314"/>
                <a:gd name="T60" fmla="*/ 222 w 574"/>
                <a:gd name="T61" fmla="*/ 40 h 314"/>
                <a:gd name="T62" fmla="*/ 248 w 574"/>
                <a:gd name="T63" fmla="*/ 40 h 314"/>
                <a:gd name="T64" fmla="*/ 248 w 574"/>
                <a:gd name="T65" fmla="*/ 40 h 314"/>
                <a:gd name="T66" fmla="*/ 265 w 574"/>
                <a:gd name="T67" fmla="*/ 31 h 314"/>
                <a:gd name="T68" fmla="*/ 296 w 574"/>
                <a:gd name="T69" fmla="*/ 5 h 314"/>
                <a:gd name="T70" fmla="*/ 296 w 574"/>
                <a:gd name="T71" fmla="*/ 5 h 314"/>
                <a:gd name="T72" fmla="*/ 309 w 574"/>
                <a:gd name="T73" fmla="*/ 0 h 314"/>
                <a:gd name="T74" fmla="*/ 326 w 574"/>
                <a:gd name="T75" fmla="*/ 0 h 314"/>
                <a:gd name="T76" fmla="*/ 370 w 574"/>
                <a:gd name="T77" fmla="*/ 5 h 314"/>
                <a:gd name="T78" fmla="*/ 431 w 574"/>
                <a:gd name="T79" fmla="*/ 13 h 314"/>
                <a:gd name="T80" fmla="*/ 509 w 574"/>
                <a:gd name="T81" fmla="*/ 114 h 314"/>
                <a:gd name="T82" fmla="*/ 544 w 574"/>
                <a:gd name="T83" fmla="*/ 205 h 314"/>
                <a:gd name="T84" fmla="*/ 544 w 574"/>
                <a:gd name="T85" fmla="*/ 205 h 314"/>
                <a:gd name="T86" fmla="*/ 561 w 574"/>
                <a:gd name="T87" fmla="*/ 244 h 314"/>
                <a:gd name="T88" fmla="*/ 574 w 574"/>
                <a:gd name="T89" fmla="*/ 279 h 314"/>
                <a:gd name="T90" fmla="*/ 574 w 574"/>
                <a:gd name="T91" fmla="*/ 296 h 314"/>
                <a:gd name="T92" fmla="*/ 574 w 574"/>
                <a:gd name="T93" fmla="*/ 31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4" h="314">
                  <a:moveTo>
                    <a:pt x="4" y="40"/>
                  </a:moveTo>
                  <a:lnTo>
                    <a:pt x="4" y="40"/>
                  </a:lnTo>
                  <a:lnTo>
                    <a:pt x="0" y="57"/>
                  </a:lnTo>
                  <a:lnTo>
                    <a:pt x="0" y="74"/>
                  </a:lnTo>
                  <a:lnTo>
                    <a:pt x="0" y="92"/>
                  </a:lnTo>
                  <a:lnTo>
                    <a:pt x="4" y="109"/>
                  </a:lnTo>
                  <a:lnTo>
                    <a:pt x="8" y="118"/>
                  </a:lnTo>
                  <a:lnTo>
                    <a:pt x="13" y="118"/>
                  </a:lnTo>
                  <a:lnTo>
                    <a:pt x="21" y="122"/>
                  </a:lnTo>
                  <a:lnTo>
                    <a:pt x="30" y="118"/>
                  </a:lnTo>
                  <a:lnTo>
                    <a:pt x="61" y="105"/>
                  </a:lnTo>
                  <a:lnTo>
                    <a:pt x="65" y="100"/>
                  </a:lnTo>
                  <a:lnTo>
                    <a:pt x="78" y="92"/>
                  </a:lnTo>
                  <a:lnTo>
                    <a:pt x="87" y="87"/>
                  </a:lnTo>
                  <a:lnTo>
                    <a:pt x="95" y="87"/>
                  </a:lnTo>
                  <a:lnTo>
                    <a:pt x="108" y="96"/>
                  </a:lnTo>
                  <a:lnTo>
                    <a:pt x="117" y="109"/>
                  </a:lnTo>
                  <a:lnTo>
                    <a:pt x="117" y="118"/>
                  </a:lnTo>
                  <a:lnTo>
                    <a:pt x="130" y="135"/>
                  </a:lnTo>
                  <a:lnTo>
                    <a:pt x="135" y="135"/>
                  </a:lnTo>
                  <a:lnTo>
                    <a:pt x="143" y="131"/>
                  </a:lnTo>
                  <a:lnTo>
                    <a:pt x="152" y="114"/>
                  </a:lnTo>
                  <a:lnTo>
                    <a:pt x="161" y="87"/>
                  </a:lnTo>
                  <a:lnTo>
                    <a:pt x="165" y="79"/>
                  </a:lnTo>
                  <a:lnTo>
                    <a:pt x="178" y="61"/>
                  </a:lnTo>
                  <a:lnTo>
                    <a:pt x="187" y="53"/>
                  </a:lnTo>
                  <a:lnTo>
                    <a:pt x="204" y="44"/>
                  </a:lnTo>
                  <a:lnTo>
                    <a:pt x="222" y="40"/>
                  </a:lnTo>
                  <a:lnTo>
                    <a:pt x="248" y="40"/>
                  </a:lnTo>
                  <a:lnTo>
                    <a:pt x="265" y="31"/>
                  </a:lnTo>
                  <a:lnTo>
                    <a:pt x="296" y="5"/>
                  </a:lnTo>
                  <a:lnTo>
                    <a:pt x="309" y="0"/>
                  </a:lnTo>
                  <a:lnTo>
                    <a:pt x="326" y="0"/>
                  </a:lnTo>
                  <a:lnTo>
                    <a:pt x="370" y="5"/>
                  </a:lnTo>
                  <a:lnTo>
                    <a:pt x="431" y="13"/>
                  </a:lnTo>
                  <a:lnTo>
                    <a:pt x="509" y="114"/>
                  </a:lnTo>
                  <a:lnTo>
                    <a:pt x="544" y="205"/>
                  </a:lnTo>
                  <a:lnTo>
                    <a:pt x="561" y="244"/>
                  </a:lnTo>
                  <a:lnTo>
                    <a:pt x="574" y="279"/>
                  </a:lnTo>
                  <a:lnTo>
                    <a:pt x="574" y="296"/>
                  </a:lnTo>
                  <a:lnTo>
                    <a:pt x="574" y="314"/>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69" name="Freeform 15"/>
            <p:cNvSpPr>
              <a:spLocks noEditPoints="1"/>
            </p:cNvSpPr>
            <p:nvPr/>
          </p:nvSpPr>
          <p:spPr bwMode="auto">
            <a:xfrm>
              <a:off x="4565650" y="3671888"/>
              <a:ext cx="725487" cy="463550"/>
            </a:xfrm>
            <a:custGeom>
              <a:avLst/>
              <a:gdLst>
                <a:gd name="T0" fmla="*/ 453 w 457"/>
                <a:gd name="T1" fmla="*/ 140 h 292"/>
                <a:gd name="T2" fmla="*/ 444 w 457"/>
                <a:gd name="T3" fmla="*/ 101 h 292"/>
                <a:gd name="T4" fmla="*/ 396 w 457"/>
                <a:gd name="T5" fmla="*/ 96 h 292"/>
                <a:gd name="T6" fmla="*/ 383 w 457"/>
                <a:gd name="T7" fmla="*/ 92 h 292"/>
                <a:gd name="T8" fmla="*/ 379 w 457"/>
                <a:gd name="T9" fmla="*/ 61 h 292"/>
                <a:gd name="T10" fmla="*/ 362 w 457"/>
                <a:gd name="T11" fmla="*/ 40 h 292"/>
                <a:gd name="T12" fmla="*/ 340 w 457"/>
                <a:gd name="T13" fmla="*/ 22 h 292"/>
                <a:gd name="T14" fmla="*/ 305 w 457"/>
                <a:gd name="T15" fmla="*/ 18 h 292"/>
                <a:gd name="T16" fmla="*/ 266 w 457"/>
                <a:gd name="T17" fmla="*/ 18 h 292"/>
                <a:gd name="T18" fmla="*/ 200 w 457"/>
                <a:gd name="T19" fmla="*/ 9 h 292"/>
                <a:gd name="T20" fmla="*/ 144 w 457"/>
                <a:gd name="T21" fmla="*/ 0 h 292"/>
                <a:gd name="T22" fmla="*/ 66 w 457"/>
                <a:gd name="T23" fmla="*/ 13 h 292"/>
                <a:gd name="T24" fmla="*/ 22 w 457"/>
                <a:gd name="T25" fmla="*/ 44 h 292"/>
                <a:gd name="T26" fmla="*/ 5 w 457"/>
                <a:gd name="T27" fmla="*/ 70 h 292"/>
                <a:gd name="T28" fmla="*/ 5 w 457"/>
                <a:gd name="T29" fmla="*/ 70 h 292"/>
                <a:gd name="T30" fmla="*/ 13 w 457"/>
                <a:gd name="T31" fmla="*/ 127 h 292"/>
                <a:gd name="T32" fmla="*/ 35 w 457"/>
                <a:gd name="T33" fmla="*/ 157 h 292"/>
                <a:gd name="T34" fmla="*/ 48 w 457"/>
                <a:gd name="T35" fmla="*/ 157 h 292"/>
                <a:gd name="T36" fmla="*/ 70 w 457"/>
                <a:gd name="T37" fmla="*/ 148 h 292"/>
                <a:gd name="T38" fmla="*/ 74 w 457"/>
                <a:gd name="T39" fmla="*/ 157 h 292"/>
                <a:gd name="T40" fmla="*/ 66 w 457"/>
                <a:gd name="T41" fmla="*/ 201 h 292"/>
                <a:gd name="T42" fmla="*/ 70 w 457"/>
                <a:gd name="T43" fmla="*/ 244 h 292"/>
                <a:gd name="T44" fmla="*/ 83 w 457"/>
                <a:gd name="T45" fmla="*/ 262 h 292"/>
                <a:gd name="T46" fmla="*/ 105 w 457"/>
                <a:gd name="T47" fmla="*/ 275 h 292"/>
                <a:gd name="T48" fmla="*/ 140 w 457"/>
                <a:gd name="T49" fmla="*/ 279 h 292"/>
                <a:gd name="T50" fmla="*/ 140 w 457"/>
                <a:gd name="T51" fmla="*/ 279 h 292"/>
                <a:gd name="T52" fmla="*/ 183 w 457"/>
                <a:gd name="T53" fmla="*/ 227 h 292"/>
                <a:gd name="T54" fmla="*/ 227 w 457"/>
                <a:gd name="T55" fmla="*/ 205 h 292"/>
                <a:gd name="T56" fmla="*/ 261 w 457"/>
                <a:gd name="T57" fmla="*/ 205 h 292"/>
                <a:gd name="T58" fmla="*/ 274 w 457"/>
                <a:gd name="T59" fmla="*/ 205 h 292"/>
                <a:gd name="T60" fmla="*/ 383 w 457"/>
                <a:gd name="T61" fmla="*/ 244 h 292"/>
                <a:gd name="T62" fmla="*/ 418 w 457"/>
                <a:gd name="T63" fmla="*/ 275 h 292"/>
                <a:gd name="T64" fmla="*/ 440 w 457"/>
                <a:gd name="T65" fmla="*/ 292 h 292"/>
                <a:gd name="T66" fmla="*/ 453 w 457"/>
                <a:gd name="T67" fmla="*/ 240 h 292"/>
                <a:gd name="T68" fmla="*/ 457 w 457"/>
                <a:gd name="T69" fmla="*/ 175 h 292"/>
                <a:gd name="T70" fmla="*/ 453 w 457"/>
                <a:gd name="T71" fmla="*/ 140 h 292"/>
                <a:gd name="T72" fmla="*/ 5 w 457"/>
                <a:gd name="T73" fmla="*/ 70 h 292"/>
                <a:gd name="T74" fmla="*/ 5 w 457"/>
                <a:gd name="T75" fmla="*/ 70 h 2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292">
                  <a:moveTo>
                    <a:pt x="453" y="140"/>
                  </a:moveTo>
                  <a:lnTo>
                    <a:pt x="453" y="140"/>
                  </a:lnTo>
                  <a:lnTo>
                    <a:pt x="449" y="114"/>
                  </a:lnTo>
                  <a:lnTo>
                    <a:pt x="444" y="101"/>
                  </a:lnTo>
                  <a:lnTo>
                    <a:pt x="440" y="92"/>
                  </a:lnTo>
                  <a:lnTo>
                    <a:pt x="396" y="96"/>
                  </a:lnTo>
                  <a:lnTo>
                    <a:pt x="383" y="92"/>
                  </a:lnTo>
                  <a:lnTo>
                    <a:pt x="383" y="74"/>
                  </a:lnTo>
                  <a:lnTo>
                    <a:pt x="379" y="61"/>
                  </a:lnTo>
                  <a:lnTo>
                    <a:pt x="370" y="48"/>
                  </a:lnTo>
                  <a:lnTo>
                    <a:pt x="362" y="40"/>
                  </a:lnTo>
                  <a:lnTo>
                    <a:pt x="353" y="31"/>
                  </a:lnTo>
                  <a:lnTo>
                    <a:pt x="340" y="22"/>
                  </a:lnTo>
                  <a:lnTo>
                    <a:pt x="322" y="18"/>
                  </a:lnTo>
                  <a:lnTo>
                    <a:pt x="305" y="18"/>
                  </a:lnTo>
                  <a:lnTo>
                    <a:pt x="266" y="18"/>
                  </a:lnTo>
                  <a:lnTo>
                    <a:pt x="231" y="13"/>
                  </a:lnTo>
                  <a:lnTo>
                    <a:pt x="200" y="9"/>
                  </a:lnTo>
                  <a:lnTo>
                    <a:pt x="144" y="0"/>
                  </a:lnTo>
                  <a:lnTo>
                    <a:pt x="100" y="5"/>
                  </a:lnTo>
                  <a:lnTo>
                    <a:pt x="66" y="13"/>
                  </a:lnTo>
                  <a:lnTo>
                    <a:pt x="39" y="27"/>
                  </a:lnTo>
                  <a:lnTo>
                    <a:pt x="22" y="44"/>
                  </a:lnTo>
                  <a:lnTo>
                    <a:pt x="9" y="57"/>
                  </a:lnTo>
                  <a:lnTo>
                    <a:pt x="5" y="70"/>
                  </a:lnTo>
                  <a:lnTo>
                    <a:pt x="5" y="87"/>
                  </a:lnTo>
                  <a:lnTo>
                    <a:pt x="13" y="127"/>
                  </a:lnTo>
                  <a:lnTo>
                    <a:pt x="22" y="144"/>
                  </a:lnTo>
                  <a:lnTo>
                    <a:pt x="35" y="157"/>
                  </a:lnTo>
                  <a:lnTo>
                    <a:pt x="39" y="157"/>
                  </a:lnTo>
                  <a:lnTo>
                    <a:pt x="48" y="157"/>
                  </a:lnTo>
                  <a:lnTo>
                    <a:pt x="57" y="157"/>
                  </a:lnTo>
                  <a:lnTo>
                    <a:pt x="70" y="148"/>
                  </a:lnTo>
                  <a:lnTo>
                    <a:pt x="74" y="157"/>
                  </a:lnTo>
                  <a:lnTo>
                    <a:pt x="70" y="179"/>
                  </a:lnTo>
                  <a:lnTo>
                    <a:pt x="66" y="201"/>
                  </a:lnTo>
                  <a:lnTo>
                    <a:pt x="66" y="222"/>
                  </a:lnTo>
                  <a:lnTo>
                    <a:pt x="70" y="244"/>
                  </a:lnTo>
                  <a:lnTo>
                    <a:pt x="74" y="253"/>
                  </a:lnTo>
                  <a:lnTo>
                    <a:pt x="83" y="262"/>
                  </a:lnTo>
                  <a:lnTo>
                    <a:pt x="92" y="270"/>
                  </a:lnTo>
                  <a:lnTo>
                    <a:pt x="105" y="275"/>
                  </a:lnTo>
                  <a:lnTo>
                    <a:pt x="122" y="279"/>
                  </a:lnTo>
                  <a:lnTo>
                    <a:pt x="140" y="279"/>
                  </a:lnTo>
                  <a:lnTo>
                    <a:pt x="161" y="249"/>
                  </a:lnTo>
                  <a:lnTo>
                    <a:pt x="183" y="227"/>
                  </a:lnTo>
                  <a:lnTo>
                    <a:pt x="205" y="214"/>
                  </a:lnTo>
                  <a:lnTo>
                    <a:pt x="227" y="205"/>
                  </a:lnTo>
                  <a:lnTo>
                    <a:pt x="244" y="205"/>
                  </a:lnTo>
                  <a:lnTo>
                    <a:pt x="261" y="205"/>
                  </a:lnTo>
                  <a:lnTo>
                    <a:pt x="274" y="205"/>
                  </a:lnTo>
                  <a:lnTo>
                    <a:pt x="383" y="244"/>
                  </a:lnTo>
                  <a:lnTo>
                    <a:pt x="405" y="257"/>
                  </a:lnTo>
                  <a:lnTo>
                    <a:pt x="418" y="275"/>
                  </a:lnTo>
                  <a:lnTo>
                    <a:pt x="427" y="288"/>
                  </a:lnTo>
                  <a:lnTo>
                    <a:pt x="440" y="292"/>
                  </a:lnTo>
                  <a:lnTo>
                    <a:pt x="453" y="240"/>
                  </a:lnTo>
                  <a:lnTo>
                    <a:pt x="457" y="205"/>
                  </a:lnTo>
                  <a:lnTo>
                    <a:pt x="457" y="175"/>
                  </a:lnTo>
                  <a:lnTo>
                    <a:pt x="453" y="140"/>
                  </a:lnTo>
                  <a:close/>
                  <a:moveTo>
                    <a:pt x="5" y="70"/>
                  </a:moveTo>
                  <a:lnTo>
                    <a:pt x="5" y="70"/>
                  </a:lnTo>
                  <a:lnTo>
                    <a:pt x="0" y="96"/>
                  </a:lnTo>
                  <a:lnTo>
                    <a:pt x="5" y="70"/>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70" name="Freeform 16"/>
            <p:cNvSpPr>
              <a:spLocks/>
            </p:cNvSpPr>
            <p:nvPr/>
          </p:nvSpPr>
          <p:spPr bwMode="auto">
            <a:xfrm>
              <a:off x="3951288" y="1717675"/>
              <a:ext cx="960437" cy="1131888"/>
            </a:xfrm>
            <a:custGeom>
              <a:avLst/>
              <a:gdLst>
                <a:gd name="T0" fmla="*/ 56 w 605"/>
                <a:gd name="T1" fmla="*/ 0 h 713"/>
                <a:gd name="T2" fmla="*/ 56 w 605"/>
                <a:gd name="T3" fmla="*/ 0 h 713"/>
                <a:gd name="T4" fmla="*/ 65 w 605"/>
                <a:gd name="T5" fmla="*/ 0 h 713"/>
                <a:gd name="T6" fmla="*/ 74 w 605"/>
                <a:gd name="T7" fmla="*/ 8 h 713"/>
                <a:gd name="T8" fmla="*/ 74 w 605"/>
                <a:gd name="T9" fmla="*/ 17 h 713"/>
                <a:gd name="T10" fmla="*/ 74 w 605"/>
                <a:gd name="T11" fmla="*/ 26 h 713"/>
                <a:gd name="T12" fmla="*/ 70 w 605"/>
                <a:gd name="T13" fmla="*/ 34 h 713"/>
                <a:gd name="T14" fmla="*/ 61 w 605"/>
                <a:gd name="T15" fmla="*/ 47 h 713"/>
                <a:gd name="T16" fmla="*/ 61 w 605"/>
                <a:gd name="T17" fmla="*/ 47 h 713"/>
                <a:gd name="T18" fmla="*/ 43 w 605"/>
                <a:gd name="T19" fmla="*/ 65 h 713"/>
                <a:gd name="T20" fmla="*/ 30 w 605"/>
                <a:gd name="T21" fmla="*/ 87 h 713"/>
                <a:gd name="T22" fmla="*/ 17 w 605"/>
                <a:gd name="T23" fmla="*/ 113 h 713"/>
                <a:gd name="T24" fmla="*/ 9 w 605"/>
                <a:gd name="T25" fmla="*/ 139 h 713"/>
                <a:gd name="T26" fmla="*/ 0 w 605"/>
                <a:gd name="T27" fmla="*/ 165 h 713"/>
                <a:gd name="T28" fmla="*/ 0 w 605"/>
                <a:gd name="T29" fmla="*/ 187 h 713"/>
                <a:gd name="T30" fmla="*/ 0 w 605"/>
                <a:gd name="T31" fmla="*/ 209 h 713"/>
                <a:gd name="T32" fmla="*/ 13 w 605"/>
                <a:gd name="T33" fmla="*/ 226 h 713"/>
                <a:gd name="T34" fmla="*/ 13 w 605"/>
                <a:gd name="T35" fmla="*/ 226 h 713"/>
                <a:gd name="T36" fmla="*/ 39 w 605"/>
                <a:gd name="T37" fmla="*/ 256 h 713"/>
                <a:gd name="T38" fmla="*/ 65 w 605"/>
                <a:gd name="T39" fmla="*/ 287 h 713"/>
                <a:gd name="T40" fmla="*/ 78 w 605"/>
                <a:gd name="T41" fmla="*/ 300 h 713"/>
                <a:gd name="T42" fmla="*/ 87 w 605"/>
                <a:gd name="T43" fmla="*/ 304 h 713"/>
                <a:gd name="T44" fmla="*/ 100 w 605"/>
                <a:gd name="T45" fmla="*/ 304 h 713"/>
                <a:gd name="T46" fmla="*/ 113 w 605"/>
                <a:gd name="T47" fmla="*/ 300 h 713"/>
                <a:gd name="T48" fmla="*/ 113 w 605"/>
                <a:gd name="T49" fmla="*/ 300 h 713"/>
                <a:gd name="T50" fmla="*/ 122 w 605"/>
                <a:gd name="T51" fmla="*/ 291 h 713"/>
                <a:gd name="T52" fmla="*/ 148 w 605"/>
                <a:gd name="T53" fmla="*/ 283 h 713"/>
                <a:gd name="T54" fmla="*/ 161 w 605"/>
                <a:gd name="T55" fmla="*/ 283 h 713"/>
                <a:gd name="T56" fmla="*/ 174 w 605"/>
                <a:gd name="T57" fmla="*/ 283 h 713"/>
                <a:gd name="T58" fmla="*/ 187 w 605"/>
                <a:gd name="T59" fmla="*/ 287 h 713"/>
                <a:gd name="T60" fmla="*/ 196 w 605"/>
                <a:gd name="T61" fmla="*/ 296 h 713"/>
                <a:gd name="T62" fmla="*/ 196 w 605"/>
                <a:gd name="T63" fmla="*/ 296 h 713"/>
                <a:gd name="T64" fmla="*/ 209 w 605"/>
                <a:gd name="T65" fmla="*/ 309 h 713"/>
                <a:gd name="T66" fmla="*/ 222 w 605"/>
                <a:gd name="T67" fmla="*/ 313 h 713"/>
                <a:gd name="T68" fmla="*/ 239 w 605"/>
                <a:gd name="T69" fmla="*/ 317 h 713"/>
                <a:gd name="T70" fmla="*/ 257 w 605"/>
                <a:gd name="T71" fmla="*/ 322 h 713"/>
                <a:gd name="T72" fmla="*/ 292 w 605"/>
                <a:gd name="T73" fmla="*/ 322 h 713"/>
                <a:gd name="T74" fmla="*/ 318 w 605"/>
                <a:gd name="T75" fmla="*/ 322 h 713"/>
                <a:gd name="T76" fmla="*/ 318 w 605"/>
                <a:gd name="T77" fmla="*/ 322 h 713"/>
                <a:gd name="T78" fmla="*/ 448 w 605"/>
                <a:gd name="T79" fmla="*/ 300 h 713"/>
                <a:gd name="T80" fmla="*/ 570 w 605"/>
                <a:gd name="T81" fmla="*/ 396 h 713"/>
                <a:gd name="T82" fmla="*/ 605 w 605"/>
                <a:gd name="T83" fmla="*/ 505 h 713"/>
                <a:gd name="T84" fmla="*/ 583 w 605"/>
                <a:gd name="T85" fmla="*/ 552 h 713"/>
                <a:gd name="T86" fmla="*/ 566 w 605"/>
                <a:gd name="T87" fmla="*/ 609 h 713"/>
                <a:gd name="T88" fmla="*/ 544 w 605"/>
                <a:gd name="T89" fmla="*/ 644 h 713"/>
                <a:gd name="T90" fmla="*/ 566 w 605"/>
                <a:gd name="T91" fmla="*/ 713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5" h="713">
                  <a:moveTo>
                    <a:pt x="56" y="0"/>
                  </a:moveTo>
                  <a:lnTo>
                    <a:pt x="56" y="0"/>
                  </a:lnTo>
                  <a:lnTo>
                    <a:pt x="65" y="0"/>
                  </a:lnTo>
                  <a:lnTo>
                    <a:pt x="74" y="8"/>
                  </a:lnTo>
                  <a:lnTo>
                    <a:pt x="74" y="17"/>
                  </a:lnTo>
                  <a:lnTo>
                    <a:pt x="74" y="26"/>
                  </a:lnTo>
                  <a:lnTo>
                    <a:pt x="70" y="34"/>
                  </a:lnTo>
                  <a:lnTo>
                    <a:pt x="61" y="47"/>
                  </a:lnTo>
                  <a:lnTo>
                    <a:pt x="43" y="65"/>
                  </a:lnTo>
                  <a:lnTo>
                    <a:pt x="30" y="87"/>
                  </a:lnTo>
                  <a:lnTo>
                    <a:pt x="17" y="113"/>
                  </a:lnTo>
                  <a:lnTo>
                    <a:pt x="9" y="139"/>
                  </a:lnTo>
                  <a:lnTo>
                    <a:pt x="0" y="165"/>
                  </a:lnTo>
                  <a:lnTo>
                    <a:pt x="0" y="187"/>
                  </a:lnTo>
                  <a:lnTo>
                    <a:pt x="0" y="209"/>
                  </a:lnTo>
                  <a:lnTo>
                    <a:pt x="13" y="226"/>
                  </a:lnTo>
                  <a:lnTo>
                    <a:pt x="39" y="256"/>
                  </a:lnTo>
                  <a:lnTo>
                    <a:pt x="65" y="287"/>
                  </a:lnTo>
                  <a:lnTo>
                    <a:pt x="78" y="300"/>
                  </a:lnTo>
                  <a:lnTo>
                    <a:pt x="87" y="304"/>
                  </a:lnTo>
                  <a:lnTo>
                    <a:pt x="100" y="304"/>
                  </a:lnTo>
                  <a:lnTo>
                    <a:pt x="113" y="300"/>
                  </a:lnTo>
                  <a:lnTo>
                    <a:pt x="122" y="291"/>
                  </a:lnTo>
                  <a:lnTo>
                    <a:pt x="148" y="283"/>
                  </a:lnTo>
                  <a:lnTo>
                    <a:pt x="161" y="283"/>
                  </a:lnTo>
                  <a:lnTo>
                    <a:pt x="174" y="283"/>
                  </a:lnTo>
                  <a:lnTo>
                    <a:pt x="187" y="287"/>
                  </a:lnTo>
                  <a:lnTo>
                    <a:pt x="196" y="296"/>
                  </a:lnTo>
                  <a:lnTo>
                    <a:pt x="209" y="309"/>
                  </a:lnTo>
                  <a:lnTo>
                    <a:pt x="222" y="313"/>
                  </a:lnTo>
                  <a:lnTo>
                    <a:pt x="239" y="317"/>
                  </a:lnTo>
                  <a:lnTo>
                    <a:pt x="257" y="322"/>
                  </a:lnTo>
                  <a:lnTo>
                    <a:pt x="292" y="322"/>
                  </a:lnTo>
                  <a:lnTo>
                    <a:pt x="318" y="322"/>
                  </a:lnTo>
                  <a:lnTo>
                    <a:pt x="448" y="300"/>
                  </a:lnTo>
                  <a:lnTo>
                    <a:pt x="570" y="396"/>
                  </a:lnTo>
                  <a:lnTo>
                    <a:pt x="605" y="505"/>
                  </a:lnTo>
                  <a:lnTo>
                    <a:pt x="583" y="552"/>
                  </a:lnTo>
                  <a:lnTo>
                    <a:pt x="566" y="609"/>
                  </a:lnTo>
                  <a:lnTo>
                    <a:pt x="544" y="644"/>
                  </a:lnTo>
                  <a:lnTo>
                    <a:pt x="566" y="713"/>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71" name="Freeform 17"/>
            <p:cNvSpPr>
              <a:spLocks/>
            </p:cNvSpPr>
            <p:nvPr/>
          </p:nvSpPr>
          <p:spPr bwMode="auto">
            <a:xfrm>
              <a:off x="2976563" y="1412875"/>
              <a:ext cx="1935162" cy="1935163"/>
            </a:xfrm>
            <a:custGeom>
              <a:avLst/>
              <a:gdLst>
                <a:gd name="T0" fmla="*/ 1180 w 1219"/>
                <a:gd name="T1" fmla="*/ 801 h 1219"/>
                <a:gd name="T2" fmla="*/ 1062 w 1219"/>
                <a:gd name="T3" fmla="*/ 492 h 1219"/>
                <a:gd name="T4" fmla="*/ 906 w 1219"/>
                <a:gd name="T5" fmla="*/ 514 h 1219"/>
                <a:gd name="T6" fmla="*/ 823 w 1219"/>
                <a:gd name="T7" fmla="*/ 501 h 1219"/>
                <a:gd name="T8" fmla="*/ 788 w 1219"/>
                <a:gd name="T9" fmla="*/ 475 h 1219"/>
                <a:gd name="T10" fmla="*/ 727 w 1219"/>
                <a:gd name="T11" fmla="*/ 492 h 1219"/>
                <a:gd name="T12" fmla="*/ 692 w 1219"/>
                <a:gd name="T13" fmla="*/ 492 h 1219"/>
                <a:gd name="T14" fmla="*/ 627 w 1219"/>
                <a:gd name="T15" fmla="*/ 418 h 1219"/>
                <a:gd name="T16" fmla="*/ 623 w 1219"/>
                <a:gd name="T17" fmla="*/ 331 h 1219"/>
                <a:gd name="T18" fmla="*/ 675 w 1219"/>
                <a:gd name="T19" fmla="*/ 239 h 1219"/>
                <a:gd name="T20" fmla="*/ 688 w 1219"/>
                <a:gd name="T21" fmla="*/ 209 h 1219"/>
                <a:gd name="T22" fmla="*/ 675 w 1219"/>
                <a:gd name="T23" fmla="*/ 192 h 1219"/>
                <a:gd name="T24" fmla="*/ 557 w 1219"/>
                <a:gd name="T25" fmla="*/ 205 h 1219"/>
                <a:gd name="T26" fmla="*/ 518 w 1219"/>
                <a:gd name="T27" fmla="*/ 161 h 1219"/>
                <a:gd name="T28" fmla="*/ 479 w 1219"/>
                <a:gd name="T29" fmla="*/ 74 h 1219"/>
                <a:gd name="T30" fmla="*/ 279 w 1219"/>
                <a:gd name="T31" fmla="*/ 4 h 1219"/>
                <a:gd name="T32" fmla="*/ 213 w 1219"/>
                <a:gd name="T33" fmla="*/ 4 h 1219"/>
                <a:gd name="T34" fmla="*/ 174 w 1219"/>
                <a:gd name="T35" fmla="*/ 18 h 1219"/>
                <a:gd name="T36" fmla="*/ 144 w 1219"/>
                <a:gd name="T37" fmla="*/ 100 h 1219"/>
                <a:gd name="T38" fmla="*/ 161 w 1219"/>
                <a:gd name="T39" fmla="*/ 192 h 1219"/>
                <a:gd name="T40" fmla="*/ 161 w 1219"/>
                <a:gd name="T41" fmla="*/ 231 h 1219"/>
                <a:gd name="T42" fmla="*/ 74 w 1219"/>
                <a:gd name="T43" fmla="*/ 296 h 1219"/>
                <a:gd name="T44" fmla="*/ 18 w 1219"/>
                <a:gd name="T45" fmla="*/ 353 h 1219"/>
                <a:gd name="T46" fmla="*/ 4 w 1219"/>
                <a:gd name="T47" fmla="*/ 422 h 1219"/>
                <a:gd name="T48" fmla="*/ 52 w 1219"/>
                <a:gd name="T49" fmla="*/ 488 h 1219"/>
                <a:gd name="T50" fmla="*/ 78 w 1219"/>
                <a:gd name="T51" fmla="*/ 544 h 1219"/>
                <a:gd name="T52" fmla="*/ 92 w 1219"/>
                <a:gd name="T53" fmla="*/ 605 h 1219"/>
                <a:gd name="T54" fmla="*/ 48 w 1219"/>
                <a:gd name="T55" fmla="*/ 692 h 1219"/>
                <a:gd name="T56" fmla="*/ 135 w 1219"/>
                <a:gd name="T57" fmla="*/ 679 h 1219"/>
                <a:gd name="T58" fmla="*/ 235 w 1219"/>
                <a:gd name="T59" fmla="*/ 579 h 1219"/>
                <a:gd name="T60" fmla="*/ 305 w 1219"/>
                <a:gd name="T61" fmla="*/ 627 h 1219"/>
                <a:gd name="T62" fmla="*/ 318 w 1219"/>
                <a:gd name="T63" fmla="*/ 683 h 1219"/>
                <a:gd name="T64" fmla="*/ 335 w 1219"/>
                <a:gd name="T65" fmla="*/ 753 h 1219"/>
                <a:gd name="T66" fmla="*/ 366 w 1219"/>
                <a:gd name="T67" fmla="*/ 784 h 1219"/>
                <a:gd name="T68" fmla="*/ 353 w 1219"/>
                <a:gd name="T69" fmla="*/ 840 h 1219"/>
                <a:gd name="T70" fmla="*/ 462 w 1219"/>
                <a:gd name="T71" fmla="*/ 888 h 1219"/>
                <a:gd name="T72" fmla="*/ 462 w 1219"/>
                <a:gd name="T73" fmla="*/ 958 h 1219"/>
                <a:gd name="T74" fmla="*/ 514 w 1219"/>
                <a:gd name="T75" fmla="*/ 1053 h 1219"/>
                <a:gd name="T76" fmla="*/ 540 w 1219"/>
                <a:gd name="T77" fmla="*/ 1097 h 1219"/>
                <a:gd name="T78" fmla="*/ 553 w 1219"/>
                <a:gd name="T79" fmla="*/ 1140 h 1219"/>
                <a:gd name="T80" fmla="*/ 679 w 1219"/>
                <a:gd name="T81" fmla="*/ 1201 h 1219"/>
                <a:gd name="T82" fmla="*/ 731 w 1219"/>
                <a:gd name="T83" fmla="*/ 1180 h 1219"/>
                <a:gd name="T84" fmla="*/ 784 w 1219"/>
                <a:gd name="T85" fmla="*/ 1171 h 1219"/>
                <a:gd name="T86" fmla="*/ 858 w 1219"/>
                <a:gd name="T87" fmla="*/ 1071 h 1219"/>
                <a:gd name="T88" fmla="*/ 936 w 1219"/>
                <a:gd name="T89" fmla="*/ 1027 h 1219"/>
                <a:gd name="T90" fmla="*/ 1023 w 1219"/>
                <a:gd name="T91" fmla="*/ 1049 h 1219"/>
                <a:gd name="T92" fmla="*/ 1075 w 1219"/>
                <a:gd name="T93" fmla="*/ 1014 h 1219"/>
                <a:gd name="T94" fmla="*/ 1167 w 1219"/>
                <a:gd name="T95" fmla="*/ 914 h 1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19" h="1219">
                  <a:moveTo>
                    <a:pt x="1180" y="905"/>
                  </a:moveTo>
                  <a:lnTo>
                    <a:pt x="1180" y="901"/>
                  </a:lnTo>
                  <a:lnTo>
                    <a:pt x="1158" y="836"/>
                  </a:lnTo>
                  <a:lnTo>
                    <a:pt x="1180" y="801"/>
                  </a:lnTo>
                  <a:lnTo>
                    <a:pt x="1197" y="744"/>
                  </a:lnTo>
                  <a:lnTo>
                    <a:pt x="1219" y="697"/>
                  </a:lnTo>
                  <a:lnTo>
                    <a:pt x="1184" y="588"/>
                  </a:lnTo>
                  <a:lnTo>
                    <a:pt x="1062" y="492"/>
                  </a:lnTo>
                  <a:lnTo>
                    <a:pt x="932" y="514"/>
                  </a:lnTo>
                  <a:lnTo>
                    <a:pt x="906" y="514"/>
                  </a:lnTo>
                  <a:lnTo>
                    <a:pt x="871" y="514"/>
                  </a:lnTo>
                  <a:lnTo>
                    <a:pt x="853" y="509"/>
                  </a:lnTo>
                  <a:lnTo>
                    <a:pt x="836" y="505"/>
                  </a:lnTo>
                  <a:lnTo>
                    <a:pt x="823" y="501"/>
                  </a:lnTo>
                  <a:lnTo>
                    <a:pt x="810" y="488"/>
                  </a:lnTo>
                  <a:lnTo>
                    <a:pt x="801" y="479"/>
                  </a:lnTo>
                  <a:lnTo>
                    <a:pt x="788" y="475"/>
                  </a:lnTo>
                  <a:lnTo>
                    <a:pt x="775" y="475"/>
                  </a:lnTo>
                  <a:lnTo>
                    <a:pt x="762" y="475"/>
                  </a:lnTo>
                  <a:lnTo>
                    <a:pt x="736" y="483"/>
                  </a:lnTo>
                  <a:lnTo>
                    <a:pt x="727" y="492"/>
                  </a:lnTo>
                  <a:lnTo>
                    <a:pt x="714" y="496"/>
                  </a:lnTo>
                  <a:lnTo>
                    <a:pt x="701" y="496"/>
                  </a:lnTo>
                  <a:lnTo>
                    <a:pt x="692" y="492"/>
                  </a:lnTo>
                  <a:lnTo>
                    <a:pt x="679" y="479"/>
                  </a:lnTo>
                  <a:lnTo>
                    <a:pt x="653" y="448"/>
                  </a:lnTo>
                  <a:lnTo>
                    <a:pt x="627" y="418"/>
                  </a:lnTo>
                  <a:lnTo>
                    <a:pt x="614" y="401"/>
                  </a:lnTo>
                  <a:lnTo>
                    <a:pt x="614" y="379"/>
                  </a:lnTo>
                  <a:lnTo>
                    <a:pt x="614" y="357"/>
                  </a:lnTo>
                  <a:lnTo>
                    <a:pt x="623" y="331"/>
                  </a:lnTo>
                  <a:lnTo>
                    <a:pt x="631" y="305"/>
                  </a:lnTo>
                  <a:lnTo>
                    <a:pt x="644" y="279"/>
                  </a:lnTo>
                  <a:lnTo>
                    <a:pt x="657" y="257"/>
                  </a:lnTo>
                  <a:lnTo>
                    <a:pt x="675" y="239"/>
                  </a:lnTo>
                  <a:lnTo>
                    <a:pt x="684" y="226"/>
                  </a:lnTo>
                  <a:lnTo>
                    <a:pt x="688" y="218"/>
                  </a:lnTo>
                  <a:lnTo>
                    <a:pt x="688" y="209"/>
                  </a:lnTo>
                  <a:lnTo>
                    <a:pt x="688" y="205"/>
                  </a:lnTo>
                  <a:lnTo>
                    <a:pt x="679" y="196"/>
                  </a:lnTo>
                  <a:lnTo>
                    <a:pt x="675" y="192"/>
                  </a:lnTo>
                  <a:lnTo>
                    <a:pt x="657" y="205"/>
                  </a:lnTo>
                  <a:lnTo>
                    <a:pt x="636" y="209"/>
                  </a:lnTo>
                  <a:lnTo>
                    <a:pt x="601" y="213"/>
                  </a:lnTo>
                  <a:lnTo>
                    <a:pt x="557" y="205"/>
                  </a:lnTo>
                  <a:lnTo>
                    <a:pt x="549" y="200"/>
                  </a:lnTo>
                  <a:lnTo>
                    <a:pt x="531" y="179"/>
                  </a:lnTo>
                  <a:lnTo>
                    <a:pt x="518" y="161"/>
                  </a:lnTo>
                  <a:lnTo>
                    <a:pt x="509" y="144"/>
                  </a:lnTo>
                  <a:lnTo>
                    <a:pt x="501" y="118"/>
                  </a:lnTo>
                  <a:lnTo>
                    <a:pt x="496" y="87"/>
                  </a:lnTo>
                  <a:lnTo>
                    <a:pt x="479" y="74"/>
                  </a:lnTo>
                  <a:lnTo>
                    <a:pt x="457" y="65"/>
                  </a:lnTo>
                  <a:lnTo>
                    <a:pt x="331" y="0"/>
                  </a:lnTo>
                  <a:lnTo>
                    <a:pt x="296" y="35"/>
                  </a:lnTo>
                  <a:lnTo>
                    <a:pt x="279" y="4"/>
                  </a:lnTo>
                  <a:lnTo>
                    <a:pt x="257" y="0"/>
                  </a:lnTo>
                  <a:lnTo>
                    <a:pt x="235" y="0"/>
                  </a:lnTo>
                  <a:lnTo>
                    <a:pt x="213" y="4"/>
                  </a:lnTo>
                  <a:lnTo>
                    <a:pt x="200" y="9"/>
                  </a:lnTo>
                  <a:lnTo>
                    <a:pt x="187" y="9"/>
                  </a:lnTo>
                  <a:lnTo>
                    <a:pt x="174" y="18"/>
                  </a:lnTo>
                  <a:lnTo>
                    <a:pt x="161" y="31"/>
                  </a:lnTo>
                  <a:lnTo>
                    <a:pt x="152" y="61"/>
                  </a:lnTo>
                  <a:lnTo>
                    <a:pt x="144" y="100"/>
                  </a:lnTo>
                  <a:lnTo>
                    <a:pt x="139" y="126"/>
                  </a:lnTo>
                  <a:lnTo>
                    <a:pt x="144" y="148"/>
                  </a:lnTo>
                  <a:lnTo>
                    <a:pt x="148" y="170"/>
                  </a:lnTo>
                  <a:lnTo>
                    <a:pt x="161" y="192"/>
                  </a:lnTo>
                  <a:lnTo>
                    <a:pt x="166" y="200"/>
                  </a:lnTo>
                  <a:lnTo>
                    <a:pt x="166" y="213"/>
                  </a:lnTo>
                  <a:lnTo>
                    <a:pt x="161" y="231"/>
                  </a:lnTo>
                  <a:lnTo>
                    <a:pt x="148" y="248"/>
                  </a:lnTo>
                  <a:lnTo>
                    <a:pt x="131" y="266"/>
                  </a:lnTo>
                  <a:lnTo>
                    <a:pt x="92" y="287"/>
                  </a:lnTo>
                  <a:lnTo>
                    <a:pt x="74" y="296"/>
                  </a:lnTo>
                  <a:lnTo>
                    <a:pt x="52" y="313"/>
                  </a:lnTo>
                  <a:lnTo>
                    <a:pt x="35" y="327"/>
                  </a:lnTo>
                  <a:lnTo>
                    <a:pt x="18" y="353"/>
                  </a:lnTo>
                  <a:lnTo>
                    <a:pt x="4" y="379"/>
                  </a:lnTo>
                  <a:lnTo>
                    <a:pt x="0" y="392"/>
                  </a:lnTo>
                  <a:lnTo>
                    <a:pt x="0" y="405"/>
                  </a:lnTo>
                  <a:lnTo>
                    <a:pt x="4" y="422"/>
                  </a:lnTo>
                  <a:lnTo>
                    <a:pt x="13" y="440"/>
                  </a:lnTo>
                  <a:lnTo>
                    <a:pt x="22" y="457"/>
                  </a:lnTo>
                  <a:lnTo>
                    <a:pt x="39" y="475"/>
                  </a:lnTo>
                  <a:lnTo>
                    <a:pt x="52" y="488"/>
                  </a:lnTo>
                  <a:lnTo>
                    <a:pt x="61" y="522"/>
                  </a:lnTo>
                  <a:lnTo>
                    <a:pt x="70" y="531"/>
                  </a:lnTo>
                  <a:lnTo>
                    <a:pt x="78" y="544"/>
                  </a:lnTo>
                  <a:lnTo>
                    <a:pt x="92" y="557"/>
                  </a:lnTo>
                  <a:lnTo>
                    <a:pt x="96" y="570"/>
                  </a:lnTo>
                  <a:lnTo>
                    <a:pt x="96" y="588"/>
                  </a:lnTo>
                  <a:lnTo>
                    <a:pt x="92" y="605"/>
                  </a:lnTo>
                  <a:lnTo>
                    <a:pt x="70" y="618"/>
                  </a:lnTo>
                  <a:lnTo>
                    <a:pt x="13" y="653"/>
                  </a:lnTo>
                  <a:lnTo>
                    <a:pt x="48" y="692"/>
                  </a:lnTo>
                  <a:lnTo>
                    <a:pt x="83" y="679"/>
                  </a:lnTo>
                  <a:lnTo>
                    <a:pt x="109" y="679"/>
                  </a:lnTo>
                  <a:lnTo>
                    <a:pt x="135" y="679"/>
                  </a:lnTo>
                  <a:lnTo>
                    <a:pt x="183" y="683"/>
                  </a:lnTo>
                  <a:lnTo>
                    <a:pt x="222" y="575"/>
                  </a:lnTo>
                  <a:lnTo>
                    <a:pt x="235" y="579"/>
                  </a:lnTo>
                  <a:lnTo>
                    <a:pt x="257" y="588"/>
                  </a:lnTo>
                  <a:lnTo>
                    <a:pt x="283" y="609"/>
                  </a:lnTo>
                  <a:lnTo>
                    <a:pt x="305" y="627"/>
                  </a:lnTo>
                  <a:lnTo>
                    <a:pt x="318" y="644"/>
                  </a:lnTo>
                  <a:lnTo>
                    <a:pt x="322" y="657"/>
                  </a:lnTo>
                  <a:lnTo>
                    <a:pt x="318" y="683"/>
                  </a:lnTo>
                  <a:lnTo>
                    <a:pt x="318" y="697"/>
                  </a:lnTo>
                  <a:lnTo>
                    <a:pt x="318" y="710"/>
                  </a:lnTo>
                  <a:lnTo>
                    <a:pt x="327" y="736"/>
                  </a:lnTo>
                  <a:lnTo>
                    <a:pt x="335" y="753"/>
                  </a:lnTo>
                  <a:lnTo>
                    <a:pt x="340" y="757"/>
                  </a:lnTo>
                  <a:lnTo>
                    <a:pt x="357" y="771"/>
                  </a:lnTo>
                  <a:lnTo>
                    <a:pt x="366" y="784"/>
                  </a:lnTo>
                  <a:lnTo>
                    <a:pt x="370" y="797"/>
                  </a:lnTo>
                  <a:lnTo>
                    <a:pt x="370" y="810"/>
                  </a:lnTo>
                  <a:lnTo>
                    <a:pt x="361" y="831"/>
                  </a:lnTo>
                  <a:lnTo>
                    <a:pt x="353" y="840"/>
                  </a:lnTo>
                  <a:lnTo>
                    <a:pt x="405" y="853"/>
                  </a:lnTo>
                  <a:lnTo>
                    <a:pt x="440" y="871"/>
                  </a:lnTo>
                  <a:lnTo>
                    <a:pt x="462" y="888"/>
                  </a:lnTo>
                  <a:lnTo>
                    <a:pt x="470" y="910"/>
                  </a:lnTo>
                  <a:lnTo>
                    <a:pt x="470" y="927"/>
                  </a:lnTo>
                  <a:lnTo>
                    <a:pt x="466" y="940"/>
                  </a:lnTo>
                  <a:lnTo>
                    <a:pt x="462" y="958"/>
                  </a:lnTo>
                  <a:lnTo>
                    <a:pt x="483" y="1019"/>
                  </a:lnTo>
                  <a:lnTo>
                    <a:pt x="492" y="1049"/>
                  </a:lnTo>
                  <a:lnTo>
                    <a:pt x="514" y="1053"/>
                  </a:lnTo>
                  <a:lnTo>
                    <a:pt x="522" y="1058"/>
                  </a:lnTo>
                  <a:lnTo>
                    <a:pt x="531" y="1067"/>
                  </a:lnTo>
                  <a:lnTo>
                    <a:pt x="536" y="1080"/>
                  </a:lnTo>
                  <a:lnTo>
                    <a:pt x="540" y="1097"/>
                  </a:lnTo>
                  <a:lnTo>
                    <a:pt x="536" y="1106"/>
                  </a:lnTo>
                  <a:lnTo>
                    <a:pt x="544" y="1127"/>
                  </a:lnTo>
                  <a:lnTo>
                    <a:pt x="553" y="1140"/>
                  </a:lnTo>
                  <a:lnTo>
                    <a:pt x="649" y="1219"/>
                  </a:lnTo>
                  <a:lnTo>
                    <a:pt x="653" y="1219"/>
                  </a:lnTo>
                  <a:lnTo>
                    <a:pt x="679" y="1201"/>
                  </a:lnTo>
                  <a:lnTo>
                    <a:pt x="705" y="1188"/>
                  </a:lnTo>
                  <a:lnTo>
                    <a:pt x="718" y="1184"/>
                  </a:lnTo>
                  <a:lnTo>
                    <a:pt x="731" y="1180"/>
                  </a:lnTo>
                  <a:lnTo>
                    <a:pt x="753" y="1180"/>
                  </a:lnTo>
                  <a:lnTo>
                    <a:pt x="771" y="1175"/>
                  </a:lnTo>
                  <a:lnTo>
                    <a:pt x="784" y="1171"/>
                  </a:lnTo>
                  <a:lnTo>
                    <a:pt x="805" y="1140"/>
                  </a:lnTo>
                  <a:lnTo>
                    <a:pt x="845" y="1084"/>
                  </a:lnTo>
                  <a:lnTo>
                    <a:pt x="858" y="1071"/>
                  </a:lnTo>
                  <a:lnTo>
                    <a:pt x="875" y="1058"/>
                  </a:lnTo>
                  <a:lnTo>
                    <a:pt x="906" y="1040"/>
                  </a:lnTo>
                  <a:lnTo>
                    <a:pt x="936" y="1027"/>
                  </a:lnTo>
                  <a:lnTo>
                    <a:pt x="962" y="1040"/>
                  </a:lnTo>
                  <a:lnTo>
                    <a:pt x="984" y="1045"/>
                  </a:lnTo>
                  <a:lnTo>
                    <a:pt x="1006" y="1049"/>
                  </a:lnTo>
                  <a:lnTo>
                    <a:pt x="1023" y="1049"/>
                  </a:lnTo>
                  <a:lnTo>
                    <a:pt x="1053" y="1045"/>
                  </a:lnTo>
                  <a:lnTo>
                    <a:pt x="1067" y="1040"/>
                  </a:lnTo>
                  <a:lnTo>
                    <a:pt x="1075" y="1014"/>
                  </a:lnTo>
                  <a:lnTo>
                    <a:pt x="1093" y="988"/>
                  </a:lnTo>
                  <a:lnTo>
                    <a:pt x="1114" y="966"/>
                  </a:lnTo>
                  <a:lnTo>
                    <a:pt x="1132" y="945"/>
                  </a:lnTo>
                  <a:lnTo>
                    <a:pt x="1167" y="914"/>
                  </a:lnTo>
                  <a:lnTo>
                    <a:pt x="1180" y="905"/>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72" name="Freeform 18"/>
            <p:cNvSpPr>
              <a:spLocks/>
            </p:cNvSpPr>
            <p:nvPr/>
          </p:nvSpPr>
          <p:spPr bwMode="auto">
            <a:xfrm>
              <a:off x="2216150" y="4205288"/>
              <a:ext cx="1133475" cy="1243013"/>
            </a:xfrm>
            <a:custGeom>
              <a:avLst/>
              <a:gdLst>
                <a:gd name="T0" fmla="*/ 623 w 714"/>
                <a:gd name="T1" fmla="*/ 435 h 783"/>
                <a:gd name="T2" fmla="*/ 549 w 714"/>
                <a:gd name="T3" fmla="*/ 378 h 783"/>
                <a:gd name="T4" fmla="*/ 510 w 714"/>
                <a:gd name="T5" fmla="*/ 365 h 783"/>
                <a:gd name="T6" fmla="*/ 501 w 714"/>
                <a:gd name="T7" fmla="*/ 356 h 783"/>
                <a:gd name="T8" fmla="*/ 483 w 714"/>
                <a:gd name="T9" fmla="*/ 300 h 783"/>
                <a:gd name="T10" fmla="*/ 505 w 714"/>
                <a:gd name="T11" fmla="*/ 265 h 783"/>
                <a:gd name="T12" fmla="*/ 557 w 714"/>
                <a:gd name="T13" fmla="*/ 204 h 783"/>
                <a:gd name="T14" fmla="*/ 610 w 714"/>
                <a:gd name="T15" fmla="*/ 174 h 783"/>
                <a:gd name="T16" fmla="*/ 592 w 714"/>
                <a:gd name="T17" fmla="*/ 174 h 783"/>
                <a:gd name="T18" fmla="*/ 531 w 714"/>
                <a:gd name="T19" fmla="*/ 152 h 783"/>
                <a:gd name="T20" fmla="*/ 488 w 714"/>
                <a:gd name="T21" fmla="*/ 82 h 783"/>
                <a:gd name="T22" fmla="*/ 488 w 714"/>
                <a:gd name="T23" fmla="*/ 52 h 783"/>
                <a:gd name="T24" fmla="*/ 466 w 714"/>
                <a:gd name="T25" fmla="*/ 30 h 783"/>
                <a:gd name="T26" fmla="*/ 440 w 714"/>
                <a:gd name="T27" fmla="*/ 39 h 783"/>
                <a:gd name="T28" fmla="*/ 388 w 714"/>
                <a:gd name="T29" fmla="*/ 52 h 783"/>
                <a:gd name="T30" fmla="*/ 379 w 714"/>
                <a:gd name="T31" fmla="*/ 17 h 783"/>
                <a:gd name="T32" fmla="*/ 375 w 714"/>
                <a:gd name="T33" fmla="*/ 0 h 783"/>
                <a:gd name="T34" fmla="*/ 353 w 714"/>
                <a:gd name="T35" fmla="*/ 13 h 783"/>
                <a:gd name="T36" fmla="*/ 270 w 714"/>
                <a:gd name="T37" fmla="*/ 104 h 783"/>
                <a:gd name="T38" fmla="*/ 244 w 714"/>
                <a:gd name="T39" fmla="*/ 161 h 783"/>
                <a:gd name="T40" fmla="*/ 170 w 714"/>
                <a:gd name="T41" fmla="*/ 226 h 783"/>
                <a:gd name="T42" fmla="*/ 87 w 714"/>
                <a:gd name="T43" fmla="*/ 274 h 783"/>
                <a:gd name="T44" fmla="*/ 57 w 714"/>
                <a:gd name="T45" fmla="*/ 326 h 783"/>
                <a:gd name="T46" fmla="*/ 39 w 714"/>
                <a:gd name="T47" fmla="*/ 383 h 783"/>
                <a:gd name="T48" fmla="*/ 5 w 714"/>
                <a:gd name="T49" fmla="*/ 422 h 783"/>
                <a:gd name="T50" fmla="*/ 0 w 714"/>
                <a:gd name="T51" fmla="*/ 452 h 783"/>
                <a:gd name="T52" fmla="*/ 26 w 714"/>
                <a:gd name="T53" fmla="*/ 518 h 783"/>
                <a:gd name="T54" fmla="*/ 66 w 714"/>
                <a:gd name="T55" fmla="*/ 535 h 783"/>
                <a:gd name="T56" fmla="*/ 83 w 714"/>
                <a:gd name="T57" fmla="*/ 587 h 783"/>
                <a:gd name="T58" fmla="*/ 96 w 714"/>
                <a:gd name="T59" fmla="*/ 670 h 783"/>
                <a:gd name="T60" fmla="*/ 118 w 714"/>
                <a:gd name="T61" fmla="*/ 770 h 783"/>
                <a:gd name="T62" fmla="*/ 144 w 714"/>
                <a:gd name="T63" fmla="*/ 779 h 783"/>
                <a:gd name="T64" fmla="*/ 244 w 714"/>
                <a:gd name="T65" fmla="*/ 757 h 783"/>
                <a:gd name="T66" fmla="*/ 288 w 714"/>
                <a:gd name="T67" fmla="*/ 740 h 783"/>
                <a:gd name="T68" fmla="*/ 296 w 714"/>
                <a:gd name="T69" fmla="*/ 731 h 783"/>
                <a:gd name="T70" fmla="*/ 344 w 714"/>
                <a:gd name="T71" fmla="*/ 726 h 783"/>
                <a:gd name="T72" fmla="*/ 357 w 714"/>
                <a:gd name="T73" fmla="*/ 679 h 783"/>
                <a:gd name="T74" fmla="*/ 331 w 714"/>
                <a:gd name="T75" fmla="*/ 644 h 783"/>
                <a:gd name="T76" fmla="*/ 309 w 714"/>
                <a:gd name="T77" fmla="*/ 613 h 783"/>
                <a:gd name="T78" fmla="*/ 335 w 714"/>
                <a:gd name="T79" fmla="*/ 626 h 783"/>
                <a:gd name="T80" fmla="*/ 357 w 714"/>
                <a:gd name="T81" fmla="*/ 609 h 783"/>
                <a:gd name="T82" fmla="*/ 401 w 714"/>
                <a:gd name="T83" fmla="*/ 657 h 783"/>
                <a:gd name="T84" fmla="*/ 436 w 714"/>
                <a:gd name="T85" fmla="*/ 679 h 783"/>
                <a:gd name="T86" fmla="*/ 414 w 714"/>
                <a:gd name="T87" fmla="*/ 700 h 783"/>
                <a:gd name="T88" fmla="*/ 392 w 714"/>
                <a:gd name="T89" fmla="*/ 740 h 783"/>
                <a:gd name="T90" fmla="*/ 453 w 714"/>
                <a:gd name="T91" fmla="*/ 735 h 783"/>
                <a:gd name="T92" fmla="*/ 497 w 714"/>
                <a:gd name="T93" fmla="*/ 726 h 783"/>
                <a:gd name="T94" fmla="*/ 510 w 714"/>
                <a:gd name="T95" fmla="*/ 713 h 783"/>
                <a:gd name="T96" fmla="*/ 475 w 714"/>
                <a:gd name="T97" fmla="*/ 687 h 783"/>
                <a:gd name="T98" fmla="*/ 453 w 714"/>
                <a:gd name="T99" fmla="*/ 657 h 783"/>
                <a:gd name="T100" fmla="*/ 492 w 714"/>
                <a:gd name="T101" fmla="*/ 622 h 783"/>
                <a:gd name="T102" fmla="*/ 640 w 714"/>
                <a:gd name="T103" fmla="*/ 565 h 783"/>
                <a:gd name="T104" fmla="*/ 636 w 714"/>
                <a:gd name="T105" fmla="*/ 618 h 783"/>
                <a:gd name="T106" fmla="*/ 653 w 714"/>
                <a:gd name="T107" fmla="*/ 657 h 783"/>
                <a:gd name="T108" fmla="*/ 684 w 714"/>
                <a:gd name="T109" fmla="*/ 661 h 783"/>
                <a:gd name="T110" fmla="*/ 710 w 714"/>
                <a:gd name="T111" fmla="*/ 565 h 783"/>
                <a:gd name="T112" fmla="*/ 714 w 714"/>
                <a:gd name="T113" fmla="*/ 526 h 783"/>
                <a:gd name="T114" fmla="*/ 692 w 714"/>
                <a:gd name="T115" fmla="*/ 491 h 7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4" h="783">
                  <a:moveTo>
                    <a:pt x="692" y="491"/>
                  </a:moveTo>
                  <a:lnTo>
                    <a:pt x="692" y="491"/>
                  </a:lnTo>
                  <a:lnTo>
                    <a:pt x="623" y="435"/>
                  </a:lnTo>
                  <a:lnTo>
                    <a:pt x="575" y="391"/>
                  </a:lnTo>
                  <a:lnTo>
                    <a:pt x="549" y="378"/>
                  </a:lnTo>
                  <a:lnTo>
                    <a:pt x="514" y="370"/>
                  </a:lnTo>
                  <a:lnTo>
                    <a:pt x="510" y="365"/>
                  </a:lnTo>
                  <a:lnTo>
                    <a:pt x="505" y="361"/>
                  </a:lnTo>
                  <a:lnTo>
                    <a:pt x="501" y="356"/>
                  </a:lnTo>
                  <a:lnTo>
                    <a:pt x="497" y="343"/>
                  </a:lnTo>
                  <a:lnTo>
                    <a:pt x="488" y="317"/>
                  </a:lnTo>
                  <a:lnTo>
                    <a:pt x="483" y="300"/>
                  </a:lnTo>
                  <a:lnTo>
                    <a:pt x="488" y="283"/>
                  </a:lnTo>
                  <a:lnTo>
                    <a:pt x="492" y="274"/>
                  </a:lnTo>
                  <a:lnTo>
                    <a:pt x="505" y="265"/>
                  </a:lnTo>
                  <a:lnTo>
                    <a:pt x="531" y="239"/>
                  </a:lnTo>
                  <a:lnTo>
                    <a:pt x="536" y="217"/>
                  </a:lnTo>
                  <a:lnTo>
                    <a:pt x="557" y="204"/>
                  </a:lnTo>
                  <a:lnTo>
                    <a:pt x="575" y="195"/>
                  </a:lnTo>
                  <a:lnTo>
                    <a:pt x="610" y="174"/>
                  </a:lnTo>
                  <a:lnTo>
                    <a:pt x="592" y="174"/>
                  </a:lnTo>
                  <a:lnTo>
                    <a:pt x="571" y="169"/>
                  </a:lnTo>
                  <a:lnTo>
                    <a:pt x="553" y="165"/>
                  </a:lnTo>
                  <a:lnTo>
                    <a:pt x="531" y="152"/>
                  </a:lnTo>
                  <a:lnTo>
                    <a:pt x="510" y="130"/>
                  </a:lnTo>
                  <a:lnTo>
                    <a:pt x="497" y="100"/>
                  </a:lnTo>
                  <a:lnTo>
                    <a:pt x="488" y="82"/>
                  </a:lnTo>
                  <a:lnTo>
                    <a:pt x="488" y="61"/>
                  </a:lnTo>
                  <a:lnTo>
                    <a:pt x="488" y="52"/>
                  </a:lnTo>
                  <a:lnTo>
                    <a:pt x="479" y="39"/>
                  </a:lnTo>
                  <a:lnTo>
                    <a:pt x="475" y="34"/>
                  </a:lnTo>
                  <a:lnTo>
                    <a:pt x="466" y="30"/>
                  </a:lnTo>
                  <a:lnTo>
                    <a:pt x="457" y="30"/>
                  </a:lnTo>
                  <a:lnTo>
                    <a:pt x="440" y="39"/>
                  </a:lnTo>
                  <a:lnTo>
                    <a:pt x="409" y="52"/>
                  </a:lnTo>
                  <a:lnTo>
                    <a:pt x="396" y="52"/>
                  </a:lnTo>
                  <a:lnTo>
                    <a:pt x="388" y="52"/>
                  </a:lnTo>
                  <a:lnTo>
                    <a:pt x="383" y="43"/>
                  </a:lnTo>
                  <a:lnTo>
                    <a:pt x="379" y="34"/>
                  </a:lnTo>
                  <a:lnTo>
                    <a:pt x="379" y="17"/>
                  </a:lnTo>
                  <a:lnTo>
                    <a:pt x="383" y="0"/>
                  </a:lnTo>
                  <a:lnTo>
                    <a:pt x="375" y="0"/>
                  </a:lnTo>
                  <a:lnTo>
                    <a:pt x="362" y="4"/>
                  </a:lnTo>
                  <a:lnTo>
                    <a:pt x="353" y="13"/>
                  </a:lnTo>
                  <a:lnTo>
                    <a:pt x="275" y="100"/>
                  </a:lnTo>
                  <a:lnTo>
                    <a:pt x="270" y="104"/>
                  </a:lnTo>
                  <a:lnTo>
                    <a:pt x="270" y="117"/>
                  </a:lnTo>
                  <a:lnTo>
                    <a:pt x="257" y="143"/>
                  </a:lnTo>
                  <a:lnTo>
                    <a:pt x="244" y="161"/>
                  </a:lnTo>
                  <a:lnTo>
                    <a:pt x="227" y="182"/>
                  </a:lnTo>
                  <a:lnTo>
                    <a:pt x="201" y="204"/>
                  </a:lnTo>
                  <a:lnTo>
                    <a:pt x="170" y="226"/>
                  </a:lnTo>
                  <a:lnTo>
                    <a:pt x="109" y="261"/>
                  </a:lnTo>
                  <a:lnTo>
                    <a:pt x="87" y="274"/>
                  </a:lnTo>
                  <a:lnTo>
                    <a:pt x="74" y="291"/>
                  </a:lnTo>
                  <a:lnTo>
                    <a:pt x="66" y="309"/>
                  </a:lnTo>
                  <a:lnTo>
                    <a:pt x="57" y="326"/>
                  </a:lnTo>
                  <a:lnTo>
                    <a:pt x="48" y="378"/>
                  </a:lnTo>
                  <a:lnTo>
                    <a:pt x="39" y="383"/>
                  </a:lnTo>
                  <a:lnTo>
                    <a:pt x="22" y="400"/>
                  </a:lnTo>
                  <a:lnTo>
                    <a:pt x="13" y="409"/>
                  </a:lnTo>
                  <a:lnTo>
                    <a:pt x="5" y="422"/>
                  </a:lnTo>
                  <a:lnTo>
                    <a:pt x="0" y="435"/>
                  </a:lnTo>
                  <a:lnTo>
                    <a:pt x="0" y="452"/>
                  </a:lnTo>
                  <a:lnTo>
                    <a:pt x="18" y="500"/>
                  </a:lnTo>
                  <a:lnTo>
                    <a:pt x="26" y="518"/>
                  </a:lnTo>
                  <a:lnTo>
                    <a:pt x="39" y="522"/>
                  </a:lnTo>
                  <a:lnTo>
                    <a:pt x="53" y="526"/>
                  </a:lnTo>
                  <a:lnTo>
                    <a:pt x="66" y="535"/>
                  </a:lnTo>
                  <a:lnTo>
                    <a:pt x="74" y="548"/>
                  </a:lnTo>
                  <a:lnTo>
                    <a:pt x="83" y="561"/>
                  </a:lnTo>
                  <a:lnTo>
                    <a:pt x="83" y="587"/>
                  </a:lnTo>
                  <a:lnTo>
                    <a:pt x="70" y="618"/>
                  </a:lnTo>
                  <a:lnTo>
                    <a:pt x="79" y="635"/>
                  </a:lnTo>
                  <a:lnTo>
                    <a:pt x="96" y="670"/>
                  </a:lnTo>
                  <a:lnTo>
                    <a:pt x="105" y="761"/>
                  </a:lnTo>
                  <a:lnTo>
                    <a:pt x="105" y="770"/>
                  </a:lnTo>
                  <a:lnTo>
                    <a:pt x="118" y="770"/>
                  </a:lnTo>
                  <a:lnTo>
                    <a:pt x="127" y="740"/>
                  </a:lnTo>
                  <a:lnTo>
                    <a:pt x="140" y="753"/>
                  </a:lnTo>
                  <a:lnTo>
                    <a:pt x="144" y="779"/>
                  </a:lnTo>
                  <a:lnTo>
                    <a:pt x="227" y="783"/>
                  </a:lnTo>
                  <a:lnTo>
                    <a:pt x="235" y="757"/>
                  </a:lnTo>
                  <a:lnTo>
                    <a:pt x="244" y="757"/>
                  </a:lnTo>
                  <a:lnTo>
                    <a:pt x="279" y="779"/>
                  </a:lnTo>
                  <a:lnTo>
                    <a:pt x="288" y="757"/>
                  </a:lnTo>
                  <a:lnTo>
                    <a:pt x="288" y="740"/>
                  </a:lnTo>
                  <a:lnTo>
                    <a:pt x="296" y="731"/>
                  </a:lnTo>
                  <a:lnTo>
                    <a:pt x="314" y="726"/>
                  </a:lnTo>
                  <a:lnTo>
                    <a:pt x="344" y="726"/>
                  </a:lnTo>
                  <a:lnTo>
                    <a:pt x="349" y="718"/>
                  </a:lnTo>
                  <a:lnTo>
                    <a:pt x="357" y="692"/>
                  </a:lnTo>
                  <a:lnTo>
                    <a:pt x="357" y="679"/>
                  </a:lnTo>
                  <a:lnTo>
                    <a:pt x="353" y="666"/>
                  </a:lnTo>
                  <a:lnTo>
                    <a:pt x="344" y="652"/>
                  </a:lnTo>
                  <a:lnTo>
                    <a:pt x="331" y="644"/>
                  </a:lnTo>
                  <a:lnTo>
                    <a:pt x="301" y="622"/>
                  </a:lnTo>
                  <a:lnTo>
                    <a:pt x="309" y="613"/>
                  </a:lnTo>
                  <a:lnTo>
                    <a:pt x="314" y="618"/>
                  </a:lnTo>
                  <a:lnTo>
                    <a:pt x="327" y="622"/>
                  </a:lnTo>
                  <a:lnTo>
                    <a:pt x="335" y="626"/>
                  </a:lnTo>
                  <a:lnTo>
                    <a:pt x="340" y="626"/>
                  </a:lnTo>
                  <a:lnTo>
                    <a:pt x="349" y="618"/>
                  </a:lnTo>
                  <a:lnTo>
                    <a:pt x="357" y="609"/>
                  </a:lnTo>
                  <a:lnTo>
                    <a:pt x="401" y="613"/>
                  </a:lnTo>
                  <a:lnTo>
                    <a:pt x="414" y="639"/>
                  </a:lnTo>
                  <a:lnTo>
                    <a:pt x="401" y="657"/>
                  </a:lnTo>
                  <a:lnTo>
                    <a:pt x="401" y="670"/>
                  </a:lnTo>
                  <a:lnTo>
                    <a:pt x="427" y="674"/>
                  </a:lnTo>
                  <a:lnTo>
                    <a:pt x="436" y="679"/>
                  </a:lnTo>
                  <a:lnTo>
                    <a:pt x="444" y="687"/>
                  </a:lnTo>
                  <a:lnTo>
                    <a:pt x="427" y="696"/>
                  </a:lnTo>
                  <a:lnTo>
                    <a:pt x="414" y="700"/>
                  </a:lnTo>
                  <a:lnTo>
                    <a:pt x="401" y="718"/>
                  </a:lnTo>
                  <a:lnTo>
                    <a:pt x="392" y="740"/>
                  </a:lnTo>
                  <a:lnTo>
                    <a:pt x="388" y="761"/>
                  </a:lnTo>
                  <a:lnTo>
                    <a:pt x="405" y="770"/>
                  </a:lnTo>
                  <a:lnTo>
                    <a:pt x="453" y="735"/>
                  </a:lnTo>
                  <a:lnTo>
                    <a:pt x="470" y="735"/>
                  </a:lnTo>
                  <a:lnTo>
                    <a:pt x="497" y="726"/>
                  </a:lnTo>
                  <a:lnTo>
                    <a:pt x="510" y="722"/>
                  </a:lnTo>
                  <a:lnTo>
                    <a:pt x="510" y="718"/>
                  </a:lnTo>
                  <a:lnTo>
                    <a:pt x="510" y="713"/>
                  </a:lnTo>
                  <a:lnTo>
                    <a:pt x="501" y="700"/>
                  </a:lnTo>
                  <a:lnTo>
                    <a:pt x="475" y="687"/>
                  </a:lnTo>
                  <a:lnTo>
                    <a:pt x="466" y="679"/>
                  </a:lnTo>
                  <a:lnTo>
                    <a:pt x="453" y="666"/>
                  </a:lnTo>
                  <a:lnTo>
                    <a:pt x="453" y="657"/>
                  </a:lnTo>
                  <a:lnTo>
                    <a:pt x="457" y="648"/>
                  </a:lnTo>
                  <a:lnTo>
                    <a:pt x="470" y="635"/>
                  </a:lnTo>
                  <a:lnTo>
                    <a:pt x="492" y="622"/>
                  </a:lnTo>
                  <a:lnTo>
                    <a:pt x="566" y="613"/>
                  </a:lnTo>
                  <a:lnTo>
                    <a:pt x="605" y="596"/>
                  </a:lnTo>
                  <a:lnTo>
                    <a:pt x="640" y="565"/>
                  </a:lnTo>
                  <a:lnTo>
                    <a:pt x="636" y="583"/>
                  </a:lnTo>
                  <a:lnTo>
                    <a:pt x="636" y="618"/>
                  </a:lnTo>
                  <a:lnTo>
                    <a:pt x="640" y="639"/>
                  </a:lnTo>
                  <a:lnTo>
                    <a:pt x="649" y="652"/>
                  </a:lnTo>
                  <a:lnTo>
                    <a:pt x="653" y="657"/>
                  </a:lnTo>
                  <a:lnTo>
                    <a:pt x="662" y="661"/>
                  </a:lnTo>
                  <a:lnTo>
                    <a:pt x="671" y="661"/>
                  </a:lnTo>
                  <a:lnTo>
                    <a:pt x="684" y="661"/>
                  </a:lnTo>
                  <a:lnTo>
                    <a:pt x="688" y="661"/>
                  </a:lnTo>
                  <a:lnTo>
                    <a:pt x="710" y="565"/>
                  </a:lnTo>
                  <a:lnTo>
                    <a:pt x="714" y="544"/>
                  </a:lnTo>
                  <a:lnTo>
                    <a:pt x="714" y="526"/>
                  </a:lnTo>
                  <a:lnTo>
                    <a:pt x="705" y="509"/>
                  </a:lnTo>
                  <a:lnTo>
                    <a:pt x="692" y="491"/>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73" name="Freeform 19"/>
            <p:cNvSpPr>
              <a:spLocks/>
            </p:cNvSpPr>
            <p:nvPr/>
          </p:nvSpPr>
          <p:spPr bwMode="auto">
            <a:xfrm>
              <a:off x="5118100" y="2787650"/>
              <a:ext cx="298450" cy="69850"/>
            </a:xfrm>
            <a:custGeom>
              <a:avLst/>
              <a:gdLst>
                <a:gd name="T0" fmla="*/ 0 w 188"/>
                <a:gd name="T1" fmla="*/ 0 h 44"/>
                <a:gd name="T2" fmla="*/ 0 w 188"/>
                <a:gd name="T3" fmla="*/ 0 h 44"/>
                <a:gd name="T4" fmla="*/ 48 w 188"/>
                <a:gd name="T5" fmla="*/ 5 h 44"/>
                <a:gd name="T6" fmla="*/ 88 w 188"/>
                <a:gd name="T7" fmla="*/ 9 h 44"/>
                <a:gd name="T8" fmla="*/ 118 w 188"/>
                <a:gd name="T9" fmla="*/ 5 h 44"/>
                <a:gd name="T10" fmla="*/ 118 w 188"/>
                <a:gd name="T11" fmla="*/ 5 h 44"/>
                <a:gd name="T12" fmla="*/ 131 w 188"/>
                <a:gd name="T13" fmla="*/ 5 h 44"/>
                <a:gd name="T14" fmla="*/ 140 w 188"/>
                <a:gd name="T15" fmla="*/ 5 h 44"/>
                <a:gd name="T16" fmla="*/ 166 w 188"/>
                <a:gd name="T17" fmla="*/ 22 h 44"/>
                <a:gd name="T18" fmla="*/ 183 w 188"/>
                <a:gd name="T19" fmla="*/ 35 h 44"/>
                <a:gd name="T20" fmla="*/ 188 w 188"/>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8" h="44">
                  <a:moveTo>
                    <a:pt x="0" y="0"/>
                  </a:moveTo>
                  <a:lnTo>
                    <a:pt x="0" y="0"/>
                  </a:lnTo>
                  <a:lnTo>
                    <a:pt x="48" y="5"/>
                  </a:lnTo>
                  <a:lnTo>
                    <a:pt x="88" y="9"/>
                  </a:lnTo>
                  <a:lnTo>
                    <a:pt x="118" y="5"/>
                  </a:lnTo>
                  <a:lnTo>
                    <a:pt x="131" y="5"/>
                  </a:lnTo>
                  <a:lnTo>
                    <a:pt x="140" y="5"/>
                  </a:lnTo>
                  <a:lnTo>
                    <a:pt x="166" y="22"/>
                  </a:lnTo>
                  <a:lnTo>
                    <a:pt x="183" y="35"/>
                  </a:lnTo>
                  <a:lnTo>
                    <a:pt x="188" y="44"/>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74" name="Freeform 20"/>
            <p:cNvSpPr>
              <a:spLocks/>
            </p:cNvSpPr>
            <p:nvPr/>
          </p:nvSpPr>
          <p:spPr bwMode="auto">
            <a:xfrm>
              <a:off x="3916363" y="1089025"/>
              <a:ext cx="1885950" cy="1774825"/>
            </a:xfrm>
            <a:custGeom>
              <a:avLst/>
              <a:gdLst>
                <a:gd name="T0" fmla="*/ 993 w 1188"/>
                <a:gd name="T1" fmla="*/ 931 h 1118"/>
                <a:gd name="T2" fmla="*/ 932 w 1188"/>
                <a:gd name="T3" fmla="*/ 927 h 1118"/>
                <a:gd name="T4" fmla="*/ 884 w 1188"/>
                <a:gd name="T5" fmla="*/ 844 h 1118"/>
                <a:gd name="T6" fmla="*/ 953 w 1188"/>
                <a:gd name="T7" fmla="*/ 783 h 1118"/>
                <a:gd name="T8" fmla="*/ 988 w 1188"/>
                <a:gd name="T9" fmla="*/ 705 h 1118"/>
                <a:gd name="T10" fmla="*/ 962 w 1188"/>
                <a:gd name="T11" fmla="*/ 674 h 1118"/>
                <a:gd name="T12" fmla="*/ 866 w 1188"/>
                <a:gd name="T13" fmla="*/ 605 h 1118"/>
                <a:gd name="T14" fmla="*/ 858 w 1188"/>
                <a:gd name="T15" fmla="*/ 574 h 1118"/>
                <a:gd name="T16" fmla="*/ 914 w 1188"/>
                <a:gd name="T17" fmla="*/ 544 h 1118"/>
                <a:gd name="T18" fmla="*/ 988 w 1188"/>
                <a:gd name="T19" fmla="*/ 448 h 1118"/>
                <a:gd name="T20" fmla="*/ 971 w 1188"/>
                <a:gd name="T21" fmla="*/ 400 h 1118"/>
                <a:gd name="T22" fmla="*/ 1071 w 1188"/>
                <a:gd name="T23" fmla="*/ 317 h 1118"/>
                <a:gd name="T24" fmla="*/ 1167 w 1188"/>
                <a:gd name="T25" fmla="*/ 252 h 1118"/>
                <a:gd name="T26" fmla="*/ 1162 w 1188"/>
                <a:gd name="T27" fmla="*/ 195 h 1118"/>
                <a:gd name="T28" fmla="*/ 1188 w 1188"/>
                <a:gd name="T29" fmla="*/ 148 h 1118"/>
                <a:gd name="T30" fmla="*/ 1132 w 1188"/>
                <a:gd name="T31" fmla="*/ 104 h 1118"/>
                <a:gd name="T32" fmla="*/ 1080 w 1188"/>
                <a:gd name="T33" fmla="*/ 65 h 1118"/>
                <a:gd name="T34" fmla="*/ 975 w 1188"/>
                <a:gd name="T35" fmla="*/ 100 h 1118"/>
                <a:gd name="T36" fmla="*/ 884 w 1188"/>
                <a:gd name="T37" fmla="*/ 134 h 1118"/>
                <a:gd name="T38" fmla="*/ 762 w 1188"/>
                <a:gd name="T39" fmla="*/ 165 h 1118"/>
                <a:gd name="T40" fmla="*/ 736 w 1188"/>
                <a:gd name="T41" fmla="*/ 148 h 1118"/>
                <a:gd name="T42" fmla="*/ 740 w 1188"/>
                <a:gd name="T43" fmla="*/ 69 h 1118"/>
                <a:gd name="T44" fmla="*/ 653 w 1188"/>
                <a:gd name="T45" fmla="*/ 39 h 1118"/>
                <a:gd name="T46" fmla="*/ 605 w 1188"/>
                <a:gd name="T47" fmla="*/ 108 h 1118"/>
                <a:gd name="T48" fmla="*/ 566 w 1188"/>
                <a:gd name="T49" fmla="*/ 108 h 1118"/>
                <a:gd name="T50" fmla="*/ 453 w 1188"/>
                <a:gd name="T51" fmla="*/ 117 h 1118"/>
                <a:gd name="T52" fmla="*/ 431 w 1188"/>
                <a:gd name="T53" fmla="*/ 100 h 1118"/>
                <a:gd name="T54" fmla="*/ 309 w 1188"/>
                <a:gd name="T55" fmla="*/ 26 h 1118"/>
                <a:gd name="T56" fmla="*/ 235 w 1188"/>
                <a:gd name="T57" fmla="*/ 0 h 1118"/>
                <a:gd name="T58" fmla="*/ 174 w 1188"/>
                <a:gd name="T59" fmla="*/ 34 h 1118"/>
                <a:gd name="T60" fmla="*/ 148 w 1188"/>
                <a:gd name="T61" fmla="*/ 69 h 1118"/>
                <a:gd name="T62" fmla="*/ 13 w 1188"/>
                <a:gd name="T63" fmla="*/ 126 h 1118"/>
                <a:gd name="T64" fmla="*/ 48 w 1188"/>
                <a:gd name="T65" fmla="*/ 174 h 1118"/>
                <a:gd name="T66" fmla="*/ 105 w 1188"/>
                <a:gd name="T67" fmla="*/ 222 h 1118"/>
                <a:gd name="T68" fmla="*/ 92 w 1188"/>
                <a:gd name="T69" fmla="*/ 335 h 1118"/>
                <a:gd name="T70" fmla="*/ 78 w 1188"/>
                <a:gd name="T71" fmla="*/ 396 h 1118"/>
                <a:gd name="T72" fmla="*/ 96 w 1188"/>
                <a:gd name="T73" fmla="*/ 413 h 1118"/>
                <a:gd name="T74" fmla="*/ 65 w 1188"/>
                <a:gd name="T75" fmla="*/ 465 h 1118"/>
                <a:gd name="T76" fmla="*/ 22 w 1188"/>
                <a:gd name="T77" fmla="*/ 587 h 1118"/>
                <a:gd name="T78" fmla="*/ 87 w 1188"/>
                <a:gd name="T79" fmla="*/ 687 h 1118"/>
                <a:gd name="T80" fmla="*/ 135 w 1188"/>
                <a:gd name="T81" fmla="*/ 696 h 1118"/>
                <a:gd name="T82" fmla="*/ 209 w 1188"/>
                <a:gd name="T83" fmla="*/ 683 h 1118"/>
                <a:gd name="T84" fmla="*/ 261 w 1188"/>
                <a:gd name="T85" fmla="*/ 718 h 1118"/>
                <a:gd name="T86" fmla="*/ 470 w 1188"/>
                <a:gd name="T87" fmla="*/ 700 h 1118"/>
                <a:gd name="T88" fmla="*/ 566 w 1188"/>
                <a:gd name="T89" fmla="*/ 1040 h 1118"/>
                <a:gd name="T90" fmla="*/ 757 w 1188"/>
                <a:gd name="T91" fmla="*/ 1075 h 1118"/>
                <a:gd name="T92" fmla="*/ 875 w 1188"/>
                <a:gd name="T93" fmla="*/ 1079 h 1118"/>
                <a:gd name="T94" fmla="*/ 945 w 1188"/>
                <a:gd name="T95" fmla="*/ 1118 h 1118"/>
                <a:gd name="T96" fmla="*/ 949 w 1188"/>
                <a:gd name="T97" fmla="*/ 1031 h 1118"/>
                <a:gd name="T98" fmla="*/ 997 w 1188"/>
                <a:gd name="T99" fmla="*/ 979 h 1118"/>
                <a:gd name="T100" fmla="*/ 1062 w 1188"/>
                <a:gd name="T101" fmla="*/ 940 h 1118"/>
                <a:gd name="T102" fmla="*/ 1093 w 1188"/>
                <a:gd name="T103" fmla="*/ 883 h 1118"/>
                <a:gd name="T104" fmla="*/ 1019 w 1188"/>
                <a:gd name="T105" fmla="*/ 901 h 1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8" h="1118">
                  <a:moveTo>
                    <a:pt x="1019" y="901"/>
                  </a:moveTo>
                  <a:lnTo>
                    <a:pt x="1019" y="901"/>
                  </a:lnTo>
                  <a:lnTo>
                    <a:pt x="1010" y="914"/>
                  </a:lnTo>
                  <a:lnTo>
                    <a:pt x="1006" y="922"/>
                  </a:lnTo>
                  <a:lnTo>
                    <a:pt x="993" y="931"/>
                  </a:lnTo>
                  <a:lnTo>
                    <a:pt x="984" y="935"/>
                  </a:lnTo>
                  <a:lnTo>
                    <a:pt x="971" y="935"/>
                  </a:lnTo>
                  <a:lnTo>
                    <a:pt x="962" y="935"/>
                  </a:lnTo>
                  <a:lnTo>
                    <a:pt x="932" y="927"/>
                  </a:lnTo>
                  <a:lnTo>
                    <a:pt x="919" y="914"/>
                  </a:lnTo>
                  <a:lnTo>
                    <a:pt x="905" y="901"/>
                  </a:lnTo>
                  <a:lnTo>
                    <a:pt x="892" y="883"/>
                  </a:lnTo>
                  <a:lnTo>
                    <a:pt x="888" y="866"/>
                  </a:lnTo>
                  <a:lnTo>
                    <a:pt x="884" y="844"/>
                  </a:lnTo>
                  <a:lnTo>
                    <a:pt x="892" y="827"/>
                  </a:lnTo>
                  <a:lnTo>
                    <a:pt x="905" y="809"/>
                  </a:lnTo>
                  <a:lnTo>
                    <a:pt x="927" y="796"/>
                  </a:lnTo>
                  <a:lnTo>
                    <a:pt x="953" y="783"/>
                  </a:lnTo>
                  <a:lnTo>
                    <a:pt x="971" y="770"/>
                  </a:lnTo>
                  <a:lnTo>
                    <a:pt x="979" y="753"/>
                  </a:lnTo>
                  <a:lnTo>
                    <a:pt x="988" y="735"/>
                  </a:lnTo>
                  <a:lnTo>
                    <a:pt x="988" y="718"/>
                  </a:lnTo>
                  <a:lnTo>
                    <a:pt x="988" y="705"/>
                  </a:lnTo>
                  <a:lnTo>
                    <a:pt x="984" y="692"/>
                  </a:lnTo>
                  <a:lnTo>
                    <a:pt x="984" y="687"/>
                  </a:lnTo>
                  <a:lnTo>
                    <a:pt x="971" y="683"/>
                  </a:lnTo>
                  <a:lnTo>
                    <a:pt x="962" y="674"/>
                  </a:lnTo>
                  <a:lnTo>
                    <a:pt x="936" y="648"/>
                  </a:lnTo>
                  <a:lnTo>
                    <a:pt x="910" y="626"/>
                  </a:lnTo>
                  <a:lnTo>
                    <a:pt x="884" y="613"/>
                  </a:lnTo>
                  <a:lnTo>
                    <a:pt x="866" y="605"/>
                  </a:lnTo>
                  <a:lnTo>
                    <a:pt x="858" y="600"/>
                  </a:lnTo>
                  <a:lnTo>
                    <a:pt x="849" y="587"/>
                  </a:lnTo>
                  <a:lnTo>
                    <a:pt x="853" y="578"/>
                  </a:lnTo>
                  <a:lnTo>
                    <a:pt x="858" y="574"/>
                  </a:lnTo>
                  <a:lnTo>
                    <a:pt x="866" y="565"/>
                  </a:lnTo>
                  <a:lnTo>
                    <a:pt x="884" y="561"/>
                  </a:lnTo>
                  <a:lnTo>
                    <a:pt x="901" y="552"/>
                  </a:lnTo>
                  <a:lnTo>
                    <a:pt x="914" y="544"/>
                  </a:lnTo>
                  <a:lnTo>
                    <a:pt x="927" y="531"/>
                  </a:lnTo>
                  <a:lnTo>
                    <a:pt x="936" y="517"/>
                  </a:lnTo>
                  <a:lnTo>
                    <a:pt x="945" y="491"/>
                  </a:lnTo>
                  <a:lnTo>
                    <a:pt x="949" y="483"/>
                  </a:lnTo>
                  <a:lnTo>
                    <a:pt x="988" y="448"/>
                  </a:lnTo>
                  <a:lnTo>
                    <a:pt x="979" y="439"/>
                  </a:lnTo>
                  <a:lnTo>
                    <a:pt x="975" y="430"/>
                  </a:lnTo>
                  <a:lnTo>
                    <a:pt x="971" y="417"/>
                  </a:lnTo>
                  <a:lnTo>
                    <a:pt x="971" y="400"/>
                  </a:lnTo>
                  <a:lnTo>
                    <a:pt x="984" y="378"/>
                  </a:lnTo>
                  <a:lnTo>
                    <a:pt x="1006" y="356"/>
                  </a:lnTo>
                  <a:lnTo>
                    <a:pt x="1045" y="326"/>
                  </a:lnTo>
                  <a:lnTo>
                    <a:pt x="1071" y="317"/>
                  </a:lnTo>
                  <a:lnTo>
                    <a:pt x="1093" y="309"/>
                  </a:lnTo>
                  <a:lnTo>
                    <a:pt x="1119" y="296"/>
                  </a:lnTo>
                  <a:lnTo>
                    <a:pt x="1145" y="282"/>
                  </a:lnTo>
                  <a:lnTo>
                    <a:pt x="1162" y="265"/>
                  </a:lnTo>
                  <a:lnTo>
                    <a:pt x="1167" y="252"/>
                  </a:lnTo>
                  <a:lnTo>
                    <a:pt x="1171" y="243"/>
                  </a:lnTo>
                  <a:lnTo>
                    <a:pt x="1167" y="230"/>
                  </a:lnTo>
                  <a:lnTo>
                    <a:pt x="1162" y="217"/>
                  </a:lnTo>
                  <a:lnTo>
                    <a:pt x="1162" y="195"/>
                  </a:lnTo>
                  <a:lnTo>
                    <a:pt x="1167" y="174"/>
                  </a:lnTo>
                  <a:lnTo>
                    <a:pt x="1171" y="165"/>
                  </a:lnTo>
                  <a:lnTo>
                    <a:pt x="1180" y="156"/>
                  </a:lnTo>
                  <a:lnTo>
                    <a:pt x="1188" y="148"/>
                  </a:lnTo>
                  <a:lnTo>
                    <a:pt x="1184" y="139"/>
                  </a:lnTo>
                  <a:lnTo>
                    <a:pt x="1175" y="130"/>
                  </a:lnTo>
                  <a:lnTo>
                    <a:pt x="1167" y="121"/>
                  </a:lnTo>
                  <a:lnTo>
                    <a:pt x="1141" y="108"/>
                  </a:lnTo>
                  <a:lnTo>
                    <a:pt x="1132" y="104"/>
                  </a:lnTo>
                  <a:lnTo>
                    <a:pt x="1123" y="95"/>
                  </a:lnTo>
                  <a:lnTo>
                    <a:pt x="1114" y="82"/>
                  </a:lnTo>
                  <a:lnTo>
                    <a:pt x="1101" y="74"/>
                  </a:lnTo>
                  <a:lnTo>
                    <a:pt x="1080" y="65"/>
                  </a:lnTo>
                  <a:lnTo>
                    <a:pt x="1058" y="65"/>
                  </a:lnTo>
                  <a:lnTo>
                    <a:pt x="1032" y="69"/>
                  </a:lnTo>
                  <a:lnTo>
                    <a:pt x="1001" y="82"/>
                  </a:lnTo>
                  <a:lnTo>
                    <a:pt x="975" y="100"/>
                  </a:lnTo>
                  <a:lnTo>
                    <a:pt x="953" y="113"/>
                  </a:lnTo>
                  <a:lnTo>
                    <a:pt x="936" y="126"/>
                  </a:lnTo>
                  <a:lnTo>
                    <a:pt x="923" y="134"/>
                  </a:lnTo>
                  <a:lnTo>
                    <a:pt x="905" y="139"/>
                  </a:lnTo>
                  <a:lnTo>
                    <a:pt x="884" y="134"/>
                  </a:lnTo>
                  <a:lnTo>
                    <a:pt x="853" y="130"/>
                  </a:lnTo>
                  <a:lnTo>
                    <a:pt x="814" y="117"/>
                  </a:lnTo>
                  <a:lnTo>
                    <a:pt x="797" y="134"/>
                  </a:lnTo>
                  <a:lnTo>
                    <a:pt x="762" y="165"/>
                  </a:lnTo>
                  <a:lnTo>
                    <a:pt x="744" y="174"/>
                  </a:lnTo>
                  <a:lnTo>
                    <a:pt x="740" y="174"/>
                  </a:lnTo>
                  <a:lnTo>
                    <a:pt x="736" y="169"/>
                  </a:lnTo>
                  <a:lnTo>
                    <a:pt x="736" y="161"/>
                  </a:lnTo>
                  <a:lnTo>
                    <a:pt x="736" y="148"/>
                  </a:lnTo>
                  <a:lnTo>
                    <a:pt x="753" y="108"/>
                  </a:lnTo>
                  <a:lnTo>
                    <a:pt x="749" y="100"/>
                  </a:lnTo>
                  <a:lnTo>
                    <a:pt x="744" y="87"/>
                  </a:lnTo>
                  <a:lnTo>
                    <a:pt x="740" y="69"/>
                  </a:lnTo>
                  <a:lnTo>
                    <a:pt x="727" y="56"/>
                  </a:lnTo>
                  <a:lnTo>
                    <a:pt x="710" y="47"/>
                  </a:lnTo>
                  <a:lnTo>
                    <a:pt x="688" y="39"/>
                  </a:lnTo>
                  <a:lnTo>
                    <a:pt x="653" y="39"/>
                  </a:lnTo>
                  <a:lnTo>
                    <a:pt x="644" y="43"/>
                  </a:lnTo>
                  <a:lnTo>
                    <a:pt x="631" y="60"/>
                  </a:lnTo>
                  <a:lnTo>
                    <a:pt x="614" y="82"/>
                  </a:lnTo>
                  <a:lnTo>
                    <a:pt x="609" y="95"/>
                  </a:lnTo>
                  <a:lnTo>
                    <a:pt x="605" y="108"/>
                  </a:lnTo>
                  <a:lnTo>
                    <a:pt x="601" y="113"/>
                  </a:lnTo>
                  <a:lnTo>
                    <a:pt x="588" y="113"/>
                  </a:lnTo>
                  <a:lnTo>
                    <a:pt x="566" y="108"/>
                  </a:lnTo>
                  <a:lnTo>
                    <a:pt x="553" y="108"/>
                  </a:lnTo>
                  <a:lnTo>
                    <a:pt x="535" y="108"/>
                  </a:lnTo>
                  <a:lnTo>
                    <a:pt x="505" y="113"/>
                  </a:lnTo>
                  <a:lnTo>
                    <a:pt x="470" y="126"/>
                  </a:lnTo>
                  <a:lnTo>
                    <a:pt x="453" y="117"/>
                  </a:lnTo>
                  <a:lnTo>
                    <a:pt x="444" y="108"/>
                  </a:lnTo>
                  <a:lnTo>
                    <a:pt x="440" y="104"/>
                  </a:lnTo>
                  <a:lnTo>
                    <a:pt x="431" y="100"/>
                  </a:lnTo>
                  <a:lnTo>
                    <a:pt x="401" y="95"/>
                  </a:lnTo>
                  <a:lnTo>
                    <a:pt x="353" y="82"/>
                  </a:lnTo>
                  <a:lnTo>
                    <a:pt x="309" y="26"/>
                  </a:lnTo>
                  <a:lnTo>
                    <a:pt x="300" y="17"/>
                  </a:lnTo>
                  <a:lnTo>
                    <a:pt x="283" y="8"/>
                  </a:lnTo>
                  <a:lnTo>
                    <a:pt x="261" y="4"/>
                  </a:lnTo>
                  <a:lnTo>
                    <a:pt x="235" y="0"/>
                  </a:lnTo>
                  <a:lnTo>
                    <a:pt x="213" y="0"/>
                  </a:lnTo>
                  <a:lnTo>
                    <a:pt x="192" y="8"/>
                  </a:lnTo>
                  <a:lnTo>
                    <a:pt x="183" y="13"/>
                  </a:lnTo>
                  <a:lnTo>
                    <a:pt x="179" y="21"/>
                  </a:lnTo>
                  <a:lnTo>
                    <a:pt x="174" y="34"/>
                  </a:lnTo>
                  <a:lnTo>
                    <a:pt x="170" y="47"/>
                  </a:lnTo>
                  <a:lnTo>
                    <a:pt x="166" y="56"/>
                  </a:lnTo>
                  <a:lnTo>
                    <a:pt x="148" y="69"/>
                  </a:lnTo>
                  <a:lnTo>
                    <a:pt x="105" y="87"/>
                  </a:lnTo>
                  <a:lnTo>
                    <a:pt x="52" y="104"/>
                  </a:lnTo>
                  <a:lnTo>
                    <a:pt x="31" y="117"/>
                  </a:lnTo>
                  <a:lnTo>
                    <a:pt x="13" y="126"/>
                  </a:lnTo>
                  <a:lnTo>
                    <a:pt x="0" y="139"/>
                  </a:lnTo>
                  <a:lnTo>
                    <a:pt x="0" y="143"/>
                  </a:lnTo>
                  <a:lnTo>
                    <a:pt x="4" y="152"/>
                  </a:lnTo>
                  <a:lnTo>
                    <a:pt x="18" y="161"/>
                  </a:lnTo>
                  <a:lnTo>
                    <a:pt x="48" y="174"/>
                  </a:lnTo>
                  <a:lnTo>
                    <a:pt x="78" y="187"/>
                  </a:lnTo>
                  <a:lnTo>
                    <a:pt x="96" y="200"/>
                  </a:lnTo>
                  <a:lnTo>
                    <a:pt x="105" y="213"/>
                  </a:lnTo>
                  <a:lnTo>
                    <a:pt x="105" y="222"/>
                  </a:lnTo>
                  <a:lnTo>
                    <a:pt x="100" y="230"/>
                  </a:lnTo>
                  <a:lnTo>
                    <a:pt x="96" y="239"/>
                  </a:lnTo>
                  <a:lnTo>
                    <a:pt x="87" y="248"/>
                  </a:lnTo>
                  <a:lnTo>
                    <a:pt x="92" y="335"/>
                  </a:lnTo>
                  <a:lnTo>
                    <a:pt x="92" y="339"/>
                  </a:lnTo>
                  <a:lnTo>
                    <a:pt x="96" y="356"/>
                  </a:lnTo>
                  <a:lnTo>
                    <a:pt x="92" y="378"/>
                  </a:lnTo>
                  <a:lnTo>
                    <a:pt x="87" y="387"/>
                  </a:lnTo>
                  <a:lnTo>
                    <a:pt x="78" y="396"/>
                  </a:lnTo>
                  <a:lnTo>
                    <a:pt x="83" y="400"/>
                  </a:lnTo>
                  <a:lnTo>
                    <a:pt x="96" y="409"/>
                  </a:lnTo>
                  <a:lnTo>
                    <a:pt x="96" y="413"/>
                  </a:lnTo>
                  <a:lnTo>
                    <a:pt x="96" y="422"/>
                  </a:lnTo>
                  <a:lnTo>
                    <a:pt x="92" y="435"/>
                  </a:lnTo>
                  <a:lnTo>
                    <a:pt x="83" y="448"/>
                  </a:lnTo>
                  <a:lnTo>
                    <a:pt x="65" y="465"/>
                  </a:lnTo>
                  <a:lnTo>
                    <a:pt x="52" y="487"/>
                  </a:lnTo>
                  <a:lnTo>
                    <a:pt x="39" y="509"/>
                  </a:lnTo>
                  <a:lnTo>
                    <a:pt x="31" y="535"/>
                  </a:lnTo>
                  <a:lnTo>
                    <a:pt x="22" y="561"/>
                  </a:lnTo>
                  <a:lnTo>
                    <a:pt x="22" y="587"/>
                  </a:lnTo>
                  <a:lnTo>
                    <a:pt x="22" y="605"/>
                  </a:lnTo>
                  <a:lnTo>
                    <a:pt x="31" y="622"/>
                  </a:lnTo>
                  <a:lnTo>
                    <a:pt x="61" y="657"/>
                  </a:lnTo>
                  <a:lnTo>
                    <a:pt x="87" y="687"/>
                  </a:lnTo>
                  <a:lnTo>
                    <a:pt x="96" y="696"/>
                  </a:lnTo>
                  <a:lnTo>
                    <a:pt x="109" y="705"/>
                  </a:lnTo>
                  <a:lnTo>
                    <a:pt x="122" y="705"/>
                  </a:lnTo>
                  <a:lnTo>
                    <a:pt x="135" y="696"/>
                  </a:lnTo>
                  <a:lnTo>
                    <a:pt x="144" y="692"/>
                  </a:lnTo>
                  <a:lnTo>
                    <a:pt x="170" y="683"/>
                  </a:lnTo>
                  <a:lnTo>
                    <a:pt x="183" y="679"/>
                  </a:lnTo>
                  <a:lnTo>
                    <a:pt x="196" y="679"/>
                  </a:lnTo>
                  <a:lnTo>
                    <a:pt x="209" y="683"/>
                  </a:lnTo>
                  <a:lnTo>
                    <a:pt x="218" y="692"/>
                  </a:lnTo>
                  <a:lnTo>
                    <a:pt x="231" y="705"/>
                  </a:lnTo>
                  <a:lnTo>
                    <a:pt x="244" y="713"/>
                  </a:lnTo>
                  <a:lnTo>
                    <a:pt x="261" y="718"/>
                  </a:lnTo>
                  <a:lnTo>
                    <a:pt x="279" y="722"/>
                  </a:lnTo>
                  <a:lnTo>
                    <a:pt x="314" y="722"/>
                  </a:lnTo>
                  <a:lnTo>
                    <a:pt x="340" y="718"/>
                  </a:lnTo>
                  <a:lnTo>
                    <a:pt x="470" y="700"/>
                  </a:lnTo>
                  <a:lnTo>
                    <a:pt x="592" y="792"/>
                  </a:lnTo>
                  <a:lnTo>
                    <a:pt x="627" y="905"/>
                  </a:lnTo>
                  <a:lnTo>
                    <a:pt x="601" y="953"/>
                  </a:lnTo>
                  <a:lnTo>
                    <a:pt x="588" y="1005"/>
                  </a:lnTo>
                  <a:lnTo>
                    <a:pt x="566" y="1040"/>
                  </a:lnTo>
                  <a:lnTo>
                    <a:pt x="588" y="1109"/>
                  </a:lnTo>
                  <a:lnTo>
                    <a:pt x="636" y="1083"/>
                  </a:lnTo>
                  <a:lnTo>
                    <a:pt x="757" y="1075"/>
                  </a:lnTo>
                  <a:lnTo>
                    <a:pt x="805" y="1079"/>
                  </a:lnTo>
                  <a:lnTo>
                    <a:pt x="845" y="1079"/>
                  </a:lnTo>
                  <a:lnTo>
                    <a:pt x="875" y="1079"/>
                  </a:lnTo>
                  <a:lnTo>
                    <a:pt x="888" y="1075"/>
                  </a:lnTo>
                  <a:lnTo>
                    <a:pt x="901" y="1079"/>
                  </a:lnTo>
                  <a:lnTo>
                    <a:pt x="923" y="1092"/>
                  </a:lnTo>
                  <a:lnTo>
                    <a:pt x="936" y="1109"/>
                  </a:lnTo>
                  <a:lnTo>
                    <a:pt x="945" y="1118"/>
                  </a:lnTo>
                  <a:lnTo>
                    <a:pt x="949" y="1070"/>
                  </a:lnTo>
                  <a:lnTo>
                    <a:pt x="949" y="1031"/>
                  </a:lnTo>
                  <a:lnTo>
                    <a:pt x="953" y="1009"/>
                  </a:lnTo>
                  <a:lnTo>
                    <a:pt x="962" y="996"/>
                  </a:lnTo>
                  <a:lnTo>
                    <a:pt x="971" y="988"/>
                  </a:lnTo>
                  <a:lnTo>
                    <a:pt x="979" y="983"/>
                  </a:lnTo>
                  <a:lnTo>
                    <a:pt x="997" y="979"/>
                  </a:lnTo>
                  <a:lnTo>
                    <a:pt x="1006" y="979"/>
                  </a:lnTo>
                  <a:lnTo>
                    <a:pt x="1014" y="975"/>
                  </a:lnTo>
                  <a:lnTo>
                    <a:pt x="1036" y="966"/>
                  </a:lnTo>
                  <a:lnTo>
                    <a:pt x="1062" y="940"/>
                  </a:lnTo>
                  <a:lnTo>
                    <a:pt x="1075" y="927"/>
                  </a:lnTo>
                  <a:lnTo>
                    <a:pt x="1088" y="905"/>
                  </a:lnTo>
                  <a:lnTo>
                    <a:pt x="1093" y="887"/>
                  </a:lnTo>
                  <a:lnTo>
                    <a:pt x="1093" y="883"/>
                  </a:lnTo>
                  <a:lnTo>
                    <a:pt x="1088" y="879"/>
                  </a:lnTo>
                  <a:lnTo>
                    <a:pt x="1080" y="879"/>
                  </a:lnTo>
                  <a:lnTo>
                    <a:pt x="1062" y="879"/>
                  </a:lnTo>
                  <a:lnTo>
                    <a:pt x="1032" y="892"/>
                  </a:lnTo>
                  <a:lnTo>
                    <a:pt x="1019" y="901"/>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75" name="Freeform 21"/>
            <p:cNvSpPr>
              <a:spLocks/>
            </p:cNvSpPr>
            <p:nvPr/>
          </p:nvSpPr>
          <p:spPr bwMode="auto">
            <a:xfrm>
              <a:off x="6010275" y="2387600"/>
              <a:ext cx="2017712" cy="1720850"/>
            </a:xfrm>
            <a:custGeom>
              <a:avLst/>
              <a:gdLst>
                <a:gd name="T0" fmla="*/ 1271 w 1271"/>
                <a:gd name="T1" fmla="*/ 0 h 1084"/>
                <a:gd name="T2" fmla="*/ 1249 w 1271"/>
                <a:gd name="T3" fmla="*/ 30 h 1084"/>
                <a:gd name="T4" fmla="*/ 1214 w 1271"/>
                <a:gd name="T5" fmla="*/ 61 h 1084"/>
                <a:gd name="T6" fmla="*/ 1197 w 1271"/>
                <a:gd name="T7" fmla="*/ 69 h 1084"/>
                <a:gd name="T8" fmla="*/ 1140 w 1271"/>
                <a:gd name="T9" fmla="*/ 148 h 1084"/>
                <a:gd name="T10" fmla="*/ 1088 w 1271"/>
                <a:gd name="T11" fmla="*/ 213 h 1084"/>
                <a:gd name="T12" fmla="*/ 1027 w 1271"/>
                <a:gd name="T13" fmla="*/ 257 h 1084"/>
                <a:gd name="T14" fmla="*/ 1023 w 1271"/>
                <a:gd name="T15" fmla="*/ 261 h 1084"/>
                <a:gd name="T16" fmla="*/ 1006 w 1271"/>
                <a:gd name="T17" fmla="*/ 296 h 1084"/>
                <a:gd name="T18" fmla="*/ 1006 w 1271"/>
                <a:gd name="T19" fmla="*/ 331 h 1084"/>
                <a:gd name="T20" fmla="*/ 962 w 1271"/>
                <a:gd name="T21" fmla="*/ 326 h 1084"/>
                <a:gd name="T22" fmla="*/ 905 w 1271"/>
                <a:gd name="T23" fmla="*/ 335 h 1084"/>
                <a:gd name="T24" fmla="*/ 840 w 1271"/>
                <a:gd name="T25" fmla="*/ 379 h 1084"/>
                <a:gd name="T26" fmla="*/ 814 w 1271"/>
                <a:gd name="T27" fmla="*/ 413 h 1084"/>
                <a:gd name="T28" fmla="*/ 784 w 1271"/>
                <a:gd name="T29" fmla="*/ 439 h 1084"/>
                <a:gd name="T30" fmla="*/ 710 w 1271"/>
                <a:gd name="T31" fmla="*/ 431 h 1084"/>
                <a:gd name="T32" fmla="*/ 636 w 1271"/>
                <a:gd name="T33" fmla="*/ 431 h 1084"/>
                <a:gd name="T34" fmla="*/ 588 w 1271"/>
                <a:gd name="T35" fmla="*/ 439 h 1084"/>
                <a:gd name="T36" fmla="*/ 562 w 1271"/>
                <a:gd name="T37" fmla="*/ 453 h 1084"/>
                <a:gd name="T38" fmla="*/ 544 w 1271"/>
                <a:gd name="T39" fmla="*/ 479 h 1084"/>
                <a:gd name="T40" fmla="*/ 544 w 1271"/>
                <a:gd name="T41" fmla="*/ 492 h 1084"/>
                <a:gd name="T42" fmla="*/ 535 w 1271"/>
                <a:gd name="T43" fmla="*/ 513 h 1084"/>
                <a:gd name="T44" fmla="*/ 518 w 1271"/>
                <a:gd name="T45" fmla="*/ 522 h 1084"/>
                <a:gd name="T46" fmla="*/ 470 w 1271"/>
                <a:gd name="T47" fmla="*/ 526 h 1084"/>
                <a:gd name="T48" fmla="*/ 457 w 1271"/>
                <a:gd name="T49" fmla="*/ 531 h 1084"/>
                <a:gd name="T50" fmla="*/ 392 w 1271"/>
                <a:gd name="T51" fmla="*/ 587 h 1084"/>
                <a:gd name="T52" fmla="*/ 353 w 1271"/>
                <a:gd name="T53" fmla="*/ 640 h 1084"/>
                <a:gd name="T54" fmla="*/ 309 w 1271"/>
                <a:gd name="T55" fmla="*/ 705 h 1084"/>
                <a:gd name="T56" fmla="*/ 200 w 1271"/>
                <a:gd name="T57" fmla="*/ 836 h 1084"/>
                <a:gd name="T58" fmla="*/ 157 w 1271"/>
                <a:gd name="T59" fmla="*/ 866 h 1084"/>
                <a:gd name="T60" fmla="*/ 39 w 1271"/>
                <a:gd name="T61" fmla="*/ 918 h 1084"/>
                <a:gd name="T62" fmla="*/ 26 w 1271"/>
                <a:gd name="T63" fmla="*/ 918 h 1084"/>
                <a:gd name="T64" fmla="*/ 9 w 1271"/>
                <a:gd name="T65" fmla="*/ 936 h 1084"/>
                <a:gd name="T66" fmla="*/ 0 w 1271"/>
                <a:gd name="T67" fmla="*/ 970 h 1084"/>
                <a:gd name="T68" fmla="*/ 26 w 1271"/>
                <a:gd name="T69" fmla="*/ 1027 h 10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084">
                  <a:moveTo>
                    <a:pt x="1271" y="0"/>
                  </a:moveTo>
                  <a:lnTo>
                    <a:pt x="1271" y="0"/>
                  </a:lnTo>
                  <a:lnTo>
                    <a:pt x="1267" y="9"/>
                  </a:lnTo>
                  <a:lnTo>
                    <a:pt x="1249" y="30"/>
                  </a:lnTo>
                  <a:lnTo>
                    <a:pt x="1228" y="52"/>
                  </a:lnTo>
                  <a:lnTo>
                    <a:pt x="1214" y="61"/>
                  </a:lnTo>
                  <a:lnTo>
                    <a:pt x="1197" y="69"/>
                  </a:lnTo>
                  <a:lnTo>
                    <a:pt x="1184" y="91"/>
                  </a:lnTo>
                  <a:lnTo>
                    <a:pt x="1140" y="148"/>
                  </a:lnTo>
                  <a:lnTo>
                    <a:pt x="1119" y="183"/>
                  </a:lnTo>
                  <a:lnTo>
                    <a:pt x="1088" y="213"/>
                  </a:lnTo>
                  <a:lnTo>
                    <a:pt x="1058" y="239"/>
                  </a:lnTo>
                  <a:lnTo>
                    <a:pt x="1027" y="257"/>
                  </a:lnTo>
                  <a:lnTo>
                    <a:pt x="1023" y="261"/>
                  </a:lnTo>
                  <a:lnTo>
                    <a:pt x="1014" y="274"/>
                  </a:lnTo>
                  <a:lnTo>
                    <a:pt x="1006" y="296"/>
                  </a:lnTo>
                  <a:lnTo>
                    <a:pt x="1006" y="331"/>
                  </a:lnTo>
                  <a:lnTo>
                    <a:pt x="984" y="326"/>
                  </a:lnTo>
                  <a:lnTo>
                    <a:pt x="962" y="326"/>
                  </a:lnTo>
                  <a:lnTo>
                    <a:pt x="936" y="331"/>
                  </a:lnTo>
                  <a:lnTo>
                    <a:pt x="905" y="335"/>
                  </a:lnTo>
                  <a:lnTo>
                    <a:pt x="871" y="352"/>
                  </a:lnTo>
                  <a:lnTo>
                    <a:pt x="840" y="379"/>
                  </a:lnTo>
                  <a:lnTo>
                    <a:pt x="827" y="392"/>
                  </a:lnTo>
                  <a:lnTo>
                    <a:pt x="814" y="413"/>
                  </a:lnTo>
                  <a:lnTo>
                    <a:pt x="784" y="439"/>
                  </a:lnTo>
                  <a:lnTo>
                    <a:pt x="710" y="431"/>
                  </a:lnTo>
                  <a:lnTo>
                    <a:pt x="675" y="431"/>
                  </a:lnTo>
                  <a:lnTo>
                    <a:pt x="636" y="431"/>
                  </a:lnTo>
                  <a:lnTo>
                    <a:pt x="588" y="439"/>
                  </a:lnTo>
                  <a:lnTo>
                    <a:pt x="579" y="444"/>
                  </a:lnTo>
                  <a:lnTo>
                    <a:pt x="562" y="453"/>
                  </a:lnTo>
                  <a:lnTo>
                    <a:pt x="548" y="470"/>
                  </a:lnTo>
                  <a:lnTo>
                    <a:pt x="544" y="479"/>
                  </a:lnTo>
                  <a:lnTo>
                    <a:pt x="544" y="492"/>
                  </a:lnTo>
                  <a:lnTo>
                    <a:pt x="540" y="505"/>
                  </a:lnTo>
                  <a:lnTo>
                    <a:pt x="535" y="513"/>
                  </a:lnTo>
                  <a:lnTo>
                    <a:pt x="527" y="518"/>
                  </a:lnTo>
                  <a:lnTo>
                    <a:pt x="518" y="522"/>
                  </a:lnTo>
                  <a:lnTo>
                    <a:pt x="492" y="526"/>
                  </a:lnTo>
                  <a:lnTo>
                    <a:pt x="470" y="526"/>
                  </a:lnTo>
                  <a:lnTo>
                    <a:pt x="457" y="531"/>
                  </a:lnTo>
                  <a:lnTo>
                    <a:pt x="431" y="553"/>
                  </a:lnTo>
                  <a:lnTo>
                    <a:pt x="392" y="587"/>
                  </a:lnTo>
                  <a:lnTo>
                    <a:pt x="374" y="609"/>
                  </a:lnTo>
                  <a:lnTo>
                    <a:pt x="353" y="640"/>
                  </a:lnTo>
                  <a:lnTo>
                    <a:pt x="309" y="705"/>
                  </a:lnTo>
                  <a:lnTo>
                    <a:pt x="257" y="770"/>
                  </a:lnTo>
                  <a:lnTo>
                    <a:pt x="200" y="836"/>
                  </a:lnTo>
                  <a:lnTo>
                    <a:pt x="157" y="866"/>
                  </a:lnTo>
                  <a:lnTo>
                    <a:pt x="104" y="892"/>
                  </a:lnTo>
                  <a:lnTo>
                    <a:pt x="39" y="918"/>
                  </a:lnTo>
                  <a:lnTo>
                    <a:pt x="26" y="918"/>
                  </a:lnTo>
                  <a:lnTo>
                    <a:pt x="17" y="927"/>
                  </a:lnTo>
                  <a:lnTo>
                    <a:pt x="9" y="936"/>
                  </a:lnTo>
                  <a:lnTo>
                    <a:pt x="0" y="949"/>
                  </a:lnTo>
                  <a:lnTo>
                    <a:pt x="0" y="970"/>
                  </a:lnTo>
                  <a:lnTo>
                    <a:pt x="9" y="992"/>
                  </a:lnTo>
                  <a:lnTo>
                    <a:pt x="26" y="1027"/>
                  </a:lnTo>
                  <a:lnTo>
                    <a:pt x="74" y="1084"/>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76" name="Freeform 22"/>
            <p:cNvSpPr>
              <a:spLocks/>
            </p:cNvSpPr>
            <p:nvPr/>
          </p:nvSpPr>
          <p:spPr bwMode="auto">
            <a:xfrm>
              <a:off x="5284788" y="4011613"/>
              <a:ext cx="352425" cy="138113"/>
            </a:xfrm>
            <a:custGeom>
              <a:avLst/>
              <a:gdLst>
                <a:gd name="T0" fmla="*/ 0 w 222"/>
                <a:gd name="T1" fmla="*/ 8 h 87"/>
                <a:gd name="T2" fmla="*/ 0 w 222"/>
                <a:gd name="T3" fmla="*/ 8 h 87"/>
                <a:gd name="T4" fmla="*/ 13 w 222"/>
                <a:gd name="T5" fmla="*/ 13 h 87"/>
                <a:gd name="T6" fmla="*/ 26 w 222"/>
                <a:gd name="T7" fmla="*/ 8 h 87"/>
                <a:gd name="T8" fmla="*/ 52 w 222"/>
                <a:gd name="T9" fmla="*/ 4 h 87"/>
                <a:gd name="T10" fmla="*/ 52 w 222"/>
                <a:gd name="T11" fmla="*/ 4 h 87"/>
                <a:gd name="T12" fmla="*/ 61 w 222"/>
                <a:gd name="T13" fmla="*/ 0 h 87"/>
                <a:gd name="T14" fmla="*/ 78 w 222"/>
                <a:gd name="T15" fmla="*/ 0 h 87"/>
                <a:gd name="T16" fmla="*/ 91 w 222"/>
                <a:gd name="T17" fmla="*/ 4 h 87"/>
                <a:gd name="T18" fmla="*/ 104 w 222"/>
                <a:gd name="T19" fmla="*/ 13 h 87"/>
                <a:gd name="T20" fmla="*/ 117 w 222"/>
                <a:gd name="T21" fmla="*/ 21 h 87"/>
                <a:gd name="T22" fmla="*/ 126 w 222"/>
                <a:gd name="T23" fmla="*/ 35 h 87"/>
                <a:gd name="T24" fmla="*/ 139 w 222"/>
                <a:gd name="T25" fmla="*/ 52 h 87"/>
                <a:gd name="T26" fmla="*/ 144 w 222"/>
                <a:gd name="T27" fmla="*/ 69 h 87"/>
                <a:gd name="T28" fmla="*/ 144 w 222"/>
                <a:gd name="T29" fmla="*/ 69 h 87"/>
                <a:gd name="T30" fmla="*/ 148 w 222"/>
                <a:gd name="T31" fmla="*/ 74 h 87"/>
                <a:gd name="T32" fmla="*/ 161 w 222"/>
                <a:gd name="T33" fmla="*/ 78 h 87"/>
                <a:gd name="T34" fmla="*/ 187 w 222"/>
                <a:gd name="T35" fmla="*/ 87 h 87"/>
                <a:gd name="T36" fmla="*/ 222 w 222"/>
                <a:gd name="T37" fmla="*/ 82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 h="87">
                  <a:moveTo>
                    <a:pt x="0" y="8"/>
                  </a:moveTo>
                  <a:lnTo>
                    <a:pt x="0" y="8"/>
                  </a:lnTo>
                  <a:lnTo>
                    <a:pt x="13" y="13"/>
                  </a:lnTo>
                  <a:lnTo>
                    <a:pt x="26" y="8"/>
                  </a:lnTo>
                  <a:lnTo>
                    <a:pt x="52" y="4"/>
                  </a:lnTo>
                  <a:lnTo>
                    <a:pt x="61" y="0"/>
                  </a:lnTo>
                  <a:lnTo>
                    <a:pt x="78" y="0"/>
                  </a:lnTo>
                  <a:lnTo>
                    <a:pt x="91" y="4"/>
                  </a:lnTo>
                  <a:lnTo>
                    <a:pt x="104" y="13"/>
                  </a:lnTo>
                  <a:lnTo>
                    <a:pt x="117" y="21"/>
                  </a:lnTo>
                  <a:lnTo>
                    <a:pt x="126" y="35"/>
                  </a:lnTo>
                  <a:lnTo>
                    <a:pt x="139" y="52"/>
                  </a:lnTo>
                  <a:lnTo>
                    <a:pt x="144" y="69"/>
                  </a:lnTo>
                  <a:lnTo>
                    <a:pt x="148" y="74"/>
                  </a:lnTo>
                  <a:lnTo>
                    <a:pt x="161" y="78"/>
                  </a:lnTo>
                  <a:lnTo>
                    <a:pt x="187" y="87"/>
                  </a:lnTo>
                  <a:lnTo>
                    <a:pt x="222" y="82"/>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77" name="Freeform 23"/>
            <p:cNvSpPr>
              <a:spLocks/>
            </p:cNvSpPr>
            <p:nvPr/>
          </p:nvSpPr>
          <p:spPr bwMode="auto">
            <a:xfrm>
              <a:off x="4787900" y="3990975"/>
              <a:ext cx="904875" cy="449263"/>
            </a:xfrm>
            <a:custGeom>
              <a:avLst/>
              <a:gdLst>
                <a:gd name="T0" fmla="*/ 535 w 570"/>
                <a:gd name="T1" fmla="*/ 95 h 283"/>
                <a:gd name="T2" fmla="*/ 500 w 570"/>
                <a:gd name="T3" fmla="*/ 95 h 283"/>
                <a:gd name="T4" fmla="*/ 461 w 570"/>
                <a:gd name="T5" fmla="*/ 87 h 283"/>
                <a:gd name="T6" fmla="*/ 457 w 570"/>
                <a:gd name="T7" fmla="*/ 82 h 283"/>
                <a:gd name="T8" fmla="*/ 439 w 570"/>
                <a:gd name="T9" fmla="*/ 48 h 283"/>
                <a:gd name="T10" fmla="*/ 417 w 570"/>
                <a:gd name="T11" fmla="*/ 21 h 283"/>
                <a:gd name="T12" fmla="*/ 391 w 570"/>
                <a:gd name="T13" fmla="*/ 13 h 283"/>
                <a:gd name="T14" fmla="*/ 361 w 570"/>
                <a:gd name="T15" fmla="*/ 17 h 283"/>
                <a:gd name="T16" fmla="*/ 343 w 570"/>
                <a:gd name="T17" fmla="*/ 21 h 283"/>
                <a:gd name="T18" fmla="*/ 317 w 570"/>
                <a:gd name="T19" fmla="*/ 21 h 283"/>
                <a:gd name="T20" fmla="*/ 313 w 570"/>
                <a:gd name="T21" fmla="*/ 21 h 283"/>
                <a:gd name="T22" fmla="*/ 300 w 570"/>
                <a:gd name="T23" fmla="*/ 91 h 283"/>
                <a:gd name="T24" fmla="*/ 287 w 570"/>
                <a:gd name="T25" fmla="*/ 87 h 283"/>
                <a:gd name="T26" fmla="*/ 265 w 570"/>
                <a:gd name="T27" fmla="*/ 56 h 283"/>
                <a:gd name="T28" fmla="*/ 239 w 570"/>
                <a:gd name="T29" fmla="*/ 43 h 283"/>
                <a:gd name="T30" fmla="*/ 134 w 570"/>
                <a:gd name="T31" fmla="*/ 4 h 283"/>
                <a:gd name="T32" fmla="*/ 104 w 570"/>
                <a:gd name="T33" fmla="*/ 0 h 283"/>
                <a:gd name="T34" fmla="*/ 65 w 570"/>
                <a:gd name="T35" fmla="*/ 13 h 283"/>
                <a:gd name="T36" fmla="*/ 21 w 570"/>
                <a:gd name="T37" fmla="*/ 48 h 283"/>
                <a:gd name="T38" fmla="*/ 0 w 570"/>
                <a:gd name="T39" fmla="*/ 78 h 283"/>
                <a:gd name="T40" fmla="*/ 0 w 570"/>
                <a:gd name="T41" fmla="*/ 78 h 283"/>
                <a:gd name="T42" fmla="*/ 26 w 570"/>
                <a:gd name="T43" fmla="*/ 78 h 283"/>
                <a:gd name="T44" fmla="*/ 30 w 570"/>
                <a:gd name="T45" fmla="*/ 95 h 283"/>
                <a:gd name="T46" fmla="*/ 52 w 570"/>
                <a:gd name="T47" fmla="*/ 152 h 283"/>
                <a:gd name="T48" fmla="*/ 82 w 570"/>
                <a:gd name="T49" fmla="*/ 200 h 283"/>
                <a:gd name="T50" fmla="*/ 104 w 570"/>
                <a:gd name="T51" fmla="*/ 222 h 283"/>
                <a:gd name="T52" fmla="*/ 113 w 570"/>
                <a:gd name="T53" fmla="*/ 248 h 283"/>
                <a:gd name="T54" fmla="*/ 126 w 570"/>
                <a:gd name="T55" fmla="*/ 265 h 283"/>
                <a:gd name="T56" fmla="*/ 130 w 570"/>
                <a:gd name="T57" fmla="*/ 256 h 283"/>
                <a:gd name="T58" fmla="*/ 148 w 570"/>
                <a:gd name="T59" fmla="*/ 243 h 283"/>
                <a:gd name="T60" fmla="*/ 174 w 570"/>
                <a:gd name="T61" fmla="*/ 243 h 283"/>
                <a:gd name="T62" fmla="*/ 187 w 570"/>
                <a:gd name="T63" fmla="*/ 248 h 283"/>
                <a:gd name="T64" fmla="*/ 226 w 570"/>
                <a:gd name="T65" fmla="*/ 252 h 283"/>
                <a:gd name="T66" fmla="*/ 304 w 570"/>
                <a:gd name="T67" fmla="*/ 235 h 283"/>
                <a:gd name="T68" fmla="*/ 435 w 570"/>
                <a:gd name="T69" fmla="*/ 196 h 283"/>
                <a:gd name="T70" fmla="*/ 444 w 570"/>
                <a:gd name="T71" fmla="*/ 196 h 283"/>
                <a:gd name="T72" fmla="*/ 474 w 570"/>
                <a:gd name="T73" fmla="*/ 213 h 283"/>
                <a:gd name="T74" fmla="*/ 491 w 570"/>
                <a:gd name="T75" fmla="*/ 248 h 283"/>
                <a:gd name="T76" fmla="*/ 491 w 570"/>
                <a:gd name="T77" fmla="*/ 274 h 283"/>
                <a:gd name="T78" fmla="*/ 518 w 570"/>
                <a:gd name="T79" fmla="*/ 283 h 283"/>
                <a:gd name="T80" fmla="*/ 539 w 570"/>
                <a:gd name="T81" fmla="*/ 278 h 283"/>
                <a:gd name="T82" fmla="*/ 561 w 570"/>
                <a:gd name="T83" fmla="*/ 256 h 283"/>
                <a:gd name="T84" fmla="*/ 570 w 570"/>
                <a:gd name="T85" fmla="*/ 239 h 283"/>
                <a:gd name="T86" fmla="*/ 561 w 570"/>
                <a:gd name="T87" fmla="*/ 222 h 283"/>
                <a:gd name="T88" fmla="*/ 531 w 570"/>
                <a:gd name="T89" fmla="*/ 209 h 283"/>
                <a:gd name="T90" fmla="*/ 522 w 570"/>
                <a:gd name="T91" fmla="*/ 204 h 283"/>
                <a:gd name="T92" fmla="*/ 513 w 570"/>
                <a:gd name="T93" fmla="*/ 200 h 283"/>
                <a:gd name="T94" fmla="*/ 518 w 570"/>
                <a:gd name="T95" fmla="*/ 191 h 283"/>
                <a:gd name="T96" fmla="*/ 544 w 570"/>
                <a:gd name="T97" fmla="*/ 178 h 283"/>
                <a:gd name="T98" fmla="*/ 561 w 570"/>
                <a:gd name="T99" fmla="*/ 161 h 283"/>
                <a:gd name="T100" fmla="*/ 561 w 570"/>
                <a:gd name="T101" fmla="*/ 152 h 283"/>
                <a:gd name="T102" fmla="*/ 535 w 570"/>
                <a:gd name="T103" fmla="*/ 143 h 283"/>
                <a:gd name="T104" fmla="*/ 526 w 570"/>
                <a:gd name="T105" fmla="*/ 143 h 283"/>
                <a:gd name="T106" fmla="*/ 513 w 570"/>
                <a:gd name="T107" fmla="*/ 135 h 283"/>
                <a:gd name="T108" fmla="*/ 522 w 570"/>
                <a:gd name="T109" fmla="*/ 113 h 283"/>
                <a:gd name="T110" fmla="*/ 535 w 570"/>
                <a:gd name="T111" fmla="*/ 95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283">
                  <a:moveTo>
                    <a:pt x="535" y="95"/>
                  </a:moveTo>
                  <a:lnTo>
                    <a:pt x="535" y="95"/>
                  </a:lnTo>
                  <a:lnTo>
                    <a:pt x="500" y="95"/>
                  </a:lnTo>
                  <a:lnTo>
                    <a:pt x="474" y="91"/>
                  </a:lnTo>
                  <a:lnTo>
                    <a:pt x="461" y="87"/>
                  </a:lnTo>
                  <a:lnTo>
                    <a:pt x="457" y="82"/>
                  </a:lnTo>
                  <a:lnTo>
                    <a:pt x="452" y="61"/>
                  </a:lnTo>
                  <a:lnTo>
                    <a:pt x="439" y="48"/>
                  </a:lnTo>
                  <a:lnTo>
                    <a:pt x="430" y="34"/>
                  </a:lnTo>
                  <a:lnTo>
                    <a:pt x="417" y="21"/>
                  </a:lnTo>
                  <a:lnTo>
                    <a:pt x="404" y="17"/>
                  </a:lnTo>
                  <a:lnTo>
                    <a:pt x="391" y="13"/>
                  </a:lnTo>
                  <a:lnTo>
                    <a:pt x="374" y="13"/>
                  </a:lnTo>
                  <a:lnTo>
                    <a:pt x="361" y="17"/>
                  </a:lnTo>
                  <a:lnTo>
                    <a:pt x="343" y="21"/>
                  </a:lnTo>
                  <a:lnTo>
                    <a:pt x="326" y="21"/>
                  </a:lnTo>
                  <a:lnTo>
                    <a:pt x="317" y="21"/>
                  </a:lnTo>
                  <a:lnTo>
                    <a:pt x="313" y="21"/>
                  </a:lnTo>
                  <a:lnTo>
                    <a:pt x="313" y="39"/>
                  </a:lnTo>
                  <a:lnTo>
                    <a:pt x="300" y="91"/>
                  </a:lnTo>
                  <a:lnTo>
                    <a:pt x="287" y="87"/>
                  </a:lnTo>
                  <a:lnTo>
                    <a:pt x="278" y="69"/>
                  </a:lnTo>
                  <a:lnTo>
                    <a:pt x="265" y="56"/>
                  </a:lnTo>
                  <a:lnTo>
                    <a:pt x="239" y="43"/>
                  </a:lnTo>
                  <a:lnTo>
                    <a:pt x="134" y="4"/>
                  </a:lnTo>
                  <a:lnTo>
                    <a:pt x="121" y="0"/>
                  </a:lnTo>
                  <a:lnTo>
                    <a:pt x="104" y="0"/>
                  </a:lnTo>
                  <a:lnTo>
                    <a:pt x="87" y="4"/>
                  </a:lnTo>
                  <a:lnTo>
                    <a:pt x="65" y="13"/>
                  </a:lnTo>
                  <a:lnTo>
                    <a:pt x="43" y="26"/>
                  </a:lnTo>
                  <a:lnTo>
                    <a:pt x="21" y="48"/>
                  </a:lnTo>
                  <a:lnTo>
                    <a:pt x="0" y="78"/>
                  </a:lnTo>
                  <a:lnTo>
                    <a:pt x="26" y="78"/>
                  </a:lnTo>
                  <a:lnTo>
                    <a:pt x="30" y="95"/>
                  </a:lnTo>
                  <a:lnTo>
                    <a:pt x="39" y="130"/>
                  </a:lnTo>
                  <a:lnTo>
                    <a:pt x="52" y="152"/>
                  </a:lnTo>
                  <a:lnTo>
                    <a:pt x="65" y="174"/>
                  </a:lnTo>
                  <a:lnTo>
                    <a:pt x="82" y="200"/>
                  </a:lnTo>
                  <a:lnTo>
                    <a:pt x="104" y="222"/>
                  </a:lnTo>
                  <a:lnTo>
                    <a:pt x="113" y="235"/>
                  </a:lnTo>
                  <a:lnTo>
                    <a:pt x="113" y="248"/>
                  </a:lnTo>
                  <a:lnTo>
                    <a:pt x="108" y="265"/>
                  </a:lnTo>
                  <a:lnTo>
                    <a:pt x="126" y="265"/>
                  </a:lnTo>
                  <a:lnTo>
                    <a:pt x="130" y="256"/>
                  </a:lnTo>
                  <a:lnTo>
                    <a:pt x="139" y="248"/>
                  </a:lnTo>
                  <a:lnTo>
                    <a:pt x="148" y="243"/>
                  </a:lnTo>
                  <a:lnTo>
                    <a:pt x="161" y="239"/>
                  </a:lnTo>
                  <a:lnTo>
                    <a:pt x="174" y="243"/>
                  </a:lnTo>
                  <a:lnTo>
                    <a:pt x="187" y="248"/>
                  </a:lnTo>
                  <a:lnTo>
                    <a:pt x="204" y="252"/>
                  </a:lnTo>
                  <a:lnTo>
                    <a:pt x="226" y="252"/>
                  </a:lnTo>
                  <a:lnTo>
                    <a:pt x="265" y="243"/>
                  </a:lnTo>
                  <a:lnTo>
                    <a:pt x="304" y="235"/>
                  </a:lnTo>
                  <a:lnTo>
                    <a:pt x="317" y="230"/>
                  </a:lnTo>
                  <a:lnTo>
                    <a:pt x="435" y="196"/>
                  </a:lnTo>
                  <a:lnTo>
                    <a:pt x="444" y="196"/>
                  </a:lnTo>
                  <a:lnTo>
                    <a:pt x="465" y="204"/>
                  </a:lnTo>
                  <a:lnTo>
                    <a:pt x="474" y="213"/>
                  </a:lnTo>
                  <a:lnTo>
                    <a:pt x="483" y="226"/>
                  </a:lnTo>
                  <a:lnTo>
                    <a:pt x="491" y="248"/>
                  </a:lnTo>
                  <a:lnTo>
                    <a:pt x="491" y="274"/>
                  </a:lnTo>
                  <a:lnTo>
                    <a:pt x="500" y="278"/>
                  </a:lnTo>
                  <a:lnTo>
                    <a:pt x="518" y="283"/>
                  </a:lnTo>
                  <a:lnTo>
                    <a:pt x="526" y="283"/>
                  </a:lnTo>
                  <a:lnTo>
                    <a:pt x="539" y="278"/>
                  </a:lnTo>
                  <a:lnTo>
                    <a:pt x="548" y="270"/>
                  </a:lnTo>
                  <a:lnTo>
                    <a:pt x="561" y="256"/>
                  </a:lnTo>
                  <a:lnTo>
                    <a:pt x="570" y="239"/>
                  </a:lnTo>
                  <a:lnTo>
                    <a:pt x="565" y="230"/>
                  </a:lnTo>
                  <a:lnTo>
                    <a:pt x="561" y="222"/>
                  </a:lnTo>
                  <a:lnTo>
                    <a:pt x="552" y="213"/>
                  </a:lnTo>
                  <a:lnTo>
                    <a:pt x="531" y="209"/>
                  </a:lnTo>
                  <a:lnTo>
                    <a:pt x="522" y="204"/>
                  </a:lnTo>
                  <a:lnTo>
                    <a:pt x="518" y="204"/>
                  </a:lnTo>
                  <a:lnTo>
                    <a:pt x="513" y="200"/>
                  </a:lnTo>
                  <a:lnTo>
                    <a:pt x="513" y="196"/>
                  </a:lnTo>
                  <a:lnTo>
                    <a:pt x="518" y="191"/>
                  </a:lnTo>
                  <a:lnTo>
                    <a:pt x="544" y="178"/>
                  </a:lnTo>
                  <a:lnTo>
                    <a:pt x="552" y="169"/>
                  </a:lnTo>
                  <a:lnTo>
                    <a:pt x="561" y="161"/>
                  </a:lnTo>
                  <a:lnTo>
                    <a:pt x="565" y="156"/>
                  </a:lnTo>
                  <a:lnTo>
                    <a:pt x="561" y="152"/>
                  </a:lnTo>
                  <a:lnTo>
                    <a:pt x="552" y="148"/>
                  </a:lnTo>
                  <a:lnTo>
                    <a:pt x="535" y="143"/>
                  </a:lnTo>
                  <a:lnTo>
                    <a:pt x="526" y="143"/>
                  </a:lnTo>
                  <a:lnTo>
                    <a:pt x="518" y="139"/>
                  </a:lnTo>
                  <a:lnTo>
                    <a:pt x="513" y="135"/>
                  </a:lnTo>
                  <a:lnTo>
                    <a:pt x="513" y="126"/>
                  </a:lnTo>
                  <a:lnTo>
                    <a:pt x="522" y="113"/>
                  </a:lnTo>
                  <a:lnTo>
                    <a:pt x="535" y="95"/>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78" name="Freeform 24"/>
            <p:cNvSpPr>
              <a:spLocks/>
            </p:cNvSpPr>
            <p:nvPr/>
          </p:nvSpPr>
          <p:spPr bwMode="auto">
            <a:xfrm>
              <a:off x="6410325" y="2006600"/>
              <a:ext cx="263525" cy="1368425"/>
            </a:xfrm>
            <a:custGeom>
              <a:avLst/>
              <a:gdLst>
                <a:gd name="T0" fmla="*/ 131 w 166"/>
                <a:gd name="T1" fmla="*/ 0 h 862"/>
                <a:gd name="T2" fmla="*/ 131 w 166"/>
                <a:gd name="T3" fmla="*/ 0 h 862"/>
                <a:gd name="T4" fmla="*/ 122 w 166"/>
                <a:gd name="T5" fmla="*/ 5 h 862"/>
                <a:gd name="T6" fmla="*/ 105 w 166"/>
                <a:gd name="T7" fmla="*/ 27 h 862"/>
                <a:gd name="T8" fmla="*/ 96 w 166"/>
                <a:gd name="T9" fmla="*/ 40 h 862"/>
                <a:gd name="T10" fmla="*/ 96 w 166"/>
                <a:gd name="T11" fmla="*/ 53 h 862"/>
                <a:gd name="T12" fmla="*/ 96 w 166"/>
                <a:gd name="T13" fmla="*/ 70 h 862"/>
                <a:gd name="T14" fmla="*/ 109 w 166"/>
                <a:gd name="T15" fmla="*/ 87 h 862"/>
                <a:gd name="T16" fmla="*/ 109 w 166"/>
                <a:gd name="T17" fmla="*/ 87 h 862"/>
                <a:gd name="T18" fmla="*/ 122 w 166"/>
                <a:gd name="T19" fmla="*/ 105 h 862"/>
                <a:gd name="T20" fmla="*/ 131 w 166"/>
                <a:gd name="T21" fmla="*/ 122 h 862"/>
                <a:gd name="T22" fmla="*/ 144 w 166"/>
                <a:gd name="T23" fmla="*/ 161 h 862"/>
                <a:gd name="T24" fmla="*/ 148 w 166"/>
                <a:gd name="T25" fmla="*/ 188 h 862"/>
                <a:gd name="T26" fmla="*/ 148 w 166"/>
                <a:gd name="T27" fmla="*/ 201 h 862"/>
                <a:gd name="T28" fmla="*/ 148 w 166"/>
                <a:gd name="T29" fmla="*/ 201 h 862"/>
                <a:gd name="T30" fmla="*/ 153 w 166"/>
                <a:gd name="T31" fmla="*/ 218 h 862"/>
                <a:gd name="T32" fmla="*/ 162 w 166"/>
                <a:gd name="T33" fmla="*/ 253 h 862"/>
                <a:gd name="T34" fmla="*/ 166 w 166"/>
                <a:gd name="T35" fmla="*/ 270 h 862"/>
                <a:gd name="T36" fmla="*/ 162 w 166"/>
                <a:gd name="T37" fmla="*/ 283 h 862"/>
                <a:gd name="T38" fmla="*/ 157 w 166"/>
                <a:gd name="T39" fmla="*/ 288 h 862"/>
                <a:gd name="T40" fmla="*/ 148 w 166"/>
                <a:gd name="T41" fmla="*/ 292 h 862"/>
                <a:gd name="T42" fmla="*/ 140 w 166"/>
                <a:gd name="T43" fmla="*/ 296 h 862"/>
                <a:gd name="T44" fmla="*/ 131 w 166"/>
                <a:gd name="T45" fmla="*/ 296 h 862"/>
                <a:gd name="T46" fmla="*/ 109 w 166"/>
                <a:gd name="T47" fmla="*/ 314 h 862"/>
                <a:gd name="T48" fmla="*/ 109 w 166"/>
                <a:gd name="T49" fmla="*/ 314 h 862"/>
                <a:gd name="T50" fmla="*/ 105 w 166"/>
                <a:gd name="T51" fmla="*/ 323 h 862"/>
                <a:gd name="T52" fmla="*/ 96 w 166"/>
                <a:gd name="T53" fmla="*/ 340 h 862"/>
                <a:gd name="T54" fmla="*/ 83 w 166"/>
                <a:gd name="T55" fmla="*/ 353 h 862"/>
                <a:gd name="T56" fmla="*/ 70 w 166"/>
                <a:gd name="T57" fmla="*/ 357 h 862"/>
                <a:gd name="T58" fmla="*/ 57 w 166"/>
                <a:gd name="T59" fmla="*/ 362 h 862"/>
                <a:gd name="T60" fmla="*/ 57 w 166"/>
                <a:gd name="T61" fmla="*/ 362 h 862"/>
                <a:gd name="T62" fmla="*/ 61 w 166"/>
                <a:gd name="T63" fmla="*/ 375 h 862"/>
                <a:gd name="T64" fmla="*/ 61 w 166"/>
                <a:gd name="T65" fmla="*/ 414 h 862"/>
                <a:gd name="T66" fmla="*/ 53 w 166"/>
                <a:gd name="T67" fmla="*/ 462 h 862"/>
                <a:gd name="T68" fmla="*/ 48 w 166"/>
                <a:gd name="T69" fmla="*/ 488 h 862"/>
                <a:gd name="T70" fmla="*/ 35 w 166"/>
                <a:gd name="T71" fmla="*/ 510 h 862"/>
                <a:gd name="T72" fmla="*/ 35 w 166"/>
                <a:gd name="T73" fmla="*/ 510 h 862"/>
                <a:gd name="T74" fmla="*/ 14 w 166"/>
                <a:gd name="T75" fmla="*/ 549 h 862"/>
                <a:gd name="T76" fmla="*/ 0 w 166"/>
                <a:gd name="T77" fmla="*/ 575 h 862"/>
                <a:gd name="T78" fmla="*/ 0 w 166"/>
                <a:gd name="T79" fmla="*/ 588 h 862"/>
                <a:gd name="T80" fmla="*/ 5 w 166"/>
                <a:gd name="T81" fmla="*/ 597 h 862"/>
                <a:gd name="T82" fmla="*/ 14 w 166"/>
                <a:gd name="T83" fmla="*/ 605 h 862"/>
                <a:gd name="T84" fmla="*/ 35 w 166"/>
                <a:gd name="T85" fmla="*/ 614 h 862"/>
                <a:gd name="T86" fmla="*/ 35 w 166"/>
                <a:gd name="T87" fmla="*/ 614 h 862"/>
                <a:gd name="T88" fmla="*/ 53 w 166"/>
                <a:gd name="T89" fmla="*/ 623 h 862"/>
                <a:gd name="T90" fmla="*/ 66 w 166"/>
                <a:gd name="T91" fmla="*/ 636 h 862"/>
                <a:gd name="T92" fmla="*/ 74 w 166"/>
                <a:gd name="T93" fmla="*/ 649 h 862"/>
                <a:gd name="T94" fmla="*/ 74 w 166"/>
                <a:gd name="T95" fmla="*/ 662 h 862"/>
                <a:gd name="T96" fmla="*/ 70 w 166"/>
                <a:gd name="T97" fmla="*/ 684 h 862"/>
                <a:gd name="T98" fmla="*/ 66 w 166"/>
                <a:gd name="T99" fmla="*/ 693 h 862"/>
                <a:gd name="T100" fmla="*/ 66 w 166"/>
                <a:gd name="T101" fmla="*/ 693 h 862"/>
                <a:gd name="T102" fmla="*/ 70 w 166"/>
                <a:gd name="T103" fmla="*/ 719 h 862"/>
                <a:gd name="T104" fmla="*/ 74 w 166"/>
                <a:gd name="T105" fmla="*/ 771 h 862"/>
                <a:gd name="T106" fmla="*/ 79 w 166"/>
                <a:gd name="T107" fmla="*/ 801 h 862"/>
                <a:gd name="T108" fmla="*/ 88 w 166"/>
                <a:gd name="T109" fmla="*/ 827 h 862"/>
                <a:gd name="T110" fmla="*/ 96 w 166"/>
                <a:gd name="T111" fmla="*/ 849 h 862"/>
                <a:gd name="T112" fmla="*/ 105 w 166"/>
                <a:gd name="T113" fmla="*/ 858 h 862"/>
                <a:gd name="T114" fmla="*/ 114 w 166"/>
                <a:gd name="T115" fmla="*/ 862 h 8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6" h="862">
                  <a:moveTo>
                    <a:pt x="131" y="0"/>
                  </a:moveTo>
                  <a:lnTo>
                    <a:pt x="131" y="0"/>
                  </a:lnTo>
                  <a:lnTo>
                    <a:pt x="122" y="5"/>
                  </a:lnTo>
                  <a:lnTo>
                    <a:pt x="105" y="27"/>
                  </a:lnTo>
                  <a:lnTo>
                    <a:pt x="96" y="40"/>
                  </a:lnTo>
                  <a:lnTo>
                    <a:pt x="96" y="53"/>
                  </a:lnTo>
                  <a:lnTo>
                    <a:pt x="96" y="70"/>
                  </a:lnTo>
                  <a:lnTo>
                    <a:pt x="109" y="87"/>
                  </a:lnTo>
                  <a:lnTo>
                    <a:pt x="122" y="105"/>
                  </a:lnTo>
                  <a:lnTo>
                    <a:pt x="131" y="122"/>
                  </a:lnTo>
                  <a:lnTo>
                    <a:pt x="144" y="161"/>
                  </a:lnTo>
                  <a:lnTo>
                    <a:pt x="148" y="188"/>
                  </a:lnTo>
                  <a:lnTo>
                    <a:pt x="148" y="201"/>
                  </a:lnTo>
                  <a:lnTo>
                    <a:pt x="153" y="218"/>
                  </a:lnTo>
                  <a:lnTo>
                    <a:pt x="162" y="253"/>
                  </a:lnTo>
                  <a:lnTo>
                    <a:pt x="166" y="270"/>
                  </a:lnTo>
                  <a:lnTo>
                    <a:pt x="162" y="283"/>
                  </a:lnTo>
                  <a:lnTo>
                    <a:pt x="157" y="288"/>
                  </a:lnTo>
                  <a:lnTo>
                    <a:pt x="148" y="292"/>
                  </a:lnTo>
                  <a:lnTo>
                    <a:pt x="140" y="296"/>
                  </a:lnTo>
                  <a:lnTo>
                    <a:pt x="131" y="296"/>
                  </a:lnTo>
                  <a:lnTo>
                    <a:pt x="109" y="314"/>
                  </a:lnTo>
                  <a:lnTo>
                    <a:pt x="105" y="323"/>
                  </a:lnTo>
                  <a:lnTo>
                    <a:pt x="96" y="340"/>
                  </a:lnTo>
                  <a:lnTo>
                    <a:pt x="83" y="353"/>
                  </a:lnTo>
                  <a:lnTo>
                    <a:pt x="70" y="357"/>
                  </a:lnTo>
                  <a:lnTo>
                    <a:pt x="57" y="362"/>
                  </a:lnTo>
                  <a:lnTo>
                    <a:pt x="61" y="375"/>
                  </a:lnTo>
                  <a:lnTo>
                    <a:pt x="61" y="414"/>
                  </a:lnTo>
                  <a:lnTo>
                    <a:pt x="53" y="462"/>
                  </a:lnTo>
                  <a:lnTo>
                    <a:pt x="48" y="488"/>
                  </a:lnTo>
                  <a:lnTo>
                    <a:pt x="35" y="510"/>
                  </a:lnTo>
                  <a:lnTo>
                    <a:pt x="14" y="549"/>
                  </a:lnTo>
                  <a:lnTo>
                    <a:pt x="0" y="575"/>
                  </a:lnTo>
                  <a:lnTo>
                    <a:pt x="0" y="588"/>
                  </a:lnTo>
                  <a:lnTo>
                    <a:pt x="5" y="597"/>
                  </a:lnTo>
                  <a:lnTo>
                    <a:pt x="14" y="605"/>
                  </a:lnTo>
                  <a:lnTo>
                    <a:pt x="35" y="614"/>
                  </a:lnTo>
                  <a:lnTo>
                    <a:pt x="53" y="623"/>
                  </a:lnTo>
                  <a:lnTo>
                    <a:pt x="66" y="636"/>
                  </a:lnTo>
                  <a:lnTo>
                    <a:pt x="74" y="649"/>
                  </a:lnTo>
                  <a:lnTo>
                    <a:pt x="74" y="662"/>
                  </a:lnTo>
                  <a:lnTo>
                    <a:pt x="70" y="684"/>
                  </a:lnTo>
                  <a:lnTo>
                    <a:pt x="66" y="693"/>
                  </a:lnTo>
                  <a:lnTo>
                    <a:pt x="70" y="719"/>
                  </a:lnTo>
                  <a:lnTo>
                    <a:pt x="74" y="771"/>
                  </a:lnTo>
                  <a:lnTo>
                    <a:pt x="79" y="801"/>
                  </a:lnTo>
                  <a:lnTo>
                    <a:pt x="88" y="827"/>
                  </a:lnTo>
                  <a:lnTo>
                    <a:pt x="96" y="849"/>
                  </a:lnTo>
                  <a:lnTo>
                    <a:pt x="105" y="858"/>
                  </a:lnTo>
                  <a:lnTo>
                    <a:pt x="114" y="862"/>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79" name="Freeform 31"/>
            <p:cNvSpPr>
              <a:spLocks noEditPoints="1"/>
            </p:cNvSpPr>
            <p:nvPr/>
          </p:nvSpPr>
          <p:spPr bwMode="auto">
            <a:xfrm>
              <a:off x="6729413" y="2913063"/>
              <a:ext cx="1281112" cy="960438"/>
            </a:xfrm>
            <a:custGeom>
              <a:avLst/>
              <a:gdLst>
                <a:gd name="T0" fmla="*/ 692 w 835"/>
                <a:gd name="T1" fmla="*/ 165 h 605"/>
                <a:gd name="T2" fmla="*/ 687 w 835"/>
                <a:gd name="T3" fmla="*/ 209 h 605"/>
                <a:gd name="T4" fmla="*/ 670 w 835"/>
                <a:gd name="T5" fmla="*/ 230 h 605"/>
                <a:gd name="T6" fmla="*/ 627 w 835"/>
                <a:gd name="T7" fmla="*/ 213 h 605"/>
                <a:gd name="T8" fmla="*/ 600 w 835"/>
                <a:gd name="T9" fmla="*/ 161 h 605"/>
                <a:gd name="T10" fmla="*/ 592 w 835"/>
                <a:gd name="T11" fmla="*/ 126 h 605"/>
                <a:gd name="T12" fmla="*/ 557 w 835"/>
                <a:gd name="T13" fmla="*/ 74 h 605"/>
                <a:gd name="T14" fmla="*/ 474 w 835"/>
                <a:gd name="T15" fmla="*/ 0 h 605"/>
                <a:gd name="T16" fmla="*/ 444 w 835"/>
                <a:gd name="T17" fmla="*/ 8 h 605"/>
                <a:gd name="T18" fmla="*/ 361 w 835"/>
                <a:gd name="T19" fmla="*/ 82 h 605"/>
                <a:gd name="T20" fmla="*/ 257 w 835"/>
                <a:gd name="T21" fmla="*/ 100 h 605"/>
                <a:gd name="T22" fmla="*/ 183 w 835"/>
                <a:gd name="T23" fmla="*/ 100 h 605"/>
                <a:gd name="T24" fmla="*/ 126 w 835"/>
                <a:gd name="T25" fmla="*/ 113 h 605"/>
                <a:gd name="T26" fmla="*/ 91 w 835"/>
                <a:gd name="T27" fmla="*/ 148 h 605"/>
                <a:gd name="T28" fmla="*/ 87 w 835"/>
                <a:gd name="T29" fmla="*/ 174 h 605"/>
                <a:gd name="T30" fmla="*/ 65 w 835"/>
                <a:gd name="T31" fmla="*/ 191 h 605"/>
                <a:gd name="T32" fmla="*/ 17 w 835"/>
                <a:gd name="T33" fmla="*/ 195 h 605"/>
                <a:gd name="T34" fmla="*/ 0 w 835"/>
                <a:gd name="T35" fmla="*/ 204 h 605"/>
                <a:gd name="T36" fmla="*/ 35 w 835"/>
                <a:gd name="T37" fmla="*/ 269 h 605"/>
                <a:gd name="T38" fmla="*/ 87 w 835"/>
                <a:gd name="T39" fmla="*/ 296 h 605"/>
                <a:gd name="T40" fmla="*/ 104 w 835"/>
                <a:gd name="T41" fmla="*/ 296 h 605"/>
                <a:gd name="T42" fmla="*/ 113 w 835"/>
                <a:gd name="T43" fmla="*/ 313 h 605"/>
                <a:gd name="T44" fmla="*/ 109 w 835"/>
                <a:gd name="T45" fmla="*/ 348 h 605"/>
                <a:gd name="T46" fmla="*/ 113 w 835"/>
                <a:gd name="T47" fmla="*/ 365 h 605"/>
                <a:gd name="T48" fmla="*/ 95 w 835"/>
                <a:gd name="T49" fmla="*/ 374 h 605"/>
                <a:gd name="T50" fmla="*/ 78 w 835"/>
                <a:gd name="T51" fmla="*/ 391 h 605"/>
                <a:gd name="T52" fmla="*/ 87 w 835"/>
                <a:gd name="T53" fmla="*/ 417 h 605"/>
                <a:gd name="T54" fmla="*/ 143 w 835"/>
                <a:gd name="T55" fmla="*/ 444 h 605"/>
                <a:gd name="T56" fmla="*/ 169 w 835"/>
                <a:gd name="T57" fmla="*/ 457 h 605"/>
                <a:gd name="T58" fmla="*/ 187 w 835"/>
                <a:gd name="T59" fmla="*/ 518 h 605"/>
                <a:gd name="T60" fmla="*/ 204 w 835"/>
                <a:gd name="T61" fmla="*/ 570 h 605"/>
                <a:gd name="T62" fmla="*/ 257 w 835"/>
                <a:gd name="T63" fmla="*/ 587 h 605"/>
                <a:gd name="T64" fmla="*/ 387 w 835"/>
                <a:gd name="T65" fmla="*/ 579 h 605"/>
                <a:gd name="T66" fmla="*/ 418 w 835"/>
                <a:gd name="T67" fmla="*/ 583 h 605"/>
                <a:gd name="T68" fmla="*/ 544 w 835"/>
                <a:gd name="T69" fmla="*/ 600 h 605"/>
                <a:gd name="T70" fmla="*/ 596 w 835"/>
                <a:gd name="T71" fmla="*/ 548 h 605"/>
                <a:gd name="T72" fmla="*/ 605 w 835"/>
                <a:gd name="T73" fmla="*/ 531 h 605"/>
                <a:gd name="T74" fmla="*/ 600 w 835"/>
                <a:gd name="T75" fmla="*/ 483 h 605"/>
                <a:gd name="T76" fmla="*/ 605 w 835"/>
                <a:gd name="T77" fmla="*/ 448 h 605"/>
                <a:gd name="T78" fmla="*/ 618 w 835"/>
                <a:gd name="T79" fmla="*/ 422 h 605"/>
                <a:gd name="T80" fmla="*/ 600 w 835"/>
                <a:gd name="T81" fmla="*/ 396 h 605"/>
                <a:gd name="T82" fmla="*/ 674 w 835"/>
                <a:gd name="T83" fmla="*/ 404 h 605"/>
                <a:gd name="T84" fmla="*/ 709 w 835"/>
                <a:gd name="T85" fmla="*/ 322 h 605"/>
                <a:gd name="T86" fmla="*/ 683 w 835"/>
                <a:gd name="T87" fmla="*/ 296 h 605"/>
                <a:gd name="T88" fmla="*/ 709 w 835"/>
                <a:gd name="T89" fmla="*/ 304 h 605"/>
                <a:gd name="T90" fmla="*/ 761 w 835"/>
                <a:gd name="T91" fmla="*/ 274 h 605"/>
                <a:gd name="T92" fmla="*/ 822 w 835"/>
                <a:gd name="T93" fmla="*/ 200 h 605"/>
                <a:gd name="T94" fmla="*/ 827 w 835"/>
                <a:gd name="T95" fmla="*/ 191 h 605"/>
                <a:gd name="T96" fmla="*/ 670 w 835"/>
                <a:gd name="T97" fmla="*/ 291 h 605"/>
                <a:gd name="T98" fmla="*/ 609 w 835"/>
                <a:gd name="T99" fmla="*/ 269 h 605"/>
                <a:gd name="T100" fmla="*/ 657 w 835"/>
                <a:gd name="T101" fmla="*/ 278 h 605"/>
                <a:gd name="T102" fmla="*/ 670 w 835"/>
                <a:gd name="T103" fmla="*/ 291 h 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5" h="605">
                  <a:moveTo>
                    <a:pt x="788" y="82"/>
                  </a:moveTo>
                  <a:lnTo>
                    <a:pt x="696" y="143"/>
                  </a:lnTo>
                  <a:lnTo>
                    <a:pt x="692" y="165"/>
                  </a:lnTo>
                  <a:lnTo>
                    <a:pt x="692" y="191"/>
                  </a:lnTo>
                  <a:lnTo>
                    <a:pt x="687" y="209"/>
                  </a:lnTo>
                  <a:lnTo>
                    <a:pt x="683" y="222"/>
                  </a:lnTo>
                  <a:lnTo>
                    <a:pt x="674" y="230"/>
                  </a:lnTo>
                  <a:lnTo>
                    <a:pt x="670" y="230"/>
                  </a:lnTo>
                  <a:lnTo>
                    <a:pt x="648" y="222"/>
                  </a:lnTo>
                  <a:lnTo>
                    <a:pt x="627" y="213"/>
                  </a:lnTo>
                  <a:lnTo>
                    <a:pt x="613" y="200"/>
                  </a:lnTo>
                  <a:lnTo>
                    <a:pt x="605" y="187"/>
                  </a:lnTo>
                  <a:lnTo>
                    <a:pt x="600" y="161"/>
                  </a:lnTo>
                  <a:lnTo>
                    <a:pt x="596" y="152"/>
                  </a:lnTo>
                  <a:lnTo>
                    <a:pt x="592" y="126"/>
                  </a:lnTo>
                  <a:lnTo>
                    <a:pt x="583" y="104"/>
                  </a:lnTo>
                  <a:lnTo>
                    <a:pt x="570" y="87"/>
                  </a:lnTo>
                  <a:lnTo>
                    <a:pt x="557" y="74"/>
                  </a:lnTo>
                  <a:lnTo>
                    <a:pt x="531" y="56"/>
                  </a:lnTo>
                  <a:lnTo>
                    <a:pt x="518" y="52"/>
                  </a:lnTo>
                  <a:lnTo>
                    <a:pt x="474" y="0"/>
                  </a:lnTo>
                  <a:lnTo>
                    <a:pt x="470" y="0"/>
                  </a:lnTo>
                  <a:lnTo>
                    <a:pt x="444" y="8"/>
                  </a:lnTo>
                  <a:lnTo>
                    <a:pt x="413" y="26"/>
                  </a:lnTo>
                  <a:lnTo>
                    <a:pt x="383" y="48"/>
                  </a:lnTo>
                  <a:lnTo>
                    <a:pt x="361" y="82"/>
                  </a:lnTo>
                  <a:lnTo>
                    <a:pt x="331" y="108"/>
                  </a:lnTo>
                  <a:lnTo>
                    <a:pt x="257" y="100"/>
                  </a:lnTo>
                  <a:lnTo>
                    <a:pt x="222" y="100"/>
                  </a:lnTo>
                  <a:lnTo>
                    <a:pt x="183" y="100"/>
                  </a:lnTo>
                  <a:lnTo>
                    <a:pt x="135" y="108"/>
                  </a:lnTo>
                  <a:lnTo>
                    <a:pt x="126" y="113"/>
                  </a:lnTo>
                  <a:lnTo>
                    <a:pt x="109" y="122"/>
                  </a:lnTo>
                  <a:lnTo>
                    <a:pt x="95" y="139"/>
                  </a:lnTo>
                  <a:lnTo>
                    <a:pt x="91" y="148"/>
                  </a:lnTo>
                  <a:lnTo>
                    <a:pt x="91" y="161"/>
                  </a:lnTo>
                  <a:lnTo>
                    <a:pt x="87" y="174"/>
                  </a:lnTo>
                  <a:lnTo>
                    <a:pt x="82" y="182"/>
                  </a:lnTo>
                  <a:lnTo>
                    <a:pt x="74" y="187"/>
                  </a:lnTo>
                  <a:lnTo>
                    <a:pt x="65" y="191"/>
                  </a:lnTo>
                  <a:lnTo>
                    <a:pt x="39" y="195"/>
                  </a:lnTo>
                  <a:lnTo>
                    <a:pt x="17" y="195"/>
                  </a:lnTo>
                  <a:lnTo>
                    <a:pt x="4" y="204"/>
                  </a:lnTo>
                  <a:lnTo>
                    <a:pt x="0" y="204"/>
                  </a:lnTo>
                  <a:lnTo>
                    <a:pt x="8" y="222"/>
                  </a:lnTo>
                  <a:lnTo>
                    <a:pt x="26" y="252"/>
                  </a:lnTo>
                  <a:lnTo>
                    <a:pt x="35" y="269"/>
                  </a:lnTo>
                  <a:lnTo>
                    <a:pt x="52" y="283"/>
                  </a:lnTo>
                  <a:lnTo>
                    <a:pt x="69" y="291"/>
                  </a:lnTo>
                  <a:lnTo>
                    <a:pt x="87" y="296"/>
                  </a:lnTo>
                  <a:lnTo>
                    <a:pt x="95" y="291"/>
                  </a:lnTo>
                  <a:lnTo>
                    <a:pt x="104" y="296"/>
                  </a:lnTo>
                  <a:lnTo>
                    <a:pt x="109" y="296"/>
                  </a:lnTo>
                  <a:lnTo>
                    <a:pt x="113" y="304"/>
                  </a:lnTo>
                  <a:lnTo>
                    <a:pt x="113" y="313"/>
                  </a:lnTo>
                  <a:lnTo>
                    <a:pt x="104" y="326"/>
                  </a:lnTo>
                  <a:lnTo>
                    <a:pt x="109" y="348"/>
                  </a:lnTo>
                  <a:lnTo>
                    <a:pt x="113" y="352"/>
                  </a:lnTo>
                  <a:lnTo>
                    <a:pt x="113" y="361"/>
                  </a:lnTo>
                  <a:lnTo>
                    <a:pt x="113" y="365"/>
                  </a:lnTo>
                  <a:lnTo>
                    <a:pt x="109" y="370"/>
                  </a:lnTo>
                  <a:lnTo>
                    <a:pt x="104" y="374"/>
                  </a:lnTo>
                  <a:lnTo>
                    <a:pt x="95" y="374"/>
                  </a:lnTo>
                  <a:lnTo>
                    <a:pt x="87" y="378"/>
                  </a:lnTo>
                  <a:lnTo>
                    <a:pt x="78" y="391"/>
                  </a:lnTo>
                  <a:lnTo>
                    <a:pt x="78" y="400"/>
                  </a:lnTo>
                  <a:lnTo>
                    <a:pt x="78" y="409"/>
                  </a:lnTo>
                  <a:lnTo>
                    <a:pt x="87" y="417"/>
                  </a:lnTo>
                  <a:lnTo>
                    <a:pt x="100" y="431"/>
                  </a:lnTo>
                  <a:lnTo>
                    <a:pt x="143" y="444"/>
                  </a:lnTo>
                  <a:lnTo>
                    <a:pt x="152" y="444"/>
                  </a:lnTo>
                  <a:lnTo>
                    <a:pt x="161" y="448"/>
                  </a:lnTo>
                  <a:lnTo>
                    <a:pt x="169" y="457"/>
                  </a:lnTo>
                  <a:lnTo>
                    <a:pt x="178" y="470"/>
                  </a:lnTo>
                  <a:lnTo>
                    <a:pt x="183" y="491"/>
                  </a:lnTo>
                  <a:lnTo>
                    <a:pt x="187" y="518"/>
                  </a:lnTo>
                  <a:lnTo>
                    <a:pt x="187" y="552"/>
                  </a:lnTo>
                  <a:lnTo>
                    <a:pt x="204" y="570"/>
                  </a:lnTo>
                  <a:lnTo>
                    <a:pt x="230" y="583"/>
                  </a:lnTo>
                  <a:lnTo>
                    <a:pt x="243" y="587"/>
                  </a:lnTo>
                  <a:lnTo>
                    <a:pt x="257" y="587"/>
                  </a:lnTo>
                  <a:lnTo>
                    <a:pt x="322" y="605"/>
                  </a:lnTo>
                  <a:lnTo>
                    <a:pt x="357" y="600"/>
                  </a:lnTo>
                  <a:lnTo>
                    <a:pt x="387" y="579"/>
                  </a:lnTo>
                  <a:lnTo>
                    <a:pt x="409" y="570"/>
                  </a:lnTo>
                  <a:lnTo>
                    <a:pt x="418" y="583"/>
                  </a:lnTo>
                  <a:lnTo>
                    <a:pt x="435" y="583"/>
                  </a:lnTo>
                  <a:lnTo>
                    <a:pt x="500" y="600"/>
                  </a:lnTo>
                  <a:lnTo>
                    <a:pt x="544" y="600"/>
                  </a:lnTo>
                  <a:lnTo>
                    <a:pt x="570" y="574"/>
                  </a:lnTo>
                  <a:lnTo>
                    <a:pt x="570" y="552"/>
                  </a:lnTo>
                  <a:lnTo>
                    <a:pt x="596" y="548"/>
                  </a:lnTo>
                  <a:lnTo>
                    <a:pt x="600" y="544"/>
                  </a:lnTo>
                  <a:lnTo>
                    <a:pt x="605" y="531"/>
                  </a:lnTo>
                  <a:lnTo>
                    <a:pt x="609" y="513"/>
                  </a:lnTo>
                  <a:lnTo>
                    <a:pt x="605" y="496"/>
                  </a:lnTo>
                  <a:lnTo>
                    <a:pt x="600" y="483"/>
                  </a:lnTo>
                  <a:lnTo>
                    <a:pt x="600" y="457"/>
                  </a:lnTo>
                  <a:lnTo>
                    <a:pt x="605" y="448"/>
                  </a:lnTo>
                  <a:lnTo>
                    <a:pt x="613" y="435"/>
                  </a:lnTo>
                  <a:lnTo>
                    <a:pt x="618" y="426"/>
                  </a:lnTo>
                  <a:lnTo>
                    <a:pt x="618" y="422"/>
                  </a:lnTo>
                  <a:lnTo>
                    <a:pt x="618" y="413"/>
                  </a:lnTo>
                  <a:lnTo>
                    <a:pt x="609" y="409"/>
                  </a:lnTo>
                  <a:lnTo>
                    <a:pt x="600" y="396"/>
                  </a:lnTo>
                  <a:lnTo>
                    <a:pt x="640" y="374"/>
                  </a:lnTo>
                  <a:lnTo>
                    <a:pt x="644" y="417"/>
                  </a:lnTo>
                  <a:lnTo>
                    <a:pt x="674" y="404"/>
                  </a:lnTo>
                  <a:lnTo>
                    <a:pt x="722" y="352"/>
                  </a:lnTo>
                  <a:lnTo>
                    <a:pt x="718" y="335"/>
                  </a:lnTo>
                  <a:lnTo>
                    <a:pt x="709" y="322"/>
                  </a:lnTo>
                  <a:lnTo>
                    <a:pt x="692" y="309"/>
                  </a:lnTo>
                  <a:lnTo>
                    <a:pt x="683" y="296"/>
                  </a:lnTo>
                  <a:lnTo>
                    <a:pt x="692" y="300"/>
                  </a:lnTo>
                  <a:lnTo>
                    <a:pt x="709" y="304"/>
                  </a:lnTo>
                  <a:lnTo>
                    <a:pt x="727" y="300"/>
                  </a:lnTo>
                  <a:lnTo>
                    <a:pt x="748" y="296"/>
                  </a:lnTo>
                  <a:lnTo>
                    <a:pt x="761" y="274"/>
                  </a:lnTo>
                  <a:lnTo>
                    <a:pt x="801" y="226"/>
                  </a:lnTo>
                  <a:lnTo>
                    <a:pt x="818" y="213"/>
                  </a:lnTo>
                  <a:lnTo>
                    <a:pt x="822" y="200"/>
                  </a:lnTo>
                  <a:lnTo>
                    <a:pt x="822" y="195"/>
                  </a:lnTo>
                  <a:lnTo>
                    <a:pt x="827" y="191"/>
                  </a:lnTo>
                  <a:lnTo>
                    <a:pt x="835" y="108"/>
                  </a:lnTo>
                  <a:lnTo>
                    <a:pt x="788" y="82"/>
                  </a:lnTo>
                  <a:close/>
                  <a:moveTo>
                    <a:pt x="670" y="291"/>
                  </a:moveTo>
                  <a:lnTo>
                    <a:pt x="670" y="291"/>
                  </a:lnTo>
                  <a:lnTo>
                    <a:pt x="622" y="283"/>
                  </a:lnTo>
                  <a:lnTo>
                    <a:pt x="609" y="269"/>
                  </a:lnTo>
                  <a:lnTo>
                    <a:pt x="653" y="269"/>
                  </a:lnTo>
                  <a:lnTo>
                    <a:pt x="657" y="278"/>
                  </a:lnTo>
                  <a:lnTo>
                    <a:pt x="670" y="291"/>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0" name="Freeform 25"/>
            <p:cNvSpPr>
              <a:spLocks/>
            </p:cNvSpPr>
            <p:nvPr/>
          </p:nvSpPr>
          <p:spPr bwMode="auto">
            <a:xfrm>
              <a:off x="6729413" y="3230563"/>
              <a:ext cx="663575" cy="642938"/>
            </a:xfrm>
            <a:custGeom>
              <a:avLst/>
              <a:gdLst>
                <a:gd name="T0" fmla="*/ 0 w 418"/>
                <a:gd name="T1" fmla="*/ 0 h 405"/>
                <a:gd name="T2" fmla="*/ 0 w 418"/>
                <a:gd name="T3" fmla="*/ 0 h 405"/>
                <a:gd name="T4" fmla="*/ 8 w 418"/>
                <a:gd name="T5" fmla="*/ 17 h 405"/>
                <a:gd name="T6" fmla="*/ 26 w 418"/>
                <a:gd name="T7" fmla="*/ 48 h 405"/>
                <a:gd name="T8" fmla="*/ 35 w 418"/>
                <a:gd name="T9" fmla="*/ 65 h 405"/>
                <a:gd name="T10" fmla="*/ 52 w 418"/>
                <a:gd name="T11" fmla="*/ 83 h 405"/>
                <a:gd name="T12" fmla="*/ 69 w 418"/>
                <a:gd name="T13" fmla="*/ 91 h 405"/>
                <a:gd name="T14" fmla="*/ 87 w 418"/>
                <a:gd name="T15" fmla="*/ 96 h 405"/>
                <a:gd name="T16" fmla="*/ 87 w 418"/>
                <a:gd name="T17" fmla="*/ 96 h 405"/>
                <a:gd name="T18" fmla="*/ 95 w 418"/>
                <a:gd name="T19" fmla="*/ 91 h 405"/>
                <a:gd name="T20" fmla="*/ 104 w 418"/>
                <a:gd name="T21" fmla="*/ 96 h 405"/>
                <a:gd name="T22" fmla="*/ 109 w 418"/>
                <a:gd name="T23" fmla="*/ 96 h 405"/>
                <a:gd name="T24" fmla="*/ 113 w 418"/>
                <a:gd name="T25" fmla="*/ 104 h 405"/>
                <a:gd name="T26" fmla="*/ 113 w 418"/>
                <a:gd name="T27" fmla="*/ 113 h 405"/>
                <a:gd name="T28" fmla="*/ 104 w 418"/>
                <a:gd name="T29" fmla="*/ 126 h 405"/>
                <a:gd name="T30" fmla="*/ 109 w 418"/>
                <a:gd name="T31" fmla="*/ 148 h 405"/>
                <a:gd name="T32" fmla="*/ 109 w 418"/>
                <a:gd name="T33" fmla="*/ 148 h 405"/>
                <a:gd name="T34" fmla="*/ 113 w 418"/>
                <a:gd name="T35" fmla="*/ 152 h 405"/>
                <a:gd name="T36" fmla="*/ 113 w 418"/>
                <a:gd name="T37" fmla="*/ 161 h 405"/>
                <a:gd name="T38" fmla="*/ 113 w 418"/>
                <a:gd name="T39" fmla="*/ 165 h 405"/>
                <a:gd name="T40" fmla="*/ 109 w 418"/>
                <a:gd name="T41" fmla="*/ 170 h 405"/>
                <a:gd name="T42" fmla="*/ 104 w 418"/>
                <a:gd name="T43" fmla="*/ 174 h 405"/>
                <a:gd name="T44" fmla="*/ 95 w 418"/>
                <a:gd name="T45" fmla="*/ 174 h 405"/>
                <a:gd name="T46" fmla="*/ 95 w 418"/>
                <a:gd name="T47" fmla="*/ 174 h 405"/>
                <a:gd name="T48" fmla="*/ 87 w 418"/>
                <a:gd name="T49" fmla="*/ 178 h 405"/>
                <a:gd name="T50" fmla="*/ 78 w 418"/>
                <a:gd name="T51" fmla="*/ 191 h 405"/>
                <a:gd name="T52" fmla="*/ 78 w 418"/>
                <a:gd name="T53" fmla="*/ 200 h 405"/>
                <a:gd name="T54" fmla="*/ 78 w 418"/>
                <a:gd name="T55" fmla="*/ 209 h 405"/>
                <a:gd name="T56" fmla="*/ 87 w 418"/>
                <a:gd name="T57" fmla="*/ 217 h 405"/>
                <a:gd name="T58" fmla="*/ 100 w 418"/>
                <a:gd name="T59" fmla="*/ 231 h 405"/>
                <a:gd name="T60" fmla="*/ 143 w 418"/>
                <a:gd name="T61" fmla="*/ 244 h 405"/>
                <a:gd name="T62" fmla="*/ 143 w 418"/>
                <a:gd name="T63" fmla="*/ 244 h 405"/>
                <a:gd name="T64" fmla="*/ 152 w 418"/>
                <a:gd name="T65" fmla="*/ 244 h 405"/>
                <a:gd name="T66" fmla="*/ 161 w 418"/>
                <a:gd name="T67" fmla="*/ 248 h 405"/>
                <a:gd name="T68" fmla="*/ 169 w 418"/>
                <a:gd name="T69" fmla="*/ 257 h 405"/>
                <a:gd name="T70" fmla="*/ 178 w 418"/>
                <a:gd name="T71" fmla="*/ 270 h 405"/>
                <a:gd name="T72" fmla="*/ 183 w 418"/>
                <a:gd name="T73" fmla="*/ 291 h 405"/>
                <a:gd name="T74" fmla="*/ 187 w 418"/>
                <a:gd name="T75" fmla="*/ 318 h 405"/>
                <a:gd name="T76" fmla="*/ 187 w 418"/>
                <a:gd name="T77" fmla="*/ 352 h 405"/>
                <a:gd name="T78" fmla="*/ 187 w 418"/>
                <a:gd name="T79" fmla="*/ 352 h 405"/>
                <a:gd name="T80" fmla="*/ 204 w 418"/>
                <a:gd name="T81" fmla="*/ 370 h 405"/>
                <a:gd name="T82" fmla="*/ 230 w 418"/>
                <a:gd name="T83" fmla="*/ 383 h 405"/>
                <a:gd name="T84" fmla="*/ 243 w 418"/>
                <a:gd name="T85" fmla="*/ 387 h 405"/>
                <a:gd name="T86" fmla="*/ 257 w 418"/>
                <a:gd name="T87" fmla="*/ 387 h 405"/>
                <a:gd name="T88" fmla="*/ 322 w 418"/>
                <a:gd name="T89" fmla="*/ 405 h 405"/>
                <a:gd name="T90" fmla="*/ 357 w 418"/>
                <a:gd name="T91" fmla="*/ 400 h 405"/>
                <a:gd name="T92" fmla="*/ 387 w 418"/>
                <a:gd name="T93" fmla="*/ 379 h 405"/>
                <a:gd name="T94" fmla="*/ 409 w 418"/>
                <a:gd name="T95" fmla="*/ 370 h 405"/>
                <a:gd name="T96" fmla="*/ 418 w 418"/>
                <a:gd name="T97" fmla="*/ 383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8" h="405">
                  <a:moveTo>
                    <a:pt x="0" y="0"/>
                  </a:moveTo>
                  <a:lnTo>
                    <a:pt x="0" y="0"/>
                  </a:lnTo>
                  <a:lnTo>
                    <a:pt x="8" y="17"/>
                  </a:lnTo>
                  <a:lnTo>
                    <a:pt x="26" y="48"/>
                  </a:lnTo>
                  <a:lnTo>
                    <a:pt x="35" y="65"/>
                  </a:lnTo>
                  <a:lnTo>
                    <a:pt x="52" y="83"/>
                  </a:lnTo>
                  <a:lnTo>
                    <a:pt x="69" y="91"/>
                  </a:lnTo>
                  <a:lnTo>
                    <a:pt x="87" y="96"/>
                  </a:lnTo>
                  <a:lnTo>
                    <a:pt x="95" y="91"/>
                  </a:lnTo>
                  <a:lnTo>
                    <a:pt x="104" y="96"/>
                  </a:lnTo>
                  <a:lnTo>
                    <a:pt x="109" y="96"/>
                  </a:lnTo>
                  <a:lnTo>
                    <a:pt x="113" y="104"/>
                  </a:lnTo>
                  <a:lnTo>
                    <a:pt x="113" y="113"/>
                  </a:lnTo>
                  <a:lnTo>
                    <a:pt x="104" y="126"/>
                  </a:lnTo>
                  <a:lnTo>
                    <a:pt x="109" y="148"/>
                  </a:lnTo>
                  <a:lnTo>
                    <a:pt x="113" y="152"/>
                  </a:lnTo>
                  <a:lnTo>
                    <a:pt x="113" y="161"/>
                  </a:lnTo>
                  <a:lnTo>
                    <a:pt x="113" y="165"/>
                  </a:lnTo>
                  <a:lnTo>
                    <a:pt x="109" y="170"/>
                  </a:lnTo>
                  <a:lnTo>
                    <a:pt x="104" y="174"/>
                  </a:lnTo>
                  <a:lnTo>
                    <a:pt x="95" y="174"/>
                  </a:lnTo>
                  <a:lnTo>
                    <a:pt x="87" y="178"/>
                  </a:lnTo>
                  <a:lnTo>
                    <a:pt x="78" y="191"/>
                  </a:lnTo>
                  <a:lnTo>
                    <a:pt x="78" y="200"/>
                  </a:lnTo>
                  <a:lnTo>
                    <a:pt x="78" y="209"/>
                  </a:lnTo>
                  <a:lnTo>
                    <a:pt x="87" y="217"/>
                  </a:lnTo>
                  <a:lnTo>
                    <a:pt x="100" y="231"/>
                  </a:lnTo>
                  <a:lnTo>
                    <a:pt x="143" y="244"/>
                  </a:lnTo>
                  <a:lnTo>
                    <a:pt x="152" y="244"/>
                  </a:lnTo>
                  <a:lnTo>
                    <a:pt x="161" y="248"/>
                  </a:lnTo>
                  <a:lnTo>
                    <a:pt x="169" y="257"/>
                  </a:lnTo>
                  <a:lnTo>
                    <a:pt x="178" y="270"/>
                  </a:lnTo>
                  <a:lnTo>
                    <a:pt x="183" y="291"/>
                  </a:lnTo>
                  <a:lnTo>
                    <a:pt x="187" y="318"/>
                  </a:lnTo>
                  <a:lnTo>
                    <a:pt x="187" y="352"/>
                  </a:lnTo>
                  <a:lnTo>
                    <a:pt x="204" y="370"/>
                  </a:lnTo>
                  <a:lnTo>
                    <a:pt x="230" y="383"/>
                  </a:lnTo>
                  <a:lnTo>
                    <a:pt x="243" y="387"/>
                  </a:lnTo>
                  <a:lnTo>
                    <a:pt x="257" y="387"/>
                  </a:lnTo>
                  <a:lnTo>
                    <a:pt x="322" y="405"/>
                  </a:lnTo>
                  <a:lnTo>
                    <a:pt x="357" y="400"/>
                  </a:lnTo>
                  <a:lnTo>
                    <a:pt x="387" y="379"/>
                  </a:lnTo>
                  <a:lnTo>
                    <a:pt x="409" y="370"/>
                  </a:lnTo>
                  <a:lnTo>
                    <a:pt x="418" y="383"/>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81" name="Freeform 26"/>
            <p:cNvSpPr>
              <a:spLocks noEditPoints="1"/>
            </p:cNvSpPr>
            <p:nvPr/>
          </p:nvSpPr>
          <p:spPr bwMode="auto">
            <a:xfrm>
              <a:off x="7405688" y="3043238"/>
              <a:ext cx="642937" cy="587375"/>
            </a:xfrm>
            <a:custGeom>
              <a:avLst/>
              <a:gdLst>
                <a:gd name="T0" fmla="*/ 396 w 405"/>
                <a:gd name="T1" fmla="*/ 118 h 370"/>
                <a:gd name="T2" fmla="*/ 396 w 405"/>
                <a:gd name="T3" fmla="*/ 113 h 370"/>
                <a:gd name="T4" fmla="*/ 405 w 405"/>
                <a:gd name="T5" fmla="*/ 26 h 370"/>
                <a:gd name="T6" fmla="*/ 270 w 405"/>
                <a:gd name="T7" fmla="*/ 61 h 370"/>
                <a:gd name="T8" fmla="*/ 261 w 405"/>
                <a:gd name="T9" fmla="*/ 83 h 370"/>
                <a:gd name="T10" fmla="*/ 253 w 405"/>
                <a:gd name="T11" fmla="*/ 140 h 370"/>
                <a:gd name="T12" fmla="*/ 227 w 405"/>
                <a:gd name="T13" fmla="*/ 161 h 370"/>
                <a:gd name="T14" fmla="*/ 196 w 405"/>
                <a:gd name="T15" fmla="*/ 166 h 370"/>
                <a:gd name="T16" fmla="*/ 127 w 405"/>
                <a:gd name="T17" fmla="*/ 113 h 370"/>
                <a:gd name="T18" fmla="*/ 105 w 405"/>
                <a:gd name="T19" fmla="*/ 109 h 370"/>
                <a:gd name="T20" fmla="*/ 61 w 405"/>
                <a:gd name="T21" fmla="*/ 113 h 370"/>
                <a:gd name="T22" fmla="*/ 18 w 405"/>
                <a:gd name="T23" fmla="*/ 135 h 370"/>
                <a:gd name="T24" fmla="*/ 9 w 405"/>
                <a:gd name="T25" fmla="*/ 144 h 370"/>
                <a:gd name="T26" fmla="*/ 5 w 405"/>
                <a:gd name="T27" fmla="*/ 187 h 370"/>
                <a:gd name="T28" fmla="*/ 5 w 405"/>
                <a:gd name="T29" fmla="*/ 227 h 370"/>
                <a:gd name="T30" fmla="*/ 0 w 405"/>
                <a:gd name="T31" fmla="*/ 322 h 370"/>
                <a:gd name="T32" fmla="*/ 18 w 405"/>
                <a:gd name="T33" fmla="*/ 335 h 370"/>
                <a:gd name="T34" fmla="*/ 87 w 405"/>
                <a:gd name="T35" fmla="*/ 366 h 370"/>
                <a:gd name="T36" fmla="*/ 105 w 405"/>
                <a:gd name="T37" fmla="*/ 370 h 370"/>
                <a:gd name="T38" fmla="*/ 140 w 405"/>
                <a:gd name="T39" fmla="*/ 366 h 370"/>
                <a:gd name="T40" fmla="*/ 174 w 405"/>
                <a:gd name="T41" fmla="*/ 340 h 370"/>
                <a:gd name="T42" fmla="*/ 174 w 405"/>
                <a:gd name="T43" fmla="*/ 314 h 370"/>
                <a:gd name="T44" fmla="*/ 218 w 405"/>
                <a:gd name="T45" fmla="*/ 335 h 370"/>
                <a:gd name="T46" fmla="*/ 296 w 405"/>
                <a:gd name="T47" fmla="*/ 270 h 370"/>
                <a:gd name="T48" fmla="*/ 283 w 405"/>
                <a:gd name="T49" fmla="*/ 240 h 370"/>
                <a:gd name="T50" fmla="*/ 266 w 405"/>
                <a:gd name="T51" fmla="*/ 227 h 370"/>
                <a:gd name="T52" fmla="*/ 257 w 405"/>
                <a:gd name="T53" fmla="*/ 214 h 370"/>
                <a:gd name="T54" fmla="*/ 283 w 405"/>
                <a:gd name="T55" fmla="*/ 222 h 370"/>
                <a:gd name="T56" fmla="*/ 322 w 405"/>
                <a:gd name="T57" fmla="*/ 214 h 370"/>
                <a:gd name="T58" fmla="*/ 375 w 405"/>
                <a:gd name="T59" fmla="*/ 144 h 370"/>
                <a:gd name="T60" fmla="*/ 244 w 405"/>
                <a:gd name="T61" fmla="*/ 209 h 370"/>
                <a:gd name="T62" fmla="*/ 196 w 405"/>
                <a:gd name="T63" fmla="*/ 201 h 370"/>
                <a:gd name="T64" fmla="*/ 227 w 405"/>
                <a:gd name="T65" fmla="*/ 187 h 370"/>
                <a:gd name="T66" fmla="*/ 231 w 405"/>
                <a:gd name="T67" fmla="*/ 196 h 370"/>
                <a:gd name="T68" fmla="*/ 244 w 405"/>
                <a:gd name="T69" fmla="*/ 209 h 370"/>
                <a:gd name="T70" fmla="*/ 244 w 405"/>
                <a:gd name="T71" fmla="*/ 209 h 3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5" h="370">
                  <a:moveTo>
                    <a:pt x="392" y="131"/>
                  </a:moveTo>
                  <a:lnTo>
                    <a:pt x="396" y="118"/>
                  </a:lnTo>
                  <a:lnTo>
                    <a:pt x="396" y="113"/>
                  </a:lnTo>
                  <a:lnTo>
                    <a:pt x="396" y="109"/>
                  </a:lnTo>
                  <a:lnTo>
                    <a:pt x="405" y="26"/>
                  </a:lnTo>
                  <a:lnTo>
                    <a:pt x="357" y="0"/>
                  </a:lnTo>
                  <a:lnTo>
                    <a:pt x="270" y="61"/>
                  </a:lnTo>
                  <a:lnTo>
                    <a:pt x="261" y="83"/>
                  </a:lnTo>
                  <a:lnTo>
                    <a:pt x="261" y="118"/>
                  </a:lnTo>
                  <a:lnTo>
                    <a:pt x="253" y="140"/>
                  </a:lnTo>
                  <a:lnTo>
                    <a:pt x="240" y="157"/>
                  </a:lnTo>
                  <a:lnTo>
                    <a:pt x="227" y="161"/>
                  </a:lnTo>
                  <a:lnTo>
                    <a:pt x="209" y="166"/>
                  </a:lnTo>
                  <a:lnTo>
                    <a:pt x="196" y="166"/>
                  </a:lnTo>
                  <a:lnTo>
                    <a:pt x="183" y="161"/>
                  </a:lnTo>
                  <a:lnTo>
                    <a:pt x="127" y="113"/>
                  </a:lnTo>
                  <a:lnTo>
                    <a:pt x="105" y="109"/>
                  </a:lnTo>
                  <a:lnTo>
                    <a:pt x="83" y="109"/>
                  </a:lnTo>
                  <a:lnTo>
                    <a:pt x="61" y="113"/>
                  </a:lnTo>
                  <a:lnTo>
                    <a:pt x="44" y="122"/>
                  </a:lnTo>
                  <a:lnTo>
                    <a:pt x="18" y="135"/>
                  </a:lnTo>
                  <a:lnTo>
                    <a:pt x="9" y="144"/>
                  </a:lnTo>
                  <a:lnTo>
                    <a:pt x="9" y="157"/>
                  </a:lnTo>
                  <a:lnTo>
                    <a:pt x="5" y="187"/>
                  </a:lnTo>
                  <a:lnTo>
                    <a:pt x="5" y="227"/>
                  </a:lnTo>
                  <a:lnTo>
                    <a:pt x="0" y="253"/>
                  </a:lnTo>
                  <a:lnTo>
                    <a:pt x="0" y="322"/>
                  </a:lnTo>
                  <a:lnTo>
                    <a:pt x="18" y="335"/>
                  </a:lnTo>
                  <a:lnTo>
                    <a:pt x="44" y="353"/>
                  </a:lnTo>
                  <a:lnTo>
                    <a:pt x="87" y="366"/>
                  </a:lnTo>
                  <a:lnTo>
                    <a:pt x="105" y="370"/>
                  </a:lnTo>
                  <a:lnTo>
                    <a:pt x="127" y="370"/>
                  </a:lnTo>
                  <a:lnTo>
                    <a:pt x="140" y="366"/>
                  </a:lnTo>
                  <a:lnTo>
                    <a:pt x="153" y="357"/>
                  </a:lnTo>
                  <a:lnTo>
                    <a:pt x="174" y="340"/>
                  </a:lnTo>
                  <a:lnTo>
                    <a:pt x="183" y="327"/>
                  </a:lnTo>
                  <a:lnTo>
                    <a:pt x="174" y="314"/>
                  </a:lnTo>
                  <a:lnTo>
                    <a:pt x="214" y="292"/>
                  </a:lnTo>
                  <a:lnTo>
                    <a:pt x="218" y="335"/>
                  </a:lnTo>
                  <a:lnTo>
                    <a:pt x="248" y="322"/>
                  </a:lnTo>
                  <a:lnTo>
                    <a:pt x="296" y="270"/>
                  </a:lnTo>
                  <a:lnTo>
                    <a:pt x="292" y="253"/>
                  </a:lnTo>
                  <a:lnTo>
                    <a:pt x="283" y="240"/>
                  </a:lnTo>
                  <a:lnTo>
                    <a:pt x="266" y="227"/>
                  </a:lnTo>
                  <a:lnTo>
                    <a:pt x="257" y="214"/>
                  </a:lnTo>
                  <a:lnTo>
                    <a:pt x="266" y="218"/>
                  </a:lnTo>
                  <a:lnTo>
                    <a:pt x="283" y="222"/>
                  </a:lnTo>
                  <a:lnTo>
                    <a:pt x="301" y="218"/>
                  </a:lnTo>
                  <a:lnTo>
                    <a:pt x="322" y="214"/>
                  </a:lnTo>
                  <a:lnTo>
                    <a:pt x="335" y="192"/>
                  </a:lnTo>
                  <a:lnTo>
                    <a:pt x="375" y="144"/>
                  </a:lnTo>
                  <a:lnTo>
                    <a:pt x="392" y="131"/>
                  </a:lnTo>
                  <a:close/>
                  <a:moveTo>
                    <a:pt x="244" y="209"/>
                  </a:moveTo>
                  <a:lnTo>
                    <a:pt x="244" y="209"/>
                  </a:lnTo>
                  <a:lnTo>
                    <a:pt x="196" y="201"/>
                  </a:lnTo>
                  <a:lnTo>
                    <a:pt x="183" y="187"/>
                  </a:lnTo>
                  <a:lnTo>
                    <a:pt x="227" y="187"/>
                  </a:lnTo>
                  <a:lnTo>
                    <a:pt x="231" y="196"/>
                  </a:lnTo>
                  <a:lnTo>
                    <a:pt x="244" y="209"/>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2" name="Freeform 27"/>
            <p:cNvSpPr>
              <a:spLocks/>
            </p:cNvSpPr>
            <p:nvPr/>
          </p:nvSpPr>
          <p:spPr bwMode="auto">
            <a:xfrm>
              <a:off x="7475538" y="2913063"/>
              <a:ext cx="317500" cy="365125"/>
            </a:xfrm>
            <a:custGeom>
              <a:avLst/>
              <a:gdLst>
                <a:gd name="T0" fmla="*/ 0 w 200"/>
                <a:gd name="T1" fmla="*/ 0 h 230"/>
                <a:gd name="T2" fmla="*/ 48 w 200"/>
                <a:gd name="T3" fmla="*/ 52 h 230"/>
                <a:gd name="T4" fmla="*/ 48 w 200"/>
                <a:gd name="T5" fmla="*/ 52 h 230"/>
                <a:gd name="T6" fmla="*/ 61 w 200"/>
                <a:gd name="T7" fmla="*/ 56 h 230"/>
                <a:gd name="T8" fmla="*/ 87 w 200"/>
                <a:gd name="T9" fmla="*/ 74 h 230"/>
                <a:gd name="T10" fmla="*/ 100 w 200"/>
                <a:gd name="T11" fmla="*/ 87 h 230"/>
                <a:gd name="T12" fmla="*/ 113 w 200"/>
                <a:gd name="T13" fmla="*/ 104 h 230"/>
                <a:gd name="T14" fmla="*/ 122 w 200"/>
                <a:gd name="T15" fmla="*/ 126 h 230"/>
                <a:gd name="T16" fmla="*/ 126 w 200"/>
                <a:gd name="T17" fmla="*/ 152 h 230"/>
                <a:gd name="T18" fmla="*/ 126 w 200"/>
                <a:gd name="T19" fmla="*/ 152 h 230"/>
                <a:gd name="T20" fmla="*/ 130 w 200"/>
                <a:gd name="T21" fmla="*/ 161 h 230"/>
                <a:gd name="T22" fmla="*/ 135 w 200"/>
                <a:gd name="T23" fmla="*/ 187 h 230"/>
                <a:gd name="T24" fmla="*/ 143 w 200"/>
                <a:gd name="T25" fmla="*/ 200 h 230"/>
                <a:gd name="T26" fmla="*/ 157 w 200"/>
                <a:gd name="T27" fmla="*/ 213 h 230"/>
                <a:gd name="T28" fmla="*/ 178 w 200"/>
                <a:gd name="T29" fmla="*/ 222 h 230"/>
                <a:gd name="T30" fmla="*/ 200 w 200"/>
                <a:gd name="T31" fmla="*/ 230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230">
                  <a:moveTo>
                    <a:pt x="0" y="0"/>
                  </a:moveTo>
                  <a:lnTo>
                    <a:pt x="48" y="52"/>
                  </a:lnTo>
                  <a:lnTo>
                    <a:pt x="61" y="56"/>
                  </a:lnTo>
                  <a:lnTo>
                    <a:pt x="87" y="74"/>
                  </a:lnTo>
                  <a:lnTo>
                    <a:pt x="100" y="87"/>
                  </a:lnTo>
                  <a:lnTo>
                    <a:pt x="113" y="104"/>
                  </a:lnTo>
                  <a:lnTo>
                    <a:pt x="122" y="126"/>
                  </a:lnTo>
                  <a:lnTo>
                    <a:pt x="126" y="152"/>
                  </a:lnTo>
                  <a:lnTo>
                    <a:pt x="130" y="161"/>
                  </a:lnTo>
                  <a:lnTo>
                    <a:pt x="135" y="187"/>
                  </a:lnTo>
                  <a:lnTo>
                    <a:pt x="143" y="200"/>
                  </a:lnTo>
                  <a:lnTo>
                    <a:pt x="157" y="213"/>
                  </a:lnTo>
                  <a:lnTo>
                    <a:pt x="178" y="222"/>
                  </a:lnTo>
                  <a:lnTo>
                    <a:pt x="200" y="230"/>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83" name="Freeform 28"/>
            <p:cNvSpPr>
              <a:spLocks/>
            </p:cNvSpPr>
            <p:nvPr/>
          </p:nvSpPr>
          <p:spPr bwMode="auto">
            <a:xfrm>
              <a:off x="6403975" y="1709738"/>
              <a:ext cx="1617662" cy="1665288"/>
            </a:xfrm>
            <a:custGeom>
              <a:avLst/>
              <a:gdLst>
                <a:gd name="T0" fmla="*/ 1006 w 1019"/>
                <a:gd name="T1" fmla="*/ 383 h 1049"/>
                <a:gd name="T2" fmla="*/ 932 w 1019"/>
                <a:gd name="T3" fmla="*/ 231 h 1049"/>
                <a:gd name="T4" fmla="*/ 923 w 1019"/>
                <a:gd name="T5" fmla="*/ 174 h 1049"/>
                <a:gd name="T6" fmla="*/ 849 w 1019"/>
                <a:gd name="T7" fmla="*/ 174 h 1049"/>
                <a:gd name="T8" fmla="*/ 797 w 1019"/>
                <a:gd name="T9" fmla="*/ 209 h 1049"/>
                <a:gd name="T10" fmla="*/ 749 w 1019"/>
                <a:gd name="T11" fmla="*/ 205 h 1049"/>
                <a:gd name="T12" fmla="*/ 736 w 1019"/>
                <a:gd name="T13" fmla="*/ 161 h 1049"/>
                <a:gd name="T14" fmla="*/ 701 w 1019"/>
                <a:gd name="T15" fmla="*/ 122 h 1049"/>
                <a:gd name="T16" fmla="*/ 670 w 1019"/>
                <a:gd name="T17" fmla="*/ 83 h 1049"/>
                <a:gd name="T18" fmla="*/ 666 w 1019"/>
                <a:gd name="T19" fmla="*/ 52 h 1049"/>
                <a:gd name="T20" fmla="*/ 636 w 1019"/>
                <a:gd name="T21" fmla="*/ 44 h 1049"/>
                <a:gd name="T22" fmla="*/ 579 w 1019"/>
                <a:gd name="T23" fmla="*/ 57 h 1049"/>
                <a:gd name="T24" fmla="*/ 440 w 1019"/>
                <a:gd name="T25" fmla="*/ 52 h 1049"/>
                <a:gd name="T26" fmla="*/ 409 w 1019"/>
                <a:gd name="T27" fmla="*/ 9 h 1049"/>
                <a:gd name="T28" fmla="*/ 370 w 1019"/>
                <a:gd name="T29" fmla="*/ 9 h 1049"/>
                <a:gd name="T30" fmla="*/ 327 w 1019"/>
                <a:gd name="T31" fmla="*/ 35 h 1049"/>
                <a:gd name="T32" fmla="*/ 300 w 1019"/>
                <a:gd name="T33" fmla="*/ 35 h 1049"/>
                <a:gd name="T34" fmla="*/ 274 w 1019"/>
                <a:gd name="T35" fmla="*/ 135 h 1049"/>
                <a:gd name="T36" fmla="*/ 292 w 1019"/>
                <a:gd name="T37" fmla="*/ 235 h 1049"/>
                <a:gd name="T38" fmla="*/ 279 w 1019"/>
                <a:gd name="T39" fmla="*/ 266 h 1049"/>
                <a:gd name="T40" fmla="*/ 205 w 1019"/>
                <a:gd name="T41" fmla="*/ 240 h 1049"/>
                <a:gd name="T42" fmla="*/ 139 w 1019"/>
                <a:gd name="T43" fmla="*/ 205 h 1049"/>
                <a:gd name="T44" fmla="*/ 126 w 1019"/>
                <a:gd name="T45" fmla="*/ 192 h 1049"/>
                <a:gd name="T46" fmla="*/ 100 w 1019"/>
                <a:gd name="T47" fmla="*/ 253 h 1049"/>
                <a:gd name="T48" fmla="*/ 131 w 1019"/>
                <a:gd name="T49" fmla="*/ 309 h 1049"/>
                <a:gd name="T50" fmla="*/ 148 w 1019"/>
                <a:gd name="T51" fmla="*/ 383 h 1049"/>
                <a:gd name="T52" fmla="*/ 161 w 1019"/>
                <a:gd name="T53" fmla="*/ 470 h 1049"/>
                <a:gd name="T54" fmla="*/ 131 w 1019"/>
                <a:gd name="T55" fmla="*/ 479 h 1049"/>
                <a:gd name="T56" fmla="*/ 100 w 1019"/>
                <a:gd name="T57" fmla="*/ 523 h 1049"/>
                <a:gd name="T58" fmla="*/ 61 w 1019"/>
                <a:gd name="T59" fmla="*/ 544 h 1049"/>
                <a:gd name="T60" fmla="*/ 48 w 1019"/>
                <a:gd name="T61" fmla="*/ 671 h 1049"/>
                <a:gd name="T62" fmla="*/ 0 w 1019"/>
                <a:gd name="T63" fmla="*/ 762 h 1049"/>
                <a:gd name="T64" fmla="*/ 35 w 1019"/>
                <a:gd name="T65" fmla="*/ 801 h 1049"/>
                <a:gd name="T66" fmla="*/ 74 w 1019"/>
                <a:gd name="T67" fmla="*/ 832 h 1049"/>
                <a:gd name="T68" fmla="*/ 70 w 1019"/>
                <a:gd name="T69" fmla="*/ 875 h 1049"/>
                <a:gd name="T70" fmla="*/ 87 w 1019"/>
                <a:gd name="T71" fmla="*/ 1014 h 1049"/>
                <a:gd name="T72" fmla="*/ 113 w 1019"/>
                <a:gd name="T73" fmla="*/ 1049 h 1049"/>
                <a:gd name="T74" fmla="*/ 187 w 1019"/>
                <a:gd name="T75" fmla="*/ 971 h 1049"/>
                <a:gd name="T76" fmla="*/ 244 w 1019"/>
                <a:gd name="T77" fmla="*/ 949 h 1049"/>
                <a:gd name="T78" fmla="*/ 292 w 1019"/>
                <a:gd name="T79" fmla="*/ 927 h 1049"/>
                <a:gd name="T80" fmla="*/ 300 w 1019"/>
                <a:gd name="T81" fmla="*/ 893 h 1049"/>
                <a:gd name="T82" fmla="*/ 340 w 1019"/>
                <a:gd name="T83" fmla="*/ 862 h 1049"/>
                <a:gd name="T84" fmla="*/ 457 w 1019"/>
                <a:gd name="T85" fmla="*/ 853 h 1049"/>
                <a:gd name="T86" fmla="*/ 575 w 1019"/>
                <a:gd name="T87" fmla="*/ 819 h 1049"/>
                <a:gd name="T88" fmla="*/ 684 w 1019"/>
                <a:gd name="T89" fmla="*/ 753 h 1049"/>
                <a:gd name="T90" fmla="*/ 753 w 1019"/>
                <a:gd name="T91" fmla="*/ 758 h 1049"/>
                <a:gd name="T92" fmla="*/ 775 w 1019"/>
                <a:gd name="T93" fmla="*/ 679 h 1049"/>
                <a:gd name="T94" fmla="*/ 866 w 1019"/>
                <a:gd name="T95" fmla="*/ 605 h 1049"/>
                <a:gd name="T96" fmla="*/ 945 w 1019"/>
                <a:gd name="T97" fmla="*/ 492 h 1049"/>
                <a:gd name="T98" fmla="*/ 1014 w 1019"/>
                <a:gd name="T99" fmla="*/ 436 h 10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9" h="1049">
                  <a:moveTo>
                    <a:pt x="1019" y="427"/>
                  </a:moveTo>
                  <a:lnTo>
                    <a:pt x="1019" y="418"/>
                  </a:lnTo>
                  <a:lnTo>
                    <a:pt x="1006" y="383"/>
                  </a:lnTo>
                  <a:lnTo>
                    <a:pt x="953" y="292"/>
                  </a:lnTo>
                  <a:lnTo>
                    <a:pt x="923" y="248"/>
                  </a:lnTo>
                  <a:lnTo>
                    <a:pt x="932" y="231"/>
                  </a:lnTo>
                  <a:lnTo>
                    <a:pt x="936" y="214"/>
                  </a:lnTo>
                  <a:lnTo>
                    <a:pt x="936" y="196"/>
                  </a:lnTo>
                  <a:lnTo>
                    <a:pt x="927" y="179"/>
                  </a:lnTo>
                  <a:lnTo>
                    <a:pt x="923" y="174"/>
                  </a:lnTo>
                  <a:lnTo>
                    <a:pt x="914" y="170"/>
                  </a:lnTo>
                  <a:lnTo>
                    <a:pt x="906" y="166"/>
                  </a:lnTo>
                  <a:lnTo>
                    <a:pt x="888" y="166"/>
                  </a:lnTo>
                  <a:lnTo>
                    <a:pt x="849" y="174"/>
                  </a:lnTo>
                  <a:lnTo>
                    <a:pt x="832" y="187"/>
                  </a:lnTo>
                  <a:lnTo>
                    <a:pt x="814" y="200"/>
                  </a:lnTo>
                  <a:lnTo>
                    <a:pt x="797" y="209"/>
                  </a:lnTo>
                  <a:lnTo>
                    <a:pt x="775" y="214"/>
                  </a:lnTo>
                  <a:lnTo>
                    <a:pt x="766" y="214"/>
                  </a:lnTo>
                  <a:lnTo>
                    <a:pt x="758" y="209"/>
                  </a:lnTo>
                  <a:lnTo>
                    <a:pt x="749" y="205"/>
                  </a:lnTo>
                  <a:lnTo>
                    <a:pt x="744" y="192"/>
                  </a:lnTo>
                  <a:lnTo>
                    <a:pt x="740" y="179"/>
                  </a:lnTo>
                  <a:lnTo>
                    <a:pt x="736" y="161"/>
                  </a:lnTo>
                  <a:lnTo>
                    <a:pt x="736" y="157"/>
                  </a:lnTo>
                  <a:lnTo>
                    <a:pt x="731" y="148"/>
                  </a:lnTo>
                  <a:lnTo>
                    <a:pt x="723" y="135"/>
                  </a:lnTo>
                  <a:lnTo>
                    <a:pt x="701" y="122"/>
                  </a:lnTo>
                  <a:lnTo>
                    <a:pt x="688" y="113"/>
                  </a:lnTo>
                  <a:lnTo>
                    <a:pt x="679" y="100"/>
                  </a:lnTo>
                  <a:lnTo>
                    <a:pt x="670" y="83"/>
                  </a:lnTo>
                  <a:lnTo>
                    <a:pt x="666" y="66"/>
                  </a:lnTo>
                  <a:lnTo>
                    <a:pt x="666" y="57"/>
                  </a:lnTo>
                  <a:lnTo>
                    <a:pt x="666" y="52"/>
                  </a:lnTo>
                  <a:lnTo>
                    <a:pt x="662" y="48"/>
                  </a:lnTo>
                  <a:lnTo>
                    <a:pt x="657" y="44"/>
                  </a:lnTo>
                  <a:lnTo>
                    <a:pt x="649" y="44"/>
                  </a:lnTo>
                  <a:lnTo>
                    <a:pt x="636" y="44"/>
                  </a:lnTo>
                  <a:lnTo>
                    <a:pt x="618" y="48"/>
                  </a:lnTo>
                  <a:lnTo>
                    <a:pt x="601" y="57"/>
                  </a:lnTo>
                  <a:lnTo>
                    <a:pt x="579" y="57"/>
                  </a:lnTo>
                  <a:lnTo>
                    <a:pt x="549" y="52"/>
                  </a:lnTo>
                  <a:lnTo>
                    <a:pt x="522" y="48"/>
                  </a:lnTo>
                  <a:lnTo>
                    <a:pt x="514" y="44"/>
                  </a:lnTo>
                  <a:lnTo>
                    <a:pt x="440" y="52"/>
                  </a:lnTo>
                  <a:lnTo>
                    <a:pt x="435" y="39"/>
                  </a:lnTo>
                  <a:lnTo>
                    <a:pt x="418" y="18"/>
                  </a:lnTo>
                  <a:lnTo>
                    <a:pt x="409" y="9"/>
                  </a:lnTo>
                  <a:lnTo>
                    <a:pt x="396" y="0"/>
                  </a:lnTo>
                  <a:lnTo>
                    <a:pt x="383" y="0"/>
                  </a:lnTo>
                  <a:lnTo>
                    <a:pt x="370" y="9"/>
                  </a:lnTo>
                  <a:lnTo>
                    <a:pt x="361" y="18"/>
                  </a:lnTo>
                  <a:lnTo>
                    <a:pt x="348" y="31"/>
                  </a:lnTo>
                  <a:lnTo>
                    <a:pt x="335" y="35"/>
                  </a:lnTo>
                  <a:lnTo>
                    <a:pt x="327" y="35"/>
                  </a:lnTo>
                  <a:lnTo>
                    <a:pt x="318" y="31"/>
                  </a:lnTo>
                  <a:lnTo>
                    <a:pt x="309" y="22"/>
                  </a:lnTo>
                  <a:lnTo>
                    <a:pt x="300" y="35"/>
                  </a:lnTo>
                  <a:lnTo>
                    <a:pt x="292" y="52"/>
                  </a:lnTo>
                  <a:lnTo>
                    <a:pt x="283" y="74"/>
                  </a:lnTo>
                  <a:lnTo>
                    <a:pt x="274" y="100"/>
                  </a:lnTo>
                  <a:lnTo>
                    <a:pt x="274" y="135"/>
                  </a:lnTo>
                  <a:lnTo>
                    <a:pt x="274" y="170"/>
                  </a:lnTo>
                  <a:lnTo>
                    <a:pt x="287" y="205"/>
                  </a:lnTo>
                  <a:lnTo>
                    <a:pt x="292" y="235"/>
                  </a:lnTo>
                  <a:lnTo>
                    <a:pt x="292" y="248"/>
                  </a:lnTo>
                  <a:lnTo>
                    <a:pt x="292" y="257"/>
                  </a:lnTo>
                  <a:lnTo>
                    <a:pt x="283" y="261"/>
                  </a:lnTo>
                  <a:lnTo>
                    <a:pt x="279" y="266"/>
                  </a:lnTo>
                  <a:lnTo>
                    <a:pt x="261" y="266"/>
                  </a:lnTo>
                  <a:lnTo>
                    <a:pt x="240" y="261"/>
                  </a:lnTo>
                  <a:lnTo>
                    <a:pt x="222" y="253"/>
                  </a:lnTo>
                  <a:lnTo>
                    <a:pt x="205" y="240"/>
                  </a:lnTo>
                  <a:lnTo>
                    <a:pt x="196" y="231"/>
                  </a:lnTo>
                  <a:lnTo>
                    <a:pt x="152" y="222"/>
                  </a:lnTo>
                  <a:lnTo>
                    <a:pt x="139" y="205"/>
                  </a:lnTo>
                  <a:lnTo>
                    <a:pt x="135" y="183"/>
                  </a:lnTo>
                  <a:lnTo>
                    <a:pt x="126" y="192"/>
                  </a:lnTo>
                  <a:lnTo>
                    <a:pt x="105" y="209"/>
                  </a:lnTo>
                  <a:lnTo>
                    <a:pt x="100" y="222"/>
                  </a:lnTo>
                  <a:lnTo>
                    <a:pt x="96" y="235"/>
                  </a:lnTo>
                  <a:lnTo>
                    <a:pt x="100" y="253"/>
                  </a:lnTo>
                  <a:lnTo>
                    <a:pt x="109" y="270"/>
                  </a:lnTo>
                  <a:lnTo>
                    <a:pt x="122" y="288"/>
                  </a:lnTo>
                  <a:lnTo>
                    <a:pt x="131" y="309"/>
                  </a:lnTo>
                  <a:lnTo>
                    <a:pt x="144" y="344"/>
                  </a:lnTo>
                  <a:lnTo>
                    <a:pt x="148" y="375"/>
                  </a:lnTo>
                  <a:lnTo>
                    <a:pt x="148" y="383"/>
                  </a:lnTo>
                  <a:lnTo>
                    <a:pt x="157" y="401"/>
                  </a:lnTo>
                  <a:lnTo>
                    <a:pt x="166" y="436"/>
                  </a:lnTo>
                  <a:lnTo>
                    <a:pt x="166" y="453"/>
                  </a:lnTo>
                  <a:lnTo>
                    <a:pt x="161" y="470"/>
                  </a:lnTo>
                  <a:lnTo>
                    <a:pt x="157" y="475"/>
                  </a:lnTo>
                  <a:lnTo>
                    <a:pt x="152" y="479"/>
                  </a:lnTo>
                  <a:lnTo>
                    <a:pt x="144" y="479"/>
                  </a:lnTo>
                  <a:lnTo>
                    <a:pt x="131" y="479"/>
                  </a:lnTo>
                  <a:lnTo>
                    <a:pt x="113" y="501"/>
                  </a:lnTo>
                  <a:lnTo>
                    <a:pt x="109" y="505"/>
                  </a:lnTo>
                  <a:lnTo>
                    <a:pt x="100" y="523"/>
                  </a:lnTo>
                  <a:lnTo>
                    <a:pt x="83" y="540"/>
                  </a:lnTo>
                  <a:lnTo>
                    <a:pt x="74" y="544"/>
                  </a:lnTo>
                  <a:lnTo>
                    <a:pt x="61" y="544"/>
                  </a:lnTo>
                  <a:lnTo>
                    <a:pt x="61" y="562"/>
                  </a:lnTo>
                  <a:lnTo>
                    <a:pt x="61" y="597"/>
                  </a:lnTo>
                  <a:lnTo>
                    <a:pt x="57" y="644"/>
                  </a:lnTo>
                  <a:lnTo>
                    <a:pt x="48" y="671"/>
                  </a:lnTo>
                  <a:lnTo>
                    <a:pt x="39" y="692"/>
                  </a:lnTo>
                  <a:lnTo>
                    <a:pt x="13" y="732"/>
                  </a:lnTo>
                  <a:lnTo>
                    <a:pt x="0" y="762"/>
                  </a:lnTo>
                  <a:lnTo>
                    <a:pt x="0" y="771"/>
                  </a:lnTo>
                  <a:lnTo>
                    <a:pt x="4" y="784"/>
                  </a:lnTo>
                  <a:lnTo>
                    <a:pt x="18" y="792"/>
                  </a:lnTo>
                  <a:lnTo>
                    <a:pt x="35" y="801"/>
                  </a:lnTo>
                  <a:lnTo>
                    <a:pt x="57" y="810"/>
                  </a:lnTo>
                  <a:lnTo>
                    <a:pt x="70" y="819"/>
                  </a:lnTo>
                  <a:lnTo>
                    <a:pt x="74" y="832"/>
                  </a:lnTo>
                  <a:lnTo>
                    <a:pt x="78" y="845"/>
                  </a:lnTo>
                  <a:lnTo>
                    <a:pt x="74" y="866"/>
                  </a:lnTo>
                  <a:lnTo>
                    <a:pt x="70" y="875"/>
                  </a:lnTo>
                  <a:lnTo>
                    <a:pt x="70" y="901"/>
                  </a:lnTo>
                  <a:lnTo>
                    <a:pt x="74" y="953"/>
                  </a:lnTo>
                  <a:lnTo>
                    <a:pt x="78" y="984"/>
                  </a:lnTo>
                  <a:lnTo>
                    <a:pt x="87" y="1014"/>
                  </a:lnTo>
                  <a:lnTo>
                    <a:pt x="100" y="1036"/>
                  </a:lnTo>
                  <a:lnTo>
                    <a:pt x="105" y="1041"/>
                  </a:lnTo>
                  <a:lnTo>
                    <a:pt x="113" y="1049"/>
                  </a:lnTo>
                  <a:lnTo>
                    <a:pt x="135" y="1023"/>
                  </a:lnTo>
                  <a:lnTo>
                    <a:pt x="152" y="1001"/>
                  </a:lnTo>
                  <a:lnTo>
                    <a:pt x="187" y="971"/>
                  </a:lnTo>
                  <a:lnTo>
                    <a:pt x="209" y="953"/>
                  </a:lnTo>
                  <a:lnTo>
                    <a:pt x="218" y="949"/>
                  </a:lnTo>
                  <a:lnTo>
                    <a:pt x="244" y="949"/>
                  </a:lnTo>
                  <a:lnTo>
                    <a:pt x="266" y="945"/>
                  </a:lnTo>
                  <a:lnTo>
                    <a:pt x="279" y="945"/>
                  </a:lnTo>
                  <a:lnTo>
                    <a:pt x="283" y="936"/>
                  </a:lnTo>
                  <a:lnTo>
                    <a:pt x="292" y="927"/>
                  </a:lnTo>
                  <a:lnTo>
                    <a:pt x="292" y="919"/>
                  </a:lnTo>
                  <a:lnTo>
                    <a:pt x="296" y="906"/>
                  </a:lnTo>
                  <a:lnTo>
                    <a:pt x="300" y="893"/>
                  </a:lnTo>
                  <a:lnTo>
                    <a:pt x="314" y="875"/>
                  </a:lnTo>
                  <a:lnTo>
                    <a:pt x="327" y="866"/>
                  </a:lnTo>
                  <a:lnTo>
                    <a:pt x="340" y="862"/>
                  </a:lnTo>
                  <a:lnTo>
                    <a:pt x="388" y="858"/>
                  </a:lnTo>
                  <a:lnTo>
                    <a:pt x="422" y="853"/>
                  </a:lnTo>
                  <a:lnTo>
                    <a:pt x="457" y="853"/>
                  </a:lnTo>
                  <a:lnTo>
                    <a:pt x="531" y="862"/>
                  </a:lnTo>
                  <a:lnTo>
                    <a:pt x="562" y="836"/>
                  </a:lnTo>
                  <a:lnTo>
                    <a:pt x="575" y="819"/>
                  </a:lnTo>
                  <a:lnTo>
                    <a:pt x="588" y="801"/>
                  </a:lnTo>
                  <a:lnTo>
                    <a:pt x="623" y="775"/>
                  </a:lnTo>
                  <a:lnTo>
                    <a:pt x="653" y="762"/>
                  </a:lnTo>
                  <a:lnTo>
                    <a:pt x="684" y="753"/>
                  </a:lnTo>
                  <a:lnTo>
                    <a:pt x="710" y="753"/>
                  </a:lnTo>
                  <a:lnTo>
                    <a:pt x="736" y="753"/>
                  </a:lnTo>
                  <a:lnTo>
                    <a:pt x="753" y="758"/>
                  </a:lnTo>
                  <a:lnTo>
                    <a:pt x="758" y="723"/>
                  </a:lnTo>
                  <a:lnTo>
                    <a:pt x="766" y="697"/>
                  </a:lnTo>
                  <a:lnTo>
                    <a:pt x="771" y="684"/>
                  </a:lnTo>
                  <a:lnTo>
                    <a:pt x="775" y="679"/>
                  </a:lnTo>
                  <a:lnTo>
                    <a:pt x="805" y="662"/>
                  </a:lnTo>
                  <a:lnTo>
                    <a:pt x="836" y="636"/>
                  </a:lnTo>
                  <a:lnTo>
                    <a:pt x="866" y="605"/>
                  </a:lnTo>
                  <a:lnTo>
                    <a:pt x="892" y="575"/>
                  </a:lnTo>
                  <a:lnTo>
                    <a:pt x="932" y="518"/>
                  </a:lnTo>
                  <a:lnTo>
                    <a:pt x="945" y="492"/>
                  </a:lnTo>
                  <a:lnTo>
                    <a:pt x="962" y="488"/>
                  </a:lnTo>
                  <a:lnTo>
                    <a:pt x="980" y="479"/>
                  </a:lnTo>
                  <a:lnTo>
                    <a:pt x="1001" y="453"/>
                  </a:lnTo>
                  <a:lnTo>
                    <a:pt x="1014" y="436"/>
                  </a:lnTo>
                  <a:lnTo>
                    <a:pt x="1019" y="427"/>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4" name="Freeform 29"/>
            <p:cNvSpPr>
              <a:spLocks/>
            </p:cNvSpPr>
            <p:nvPr/>
          </p:nvSpPr>
          <p:spPr bwMode="auto">
            <a:xfrm>
              <a:off x="5319713" y="1903413"/>
              <a:ext cx="1347787" cy="1706563"/>
            </a:xfrm>
            <a:custGeom>
              <a:avLst/>
              <a:gdLst>
                <a:gd name="T0" fmla="*/ 788 w 849"/>
                <a:gd name="T1" fmla="*/ 940 h 1075"/>
                <a:gd name="T2" fmla="*/ 788 w 849"/>
                <a:gd name="T3" fmla="*/ 919 h 1075"/>
                <a:gd name="T4" fmla="*/ 757 w 849"/>
                <a:gd name="T5" fmla="*/ 831 h 1075"/>
                <a:gd name="T6" fmla="*/ 757 w 849"/>
                <a:gd name="T7" fmla="*/ 744 h 1075"/>
                <a:gd name="T8" fmla="*/ 740 w 849"/>
                <a:gd name="T9" fmla="*/ 688 h 1075"/>
                <a:gd name="T10" fmla="*/ 687 w 849"/>
                <a:gd name="T11" fmla="*/ 662 h 1075"/>
                <a:gd name="T12" fmla="*/ 722 w 849"/>
                <a:gd name="T13" fmla="*/ 570 h 1075"/>
                <a:gd name="T14" fmla="*/ 744 w 849"/>
                <a:gd name="T15" fmla="*/ 475 h 1075"/>
                <a:gd name="T16" fmla="*/ 757 w 849"/>
                <a:gd name="T17" fmla="*/ 422 h 1075"/>
                <a:gd name="T18" fmla="*/ 796 w 849"/>
                <a:gd name="T19" fmla="*/ 379 h 1075"/>
                <a:gd name="T20" fmla="*/ 835 w 849"/>
                <a:gd name="T21" fmla="*/ 357 h 1075"/>
                <a:gd name="T22" fmla="*/ 849 w 849"/>
                <a:gd name="T23" fmla="*/ 314 h 1075"/>
                <a:gd name="T24" fmla="*/ 831 w 849"/>
                <a:gd name="T25" fmla="*/ 253 h 1075"/>
                <a:gd name="T26" fmla="*/ 792 w 849"/>
                <a:gd name="T27" fmla="*/ 148 h 1075"/>
                <a:gd name="T28" fmla="*/ 783 w 849"/>
                <a:gd name="T29" fmla="*/ 100 h 1075"/>
                <a:gd name="T30" fmla="*/ 818 w 849"/>
                <a:gd name="T31" fmla="*/ 52 h 1075"/>
                <a:gd name="T32" fmla="*/ 788 w 849"/>
                <a:gd name="T33" fmla="*/ 13 h 1075"/>
                <a:gd name="T34" fmla="*/ 657 w 849"/>
                <a:gd name="T35" fmla="*/ 18 h 1075"/>
                <a:gd name="T36" fmla="*/ 500 w 849"/>
                <a:gd name="T37" fmla="*/ 52 h 1075"/>
                <a:gd name="T38" fmla="*/ 413 w 849"/>
                <a:gd name="T39" fmla="*/ 109 h 1075"/>
                <a:gd name="T40" fmla="*/ 357 w 849"/>
                <a:gd name="T41" fmla="*/ 122 h 1075"/>
                <a:gd name="T42" fmla="*/ 304 w 849"/>
                <a:gd name="T43" fmla="*/ 131 h 1075"/>
                <a:gd name="T44" fmla="*/ 261 w 849"/>
                <a:gd name="T45" fmla="*/ 139 h 1075"/>
                <a:gd name="T46" fmla="*/ 178 w 849"/>
                <a:gd name="T47" fmla="*/ 170 h 1075"/>
                <a:gd name="T48" fmla="*/ 100 w 849"/>
                <a:gd name="T49" fmla="*/ 179 h 1075"/>
                <a:gd name="T50" fmla="*/ 100 w 849"/>
                <a:gd name="T51" fmla="*/ 218 h 1075"/>
                <a:gd name="T52" fmla="*/ 43 w 849"/>
                <a:gd name="T53" fmla="*/ 279 h 1075"/>
                <a:gd name="T54" fmla="*/ 0 w 849"/>
                <a:gd name="T55" fmla="*/ 327 h 1075"/>
                <a:gd name="T56" fmla="*/ 35 w 849"/>
                <a:gd name="T57" fmla="*/ 401 h 1075"/>
                <a:gd name="T58" fmla="*/ 87 w 849"/>
                <a:gd name="T59" fmla="*/ 422 h 1075"/>
                <a:gd name="T60" fmla="*/ 126 w 849"/>
                <a:gd name="T61" fmla="*/ 396 h 1075"/>
                <a:gd name="T62" fmla="*/ 178 w 849"/>
                <a:gd name="T63" fmla="*/ 361 h 1075"/>
                <a:gd name="T64" fmla="*/ 209 w 849"/>
                <a:gd name="T65" fmla="*/ 370 h 1075"/>
                <a:gd name="T66" fmla="*/ 178 w 849"/>
                <a:gd name="T67" fmla="*/ 427 h 1075"/>
                <a:gd name="T68" fmla="*/ 122 w 849"/>
                <a:gd name="T69" fmla="*/ 462 h 1075"/>
                <a:gd name="T70" fmla="*/ 78 w 849"/>
                <a:gd name="T71" fmla="*/ 479 h 1075"/>
                <a:gd name="T72" fmla="*/ 61 w 849"/>
                <a:gd name="T73" fmla="*/ 570 h 1075"/>
                <a:gd name="T74" fmla="*/ 82 w 849"/>
                <a:gd name="T75" fmla="*/ 692 h 1075"/>
                <a:gd name="T76" fmla="*/ 126 w 849"/>
                <a:gd name="T77" fmla="*/ 727 h 1075"/>
                <a:gd name="T78" fmla="*/ 196 w 849"/>
                <a:gd name="T79" fmla="*/ 771 h 1075"/>
                <a:gd name="T80" fmla="*/ 235 w 849"/>
                <a:gd name="T81" fmla="*/ 810 h 1075"/>
                <a:gd name="T82" fmla="*/ 274 w 849"/>
                <a:gd name="T83" fmla="*/ 836 h 1075"/>
                <a:gd name="T84" fmla="*/ 248 w 849"/>
                <a:gd name="T85" fmla="*/ 892 h 1075"/>
                <a:gd name="T86" fmla="*/ 252 w 849"/>
                <a:gd name="T87" fmla="*/ 919 h 1075"/>
                <a:gd name="T88" fmla="*/ 322 w 849"/>
                <a:gd name="T89" fmla="*/ 966 h 1075"/>
                <a:gd name="T90" fmla="*/ 352 w 849"/>
                <a:gd name="T91" fmla="*/ 1040 h 1075"/>
                <a:gd name="T92" fmla="*/ 374 w 849"/>
                <a:gd name="T93" fmla="*/ 1071 h 1075"/>
                <a:gd name="T94" fmla="*/ 400 w 849"/>
                <a:gd name="T95" fmla="*/ 1036 h 1075"/>
                <a:gd name="T96" fmla="*/ 509 w 849"/>
                <a:gd name="T97" fmla="*/ 949 h 1075"/>
                <a:gd name="T98" fmla="*/ 548 w 849"/>
                <a:gd name="T99" fmla="*/ 927 h 1075"/>
                <a:gd name="T100" fmla="*/ 631 w 849"/>
                <a:gd name="T101" fmla="*/ 932 h 1075"/>
                <a:gd name="T102" fmla="*/ 744 w 849"/>
                <a:gd name="T103" fmla="*/ 988 h 10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49" h="1075">
                  <a:moveTo>
                    <a:pt x="748" y="993"/>
                  </a:moveTo>
                  <a:lnTo>
                    <a:pt x="748" y="993"/>
                  </a:lnTo>
                  <a:lnTo>
                    <a:pt x="788" y="940"/>
                  </a:lnTo>
                  <a:lnTo>
                    <a:pt x="796" y="927"/>
                  </a:lnTo>
                  <a:lnTo>
                    <a:pt x="792" y="923"/>
                  </a:lnTo>
                  <a:lnTo>
                    <a:pt x="788" y="919"/>
                  </a:lnTo>
                  <a:lnTo>
                    <a:pt x="779" y="910"/>
                  </a:lnTo>
                  <a:lnTo>
                    <a:pt x="770" y="888"/>
                  </a:lnTo>
                  <a:lnTo>
                    <a:pt x="761" y="862"/>
                  </a:lnTo>
                  <a:lnTo>
                    <a:pt x="757" y="831"/>
                  </a:lnTo>
                  <a:lnTo>
                    <a:pt x="753" y="779"/>
                  </a:lnTo>
                  <a:lnTo>
                    <a:pt x="753" y="753"/>
                  </a:lnTo>
                  <a:lnTo>
                    <a:pt x="757" y="744"/>
                  </a:lnTo>
                  <a:lnTo>
                    <a:pt x="761" y="723"/>
                  </a:lnTo>
                  <a:lnTo>
                    <a:pt x="757" y="710"/>
                  </a:lnTo>
                  <a:lnTo>
                    <a:pt x="753" y="697"/>
                  </a:lnTo>
                  <a:lnTo>
                    <a:pt x="740" y="688"/>
                  </a:lnTo>
                  <a:lnTo>
                    <a:pt x="718" y="679"/>
                  </a:lnTo>
                  <a:lnTo>
                    <a:pt x="701" y="670"/>
                  </a:lnTo>
                  <a:lnTo>
                    <a:pt x="687" y="662"/>
                  </a:lnTo>
                  <a:lnTo>
                    <a:pt x="683" y="649"/>
                  </a:lnTo>
                  <a:lnTo>
                    <a:pt x="683" y="640"/>
                  </a:lnTo>
                  <a:lnTo>
                    <a:pt x="696" y="610"/>
                  </a:lnTo>
                  <a:lnTo>
                    <a:pt x="722" y="570"/>
                  </a:lnTo>
                  <a:lnTo>
                    <a:pt x="731" y="549"/>
                  </a:lnTo>
                  <a:lnTo>
                    <a:pt x="740" y="522"/>
                  </a:lnTo>
                  <a:lnTo>
                    <a:pt x="744" y="475"/>
                  </a:lnTo>
                  <a:lnTo>
                    <a:pt x="744" y="440"/>
                  </a:lnTo>
                  <a:lnTo>
                    <a:pt x="744" y="422"/>
                  </a:lnTo>
                  <a:lnTo>
                    <a:pt x="757" y="422"/>
                  </a:lnTo>
                  <a:lnTo>
                    <a:pt x="766" y="418"/>
                  </a:lnTo>
                  <a:lnTo>
                    <a:pt x="783" y="401"/>
                  </a:lnTo>
                  <a:lnTo>
                    <a:pt x="792" y="383"/>
                  </a:lnTo>
                  <a:lnTo>
                    <a:pt x="796" y="379"/>
                  </a:lnTo>
                  <a:lnTo>
                    <a:pt x="814" y="357"/>
                  </a:lnTo>
                  <a:lnTo>
                    <a:pt x="827" y="357"/>
                  </a:lnTo>
                  <a:lnTo>
                    <a:pt x="835" y="357"/>
                  </a:lnTo>
                  <a:lnTo>
                    <a:pt x="840" y="353"/>
                  </a:lnTo>
                  <a:lnTo>
                    <a:pt x="844" y="348"/>
                  </a:lnTo>
                  <a:lnTo>
                    <a:pt x="849" y="331"/>
                  </a:lnTo>
                  <a:lnTo>
                    <a:pt x="849" y="314"/>
                  </a:lnTo>
                  <a:lnTo>
                    <a:pt x="840" y="279"/>
                  </a:lnTo>
                  <a:lnTo>
                    <a:pt x="831" y="261"/>
                  </a:lnTo>
                  <a:lnTo>
                    <a:pt x="831" y="253"/>
                  </a:lnTo>
                  <a:lnTo>
                    <a:pt x="827" y="222"/>
                  </a:lnTo>
                  <a:lnTo>
                    <a:pt x="814" y="187"/>
                  </a:lnTo>
                  <a:lnTo>
                    <a:pt x="805" y="166"/>
                  </a:lnTo>
                  <a:lnTo>
                    <a:pt x="792" y="148"/>
                  </a:lnTo>
                  <a:lnTo>
                    <a:pt x="783" y="131"/>
                  </a:lnTo>
                  <a:lnTo>
                    <a:pt x="779" y="113"/>
                  </a:lnTo>
                  <a:lnTo>
                    <a:pt x="783" y="100"/>
                  </a:lnTo>
                  <a:lnTo>
                    <a:pt x="788" y="87"/>
                  </a:lnTo>
                  <a:lnTo>
                    <a:pt x="809" y="70"/>
                  </a:lnTo>
                  <a:lnTo>
                    <a:pt x="818" y="61"/>
                  </a:lnTo>
                  <a:lnTo>
                    <a:pt x="818" y="52"/>
                  </a:lnTo>
                  <a:lnTo>
                    <a:pt x="814" y="39"/>
                  </a:lnTo>
                  <a:lnTo>
                    <a:pt x="801" y="22"/>
                  </a:lnTo>
                  <a:lnTo>
                    <a:pt x="788" y="13"/>
                  </a:lnTo>
                  <a:lnTo>
                    <a:pt x="766" y="4"/>
                  </a:lnTo>
                  <a:lnTo>
                    <a:pt x="740" y="0"/>
                  </a:lnTo>
                  <a:lnTo>
                    <a:pt x="701" y="4"/>
                  </a:lnTo>
                  <a:lnTo>
                    <a:pt x="657" y="18"/>
                  </a:lnTo>
                  <a:lnTo>
                    <a:pt x="600" y="44"/>
                  </a:lnTo>
                  <a:lnTo>
                    <a:pt x="513" y="48"/>
                  </a:lnTo>
                  <a:lnTo>
                    <a:pt x="500" y="52"/>
                  </a:lnTo>
                  <a:lnTo>
                    <a:pt x="470" y="65"/>
                  </a:lnTo>
                  <a:lnTo>
                    <a:pt x="452" y="74"/>
                  </a:lnTo>
                  <a:lnTo>
                    <a:pt x="431" y="92"/>
                  </a:lnTo>
                  <a:lnTo>
                    <a:pt x="413" y="109"/>
                  </a:lnTo>
                  <a:lnTo>
                    <a:pt x="396" y="131"/>
                  </a:lnTo>
                  <a:lnTo>
                    <a:pt x="365" y="126"/>
                  </a:lnTo>
                  <a:lnTo>
                    <a:pt x="357" y="122"/>
                  </a:lnTo>
                  <a:lnTo>
                    <a:pt x="339" y="118"/>
                  </a:lnTo>
                  <a:lnTo>
                    <a:pt x="326" y="118"/>
                  </a:lnTo>
                  <a:lnTo>
                    <a:pt x="313" y="122"/>
                  </a:lnTo>
                  <a:lnTo>
                    <a:pt x="304" y="131"/>
                  </a:lnTo>
                  <a:lnTo>
                    <a:pt x="296" y="144"/>
                  </a:lnTo>
                  <a:lnTo>
                    <a:pt x="287" y="139"/>
                  </a:lnTo>
                  <a:lnTo>
                    <a:pt x="261" y="139"/>
                  </a:lnTo>
                  <a:lnTo>
                    <a:pt x="226" y="148"/>
                  </a:lnTo>
                  <a:lnTo>
                    <a:pt x="200" y="157"/>
                  </a:lnTo>
                  <a:lnTo>
                    <a:pt x="178" y="170"/>
                  </a:lnTo>
                  <a:lnTo>
                    <a:pt x="152" y="179"/>
                  </a:lnTo>
                  <a:lnTo>
                    <a:pt x="126" y="179"/>
                  </a:lnTo>
                  <a:lnTo>
                    <a:pt x="100" y="174"/>
                  </a:lnTo>
                  <a:lnTo>
                    <a:pt x="100" y="179"/>
                  </a:lnTo>
                  <a:lnTo>
                    <a:pt x="100" y="187"/>
                  </a:lnTo>
                  <a:lnTo>
                    <a:pt x="104" y="200"/>
                  </a:lnTo>
                  <a:lnTo>
                    <a:pt x="100" y="218"/>
                  </a:lnTo>
                  <a:lnTo>
                    <a:pt x="95" y="235"/>
                  </a:lnTo>
                  <a:lnTo>
                    <a:pt x="87" y="253"/>
                  </a:lnTo>
                  <a:lnTo>
                    <a:pt x="69" y="266"/>
                  </a:lnTo>
                  <a:lnTo>
                    <a:pt x="43" y="279"/>
                  </a:lnTo>
                  <a:lnTo>
                    <a:pt x="21" y="292"/>
                  </a:lnTo>
                  <a:lnTo>
                    <a:pt x="4" y="309"/>
                  </a:lnTo>
                  <a:lnTo>
                    <a:pt x="0" y="327"/>
                  </a:lnTo>
                  <a:lnTo>
                    <a:pt x="4" y="348"/>
                  </a:lnTo>
                  <a:lnTo>
                    <a:pt x="8" y="366"/>
                  </a:lnTo>
                  <a:lnTo>
                    <a:pt x="21" y="383"/>
                  </a:lnTo>
                  <a:lnTo>
                    <a:pt x="35" y="401"/>
                  </a:lnTo>
                  <a:lnTo>
                    <a:pt x="48" y="409"/>
                  </a:lnTo>
                  <a:lnTo>
                    <a:pt x="74" y="418"/>
                  </a:lnTo>
                  <a:lnTo>
                    <a:pt x="87" y="422"/>
                  </a:lnTo>
                  <a:lnTo>
                    <a:pt x="100" y="418"/>
                  </a:lnTo>
                  <a:lnTo>
                    <a:pt x="109" y="414"/>
                  </a:lnTo>
                  <a:lnTo>
                    <a:pt x="117" y="409"/>
                  </a:lnTo>
                  <a:lnTo>
                    <a:pt x="126" y="396"/>
                  </a:lnTo>
                  <a:lnTo>
                    <a:pt x="130" y="383"/>
                  </a:lnTo>
                  <a:lnTo>
                    <a:pt x="148" y="374"/>
                  </a:lnTo>
                  <a:lnTo>
                    <a:pt x="178" y="361"/>
                  </a:lnTo>
                  <a:lnTo>
                    <a:pt x="196" y="361"/>
                  </a:lnTo>
                  <a:lnTo>
                    <a:pt x="204" y="361"/>
                  </a:lnTo>
                  <a:lnTo>
                    <a:pt x="209" y="366"/>
                  </a:lnTo>
                  <a:lnTo>
                    <a:pt x="209" y="370"/>
                  </a:lnTo>
                  <a:lnTo>
                    <a:pt x="204" y="388"/>
                  </a:lnTo>
                  <a:lnTo>
                    <a:pt x="191" y="409"/>
                  </a:lnTo>
                  <a:lnTo>
                    <a:pt x="178" y="427"/>
                  </a:lnTo>
                  <a:lnTo>
                    <a:pt x="152" y="448"/>
                  </a:lnTo>
                  <a:lnTo>
                    <a:pt x="130" y="457"/>
                  </a:lnTo>
                  <a:lnTo>
                    <a:pt x="122" y="462"/>
                  </a:lnTo>
                  <a:lnTo>
                    <a:pt x="113" y="462"/>
                  </a:lnTo>
                  <a:lnTo>
                    <a:pt x="95" y="466"/>
                  </a:lnTo>
                  <a:lnTo>
                    <a:pt x="87" y="470"/>
                  </a:lnTo>
                  <a:lnTo>
                    <a:pt x="78" y="479"/>
                  </a:lnTo>
                  <a:lnTo>
                    <a:pt x="69" y="496"/>
                  </a:lnTo>
                  <a:lnTo>
                    <a:pt x="65" y="514"/>
                  </a:lnTo>
                  <a:lnTo>
                    <a:pt x="61" y="570"/>
                  </a:lnTo>
                  <a:lnTo>
                    <a:pt x="61" y="601"/>
                  </a:lnTo>
                  <a:lnTo>
                    <a:pt x="65" y="636"/>
                  </a:lnTo>
                  <a:lnTo>
                    <a:pt x="69" y="666"/>
                  </a:lnTo>
                  <a:lnTo>
                    <a:pt x="82" y="692"/>
                  </a:lnTo>
                  <a:lnTo>
                    <a:pt x="100" y="714"/>
                  </a:lnTo>
                  <a:lnTo>
                    <a:pt x="113" y="723"/>
                  </a:lnTo>
                  <a:lnTo>
                    <a:pt x="126" y="727"/>
                  </a:lnTo>
                  <a:lnTo>
                    <a:pt x="169" y="744"/>
                  </a:lnTo>
                  <a:lnTo>
                    <a:pt x="183" y="749"/>
                  </a:lnTo>
                  <a:lnTo>
                    <a:pt x="187" y="753"/>
                  </a:lnTo>
                  <a:lnTo>
                    <a:pt x="196" y="771"/>
                  </a:lnTo>
                  <a:lnTo>
                    <a:pt x="204" y="797"/>
                  </a:lnTo>
                  <a:lnTo>
                    <a:pt x="222" y="810"/>
                  </a:lnTo>
                  <a:lnTo>
                    <a:pt x="235" y="810"/>
                  </a:lnTo>
                  <a:lnTo>
                    <a:pt x="243" y="810"/>
                  </a:lnTo>
                  <a:lnTo>
                    <a:pt x="257" y="814"/>
                  </a:lnTo>
                  <a:lnTo>
                    <a:pt x="270" y="823"/>
                  </a:lnTo>
                  <a:lnTo>
                    <a:pt x="274" y="836"/>
                  </a:lnTo>
                  <a:lnTo>
                    <a:pt x="270" y="858"/>
                  </a:lnTo>
                  <a:lnTo>
                    <a:pt x="257" y="884"/>
                  </a:lnTo>
                  <a:lnTo>
                    <a:pt x="248" y="892"/>
                  </a:lnTo>
                  <a:lnTo>
                    <a:pt x="235" y="905"/>
                  </a:lnTo>
                  <a:lnTo>
                    <a:pt x="235" y="910"/>
                  </a:lnTo>
                  <a:lnTo>
                    <a:pt x="239" y="914"/>
                  </a:lnTo>
                  <a:lnTo>
                    <a:pt x="252" y="919"/>
                  </a:lnTo>
                  <a:lnTo>
                    <a:pt x="270" y="923"/>
                  </a:lnTo>
                  <a:lnTo>
                    <a:pt x="300" y="945"/>
                  </a:lnTo>
                  <a:lnTo>
                    <a:pt x="322" y="966"/>
                  </a:lnTo>
                  <a:lnTo>
                    <a:pt x="331" y="984"/>
                  </a:lnTo>
                  <a:lnTo>
                    <a:pt x="339" y="997"/>
                  </a:lnTo>
                  <a:lnTo>
                    <a:pt x="352" y="1040"/>
                  </a:lnTo>
                  <a:lnTo>
                    <a:pt x="357" y="1049"/>
                  </a:lnTo>
                  <a:lnTo>
                    <a:pt x="361" y="1058"/>
                  </a:lnTo>
                  <a:lnTo>
                    <a:pt x="374" y="1071"/>
                  </a:lnTo>
                  <a:lnTo>
                    <a:pt x="383" y="1075"/>
                  </a:lnTo>
                  <a:lnTo>
                    <a:pt x="391" y="1071"/>
                  </a:lnTo>
                  <a:lnTo>
                    <a:pt x="396" y="1058"/>
                  </a:lnTo>
                  <a:lnTo>
                    <a:pt x="400" y="1036"/>
                  </a:lnTo>
                  <a:lnTo>
                    <a:pt x="413" y="1014"/>
                  </a:lnTo>
                  <a:lnTo>
                    <a:pt x="422" y="997"/>
                  </a:lnTo>
                  <a:lnTo>
                    <a:pt x="426" y="958"/>
                  </a:lnTo>
                  <a:lnTo>
                    <a:pt x="509" y="949"/>
                  </a:lnTo>
                  <a:lnTo>
                    <a:pt x="518" y="945"/>
                  </a:lnTo>
                  <a:lnTo>
                    <a:pt x="535" y="932"/>
                  </a:lnTo>
                  <a:lnTo>
                    <a:pt x="548" y="927"/>
                  </a:lnTo>
                  <a:lnTo>
                    <a:pt x="566" y="927"/>
                  </a:lnTo>
                  <a:lnTo>
                    <a:pt x="583" y="932"/>
                  </a:lnTo>
                  <a:lnTo>
                    <a:pt x="605" y="936"/>
                  </a:lnTo>
                  <a:lnTo>
                    <a:pt x="631" y="932"/>
                  </a:lnTo>
                  <a:lnTo>
                    <a:pt x="648" y="927"/>
                  </a:lnTo>
                  <a:lnTo>
                    <a:pt x="661" y="932"/>
                  </a:lnTo>
                  <a:lnTo>
                    <a:pt x="679" y="953"/>
                  </a:lnTo>
                  <a:lnTo>
                    <a:pt x="744" y="988"/>
                  </a:lnTo>
                  <a:lnTo>
                    <a:pt x="748" y="993"/>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5" name="Freeform 30"/>
            <p:cNvSpPr>
              <a:spLocks/>
            </p:cNvSpPr>
            <p:nvPr/>
          </p:nvSpPr>
          <p:spPr bwMode="auto">
            <a:xfrm>
              <a:off x="7475538" y="2387600"/>
              <a:ext cx="960437" cy="946150"/>
            </a:xfrm>
            <a:custGeom>
              <a:avLst/>
              <a:gdLst>
                <a:gd name="T0" fmla="*/ 426 w 605"/>
                <a:gd name="T1" fmla="*/ 344 h 596"/>
                <a:gd name="T2" fmla="*/ 383 w 605"/>
                <a:gd name="T3" fmla="*/ 231 h 596"/>
                <a:gd name="T4" fmla="*/ 361 w 605"/>
                <a:gd name="T5" fmla="*/ 187 h 596"/>
                <a:gd name="T6" fmla="*/ 357 w 605"/>
                <a:gd name="T7" fmla="*/ 178 h 596"/>
                <a:gd name="T8" fmla="*/ 379 w 605"/>
                <a:gd name="T9" fmla="*/ 96 h 596"/>
                <a:gd name="T10" fmla="*/ 383 w 605"/>
                <a:gd name="T11" fmla="*/ 65 h 596"/>
                <a:gd name="T12" fmla="*/ 383 w 605"/>
                <a:gd name="T13" fmla="*/ 52 h 596"/>
                <a:gd name="T14" fmla="*/ 379 w 605"/>
                <a:gd name="T15" fmla="*/ 43 h 596"/>
                <a:gd name="T16" fmla="*/ 357 w 605"/>
                <a:gd name="T17" fmla="*/ 22 h 596"/>
                <a:gd name="T18" fmla="*/ 352 w 605"/>
                <a:gd name="T19" fmla="*/ 13 h 596"/>
                <a:gd name="T20" fmla="*/ 344 w 605"/>
                <a:gd name="T21" fmla="*/ 0 h 596"/>
                <a:gd name="T22" fmla="*/ 339 w 605"/>
                <a:gd name="T23" fmla="*/ 9 h 596"/>
                <a:gd name="T24" fmla="*/ 305 w 605"/>
                <a:gd name="T25" fmla="*/ 52 h 596"/>
                <a:gd name="T26" fmla="*/ 274 w 605"/>
                <a:gd name="T27" fmla="*/ 65 h 596"/>
                <a:gd name="T28" fmla="*/ 257 w 605"/>
                <a:gd name="T29" fmla="*/ 91 h 596"/>
                <a:gd name="T30" fmla="*/ 191 w 605"/>
                <a:gd name="T31" fmla="*/ 178 h 596"/>
                <a:gd name="T32" fmla="*/ 135 w 605"/>
                <a:gd name="T33" fmla="*/ 235 h 596"/>
                <a:gd name="T34" fmla="*/ 104 w 605"/>
                <a:gd name="T35" fmla="*/ 257 h 596"/>
                <a:gd name="T36" fmla="*/ 91 w 605"/>
                <a:gd name="T37" fmla="*/ 274 h 596"/>
                <a:gd name="T38" fmla="*/ 83 w 605"/>
                <a:gd name="T39" fmla="*/ 331 h 596"/>
                <a:gd name="T40" fmla="*/ 56 w 605"/>
                <a:gd name="T41" fmla="*/ 326 h 596"/>
                <a:gd name="T42" fmla="*/ 0 w 605"/>
                <a:gd name="T43" fmla="*/ 331 h 596"/>
                <a:gd name="T44" fmla="*/ 48 w 605"/>
                <a:gd name="T45" fmla="*/ 379 h 596"/>
                <a:gd name="T46" fmla="*/ 56 w 605"/>
                <a:gd name="T47" fmla="*/ 387 h 596"/>
                <a:gd name="T48" fmla="*/ 100 w 605"/>
                <a:gd name="T49" fmla="*/ 418 h 596"/>
                <a:gd name="T50" fmla="*/ 122 w 605"/>
                <a:gd name="T51" fmla="*/ 457 h 596"/>
                <a:gd name="T52" fmla="*/ 126 w 605"/>
                <a:gd name="T53" fmla="*/ 483 h 596"/>
                <a:gd name="T54" fmla="*/ 135 w 605"/>
                <a:gd name="T55" fmla="*/ 513 h 596"/>
                <a:gd name="T56" fmla="*/ 157 w 605"/>
                <a:gd name="T57" fmla="*/ 540 h 596"/>
                <a:gd name="T58" fmla="*/ 200 w 605"/>
                <a:gd name="T59" fmla="*/ 561 h 596"/>
                <a:gd name="T60" fmla="*/ 204 w 605"/>
                <a:gd name="T61" fmla="*/ 557 h 596"/>
                <a:gd name="T62" fmla="*/ 213 w 605"/>
                <a:gd name="T63" fmla="*/ 531 h 596"/>
                <a:gd name="T64" fmla="*/ 217 w 605"/>
                <a:gd name="T65" fmla="*/ 492 h 596"/>
                <a:gd name="T66" fmla="*/ 313 w 605"/>
                <a:gd name="T67" fmla="*/ 409 h 596"/>
                <a:gd name="T68" fmla="*/ 352 w 605"/>
                <a:gd name="T69" fmla="*/ 522 h 596"/>
                <a:gd name="T70" fmla="*/ 352 w 605"/>
                <a:gd name="T71" fmla="*/ 531 h 596"/>
                <a:gd name="T72" fmla="*/ 352 w 605"/>
                <a:gd name="T73" fmla="*/ 526 h 596"/>
                <a:gd name="T74" fmla="*/ 361 w 605"/>
                <a:gd name="T75" fmla="*/ 522 h 596"/>
                <a:gd name="T76" fmla="*/ 383 w 605"/>
                <a:gd name="T77" fmla="*/ 526 h 596"/>
                <a:gd name="T78" fmla="*/ 413 w 605"/>
                <a:gd name="T79" fmla="*/ 531 h 596"/>
                <a:gd name="T80" fmla="*/ 409 w 605"/>
                <a:gd name="T81" fmla="*/ 540 h 596"/>
                <a:gd name="T82" fmla="*/ 400 w 605"/>
                <a:gd name="T83" fmla="*/ 557 h 596"/>
                <a:gd name="T84" fmla="*/ 365 w 605"/>
                <a:gd name="T85" fmla="*/ 583 h 596"/>
                <a:gd name="T86" fmla="*/ 387 w 605"/>
                <a:gd name="T87" fmla="*/ 596 h 596"/>
                <a:gd name="T88" fmla="*/ 431 w 605"/>
                <a:gd name="T89" fmla="*/ 596 h 596"/>
                <a:gd name="T90" fmla="*/ 466 w 605"/>
                <a:gd name="T91" fmla="*/ 596 h 596"/>
                <a:gd name="T92" fmla="*/ 500 w 605"/>
                <a:gd name="T93" fmla="*/ 557 h 596"/>
                <a:gd name="T94" fmla="*/ 531 w 605"/>
                <a:gd name="T95" fmla="*/ 479 h 5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5" h="596">
                  <a:moveTo>
                    <a:pt x="531" y="479"/>
                  </a:moveTo>
                  <a:lnTo>
                    <a:pt x="426" y="344"/>
                  </a:lnTo>
                  <a:lnTo>
                    <a:pt x="383" y="231"/>
                  </a:lnTo>
                  <a:lnTo>
                    <a:pt x="370" y="204"/>
                  </a:lnTo>
                  <a:lnTo>
                    <a:pt x="361" y="187"/>
                  </a:lnTo>
                  <a:lnTo>
                    <a:pt x="357" y="178"/>
                  </a:lnTo>
                  <a:lnTo>
                    <a:pt x="361" y="135"/>
                  </a:lnTo>
                  <a:lnTo>
                    <a:pt x="379" y="96"/>
                  </a:lnTo>
                  <a:lnTo>
                    <a:pt x="383" y="65"/>
                  </a:lnTo>
                  <a:lnTo>
                    <a:pt x="383" y="61"/>
                  </a:lnTo>
                  <a:lnTo>
                    <a:pt x="383" y="52"/>
                  </a:lnTo>
                  <a:lnTo>
                    <a:pt x="379" y="43"/>
                  </a:lnTo>
                  <a:lnTo>
                    <a:pt x="365" y="30"/>
                  </a:lnTo>
                  <a:lnTo>
                    <a:pt x="357" y="22"/>
                  </a:lnTo>
                  <a:lnTo>
                    <a:pt x="352" y="13"/>
                  </a:lnTo>
                  <a:lnTo>
                    <a:pt x="348" y="0"/>
                  </a:lnTo>
                  <a:lnTo>
                    <a:pt x="344" y="0"/>
                  </a:lnTo>
                  <a:lnTo>
                    <a:pt x="339" y="9"/>
                  </a:lnTo>
                  <a:lnTo>
                    <a:pt x="326" y="30"/>
                  </a:lnTo>
                  <a:lnTo>
                    <a:pt x="305" y="52"/>
                  </a:lnTo>
                  <a:lnTo>
                    <a:pt x="287" y="61"/>
                  </a:lnTo>
                  <a:lnTo>
                    <a:pt x="274" y="65"/>
                  </a:lnTo>
                  <a:lnTo>
                    <a:pt x="257" y="91"/>
                  </a:lnTo>
                  <a:lnTo>
                    <a:pt x="217" y="148"/>
                  </a:lnTo>
                  <a:lnTo>
                    <a:pt x="191" y="178"/>
                  </a:lnTo>
                  <a:lnTo>
                    <a:pt x="165" y="209"/>
                  </a:lnTo>
                  <a:lnTo>
                    <a:pt x="135" y="235"/>
                  </a:lnTo>
                  <a:lnTo>
                    <a:pt x="104" y="257"/>
                  </a:lnTo>
                  <a:lnTo>
                    <a:pt x="100" y="257"/>
                  </a:lnTo>
                  <a:lnTo>
                    <a:pt x="91" y="274"/>
                  </a:lnTo>
                  <a:lnTo>
                    <a:pt x="83" y="296"/>
                  </a:lnTo>
                  <a:lnTo>
                    <a:pt x="83" y="331"/>
                  </a:lnTo>
                  <a:lnTo>
                    <a:pt x="56" y="326"/>
                  </a:lnTo>
                  <a:lnTo>
                    <a:pt x="30" y="326"/>
                  </a:lnTo>
                  <a:lnTo>
                    <a:pt x="0" y="331"/>
                  </a:lnTo>
                  <a:lnTo>
                    <a:pt x="48" y="379"/>
                  </a:lnTo>
                  <a:lnTo>
                    <a:pt x="56" y="387"/>
                  </a:lnTo>
                  <a:lnTo>
                    <a:pt x="83" y="400"/>
                  </a:lnTo>
                  <a:lnTo>
                    <a:pt x="100" y="418"/>
                  </a:lnTo>
                  <a:lnTo>
                    <a:pt x="109" y="435"/>
                  </a:lnTo>
                  <a:lnTo>
                    <a:pt x="122" y="457"/>
                  </a:lnTo>
                  <a:lnTo>
                    <a:pt x="126" y="483"/>
                  </a:lnTo>
                  <a:lnTo>
                    <a:pt x="126" y="492"/>
                  </a:lnTo>
                  <a:lnTo>
                    <a:pt x="135" y="513"/>
                  </a:lnTo>
                  <a:lnTo>
                    <a:pt x="143" y="526"/>
                  </a:lnTo>
                  <a:lnTo>
                    <a:pt x="157" y="540"/>
                  </a:lnTo>
                  <a:lnTo>
                    <a:pt x="174" y="553"/>
                  </a:lnTo>
                  <a:lnTo>
                    <a:pt x="200" y="561"/>
                  </a:lnTo>
                  <a:lnTo>
                    <a:pt x="204" y="557"/>
                  </a:lnTo>
                  <a:lnTo>
                    <a:pt x="209" y="544"/>
                  </a:lnTo>
                  <a:lnTo>
                    <a:pt x="213" y="531"/>
                  </a:lnTo>
                  <a:lnTo>
                    <a:pt x="217" y="513"/>
                  </a:lnTo>
                  <a:lnTo>
                    <a:pt x="217" y="492"/>
                  </a:lnTo>
                  <a:lnTo>
                    <a:pt x="222" y="474"/>
                  </a:lnTo>
                  <a:lnTo>
                    <a:pt x="313" y="409"/>
                  </a:lnTo>
                  <a:lnTo>
                    <a:pt x="357" y="439"/>
                  </a:lnTo>
                  <a:lnTo>
                    <a:pt x="352" y="522"/>
                  </a:lnTo>
                  <a:lnTo>
                    <a:pt x="348" y="540"/>
                  </a:lnTo>
                  <a:lnTo>
                    <a:pt x="352" y="531"/>
                  </a:lnTo>
                  <a:lnTo>
                    <a:pt x="352" y="526"/>
                  </a:lnTo>
                  <a:lnTo>
                    <a:pt x="357" y="522"/>
                  </a:lnTo>
                  <a:lnTo>
                    <a:pt x="361" y="522"/>
                  </a:lnTo>
                  <a:lnTo>
                    <a:pt x="383" y="526"/>
                  </a:lnTo>
                  <a:lnTo>
                    <a:pt x="396" y="526"/>
                  </a:lnTo>
                  <a:lnTo>
                    <a:pt x="413" y="531"/>
                  </a:lnTo>
                  <a:lnTo>
                    <a:pt x="409" y="540"/>
                  </a:lnTo>
                  <a:lnTo>
                    <a:pt x="405" y="548"/>
                  </a:lnTo>
                  <a:lnTo>
                    <a:pt x="400" y="557"/>
                  </a:lnTo>
                  <a:lnTo>
                    <a:pt x="365" y="583"/>
                  </a:lnTo>
                  <a:lnTo>
                    <a:pt x="387" y="596"/>
                  </a:lnTo>
                  <a:lnTo>
                    <a:pt x="400" y="592"/>
                  </a:lnTo>
                  <a:lnTo>
                    <a:pt x="431" y="596"/>
                  </a:lnTo>
                  <a:lnTo>
                    <a:pt x="466" y="596"/>
                  </a:lnTo>
                  <a:lnTo>
                    <a:pt x="496" y="587"/>
                  </a:lnTo>
                  <a:lnTo>
                    <a:pt x="500" y="557"/>
                  </a:lnTo>
                  <a:lnTo>
                    <a:pt x="605" y="570"/>
                  </a:lnTo>
                  <a:lnTo>
                    <a:pt x="531" y="479"/>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6" name="Freeform 32"/>
            <p:cNvSpPr>
              <a:spLocks/>
            </p:cNvSpPr>
            <p:nvPr/>
          </p:nvSpPr>
          <p:spPr bwMode="auto">
            <a:xfrm>
              <a:off x="6003925" y="3236913"/>
              <a:ext cx="1389062" cy="947738"/>
            </a:xfrm>
            <a:custGeom>
              <a:avLst/>
              <a:gdLst>
                <a:gd name="T0" fmla="*/ 844 w 875"/>
                <a:gd name="T1" fmla="*/ 375 h 597"/>
                <a:gd name="T2" fmla="*/ 714 w 875"/>
                <a:gd name="T3" fmla="*/ 383 h 597"/>
                <a:gd name="T4" fmla="*/ 683 w 875"/>
                <a:gd name="T5" fmla="*/ 379 h 597"/>
                <a:gd name="T6" fmla="*/ 640 w 875"/>
                <a:gd name="T7" fmla="*/ 348 h 597"/>
                <a:gd name="T8" fmla="*/ 631 w 875"/>
                <a:gd name="T9" fmla="*/ 266 h 597"/>
                <a:gd name="T10" fmla="*/ 609 w 875"/>
                <a:gd name="T11" fmla="*/ 240 h 597"/>
                <a:gd name="T12" fmla="*/ 557 w 875"/>
                <a:gd name="T13" fmla="*/ 227 h 597"/>
                <a:gd name="T14" fmla="*/ 535 w 875"/>
                <a:gd name="T15" fmla="*/ 196 h 597"/>
                <a:gd name="T16" fmla="*/ 552 w 875"/>
                <a:gd name="T17" fmla="*/ 170 h 597"/>
                <a:gd name="T18" fmla="*/ 566 w 875"/>
                <a:gd name="T19" fmla="*/ 166 h 597"/>
                <a:gd name="T20" fmla="*/ 566 w 875"/>
                <a:gd name="T21" fmla="*/ 148 h 597"/>
                <a:gd name="T22" fmla="*/ 561 w 875"/>
                <a:gd name="T23" fmla="*/ 122 h 597"/>
                <a:gd name="T24" fmla="*/ 566 w 875"/>
                <a:gd name="T25" fmla="*/ 92 h 597"/>
                <a:gd name="T26" fmla="*/ 544 w 875"/>
                <a:gd name="T27" fmla="*/ 92 h 597"/>
                <a:gd name="T28" fmla="*/ 509 w 875"/>
                <a:gd name="T29" fmla="*/ 79 h 597"/>
                <a:gd name="T30" fmla="*/ 461 w 875"/>
                <a:gd name="T31" fmla="*/ 13 h 597"/>
                <a:gd name="T32" fmla="*/ 452 w 875"/>
                <a:gd name="T33" fmla="*/ 0 h 597"/>
                <a:gd name="T34" fmla="*/ 383 w 875"/>
                <a:gd name="T35" fmla="*/ 65 h 597"/>
                <a:gd name="T36" fmla="*/ 309 w 875"/>
                <a:gd name="T37" fmla="*/ 170 h 597"/>
                <a:gd name="T38" fmla="*/ 200 w 875"/>
                <a:gd name="T39" fmla="*/ 301 h 597"/>
                <a:gd name="T40" fmla="*/ 39 w 875"/>
                <a:gd name="T41" fmla="*/ 383 h 597"/>
                <a:gd name="T42" fmla="*/ 17 w 875"/>
                <a:gd name="T43" fmla="*/ 392 h 597"/>
                <a:gd name="T44" fmla="*/ 0 w 875"/>
                <a:gd name="T45" fmla="*/ 435 h 597"/>
                <a:gd name="T46" fmla="*/ 74 w 875"/>
                <a:gd name="T47" fmla="*/ 549 h 597"/>
                <a:gd name="T48" fmla="*/ 82 w 875"/>
                <a:gd name="T49" fmla="*/ 523 h 597"/>
                <a:gd name="T50" fmla="*/ 152 w 875"/>
                <a:gd name="T51" fmla="*/ 514 h 597"/>
                <a:gd name="T52" fmla="*/ 169 w 875"/>
                <a:gd name="T53" fmla="*/ 518 h 597"/>
                <a:gd name="T54" fmla="*/ 178 w 875"/>
                <a:gd name="T55" fmla="*/ 488 h 597"/>
                <a:gd name="T56" fmla="*/ 235 w 875"/>
                <a:gd name="T57" fmla="*/ 479 h 597"/>
                <a:gd name="T58" fmla="*/ 261 w 875"/>
                <a:gd name="T59" fmla="*/ 479 h 597"/>
                <a:gd name="T60" fmla="*/ 235 w 875"/>
                <a:gd name="T61" fmla="*/ 501 h 597"/>
                <a:gd name="T62" fmla="*/ 222 w 875"/>
                <a:gd name="T63" fmla="*/ 518 h 597"/>
                <a:gd name="T64" fmla="*/ 256 w 875"/>
                <a:gd name="T65" fmla="*/ 518 h 597"/>
                <a:gd name="T66" fmla="*/ 287 w 875"/>
                <a:gd name="T67" fmla="*/ 553 h 597"/>
                <a:gd name="T68" fmla="*/ 339 w 875"/>
                <a:gd name="T69" fmla="*/ 583 h 597"/>
                <a:gd name="T70" fmla="*/ 418 w 875"/>
                <a:gd name="T71" fmla="*/ 597 h 597"/>
                <a:gd name="T72" fmla="*/ 439 w 875"/>
                <a:gd name="T73" fmla="*/ 583 h 597"/>
                <a:gd name="T74" fmla="*/ 409 w 875"/>
                <a:gd name="T75" fmla="*/ 544 h 597"/>
                <a:gd name="T76" fmla="*/ 426 w 875"/>
                <a:gd name="T77" fmla="*/ 505 h 597"/>
                <a:gd name="T78" fmla="*/ 509 w 875"/>
                <a:gd name="T79" fmla="*/ 418 h 597"/>
                <a:gd name="T80" fmla="*/ 522 w 875"/>
                <a:gd name="T81" fmla="*/ 422 h 597"/>
                <a:gd name="T82" fmla="*/ 518 w 875"/>
                <a:gd name="T83" fmla="*/ 435 h 597"/>
                <a:gd name="T84" fmla="*/ 505 w 875"/>
                <a:gd name="T85" fmla="*/ 457 h 597"/>
                <a:gd name="T86" fmla="*/ 522 w 875"/>
                <a:gd name="T87" fmla="*/ 470 h 597"/>
                <a:gd name="T88" fmla="*/ 579 w 875"/>
                <a:gd name="T89" fmla="*/ 505 h 597"/>
                <a:gd name="T90" fmla="*/ 583 w 875"/>
                <a:gd name="T91" fmla="*/ 540 h 597"/>
                <a:gd name="T92" fmla="*/ 709 w 875"/>
                <a:gd name="T93" fmla="*/ 479 h 597"/>
                <a:gd name="T94" fmla="*/ 748 w 875"/>
                <a:gd name="T95" fmla="*/ 457 h 597"/>
                <a:gd name="T96" fmla="*/ 740 w 875"/>
                <a:gd name="T97" fmla="*/ 427 h 597"/>
                <a:gd name="T98" fmla="*/ 774 w 875"/>
                <a:gd name="T99" fmla="*/ 422 h 597"/>
                <a:gd name="T100" fmla="*/ 783 w 875"/>
                <a:gd name="T101" fmla="*/ 435 h 597"/>
                <a:gd name="T102" fmla="*/ 770 w 875"/>
                <a:gd name="T103" fmla="*/ 466 h 597"/>
                <a:gd name="T104" fmla="*/ 796 w 875"/>
                <a:gd name="T105" fmla="*/ 47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5" h="597">
                  <a:moveTo>
                    <a:pt x="875" y="379"/>
                  </a:moveTo>
                  <a:lnTo>
                    <a:pt x="866" y="366"/>
                  </a:lnTo>
                  <a:lnTo>
                    <a:pt x="844" y="375"/>
                  </a:lnTo>
                  <a:lnTo>
                    <a:pt x="814" y="396"/>
                  </a:lnTo>
                  <a:lnTo>
                    <a:pt x="779" y="401"/>
                  </a:lnTo>
                  <a:lnTo>
                    <a:pt x="714" y="383"/>
                  </a:lnTo>
                  <a:lnTo>
                    <a:pt x="700" y="383"/>
                  </a:lnTo>
                  <a:lnTo>
                    <a:pt x="683" y="379"/>
                  </a:lnTo>
                  <a:lnTo>
                    <a:pt x="661" y="366"/>
                  </a:lnTo>
                  <a:lnTo>
                    <a:pt x="640" y="348"/>
                  </a:lnTo>
                  <a:lnTo>
                    <a:pt x="644" y="314"/>
                  </a:lnTo>
                  <a:lnTo>
                    <a:pt x="640" y="287"/>
                  </a:lnTo>
                  <a:lnTo>
                    <a:pt x="631" y="266"/>
                  </a:lnTo>
                  <a:lnTo>
                    <a:pt x="626" y="253"/>
                  </a:lnTo>
                  <a:lnTo>
                    <a:pt x="613" y="244"/>
                  </a:lnTo>
                  <a:lnTo>
                    <a:pt x="609" y="240"/>
                  </a:lnTo>
                  <a:lnTo>
                    <a:pt x="600" y="240"/>
                  </a:lnTo>
                  <a:lnTo>
                    <a:pt x="557" y="227"/>
                  </a:lnTo>
                  <a:lnTo>
                    <a:pt x="544" y="213"/>
                  </a:lnTo>
                  <a:lnTo>
                    <a:pt x="535" y="205"/>
                  </a:lnTo>
                  <a:lnTo>
                    <a:pt x="535" y="196"/>
                  </a:lnTo>
                  <a:lnTo>
                    <a:pt x="535" y="187"/>
                  </a:lnTo>
                  <a:lnTo>
                    <a:pt x="544" y="174"/>
                  </a:lnTo>
                  <a:lnTo>
                    <a:pt x="552" y="170"/>
                  </a:lnTo>
                  <a:lnTo>
                    <a:pt x="561" y="170"/>
                  </a:lnTo>
                  <a:lnTo>
                    <a:pt x="566" y="166"/>
                  </a:lnTo>
                  <a:lnTo>
                    <a:pt x="570" y="161"/>
                  </a:lnTo>
                  <a:lnTo>
                    <a:pt x="570" y="157"/>
                  </a:lnTo>
                  <a:lnTo>
                    <a:pt x="566" y="148"/>
                  </a:lnTo>
                  <a:lnTo>
                    <a:pt x="566" y="144"/>
                  </a:lnTo>
                  <a:lnTo>
                    <a:pt x="561" y="122"/>
                  </a:lnTo>
                  <a:lnTo>
                    <a:pt x="570" y="109"/>
                  </a:lnTo>
                  <a:lnTo>
                    <a:pt x="570" y="100"/>
                  </a:lnTo>
                  <a:lnTo>
                    <a:pt x="566" y="92"/>
                  </a:lnTo>
                  <a:lnTo>
                    <a:pt x="561" y="92"/>
                  </a:lnTo>
                  <a:lnTo>
                    <a:pt x="552" y="87"/>
                  </a:lnTo>
                  <a:lnTo>
                    <a:pt x="544" y="92"/>
                  </a:lnTo>
                  <a:lnTo>
                    <a:pt x="526" y="87"/>
                  </a:lnTo>
                  <a:lnTo>
                    <a:pt x="509" y="79"/>
                  </a:lnTo>
                  <a:lnTo>
                    <a:pt x="492" y="65"/>
                  </a:lnTo>
                  <a:lnTo>
                    <a:pt x="478" y="48"/>
                  </a:lnTo>
                  <a:lnTo>
                    <a:pt x="461" y="13"/>
                  </a:lnTo>
                  <a:lnTo>
                    <a:pt x="457" y="0"/>
                  </a:lnTo>
                  <a:lnTo>
                    <a:pt x="452" y="0"/>
                  </a:lnTo>
                  <a:lnTo>
                    <a:pt x="435" y="13"/>
                  </a:lnTo>
                  <a:lnTo>
                    <a:pt x="409" y="35"/>
                  </a:lnTo>
                  <a:lnTo>
                    <a:pt x="383" y="65"/>
                  </a:lnTo>
                  <a:lnTo>
                    <a:pt x="357" y="105"/>
                  </a:lnTo>
                  <a:lnTo>
                    <a:pt x="309" y="170"/>
                  </a:lnTo>
                  <a:lnTo>
                    <a:pt x="261" y="235"/>
                  </a:lnTo>
                  <a:lnTo>
                    <a:pt x="200" y="301"/>
                  </a:lnTo>
                  <a:lnTo>
                    <a:pt x="156" y="331"/>
                  </a:lnTo>
                  <a:lnTo>
                    <a:pt x="104" y="357"/>
                  </a:lnTo>
                  <a:lnTo>
                    <a:pt x="39" y="383"/>
                  </a:lnTo>
                  <a:lnTo>
                    <a:pt x="30" y="383"/>
                  </a:lnTo>
                  <a:lnTo>
                    <a:pt x="17" y="392"/>
                  </a:lnTo>
                  <a:lnTo>
                    <a:pt x="8" y="401"/>
                  </a:lnTo>
                  <a:lnTo>
                    <a:pt x="4" y="414"/>
                  </a:lnTo>
                  <a:lnTo>
                    <a:pt x="0" y="435"/>
                  </a:lnTo>
                  <a:lnTo>
                    <a:pt x="8" y="462"/>
                  </a:lnTo>
                  <a:lnTo>
                    <a:pt x="30" y="492"/>
                  </a:lnTo>
                  <a:lnTo>
                    <a:pt x="74" y="549"/>
                  </a:lnTo>
                  <a:lnTo>
                    <a:pt x="78" y="553"/>
                  </a:lnTo>
                  <a:lnTo>
                    <a:pt x="82" y="523"/>
                  </a:lnTo>
                  <a:lnTo>
                    <a:pt x="91" y="505"/>
                  </a:lnTo>
                  <a:lnTo>
                    <a:pt x="152" y="514"/>
                  </a:lnTo>
                  <a:lnTo>
                    <a:pt x="156" y="518"/>
                  </a:lnTo>
                  <a:lnTo>
                    <a:pt x="165" y="523"/>
                  </a:lnTo>
                  <a:lnTo>
                    <a:pt x="169" y="518"/>
                  </a:lnTo>
                  <a:lnTo>
                    <a:pt x="174" y="514"/>
                  </a:lnTo>
                  <a:lnTo>
                    <a:pt x="178" y="505"/>
                  </a:lnTo>
                  <a:lnTo>
                    <a:pt x="178" y="488"/>
                  </a:lnTo>
                  <a:lnTo>
                    <a:pt x="209" y="488"/>
                  </a:lnTo>
                  <a:lnTo>
                    <a:pt x="235" y="479"/>
                  </a:lnTo>
                  <a:lnTo>
                    <a:pt x="248" y="470"/>
                  </a:lnTo>
                  <a:lnTo>
                    <a:pt x="261" y="462"/>
                  </a:lnTo>
                  <a:lnTo>
                    <a:pt x="261" y="479"/>
                  </a:lnTo>
                  <a:lnTo>
                    <a:pt x="248" y="492"/>
                  </a:lnTo>
                  <a:lnTo>
                    <a:pt x="235" y="501"/>
                  </a:lnTo>
                  <a:lnTo>
                    <a:pt x="222" y="505"/>
                  </a:lnTo>
                  <a:lnTo>
                    <a:pt x="222" y="518"/>
                  </a:lnTo>
                  <a:lnTo>
                    <a:pt x="235" y="514"/>
                  </a:lnTo>
                  <a:lnTo>
                    <a:pt x="243" y="514"/>
                  </a:lnTo>
                  <a:lnTo>
                    <a:pt x="256" y="518"/>
                  </a:lnTo>
                  <a:lnTo>
                    <a:pt x="270" y="523"/>
                  </a:lnTo>
                  <a:lnTo>
                    <a:pt x="278" y="536"/>
                  </a:lnTo>
                  <a:lnTo>
                    <a:pt x="287" y="553"/>
                  </a:lnTo>
                  <a:lnTo>
                    <a:pt x="287" y="579"/>
                  </a:lnTo>
                  <a:lnTo>
                    <a:pt x="339" y="583"/>
                  </a:lnTo>
                  <a:lnTo>
                    <a:pt x="378" y="592"/>
                  </a:lnTo>
                  <a:lnTo>
                    <a:pt x="418" y="597"/>
                  </a:lnTo>
                  <a:lnTo>
                    <a:pt x="426" y="597"/>
                  </a:lnTo>
                  <a:lnTo>
                    <a:pt x="435" y="588"/>
                  </a:lnTo>
                  <a:lnTo>
                    <a:pt x="439" y="583"/>
                  </a:lnTo>
                  <a:lnTo>
                    <a:pt x="439" y="570"/>
                  </a:lnTo>
                  <a:lnTo>
                    <a:pt x="431" y="557"/>
                  </a:lnTo>
                  <a:lnTo>
                    <a:pt x="409" y="544"/>
                  </a:lnTo>
                  <a:lnTo>
                    <a:pt x="404" y="527"/>
                  </a:lnTo>
                  <a:lnTo>
                    <a:pt x="426" y="505"/>
                  </a:lnTo>
                  <a:lnTo>
                    <a:pt x="470" y="453"/>
                  </a:lnTo>
                  <a:lnTo>
                    <a:pt x="492" y="431"/>
                  </a:lnTo>
                  <a:lnTo>
                    <a:pt x="509" y="418"/>
                  </a:lnTo>
                  <a:lnTo>
                    <a:pt x="518" y="414"/>
                  </a:lnTo>
                  <a:lnTo>
                    <a:pt x="522" y="418"/>
                  </a:lnTo>
                  <a:lnTo>
                    <a:pt x="522" y="422"/>
                  </a:lnTo>
                  <a:lnTo>
                    <a:pt x="522" y="431"/>
                  </a:lnTo>
                  <a:lnTo>
                    <a:pt x="518" y="435"/>
                  </a:lnTo>
                  <a:lnTo>
                    <a:pt x="505" y="444"/>
                  </a:lnTo>
                  <a:lnTo>
                    <a:pt x="505" y="453"/>
                  </a:lnTo>
                  <a:lnTo>
                    <a:pt x="505" y="457"/>
                  </a:lnTo>
                  <a:lnTo>
                    <a:pt x="509" y="466"/>
                  </a:lnTo>
                  <a:lnTo>
                    <a:pt x="522" y="470"/>
                  </a:lnTo>
                  <a:lnTo>
                    <a:pt x="552" y="479"/>
                  </a:lnTo>
                  <a:lnTo>
                    <a:pt x="574" y="492"/>
                  </a:lnTo>
                  <a:lnTo>
                    <a:pt x="579" y="505"/>
                  </a:lnTo>
                  <a:lnTo>
                    <a:pt x="583" y="514"/>
                  </a:lnTo>
                  <a:lnTo>
                    <a:pt x="587" y="527"/>
                  </a:lnTo>
                  <a:lnTo>
                    <a:pt x="583" y="540"/>
                  </a:lnTo>
                  <a:lnTo>
                    <a:pt x="648" y="509"/>
                  </a:lnTo>
                  <a:lnTo>
                    <a:pt x="709" y="479"/>
                  </a:lnTo>
                  <a:lnTo>
                    <a:pt x="722" y="475"/>
                  </a:lnTo>
                  <a:lnTo>
                    <a:pt x="744" y="466"/>
                  </a:lnTo>
                  <a:lnTo>
                    <a:pt x="748" y="457"/>
                  </a:lnTo>
                  <a:lnTo>
                    <a:pt x="753" y="449"/>
                  </a:lnTo>
                  <a:lnTo>
                    <a:pt x="748" y="440"/>
                  </a:lnTo>
                  <a:lnTo>
                    <a:pt x="740" y="427"/>
                  </a:lnTo>
                  <a:lnTo>
                    <a:pt x="735" y="414"/>
                  </a:lnTo>
                  <a:lnTo>
                    <a:pt x="744" y="414"/>
                  </a:lnTo>
                  <a:lnTo>
                    <a:pt x="774" y="422"/>
                  </a:lnTo>
                  <a:lnTo>
                    <a:pt x="792" y="422"/>
                  </a:lnTo>
                  <a:lnTo>
                    <a:pt x="783" y="435"/>
                  </a:lnTo>
                  <a:lnTo>
                    <a:pt x="779" y="444"/>
                  </a:lnTo>
                  <a:lnTo>
                    <a:pt x="770" y="457"/>
                  </a:lnTo>
                  <a:lnTo>
                    <a:pt x="770" y="466"/>
                  </a:lnTo>
                  <a:lnTo>
                    <a:pt x="774" y="470"/>
                  </a:lnTo>
                  <a:lnTo>
                    <a:pt x="783" y="475"/>
                  </a:lnTo>
                  <a:lnTo>
                    <a:pt x="796" y="470"/>
                  </a:lnTo>
                  <a:lnTo>
                    <a:pt x="875" y="379"/>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187" name="Freeform 33"/>
            <p:cNvSpPr>
              <a:spLocks/>
            </p:cNvSpPr>
            <p:nvPr/>
          </p:nvSpPr>
          <p:spPr bwMode="auto">
            <a:xfrm>
              <a:off x="4565650" y="4605338"/>
              <a:ext cx="41275" cy="49213"/>
            </a:xfrm>
            <a:custGeom>
              <a:avLst/>
              <a:gdLst>
                <a:gd name="T0" fmla="*/ 26 w 26"/>
                <a:gd name="T1" fmla="*/ 17 h 31"/>
                <a:gd name="T2" fmla="*/ 26 w 26"/>
                <a:gd name="T3" fmla="*/ 17 h 31"/>
                <a:gd name="T4" fmla="*/ 22 w 26"/>
                <a:gd name="T5" fmla="*/ 26 h 31"/>
                <a:gd name="T6" fmla="*/ 13 w 26"/>
                <a:gd name="T7" fmla="*/ 31 h 31"/>
                <a:gd name="T8" fmla="*/ 13 w 26"/>
                <a:gd name="T9" fmla="*/ 31 h 31"/>
                <a:gd name="T10" fmla="*/ 5 w 26"/>
                <a:gd name="T11" fmla="*/ 26 h 31"/>
                <a:gd name="T12" fmla="*/ 0 w 26"/>
                <a:gd name="T13" fmla="*/ 17 h 31"/>
                <a:gd name="T14" fmla="*/ 0 w 26"/>
                <a:gd name="T15" fmla="*/ 17 h 31"/>
                <a:gd name="T16" fmla="*/ 5 w 26"/>
                <a:gd name="T17" fmla="*/ 4 h 31"/>
                <a:gd name="T18" fmla="*/ 13 w 26"/>
                <a:gd name="T19" fmla="*/ 0 h 31"/>
                <a:gd name="T20" fmla="*/ 13 w 26"/>
                <a:gd name="T21" fmla="*/ 0 h 31"/>
                <a:gd name="T22" fmla="*/ 22 w 26"/>
                <a:gd name="T23" fmla="*/ 4 h 31"/>
                <a:gd name="T24" fmla="*/ 26 w 26"/>
                <a:gd name="T25" fmla="*/ 17 h 31"/>
                <a:gd name="T26" fmla="*/ 26 w 26"/>
                <a:gd name="T27" fmla="*/ 1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7"/>
                  </a:moveTo>
                  <a:lnTo>
                    <a:pt x="26" y="17"/>
                  </a:lnTo>
                  <a:lnTo>
                    <a:pt x="22" y="26"/>
                  </a:lnTo>
                  <a:lnTo>
                    <a:pt x="13" y="31"/>
                  </a:lnTo>
                  <a:lnTo>
                    <a:pt x="5" y="26"/>
                  </a:lnTo>
                  <a:lnTo>
                    <a:pt x="0" y="17"/>
                  </a:lnTo>
                  <a:lnTo>
                    <a:pt x="5" y="4"/>
                  </a:lnTo>
                  <a:lnTo>
                    <a:pt x="13" y="0"/>
                  </a:lnTo>
                  <a:lnTo>
                    <a:pt x="22" y="4"/>
                  </a:lnTo>
                  <a:lnTo>
                    <a:pt x="26" y="17"/>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88" name="Freeform 34"/>
            <p:cNvSpPr>
              <a:spLocks/>
            </p:cNvSpPr>
            <p:nvPr/>
          </p:nvSpPr>
          <p:spPr bwMode="auto">
            <a:xfrm>
              <a:off x="4538663" y="4578350"/>
              <a:ext cx="103187" cy="103188"/>
            </a:xfrm>
            <a:custGeom>
              <a:avLst/>
              <a:gdLst>
                <a:gd name="T0" fmla="*/ 65 w 65"/>
                <a:gd name="T1" fmla="*/ 34 h 65"/>
                <a:gd name="T2" fmla="*/ 65 w 65"/>
                <a:gd name="T3" fmla="*/ 34 h 65"/>
                <a:gd name="T4" fmla="*/ 61 w 65"/>
                <a:gd name="T5" fmla="*/ 48 h 65"/>
                <a:gd name="T6" fmla="*/ 52 w 65"/>
                <a:gd name="T7" fmla="*/ 56 h 65"/>
                <a:gd name="T8" fmla="*/ 43 w 65"/>
                <a:gd name="T9" fmla="*/ 65 h 65"/>
                <a:gd name="T10" fmla="*/ 30 w 65"/>
                <a:gd name="T11" fmla="*/ 65 h 65"/>
                <a:gd name="T12" fmla="*/ 30 w 65"/>
                <a:gd name="T13" fmla="*/ 65 h 65"/>
                <a:gd name="T14" fmla="*/ 17 w 65"/>
                <a:gd name="T15" fmla="*/ 65 h 65"/>
                <a:gd name="T16" fmla="*/ 9 w 65"/>
                <a:gd name="T17" fmla="*/ 56 h 65"/>
                <a:gd name="T18" fmla="*/ 0 w 65"/>
                <a:gd name="T19" fmla="*/ 48 h 65"/>
                <a:gd name="T20" fmla="*/ 0 w 65"/>
                <a:gd name="T21" fmla="*/ 34 h 65"/>
                <a:gd name="T22" fmla="*/ 0 w 65"/>
                <a:gd name="T23" fmla="*/ 34 h 65"/>
                <a:gd name="T24" fmla="*/ 0 w 65"/>
                <a:gd name="T25" fmla="*/ 21 h 65"/>
                <a:gd name="T26" fmla="*/ 9 w 65"/>
                <a:gd name="T27" fmla="*/ 8 h 65"/>
                <a:gd name="T28" fmla="*/ 17 w 65"/>
                <a:gd name="T29" fmla="*/ 4 h 65"/>
                <a:gd name="T30" fmla="*/ 30 w 65"/>
                <a:gd name="T31" fmla="*/ 0 h 65"/>
                <a:gd name="T32" fmla="*/ 30 w 65"/>
                <a:gd name="T33" fmla="*/ 0 h 65"/>
                <a:gd name="T34" fmla="*/ 43 w 65"/>
                <a:gd name="T35" fmla="*/ 4 h 65"/>
                <a:gd name="T36" fmla="*/ 52 w 65"/>
                <a:gd name="T37" fmla="*/ 8 h 65"/>
                <a:gd name="T38" fmla="*/ 61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1" y="48"/>
                  </a:lnTo>
                  <a:lnTo>
                    <a:pt x="52" y="56"/>
                  </a:lnTo>
                  <a:lnTo>
                    <a:pt x="43" y="65"/>
                  </a:lnTo>
                  <a:lnTo>
                    <a:pt x="30" y="65"/>
                  </a:lnTo>
                  <a:lnTo>
                    <a:pt x="17" y="65"/>
                  </a:lnTo>
                  <a:lnTo>
                    <a:pt x="9" y="56"/>
                  </a:lnTo>
                  <a:lnTo>
                    <a:pt x="0" y="48"/>
                  </a:lnTo>
                  <a:lnTo>
                    <a:pt x="0" y="34"/>
                  </a:lnTo>
                  <a:lnTo>
                    <a:pt x="0" y="21"/>
                  </a:lnTo>
                  <a:lnTo>
                    <a:pt x="9" y="8"/>
                  </a:lnTo>
                  <a:lnTo>
                    <a:pt x="17" y="4"/>
                  </a:lnTo>
                  <a:lnTo>
                    <a:pt x="30" y="0"/>
                  </a:lnTo>
                  <a:lnTo>
                    <a:pt x="43" y="4"/>
                  </a:lnTo>
                  <a:lnTo>
                    <a:pt x="52" y="8"/>
                  </a:lnTo>
                  <a:lnTo>
                    <a:pt x="61" y="21"/>
                  </a:lnTo>
                  <a:lnTo>
                    <a:pt x="65" y="34"/>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89" name="Freeform 35"/>
            <p:cNvSpPr>
              <a:spLocks/>
            </p:cNvSpPr>
            <p:nvPr/>
          </p:nvSpPr>
          <p:spPr bwMode="auto">
            <a:xfrm>
              <a:off x="1766888" y="5213350"/>
              <a:ext cx="41275" cy="49213"/>
            </a:xfrm>
            <a:custGeom>
              <a:avLst/>
              <a:gdLst>
                <a:gd name="T0" fmla="*/ 26 w 26"/>
                <a:gd name="T1" fmla="*/ 17 h 31"/>
                <a:gd name="T2" fmla="*/ 26 w 26"/>
                <a:gd name="T3" fmla="*/ 17 h 31"/>
                <a:gd name="T4" fmla="*/ 22 w 26"/>
                <a:gd name="T5" fmla="*/ 26 h 31"/>
                <a:gd name="T6" fmla="*/ 13 w 26"/>
                <a:gd name="T7" fmla="*/ 31 h 31"/>
                <a:gd name="T8" fmla="*/ 13 w 26"/>
                <a:gd name="T9" fmla="*/ 31 h 31"/>
                <a:gd name="T10" fmla="*/ 0 w 26"/>
                <a:gd name="T11" fmla="*/ 26 h 31"/>
                <a:gd name="T12" fmla="*/ 0 w 26"/>
                <a:gd name="T13" fmla="*/ 17 h 31"/>
                <a:gd name="T14" fmla="*/ 0 w 26"/>
                <a:gd name="T15" fmla="*/ 17 h 31"/>
                <a:gd name="T16" fmla="*/ 0 w 26"/>
                <a:gd name="T17" fmla="*/ 4 h 31"/>
                <a:gd name="T18" fmla="*/ 13 w 26"/>
                <a:gd name="T19" fmla="*/ 0 h 31"/>
                <a:gd name="T20" fmla="*/ 13 w 26"/>
                <a:gd name="T21" fmla="*/ 0 h 31"/>
                <a:gd name="T22" fmla="*/ 22 w 26"/>
                <a:gd name="T23" fmla="*/ 4 h 31"/>
                <a:gd name="T24" fmla="*/ 26 w 26"/>
                <a:gd name="T25" fmla="*/ 17 h 31"/>
                <a:gd name="T26" fmla="*/ 26 w 26"/>
                <a:gd name="T27" fmla="*/ 1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7"/>
                  </a:moveTo>
                  <a:lnTo>
                    <a:pt x="26" y="17"/>
                  </a:lnTo>
                  <a:lnTo>
                    <a:pt x="22" y="26"/>
                  </a:lnTo>
                  <a:lnTo>
                    <a:pt x="13" y="31"/>
                  </a:lnTo>
                  <a:lnTo>
                    <a:pt x="0" y="26"/>
                  </a:lnTo>
                  <a:lnTo>
                    <a:pt x="0" y="17"/>
                  </a:lnTo>
                  <a:lnTo>
                    <a:pt x="0" y="4"/>
                  </a:lnTo>
                  <a:lnTo>
                    <a:pt x="13" y="0"/>
                  </a:lnTo>
                  <a:lnTo>
                    <a:pt x="22" y="4"/>
                  </a:lnTo>
                  <a:lnTo>
                    <a:pt x="26" y="17"/>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90" name="Freeform 36"/>
            <p:cNvSpPr>
              <a:spLocks/>
            </p:cNvSpPr>
            <p:nvPr/>
          </p:nvSpPr>
          <p:spPr bwMode="auto">
            <a:xfrm>
              <a:off x="1733550" y="5186363"/>
              <a:ext cx="103187" cy="103188"/>
            </a:xfrm>
            <a:custGeom>
              <a:avLst/>
              <a:gdLst>
                <a:gd name="T0" fmla="*/ 65 w 65"/>
                <a:gd name="T1" fmla="*/ 34 h 65"/>
                <a:gd name="T2" fmla="*/ 65 w 65"/>
                <a:gd name="T3" fmla="*/ 34 h 65"/>
                <a:gd name="T4" fmla="*/ 65 w 65"/>
                <a:gd name="T5" fmla="*/ 48 h 65"/>
                <a:gd name="T6" fmla="*/ 56 w 65"/>
                <a:gd name="T7" fmla="*/ 56 h 65"/>
                <a:gd name="T8" fmla="*/ 47 w 65"/>
                <a:gd name="T9" fmla="*/ 65 h 65"/>
                <a:gd name="T10" fmla="*/ 34 w 65"/>
                <a:gd name="T11" fmla="*/ 65 h 65"/>
                <a:gd name="T12" fmla="*/ 34 w 65"/>
                <a:gd name="T13" fmla="*/ 65 h 65"/>
                <a:gd name="T14" fmla="*/ 21 w 65"/>
                <a:gd name="T15" fmla="*/ 65 h 65"/>
                <a:gd name="T16" fmla="*/ 8 w 65"/>
                <a:gd name="T17" fmla="*/ 56 h 65"/>
                <a:gd name="T18" fmla="*/ 4 w 65"/>
                <a:gd name="T19" fmla="*/ 48 h 65"/>
                <a:gd name="T20" fmla="*/ 0 w 65"/>
                <a:gd name="T21" fmla="*/ 34 h 65"/>
                <a:gd name="T22" fmla="*/ 0 w 65"/>
                <a:gd name="T23" fmla="*/ 34 h 65"/>
                <a:gd name="T24" fmla="*/ 4 w 65"/>
                <a:gd name="T25" fmla="*/ 21 h 65"/>
                <a:gd name="T26" fmla="*/ 8 w 65"/>
                <a:gd name="T27" fmla="*/ 8 h 65"/>
                <a:gd name="T28" fmla="*/ 21 w 65"/>
                <a:gd name="T29" fmla="*/ 4 h 65"/>
                <a:gd name="T30" fmla="*/ 34 w 65"/>
                <a:gd name="T31" fmla="*/ 0 h 65"/>
                <a:gd name="T32" fmla="*/ 34 w 65"/>
                <a:gd name="T33" fmla="*/ 0 h 65"/>
                <a:gd name="T34" fmla="*/ 47 w 65"/>
                <a:gd name="T35" fmla="*/ 4 h 65"/>
                <a:gd name="T36" fmla="*/ 56 w 65"/>
                <a:gd name="T37" fmla="*/ 8 h 65"/>
                <a:gd name="T38" fmla="*/ 65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5" y="48"/>
                  </a:lnTo>
                  <a:lnTo>
                    <a:pt x="56" y="56"/>
                  </a:lnTo>
                  <a:lnTo>
                    <a:pt x="47" y="65"/>
                  </a:lnTo>
                  <a:lnTo>
                    <a:pt x="34" y="65"/>
                  </a:lnTo>
                  <a:lnTo>
                    <a:pt x="21" y="65"/>
                  </a:lnTo>
                  <a:lnTo>
                    <a:pt x="8" y="56"/>
                  </a:lnTo>
                  <a:lnTo>
                    <a:pt x="4" y="48"/>
                  </a:lnTo>
                  <a:lnTo>
                    <a:pt x="0" y="34"/>
                  </a:lnTo>
                  <a:lnTo>
                    <a:pt x="4" y="21"/>
                  </a:lnTo>
                  <a:lnTo>
                    <a:pt x="8" y="8"/>
                  </a:lnTo>
                  <a:lnTo>
                    <a:pt x="21" y="4"/>
                  </a:lnTo>
                  <a:lnTo>
                    <a:pt x="34" y="0"/>
                  </a:lnTo>
                  <a:lnTo>
                    <a:pt x="47" y="4"/>
                  </a:lnTo>
                  <a:lnTo>
                    <a:pt x="56" y="8"/>
                  </a:lnTo>
                  <a:lnTo>
                    <a:pt x="65" y="21"/>
                  </a:lnTo>
                  <a:lnTo>
                    <a:pt x="65" y="34"/>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91" name="Freeform 37"/>
            <p:cNvSpPr>
              <a:spLocks/>
            </p:cNvSpPr>
            <p:nvPr/>
          </p:nvSpPr>
          <p:spPr bwMode="auto">
            <a:xfrm>
              <a:off x="1220788" y="5745163"/>
              <a:ext cx="42862" cy="41275"/>
            </a:xfrm>
            <a:custGeom>
              <a:avLst/>
              <a:gdLst>
                <a:gd name="T0" fmla="*/ 27 w 27"/>
                <a:gd name="T1" fmla="*/ 13 h 26"/>
                <a:gd name="T2" fmla="*/ 27 w 27"/>
                <a:gd name="T3" fmla="*/ 13 h 26"/>
                <a:gd name="T4" fmla="*/ 22 w 27"/>
                <a:gd name="T5" fmla="*/ 22 h 26"/>
                <a:gd name="T6" fmla="*/ 14 w 27"/>
                <a:gd name="T7" fmla="*/ 26 h 26"/>
                <a:gd name="T8" fmla="*/ 14 w 27"/>
                <a:gd name="T9" fmla="*/ 26 h 26"/>
                <a:gd name="T10" fmla="*/ 5 w 27"/>
                <a:gd name="T11" fmla="*/ 22 h 26"/>
                <a:gd name="T12" fmla="*/ 0 w 27"/>
                <a:gd name="T13" fmla="*/ 13 h 26"/>
                <a:gd name="T14" fmla="*/ 0 w 27"/>
                <a:gd name="T15" fmla="*/ 13 h 26"/>
                <a:gd name="T16" fmla="*/ 5 w 27"/>
                <a:gd name="T17" fmla="*/ 5 h 26"/>
                <a:gd name="T18" fmla="*/ 14 w 27"/>
                <a:gd name="T19" fmla="*/ 0 h 26"/>
                <a:gd name="T20" fmla="*/ 14 w 27"/>
                <a:gd name="T21" fmla="*/ 0 h 26"/>
                <a:gd name="T22" fmla="*/ 22 w 27"/>
                <a:gd name="T23" fmla="*/ 5 h 26"/>
                <a:gd name="T24" fmla="*/ 27 w 27"/>
                <a:gd name="T25" fmla="*/ 13 h 26"/>
                <a:gd name="T26" fmla="*/ 27 w 27"/>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26">
                  <a:moveTo>
                    <a:pt x="27" y="13"/>
                  </a:moveTo>
                  <a:lnTo>
                    <a:pt x="27" y="13"/>
                  </a:lnTo>
                  <a:lnTo>
                    <a:pt x="22" y="22"/>
                  </a:lnTo>
                  <a:lnTo>
                    <a:pt x="14" y="26"/>
                  </a:lnTo>
                  <a:lnTo>
                    <a:pt x="5" y="22"/>
                  </a:lnTo>
                  <a:lnTo>
                    <a:pt x="0" y="13"/>
                  </a:lnTo>
                  <a:lnTo>
                    <a:pt x="5" y="5"/>
                  </a:lnTo>
                  <a:lnTo>
                    <a:pt x="14" y="0"/>
                  </a:lnTo>
                  <a:lnTo>
                    <a:pt x="22" y="5"/>
                  </a:lnTo>
                  <a:lnTo>
                    <a:pt x="27"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92" name="Freeform 38"/>
            <p:cNvSpPr>
              <a:spLocks/>
            </p:cNvSpPr>
            <p:nvPr/>
          </p:nvSpPr>
          <p:spPr bwMode="auto">
            <a:xfrm>
              <a:off x="1193800" y="5710238"/>
              <a:ext cx="96837" cy="104775"/>
            </a:xfrm>
            <a:custGeom>
              <a:avLst/>
              <a:gdLst>
                <a:gd name="T0" fmla="*/ 61 w 61"/>
                <a:gd name="T1" fmla="*/ 35 h 66"/>
                <a:gd name="T2" fmla="*/ 61 w 61"/>
                <a:gd name="T3" fmla="*/ 35 h 66"/>
                <a:gd name="T4" fmla="*/ 61 w 61"/>
                <a:gd name="T5" fmla="*/ 48 h 66"/>
                <a:gd name="T6" fmla="*/ 52 w 61"/>
                <a:gd name="T7" fmla="*/ 57 h 66"/>
                <a:gd name="T8" fmla="*/ 44 w 61"/>
                <a:gd name="T9" fmla="*/ 66 h 66"/>
                <a:gd name="T10" fmla="*/ 31 w 61"/>
                <a:gd name="T11" fmla="*/ 66 h 66"/>
                <a:gd name="T12" fmla="*/ 31 w 61"/>
                <a:gd name="T13" fmla="*/ 66 h 66"/>
                <a:gd name="T14" fmla="*/ 17 w 61"/>
                <a:gd name="T15" fmla="*/ 66 h 66"/>
                <a:gd name="T16" fmla="*/ 9 w 61"/>
                <a:gd name="T17" fmla="*/ 57 h 66"/>
                <a:gd name="T18" fmla="*/ 0 w 61"/>
                <a:gd name="T19" fmla="*/ 48 h 66"/>
                <a:gd name="T20" fmla="*/ 0 w 61"/>
                <a:gd name="T21" fmla="*/ 35 h 66"/>
                <a:gd name="T22" fmla="*/ 0 w 61"/>
                <a:gd name="T23" fmla="*/ 35 h 66"/>
                <a:gd name="T24" fmla="*/ 0 w 61"/>
                <a:gd name="T25" fmla="*/ 22 h 66"/>
                <a:gd name="T26" fmla="*/ 9 w 61"/>
                <a:gd name="T27" fmla="*/ 14 h 66"/>
                <a:gd name="T28" fmla="*/ 17 w 61"/>
                <a:gd name="T29" fmla="*/ 5 h 66"/>
                <a:gd name="T30" fmla="*/ 31 w 61"/>
                <a:gd name="T31" fmla="*/ 0 h 66"/>
                <a:gd name="T32" fmla="*/ 31 w 61"/>
                <a:gd name="T33" fmla="*/ 0 h 66"/>
                <a:gd name="T34" fmla="*/ 44 w 61"/>
                <a:gd name="T35" fmla="*/ 5 h 66"/>
                <a:gd name="T36" fmla="*/ 52 w 61"/>
                <a:gd name="T37" fmla="*/ 14 h 66"/>
                <a:gd name="T38" fmla="*/ 61 w 61"/>
                <a:gd name="T39" fmla="*/ 22 h 66"/>
                <a:gd name="T40" fmla="*/ 61 w 61"/>
                <a:gd name="T41" fmla="*/ 35 h 66"/>
                <a:gd name="T42" fmla="*/ 61 w 61"/>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66">
                  <a:moveTo>
                    <a:pt x="61" y="35"/>
                  </a:moveTo>
                  <a:lnTo>
                    <a:pt x="61" y="35"/>
                  </a:lnTo>
                  <a:lnTo>
                    <a:pt x="61" y="48"/>
                  </a:lnTo>
                  <a:lnTo>
                    <a:pt x="52" y="57"/>
                  </a:lnTo>
                  <a:lnTo>
                    <a:pt x="44" y="66"/>
                  </a:lnTo>
                  <a:lnTo>
                    <a:pt x="31" y="66"/>
                  </a:lnTo>
                  <a:lnTo>
                    <a:pt x="17" y="66"/>
                  </a:lnTo>
                  <a:lnTo>
                    <a:pt x="9" y="57"/>
                  </a:lnTo>
                  <a:lnTo>
                    <a:pt x="0" y="48"/>
                  </a:lnTo>
                  <a:lnTo>
                    <a:pt x="0" y="35"/>
                  </a:lnTo>
                  <a:lnTo>
                    <a:pt x="0" y="22"/>
                  </a:lnTo>
                  <a:lnTo>
                    <a:pt x="9" y="14"/>
                  </a:lnTo>
                  <a:lnTo>
                    <a:pt x="17" y="5"/>
                  </a:lnTo>
                  <a:lnTo>
                    <a:pt x="31" y="0"/>
                  </a:lnTo>
                  <a:lnTo>
                    <a:pt x="44" y="5"/>
                  </a:lnTo>
                  <a:lnTo>
                    <a:pt x="52" y="14"/>
                  </a:lnTo>
                  <a:lnTo>
                    <a:pt x="61" y="22"/>
                  </a:lnTo>
                  <a:lnTo>
                    <a:pt x="61"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93" name="Freeform 39"/>
            <p:cNvSpPr>
              <a:spLocks/>
            </p:cNvSpPr>
            <p:nvPr/>
          </p:nvSpPr>
          <p:spPr bwMode="auto">
            <a:xfrm>
              <a:off x="5111750" y="4294188"/>
              <a:ext cx="41275" cy="49213"/>
            </a:xfrm>
            <a:custGeom>
              <a:avLst/>
              <a:gdLst>
                <a:gd name="T0" fmla="*/ 26 w 26"/>
                <a:gd name="T1" fmla="*/ 13 h 31"/>
                <a:gd name="T2" fmla="*/ 26 w 26"/>
                <a:gd name="T3" fmla="*/ 13 h 31"/>
                <a:gd name="T4" fmla="*/ 22 w 26"/>
                <a:gd name="T5" fmla="*/ 26 h 31"/>
                <a:gd name="T6" fmla="*/ 13 w 26"/>
                <a:gd name="T7" fmla="*/ 31 h 31"/>
                <a:gd name="T8" fmla="*/ 13 w 26"/>
                <a:gd name="T9" fmla="*/ 31 h 31"/>
                <a:gd name="T10" fmla="*/ 4 w 26"/>
                <a:gd name="T11" fmla="*/ 26 h 31"/>
                <a:gd name="T12" fmla="*/ 0 w 26"/>
                <a:gd name="T13" fmla="*/ 13 h 31"/>
                <a:gd name="T14" fmla="*/ 0 w 26"/>
                <a:gd name="T15" fmla="*/ 13 h 31"/>
                <a:gd name="T16" fmla="*/ 4 w 26"/>
                <a:gd name="T17" fmla="*/ 5 h 31"/>
                <a:gd name="T18" fmla="*/ 13 w 26"/>
                <a:gd name="T19" fmla="*/ 0 h 31"/>
                <a:gd name="T20" fmla="*/ 13 w 26"/>
                <a:gd name="T21" fmla="*/ 0 h 31"/>
                <a:gd name="T22" fmla="*/ 22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2" y="26"/>
                  </a:lnTo>
                  <a:lnTo>
                    <a:pt x="13" y="31"/>
                  </a:lnTo>
                  <a:lnTo>
                    <a:pt x="4" y="26"/>
                  </a:lnTo>
                  <a:lnTo>
                    <a:pt x="0" y="13"/>
                  </a:lnTo>
                  <a:lnTo>
                    <a:pt x="4" y="5"/>
                  </a:lnTo>
                  <a:lnTo>
                    <a:pt x="13" y="0"/>
                  </a:lnTo>
                  <a:lnTo>
                    <a:pt x="22"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94" name="Freeform 40"/>
            <p:cNvSpPr>
              <a:spLocks/>
            </p:cNvSpPr>
            <p:nvPr/>
          </p:nvSpPr>
          <p:spPr bwMode="auto">
            <a:xfrm>
              <a:off x="5076825" y="4267200"/>
              <a:ext cx="104775" cy="103188"/>
            </a:xfrm>
            <a:custGeom>
              <a:avLst/>
              <a:gdLst>
                <a:gd name="T0" fmla="*/ 66 w 66"/>
                <a:gd name="T1" fmla="*/ 30 h 65"/>
                <a:gd name="T2" fmla="*/ 66 w 66"/>
                <a:gd name="T3" fmla="*/ 30 h 65"/>
                <a:gd name="T4" fmla="*/ 66 w 66"/>
                <a:gd name="T5" fmla="*/ 43 h 65"/>
                <a:gd name="T6" fmla="*/ 57 w 66"/>
                <a:gd name="T7" fmla="*/ 56 h 65"/>
                <a:gd name="T8" fmla="*/ 48 w 66"/>
                <a:gd name="T9" fmla="*/ 61 h 65"/>
                <a:gd name="T10" fmla="*/ 35 w 66"/>
                <a:gd name="T11" fmla="*/ 65 h 65"/>
                <a:gd name="T12" fmla="*/ 35 w 66"/>
                <a:gd name="T13" fmla="*/ 65 h 65"/>
                <a:gd name="T14" fmla="*/ 22 w 66"/>
                <a:gd name="T15" fmla="*/ 61 h 65"/>
                <a:gd name="T16" fmla="*/ 13 w 66"/>
                <a:gd name="T17" fmla="*/ 56 h 65"/>
                <a:gd name="T18" fmla="*/ 5 w 66"/>
                <a:gd name="T19" fmla="*/ 43 h 65"/>
                <a:gd name="T20" fmla="*/ 0 w 66"/>
                <a:gd name="T21" fmla="*/ 30 h 65"/>
                <a:gd name="T22" fmla="*/ 0 w 66"/>
                <a:gd name="T23" fmla="*/ 30 h 65"/>
                <a:gd name="T24" fmla="*/ 5 w 66"/>
                <a:gd name="T25" fmla="*/ 17 h 65"/>
                <a:gd name="T26" fmla="*/ 13 w 66"/>
                <a:gd name="T27" fmla="*/ 8 h 65"/>
                <a:gd name="T28" fmla="*/ 22 w 66"/>
                <a:gd name="T29" fmla="*/ 0 h 65"/>
                <a:gd name="T30" fmla="*/ 35 w 66"/>
                <a:gd name="T31" fmla="*/ 0 h 65"/>
                <a:gd name="T32" fmla="*/ 35 w 66"/>
                <a:gd name="T33" fmla="*/ 0 h 65"/>
                <a:gd name="T34" fmla="*/ 48 w 66"/>
                <a:gd name="T35" fmla="*/ 0 h 65"/>
                <a:gd name="T36" fmla="*/ 57 w 66"/>
                <a:gd name="T37" fmla="*/ 8 h 65"/>
                <a:gd name="T38" fmla="*/ 66 w 66"/>
                <a:gd name="T39" fmla="*/ 17 h 65"/>
                <a:gd name="T40" fmla="*/ 66 w 66"/>
                <a:gd name="T41" fmla="*/ 30 h 65"/>
                <a:gd name="T42" fmla="*/ 66 w 66"/>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0"/>
                  </a:moveTo>
                  <a:lnTo>
                    <a:pt x="66" y="30"/>
                  </a:lnTo>
                  <a:lnTo>
                    <a:pt x="66" y="43"/>
                  </a:lnTo>
                  <a:lnTo>
                    <a:pt x="57" y="56"/>
                  </a:lnTo>
                  <a:lnTo>
                    <a:pt x="48" y="61"/>
                  </a:lnTo>
                  <a:lnTo>
                    <a:pt x="35" y="65"/>
                  </a:lnTo>
                  <a:lnTo>
                    <a:pt x="22" y="61"/>
                  </a:lnTo>
                  <a:lnTo>
                    <a:pt x="13" y="56"/>
                  </a:lnTo>
                  <a:lnTo>
                    <a:pt x="5" y="43"/>
                  </a:lnTo>
                  <a:lnTo>
                    <a:pt x="0" y="30"/>
                  </a:lnTo>
                  <a:lnTo>
                    <a:pt x="5" y="17"/>
                  </a:lnTo>
                  <a:lnTo>
                    <a:pt x="13" y="8"/>
                  </a:lnTo>
                  <a:lnTo>
                    <a:pt x="22" y="0"/>
                  </a:lnTo>
                  <a:lnTo>
                    <a:pt x="35" y="0"/>
                  </a:lnTo>
                  <a:lnTo>
                    <a:pt x="48" y="0"/>
                  </a:lnTo>
                  <a:lnTo>
                    <a:pt x="57" y="8"/>
                  </a:lnTo>
                  <a:lnTo>
                    <a:pt x="66" y="17"/>
                  </a:lnTo>
                  <a:lnTo>
                    <a:pt x="66" y="30"/>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95" name="Freeform 41"/>
            <p:cNvSpPr>
              <a:spLocks/>
            </p:cNvSpPr>
            <p:nvPr/>
          </p:nvSpPr>
          <p:spPr bwMode="auto">
            <a:xfrm>
              <a:off x="4787900" y="3735388"/>
              <a:ext cx="41275" cy="41275"/>
            </a:xfrm>
            <a:custGeom>
              <a:avLst/>
              <a:gdLst>
                <a:gd name="T0" fmla="*/ 26 w 26"/>
                <a:gd name="T1" fmla="*/ 13 h 26"/>
                <a:gd name="T2" fmla="*/ 26 w 26"/>
                <a:gd name="T3" fmla="*/ 13 h 26"/>
                <a:gd name="T4" fmla="*/ 21 w 26"/>
                <a:gd name="T5" fmla="*/ 21 h 26"/>
                <a:gd name="T6" fmla="*/ 13 w 26"/>
                <a:gd name="T7" fmla="*/ 26 h 26"/>
                <a:gd name="T8" fmla="*/ 13 w 26"/>
                <a:gd name="T9" fmla="*/ 26 h 26"/>
                <a:gd name="T10" fmla="*/ 4 w 26"/>
                <a:gd name="T11" fmla="*/ 21 h 26"/>
                <a:gd name="T12" fmla="*/ 0 w 26"/>
                <a:gd name="T13" fmla="*/ 13 h 26"/>
                <a:gd name="T14" fmla="*/ 0 w 26"/>
                <a:gd name="T15" fmla="*/ 13 h 26"/>
                <a:gd name="T16" fmla="*/ 4 w 26"/>
                <a:gd name="T17" fmla="*/ 4 h 26"/>
                <a:gd name="T18" fmla="*/ 13 w 26"/>
                <a:gd name="T19" fmla="*/ 0 h 26"/>
                <a:gd name="T20" fmla="*/ 13 w 26"/>
                <a:gd name="T21" fmla="*/ 0 h 26"/>
                <a:gd name="T22" fmla="*/ 21 w 26"/>
                <a:gd name="T23" fmla="*/ 4 h 26"/>
                <a:gd name="T24" fmla="*/ 26 w 26"/>
                <a:gd name="T25" fmla="*/ 13 h 26"/>
                <a:gd name="T26" fmla="*/ 26 w 26"/>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6">
                  <a:moveTo>
                    <a:pt x="26" y="13"/>
                  </a:moveTo>
                  <a:lnTo>
                    <a:pt x="26" y="13"/>
                  </a:lnTo>
                  <a:lnTo>
                    <a:pt x="21" y="21"/>
                  </a:lnTo>
                  <a:lnTo>
                    <a:pt x="13" y="26"/>
                  </a:lnTo>
                  <a:lnTo>
                    <a:pt x="4" y="21"/>
                  </a:lnTo>
                  <a:lnTo>
                    <a:pt x="0" y="13"/>
                  </a:lnTo>
                  <a:lnTo>
                    <a:pt x="4" y="4"/>
                  </a:lnTo>
                  <a:lnTo>
                    <a:pt x="13" y="0"/>
                  </a:lnTo>
                  <a:lnTo>
                    <a:pt x="21"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96" name="Freeform 42"/>
            <p:cNvSpPr>
              <a:spLocks/>
            </p:cNvSpPr>
            <p:nvPr/>
          </p:nvSpPr>
          <p:spPr bwMode="auto">
            <a:xfrm>
              <a:off x="4752975" y="3700463"/>
              <a:ext cx="103187" cy="103188"/>
            </a:xfrm>
            <a:custGeom>
              <a:avLst/>
              <a:gdLst>
                <a:gd name="T0" fmla="*/ 65 w 65"/>
                <a:gd name="T1" fmla="*/ 35 h 65"/>
                <a:gd name="T2" fmla="*/ 65 w 65"/>
                <a:gd name="T3" fmla="*/ 35 h 65"/>
                <a:gd name="T4" fmla="*/ 65 w 65"/>
                <a:gd name="T5" fmla="*/ 48 h 65"/>
                <a:gd name="T6" fmla="*/ 56 w 65"/>
                <a:gd name="T7" fmla="*/ 56 h 65"/>
                <a:gd name="T8" fmla="*/ 48 w 65"/>
                <a:gd name="T9" fmla="*/ 65 h 65"/>
                <a:gd name="T10" fmla="*/ 35 w 65"/>
                <a:gd name="T11" fmla="*/ 65 h 65"/>
                <a:gd name="T12" fmla="*/ 35 w 65"/>
                <a:gd name="T13" fmla="*/ 65 h 65"/>
                <a:gd name="T14" fmla="*/ 22 w 65"/>
                <a:gd name="T15" fmla="*/ 65 h 65"/>
                <a:gd name="T16" fmla="*/ 13 w 65"/>
                <a:gd name="T17" fmla="*/ 56 h 65"/>
                <a:gd name="T18" fmla="*/ 4 w 65"/>
                <a:gd name="T19" fmla="*/ 48 h 65"/>
                <a:gd name="T20" fmla="*/ 0 w 65"/>
                <a:gd name="T21" fmla="*/ 35 h 65"/>
                <a:gd name="T22" fmla="*/ 0 w 65"/>
                <a:gd name="T23" fmla="*/ 35 h 65"/>
                <a:gd name="T24" fmla="*/ 4 w 65"/>
                <a:gd name="T25" fmla="*/ 22 h 65"/>
                <a:gd name="T26" fmla="*/ 13 w 65"/>
                <a:gd name="T27" fmla="*/ 13 h 65"/>
                <a:gd name="T28" fmla="*/ 22 w 65"/>
                <a:gd name="T29" fmla="*/ 4 h 65"/>
                <a:gd name="T30" fmla="*/ 35 w 65"/>
                <a:gd name="T31" fmla="*/ 0 h 65"/>
                <a:gd name="T32" fmla="*/ 35 w 65"/>
                <a:gd name="T33" fmla="*/ 0 h 65"/>
                <a:gd name="T34" fmla="*/ 48 w 65"/>
                <a:gd name="T35" fmla="*/ 4 h 65"/>
                <a:gd name="T36" fmla="*/ 56 w 65"/>
                <a:gd name="T37" fmla="*/ 13 h 65"/>
                <a:gd name="T38" fmla="*/ 65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8"/>
                  </a:lnTo>
                  <a:lnTo>
                    <a:pt x="56" y="56"/>
                  </a:lnTo>
                  <a:lnTo>
                    <a:pt x="48" y="65"/>
                  </a:lnTo>
                  <a:lnTo>
                    <a:pt x="35" y="65"/>
                  </a:lnTo>
                  <a:lnTo>
                    <a:pt x="22" y="65"/>
                  </a:lnTo>
                  <a:lnTo>
                    <a:pt x="13" y="56"/>
                  </a:lnTo>
                  <a:lnTo>
                    <a:pt x="4" y="48"/>
                  </a:lnTo>
                  <a:lnTo>
                    <a:pt x="0" y="35"/>
                  </a:lnTo>
                  <a:lnTo>
                    <a:pt x="4" y="22"/>
                  </a:lnTo>
                  <a:lnTo>
                    <a:pt x="13" y="13"/>
                  </a:lnTo>
                  <a:lnTo>
                    <a:pt x="22" y="4"/>
                  </a:lnTo>
                  <a:lnTo>
                    <a:pt x="35" y="0"/>
                  </a:lnTo>
                  <a:lnTo>
                    <a:pt x="48" y="4"/>
                  </a:lnTo>
                  <a:lnTo>
                    <a:pt x="56" y="13"/>
                  </a:lnTo>
                  <a:lnTo>
                    <a:pt x="65" y="22"/>
                  </a:lnTo>
                  <a:lnTo>
                    <a:pt x="65"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97" name="Freeform 43"/>
            <p:cNvSpPr>
              <a:spLocks/>
            </p:cNvSpPr>
            <p:nvPr/>
          </p:nvSpPr>
          <p:spPr bwMode="auto">
            <a:xfrm>
              <a:off x="6473825" y="4003675"/>
              <a:ext cx="41275" cy="49213"/>
            </a:xfrm>
            <a:custGeom>
              <a:avLst/>
              <a:gdLst>
                <a:gd name="T0" fmla="*/ 26 w 26"/>
                <a:gd name="T1" fmla="*/ 13 h 31"/>
                <a:gd name="T2" fmla="*/ 26 w 26"/>
                <a:gd name="T3" fmla="*/ 13 h 31"/>
                <a:gd name="T4" fmla="*/ 21 w 26"/>
                <a:gd name="T5" fmla="*/ 26 h 31"/>
                <a:gd name="T6" fmla="*/ 13 w 26"/>
                <a:gd name="T7" fmla="*/ 31 h 31"/>
                <a:gd name="T8" fmla="*/ 13 w 26"/>
                <a:gd name="T9" fmla="*/ 31 h 31"/>
                <a:gd name="T10" fmla="*/ 4 w 26"/>
                <a:gd name="T11" fmla="*/ 26 h 31"/>
                <a:gd name="T12" fmla="*/ 0 w 26"/>
                <a:gd name="T13" fmla="*/ 13 h 31"/>
                <a:gd name="T14" fmla="*/ 0 w 26"/>
                <a:gd name="T15" fmla="*/ 13 h 31"/>
                <a:gd name="T16" fmla="*/ 4 w 26"/>
                <a:gd name="T17" fmla="*/ 5 h 31"/>
                <a:gd name="T18" fmla="*/ 13 w 26"/>
                <a:gd name="T19" fmla="*/ 0 h 31"/>
                <a:gd name="T20" fmla="*/ 13 w 26"/>
                <a:gd name="T21" fmla="*/ 0 h 31"/>
                <a:gd name="T22" fmla="*/ 21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1" y="26"/>
                  </a:lnTo>
                  <a:lnTo>
                    <a:pt x="13" y="31"/>
                  </a:lnTo>
                  <a:lnTo>
                    <a:pt x="4" y="26"/>
                  </a:lnTo>
                  <a:lnTo>
                    <a:pt x="0" y="13"/>
                  </a:lnTo>
                  <a:lnTo>
                    <a:pt x="4" y="5"/>
                  </a:lnTo>
                  <a:lnTo>
                    <a:pt x="13" y="0"/>
                  </a:lnTo>
                  <a:lnTo>
                    <a:pt x="21"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198" name="Freeform 44"/>
            <p:cNvSpPr>
              <a:spLocks/>
            </p:cNvSpPr>
            <p:nvPr/>
          </p:nvSpPr>
          <p:spPr bwMode="auto">
            <a:xfrm>
              <a:off x="6438900" y="3976688"/>
              <a:ext cx="103187" cy="103188"/>
            </a:xfrm>
            <a:custGeom>
              <a:avLst/>
              <a:gdLst>
                <a:gd name="T0" fmla="*/ 65 w 65"/>
                <a:gd name="T1" fmla="*/ 30 h 65"/>
                <a:gd name="T2" fmla="*/ 65 w 65"/>
                <a:gd name="T3" fmla="*/ 30 h 65"/>
                <a:gd name="T4" fmla="*/ 65 w 65"/>
                <a:gd name="T5" fmla="*/ 43 h 65"/>
                <a:gd name="T6" fmla="*/ 56 w 65"/>
                <a:gd name="T7" fmla="*/ 57 h 65"/>
                <a:gd name="T8" fmla="*/ 48 w 65"/>
                <a:gd name="T9" fmla="*/ 61 h 65"/>
                <a:gd name="T10" fmla="*/ 35 w 65"/>
                <a:gd name="T11" fmla="*/ 65 h 65"/>
                <a:gd name="T12" fmla="*/ 35 w 65"/>
                <a:gd name="T13" fmla="*/ 65 h 65"/>
                <a:gd name="T14" fmla="*/ 22 w 65"/>
                <a:gd name="T15" fmla="*/ 61 h 65"/>
                <a:gd name="T16" fmla="*/ 13 w 65"/>
                <a:gd name="T17" fmla="*/ 57 h 65"/>
                <a:gd name="T18" fmla="*/ 4 w 65"/>
                <a:gd name="T19" fmla="*/ 43 h 65"/>
                <a:gd name="T20" fmla="*/ 0 w 65"/>
                <a:gd name="T21" fmla="*/ 30 h 65"/>
                <a:gd name="T22" fmla="*/ 0 w 65"/>
                <a:gd name="T23" fmla="*/ 30 h 65"/>
                <a:gd name="T24" fmla="*/ 4 w 65"/>
                <a:gd name="T25" fmla="*/ 17 h 65"/>
                <a:gd name="T26" fmla="*/ 13 w 65"/>
                <a:gd name="T27" fmla="*/ 9 h 65"/>
                <a:gd name="T28" fmla="*/ 22 w 65"/>
                <a:gd name="T29" fmla="*/ 0 h 65"/>
                <a:gd name="T30" fmla="*/ 35 w 65"/>
                <a:gd name="T31" fmla="*/ 0 h 65"/>
                <a:gd name="T32" fmla="*/ 35 w 65"/>
                <a:gd name="T33" fmla="*/ 0 h 65"/>
                <a:gd name="T34" fmla="*/ 48 w 65"/>
                <a:gd name="T35" fmla="*/ 0 h 65"/>
                <a:gd name="T36" fmla="*/ 56 w 65"/>
                <a:gd name="T37" fmla="*/ 9 h 65"/>
                <a:gd name="T38" fmla="*/ 65 w 65"/>
                <a:gd name="T39" fmla="*/ 17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5" y="43"/>
                  </a:lnTo>
                  <a:lnTo>
                    <a:pt x="56" y="57"/>
                  </a:lnTo>
                  <a:lnTo>
                    <a:pt x="48" y="61"/>
                  </a:lnTo>
                  <a:lnTo>
                    <a:pt x="35" y="65"/>
                  </a:lnTo>
                  <a:lnTo>
                    <a:pt x="22" y="61"/>
                  </a:lnTo>
                  <a:lnTo>
                    <a:pt x="13" y="57"/>
                  </a:lnTo>
                  <a:lnTo>
                    <a:pt x="4" y="43"/>
                  </a:lnTo>
                  <a:lnTo>
                    <a:pt x="0" y="30"/>
                  </a:lnTo>
                  <a:lnTo>
                    <a:pt x="4" y="17"/>
                  </a:lnTo>
                  <a:lnTo>
                    <a:pt x="13" y="9"/>
                  </a:lnTo>
                  <a:lnTo>
                    <a:pt x="22" y="0"/>
                  </a:lnTo>
                  <a:lnTo>
                    <a:pt x="35" y="0"/>
                  </a:lnTo>
                  <a:lnTo>
                    <a:pt x="48" y="0"/>
                  </a:lnTo>
                  <a:lnTo>
                    <a:pt x="56" y="9"/>
                  </a:lnTo>
                  <a:lnTo>
                    <a:pt x="65" y="17"/>
                  </a:lnTo>
                  <a:lnTo>
                    <a:pt x="65" y="30"/>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199" name="Freeform 45"/>
            <p:cNvSpPr>
              <a:spLocks/>
            </p:cNvSpPr>
            <p:nvPr/>
          </p:nvSpPr>
          <p:spPr bwMode="auto">
            <a:xfrm>
              <a:off x="7510463" y="3106738"/>
              <a:ext cx="41275" cy="47625"/>
            </a:xfrm>
            <a:custGeom>
              <a:avLst/>
              <a:gdLst>
                <a:gd name="T0" fmla="*/ 26 w 26"/>
                <a:gd name="T1" fmla="*/ 13 h 30"/>
                <a:gd name="T2" fmla="*/ 26 w 26"/>
                <a:gd name="T3" fmla="*/ 13 h 30"/>
                <a:gd name="T4" fmla="*/ 21 w 26"/>
                <a:gd name="T5" fmla="*/ 26 h 30"/>
                <a:gd name="T6" fmla="*/ 13 w 26"/>
                <a:gd name="T7" fmla="*/ 30 h 30"/>
                <a:gd name="T8" fmla="*/ 13 w 26"/>
                <a:gd name="T9" fmla="*/ 30 h 30"/>
                <a:gd name="T10" fmla="*/ 0 w 26"/>
                <a:gd name="T11" fmla="*/ 26 h 30"/>
                <a:gd name="T12" fmla="*/ 0 w 26"/>
                <a:gd name="T13" fmla="*/ 13 h 30"/>
                <a:gd name="T14" fmla="*/ 0 w 26"/>
                <a:gd name="T15" fmla="*/ 13 h 30"/>
                <a:gd name="T16" fmla="*/ 0 w 26"/>
                <a:gd name="T17" fmla="*/ 4 h 30"/>
                <a:gd name="T18" fmla="*/ 13 w 26"/>
                <a:gd name="T19" fmla="*/ 0 h 30"/>
                <a:gd name="T20" fmla="*/ 13 w 26"/>
                <a:gd name="T21" fmla="*/ 0 h 30"/>
                <a:gd name="T22" fmla="*/ 21 w 26"/>
                <a:gd name="T23" fmla="*/ 4 h 30"/>
                <a:gd name="T24" fmla="*/ 26 w 26"/>
                <a:gd name="T25" fmla="*/ 13 h 30"/>
                <a:gd name="T26" fmla="*/ 26 w 26"/>
                <a:gd name="T27" fmla="*/ 1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0">
                  <a:moveTo>
                    <a:pt x="26" y="13"/>
                  </a:moveTo>
                  <a:lnTo>
                    <a:pt x="26" y="13"/>
                  </a:lnTo>
                  <a:lnTo>
                    <a:pt x="21" y="26"/>
                  </a:lnTo>
                  <a:lnTo>
                    <a:pt x="13" y="30"/>
                  </a:lnTo>
                  <a:lnTo>
                    <a:pt x="0" y="26"/>
                  </a:lnTo>
                  <a:lnTo>
                    <a:pt x="0" y="13"/>
                  </a:lnTo>
                  <a:lnTo>
                    <a:pt x="0" y="4"/>
                  </a:lnTo>
                  <a:lnTo>
                    <a:pt x="13" y="0"/>
                  </a:lnTo>
                  <a:lnTo>
                    <a:pt x="21"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00" name="Freeform 46"/>
            <p:cNvSpPr>
              <a:spLocks/>
            </p:cNvSpPr>
            <p:nvPr/>
          </p:nvSpPr>
          <p:spPr bwMode="auto">
            <a:xfrm>
              <a:off x="7475538" y="3078163"/>
              <a:ext cx="103187" cy="103188"/>
            </a:xfrm>
            <a:custGeom>
              <a:avLst/>
              <a:gdLst>
                <a:gd name="T0" fmla="*/ 65 w 65"/>
                <a:gd name="T1" fmla="*/ 31 h 65"/>
                <a:gd name="T2" fmla="*/ 65 w 65"/>
                <a:gd name="T3" fmla="*/ 31 h 65"/>
                <a:gd name="T4" fmla="*/ 65 w 65"/>
                <a:gd name="T5" fmla="*/ 44 h 65"/>
                <a:gd name="T6" fmla="*/ 56 w 65"/>
                <a:gd name="T7" fmla="*/ 57 h 65"/>
                <a:gd name="T8" fmla="*/ 48 w 65"/>
                <a:gd name="T9" fmla="*/ 61 h 65"/>
                <a:gd name="T10" fmla="*/ 35 w 65"/>
                <a:gd name="T11" fmla="*/ 65 h 65"/>
                <a:gd name="T12" fmla="*/ 35 w 65"/>
                <a:gd name="T13" fmla="*/ 65 h 65"/>
                <a:gd name="T14" fmla="*/ 22 w 65"/>
                <a:gd name="T15" fmla="*/ 61 h 65"/>
                <a:gd name="T16" fmla="*/ 13 w 65"/>
                <a:gd name="T17" fmla="*/ 57 h 65"/>
                <a:gd name="T18" fmla="*/ 4 w 65"/>
                <a:gd name="T19" fmla="*/ 44 h 65"/>
                <a:gd name="T20" fmla="*/ 0 w 65"/>
                <a:gd name="T21" fmla="*/ 31 h 65"/>
                <a:gd name="T22" fmla="*/ 0 w 65"/>
                <a:gd name="T23" fmla="*/ 31 h 65"/>
                <a:gd name="T24" fmla="*/ 4 w 65"/>
                <a:gd name="T25" fmla="*/ 22 h 65"/>
                <a:gd name="T26" fmla="*/ 13 w 65"/>
                <a:gd name="T27" fmla="*/ 9 h 65"/>
                <a:gd name="T28" fmla="*/ 22 w 65"/>
                <a:gd name="T29" fmla="*/ 4 h 65"/>
                <a:gd name="T30" fmla="*/ 35 w 65"/>
                <a:gd name="T31" fmla="*/ 0 h 65"/>
                <a:gd name="T32" fmla="*/ 35 w 65"/>
                <a:gd name="T33" fmla="*/ 0 h 65"/>
                <a:gd name="T34" fmla="*/ 48 w 65"/>
                <a:gd name="T35" fmla="*/ 4 h 65"/>
                <a:gd name="T36" fmla="*/ 56 w 65"/>
                <a:gd name="T37" fmla="*/ 9 h 65"/>
                <a:gd name="T38" fmla="*/ 65 w 65"/>
                <a:gd name="T39" fmla="*/ 18 h 65"/>
                <a:gd name="T40" fmla="*/ 65 w 65"/>
                <a:gd name="T41" fmla="*/ 31 h 65"/>
                <a:gd name="T42" fmla="*/ 65 w 65"/>
                <a:gd name="T43" fmla="*/ 31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1"/>
                  </a:moveTo>
                  <a:lnTo>
                    <a:pt x="65" y="31"/>
                  </a:lnTo>
                  <a:lnTo>
                    <a:pt x="65" y="44"/>
                  </a:lnTo>
                  <a:lnTo>
                    <a:pt x="56" y="57"/>
                  </a:lnTo>
                  <a:lnTo>
                    <a:pt x="48" y="61"/>
                  </a:lnTo>
                  <a:lnTo>
                    <a:pt x="35" y="65"/>
                  </a:lnTo>
                  <a:lnTo>
                    <a:pt x="22" y="61"/>
                  </a:lnTo>
                  <a:lnTo>
                    <a:pt x="13" y="57"/>
                  </a:lnTo>
                  <a:lnTo>
                    <a:pt x="4" y="44"/>
                  </a:lnTo>
                  <a:lnTo>
                    <a:pt x="0" y="31"/>
                  </a:lnTo>
                  <a:lnTo>
                    <a:pt x="4" y="22"/>
                  </a:lnTo>
                  <a:lnTo>
                    <a:pt x="13" y="9"/>
                  </a:lnTo>
                  <a:lnTo>
                    <a:pt x="22" y="4"/>
                  </a:lnTo>
                  <a:lnTo>
                    <a:pt x="35" y="0"/>
                  </a:lnTo>
                  <a:lnTo>
                    <a:pt x="48" y="4"/>
                  </a:lnTo>
                  <a:lnTo>
                    <a:pt x="56" y="9"/>
                  </a:lnTo>
                  <a:lnTo>
                    <a:pt x="65" y="18"/>
                  </a:lnTo>
                  <a:lnTo>
                    <a:pt x="65" y="31"/>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01" name="Freeform 47"/>
            <p:cNvSpPr>
              <a:spLocks/>
            </p:cNvSpPr>
            <p:nvPr/>
          </p:nvSpPr>
          <p:spPr bwMode="auto">
            <a:xfrm>
              <a:off x="7848600" y="3306763"/>
              <a:ext cx="47625" cy="47625"/>
            </a:xfrm>
            <a:custGeom>
              <a:avLst/>
              <a:gdLst>
                <a:gd name="T0" fmla="*/ 30 w 30"/>
                <a:gd name="T1" fmla="*/ 17 h 30"/>
                <a:gd name="T2" fmla="*/ 30 w 30"/>
                <a:gd name="T3" fmla="*/ 17 h 30"/>
                <a:gd name="T4" fmla="*/ 26 w 30"/>
                <a:gd name="T5" fmla="*/ 26 h 30"/>
                <a:gd name="T6" fmla="*/ 13 w 30"/>
                <a:gd name="T7" fmla="*/ 30 h 30"/>
                <a:gd name="T8" fmla="*/ 13 w 30"/>
                <a:gd name="T9" fmla="*/ 30 h 30"/>
                <a:gd name="T10" fmla="*/ 4 w 30"/>
                <a:gd name="T11" fmla="*/ 26 h 30"/>
                <a:gd name="T12" fmla="*/ 0 w 30"/>
                <a:gd name="T13" fmla="*/ 17 h 30"/>
                <a:gd name="T14" fmla="*/ 0 w 30"/>
                <a:gd name="T15" fmla="*/ 17 h 30"/>
                <a:gd name="T16" fmla="*/ 4 w 30"/>
                <a:gd name="T17" fmla="*/ 4 h 30"/>
                <a:gd name="T18" fmla="*/ 13 w 30"/>
                <a:gd name="T19" fmla="*/ 0 h 30"/>
                <a:gd name="T20" fmla="*/ 13 w 30"/>
                <a:gd name="T21" fmla="*/ 0 h 30"/>
                <a:gd name="T22" fmla="*/ 26 w 30"/>
                <a:gd name="T23" fmla="*/ 4 h 30"/>
                <a:gd name="T24" fmla="*/ 30 w 30"/>
                <a:gd name="T25" fmla="*/ 17 h 30"/>
                <a:gd name="T26" fmla="*/ 30 w 30"/>
                <a:gd name="T27" fmla="*/ 1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0">
                  <a:moveTo>
                    <a:pt x="30" y="17"/>
                  </a:moveTo>
                  <a:lnTo>
                    <a:pt x="30" y="17"/>
                  </a:lnTo>
                  <a:lnTo>
                    <a:pt x="26" y="26"/>
                  </a:lnTo>
                  <a:lnTo>
                    <a:pt x="13" y="30"/>
                  </a:lnTo>
                  <a:lnTo>
                    <a:pt x="4" y="26"/>
                  </a:lnTo>
                  <a:lnTo>
                    <a:pt x="0" y="17"/>
                  </a:lnTo>
                  <a:lnTo>
                    <a:pt x="4" y="4"/>
                  </a:lnTo>
                  <a:lnTo>
                    <a:pt x="13" y="0"/>
                  </a:lnTo>
                  <a:lnTo>
                    <a:pt x="26" y="4"/>
                  </a:lnTo>
                  <a:lnTo>
                    <a:pt x="30" y="17"/>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02" name="Freeform 48"/>
            <p:cNvSpPr>
              <a:spLocks/>
            </p:cNvSpPr>
            <p:nvPr/>
          </p:nvSpPr>
          <p:spPr bwMode="auto">
            <a:xfrm>
              <a:off x="7820025" y="3278188"/>
              <a:ext cx="104775" cy="104775"/>
            </a:xfrm>
            <a:custGeom>
              <a:avLst/>
              <a:gdLst>
                <a:gd name="T0" fmla="*/ 66 w 66"/>
                <a:gd name="T1" fmla="*/ 35 h 66"/>
                <a:gd name="T2" fmla="*/ 66 w 66"/>
                <a:gd name="T3" fmla="*/ 35 h 66"/>
                <a:gd name="T4" fmla="*/ 61 w 66"/>
                <a:gd name="T5" fmla="*/ 48 h 66"/>
                <a:gd name="T6" fmla="*/ 57 w 66"/>
                <a:gd name="T7" fmla="*/ 57 h 66"/>
                <a:gd name="T8" fmla="*/ 44 w 66"/>
                <a:gd name="T9" fmla="*/ 66 h 66"/>
                <a:gd name="T10" fmla="*/ 31 w 66"/>
                <a:gd name="T11" fmla="*/ 66 h 66"/>
                <a:gd name="T12" fmla="*/ 31 w 66"/>
                <a:gd name="T13" fmla="*/ 66 h 66"/>
                <a:gd name="T14" fmla="*/ 18 w 66"/>
                <a:gd name="T15" fmla="*/ 66 h 66"/>
                <a:gd name="T16" fmla="*/ 9 w 66"/>
                <a:gd name="T17" fmla="*/ 57 h 66"/>
                <a:gd name="T18" fmla="*/ 0 w 66"/>
                <a:gd name="T19" fmla="*/ 48 h 66"/>
                <a:gd name="T20" fmla="*/ 0 w 66"/>
                <a:gd name="T21" fmla="*/ 35 h 66"/>
                <a:gd name="T22" fmla="*/ 0 w 66"/>
                <a:gd name="T23" fmla="*/ 35 h 66"/>
                <a:gd name="T24" fmla="*/ 0 w 66"/>
                <a:gd name="T25" fmla="*/ 22 h 66"/>
                <a:gd name="T26" fmla="*/ 9 w 66"/>
                <a:gd name="T27" fmla="*/ 9 h 66"/>
                <a:gd name="T28" fmla="*/ 18 w 66"/>
                <a:gd name="T29" fmla="*/ 5 h 66"/>
                <a:gd name="T30" fmla="*/ 31 w 66"/>
                <a:gd name="T31" fmla="*/ 0 h 66"/>
                <a:gd name="T32" fmla="*/ 31 w 66"/>
                <a:gd name="T33" fmla="*/ 0 h 66"/>
                <a:gd name="T34" fmla="*/ 44 w 66"/>
                <a:gd name="T35" fmla="*/ 5 h 66"/>
                <a:gd name="T36" fmla="*/ 57 w 66"/>
                <a:gd name="T37" fmla="*/ 9 h 66"/>
                <a:gd name="T38" fmla="*/ 61 w 66"/>
                <a:gd name="T39" fmla="*/ 22 h 66"/>
                <a:gd name="T40" fmla="*/ 66 w 66"/>
                <a:gd name="T41" fmla="*/ 35 h 66"/>
                <a:gd name="T42" fmla="*/ 66 w 66"/>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66" y="35"/>
                  </a:moveTo>
                  <a:lnTo>
                    <a:pt x="66" y="35"/>
                  </a:lnTo>
                  <a:lnTo>
                    <a:pt x="61" y="48"/>
                  </a:lnTo>
                  <a:lnTo>
                    <a:pt x="57" y="57"/>
                  </a:lnTo>
                  <a:lnTo>
                    <a:pt x="44" y="66"/>
                  </a:lnTo>
                  <a:lnTo>
                    <a:pt x="31" y="66"/>
                  </a:lnTo>
                  <a:lnTo>
                    <a:pt x="18" y="66"/>
                  </a:lnTo>
                  <a:lnTo>
                    <a:pt x="9" y="57"/>
                  </a:lnTo>
                  <a:lnTo>
                    <a:pt x="0" y="48"/>
                  </a:lnTo>
                  <a:lnTo>
                    <a:pt x="0" y="35"/>
                  </a:lnTo>
                  <a:lnTo>
                    <a:pt x="0" y="22"/>
                  </a:lnTo>
                  <a:lnTo>
                    <a:pt x="9" y="9"/>
                  </a:lnTo>
                  <a:lnTo>
                    <a:pt x="18" y="5"/>
                  </a:lnTo>
                  <a:lnTo>
                    <a:pt x="31" y="0"/>
                  </a:lnTo>
                  <a:lnTo>
                    <a:pt x="44" y="5"/>
                  </a:lnTo>
                  <a:lnTo>
                    <a:pt x="57" y="9"/>
                  </a:lnTo>
                  <a:lnTo>
                    <a:pt x="61" y="22"/>
                  </a:lnTo>
                  <a:lnTo>
                    <a:pt x="66"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03" name="Freeform 49"/>
            <p:cNvSpPr>
              <a:spLocks/>
            </p:cNvSpPr>
            <p:nvPr/>
          </p:nvSpPr>
          <p:spPr bwMode="auto">
            <a:xfrm>
              <a:off x="7724775" y="3030538"/>
              <a:ext cx="47625" cy="41275"/>
            </a:xfrm>
            <a:custGeom>
              <a:avLst/>
              <a:gdLst>
                <a:gd name="T0" fmla="*/ 30 w 30"/>
                <a:gd name="T1" fmla="*/ 13 h 26"/>
                <a:gd name="T2" fmla="*/ 30 w 30"/>
                <a:gd name="T3" fmla="*/ 13 h 26"/>
                <a:gd name="T4" fmla="*/ 26 w 30"/>
                <a:gd name="T5" fmla="*/ 21 h 26"/>
                <a:gd name="T6" fmla="*/ 17 w 30"/>
                <a:gd name="T7" fmla="*/ 26 h 26"/>
                <a:gd name="T8" fmla="*/ 17 w 30"/>
                <a:gd name="T9" fmla="*/ 26 h 26"/>
                <a:gd name="T10" fmla="*/ 4 w 30"/>
                <a:gd name="T11" fmla="*/ 21 h 26"/>
                <a:gd name="T12" fmla="*/ 0 w 30"/>
                <a:gd name="T13" fmla="*/ 13 h 26"/>
                <a:gd name="T14" fmla="*/ 0 w 30"/>
                <a:gd name="T15" fmla="*/ 13 h 26"/>
                <a:gd name="T16" fmla="*/ 4 w 30"/>
                <a:gd name="T17" fmla="*/ 4 h 26"/>
                <a:gd name="T18" fmla="*/ 17 w 30"/>
                <a:gd name="T19" fmla="*/ 0 h 26"/>
                <a:gd name="T20" fmla="*/ 17 w 30"/>
                <a:gd name="T21" fmla="*/ 0 h 26"/>
                <a:gd name="T22" fmla="*/ 26 w 30"/>
                <a:gd name="T23" fmla="*/ 4 h 26"/>
                <a:gd name="T24" fmla="*/ 30 w 30"/>
                <a:gd name="T25" fmla="*/ 13 h 26"/>
                <a:gd name="T26" fmla="*/ 30 w 30"/>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6">
                  <a:moveTo>
                    <a:pt x="30" y="13"/>
                  </a:moveTo>
                  <a:lnTo>
                    <a:pt x="30" y="13"/>
                  </a:lnTo>
                  <a:lnTo>
                    <a:pt x="26" y="21"/>
                  </a:lnTo>
                  <a:lnTo>
                    <a:pt x="17" y="26"/>
                  </a:lnTo>
                  <a:lnTo>
                    <a:pt x="4" y="21"/>
                  </a:lnTo>
                  <a:lnTo>
                    <a:pt x="0" y="13"/>
                  </a:lnTo>
                  <a:lnTo>
                    <a:pt x="4" y="4"/>
                  </a:lnTo>
                  <a:lnTo>
                    <a:pt x="17" y="0"/>
                  </a:lnTo>
                  <a:lnTo>
                    <a:pt x="26" y="4"/>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04" name="Freeform 50"/>
            <p:cNvSpPr>
              <a:spLocks/>
            </p:cNvSpPr>
            <p:nvPr/>
          </p:nvSpPr>
          <p:spPr bwMode="auto">
            <a:xfrm>
              <a:off x="7696200" y="2995613"/>
              <a:ext cx="103187" cy="103188"/>
            </a:xfrm>
            <a:custGeom>
              <a:avLst/>
              <a:gdLst>
                <a:gd name="T0" fmla="*/ 65 w 65"/>
                <a:gd name="T1" fmla="*/ 35 h 65"/>
                <a:gd name="T2" fmla="*/ 65 w 65"/>
                <a:gd name="T3" fmla="*/ 35 h 65"/>
                <a:gd name="T4" fmla="*/ 61 w 65"/>
                <a:gd name="T5" fmla="*/ 48 h 65"/>
                <a:gd name="T6" fmla="*/ 57 w 65"/>
                <a:gd name="T7" fmla="*/ 56 h 65"/>
                <a:gd name="T8" fmla="*/ 44 w 65"/>
                <a:gd name="T9" fmla="*/ 65 h 65"/>
                <a:gd name="T10" fmla="*/ 35 w 65"/>
                <a:gd name="T11" fmla="*/ 65 h 65"/>
                <a:gd name="T12" fmla="*/ 35 w 65"/>
                <a:gd name="T13" fmla="*/ 65 h 65"/>
                <a:gd name="T14" fmla="*/ 22 w 65"/>
                <a:gd name="T15" fmla="*/ 65 h 65"/>
                <a:gd name="T16" fmla="*/ 9 w 65"/>
                <a:gd name="T17" fmla="*/ 56 h 65"/>
                <a:gd name="T18" fmla="*/ 4 w 65"/>
                <a:gd name="T19" fmla="*/ 48 h 65"/>
                <a:gd name="T20" fmla="*/ 0 w 65"/>
                <a:gd name="T21" fmla="*/ 35 h 65"/>
                <a:gd name="T22" fmla="*/ 0 w 65"/>
                <a:gd name="T23" fmla="*/ 35 h 65"/>
                <a:gd name="T24" fmla="*/ 4 w 65"/>
                <a:gd name="T25" fmla="*/ 22 h 65"/>
                <a:gd name="T26" fmla="*/ 9 w 65"/>
                <a:gd name="T27" fmla="*/ 13 h 65"/>
                <a:gd name="T28" fmla="*/ 22 w 65"/>
                <a:gd name="T29" fmla="*/ 4 h 65"/>
                <a:gd name="T30" fmla="*/ 35 w 65"/>
                <a:gd name="T31" fmla="*/ 0 h 65"/>
                <a:gd name="T32" fmla="*/ 35 w 65"/>
                <a:gd name="T33" fmla="*/ 0 h 65"/>
                <a:gd name="T34" fmla="*/ 44 w 65"/>
                <a:gd name="T35" fmla="*/ 4 h 65"/>
                <a:gd name="T36" fmla="*/ 57 w 65"/>
                <a:gd name="T37" fmla="*/ 13 h 65"/>
                <a:gd name="T38" fmla="*/ 61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1" y="48"/>
                  </a:lnTo>
                  <a:lnTo>
                    <a:pt x="57" y="56"/>
                  </a:lnTo>
                  <a:lnTo>
                    <a:pt x="44" y="65"/>
                  </a:lnTo>
                  <a:lnTo>
                    <a:pt x="35" y="65"/>
                  </a:lnTo>
                  <a:lnTo>
                    <a:pt x="22" y="65"/>
                  </a:lnTo>
                  <a:lnTo>
                    <a:pt x="9" y="56"/>
                  </a:lnTo>
                  <a:lnTo>
                    <a:pt x="4" y="48"/>
                  </a:lnTo>
                  <a:lnTo>
                    <a:pt x="0" y="35"/>
                  </a:lnTo>
                  <a:lnTo>
                    <a:pt x="4" y="22"/>
                  </a:lnTo>
                  <a:lnTo>
                    <a:pt x="9" y="13"/>
                  </a:lnTo>
                  <a:lnTo>
                    <a:pt x="22" y="4"/>
                  </a:lnTo>
                  <a:lnTo>
                    <a:pt x="35" y="0"/>
                  </a:lnTo>
                  <a:lnTo>
                    <a:pt x="44" y="4"/>
                  </a:lnTo>
                  <a:lnTo>
                    <a:pt x="57" y="13"/>
                  </a:lnTo>
                  <a:lnTo>
                    <a:pt x="61" y="22"/>
                  </a:lnTo>
                  <a:lnTo>
                    <a:pt x="65"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05" name="Freeform 51"/>
            <p:cNvSpPr>
              <a:spLocks/>
            </p:cNvSpPr>
            <p:nvPr/>
          </p:nvSpPr>
          <p:spPr bwMode="auto">
            <a:xfrm>
              <a:off x="7170738" y="2393950"/>
              <a:ext cx="49212" cy="49213"/>
            </a:xfrm>
            <a:custGeom>
              <a:avLst/>
              <a:gdLst>
                <a:gd name="T0" fmla="*/ 31 w 31"/>
                <a:gd name="T1" fmla="*/ 13 h 31"/>
                <a:gd name="T2" fmla="*/ 31 w 31"/>
                <a:gd name="T3" fmla="*/ 13 h 31"/>
                <a:gd name="T4" fmla="*/ 26 w 31"/>
                <a:gd name="T5" fmla="*/ 26 h 31"/>
                <a:gd name="T6" fmla="*/ 18 w 31"/>
                <a:gd name="T7" fmla="*/ 31 h 31"/>
                <a:gd name="T8" fmla="*/ 18 w 31"/>
                <a:gd name="T9" fmla="*/ 31 h 31"/>
                <a:gd name="T10" fmla="*/ 5 w 31"/>
                <a:gd name="T11" fmla="*/ 26 h 31"/>
                <a:gd name="T12" fmla="*/ 0 w 31"/>
                <a:gd name="T13" fmla="*/ 13 h 31"/>
                <a:gd name="T14" fmla="*/ 0 w 31"/>
                <a:gd name="T15" fmla="*/ 13 h 31"/>
                <a:gd name="T16" fmla="*/ 5 w 31"/>
                <a:gd name="T17" fmla="*/ 5 h 31"/>
                <a:gd name="T18" fmla="*/ 18 w 31"/>
                <a:gd name="T19" fmla="*/ 0 h 31"/>
                <a:gd name="T20" fmla="*/ 18 w 31"/>
                <a:gd name="T21" fmla="*/ 0 h 31"/>
                <a:gd name="T22" fmla="*/ 26 w 31"/>
                <a:gd name="T23" fmla="*/ 5 h 31"/>
                <a:gd name="T24" fmla="*/ 31 w 31"/>
                <a:gd name="T25" fmla="*/ 13 h 31"/>
                <a:gd name="T26" fmla="*/ 31 w 31"/>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31">
                  <a:moveTo>
                    <a:pt x="31" y="13"/>
                  </a:moveTo>
                  <a:lnTo>
                    <a:pt x="31" y="13"/>
                  </a:lnTo>
                  <a:lnTo>
                    <a:pt x="26" y="26"/>
                  </a:lnTo>
                  <a:lnTo>
                    <a:pt x="18" y="31"/>
                  </a:lnTo>
                  <a:lnTo>
                    <a:pt x="5" y="26"/>
                  </a:lnTo>
                  <a:lnTo>
                    <a:pt x="0" y="13"/>
                  </a:lnTo>
                  <a:lnTo>
                    <a:pt x="5" y="5"/>
                  </a:lnTo>
                  <a:lnTo>
                    <a:pt x="18" y="0"/>
                  </a:lnTo>
                  <a:lnTo>
                    <a:pt x="26" y="5"/>
                  </a:lnTo>
                  <a:lnTo>
                    <a:pt x="31"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06" name="Freeform 52"/>
            <p:cNvSpPr>
              <a:spLocks/>
            </p:cNvSpPr>
            <p:nvPr/>
          </p:nvSpPr>
          <p:spPr bwMode="auto">
            <a:xfrm>
              <a:off x="7143750" y="2366963"/>
              <a:ext cx="103187" cy="103188"/>
            </a:xfrm>
            <a:custGeom>
              <a:avLst/>
              <a:gdLst>
                <a:gd name="T0" fmla="*/ 65 w 65"/>
                <a:gd name="T1" fmla="*/ 30 h 65"/>
                <a:gd name="T2" fmla="*/ 65 w 65"/>
                <a:gd name="T3" fmla="*/ 30 h 65"/>
                <a:gd name="T4" fmla="*/ 61 w 65"/>
                <a:gd name="T5" fmla="*/ 43 h 65"/>
                <a:gd name="T6" fmla="*/ 56 w 65"/>
                <a:gd name="T7" fmla="*/ 56 h 65"/>
                <a:gd name="T8" fmla="*/ 43 w 65"/>
                <a:gd name="T9" fmla="*/ 61 h 65"/>
                <a:gd name="T10" fmla="*/ 35 w 65"/>
                <a:gd name="T11" fmla="*/ 65 h 65"/>
                <a:gd name="T12" fmla="*/ 35 w 65"/>
                <a:gd name="T13" fmla="*/ 65 h 65"/>
                <a:gd name="T14" fmla="*/ 22 w 65"/>
                <a:gd name="T15" fmla="*/ 61 h 65"/>
                <a:gd name="T16" fmla="*/ 9 w 65"/>
                <a:gd name="T17" fmla="*/ 56 h 65"/>
                <a:gd name="T18" fmla="*/ 4 w 65"/>
                <a:gd name="T19" fmla="*/ 43 h 65"/>
                <a:gd name="T20" fmla="*/ 0 w 65"/>
                <a:gd name="T21" fmla="*/ 30 h 65"/>
                <a:gd name="T22" fmla="*/ 0 w 65"/>
                <a:gd name="T23" fmla="*/ 30 h 65"/>
                <a:gd name="T24" fmla="*/ 4 w 65"/>
                <a:gd name="T25" fmla="*/ 22 h 65"/>
                <a:gd name="T26" fmla="*/ 9 w 65"/>
                <a:gd name="T27" fmla="*/ 8 h 65"/>
                <a:gd name="T28" fmla="*/ 22 w 65"/>
                <a:gd name="T29" fmla="*/ 4 h 65"/>
                <a:gd name="T30" fmla="*/ 35 w 65"/>
                <a:gd name="T31" fmla="*/ 0 h 65"/>
                <a:gd name="T32" fmla="*/ 35 w 65"/>
                <a:gd name="T33" fmla="*/ 0 h 65"/>
                <a:gd name="T34" fmla="*/ 43 w 65"/>
                <a:gd name="T35" fmla="*/ 4 h 65"/>
                <a:gd name="T36" fmla="*/ 56 w 65"/>
                <a:gd name="T37" fmla="*/ 8 h 65"/>
                <a:gd name="T38" fmla="*/ 61 w 65"/>
                <a:gd name="T39" fmla="*/ 22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1" y="43"/>
                  </a:lnTo>
                  <a:lnTo>
                    <a:pt x="56" y="56"/>
                  </a:lnTo>
                  <a:lnTo>
                    <a:pt x="43" y="61"/>
                  </a:lnTo>
                  <a:lnTo>
                    <a:pt x="35" y="65"/>
                  </a:lnTo>
                  <a:lnTo>
                    <a:pt x="22" y="61"/>
                  </a:lnTo>
                  <a:lnTo>
                    <a:pt x="9" y="56"/>
                  </a:lnTo>
                  <a:lnTo>
                    <a:pt x="4" y="43"/>
                  </a:lnTo>
                  <a:lnTo>
                    <a:pt x="0" y="30"/>
                  </a:lnTo>
                  <a:lnTo>
                    <a:pt x="4" y="22"/>
                  </a:lnTo>
                  <a:lnTo>
                    <a:pt x="9" y="8"/>
                  </a:lnTo>
                  <a:lnTo>
                    <a:pt x="22" y="4"/>
                  </a:lnTo>
                  <a:lnTo>
                    <a:pt x="35" y="0"/>
                  </a:lnTo>
                  <a:lnTo>
                    <a:pt x="43" y="4"/>
                  </a:lnTo>
                  <a:lnTo>
                    <a:pt x="56" y="8"/>
                  </a:lnTo>
                  <a:lnTo>
                    <a:pt x="61" y="22"/>
                  </a:lnTo>
                  <a:lnTo>
                    <a:pt x="65" y="30"/>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07" name="Freeform 53"/>
            <p:cNvSpPr>
              <a:spLocks/>
            </p:cNvSpPr>
            <p:nvPr/>
          </p:nvSpPr>
          <p:spPr bwMode="auto">
            <a:xfrm>
              <a:off x="5768975" y="2967038"/>
              <a:ext cx="41275" cy="42863"/>
            </a:xfrm>
            <a:custGeom>
              <a:avLst/>
              <a:gdLst>
                <a:gd name="T0" fmla="*/ 26 w 26"/>
                <a:gd name="T1" fmla="*/ 14 h 27"/>
                <a:gd name="T2" fmla="*/ 26 w 26"/>
                <a:gd name="T3" fmla="*/ 14 h 27"/>
                <a:gd name="T4" fmla="*/ 26 w 26"/>
                <a:gd name="T5" fmla="*/ 22 h 27"/>
                <a:gd name="T6" fmla="*/ 13 w 26"/>
                <a:gd name="T7" fmla="*/ 27 h 27"/>
                <a:gd name="T8" fmla="*/ 13 w 26"/>
                <a:gd name="T9" fmla="*/ 27 h 27"/>
                <a:gd name="T10" fmla="*/ 4 w 26"/>
                <a:gd name="T11" fmla="*/ 22 h 27"/>
                <a:gd name="T12" fmla="*/ 0 w 26"/>
                <a:gd name="T13" fmla="*/ 14 h 27"/>
                <a:gd name="T14" fmla="*/ 0 w 26"/>
                <a:gd name="T15" fmla="*/ 14 h 27"/>
                <a:gd name="T16" fmla="*/ 4 w 26"/>
                <a:gd name="T17" fmla="*/ 0 h 27"/>
                <a:gd name="T18" fmla="*/ 13 w 26"/>
                <a:gd name="T19" fmla="*/ 0 h 27"/>
                <a:gd name="T20" fmla="*/ 13 w 26"/>
                <a:gd name="T21" fmla="*/ 0 h 27"/>
                <a:gd name="T22" fmla="*/ 26 w 26"/>
                <a:gd name="T23" fmla="*/ 0 h 27"/>
                <a:gd name="T24" fmla="*/ 26 w 26"/>
                <a:gd name="T25" fmla="*/ 14 h 27"/>
                <a:gd name="T26" fmla="*/ 26 w 26"/>
                <a:gd name="T27" fmla="*/ 14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7">
                  <a:moveTo>
                    <a:pt x="26" y="14"/>
                  </a:moveTo>
                  <a:lnTo>
                    <a:pt x="26" y="14"/>
                  </a:lnTo>
                  <a:lnTo>
                    <a:pt x="26" y="22"/>
                  </a:lnTo>
                  <a:lnTo>
                    <a:pt x="13" y="27"/>
                  </a:lnTo>
                  <a:lnTo>
                    <a:pt x="4" y="22"/>
                  </a:lnTo>
                  <a:lnTo>
                    <a:pt x="0" y="14"/>
                  </a:lnTo>
                  <a:lnTo>
                    <a:pt x="4" y="0"/>
                  </a:lnTo>
                  <a:lnTo>
                    <a:pt x="13" y="0"/>
                  </a:lnTo>
                  <a:lnTo>
                    <a:pt x="26" y="0"/>
                  </a:lnTo>
                  <a:lnTo>
                    <a:pt x="26" y="14"/>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08" name="Freeform 54"/>
            <p:cNvSpPr>
              <a:spLocks/>
            </p:cNvSpPr>
            <p:nvPr/>
          </p:nvSpPr>
          <p:spPr bwMode="auto">
            <a:xfrm>
              <a:off x="5740400" y="2933700"/>
              <a:ext cx="104775" cy="103188"/>
            </a:xfrm>
            <a:custGeom>
              <a:avLst/>
              <a:gdLst>
                <a:gd name="T0" fmla="*/ 66 w 66"/>
                <a:gd name="T1" fmla="*/ 35 h 65"/>
                <a:gd name="T2" fmla="*/ 66 w 66"/>
                <a:gd name="T3" fmla="*/ 35 h 65"/>
                <a:gd name="T4" fmla="*/ 61 w 66"/>
                <a:gd name="T5" fmla="*/ 48 h 65"/>
                <a:gd name="T6" fmla="*/ 52 w 66"/>
                <a:gd name="T7" fmla="*/ 56 h 65"/>
                <a:gd name="T8" fmla="*/ 44 w 66"/>
                <a:gd name="T9" fmla="*/ 65 h 65"/>
                <a:gd name="T10" fmla="*/ 31 w 66"/>
                <a:gd name="T11" fmla="*/ 65 h 65"/>
                <a:gd name="T12" fmla="*/ 31 w 66"/>
                <a:gd name="T13" fmla="*/ 65 h 65"/>
                <a:gd name="T14" fmla="*/ 18 w 66"/>
                <a:gd name="T15" fmla="*/ 65 h 65"/>
                <a:gd name="T16" fmla="*/ 9 w 66"/>
                <a:gd name="T17" fmla="*/ 56 h 65"/>
                <a:gd name="T18" fmla="*/ 0 w 66"/>
                <a:gd name="T19" fmla="*/ 48 h 65"/>
                <a:gd name="T20" fmla="*/ 0 w 66"/>
                <a:gd name="T21" fmla="*/ 35 h 65"/>
                <a:gd name="T22" fmla="*/ 0 w 66"/>
                <a:gd name="T23" fmla="*/ 35 h 65"/>
                <a:gd name="T24" fmla="*/ 0 w 66"/>
                <a:gd name="T25" fmla="*/ 21 h 65"/>
                <a:gd name="T26" fmla="*/ 9 w 66"/>
                <a:gd name="T27" fmla="*/ 8 h 65"/>
                <a:gd name="T28" fmla="*/ 18 w 66"/>
                <a:gd name="T29" fmla="*/ 4 h 65"/>
                <a:gd name="T30" fmla="*/ 31 w 66"/>
                <a:gd name="T31" fmla="*/ 0 h 65"/>
                <a:gd name="T32" fmla="*/ 31 w 66"/>
                <a:gd name="T33" fmla="*/ 0 h 65"/>
                <a:gd name="T34" fmla="*/ 44 w 66"/>
                <a:gd name="T35" fmla="*/ 4 h 65"/>
                <a:gd name="T36" fmla="*/ 52 w 66"/>
                <a:gd name="T37" fmla="*/ 8 h 65"/>
                <a:gd name="T38" fmla="*/ 61 w 66"/>
                <a:gd name="T39" fmla="*/ 21 h 65"/>
                <a:gd name="T40" fmla="*/ 66 w 66"/>
                <a:gd name="T41" fmla="*/ 35 h 65"/>
                <a:gd name="T42" fmla="*/ 66 w 66"/>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5"/>
                  </a:moveTo>
                  <a:lnTo>
                    <a:pt x="66" y="35"/>
                  </a:lnTo>
                  <a:lnTo>
                    <a:pt x="61" y="48"/>
                  </a:lnTo>
                  <a:lnTo>
                    <a:pt x="52" y="56"/>
                  </a:lnTo>
                  <a:lnTo>
                    <a:pt x="44" y="65"/>
                  </a:lnTo>
                  <a:lnTo>
                    <a:pt x="31" y="65"/>
                  </a:lnTo>
                  <a:lnTo>
                    <a:pt x="18" y="65"/>
                  </a:lnTo>
                  <a:lnTo>
                    <a:pt x="9" y="56"/>
                  </a:lnTo>
                  <a:lnTo>
                    <a:pt x="0" y="48"/>
                  </a:lnTo>
                  <a:lnTo>
                    <a:pt x="0" y="35"/>
                  </a:lnTo>
                  <a:lnTo>
                    <a:pt x="0" y="21"/>
                  </a:lnTo>
                  <a:lnTo>
                    <a:pt x="9" y="8"/>
                  </a:lnTo>
                  <a:lnTo>
                    <a:pt x="18" y="4"/>
                  </a:lnTo>
                  <a:lnTo>
                    <a:pt x="31" y="0"/>
                  </a:lnTo>
                  <a:lnTo>
                    <a:pt x="44" y="4"/>
                  </a:lnTo>
                  <a:lnTo>
                    <a:pt x="52" y="8"/>
                  </a:lnTo>
                  <a:lnTo>
                    <a:pt x="61" y="21"/>
                  </a:lnTo>
                  <a:lnTo>
                    <a:pt x="66"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09" name="Freeform 55"/>
            <p:cNvSpPr>
              <a:spLocks/>
            </p:cNvSpPr>
            <p:nvPr/>
          </p:nvSpPr>
          <p:spPr bwMode="auto">
            <a:xfrm>
              <a:off x="4600575" y="1862138"/>
              <a:ext cx="41275" cy="47625"/>
            </a:xfrm>
            <a:custGeom>
              <a:avLst/>
              <a:gdLst>
                <a:gd name="T0" fmla="*/ 26 w 26"/>
                <a:gd name="T1" fmla="*/ 13 h 30"/>
                <a:gd name="T2" fmla="*/ 26 w 26"/>
                <a:gd name="T3" fmla="*/ 13 h 30"/>
                <a:gd name="T4" fmla="*/ 26 w 26"/>
                <a:gd name="T5" fmla="*/ 26 h 30"/>
                <a:gd name="T6" fmla="*/ 13 w 26"/>
                <a:gd name="T7" fmla="*/ 30 h 30"/>
                <a:gd name="T8" fmla="*/ 13 w 26"/>
                <a:gd name="T9" fmla="*/ 30 h 30"/>
                <a:gd name="T10" fmla="*/ 4 w 26"/>
                <a:gd name="T11" fmla="*/ 26 h 30"/>
                <a:gd name="T12" fmla="*/ 0 w 26"/>
                <a:gd name="T13" fmla="*/ 13 h 30"/>
                <a:gd name="T14" fmla="*/ 0 w 26"/>
                <a:gd name="T15" fmla="*/ 13 h 30"/>
                <a:gd name="T16" fmla="*/ 4 w 26"/>
                <a:gd name="T17" fmla="*/ 4 h 30"/>
                <a:gd name="T18" fmla="*/ 13 w 26"/>
                <a:gd name="T19" fmla="*/ 0 h 30"/>
                <a:gd name="T20" fmla="*/ 13 w 26"/>
                <a:gd name="T21" fmla="*/ 0 h 30"/>
                <a:gd name="T22" fmla="*/ 26 w 26"/>
                <a:gd name="T23" fmla="*/ 4 h 30"/>
                <a:gd name="T24" fmla="*/ 26 w 26"/>
                <a:gd name="T25" fmla="*/ 13 h 30"/>
                <a:gd name="T26" fmla="*/ 26 w 26"/>
                <a:gd name="T27" fmla="*/ 1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0">
                  <a:moveTo>
                    <a:pt x="26" y="13"/>
                  </a:moveTo>
                  <a:lnTo>
                    <a:pt x="26" y="13"/>
                  </a:lnTo>
                  <a:lnTo>
                    <a:pt x="26" y="26"/>
                  </a:lnTo>
                  <a:lnTo>
                    <a:pt x="13" y="30"/>
                  </a:lnTo>
                  <a:lnTo>
                    <a:pt x="4" y="26"/>
                  </a:lnTo>
                  <a:lnTo>
                    <a:pt x="0" y="13"/>
                  </a:lnTo>
                  <a:lnTo>
                    <a:pt x="4" y="4"/>
                  </a:lnTo>
                  <a:lnTo>
                    <a:pt x="13" y="0"/>
                  </a:lnTo>
                  <a:lnTo>
                    <a:pt x="26"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0" name="Freeform 56"/>
            <p:cNvSpPr>
              <a:spLocks/>
            </p:cNvSpPr>
            <p:nvPr/>
          </p:nvSpPr>
          <p:spPr bwMode="auto">
            <a:xfrm>
              <a:off x="4573588" y="1835150"/>
              <a:ext cx="103187" cy="103188"/>
            </a:xfrm>
            <a:custGeom>
              <a:avLst/>
              <a:gdLst>
                <a:gd name="T0" fmla="*/ 65 w 65"/>
                <a:gd name="T1" fmla="*/ 30 h 65"/>
                <a:gd name="T2" fmla="*/ 65 w 65"/>
                <a:gd name="T3" fmla="*/ 30 h 65"/>
                <a:gd name="T4" fmla="*/ 61 w 65"/>
                <a:gd name="T5" fmla="*/ 43 h 65"/>
                <a:gd name="T6" fmla="*/ 52 w 65"/>
                <a:gd name="T7" fmla="*/ 56 h 65"/>
                <a:gd name="T8" fmla="*/ 43 w 65"/>
                <a:gd name="T9" fmla="*/ 61 h 65"/>
                <a:gd name="T10" fmla="*/ 30 w 65"/>
                <a:gd name="T11" fmla="*/ 65 h 65"/>
                <a:gd name="T12" fmla="*/ 30 w 65"/>
                <a:gd name="T13" fmla="*/ 65 h 65"/>
                <a:gd name="T14" fmla="*/ 17 w 65"/>
                <a:gd name="T15" fmla="*/ 61 h 65"/>
                <a:gd name="T16" fmla="*/ 8 w 65"/>
                <a:gd name="T17" fmla="*/ 56 h 65"/>
                <a:gd name="T18" fmla="*/ 0 w 65"/>
                <a:gd name="T19" fmla="*/ 43 h 65"/>
                <a:gd name="T20" fmla="*/ 0 w 65"/>
                <a:gd name="T21" fmla="*/ 30 h 65"/>
                <a:gd name="T22" fmla="*/ 0 w 65"/>
                <a:gd name="T23" fmla="*/ 30 h 65"/>
                <a:gd name="T24" fmla="*/ 0 w 65"/>
                <a:gd name="T25" fmla="*/ 17 h 65"/>
                <a:gd name="T26" fmla="*/ 8 w 65"/>
                <a:gd name="T27" fmla="*/ 8 h 65"/>
                <a:gd name="T28" fmla="*/ 17 w 65"/>
                <a:gd name="T29" fmla="*/ 0 h 65"/>
                <a:gd name="T30" fmla="*/ 30 w 65"/>
                <a:gd name="T31" fmla="*/ 0 h 65"/>
                <a:gd name="T32" fmla="*/ 30 w 65"/>
                <a:gd name="T33" fmla="*/ 0 h 65"/>
                <a:gd name="T34" fmla="*/ 43 w 65"/>
                <a:gd name="T35" fmla="*/ 0 h 65"/>
                <a:gd name="T36" fmla="*/ 52 w 65"/>
                <a:gd name="T37" fmla="*/ 8 h 65"/>
                <a:gd name="T38" fmla="*/ 61 w 65"/>
                <a:gd name="T39" fmla="*/ 17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1" y="43"/>
                  </a:lnTo>
                  <a:lnTo>
                    <a:pt x="52" y="56"/>
                  </a:lnTo>
                  <a:lnTo>
                    <a:pt x="43" y="61"/>
                  </a:lnTo>
                  <a:lnTo>
                    <a:pt x="30" y="65"/>
                  </a:lnTo>
                  <a:lnTo>
                    <a:pt x="17" y="61"/>
                  </a:lnTo>
                  <a:lnTo>
                    <a:pt x="8" y="56"/>
                  </a:lnTo>
                  <a:lnTo>
                    <a:pt x="0" y="43"/>
                  </a:lnTo>
                  <a:lnTo>
                    <a:pt x="0" y="30"/>
                  </a:lnTo>
                  <a:lnTo>
                    <a:pt x="0" y="17"/>
                  </a:lnTo>
                  <a:lnTo>
                    <a:pt x="8" y="8"/>
                  </a:lnTo>
                  <a:lnTo>
                    <a:pt x="17" y="0"/>
                  </a:lnTo>
                  <a:lnTo>
                    <a:pt x="30" y="0"/>
                  </a:lnTo>
                  <a:lnTo>
                    <a:pt x="43" y="0"/>
                  </a:lnTo>
                  <a:lnTo>
                    <a:pt x="52" y="8"/>
                  </a:lnTo>
                  <a:lnTo>
                    <a:pt x="61" y="17"/>
                  </a:lnTo>
                  <a:lnTo>
                    <a:pt x="65" y="30"/>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11" name="Freeform 57"/>
            <p:cNvSpPr>
              <a:spLocks/>
            </p:cNvSpPr>
            <p:nvPr/>
          </p:nvSpPr>
          <p:spPr bwMode="auto">
            <a:xfrm>
              <a:off x="4421188" y="4667250"/>
              <a:ext cx="152400" cy="152400"/>
            </a:xfrm>
            <a:custGeom>
              <a:avLst/>
              <a:gdLst>
                <a:gd name="T0" fmla="*/ 52 w 96"/>
                <a:gd name="T1" fmla="*/ 9 h 96"/>
                <a:gd name="T2" fmla="*/ 56 w 96"/>
                <a:gd name="T3" fmla="*/ 9 h 96"/>
                <a:gd name="T4" fmla="*/ 39 w 96"/>
                <a:gd name="T5" fmla="*/ 5 h 96"/>
                <a:gd name="T6" fmla="*/ 35 w 96"/>
                <a:gd name="T7" fmla="*/ 35 h 96"/>
                <a:gd name="T8" fmla="*/ 43 w 96"/>
                <a:gd name="T9" fmla="*/ 39 h 96"/>
                <a:gd name="T10" fmla="*/ 56 w 96"/>
                <a:gd name="T11" fmla="*/ 26 h 96"/>
                <a:gd name="T12" fmla="*/ 35 w 96"/>
                <a:gd name="T13" fmla="*/ 39 h 96"/>
                <a:gd name="T14" fmla="*/ 26 w 96"/>
                <a:gd name="T15" fmla="*/ 35 h 96"/>
                <a:gd name="T16" fmla="*/ 35 w 96"/>
                <a:gd name="T17" fmla="*/ 18 h 96"/>
                <a:gd name="T18" fmla="*/ 0 w 96"/>
                <a:gd name="T19" fmla="*/ 9 h 96"/>
                <a:gd name="T20" fmla="*/ 13 w 96"/>
                <a:gd name="T21" fmla="*/ 18 h 96"/>
                <a:gd name="T22" fmla="*/ 0 w 96"/>
                <a:gd name="T23" fmla="*/ 35 h 96"/>
                <a:gd name="T24" fmla="*/ 13 w 96"/>
                <a:gd name="T25" fmla="*/ 48 h 96"/>
                <a:gd name="T26" fmla="*/ 13 w 96"/>
                <a:gd name="T27" fmla="*/ 70 h 96"/>
                <a:gd name="T28" fmla="*/ 4 w 96"/>
                <a:gd name="T29" fmla="*/ 70 h 96"/>
                <a:gd name="T30" fmla="*/ 0 w 96"/>
                <a:gd name="T31" fmla="*/ 70 h 96"/>
                <a:gd name="T32" fmla="*/ 4 w 96"/>
                <a:gd name="T33" fmla="*/ 83 h 96"/>
                <a:gd name="T34" fmla="*/ 35 w 96"/>
                <a:gd name="T35" fmla="*/ 74 h 96"/>
                <a:gd name="T36" fmla="*/ 35 w 96"/>
                <a:gd name="T37" fmla="*/ 61 h 96"/>
                <a:gd name="T38" fmla="*/ 35 w 96"/>
                <a:gd name="T39" fmla="*/ 61 h 96"/>
                <a:gd name="T40" fmla="*/ 26 w 96"/>
                <a:gd name="T41" fmla="*/ 48 h 96"/>
                <a:gd name="T42" fmla="*/ 35 w 96"/>
                <a:gd name="T43" fmla="*/ 52 h 96"/>
                <a:gd name="T44" fmla="*/ 52 w 96"/>
                <a:gd name="T45" fmla="*/ 52 h 96"/>
                <a:gd name="T46" fmla="*/ 22 w 96"/>
                <a:gd name="T47" fmla="*/ 83 h 96"/>
                <a:gd name="T48" fmla="*/ 35 w 96"/>
                <a:gd name="T49" fmla="*/ 92 h 96"/>
                <a:gd name="T50" fmla="*/ 56 w 96"/>
                <a:gd name="T51" fmla="*/ 70 h 96"/>
                <a:gd name="T52" fmla="*/ 70 w 96"/>
                <a:gd name="T53" fmla="*/ 96 h 96"/>
                <a:gd name="T54" fmla="*/ 70 w 96"/>
                <a:gd name="T55" fmla="*/ 70 h 96"/>
                <a:gd name="T56" fmla="*/ 87 w 96"/>
                <a:gd name="T57" fmla="*/ 92 h 96"/>
                <a:gd name="T58" fmla="*/ 96 w 96"/>
                <a:gd name="T59" fmla="*/ 79 h 96"/>
                <a:gd name="T60" fmla="*/ 74 w 96"/>
                <a:gd name="T61" fmla="*/ 52 h 96"/>
                <a:gd name="T62" fmla="*/ 91 w 96"/>
                <a:gd name="T63" fmla="*/ 39 h 96"/>
                <a:gd name="T64" fmla="*/ 70 w 96"/>
                <a:gd name="T65" fmla="*/ 26 h 96"/>
                <a:gd name="T66" fmla="*/ 91 w 96"/>
                <a:gd name="T67" fmla="*/ 18 h 96"/>
                <a:gd name="T68" fmla="*/ 70 w 96"/>
                <a:gd name="T69" fmla="*/ 9 h 96"/>
                <a:gd name="T70" fmla="*/ 70 w 96"/>
                <a:gd name="T71" fmla="*/ 5 h 96"/>
                <a:gd name="T72" fmla="*/ 70 w 96"/>
                <a:gd name="T73" fmla="*/ 0 h 96"/>
                <a:gd name="T74" fmla="*/ 70 w 96"/>
                <a:gd name="T75" fmla="*/ 0 h 96"/>
                <a:gd name="T76" fmla="*/ 56 w 96"/>
                <a:gd name="T77" fmla="*/ 0 h 96"/>
                <a:gd name="T78" fmla="*/ 52 w 96"/>
                <a:gd name="T79" fmla="*/ 18 h 96"/>
                <a:gd name="T80" fmla="*/ 52 w 96"/>
                <a:gd name="T81" fmla="*/ 9 h 96"/>
                <a:gd name="T82" fmla="*/ 52 w 96"/>
                <a:gd name="T83" fmla="*/ 9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 h="96">
                  <a:moveTo>
                    <a:pt x="52" y="9"/>
                  </a:moveTo>
                  <a:lnTo>
                    <a:pt x="52" y="9"/>
                  </a:lnTo>
                  <a:lnTo>
                    <a:pt x="56" y="9"/>
                  </a:lnTo>
                  <a:lnTo>
                    <a:pt x="39" y="5"/>
                  </a:lnTo>
                  <a:lnTo>
                    <a:pt x="35" y="35"/>
                  </a:lnTo>
                  <a:lnTo>
                    <a:pt x="43" y="39"/>
                  </a:lnTo>
                  <a:lnTo>
                    <a:pt x="48" y="26"/>
                  </a:lnTo>
                  <a:lnTo>
                    <a:pt x="56" y="26"/>
                  </a:lnTo>
                  <a:lnTo>
                    <a:pt x="56" y="39"/>
                  </a:lnTo>
                  <a:lnTo>
                    <a:pt x="35" y="39"/>
                  </a:lnTo>
                  <a:lnTo>
                    <a:pt x="35" y="35"/>
                  </a:lnTo>
                  <a:lnTo>
                    <a:pt x="26" y="35"/>
                  </a:lnTo>
                  <a:lnTo>
                    <a:pt x="26" y="18"/>
                  </a:lnTo>
                  <a:lnTo>
                    <a:pt x="35" y="18"/>
                  </a:lnTo>
                  <a:lnTo>
                    <a:pt x="35" y="9"/>
                  </a:lnTo>
                  <a:lnTo>
                    <a:pt x="0" y="9"/>
                  </a:lnTo>
                  <a:lnTo>
                    <a:pt x="0" y="18"/>
                  </a:lnTo>
                  <a:lnTo>
                    <a:pt x="13" y="18"/>
                  </a:lnTo>
                  <a:lnTo>
                    <a:pt x="13" y="35"/>
                  </a:lnTo>
                  <a:lnTo>
                    <a:pt x="0" y="35"/>
                  </a:lnTo>
                  <a:lnTo>
                    <a:pt x="0" y="48"/>
                  </a:lnTo>
                  <a:lnTo>
                    <a:pt x="13" y="48"/>
                  </a:lnTo>
                  <a:lnTo>
                    <a:pt x="13" y="70"/>
                  </a:lnTo>
                  <a:lnTo>
                    <a:pt x="4" y="70"/>
                  </a:lnTo>
                  <a:lnTo>
                    <a:pt x="0" y="70"/>
                  </a:lnTo>
                  <a:lnTo>
                    <a:pt x="4" y="83"/>
                  </a:lnTo>
                  <a:lnTo>
                    <a:pt x="35" y="74"/>
                  </a:lnTo>
                  <a:lnTo>
                    <a:pt x="35" y="61"/>
                  </a:lnTo>
                  <a:lnTo>
                    <a:pt x="26" y="65"/>
                  </a:lnTo>
                  <a:lnTo>
                    <a:pt x="26" y="48"/>
                  </a:lnTo>
                  <a:lnTo>
                    <a:pt x="35" y="48"/>
                  </a:lnTo>
                  <a:lnTo>
                    <a:pt x="35" y="52"/>
                  </a:lnTo>
                  <a:lnTo>
                    <a:pt x="52" y="52"/>
                  </a:lnTo>
                  <a:lnTo>
                    <a:pt x="39" y="70"/>
                  </a:lnTo>
                  <a:lnTo>
                    <a:pt x="22" y="83"/>
                  </a:lnTo>
                  <a:lnTo>
                    <a:pt x="35" y="92"/>
                  </a:lnTo>
                  <a:lnTo>
                    <a:pt x="56" y="70"/>
                  </a:lnTo>
                  <a:lnTo>
                    <a:pt x="56" y="96"/>
                  </a:lnTo>
                  <a:lnTo>
                    <a:pt x="70" y="96"/>
                  </a:lnTo>
                  <a:lnTo>
                    <a:pt x="70" y="70"/>
                  </a:lnTo>
                  <a:lnTo>
                    <a:pt x="87" y="92"/>
                  </a:lnTo>
                  <a:lnTo>
                    <a:pt x="96" y="79"/>
                  </a:lnTo>
                  <a:lnTo>
                    <a:pt x="83" y="65"/>
                  </a:lnTo>
                  <a:lnTo>
                    <a:pt x="74" y="52"/>
                  </a:lnTo>
                  <a:lnTo>
                    <a:pt x="91" y="52"/>
                  </a:lnTo>
                  <a:lnTo>
                    <a:pt x="91" y="39"/>
                  </a:lnTo>
                  <a:lnTo>
                    <a:pt x="70" y="39"/>
                  </a:lnTo>
                  <a:lnTo>
                    <a:pt x="70" y="26"/>
                  </a:lnTo>
                  <a:lnTo>
                    <a:pt x="91" y="26"/>
                  </a:lnTo>
                  <a:lnTo>
                    <a:pt x="91" y="18"/>
                  </a:lnTo>
                  <a:lnTo>
                    <a:pt x="70" y="18"/>
                  </a:lnTo>
                  <a:lnTo>
                    <a:pt x="70" y="9"/>
                  </a:lnTo>
                  <a:lnTo>
                    <a:pt x="70" y="5"/>
                  </a:lnTo>
                  <a:lnTo>
                    <a:pt x="70" y="0"/>
                  </a:lnTo>
                  <a:lnTo>
                    <a:pt x="56" y="0"/>
                  </a:lnTo>
                  <a:lnTo>
                    <a:pt x="56" y="18"/>
                  </a:lnTo>
                  <a:lnTo>
                    <a:pt x="52" y="18"/>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2" name="Freeform 58"/>
            <p:cNvSpPr>
              <a:spLocks noEditPoints="1"/>
            </p:cNvSpPr>
            <p:nvPr/>
          </p:nvSpPr>
          <p:spPr bwMode="auto">
            <a:xfrm>
              <a:off x="4586288" y="4667250"/>
              <a:ext cx="152400" cy="152400"/>
            </a:xfrm>
            <a:custGeom>
              <a:avLst/>
              <a:gdLst>
                <a:gd name="T0" fmla="*/ 57 w 96"/>
                <a:gd name="T1" fmla="*/ 5 h 96"/>
                <a:gd name="T2" fmla="*/ 39 w 96"/>
                <a:gd name="T3" fmla="*/ 0 h 96"/>
                <a:gd name="T4" fmla="*/ 31 w 96"/>
                <a:gd name="T5" fmla="*/ 18 h 96"/>
                <a:gd name="T6" fmla="*/ 31 w 96"/>
                <a:gd name="T7" fmla="*/ 39 h 96"/>
                <a:gd name="T8" fmla="*/ 31 w 96"/>
                <a:gd name="T9" fmla="*/ 35 h 96"/>
                <a:gd name="T10" fmla="*/ 35 w 96"/>
                <a:gd name="T11" fmla="*/ 48 h 96"/>
                <a:gd name="T12" fmla="*/ 13 w 96"/>
                <a:gd name="T13" fmla="*/ 48 h 96"/>
                <a:gd name="T14" fmla="*/ 13 w 96"/>
                <a:gd name="T15" fmla="*/ 96 h 96"/>
                <a:gd name="T16" fmla="*/ 31 w 96"/>
                <a:gd name="T17" fmla="*/ 57 h 96"/>
                <a:gd name="T18" fmla="*/ 70 w 96"/>
                <a:gd name="T19" fmla="*/ 83 h 96"/>
                <a:gd name="T20" fmla="*/ 70 w 96"/>
                <a:gd name="T21" fmla="*/ 83 h 96"/>
                <a:gd name="T22" fmla="*/ 61 w 96"/>
                <a:gd name="T23" fmla="*/ 96 h 96"/>
                <a:gd name="T24" fmla="*/ 83 w 96"/>
                <a:gd name="T25" fmla="*/ 87 h 96"/>
                <a:gd name="T26" fmla="*/ 92 w 96"/>
                <a:gd name="T27" fmla="*/ 83 h 96"/>
                <a:gd name="T28" fmla="*/ 83 w 96"/>
                <a:gd name="T29" fmla="*/ 57 h 96"/>
                <a:gd name="T30" fmla="*/ 83 w 96"/>
                <a:gd name="T31" fmla="*/ 48 h 96"/>
                <a:gd name="T32" fmla="*/ 39 w 96"/>
                <a:gd name="T33" fmla="*/ 26 h 96"/>
                <a:gd name="T34" fmla="*/ 92 w 96"/>
                <a:gd name="T35" fmla="*/ 18 h 96"/>
                <a:gd name="T36" fmla="*/ 53 w 96"/>
                <a:gd name="T37" fmla="*/ 9 h 96"/>
                <a:gd name="T38" fmla="*/ 57 w 96"/>
                <a:gd name="T39" fmla="*/ 5 h 96"/>
                <a:gd name="T40" fmla="*/ 22 w 96"/>
                <a:gd name="T41" fmla="*/ 26 h 96"/>
                <a:gd name="T42" fmla="*/ 13 w 96"/>
                <a:gd name="T43" fmla="*/ 0 h 96"/>
                <a:gd name="T44" fmla="*/ 22 w 96"/>
                <a:gd name="T45" fmla="*/ 26 h 96"/>
                <a:gd name="T46" fmla="*/ 13 w 96"/>
                <a:gd name="T47" fmla="*/ 48 h 96"/>
                <a:gd name="T48" fmla="*/ 18 w 96"/>
                <a:gd name="T49" fmla="*/ 35 h 96"/>
                <a:gd name="T50" fmla="*/ 0 w 96"/>
                <a:gd name="T51" fmla="*/ 35 h 96"/>
                <a:gd name="T52" fmla="*/ 13 w 96"/>
                <a:gd name="T53" fmla="*/ 48 h 96"/>
                <a:gd name="T54" fmla="*/ 44 w 96"/>
                <a:gd name="T55" fmla="*/ 48 h 96"/>
                <a:gd name="T56" fmla="*/ 53 w 96"/>
                <a:gd name="T57" fmla="*/ 39 h 96"/>
                <a:gd name="T58" fmla="*/ 53 w 96"/>
                <a:gd name="T59" fmla="*/ 48 h 96"/>
                <a:gd name="T60" fmla="*/ 61 w 96"/>
                <a:gd name="T61" fmla="*/ 48 h 96"/>
                <a:gd name="T62" fmla="*/ 66 w 96"/>
                <a:gd name="T63" fmla="*/ 35 h 96"/>
                <a:gd name="T64" fmla="*/ 61 w 96"/>
                <a:gd name="T65" fmla="*/ 48 h 96"/>
                <a:gd name="T66" fmla="*/ 61 w 96"/>
                <a:gd name="T67" fmla="*/ 48 h 96"/>
                <a:gd name="T68" fmla="*/ 44 w 96"/>
                <a:gd name="T69" fmla="*/ 65 h 96"/>
                <a:gd name="T70" fmla="*/ 57 w 96"/>
                <a:gd name="T71" fmla="*/ 57 h 96"/>
                <a:gd name="T72" fmla="*/ 48 w 96"/>
                <a:gd name="T73" fmla="*/ 61 h 96"/>
                <a:gd name="T74" fmla="*/ 44 w 96"/>
                <a:gd name="T75" fmla="*/ 70 h 96"/>
                <a:gd name="T76" fmla="*/ 44 w 96"/>
                <a:gd name="T77" fmla="*/ 65 h 96"/>
                <a:gd name="T78" fmla="*/ 57 w 96"/>
                <a:gd name="T79" fmla="*/ 70 h 96"/>
                <a:gd name="T80" fmla="*/ 66 w 96"/>
                <a:gd name="T81" fmla="*/ 57 h 96"/>
                <a:gd name="T82" fmla="*/ 57 w 96"/>
                <a:gd name="T83" fmla="*/ 70 h 96"/>
                <a:gd name="T84" fmla="*/ 57 w 96"/>
                <a:gd name="T85" fmla="*/ 7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96">
                  <a:moveTo>
                    <a:pt x="57" y="5"/>
                  </a:moveTo>
                  <a:lnTo>
                    <a:pt x="57" y="5"/>
                  </a:lnTo>
                  <a:lnTo>
                    <a:pt x="39" y="0"/>
                  </a:lnTo>
                  <a:lnTo>
                    <a:pt x="31" y="18"/>
                  </a:lnTo>
                  <a:lnTo>
                    <a:pt x="22" y="31"/>
                  </a:lnTo>
                  <a:lnTo>
                    <a:pt x="31" y="39"/>
                  </a:lnTo>
                  <a:lnTo>
                    <a:pt x="31" y="35"/>
                  </a:lnTo>
                  <a:lnTo>
                    <a:pt x="35" y="35"/>
                  </a:lnTo>
                  <a:lnTo>
                    <a:pt x="35" y="48"/>
                  </a:lnTo>
                  <a:lnTo>
                    <a:pt x="22" y="48"/>
                  </a:lnTo>
                  <a:lnTo>
                    <a:pt x="22" y="57"/>
                  </a:lnTo>
                  <a:lnTo>
                    <a:pt x="13" y="48"/>
                  </a:lnTo>
                  <a:lnTo>
                    <a:pt x="0" y="87"/>
                  </a:lnTo>
                  <a:lnTo>
                    <a:pt x="13" y="96"/>
                  </a:lnTo>
                  <a:lnTo>
                    <a:pt x="26" y="57"/>
                  </a:lnTo>
                  <a:lnTo>
                    <a:pt x="31" y="57"/>
                  </a:lnTo>
                  <a:lnTo>
                    <a:pt x="31" y="83"/>
                  </a:lnTo>
                  <a:lnTo>
                    <a:pt x="70" y="83"/>
                  </a:lnTo>
                  <a:lnTo>
                    <a:pt x="57" y="83"/>
                  </a:lnTo>
                  <a:lnTo>
                    <a:pt x="61" y="96"/>
                  </a:lnTo>
                  <a:lnTo>
                    <a:pt x="74" y="96"/>
                  </a:lnTo>
                  <a:lnTo>
                    <a:pt x="83" y="87"/>
                  </a:lnTo>
                  <a:lnTo>
                    <a:pt x="83" y="83"/>
                  </a:lnTo>
                  <a:lnTo>
                    <a:pt x="92" y="83"/>
                  </a:lnTo>
                  <a:lnTo>
                    <a:pt x="92" y="70"/>
                  </a:lnTo>
                  <a:lnTo>
                    <a:pt x="83" y="70"/>
                  </a:lnTo>
                  <a:lnTo>
                    <a:pt x="83" y="57"/>
                  </a:lnTo>
                  <a:lnTo>
                    <a:pt x="96" y="57"/>
                  </a:lnTo>
                  <a:lnTo>
                    <a:pt x="96" y="48"/>
                  </a:lnTo>
                  <a:lnTo>
                    <a:pt x="83" y="48"/>
                  </a:lnTo>
                  <a:lnTo>
                    <a:pt x="87" y="26"/>
                  </a:lnTo>
                  <a:lnTo>
                    <a:pt x="39" y="26"/>
                  </a:lnTo>
                  <a:lnTo>
                    <a:pt x="44" y="18"/>
                  </a:lnTo>
                  <a:lnTo>
                    <a:pt x="92" y="18"/>
                  </a:lnTo>
                  <a:lnTo>
                    <a:pt x="92" y="9"/>
                  </a:lnTo>
                  <a:lnTo>
                    <a:pt x="53" y="9"/>
                  </a:lnTo>
                  <a:lnTo>
                    <a:pt x="57" y="5"/>
                  </a:lnTo>
                  <a:close/>
                  <a:moveTo>
                    <a:pt x="22" y="26"/>
                  </a:moveTo>
                  <a:lnTo>
                    <a:pt x="22" y="26"/>
                  </a:lnTo>
                  <a:lnTo>
                    <a:pt x="31" y="13"/>
                  </a:lnTo>
                  <a:lnTo>
                    <a:pt x="13" y="0"/>
                  </a:lnTo>
                  <a:lnTo>
                    <a:pt x="5" y="13"/>
                  </a:lnTo>
                  <a:lnTo>
                    <a:pt x="22" y="26"/>
                  </a:lnTo>
                  <a:close/>
                  <a:moveTo>
                    <a:pt x="13" y="48"/>
                  </a:moveTo>
                  <a:lnTo>
                    <a:pt x="22" y="35"/>
                  </a:lnTo>
                  <a:lnTo>
                    <a:pt x="18" y="35"/>
                  </a:lnTo>
                  <a:lnTo>
                    <a:pt x="5" y="26"/>
                  </a:lnTo>
                  <a:lnTo>
                    <a:pt x="0" y="35"/>
                  </a:lnTo>
                  <a:lnTo>
                    <a:pt x="13" y="48"/>
                  </a:lnTo>
                  <a:close/>
                  <a:moveTo>
                    <a:pt x="53" y="48"/>
                  </a:moveTo>
                  <a:lnTo>
                    <a:pt x="44" y="48"/>
                  </a:lnTo>
                  <a:lnTo>
                    <a:pt x="48" y="35"/>
                  </a:lnTo>
                  <a:lnTo>
                    <a:pt x="57" y="35"/>
                  </a:lnTo>
                  <a:lnTo>
                    <a:pt x="53" y="39"/>
                  </a:lnTo>
                  <a:lnTo>
                    <a:pt x="53" y="48"/>
                  </a:lnTo>
                  <a:close/>
                  <a:moveTo>
                    <a:pt x="61" y="48"/>
                  </a:moveTo>
                  <a:lnTo>
                    <a:pt x="61" y="48"/>
                  </a:lnTo>
                  <a:lnTo>
                    <a:pt x="66" y="44"/>
                  </a:lnTo>
                  <a:lnTo>
                    <a:pt x="66" y="35"/>
                  </a:lnTo>
                  <a:lnTo>
                    <a:pt x="74" y="35"/>
                  </a:lnTo>
                  <a:lnTo>
                    <a:pt x="74" y="48"/>
                  </a:lnTo>
                  <a:lnTo>
                    <a:pt x="61" y="48"/>
                  </a:lnTo>
                  <a:close/>
                  <a:moveTo>
                    <a:pt x="44" y="65"/>
                  </a:moveTo>
                  <a:lnTo>
                    <a:pt x="44" y="65"/>
                  </a:lnTo>
                  <a:lnTo>
                    <a:pt x="44" y="57"/>
                  </a:lnTo>
                  <a:lnTo>
                    <a:pt x="57" y="57"/>
                  </a:lnTo>
                  <a:lnTo>
                    <a:pt x="48" y="61"/>
                  </a:lnTo>
                  <a:lnTo>
                    <a:pt x="53" y="70"/>
                  </a:lnTo>
                  <a:lnTo>
                    <a:pt x="44" y="70"/>
                  </a:lnTo>
                  <a:lnTo>
                    <a:pt x="44" y="65"/>
                  </a:lnTo>
                  <a:close/>
                  <a:moveTo>
                    <a:pt x="57" y="70"/>
                  </a:moveTo>
                  <a:lnTo>
                    <a:pt x="57" y="70"/>
                  </a:lnTo>
                  <a:lnTo>
                    <a:pt x="66" y="70"/>
                  </a:lnTo>
                  <a:lnTo>
                    <a:pt x="66" y="57"/>
                  </a:lnTo>
                  <a:lnTo>
                    <a:pt x="70" y="57"/>
                  </a:lnTo>
                  <a:lnTo>
                    <a:pt x="70" y="70"/>
                  </a:lnTo>
                  <a:lnTo>
                    <a:pt x="5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3" name="Freeform 59"/>
            <p:cNvSpPr>
              <a:spLocks/>
            </p:cNvSpPr>
            <p:nvPr/>
          </p:nvSpPr>
          <p:spPr bwMode="auto">
            <a:xfrm>
              <a:off x="4752975" y="4667250"/>
              <a:ext cx="144462" cy="152400"/>
            </a:xfrm>
            <a:custGeom>
              <a:avLst/>
              <a:gdLst>
                <a:gd name="T0" fmla="*/ 56 w 91"/>
                <a:gd name="T1" fmla="*/ 13 h 96"/>
                <a:gd name="T2" fmla="*/ 56 w 91"/>
                <a:gd name="T3" fmla="*/ 13 h 96"/>
                <a:gd name="T4" fmla="*/ 56 w 91"/>
                <a:gd name="T5" fmla="*/ 9 h 96"/>
                <a:gd name="T6" fmla="*/ 56 w 91"/>
                <a:gd name="T7" fmla="*/ 9 h 96"/>
                <a:gd name="T8" fmla="*/ 52 w 91"/>
                <a:gd name="T9" fmla="*/ 0 h 96"/>
                <a:gd name="T10" fmla="*/ 52 w 91"/>
                <a:gd name="T11" fmla="*/ 0 h 96"/>
                <a:gd name="T12" fmla="*/ 43 w 91"/>
                <a:gd name="T13" fmla="*/ 0 h 96"/>
                <a:gd name="T14" fmla="*/ 43 w 91"/>
                <a:gd name="T15" fmla="*/ 0 h 96"/>
                <a:gd name="T16" fmla="*/ 35 w 91"/>
                <a:gd name="T17" fmla="*/ 5 h 96"/>
                <a:gd name="T18" fmla="*/ 35 w 91"/>
                <a:gd name="T19" fmla="*/ 5 h 96"/>
                <a:gd name="T20" fmla="*/ 39 w 91"/>
                <a:gd name="T21" fmla="*/ 18 h 96"/>
                <a:gd name="T22" fmla="*/ 0 w 91"/>
                <a:gd name="T23" fmla="*/ 18 h 96"/>
                <a:gd name="T24" fmla="*/ 0 w 91"/>
                <a:gd name="T25" fmla="*/ 26 h 96"/>
                <a:gd name="T26" fmla="*/ 39 w 91"/>
                <a:gd name="T27" fmla="*/ 26 h 96"/>
                <a:gd name="T28" fmla="*/ 39 w 91"/>
                <a:gd name="T29" fmla="*/ 39 h 96"/>
                <a:gd name="T30" fmla="*/ 13 w 91"/>
                <a:gd name="T31" fmla="*/ 39 h 96"/>
                <a:gd name="T32" fmla="*/ 13 w 91"/>
                <a:gd name="T33" fmla="*/ 83 h 96"/>
                <a:gd name="T34" fmla="*/ 26 w 91"/>
                <a:gd name="T35" fmla="*/ 83 h 96"/>
                <a:gd name="T36" fmla="*/ 26 w 91"/>
                <a:gd name="T37" fmla="*/ 48 h 96"/>
                <a:gd name="T38" fmla="*/ 39 w 91"/>
                <a:gd name="T39" fmla="*/ 48 h 96"/>
                <a:gd name="T40" fmla="*/ 39 w 91"/>
                <a:gd name="T41" fmla="*/ 96 h 96"/>
                <a:gd name="T42" fmla="*/ 52 w 91"/>
                <a:gd name="T43" fmla="*/ 96 h 96"/>
                <a:gd name="T44" fmla="*/ 52 w 91"/>
                <a:gd name="T45" fmla="*/ 48 h 96"/>
                <a:gd name="T46" fmla="*/ 69 w 91"/>
                <a:gd name="T47" fmla="*/ 48 h 96"/>
                <a:gd name="T48" fmla="*/ 69 w 91"/>
                <a:gd name="T49" fmla="*/ 70 h 96"/>
                <a:gd name="T50" fmla="*/ 69 w 91"/>
                <a:gd name="T51" fmla="*/ 70 h 96"/>
                <a:gd name="T52" fmla="*/ 65 w 91"/>
                <a:gd name="T53" fmla="*/ 74 h 96"/>
                <a:gd name="T54" fmla="*/ 56 w 91"/>
                <a:gd name="T55" fmla="*/ 74 h 96"/>
                <a:gd name="T56" fmla="*/ 56 w 91"/>
                <a:gd name="T57" fmla="*/ 74 h 96"/>
                <a:gd name="T58" fmla="*/ 61 w 91"/>
                <a:gd name="T59" fmla="*/ 87 h 96"/>
                <a:gd name="T60" fmla="*/ 61 w 91"/>
                <a:gd name="T61" fmla="*/ 87 h 96"/>
                <a:gd name="T62" fmla="*/ 78 w 91"/>
                <a:gd name="T63" fmla="*/ 83 h 96"/>
                <a:gd name="T64" fmla="*/ 82 w 91"/>
                <a:gd name="T65" fmla="*/ 83 h 96"/>
                <a:gd name="T66" fmla="*/ 82 w 91"/>
                <a:gd name="T67" fmla="*/ 79 h 96"/>
                <a:gd name="T68" fmla="*/ 82 w 91"/>
                <a:gd name="T69" fmla="*/ 39 h 96"/>
                <a:gd name="T70" fmla="*/ 52 w 91"/>
                <a:gd name="T71" fmla="*/ 39 h 96"/>
                <a:gd name="T72" fmla="*/ 52 w 91"/>
                <a:gd name="T73" fmla="*/ 26 h 96"/>
                <a:gd name="T74" fmla="*/ 91 w 91"/>
                <a:gd name="T75" fmla="*/ 26 h 96"/>
                <a:gd name="T76" fmla="*/ 91 w 91"/>
                <a:gd name="T77" fmla="*/ 18 h 96"/>
                <a:gd name="T78" fmla="*/ 48 w 91"/>
                <a:gd name="T79" fmla="*/ 18 h 96"/>
                <a:gd name="T80" fmla="*/ 48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6" y="9"/>
                  </a:lnTo>
                  <a:lnTo>
                    <a:pt x="52" y="0"/>
                  </a:lnTo>
                  <a:lnTo>
                    <a:pt x="43" y="0"/>
                  </a:lnTo>
                  <a:lnTo>
                    <a:pt x="35" y="5"/>
                  </a:lnTo>
                  <a:lnTo>
                    <a:pt x="39" y="18"/>
                  </a:lnTo>
                  <a:lnTo>
                    <a:pt x="0" y="18"/>
                  </a:lnTo>
                  <a:lnTo>
                    <a:pt x="0" y="26"/>
                  </a:lnTo>
                  <a:lnTo>
                    <a:pt x="39" y="26"/>
                  </a:lnTo>
                  <a:lnTo>
                    <a:pt x="39" y="39"/>
                  </a:lnTo>
                  <a:lnTo>
                    <a:pt x="13" y="39"/>
                  </a:lnTo>
                  <a:lnTo>
                    <a:pt x="13" y="83"/>
                  </a:lnTo>
                  <a:lnTo>
                    <a:pt x="26" y="83"/>
                  </a:lnTo>
                  <a:lnTo>
                    <a:pt x="26" y="48"/>
                  </a:lnTo>
                  <a:lnTo>
                    <a:pt x="39" y="48"/>
                  </a:lnTo>
                  <a:lnTo>
                    <a:pt x="39" y="96"/>
                  </a:lnTo>
                  <a:lnTo>
                    <a:pt x="52" y="96"/>
                  </a:lnTo>
                  <a:lnTo>
                    <a:pt x="52" y="48"/>
                  </a:lnTo>
                  <a:lnTo>
                    <a:pt x="69" y="48"/>
                  </a:lnTo>
                  <a:lnTo>
                    <a:pt x="69" y="70"/>
                  </a:lnTo>
                  <a:lnTo>
                    <a:pt x="65" y="74"/>
                  </a:lnTo>
                  <a:lnTo>
                    <a:pt x="56" y="74"/>
                  </a:lnTo>
                  <a:lnTo>
                    <a:pt x="61" y="87"/>
                  </a:lnTo>
                  <a:lnTo>
                    <a:pt x="78" y="83"/>
                  </a:lnTo>
                  <a:lnTo>
                    <a:pt x="82" y="83"/>
                  </a:lnTo>
                  <a:lnTo>
                    <a:pt x="82" y="79"/>
                  </a:lnTo>
                  <a:lnTo>
                    <a:pt x="82" y="39"/>
                  </a:lnTo>
                  <a:lnTo>
                    <a:pt x="52" y="39"/>
                  </a:lnTo>
                  <a:lnTo>
                    <a:pt x="52" y="26"/>
                  </a:lnTo>
                  <a:lnTo>
                    <a:pt x="91" y="26"/>
                  </a:lnTo>
                  <a:lnTo>
                    <a:pt x="91"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4" name="Freeform 60"/>
            <p:cNvSpPr>
              <a:spLocks noEditPoints="1"/>
            </p:cNvSpPr>
            <p:nvPr/>
          </p:nvSpPr>
          <p:spPr bwMode="auto">
            <a:xfrm>
              <a:off x="6272213" y="3783013"/>
              <a:ext cx="146050" cy="144463"/>
            </a:xfrm>
            <a:custGeom>
              <a:avLst/>
              <a:gdLst>
                <a:gd name="T0" fmla="*/ 35 w 92"/>
                <a:gd name="T1" fmla="*/ 13 h 91"/>
                <a:gd name="T2" fmla="*/ 18 w 92"/>
                <a:gd name="T3" fmla="*/ 0 h 91"/>
                <a:gd name="T4" fmla="*/ 5 w 92"/>
                <a:gd name="T5" fmla="*/ 9 h 91"/>
                <a:gd name="T6" fmla="*/ 22 w 92"/>
                <a:gd name="T7" fmla="*/ 26 h 91"/>
                <a:gd name="T8" fmla="*/ 44 w 92"/>
                <a:gd name="T9" fmla="*/ 26 h 91"/>
                <a:gd name="T10" fmla="*/ 48 w 92"/>
                <a:gd name="T11" fmla="*/ 22 h 91"/>
                <a:gd name="T12" fmla="*/ 40 w 92"/>
                <a:gd name="T13" fmla="*/ 22 h 91"/>
                <a:gd name="T14" fmla="*/ 31 w 92"/>
                <a:gd name="T15" fmla="*/ 87 h 91"/>
                <a:gd name="T16" fmla="*/ 53 w 92"/>
                <a:gd name="T17" fmla="*/ 83 h 91"/>
                <a:gd name="T18" fmla="*/ 79 w 92"/>
                <a:gd name="T19" fmla="*/ 83 h 91"/>
                <a:gd name="T20" fmla="*/ 92 w 92"/>
                <a:gd name="T21" fmla="*/ 91 h 91"/>
                <a:gd name="T22" fmla="*/ 92 w 92"/>
                <a:gd name="T23" fmla="*/ 31 h 91"/>
                <a:gd name="T24" fmla="*/ 92 w 92"/>
                <a:gd name="T25" fmla="*/ 22 h 91"/>
                <a:gd name="T26" fmla="*/ 92 w 92"/>
                <a:gd name="T27" fmla="*/ 22 h 91"/>
                <a:gd name="T28" fmla="*/ 79 w 92"/>
                <a:gd name="T29" fmla="*/ 22 h 91"/>
                <a:gd name="T30" fmla="*/ 66 w 92"/>
                <a:gd name="T31" fmla="*/ 74 h 91"/>
                <a:gd name="T32" fmla="*/ 66 w 92"/>
                <a:gd name="T33" fmla="*/ 9 h 91"/>
                <a:gd name="T34" fmla="*/ 66 w 92"/>
                <a:gd name="T35" fmla="*/ 4 h 91"/>
                <a:gd name="T36" fmla="*/ 70 w 92"/>
                <a:gd name="T37" fmla="*/ 0 h 91"/>
                <a:gd name="T38" fmla="*/ 53 w 92"/>
                <a:gd name="T39" fmla="*/ 0 h 91"/>
                <a:gd name="T40" fmla="*/ 44 w 92"/>
                <a:gd name="T41" fmla="*/ 74 h 91"/>
                <a:gd name="T42" fmla="*/ 44 w 92"/>
                <a:gd name="T43" fmla="*/ 31 h 91"/>
                <a:gd name="T44" fmla="*/ 44 w 92"/>
                <a:gd name="T45" fmla="*/ 26 h 91"/>
                <a:gd name="T46" fmla="*/ 18 w 92"/>
                <a:gd name="T47" fmla="*/ 44 h 91"/>
                <a:gd name="T48" fmla="*/ 18 w 92"/>
                <a:gd name="T49" fmla="*/ 44 h 91"/>
                <a:gd name="T50" fmla="*/ 27 w 92"/>
                <a:gd name="T51" fmla="*/ 35 h 91"/>
                <a:gd name="T52" fmla="*/ 0 w 92"/>
                <a:gd name="T53" fmla="*/ 35 h 91"/>
                <a:gd name="T54" fmla="*/ 18 w 92"/>
                <a:gd name="T55" fmla="*/ 44 h 91"/>
                <a:gd name="T56" fmla="*/ 18 w 92"/>
                <a:gd name="T57" fmla="*/ 44 h 91"/>
                <a:gd name="T58" fmla="*/ 22 w 92"/>
                <a:gd name="T59" fmla="*/ 74 h 91"/>
                <a:gd name="T60" fmla="*/ 27 w 92"/>
                <a:gd name="T61" fmla="*/ 52 h 91"/>
                <a:gd name="T62" fmla="*/ 13 w 92"/>
                <a:gd name="T63" fmla="*/ 48 h 91"/>
                <a:gd name="T64" fmla="*/ 0 w 92"/>
                <a:gd name="T65" fmla="*/ 83 h 91"/>
                <a:gd name="T66" fmla="*/ 0 w 92"/>
                <a:gd name="T67" fmla="*/ 83 h 91"/>
                <a:gd name="T68" fmla="*/ 13 w 92"/>
                <a:gd name="T69" fmla="*/ 91 h 91"/>
                <a:gd name="T70" fmla="*/ 13 w 92"/>
                <a:gd name="T71" fmla="*/ 91 h 91"/>
                <a:gd name="T72" fmla="*/ 22 w 92"/>
                <a:gd name="T73" fmla="*/ 74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91">
                  <a:moveTo>
                    <a:pt x="22" y="26"/>
                  </a:moveTo>
                  <a:lnTo>
                    <a:pt x="35" y="13"/>
                  </a:lnTo>
                  <a:lnTo>
                    <a:pt x="18" y="0"/>
                  </a:lnTo>
                  <a:lnTo>
                    <a:pt x="5" y="9"/>
                  </a:lnTo>
                  <a:lnTo>
                    <a:pt x="22" y="26"/>
                  </a:lnTo>
                  <a:close/>
                  <a:moveTo>
                    <a:pt x="44" y="26"/>
                  </a:moveTo>
                  <a:lnTo>
                    <a:pt x="44" y="26"/>
                  </a:lnTo>
                  <a:lnTo>
                    <a:pt x="48" y="22"/>
                  </a:lnTo>
                  <a:lnTo>
                    <a:pt x="40" y="22"/>
                  </a:lnTo>
                  <a:lnTo>
                    <a:pt x="31" y="22"/>
                  </a:lnTo>
                  <a:lnTo>
                    <a:pt x="31" y="87"/>
                  </a:lnTo>
                  <a:lnTo>
                    <a:pt x="53" y="83"/>
                  </a:lnTo>
                  <a:lnTo>
                    <a:pt x="79" y="83"/>
                  </a:lnTo>
                  <a:lnTo>
                    <a:pt x="79" y="91"/>
                  </a:lnTo>
                  <a:lnTo>
                    <a:pt x="92" y="91"/>
                  </a:lnTo>
                  <a:lnTo>
                    <a:pt x="92" y="31"/>
                  </a:lnTo>
                  <a:lnTo>
                    <a:pt x="92" y="22"/>
                  </a:lnTo>
                  <a:lnTo>
                    <a:pt x="87" y="22"/>
                  </a:lnTo>
                  <a:lnTo>
                    <a:pt x="79" y="22"/>
                  </a:lnTo>
                  <a:lnTo>
                    <a:pt x="79" y="74"/>
                  </a:lnTo>
                  <a:lnTo>
                    <a:pt x="66" y="74"/>
                  </a:lnTo>
                  <a:lnTo>
                    <a:pt x="66" y="9"/>
                  </a:lnTo>
                  <a:lnTo>
                    <a:pt x="66" y="4"/>
                  </a:lnTo>
                  <a:lnTo>
                    <a:pt x="70" y="0"/>
                  </a:lnTo>
                  <a:lnTo>
                    <a:pt x="61" y="0"/>
                  </a:lnTo>
                  <a:lnTo>
                    <a:pt x="53" y="0"/>
                  </a:lnTo>
                  <a:lnTo>
                    <a:pt x="53" y="74"/>
                  </a:lnTo>
                  <a:lnTo>
                    <a:pt x="44" y="74"/>
                  </a:lnTo>
                  <a:lnTo>
                    <a:pt x="44" y="31"/>
                  </a:lnTo>
                  <a:lnTo>
                    <a:pt x="44" y="26"/>
                  </a:lnTo>
                  <a:close/>
                  <a:moveTo>
                    <a:pt x="18" y="44"/>
                  </a:moveTo>
                  <a:lnTo>
                    <a:pt x="18" y="44"/>
                  </a:lnTo>
                  <a:lnTo>
                    <a:pt x="27" y="35"/>
                  </a:lnTo>
                  <a:lnTo>
                    <a:pt x="9" y="22"/>
                  </a:lnTo>
                  <a:lnTo>
                    <a:pt x="0" y="35"/>
                  </a:lnTo>
                  <a:lnTo>
                    <a:pt x="18" y="44"/>
                  </a:lnTo>
                  <a:close/>
                  <a:moveTo>
                    <a:pt x="22" y="74"/>
                  </a:moveTo>
                  <a:lnTo>
                    <a:pt x="22" y="74"/>
                  </a:lnTo>
                  <a:lnTo>
                    <a:pt x="27" y="52"/>
                  </a:lnTo>
                  <a:lnTo>
                    <a:pt x="13" y="48"/>
                  </a:lnTo>
                  <a:lnTo>
                    <a:pt x="0" y="83"/>
                  </a:lnTo>
                  <a:lnTo>
                    <a:pt x="13" y="91"/>
                  </a:lnTo>
                  <a:lnTo>
                    <a:pt x="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5" name="Freeform 61"/>
            <p:cNvSpPr>
              <a:spLocks noEditPoints="1"/>
            </p:cNvSpPr>
            <p:nvPr/>
          </p:nvSpPr>
          <p:spPr bwMode="auto">
            <a:xfrm>
              <a:off x="6438900" y="3783013"/>
              <a:ext cx="152400" cy="144463"/>
            </a:xfrm>
            <a:custGeom>
              <a:avLst/>
              <a:gdLst>
                <a:gd name="T0" fmla="*/ 0 w 96"/>
                <a:gd name="T1" fmla="*/ 83 h 91"/>
                <a:gd name="T2" fmla="*/ 9 w 96"/>
                <a:gd name="T3" fmla="*/ 91 h 91"/>
                <a:gd name="T4" fmla="*/ 22 w 96"/>
                <a:gd name="T5" fmla="*/ 52 h 91"/>
                <a:gd name="T6" fmla="*/ 87 w 96"/>
                <a:gd name="T7" fmla="*/ 31 h 91"/>
                <a:gd name="T8" fmla="*/ 9 w 96"/>
                <a:gd name="T9" fmla="*/ 0 h 91"/>
                <a:gd name="T10" fmla="*/ 9 w 96"/>
                <a:gd name="T11" fmla="*/ 44 h 91"/>
                <a:gd name="T12" fmla="*/ 0 w 96"/>
                <a:gd name="T13" fmla="*/ 83 h 91"/>
                <a:gd name="T14" fmla="*/ 0 w 96"/>
                <a:gd name="T15" fmla="*/ 83 h 91"/>
                <a:gd name="T16" fmla="*/ 22 w 96"/>
                <a:gd name="T17" fmla="*/ 13 h 91"/>
                <a:gd name="T18" fmla="*/ 74 w 96"/>
                <a:gd name="T19" fmla="*/ 17 h 91"/>
                <a:gd name="T20" fmla="*/ 22 w 96"/>
                <a:gd name="T21" fmla="*/ 17 h 91"/>
                <a:gd name="T22" fmla="*/ 96 w 96"/>
                <a:gd name="T23" fmla="*/ 78 h 91"/>
                <a:gd name="T24" fmla="*/ 83 w 96"/>
                <a:gd name="T25" fmla="*/ 74 h 91"/>
                <a:gd name="T26" fmla="*/ 74 w 96"/>
                <a:gd name="T27" fmla="*/ 83 h 91"/>
                <a:gd name="T28" fmla="*/ 65 w 96"/>
                <a:gd name="T29" fmla="*/ 83 h 91"/>
                <a:gd name="T30" fmla="*/ 61 w 96"/>
                <a:gd name="T31" fmla="*/ 74 h 91"/>
                <a:gd name="T32" fmla="*/ 61 w 96"/>
                <a:gd name="T33" fmla="*/ 74 h 91"/>
                <a:gd name="T34" fmla="*/ 91 w 96"/>
                <a:gd name="T35" fmla="*/ 61 h 91"/>
                <a:gd name="T36" fmla="*/ 61 w 96"/>
                <a:gd name="T37" fmla="*/ 57 h 91"/>
                <a:gd name="T38" fmla="*/ 83 w 96"/>
                <a:gd name="T39" fmla="*/ 57 h 91"/>
                <a:gd name="T40" fmla="*/ 87 w 96"/>
                <a:gd name="T41" fmla="*/ 57 h 91"/>
                <a:gd name="T42" fmla="*/ 87 w 96"/>
                <a:gd name="T43" fmla="*/ 48 h 91"/>
                <a:gd name="T44" fmla="*/ 83 w 96"/>
                <a:gd name="T45" fmla="*/ 48 h 91"/>
                <a:gd name="T46" fmla="*/ 61 w 96"/>
                <a:gd name="T47" fmla="*/ 44 h 91"/>
                <a:gd name="T48" fmla="*/ 83 w 96"/>
                <a:gd name="T49" fmla="*/ 44 h 91"/>
                <a:gd name="T50" fmla="*/ 78 w 96"/>
                <a:gd name="T51" fmla="*/ 31 h 91"/>
                <a:gd name="T52" fmla="*/ 56 w 96"/>
                <a:gd name="T53" fmla="*/ 35 h 91"/>
                <a:gd name="T54" fmla="*/ 26 w 96"/>
                <a:gd name="T55" fmla="*/ 35 h 91"/>
                <a:gd name="T56" fmla="*/ 26 w 96"/>
                <a:gd name="T57" fmla="*/ 44 h 91"/>
                <a:gd name="T58" fmla="*/ 39 w 96"/>
                <a:gd name="T59" fmla="*/ 44 h 91"/>
                <a:gd name="T60" fmla="*/ 48 w 96"/>
                <a:gd name="T61" fmla="*/ 44 h 91"/>
                <a:gd name="T62" fmla="*/ 48 w 96"/>
                <a:gd name="T63" fmla="*/ 48 h 91"/>
                <a:gd name="T64" fmla="*/ 39 w 96"/>
                <a:gd name="T65" fmla="*/ 48 h 91"/>
                <a:gd name="T66" fmla="*/ 26 w 96"/>
                <a:gd name="T67" fmla="*/ 61 h 91"/>
                <a:gd name="T68" fmla="*/ 30 w 96"/>
                <a:gd name="T69" fmla="*/ 61 h 91"/>
                <a:gd name="T70" fmla="*/ 48 w 96"/>
                <a:gd name="T71" fmla="*/ 65 h 91"/>
                <a:gd name="T72" fmla="*/ 22 w 96"/>
                <a:gd name="T73" fmla="*/ 65 h 91"/>
                <a:gd name="T74" fmla="*/ 26 w 96"/>
                <a:gd name="T75" fmla="*/ 74 h 91"/>
                <a:gd name="T76" fmla="*/ 48 w 96"/>
                <a:gd name="T77" fmla="*/ 74 h 91"/>
                <a:gd name="T78" fmla="*/ 48 w 96"/>
                <a:gd name="T79" fmla="*/ 83 h 91"/>
                <a:gd name="T80" fmla="*/ 61 w 96"/>
                <a:gd name="T81" fmla="*/ 91 h 91"/>
                <a:gd name="T82" fmla="*/ 83 w 96"/>
                <a:gd name="T83" fmla="*/ 91 h 91"/>
                <a:gd name="T84" fmla="*/ 83 w 96"/>
                <a:gd name="T85" fmla="*/ 91 h 91"/>
                <a:gd name="T86" fmla="*/ 96 w 96"/>
                <a:gd name="T87" fmla="*/ 78 h 91"/>
                <a:gd name="T88" fmla="*/ 96 w 96"/>
                <a:gd name="T89" fmla="*/ 78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91">
                  <a:moveTo>
                    <a:pt x="0" y="83"/>
                  </a:moveTo>
                  <a:lnTo>
                    <a:pt x="0" y="83"/>
                  </a:lnTo>
                  <a:lnTo>
                    <a:pt x="9" y="91"/>
                  </a:lnTo>
                  <a:lnTo>
                    <a:pt x="17" y="74"/>
                  </a:lnTo>
                  <a:lnTo>
                    <a:pt x="22" y="52"/>
                  </a:lnTo>
                  <a:lnTo>
                    <a:pt x="22" y="31"/>
                  </a:lnTo>
                  <a:lnTo>
                    <a:pt x="87" y="31"/>
                  </a:lnTo>
                  <a:lnTo>
                    <a:pt x="87" y="0"/>
                  </a:lnTo>
                  <a:lnTo>
                    <a:pt x="9" y="0"/>
                  </a:lnTo>
                  <a:lnTo>
                    <a:pt x="9" y="44"/>
                  </a:lnTo>
                  <a:lnTo>
                    <a:pt x="9" y="65"/>
                  </a:lnTo>
                  <a:lnTo>
                    <a:pt x="0" y="83"/>
                  </a:lnTo>
                  <a:close/>
                  <a:moveTo>
                    <a:pt x="22" y="17"/>
                  </a:moveTo>
                  <a:lnTo>
                    <a:pt x="22" y="13"/>
                  </a:lnTo>
                  <a:lnTo>
                    <a:pt x="74" y="13"/>
                  </a:lnTo>
                  <a:lnTo>
                    <a:pt x="74" y="17"/>
                  </a:lnTo>
                  <a:lnTo>
                    <a:pt x="22" y="17"/>
                  </a:lnTo>
                  <a:close/>
                  <a:moveTo>
                    <a:pt x="96" y="78"/>
                  </a:moveTo>
                  <a:lnTo>
                    <a:pt x="96" y="78"/>
                  </a:lnTo>
                  <a:lnTo>
                    <a:pt x="83" y="74"/>
                  </a:lnTo>
                  <a:lnTo>
                    <a:pt x="78" y="78"/>
                  </a:lnTo>
                  <a:lnTo>
                    <a:pt x="74" y="83"/>
                  </a:lnTo>
                  <a:lnTo>
                    <a:pt x="65" y="83"/>
                  </a:lnTo>
                  <a:lnTo>
                    <a:pt x="61" y="78"/>
                  </a:lnTo>
                  <a:lnTo>
                    <a:pt x="61" y="74"/>
                  </a:lnTo>
                  <a:lnTo>
                    <a:pt x="91" y="70"/>
                  </a:lnTo>
                  <a:lnTo>
                    <a:pt x="91" y="61"/>
                  </a:lnTo>
                  <a:lnTo>
                    <a:pt x="61" y="65"/>
                  </a:lnTo>
                  <a:lnTo>
                    <a:pt x="61" y="57"/>
                  </a:lnTo>
                  <a:lnTo>
                    <a:pt x="83" y="57"/>
                  </a:lnTo>
                  <a:lnTo>
                    <a:pt x="87" y="57"/>
                  </a:lnTo>
                  <a:lnTo>
                    <a:pt x="87" y="48"/>
                  </a:lnTo>
                  <a:lnTo>
                    <a:pt x="83" y="48"/>
                  </a:lnTo>
                  <a:lnTo>
                    <a:pt x="61" y="48"/>
                  </a:lnTo>
                  <a:lnTo>
                    <a:pt x="61" y="44"/>
                  </a:lnTo>
                  <a:lnTo>
                    <a:pt x="83" y="44"/>
                  </a:lnTo>
                  <a:lnTo>
                    <a:pt x="78" y="31"/>
                  </a:lnTo>
                  <a:lnTo>
                    <a:pt x="56" y="35"/>
                  </a:lnTo>
                  <a:lnTo>
                    <a:pt x="26" y="35"/>
                  </a:lnTo>
                  <a:lnTo>
                    <a:pt x="26" y="44"/>
                  </a:lnTo>
                  <a:lnTo>
                    <a:pt x="39" y="44"/>
                  </a:lnTo>
                  <a:lnTo>
                    <a:pt x="48" y="44"/>
                  </a:lnTo>
                  <a:lnTo>
                    <a:pt x="48" y="48"/>
                  </a:lnTo>
                  <a:lnTo>
                    <a:pt x="39" y="48"/>
                  </a:lnTo>
                  <a:lnTo>
                    <a:pt x="22" y="48"/>
                  </a:lnTo>
                  <a:lnTo>
                    <a:pt x="26" y="61"/>
                  </a:lnTo>
                  <a:lnTo>
                    <a:pt x="30" y="61"/>
                  </a:lnTo>
                  <a:lnTo>
                    <a:pt x="48" y="61"/>
                  </a:lnTo>
                  <a:lnTo>
                    <a:pt x="48" y="65"/>
                  </a:lnTo>
                  <a:lnTo>
                    <a:pt x="22" y="65"/>
                  </a:lnTo>
                  <a:lnTo>
                    <a:pt x="22" y="78"/>
                  </a:lnTo>
                  <a:lnTo>
                    <a:pt x="26" y="74"/>
                  </a:lnTo>
                  <a:lnTo>
                    <a:pt x="48" y="74"/>
                  </a:lnTo>
                  <a:lnTo>
                    <a:pt x="48" y="83"/>
                  </a:lnTo>
                  <a:lnTo>
                    <a:pt x="48" y="87"/>
                  </a:lnTo>
                  <a:lnTo>
                    <a:pt x="61" y="91"/>
                  </a:lnTo>
                  <a:lnTo>
                    <a:pt x="83" y="91"/>
                  </a:lnTo>
                  <a:lnTo>
                    <a:pt x="91" y="87"/>
                  </a:lnTo>
                  <a:lnTo>
                    <a:pt x="96"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6" name="Freeform 62"/>
            <p:cNvSpPr>
              <a:spLocks/>
            </p:cNvSpPr>
            <p:nvPr/>
          </p:nvSpPr>
          <p:spPr bwMode="auto">
            <a:xfrm>
              <a:off x="6604000" y="3783013"/>
              <a:ext cx="152400" cy="144463"/>
            </a:xfrm>
            <a:custGeom>
              <a:avLst/>
              <a:gdLst>
                <a:gd name="T0" fmla="*/ 57 w 96"/>
                <a:gd name="T1" fmla="*/ 13 h 91"/>
                <a:gd name="T2" fmla="*/ 57 w 96"/>
                <a:gd name="T3" fmla="*/ 13 h 91"/>
                <a:gd name="T4" fmla="*/ 57 w 96"/>
                <a:gd name="T5" fmla="*/ 4 h 91"/>
                <a:gd name="T6" fmla="*/ 57 w 96"/>
                <a:gd name="T7" fmla="*/ 4 h 91"/>
                <a:gd name="T8" fmla="*/ 53 w 96"/>
                <a:gd name="T9" fmla="*/ 0 h 91"/>
                <a:gd name="T10" fmla="*/ 53 w 96"/>
                <a:gd name="T11" fmla="*/ 0 h 91"/>
                <a:gd name="T12" fmla="*/ 48 w 96"/>
                <a:gd name="T13" fmla="*/ 0 h 91"/>
                <a:gd name="T14" fmla="*/ 48 w 96"/>
                <a:gd name="T15" fmla="*/ 0 h 91"/>
                <a:gd name="T16" fmla="*/ 40 w 96"/>
                <a:gd name="T17" fmla="*/ 0 h 91"/>
                <a:gd name="T18" fmla="*/ 40 w 96"/>
                <a:gd name="T19" fmla="*/ 0 h 91"/>
                <a:gd name="T20" fmla="*/ 44 w 96"/>
                <a:gd name="T21" fmla="*/ 13 h 91"/>
                <a:gd name="T22" fmla="*/ 0 w 96"/>
                <a:gd name="T23" fmla="*/ 13 h 91"/>
                <a:gd name="T24" fmla="*/ 0 w 96"/>
                <a:gd name="T25" fmla="*/ 26 h 91"/>
                <a:gd name="T26" fmla="*/ 40 w 96"/>
                <a:gd name="T27" fmla="*/ 26 h 91"/>
                <a:gd name="T28" fmla="*/ 40 w 96"/>
                <a:gd name="T29" fmla="*/ 35 h 91"/>
                <a:gd name="T30" fmla="*/ 13 w 96"/>
                <a:gd name="T31" fmla="*/ 35 h 91"/>
                <a:gd name="T32" fmla="*/ 13 w 96"/>
                <a:gd name="T33" fmla="*/ 83 h 91"/>
                <a:gd name="T34" fmla="*/ 26 w 96"/>
                <a:gd name="T35" fmla="*/ 83 h 91"/>
                <a:gd name="T36" fmla="*/ 26 w 96"/>
                <a:gd name="T37" fmla="*/ 48 h 91"/>
                <a:gd name="T38" fmla="*/ 40 w 96"/>
                <a:gd name="T39" fmla="*/ 48 h 91"/>
                <a:gd name="T40" fmla="*/ 40 w 96"/>
                <a:gd name="T41" fmla="*/ 91 h 91"/>
                <a:gd name="T42" fmla="*/ 57 w 96"/>
                <a:gd name="T43" fmla="*/ 91 h 91"/>
                <a:gd name="T44" fmla="*/ 57 w 96"/>
                <a:gd name="T45" fmla="*/ 48 h 91"/>
                <a:gd name="T46" fmla="*/ 70 w 96"/>
                <a:gd name="T47" fmla="*/ 48 h 91"/>
                <a:gd name="T48" fmla="*/ 70 w 96"/>
                <a:gd name="T49" fmla="*/ 70 h 91"/>
                <a:gd name="T50" fmla="*/ 70 w 96"/>
                <a:gd name="T51" fmla="*/ 70 h 91"/>
                <a:gd name="T52" fmla="*/ 66 w 96"/>
                <a:gd name="T53" fmla="*/ 70 h 91"/>
                <a:gd name="T54" fmla="*/ 57 w 96"/>
                <a:gd name="T55" fmla="*/ 70 h 91"/>
                <a:gd name="T56" fmla="*/ 57 w 96"/>
                <a:gd name="T57" fmla="*/ 70 h 91"/>
                <a:gd name="T58" fmla="*/ 61 w 96"/>
                <a:gd name="T59" fmla="*/ 83 h 91"/>
                <a:gd name="T60" fmla="*/ 61 w 96"/>
                <a:gd name="T61" fmla="*/ 83 h 91"/>
                <a:gd name="T62" fmla="*/ 79 w 96"/>
                <a:gd name="T63" fmla="*/ 83 h 91"/>
                <a:gd name="T64" fmla="*/ 83 w 96"/>
                <a:gd name="T65" fmla="*/ 78 h 91"/>
                <a:gd name="T66" fmla="*/ 83 w 96"/>
                <a:gd name="T67" fmla="*/ 74 h 91"/>
                <a:gd name="T68" fmla="*/ 83 w 96"/>
                <a:gd name="T69" fmla="*/ 35 h 91"/>
                <a:gd name="T70" fmla="*/ 57 w 96"/>
                <a:gd name="T71" fmla="*/ 35 h 91"/>
                <a:gd name="T72" fmla="*/ 57 w 96"/>
                <a:gd name="T73" fmla="*/ 26 h 91"/>
                <a:gd name="T74" fmla="*/ 96 w 96"/>
                <a:gd name="T75" fmla="*/ 26 h 91"/>
                <a:gd name="T76" fmla="*/ 96 w 96"/>
                <a:gd name="T77" fmla="*/ 13 h 91"/>
                <a:gd name="T78" fmla="*/ 48 w 96"/>
                <a:gd name="T79" fmla="*/ 13 h 91"/>
                <a:gd name="T80" fmla="*/ 48 w 96"/>
                <a:gd name="T81" fmla="*/ 13 h 91"/>
                <a:gd name="T82" fmla="*/ 57 w 96"/>
                <a:gd name="T83" fmla="*/ 13 h 91"/>
                <a:gd name="T84" fmla="*/ 57 w 96"/>
                <a:gd name="T85" fmla="*/ 13 h 91"/>
                <a:gd name="T86" fmla="*/ 57 w 96"/>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1">
                  <a:moveTo>
                    <a:pt x="57" y="13"/>
                  </a:moveTo>
                  <a:lnTo>
                    <a:pt x="57" y="13"/>
                  </a:lnTo>
                  <a:lnTo>
                    <a:pt x="57" y="4"/>
                  </a:lnTo>
                  <a:lnTo>
                    <a:pt x="53" y="0"/>
                  </a:lnTo>
                  <a:lnTo>
                    <a:pt x="48" y="0"/>
                  </a:lnTo>
                  <a:lnTo>
                    <a:pt x="40" y="0"/>
                  </a:lnTo>
                  <a:lnTo>
                    <a:pt x="44" y="13"/>
                  </a:lnTo>
                  <a:lnTo>
                    <a:pt x="0" y="13"/>
                  </a:lnTo>
                  <a:lnTo>
                    <a:pt x="0" y="26"/>
                  </a:lnTo>
                  <a:lnTo>
                    <a:pt x="40" y="26"/>
                  </a:lnTo>
                  <a:lnTo>
                    <a:pt x="40" y="35"/>
                  </a:lnTo>
                  <a:lnTo>
                    <a:pt x="13" y="35"/>
                  </a:lnTo>
                  <a:lnTo>
                    <a:pt x="13" y="83"/>
                  </a:lnTo>
                  <a:lnTo>
                    <a:pt x="26" y="83"/>
                  </a:lnTo>
                  <a:lnTo>
                    <a:pt x="26" y="48"/>
                  </a:lnTo>
                  <a:lnTo>
                    <a:pt x="40" y="48"/>
                  </a:lnTo>
                  <a:lnTo>
                    <a:pt x="40" y="91"/>
                  </a:lnTo>
                  <a:lnTo>
                    <a:pt x="57" y="91"/>
                  </a:lnTo>
                  <a:lnTo>
                    <a:pt x="57" y="48"/>
                  </a:lnTo>
                  <a:lnTo>
                    <a:pt x="70" y="48"/>
                  </a:lnTo>
                  <a:lnTo>
                    <a:pt x="70" y="70"/>
                  </a:lnTo>
                  <a:lnTo>
                    <a:pt x="66" y="70"/>
                  </a:lnTo>
                  <a:lnTo>
                    <a:pt x="57" y="70"/>
                  </a:lnTo>
                  <a:lnTo>
                    <a:pt x="61" y="83"/>
                  </a:lnTo>
                  <a:lnTo>
                    <a:pt x="79" y="83"/>
                  </a:lnTo>
                  <a:lnTo>
                    <a:pt x="83" y="78"/>
                  </a:lnTo>
                  <a:lnTo>
                    <a:pt x="83" y="74"/>
                  </a:lnTo>
                  <a:lnTo>
                    <a:pt x="83" y="35"/>
                  </a:lnTo>
                  <a:lnTo>
                    <a:pt x="57" y="35"/>
                  </a:lnTo>
                  <a:lnTo>
                    <a:pt x="57" y="26"/>
                  </a:lnTo>
                  <a:lnTo>
                    <a:pt x="96" y="26"/>
                  </a:lnTo>
                  <a:lnTo>
                    <a:pt x="96"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7" name="Freeform 63"/>
            <p:cNvSpPr>
              <a:spLocks noEditPoints="1"/>
            </p:cNvSpPr>
            <p:nvPr/>
          </p:nvSpPr>
          <p:spPr bwMode="auto">
            <a:xfrm>
              <a:off x="835025" y="5510213"/>
              <a:ext cx="150812" cy="152400"/>
            </a:xfrm>
            <a:custGeom>
              <a:avLst/>
              <a:gdLst>
                <a:gd name="T0" fmla="*/ 4 w 95"/>
                <a:gd name="T1" fmla="*/ 13 h 96"/>
                <a:gd name="T2" fmla="*/ 26 w 95"/>
                <a:gd name="T3" fmla="*/ 18 h 96"/>
                <a:gd name="T4" fmla="*/ 35 w 95"/>
                <a:gd name="T5" fmla="*/ 22 h 96"/>
                <a:gd name="T6" fmla="*/ 21 w 95"/>
                <a:gd name="T7" fmla="*/ 52 h 96"/>
                <a:gd name="T8" fmla="*/ 21 w 95"/>
                <a:gd name="T9" fmla="*/ 57 h 96"/>
                <a:gd name="T10" fmla="*/ 17 w 95"/>
                <a:gd name="T11" fmla="*/ 52 h 96"/>
                <a:gd name="T12" fmla="*/ 13 w 95"/>
                <a:gd name="T13" fmla="*/ 52 h 96"/>
                <a:gd name="T14" fmla="*/ 0 w 95"/>
                <a:gd name="T15" fmla="*/ 83 h 96"/>
                <a:gd name="T16" fmla="*/ 13 w 95"/>
                <a:gd name="T17" fmla="*/ 96 h 96"/>
                <a:gd name="T18" fmla="*/ 17 w 95"/>
                <a:gd name="T19" fmla="*/ 74 h 96"/>
                <a:gd name="T20" fmla="*/ 21 w 95"/>
                <a:gd name="T21" fmla="*/ 66 h 96"/>
                <a:gd name="T22" fmla="*/ 30 w 95"/>
                <a:gd name="T23" fmla="*/ 92 h 96"/>
                <a:gd name="T24" fmla="*/ 87 w 95"/>
                <a:gd name="T25" fmla="*/ 83 h 96"/>
                <a:gd name="T26" fmla="*/ 82 w 95"/>
                <a:gd name="T27" fmla="*/ 83 h 96"/>
                <a:gd name="T28" fmla="*/ 87 w 95"/>
                <a:gd name="T29" fmla="*/ 74 h 96"/>
                <a:gd name="T30" fmla="*/ 87 w 95"/>
                <a:gd name="T31" fmla="*/ 74 h 96"/>
                <a:gd name="T32" fmla="*/ 95 w 95"/>
                <a:gd name="T33" fmla="*/ 66 h 96"/>
                <a:gd name="T34" fmla="*/ 82 w 95"/>
                <a:gd name="T35" fmla="*/ 52 h 96"/>
                <a:gd name="T36" fmla="*/ 91 w 95"/>
                <a:gd name="T37" fmla="*/ 22 h 96"/>
                <a:gd name="T38" fmla="*/ 82 w 95"/>
                <a:gd name="T39" fmla="*/ 9 h 96"/>
                <a:gd name="T40" fmla="*/ 82 w 95"/>
                <a:gd name="T41" fmla="*/ 5 h 96"/>
                <a:gd name="T42" fmla="*/ 82 w 95"/>
                <a:gd name="T43" fmla="*/ 0 h 96"/>
                <a:gd name="T44" fmla="*/ 82 w 95"/>
                <a:gd name="T45" fmla="*/ 0 h 96"/>
                <a:gd name="T46" fmla="*/ 69 w 95"/>
                <a:gd name="T47" fmla="*/ 9 h 96"/>
                <a:gd name="T48" fmla="*/ 48 w 95"/>
                <a:gd name="T49" fmla="*/ 9 h 96"/>
                <a:gd name="T50" fmla="*/ 48 w 95"/>
                <a:gd name="T51" fmla="*/ 5 h 96"/>
                <a:gd name="T52" fmla="*/ 48 w 95"/>
                <a:gd name="T53" fmla="*/ 0 h 96"/>
                <a:gd name="T54" fmla="*/ 48 w 95"/>
                <a:gd name="T55" fmla="*/ 0 h 96"/>
                <a:gd name="T56" fmla="*/ 35 w 95"/>
                <a:gd name="T57" fmla="*/ 0 h 96"/>
                <a:gd name="T58" fmla="*/ 26 w 95"/>
                <a:gd name="T59" fmla="*/ 9 h 96"/>
                <a:gd name="T60" fmla="*/ 13 w 95"/>
                <a:gd name="T61" fmla="*/ 5 h 96"/>
                <a:gd name="T62" fmla="*/ 69 w 95"/>
                <a:gd name="T63" fmla="*/ 22 h 96"/>
                <a:gd name="T64" fmla="*/ 48 w 95"/>
                <a:gd name="T65" fmla="*/ 26 h 96"/>
                <a:gd name="T66" fmla="*/ 69 w 95"/>
                <a:gd name="T67" fmla="*/ 22 h 96"/>
                <a:gd name="T68" fmla="*/ 13 w 95"/>
                <a:gd name="T69" fmla="*/ 48 h 96"/>
                <a:gd name="T70" fmla="*/ 17 w 95"/>
                <a:gd name="T71" fmla="*/ 44 h 96"/>
                <a:gd name="T72" fmla="*/ 21 w 95"/>
                <a:gd name="T73" fmla="*/ 39 h 96"/>
                <a:gd name="T74" fmla="*/ 0 w 95"/>
                <a:gd name="T75" fmla="*/ 35 h 96"/>
                <a:gd name="T76" fmla="*/ 13 w 95"/>
                <a:gd name="T77" fmla="*/ 48 h 96"/>
                <a:gd name="T78" fmla="*/ 13 w 95"/>
                <a:gd name="T79" fmla="*/ 48 h 96"/>
                <a:gd name="T80" fmla="*/ 48 w 95"/>
                <a:gd name="T81" fmla="*/ 39 h 96"/>
                <a:gd name="T82" fmla="*/ 69 w 95"/>
                <a:gd name="T83" fmla="*/ 35 h 96"/>
                <a:gd name="T84" fmla="*/ 69 w 95"/>
                <a:gd name="T85" fmla="*/ 39 h 96"/>
                <a:gd name="T86" fmla="*/ 69 w 95"/>
                <a:gd name="T87" fmla="*/ 52 h 96"/>
                <a:gd name="T88" fmla="*/ 48 w 95"/>
                <a:gd name="T89" fmla="*/ 48 h 96"/>
                <a:gd name="T90" fmla="*/ 69 w 95"/>
                <a:gd name="T91" fmla="*/ 48 h 96"/>
                <a:gd name="T92" fmla="*/ 43 w 95"/>
                <a:gd name="T93" fmla="*/ 66 h 96"/>
                <a:gd name="T94" fmla="*/ 52 w 95"/>
                <a:gd name="T95" fmla="*/ 66 h 96"/>
                <a:gd name="T96" fmla="*/ 43 w 95"/>
                <a:gd name="T97" fmla="*/ 74 h 96"/>
                <a:gd name="T98" fmla="*/ 69 w 95"/>
                <a:gd name="T99" fmla="*/ 66 h 96"/>
                <a:gd name="T100" fmla="*/ 65 w 95"/>
                <a:gd name="T101" fmla="*/ 70 h 96"/>
                <a:gd name="T102" fmla="*/ 52 w 95"/>
                <a:gd name="T103" fmla="*/ 83 h 96"/>
                <a:gd name="T104" fmla="*/ 56 w 95"/>
                <a:gd name="T105" fmla="*/ 66 h 96"/>
                <a:gd name="T106" fmla="*/ 69 w 95"/>
                <a:gd name="T107" fmla="*/ 66 h 96"/>
                <a:gd name="T108" fmla="*/ 43 w 95"/>
                <a:gd name="T109" fmla="*/ 83 h 96"/>
                <a:gd name="T110" fmla="*/ 43 w 95"/>
                <a:gd name="T111" fmla="*/ 79 h 96"/>
                <a:gd name="T112" fmla="*/ 48 w 95"/>
                <a:gd name="T113" fmla="*/ 83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5" h="96">
                  <a:moveTo>
                    <a:pt x="13" y="5"/>
                  </a:moveTo>
                  <a:lnTo>
                    <a:pt x="4" y="13"/>
                  </a:lnTo>
                  <a:lnTo>
                    <a:pt x="17" y="26"/>
                  </a:lnTo>
                  <a:lnTo>
                    <a:pt x="26" y="18"/>
                  </a:lnTo>
                  <a:lnTo>
                    <a:pt x="26" y="22"/>
                  </a:lnTo>
                  <a:lnTo>
                    <a:pt x="35" y="22"/>
                  </a:lnTo>
                  <a:lnTo>
                    <a:pt x="35" y="52"/>
                  </a:lnTo>
                  <a:lnTo>
                    <a:pt x="21" y="52"/>
                  </a:lnTo>
                  <a:lnTo>
                    <a:pt x="21" y="57"/>
                  </a:lnTo>
                  <a:lnTo>
                    <a:pt x="17" y="52"/>
                  </a:lnTo>
                  <a:lnTo>
                    <a:pt x="13" y="52"/>
                  </a:lnTo>
                  <a:lnTo>
                    <a:pt x="0" y="83"/>
                  </a:lnTo>
                  <a:lnTo>
                    <a:pt x="13" y="96"/>
                  </a:lnTo>
                  <a:lnTo>
                    <a:pt x="17" y="74"/>
                  </a:lnTo>
                  <a:lnTo>
                    <a:pt x="21" y="61"/>
                  </a:lnTo>
                  <a:lnTo>
                    <a:pt x="21" y="66"/>
                  </a:lnTo>
                  <a:lnTo>
                    <a:pt x="30" y="66"/>
                  </a:lnTo>
                  <a:lnTo>
                    <a:pt x="30" y="92"/>
                  </a:lnTo>
                  <a:lnTo>
                    <a:pt x="87" y="92"/>
                  </a:lnTo>
                  <a:lnTo>
                    <a:pt x="87" y="83"/>
                  </a:lnTo>
                  <a:lnTo>
                    <a:pt x="82" y="83"/>
                  </a:lnTo>
                  <a:lnTo>
                    <a:pt x="87" y="74"/>
                  </a:lnTo>
                  <a:lnTo>
                    <a:pt x="74" y="66"/>
                  </a:lnTo>
                  <a:lnTo>
                    <a:pt x="95" y="66"/>
                  </a:lnTo>
                  <a:lnTo>
                    <a:pt x="95" y="52"/>
                  </a:lnTo>
                  <a:lnTo>
                    <a:pt x="82" y="52"/>
                  </a:lnTo>
                  <a:lnTo>
                    <a:pt x="82" y="22"/>
                  </a:lnTo>
                  <a:lnTo>
                    <a:pt x="91" y="22"/>
                  </a:lnTo>
                  <a:lnTo>
                    <a:pt x="91" y="9"/>
                  </a:lnTo>
                  <a:lnTo>
                    <a:pt x="82" y="9"/>
                  </a:lnTo>
                  <a:lnTo>
                    <a:pt x="82" y="5"/>
                  </a:lnTo>
                  <a:lnTo>
                    <a:pt x="82" y="0"/>
                  </a:lnTo>
                  <a:lnTo>
                    <a:pt x="69" y="0"/>
                  </a:lnTo>
                  <a:lnTo>
                    <a:pt x="69" y="9"/>
                  </a:lnTo>
                  <a:lnTo>
                    <a:pt x="48" y="9"/>
                  </a:lnTo>
                  <a:lnTo>
                    <a:pt x="48" y="5"/>
                  </a:lnTo>
                  <a:lnTo>
                    <a:pt x="48" y="0"/>
                  </a:lnTo>
                  <a:lnTo>
                    <a:pt x="35" y="0"/>
                  </a:lnTo>
                  <a:lnTo>
                    <a:pt x="35" y="9"/>
                  </a:lnTo>
                  <a:lnTo>
                    <a:pt x="26" y="9"/>
                  </a:lnTo>
                  <a:lnTo>
                    <a:pt x="26" y="13"/>
                  </a:lnTo>
                  <a:lnTo>
                    <a:pt x="13" y="5"/>
                  </a:lnTo>
                  <a:close/>
                  <a:moveTo>
                    <a:pt x="69" y="22"/>
                  </a:moveTo>
                  <a:lnTo>
                    <a:pt x="69" y="26"/>
                  </a:lnTo>
                  <a:lnTo>
                    <a:pt x="48" y="26"/>
                  </a:lnTo>
                  <a:lnTo>
                    <a:pt x="48" y="22"/>
                  </a:lnTo>
                  <a:lnTo>
                    <a:pt x="69" y="22"/>
                  </a:lnTo>
                  <a:close/>
                  <a:moveTo>
                    <a:pt x="13" y="48"/>
                  </a:moveTo>
                  <a:lnTo>
                    <a:pt x="13" y="48"/>
                  </a:lnTo>
                  <a:lnTo>
                    <a:pt x="17" y="44"/>
                  </a:lnTo>
                  <a:lnTo>
                    <a:pt x="21" y="39"/>
                  </a:lnTo>
                  <a:lnTo>
                    <a:pt x="8" y="26"/>
                  </a:lnTo>
                  <a:lnTo>
                    <a:pt x="0" y="35"/>
                  </a:lnTo>
                  <a:lnTo>
                    <a:pt x="13" y="48"/>
                  </a:lnTo>
                  <a:close/>
                  <a:moveTo>
                    <a:pt x="69" y="39"/>
                  </a:moveTo>
                  <a:lnTo>
                    <a:pt x="48" y="39"/>
                  </a:lnTo>
                  <a:lnTo>
                    <a:pt x="48" y="35"/>
                  </a:lnTo>
                  <a:lnTo>
                    <a:pt x="69" y="35"/>
                  </a:lnTo>
                  <a:lnTo>
                    <a:pt x="69" y="39"/>
                  </a:lnTo>
                  <a:close/>
                  <a:moveTo>
                    <a:pt x="69" y="48"/>
                  </a:moveTo>
                  <a:lnTo>
                    <a:pt x="69" y="52"/>
                  </a:lnTo>
                  <a:lnTo>
                    <a:pt x="48" y="52"/>
                  </a:lnTo>
                  <a:lnTo>
                    <a:pt x="48" y="48"/>
                  </a:lnTo>
                  <a:lnTo>
                    <a:pt x="69" y="48"/>
                  </a:lnTo>
                  <a:close/>
                  <a:moveTo>
                    <a:pt x="43" y="74"/>
                  </a:moveTo>
                  <a:lnTo>
                    <a:pt x="43" y="66"/>
                  </a:lnTo>
                  <a:lnTo>
                    <a:pt x="52" y="66"/>
                  </a:lnTo>
                  <a:lnTo>
                    <a:pt x="43" y="74"/>
                  </a:lnTo>
                  <a:close/>
                  <a:moveTo>
                    <a:pt x="69" y="66"/>
                  </a:moveTo>
                  <a:lnTo>
                    <a:pt x="65" y="70"/>
                  </a:lnTo>
                  <a:lnTo>
                    <a:pt x="78" y="83"/>
                  </a:lnTo>
                  <a:lnTo>
                    <a:pt x="52" y="83"/>
                  </a:lnTo>
                  <a:lnTo>
                    <a:pt x="65" y="70"/>
                  </a:lnTo>
                  <a:lnTo>
                    <a:pt x="56" y="66"/>
                  </a:lnTo>
                  <a:lnTo>
                    <a:pt x="69" y="66"/>
                  </a:lnTo>
                  <a:close/>
                  <a:moveTo>
                    <a:pt x="48" y="83"/>
                  </a:moveTo>
                  <a:lnTo>
                    <a:pt x="43" y="83"/>
                  </a:lnTo>
                  <a:lnTo>
                    <a:pt x="43" y="79"/>
                  </a:lnTo>
                  <a:lnTo>
                    <a:pt x="48"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8" name="Freeform 64"/>
            <p:cNvSpPr>
              <a:spLocks noEditPoints="1"/>
            </p:cNvSpPr>
            <p:nvPr/>
          </p:nvSpPr>
          <p:spPr bwMode="auto">
            <a:xfrm>
              <a:off x="1000125" y="5510213"/>
              <a:ext cx="146050" cy="146050"/>
            </a:xfrm>
            <a:custGeom>
              <a:avLst/>
              <a:gdLst>
                <a:gd name="T0" fmla="*/ 26 w 92"/>
                <a:gd name="T1" fmla="*/ 26 h 92"/>
                <a:gd name="T2" fmla="*/ 35 w 92"/>
                <a:gd name="T3" fmla="*/ 18 h 92"/>
                <a:gd name="T4" fmla="*/ 35 w 92"/>
                <a:gd name="T5" fmla="*/ 18 h 92"/>
                <a:gd name="T6" fmla="*/ 31 w 92"/>
                <a:gd name="T7" fmla="*/ 18 h 92"/>
                <a:gd name="T8" fmla="*/ 31 w 92"/>
                <a:gd name="T9" fmla="*/ 18 h 92"/>
                <a:gd name="T10" fmla="*/ 18 w 92"/>
                <a:gd name="T11" fmla="*/ 0 h 92"/>
                <a:gd name="T12" fmla="*/ 9 w 92"/>
                <a:gd name="T13" fmla="*/ 13 h 92"/>
                <a:gd name="T14" fmla="*/ 9 w 92"/>
                <a:gd name="T15" fmla="*/ 13 h 92"/>
                <a:gd name="T16" fmla="*/ 26 w 92"/>
                <a:gd name="T17" fmla="*/ 26 h 92"/>
                <a:gd name="T18" fmla="*/ 26 w 92"/>
                <a:gd name="T19" fmla="*/ 26 h 92"/>
                <a:gd name="T20" fmla="*/ 26 w 92"/>
                <a:gd name="T21" fmla="*/ 26 h 92"/>
                <a:gd name="T22" fmla="*/ 18 w 92"/>
                <a:gd name="T23" fmla="*/ 48 h 92"/>
                <a:gd name="T24" fmla="*/ 26 w 92"/>
                <a:gd name="T25" fmla="*/ 35 h 92"/>
                <a:gd name="T26" fmla="*/ 26 w 92"/>
                <a:gd name="T27" fmla="*/ 35 h 92"/>
                <a:gd name="T28" fmla="*/ 9 w 92"/>
                <a:gd name="T29" fmla="*/ 26 h 92"/>
                <a:gd name="T30" fmla="*/ 0 w 92"/>
                <a:gd name="T31" fmla="*/ 39 h 92"/>
                <a:gd name="T32" fmla="*/ 0 w 92"/>
                <a:gd name="T33" fmla="*/ 39 h 92"/>
                <a:gd name="T34" fmla="*/ 18 w 92"/>
                <a:gd name="T35" fmla="*/ 48 h 92"/>
                <a:gd name="T36" fmla="*/ 18 w 92"/>
                <a:gd name="T37" fmla="*/ 48 h 92"/>
                <a:gd name="T38" fmla="*/ 18 w 92"/>
                <a:gd name="T39" fmla="*/ 48 h 92"/>
                <a:gd name="T40" fmla="*/ 22 w 92"/>
                <a:gd name="T41" fmla="*/ 83 h 92"/>
                <a:gd name="T42" fmla="*/ 22 w 92"/>
                <a:gd name="T43" fmla="*/ 83 h 92"/>
                <a:gd name="T44" fmla="*/ 31 w 92"/>
                <a:gd name="T45" fmla="*/ 57 h 92"/>
                <a:gd name="T46" fmla="*/ 31 w 92"/>
                <a:gd name="T47" fmla="*/ 57 h 92"/>
                <a:gd name="T48" fmla="*/ 18 w 92"/>
                <a:gd name="T49" fmla="*/ 52 h 92"/>
                <a:gd name="T50" fmla="*/ 18 w 92"/>
                <a:gd name="T51" fmla="*/ 52 h 92"/>
                <a:gd name="T52" fmla="*/ 0 w 92"/>
                <a:gd name="T53" fmla="*/ 83 h 92"/>
                <a:gd name="T54" fmla="*/ 0 w 92"/>
                <a:gd name="T55" fmla="*/ 83 h 92"/>
                <a:gd name="T56" fmla="*/ 18 w 92"/>
                <a:gd name="T57" fmla="*/ 92 h 92"/>
                <a:gd name="T58" fmla="*/ 18 w 92"/>
                <a:gd name="T59" fmla="*/ 92 h 92"/>
                <a:gd name="T60" fmla="*/ 22 w 92"/>
                <a:gd name="T61" fmla="*/ 83 h 92"/>
                <a:gd name="T62" fmla="*/ 22 w 92"/>
                <a:gd name="T63" fmla="*/ 83 h 92"/>
                <a:gd name="T64" fmla="*/ 22 w 92"/>
                <a:gd name="T65" fmla="*/ 83 h 92"/>
                <a:gd name="T66" fmla="*/ 35 w 92"/>
                <a:gd name="T67" fmla="*/ 22 h 92"/>
                <a:gd name="T68" fmla="*/ 57 w 92"/>
                <a:gd name="T69" fmla="*/ 22 h 92"/>
                <a:gd name="T70" fmla="*/ 57 w 92"/>
                <a:gd name="T71" fmla="*/ 79 h 92"/>
                <a:gd name="T72" fmla="*/ 31 w 92"/>
                <a:gd name="T73" fmla="*/ 79 h 92"/>
                <a:gd name="T74" fmla="*/ 31 w 92"/>
                <a:gd name="T75" fmla="*/ 87 h 92"/>
                <a:gd name="T76" fmla="*/ 92 w 92"/>
                <a:gd name="T77" fmla="*/ 87 h 92"/>
                <a:gd name="T78" fmla="*/ 92 w 92"/>
                <a:gd name="T79" fmla="*/ 79 h 92"/>
                <a:gd name="T80" fmla="*/ 70 w 92"/>
                <a:gd name="T81" fmla="*/ 79 h 92"/>
                <a:gd name="T82" fmla="*/ 70 w 92"/>
                <a:gd name="T83" fmla="*/ 22 h 92"/>
                <a:gd name="T84" fmla="*/ 87 w 92"/>
                <a:gd name="T85" fmla="*/ 22 h 92"/>
                <a:gd name="T86" fmla="*/ 87 w 92"/>
                <a:gd name="T87" fmla="*/ 13 h 92"/>
                <a:gd name="T88" fmla="*/ 35 w 92"/>
                <a:gd name="T89" fmla="*/ 13 h 92"/>
                <a:gd name="T90" fmla="*/ 35 w 92"/>
                <a:gd name="T91" fmla="*/ 22 h 92"/>
                <a:gd name="T92" fmla="*/ 35 w 92"/>
                <a:gd name="T93" fmla="*/ 22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 h="92">
                  <a:moveTo>
                    <a:pt x="26" y="26"/>
                  </a:moveTo>
                  <a:lnTo>
                    <a:pt x="35" y="18"/>
                  </a:lnTo>
                  <a:lnTo>
                    <a:pt x="31" y="18"/>
                  </a:lnTo>
                  <a:lnTo>
                    <a:pt x="18" y="0"/>
                  </a:lnTo>
                  <a:lnTo>
                    <a:pt x="9" y="13"/>
                  </a:lnTo>
                  <a:lnTo>
                    <a:pt x="26" y="26"/>
                  </a:lnTo>
                  <a:close/>
                  <a:moveTo>
                    <a:pt x="18" y="48"/>
                  </a:moveTo>
                  <a:lnTo>
                    <a:pt x="26" y="35"/>
                  </a:lnTo>
                  <a:lnTo>
                    <a:pt x="9" y="26"/>
                  </a:lnTo>
                  <a:lnTo>
                    <a:pt x="0" y="39"/>
                  </a:lnTo>
                  <a:lnTo>
                    <a:pt x="18" y="48"/>
                  </a:lnTo>
                  <a:close/>
                  <a:moveTo>
                    <a:pt x="22" y="83"/>
                  </a:moveTo>
                  <a:lnTo>
                    <a:pt x="22" y="83"/>
                  </a:lnTo>
                  <a:lnTo>
                    <a:pt x="31" y="57"/>
                  </a:lnTo>
                  <a:lnTo>
                    <a:pt x="18" y="52"/>
                  </a:lnTo>
                  <a:lnTo>
                    <a:pt x="0" y="83"/>
                  </a:lnTo>
                  <a:lnTo>
                    <a:pt x="18" y="92"/>
                  </a:lnTo>
                  <a:lnTo>
                    <a:pt x="22" y="83"/>
                  </a:lnTo>
                  <a:close/>
                  <a:moveTo>
                    <a:pt x="35" y="22"/>
                  </a:moveTo>
                  <a:lnTo>
                    <a:pt x="57" y="22"/>
                  </a:lnTo>
                  <a:lnTo>
                    <a:pt x="57" y="79"/>
                  </a:lnTo>
                  <a:lnTo>
                    <a:pt x="31" y="79"/>
                  </a:lnTo>
                  <a:lnTo>
                    <a:pt x="31" y="87"/>
                  </a:lnTo>
                  <a:lnTo>
                    <a:pt x="92" y="87"/>
                  </a:lnTo>
                  <a:lnTo>
                    <a:pt x="92" y="79"/>
                  </a:lnTo>
                  <a:lnTo>
                    <a:pt x="70" y="79"/>
                  </a:lnTo>
                  <a:lnTo>
                    <a:pt x="70" y="22"/>
                  </a:lnTo>
                  <a:lnTo>
                    <a:pt x="87" y="22"/>
                  </a:lnTo>
                  <a:lnTo>
                    <a:pt x="87" y="13"/>
                  </a:lnTo>
                  <a:lnTo>
                    <a:pt x="35" y="13"/>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19" name="Freeform 65"/>
            <p:cNvSpPr>
              <a:spLocks/>
            </p:cNvSpPr>
            <p:nvPr/>
          </p:nvSpPr>
          <p:spPr bwMode="auto">
            <a:xfrm>
              <a:off x="1166813" y="5510213"/>
              <a:ext cx="144462" cy="152400"/>
            </a:xfrm>
            <a:custGeom>
              <a:avLst/>
              <a:gdLst>
                <a:gd name="T0" fmla="*/ 56 w 91"/>
                <a:gd name="T1" fmla="*/ 13 h 96"/>
                <a:gd name="T2" fmla="*/ 56 w 91"/>
                <a:gd name="T3" fmla="*/ 13 h 96"/>
                <a:gd name="T4" fmla="*/ 56 w 91"/>
                <a:gd name="T5" fmla="*/ 9 h 96"/>
                <a:gd name="T6" fmla="*/ 56 w 91"/>
                <a:gd name="T7" fmla="*/ 9 h 96"/>
                <a:gd name="T8" fmla="*/ 52 w 91"/>
                <a:gd name="T9" fmla="*/ 0 h 96"/>
                <a:gd name="T10" fmla="*/ 52 w 91"/>
                <a:gd name="T11" fmla="*/ 0 h 96"/>
                <a:gd name="T12" fmla="*/ 43 w 91"/>
                <a:gd name="T13" fmla="*/ 0 h 96"/>
                <a:gd name="T14" fmla="*/ 43 w 91"/>
                <a:gd name="T15" fmla="*/ 0 h 96"/>
                <a:gd name="T16" fmla="*/ 34 w 91"/>
                <a:gd name="T17" fmla="*/ 5 h 96"/>
                <a:gd name="T18" fmla="*/ 34 w 91"/>
                <a:gd name="T19" fmla="*/ 5 h 96"/>
                <a:gd name="T20" fmla="*/ 39 w 91"/>
                <a:gd name="T21" fmla="*/ 18 h 96"/>
                <a:gd name="T22" fmla="*/ 0 w 91"/>
                <a:gd name="T23" fmla="*/ 18 h 96"/>
                <a:gd name="T24" fmla="*/ 0 w 91"/>
                <a:gd name="T25" fmla="*/ 26 h 96"/>
                <a:gd name="T26" fmla="*/ 39 w 91"/>
                <a:gd name="T27" fmla="*/ 26 h 96"/>
                <a:gd name="T28" fmla="*/ 39 w 91"/>
                <a:gd name="T29" fmla="*/ 39 h 96"/>
                <a:gd name="T30" fmla="*/ 13 w 91"/>
                <a:gd name="T31" fmla="*/ 39 h 96"/>
                <a:gd name="T32" fmla="*/ 13 w 91"/>
                <a:gd name="T33" fmla="*/ 83 h 96"/>
                <a:gd name="T34" fmla="*/ 26 w 91"/>
                <a:gd name="T35" fmla="*/ 83 h 96"/>
                <a:gd name="T36" fmla="*/ 26 w 91"/>
                <a:gd name="T37" fmla="*/ 48 h 96"/>
                <a:gd name="T38" fmla="*/ 39 w 91"/>
                <a:gd name="T39" fmla="*/ 48 h 96"/>
                <a:gd name="T40" fmla="*/ 39 w 91"/>
                <a:gd name="T41" fmla="*/ 96 h 96"/>
                <a:gd name="T42" fmla="*/ 56 w 91"/>
                <a:gd name="T43" fmla="*/ 96 h 96"/>
                <a:gd name="T44" fmla="*/ 56 w 91"/>
                <a:gd name="T45" fmla="*/ 48 h 96"/>
                <a:gd name="T46" fmla="*/ 69 w 91"/>
                <a:gd name="T47" fmla="*/ 48 h 96"/>
                <a:gd name="T48" fmla="*/ 69 w 91"/>
                <a:gd name="T49" fmla="*/ 70 h 96"/>
                <a:gd name="T50" fmla="*/ 69 w 91"/>
                <a:gd name="T51" fmla="*/ 70 h 96"/>
                <a:gd name="T52" fmla="*/ 65 w 91"/>
                <a:gd name="T53" fmla="*/ 74 h 96"/>
                <a:gd name="T54" fmla="*/ 56 w 91"/>
                <a:gd name="T55" fmla="*/ 74 h 96"/>
                <a:gd name="T56" fmla="*/ 56 w 91"/>
                <a:gd name="T57" fmla="*/ 74 h 96"/>
                <a:gd name="T58" fmla="*/ 61 w 91"/>
                <a:gd name="T59" fmla="*/ 87 h 96"/>
                <a:gd name="T60" fmla="*/ 61 w 91"/>
                <a:gd name="T61" fmla="*/ 87 h 96"/>
                <a:gd name="T62" fmla="*/ 78 w 91"/>
                <a:gd name="T63" fmla="*/ 83 h 96"/>
                <a:gd name="T64" fmla="*/ 82 w 91"/>
                <a:gd name="T65" fmla="*/ 83 h 96"/>
                <a:gd name="T66" fmla="*/ 82 w 91"/>
                <a:gd name="T67" fmla="*/ 79 h 96"/>
                <a:gd name="T68" fmla="*/ 82 w 91"/>
                <a:gd name="T69" fmla="*/ 39 h 96"/>
                <a:gd name="T70" fmla="*/ 56 w 91"/>
                <a:gd name="T71" fmla="*/ 39 h 96"/>
                <a:gd name="T72" fmla="*/ 56 w 91"/>
                <a:gd name="T73" fmla="*/ 26 h 96"/>
                <a:gd name="T74" fmla="*/ 91 w 91"/>
                <a:gd name="T75" fmla="*/ 26 h 96"/>
                <a:gd name="T76" fmla="*/ 91 w 91"/>
                <a:gd name="T77" fmla="*/ 18 h 96"/>
                <a:gd name="T78" fmla="*/ 48 w 91"/>
                <a:gd name="T79" fmla="*/ 18 h 96"/>
                <a:gd name="T80" fmla="*/ 48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6" y="9"/>
                  </a:lnTo>
                  <a:lnTo>
                    <a:pt x="52" y="0"/>
                  </a:lnTo>
                  <a:lnTo>
                    <a:pt x="43" y="0"/>
                  </a:lnTo>
                  <a:lnTo>
                    <a:pt x="34" y="5"/>
                  </a:lnTo>
                  <a:lnTo>
                    <a:pt x="39" y="18"/>
                  </a:lnTo>
                  <a:lnTo>
                    <a:pt x="0" y="18"/>
                  </a:lnTo>
                  <a:lnTo>
                    <a:pt x="0" y="26"/>
                  </a:lnTo>
                  <a:lnTo>
                    <a:pt x="39" y="26"/>
                  </a:lnTo>
                  <a:lnTo>
                    <a:pt x="39" y="39"/>
                  </a:lnTo>
                  <a:lnTo>
                    <a:pt x="13" y="39"/>
                  </a:lnTo>
                  <a:lnTo>
                    <a:pt x="13" y="83"/>
                  </a:lnTo>
                  <a:lnTo>
                    <a:pt x="26" y="83"/>
                  </a:lnTo>
                  <a:lnTo>
                    <a:pt x="26" y="48"/>
                  </a:lnTo>
                  <a:lnTo>
                    <a:pt x="39" y="48"/>
                  </a:lnTo>
                  <a:lnTo>
                    <a:pt x="39" y="96"/>
                  </a:lnTo>
                  <a:lnTo>
                    <a:pt x="56" y="96"/>
                  </a:lnTo>
                  <a:lnTo>
                    <a:pt x="56" y="48"/>
                  </a:lnTo>
                  <a:lnTo>
                    <a:pt x="69" y="48"/>
                  </a:lnTo>
                  <a:lnTo>
                    <a:pt x="69" y="70"/>
                  </a:lnTo>
                  <a:lnTo>
                    <a:pt x="65" y="74"/>
                  </a:lnTo>
                  <a:lnTo>
                    <a:pt x="56" y="74"/>
                  </a:lnTo>
                  <a:lnTo>
                    <a:pt x="61" y="87"/>
                  </a:lnTo>
                  <a:lnTo>
                    <a:pt x="78" y="83"/>
                  </a:lnTo>
                  <a:lnTo>
                    <a:pt x="82" y="83"/>
                  </a:lnTo>
                  <a:lnTo>
                    <a:pt x="82" y="79"/>
                  </a:lnTo>
                  <a:lnTo>
                    <a:pt x="82" y="39"/>
                  </a:lnTo>
                  <a:lnTo>
                    <a:pt x="56" y="39"/>
                  </a:lnTo>
                  <a:lnTo>
                    <a:pt x="56" y="26"/>
                  </a:lnTo>
                  <a:lnTo>
                    <a:pt x="91" y="26"/>
                  </a:lnTo>
                  <a:lnTo>
                    <a:pt x="91"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0" name="Freeform 66"/>
            <p:cNvSpPr>
              <a:spLocks noEditPoints="1"/>
            </p:cNvSpPr>
            <p:nvPr/>
          </p:nvSpPr>
          <p:spPr bwMode="auto">
            <a:xfrm>
              <a:off x="1587500" y="4972050"/>
              <a:ext cx="152400" cy="150813"/>
            </a:xfrm>
            <a:custGeom>
              <a:avLst/>
              <a:gdLst>
                <a:gd name="T0" fmla="*/ 39 w 96"/>
                <a:gd name="T1" fmla="*/ 8 h 95"/>
                <a:gd name="T2" fmla="*/ 39 w 96"/>
                <a:gd name="T3" fmla="*/ 4 h 95"/>
                <a:gd name="T4" fmla="*/ 39 w 96"/>
                <a:gd name="T5" fmla="*/ 0 h 95"/>
                <a:gd name="T6" fmla="*/ 35 w 96"/>
                <a:gd name="T7" fmla="*/ 0 h 95"/>
                <a:gd name="T8" fmla="*/ 26 w 96"/>
                <a:gd name="T9" fmla="*/ 8 h 95"/>
                <a:gd name="T10" fmla="*/ 5 w 96"/>
                <a:gd name="T11" fmla="*/ 21 h 95"/>
                <a:gd name="T12" fmla="*/ 26 w 96"/>
                <a:gd name="T13" fmla="*/ 30 h 95"/>
                <a:gd name="T14" fmla="*/ 39 w 96"/>
                <a:gd name="T15" fmla="*/ 21 h 95"/>
                <a:gd name="T16" fmla="*/ 57 w 96"/>
                <a:gd name="T17" fmla="*/ 30 h 95"/>
                <a:gd name="T18" fmla="*/ 70 w 96"/>
                <a:gd name="T19" fmla="*/ 21 h 95"/>
                <a:gd name="T20" fmla="*/ 92 w 96"/>
                <a:gd name="T21" fmla="*/ 8 h 95"/>
                <a:gd name="T22" fmla="*/ 70 w 96"/>
                <a:gd name="T23" fmla="*/ 8 h 95"/>
                <a:gd name="T24" fmla="*/ 70 w 96"/>
                <a:gd name="T25" fmla="*/ 4 h 95"/>
                <a:gd name="T26" fmla="*/ 70 w 96"/>
                <a:gd name="T27" fmla="*/ 0 h 95"/>
                <a:gd name="T28" fmla="*/ 65 w 96"/>
                <a:gd name="T29" fmla="*/ 0 h 95"/>
                <a:gd name="T30" fmla="*/ 57 w 96"/>
                <a:gd name="T31" fmla="*/ 8 h 95"/>
                <a:gd name="T32" fmla="*/ 39 w 96"/>
                <a:gd name="T33" fmla="*/ 8 h 95"/>
                <a:gd name="T34" fmla="*/ 83 w 96"/>
                <a:gd name="T35" fmla="*/ 35 h 95"/>
                <a:gd name="T36" fmla="*/ 79 w 96"/>
                <a:gd name="T37" fmla="*/ 26 h 95"/>
                <a:gd name="T38" fmla="*/ 74 w 96"/>
                <a:gd name="T39" fmla="*/ 26 h 95"/>
                <a:gd name="T40" fmla="*/ 70 w 96"/>
                <a:gd name="T41" fmla="*/ 30 h 95"/>
                <a:gd name="T42" fmla="*/ 70 w 96"/>
                <a:gd name="T43" fmla="*/ 30 h 95"/>
                <a:gd name="T44" fmla="*/ 57 w 96"/>
                <a:gd name="T45" fmla="*/ 35 h 95"/>
                <a:gd name="T46" fmla="*/ 57 w 96"/>
                <a:gd name="T47" fmla="*/ 30 h 95"/>
                <a:gd name="T48" fmla="*/ 57 w 96"/>
                <a:gd name="T49" fmla="*/ 30 h 95"/>
                <a:gd name="T50" fmla="*/ 48 w 96"/>
                <a:gd name="T51" fmla="*/ 30 h 95"/>
                <a:gd name="T52" fmla="*/ 44 w 96"/>
                <a:gd name="T53" fmla="*/ 30 h 95"/>
                <a:gd name="T54" fmla="*/ 44 w 96"/>
                <a:gd name="T55" fmla="*/ 35 h 95"/>
                <a:gd name="T56" fmla="*/ 13 w 96"/>
                <a:gd name="T57" fmla="*/ 56 h 95"/>
                <a:gd name="T58" fmla="*/ 9 w 96"/>
                <a:gd name="T59" fmla="*/ 78 h 95"/>
                <a:gd name="T60" fmla="*/ 0 w 96"/>
                <a:gd name="T61" fmla="*/ 91 h 95"/>
                <a:gd name="T62" fmla="*/ 13 w 96"/>
                <a:gd name="T63" fmla="*/ 91 h 95"/>
                <a:gd name="T64" fmla="*/ 13 w 96"/>
                <a:gd name="T65" fmla="*/ 95 h 95"/>
                <a:gd name="T66" fmla="*/ 26 w 96"/>
                <a:gd name="T67" fmla="*/ 56 h 95"/>
                <a:gd name="T68" fmla="*/ 44 w 96"/>
                <a:gd name="T69" fmla="*/ 48 h 95"/>
                <a:gd name="T70" fmla="*/ 52 w 96"/>
                <a:gd name="T71" fmla="*/ 69 h 95"/>
                <a:gd name="T72" fmla="*/ 31 w 96"/>
                <a:gd name="T73" fmla="*/ 82 h 95"/>
                <a:gd name="T74" fmla="*/ 35 w 96"/>
                <a:gd name="T75" fmla="*/ 91 h 95"/>
                <a:gd name="T76" fmla="*/ 39 w 96"/>
                <a:gd name="T77" fmla="*/ 87 h 95"/>
                <a:gd name="T78" fmla="*/ 57 w 96"/>
                <a:gd name="T79" fmla="*/ 82 h 95"/>
                <a:gd name="T80" fmla="*/ 70 w 96"/>
                <a:gd name="T81" fmla="*/ 91 h 95"/>
                <a:gd name="T82" fmla="*/ 83 w 96"/>
                <a:gd name="T83" fmla="*/ 95 h 95"/>
                <a:gd name="T84" fmla="*/ 96 w 96"/>
                <a:gd name="T85" fmla="*/ 78 h 95"/>
                <a:gd name="T86" fmla="*/ 92 w 96"/>
                <a:gd name="T87" fmla="*/ 78 h 95"/>
                <a:gd name="T88" fmla="*/ 83 w 96"/>
                <a:gd name="T89" fmla="*/ 74 h 95"/>
                <a:gd name="T90" fmla="*/ 83 w 96"/>
                <a:gd name="T91" fmla="*/ 74 h 95"/>
                <a:gd name="T92" fmla="*/ 83 w 96"/>
                <a:gd name="T93" fmla="*/ 82 h 95"/>
                <a:gd name="T94" fmla="*/ 74 w 96"/>
                <a:gd name="T95" fmla="*/ 82 h 95"/>
                <a:gd name="T96" fmla="*/ 65 w 96"/>
                <a:gd name="T97" fmla="*/ 74 h 95"/>
                <a:gd name="T98" fmla="*/ 83 w 96"/>
                <a:gd name="T99" fmla="*/ 56 h 95"/>
                <a:gd name="T100" fmla="*/ 74 w 96"/>
                <a:gd name="T101" fmla="*/ 48 h 95"/>
                <a:gd name="T102" fmla="*/ 61 w 96"/>
                <a:gd name="T103" fmla="*/ 61 h 95"/>
                <a:gd name="T104" fmla="*/ 92 w 96"/>
                <a:gd name="T105" fmla="*/ 48 h 95"/>
                <a:gd name="T106" fmla="*/ 79 w 96"/>
                <a:gd name="T107" fmla="*/ 35 h 95"/>
                <a:gd name="T108" fmla="*/ 83 w 96"/>
                <a:gd name="T109" fmla="*/ 35 h 95"/>
                <a:gd name="T110" fmla="*/ 83 w 96"/>
                <a:gd name="T111" fmla="*/ 35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6" h="95">
                  <a:moveTo>
                    <a:pt x="39" y="8"/>
                  </a:moveTo>
                  <a:lnTo>
                    <a:pt x="39" y="8"/>
                  </a:lnTo>
                  <a:lnTo>
                    <a:pt x="39" y="4"/>
                  </a:lnTo>
                  <a:lnTo>
                    <a:pt x="39" y="0"/>
                  </a:lnTo>
                  <a:lnTo>
                    <a:pt x="35" y="0"/>
                  </a:lnTo>
                  <a:lnTo>
                    <a:pt x="26" y="0"/>
                  </a:lnTo>
                  <a:lnTo>
                    <a:pt x="26" y="8"/>
                  </a:lnTo>
                  <a:lnTo>
                    <a:pt x="5" y="8"/>
                  </a:lnTo>
                  <a:lnTo>
                    <a:pt x="5" y="21"/>
                  </a:lnTo>
                  <a:lnTo>
                    <a:pt x="26" y="21"/>
                  </a:lnTo>
                  <a:lnTo>
                    <a:pt x="26" y="30"/>
                  </a:lnTo>
                  <a:lnTo>
                    <a:pt x="39" y="30"/>
                  </a:lnTo>
                  <a:lnTo>
                    <a:pt x="39" y="21"/>
                  </a:lnTo>
                  <a:lnTo>
                    <a:pt x="57" y="21"/>
                  </a:lnTo>
                  <a:lnTo>
                    <a:pt x="57" y="30"/>
                  </a:lnTo>
                  <a:lnTo>
                    <a:pt x="70" y="30"/>
                  </a:lnTo>
                  <a:lnTo>
                    <a:pt x="70" y="21"/>
                  </a:lnTo>
                  <a:lnTo>
                    <a:pt x="92" y="21"/>
                  </a:lnTo>
                  <a:lnTo>
                    <a:pt x="92" y="8"/>
                  </a:lnTo>
                  <a:lnTo>
                    <a:pt x="70" y="8"/>
                  </a:lnTo>
                  <a:lnTo>
                    <a:pt x="70" y="4"/>
                  </a:lnTo>
                  <a:lnTo>
                    <a:pt x="70" y="0"/>
                  </a:lnTo>
                  <a:lnTo>
                    <a:pt x="65" y="0"/>
                  </a:lnTo>
                  <a:lnTo>
                    <a:pt x="57" y="0"/>
                  </a:lnTo>
                  <a:lnTo>
                    <a:pt x="57" y="8"/>
                  </a:lnTo>
                  <a:lnTo>
                    <a:pt x="39" y="8"/>
                  </a:lnTo>
                  <a:close/>
                  <a:moveTo>
                    <a:pt x="83" y="35"/>
                  </a:moveTo>
                  <a:lnTo>
                    <a:pt x="83" y="35"/>
                  </a:lnTo>
                  <a:lnTo>
                    <a:pt x="79" y="26"/>
                  </a:lnTo>
                  <a:lnTo>
                    <a:pt x="74" y="26"/>
                  </a:lnTo>
                  <a:lnTo>
                    <a:pt x="70" y="30"/>
                  </a:lnTo>
                  <a:lnTo>
                    <a:pt x="74" y="35"/>
                  </a:lnTo>
                  <a:lnTo>
                    <a:pt x="57" y="35"/>
                  </a:lnTo>
                  <a:lnTo>
                    <a:pt x="57" y="30"/>
                  </a:lnTo>
                  <a:lnTo>
                    <a:pt x="48" y="30"/>
                  </a:lnTo>
                  <a:lnTo>
                    <a:pt x="44" y="30"/>
                  </a:lnTo>
                  <a:lnTo>
                    <a:pt x="44" y="35"/>
                  </a:lnTo>
                  <a:lnTo>
                    <a:pt x="13" y="35"/>
                  </a:lnTo>
                  <a:lnTo>
                    <a:pt x="13" y="56"/>
                  </a:lnTo>
                  <a:lnTo>
                    <a:pt x="9" y="78"/>
                  </a:lnTo>
                  <a:lnTo>
                    <a:pt x="0" y="91"/>
                  </a:lnTo>
                  <a:lnTo>
                    <a:pt x="13" y="91"/>
                  </a:lnTo>
                  <a:lnTo>
                    <a:pt x="13" y="95"/>
                  </a:lnTo>
                  <a:lnTo>
                    <a:pt x="22" y="78"/>
                  </a:lnTo>
                  <a:lnTo>
                    <a:pt x="26" y="56"/>
                  </a:lnTo>
                  <a:lnTo>
                    <a:pt x="26" y="48"/>
                  </a:lnTo>
                  <a:lnTo>
                    <a:pt x="44" y="48"/>
                  </a:lnTo>
                  <a:lnTo>
                    <a:pt x="52" y="69"/>
                  </a:lnTo>
                  <a:lnTo>
                    <a:pt x="31" y="82"/>
                  </a:lnTo>
                  <a:lnTo>
                    <a:pt x="35" y="91"/>
                  </a:lnTo>
                  <a:lnTo>
                    <a:pt x="39" y="87"/>
                  </a:lnTo>
                  <a:lnTo>
                    <a:pt x="57" y="82"/>
                  </a:lnTo>
                  <a:lnTo>
                    <a:pt x="70" y="91"/>
                  </a:lnTo>
                  <a:lnTo>
                    <a:pt x="83" y="95"/>
                  </a:lnTo>
                  <a:lnTo>
                    <a:pt x="92" y="91"/>
                  </a:lnTo>
                  <a:lnTo>
                    <a:pt x="96" y="78"/>
                  </a:lnTo>
                  <a:lnTo>
                    <a:pt x="92" y="78"/>
                  </a:lnTo>
                  <a:lnTo>
                    <a:pt x="83" y="74"/>
                  </a:lnTo>
                  <a:lnTo>
                    <a:pt x="83" y="82"/>
                  </a:lnTo>
                  <a:lnTo>
                    <a:pt x="74" y="82"/>
                  </a:lnTo>
                  <a:lnTo>
                    <a:pt x="65" y="74"/>
                  </a:lnTo>
                  <a:lnTo>
                    <a:pt x="83" y="56"/>
                  </a:lnTo>
                  <a:lnTo>
                    <a:pt x="74" y="48"/>
                  </a:lnTo>
                  <a:lnTo>
                    <a:pt x="61" y="61"/>
                  </a:lnTo>
                  <a:lnTo>
                    <a:pt x="57" y="48"/>
                  </a:lnTo>
                  <a:lnTo>
                    <a:pt x="92" y="48"/>
                  </a:lnTo>
                  <a:lnTo>
                    <a:pt x="92" y="35"/>
                  </a:lnTo>
                  <a:lnTo>
                    <a:pt x="79" y="35"/>
                  </a:lnTo>
                  <a:lnTo>
                    <a:pt x="8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1" name="Freeform 67"/>
            <p:cNvSpPr>
              <a:spLocks noEditPoints="1"/>
            </p:cNvSpPr>
            <p:nvPr/>
          </p:nvSpPr>
          <p:spPr bwMode="auto">
            <a:xfrm>
              <a:off x="1754188" y="4972050"/>
              <a:ext cx="138112" cy="150813"/>
            </a:xfrm>
            <a:custGeom>
              <a:avLst/>
              <a:gdLst>
                <a:gd name="T0" fmla="*/ 48 w 87"/>
                <a:gd name="T1" fmla="*/ 4 h 95"/>
                <a:gd name="T2" fmla="*/ 48 w 87"/>
                <a:gd name="T3" fmla="*/ 4 h 95"/>
                <a:gd name="T4" fmla="*/ 48 w 87"/>
                <a:gd name="T5" fmla="*/ 4 h 95"/>
                <a:gd name="T6" fmla="*/ 48 w 87"/>
                <a:gd name="T7" fmla="*/ 4 h 95"/>
                <a:gd name="T8" fmla="*/ 48 w 87"/>
                <a:gd name="T9" fmla="*/ 4 h 95"/>
                <a:gd name="T10" fmla="*/ 48 w 87"/>
                <a:gd name="T11" fmla="*/ 4 h 95"/>
                <a:gd name="T12" fmla="*/ 39 w 87"/>
                <a:gd name="T13" fmla="*/ 0 h 95"/>
                <a:gd name="T14" fmla="*/ 34 w 87"/>
                <a:gd name="T15" fmla="*/ 0 h 95"/>
                <a:gd name="T16" fmla="*/ 34 w 87"/>
                <a:gd name="T17" fmla="*/ 0 h 95"/>
                <a:gd name="T18" fmla="*/ 21 w 87"/>
                <a:gd name="T19" fmla="*/ 21 h 95"/>
                <a:gd name="T20" fmla="*/ 4 w 87"/>
                <a:gd name="T21" fmla="*/ 39 h 95"/>
                <a:gd name="T22" fmla="*/ 4 w 87"/>
                <a:gd name="T23" fmla="*/ 39 h 95"/>
                <a:gd name="T24" fmla="*/ 17 w 87"/>
                <a:gd name="T25" fmla="*/ 48 h 95"/>
                <a:gd name="T26" fmla="*/ 17 w 87"/>
                <a:gd name="T27" fmla="*/ 48 h 95"/>
                <a:gd name="T28" fmla="*/ 39 w 87"/>
                <a:gd name="T29" fmla="*/ 21 h 95"/>
                <a:gd name="T30" fmla="*/ 65 w 87"/>
                <a:gd name="T31" fmla="*/ 21 h 95"/>
                <a:gd name="T32" fmla="*/ 65 w 87"/>
                <a:gd name="T33" fmla="*/ 21 h 95"/>
                <a:gd name="T34" fmla="*/ 52 w 87"/>
                <a:gd name="T35" fmla="*/ 39 h 95"/>
                <a:gd name="T36" fmla="*/ 52 w 87"/>
                <a:gd name="T37" fmla="*/ 39 h 95"/>
                <a:gd name="T38" fmla="*/ 39 w 87"/>
                <a:gd name="T39" fmla="*/ 26 h 95"/>
                <a:gd name="T40" fmla="*/ 39 w 87"/>
                <a:gd name="T41" fmla="*/ 26 h 95"/>
                <a:gd name="T42" fmla="*/ 39 w 87"/>
                <a:gd name="T43" fmla="*/ 30 h 95"/>
                <a:gd name="T44" fmla="*/ 39 w 87"/>
                <a:gd name="T45" fmla="*/ 30 h 95"/>
                <a:gd name="T46" fmla="*/ 30 w 87"/>
                <a:gd name="T47" fmla="*/ 39 h 95"/>
                <a:gd name="T48" fmla="*/ 30 w 87"/>
                <a:gd name="T49" fmla="*/ 39 h 95"/>
                <a:gd name="T50" fmla="*/ 39 w 87"/>
                <a:gd name="T51" fmla="*/ 48 h 95"/>
                <a:gd name="T52" fmla="*/ 39 w 87"/>
                <a:gd name="T53" fmla="*/ 48 h 95"/>
                <a:gd name="T54" fmla="*/ 21 w 87"/>
                <a:gd name="T55" fmla="*/ 56 h 95"/>
                <a:gd name="T56" fmla="*/ 0 w 87"/>
                <a:gd name="T57" fmla="*/ 61 h 95"/>
                <a:gd name="T58" fmla="*/ 0 w 87"/>
                <a:gd name="T59" fmla="*/ 61 h 95"/>
                <a:gd name="T60" fmla="*/ 8 w 87"/>
                <a:gd name="T61" fmla="*/ 74 h 95"/>
                <a:gd name="T62" fmla="*/ 8 w 87"/>
                <a:gd name="T63" fmla="*/ 74 h 95"/>
                <a:gd name="T64" fmla="*/ 21 w 87"/>
                <a:gd name="T65" fmla="*/ 69 h 95"/>
                <a:gd name="T66" fmla="*/ 21 w 87"/>
                <a:gd name="T67" fmla="*/ 95 h 95"/>
                <a:gd name="T68" fmla="*/ 34 w 87"/>
                <a:gd name="T69" fmla="*/ 95 h 95"/>
                <a:gd name="T70" fmla="*/ 34 w 87"/>
                <a:gd name="T71" fmla="*/ 91 h 95"/>
                <a:gd name="T72" fmla="*/ 69 w 87"/>
                <a:gd name="T73" fmla="*/ 91 h 95"/>
                <a:gd name="T74" fmla="*/ 69 w 87"/>
                <a:gd name="T75" fmla="*/ 95 h 95"/>
                <a:gd name="T76" fmla="*/ 82 w 87"/>
                <a:gd name="T77" fmla="*/ 95 h 95"/>
                <a:gd name="T78" fmla="*/ 82 w 87"/>
                <a:gd name="T79" fmla="*/ 52 h 95"/>
                <a:gd name="T80" fmla="*/ 52 w 87"/>
                <a:gd name="T81" fmla="*/ 52 h 95"/>
                <a:gd name="T82" fmla="*/ 52 w 87"/>
                <a:gd name="T83" fmla="*/ 52 h 95"/>
                <a:gd name="T84" fmla="*/ 74 w 87"/>
                <a:gd name="T85" fmla="*/ 35 h 95"/>
                <a:gd name="T86" fmla="*/ 87 w 87"/>
                <a:gd name="T87" fmla="*/ 8 h 95"/>
                <a:gd name="T88" fmla="*/ 43 w 87"/>
                <a:gd name="T89" fmla="*/ 8 h 95"/>
                <a:gd name="T90" fmla="*/ 43 w 87"/>
                <a:gd name="T91" fmla="*/ 8 h 95"/>
                <a:gd name="T92" fmla="*/ 43 w 87"/>
                <a:gd name="T93" fmla="*/ 8 h 95"/>
                <a:gd name="T94" fmla="*/ 48 w 87"/>
                <a:gd name="T95" fmla="*/ 4 h 95"/>
                <a:gd name="T96" fmla="*/ 48 w 87"/>
                <a:gd name="T97" fmla="*/ 4 h 95"/>
                <a:gd name="T98" fmla="*/ 48 w 87"/>
                <a:gd name="T99" fmla="*/ 4 h 95"/>
                <a:gd name="T100" fmla="*/ 69 w 87"/>
                <a:gd name="T101" fmla="*/ 65 h 95"/>
                <a:gd name="T102" fmla="*/ 69 w 87"/>
                <a:gd name="T103" fmla="*/ 78 h 95"/>
                <a:gd name="T104" fmla="*/ 34 w 87"/>
                <a:gd name="T105" fmla="*/ 78 h 95"/>
                <a:gd name="T106" fmla="*/ 34 w 87"/>
                <a:gd name="T107" fmla="*/ 65 h 95"/>
                <a:gd name="T108" fmla="*/ 69 w 87"/>
                <a:gd name="T109" fmla="*/ 65 h 95"/>
                <a:gd name="T110" fmla="*/ 69 w 87"/>
                <a:gd name="T111" fmla="*/ 65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7" h="95">
                  <a:moveTo>
                    <a:pt x="48" y="4"/>
                  </a:moveTo>
                  <a:lnTo>
                    <a:pt x="48" y="4"/>
                  </a:lnTo>
                  <a:lnTo>
                    <a:pt x="39" y="0"/>
                  </a:lnTo>
                  <a:lnTo>
                    <a:pt x="34" y="0"/>
                  </a:lnTo>
                  <a:lnTo>
                    <a:pt x="21" y="21"/>
                  </a:lnTo>
                  <a:lnTo>
                    <a:pt x="4" y="39"/>
                  </a:lnTo>
                  <a:lnTo>
                    <a:pt x="17" y="48"/>
                  </a:lnTo>
                  <a:lnTo>
                    <a:pt x="39" y="21"/>
                  </a:lnTo>
                  <a:lnTo>
                    <a:pt x="65" y="21"/>
                  </a:lnTo>
                  <a:lnTo>
                    <a:pt x="52" y="39"/>
                  </a:lnTo>
                  <a:lnTo>
                    <a:pt x="39" y="26"/>
                  </a:lnTo>
                  <a:lnTo>
                    <a:pt x="39" y="30"/>
                  </a:lnTo>
                  <a:lnTo>
                    <a:pt x="30" y="39"/>
                  </a:lnTo>
                  <a:lnTo>
                    <a:pt x="39" y="48"/>
                  </a:lnTo>
                  <a:lnTo>
                    <a:pt x="21" y="56"/>
                  </a:lnTo>
                  <a:lnTo>
                    <a:pt x="0" y="61"/>
                  </a:lnTo>
                  <a:lnTo>
                    <a:pt x="8" y="74"/>
                  </a:lnTo>
                  <a:lnTo>
                    <a:pt x="21" y="69"/>
                  </a:lnTo>
                  <a:lnTo>
                    <a:pt x="21" y="95"/>
                  </a:lnTo>
                  <a:lnTo>
                    <a:pt x="34" y="95"/>
                  </a:lnTo>
                  <a:lnTo>
                    <a:pt x="34" y="91"/>
                  </a:lnTo>
                  <a:lnTo>
                    <a:pt x="69" y="91"/>
                  </a:lnTo>
                  <a:lnTo>
                    <a:pt x="69" y="95"/>
                  </a:lnTo>
                  <a:lnTo>
                    <a:pt x="82" y="95"/>
                  </a:lnTo>
                  <a:lnTo>
                    <a:pt x="82" y="52"/>
                  </a:lnTo>
                  <a:lnTo>
                    <a:pt x="52" y="52"/>
                  </a:lnTo>
                  <a:lnTo>
                    <a:pt x="74" y="35"/>
                  </a:lnTo>
                  <a:lnTo>
                    <a:pt x="87" y="8"/>
                  </a:lnTo>
                  <a:lnTo>
                    <a:pt x="43" y="8"/>
                  </a:lnTo>
                  <a:lnTo>
                    <a:pt x="48" y="4"/>
                  </a:lnTo>
                  <a:close/>
                  <a:moveTo>
                    <a:pt x="69" y="65"/>
                  </a:moveTo>
                  <a:lnTo>
                    <a:pt x="69" y="78"/>
                  </a:lnTo>
                  <a:lnTo>
                    <a:pt x="34" y="78"/>
                  </a:lnTo>
                  <a:lnTo>
                    <a:pt x="34" y="65"/>
                  </a:lnTo>
                  <a:lnTo>
                    <a:pt x="6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2" name="Freeform 68"/>
            <p:cNvSpPr>
              <a:spLocks/>
            </p:cNvSpPr>
            <p:nvPr/>
          </p:nvSpPr>
          <p:spPr bwMode="auto">
            <a:xfrm>
              <a:off x="1925638" y="4972050"/>
              <a:ext cx="146050" cy="150813"/>
            </a:xfrm>
            <a:custGeom>
              <a:avLst/>
              <a:gdLst>
                <a:gd name="T0" fmla="*/ 53 w 92"/>
                <a:gd name="T1" fmla="*/ 13 h 95"/>
                <a:gd name="T2" fmla="*/ 53 w 92"/>
                <a:gd name="T3" fmla="*/ 13 h 95"/>
                <a:gd name="T4" fmla="*/ 53 w 92"/>
                <a:gd name="T5" fmla="*/ 8 h 95"/>
                <a:gd name="T6" fmla="*/ 53 w 92"/>
                <a:gd name="T7" fmla="*/ 8 h 95"/>
                <a:gd name="T8" fmla="*/ 48 w 92"/>
                <a:gd name="T9" fmla="*/ 0 h 95"/>
                <a:gd name="T10" fmla="*/ 48 w 92"/>
                <a:gd name="T11" fmla="*/ 0 h 95"/>
                <a:gd name="T12" fmla="*/ 44 w 92"/>
                <a:gd name="T13" fmla="*/ 0 h 95"/>
                <a:gd name="T14" fmla="*/ 44 w 92"/>
                <a:gd name="T15" fmla="*/ 0 h 95"/>
                <a:gd name="T16" fmla="*/ 35 w 92"/>
                <a:gd name="T17" fmla="*/ 4 h 95"/>
                <a:gd name="T18" fmla="*/ 35 w 92"/>
                <a:gd name="T19" fmla="*/ 4 h 95"/>
                <a:gd name="T20" fmla="*/ 40 w 92"/>
                <a:gd name="T21" fmla="*/ 17 h 95"/>
                <a:gd name="T22" fmla="*/ 0 w 92"/>
                <a:gd name="T23" fmla="*/ 17 h 95"/>
                <a:gd name="T24" fmla="*/ 0 w 92"/>
                <a:gd name="T25" fmla="*/ 26 h 95"/>
                <a:gd name="T26" fmla="*/ 40 w 92"/>
                <a:gd name="T27" fmla="*/ 26 h 95"/>
                <a:gd name="T28" fmla="*/ 40 w 92"/>
                <a:gd name="T29" fmla="*/ 39 h 95"/>
                <a:gd name="T30" fmla="*/ 9 w 92"/>
                <a:gd name="T31" fmla="*/ 39 h 95"/>
                <a:gd name="T32" fmla="*/ 9 w 92"/>
                <a:gd name="T33" fmla="*/ 87 h 95"/>
                <a:gd name="T34" fmla="*/ 22 w 92"/>
                <a:gd name="T35" fmla="*/ 87 h 95"/>
                <a:gd name="T36" fmla="*/ 22 w 92"/>
                <a:gd name="T37" fmla="*/ 48 h 95"/>
                <a:gd name="T38" fmla="*/ 40 w 92"/>
                <a:gd name="T39" fmla="*/ 48 h 95"/>
                <a:gd name="T40" fmla="*/ 40 w 92"/>
                <a:gd name="T41" fmla="*/ 95 h 95"/>
                <a:gd name="T42" fmla="*/ 53 w 92"/>
                <a:gd name="T43" fmla="*/ 95 h 95"/>
                <a:gd name="T44" fmla="*/ 53 w 92"/>
                <a:gd name="T45" fmla="*/ 48 h 95"/>
                <a:gd name="T46" fmla="*/ 66 w 92"/>
                <a:gd name="T47" fmla="*/ 48 h 95"/>
                <a:gd name="T48" fmla="*/ 66 w 92"/>
                <a:gd name="T49" fmla="*/ 69 h 95"/>
                <a:gd name="T50" fmla="*/ 66 w 92"/>
                <a:gd name="T51" fmla="*/ 69 h 95"/>
                <a:gd name="T52" fmla="*/ 61 w 92"/>
                <a:gd name="T53" fmla="*/ 74 h 95"/>
                <a:gd name="T54" fmla="*/ 57 w 92"/>
                <a:gd name="T55" fmla="*/ 74 h 95"/>
                <a:gd name="T56" fmla="*/ 57 w 92"/>
                <a:gd name="T57" fmla="*/ 74 h 95"/>
                <a:gd name="T58" fmla="*/ 57 w 92"/>
                <a:gd name="T59" fmla="*/ 87 h 95"/>
                <a:gd name="T60" fmla="*/ 57 w 92"/>
                <a:gd name="T61" fmla="*/ 87 h 95"/>
                <a:gd name="T62" fmla="*/ 74 w 92"/>
                <a:gd name="T63" fmla="*/ 82 h 95"/>
                <a:gd name="T64" fmla="*/ 79 w 92"/>
                <a:gd name="T65" fmla="*/ 82 h 95"/>
                <a:gd name="T66" fmla="*/ 79 w 92"/>
                <a:gd name="T67" fmla="*/ 78 h 95"/>
                <a:gd name="T68" fmla="*/ 79 w 92"/>
                <a:gd name="T69" fmla="*/ 39 h 95"/>
                <a:gd name="T70" fmla="*/ 53 w 92"/>
                <a:gd name="T71" fmla="*/ 39 h 95"/>
                <a:gd name="T72" fmla="*/ 53 w 92"/>
                <a:gd name="T73" fmla="*/ 26 h 95"/>
                <a:gd name="T74" fmla="*/ 92 w 92"/>
                <a:gd name="T75" fmla="*/ 26 h 95"/>
                <a:gd name="T76" fmla="*/ 92 w 92"/>
                <a:gd name="T77" fmla="*/ 17 h 95"/>
                <a:gd name="T78" fmla="*/ 44 w 92"/>
                <a:gd name="T79" fmla="*/ 17 h 95"/>
                <a:gd name="T80" fmla="*/ 44 w 92"/>
                <a:gd name="T81" fmla="*/ 17 h 95"/>
                <a:gd name="T82" fmla="*/ 53 w 92"/>
                <a:gd name="T83" fmla="*/ 13 h 95"/>
                <a:gd name="T84" fmla="*/ 53 w 92"/>
                <a:gd name="T85" fmla="*/ 13 h 95"/>
                <a:gd name="T86" fmla="*/ 53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3" y="13"/>
                  </a:moveTo>
                  <a:lnTo>
                    <a:pt x="53" y="13"/>
                  </a:lnTo>
                  <a:lnTo>
                    <a:pt x="53" y="8"/>
                  </a:lnTo>
                  <a:lnTo>
                    <a:pt x="48" y="0"/>
                  </a:lnTo>
                  <a:lnTo>
                    <a:pt x="44" y="0"/>
                  </a:lnTo>
                  <a:lnTo>
                    <a:pt x="35" y="4"/>
                  </a:lnTo>
                  <a:lnTo>
                    <a:pt x="40" y="17"/>
                  </a:lnTo>
                  <a:lnTo>
                    <a:pt x="0" y="17"/>
                  </a:lnTo>
                  <a:lnTo>
                    <a:pt x="0" y="26"/>
                  </a:lnTo>
                  <a:lnTo>
                    <a:pt x="40" y="26"/>
                  </a:lnTo>
                  <a:lnTo>
                    <a:pt x="40" y="39"/>
                  </a:lnTo>
                  <a:lnTo>
                    <a:pt x="9" y="39"/>
                  </a:lnTo>
                  <a:lnTo>
                    <a:pt x="9" y="87"/>
                  </a:lnTo>
                  <a:lnTo>
                    <a:pt x="22" y="87"/>
                  </a:lnTo>
                  <a:lnTo>
                    <a:pt x="22" y="48"/>
                  </a:lnTo>
                  <a:lnTo>
                    <a:pt x="40" y="48"/>
                  </a:lnTo>
                  <a:lnTo>
                    <a:pt x="40" y="95"/>
                  </a:lnTo>
                  <a:lnTo>
                    <a:pt x="53" y="95"/>
                  </a:lnTo>
                  <a:lnTo>
                    <a:pt x="53" y="48"/>
                  </a:lnTo>
                  <a:lnTo>
                    <a:pt x="66" y="48"/>
                  </a:lnTo>
                  <a:lnTo>
                    <a:pt x="66" y="69"/>
                  </a:lnTo>
                  <a:lnTo>
                    <a:pt x="61" y="74"/>
                  </a:lnTo>
                  <a:lnTo>
                    <a:pt x="57" y="74"/>
                  </a:lnTo>
                  <a:lnTo>
                    <a:pt x="57" y="87"/>
                  </a:lnTo>
                  <a:lnTo>
                    <a:pt x="74" y="82"/>
                  </a:lnTo>
                  <a:lnTo>
                    <a:pt x="79" y="82"/>
                  </a:lnTo>
                  <a:lnTo>
                    <a:pt x="79" y="78"/>
                  </a:lnTo>
                  <a:lnTo>
                    <a:pt x="79" y="39"/>
                  </a:lnTo>
                  <a:lnTo>
                    <a:pt x="53" y="39"/>
                  </a:lnTo>
                  <a:lnTo>
                    <a:pt x="53" y="26"/>
                  </a:lnTo>
                  <a:lnTo>
                    <a:pt x="92" y="26"/>
                  </a:lnTo>
                  <a:lnTo>
                    <a:pt x="92" y="17"/>
                  </a:lnTo>
                  <a:lnTo>
                    <a:pt x="44" y="17"/>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3" name="Freeform 69"/>
            <p:cNvSpPr>
              <a:spLocks noEditPoints="1"/>
            </p:cNvSpPr>
            <p:nvPr/>
          </p:nvSpPr>
          <p:spPr bwMode="auto">
            <a:xfrm>
              <a:off x="4670425" y="3832225"/>
              <a:ext cx="144462" cy="150813"/>
            </a:xfrm>
            <a:custGeom>
              <a:avLst/>
              <a:gdLst>
                <a:gd name="T0" fmla="*/ 21 w 91"/>
                <a:gd name="T1" fmla="*/ 26 h 95"/>
                <a:gd name="T2" fmla="*/ 21 w 91"/>
                <a:gd name="T3" fmla="*/ 26 h 95"/>
                <a:gd name="T4" fmla="*/ 13 w 91"/>
                <a:gd name="T5" fmla="*/ 39 h 95"/>
                <a:gd name="T6" fmla="*/ 8 w 91"/>
                <a:gd name="T7" fmla="*/ 43 h 95"/>
                <a:gd name="T8" fmla="*/ 4 w 91"/>
                <a:gd name="T9" fmla="*/ 43 h 95"/>
                <a:gd name="T10" fmla="*/ 8 w 91"/>
                <a:gd name="T11" fmla="*/ 56 h 95"/>
                <a:gd name="T12" fmla="*/ 17 w 91"/>
                <a:gd name="T13" fmla="*/ 56 h 95"/>
                <a:gd name="T14" fmla="*/ 43 w 91"/>
                <a:gd name="T15" fmla="*/ 78 h 95"/>
                <a:gd name="T16" fmla="*/ 39 w 91"/>
                <a:gd name="T17" fmla="*/ 82 h 95"/>
                <a:gd name="T18" fmla="*/ 30 w 91"/>
                <a:gd name="T19" fmla="*/ 82 h 95"/>
                <a:gd name="T20" fmla="*/ 34 w 91"/>
                <a:gd name="T21" fmla="*/ 95 h 95"/>
                <a:gd name="T22" fmla="*/ 52 w 91"/>
                <a:gd name="T23" fmla="*/ 91 h 95"/>
                <a:gd name="T24" fmla="*/ 56 w 91"/>
                <a:gd name="T25" fmla="*/ 87 h 95"/>
                <a:gd name="T26" fmla="*/ 82 w 91"/>
                <a:gd name="T27" fmla="*/ 56 h 95"/>
                <a:gd name="T28" fmla="*/ 56 w 91"/>
                <a:gd name="T29" fmla="*/ 43 h 95"/>
                <a:gd name="T30" fmla="*/ 56 w 91"/>
                <a:gd name="T31" fmla="*/ 39 h 95"/>
                <a:gd name="T32" fmla="*/ 56 w 91"/>
                <a:gd name="T33" fmla="*/ 34 h 95"/>
                <a:gd name="T34" fmla="*/ 56 w 91"/>
                <a:gd name="T35" fmla="*/ 30 h 95"/>
                <a:gd name="T36" fmla="*/ 43 w 91"/>
                <a:gd name="T37" fmla="*/ 30 h 95"/>
                <a:gd name="T38" fmla="*/ 26 w 91"/>
                <a:gd name="T39" fmla="*/ 43 h 95"/>
                <a:gd name="T40" fmla="*/ 87 w 91"/>
                <a:gd name="T41" fmla="*/ 26 h 95"/>
                <a:gd name="T42" fmla="*/ 39 w 91"/>
                <a:gd name="T43" fmla="*/ 13 h 95"/>
                <a:gd name="T44" fmla="*/ 43 w 91"/>
                <a:gd name="T45" fmla="*/ 8 h 95"/>
                <a:gd name="T46" fmla="*/ 47 w 91"/>
                <a:gd name="T47" fmla="*/ 4 h 95"/>
                <a:gd name="T48" fmla="*/ 47 w 91"/>
                <a:gd name="T49" fmla="*/ 4 h 95"/>
                <a:gd name="T50" fmla="*/ 30 w 91"/>
                <a:gd name="T51" fmla="*/ 0 h 95"/>
                <a:gd name="T52" fmla="*/ 26 w 91"/>
                <a:gd name="T53" fmla="*/ 13 h 95"/>
                <a:gd name="T54" fmla="*/ 0 w 91"/>
                <a:gd name="T55" fmla="*/ 26 h 95"/>
                <a:gd name="T56" fmla="*/ 21 w 91"/>
                <a:gd name="T57" fmla="*/ 26 h 95"/>
                <a:gd name="T58" fmla="*/ 78 w 91"/>
                <a:gd name="T59" fmla="*/ 91 h 95"/>
                <a:gd name="T60" fmla="*/ 91 w 91"/>
                <a:gd name="T61" fmla="*/ 82 h 95"/>
                <a:gd name="T62" fmla="*/ 82 w 91"/>
                <a:gd name="T63" fmla="*/ 74 h 95"/>
                <a:gd name="T64" fmla="*/ 60 w 91"/>
                <a:gd name="T65" fmla="*/ 65 h 95"/>
                <a:gd name="T66" fmla="*/ 78 w 91"/>
                <a:gd name="T67" fmla="*/ 91 h 95"/>
                <a:gd name="T68" fmla="*/ 78 w 91"/>
                <a:gd name="T69" fmla="*/ 91 h 95"/>
                <a:gd name="T70" fmla="*/ 8 w 91"/>
                <a:gd name="T71" fmla="*/ 91 h 95"/>
                <a:gd name="T72" fmla="*/ 30 w 91"/>
                <a:gd name="T73" fmla="*/ 65 h 95"/>
                <a:gd name="T74" fmla="*/ 17 w 91"/>
                <a:gd name="T75" fmla="*/ 60 h 95"/>
                <a:gd name="T76" fmla="*/ 0 w 91"/>
                <a:gd name="T77" fmla="*/ 87 h 95"/>
                <a:gd name="T78" fmla="*/ 8 w 91"/>
                <a:gd name="T79" fmla="*/ 91 h 95"/>
                <a:gd name="T80" fmla="*/ 8 w 91"/>
                <a:gd name="T81" fmla="*/ 91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95">
                  <a:moveTo>
                    <a:pt x="21" y="26"/>
                  </a:moveTo>
                  <a:lnTo>
                    <a:pt x="21" y="26"/>
                  </a:lnTo>
                  <a:lnTo>
                    <a:pt x="13" y="39"/>
                  </a:lnTo>
                  <a:lnTo>
                    <a:pt x="8" y="43"/>
                  </a:lnTo>
                  <a:lnTo>
                    <a:pt x="4" y="43"/>
                  </a:lnTo>
                  <a:lnTo>
                    <a:pt x="8" y="56"/>
                  </a:lnTo>
                  <a:lnTo>
                    <a:pt x="17" y="56"/>
                  </a:lnTo>
                  <a:lnTo>
                    <a:pt x="43" y="56"/>
                  </a:lnTo>
                  <a:lnTo>
                    <a:pt x="43" y="78"/>
                  </a:lnTo>
                  <a:lnTo>
                    <a:pt x="39" y="82"/>
                  </a:lnTo>
                  <a:lnTo>
                    <a:pt x="30" y="82"/>
                  </a:lnTo>
                  <a:lnTo>
                    <a:pt x="34" y="95"/>
                  </a:lnTo>
                  <a:lnTo>
                    <a:pt x="52" y="91"/>
                  </a:lnTo>
                  <a:lnTo>
                    <a:pt x="56" y="91"/>
                  </a:lnTo>
                  <a:lnTo>
                    <a:pt x="56" y="87"/>
                  </a:lnTo>
                  <a:lnTo>
                    <a:pt x="56" y="56"/>
                  </a:lnTo>
                  <a:lnTo>
                    <a:pt x="82" y="56"/>
                  </a:lnTo>
                  <a:lnTo>
                    <a:pt x="82" y="43"/>
                  </a:lnTo>
                  <a:lnTo>
                    <a:pt x="56" y="43"/>
                  </a:lnTo>
                  <a:lnTo>
                    <a:pt x="56" y="39"/>
                  </a:lnTo>
                  <a:lnTo>
                    <a:pt x="56" y="34"/>
                  </a:lnTo>
                  <a:lnTo>
                    <a:pt x="56" y="30"/>
                  </a:lnTo>
                  <a:lnTo>
                    <a:pt x="52" y="30"/>
                  </a:lnTo>
                  <a:lnTo>
                    <a:pt x="43" y="30"/>
                  </a:lnTo>
                  <a:lnTo>
                    <a:pt x="43" y="43"/>
                  </a:lnTo>
                  <a:lnTo>
                    <a:pt x="26" y="43"/>
                  </a:lnTo>
                  <a:lnTo>
                    <a:pt x="34" y="26"/>
                  </a:lnTo>
                  <a:lnTo>
                    <a:pt x="87" y="26"/>
                  </a:lnTo>
                  <a:lnTo>
                    <a:pt x="87" y="13"/>
                  </a:lnTo>
                  <a:lnTo>
                    <a:pt x="39" y="13"/>
                  </a:lnTo>
                  <a:lnTo>
                    <a:pt x="43" y="8"/>
                  </a:lnTo>
                  <a:lnTo>
                    <a:pt x="47" y="4"/>
                  </a:lnTo>
                  <a:lnTo>
                    <a:pt x="30" y="0"/>
                  </a:lnTo>
                  <a:lnTo>
                    <a:pt x="26" y="13"/>
                  </a:lnTo>
                  <a:lnTo>
                    <a:pt x="0" y="13"/>
                  </a:lnTo>
                  <a:lnTo>
                    <a:pt x="0" y="26"/>
                  </a:lnTo>
                  <a:lnTo>
                    <a:pt x="21" y="26"/>
                  </a:lnTo>
                  <a:close/>
                  <a:moveTo>
                    <a:pt x="78" y="91"/>
                  </a:moveTo>
                  <a:lnTo>
                    <a:pt x="91" y="82"/>
                  </a:lnTo>
                  <a:lnTo>
                    <a:pt x="82" y="74"/>
                  </a:lnTo>
                  <a:lnTo>
                    <a:pt x="69" y="56"/>
                  </a:lnTo>
                  <a:lnTo>
                    <a:pt x="60" y="65"/>
                  </a:lnTo>
                  <a:lnTo>
                    <a:pt x="78" y="91"/>
                  </a:lnTo>
                  <a:close/>
                  <a:moveTo>
                    <a:pt x="8" y="91"/>
                  </a:moveTo>
                  <a:lnTo>
                    <a:pt x="8" y="91"/>
                  </a:lnTo>
                  <a:lnTo>
                    <a:pt x="30" y="65"/>
                  </a:lnTo>
                  <a:lnTo>
                    <a:pt x="17" y="60"/>
                  </a:lnTo>
                  <a:lnTo>
                    <a:pt x="8" y="74"/>
                  </a:lnTo>
                  <a:lnTo>
                    <a:pt x="0" y="87"/>
                  </a:lnTo>
                  <a:lnTo>
                    <a:pt x="8"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4" name="Freeform 70"/>
            <p:cNvSpPr>
              <a:spLocks noEditPoints="1"/>
            </p:cNvSpPr>
            <p:nvPr/>
          </p:nvSpPr>
          <p:spPr bwMode="auto">
            <a:xfrm>
              <a:off x="4829175" y="3832225"/>
              <a:ext cx="144462" cy="150813"/>
            </a:xfrm>
            <a:custGeom>
              <a:avLst/>
              <a:gdLst>
                <a:gd name="T0" fmla="*/ 21 w 91"/>
                <a:gd name="T1" fmla="*/ 17 h 95"/>
                <a:gd name="T2" fmla="*/ 34 w 91"/>
                <a:gd name="T3" fmla="*/ 21 h 95"/>
                <a:gd name="T4" fmla="*/ 56 w 91"/>
                <a:gd name="T5" fmla="*/ 17 h 95"/>
                <a:gd name="T6" fmla="*/ 69 w 91"/>
                <a:gd name="T7" fmla="*/ 26 h 95"/>
                <a:gd name="T8" fmla="*/ 91 w 91"/>
                <a:gd name="T9" fmla="*/ 17 h 95"/>
                <a:gd name="T10" fmla="*/ 69 w 91"/>
                <a:gd name="T11" fmla="*/ 8 h 95"/>
                <a:gd name="T12" fmla="*/ 69 w 91"/>
                <a:gd name="T13" fmla="*/ 0 h 95"/>
                <a:gd name="T14" fmla="*/ 69 w 91"/>
                <a:gd name="T15" fmla="*/ 0 h 95"/>
                <a:gd name="T16" fmla="*/ 65 w 91"/>
                <a:gd name="T17" fmla="*/ 0 h 95"/>
                <a:gd name="T18" fmla="*/ 56 w 91"/>
                <a:gd name="T19" fmla="*/ 0 h 95"/>
                <a:gd name="T20" fmla="*/ 34 w 91"/>
                <a:gd name="T21" fmla="*/ 8 h 95"/>
                <a:gd name="T22" fmla="*/ 34 w 91"/>
                <a:gd name="T23" fmla="*/ 0 h 95"/>
                <a:gd name="T24" fmla="*/ 34 w 91"/>
                <a:gd name="T25" fmla="*/ 0 h 95"/>
                <a:gd name="T26" fmla="*/ 34 w 91"/>
                <a:gd name="T27" fmla="*/ 0 h 95"/>
                <a:gd name="T28" fmla="*/ 21 w 91"/>
                <a:gd name="T29" fmla="*/ 0 h 95"/>
                <a:gd name="T30" fmla="*/ 0 w 91"/>
                <a:gd name="T31" fmla="*/ 8 h 95"/>
                <a:gd name="T32" fmla="*/ 0 w 91"/>
                <a:gd name="T33" fmla="*/ 17 h 95"/>
                <a:gd name="T34" fmla="*/ 17 w 91"/>
                <a:gd name="T35" fmla="*/ 47 h 95"/>
                <a:gd name="T36" fmla="*/ 74 w 91"/>
                <a:gd name="T37" fmla="*/ 39 h 95"/>
                <a:gd name="T38" fmla="*/ 91 w 91"/>
                <a:gd name="T39" fmla="*/ 47 h 95"/>
                <a:gd name="T40" fmla="*/ 56 w 91"/>
                <a:gd name="T41" fmla="*/ 26 h 95"/>
                <a:gd name="T42" fmla="*/ 52 w 91"/>
                <a:gd name="T43" fmla="*/ 21 h 95"/>
                <a:gd name="T44" fmla="*/ 39 w 91"/>
                <a:gd name="T45" fmla="*/ 26 h 95"/>
                <a:gd name="T46" fmla="*/ 4 w 91"/>
                <a:gd name="T47" fmla="*/ 47 h 95"/>
                <a:gd name="T48" fmla="*/ 21 w 91"/>
                <a:gd name="T49" fmla="*/ 52 h 95"/>
                <a:gd name="T50" fmla="*/ 74 w 91"/>
                <a:gd name="T51" fmla="*/ 43 h 95"/>
                <a:gd name="T52" fmla="*/ 21 w 91"/>
                <a:gd name="T53" fmla="*/ 52 h 95"/>
                <a:gd name="T54" fmla="*/ 0 w 91"/>
                <a:gd name="T55" fmla="*/ 82 h 95"/>
                <a:gd name="T56" fmla="*/ 8 w 91"/>
                <a:gd name="T57" fmla="*/ 95 h 95"/>
                <a:gd name="T58" fmla="*/ 21 w 91"/>
                <a:gd name="T59" fmla="*/ 91 h 95"/>
                <a:gd name="T60" fmla="*/ 39 w 91"/>
                <a:gd name="T61" fmla="*/ 78 h 95"/>
                <a:gd name="T62" fmla="*/ 48 w 91"/>
                <a:gd name="T63" fmla="*/ 65 h 95"/>
                <a:gd name="T64" fmla="*/ 48 w 91"/>
                <a:gd name="T65" fmla="*/ 87 h 95"/>
                <a:gd name="T66" fmla="*/ 56 w 91"/>
                <a:gd name="T67" fmla="*/ 95 h 95"/>
                <a:gd name="T68" fmla="*/ 78 w 91"/>
                <a:gd name="T69" fmla="*/ 95 h 95"/>
                <a:gd name="T70" fmla="*/ 91 w 91"/>
                <a:gd name="T71" fmla="*/ 91 h 95"/>
                <a:gd name="T72" fmla="*/ 91 w 91"/>
                <a:gd name="T73" fmla="*/ 78 h 95"/>
                <a:gd name="T74" fmla="*/ 78 w 91"/>
                <a:gd name="T75" fmla="*/ 74 h 95"/>
                <a:gd name="T76" fmla="*/ 69 w 91"/>
                <a:gd name="T77" fmla="*/ 82 h 95"/>
                <a:gd name="T78" fmla="*/ 65 w 91"/>
                <a:gd name="T79" fmla="*/ 82 h 95"/>
                <a:gd name="T80" fmla="*/ 61 w 91"/>
                <a:gd name="T81" fmla="*/ 65 h 95"/>
                <a:gd name="T82" fmla="*/ 91 w 91"/>
                <a:gd name="T83" fmla="*/ 56 h 95"/>
                <a:gd name="T84" fmla="*/ 4 w 91"/>
                <a:gd name="T85" fmla="*/ 65 h 95"/>
                <a:gd name="T86" fmla="*/ 30 w 91"/>
                <a:gd name="T87" fmla="*/ 65 h 95"/>
                <a:gd name="T88" fmla="*/ 21 w 91"/>
                <a:gd name="T89" fmla="*/ 78 h 95"/>
                <a:gd name="T90" fmla="*/ 0 w 91"/>
                <a:gd name="T91" fmla="*/ 82 h 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 h="95">
                  <a:moveTo>
                    <a:pt x="0" y="17"/>
                  </a:moveTo>
                  <a:lnTo>
                    <a:pt x="21" y="17"/>
                  </a:lnTo>
                  <a:lnTo>
                    <a:pt x="21" y="21"/>
                  </a:lnTo>
                  <a:lnTo>
                    <a:pt x="34" y="21"/>
                  </a:lnTo>
                  <a:lnTo>
                    <a:pt x="34" y="17"/>
                  </a:lnTo>
                  <a:lnTo>
                    <a:pt x="56" y="17"/>
                  </a:lnTo>
                  <a:lnTo>
                    <a:pt x="56" y="26"/>
                  </a:lnTo>
                  <a:lnTo>
                    <a:pt x="69" y="26"/>
                  </a:lnTo>
                  <a:lnTo>
                    <a:pt x="69" y="17"/>
                  </a:lnTo>
                  <a:lnTo>
                    <a:pt x="91" y="17"/>
                  </a:lnTo>
                  <a:lnTo>
                    <a:pt x="91" y="8"/>
                  </a:lnTo>
                  <a:lnTo>
                    <a:pt x="69" y="8"/>
                  </a:lnTo>
                  <a:lnTo>
                    <a:pt x="69" y="0"/>
                  </a:lnTo>
                  <a:lnTo>
                    <a:pt x="65" y="0"/>
                  </a:lnTo>
                  <a:lnTo>
                    <a:pt x="56" y="0"/>
                  </a:lnTo>
                  <a:lnTo>
                    <a:pt x="56" y="8"/>
                  </a:lnTo>
                  <a:lnTo>
                    <a:pt x="34" y="8"/>
                  </a:lnTo>
                  <a:lnTo>
                    <a:pt x="34" y="0"/>
                  </a:lnTo>
                  <a:lnTo>
                    <a:pt x="21" y="0"/>
                  </a:lnTo>
                  <a:lnTo>
                    <a:pt x="21" y="8"/>
                  </a:lnTo>
                  <a:lnTo>
                    <a:pt x="0" y="8"/>
                  </a:lnTo>
                  <a:lnTo>
                    <a:pt x="0" y="17"/>
                  </a:lnTo>
                  <a:close/>
                  <a:moveTo>
                    <a:pt x="4" y="47"/>
                  </a:moveTo>
                  <a:lnTo>
                    <a:pt x="17" y="47"/>
                  </a:lnTo>
                  <a:lnTo>
                    <a:pt x="17" y="39"/>
                  </a:lnTo>
                  <a:lnTo>
                    <a:pt x="74" y="39"/>
                  </a:lnTo>
                  <a:lnTo>
                    <a:pt x="74" y="47"/>
                  </a:lnTo>
                  <a:lnTo>
                    <a:pt x="91" y="47"/>
                  </a:lnTo>
                  <a:lnTo>
                    <a:pt x="91" y="26"/>
                  </a:lnTo>
                  <a:lnTo>
                    <a:pt x="56" y="26"/>
                  </a:lnTo>
                  <a:lnTo>
                    <a:pt x="52" y="21"/>
                  </a:lnTo>
                  <a:lnTo>
                    <a:pt x="39" y="21"/>
                  </a:lnTo>
                  <a:lnTo>
                    <a:pt x="39" y="26"/>
                  </a:lnTo>
                  <a:lnTo>
                    <a:pt x="4" y="26"/>
                  </a:lnTo>
                  <a:lnTo>
                    <a:pt x="4" y="47"/>
                  </a:lnTo>
                  <a:close/>
                  <a:moveTo>
                    <a:pt x="21" y="52"/>
                  </a:moveTo>
                  <a:lnTo>
                    <a:pt x="74" y="52"/>
                  </a:lnTo>
                  <a:lnTo>
                    <a:pt x="74" y="43"/>
                  </a:lnTo>
                  <a:lnTo>
                    <a:pt x="21" y="43"/>
                  </a:lnTo>
                  <a:lnTo>
                    <a:pt x="21" y="52"/>
                  </a:lnTo>
                  <a:close/>
                  <a:moveTo>
                    <a:pt x="0" y="82"/>
                  </a:moveTo>
                  <a:lnTo>
                    <a:pt x="0" y="82"/>
                  </a:lnTo>
                  <a:lnTo>
                    <a:pt x="8" y="95"/>
                  </a:lnTo>
                  <a:lnTo>
                    <a:pt x="21" y="91"/>
                  </a:lnTo>
                  <a:lnTo>
                    <a:pt x="34" y="87"/>
                  </a:lnTo>
                  <a:lnTo>
                    <a:pt x="39" y="78"/>
                  </a:lnTo>
                  <a:lnTo>
                    <a:pt x="43" y="65"/>
                  </a:lnTo>
                  <a:lnTo>
                    <a:pt x="48" y="65"/>
                  </a:lnTo>
                  <a:lnTo>
                    <a:pt x="48" y="87"/>
                  </a:lnTo>
                  <a:lnTo>
                    <a:pt x="52" y="91"/>
                  </a:lnTo>
                  <a:lnTo>
                    <a:pt x="56" y="95"/>
                  </a:lnTo>
                  <a:lnTo>
                    <a:pt x="78" y="95"/>
                  </a:lnTo>
                  <a:lnTo>
                    <a:pt x="87" y="95"/>
                  </a:lnTo>
                  <a:lnTo>
                    <a:pt x="91" y="91"/>
                  </a:lnTo>
                  <a:lnTo>
                    <a:pt x="91" y="78"/>
                  </a:lnTo>
                  <a:lnTo>
                    <a:pt x="78" y="74"/>
                  </a:lnTo>
                  <a:lnTo>
                    <a:pt x="78" y="82"/>
                  </a:lnTo>
                  <a:lnTo>
                    <a:pt x="69" y="82"/>
                  </a:lnTo>
                  <a:lnTo>
                    <a:pt x="65" y="82"/>
                  </a:lnTo>
                  <a:lnTo>
                    <a:pt x="61" y="78"/>
                  </a:lnTo>
                  <a:lnTo>
                    <a:pt x="61" y="65"/>
                  </a:lnTo>
                  <a:lnTo>
                    <a:pt x="91" y="65"/>
                  </a:lnTo>
                  <a:lnTo>
                    <a:pt x="91" y="56"/>
                  </a:lnTo>
                  <a:lnTo>
                    <a:pt x="4" y="56"/>
                  </a:lnTo>
                  <a:lnTo>
                    <a:pt x="4" y="65"/>
                  </a:lnTo>
                  <a:lnTo>
                    <a:pt x="30" y="65"/>
                  </a:lnTo>
                  <a:lnTo>
                    <a:pt x="26" y="74"/>
                  </a:lnTo>
                  <a:lnTo>
                    <a:pt x="21" y="78"/>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5" name="Freeform 71"/>
            <p:cNvSpPr>
              <a:spLocks/>
            </p:cNvSpPr>
            <p:nvPr/>
          </p:nvSpPr>
          <p:spPr bwMode="auto">
            <a:xfrm>
              <a:off x="4994275" y="3832225"/>
              <a:ext cx="152400" cy="150813"/>
            </a:xfrm>
            <a:custGeom>
              <a:avLst/>
              <a:gdLst>
                <a:gd name="T0" fmla="*/ 57 w 96"/>
                <a:gd name="T1" fmla="*/ 13 h 95"/>
                <a:gd name="T2" fmla="*/ 57 w 96"/>
                <a:gd name="T3" fmla="*/ 13 h 95"/>
                <a:gd name="T4" fmla="*/ 57 w 96"/>
                <a:gd name="T5" fmla="*/ 8 h 95"/>
                <a:gd name="T6" fmla="*/ 57 w 96"/>
                <a:gd name="T7" fmla="*/ 8 h 95"/>
                <a:gd name="T8" fmla="*/ 52 w 96"/>
                <a:gd name="T9" fmla="*/ 0 h 95"/>
                <a:gd name="T10" fmla="*/ 52 w 96"/>
                <a:gd name="T11" fmla="*/ 0 h 95"/>
                <a:gd name="T12" fmla="*/ 48 w 96"/>
                <a:gd name="T13" fmla="*/ 4 h 95"/>
                <a:gd name="T14" fmla="*/ 48 w 96"/>
                <a:gd name="T15" fmla="*/ 4 h 95"/>
                <a:gd name="T16" fmla="*/ 35 w 96"/>
                <a:gd name="T17" fmla="*/ 4 h 95"/>
                <a:gd name="T18" fmla="*/ 35 w 96"/>
                <a:gd name="T19" fmla="*/ 4 h 95"/>
                <a:gd name="T20" fmla="*/ 44 w 96"/>
                <a:gd name="T21" fmla="*/ 17 h 95"/>
                <a:gd name="T22" fmla="*/ 0 w 96"/>
                <a:gd name="T23" fmla="*/ 17 h 95"/>
                <a:gd name="T24" fmla="*/ 0 w 96"/>
                <a:gd name="T25" fmla="*/ 26 h 95"/>
                <a:gd name="T26" fmla="*/ 39 w 96"/>
                <a:gd name="T27" fmla="*/ 26 h 95"/>
                <a:gd name="T28" fmla="*/ 39 w 96"/>
                <a:gd name="T29" fmla="*/ 39 h 95"/>
                <a:gd name="T30" fmla="*/ 13 w 96"/>
                <a:gd name="T31" fmla="*/ 39 h 95"/>
                <a:gd name="T32" fmla="*/ 13 w 96"/>
                <a:gd name="T33" fmla="*/ 87 h 95"/>
                <a:gd name="T34" fmla="*/ 26 w 96"/>
                <a:gd name="T35" fmla="*/ 87 h 95"/>
                <a:gd name="T36" fmla="*/ 26 w 96"/>
                <a:gd name="T37" fmla="*/ 52 h 95"/>
                <a:gd name="T38" fmla="*/ 39 w 96"/>
                <a:gd name="T39" fmla="*/ 52 h 95"/>
                <a:gd name="T40" fmla="*/ 39 w 96"/>
                <a:gd name="T41" fmla="*/ 95 h 95"/>
                <a:gd name="T42" fmla="*/ 57 w 96"/>
                <a:gd name="T43" fmla="*/ 95 h 95"/>
                <a:gd name="T44" fmla="*/ 57 w 96"/>
                <a:gd name="T45" fmla="*/ 52 h 95"/>
                <a:gd name="T46" fmla="*/ 70 w 96"/>
                <a:gd name="T47" fmla="*/ 52 h 95"/>
                <a:gd name="T48" fmla="*/ 70 w 96"/>
                <a:gd name="T49" fmla="*/ 69 h 95"/>
                <a:gd name="T50" fmla="*/ 70 w 96"/>
                <a:gd name="T51" fmla="*/ 69 h 95"/>
                <a:gd name="T52" fmla="*/ 65 w 96"/>
                <a:gd name="T53" fmla="*/ 74 h 95"/>
                <a:gd name="T54" fmla="*/ 57 w 96"/>
                <a:gd name="T55" fmla="*/ 74 h 95"/>
                <a:gd name="T56" fmla="*/ 57 w 96"/>
                <a:gd name="T57" fmla="*/ 74 h 95"/>
                <a:gd name="T58" fmla="*/ 61 w 96"/>
                <a:gd name="T59" fmla="*/ 87 h 95"/>
                <a:gd name="T60" fmla="*/ 61 w 96"/>
                <a:gd name="T61" fmla="*/ 87 h 95"/>
                <a:gd name="T62" fmla="*/ 78 w 96"/>
                <a:gd name="T63" fmla="*/ 87 h 95"/>
                <a:gd name="T64" fmla="*/ 83 w 96"/>
                <a:gd name="T65" fmla="*/ 82 h 95"/>
                <a:gd name="T66" fmla="*/ 83 w 96"/>
                <a:gd name="T67" fmla="*/ 78 h 95"/>
                <a:gd name="T68" fmla="*/ 83 w 96"/>
                <a:gd name="T69" fmla="*/ 39 h 95"/>
                <a:gd name="T70" fmla="*/ 57 w 96"/>
                <a:gd name="T71" fmla="*/ 39 h 95"/>
                <a:gd name="T72" fmla="*/ 57 w 96"/>
                <a:gd name="T73" fmla="*/ 26 h 95"/>
                <a:gd name="T74" fmla="*/ 96 w 96"/>
                <a:gd name="T75" fmla="*/ 26 h 95"/>
                <a:gd name="T76" fmla="*/ 96 w 96"/>
                <a:gd name="T77" fmla="*/ 17 h 95"/>
                <a:gd name="T78" fmla="*/ 48 w 96"/>
                <a:gd name="T79" fmla="*/ 17 h 95"/>
                <a:gd name="T80" fmla="*/ 48 w 96"/>
                <a:gd name="T81" fmla="*/ 17 h 95"/>
                <a:gd name="T82" fmla="*/ 57 w 96"/>
                <a:gd name="T83" fmla="*/ 13 h 95"/>
                <a:gd name="T84" fmla="*/ 57 w 96"/>
                <a:gd name="T85" fmla="*/ 13 h 95"/>
                <a:gd name="T86" fmla="*/ 57 w 96"/>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5">
                  <a:moveTo>
                    <a:pt x="57" y="13"/>
                  </a:moveTo>
                  <a:lnTo>
                    <a:pt x="57" y="13"/>
                  </a:lnTo>
                  <a:lnTo>
                    <a:pt x="57" y="8"/>
                  </a:lnTo>
                  <a:lnTo>
                    <a:pt x="52" y="0"/>
                  </a:lnTo>
                  <a:lnTo>
                    <a:pt x="48" y="4"/>
                  </a:lnTo>
                  <a:lnTo>
                    <a:pt x="35" y="4"/>
                  </a:lnTo>
                  <a:lnTo>
                    <a:pt x="44" y="17"/>
                  </a:lnTo>
                  <a:lnTo>
                    <a:pt x="0" y="17"/>
                  </a:lnTo>
                  <a:lnTo>
                    <a:pt x="0" y="26"/>
                  </a:lnTo>
                  <a:lnTo>
                    <a:pt x="39" y="26"/>
                  </a:lnTo>
                  <a:lnTo>
                    <a:pt x="39" y="39"/>
                  </a:lnTo>
                  <a:lnTo>
                    <a:pt x="13" y="39"/>
                  </a:lnTo>
                  <a:lnTo>
                    <a:pt x="13" y="87"/>
                  </a:lnTo>
                  <a:lnTo>
                    <a:pt x="26" y="87"/>
                  </a:lnTo>
                  <a:lnTo>
                    <a:pt x="26" y="52"/>
                  </a:lnTo>
                  <a:lnTo>
                    <a:pt x="39" y="52"/>
                  </a:lnTo>
                  <a:lnTo>
                    <a:pt x="39" y="95"/>
                  </a:lnTo>
                  <a:lnTo>
                    <a:pt x="57" y="95"/>
                  </a:lnTo>
                  <a:lnTo>
                    <a:pt x="57" y="52"/>
                  </a:lnTo>
                  <a:lnTo>
                    <a:pt x="70" y="52"/>
                  </a:lnTo>
                  <a:lnTo>
                    <a:pt x="70" y="69"/>
                  </a:lnTo>
                  <a:lnTo>
                    <a:pt x="65" y="74"/>
                  </a:lnTo>
                  <a:lnTo>
                    <a:pt x="57" y="74"/>
                  </a:lnTo>
                  <a:lnTo>
                    <a:pt x="61" y="87"/>
                  </a:lnTo>
                  <a:lnTo>
                    <a:pt x="78" y="87"/>
                  </a:lnTo>
                  <a:lnTo>
                    <a:pt x="83" y="82"/>
                  </a:lnTo>
                  <a:lnTo>
                    <a:pt x="83" y="78"/>
                  </a:lnTo>
                  <a:lnTo>
                    <a:pt x="83" y="39"/>
                  </a:lnTo>
                  <a:lnTo>
                    <a:pt x="57" y="39"/>
                  </a:lnTo>
                  <a:lnTo>
                    <a:pt x="57" y="26"/>
                  </a:lnTo>
                  <a:lnTo>
                    <a:pt x="96" y="26"/>
                  </a:lnTo>
                  <a:lnTo>
                    <a:pt x="96" y="17"/>
                  </a:lnTo>
                  <a:lnTo>
                    <a:pt x="48"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6" name="Freeform 72"/>
            <p:cNvSpPr>
              <a:spLocks noEditPoints="1"/>
            </p:cNvSpPr>
            <p:nvPr/>
          </p:nvSpPr>
          <p:spPr bwMode="auto">
            <a:xfrm>
              <a:off x="7440613" y="3424238"/>
              <a:ext cx="144462" cy="144463"/>
            </a:xfrm>
            <a:custGeom>
              <a:avLst/>
              <a:gdLst>
                <a:gd name="T0" fmla="*/ 35 w 91"/>
                <a:gd name="T1" fmla="*/ 17 h 91"/>
                <a:gd name="T2" fmla="*/ 17 w 91"/>
                <a:gd name="T3" fmla="*/ 0 h 91"/>
                <a:gd name="T4" fmla="*/ 4 w 91"/>
                <a:gd name="T5" fmla="*/ 8 h 91"/>
                <a:gd name="T6" fmla="*/ 22 w 91"/>
                <a:gd name="T7" fmla="*/ 26 h 91"/>
                <a:gd name="T8" fmla="*/ 44 w 91"/>
                <a:gd name="T9" fmla="*/ 26 h 91"/>
                <a:gd name="T10" fmla="*/ 48 w 91"/>
                <a:gd name="T11" fmla="*/ 26 h 91"/>
                <a:gd name="T12" fmla="*/ 39 w 91"/>
                <a:gd name="T13" fmla="*/ 21 h 91"/>
                <a:gd name="T14" fmla="*/ 31 w 91"/>
                <a:gd name="T15" fmla="*/ 87 h 91"/>
                <a:gd name="T16" fmla="*/ 57 w 91"/>
                <a:gd name="T17" fmla="*/ 87 h 91"/>
                <a:gd name="T18" fmla="*/ 78 w 91"/>
                <a:gd name="T19" fmla="*/ 87 h 91"/>
                <a:gd name="T20" fmla="*/ 91 w 91"/>
                <a:gd name="T21" fmla="*/ 91 h 91"/>
                <a:gd name="T22" fmla="*/ 91 w 91"/>
                <a:gd name="T23" fmla="*/ 30 h 91"/>
                <a:gd name="T24" fmla="*/ 91 w 91"/>
                <a:gd name="T25" fmla="*/ 26 h 91"/>
                <a:gd name="T26" fmla="*/ 91 w 91"/>
                <a:gd name="T27" fmla="*/ 21 h 91"/>
                <a:gd name="T28" fmla="*/ 78 w 91"/>
                <a:gd name="T29" fmla="*/ 21 h 91"/>
                <a:gd name="T30" fmla="*/ 65 w 91"/>
                <a:gd name="T31" fmla="*/ 74 h 91"/>
                <a:gd name="T32" fmla="*/ 65 w 91"/>
                <a:gd name="T33" fmla="*/ 8 h 91"/>
                <a:gd name="T34" fmla="*/ 70 w 91"/>
                <a:gd name="T35" fmla="*/ 4 h 91"/>
                <a:gd name="T36" fmla="*/ 70 w 91"/>
                <a:gd name="T37" fmla="*/ 4 h 91"/>
                <a:gd name="T38" fmla="*/ 52 w 91"/>
                <a:gd name="T39" fmla="*/ 0 h 91"/>
                <a:gd name="T40" fmla="*/ 44 w 91"/>
                <a:gd name="T41" fmla="*/ 74 h 91"/>
                <a:gd name="T42" fmla="*/ 44 w 91"/>
                <a:gd name="T43" fmla="*/ 30 h 91"/>
                <a:gd name="T44" fmla="*/ 44 w 91"/>
                <a:gd name="T45" fmla="*/ 26 h 91"/>
                <a:gd name="T46" fmla="*/ 17 w 91"/>
                <a:gd name="T47" fmla="*/ 48 h 91"/>
                <a:gd name="T48" fmla="*/ 17 w 91"/>
                <a:gd name="T49" fmla="*/ 48 h 91"/>
                <a:gd name="T50" fmla="*/ 26 w 91"/>
                <a:gd name="T51" fmla="*/ 35 h 91"/>
                <a:gd name="T52" fmla="*/ 0 w 91"/>
                <a:gd name="T53" fmla="*/ 35 h 91"/>
                <a:gd name="T54" fmla="*/ 17 w 91"/>
                <a:gd name="T55" fmla="*/ 48 h 91"/>
                <a:gd name="T56" fmla="*/ 17 w 91"/>
                <a:gd name="T57" fmla="*/ 48 h 91"/>
                <a:gd name="T58" fmla="*/ 22 w 91"/>
                <a:gd name="T59" fmla="*/ 74 h 91"/>
                <a:gd name="T60" fmla="*/ 26 w 91"/>
                <a:gd name="T61" fmla="*/ 56 h 91"/>
                <a:gd name="T62" fmla="*/ 17 w 91"/>
                <a:gd name="T63" fmla="*/ 48 h 91"/>
                <a:gd name="T64" fmla="*/ 0 w 91"/>
                <a:gd name="T65" fmla="*/ 82 h 91"/>
                <a:gd name="T66" fmla="*/ 0 w 91"/>
                <a:gd name="T67" fmla="*/ 87 h 91"/>
                <a:gd name="T68" fmla="*/ 13 w 91"/>
                <a:gd name="T69" fmla="*/ 91 h 91"/>
                <a:gd name="T70" fmla="*/ 13 w 91"/>
                <a:gd name="T71" fmla="*/ 91 h 91"/>
                <a:gd name="T72" fmla="*/ 22 w 91"/>
                <a:gd name="T73" fmla="*/ 74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91">
                  <a:moveTo>
                    <a:pt x="22" y="26"/>
                  </a:moveTo>
                  <a:lnTo>
                    <a:pt x="35" y="17"/>
                  </a:lnTo>
                  <a:lnTo>
                    <a:pt x="17" y="0"/>
                  </a:lnTo>
                  <a:lnTo>
                    <a:pt x="4" y="8"/>
                  </a:lnTo>
                  <a:lnTo>
                    <a:pt x="22" y="26"/>
                  </a:lnTo>
                  <a:close/>
                  <a:moveTo>
                    <a:pt x="44" y="26"/>
                  </a:moveTo>
                  <a:lnTo>
                    <a:pt x="44" y="26"/>
                  </a:lnTo>
                  <a:lnTo>
                    <a:pt x="48" y="26"/>
                  </a:lnTo>
                  <a:lnTo>
                    <a:pt x="39" y="21"/>
                  </a:lnTo>
                  <a:lnTo>
                    <a:pt x="31" y="21"/>
                  </a:lnTo>
                  <a:lnTo>
                    <a:pt x="31" y="87"/>
                  </a:lnTo>
                  <a:lnTo>
                    <a:pt x="57" y="87"/>
                  </a:lnTo>
                  <a:lnTo>
                    <a:pt x="78" y="87"/>
                  </a:lnTo>
                  <a:lnTo>
                    <a:pt x="78" y="91"/>
                  </a:lnTo>
                  <a:lnTo>
                    <a:pt x="91" y="91"/>
                  </a:lnTo>
                  <a:lnTo>
                    <a:pt x="91" y="30"/>
                  </a:lnTo>
                  <a:lnTo>
                    <a:pt x="91" y="26"/>
                  </a:lnTo>
                  <a:lnTo>
                    <a:pt x="91" y="21"/>
                  </a:lnTo>
                  <a:lnTo>
                    <a:pt x="87" y="21"/>
                  </a:lnTo>
                  <a:lnTo>
                    <a:pt x="78" y="21"/>
                  </a:lnTo>
                  <a:lnTo>
                    <a:pt x="78" y="74"/>
                  </a:lnTo>
                  <a:lnTo>
                    <a:pt x="65" y="74"/>
                  </a:lnTo>
                  <a:lnTo>
                    <a:pt x="65" y="8"/>
                  </a:lnTo>
                  <a:lnTo>
                    <a:pt x="70" y="4"/>
                  </a:lnTo>
                  <a:lnTo>
                    <a:pt x="61" y="0"/>
                  </a:lnTo>
                  <a:lnTo>
                    <a:pt x="52" y="0"/>
                  </a:lnTo>
                  <a:lnTo>
                    <a:pt x="52" y="74"/>
                  </a:lnTo>
                  <a:lnTo>
                    <a:pt x="44" y="74"/>
                  </a:lnTo>
                  <a:lnTo>
                    <a:pt x="44" y="30"/>
                  </a:lnTo>
                  <a:lnTo>
                    <a:pt x="44" y="26"/>
                  </a:lnTo>
                  <a:close/>
                  <a:moveTo>
                    <a:pt x="17" y="48"/>
                  </a:moveTo>
                  <a:lnTo>
                    <a:pt x="17" y="48"/>
                  </a:lnTo>
                  <a:lnTo>
                    <a:pt x="26" y="35"/>
                  </a:lnTo>
                  <a:lnTo>
                    <a:pt x="9" y="26"/>
                  </a:lnTo>
                  <a:lnTo>
                    <a:pt x="0" y="35"/>
                  </a:lnTo>
                  <a:lnTo>
                    <a:pt x="17" y="48"/>
                  </a:lnTo>
                  <a:close/>
                  <a:moveTo>
                    <a:pt x="22" y="74"/>
                  </a:moveTo>
                  <a:lnTo>
                    <a:pt x="22" y="74"/>
                  </a:lnTo>
                  <a:lnTo>
                    <a:pt x="26" y="56"/>
                  </a:lnTo>
                  <a:lnTo>
                    <a:pt x="17" y="48"/>
                  </a:lnTo>
                  <a:lnTo>
                    <a:pt x="0" y="82"/>
                  </a:lnTo>
                  <a:lnTo>
                    <a:pt x="0" y="87"/>
                  </a:lnTo>
                  <a:lnTo>
                    <a:pt x="13" y="91"/>
                  </a:lnTo>
                  <a:lnTo>
                    <a:pt x="2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7" name="Freeform 73"/>
            <p:cNvSpPr>
              <a:spLocks noEditPoints="1"/>
            </p:cNvSpPr>
            <p:nvPr/>
          </p:nvSpPr>
          <p:spPr bwMode="auto">
            <a:xfrm>
              <a:off x="7607300" y="3424238"/>
              <a:ext cx="150812" cy="150813"/>
            </a:xfrm>
            <a:custGeom>
              <a:avLst/>
              <a:gdLst>
                <a:gd name="T0" fmla="*/ 39 w 95"/>
                <a:gd name="T1" fmla="*/ 39 h 95"/>
                <a:gd name="T2" fmla="*/ 39 w 95"/>
                <a:gd name="T3" fmla="*/ 39 h 95"/>
                <a:gd name="T4" fmla="*/ 17 w 95"/>
                <a:gd name="T5" fmla="*/ 21 h 95"/>
                <a:gd name="T6" fmla="*/ 17 w 95"/>
                <a:gd name="T7" fmla="*/ 21 h 95"/>
                <a:gd name="T8" fmla="*/ 8 w 95"/>
                <a:gd name="T9" fmla="*/ 35 h 95"/>
                <a:gd name="T10" fmla="*/ 8 w 95"/>
                <a:gd name="T11" fmla="*/ 35 h 95"/>
                <a:gd name="T12" fmla="*/ 26 w 95"/>
                <a:gd name="T13" fmla="*/ 48 h 95"/>
                <a:gd name="T14" fmla="*/ 0 w 95"/>
                <a:gd name="T15" fmla="*/ 48 h 95"/>
                <a:gd name="T16" fmla="*/ 0 w 95"/>
                <a:gd name="T17" fmla="*/ 61 h 95"/>
                <a:gd name="T18" fmla="*/ 47 w 95"/>
                <a:gd name="T19" fmla="*/ 61 h 95"/>
                <a:gd name="T20" fmla="*/ 47 w 95"/>
                <a:gd name="T21" fmla="*/ 61 h 95"/>
                <a:gd name="T22" fmla="*/ 39 w 95"/>
                <a:gd name="T23" fmla="*/ 69 h 95"/>
                <a:gd name="T24" fmla="*/ 30 w 95"/>
                <a:gd name="T25" fmla="*/ 74 h 95"/>
                <a:gd name="T26" fmla="*/ 4 w 95"/>
                <a:gd name="T27" fmla="*/ 82 h 95"/>
                <a:gd name="T28" fmla="*/ 4 w 95"/>
                <a:gd name="T29" fmla="*/ 82 h 95"/>
                <a:gd name="T30" fmla="*/ 13 w 95"/>
                <a:gd name="T31" fmla="*/ 95 h 95"/>
                <a:gd name="T32" fmla="*/ 13 w 95"/>
                <a:gd name="T33" fmla="*/ 95 h 95"/>
                <a:gd name="T34" fmla="*/ 30 w 95"/>
                <a:gd name="T35" fmla="*/ 87 h 95"/>
                <a:gd name="T36" fmla="*/ 43 w 95"/>
                <a:gd name="T37" fmla="*/ 82 h 95"/>
                <a:gd name="T38" fmla="*/ 56 w 95"/>
                <a:gd name="T39" fmla="*/ 69 h 95"/>
                <a:gd name="T40" fmla="*/ 60 w 95"/>
                <a:gd name="T41" fmla="*/ 61 h 95"/>
                <a:gd name="T42" fmla="*/ 95 w 95"/>
                <a:gd name="T43" fmla="*/ 61 h 95"/>
                <a:gd name="T44" fmla="*/ 95 w 95"/>
                <a:gd name="T45" fmla="*/ 48 h 95"/>
                <a:gd name="T46" fmla="*/ 65 w 95"/>
                <a:gd name="T47" fmla="*/ 48 h 95"/>
                <a:gd name="T48" fmla="*/ 65 w 95"/>
                <a:gd name="T49" fmla="*/ 48 h 95"/>
                <a:gd name="T50" fmla="*/ 65 w 95"/>
                <a:gd name="T51" fmla="*/ 26 h 95"/>
                <a:gd name="T52" fmla="*/ 65 w 95"/>
                <a:gd name="T53" fmla="*/ 26 h 95"/>
                <a:gd name="T54" fmla="*/ 65 w 95"/>
                <a:gd name="T55" fmla="*/ 13 h 95"/>
                <a:gd name="T56" fmla="*/ 65 w 95"/>
                <a:gd name="T57" fmla="*/ 13 h 95"/>
                <a:gd name="T58" fmla="*/ 65 w 95"/>
                <a:gd name="T59" fmla="*/ 4 h 95"/>
                <a:gd name="T60" fmla="*/ 65 w 95"/>
                <a:gd name="T61" fmla="*/ 4 h 95"/>
                <a:gd name="T62" fmla="*/ 69 w 95"/>
                <a:gd name="T63" fmla="*/ 0 h 95"/>
                <a:gd name="T64" fmla="*/ 69 w 95"/>
                <a:gd name="T65" fmla="*/ 0 h 95"/>
                <a:gd name="T66" fmla="*/ 56 w 95"/>
                <a:gd name="T67" fmla="*/ 0 h 95"/>
                <a:gd name="T68" fmla="*/ 52 w 95"/>
                <a:gd name="T69" fmla="*/ 0 h 95"/>
                <a:gd name="T70" fmla="*/ 52 w 95"/>
                <a:gd name="T71" fmla="*/ 26 h 95"/>
                <a:gd name="T72" fmla="*/ 52 w 95"/>
                <a:gd name="T73" fmla="*/ 26 h 95"/>
                <a:gd name="T74" fmla="*/ 52 w 95"/>
                <a:gd name="T75" fmla="*/ 48 h 95"/>
                <a:gd name="T76" fmla="*/ 30 w 95"/>
                <a:gd name="T77" fmla="*/ 48 h 95"/>
                <a:gd name="T78" fmla="*/ 30 w 95"/>
                <a:gd name="T79" fmla="*/ 48 h 95"/>
                <a:gd name="T80" fmla="*/ 39 w 95"/>
                <a:gd name="T81" fmla="*/ 39 h 95"/>
                <a:gd name="T82" fmla="*/ 39 w 95"/>
                <a:gd name="T83" fmla="*/ 39 h 95"/>
                <a:gd name="T84" fmla="*/ 39 w 95"/>
                <a:gd name="T85" fmla="*/ 39 h 95"/>
                <a:gd name="T86" fmla="*/ 39 w 95"/>
                <a:gd name="T87" fmla="*/ 30 h 95"/>
                <a:gd name="T88" fmla="*/ 39 w 95"/>
                <a:gd name="T89" fmla="*/ 30 h 95"/>
                <a:gd name="T90" fmla="*/ 47 w 95"/>
                <a:gd name="T91" fmla="*/ 17 h 95"/>
                <a:gd name="T92" fmla="*/ 47 w 95"/>
                <a:gd name="T93" fmla="*/ 17 h 95"/>
                <a:gd name="T94" fmla="*/ 26 w 95"/>
                <a:gd name="T95" fmla="*/ 4 h 95"/>
                <a:gd name="T96" fmla="*/ 17 w 95"/>
                <a:gd name="T97" fmla="*/ 13 h 95"/>
                <a:gd name="T98" fmla="*/ 17 w 95"/>
                <a:gd name="T99" fmla="*/ 13 h 95"/>
                <a:gd name="T100" fmla="*/ 39 w 95"/>
                <a:gd name="T101" fmla="*/ 30 h 95"/>
                <a:gd name="T102" fmla="*/ 39 w 95"/>
                <a:gd name="T103" fmla="*/ 30 h 95"/>
                <a:gd name="T104" fmla="*/ 39 w 95"/>
                <a:gd name="T105" fmla="*/ 30 h 95"/>
                <a:gd name="T106" fmla="*/ 82 w 95"/>
                <a:gd name="T107" fmla="*/ 91 h 95"/>
                <a:gd name="T108" fmla="*/ 82 w 95"/>
                <a:gd name="T109" fmla="*/ 91 h 95"/>
                <a:gd name="T110" fmla="*/ 91 w 95"/>
                <a:gd name="T111" fmla="*/ 82 h 95"/>
                <a:gd name="T112" fmla="*/ 91 w 95"/>
                <a:gd name="T113" fmla="*/ 82 h 95"/>
                <a:gd name="T114" fmla="*/ 65 w 95"/>
                <a:gd name="T115" fmla="*/ 65 h 95"/>
                <a:gd name="T116" fmla="*/ 56 w 95"/>
                <a:gd name="T117" fmla="*/ 74 h 95"/>
                <a:gd name="T118" fmla="*/ 56 w 95"/>
                <a:gd name="T119" fmla="*/ 74 h 95"/>
                <a:gd name="T120" fmla="*/ 82 w 95"/>
                <a:gd name="T121" fmla="*/ 91 h 95"/>
                <a:gd name="T122" fmla="*/ 82 w 95"/>
                <a:gd name="T123" fmla="*/ 91 h 95"/>
                <a:gd name="T124" fmla="*/ 82 w 95"/>
                <a:gd name="T125" fmla="*/ 91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5" h="95">
                  <a:moveTo>
                    <a:pt x="39" y="39"/>
                  </a:moveTo>
                  <a:lnTo>
                    <a:pt x="39" y="39"/>
                  </a:lnTo>
                  <a:lnTo>
                    <a:pt x="17" y="21"/>
                  </a:lnTo>
                  <a:lnTo>
                    <a:pt x="8" y="35"/>
                  </a:lnTo>
                  <a:lnTo>
                    <a:pt x="26" y="48"/>
                  </a:lnTo>
                  <a:lnTo>
                    <a:pt x="0" y="48"/>
                  </a:lnTo>
                  <a:lnTo>
                    <a:pt x="0" y="61"/>
                  </a:lnTo>
                  <a:lnTo>
                    <a:pt x="47" y="61"/>
                  </a:lnTo>
                  <a:lnTo>
                    <a:pt x="39" y="69"/>
                  </a:lnTo>
                  <a:lnTo>
                    <a:pt x="30" y="74"/>
                  </a:lnTo>
                  <a:lnTo>
                    <a:pt x="4" y="82"/>
                  </a:lnTo>
                  <a:lnTo>
                    <a:pt x="13" y="95"/>
                  </a:lnTo>
                  <a:lnTo>
                    <a:pt x="30" y="87"/>
                  </a:lnTo>
                  <a:lnTo>
                    <a:pt x="43" y="82"/>
                  </a:lnTo>
                  <a:lnTo>
                    <a:pt x="56" y="69"/>
                  </a:lnTo>
                  <a:lnTo>
                    <a:pt x="60" y="61"/>
                  </a:lnTo>
                  <a:lnTo>
                    <a:pt x="95" y="61"/>
                  </a:lnTo>
                  <a:lnTo>
                    <a:pt x="95" y="48"/>
                  </a:lnTo>
                  <a:lnTo>
                    <a:pt x="65" y="48"/>
                  </a:lnTo>
                  <a:lnTo>
                    <a:pt x="65" y="26"/>
                  </a:lnTo>
                  <a:lnTo>
                    <a:pt x="65" y="13"/>
                  </a:lnTo>
                  <a:lnTo>
                    <a:pt x="65" y="4"/>
                  </a:lnTo>
                  <a:lnTo>
                    <a:pt x="69" y="0"/>
                  </a:lnTo>
                  <a:lnTo>
                    <a:pt x="56" y="0"/>
                  </a:lnTo>
                  <a:lnTo>
                    <a:pt x="52" y="0"/>
                  </a:lnTo>
                  <a:lnTo>
                    <a:pt x="52" y="26"/>
                  </a:lnTo>
                  <a:lnTo>
                    <a:pt x="52" y="48"/>
                  </a:lnTo>
                  <a:lnTo>
                    <a:pt x="30" y="48"/>
                  </a:lnTo>
                  <a:lnTo>
                    <a:pt x="39" y="39"/>
                  </a:lnTo>
                  <a:close/>
                  <a:moveTo>
                    <a:pt x="39" y="30"/>
                  </a:moveTo>
                  <a:lnTo>
                    <a:pt x="39" y="30"/>
                  </a:lnTo>
                  <a:lnTo>
                    <a:pt x="47" y="17"/>
                  </a:lnTo>
                  <a:lnTo>
                    <a:pt x="26" y="4"/>
                  </a:lnTo>
                  <a:lnTo>
                    <a:pt x="17" y="13"/>
                  </a:lnTo>
                  <a:lnTo>
                    <a:pt x="39" y="30"/>
                  </a:lnTo>
                  <a:close/>
                  <a:moveTo>
                    <a:pt x="82" y="91"/>
                  </a:moveTo>
                  <a:lnTo>
                    <a:pt x="82" y="91"/>
                  </a:lnTo>
                  <a:lnTo>
                    <a:pt x="91" y="82"/>
                  </a:lnTo>
                  <a:lnTo>
                    <a:pt x="65" y="65"/>
                  </a:lnTo>
                  <a:lnTo>
                    <a:pt x="56" y="74"/>
                  </a:lnTo>
                  <a:lnTo>
                    <a:pt x="8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8" name="Freeform 74"/>
            <p:cNvSpPr>
              <a:spLocks/>
            </p:cNvSpPr>
            <p:nvPr/>
          </p:nvSpPr>
          <p:spPr bwMode="auto">
            <a:xfrm>
              <a:off x="7778750" y="3424238"/>
              <a:ext cx="146050" cy="144463"/>
            </a:xfrm>
            <a:custGeom>
              <a:avLst/>
              <a:gdLst>
                <a:gd name="T0" fmla="*/ 53 w 92"/>
                <a:gd name="T1" fmla="*/ 13 h 91"/>
                <a:gd name="T2" fmla="*/ 53 w 92"/>
                <a:gd name="T3" fmla="*/ 13 h 91"/>
                <a:gd name="T4" fmla="*/ 53 w 92"/>
                <a:gd name="T5" fmla="*/ 8 h 91"/>
                <a:gd name="T6" fmla="*/ 53 w 92"/>
                <a:gd name="T7" fmla="*/ 8 h 91"/>
                <a:gd name="T8" fmla="*/ 48 w 92"/>
                <a:gd name="T9" fmla="*/ 0 h 91"/>
                <a:gd name="T10" fmla="*/ 48 w 92"/>
                <a:gd name="T11" fmla="*/ 0 h 91"/>
                <a:gd name="T12" fmla="*/ 44 w 92"/>
                <a:gd name="T13" fmla="*/ 0 h 91"/>
                <a:gd name="T14" fmla="*/ 44 w 92"/>
                <a:gd name="T15" fmla="*/ 0 h 91"/>
                <a:gd name="T16" fmla="*/ 35 w 92"/>
                <a:gd name="T17" fmla="*/ 0 h 91"/>
                <a:gd name="T18" fmla="*/ 35 w 92"/>
                <a:gd name="T19" fmla="*/ 0 h 91"/>
                <a:gd name="T20" fmla="*/ 40 w 92"/>
                <a:gd name="T21" fmla="*/ 13 h 91"/>
                <a:gd name="T22" fmla="*/ 0 w 92"/>
                <a:gd name="T23" fmla="*/ 13 h 91"/>
                <a:gd name="T24" fmla="*/ 0 w 92"/>
                <a:gd name="T25" fmla="*/ 26 h 91"/>
                <a:gd name="T26" fmla="*/ 40 w 92"/>
                <a:gd name="T27" fmla="*/ 26 h 91"/>
                <a:gd name="T28" fmla="*/ 40 w 92"/>
                <a:gd name="T29" fmla="*/ 39 h 91"/>
                <a:gd name="T30" fmla="*/ 9 w 92"/>
                <a:gd name="T31" fmla="*/ 39 h 91"/>
                <a:gd name="T32" fmla="*/ 9 w 92"/>
                <a:gd name="T33" fmla="*/ 82 h 91"/>
                <a:gd name="T34" fmla="*/ 22 w 92"/>
                <a:gd name="T35" fmla="*/ 82 h 91"/>
                <a:gd name="T36" fmla="*/ 22 w 92"/>
                <a:gd name="T37" fmla="*/ 48 h 91"/>
                <a:gd name="T38" fmla="*/ 40 w 92"/>
                <a:gd name="T39" fmla="*/ 48 h 91"/>
                <a:gd name="T40" fmla="*/ 40 w 92"/>
                <a:gd name="T41" fmla="*/ 91 h 91"/>
                <a:gd name="T42" fmla="*/ 53 w 92"/>
                <a:gd name="T43" fmla="*/ 91 h 91"/>
                <a:gd name="T44" fmla="*/ 53 w 92"/>
                <a:gd name="T45" fmla="*/ 48 h 91"/>
                <a:gd name="T46" fmla="*/ 66 w 92"/>
                <a:gd name="T47" fmla="*/ 48 h 91"/>
                <a:gd name="T48" fmla="*/ 66 w 92"/>
                <a:gd name="T49" fmla="*/ 69 h 91"/>
                <a:gd name="T50" fmla="*/ 66 w 92"/>
                <a:gd name="T51" fmla="*/ 69 h 91"/>
                <a:gd name="T52" fmla="*/ 61 w 92"/>
                <a:gd name="T53" fmla="*/ 74 h 91"/>
                <a:gd name="T54" fmla="*/ 53 w 92"/>
                <a:gd name="T55" fmla="*/ 74 h 91"/>
                <a:gd name="T56" fmla="*/ 53 w 92"/>
                <a:gd name="T57" fmla="*/ 74 h 91"/>
                <a:gd name="T58" fmla="*/ 57 w 92"/>
                <a:gd name="T59" fmla="*/ 87 h 91"/>
                <a:gd name="T60" fmla="*/ 57 w 92"/>
                <a:gd name="T61" fmla="*/ 87 h 91"/>
                <a:gd name="T62" fmla="*/ 74 w 92"/>
                <a:gd name="T63" fmla="*/ 82 h 91"/>
                <a:gd name="T64" fmla="*/ 79 w 92"/>
                <a:gd name="T65" fmla="*/ 78 h 91"/>
                <a:gd name="T66" fmla="*/ 79 w 92"/>
                <a:gd name="T67" fmla="*/ 74 h 91"/>
                <a:gd name="T68" fmla="*/ 79 w 92"/>
                <a:gd name="T69" fmla="*/ 39 h 91"/>
                <a:gd name="T70" fmla="*/ 53 w 92"/>
                <a:gd name="T71" fmla="*/ 39 h 91"/>
                <a:gd name="T72" fmla="*/ 53 w 92"/>
                <a:gd name="T73" fmla="*/ 26 h 91"/>
                <a:gd name="T74" fmla="*/ 92 w 92"/>
                <a:gd name="T75" fmla="*/ 26 h 91"/>
                <a:gd name="T76" fmla="*/ 92 w 92"/>
                <a:gd name="T77" fmla="*/ 13 h 91"/>
                <a:gd name="T78" fmla="*/ 44 w 92"/>
                <a:gd name="T79" fmla="*/ 13 h 91"/>
                <a:gd name="T80" fmla="*/ 44 w 92"/>
                <a:gd name="T81" fmla="*/ 13 h 91"/>
                <a:gd name="T82" fmla="*/ 53 w 92"/>
                <a:gd name="T83" fmla="*/ 13 h 91"/>
                <a:gd name="T84" fmla="*/ 53 w 92"/>
                <a:gd name="T85" fmla="*/ 13 h 91"/>
                <a:gd name="T86" fmla="*/ 53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3" y="13"/>
                  </a:moveTo>
                  <a:lnTo>
                    <a:pt x="53" y="13"/>
                  </a:lnTo>
                  <a:lnTo>
                    <a:pt x="53" y="8"/>
                  </a:lnTo>
                  <a:lnTo>
                    <a:pt x="48" y="0"/>
                  </a:lnTo>
                  <a:lnTo>
                    <a:pt x="44" y="0"/>
                  </a:lnTo>
                  <a:lnTo>
                    <a:pt x="35" y="0"/>
                  </a:lnTo>
                  <a:lnTo>
                    <a:pt x="40" y="13"/>
                  </a:lnTo>
                  <a:lnTo>
                    <a:pt x="0" y="13"/>
                  </a:lnTo>
                  <a:lnTo>
                    <a:pt x="0" y="26"/>
                  </a:lnTo>
                  <a:lnTo>
                    <a:pt x="40" y="26"/>
                  </a:lnTo>
                  <a:lnTo>
                    <a:pt x="40" y="39"/>
                  </a:lnTo>
                  <a:lnTo>
                    <a:pt x="9" y="39"/>
                  </a:lnTo>
                  <a:lnTo>
                    <a:pt x="9" y="82"/>
                  </a:lnTo>
                  <a:lnTo>
                    <a:pt x="22" y="82"/>
                  </a:lnTo>
                  <a:lnTo>
                    <a:pt x="22" y="48"/>
                  </a:lnTo>
                  <a:lnTo>
                    <a:pt x="40" y="48"/>
                  </a:lnTo>
                  <a:lnTo>
                    <a:pt x="40" y="91"/>
                  </a:lnTo>
                  <a:lnTo>
                    <a:pt x="53" y="91"/>
                  </a:lnTo>
                  <a:lnTo>
                    <a:pt x="53" y="48"/>
                  </a:lnTo>
                  <a:lnTo>
                    <a:pt x="66" y="48"/>
                  </a:lnTo>
                  <a:lnTo>
                    <a:pt x="66" y="69"/>
                  </a:lnTo>
                  <a:lnTo>
                    <a:pt x="61" y="74"/>
                  </a:lnTo>
                  <a:lnTo>
                    <a:pt x="53" y="74"/>
                  </a:lnTo>
                  <a:lnTo>
                    <a:pt x="57" y="87"/>
                  </a:lnTo>
                  <a:lnTo>
                    <a:pt x="74" y="82"/>
                  </a:lnTo>
                  <a:lnTo>
                    <a:pt x="79" y="78"/>
                  </a:lnTo>
                  <a:lnTo>
                    <a:pt x="79" y="74"/>
                  </a:lnTo>
                  <a:lnTo>
                    <a:pt x="79" y="39"/>
                  </a:lnTo>
                  <a:lnTo>
                    <a:pt x="53" y="39"/>
                  </a:lnTo>
                  <a:lnTo>
                    <a:pt x="53" y="26"/>
                  </a:lnTo>
                  <a:lnTo>
                    <a:pt x="92" y="26"/>
                  </a:lnTo>
                  <a:lnTo>
                    <a:pt x="92" y="13"/>
                  </a:lnTo>
                  <a:lnTo>
                    <a:pt x="44" y="13"/>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29" name="Freeform 75"/>
            <p:cNvSpPr>
              <a:spLocks noEditPoints="1"/>
            </p:cNvSpPr>
            <p:nvPr/>
          </p:nvSpPr>
          <p:spPr bwMode="auto">
            <a:xfrm>
              <a:off x="6902450" y="3168650"/>
              <a:ext cx="144462" cy="150813"/>
            </a:xfrm>
            <a:custGeom>
              <a:avLst/>
              <a:gdLst>
                <a:gd name="T0" fmla="*/ 13 w 91"/>
                <a:gd name="T1" fmla="*/ 48 h 95"/>
                <a:gd name="T2" fmla="*/ 0 w 91"/>
                <a:gd name="T3" fmla="*/ 65 h 95"/>
                <a:gd name="T4" fmla="*/ 8 w 91"/>
                <a:gd name="T5" fmla="*/ 61 h 95"/>
                <a:gd name="T6" fmla="*/ 13 w 91"/>
                <a:gd name="T7" fmla="*/ 78 h 95"/>
                <a:gd name="T8" fmla="*/ 0 w 91"/>
                <a:gd name="T9" fmla="*/ 82 h 95"/>
                <a:gd name="T10" fmla="*/ 21 w 91"/>
                <a:gd name="T11" fmla="*/ 91 h 95"/>
                <a:gd name="T12" fmla="*/ 21 w 91"/>
                <a:gd name="T13" fmla="*/ 52 h 95"/>
                <a:gd name="T14" fmla="*/ 34 w 91"/>
                <a:gd name="T15" fmla="*/ 48 h 95"/>
                <a:gd name="T16" fmla="*/ 34 w 91"/>
                <a:gd name="T17" fmla="*/ 39 h 95"/>
                <a:gd name="T18" fmla="*/ 34 w 91"/>
                <a:gd name="T19" fmla="*/ 30 h 95"/>
                <a:gd name="T20" fmla="*/ 21 w 91"/>
                <a:gd name="T21" fmla="*/ 8 h 95"/>
                <a:gd name="T22" fmla="*/ 26 w 91"/>
                <a:gd name="T23" fmla="*/ 4 h 95"/>
                <a:gd name="T24" fmla="*/ 21 w 91"/>
                <a:gd name="T25" fmla="*/ 0 h 95"/>
                <a:gd name="T26" fmla="*/ 0 w 91"/>
                <a:gd name="T27" fmla="*/ 17 h 95"/>
                <a:gd name="T28" fmla="*/ 13 w 91"/>
                <a:gd name="T29" fmla="*/ 30 h 95"/>
                <a:gd name="T30" fmla="*/ 26 w 91"/>
                <a:gd name="T31" fmla="*/ 61 h 95"/>
                <a:gd name="T32" fmla="*/ 34 w 91"/>
                <a:gd name="T33" fmla="*/ 65 h 95"/>
                <a:gd name="T34" fmla="*/ 69 w 91"/>
                <a:gd name="T35" fmla="*/ 87 h 95"/>
                <a:gd name="T36" fmla="*/ 74 w 91"/>
                <a:gd name="T37" fmla="*/ 95 h 95"/>
                <a:gd name="T38" fmla="*/ 87 w 91"/>
                <a:gd name="T39" fmla="*/ 91 h 95"/>
                <a:gd name="T40" fmla="*/ 91 w 91"/>
                <a:gd name="T41" fmla="*/ 61 h 95"/>
                <a:gd name="T42" fmla="*/ 56 w 91"/>
                <a:gd name="T43" fmla="*/ 48 h 95"/>
                <a:gd name="T44" fmla="*/ 87 w 91"/>
                <a:gd name="T45" fmla="*/ 39 h 95"/>
                <a:gd name="T46" fmla="*/ 39 w 91"/>
                <a:gd name="T47" fmla="*/ 39 h 95"/>
                <a:gd name="T48" fmla="*/ 26 w 91"/>
                <a:gd name="T49" fmla="*/ 61 h 95"/>
                <a:gd name="T50" fmla="*/ 47 w 91"/>
                <a:gd name="T51" fmla="*/ 17 h 95"/>
                <a:gd name="T52" fmla="*/ 74 w 91"/>
                <a:gd name="T53" fmla="*/ 17 h 95"/>
                <a:gd name="T54" fmla="*/ 74 w 91"/>
                <a:gd name="T55" fmla="*/ 26 h 95"/>
                <a:gd name="T56" fmla="*/ 47 w 91"/>
                <a:gd name="T57" fmla="*/ 26 h 95"/>
                <a:gd name="T58" fmla="*/ 47 w 91"/>
                <a:gd name="T59" fmla="*/ 65 h 95"/>
                <a:gd name="T60" fmla="*/ 47 w 91"/>
                <a:gd name="T61" fmla="*/ 61 h 95"/>
                <a:gd name="T62" fmla="*/ 43 w 91"/>
                <a:gd name="T63" fmla="*/ 61 h 95"/>
                <a:gd name="T64" fmla="*/ 56 w 91"/>
                <a:gd name="T65" fmla="*/ 56 h 95"/>
                <a:gd name="T66" fmla="*/ 47 w 91"/>
                <a:gd name="T67" fmla="*/ 65 h 95"/>
                <a:gd name="T68" fmla="*/ 47 w 91"/>
                <a:gd name="T69" fmla="*/ 65 h 95"/>
                <a:gd name="T70" fmla="*/ 69 w 91"/>
                <a:gd name="T71" fmla="*/ 56 h 95"/>
                <a:gd name="T72" fmla="*/ 78 w 91"/>
                <a:gd name="T73" fmla="*/ 65 h 95"/>
                <a:gd name="T74" fmla="*/ 65 w 91"/>
                <a:gd name="T75" fmla="*/ 61 h 95"/>
                <a:gd name="T76" fmla="*/ 60 w 91"/>
                <a:gd name="T77" fmla="*/ 69 h 95"/>
                <a:gd name="T78" fmla="*/ 65 w 91"/>
                <a:gd name="T79" fmla="*/ 74 h 95"/>
                <a:gd name="T80" fmla="*/ 78 w 91"/>
                <a:gd name="T81" fmla="*/ 69 h 95"/>
                <a:gd name="T82" fmla="*/ 74 w 91"/>
                <a:gd name="T83" fmla="*/ 82 h 95"/>
                <a:gd name="T84" fmla="*/ 56 w 91"/>
                <a:gd name="T85" fmla="*/ 78 h 95"/>
                <a:gd name="T86" fmla="*/ 60 w 91"/>
                <a:gd name="T87" fmla="*/ 69 h 95"/>
                <a:gd name="T88" fmla="*/ 47 w 91"/>
                <a:gd name="T89" fmla="*/ 74 h 95"/>
                <a:gd name="T90" fmla="*/ 52 w 91"/>
                <a:gd name="T91" fmla="*/ 78 h 95"/>
                <a:gd name="T92" fmla="*/ 47 w 91"/>
                <a:gd name="T93" fmla="*/ 74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1" h="95">
                  <a:moveTo>
                    <a:pt x="13" y="30"/>
                  </a:moveTo>
                  <a:lnTo>
                    <a:pt x="13" y="48"/>
                  </a:lnTo>
                  <a:lnTo>
                    <a:pt x="0" y="52"/>
                  </a:lnTo>
                  <a:lnTo>
                    <a:pt x="0" y="65"/>
                  </a:lnTo>
                  <a:lnTo>
                    <a:pt x="8" y="61"/>
                  </a:lnTo>
                  <a:lnTo>
                    <a:pt x="13" y="61"/>
                  </a:lnTo>
                  <a:lnTo>
                    <a:pt x="13" y="78"/>
                  </a:lnTo>
                  <a:lnTo>
                    <a:pt x="8" y="82"/>
                  </a:lnTo>
                  <a:lnTo>
                    <a:pt x="0" y="82"/>
                  </a:lnTo>
                  <a:lnTo>
                    <a:pt x="4" y="91"/>
                  </a:lnTo>
                  <a:lnTo>
                    <a:pt x="21" y="91"/>
                  </a:lnTo>
                  <a:lnTo>
                    <a:pt x="21" y="82"/>
                  </a:lnTo>
                  <a:lnTo>
                    <a:pt x="21" y="52"/>
                  </a:lnTo>
                  <a:lnTo>
                    <a:pt x="34" y="48"/>
                  </a:lnTo>
                  <a:lnTo>
                    <a:pt x="34" y="43"/>
                  </a:lnTo>
                  <a:lnTo>
                    <a:pt x="34" y="39"/>
                  </a:lnTo>
                  <a:lnTo>
                    <a:pt x="21" y="43"/>
                  </a:lnTo>
                  <a:lnTo>
                    <a:pt x="21" y="30"/>
                  </a:lnTo>
                  <a:lnTo>
                    <a:pt x="34" y="30"/>
                  </a:lnTo>
                  <a:lnTo>
                    <a:pt x="34" y="17"/>
                  </a:lnTo>
                  <a:lnTo>
                    <a:pt x="21" y="17"/>
                  </a:lnTo>
                  <a:lnTo>
                    <a:pt x="21" y="8"/>
                  </a:lnTo>
                  <a:lnTo>
                    <a:pt x="26" y="4"/>
                  </a:lnTo>
                  <a:lnTo>
                    <a:pt x="26" y="0"/>
                  </a:lnTo>
                  <a:lnTo>
                    <a:pt x="21" y="0"/>
                  </a:lnTo>
                  <a:lnTo>
                    <a:pt x="13" y="0"/>
                  </a:lnTo>
                  <a:lnTo>
                    <a:pt x="13" y="17"/>
                  </a:lnTo>
                  <a:lnTo>
                    <a:pt x="0" y="17"/>
                  </a:lnTo>
                  <a:lnTo>
                    <a:pt x="0" y="30"/>
                  </a:lnTo>
                  <a:lnTo>
                    <a:pt x="13" y="30"/>
                  </a:lnTo>
                  <a:close/>
                  <a:moveTo>
                    <a:pt x="26" y="61"/>
                  </a:moveTo>
                  <a:lnTo>
                    <a:pt x="26" y="61"/>
                  </a:lnTo>
                  <a:lnTo>
                    <a:pt x="34" y="65"/>
                  </a:lnTo>
                  <a:lnTo>
                    <a:pt x="34" y="87"/>
                  </a:lnTo>
                  <a:lnTo>
                    <a:pt x="69" y="87"/>
                  </a:lnTo>
                  <a:lnTo>
                    <a:pt x="74" y="95"/>
                  </a:lnTo>
                  <a:lnTo>
                    <a:pt x="87" y="91"/>
                  </a:lnTo>
                  <a:lnTo>
                    <a:pt x="91" y="82"/>
                  </a:lnTo>
                  <a:lnTo>
                    <a:pt x="91" y="61"/>
                  </a:lnTo>
                  <a:lnTo>
                    <a:pt x="91" y="48"/>
                  </a:lnTo>
                  <a:lnTo>
                    <a:pt x="56" y="48"/>
                  </a:lnTo>
                  <a:lnTo>
                    <a:pt x="60" y="39"/>
                  </a:lnTo>
                  <a:lnTo>
                    <a:pt x="87" y="39"/>
                  </a:lnTo>
                  <a:lnTo>
                    <a:pt x="87" y="4"/>
                  </a:lnTo>
                  <a:lnTo>
                    <a:pt x="39" y="4"/>
                  </a:lnTo>
                  <a:lnTo>
                    <a:pt x="39" y="39"/>
                  </a:lnTo>
                  <a:lnTo>
                    <a:pt x="43" y="39"/>
                  </a:lnTo>
                  <a:lnTo>
                    <a:pt x="26" y="61"/>
                  </a:lnTo>
                  <a:close/>
                  <a:moveTo>
                    <a:pt x="47" y="17"/>
                  </a:moveTo>
                  <a:lnTo>
                    <a:pt x="47" y="13"/>
                  </a:lnTo>
                  <a:lnTo>
                    <a:pt x="74" y="13"/>
                  </a:lnTo>
                  <a:lnTo>
                    <a:pt x="74" y="17"/>
                  </a:lnTo>
                  <a:lnTo>
                    <a:pt x="47" y="17"/>
                  </a:lnTo>
                  <a:close/>
                  <a:moveTo>
                    <a:pt x="74" y="26"/>
                  </a:moveTo>
                  <a:lnTo>
                    <a:pt x="74" y="30"/>
                  </a:lnTo>
                  <a:lnTo>
                    <a:pt x="47" y="30"/>
                  </a:lnTo>
                  <a:lnTo>
                    <a:pt x="47" y="26"/>
                  </a:lnTo>
                  <a:lnTo>
                    <a:pt x="74" y="26"/>
                  </a:lnTo>
                  <a:close/>
                  <a:moveTo>
                    <a:pt x="47" y="65"/>
                  </a:moveTo>
                  <a:lnTo>
                    <a:pt x="47" y="65"/>
                  </a:lnTo>
                  <a:lnTo>
                    <a:pt x="47" y="61"/>
                  </a:lnTo>
                  <a:lnTo>
                    <a:pt x="43" y="61"/>
                  </a:lnTo>
                  <a:lnTo>
                    <a:pt x="47" y="56"/>
                  </a:lnTo>
                  <a:lnTo>
                    <a:pt x="56" y="56"/>
                  </a:lnTo>
                  <a:lnTo>
                    <a:pt x="47" y="69"/>
                  </a:lnTo>
                  <a:lnTo>
                    <a:pt x="47" y="65"/>
                  </a:lnTo>
                  <a:close/>
                  <a:moveTo>
                    <a:pt x="65" y="61"/>
                  </a:moveTo>
                  <a:lnTo>
                    <a:pt x="65" y="61"/>
                  </a:lnTo>
                  <a:lnTo>
                    <a:pt x="69" y="56"/>
                  </a:lnTo>
                  <a:lnTo>
                    <a:pt x="78" y="56"/>
                  </a:lnTo>
                  <a:lnTo>
                    <a:pt x="78" y="65"/>
                  </a:lnTo>
                  <a:lnTo>
                    <a:pt x="65" y="61"/>
                  </a:lnTo>
                  <a:close/>
                  <a:moveTo>
                    <a:pt x="60" y="69"/>
                  </a:moveTo>
                  <a:lnTo>
                    <a:pt x="60" y="69"/>
                  </a:lnTo>
                  <a:lnTo>
                    <a:pt x="65" y="74"/>
                  </a:lnTo>
                  <a:lnTo>
                    <a:pt x="69" y="78"/>
                  </a:lnTo>
                  <a:lnTo>
                    <a:pt x="78" y="69"/>
                  </a:lnTo>
                  <a:lnTo>
                    <a:pt x="78" y="78"/>
                  </a:lnTo>
                  <a:lnTo>
                    <a:pt x="74" y="82"/>
                  </a:lnTo>
                  <a:lnTo>
                    <a:pt x="69" y="82"/>
                  </a:lnTo>
                  <a:lnTo>
                    <a:pt x="69" y="78"/>
                  </a:lnTo>
                  <a:lnTo>
                    <a:pt x="56" y="78"/>
                  </a:lnTo>
                  <a:lnTo>
                    <a:pt x="60" y="69"/>
                  </a:lnTo>
                  <a:close/>
                  <a:moveTo>
                    <a:pt x="47" y="74"/>
                  </a:moveTo>
                  <a:lnTo>
                    <a:pt x="47" y="74"/>
                  </a:lnTo>
                  <a:lnTo>
                    <a:pt x="52" y="78"/>
                  </a:lnTo>
                  <a:lnTo>
                    <a:pt x="47" y="78"/>
                  </a:lnTo>
                  <a:lnTo>
                    <a:pt x="4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0" name="Freeform 76"/>
            <p:cNvSpPr>
              <a:spLocks noEditPoints="1"/>
            </p:cNvSpPr>
            <p:nvPr/>
          </p:nvSpPr>
          <p:spPr bwMode="auto">
            <a:xfrm>
              <a:off x="7073900" y="3175000"/>
              <a:ext cx="131762" cy="138113"/>
            </a:xfrm>
            <a:custGeom>
              <a:avLst/>
              <a:gdLst>
                <a:gd name="T0" fmla="*/ 13 w 83"/>
                <a:gd name="T1" fmla="*/ 87 h 87"/>
                <a:gd name="T2" fmla="*/ 13 w 83"/>
                <a:gd name="T3" fmla="*/ 57 h 87"/>
                <a:gd name="T4" fmla="*/ 13 w 83"/>
                <a:gd name="T5" fmla="*/ 57 h 87"/>
                <a:gd name="T6" fmla="*/ 18 w 83"/>
                <a:gd name="T7" fmla="*/ 70 h 87"/>
                <a:gd name="T8" fmla="*/ 18 w 83"/>
                <a:gd name="T9" fmla="*/ 70 h 87"/>
                <a:gd name="T10" fmla="*/ 26 w 83"/>
                <a:gd name="T11" fmla="*/ 70 h 87"/>
                <a:gd name="T12" fmla="*/ 31 w 83"/>
                <a:gd name="T13" fmla="*/ 65 h 87"/>
                <a:gd name="T14" fmla="*/ 35 w 83"/>
                <a:gd name="T15" fmla="*/ 61 h 87"/>
                <a:gd name="T16" fmla="*/ 35 w 83"/>
                <a:gd name="T17" fmla="*/ 52 h 87"/>
                <a:gd name="T18" fmla="*/ 35 w 83"/>
                <a:gd name="T19" fmla="*/ 52 h 87"/>
                <a:gd name="T20" fmla="*/ 35 w 83"/>
                <a:gd name="T21" fmla="*/ 44 h 87"/>
                <a:gd name="T22" fmla="*/ 26 w 83"/>
                <a:gd name="T23" fmla="*/ 35 h 87"/>
                <a:gd name="T24" fmla="*/ 26 w 83"/>
                <a:gd name="T25" fmla="*/ 35 h 87"/>
                <a:gd name="T26" fmla="*/ 31 w 83"/>
                <a:gd name="T27" fmla="*/ 22 h 87"/>
                <a:gd name="T28" fmla="*/ 31 w 83"/>
                <a:gd name="T29" fmla="*/ 22 h 87"/>
                <a:gd name="T30" fmla="*/ 35 w 83"/>
                <a:gd name="T31" fmla="*/ 0 h 87"/>
                <a:gd name="T32" fmla="*/ 0 w 83"/>
                <a:gd name="T33" fmla="*/ 0 h 87"/>
                <a:gd name="T34" fmla="*/ 0 w 83"/>
                <a:gd name="T35" fmla="*/ 87 h 87"/>
                <a:gd name="T36" fmla="*/ 13 w 83"/>
                <a:gd name="T37" fmla="*/ 87 h 87"/>
                <a:gd name="T38" fmla="*/ 13 w 83"/>
                <a:gd name="T39" fmla="*/ 87 h 87"/>
                <a:gd name="T40" fmla="*/ 53 w 83"/>
                <a:gd name="T41" fmla="*/ 87 h 87"/>
                <a:gd name="T42" fmla="*/ 53 w 83"/>
                <a:gd name="T43" fmla="*/ 78 h 87"/>
                <a:gd name="T44" fmla="*/ 70 w 83"/>
                <a:gd name="T45" fmla="*/ 78 h 87"/>
                <a:gd name="T46" fmla="*/ 70 w 83"/>
                <a:gd name="T47" fmla="*/ 87 h 87"/>
                <a:gd name="T48" fmla="*/ 83 w 83"/>
                <a:gd name="T49" fmla="*/ 87 h 87"/>
                <a:gd name="T50" fmla="*/ 83 w 83"/>
                <a:gd name="T51" fmla="*/ 0 h 87"/>
                <a:gd name="T52" fmla="*/ 40 w 83"/>
                <a:gd name="T53" fmla="*/ 0 h 87"/>
                <a:gd name="T54" fmla="*/ 40 w 83"/>
                <a:gd name="T55" fmla="*/ 87 h 87"/>
                <a:gd name="T56" fmla="*/ 53 w 83"/>
                <a:gd name="T57" fmla="*/ 87 h 87"/>
                <a:gd name="T58" fmla="*/ 53 w 83"/>
                <a:gd name="T59" fmla="*/ 87 h 87"/>
                <a:gd name="T60" fmla="*/ 13 w 83"/>
                <a:gd name="T61" fmla="*/ 35 h 87"/>
                <a:gd name="T62" fmla="*/ 13 w 83"/>
                <a:gd name="T63" fmla="*/ 35 h 87"/>
                <a:gd name="T64" fmla="*/ 22 w 83"/>
                <a:gd name="T65" fmla="*/ 48 h 87"/>
                <a:gd name="T66" fmla="*/ 22 w 83"/>
                <a:gd name="T67" fmla="*/ 48 h 87"/>
                <a:gd name="T68" fmla="*/ 22 w 83"/>
                <a:gd name="T69" fmla="*/ 57 h 87"/>
                <a:gd name="T70" fmla="*/ 13 w 83"/>
                <a:gd name="T71" fmla="*/ 57 h 87"/>
                <a:gd name="T72" fmla="*/ 13 w 83"/>
                <a:gd name="T73" fmla="*/ 13 h 87"/>
                <a:gd name="T74" fmla="*/ 22 w 83"/>
                <a:gd name="T75" fmla="*/ 13 h 87"/>
                <a:gd name="T76" fmla="*/ 22 w 83"/>
                <a:gd name="T77" fmla="*/ 13 h 87"/>
                <a:gd name="T78" fmla="*/ 13 w 83"/>
                <a:gd name="T79" fmla="*/ 35 h 87"/>
                <a:gd name="T80" fmla="*/ 13 w 83"/>
                <a:gd name="T81" fmla="*/ 35 h 87"/>
                <a:gd name="T82" fmla="*/ 13 w 83"/>
                <a:gd name="T83" fmla="*/ 35 h 87"/>
                <a:gd name="T84" fmla="*/ 53 w 83"/>
                <a:gd name="T85" fmla="*/ 35 h 87"/>
                <a:gd name="T86" fmla="*/ 53 w 83"/>
                <a:gd name="T87" fmla="*/ 13 h 87"/>
                <a:gd name="T88" fmla="*/ 70 w 83"/>
                <a:gd name="T89" fmla="*/ 13 h 87"/>
                <a:gd name="T90" fmla="*/ 70 w 83"/>
                <a:gd name="T91" fmla="*/ 35 h 87"/>
                <a:gd name="T92" fmla="*/ 53 w 83"/>
                <a:gd name="T93" fmla="*/ 35 h 87"/>
                <a:gd name="T94" fmla="*/ 53 w 83"/>
                <a:gd name="T95" fmla="*/ 35 h 87"/>
                <a:gd name="T96" fmla="*/ 70 w 83"/>
                <a:gd name="T97" fmla="*/ 44 h 87"/>
                <a:gd name="T98" fmla="*/ 70 w 83"/>
                <a:gd name="T99" fmla="*/ 65 h 87"/>
                <a:gd name="T100" fmla="*/ 53 w 83"/>
                <a:gd name="T101" fmla="*/ 65 h 87"/>
                <a:gd name="T102" fmla="*/ 53 w 83"/>
                <a:gd name="T103" fmla="*/ 44 h 87"/>
                <a:gd name="T104" fmla="*/ 70 w 83"/>
                <a:gd name="T105" fmla="*/ 44 h 87"/>
                <a:gd name="T106" fmla="*/ 70 w 83"/>
                <a:gd name="T107" fmla="*/ 44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 h="87">
                  <a:moveTo>
                    <a:pt x="13" y="87"/>
                  </a:moveTo>
                  <a:lnTo>
                    <a:pt x="13" y="57"/>
                  </a:lnTo>
                  <a:lnTo>
                    <a:pt x="18" y="70"/>
                  </a:lnTo>
                  <a:lnTo>
                    <a:pt x="26" y="70"/>
                  </a:lnTo>
                  <a:lnTo>
                    <a:pt x="31" y="65"/>
                  </a:lnTo>
                  <a:lnTo>
                    <a:pt x="35" y="61"/>
                  </a:lnTo>
                  <a:lnTo>
                    <a:pt x="35" y="52"/>
                  </a:lnTo>
                  <a:lnTo>
                    <a:pt x="35" y="44"/>
                  </a:lnTo>
                  <a:lnTo>
                    <a:pt x="26" y="35"/>
                  </a:lnTo>
                  <a:lnTo>
                    <a:pt x="31" y="22"/>
                  </a:lnTo>
                  <a:lnTo>
                    <a:pt x="35" y="0"/>
                  </a:lnTo>
                  <a:lnTo>
                    <a:pt x="0" y="0"/>
                  </a:lnTo>
                  <a:lnTo>
                    <a:pt x="0" y="87"/>
                  </a:lnTo>
                  <a:lnTo>
                    <a:pt x="13" y="87"/>
                  </a:lnTo>
                  <a:close/>
                  <a:moveTo>
                    <a:pt x="53" y="87"/>
                  </a:moveTo>
                  <a:lnTo>
                    <a:pt x="53" y="78"/>
                  </a:lnTo>
                  <a:lnTo>
                    <a:pt x="70" y="78"/>
                  </a:lnTo>
                  <a:lnTo>
                    <a:pt x="70" y="87"/>
                  </a:lnTo>
                  <a:lnTo>
                    <a:pt x="83" y="87"/>
                  </a:lnTo>
                  <a:lnTo>
                    <a:pt x="83" y="0"/>
                  </a:lnTo>
                  <a:lnTo>
                    <a:pt x="40" y="0"/>
                  </a:lnTo>
                  <a:lnTo>
                    <a:pt x="40" y="87"/>
                  </a:lnTo>
                  <a:lnTo>
                    <a:pt x="53" y="87"/>
                  </a:lnTo>
                  <a:close/>
                  <a:moveTo>
                    <a:pt x="13" y="35"/>
                  </a:moveTo>
                  <a:lnTo>
                    <a:pt x="13" y="35"/>
                  </a:lnTo>
                  <a:lnTo>
                    <a:pt x="22" y="48"/>
                  </a:lnTo>
                  <a:lnTo>
                    <a:pt x="22" y="57"/>
                  </a:lnTo>
                  <a:lnTo>
                    <a:pt x="13" y="57"/>
                  </a:lnTo>
                  <a:lnTo>
                    <a:pt x="13" y="13"/>
                  </a:lnTo>
                  <a:lnTo>
                    <a:pt x="22" y="13"/>
                  </a:lnTo>
                  <a:lnTo>
                    <a:pt x="13" y="35"/>
                  </a:lnTo>
                  <a:close/>
                  <a:moveTo>
                    <a:pt x="53" y="35"/>
                  </a:moveTo>
                  <a:lnTo>
                    <a:pt x="53" y="13"/>
                  </a:lnTo>
                  <a:lnTo>
                    <a:pt x="70" y="13"/>
                  </a:lnTo>
                  <a:lnTo>
                    <a:pt x="70" y="35"/>
                  </a:lnTo>
                  <a:lnTo>
                    <a:pt x="53" y="35"/>
                  </a:lnTo>
                  <a:close/>
                  <a:moveTo>
                    <a:pt x="70" y="44"/>
                  </a:moveTo>
                  <a:lnTo>
                    <a:pt x="70" y="65"/>
                  </a:lnTo>
                  <a:lnTo>
                    <a:pt x="53" y="65"/>
                  </a:lnTo>
                  <a:lnTo>
                    <a:pt x="53" y="44"/>
                  </a:lnTo>
                  <a:lnTo>
                    <a:pt x="7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1" name="Freeform 77"/>
            <p:cNvSpPr>
              <a:spLocks/>
            </p:cNvSpPr>
            <p:nvPr/>
          </p:nvSpPr>
          <p:spPr bwMode="auto">
            <a:xfrm>
              <a:off x="7232650" y="3168650"/>
              <a:ext cx="146050" cy="150813"/>
            </a:xfrm>
            <a:custGeom>
              <a:avLst/>
              <a:gdLst>
                <a:gd name="T0" fmla="*/ 57 w 92"/>
                <a:gd name="T1" fmla="*/ 13 h 95"/>
                <a:gd name="T2" fmla="*/ 57 w 92"/>
                <a:gd name="T3" fmla="*/ 13 h 95"/>
                <a:gd name="T4" fmla="*/ 53 w 92"/>
                <a:gd name="T5" fmla="*/ 8 h 95"/>
                <a:gd name="T6" fmla="*/ 53 w 92"/>
                <a:gd name="T7" fmla="*/ 8 h 95"/>
                <a:gd name="T8" fmla="*/ 53 w 92"/>
                <a:gd name="T9" fmla="*/ 0 h 95"/>
                <a:gd name="T10" fmla="*/ 53 w 92"/>
                <a:gd name="T11" fmla="*/ 0 h 95"/>
                <a:gd name="T12" fmla="*/ 44 w 92"/>
                <a:gd name="T13" fmla="*/ 0 h 95"/>
                <a:gd name="T14" fmla="*/ 44 w 92"/>
                <a:gd name="T15" fmla="*/ 0 h 95"/>
                <a:gd name="T16" fmla="*/ 35 w 92"/>
                <a:gd name="T17" fmla="*/ 4 h 95"/>
                <a:gd name="T18" fmla="*/ 35 w 92"/>
                <a:gd name="T19" fmla="*/ 4 h 95"/>
                <a:gd name="T20" fmla="*/ 40 w 92"/>
                <a:gd name="T21" fmla="*/ 13 h 95"/>
                <a:gd name="T22" fmla="*/ 0 w 92"/>
                <a:gd name="T23" fmla="*/ 13 h 95"/>
                <a:gd name="T24" fmla="*/ 0 w 92"/>
                <a:gd name="T25" fmla="*/ 26 h 95"/>
                <a:gd name="T26" fmla="*/ 40 w 92"/>
                <a:gd name="T27" fmla="*/ 26 h 95"/>
                <a:gd name="T28" fmla="*/ 40 w 92"/>
                <a:gd name="T29" fmla="*/ 39 h 95"/>
                <a:gd name="T30" fmla="*/ 14 w 92"/>
                <a:gd name="T31" fmla="*/ 39 h 95"/>
                <a:gd name="T32" fmla="*/ 14 w 92"/>
                <a:gd name="T33" fmla="*/ 82 h 95"/>
                <a:gd name="T34" fmla="*/ 27 w 92"/>
                <a:gd name="T35" fmla="*/ 82 h 95"/>
                <a:gd name="T36" fmla="*/ 27 w 92"/>
                <a:gd name="T37" fmla="*/ 48 h 95"/>
                <a:gd name="T38" fmla="*/ 40 w 92"/>
                <a:gd name="T39" fmla="*/ 48 h 95"/>
                <a:gd name="T40" fmla="*/ 40 w 92"/>
                <a:gd name="T41" fmla="*/ 95 h 95"/>
                <a:gd name="T42" fmla="*/ 53 w 92"/>
                <a:gd name="T43" fmla="*/ 95 h 95"/>
                <a:gd name="T44" fmla="*/ 53 w 92"/>
                <a:gd name="T45" fmla="*/ 48 h 95"/>
                <a:gd name="T46" fmla="*/ 66 w 92"/>
                <a:gd name="T47" fmla="*/ 48 h 95"/>
                <a:gd name="T48" fmla="*/ 66 w 92"/>
                <a:gd name="T49" fmla="*/ 69 h 95"/>
                <a:gd name="T50" fmla="*/ 66 w 92"/>
                <a:gd name="T51" fmla="*/ 69 h 95"/>
                <a:gd name="T52" fmla="*/ 66 w 92"/>
                <a:gd name="T53" fmla="*/ 74 h 95"/>
                <a:gd name="T54" fmla="*/ 57 w 92"/>
                <a:gd name="T55" fmla="*/ 74 h 95"/>
                <a:gd name="T56" fmla="*/ 57 w 92"/>
                <a:gd name="T57" fmla="*/ 74 h 95"/>
                <a:gd name="T58" fmla="*/ 61 w 92"/>
                <a:gd name="T59" fmla="*/ 87 h 95"/>
                <a:gd name="T60" fmla="*/ 61 w 92"/>
                <a:gd name="T61" fmla="*/ 87 h 95"/>
                <a:gd name="T62" fmla="*/ 74 w 92"/>
                <a:gd name="T63" fmla="*/ 82 h 95"/>
                <a:gd name="T64" fmla="*/ 79 w 92"/>
                <a:gd name="T65" fmla="*/ 82 h 95"/>
                <a:gd name="T66" fmla="*/ 83 w 92"/>
                <a:gd name="T67" fmla="*/ 78 h 95"/>
                <a:gd name="T68" fmla="*/ 83 w 92"/>
                <a:gd name="T69" fmla="*/ 39 h 95"/>
                <a:gd name="T70" fmla="*/ 53 w 92"/>
                <a:gd name="T71" fmla="*/ 39 h 95"/>
                <a:gd name="T72" fmla="*/ 53 w 92"/>
                <a:gd name="T73" fmla="*/ 26 h 95"/>
                <a:gd name="T74" fmla="*/ 92 w 92"/>
                <a:gd name="T75" fmla="*/ 26 h 95"/>
                <a:gd name="T76" fmla="*/ 92 w 92"/>
                <a:gd name="T77" fmla="*/ 13 h 95"/>
                <a:gd name="T78" fmla="*/ 44 w 92"/>
                <a:gd name="T79" fmla="*/ 13 h 95"/>
                <a:gd name="T80" fmla="*/ 44 w 92"/>
                <a:gd name="T81" fmla="*/ 13 h 95"/>
                <a:gd name="T82" fmla="*/ 57 w 92"/>
                <a:gd name="T83" fmla="*/ 13 h 95"/>
                <a:gd name="T84" fmla="*/ 57 w 92"/>
                <a:gd name="T85" fmla="*/ 13 h 95"/>
                <a:gd name="T86" fmla="*/ 57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7" y="13"/>
                  </a:moveTo>
                  <a:lnTo>
                    <a:pt x="57" y="13"/>
                  </a:lnTo>
                  <a:lnTo>
                    <a:pt x="53" y="8"/>
                  </a:lnTo>
                  <a:lnTo>
                    <a:pt x="53" y="0"/>
                  </a:lnTo>
                  <a:lnTo>
                    <a:pt x="44" y="0"/>
                  </a:lnTo>
                  <a:lnTo>
                    <a:pt x="35" y="4"/>
                  </a:lnTo>
                  <a:lnTo>
                    <a:pt x="40" y="13"/>
                  </a:lnTo>
                  <a:lnTo>
                    <a:pt x="0" y="13"/>
                  </a:lnTo>
                  <a:lnTo>
                    <a:pt x="0" y="26"/>
                  </a:lnTo>
                  <a:lnTo>
                    <a:pt x="40" y="26"/>
                  </a:lnTo>
                  <a:lnTo>
                    <a:pt x="40" y="39"/>
                  </a:lnTo>
                  <a:lnTo>
                    <a:pt x="14" y="39"/>
                  </a:lnTo>
                  <a:lnTo>
                    <a:pt x="14" y="82"/>
                  </a:lnTo>
                  <a:lnTo>
                    <a:pt x="27" y="82"/>
                  </a:lnTo>
                  <a:lnTo>
                    <a:pt x="27" y="48"/>
                  </a:lnTo>
                  <a:lnTo>
                    <a:pt x="40" y="48"/>
                  </a:lnTo>
                  <a:lnTo>
                    <a:pt x="40" y="95"/>
                  </a:lnTo>
                  <a:lnTo>
                    <a:pt x="53" y="95"/>
                  </a:lnTo>
                  <a:lnTo>
                    <a:pt x="53" y="48"/>
                  </a:lnTo>
                  <a:lnTo>
                    <a:pt x="66" y="48"/>
                  </a:lnTo>
                  <a:lnTo>
                    <a:pt x="66" y="69"/>
                  </a:lnTo>
                  <a:lnTo>
                    <a:pt x="66" y="74"/>
                  </a:lnTo>
                  <a:lnTo>
                    <a:pt x="57" y="74"/>
                  </a:lnTo>
                  <a:lnTo>
                    <a:pt x="61" y="87"/>
                  </a:lnTo>
                  <a:lnTo>
                    <a:pt x="74" y="82"/>
                  </a:lnTo>
                  <a:lnTo>
                    <a:pt x="79" y="82"/>
                  </a:lnTo>
                  <a:lnTo>
                    <a:pt x="83" y="78"/>
                  </a:lnTo>
                  <a:lnTo>
                    <a:pt x="83" y="39"/>
                  </a:lnTo>
                  <a:lnTo>
                    <a:pt x="53" y="39"/>
                  </a:lnTo>
                  <a:lnTo>
                    <a:pt x="53" y="26"/>
                  </a:lnTo>
                  <a:lnTo>
                    <a:pt x="92" y="26"/>
                  </a:lnTo>
                  <a:lnTo>
                    <a:pt x="92" y="13"/>
                  </a:lnTo>
                  <a:lnTo>
                    <a:pt x="44"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2" name="Freeform 78"/>
            <p:cNvSpPr>
              <a:spLocks noEditPoints="1"/>
            </p:cNvSpPr>
            <p:nvPr/>
          </p:nvSpPr>
          <p:spPr bwMode="auto">
            <a:xfrm>
              <a:off x="7607300" y="2808288"/>
              <a:ext cx="144462" cy="146050"/>
            </a:xfrm>
            <a:custGeom>
              <a:avLst/>
              <a:gdLst>
                <a:gd name="T0" fmla="*/ 21 w 91"/>
                <a:gd name="T1" fmla="*/ 18 h 92"/>
                <a:gd name="T2" fmla="*/ 34 w 91"/>
                <a:gd name="T3" fmla="*/ 22 h 92"/>
                <a:gd name="T4" fmla="*/ 21 w 91"/>
                <a:gd name="T5" fmla="*/ 26 h 92"/>
                <a:gd name="T6" fmla="*/ 34 w 91"/>
                <a:gd name="T7" fmla="*/ 57 h 92"/>
                <a:gd name="T8" fmla="*/ 21 w 91"/>
                <a:gd name="T9" fmla="*/ 61 h 92"/>
                <a:gd name="T10" fmla="*/ 34 w 91"/>
                <a:gd name="T11" fmla="*/ 74 h 92"/>
                <a:gd name="T12" fmla="*/ 43 w 91"/>
                <a:gd name="T13" fmla="*/ 92 h 92"/>
                <a:gd name="T14" fmla="*/ 56 w 91"/>
                <a:gd name="T15" fmla="*/ 74 h 92"/>
                <a:gd name="T16" fmla="*/ 47 w 91"/>
                <a:gd name="T17" fmla="*/ 87 h 92"/>
                <a:gd name="T18" fmla="*/ 60 w 91"/>
                <a:gd name="T19" fmla="*/ 92 h 92"/>
                <a:gd name="T20" fmla="*/ 69 w 91"/>
                <a:gd name="T21" fmla="*/ 79 h 92"/>
                <a:gd name="T22" fmla="*/ 78 w 91"/>
                <a:gd name="T23" fmla="*/ 61 h 92"/>
                <a:gd name="T24" fmla="*/ 78 w 91"/>
                <a:gd name="T25" fmla="*/ 79 h 92"/>
                <a:gd name="T26" fmla="*/ 69 w 91"/>
                <a:gd name="T27" fmla="*/ 83 h 92"/>
                <a:gd name="T28" fmla="*/ 74 w 91"/>
                <a:gd name="T29" fmla="*/ 92 h 92"/>
                <a:gd name="T30" fmla="*/ 87 w 91"/>
                <a:gd name="T31" fmla="*/ 92 h 92"/>
                <a:gd name="T32" fmla="*/ 91 w 91"/>
                <a:gd name="T33" fmla="*/ 79 h 92"/>
                <a:gd name="T34" fmla="*/ 60 w 91"/>
                <a:gd name="T35" fmla="*/ 5 h 92"/>
                <a:gd name="T36" fmla="*/ 60 w 91"/>
                <a:gd name="T37" fmla="*/ 48 h 92"/>
                <a:gd name="T38" fmla="*/ 60 w 91"/>
                <a:gd name="T39" fmla="*/ 57 h 92"/>
                <a:gd name="T40" fmla="*/ 43 w 91"/>
                <a:gd name="T41" fmla="*/ 61 h 92"/>
                <a:gd name="T42" fmla="*/ 56 w 91"/>
                <a:gd name="T43" fmla="*/ 57 h 92"/>
                <a:gd name="T44" fmla="*/ 47 w 91"/>
                <a:gd name="T45" fmla="*/ 26 h 92"/>
                <a:gd name="T46" fmla="*/ 56 w 91"/>
                <a:gd name="T47" fmla="*/ 22 h 92"/>
                <a:gd name="T48" fmla="*/ 47 w 91"/>
                <a:gd name="T49" fmla="*/ 9 h 92"/>
                <a:gd name="T50" fmla="*/ 47 w 91"/>
                <a:gd name="T51" fmla="*/ 5 h 92"/>
                <a:gd name="T52" fmla="*/ 47 w 91"/>
                <a:gd name="T53" fmla="*/ 0 h 92"/>
                <a:gd name="T54" fmla="*/ 39 w 91"/>
                <a:gd name="T55" fmla="*/ 0 h 92"/>
                <a:gd name="T56" fmla="*/ 34 w 91"/>
                <a:gd name="T57" fmla="*/ 0 h 92"/>
                <a:gd name="T58" fmla="*/ 26 w 91"/>
                <a:gd name="T59" fmla="*/ 9 h 92"/>
                <a:gd name="T60" fmla="*/ 13 w 91"/>
                <a:gd name="T61" fmla="*/ 0 h 92"/>
                <a:gd name="T62" fmla="*/ 4 w 91"/>
                <a:gd name="T63" fmla="*/ 9 h 92"/>
                <a:gd name="T64" fmla="*/ 17 w 91"/>
                <a:gd name="T65" fmla="*/ 22 h 92"/>
                <a:gd name="T66" fmla="*/ 74 w 91"/>
                <a:gd name="T67" fmla="*/ 13 h 92"/>
                <a:gd name="T68" fmla="*/ 78 w 91"/>
                <a:gd name="T69" fmla="*/ 26 h 92"/>
                <a:gd name="T70" fmla="*/ 74 w 91"/>
                <a:gd name="T71" fmla="*/ 13 h 92"/>
                <a:gd name="T72" fmla="*/ 0 w 91"/>
                <a:gd name="T73" fmla="*/ 35 h 92"/>
                <a:gd name="T74" fmla="*/ 13 w 91"/>
                <a:gd name="T75" fmla="*/ 44 h 92"/>
                <a:gd name="T76" fmla="*/ 21 w 91"/>
                <a:gd name="T77" fmla="*/ 35 h 92"/>
                <a:gd name="T78" fmla="*/ 0 w 91"/>
                <a:gd name="T79" fmla="*/ 35 h 92"/>
                <a:gd name="T80" fmla="*/ 0 w 91"/>
                <a:gd name="T81" fmla="*/ 35 h 92"/>
                <a:gd name="T82" fmla="*/ 0 w 91"/>
                <a:gd name="T83" fmla="*/ 35 h 92"/>
                <a:gd name="T84" fmla="*/ 43 w 91"/>
                <a:gd name="T85" fmla="*/ 40 h 92"/>
                <a:gd name="T86" fmla="*/ 34 w 91"/>
                <a:gd name="T87" fmla="*/ 35 h 92"/>
                <a:gd name="T88" fmla="*/ 43 w 91"/>
                <a:gd name="T89" fmla="*/ 35 h 92"/>
                <a:gd name="T90" fmla="*/ 69 w 91"/>
                <a:gd name="T91" fmla="*/ 48 h 92"/>
                <a:gd name="T92" fmla="*/ 78 w 91"/>
                <a:gd name="T93" fmla="*/ 40 h 92"/>
                <a:gd name="T94" fmla="*/ 78 w 91"/>
                <a:gd name="T95" fmla="*/ 48 h 92"/>
                <a:gd name="T96" fmla="*/ 34 w 91"/>
                <a:gd name="T97" fmla="*/ 48 h 92"/>
                <a:gd name="T98" fmla="*/ 43 w 91"/>
                <a:gd name="T99" fmla="*/ 44 h 92"/>
                <a:gd name="T100" fmla="*/ 43 w 91"/>
                <a:gd name="T101" fmla="*/ 48 h 92"/>
                <a:gd name="T102" fmla="*/ 21 w 91"/>
                <a:gd name="T103" fmla="*/ 53 h 92"/>
                <a:gd name="T104" fmla="*/ 13 w 91"/>
                <a:gd name="T105" fmla="*/ 48 h 92"/>
                <a:gd name="T106" fmla="*/ 0 w 91"/>
                <a:gd name="T107" fmla="*/ 83 h 92"/>
                <a:gd name="T108" fmla="*/ 13 w 91"/>
                <a:gd name="T109" fmla="*/ 92 h 92"/>
                <a:gd name="T110" fmla="*/ 21 w 91"/>
                <a:gd name="T111" fmla="*/ 53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 h="92">
                  <a:moveTo>
                    <a:pt x="17" y="22"/>
                  </a:moveTo>
                  <a:lnTo>
                    <a:pt x="21" y="18"/>
                  </a:lnTo>
                  <a:lnTo>
                    <a:pt x="21" y="22"/>
                  </a:lnTo>
                  <a:lnTo>
                    <a:pt x="34" y="22"/>
                  </a:lnTo>
                  <a:lnTo>
                    <a:pt x="34" y="26"/>
                  </a:lnTo>
                  <a:lnTo>
                    <a:pt x="21" y="26"/>
                  </a:lnTo>
                  <a:lnTo>
                    <a:pt x="21" y="57"/>
                  </a:lnTo>
                  <a:lnTo>
                    <a:pt x="34" y="57"/>
                  </a:lnTo>
                  <a:lnTo>
                    <a:pt x="34" y="61"/>
                  </a:lnTo>
                  <a:lnTo>
                    <a:pt x="21" y="61"/>
                  </a:lnTo>
                  <a:lnTo>
                    <a:pt x="21" y="74"/>
                  </a:lnTo>
                  <a:lnTo>
                    <a:pt x="34" y="74"/>
                  </a:lnTo>
                  <a:lnTo>
                    <a:pt x="34" y="92"/>
                  </a:lnTo>
                  <a:lnTo>
                    <a:pt x="43" y="92"/>
                  </a:lnTo>
                  <a:lnTo>
                    <a:pt x="43" y="74"/>
                  </a:lnTo>
                  <a:lnTo>
                    <a:pt x="56" y="74"/>
                  </a:lnTo>
                  <a:lnTo>
                    <a:pt x="47" y="87"/>
                  </a:lnTo>
                  <a:lnTo>
                    <a:pt x="60" y="92"/>
                  </a:lnTo>
                  <a:lnTo>
                    <a:pt x="69" y="79"/>
                  </a:lnTo>
                  <a:lnTo>
                    <a:pt x="69" y="61"/>
                  </a:lnTo>
                  <a:lnTo>
                    <a:pt x="78" y="61"/>
                  </a:lnTo>
                  <a:lnTo>
                    <a:pt x="78" y="79"/>
                  </a:lnTo>
                  <a:lnTo>
                    <a:pt x="69" y="83"/>
                  </a:lnTo>
                  <a:lnTo>
                    <a:pt x="74" y="92"/>
                  </a:lnTo>
                  <a:lnTo>
                    <a:pt x="87" y="92"/>
                  </a:lnTo>
                  <a:lnTo>
                    <a:pt x="91" y="87"/>
                  </a:lnTo>
                  <a:lnTo>
                    <a:pt x="91" y="79"/>
                  </a:lnTo>
                  <a:lnTo>
                    <a:pt x="91" y="5"/>
                  </a:lnTo>
                  <a:lnTo>
                    <a:pt x="60" y="5"/>
                  </a:lnTo>
                  <a:lnTo>
                    <a:pt x="60" y="48"/>
                  </a:lnTo>
                  <a:lnTo>
                    <a:pt x="60" y="57"/>
                  </a:lnTo>
                  <a:lnTo>
                    <a:pt x="60" y="61"/>
                  </a:lnTo>
                  <a:lnTo>
                    <a:pt x="43" y="61"/>
                  </a:lnTo>
                  <a:lnTo>
                    <a:pt x="43" y="57"/>
                  </a:lnTo>
                  <a:lnTo>
                    <a:pt x="56" y="57"/>
                  </a:lnTo>
                  <a:lnTo>
                    <a:pt x="56" y="26"/>
                  </a:lnTo>
                  <a:lnTo>
                    <a:pt x="47" y="26"/>
                  </a:lnTo>
                  <a:lnTo>
                    <a:pt x="47" y="22"/>
                  </a:lnTo>
                  <a:lnTo>
                    <a:pt x="56" y="22"/>
                  </a:lnTo>
                  <a:lnTo>
                    <a:pt x="56" y="9"/>
                  </a:lnTo>
                  <a:lnTo>
                    <a:pt x="47" y="9"/>
                  </a:lnTo>
                  <a:lnTo>
                    <a:pt x="47" y="5"/>
                  </a:lnTo>
                  <a:lnTo>
                    <a:pt x="47" y="0"/>
                  </a:lnTo>
                  <a:lnTo>
                    <a:pt x="39" y="0"/>
                  </a:lnTo>
                  <a:lnTo>
                    <a:pt x="34" y="0"/>
                  </a:lnTo>
                  <a:lnTo>
                    <a:pt x="34" y="9"/>
                  </a:lnTo>
                  <a:lnTo>
                    <a:pt x="26" y="9"/>
                  </a:lnTo>
                  <a:lnTo>
                    <a:pt x="13" y="0"/>
                  </a:lnTo>
                  <a:lnTo>
                    <a:pt x="4" y="9"/>
                  </a:lnTo>
                  <a:lnTo>
                    <a:pt x="17" y="22"/>
                  </a:lnTo>
                  <a:close/>
                  <a:moveTo>
                    <a:pt x="74" y="13"/>
                  </a:moveTo>
                  <a:lnTo>
                    <a:pt x="78" y="13"/>
                  </a:lnTo>
                  <a:lnTo>
                    <a:pt x="78" y="26"/>
                  </a:lnTo>
                  <a:lnTo>
                    <a:pt x="69" y="26"/>
                  </a:lnTo>
                  <a:lnTo>
                    <a:pt x="74" y="13"/>
                  </a:lnTo>
                  <a:close/>
                  <a:moveTo>
                    <a:pt x="0" y="35"/>
                  </a:moveTo>
                  <a:lnTo>
                    <a:pt x="0" y="35"/>
                  </a:lnTo>
                  <a:lnTo>
                    <a:pt x="13" y="44"/>
                  </a:lnTo>
                  <a:lnTo>
                    <a:pt x="21" y="35"/>
                  </a:lnTo>
                  <a:lnTo>
                    <a:pt x="8" y="22"/>
                  </a:lnTo>
                  <a:lnTo>
                    <a:pt x="0" y="35"/>
                  </a:lnTo>
                  <a:close/>
                  <a:moveTo>
                    <a:pt x="43" y="35"/>
                  </a:moveTo>
                  <a:lnTo>
                    <a:pt x="43" y="40"/>
                  </a:lnTo>
                  <a:lnTo>
                    <a:pt x="34" y="40"/>
                  </a:lnTo>
                  <a:lnTo>
                    <a:pt x="34" y="35"/>
                  </a:lnTo>
                  <a:lnTo>
                    <a:pt x="43" y="35"/>
                  </a:lnTo>
                  <a:close/>
                  <a:moveTo>
                    <a:pt x="78" y="48"/>
                  </a:moveTo>
                  <a:lnTo>
                    <a:pt x="69" y="48"/>
                  </a:lnTo>
                  <a:lnTo>
                    <a:pt x="69" y="40"/>
                  </a:lnTo>
                  <a:lnTo>
                    <a:pt x="78" y="40"/>
                  </a:lnTo>
                  <a:lnTo>
                    <a:pt x="78" y="48"/>
                  </a:lnTo>
                  <a:close/>
                  <a:moveTo>
                    <a:pt x="43" y="48"/>
                  </a:moveTo>
                  <a:lnTo>
                    <a:pt x="34" y="48"/>
                  </a:lnTo>
                  <a:lnTo>
                    <a:pt x="34" y="44"/>
                  </a:lnTo>
                  <a:lnTo>
                    <a:pt x="43" y="44"/>
                  </a:lnTo>
                  <a:lnTo>
                    <a:pt x="43" y="48"/>
                  </a:lnTo>
                  <a:close/>
                  <a:moveTo>
                    <a:pt x="21" y="53"/>
                  </a:moveTo>
                  <a:lnTo>
                    <a:pt x="21" y="53"/>
                  </a:lnTo>
                  <a:lnTo>
                    <a:pt x="13" y="48"/>
                  </a:lnTo>
                  <a:lnTo>
                    <a:pt x="0" y="83"/>
                  </a:lnTo>
                  <a:lnTo>
                    <a:pt x="13" y="92"/>
                  </a:lnTo>
                  <a:lnTo>
                    <a:pt x="2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3" name="Freeform 79"/>
            <p:cNvSpPr>
              <a:spLocks noEditPoints="1"/>
            </p:cNvSpPr>
            <p:nvPr/>
          </p:nvSpPr>
          <p:spPr bwMode="auto">
            <a:xfrm>
              <a:off x="7772400" y="2808288"/>
              <a:ext cx="138112" cy="146050"/>
            </a:xfrm>
            <a:custGeom>
              <a:avLst/>
              <a:gdLst>
                <a:gd name="T0" fmla="*/ 70 w 87"/>
                <a:gd name="T1" fmla="*/ 22 h 92"/>
                <a:gd name="T2" fmla="*/ 57 w 87"/>
                <a:gd name="T3" fmla="*/ 13 h 92"/>
                <a:gd name="T4" fmla="*/ 61 w 87"/>
                <a:gd name="T5" fmla="*/ 9 h 92"/>
                <a:gd name="T6" fmla="*/ 61 w 87"/>
                <a:gd name="T7" fmla="*/ 5 h 92"/>
                <a:gd name="T8" fmla="*/ 57 w 87"/>
                <a:gd name="T9" fmla="*/ 5 h 92"/>
                <a:gd name="T10" fmla="*/ 48 w 87"/>
                <a:gd name="T11" fmla="*/ 5 h 92"/>
                <a:gd name="T12" fmla="*/ 48 w 87"/>
                <a:gd name="T13" fmla="*/ 44 h 92"/>
                <a:gd name="T14" fmla="*/ 39 w 87"/>
                <a:gd name="T15" fmla="*/ 22 h 92"/>
                <a:gd name="T16" fmla="*/ 30 w 87"/>
                <a:gd name="T17" fmla="*/ 9 h 92"/>
                <a:gd name="T18" fmla="*/ 35 w 87"/>
                <a:gd name="T19" fmla="*/ 5 h 92"/>
                <a:gd name="T20" fmla="*/ 35 w 87"/>
                <a:gd name="T21" fmla="*/ 0 h 92"/>
                <a:gd name="T22" fmla="*/ 30 w 87"/>
                <a:gd name="T23" fmla="*/ 0 h 92"/>
                <a:gd name="T24" fmla="*/ 22 w 87"/>
                <a:gd name="T25" fmla="*/ 0 h 92"/>
                <a:gd name="T26" fmla="*/ 22 w 87"/>
                <a:gd name="T27" fmla="*/ 53 h 92"/>
                <a:gd name="T28" fmla="*/ 13 w 87"/>
                <a:gd name="T29" fmla="*/ 70 h 92"/>
                <a:gd name="T30" fmla="*/ 0 w 87"/>
                <a:gd name="T31" fmla="*/ 83 h 92"/>
                <a:gd name="T32" fmla="*/ 13 w 87"/>
                <a:gd name="T33" fmla="*/ 92 h 92"/>
                <a:gd name="T34" fmla="*/ 22 w 87"/>
                <a:gd name="T35" fmla="*/ 83 h 92"/>
                <a:gd name="T36" fmla="*/ 30 w 87"/>
                <a:gd name="T37" fmla="*/ 70 h 92"/>
                <a:gd name="T38" fmla="*/ 30 w 87"/>
                <a:gd name="T39" fmla="*/ 31 h 92"/>
                <a:gd name="T40" fmla="*/ 35 w 87"/>
                <a:gd name="T41" fmla="*/ 57 h 92"/>
                <a:gd name="T42" fmla="*/ 44 w 87"/>
                <a:gd name="T43" fmla="*/ 57 h 92"/>
                <a:gd name="T44" fmla="*/ 48 w 87"/>
                <a:gd name="T45" fmla="*/ 57 h 92"/>
                <a:gd name="T46" fmla="*/ 57 w 87"/>
                <a:gd name="T47" fmla="*/ 87 h 92"/>
                <a:gd name="T48" fmla="*/ 57 w 87"/>
                <a:gd name="T49" fmla="*/ 26 h 92"/>
                <a:gd name="T50" fmla="*/ 65 w 87"/>
                <a:gd name="T51" fmla="*/ 57 h 92"/>
                <a:gd name="T52" fmla="*/ 74 w 87"/>
                <a:gd name="T53" fmla="*/ 92 h 92"/>
                <a:gd name="T54" fmla="*/ 87 w 87"/>
                <a:gd name="T55" fmla="*/ 9 h 92"/>
                <a:gd name="T56" fmla="*/ 87 w 87"/>
                <a:gd name="T57" fmla="*/ 0 h 92"/>
                <a:gd name="T58" fmla="*/ 87 w 87"/>
                <a:gd name="T59" fmla="*/ 0 h 92"/>
                <a:gd name="T60" fmla="*/ 87 w 87"/>
                <a:gd name="T61" fmla="*/ 0 h 92"/>
                <a:gd name="T62" fmla="*/ 74 w 87"/>
                <a:gd name="T63" fmla="*/ 0 h 92"/>
                <a:gd name="T64" fmla="*/ 74 w 87"/>
                <a:gd name="T65" fmla="*/ 48 h 92"/>
                <a:gd name="T66" fmla="*/ 70 w 87"/>
                <a:gd name="T67" fmla="*/ 22 h 92"/>
                <a:gd name="T68" fmla="*/ 13 w 87"/>
                <a:gd name="T69" fmla="*/ 44 h 92"/>
                <a:gd name="T70" fmla="*/ 17 w 87"/>
                <a:gd name="T71" fmla="*/ 26 h 92"/>
                <a:gd name="T72" fmla="*/ 9 w 87"/>
                <a:gd name="T73" fmla="*/ 22 h 92"/>
                <a:gd name="T74" fmla="*/ 4 w 87"/>
                <a:gd name="T75" fmla="*/ 26 h 92"/>
                <a:gd name="T76" fmla="*/ 0 w 87"/>
                <a:gd name="T77" fmla="*/ 57 h 92"/>
                <a:gd name="T78" fmla="*/ 13 w 87"/>
                <a:gd name="T79" fmla="*/ 57 h 92"/>
                <a:gd name="T80" fmla="*/ 13 w 87"/>
                <a:gd name="T81" fmla="*/ 44 h 92"/>
                <a:gd name="T82" fmla="*/ 13 w 87"/>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2">
                  <a:moveTo>
                    <a:pt x="70" y="22"/>
                  </a:moveTo>
                  <a:lnTo>
                    <a:pt x="70" y="22"/>
                  </a:lnTo>
                  <a:lnTo>
                    <a:pt x="57" y="26"/>
                  </a:lnTo>
                  <a:lnTo>
                    <a:pt x="57" y="13"/>
                  </a:lnTo>
                  <a:lnTo>
                    <a:pt x="61" y="9"/>
                  </a:lnTo>
                  <a:lnTo>
                    <a:pt x="61" y="5"/>
                  </a:lnTo>
                  <a:lnTo>
                    <a:pt x="57" y="5"/>
                  </a:lnTo>
                  <a:lnTo>
                    <a:pt x="48" y="5"/>
                  </a:lnTo>
                  <a:lnTo>
                    <a:pt x="48" y="44"/>
                  </a:lnTo>
                  <a:lnTo>
                    <a:pt x="39" y="22"/>
                  </a:lnTo>
                  <a:lnTo>
                    <a:pt x="30" y="26"/>
                  </a:lnTo>
                  <a:lnTo>
                    <a:pt x="30" y="9"/>
                  </a:lnTo>
                  <a:lnTo>
                    <a:pt x="35" y="5"/>
                  </a:lnTo>
                  <a:lnTo>
                    <a:pt x="35" y="0"/>
                  </a:lnTo>
                  <a:lnTo>
                    <a:pt x="30" y="0"/>
                  </a:lnTo>
                  <a:lnTo>
                    <a:pt x="22" y="0"/>
                  </a:lnTo>
                  <a:lnTo>
                    <a:pt x="22" y="53"/>
                  </a:lnTo>
                  <a:lnTo>
                    <a:pt x="17" y="61"/>
                  </a:lnTo>
                  <a:lnTo>
                    <a:pt x="13" y="70"/>
                  </a:lnTo>
                  <a:lnTo>
                    <a:pt x="0" y="83"/>
                  </a:lnTo>
                  <a:lnTo>
                    <a:pt x="13" y="92"/>
                  </a:lnTo>
                  <a:lnTo>
                    <a:pt x="22" y="83"/>
                  </a:lnTo>
                  <a:lnTo>
                    <a:pt x="30" y="70"/>
                  </a:lnTo>
                  <a:lnTo>
                    <a:pt x="30" y="48"/>
                  </a:lnTo>
                  <a:lnTo>
                    <a:pt x="30" y="31"/>
                  </a:lnTo>
                  <a:lnTo>
                    <a:pt x="35" y="57"/>
                  </a:lnTo>
                  <a:lnTo>
                    <a:pt x="44" y="57"/>
                  </a:lnTo>
                  <a:lnTo>
                    <a:pt x="48" y="57"/>
                  </a:lnTo>
                  <a:lnTo>
                    <a:pt x="48" y="87"/>
                  </a:lnTo>
                  <a:lnTo>
                    <a:pt x="57" y="87"/>
                  </a:lnTo>
                  <a:lnTo>
                    <a:pt x="57" y="26"/>
                  </a:lnTo>
                  <a:lnTo>
                    <a:pt x="65" y="57"/>
                  </a:lnTo>
                  <a:lnTo>
                    <a:pt x="74" y="57"/>
                  </a:lnTo>
                  <a:lnTo>
                    <a:pt x="74" y="92"/>
                  </a:lnTo>
                  <a:lnTo>
                    <a:pt x="87" y="92"/>
                  </a:lnTo>
                  <a:lnTo>
                    <a:pt x="87" y="9"/>
                  </a:lnTo>
                  <a:lnTo>
                    <a:pt x="87" y="0"/>
                  </a:lnTo>
                  <a:lnTo>
                    <a:pt x="74" y="0"/>
                  </a:lnTo>
                  <a:lnTo>
                    <a:pt x="74" y="48"/>
                  </a:lnTo>
                  <a:lnTo>
                    <a:pt x="70" y="22"/>
                  </a:lnTo>
                  <a:close/>
                  <a:moveTo>
                    <a:pt x="13" y="44"/>
                  </a:moveTo>
                  <a:lnTo>
                    <a:pt x="13" y="44"/>
                  </a:lnTo>
                  <a:lnTo>
                    <a:pt x="17" y="26"/>
                  </a:lnTo>
                  <a:lnTo>
                    <a:pt x="9" y="22"/>
                  </a:lnTo>
                  <a:lnTo>
                    <a:pt x="4" y="26"/>
                  </a:lnTo>
                  <a:lnTo>
                    <a:pt x="0" y="57"/>
                  </a:lnTo>
                  <a:lnTo>
                    <a:pt x="13"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4" name="Freeform 80"/>
            <p:cNvSpPr>
              <a:spLocks/>
            </p:cNvSpPr>
            <p:nvPr/>
          </p:nvSpPr>
          <p:spPr bwMode="auto">
            <a:xfrm>
              <a:off x="7937500" y="2808288"/>
              <a:ext cx="146050" cy="146050"/>
            </a:xfrm>
            <a:custGeom>
              <a:avLst/>
              <a:gdLst>
                <a:gd name="T0" fmla="*/ 57 w 92"/>
                <a:gd name="T1" fmla="*/ 13 h 92"/>
                <a:gd name="T2" fmla="*/ 57 w 92"/>
                <a:gd name="T3" fmla="*/ 13 h 92"/>
                <a:gd name="T4" fmla="*/ 57 w 92"/>
                <a:gd name="T5" fmla="*/ 9 h 92"/>
                <a:gd name="T6" fmla="*/ 57 w 92"/>
                <a:gd name="T7" fmla="*/ 9 h 92"/>
                <a:gd name="T8" fmla="*/ 53 w 92"/>
                <a:gd name="T9" fmla="*/ 0 h 92"/>
                <a:gd name="T10" fmla="*/ 53 w 92"/>
                <a:gd name="T11" fmla="*/ 0 h 92"/>
                <a:gd name="T12" fmla="*/ 48 w 92"/>
                <a:gd name="T13" fmla="*/ 0 h 92"/>
                <a:gd name="T14" fmla="*/ 48 w 92"/>
                <a:gd name="T15" fmla="*/ 0 h 92"/>
                <a:gd name="T16" fmla="*/ 35 w 92"/>
                <a:gd name="T17" fmla="*/ 0 h 92"/>
                <a:gd name="T18" fmla="*/ 35 w 92"/>
                <a:gd name="T19" fmla="*/ 0 h 92"/>
                <a:gd name="T20" fmla="*/ 40 w 92"/>
                <a:gd name="T21" fmla="*/ 13 h 92"/>
                <a:gd name="T22" fmla="*/ 0 w 92"/>
                <a:gd name="T23" fmla="*/ 13 h 92"/>
                <a:gd name="T24" fmla="*/ 0 w 92"/>
                <a:gd name="T25" fmla="*/ 26 h 92"/>
                <a:gd name="T26" fmla="*/ 40 w 92"/>
                <a:gd name="T27" fmla="*/ 26 h 92"/>
                <a:gd name="T28" fmla="*/ 40 w 92"/>
                <a:gd name="T29" fmla="*/ 35 h 92"/>
                <a:gd name="T30" fmla="*/ 14 w 92"/>
                <a:gd name="T31" fmla="*/ 35 h 92"/>
                <a:gd name="T32" fmla="*/ 14 w 92"/>
                <a:gd name="T33" fmla="*/ 83 h 92"/>
                <a:gd name="T34" fmla="*/ 27 w 92"/>
                <a:gd name="T35" fmla="*/ 83 h 92"/>
                <a:gd name="T36" fmla="*/ 27 w 92"/>
                <a:gd name="T37" fmla="*/ 48 h 92"/>
                <a:gd name="T38" fmla="*/ 40 w 92"/>
                <a:gd name="T39" fmla="*/ 48 h 92"/>
                <a:gd name="T40" fmla="*/ 40 w 92"/>
                <a:gd name="T41" fmla="*/ 92 h 92"/>
                <a:gd name="T42" fmla="*/ 57 w 92"/>
                <a:gd name="T43" fmla="*/ 92 h 92"/>
                <a:gd name="T44" fmla="*/ 57 w 92"/>
                <a:gd name="T45" fmla="*/ 48 h 92"/>
                <a:gd name="T46" fmla="*/ 70 w 92"/>
                <a:gd name="T47" fmla="*/ 48 h 92"/>
                <a:gd name="T48" fmla="*/ 70 w 92"/>
                <a:gd name="T49" fmla="*/ 70 h 92"/>
                <a:gd name="T50" fmla="*/ 70 w 92"/>
                <a:gd name="T51" fmla="*/ 70 h 92"/>
                <a:gd name="T52" fmla="*/ 66 w 92"/>
                <a:gd name="T53" fmla="*/ 70 h 92"/>
                <a:gd name="T54" fmla="*/ 57 w 92"/>
                <a:gd name="T55" fmla="*/ 70 h 92"/>
                <a:gd name="T56" fmla="*/ 57 w 92"/>
                <a:gd name="T57" fmla="*/ 70 h 92"/>
                <a:gd name="T58" fmla="*/ 61 w 92"/>
                <a:gd name="T59" fmla="*/ 83 h 92"/>
                <a:gd name="T60" fmla="*/ 61 w 92"/>
                <a:gd name="T61" fmla="*/ 83 h 92"/>
                <a:gd name="T62" fmla="*/ 79 w 92"/>
                <a:gd name="T63" fmla="*/ 83 h 92"/>
                <a:gd name="T64" fmla="*/ 83 w 92"/>
                <a:gd name="T65" fmla="*/ 79 h 92"/>
                <a:gd name="T66" fmla="*/ 83 w 92"/>
                <a:gd name="T67" fmla="*/ 74 h 92"/>
                <a:gd name="T68" fmla="*/ 83 w 92"/>
                <a:gd name="T69" fmla="*/ 35 h 92"/>
                <a:gd name="T70" fmla="*/ 57 w 92"/>
                <a:gd name="T71" fmla="*/ 35 h 92"/>
                <a:gd name="T72" fmla="*/ 57 w 92"/>
                <a:gd name="T73" fmla="*/ 26 h 92"/>
                <a:gd name="T74" fmla="*/ 92 w 92"/>
                <a:gd name="T75" fmla="*/ 26 h 92"/>
                <a:gd name="T76" fmla="*/ 92 w 92"/>
                <a:gd name="T77" fmla="*/ 13 h 92"/>
                <a:gd name="T78" fmla="*/ 48 w 92"/>
                <a:gd name="T79" fmla="*/ 13 h 92"/>
                <a:gd name="T80" fmla="*/ 48 w 92"/>
                <a:gd name="T81" fmla="*/ 13 h 92"/>
                <a:gd name="T82" fmla="*/ 57 w 92"/>
                <a:gd name="T83" fmla="*/ 13 h 92"/>
                <a:gd name="T84" fmla="*/ 57 w 92"/>
                <a:gd name="T85" fmla="*/ 13 h 92"/>
                <a:gd name="T86" fmla="*/ 57 w 92"/>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2">
                  <a:moveTo>
                    <a:pt x="57" y="13"/>
                  </a:moveTo>
                  <a:lnTo>
                    <a:pt x="57" y="13"/>
                  </a:lnTo>
                  <a:lnTo>
                    <a:pt x="57" y="9"/>
                  </a:lnTo>
                  <a:lnTo>
                    <a:pt x="53" y="0"/>
                  </a:lnTo>
                  <a:lnTo>
                    <a:pt x="48" y="0"/>
                  </a:lnTo>
                  <a:lnTo>
                    <a:pt x="35" y="0"/>
                  </a:lnTo>
                  <a:lnTo>
                    <a:pt x="40" y="13"/>
                  </a:lnTo>
                  <a:lnTo>
                    <a:pt x="0" y="13"/>
                  </a:lnTo>
                  <a:lnTo>
                    <a:pt x="0" y="26"/>
                  </a:lnTo>
                  <a:lnTo>
                    <a:pt x="40" y="26"/>
                  </a:lnTo>
                  <a:lnTo>
                    <a:pt x="40" y="35"/>
                  </a:lnTo>
                  <a:lnTo>
                    <a:pt x="14" y="35"/>
                  </a:lnTo>
                  <a:lnTo>
                    <a:pt x="14" y="83"/>
                  </a:lnTo>
                  <a:lnTo>
                    <a:pt x="27" y="83"/>
                  </a:lnTo>
                  <a:lnTo>
                    <a:pt x="27" y="48"/>
                  </a:lnTo>
                  <a:lnTo>
                    <a:pt x="40" y="48"/>
                  </a:lnTo>
                  <a:lnTo>
                    <a:pt x="40" y="92"/>
                  </a:lnTo>
                  <a:lnTo>
                    <a:pt x="57" y="92"/>
                  </a:lnTo>
                  <a:lnTo>
                    <a:pt x="57" y="48"/>
                  </a:lnTo>
                  <a:lnTo>
                    <a:pt x="70" y="48"/>
                  </a:lnTo>
                  <a:lnTo>
                    <a:pt x="70" y="70"/>
                  </a:lnTo>
                  <a:lnTo>
                    <a:pt x="66" y="70"/>
                  </a:lnTo>
                  <a:lnTo>
                    <a:pt x="57" y="70"/>
                  </a:lnTo>
                  <a:lnTo>
                    <a:pt x="61" y="83"/>
                  </a:lnTo>
                  <a:lnTo>
                    <a:pt x="79" y="83"/>
                  </a:lnTo>
                  <a:lnTo>
                    <a:pt x="83" y="79"/>
                  </a:lnTo>
                  <a:lnTo>
                    <a:pt x="83" y="74"/>
                  </a:lnTo>
                  <a:lnTo>
                    <a:pt x="83" y="35"/>
                  </a:lnTo>
                  <a:lnTo>
                    <a:pt x="57" y="35"/>
                  </a:lnTo>
                  <a:lnTo>
                    <a:pt x="57" y="26"/>
                  </a:lnTo>
                  <a:lnTo>
                    <a:pt x="92" y="26"/>
                  </a:lnTo>
                  <a:lnTo>
                    <a:pt x="92"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5" name="Freeform 81"/>
            <p:cNvSpPr>
              <a:spLocks noEditPoints="1"/>
            </p:cNvSpPr>
            <p:nvPr/>
          </p:nvSpPr>
          <p:spPr bwMode="auto">
            <a:xfrm>
              <a:off x="4697413" y="1944688"/>
              <a:ext cx="144462" cy="152400"/>
            </a:xfrm>
            <a:custGeom>
              <a:avLst/>
              <a:gdLst>
                <a:gd name="T0" fmla="*/ 17 w 91"/>
                <a:gd name="T1" fmla="*/ 22 h 96"/>
                <a:gd name="T2" fmla="*/ 9 w 91"/>
                <a:gd name="T3" fmla="*/ 26 h 96"/>
                <a:gd name="T4" fmla="*/ 9 w 91"/>
                <a:gd name="T5" fmla="*/ 26 h 96"/>
                <a:gd name="T6" fmla="*/ 13 w 91"/>
                <a:gd name="T7" fmla="*/ 35 h 96"/>
                <a:gd name="T8" fmla="*/ 0 w 91"/>
                <a:gd name="T9" fmla="*/ 48 h 96"/>
                <a:gd name="T10" fmla="*/ 43 w 91"/>
                <a:gd name="T11" fmla="*/ 48 h 96"/>
                <a:gd name="T12" fmla="*/ 57 w 91"/>
                <a:gd name="T13" fmla="*/ 52 h 96"/>
                <a:gd name="T14" fmla="*/ 70 w 91"/>
                <a:gd name="T15" fmla="*/ 18 h 96"/>
                <a:gd name="T16" fmla="*/ 78 w 91"/>
                <a:gd name="T17" fmla="*/ 35 h 96"/>
                <a:gd name="T18" fmla="*/ 78 w 91"/>
                <a:gd name="T19" fmla="*/ 39 h 96"/>
                <a:gd name="T20" fmla="*/ 70 w 91"/>
                <a:gd name="T21" fmla="*/ 39 h 96"/>
                <a:gd name="T22" fmla="*/ 74 w 91"/>
                <a:gd name="T23" fmla="*/ 48 h 96"/>
                <a:gd name="T24" fmla="*/ 74 w 91"/>
                <a:gd name="T25" fmla="*/ 48 h 96"/>
                <a:gd name="T26" fmla="*/ 83 w 91"/>
                <a:gd name="T27" fmla="*/ 48 h 96"/>
                <a:gd name="T28" fmla="*/ 87 w 91"/>
                <a:gd name="T29" fmla="*/ 48 h 96"/>
                <a:gd name="T30" fmla="*/ 91 w 91"/>
                <a:gd name="T31" fmla="*/ 44 h 96"/>
                <a:gd name="T32" fmla="*/ 91 w 91"/>
                <a:gd name="T33" fmla="*/ 9 h 96"/>
                <a:gd name="T34" fmla="*/ 48 w 91"/>
                <a:gd name="T35" fmla="*/ 18 h 96"/>
                <a:gd name="T36" fmla="*/ 57 w 91"/>
                <a:gd name="T37" fmla="*/ 18 h 96"/>
                <a:gd name="T38" fmla="*/ 48 w 91"/>
                <a:gd name="T39" fmla="*/ 44 h 96"/>
                <a:gd name="T40" fmla="*/ 39 w 91"/>
                <a:gd name="T41" fmla="*/ 35 h 96"/>
                <a:gd name="T42" fmla="*/ 39 w 91"/>
                <a:gd name="T43" fmla="*/ 35 h 96"/>
                <a:gd name="T44" fmla="*/ 43 w 91"/>
                <a:gd name="T45" fmla="*/ 26 h 96"/>
                <a:gd name="T46" fmla="*/ 43 w 91"/>
                <a:gd name="T47" fmla="*/ 26 h 96"/>
                <a:gd name="T48" fmla="*/ 35 w 91"/>
                <a:gd name="T49" fmla="*/ 22 h 96"/>
                <a:gd name="T50" fmla="*/ 48 w 91"/>
                <a:gd name="T51" fmla="*/ 13 h 96"/>
                <a:gd name="T52" fmla="*/ 35 w 91"/>
                <a:gd name="T53" fmla="*/ 13 h 96"/>
                <a:gd name="T54" fmla="*/ 30 w 91"/>
                <a:gd name="T55" fmla="*/ 5 h 96"/>
                <a:gd name="T56" fmla="*/ 30 w 91"/>
                <a:gd name="T57" fmla="*/ 0 h 96"/>
                <a:gd name="T58" fmla="*/ 17 w 91"/>
                <a:gd name="T59" fmla="*/ 0 h 96"/>
                <a:gd name="T60" fmla="*/ 4 w 91"/>
                <a:gd name="T61" fmla="*/ 13 h 96"/>
                <a:gd name="T62" fmla="*/ 4 w 91"/>
                <a:gd name="T63" fmla="*/ 22 h 96"/>
                <a:gd name="T64" fmla="*/ 26 w 91"/>
                <a:gd name="T65" fmla="*/ 35 h 96"/>
                <a:gd name="T66" fmla="*/ 22 w 91"/>
                <a:gd name="T67" fmla="*/ 26 h 96"/>
                <a:gd name="T68" fmla="*/ 30 w 91"/>
                <a:gd name="T69" fmla="*/ 22 h 96"/>
                <a:gd name="T70" fmla="*/ 26 w 91"/>
                <a:gd name="T71" fmla="*/ 35 h 96"/>
                <a:gd name="T72" fmla="*/ 17 w 91"/>
                <a:gd name="T73" fmla="*/ 35 h 96"/>
                <a:gd name="T74" fmla="*/ 26 w 91"/>
                <a:gd name="T75" fmla="*/ 35 h 96"/>
                <a:gd name="T76" fmla="*/ 30 w 91"/>
                <a:gd name="T77" fmla="*/ 87 h 96"/>
                <a:gd name="T78" fmla="*/ 43 w 91"/>
                <a:gd name="T79" fmla="*/ 96 h 96"/>
                <a:gd name="T80" fmla="*/ 9 w 91"/>
                <a:gd name="T81" fmla="*/ 52 h 96"/>
                <a:gd name="T82" fmla="*/ 17 w 91"/>
                <a:gd name="T83" fmla="*/ 96 h 96"/>
                <a:gd name="T84" fmla="*/ 30 w 91"/>
                <a:gd name="T85" fmla="*/ 87 h 96"/>
                <a:gd name="T86" fmla="*/ 17 w 91"/>
                <a:gd name="T87" fmla="*/ 61 h 96"/>
                <a:gd name="T88" fmla="*/ 30 w 91"/>
                <a:gd name="T89" fmla="*/ 66 h 96"/>
                <a:gd name="T90" fmla="*/ 17 w 91"/>
                <a:gd name="T91" fmla="*/ 61 h 96"/>
                <a:gd name="T92" fmla="*/ 78 w 91"/>
                <a:gd name="T93" fmla="*/ 66 h 96"/>
                <a:gd name="T94" fmla="*/ 65 w 91"/>
                <a:gd name="T95" fmla="*/ 79 h 96"/>
                <a:gd name="T96" fmla="*/ 78 w 91"/>
                <a:gd name="T97" fmla="*/ 66 h 96"/>
                <a:gd name="T98" fmla="*/ 30 w 91"/>
                <a:gd name="T99" fmla="*/ 74 h 96"/>
                <a:gd name="T100" fmla="*/ 17 w 91"/>
                <a:gd name="T101" fmla="*/ 79 h 96"/>
                <a:gd name="T102" fmla="*/ 30 w 91"/>
                <a:gd name="T103" fmla="*/ 74 h 96"/>
                <a:gd name="T104" fmla="*/ 52 w 91"/>
                <a:gd name="T105" fmla="*/ 52 h 96"/>
                <a:gd name="T106" fmla="*/ 65 w 91"/>
                <a:gd name="T107" fmla="*/ 96 h 96"/>
                <a:gd name="T108" fmla="*/ 78 w 91"/>
                <a:gd name="T109" fmla="*/ 87 h 96"/>
                <a:gd name="T110" fmla="*/ 91 w 91"/>
                <a:gd name="T111" fmla="*/ 96 h 96"/>
                <a:gd name="T112" fmla="*/ 52 w 91"/>
                <a:gd name="T113" fmla="*/ 52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 h="96">
                  <a:moveTo>
                    <a:pt x="4" y="22"/>
                  </a:moveTo>
                  <a:lnTo>
                    <a:pt x="17" y="22"/>
                  </a:lnTo>
                  <a:lnTo>
                    <a:pt x="9" y="26"/>
                  </a:lnTo>
                  <a:lnTo>
                    <a:pt x="13" y="35"/>
                  </a:lnTo>
                  <a:lnTo>
                    <a:pt x="0" y="35"/>
                  </a:lnTo>
                  <a:lnTo>
                    <a:pt x="0" y="48"/>
                  </a:lnTo>
                  <a:lnTo>
                    <a:pt x="43" y="48"/>
                  </a:lnTo>
                  <a:lnTo>
                    <a:pt x="57" y="52"/>
                  </a:lnTo>
                  <a:lnTo>
                    <a:pt x="65" y="39"/>
                  </a:lnTo>
                  <a:lnTo>
                    <a:pt x="70" y="18"/>
                  </a:lnTo>
                  <a:lnTo>
                    <a:pt x="78" y="18"/>
                  </a:lnTo>
                  <a:lnTo>
                    <a:pt x="78" y="35"/>
                  </a:lnTo>
                  <a:lnTo>
                    <a:pt x="78" y="39"/>
                  </a:lnTo>
                  <a:lnTo>
                    <a:pt x="74" y="39"/>
                  </a:lnTo>
                  <a:lnTo>
                    <a:pt x="70" y="39"/>
                  </a:lnTo>
                  <a:lnTo>
                    <a:pt x="74" y="48"/>
                  </a:lnTo>
                  <a:lnTo>
                    <a:pt x="83" y="48"/>
                  </a:lnTo>
                  <a:lnTo>
                    <a:pt x="87" y="48"/>
                  </a:lnTo>
                  <a:lnTo>
                    <a:pt x="91" y="44"/>
                  </a:lnTo>
                  <a:lnTo>
                    <a:pt x="91" y="35"/>
                  </a:lnTo>
                  <a:lnTo>
                    <a:pt x="91" y="9"/>
                  </a:lnTo>
                  <a:lnTo>
                    <a:pt x="48" y="9"/>
                  </a:lnTo>
                  <a:lnTo>
                    <a:pt x="48" y="18"/>
                  </a:lnTo>
                  <a:lnTo>
                    <a:pt x="57" y="18"/>
                  </a:lnTo>
                  <a:lnTo>
                    <a:pt x="57" y="35"/>
                  </a:lnTo>
                  <a:lnTo>
                    <a:pt x="48" y="44"/>
                  </a:lnTo>
                  <a:lnTo>
                    <a:pt x="48" y="35"/>
                  </a:lnTo>
                  <a:lnTo>
                    <a:pt x="39" y="35"/>
                  </a:lnTo>
                  <a:lnTo>
                    <a:pt x="43" y="26"/>
                  </a:lnTo>
                  <a:lnTo>
                    <a:pt x="35" y="22"/>
                  </a:lnTo>
                  <a:lnTo>
                    <a:pt x="48" y="22"/>
                  </a:lnTo>
                  <a:lnTo>
                    <a:pt x="48" y="13"/>
                  </a:lnTo>
                  <a:lnTo>
                    <a:pt x="30" y="13"/>
                  </a:lnTo>
                  <a:lnTo>
                    <a:pt x="35" y="13"/>
                  </a:lnTo>
                  <a:lnTo>
                    <a:pt x="30" y="5"/>
                  </a:lnTo>
                  <a:lnTo>
                    <a:pt x="30" y="0"/>
                  </a:lnTo>
                  <a:lnTo>
                    <a:pt x="17" y="0"/>
                  </a:lnTo>
                  <a:lnTo>
                    <a:pt x="22" y="13"/>
                  </a:lnTo>
                  <a:lnTo>
                    <a:pt x="4" y="13"/>
                  </a:lnTo>
                  <a:lnTo>
                    <a:pt x="4" y="22"/>
                  </a:lnTo>
                  <a:close/>
                  <a:moveTo>
                    <a:pt x="26" y="35"/>
                  </a:moveTo>
                  <a:lnTo>
                    <a:pt x="26" y="35"/>
                  </a:lnTo>
                  <a:lnTo>
                    <a:pt x="22" y="26"/>
                  </a:lnTo>
                  <a:lnTo>
                    <a:pt x="17" y="22"/>
                  </a:lnTo>
                  <a:lnTo>
                    <a:pt x="30" y="22"/>
                  </a:lnTo>
                  <a:lnTo>
                    <a:pt x="26" y="35"/>
                  </a:lnTo>
                  <a:lnTo>
                    <a:pt x="17" y="35"/>
                  </a:lnTo>
                  <a:lnTo>
                    <a:pt x="26" y="35"/>
                  </a:lnTo>
                  <a:close/>
                  <a:moveTo>
                    <a:pt x="30" y="87"/>
                  </a:moveTo>
                  <a:lnTo>
                    <a:pt x="30" y="96"/>
                  </a:lnTo>
                  <a:lnTo>
                    <a:pt x="43" y="96"/>
                  </a:lnTo>
                  <a:lnTo>
                    <a:pt x="43" y="52"/>
                  </a:lnTo>
                  <a:lnTo>
                    <a:pt x="9" y="52"/>
                  </a:lnTo>
                  <a:lnTo>
                    <a:pt x="9" y="96"/>
                  </a:lnTo>
                  <a:lnTo>
                    <a:pt x="17" y="96"/>
                  </a:lnTo>
                  <a:lnTo>
                    <a:pt x="17" y="87"/>
                  </a:lnTo>
                  <a:lnTo>
                    <a:pt x="30" y="87"/>
                  </a:lnTo>
                  <a:close/>
                  <a:moveTo>
                    <a:pt x="17" y="61"/>
                  </a:moveTo>
                  <a:lnTo>
                    <a:pt x="30" y="61"/>
                  </a:lnTo>
                  <a:lnTo>
                    <a:pt x="30" y="66"/>
                  </a:lnTo>
                  <a:lnTo>
                    <a:pt x="17" y="66"/>
                  </a:lnTo>
                  <a:lnTo>
                    <a:pt x="17" y="61"/>
                  </a:lnTo>
                  <a:close/>
                  <a:moveTo>
                    <a:pt x="78" y="66"/>
                  </a:moveTo>
                  <a:lnTo>
                    <a:pt x="78" y="79"/>
                  </a:lnTo>
                  <a:lnTo>
                    <a:pt x="65" y="79"/>
                  </a:lnTo>
                  <a:lnTo>
                    <a:pt x="65" y="66"/>
                  </a:lnTo>
                  <a:lnTo>
                    <a:pt x="78" y="66"/>
                  </a:lnTo>
                  <a:close/>
                  <a:moveTo>
                    <a:pt x="30" y="74"/>
                  </a:moveTo>
                  <a:lnTo>
                    <a:pt x="30" y="79"/>
                  </a:lnTo>
                  <a:lnTo>
                    <a:pt x="17" y="79"/>
                  </a:lnTo>
                  <a:lnTo>
                    <a:pt x="17" y="74"/>
                  </a:lnTo>
                  <a:lnTo>
                    <a:pt x="30" y="74"/>
                  </a:lnTo>
                  <a:close/>
                  <a:moveTo>
                    <a:pt x="52" y="52"/>
                  </a:moveTo>
                  <a:lnTo>
                    <a:pt x="52" y="96"/>
                  </a:lnTo>
                  <a:lnTo>
                    <a:pt x="65" y="96"/>
                  </a:lnTo>
                  <a:lnTo>
                    <a:pt x="65" y="87"/>
                  </a:lnTo>
                  <a:lnTo>
                    <a:pt x="78" y="87"/>
                  </a:lnTo>
                  <a:lnTo>
                    <a:pt x="78" y="96"/>
                  </a:lnTo>
                  <a:lnTo>
                    <a:pt x="91" y="96"/>
                  </a:lnTo>
                  <a:lnTo>
                    <a:pt x="91" y="52"/>
                  </a:lnTo>
                  <a:lnTo>
                    <a:pt x="5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6" name="Freeform 82"/>
            <p:cNvSpPr>
              <a:spLocks/>
            </p:cNvSpPr>
            <p:nvPr/>
          </p:nvSpPr>
          <p:spPr bwMode="auto">
            <a:xfrm>
              <a:off x="4862513" y="1944688"/>
              <a:ext cx="152400" cy="152400"/>
            </a:xfrm>
            <a:custGeom>
              <a:avLst/>
              <a:gdLst>
                <a:gd name="T0" fmla="*/ 79 w 96"/>
                <a:gd name="T1" fmla="*/ 9 h 96"/>
                <a:gd name="T2" fmla="*/ 79 w 96"/>
                <a:gd name="T3" fmla="*/ 9 h 96"/>
                <a:gd name="T4" fmla="*/ 79 w 96"/>
                <a:gd name="T5" fmla="*/ 9 h 96"/>
                <a:gd name="T6" fmla="*/ 79 w 96"/>
                <a:gd name="T7" fmla="*/ 9 h 96"/>
                <a:gd name="T8" fmla="*/ 61 w 96"/>
                <a:gd name="T9" fmla="*/ 0 h 96"/>
                <a:gd name="T10" fmla="*/ 61 w 96"/>
                <a:gd name="T11" fmla="*/ 0 h 96"/>
                <a:gd name="T12" fmla="*/ 48 w 96"/>
                <a:gd name="T13" fmla="*/ 22 h 96"/>
                <a:gd name="T14" fmla="*/ 35 w 96"/>
                <a:gd name="T15" fmla="*/ 22 h 96"/>
                <a:gd name="T16" fmla="*/ 44 w 96"/>
                <a:gd name="T17" fmla="*/ 13 h 96"/>
                <a:gd name="T18" fmla="*/ 44 w 96"/>
                <a:gd name="T19" fmla="*/ 13 h 96"/>
                <a:gd name="T20" fmla="*/ 35 w 96"/>
                <a:gd name="T21" fmla="*/ 0 h 96"/>
                <a:gd name="T22" fmla="*/ 22 w 96"/>
                <a:gd name="T23" fmla="*/ 9 h 96"/>
                <a:gd name="T24" fmla="*/ 22 w 96"/>
                <a:gd name="T25" fmla="*/ 9 h 96"/>
                <a:gd name="T26" fmla="*/ 31 w 96"/>
                <a:gd name="T27" fmla="*/ 22 h 96"/>
                <a:gd name="T28" fmla="*/ 9 w 96"/>
                <a:gd name="T29" fmla="*/ 22 h 96"/>
                <a:gd name="T30" fmla="*/ 9 w 96"/>
                <a:gd name="T31" fmla="*/ 35 h 96"/>
                <a:gd name="T32" fmla="*/ 40 w 96"/>
                <a:gd name="T33" fmla="*/ 35 h 96"/>
                <a:gd name="T34" fmla="*/ 40 w 96"/>
                <a:gd name="T35" fmla="*/ 48 h 96"/>
                <a:gd name="T36" fmla="*/ 5 w 96"/>
                <a:gd name="T37" fmla="*/ 48 h 96"/>
                <a:gd name="T38" fmla="*/ 5 w 96"/>
                <a:gd name="T39" fmla="*/ 57 h 96"/>
                <a:gd name="T40" fmla="*/ 40 w 96"/>
                <a:gd name="T41" fmla="*/ 57 h 96"/>
                <a:gd name="T42" fmla="*/ 40 w 96"/>
                <a:gd name="T43" fmla="*/ 57 h 96"/>
                <a:gd name="T44" fmla="*/ 31 w 96"/>
                <a:gd name="T45" fmla="*/ 66 h 96"/>
                <a:gd name="T46" fmla="*/ 27 w 96"/>
                <a:gd name="T47" fmla="*/ 74 h 96"/>
                <a:gd name="T48" fmla="*/ 0 w 96"/>
                <a:gd name="T49" fmla="*/ 87 h 96"/>
                <a:gd name="T50" fmla="*/ 0 w 96"/>
                <a:gd name="T51" fmla="*/ 87 h 96"/>
                <a:gd name="T52" fmla="*/ 5 w 96"/>
                <a:gd name="T53" fmla="*/ 87 h 96"/>
                <a:gd name="T54" fmla="*/ 5 w 96"/>
                <a:gd name="T55" fmla="*/ 87 h 96"/>
                <a:gd name="T56" fmla="*/ 9 w 96"/>
                <a:gd name="T57" fmla="*/ 96 h 96"/>
                <a:gd name="T58" fmla="*/ 9 w 96"/>
                <a:gd name="T59" fmla="*/ 96 h 96"/>
                <a:gd name="T60" fmla="*/ 35 w 96"/>
                <a:gd name="T61" fmla="*/ 83 h 96"/>
                <a:gd name="T62" fmla="*/ 48 w 96"/>
                <a:gd name="T63" fmla="*/ 70 h 96"/>
                <a:gd name="T64" fmla="*/ 48 w 96"/>
                <a:gd name="T65" fmla="*/ 70 h 96"/>
                <a:gd name="T66" fmla="*/ 61 w 96"/>
                <a:gd name="T67" fmla="*/ 83 h 96"/>
                <a:gd name="T68" fmla="*/ 83 w 96"/>
                <a:gd name="T69" fmla="*/ 96 h 96"/>
                <a:gd name="T70" fmla="*/ 83 w 96"/>
                <a:gd name="T71" fmla="*/ 96 h 96"/>
                <a:gd name="T72" fmla="*/ 96 w 96"/>
                <a:gd name="T73" fmla="*/ 83 h 96"/>
                <a:gd name="T74" fmla="*/ 96 w 96"/>
                <a:gd name="T75" fmla="*/ 83 h 96"/>
                <a:gd name="T76" fmla="*/ 70 w 96"/>
                <a:gd name="T77" fmla="*/ 74 h 96"/>
                <a:gd name="T78" fmla="*/ 57 w 96"/>
                <a:gd name="T79" fmla="*/ 57 h 96"/>
                <a:gd name="T80" fmla="*/ 92 w 96"/>
                <a:gd name="T81" fmla="*/ 57 h 96"/>
                <a:gd name="T82" fmla="*/ 92 w 96"/>
                <a:gd name="T83" fmla="*/ 48 h 96"/>
                <a:gd name="T84" fmla="*/ 53 w 96"/>
                <a:gd name="T85" fmla="*/ 48 h 96"/>
                <a:gd name="T86" fmla="*/ 53 w 96"/>
                <a:gd name="T87" fmla="*/ 35 h 96"/>
                <a:gd name="T88" fmla="*/ 87 w 96"/>
                <a:gd name="T89" fmla="*/ 35 h 96"/>
                <a:gd name="T90" fmla="*/ 87 w 96"/>
                <a:gd name="T91" fmla="*/ 22 h 96"/>
                <a:gd name="T92" fmla="*/ 66 w 96"/>
                <a:gd name="T93" fmla="*/ 22 h 96"/>
                <a:gd name="T94" fmla="*/ 66 w 96"/>
                <a:gd name="T95" fmla="*/ 22 h 96"/>
                <a:gd name="T96" fmla="*/ 79 w 96"/>
                <a:gd name="T97" fmla="*/ 9 h 96"/>
                <a:gd name="T98" fmla="*/ 79 w 96"/>
                <a:gd name="T99" fmla="*/ 9 h 96"/>
                <a:gd name="T100" fmla="*/ 79 w 96"/>
                <a:gd name="T101" fmla="*/ 9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 h="96">
                  <a:moveTo>
                    <a:pt x="79" y="9"/>
                  </a:moveTo>
                  <a:lnTo>
                    <a:pt x="79" y="9"/>
                  </a:lnTo>
                  <a:lnTo>
                    <a:pt x="61" y="0"/>
                  </a:lnTo>
                  <a:lnTo>
                    <a:pt x="48" y="22"/>
                  </a:lnTo>
                  <a:lnTo>
                    <a:pt x="35" y="22"/>
                  </a:lnTo>
                  <a:lnTo>
                    <a:pt x="44" y="13"/>
                  </a:lnTo>
                  <a:lnTo>
                    <a:pt x="35" y="0"/>
                  </a:lnTo>
                  <a:lnTo>
                    <a:pt x="22" y="9"/>
                  </a:lnTo>
                  <a:lnTo>
                    <a:pt x="31" y="22"/>
                  </a:lnTo>
                  <a:lnTo>
                    <a:pt x="9" y="22"/>
                  </a:lnTo>
                  <a:lnTo>
                    <a:pt x="9" y="35"/>
                  </a:lnTo>
                  <a:lnTo>
                    <a:pt x="40" y="35"/>
                  </a:lnTo>
                  <a:lnTo>
                    <a:pt x="40" y="48"/>
                  </a:lnTo>
                  <a:lnTo>
                    <a:pt x="5" y="48"/>
                  </a:lnTo>
                  <a:lnTo>
                    <a:pt x="5" y="57"/>
                  </a:lnTo>
                  <a:lnTo>
                    <a:pt x="40" y="57"/>
                  </a:lnTo>
                  <a:lnTo>
                    <a:pt x="31" y="66"/>
                  </a:lnTo>
                  <a:lnTo>
                    <a:pt x="27" y="74"/>
                  </a:lnTo>
                  <a:lnTo>
                    <a:pt x="0" y="87"/>
                  </a:lnTo>
                  <a:lnTo>
                    <a:pt x="5" y="87"/>
                  </a:lnTo>
                  <a:lnTo>
                    <a:pt x="9" y="96"/>
                  </a:lnTo>
                  <a:lnTo>
                    <a:pt x="35" y="83"/>
                  </a:lnTo>
                  <a:lnTo>
                    <a:pt x="48" y="70"/>
                  </a:lnTo>
                  <a:lnTo>
                    <a:pt x="61" y="83"/>
                  </a:lnTo>
                  <a:lnTo>
                    <a:pt x="83" y="96"/>
                  </a:lnTo>
                  <a:lnTo>
                    <a:pt x="96" y="83"/>
                  </a:lnTo>
                  <a:lnTo>
                    <a:pt x="70" y="74"/>
                  </a:lnTo>
                  <a:lnTo>
                    <a:pt x="57" y="57"/>
                  </a:lnTo>
                  <a:lnTo>
                    <a:pt x="92" y="57"/>
                  </a:lnTo>
                  <a:lnTo>
                    <a:pt x="92" y="48"/>
                  </a:lnTo>
                  <a:lnTo>
                    <a:pt x="53" y="48"/>
                  </a:lnTo>
                  <a:lnTo>
                    <a:pt x="53" y="35"/>
                  </a:lnTo>
                  <a:lnTo>
                    <a:pt x="87" y="35"/>
                  </a:lnTo>
                  <a:lnTo>
                    <a:pt x="87" y="22"/>
                  </a:lnTo>
                  <a:lnTo>
                    <a:pt x="66" y="22"/>
                  </a:lnTo>
                  <a:lnTo>
                    <a:pt x="7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7" name="Freeform 83"/>
            <p:cNvSpPr>
              <a:spLocks/>
            </p:cNvSpPr>
            <p:nvPr/>
          </p:nvSpPr>
          <p:spPr bwMode="auto">
            <a:xfrm>
              <a:off x="5029200" y="1944688"/>
              <a:ext cx="152400" cy="152400"/>
            </a:xfrm>
            <a:custGeom>
              <a:avLst/>
              <a:gdLst>
                <a:gd name="T0" fmla="*/ 56 w 96"/>
                <a:gd name="T1" fmla="*/ 13 h 96"/>
                <a:gd name="T2" fmla="*/ 56 w 96"/>
                <a:gd name="T3" fmla="*/ 13 h 96"/>
                <a:gd name="T4" fmla="*/ 56 w 96"/>
                <a:gd name="T5" fmla="*/ 9 h 96"/>
                <a:gd name="T6" fmla="*/ 56 w 96"/>
                <a:gd name="T7" fmla="*/ 9 h 96"/>
                <a:gd name="T8" fmla="*/ 52 w 96"/>
                <a:gd name="T9" fmla="*/ 0 h 96"/>
                <a:gd name="T10" fmla="*/ 52 w 96"/>
                <a:gd name="T11" fmla="*/ 0 h 96"/>
                <a:gd name="T12" fmla="*/ 48 w 96"/>
                <a:gd name="T13" fmla="*/ 5 h 96"/>
                <a:gd name="T14" fmla="*/ 48 w 96"/>
                <a:gd name="T15" fmla="*/ 5 h 96"/>
                <a:gd name="T16" fmla="*/ 39 w 96"/>
                <a:gd name="T17" fmla="*/ 5 h 96"/>
                <a:gd name="T18" fmla="*/ 39 w 96"/>
                <a:gd name="T19" fmla="*/ 5 h 96"/>
                <a:gd name="T20" fmla="*/ 43 w 96"/>
                <a:gd name="T21" fmla="*/ 18 h 96"/>
                <a:gd name="T22" fmla="*/ 0 w 96"/>
                <a:gd name="T23" fmla="*/ 18 h 96"/>
                <a:gd name="T24" fmla="*/ 0 w 96"/>
                <a:gd name="T25" fmla="*/ 31 h 96"/>
                <a:gd name="T26" fmla="*/ 39 w 96"/>
                <a:gd name="T27" fmla="*/ 31 h 96"/>
                <a:gd name="T28" fmla="*/ 39 w 96"/>
                <a:gd name="T29" fmla="*/ 39 h 96"/>
                <a:gd name="T30" fmla="*/ 13 w 96"/>
                <a:gd name="T31" fmla="*/ 39 h 96"/>
                <a:gd name="T32" fmla="*/ 13 w 96"/>
                <a:gd name="T33" fmla="*/ 87 h 96"/>
                <a:gd name="T34" fmla="*/ 26 w 96"/>
                <a:gd name="T35" fmla="*/ 87 h 96"/>
                <a:gd name="T36" fmla="*/ 26 w 96"/>
                <a:gd name="T37" fmla="*/ 52 h 96"/>
                <a:gd name="T38" fmla="*/ 39 w 96"/>
                <a:gd name="T39" fmla="*/ 52 h 96"/>
                <a:gd name="T40" fmla="*/ 39 w 96"/>
                <a:gd name="T41" fmla="*/ 96 h 96"/>
                <a:gd name="T42" fmla="*/ 56 w 96"/>
                <a:gd name="T43" fmla="*/ 96 h 96"/>
                <a:gd name="T44" fmla="*/ 56 w 96"/>
                <a:gd name="T45" fmla="*/ 52 h 96"/>
                <a:gd name="T46" fmla="*/ 70 w 96"/>
                <a:gd name="T47" fmla="*/ 52 h 96"/>
                <a:gd name="T48" fmla="*/ 70 w 96"/>
                <a:gd name="T49" fmla="*/ 70 h 96"/>
                <a:gd name="T50" fmla="*/ 70 w 96"/>
                <a:gd name="T51" fmla="*/ 70 h 96"/>
                <a:gd name="T52" fmla="*/ 65 w 96"/>
                <a:gd name="T53" fmla="*/ 74 h 96"/>
                <a:gd name="T54" fmla="*/ 56 w 96"/>
                <a:gd name="T55" fmla="*/ 74 h 96"/>
                <a:gd name="T56" fmla="*/ 56 w 96"/>
                <a:gd name="T57" fmla="*/ 74 h 96"/>
                <a:gd name="T58" fmla="*/ 61 w 96"/>
                <a:gd name="T59" fmla="*/ 87 h 96"/>
                <a:gd name="T60" fmla="*/ 61 w 96"/>
                <a:gd name="T61" fmla="*/ 87 h 96"/>
                <a:gd name="T62" fmla="*/ 78 w 96"/>
                <a:gd name="T63" fmla="*/ 87 h 96"/>
                <a:gd name="T64" fmla="*/ 83 w 96"/>
                <a:gd name="T65" fmla="*/ 83 h 96"/>
                <a:gd name="T66" fmla="*/ 83 w 96"/>
                <a:gd name="T67" fmla="*/ 79 h 96"/>
                <a:gd name="T68" fmla="*/ 83 w 96"/>
                <a:gd name="T69" fmla="*/ 39 h 96"/>
                <a:gd name="T70" fmla="*/ 56 w 96"/>
                <a:gd name="T71" fmla="*/ 39 h 96"/>
                <a:gd name="T72" fmla="*/ 56 w 96"/>
                <a:gd name="T73" fmla="*/ 31 h 96"/>
                <a:gd name="T74" fmla="*/ 96 w 96"/>
                <a:gd name="T75" fmla="*/ 31 h 96"/>
                <a:gd name="T76" fmla="*/ 96 w 96"/>
                <a:gd name="T77" fmla="*/ 18 h 96"/>
                <a:gd name="T78" fmla="*/ 48 w 96"/>
                <a:gd name="T79" fmla="*/ 18 h 96"/>
                <a:gd name="T80" fmla="*/ 48 w 96"/>
                <a:gd name="T81" fmla="*/ 18 h 96"/>
                <a:gd name="T82" fmla="*/ 56 w 96"/>
                <a:gd name="T83" fmla="*/ 13 h 96"/>
                <a:gd name="T84" fmla="*/ 56 w 96"/>
                <a:gd name="T85" fmla="*/ 13 h 96"/>
                <a:gd name="T86" fmla="*/ 56 w 96"/>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6">
                  <a:moveTo>
                    <a:pt x="56" y="13"/>
                  </a:moveTo>
                  <a:lnTo>
                    <a:pt x="56" y="13"/>
                  </a:lnTo>
                  <a:lnTo>
                    <a:pt x="56" y="9"/>
                  </a:lnTo>
                  <a:lnTo>
                    <a:pt x="52" y="0"/>
                  </a:lnTo>
                  <a:lnTo>
                    <a:pt x="48" y="5"/>
                  </a:lnTo>
                  <a:lnTo>
                    <a:pt x="39" y="5"/>
                  </a:lnTo>
                  <a:lnTo>
                    <a:pt x="43" y="18"/>
                  </a:lnTo>
                  <a:lnTo>
                    <a:pt x="0" y="18"/>
                  </a:lnTo>
                  <a:lnTo>
                    <a:pt x="0" y="31"/>
                  </a:lnTo>
                  <a:lnTo>
                    <a:pt x="39" y="31"/>
                  </a:lnTo>
                  <a:lnTo>
                    <a:pt x="39" y="39"/>
                  </a:lnTo>
                  <a:lnTo>
                    <a:pt x="13" y="39"/>
                  </a:lnTo>
                  <a:lnTo>
                    <a:pt x="13" y="87"/>
                  </a:lnTo>
                  <a:lnTo>
                    <a:pt x="26" y="87"/>
                  </a:lnTo>
                  <a:lnTo>
                    <a:pt x="26" y="52"/>
                  </a:lnTo>
                  <a:lnTo>
                    <a:pt x="39" y="52"/>
                  </a:lnTo>
                  <a:lnTo>
                    <a:pt x="39" y="96"/>
                  </a:lnTo>
                  <a:lnTo>
                    <a:pt x="56" y="96"/>
                  </a:lnTo>
                  <a:lnTo>
                    <a:pt x="56" y="52"/>
                  </a:lnTo>
                  <a:lnTo>
                    <a:pt x="70" y="52"/>
                  </a:lnTo>
                  <a:lnTo>
                    <a:pt x="70" y="70"/>
                  </a:lnTo>
                  <a:lnTo>
                    <a:pt x="65" y="74"/>
                  </a:lnTo>
                  <a:lnTo>
                    <a:pt x="56" y="74"/>
                  </a:lnTo>
                  <a:lnTo>
                    <a:pt x="61" y="87"/>
                  </a:lnTo>
                  <a:lnTo>
                    <a:pt x="78" y="87"/>
                  </a:lnTo>
                  <a:lnTo>
                    <a:pt x="83" y="83"/>
                  </a:lnTo>
                  <a:lnTo>
                    <a:pt x="83" y="79"/>
                  </a:lnTo>
                  <a:lnTo>
                    <a:pt x="83" y="39"/>
                  </a:lnTo>
                  <a:lnTo>
                    <a:pt x="56" y="39"/>
                  </a:lnTo>
                  <a:lnTo>
                    <a:pt x="56" y="31"/>
                  </a:lnTo>
                  <a:lnTo>
                    <a:pt x="96" y="31"/>
                  </a:lnTo>
                  <a:lnTo>
                    <a:pt x="96"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8" name="Freeform 84"/>
            <p:cNvSpPr>
              <a:spLocks noEditPoints="1"/>
            </p:cNvSpPr>
            <p:nvPr/>
          </p:nvSpPr>
          <p:spPr bwMode="auto">
            <a:xfrm>
              <a:off x="5719763" y="2740025"/>
              <a:ext cx="152400" cy="152400"/>
            </a:xfrm>
            <a:custGeom>
              <a:avLst/>
              <a:gdLst>
                <a:gd name="T0" fmla="*/ 31 w 96"/>
                <a:gd name="T1" fmla="*/ 17 h 96"/>
                <a:gd name="T2" fmla="*/ 74 w 96"/>
                <a:gd name="T3" fmla="*/ 17 h 96"/>
                <a:gd name="T4" fmla="*/ 74 w 96"/>
                <a:gd name="T5" fmla="*/ 74 h 96"/>
                <a:gd name="T6" fmla="*/ 70 w 96"/>
                <a:gd name="T7" fmla="*/ 83 h 96"/>
                <a:gd name="T8" fmla="*/ 57 w 96"/>
                <a:gd name="T9" fmla="*/ 83 h 96"/>
                <a:gd name="T10" fmla="*/ 65 w 96"/>
                <a:gd name="T11" fmla="*/ 96 h 96"/>
                <a:gd name="T12" fmla="*/ 83 w 96"/>
                <a:gd name="T13" fmla="*/ 91 h 96"/>
                <a:gd name="T14" fmla="*/ 87 w 96"/>
                <a:gd name="T15" fmla="*/ 83 h 96"/>
                <a:gd name="T16" fmla="*/ 96 w 96"/>
                <a:gd name="T17" fmla="*/ 17 h 96"/>
                <a:gd name="T18" fmla="*/ 31 w 96"/>
                <a:gd name="T19" fmla="*/ 9 h 96"/>
                <a:gd name="T20" fmla="*/ 31 w 96"/>
                <a:gd name="T21" fmla="*/ 13 h 96"/>
                <a:gd name="T22" fmla="*/ 26 w 96"/>
                <a:gd name="T23" fmla="*/ 9 h 96"/>
                <a:gd name="T24" fmla="*/ 9 w 96"/>
                <a:gd name="T25" fmla="*/ 9 h 96"/>
                <a:gd name="T26" fmla="*/ 22 w 96"/>
                <a:gd name="T27" fmla="*/ 26 h 96"/>
                <a:gd name="T28" fmla="*/ 22 w 96"/>
                <a:gd name="T29" fmla="*/ 26 h 96"/>
                <a:gd name="T30" fmla="*/ 26 w 96"/>
                <a:gd name="T31" fmla="*/ 35 h 96"/>
                <a:gd name="T32" fmla="*/ 9 w 96"/>
                <a:gd name="T33" fmla="*/ 26 h 96"/>
                <a:gd name="T34" fmla="*/ 0 w 96"/>
                <a:gd name="T35" fmla="*/ 35 h 96"/>
                <a:gd name="T36" fmla="*/ 18 w 96"/>
                <a:gd name="T37" fmla="*/ 48 h 96"/>
                <a:gd name="T38" fmla="*/ 44 w 96"/>
                <a:gd name="T39" fmla="*/ 65 h 96"/>
                <a:gd name="T40" fmla="*/ 57 w 96"/>
                <a:gd name="T41" fmla="*/ 74 h 96"/>
                <a:gd name="T42" fmla="*/ 65 w 96"/>
                <a:gd name="T43" fmla="*/ 26 h 96"/>
                <a:gd name="T44" fmla="*/ 35 w 96"/>
                <a:gd name="T45" fmla="*/ 74 h 96"/>
                <a:gd name="T46" fmla="*/ 44 w 96"/>
                <a:gd name="T47" fmla="*/ 65 h 96"/>
                <a:gd name="T48" fmla="*/ 57 w 96"/>
                <a:gd name="T49" fmla="*/ 39 h 96"/>
                <a:gd name="T50" fmla="*/ 44 w 96"/>
                <a:gd name="T51" fmla="*/ 56 h 96"/>
                <a:gd name="T52" fmla="*/ 57 w 96"/>
                <a:gd name="T53" fmla="*/ 39 h 96"/>
                <a:gd name="T54" fmla="*/ 18 w 96"/>
                <a:gd name="T55" fmla="*/ 91 h 96"/>
                <a:gd name="T56" fmla="*/ 18 w 96"/>
                <a:gd name="T57" fmla="*/ 87 h 96"/>
                <a:gd name="T58" fmla="*/ 26 w 96"/>
                <a:gd name="T59" fmla="*/ 56 h 96"/>
                <a:gd name="T60" fmla="*/ 18 w 96"/>
                <a:gd name="T61" fmla="*/ 48 h 96"/>
                <a:gd name="T62" fmla="*/ 5 w 96"/>
                <a:gd name="T63" fmla="*/ 83 h 96"/>
                <a:gd name="T64" fmla="*/ 18 w 96"/>
                <a:gd name="T65" fmla="*/ 91 h 96"/>
                <a:gd name="T66" fmla="*/ 18 w 96"/>
                <a:gd name="T67" fmla="*/ 91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96">
                  <a:moveTo>
                    <a:pt x="22" y="26"/>
                  </a:moveTo>
                  <a:lnTo>
                    <a:pt x="31" y="17"/>
                  </a:lnTo>
                  <a:lnTo>
                    <a:pt x="74" y="17"/>
                  </a:lnTo>
                  <a:lnTo>
                    <a:pt x="74" y="74"/>
                  </a:lnTo>
                  <a:lnTo>
                    <a:pt x="74" y="78"/>
                  </a:lnTo>
                  <a:lnTo>
                    <a:pt x="70" y="83"/>
                  </a:lnTo>
                  <a:lnTo>
                    <a:pt x="57" y="83"/>
                  </a:lnTo>
                  <a:lnTo>
                    <a:pt x="65" y="96"/>
                  </a:lnTo>
                  <a:lnTo>
                    <a:pt x="83" y="91"/>
                  </a:lnTo>
                  <a:lnTo>
                    <a:pt x="87" y="87"/>
                  </a:lnTo>
                  <a:lnTo>
                    <a:pt x="87" y="83"/>
                  </a:lnTo>
                  <a:lnTo>
                    <a:pt x="87" y="17"/>
                  </a:lnTo>
                  <a:lnTo>
                    <a:pt x="96" y="17"/>
                  </a:lnTo>
                  <a:lnTo>
                    <a:pt x="96" y="9"/>
                  </a:lnTo>
                  <a:lnTo>
                    <a:pt x="31" y="9"/>
                  </a:lnTo>
                  <a:lnTo>
                    <a:pt x="31" y="13"/>
                  </a:lnTo>
                  <a:lnTo>
                    <a:pt x="26" y="9"/>
                  </a:lnTo>
                  <a:lnTo>
                    <a:pt x="18" y="0"/>
                  </a:lnTo>
                  <a:lnTo>
                    <a:pt x="9" y="9"/>
                  </a:lnTo>
                  <a:lnTo>
                    <a:pt x="22" y="26"/>
                  </a:lnTo>
                  <a:close/>
                  <a:moveTo>
                    <a:pt x="18" y="48"/>
                  </a:moveTo>
                  <a:lnTo>
                    <a:pt x="26" y="35"/>
                  </a:lnTo>
                  <a:lnTo>
                    <a:pt x="9" y="26"/>
                  </a:lnTo>
                  <a:lnTo>
                    <a:pt x="0" y="35"/>
                  </a:lnTo>
                  <a:lnTo>
                    <a:pt x="18" y="48"/>
                  </a:lnTo>
                  <a:close/>
                  <a:moveTo>
                    <a:pt x="44" y="65"/>
                  </a:moveTo>
                  <a:lnTo>
                    <a:pt x="57" y="65"/>
                  </a:lnTo>
                  <a:lnTo>
                    <a:pt x="57" y="74"/>
                  </a:lnTo>
                  <a:lnTo>
                    <a:pt x="65" y="74"/>
                  </a:lnTo>
                  <a:lnTo>
                    <a:pt x="65" y="26"/>
                  </a:lnTo>
                  <a:lnTo>
                    <a:pt x="35" y="26"/>
                  </a:lnTo>
                  <a:lnTo>
                    <a:pt x="35" y="74"/>
                  </a:lnTo>
                  <a:lnTo>
                    <a:pt x="44" y="74"/>
                  </a:lnTo>
                  <a:lnTo>
                    <a:pt x="44" y="65"/>
                  </a:lnTo>
                  <a:close/>
                  <a:moveTo>
                    <a:pt x="57" y="39"/>
                  </a:moveTo>
                  <a:lnTo>
                    <a:pt x="57" y="56"/>
                  </a:lnTo>
                  <a:lnTo>
                    <a:pt x="44" y="56"/>
                  </a:lnTo>
                  <a:lnTo>
                    <a:pt x="44" y="39"/>
                  </a:lnTo>
                  <a:lnTo>
                    <a:pt x="57" y="39"/>
                  </a:lnTo>
                  <a:close/>
                  <a:moveTo>
                    <a:pt x="18" y="91"/>
                  </a:moveTo>
                  <a:lnTo>
                    <a:pt x="18" y="91"/>
                  </a:lnTo>
                  <a:lnTo>
                    <a:pt x="18" y="87"/>
                  </a:lnTo>
                  <a:lnTo>
                    <a:pt x="26" y="56"/>
                  </a:lnTo>
                  <a:lnTo>
                    <a:pt x="18" y="48"/>
                  </a:lnTo>
                  <a:lnTo>
                    <a:pt x="5" y="83"/>
                  </a:lnTo>
                  <a:lnTo>
                    <a:pt x="18"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39" name="Freeform 85"/>
            <p:cNvSpPr>
              <a:spLocks noEditPoints="1"/>
            </p:cNvSpPr>
            <p:nvPr/>
          </p:nvSpPr>
          <p:spPr bwMode="auto">
            <a:xfrm>
              <a:off x="5886450" y="2740025"/>
              <a:ext cx="150812" cy="152400"/>
            </a:xfrm>
            <a:custGeom>
              <a:avLst/>
              <a:gdLst>
                <a:gd name="T0" fmla="*/ 17 w 95"/>
                <a:gd name="T1" fmla="*/ 0 h 96"/>
                <a:gd name="T2" fmla="*/ 13 w 95"/>
                <a:gd name="T3" fmla="*/ 4 h 96"/>
                <a:gd name="T4" fmla="*/ 8 w 95"/>
                <a:gd name="T5" fmla="*/ 13 h 96"/>
                <a:gd name="T6" fmla="*/ 21 w 95"/>
                <a:gd name="T7" fmla="*/ 22 h 96"/>
                <a:gd name="T8" fmla="*/ 30 w 95"/>
                <a:gd name="T9" fmla="*/ 13 h 96"/>
                <a:gd name="T10" fmla="*/ 30 w 95"/>
                <a:gd name="T11" fmla="*/ 91 h 96"/>
                <a:gd name="T12" fmla="*/ 43 w 95"/>
                <a:gd name="T13" fmla="*/ 48 h 96"/>
                <a:gd name="T14" fmla="*/ 61 w 95"/>
                <a:gd name="T15" fmla="*/ 22 h 96"/>
                <a:gd name="T16" fmla="*/ 61 w 95"/>
                <a:gd name="T17" fmla="*/ 61 h 96"/>
                <a:gd name="T18" fmla="*/ 61 w 95"/>
                <a:gd name="T19" fmla="*/ 83 h 96"/>
                <a:gd name="T20" fmla="*/ 52 w 95"/>
                <a:gd name="T21" fmla="*/ 83 h 96"/>
                <a:gd name="T22" fmla="*/ 56 w 95"/>
                <a:gd name="T23" fmla="*/ 96 h 96"/>
                <a:gd name="T24" fmla="*/ 74 w 95"/>
                <a:gd name="T25" fmla="*/ 87 h 96"/>
                <a:gd name="T26" fmla="*/ 91 w 95"/>
                <a:gd name="T27" fmla="*/ 22 h 96"/>
                <a:gd name="T28" fmla="*/ 74 w 95"/>
                <a:gd name="T29" fmla="*/ 17 h 96"/>
                <a:gd name="T30" fmla="*/ 30 w 95"/>
                <a:gd name="T31" fmla="*/ 4 h 96"/>
                <a:gd name="T32" fmla="*/ 30 w 95"/>
                <a:gd name="T33" fmla="*/ 69 h 96"/>
                <a:gd name="T34" fmla="*/ 17 w 95"/>
                <a:gd name="T35" fmla="*/ 87 h 96"/>
                <a:gd name="T36" fmla="*/ 26 w 95"/>
                <a:gd name="T37" fmla="*/ 35 h 96"/>
                <a:gd name="T38" fmla="*/ 8 w 95"/>
                <a:gd name="T39" fmla="*/ 22 h 96"/>
                <a:gd name="T40" fmla="*/ 4 w 95"/>
                <a:gd name="T41" fmla="*/ 35 h 96"/>
                <a:gd name="T42" fmla="*/ 17 w 95"/>
                <a:gd name="T43" fmla="*/ 48 h 96"/>
                <a:gd name="T44" fmla="*/ 21 w 95"/>
                <a:gd name="T45" fmla="*/ 39 h 96"/>
                <a:gd name="T46" fmla="*/ 78 w 95"/>
                <a:gd name="T47" fmla="*/ 35 h 96"/>
                <a:gd name="T48" fmla="*/ 61 w 95"/>
                <a:gd name="T49" fmla="*/ 39 h 96"/>
                <a:gd name="T50" fmla="*/ 61 w 95"/>
                <a:gd name="T51" fmla="*/ 52 h 96"/>
                <a:gd name="T52" fmla="*/ 78 w 95"/>
                <a:gd name="T53" fmla="*/ 48 h 96"/>
                <a:gd name="T54" fmla="*/ 17 w 95"/>
                <a:gd name="T55" fmla="*/ 83 h 96"/>
                <a:gd name="T56" fmla="*/ 26 w 95"/>
                <a:gd name="T57" fmla="*/ 56 h 96"/>
                <a:gd name="T58" fmla="*/ 0 w 95"/>
                <a:gd name="T59" fmla="*/ 83 h 96"/>
                <a:gd name="T60" fmla="*/ 13 w 95"/>
                <a:gd name="T61" fmla="*/ 91 h 96"/>
                <a:gd name="T62" fmla="*/ 87 w 95"/>
                <a:gd name="T63" fmla="*/ 91 h 96"/>
                <a:gd name="T64" fmla="*/ 91 w 95"/>
                <a:gd name="T65" fmla="*/ 78 h 96"/>
                <a:gd name="T66" fmla="*/ 87 w 95"/>
                <a:gd name="T67" fmla="*/ 65 h 96"/>
                <a:gd name="T68" fmla="*/ 74 w 95"/>
                <a:gd name="T69" fmla="*/ 69 h 96"/>
                <a:gd name="T70" fmla="*/ 87 w 95"/>
                <a:gd name="T71" fmla="*/ 91 h 96"/>
                <a:gd name="T72" fmla="*/ 56 w 95"/>
                <a:gd name="T73" fmla="*/ 74 h 96"/>
                <a:gd name="T74" fmla="*/ 61 w 95"/>
                <a:gd name="T75" fmla="*/ 65 h 96"/>
                <a:gd name="T76" fmla="*/ 48 w 95"/>
                <a:gd name="T77" fmla="*/ 65 h 96"/>
                <a:gd name="T78" fmla="*/ 39 w 95"/>
                <a:gd name="T79" fmla="*/ 87 h 96"/>
                <a:gd name="T80" fmla="*/ 39 w 95"/>
                <a:gd name="T81" fmla="*/ 87 h 96"/>
                <a:gd name="T82" fmla="*/ 56 w 95"/>
                <a:gd name="T83" fmla="*/ 7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96">
                  <a:moveTo>
                    <a:pt x="30" y="13"/>
                  </a:moveTo>
                  <a:lnTo>
                    <a:pt x="30" y="13"/>
                  </a:lnTo>
                  <a:lnTo>
                    <a:pt x="17" y="0"/>
                  </a:lnTo>
                  <a:lnTo>
                    <a:pt x="13" y="4"/>
                  </a:lnTo>
                  <a:lnTo>
                    <a:pt x="4" y="9"/>
                  </a:lnTo>
                  <a:lnTo>
                    <a:pt x="8" y="13"/>
                  </a:lnTo>
                  <a:lnTo>
                    <a:pt x="21" y="22"/>
                  </a:lnTo>
                  <a:lnTo>
                    <a:pt x="30" y="13"/>
                  </a:lnTo>
                  <a:close/>
                  <a:moveTo>
                    <a:pt x="17" y="87"/>
                  </a:moveTo>
                  <a:lnTo>
                    <a:pt x="17" y="87"/>
                  </a:lnTo>
                  <a:lnTo>
                    <a:pt x="30" y="91"/>
                  </a:lnTo>
                  <a:lnTo>
                    <a:pt x="39" y="69"/>
                  </a:lnTo>
                  <a:lnTo>
                    <a:pt x="43" y="48"/>
                  </a:lnTo>
                  <a:lnTo>
                    <a:pt x="43" y="17"/>
                  </a:lnTo>
                  <a:lnTo>
                    <a:pt x="61" y="17"/>
                  </a:lnTo>
                  <a:lnTo>
                    <a:pt x="61" y="22"/>
                  </a:lnTo>
                  <a:lnTo>
                    <a:pt x="48" y="22"/>
                  </a:lnTo>
                  <a:lnTo>
                    <a:pt x="48" y="61"/>
                  </a:lnTo>
                  <a:lnTo>
                    <a:pt x="61" y="61"/>
                  </a:lnTo>
                  <a:lnTo>
                    <a:pt x="61" y="83"/>
                  </a:lnTo>
                  <a:lnTo>
                    <a:pt x="56" y="83"/>
                  </a:lnTo>
                  <a:lnTo>
                    <a:pt x="52" y="83"/>
                  </a:lnTo>
                  <a:lnTo>
                    <a:pt x="56" y="96"/>
                  </a:lnTo>
                  <a:lnTo>
                    <a:pt x="69" y="91"/>
                  </a:lnTo>
                  <a:lnTo>
                    <a:pt x="74" y="87"/>
                  </a:lnTo>
                  <a:lnTo>
                    <a:pt x="74" y="61"/>
                  </a:lnTo>
                  <a:lnTo>
                    <a:pt x="91" y="61"/>
                  </a:lnTo>
                  <a:lnTo>
                    <a:pt x="91" y="22"/>
                  </a:lnTo>
                  <a:lnTo>
                    <a:pt x="74" y="22"/>
                  </a:lnTo>
                  <a:lnTo>
                    <a:pt x="74" y="17"/>
                  </a:lnTo>
                  <a:lnTo>
                    <a:pt x="95" y="17"/>
                  </a:lnTo>
                  <a:lnTo>
                    <a:pt x="95" y="4"/>
                  </a:lnTo>
                  <a:lnTo>
                    <a:pt x="30" y="4"/>
                  </a:lnTo>
                  <a:lnTo>
                    <a:pt x="30" y="43"/>
                  </a:lnTo>
                  <a:lnTo>
                    <a:pt x="30" y="69"/>
                  </a:lnTo>
                  <a:lnTo>
                    <a:pt x="17" y="87"/>
                  </a:lnTo>
                  <a:close/>
                  <a:moveTo>
                    <a:pt x="21" y="39"/>
                  </a:moveTo>
                  <a:lnTo>
                    <a:pt x="21" y="39"/>
                  </a:lnTo>
                  <a:lnTo>
                    <a:pt x="26" y="35"/>
                  </a:lnTo>
                  <a:lnTo>
                    <a:pt x="8" y="22"/>
                  </a:lnTo>
                  <a:lnTo>
                    <a:pt x="0" y="35"/>
                  </a:lnTo>
                  <a:lnTo>
                    <a:pt x="4" y="35"/>
                  </a:lnTo>
                  <a:lnTo>
                    <a:pt x="17" y="48"/>
                  </a:lnTo>
                  <a:lnTo>
                    <a:pt x="21" y="39"/>
                  </a:lnTo>
                  <a:close/>
                  <a:moveTo>
                    <a:pt x="61" y="39"/>
                  </a:moveTo>
                  <a:lnTo>
                    <a:pt x="61" y="35"/>
                  </a:lnTo>
                  <a:lnTo>
                    <a:pt x="78" y="35"/>
                  </a:lnTo>
                  <a:lnTo>
                    <a:pt x="78" y="39"/>
                  </a:lnTo>
                  <a:lnTo>
                    <a:pt x="61" y="39"/>
                  </a:lnTo>
                  <a:close/>
                  <a:moveTo>
                    <a:pt x="78" y="48"/>
                  </a:moveTo>
                  <a:lnTo>
                    <a:pt x="78" y="52"/>
                  </a:lnTo>
                  <a:lnTo>
                    <a:pt x="61" y="52"/>
                  </a:lnTo>
                  <a:lnTo>
                    <a:pt x="61" y="48"/>
                  </a:lnTo>
                  <a:lnTo>
                    <a:pt x="78" y="48"/>
                  </a:lnTo>
                  <a:close/>
                  <a:moveTo>
                    <a:pt x="13" y="91"/>
                  </a:moveTo>
                  <a:lnTo>
                    <a:pt x="13" y="91"/>
                  </a:lnTo>
                  <a:lnTo>
                    <a:pt x="17" y="83"/>
                  </a:lnTo>
                  <a:lnTo>
                    <a:pt x="26" y="56"/>
                  </a:lnTo>
                  <a:lnTo>
                    <a:pt x="13" y="48"/>
                  </a:lnTo>
                  <a:lnTo>
                    <a:pt x="0" y="83"/>
                  </a:lnTo>
                  <a:lnTo>
                    <a:pt x="13" y="91"/>
                  </a:lnTo>
                  <a:close/>
                  <a:moveTo>
                    <a:pt x="87" y="91"/>
                  </a:moveTo>
                  <a:lnTo>
                    <a:pt x="87" y="91"/>
                  </a:lnTo>
                  <a:lnTo>
                    <a:pt x="95" y="83"/>
                  </a:lnTo>
                  <a:lnTo>
                    <a:pt x="91" y="78"/>
                  </a:lnTo>
                  <a:lnTo>
                    <a:pt x="87" y="65"/>
                  </a:lnTo>
                  <a:lnTo>
                    <a:pt x="82" y="65"/>
                  </a:lnTo>
                  <a:lnTo>
                    <a:pt x="74" y="69"/>
                  </a:lnTo>
                  <a:lnTo>
                    <a:pt x="87" y="91"/>
                  </a:lnTo>
                  <a:close/>
                  <a:moveTo>
                    <a:pt x="56" y="74"/>
                  </a:moveTo>
                  <a:lnTo>
                    <a:pt x="56" y="74"/>
                  </a:lnTo>
                  <a:lnTo>
                    <a:pt x="56" y="69"/>
                  </a:lnTo>
                  <a:lnTo>
                    <a:pt x="61" y="65"/>
                  </a:lnTo>
                  <a:lnTo>
                    <a:pt x="48" y="65"/>
                  </a:lnTo>
                  <a:lnTo>
                    <a:pt x="48" y="69"/>
                  </a:lnTo>
                  <a:lnTo>
                    <a:pt x="39" y="87"/>
                  </a:lnTo>
                  <a:lnTo>
                    <a:pt x="48" y="87"/>
                  </a:lnTo>
                  <a:lnTo>
                    <a:pt x="5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0" name="Freeform 86"/>
            <p:cNvSpPr>
              <a:spLocks/>
            </p:cNvSpPr>
            <p:nvPr/>
          </p:nvSpPr>
          <p:spPr bwMode="auto">
            <a:xfrm>
              <a:off x="6057900" y="2740025"/>
              <a:ext cx="146050" cy="152400"/>
            </a:xfrm>
            <a:custGeom>
              <a:avLst/>
              <a:gdLst>
                <a:gd name="T0" fmla="*/ 57 w 92"/>
                <a:gd name="T1" fmla="*/ 13 h 96"/>
                <a:gd name="T2" fmla="*/ 57 w 92"/>
                <a:gd name="T3" fmla="*/ 13 h 96"/>
                <a:gd name="T4" fmla="*/ 53 w 92"/>
                <a:gd name="T5" fmla="*/ 9 h 96"/>
                <a:gd name="T6" fmla="*/ 53 w 92"/>
                <a:gd name="T7" fmla="*/ 9 h 96"/>
                <a:gd name="T8" fmla="*/ 53 w 92"/>
                <a:gd name="T9" fmla="*/ 0 h 96"/>
                <a:gd name="T10" fmla="*/ 53 w 92"/>
                <a:gd name="T11" fmla="*/ 0 h 96"/>
                <a:gd name="T12" fmla="*/ 44 w 92"/>
                <a:gd name="T13" fmla="*/ 0 h 96"/>
                <a:gd name="T14" fmla="*/ 44 w 92"/>
                <a:gd name="T15" fmla="*/ 0 h 96"/>
                <a:gd name="T16" fmla="*/ 35 w 92"/>
                <a:gd name="T17" fmla="*/ 4 h 96"/>
                <a:gd name="T18" fmla="*/ 35 w 92"/>
                <a:gd name="T19" fmla="*/ 4 h 96"/>
                <a:gd name="T20" fmla="*/ 40 w 92"/>
                <a:gd name="T21" fmla="*/ 17 h 96"/>
                <a:gd name="T22" fmla="*/ 0 w 92"/>
                <a:gd name="T23" fmla="*/ 17 h 96"/>
                <a:gd name="T24" fmla="*/ 0 w 92"/>
                <a:gd name="T25" fmla="*/ 26 h 96"/>
                <a:gd name="T26" fmla="*/ 40 w 92"/>
                <a:gd name="T27" fmla="*/ 26 h 96"/>
                <a:gd name="T28" fmla="*/ 40 w 92"/>
                <a:gd name="T29" fmla="*/ 39 h 96"/>
                <a:gd name="T30" fmla="*/ 14 w 92"/>
                <a:gd name="T31" fmla="*/ 39 h 96"/>
                <a:gd name="T32" fmla="*/ 14 w 92"/>
                <a:gd name="T33" fmla="*/ 83 h 96"/>
                <a:gd name="T34" fmla="*/ 27 w 92"/>
                <a:gd name="T35" fmla="*/ 83 h 96"/>
                <a:gd name="T36" fmla="*/ 27 w 92"/>
                <a:gd name="T37" fmla="*/ 48 h 96"/>
                <a:gd name="T38" fmla="*/ 40 w 92"/>
                <a:gd name="T39" fmla="*/ 48 h 96"/>
                <a:gd name="T40" fmla="*/ 40 w 92"/>
                <a:gd name="T41" fmla="*/ 96 h 96"/>
                <a:gd name="T42" fmla="*/ 53 w 92"/>
                <a:gd name="T43" fmla="*/ 96 h 96"/>
                <a:gd name="T44" fmla="*/ 53 w 92"/>
                <a:gd name="T45" fmla="*/ 48 h 96"/>
                <a:gd name="T46" fmla="*/ 66 w 92"/>
                <a:gd name="T47" fmla="*/ 48 h 96"/>
                <a:gd name="T48" fmla="*/ 66 w 92"/>
                <a:gd name="T49" fmla="*/ 69 h 96"/>
                <a:gd name="T50" fmla="*/ 66 w 92"/>
                <a:gd name="T51" fmla="*/ 69 h 96"/>
                <a:gd name="T52" fmla="*/ 66 w 92"/>
                <a:gd name="T53" fmla="*/ 74 h 96"/>
                <a:gd name="T54" fmla="*/ 57 w 92"/>
                <a:gd name="T55" fmla="*/ 74 h 96"/>
                <a:gd name="T56" fmla="*/ 57 w 92"/>
                <a:gd name="T57" fmla="*/ 74 h 96"/>
                <a:gd name="T58" fmla="*/ 61 w 92"/>
                <a:gd name="T59" fmla="*/ 87 h 96"/>
                <a:gd name="T60" fmla="*/ 61 w 92"/>
                <a:gd name="T61" fmla="*/ 87 h 96"/>
                <a:gd name="T62" fmla="*/ 74 w 92"/>
                <a:gd name="T63" fmla="*/ 83 h 96"/>
                <a:gd name="T64" fmla="*/ 79 w 92"/>
                <a:gd name="T65" fmla="*/ 83 h 96"/>
                <a:gd name="T66" fmla="*/ 79 w 92"/>
                <a:gd name="T67" fmla="*/ 78 h 96"/>
                <a:gd name="T68" fmla="*/ 79 w 92"/>
                <a:gd name="T69" fmla="*/ 39 h 96"/>
                <a:gd name="T70" fmla="*/ 53 w 92"/>
                <a:gd name="T71" fmla="*/ 39 h 96"/>
                <a:gd name="T72" fmla="*/ 53 w 92"/>
                <a:gd name="T73" fmla="*/ 26 h 96"/>
                <a:gd name="T74" fmla="*/ 92 w 92"/>
                <a:gd name="T75" fmla="*/ 26 h 96"/>
                <a:gd name="T76" fmla="*/ 92 w 92"/>
                <a:gd name="T77" fmla="*/ 17 h 96"/>
                <a:gd name="T78" fmla="*/ 44 w 92"/>
                <a:gd name="T79" fmla="*/ 17 h 96"/>
                <a:gd name="T80" fmla="*/ 44 w 92"/>
                <a:gd name="T81" fmla="*/ 17 h 96"/>
                <a:gd name="T82" fmla="*/ 57 w 92"/>
                <a:gd name="T83" fmla="*/ 13 h 96"/>
                <a:gd name="T84" fmla="*/ 57 w 92"/>
                <a:gd name="T85" fmla="*/ 13 h 96"/>
                <a:gd name="T86" fmla="*/ 57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7" y="13"/>
                  </a:moveTo>
                  <a:lnTo>
                    <a:pt x="57" y="13"/>
                  </a:lnTo>
                  <a:lnTo>
                    <a:pt x="53" y="9"/>
                  </a:lnTo>
                  <a:lnTo>
                    <a:pt x="53" y="0"/>
                  </a:lnTo>
                  <a:lnTo>
                    <a:pt x="44" y="0"/>
                  </a:lnTo>
                  <a:lnTo>
                    <a:pt x="35" y="4"/>
                  </a:lnTo>
                  <a:lnTo>
                    <a:pt x="40" y="17"/>
                  </a:lnTo>
                  <a:lnTo>
                    <a:pt x="0" y="17"/>
                  </a:lnTo>
                  <a:lnTo>
                    <a:pt x="0" y="26"/>
                  </a:lnTo>
                  <a:lnTo>
                    <a:pt x="40" y="26"/>
                  </a:lnTo>
                  <a:lnTo>
                    <a:pt x="40" y="39"/>
                  </a:lnTo>
                  <a:lnTo>
                    <a:pt x="14" y="39"/>
                  </a:lnTo>
                  <a:lnTo>
                    <a:pt x="14" y="83"/>
                  </a:lnTo>
                  <a:lnTo>
                    <a:pt x="27" y="83"/>
                  </a:lnTo>
                  <a:lnTo>
                    <a:pt x="27" y="48"/>
                  </a:lnTo>
                  <a:lnTo>
                    <a:pt x="40" y="48"/>
                  </a:lnTo>
                  <a:lnTo>
                    <a:pt x="40" y="96"/>
                  </a:lnTo>
                  <a:lnTo>
                    <a:pt x="53" y="96"/>
                  </a:lnTo>
                  <a:lnTo>
                    <a:pt x="53" y="48"/>
                  </a:lnTo>
                  <a:lnTo>
                    <a:pt x="66" y="48"/>
                  </a:lnTo>
                  <a:lnTo>
                    <a:pt x="66" y="69"/>
                  </a:lnTo>
                  <a:lnTo>
                    <a:pt x="66" y="74"/>
                  </a:lnTo>
                  <a:lnTo>
                    <a:pt x="57" y="74"/>
                  </a:lnTo>
                  <a:lnTo>
                    <a:pt x="61" y="87"/>
                  </a:lnTo>
                  <a:lnTo>
                    <a:pt x="74" y="83"/>
                  </a:lnTo>
                  <a:lnTo>
                    <a:pt x="79" y="83"/>
                  </a:lnTo>
                  <a:lnTo>
                    <a:pt x="79" y="78"/>
                  </a:lnTo>
                  <a:lnTo>
                    <a:pt x="79" y="39"/>
                  </a:lnTo>
                  <a:lnTo>
                    <a:pt x="53" y="39"/>
                  </a:lnTo>
                  <a:lnTo>
                    <a:pt x="53" y="26"/>
                  </a:lnTo>
                  <a:lnTo>
                    <a:pt x="92" y="26"/>
                  </a:lnTo>
                  <a:lnTo>
                    <a:pt x="92" y="17"/>
                  </a:lnTo>
                  <a:lnTo>
                    <a:pt x="44"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1" name="Freeform 87"/>
            <p:cNvSpPr>
              <a:spLocks noEditPoints="1"/>
            </p:cNvSpPr>
            <p:nvPr/>
          </p:nvSpPr>
          <p:spPr bwMode="auto">
            <a:xfrm>
              <a:off x="7026275" y="2552700"/>
              <a:ext cx="158750" cy="152400"/>
            </a:xfrm>
            <a:custGeom>
              <a:avLst/>
              <a:gdLst>
                <a:gd name="T0" fmla="*/ 26 w 100"/>
                <a:gd name="T1" fmla="*/ 9 h 96"/>
                <a:gd name="T2" fmla="*/ 26 w 100"/>
                <a:gd name="T3" fmla="*/ 0 h 96"/>
                <a:gd name="T4" fmla="*/ 13 w 100"/>
                <a:gd name="T5" fmla="*/ 0 h 96"/>
                <a:gd name="T6" fmla="*/ 4 w 100"/>
                <a:gd name="T7" fmla="*/ 31 h 96"/>
                <a:gd name="T8" fmla="*/ 0 w 100"/>
                <a:gd name="T9" fmla="*/ 66 h 96"/>
                <a:gd name="T10" fmla="*/ 13 w 100"/>
                <a:gd name="T11" fmla="*/ 74 h 96"/>
                <a:gd name="T12" fmla="*/ 26 w 100"/>
                <a:gd name="T13" fmla="*/ 92 h 96"/>
                <a:gd name="T14" fmla="*/ 30 w 100"/>
                <a:gd name="T15" fmla="*/ 57 h 96"/>
                <a:gd name="T16" fmla="*/ 35 w 100"/>
                <a:gd name="T17" fmla="*/ 61 h 96"/>
                <a:gd name="T18" fmla="*/ 39 w 100"/>
                <a:gd name="T19" fmla="*/ 83 h 96"/>
                <a:gd name="T20" fmla="*/ 74 w 100"/>
                <a:gd name="T21" fmla="*/ 83 h 96"/>
                <a:gd name="T22" fmla="*/ 70 w 100"/>
                <a:gd name="T23" fmla="*/ 96 h 96"/>
                <a:gd name="T24" fmla="*/ 87 w 100"/>
                <a:gd name="T25" fmla="*/ 87 h 96"/>
                <a:gd name="T26" fmla="*/ 96 w 100"/>
                <a:gd name="T27" fmla="*/ 70 h 96"/>
                <a:gd name="T28" fmla="*/ 100 w 100"/>
                <a:gd name="T29" fmla="*/ 57 h 96"/>
                <a:gd name="T30" fmla="*/ 91 w 100"/>
                <a:gd name="T31" fmla="*/ 48 h 96"/>
                <a:gd name="T32" fmla="*/ 91 w 100"/>
                <a:gd name="T33" fmla="*/ 26 h 96"/>
                <a:gd name="T34" fmla="*/ 52 w 100"/>
                <a:gd name="T35" fmla="*/ 18 h 96"/>
                <a:gd name="T36" fmla="*/ 61 w 100"/>
                <a:gd name="T37" fmla="*/ 9 h 96"/>
                <a:gd name="T38" fmla="*/ 61 w 100"/>
                <a:gd name="T39" fmla="*/ 5 h 96"/>
                <a:gd name="T40" fmla="*/ 48 w 100"/>
                <a:gd name="T41" fmla="*/ 0 h 96"/>
                <a:gd name="T42" fmla="*/ 48 w 100"/>
                <a:gd name="T43" fmla="*/ 0 h 96"/>
                <a:gd name="T44" fmla="*/ 26 w 100"/>
                <a:gd name="T45" fmla="*/ 22 h 96"/>
                <a:gd name="T46" fmla="*/ 30 w 100"/>
                <a:gd name="T47" fmla="*/ 35 h 96"/>
                <a:gd name="T48" fmla="*/ 39 w 100"/>
                <a:gd name="T49" fmla="*/ 39 h 96"/>
                <a:gd name="T50" fmla="*/ 43 w 100"/>
                <a:gd name="T51" fmla="*/ 48 h 96"/>
                <a:gd name="T52" fmla="*/ 35 w 100"/>
                <a:gd name="T53" fmla="*/ 44 h 96"/>
                <a:gd name="T54" fmla="*/ 30 w 100"/>
                <a:gd name="T55" fmla="*/ 39 h 96"/>
                <a:gd name="T56" fmla="*/ 26 w 100"/>
                <a:gd name="T57" fmla="*/ 39 h 96"/>
                <a:gd name="T58" fmla="*/ 35 w 100"/>
                <a:gd name="T59" fmla="*/ 31 h 96"/>
                <a:gd name="T60" fmla="*/ 30 w 100"/>
                <a:gd name="T61" fmla="*/ 35 h 96"/>
                <a:gd name="T62" fmla="*/ 65 w 100"/>
                <a:gd name="T63" fmla="*/ 35 h 96"/>
                <a:gd name="T64" fmla="*/ 56 w 100"/>
                <a:gd name="T65" fmla="*/ 39 h 96"/>
                <a:gd name="T66" fmla="*/ 52 w 100"/>
                <a:gd name="T67" fmla="*/ 48 h 96"/>
                <a:gd name="T68" fmla="*/ 70 w 100"/>
                <a:gd name="T69" fmla="*/ 48 h 96"/>
                <a:gd name="T70" fmla="*/ 74 w 100"/>
                <a:gd name="T71" fmla="*/ 44 h 96"/>
                <a:gd name="T72" fmla="*/ 78 w 100"/>
                <a:gd name="T73" fmla="*/ 48 h 96"/>
                <a:gd name="T74" fmla="*/ 70 w 100"/>
                <a:gd name="T75" fmla="*/ 48 h 96"/>
                <a:gd name="T76" fmla="*/ 78 w 100"/>
                <a:gd name="T77" fmla="*/ 70 h 96"/>
                <a:gd name="T78" fmla="*/ 65 w 100"/>
                <a:gd name="T79" fmla="*/ 70 h 96"/>
                <a:gd name="T80" fmla="*/ 74 w 100"/>
                <a:gd name="T81" fmla="*/ 70 h 96"/>
                <a:gd name="T82" fmla="*/ 78 w 100"/>
                <a:gd name="T83" fmla="*/ 57 h 96"/>
                <a:gd name="T84" fmla="*/ 78 w 100"/>
                <a:gd name="T85" fmla="*/ 70 h 96"/>
                <a:gd name="T86" fmla="*/ 56 w 100"/>
                <a:gd name="T87" fmla="*/ 61 h 96"/>
                <a:gd name="T88" fmla="*/ 61 w 100"/>
                <a:gd name="T89" fmla="*/ 70 h 96"/>
                <a:gd name="T90" fmla="*/ 65 w 100"/>
                <a:gd name="T91" fmla="*/ 57 h 96"/>
                <a:gd name="T92" fmla="*/ 56 w 100"/>
                <a:gd name="T93" fmla="*/ 61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0" h="96">
                  <a:moveTo>
                    <a:pt x="26" y="22"/>
                  </a:moveTo>
                  <a:lnTo>
                    <a:pt x="26" y="9"/>
                  </a:lnTo>
                  <a:lnTo>
                    <a:pt x="26" y="5"/>
                  </a:lnTo>
                  <a:lnTo>
                    <a:pt x="26" y="0"/>
                  </a:lnTo>
                  <a:lnTo>
                    <a:pt x="22" y="0"/>
                  </a:lnTo>
                  <a:lnTo>
                    <a:pt x="13" y="0"/>
                  </a:lnTo>
                  <a:lnTo>
                    <a:pt x="13" y="22"/>
                  </a:lnTo>
                  <a:lnTo>
                    <a:pt x="4" y="22"/>
                  </a:lnTo>
                  <a:lnTo>
                    <a:pt x="4" y="31"/>
                  </a:lnTo>
                  <a:lnTo>
                    <a:pt x="13" y="31"/>
                  </a:lnTo>
                  <a:lnTo>
                    <a:pt x="0" y="66"/>
                  </a:lnTo>
                  <a:lnTo>
                    <a:pt x="13" y="74"/>
                  </a:lnTo>
                  <a:lnTo>
                    <a:pt x="13" y="61"/>
                  </a:lnTo>
                  <a:lnTo>
                    <a:pt x="13" y="92"/>
                  </a:lnTo>
                  <a:lnTo>
                    <a:pt x="26" y="92"/>
                  </a:lnTo>
                  <a:lnTo>
                    <a:pt x="26" y="48"/>
                  </a:lnTo>
                  <a:lnTo>
                    <a:pt x="30" y="57"/>
                  </a:lnTo>
                  <a:lnTo>
                    <a:pt x="35" y="57"/>
                  </a:lnTo>
                  <a:lnTo>
                    <a:pt x="35" y="61"/>
                  </a:lnTo>
                  <a:lnTo>
                    <a:pt x="43" y="61"/>
                  </a:lnTo>
                  <a:lnTo>
                    <a:pt x="39" y="83"/>
                  </a:lnTo>
                  <a:lnTo>
                    <a:pt x="74" y="83"/>
                  </a:lnTo>
                  <a:lnTo>
                    <a:pt x="70" y="83"/>
                  </a:lnTo>
                  <a:lnTo>
                    <a:pt x="70" y="96"/>
                  </a:lnTo>
                  <a:lnTo>
                    <a:pt x="83" y="92"/>
                  </a:lnTo>
                  <a:lnTo>
                    <a:pt x="87" y="87"/>
                  </a:lnTo>
                  <a:lnTo>
                    <a:pt x="87" y="83"/>
                  </a:lnTo>
                  <a:lnTo>
                    <a:pt x="96" y="83"/>
                  </a:lnTo>
                  <a:lnTo>
                    <a:pt x="96" y="70"/>
                  </a:lnTo>
                  <a:lnTo>
                    <a:pt x="87" y="70"/>
                  </a:lnTo>
                  <a:lnTo>
                    <a:pt x="91" y="57"/>
                  </a:lnTo>
                  <a:lnTo>
                    <a:pt x="100" y="57"/>
                  </a:lnTo>
                  <a:lnTo>
                    <a:pt x="100" y="48"/>
                  </a:lnTo>
                  <a:lnTo>
                    <a:pt x="91" y="48"/>
                  </a:lnTo>
                  <a:lnTo>
                    <a:pt x="91" y="39"/>
                  </a:lnTo>
                  <a:lnTo>
                    <a:pt x="91" y="26"/>
                  </a:lnTo>
                  <a:lnTo>
                    <a:pt x="48" y="26"/>
                  </a:lnTo>
                  <a:lnTo>
                    <a:pt x="52" y="18"/>
                  </a:lnTo>
                  <a:lnTo>
                    <a:pt x="96" y="18"/>
                  </a:lnTo>
                  <a:lnTo>
                    <a:pt x="96" y="9"/>
                  </a:lnTo>
                  <a:lnTo>
                    <a:pt x="61" y="9"/>
                  </a:lnTo>
                  <a:lnTo>
                    <a:pt x="61" y="5"/>
                  </a:lnTo>
                  <a:lnTo>
                    <a:pt x="65" y="5"/>
                  </a:lnTo>
                  <a:lnTo>
                    <a:pt x="48" y="0"/>
                  </a:lnTo>
                  <a:lnTo>
                    <a:pt x="35" y="26"/>
                  </a:lnTo>
                  <a:lnTo>
                    <a:pt x="35" y="22"/>
                  </a:lnTo>
                  <a:lnTo>
                    <a:pt x="26" y="22"/>
                  </a:lnTo>
                  <a:close/>
                  <a:moveTo>
                    <a:pt x="30" y="35"/>
                  </a:moveTo>
                  <a:lnTo>
                    <a:pt x="30" y="35"/>
                  </a:lnTo>
                  <a:lnTo>
                    <a:pt x="39" y="39"/>
                  </a:lnTo>
                  <a:lnTo>
                    <a:pt x="43" y="35"/>
                  </a:lnTo>
                  <a:lnTo>
                    <a:pt x="43" y="48"/>
                  </a:lnTo>
                  <a:lnTo>
                    <a:pt x="39" y="48"/>
                  </a:lnTo>
                  <a:lnTo>
                    <a:pt x="35" y="44"/>
                  </a:lnTo>
                  <a:lnTo>
                    <a:pt x="30" y="39"/>
                  </a:lnTo>
                  <a:lnTo>
                    <a:pt x="26" y="39"/>
                  </a:lnTo>
                  <a:lnTo>
                    <a:pt x="26" y="31"/>
                  </a:lnTo>
                  <a:lnTo>
                    <a:pt x="35" y="31"/>
                  </a:lnTo>
                  <a:lnTo>
                    <a:pt x="30" y="35"/>
                  </a:lnTo>
                  <a:close/>
                  <a:moveTo>
                    <a:pt x="56" y="35"/>
                  </a:moveTo>
                  <a:lnTo>
                    <a:pt x="65" y="35"/>
                  </a:lnTo>
                  <a:lnTo>
                    <a:pt x="61" y="39"/>
                  </a:lnTo>
                  <a:lnTo>
                    <a:pt x="56" y="39"/>
                  </a:lnTo>
                  <a:lnTo>
                    <a:pt x="61" y="48"/>
                  </a:lnTo>
                  <a:lnTo>
                    <a:pt x="52" y="48"/>
                  </a:lnTo>
                  <a:lnTo>
                    <a:pt x="56" y="35"/>
                  </a:lnTo>
                  <a:close/>
                  <a:moveTo>
                    <a:pt x="70" y="48"/>
                  </a:moveTo>
                  <a:lnTo>
                    <a:pt x="70" y="48"/>
                  </a:lnTo>
                  <a:lnTo>
                    <a:pt x="74" y="44"/>
                  </a:lnTo>
                  <a:lnTo>
                    <a:pt x="70" y="35"/>
                  </a:lnTo>
                  <a:lnTo>
                    <a:pt x="78" y="35"/>
                  </a:lnTo>
                  <a:lnTo>
                    <a:pt x="78" y="48"/>
                  </a:lnTo>
                  <a:lnTo>
                    <a:pt x="70" y="48"/>
                  </a:lnTo>
                  <a:close/>
                  <a:moveTo>
                    <a:pt x="78" y="70"/>
                  </a:moveTo>
                  <a:lnTo>
                    <a:pt x="78" y="70"/>
                  </a:lnTo>
                  <a:lnTo>
                    <a:pt x="65" y="70"/>
                  </a:lnTo>
                  <a:lnTo>
                    <a:pt x="70" y="70"/>
                  </a:lnTo>
                  <a:lnTo>
                    <a:pt x="74" y="70"/>
                  </a:lnTo>
                  <a:lnTo>
                    <a:pt x="70" y="57"/>
                  </a:lnTo>
                  <a:lnTo>
                    <a:pt x="78" y="57"/>
                  </a:lnTo>
                  <a:lnTo>
                    <a:pt x="78" y="70"/>
                  </a:lnTo>
                  <a:close/>
                  <a:moveTo>
                    <a:pt x="56" y="61"/>
                  </a:moveTo>
                  <a:lnTo>
                    <a:pt x="56" y="61"/>
                  </a:lnTo>
                  <a:lnTo>
                    <a:pt x="61" y="70"/>
                  </a:lnTo>
                  <a:lnTo>
                    <a:pt x="52" y="70"/>
                  </a:lnTo>
                  <a:lnTo>
                    <a:pt x="52" y="57"/>
                  </a:lnTo>
                  <a:lnTo>
                    <a:pt x="65" y="57"/>
                  </a:lnTo>
                  <a:lnTo>
                    <a:pt x="5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2" name="Freeform 88"/>
            <p:cNvSpPr>
              <a:spLocks noEditPoints="1"/>
            </p:cNvSpPr>
            <p:nvPr/>
          </p:nvSpPr>
          <p:spPr bwMode="auto">
            <a:xfrm>
              <a:off x="7199313" y="2552700"/>
              <a:ext cx="138112" cy="146050"/>
            </a:xfrm>
            <a:custGeom>
              <a:avLst/>
              <a:gdLst>
                <a:gd name="T0" fmla="*/ 65 w 87"/>
                <a:gd name="T1" fmla="*/ 22 h 92"/>
                <a:gd name="T2" fmla="*/ 56 w 87"/>
                <a:gd name="T3" fmla="*/ 13 h 92"/>
                <a:gd name="T4" fmla="*/ 56 w 87"/>
                <a:gd name="T5" fmla="*/ 9 h 92"/>
                <a:gd name="T6" fmla="*/ 56 w 87"/>
                <a:gd name="T7" fmla="*/ 5 h 92"/>
                <a:gd name="T8" fmla="*/ 56 w 87"/>
                <a:gd name="T9" fmla="*/ 5 h 92"/>
                <a:gd name="T10" fmla="*/ 43 w 87"/>
                <a:gd name="T11" fmla="*/ 5 h 92"/>
                <a:gd name="T12" fmla="*/ 43 w 87"/>
                <a:gd name="T13" fmla="*/ 48 h 92"/>
                <a:gd name="T14" fmla="*/ 39 w 87"/>
                <a:gd name="T15" fmla="*/ 22 h 92"/>
                <a:gd name="T16" fmla="*/ 30 w 87"/>
                <a:gd name="T17" fmla="*/ 9 h 92"/>
                <a:gd name="T18" fmla="*/ 30 w 87"/>
                <a:gd name="T19" fmla="*/ 5 h 92"/>
                <a:gd name="T20" fmla="*/ 30 w 87"/>
                <a:gd name="T21" fmla="*/ 0 h 92"/>
                <a:gd name="T22" fmla="*/ 30 w 87"/>
                <a:gd name="T23" fmla="*/ 0 h 92"/>
                <a:gd name="T24" fmla="*/ 17 w 87"/>
                <a:gd name="T25" fmla="*/ 0 h 92"/>
                <a:gd name="T26" fmla="*/ 17 w 87"/>
                <a:gd name="T27" fmla="*/ 53 h 92"/>
                <a:gd name="T28" fmla="*/ 13 w 87"/>
                <a:gd name="T29" fmla="*/ 74 h 92"/>
                <a:gd name="T30" fmla="*/ 0 w 87"/>
                <a:gd name="T31" fmla="*/ 87 h 92"/>
                <a:gd name="T32" fmla="*/ 13 w 87"/>
                <a:gd name="T33" fmla="*/ 92 h 92"/>
                <a:gd name="T34" fmla="*/ 21 w 87"/>
                <a:gd name="T35" fmla="*/ 83 h 92"/>
                <a:gd name="T36" fmla="*/ 26 w 87"/>
                <a:gd name="T37" fmla="*/ 74 h 92"/>
                <a:gd name="T38" fmla="*/ 30 w 87"/>
                <a:gd name="T39" fmla="*/ 31 h 92"/>
                <a:gd name="T40" fmla="*/ 35 w 87"/>
                <a:gd name="T41" fmla="*/ 57 h 92"/>
                <a:gd name="T42" fmla="*/ 39 w 87"/>
                <a:gd name="T43" fmla="*/ 57 h 92"/>
                <a:gd name="T44" fmla="*/ 43 w 87"/>
                <a:gd name="T45" fmla="*/ 57 h 92"/>
                <a:gd name="T46" fmla="*/ 56 w 87"/>
                <a:gd name="T47" fmla="*/ 87 h 92"/>
                <a:gd name="T48" fmla="*/ 56 w 87"/>
                <a:gd name="T49" fmla="*/ 31 h 92"/>
                <a:gd name="T50" fmla="*/ 61 w 87"/>
                <a:gd name="T51" fmla="*/ 57 h 92"/>
                <a:gd name="T52" fmla="*/ 74 w 87"/>
                <a:gd name="T53" fmla="*/ 92 h 92"/>
                <a:gd name="T54" fmla="*/ 87 w 87"/>
                <a:gd name="T55" fmla="*/ 9 h 92"/>
                <a:gd name="T56" fmla="*/ 87 w 87"/>
                <a:gd name="T57" fmla="*/ 5 h 92"/>
                <a:gd name="T58" fmla="*/ 87 w 87"/>
                <a:gd name="T59" fmla="*/ 0 h 92"/>
                <a:gd name="T60" fmla="*/ 82 w 87"/>
                <a:gd name="T61" fmla="*/ 0 h 92"/>
                <a:gd name="T62" fmla="*/ 74 w 87"/>
                <a:gd name="T63" fmla="*/ 0 h 92"/>
                <a:gd name="T64" fmla="*/ 74 w 87"/>
                <a:gd name="T65" fmla="*/ 48 h 92"/>
                <a:gd name="T66" fmla="*/ 65 w 87"/>
                <a:gd name="T67" fmla="*/ 22 h 92"/>
                <a:gd name="T68" fmla="*/ 13 w 87"/>
                <a:gd name="T69" fmla="*/ 44 h 92"/>
                <a:gd name="T70" fmla="*/ 17 w 87"/>
                <a:gd name="T71" fmla="*/ 26 h 92"/>
                <a:gd name="T72" fmla="*/ 4 w 87"/>
                <a:gd name="T73" fmla="*/ 22 h 92"/>
                <a:gd name="T74" fmla="*/ 4 w 87"/>
                <a:gd name="T75" fmla="*/ 26 h 92"/>
                <a:gd name="T76" fmla="*/ 0 w 87"/>
                <a:gd name="T77" fmla="*/ 57 h 92"/>
                <a:gd name="T78" fmla="*/ 8 w 87"/>
                <a:gd name="T79" fmla="*/ 57 h 92"/>
                <a:gd name="T80" fmla="*/ 13 w 87"/>
                <a:gd name="T81" fmla="*/ 44 h 92"/>
                <a:gd name="T82" fmla="*/ 13 w 87"/>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2">
                  <a:moveTo>
                    <a:pt x="65" y="22"/>
                  </a:moveTo>
                  <a:lnTo>
                    <a:pt x="65" y="22"/>
                  </a:lnTo>
                  <a:lnTo>
                    <a:pt x="56" y="26"/>
                  </a:lnTo>
                  <a:lnTo>
                    <a:pt x="56" y="13"/>
                  </a:lnTo>
                  <a:lnTo>
                    <a:pt x="56" y="9"/>
                  </a:lnTo>
                  <a:lnTo>
                    <a:pt x="56" y="5"/>
                  </a:lnTo>
                  <a:lnTo>
                    <a:pt x="43" y="5"/>
                  </a:lnTo>
                  <a:lnTo>
                    <a:pt x="43" y="48"/>
                  </a:lnTo>
                  <a:lnTo>
                    <a:pt x="39" y="22"/>
                  </a:lnTo>
                  <a:lnTo>
                    <a:pt x="30" y="26"/>
                  </a:lnTo>
                  <a:lnTo>
                    <a:pt x="30" y="9"/>
                  </a:lnTo>
                  <a:lnTo>
                    <a:pt x="30" y="5"/>
                  </a:lnTo>
                  <a:lnTo>
                    <a:pt x="30" y="0"/>
                  </a:lnTo>
                  <a:lnTo>
                    <a:pt x="17" y="0"/>
                  </a:lnTo>
                  <a:lnTo>
                    <a:pt x="17" y="53"/>
                  </a:lnTo>
                  <a:lnTo>
                    <a:pt x="17" y="61"/>
                  </a:lnTo>
                  <a:lnTo>
                    <a:pt x="13" y="74"/>
                  </a:lnTo>
                  <a:lnTo>
                    <a:pt x="0" y="87"/>
                  </a:lnTo>
                  <a:lnTo>
                    <a:pt x="13" y="92"/>
                  </a:lnTo>
                  <a:lnTo>
                    <a:pt x="21" y="83"/>
                  </a:lnTo>
                  <a:lnTo>
                    <a:pt x="26" y="74"/>
                  </a:lnTo>
                  <a:lnTo>
                    <a:pt x="30" y="53"/>
                  </a:lnTo>
                  <a:lnTo>
                    <a:pt x="30" y="31"/>
                  </a:lnTo>
                  <a:lnTo>
                    <a:pt x="35" y="57"/>
                  </a:lnTo>
                  <a:lnTo>
                    <a:pt x="39" y="57"/>
                  </a:lnTo>
                  <a:lnTo>
                    <a:pt x="43" y="57"/>
                  </a:lnTo>
                  <a:lnTo>
                    <a:pt x="43" y="87"/>
                  </a:lnTo>
                  <a:lnTo>
                    <a:pt x="56" y="87"/>
                  </a:lnTo>
                  <a:lnTo>
                    <a:pt x="56" y="31"/>
                  </a:lnTo>
                  <a:lnTo>
                    <a:pt x="61" y="57"/>
                  </a:lnTo>
                  <a:lnTo>
                    <a:pt x="74" y="57"/>
                  </a:lnTo>
                  <a:lnTo>
                    <a:pt x="74" y="92"/>
                  </a:lnTo>
                  <a:lnTo>
                    <a:pt x="87" y="92"/>
                  </a:lnTo>
                  <a:lnTo>
                    <a:pt x="87" y="9"/>
                  </a:lnTo>
                  <a:lnTo>
                    <a:pt x="87" y="5"/>
                  </a:lnTo>
                  <a:lnTo>
                    <a:pt x="87" y="0"/>
                  </a:lnTo>
                  <a:lnTo>
                    <a:pt x="82" y="0"/>
                  </a:lnTo>
                  <a:lnTo>
                    <a:pt x="74" y="0"/>
                  </a:lnTo>
                  <a:lnTo>
                    <a:pt x="74" y="48"/>
                  </a:lnTo>
                  <a:lnTo>
                    <a:pt x="65" y="22"/>
                  </a:lnTo>
                  <a:close/>
                  <a:moveTo>
                    <a:pt x="13" y="44"/>
                  </a:moveTo>
                  <a:lnTo>
                    <a:pt x="13" y="44"/>
                  </a:lnTo>
                  <a:lnTo>
                    <a:pt x="17" y="26"/>
                  </a:lnTo>
                  <a:lnTo>
                    <a:pt x="4" y="22"/>
                  </a:lnTo>
                  <a:lnTo>
                    <a:pt x="4" y="26"/>
                  </a:lnTo>
                  <a:lnTo>
                    <a:pt x="0" y="57"/>
                  </a:lnTo>
                  <a:lnTo>
                    <a:pt x="8"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3" name="Freeform 89"/>
            <p:cNvSpPr>
              <a:spLocks/>
            </p:cNvSpPr>
            <p:nvPr/>
          </p:nvSpPr>
          <p:spPr bwMode="auto">
            <a:xfrm>
              <a:off x="7364413" y="2552700"/>
              <a:ext cx="146050" cy="146050"/>
            </a:xfrm>
            <a:custGeom>
              <a:avLst/>
              <a:gdLst>
                <a:gd name="T0" fmla="*/ 57 w 92"/>
                <a:gd name="T1" fmla="*/ 13 h 92"/>
                <a:gd name="T2" fmla="*/ 57 w 92"/>
                <a:gd name="T3" fmla="*/ 13 h 92"/>
                <a:gd name="T4" fmla="*/ 52 w 92"/>
                <a:gd name="T5" fmla="*/ 9 h 92"/>
                <a:gd name="T6" fmla="*/ 52 w 92"/>
                <a:gd name="T7" fmla="*/ 9 h 92"/>
                <a:gd name="T8" fmla="*/ 52 w 92"/>
                <a:gd name="T9" fmla="*/ 0 h 92"/>
                <a:gd name="T10" fmla="*/ 52 w 92"/>
                <a:gd name="T11" fmla="*/ 0 h 92"/>
                <a:gd name="T12" fmla="*/ 44 w 92"/>
                <a:gd name="T13" fmla="*/ 0 h 92"/>
                <a:gd name="T14" fmla="*/ 44 w 92"/>
                <a:gd name="T15" fmla="*/ 0 h 92"/>
                <a:gd name="T16" fmla="*/ 35 w 92"/>
                <a:gd name="T17" fmla="*/ 0 h 92"/>
                <a:gd name="T18" fmla="*/ 35 w 92"/>
                <a:gd name="T19" fmla="*/ 0 h 92"/>
                <a:gd name="T20" fmla="*/ 39 w 92"/>
                <a:gd name="T21" fmla="*/ 13 h 92"/>
                <a:gd name="T22" fmla="*/ 0 w 92"/>
                <a:gd name="T23" fmla="*/ 13 h 92"/>
                <a:gd name="T24" fmla="*/ 0 w 92"/>
                <a:gd name="T25" fmla="*/ 26 h 92"/>
                <a:gd name="T26" fmla="*/ 39 w 92"/>
                <a:gd name="T27" fmla="*/ 26 h 92"/>
                <a:gd name="T28" fmla="*/ 39 w 92"/>
                <a:gd name="T29" fmla="*/ 39 h 92"/>
                <a:gd name="T30" fmla="*/ 13 w 92"/>
                <a:gd name="T31" fmla="*/ 39 h 92"/>
                <a:gd name="T32" fmla="*/ 13 w 92"/>
                <a:gd name="T33" fmla="*/ 83 h 92"/>
                <a:gd name="T34" fmla="*/ 26 w 92"/>
                <a:gd name="T35" fmla="*/ 83 h 92"/>
                <a:gd name="T36" fmla="*/ 26 w 92"/>
                <a:gd name="T37" fmla="*/ 48 h 92"/>
                <a:gd name="T38" fmla="*/ 39 w 92"/>
                <a:gd name="T39" fmla="*/ 48 h 92"/>
                <a:gd name="T40" fmla="*/ 39 w 92"/>
                <a:gd name="T41" fmla="*/ 92 h 92"/>
                <a:gd name="T42" fmla="*/ 52 w 92"/>
                <a:gd name="T43" fmla="*/ 92 h 92"/>
                <a:gd name="T44" fmla="*/ 52 w 92"/>
                <a:gd name="T45" fmla="*/ 48 h 92"/>
                <a:gd name="T46" fmla="*/ 65 w 92"/>
                <a:gd name="T47" fmla="*/ 48 h 92"/>
                <a:gd name="T48" fmla="*/ 65 w 92"/>
                <a:gd name="T49" fmla="*/ 70 h 92"/>
                <a:gd name="T50" fmla="*/ 65 w 92"/>
                <a:gd name="T51" fmla="*/ 70 h 92"/>
                <a:gd name="T52" fmla="*/ 65 w 92"/>
                <a:gd name="T53" fmla="*/ 70 h 92"/>
                <a:gd name="T54" fmla="*/ 57 w 92"/>
                <a:gd name="T55" fmla="*/ 74 h 92"/>
                <a:gd name="T56" fmla="*/ 57 w 92"/>
                <a:gd name="T57" fmla="*/ 74 h 92"/>
                <a:gd name="T58" fmla="*/ 61 w 92"/>
                <a:gd name="T59" fmla="*/ 87 h 92"/>
                <a:gd name="T60" fmla="*/ 61 w 92"/>
                <a:gd name="T61" fmla="*/ 87 h 92"/>
                <a:gd name="T62" fmla="*/ 74 w 92"/>
                <a:gd name="T63" fmla="*/ 83 h 92"/>
                <a:gd name="T64" fmla="*/ 79 w 92"/>
                <a:gd name="T65" fmla="*/ 79 h 92"/>
                <a:gd name="T66" fmla="*/ 83 w 92"/>
                <a:gd name="T67" fmla="*/ 74 h 92"/>
                <a:gd name="T68" fmla="*/ 83 w 92"/>
                <a:gd name="T69" fmla="*/ 39 h 92"/>
                <a:gd name="T70" fmla="*/ 52 w 92"/>
                <a:gd name="T71" fmla="*/ 39 h 92"/>
                <a:gd name="T72" fmla="*/ 52 w 92"/>
                <a:gd name="T73" fmla="*/ 26 h 92"/>
                <a:gd name="T74" fmla="*/ 92 w 92"/>
                <a:gd name="T75" fmla="*/ 26 h 92"/>
                <a:gd name="T76" fmla="*/ 92 w 92"/>
                <a:gd name="T77" fmla="*/ 13 h 92"/>
                <a:gd name="T78" fmla="*/ 44 w 92"/>
                <a:gd name="T79" fmla="*/ 13 h 92"/>
                <a:gd name="T80" fmla="*/ 44 w 92"/>
                <a:gd name="T81" fmla="*/ 13 h 92"/>
                <a:gd name="T82" fmla="*/ 57 w 92"/>
                <a:gd name="T83" fmla="*/ 13 h 92"/>
                <a:gd name="T84" fmla="*/ 57 w 92"/>
                <a:gd name="T85" fmla="*/ 13 h 92"/>
                <a:gd name="T86" fmla="*/ 57 w 92"/>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2">
                  <a:moveTo>
                    <a:pt x="57" y="13"/>
                  </a:moveTo>
                  <a:lnTo>
                    <a:pt x="57" y="13"/>
                  </a:lnTo>
                  <a:lnTo>
                    <a:pt x="52" y="9"/>
                  </a:lnTo>
                  <a:lnTo>
                    <a:pt x="52" y="0"/>
                  </a:lnTo>
                  <a:lnTo>
                    <a:pt x="44" y="0"/>
                  </a:lnTo>
                  <a:lnTo>
                    <a:pt x="35" y="0"/>
                  </a:lnTo>
                  <a:lnTo>
                    <a:pt x="39" y="13"/>
                  </a:lnTo>
                  <a:lnTo>
                    <a:pt x="0" y="13"/>
                  </a:lnTo>
                  <a:lnTo>
                    <a:pt x="0" y="26"/>
                  </a:lnTo>
                  <a:lnTo>
                    <a:pt x="39" y="26"/>
                  </a:lnTo>
                  <a:lnTo>
                    <a:pt x="39" y="39"/>
                  </a:lnTo>
                  <a:lnTo>
                    <a:pt x="13" y="39"/>
                  </a:lnTo>
                  <a:lnTo>
                    <a:pt x="13" y="83"/>
                  </a:lnTo>
                  <a:lnTo>
                    <a:pt x="26" y="83"/>
                  </a:lnTo>
                  <a:lnTo>
                    <a:pt x="26" y="48"/>
                  </a:lnTo>
                  <a:lnTo>
                    <a:pt x="39" y="48"/>
                  </a:lnTo>
                  <a:lnTo>
                    <a:pt x="39" y="92"/>
                  </a:lnTo>
                  <a:lnTo>
                    <a:pt x="52" y="92"/>
                  </a:lnTo>
                  <a:lnTo>
                    <a:pt x="52" y="48"/>
                  </a:lnTo>
                  <a:lnTo>
                    <a:pt x="65" y="48"/>
                  </a:lnTo>
                  <a:lnTo>
                    <a:pt x="65" y="70"/>
                  </a:lnTo>
                  <a:lnTo>
                    <a:pt x="57" y="74"/>
                  </a:lnTo>
                  <a:lnTo>
                    <a:pt x="61" y="87"/>
                  </a:lnTo>
                  <a:lnTo>
                    <a:pt x="74" y="83"/>
                  </a:lnTo>
                  <a:lnTo>
                    <a:pt x="79" y="79"/>
                  </a:lnTo>
                  <a:lnTo>
                    <a:pt x="83" y="74"/>
                  </a:lnTo>
                  <a:lnTo>
                    <a:pt x="83" y="39"/>
                  </a:lnTo>
                  <a:lnTo>
                    <a:pt x="52" y="39"/>
                  </a:lnTo>
                  <a:lnTo>
                    <a:pt x="52" y="26"/>
                  </a:lnTo>
                  <a:lnTo>
                    <a:pt x="92" y="26"/>
                  </a:lnTo>
                  <a:lnTo>
                    <a:pt x="92" y="13"/>
                  </a:lnTo>
                  <a:lnTo>
                    <a:pt x="44"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4" name="Freeform 90"/>
            <p:cNvSpPr>
              <a:spLocks/>
            </p:cNvSpPr>
            <p:nvPr/>
          </p:nvSpPr>
          <p:spPr bwMode="auto">
            <a:xfrm>
              <a:off x="4013200" y="2787650"/>
              <a:ext cx="1112837" cy="1450975"/>
            </a:xfrm>
            <a:custGeom>
              <a:avLst/>
              <a:gdLst>
                <a:gd name="T0" fmla="*/ 527 w 701"/>
                <a:gd name="T1" fmla="*/ 39 h 914"/>
                <a:gd name="T2" fmla="*/ 514 w 701"/>
                <a:gd name="T3" fmla="*/ 48 h 914"/>
                <a:gd name="T4" fmla="*/ 461 w 701"/>
                <a:gd name="T5" fmla="*/ 100 h 914"/>
                <a:gd name="T6" fmla="*/ 427 w 701"/>
                <a:gd name="T7" fmla="*/ 148 h 914"/>
                <a:gd name="T8" fmla="*/ 414 w 701"/>
                <a:gd name="T9" fmla="*/ 174 h 914"/>
                <a:gd name="T10" fmla="*/ 374 w 701"/>
                <a:gd name="T11" fmla="*/ 183 h 914"/>
                <a:gd name="T12" fmla="*/ 331 w 701"/>
                <a:gd name="T13" fmla="*/ 179 h 914"/>
                <a:gd name="T14" fmla="*/ 287 w 701"/>
                <a:gd name="T15" fmla="*/ 161 h 914"/>
                <a:gd name="T16" fmla="*/ 253 w 701"/>
                <a:gd name="T17" fmla="*/ 174 h 914"/>
                <a:gd name="T18" fmla="*/ 205 w 701"/>
                <a:gd name="T19" fmla="*/ 205 h 914"/>
                <a:gd name="T20" fmla="*/ 196 w 701"/>
                <a:gd name="T21" fmla="*/ 218 h 914"/>
                <a:gd name="T22" fmla="*/ 135 w 701"/>
                <a:gd name="T23" fmla="*/ 305 h 914"/>
                <a:gd name="T24" fmla="*/ 118 w 701"/>
                <a:gd name="T25" fmla="*/ 309 h 914"/>
                <a:gd name="T26" fmla="*/ 83 w 701"/>
                <a:gd name="T27" fmla="*/ 314 h 914"/>
                <a:gd name="T28" fmla="*/ 70 w 701"/>
                <a:gd name="T29" fmla="*/ 318 h 914"/>
                <a:gd name="T30" fmla="*/ 31 w 701"/>
                <a:gd name="T31" fmla="*/ 335 h 914"/>
                <a:gd name="T32" fmla="*/ 0 w 701"/>
                <a:gd name="T33" fmla="*/ 357 h 914"/>
                <a:gd name="T34" fmla="*/ 17 w 701"/>
                <a:gd name="T35" fmla="*/ 379 h 914"/>
                <a:gd name="T36" fmla="*/ 26 w 701"/>
                <a:gd name="T37" fmla="*/ 436 h 914"/>
                <a:gd name="T38" fmla="*/ 39 w 701"/>
                <a:gd name="T39" fmla="*/ 466 h 914"/>
                <a:gd name="T40" fmla="*/ 44 w 701"/>
                <a:gd name="T41" fmla="*/ 466 h 914"/>
                <a:gd name="T42" fmla="*/ 52 w 701"/>
                <a:gd name="T43" fmla="*/ 453 h 914"/>
                <a:gd name="T44" fmla="*/ 74 w 701"/>
                <a:gd name="T45" fmla="*/ 427 h 914"/>
                <a:gd name="T46" fmla="*/ 91 w 701"/>
                <a:gd name="T47" fmla="*/ 422 h 914"/>
                <a:gd name="T48" fmla="*/ 118 w 701"/>
                <a:gd name="T49" fmla="*/ 440 h 914"/>
                <a:gd name="T50" fmla="*/ 135 w 701"/>
                <a:gd name="T51" fmla="*/ 466 h 914"/>
                <a:gd name="T52" fmla="*/ 144 w 701"/>
                <a:gd name="T53" fmla="*/ 592 h 914"/>
                <a:gd name="T54" fmla="*/ 200 w 701"/>
                <a:gd name="T55" fmla="*/ 679 h 914"/>
                <a:gd name="T56" fmla="*/ 205 w 701"/>
                <a:gd name="T57" fmla="*/ 714 h 914"/>
                <a:gd name="T58" fmla="*/ 226 w 701"/>
                <a:gd name="T59" fmla="*/ 766 h 914"/>
                <a:gd name="T60" fmla="*/ 270 w 701"/>
                <a:gd name="T61" fmla="*/ 810 h 914"/>
                <a:gd name="T62" fmla="*/ 340 w 701"/>
                <a:gd name="T63" fmla="*/ 866 h 914"/>
                <a:gd name="T64" fmla="*/ 400 w 701"/>
                <a:gd name="T65" fmla="*/ 914 h 914"/>
                <a:gd name="T66" fmla="*/ 405 w 701"/>
                <a:gd name="T67" fmla="*/ 888 h 914"/>
                <a:gd name="T68" fmla="*/ 374 w 701"/>
                <a:gd name="T69" fmla="*/ 827 h 914"/>
                <a:gd name="T70" fmla="*/ 387 w 701"/>
                <a:gd name="T71" fmla="*/ 832 h 914"/>
                <a:gd name="T72" fmla="*/ 414 w 701"/>
                <a:gd name="T73" fmla="*/ 840 h 914"/>
                <a:gd name="T74" fmla="*/ 405 w 701"/>
                <a:gd name="T75" fmla="*/ 823 h 914"/>
                <a:gd name="T76" fmla="*/ 340 w 701"/>
                <a:gd name="T77" fmla="*/ 758 h 914"/>
                <a:gd name="T78" fmla="*/ 353 w 701"/>
                <a:gd name="T79" fmla="*/ 627 h 914"/>
                <a:gd name="T80" fmla="*/ 353 w 701"/>
                <a:gd name="T81" fmla="*/ 631 h 914"/>
                <a:gd name="T82" fmla="*/ 374 w 701"/>
                <a:gd name="T83" fmla="*/ 601 h 914"/>
                <a:gd name="T84" fmla="*/ 418 w 701"/>
                <a:gd name="T85" fmla="*/ 575 h 914"/>
                <a:gd name="T86" fmla="*/ 496 w 701"/>
                <a:gd name="T87" fmla="*/ 562 h 914"/>
                <a:gd name="T88" fmla="*/ 548 w 701"/>
                <a:gd name="T89" fmla="*/ 570 h 914"/>
                <a:gd name="T90" fmla="*/ 570 w 701"/>
                <a:gd name="T91" fmla="*/ 570 h 914"/>
                <a:gd name="T92" fmla="*/ 575 w 701"/>
                <a:gd name="T93" fmla="*/ 557 h 914"/>
                <a:gd name="T94" fmla="*/ 583 w 701"/>
                <a:gd name="T95" fmla="*/ 536 h 914"/>
                <a:gd name="T96" fmla="*/ 588 w 701"/>
                <a:gd name="T97" fmla="*/ 475 h 914"/>
                <a:gd name="T98" fmla="*/ 588 w 701"/>
                <a:gd name="T99" fmla="*/ 422 h 914"/>
                <a:gd name="T100" fmla="*/ 622 w 701"/>
                <a:gd name="T101" fmla="*/ 409 h 914"/>
                <a:gd name="T102" fmla="*/ 653 w 701"/>
                <a:gd name="T103" fmla="*/ 379 h 914"/>
                <a:gd name="T104" fmla="*/ 662 w 701"/>
                <a:gd name="T105" fmla="*/ 353 h 914"/>
                <a:gd name="T106" fmla="*/ 653 w 701"/>
                <a:gd name="T107" fmla="*/ 331 h 914"/>
                <a:gd name="T108" fmla="*/ 640 w 701"/>
                <a:gd name="T109" fmla="*/ 318 h 914"/>
                <a:gd name="T110" fmla="*/ 575 w 701"/>
                <a:gd name="T111" fmla="*/ 253 h 914"/>
                <a:gd name="T112" fmla="*/ 553 w 701"/>
                <a:gd name="T113" fmla="*/ 214 h 914"/>
                <a:gd name="T114" fmla="*/ 566 w 701"/>
                <a:gd name="T115" fmla="*/ 179 h 914"/>
                <a:gd name="T116" fmla="*/ 588 w 701"/>
                <a:gd name="T117" fmla="*/ 161 h 914"/>
                <a:gd name="T118" fmla="*/ 688 w 701"/>
                <a:gd name="T119" fmla="*/ 87 h 914"/>
                <a:gd name="T120" fmla="*/ 701 w 701"/>
                <a:gd name="T121" fmla="*/ 26 h 914"/>
                <a:gd name="T122" fmla="*/ 696 w 701"/>
                <a:gd name="T123" fmla="*/ 0 h 9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1" h="914">
                  <a:moveTo>
                    <a:pt x="575" y="9"/>
                  </a:moveTo>
                  <a:lnTo>
                    <a:pt x="527" y="39"/>
                  </a:lnTo>
                  <a:lnTo>
                    <a:pt x="514" y="48"/>
                  </a:lnTo>
                  <a:lnTo>
                    <a:pt x="479" y="79"/>
                  </a:lnTo>
                  <a:lnTo>
                    <a:pt x="461" y="100"/>
                  </a:lnTo>
                  <a:lnTo>
                    <a:pt x="440" y="122"/>
                  </a:lnTo>
                  <a:lnTo>
                    <a:pt x="427" y="148"/>
                  </a:lnTo>
                  <a:lnTo>
                    <a:pt x="414" y="174"/>
                  </a:lnTo>
                  <a:lnTo>
                    <a:pt x="400" y="179"/>
                  </a:lnTo>
                  <a:lnTo>
                    <a:pt x="374" y="183"/>
                  </a:lnTo>
                  <a:lnTo>
                    <a:pt x="353" y="183"/>
                  </a:lnTo>
                  <a:lnTo>
                    <a:pt x="331" y="179"/>
                  </a:lnTo>
                  <a:lnTo>
                    <a:pt x="309" y="174"/>
                  </a:lnTo>
                  <a:lnTo>
                    <a:pt x="287" y="161"/>
                  </a:lnTo>
                  <a:lnTo>
                    <a:pt x="253" y="174"/>
                  </a:lnTo>
                  <a:lnTo>
                    <a:pt x="222" y="192"/>
                  </a:lnTo>
                  <a:lnTo>
                    <a:pt x="205" y="205"/>
                  </a:lnTo>
                  <a:lnTo>
                    <a:pt x="196" y="218"/>
                  </a:lnTo>
                  <a:lnTo>
                    <a:pt x="152" y="279"/>
                  </a:lnTo>
                  <a:lnTo>
                    <a:pt x="135" y="305"/>
                  </a:lnTo>
                  <a:lnTo>
                    <a:pt x="118" y="309"/>
                  </a:lnTo>
                  <a:lnTo>
                    <a:pt x="105" y="314"/>
                  </a:lnTo>
                  <a:lnTo>
                    <a:pt x="83" y="314"/>
                  </a:lnTo>
                  <a:lnTo>
                    <a:pt x="70" y="318"/>
                  </a:lnTo>
                  <a:lnTo>
                    <a:pt x="57" y="322"/>
                  </a:lnTo>
                  <a:lnTo>
                    <a:pt x="31" y="335"/>
                  </a:lnTo>
                  <a:lnTo>
                    <a:pt x="0" y="357"/>
                  </a:lnTo>
                  <a:lnTo>
                    <a:pt x="17" y="379"/>
                  </a:lnTo>
                  <a:lnTo>
                    <a:pt x="22" y="396"/>
                  </a:lnTo>
                  <a:lnTo>
                    <a:pt x="26" y="436"/>
                  </a:lnTo>
                  <a:lnTo>
                    <a:pt x="35" y="453"/>
                  </a:lnTo>
                  <a:lnTo>
                    <a:pt x="39" y="466"/>
                  </a:lnTo>
                  <a:lnTo>
                    <a:pt x="44" y="466"/>
                  </a:lnTo>
                  <a:lnTo>
                    <a:pt x="52" y="453"/>
                  </a:lnTo>
                  <a:lnTo>
                    <a:pt x="65" y="431"/>
                  </a:lnTo>
                  <a:lnTo>
                    <a:pt x="74" y="427"/>
                  </a:lnTo>
                  <a:lnTo>
                    <a:pt x="78" y="422"/>
                  </a:lnTo>
                  <a:lnTo>
                    <a:pt x="91" y="422"/>
                  </a:lnTo>
                  <a:lnTo>
                    <a:pt x="105" y="431"/>
                  </a:lnTo>
                  <a:lnTo>
                    <a:pt x="118" y="440"/>
                  </a:lnTo>
                  <a:lnTo>
                    <a:pt x="126" y="453"/>
                  </a:lnTo>
                  <a:lnTo>
                    <a:pt x="135" y="466"/>
                  </a:lnTo>
                  <a:lnTo>
                    <a:pt x="144" y="592"/>
                  </a:lnTo>
                  <a:lnTo>
                    <a:pt x="183" y="649"/>
                  </a:lnTo>
                  <a:lnTo>
                    <a:pt x="200" y="679"/>
                  </a:lnTo>
                  <a:lnTo>
                    <a:pt x="205" y="714"/>
                  </a:lnTo>
                  <a:lnTo>
                    <a:pt x="213" y="740"/>
                  </a:lnTo>
                  <a:lnTo>
                    <a:pt x="226" y="766"/>
                  </a:lnTo>
                  <a:lnTo>
                    <a:pt x="239" y="784"/>
                  </a:lnTo>
                  <a:lnTo>
                    <a:pt x="270" y="810"/>
                  </a:lnTo>
                  <a:lnTo>
                    <a:pt x="283" y="819"/>
                  </a:lnTo>
                  <a:lnTo>
                    <a:pt x="340" y="866"/>
                  </a:lnTo>
                  <a:lnTo>
                    <a:pt x="400" y="914"/>
                  </a:lnTo>
                  <a:lnTo>
                    <a:pt x="418" y="906"/>
                  </a:lnTo>
                  <a:lnTo>
                    <a:pt x="405" y="888"/>
                  </a:lnTo>
                  <a:lnTo>
                    <a:pt x="361" y="823"/>
                  </a:lnTo>
                  <a:lnTo>
                    <a:pt x="374" y="827"/>
                  </a:lnTo>
                  <a:lnTo>
                    <a:pt x="387" y="832"/>
                  </a:lnTo>
                  <a:lnTo>
                    <a:pt x="409" y="840"/>
                  </a:lnTo>
                  <a:lnTo>
                    <a:pt x="414" y="840"/>
                  </a:lnTo>
                  <a:lnTo>
                    <a:pt x="414" y="836"/>
                  </a:lnTo>
                  <a:lnTo>
                    <a:pt x="405" y="823"/>
                  </a:lnTo>
                  <a:lnTo>
                    <a:pt x="379" y="797"/>
                  </a:lnTo>
                  <a:lnTo>
                    <a:pt x="340" y="758"/>
                  </a:lnTo>
                  <a:lnTo>
                    <a:pt x="353" y="627"/>
                  </a:lnTo>
                  <a:lnTo>
                    <a:pt x="353" y="631"/>
                  </a:lnTo>
                  <a:lnTo>
                    <a:pt x="361" y="614"/>
                  </a:lnTo>
                  <a:lnTo>
                    <a:pt x="374" y="601"/>
                  </a:lnTo>
                  <a:lnTo>
                    <a:pt x="392" y="584"/>
                  </a:lnTo>
                  <a:lnTo>
                    <a:pt x="418" y="575"/>
                  </a:lnTo>
                  <a:lnTo>
                    <a:pt x="453" y="566"/>
                  </a:lnTo>
                  <a:lnTo>
                    <a:pt x="496" y="562"/>
                  </a:lnTo>
                  <a:lnTo>
                    <a:pt x="548" y="570"/>
                  </a:lnTo>
                  <a:lnTo>
                    <a:pt x="566" y="575"/>
                  </a:lnTo>
                  <a:lnTo>
                    <a:pt x="570" y="570"/>
                  </a:lnTo>
                  <a:lnTo>
                    <a:pt x="575" y="557"/>
                  </a:lnTo>
                  <a:lnTo>
                    <a:pt x="583" y="536"/>
                  </a:lnTo>
                  <a:lnTo>
                    <a:pt x="588" y="514"/>
                  </a:lnTo>
                  <a:lnTo>
                    <a:pt x="588" y="475"/>
                  </a:lnTo>
                  <a:lnTo>
                    <a:pt x="588" y="422"/>
                  </a:lnTo>
                  <a:lnTo>
                    <a:pt x="605" y="414"/>
                  </a:lnTo>
                  <a:lnTo>
                    <a:pt x="622" y="409"/>
                  </a:lnTo>
                  <a:lnTo>
                    <a:pt x="640" y="396"/>
                  </a:lnTo>
                  <a:lnTo>
                    <a:pt x="653" y="379"/>
                  </a:lnTo>
                  <a:lnTo>
                    <a:pt x="662" y="362"/>
                  </a:lnTo>
                  <a:lnTo>
                    <a:pt x="662" y="353"/>
                  </a:lnTo>
                  <a:lnTo>
                    <a:pt x="657" y="340"/>
                  </a:lnTo>
                  <a:lnTo>
                    <a:pt x="653" y="331"/>
                  </a:lnTo>
                  <a:lnTo>
                    <a:pt x="640" y="318"/>
                  </a:lnTo>
                  <a:lnTo>
                    <a:pt x="592" y="270"/>
                  </a:lnTo>
                  <a:lnTo>
                    <a:pt x="575" y="253"/>
                  </a:lnTo>
                  <a:lnTo>
                    <a:pt x="562" y="231"/>
                  </a:lnTo>
                  <a:lnTo>
                    <a:pt x="553" y="214"/>
                  </a:lnTo>
                  <a:lnTo>
                    <a:pt x="553" y="196"/>
                  </a:lnTo>
                  <a:lnTo>
                    <a:pt x="566" y="179"/>
                  </a:lnTo>
                  <a:lnTo>
                    <a:pt x="588" y="161"/>
                  </a:lnTo>
                  <a:lnTo>
                    <a:pt x="688" y="87"/>
                  </a:lnTo>
                  <a:lnTo>
                    <a:pt x="696" y="53"/>
                  </a:lnTo>
                  <a:lnTo>
                    <a:pt x="701" y="26"/>
                  </a:lnTo>
                  <a:lnTo>
                    <a:pt x="701" y="13"/>
                  </a:lnTo>
                  <a:lnTo>
                    <a:pt x="696" y="0"/>
                  </a:lnTo>
                  <a:lnTo>
                    <a:pt x="575" y="9"/>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45" name="Freeform 91"/>
            <p:cNvSpPr>
              <a:spLocks/>
            </p:cNvSpPr>
            <p:nvPr/>
          </p:nvSpPr>
          <p:spPr bwMode="auto">
            <a:xfrm>
              <a:off x="5319713" y="2179638"/>
              <a:ext cx="1201737" cy="1423988"/>
            </a:xfrm>
            <a:custGeom>
              <a:avLst/>
              <a:gdLst>
                <a:gd name="T0" fmla="*/ 100 w 757"/>
                <a:gd name="T1" fmla="*/ 0 h 897"/>
                <a:gd name="T2" fmla="*/ 100 w 757"/>
                <a:gd name="T3" fmla="*/ 26 h 897"/>
                <a:gd name="T4" fmla="*/ 95 w 757"/>
                <a:gd name="T5" fmla="*/ 61 h 897"/>
                <a:gd name="T6" fmla="*/ 69 w 757"/>
                <a:gd name="T7" fmla="*/ 92 h 897"/>
                <a:gd name="T8" fmla="*/ 43 w 757"/>
                <a:gd name="T9" fmla="*/ 105 h 897"/>
                <a:gd name="T10" fmla="*/ 4 w 757"/>
                <a:gd name="T11" fmla="*/ 135 h 897"/>
                <a:gd name="T12" fmla="*/ 0 w 757"/>
                <a:gd name="T13" fmla="*/ 174 h 897"/>
                <a:gd name="T14" fmla="*/ 21 w 757"/>
                <a:gd name="T15" fmla="*/ 209 h 897"/>
                <a:gd name="T16" fmla="*/ 48 w 757"/>
                <a:gd name="T17" fmla="*/ 235 h 897"/>
                <a:gd name="T18" fmla="*/ 74 w 757"/>
                <a:gd name="T19" fmla="*/ 244 h 897"/>
                <a:gd name="T20" fmla="*/ 100 w 757"/>
                <a:gd name="T21" fmla="*/ 244 h 897"/>
                <a:gd name="T22" fmla="*/ 117 w 757"/>
                <a:gd name="T23" fmla="*/ 231 h 897"/>
                <a:gd name="T24" fmla="*/ 130 w 757"/>
                <a:gd name="T25" fmla="*/ 209 h 897"/>
                <a:gd name="T26" fmla="*/ 148 w 757"/>
                <a:gd name="T27" fmla="*/ 200 h 897"/>
                <a:gd name="T28" fmla="*/ 191 w 757"/>
                <a:gd name="T29" fmla="*/ 187 h 897"/>
                <a:gd name="T30" fmla="*/ 209 w 757"/>
                <a:gd name="T31" fmla="*/ 192 h 897"/>
                <a:gd name="T32" fmla="*/ 200 w 757"/>
                <a:gd name="T33" fmla="*/ 214 h 897"/>
                <a:gd name="T34" fmla="*/ 191 w 757"/>
                <a:gd name="T35" fmla="*/ 235 h 897"/>
                <a:gd name="T36" fmla="*/ 148 w 757"/>
                <a:gd name="T37" fmla="*/ 274 h 897"/>
                <a:gd name="T38" fmla="*/ 122 w 757"/>
                <a:gd name="T39" fmla="*/ 288 h 897"/>
                <a:gd name="T40" fmla="*/ 113 w 757"/>
                <a:gd name="T41" fmla="*/ 288 h 897"/>
                <a:gd name="T42" fmla="*/ 87 w 757"/>
                <a:gd name="T43" fmla="*/ 296 h 897"/>
                <a:gd name="T44" fmla="*/ 69 w 757"/>
                <a:gd name="T45" fmla="*/ 318 h 897"/>
                <a:gd name="T46" fmla="*/ 65 w 757"/>
                <a:gd name="T47" fmla="*/ 340 h 897"/>
                <a:gd name="T48" fmla="*/ 61 w 757"/>
                <a:gd name="T49" fmla="*/ 427 h 897"/>
                <a:gd name="T50" fmla="*/ 69 w 757"/>
                <a:gd name="T51" fmla="*/ 488 h 897"/>
                <a:gd name="T52" fmla="*/ 100 w 757"/>
                <a:gd name="T53" fmla="*/ 536 h 897"/>
                <a:gd name="T54" fmla="*/ 126 w 757"/>
                <a:gd name="T55" fmla="*/ 553 h 897"/>
                <a:gd name="T56" fmla="*/ 169 w 757"/>
                <a:gd name="T57" fmla="*/ 566 h 897"/>
                <a:gd name="T58" fmla="*/ 187 w 757"/>
                <a:gd name="T59" fmla="*/ 579 h 897"/>
                <a:gd name="T60" fmla="*/ 204 w 757"/>
                <a:gd name="T61" fmla="*/ 618 h 897"/>
                <a:gd name="T62" fmla="*/ 217 w 757"/>
                <a:gd name="T63" fmla="*/ 636 h 897"/>
                <a:gd name="T64" fmla="*/ 243 w 757"/>
                <a:gd name="T65" fmla="*/ 636 h 897"/>
                <a:gd name="T66" fmla="*/ 265 w 757"/>
                <a:gd name="T67" fmla="*/ 649 h 897"/>
                <a:gd name="T68" fmla="*/ 270 w 757"/>
                <a:gd name="T69" fmla="*/ 679 h 897"/>
                <a:gd name="T70" fmla="*/ 257 w 757"/>
                <a:gd name="T71" fmla="*/ 710 h 897"/>
                <a:gd name="T72" fmla="*/ 235 w 757"/>
                <a:gd name="T73" fmla="*/ 727 h 897"/>
                <a:gd name="T74" fmla="*/ 239 w 757"/>
                <a:gd name="T75" fmla="*/ 740 h 897"/>
                <a:gd name="T76" fmla="*/ 270 w 757"/>
                <a:gd name="T77" fmla="*/ 745 h 897"/>
                <a:gd name="T78" fmla="*/ 296 w 757"/>
                <a:gd name="T79" fmla="*/ 766 h 897"/>
                <a:gd name="T80" fmla="*/ 331 w 757"/>
                <a:gd name="T81" fmla="*/ 805 h 897"/>
                <a:gd name="T82" fmla="*/ 339 w 757"/>
                <a:gd name="T83" fmla="*/ 823 h 897"/>
                <a:gd name="T84" fmla="*/ 352 w 757"/>
                <a:gd name="T85" fmla="*/ 875 h 897"/>
                <a:gd name="T86" fmla="*/ 361 w 757"/>
                <a:gd name="T87" fmla="*/ 884 h 897"/>
                <a:gd name="T88" fmla="*/ 383 w 757"/>
                <a:gd name="T89" fmla="*/ 897 h 897"/>
                <a:gd name="T90" fmla="*/ 396 w 757"/>
                <a:gd name="T91" fmla="*/ 884 h 897"/>
                <a:gd name="T92" fmla="*/ 413 w 757"/>
                <a:gd name="T93" fmla="*/ 840 h 897"/>
                <a:gd name="T94" fmla="*/ 426 w 757"/>
                <a:gd name="T95" fmla="*/ 784 h 897"/>
                <a:gd name="T96" fmla="*/ 509 w 757"/>
                <a:gd name="T97" fmla="*/ 775 h 897"/>
                <a:gd name="T98" fmla="*/ 535 w 757"/>
                <a:gd name="T99" fmla="*/ 758 h 897"/>
                <a:gd name="T100" fmla="*/ 561 w 757"/>
                <a:gd name="T101" fmla="*/ 753 h 897"/>
                <a:gd name="T102" fmla="*/ 605 w 757"/>
                <a:gd name="T103" fmla="*/ 762 h 897"/>
                <a:gd name="T104" fmla="*/ 648 w 757"/>
                <a:gd name="T105" fmla="*/ 753 h 897"/>
                <a:gd name="T106" fmla="*/ 679 w 757"/>
                <a:gd name="T107" fmla="*/ 779 h 8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57" h="897">
                  <a:moveTo>
                    <a:pt x="100" y="0"/>
                  </a:moveTo>
                  <a:lnTo>
                    <a:pt x="100" y="0"/>
                  </a:lnTo>
                  <a:lnTo>
                    <a:pt x="100" y="13"/>
                  </a:lnTo>
                  <a:lnTo>
                    <a:pt x="100" y="26"/>
                  </a:lnTo>
                  <a:lnTo>
                    <a:pt x="100" y="44"/>
                  </a:lnTo>
                  <a:lnTo>
                    <a:pt x="95" y="61"/>
                  </a:lnTo>
                  <a:lnTo>
                    <a:pt x="87" y="79"/>
                  </a:lnTo>
                  <a:lnTo>
                    <a:pt x="69" y="92"/>
                  </a:lnTo>
                  <a:lnTo>
                    <a:pt x="43" y="105"/>
                  </a:lnTo>
                  <a:lnTo>
                    <a:pt x="17" y="118"/>
                  </a:lnTo>
                  <a:lnTo>
                    <a:pt x="4" y="135"/>
                  </a:lnTo>
                  <a:lnTo>
                    <a:pt x="0" y="153"/>
                  </a:lnTo>
                  <a:lnTo>
                    <a:pt x="0" y="174"/>
                  </a:lnTo>
                  <a:lnTo>
                    <a:pt x="8" y="192"/>
                  </a:lnTo>
                  <a:lnTo>
                    <a:pt x="21" y="209"/>
                  </a:lnTo>
                  <a:lnTo>
                    <a:pt x="35" y="222"/>
                  </a:lnTo>
                  <a:lnTo>
                    <a:pt x="48" y="235"/>
                  </a:lnTo>
                  <a:lnTo>
                    <a:pt x="74" y="244"/>
                  </a:lnTo>
                  <a:lnTo>
                    <a:pt x="87" y="244"/>
                  </a:lnTo>
                  <a:lnTo>
                    <a:pt x="100" y="244"/>
                  </a:lnTo>
                  <a:lnTo>
                    <a:pt x="109" y="240"/>
                  </a:lnTo>
                  <a:lnTo>
                    <a:pt x="117" y="231"/>
                  </a:lnTo>
                  <a:lnTo>
                    <a:pt x="126" y="222"/>
                  </a:lnTo>
                  <a:lnTo>
                    <a:pt x="130" y="209"/>
                  </a:lnTo>
                  <a:lnTo>
                    <a:pt x="148" y="200"/>
                  </a:lnTo>
                  <a:lnTo>
                    <a:pt x="178" y="187"/>
                  </a:lnTo>
                  <a:lnTo>
                    <a:pt x="191" y="187"/>
                  </a:lnTo>
                  <a:lnTo>
                    <a:pt x="204" y="187"/>
                  </a:lnTo>
                  <a:lnTo>
                    <a:pt x="209" y="192"/>
                  </a:lnTo>
                  <a:lnTo>
                    <a:pt x="209" y="196"/>
                  </a:lnTo>
                  <a:lnTo>
                    <a:pt x="200" y="214"/>
                  </a:lnTo>
                  <a:lnTo>
                    <a:pt x="191" y="235"/>
                  </a:lnTo>
                  <a:lnTo>
                    <a:pt x="174" y="248"/>
                  </a:lnTo>
                  <a:lnTo>
                    <a:pt x="148" y="274"/>
                  </a:lnTo>
                  <a:lnTo>
                    <a:pt x="130" y="283"/>
                  </a:lnTo>
                  <a:lnTo>
                    <a:pt x="122" y="288"/>
                  </a:lnTo>
                  <a:lnTo>
                    <a:pt x="113" y="288"/>
                  </a:lnTo>
                  <a:lnTo>
                    <a:pt x="95" y="292"/>
                  </a:lnTo>
                  <a:lnTo>
                    <a:pt x="87" y="296"/>
                  </a:lnTo>
                  <a:lnTo>
                    <a:pt x="78" y="305"/>
                  </a:lnTo>
                  <a:lnTo>
                    <a:pt x="69" y="318"/>
                  </a:lnTo>
                  <a:lnTo>
                    <a:pt x="65" y="340"/>
                  </a:lnTo>
                  <a:lnTo>
                    <a:pt x="61" y="396"/>
                  </a:lnTo>
                  <a:lnTo>
                    <a:pt x="61" y="427"/>
                  </a:lnTo>
                  <a:lnTo>
                    <a:pt x="61" y="457"/>
                  </a:lnTo>
                  <a:lnTo>
                    <a:pt x="69" y="488"/>
                  </a:lnTo>
                  <a:lnTo>
                    <a:pt x="82" y="514"/>
                  </a:lnTo>
                  <a:lnTo>
                    <a:pt x="100" y="536"/>
                  </a:lnTo>
                  <a:lnTo>
                    <a:pt x="113" y="544"/>
                  </a:lnTo>
                  <a:lnTo>
                    <a:pt x="126" y="553"/>
                  </a:lnTo>
                  <a:lnTo>
                    <a:pt x="169" y="566"/>
                  </a:lnTo>
                  <a:lnTo>
                    <a:pt x="183" y="575"/>
                  </a:lnTo>
                  <a:lnTo>
                    <a:pt x="187" y="579"/>
                  </a:lnTo>
                  <a:lnTo>
                    <a:pt x="196" y="597"/>
                  </a:lnTo>
                  <a:lnTo>
                    <a:pt x="204" y="618"/>
                  </a:lnTo>
                  <a:lnTo>
                    <a:pt x="217" y="636"/>
                  </a:lnTo>
                  <a:lnTo>
                    <a:pt x="230" y="636"/>
                  </a:lnTo>
                  <a:lnTo>
                    <a:pt x="243" y="636"/>
                  </a:lnTo>
                  <a:lnTo>
                    <a:pt x="257" y="640"/>
                  </a:lnTo>
                  <a:lnTo>
                    <a:pt x="265" y="649"/>
                  </a:lnTo>
                  <a:lnTo>
                    <a:pt x="270" y="662"/>
                  </a:lnTo>
                  <a:lnTo>
                    <a:pt x="270" y="679"/>
                  </a:lnTo>
                  <a:lnTo>
                    <a:pt x="257" y="710"/>
                  </a:lnTo>
                  <a:lnTo>
                    <a:pt x="248" y="714"/>
                  </a:lnTo>
                  <a:lnTo>
                    <a:pt x="235" y="727"/>
                  </a:lnTo>
                  <a:lnTo>
                    <a:pt x="235" y="736"/>
                  </a:lnTo>
                  <a:lnTo>
                    <a:pt x="239" y="740"/>
                  </a:lnTo>
                  <a:lnTo>
                    <a:pt x="248" y="745"/>
                  </a:lnTo>
                  <a:lnTo>
                    <a:pt x="270" y="745"/>
                  </a:lnTo>
                  <a:lnTo>
                    <a:pt x="296" y="766"/>
                  </a:lnTo>
                  <a:lnTo>
                    <a:pt x="322" y="792"/>
                  </a:lnTo>
                  <a:lnTo>
                    <a:pt x="331" y="805"/>
                  </a:lnTo>
                  <a:lnTo>
                    <a:pt x="339" y="823"/>
                  </a:lnTo>
                  <a:lnTo>
                    <a:pt x="352" y="866"/>
                  </a:lnTo>
                  <a:lnTo>
                    <a:pt x="352" y="875"/>
                  </a:lnTo>
                  <a:lnTo>
                    <a:pt x="361" y="884"/>
                  </a:lnTo>
                  <a:lnTo>
                    <a:pt x="374" y="897"/>
                  </a:lnTo>
                  <a:lnTo>
                    <a:pt x="383" y="897"/>
                  </a:lnTo>
                  <a:lnTo>
                    <a:pt x="391" y="893"/>
                  </a:lnTo>
                  <a:lnTo>
                    <a:pt x="396" y="884"/>
                  </a:lnTo>
                  <a:lnTo>
                    <a:pt x="400" y="862"/>
                  </a:lnTo>
                  <a:lnTo>
                    <a:pt x="413" y="840"/>
                  </a:lnTo>
                  <a:lnTo>
                    <a:pt x="422" y="823"/>
                  </a:lnTo>
                  <a:lnTo>
                    <a:pt x="426" y="784"/>
                  </a:lnTo>
                  <a:lnTo>
                    <a:pt x="509" y="775"/>
                  </a:lnTo>
                  <a:lnTo>
                    <a:pt x="513" y="771"/>
                  </a:lnTo>
                  <a:lnTo>
                    <a:pt x="535" y="758"/>
                  </a:lnTo>
                  <a:lnTo>
                    <a:pt x="548" y="753"/>
                  </a:lnTo>
                  <a:lnTo>
                    <a:pt x="561" y="753"/>
                  </a:lnTo>
                  <a:lnTo>
                    <a:pt x="583" y="753"/>
                  </a:lnTo>
                  <a:lnTo>
                    <a:pt x="605" y="762"/>
                  </a:lnTo>
                  <a:lnTo>
                    <a:pt x="627" y="758"/>
                  </a:lnTo>
                  <a:lnTo>
                    <a:pt x="648" y="753"/>
                  </a:lnTo>
                  <a:lnTo>
                    <a:pt x="661" y="753"/>
                  </a:lnTo>
                  <a:lnTo>
                    <a:pt x="679" y="779"/>
                  </a:lnTo>
                  <a:lnTo>
                    <a:pt x="757" y="823"/>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46" name="Freeform 92"/>
            <p:cNvSpPr>
              <a:spLocks noEditPoints="1"/>
            </p:cNvSpPr>
            <p:nvPr/>
          </p:nvSpPr>
          <p:spPr bwMode="auto">
            <a:xfrm>
              <a:off x="4911725" y="4087813"/>
              <a:ext cx="152400" cy="144463"/>
            </a:xfrm>
            <a:custGeom>
              <a:avLst/>
              <a:gdLst>
                <a:gd name="T0" fmla="*/ 39 w 96"/>
                <a:gd name="T1" fmla="*/ 26 h 91"/>
                <a:gd name="T2" fmla="*/ 78 w 96"/>
                <a:gd name="T3" fmla="*/ 17 h 91"/>
                <a:gd name="T4" fmla="*/ 87 w 96"/>
                <a:gd name="T5" fmla="*/ 26 h 91"/>
                <a:gd name="T6" fmla="*/ 26 w 96"/>
                <a:gd name="T7" fmla="*/ 4 h 91"/>
                <a:gd name="T8" fmla="*/ 26 w 96"/>
                <a:gd name="T9" fmla="*/ 26 h 91"/>
                <a:gd name="T10" fmla="*/ 22 w 96"/>
                <a:gd name="T11" fmla="*/ 34 h 91"/>
                <a:gd name="T12" fmla="*/ 13 w 96"/>
                <a:gd name="T13" fmla="*/ 26 h 91"/>
                <a:gd name="T14" fmla="*/ 4 w 96"/>
                <a:gd name="T15" fmla="*/ 26 h 91"/>
                <a:gd name="T16" fmla="*/ 0 w 96"/>
                <a:gd name="T17" fmla="*/ 34 h 91"/>
                <a:gd name="T18" fmla="*/ 17 w 96"/>
                <a:gd name="T19" fmla="*/ 43 h 91"/>
                <a:gd name="T20" fmla="*/ 26 w 96"/>
                <a:gd name="T21" fmla="*/ 47 h 91"/>
                <a:gd name="T22" fmla="*/ 43 w 96"/>
                <a:gd name="T23" fmla="*/ 56 h 91"/>
                <a:gd name="T24" fmla="*/ 35 w 96"/>
                <a:gd name="T25" fmla="*/ 69 h 91"/>
                <a:gd name="T26" fmla="*/ 17 w 96"/>
                <a:gd name="T27" fmla="*/ 82 h 91"/>
                <a:gd name="T28" fmla="*/ 30 w 96"/>
                <a:gd name="T29" fmla="*/ 91 h 91"/>
                <a:gd name="T30" fmla="*/ 52 w 96"/>
                <a:gd name="T31" fmla="*/ 69 h 91"/>
                <a:gd name="T32" fmla="*/ 65 w 96"/>
                <a:gd name="T33" fmla="*/ 91 h 91"/>
                <a:gd name="T34" fmla="*/ 65 w 96"/>
                <a:gd name="T35" fmla="*/ 69 h 91"/>
                <a:gd name="T36" fmla="*/ 87 w 96"/>
                <a:gd name="T37" fmla="*/ 87 h 91"/>
                <a:gd name="T38" fmla="*/ 96 w 96"/>
                <a:gd name="T39" fmla="*/ 78 h 91"/>
                <a:gd name="T40" fmla="*/ 78 w 96"/>
                <a:gd name="T41" fmla="*/ 69 h 91"/>
                <a:gd name="T42" fmla="*/ 91 w 96"/>
                <a:gd name="T43" fmla="*/ 56 h 91"/>
                <a:gd name="T44" fmla="*/ 65 w 96"/>
                <a:gd name="T45" fmla="*/ 47 h 91"/>
                <a:gd name="T46" fmla="*/ 65 w 96"/>
                <a:gd name="T47" fmla="*/ 43 h 91"/>
                <a:gd name="T48" fmla="*/ 65 w 96"/>
                <a:gd name="T49" fmla="*/ 39 h 91"/>
                <a:gd name="T50" fmla="*/ 65 w 96"/>
                <a:gd name="T51" fmla="*/ 39 h 91"/>
                <a:gd name="T52" fmla="*/ 65 w 96"/>
                <a:gd name="T53" fmla="*/ 34 h 91"/>
                <a:gd name="T54" fmla="*/ 52 w 96"/>
                <a:gd name="T55" fmla="*/ 34 h 91"/>
                <a:gd name="T56" fmla="*/ 26 w 96"/>
                <a:gd name="T57" fmla="*/ 47 h 91"/>
                <a:gd name="T58" fmla="*/ 9 w 96"/>
                <a:gd name="T59" fmla="*/ 91 h 91"/>
                <a:gd name="T60" fmla="*/ 13 w 96"/>
                <a:gd name="T61" fmla="*/ 91 h 91"/>
                <a:gd name="T62" fmla="*/ 22 w 96"/>
                <a:gd name="T63" fmla="*/ 56 h 91"/>
                <a:gd name="T64" fmla="*/ 13 w 96"/>
                <a:gd name="T65" fmla="*/ 47 h 91"/>
                <a:gd name="T66" fmla="*/ 0 w 96"/>
                <a:gd name="T67" fmla="*/ 82 h 91"/>
                <a:gd name="T68" fmla="*/ 0 w 96"/>
                <a:gd name="T69" fmla="*/ 82 h 91"/>
                <a:gd name="T70" fmla="*/ 9 w 96"/>
                <a:gd name="T71" fmla="*/ 91 h 91"/>
                <a:gd name="T72" fmla="*/ 9 w 96"/>
                <a:gd name="T73" fmla="*/ 91 h 91"/>
                <a:gd name="T74" fmla="*/ 26 w 96"/>
                <a:gd name="T75" fmla="*/ 13 h 91"/>
                <a:gd name="T76" fmla="*/ 22 w 96"/>
                <a:gd name="T77" fmla="*/ 13 h 91"/>
                <a:gd name="T78" fmla="*/ 13 w 96"/>
                <a:gd name="T79" fmla="*/ 0 h 91"/>
                <a:gd name="T80" fmla="*/ 4 w 96"/>
                <a:gd name="T81" fmla="*/ 8 h 91"/>
                <a:gd name="T82" fmla="*/ 17 w 96"/>
                <a:gd name="T83" fmla="*/ 21 h 91"/>
                <a:gd name="T84" fmla="*/ 26 w 96"/>
                <a:gd name="T85" fmla="*/ 34 h 91"/>
                <a:gd name="T86" fmla="*/ 35 w 96"/>
                <a:gd name="T87" fmla="*/ 43 h 91"/>
                <a:gd name="T88" fmla="*/ 52 w 96"/>
                <a:gd name="T89" fmla="*/ 30 h 91"/>
                <a:gd name="T90" fmla="*/ 56 w 96"/>
                <a:gd name="T91" fmla="*/ 26 h 91"/>
                <a:gd name="T92" fmla="*/ 56 w 96"/>
                <a:gd name="T93" fmla="*/ 26 h 91"/>
                <a:gd name="T94" fmla="*/ 43 w 96"/>
                <a:gd name="T95" fmla="*/ 17 h 91"/>
                <a:gd name="T96" fmla="*/ 35 w 96"/>
                <a:gd name="T97" fmla="*/ 30 h 91"/>
                <a:gd name="T98" fmla="*/ 26 w 96"/>
                <a:gd name="T99" fmla="*/ 34 h 91"/>
                <a:gd name="T100" fmla="*/ 78 w 96"/>
                <a:gd name="T101" fmla="*/ 43 h 91"/>
                <a:gd name="T102" fmla="*/ 87 w 96"/>
                <a:gd name="T103" fmla="*/ 34 h 91"/>
                <a:gd name="T104" fmla="*/ 70 w 96"/>
                <a:gd name="T105" fmla="*/ 17 h 91"/>
                <a:gd name="T106" fmla="*/ 61 w 96"/>
                <a:gd name="T107" fmla="*/ 26 h 91"/>
                <a:gd name="T108" fmla="*/ 78 w 96"/>
                <a:gd name="T109" fmla="*/ 43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6" h="91">
                  <a:moveTo>
                    <a:pt x="26" y="26"/>
                  </a:moveTo>
                  <a:lnTo>
                    <a:pt x="39" y="26"/>
                  </a:lnTo>
                  <a:lnTo>
                    <a:pt x="39" y="17"/>
                  </a:lnTo>
                  <a:lnTo>
                    <a:pt x="78" y="17"/>
                  </a:lnTo>
                  <a:lnTo>
                    <a:pt x="78" y="26"/>
                  </a:lnTo>
                  <a:lnTo>
                    <a:pt x="87" y="26"/>
                  </a:lnTo>
                  <a:lnTo>
                    <a:pt x="87" y="4"/>
                  </a:lnTo>
                  <a:lnTo>
                    <a:pt x="26" y="4"/>
                  </a:lnTo>
                  <a:lnTo>
                    <a:pt x="26" y="26"/>
                  </a:lnTo>
                  <a:close/>
                  <a:moveTo>
                    <a:pt x="17" y="43"/>
                  </a:moveTo>
                  <a:lnTo>
                    <a:pt x="22" y="34"/>
                  </a:lnTo>
                  <a:lnTo>
                    <a:pt x="13" y="26"/>
                  </a:lnTo>
                  <a:lnTo>
                    <a:pt x="4" y="26"/>
                  </a:lnTo>
                  <a:lnTo>
                    <a:pt x="0" y="34"/>
                  </a:lnTo>
                  <a:lnTo>
                    <a:pt x="17" y="43"/>
                  </a:lnTo>
                  <a:close/>
                  <a:moveTo>
                    <a:pt x="26" y="47"/>
                  </a:moveTo>
                  <a:lnTo>
                    <a:pt x="26" y="56"/>
                  </a:lnTo>
                  <a:lnTo>
                    <a:pt x="43" y="56"/>
                  </a:lnTo>
                  <a:lnTo>
                    <a:pt x="35" y="69"/>
                  </a:lnTo>
                  <a:lnTo>
                    <a:pt x="17" y="82"/>
                  </a:lnTo>
                  <a:lnTo>
                    <a:pt x="30" y="91"/>
                  </a:lnTo>
                  <a:lnTo>
                    <a:pt x="43" y="78"/>
                  </a:lnTo>
                  <a:lnTo>
                    <a:pt x="52" y="69"/>
                  </a:lnTo>
                  <a:lnTo>
                    <a:pt x="52" y="91"/>
                  </a:lnTo>
                  <a:lnTo>
                    <a:pt x="65" y="91"/>
                  </a:lnTo>
                  <a:lnTo>
                    <a:pt x="65" y="69"/>
                  </a:lnTo>
                  <a:lnTo>
                    <a:pt x="74" y="82"/>
                  </a:lnTo>
                  <a:lnTo>
                    <a:pt x="87" y="87"/>
                  </a:lnTo>
                  <a:lnTo>
                    <a:pt x="96" y="78"/>
                  </a:lnTo>
                  <a:lnTo>
                    <a:pt x="78" y="69"/>
                  </a:lnTo>
                  <a:lnTo>
                    <a:pt x="70" y="56"/>
                  </a:lnTo>
                  <a:lnTo>
                    <a:pt x="91" y="56"/>
                  </a:lnTo>
                  <a:lnTo>
                    <a:pt x="91" y="47"/>
                  </a:lnTo>
                  <a:lnTo>
                    <a:pt x="65" y="47"/>
                  </a:lnTo>
                  <a:lnTo>
                    <a:pt x="65" y="43"/>
                  </a:lnTo>
                  <a:lnTo>
                    <a:pt x="65" y="39"/>
                  </a:lnTo>
                  <a:lnTo>
                    <a:pt x="65" y="34"/>
                  </a:lnTo>
                  <a:lnTo>
                    <a:pt x="56" y="34"/>
                  </a:lnTo>
                  <a:lnTo>
                    <a:pt x="52" y="34"/>
                  </a:lnTo>
                  <a:lnTo>
                    <a:pt x="52" y="47"/>
                  </a:lnTo>
                  <a:lnTo>
                    <a:pt x="26" y="47"/>
                  </a:lnTo>
                  <a:close/>
                  <a:moveTo>
                    <a:pt x="9" y="91"/>
                  </a:moveTo>
                  <a:lnTo>
                    <a:pt x="13" y="91"/>
                  </a:lnTo>
                  <a:lnTo>
                    <a:pt x="22" y="56"/>
                  </a:lnTo>
                  <a:lnTo>
                    <a:pt x="13" y="47"/>
                  </a:lnTo>
                  <a:lnTo>
                    <a:pt x="0" y="78"/>
                  </a:lnTo>
                  <a:lnTo>
                    <a:pt x="0" y="82"/>
                  </a:lnTo>
                  <a:lnTo>
                    <a:pt x="9" y="91"/>
                  </a:lnTo>
                  <a:close/>
                  <a:moveTo>
                    <a:pt x="17" y="21"/>
                  </a:moveTo>
                  <a:lnTo>
                    <a:pt x="26" y="13"/>
                  </a:lnTo>
                  <a:lnTo>
                    <a:pt x="22" y="13"/>
                  </a:lnTo>
                  <a:lnTo>
                    <a:pt x="13" y="0"/>
                  </a:lnTo>
                  <a:lnTo>
                    <a:pt x="4" y="8"/>
                  </a:lnTo>
                  <a:lnTo>
                    <a:pt x="17" y="21"/>
                  </a:lnTo>
                  <a:close/>
                  <a:moveTo>
                    <a:pt x="26" y="34"/>
                  </a:moveTo>
                  <a:lnTo>
                    <a:pt x="26" y="34"/>
                  </a:lnTo>
                  <a:lnTo>
                    <a:pt x="35" y="43"/>
                  </a:lnTo>
                  <a:lnTo>
                    <a:pt x="52" y="30"/>
                  </a:lnTo>
                  <a:lnTo>
                    <a:pt x="56" y="26"/>
                  </a:lnTo>
                  <a:lnTo>
                    <a:pt x="43" y="17"/>
                  </a:lnTo>
                  <a:lnTo>
                    <a:pt x="35" y="30"/>
                  </a:lnTo>
                  <a:lnTo>
                    <a:pt x="26" y="34"/>
                  </a:lnTo>
                  <a:close/>
                  <a:moveTo>
                    <a:pt x="78" y="43"/>
                  </a:moveTo>
                  <a:lnTo>
                    <a:pt x="78" y="43"/>
                  </a:lnTo>
                  <a:lnTo>
                    <a:pt x="87" y="34"/>
                  </a:lnTo>
                  <a:lnTo>
                    <a:pt x="70" y="17"/>
                  </a:lnTo>
                  <a:lnTo>
                    <a:pt x="61" y="26"/>
                  </a:lnTo>
                  <a:lnTo>
                    <a:pt x="7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7" name="Freeform 93"/>
            <p:cNvSpPr>
              <a:spLocks noEditPoints="1"/>
            </p:cNvSpPr>
            <p:nvPr/>
          </p:nvSpPr>
          <p:spPr bwMode="auto">
            <a:xfrm>
              <a:off x="5076825" y="4087813"/>
              <a:ext cx="146050" cy="150813"/>
            </a:xfrm>
            <a:custGeom>
              <a:avLst/>
              <a:gdLst>
                <a:gd name="T0" fmla="*/ 13 w 92"/>
                <a:gd name="T1" fmla="*/ 34 h 95"/>
                <a:gd name="T2" fmla="*/ 13 w 92"/>
                <a:gd name="T3" fmla="*/ 61 h 95"/>
                <a:gd name="T4" fmla="*/ 0 w 92"/>
                <a:gd name="T5" fmla="*/ 61 h 95"/>
                <a:gd name="T6" fmla="*/ 5 w 92"/>
                <a:gd name="T7" fmla="*/ 74 h 95"/>
                <a:gd name="T8" fmla="*/ 35 w 92"/>
                <a:gd name="T9" fmla="*/ 65 h 95"/>
                <a:gd name="T10" fmla="*/ 35 w 92"/>
                <a:gd name="T11" fmla="*/ 61 h 95"/>
                <a:gd name="T12" fmla="*/ 26 w 92"/>
                <a:gd name="T13" fmla="*/ 56 h 95"/>
                <a:gd name="T14" fmla="*/ 40 w 92"/>
                <a:gd name="T15" fmla="*/ 34 h 95"/>
                <a:gd name="T16" fmla="*/ 26 w 92"/>
                <a:gd name="T17" fmla="*/ 21 h 95"/>
                <a:gd name="T18" fmla="*/ 26 w 92"/>
                <a:gd name="T19" fmla="*/ 4 h 95"/>
                <a:gd name="T20" fmla="*/ 31 w 92"/>
                <a:gd name="T21" fmla="*/ 0 h 95"/>
                <a:gd name="T22" fmla="*/ 31 w 92"/>
                <a:gd name="T23" fmla="*/ 0 h 95"/>
                <a:gd name="T24" fmla="*/ 26 w 92"/>
                <a:gd name="T25" fmla="*/ 0 h 95"/>
                <a:gd name="T26" fmla="*/ 13 w 92"/>
                <a:gd name="T27" fmla="*/ 21 h 95"/>
                <a:gd name="T28" fmla="*/ 5 w 92"/>
                <a:gd name="T29" fmla="*/ 34 h 95"/>
                <a:gd name="T30" fmla="*/ 92 w 92"/>
                <a:gd name="T31" fmla="*/ 4 h 95"/>
                <a:gd name="T32" fmla="*/ 92 w 92"/>
                <a:gd name="T33" fmla="*/ 0 h 95"/>
                <a:gd name="T34" fmla="*/ 92 w 92"/>
                <a:gd name="T35" fmla="*/ 0 h 95"/>
                <a:gd name="T36" fmla="*/ 79 w 92"/>
                <a:gd name="T37" fmla="*/ 0 h 95"/>
                <a:gd name="T38" fmla="*/ 92 w 92"/>
                <a:gd name="T39" fmla="*/ 91 h 95"/>
                <a:gd name="T40" fmla="*/ 92 w 92"/>
                <a:gd name="T41" fmla="*/ 8 h 95"/>
                <a:gd name="T42" fmla="*/ 92 w 92"/>
                <a:gd name="T43" fmla="*/ 4 h 95"/>
                <a:gd name="T44" fmla="*/ 40 w 92"/>
                <a:gd name="T45" fmla="*/ 47 h 95"/>
                <a:gd name="T46" fmla="*/ 40 w 92"/>
                <a:gd name="T47" fmla="*/ 52 h 95"/>
                <a:gd name="T48" fmla="*/ 35 w 92"/>
                <a:gd name="T49" fmla="*/ 69 h 95"/>
                <a:gd name="T50" fmla="*/ 22 w 92"/>
                <a:gd name="T51" fmla="*/ 87 h 95"/>
                <a:gd name="T52" fmla="*/ 35 w 92"/>
                <a:gd name="T53" fmla="*/ 95 h 95"/>
                <a:gd name="T54" fmla="*/ 53 w 92"/>
                <a:gd name="T55" fmla="*/ 65 h 95"/>
                <a:gd name="T56" fmla="*/ 53 w 92"/>
                <a:gd name="T57" fmla="*/ 8 h 95"/>
                <a:gd name="T58" fmla="*/ 53 w 92"/>
                <a:gd name="T59" fmla="*/ 4 h 95"/>
                <a:gd name="T60" fmla="*/ 53 w 92"/>
                <a:gd name="T61" fmla="*/ 0 h 95"/>
                <a:gd name="T62" fmla="*/ 53 w 92"/>
                <a:gd name="T63" fmla="*/ 0 h 95"/>
                <a:gd name="T64" fmla="*/ 40 w 92"/>
                <a:gd name="T65" fmla="*/ 0 h 95"/>
                <a:gd name="T66" fmla="*/ 40 w 92"/>
                <a:gd name="T67" fmla="*/ 39 h 95"/>
                <a:gd name="T68" fmla="*/ 40 w 92"/>
                <a:gd name="T69" fmla="*/ 47 h 95"/>
                <a:gd name="T70" fmla="*/ 74 w 92"/>
                <a:gd name="T71" fmla="*/ 8 h 95"/>
                <a:gd name="T72" fmla="*/ 74 w 92"/>
                <a:gd name="T73" fmla="*/ 4 h 95"/>
                <a:gd name="T74" fmla="*/ 70 w 92"/>
                <a:gd name="T75" fmla="*/ 4 h 95"/>
                <a:gd name="T76" fmla="*/ 61 w 92"/>
                <a:gd name="T77" fmla="*/ 4 h 95"/>
                <a:gd name="T78" fmla="*/ 70 w 92"/>
                <a:gd name="T79" fmla="*/ 82 h 95"/>
                <a:gd name="T80" fmla="*/ 74 w 92"/>
                <a:gd name="T81" fmla="*/ 13 h 95"/>
                <a:gd name="T82" fmla="*/ 74 w 92"/>
                <a:gd name="T83" fmla="*/ 8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2" h="95">
                  <a:moveTo>
                    <a:pt x="5" y="34"/>
                  </a:moveTo>
                  <a:lnTo>
                    <a:pt x="13" y="34"/>
                  </a:lnTo>
                  <a:lnTo>
                    <a:pt x="13" y="61"/>
                  </a:lnTo>
                  <a:lnTo>
                    <a:pt x="0" y="61"/>
                  </a:lnTo>
                  <a:lnTo>
                    <a:pt x="5" y="74"/>
                  </a:lnTo>
                  <a:lnTo>
                    <a:pt x="35" y="65"/>
                  </a:lnTo>
                  <a:lnTo>
                    <a:pt x="35" y="61"/>
                  </a:lnTo>
                  <a:lnTo>
                    <a:pt x="35" y="52"/>
                  </a:lnTo>
                  <a:lnTo>
                    <a:pt x="26" y="56"/>
                  </a:lnTo>
                  <a:lnTo>
                    <a:pt x="26" y="34"/>
                  </a:lnTo>
                  <a:lnTo>
                    <a:pt x="40" y="34"/>
                  </a:lnTo>
                  <a:lnTo>
                    <a:pt x="40" y="21"/>
                  </a:lnTo>
                  <a:lnTo>
                    <a:pt x="26" y="21"/>
                  </a:lnTo>
                  <a:lnTo>
                    <a:pt x="26" y="4"/>
                  </a:lnTo>
                  <a:lnTo>
                    <a:pt x="31" y="0"/>
                  </a:lnTo>
                  <a:lnTo>
                    <a:pt x="26" y="0"/>
                  </a:lnTo>
                  <a:lnTo>
                    <a:pt x="13" y="0"/>
                  </a:lnTo>
                  <a:lnTo>
                    <a:pt x="13" y="21"/>
                  </a:lnTo>
                  <a:lnTo>
                    <a:pt x="5" y="21"/>
                  </a:lnTo>
                  <a:lnTo>
                    <a:pt x="5" y="34"/>
                  </a:lnTo>
                  <a:close/>
                  <a:moveTo>
                    <a:pt x="92" y="4"/>
                  </a:moveTo>
                  <a:lnTo>
                    <a:pt x="92" y="4"/>
                  </a:lnTo>
                  <a:lnTo>
                    <a:pt x="92" y="0"/>
                  </a:lnTo>
                  <a:lnTo>
                    <a:pt x="79" y="0"/>
                  </a:lnTo>
                  <a:lnTo>
                    <a:pt x="79" y="91"/>
                  </a:lnTo>
                  <a:lnTo>
                    <a:pt x="92" y="91"/>
                  </a:lnTo>
                  <a:lnTo>
                    <a:pt x="92" y="8"/>
                  </a:lnTo>
                  <a:lnTo>
                    <a:pt x="92" y="4"/>
                  </a:lnTo>
                  <a:close/>
                  <a:moveTo>
                    <a:pt x="40" y="47"/>
                  </a:moveTo>
                  <a:lnTo>
                    <a:pt x="40" y="47"/>
                  </a:lnTo>
                  <a:lnTo>
                    <a:pt x="40" y="52"/>
                  </a:lnTo>
                  <a:lnTo>
                    <a:pt x="35" y="69"/>
                  </a:lnTo>
                  <a:lnTo>
                    <a:pt x="22" y="87"/>
                  </a:lnTo>
                  <a:lnTo>
                    <a:pt x="35" y="95"/>
                  </a:lnTo>
                  <a:lnTo>
                    <a:pt x="48" y="74"/>
                  </a:lnTo>
                  <a:lnTo>
                    <a:pt x="53" y="65"/>
                  </a:lnTo>
                  <a:lnTo>
                    <a:pt x="53" y="52"/>
                  </a:lnTo>
                  <a:lnTo>
                    <a:pt x="53" y="8"/>
                  </a:lnTo>
                  <a:lnTo>
                    <a:pt x="53" y="4"/>
                  </a:lnTo>
                  <a:lnTo>
                    <a:pt x="53" y="0"/>
                  </a:lnTo>
                  <a:lnTo>
                    <a:pt x="40" y="0"/>
                  </a:lnTo>
                  <a:lnTo>
                    <a:pt x="40" y="39"/>
                  </a:lnTo>
                  <a:lnTo>
                    <a:pt x="40" y="47"/>
                  </a:lnTo>
                  <a:close/>
                  <a:moveTo>
                    <a:pt x="74" y="8"/>
                  </a:moveTo>
                  <a:lnTo>
                    <a:pt x="74" y="8"/>
                  </a:lnTo>
                  <a:lnTo>
                    <a:pt x="74" y="4"/>
                  </a:lnTo>
                  <a:lnTo>
                    <a:pt x="70" y="4"/>
                  </a:lnTo>
                  <a:lnTo>
                    <a:pt x="61" y="4"/>
                  </a:lnTo>
                  <a:lnTo>
                    <a:pt x="61" y="82"/>
                  </a:lnTo>
                  <a:lnTo>
                    <a:pt x="70" y="82"/>
                  </a:lnTo>
                  <a:lnTo>
                    <a:pt x="74" y="13"/>
                  </a:lnTo>
                  <a:lnTo>
                    <a:pt x="7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8" name="Freeform 94"/>
            <p:cNvSpPr>
              <a:spLocks/>
            </p:cNvSpPr>
            <p:nvPr/>
          </p:nvSpPr>
          <p:spPr bwMode="auto">
            <a:xfrm>
              <a:off x="5249863" y="4087813"/>
              <a:ext cx="146050" cy="144463"/>
            </a:xfrm>
            <a:custGeom>
              <a:avLst/>
              <a:gdLst>
                <a:gd name="T0" fmla="*/ 52 w 92"/>
                <a:gd name="T1" fmla="*/ 13 h 91"/>
                <a:gd name="T2" fmla="*/ 52 w 92"/>
                <a:gd name="T3" fmla="*/ 13 h 91"/>
                <a:gd name="T4" fmla="*/ 52 w 92"/>
                <a:gd name="T5" fmla="*/ 8 h 91"/>
                <a:gd name="T6" fmla="*/ 52 w 92"/>
                <a:gd name="T7" fmla="*/ 8 h 91"/>
                <a:gd name="T8" fmla="*/ 48 w 92"/>
                <a:gd name="T9" fmla="*/ 0 h 91"/>
                <a:gd name="T10" fmla="*/ 48 w 92"/>
                <a:gd name="T11" fmla="*/ 0 h 91"/>
                <a:gd name="T12" fmla="*/ 44 w 92"/>
                <a:gd name="T13" fmla="*/ 0 h 91"/>
                <a:gd name="T14" fmla="*/ 44 w 92"/>
                <a:gd name="T15" fmla="*/ 0 h 91"/>
                <a:gd name="T16" fmla="*/ 35 w 92"/>
                <a:gd name="T17" fmla="*/ 0 h 91"/>
                <a:gd name="T18" fmla="*/ 35 w 92"/>
                <a:gd name="T19" fmla="*/ 0 h 91"/>
                <a:gd name="T20" fmla="*/ 39 w 92"/>
                <a:gd name="T21" fmla="*/ 13 h 91"/>
                <a:gd name="T22" fmla="*/ 0 w 92"/>
                <a:gd name="T23" fmla="*/ 13 h 91"/>
                <a:gd name="T24" fmla="*/ 0 w 92"/>
                <a:gd name="T25" fmla="*/ 26 h 91"/>
                <a:gd name="T26" fmla="*/ 39 w 92"/>
                <a:gd name="T27" fmla="*/ 26 h 91"/>
                <a:gd name="T28" fmla="*/ 39 w 92"/>
                <a:gd name="T29" fmla="*/ 39 h 91"/>
                <a:gd name="T30" fmla="*/ 9 w 92"/>
                <a:gd name="T31" fmla="*/ 39 h 91"/>
                <a:gd name="T32" fmla="*/ 9 w 92"/>
                <a:gd name="T33" fmla="*/ 82 h 91"/>
                <a:gd name="T34" fmla="*/ 22 w 92"/>
                <a:gd name="T35" fmla="*/ 82 h 91"/>
                <a:gd name="T36" fmla="*/ 22 w 92"/>
                <a:gd name="T37" fmla="*/ 47 h 91"/>
                <a:gd name="T38" fmla="*/ 39 w 92"/>
                <a:gd name="T39" fmla="*/ 47 h 91"/>
                <a:gd name="T40" fmla="*/ 39 w 92"/>
                <a:gd name="T41" fmla="*/ 91 h 91"/>
                <a:gd name="T42" fmla="*/ 52 w 92"/>
                <a:gd name="T43" fmla="*/ 91 h 91"/>
                <a:gd name="T44" fmla="*/ 52 w 92"/>
                <a:gd name="T45" fmla="*/ 47 h 91"/>
                <a:gd name="T46" fmla="*/ 65 w 92"/>
                <a:gd name="T47" fmla="*/ 47 h 91"/>
                <a:gd name="T48" fmla="*/ 65 w 92"/>
                <a:gd name="T49" fmla="*/ 69 h 91"/>
                <a:gd name="T50" fmla="*/ 65 w 92"/>
                <a:gd name="T51" fmla="*/ 69 h 91"/>
                <a:gd name="T52" fmla="*/ 61 w 92"/>
                <a:gd name="T53" fmla="*/ 69 h 91"/>
                <a:gd name="T54" fmla="*/ 52 w 92"/>
                <a:gd name="T55" fmla="*/ 69 h 91"/>
                <a:gd name="T56" fmla="*/ 52 w 92"/>
                <a:gd name="T57" fmla="*/ 69 h 91"/>
                <a:gd name="T58" fmla="*/ 57 w 92"/>
                <a:gd name="T59" fmla="*/ 82 h 91"/>
                <a:gd name="T60" fmla="*/ 57 w 92"/>
                <a:gd name="T61" fmla="*/ 82 h 91"/>
                <a:gd name="T62" fmla="*/ 74 w 92"/>
                <a:gd name="T63" fmla="*/ 82 h 91"/>
                <a:gd name="T64" fmla="*/ 79 w 92"/>
                <a:gd name="T65" fmla="*/ 78 h 91"/>
                <a:gd name="T66" fmla="*/ 79 w 92"/>
                <a:gd name="T67" fmla="*/ 74 h 91"/>
                <a:gd name="T68" fmla="*/ 79 w 92"/>
                <a:gd name="T69" fmla="*/ 39 h 91"/>
                <a:gd name="T70" fmla="*/ 52 w 92"/>
                <a:gd name="T71" fmla="*/ 39 h 91"/>
                <a:gd name="T72" fmla="*/ 52 w 92"/>
                <a:gd name="T73" fmla="*/ 26 h 91"/>
                <a:gd name="T74" fmla="*/ 92 w 92"/>
                <a:gd name="T75" fmla="*/ 26 h 91"/>
                <a:gd name="T76" fmla="*/ 92 w 92"/>
                <a:gd name="T77" fmla="*/ 13 h 91"/>
                <a:gd name="T78" fmla="*/ 44 w 92"/>
                <a:gd name="T79" fmla="*/ 13 h 91"/>
                <a:gd name="T80" fmla="*/ 44 w 92"/>
                <a:gd name="T81" fmla="*/ 13 h 91"/>
                <a:gd name="T82" fmla="*/ 52 w 92"/>
                <a:gd name="T83" fmla="*/ 13 h 91"/>
                <a:gd name="T84" fmla="*/ 52 w 92"/>
                <a:gd name="T85" fmla="*/ 13 h 91"/>
                <a:gd name="T86" fmla="*/ 52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2" y="13"/>
                  </a:moveTo>
                  <a:lnTo>
                    <a:pt x="52" y="13"/>
                  </a:lnTo>
                  <a:lnTo>
                    <a:pt x="52" y="8"/>
                  </a:lnTo>
                  <a:lnTo>
                    <a:pt x="48" y="0"/>
                  </a:lnTo>
                  <a:lnTo>
                    <a:pt x="44" y="0"/>
                  </a:lnTo>
                  <a:lnTo>
                    <a:pt x="35" y="0"/>
                  </a:lnTo>
                  <a:lnTo>
                    <a:pt x="39" y="13"/>
                  </a:lnTo>
                  <a:lnTo>
                    <a:pt x="0" y="13"/>
                  </a:lnTo>
                  <a:lnTo>
                    <a:pt x="0" y="26"/>
                  </a:lnTo>
                  <a:lnTo>
                    <a:pt x="39" y="26"/>
                  </a:lnTo>
                  <a:lnTo>
                    <a:pt x="39" y="39"/>
                  </a:lnTo>
                  <a:lnTo>
                    <a:pt x="9" y="39"/>
                  </a:lnTo>
                  <a:lnTo>
                    <a:pt x="9" y="82"/>
                  </a:lnTo>
                  <a:lnTo>
                    <a:pt x="22" y="82"/>
                  </a:lnTo>
                  <a:lnTo>
                    <a:pt x="22" y="47"/>
                  </a:lnTo>
                  <a:lnTo>
                    <a:pt x="39" y="47"/>
                  </a:lnTo>
                  <a:lnTo>
                    <a:pt x="39" y="91"/>
                  </a:lnTo>
                  <a:lnTo>
                    <a:pt x="52" y="91"/>
                  </a:lnTo>
                  <a:lnTo>
                    <a:pt x="52" y="47"/>
                  </a:lnTo>
                  <a:lnTo>
                    <a:pt x="65" y="47"/>
                  </a:lnTo>
                  <a:lnTo>
                    <a:pt x="65" y="69"/>
                  </a:lnTo>
                  <a:lnTo>
                    <a:pt x="61" y="69"/>
                  </a:lnTo>
                  <a:lnTo>
                    <a:pt x="52" y="69"/>
                  </a:lnTo>
                  <a:lnTo>
                    <a:pt x="57" y="82"/>
                  </a:lnTo>
                  <a:lnTo>
                    <a:pt x="74" y="82"/>
                  </a:lnTo>
                  <a:lnTo>
                    <a:pt x="79" y="78"/>
                  </a:lnTo>
                  <a:lnTo>
                    <a:pt x="79" y="74"/>
                  </a:lnTo>
                  <a:lnTo>
                    <a:pt x="79" y="39"/>
                  </a:lnTo>
                  <a:lnTo>
                    <a:pt x="52" y="39"/>
                  </a:lnTo>
                  <a:lnTo>
                    <a:pt x="52" y="26"/>
                  </a:lnTo>
                  <a:lnTo>
                    <a:pt x="92" y="26"/>
                  </a:lnTo>
                  <a:lnTo>
                    <a:pt x="92" y="13"/>
                  </a:lnTo>
                  <a:lnTo>
                    <a:pt x="44" y="13"/>
                  </a:lnTo>
                  <a:lnTo>
                    <a:pt x="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49" name="Freeform 95"/>
            <p:cNvSpPr>
              <a:spLocks/>
            </p:cNvSpPr>
            <p:nvPr/>
          </p:nvSpPr>
          <p:spPr bwMode="auto">
            <a:xfrm>
              <a:off x="2417763" y="2325688"/>
              <a:ext cx="1443037" cy="1741488"/>
            </a:xfrm>
            <a:custGeom>
              <a:avLst/>
              <a:gdLst>
                <a:gd name="T0" fmla="*/ 888 w 909"/>
                <a:gd name="T1" fmla="*/ 531 h 1097"/>
                <a:gd name="T2" fmla="*/ 883 w 909"/>
                <a:gd name="T3" fmla="*/ 492 h 1097"/>
                <a:gd name="T4" fmla="*/ 844 w 909"/>
                <a:gd name="T5" fmla="*/ 474 h 1097"/>
                <a:gd name="T6" fmla="*/ 814 w 909"/>
                <a:gd name="T7" fmla="*/ 383 h 1097"/>
                <a:gd name="T8" fmla="*/ 822 w 909"/>
                <a:gd name="T9" fmla="*/ 335 h 1097"/>
                <a:gd name="T10" fmla="*/ 757 w 909"/>
                <a:gd name="T11" fmla="*/ 278 h 1097"/>
                <a:gd name="T12" fmla="*/ 713 w 909"/>
                <a:gd name="T13" fmla="*/ 256 h 1097"/>
                <a:gd name="T14" fmla="*/ 718 w 909"/>
                <a:gd name="T15" fmla="*/ 209 h 1097"/>
                <a:gd name="T16" fmla="*/ 692 w 909"/>
                <a:gd name="T17" fmla="*/ 182 h 1097"/>
                <a:gd name="T18" fmla="*/ 670 w 909"/>
                <a:gd name="T19" fmla="*/ 135 h 1097"/>
                <a:gd name="T20" fmla="*/ 670 w 909"/>
                <a:gd name="T21" fmla="*/ 108 h 1097"/>
                <a:gd name="T22" fmla="*/ 657 w 909"/>
                <a:gd name="T23" fmla="*/ 52 h 1097"/>
                <a:gd name="T24" fmla="*/ 609 w 909"/>
                <a:gd name="T25" fmla="*/ 13 h 1097"/>
                <a:gd name="T26" fmla="*/ 535 w 909"/>
                <a:gd name="T27" fmla="*/ 108 h 1097"/>
                <a:gd name="T28" fmla="*/ 461 w 909"/>
                <a:gd name="T29" fmla="*/ 104 h 1097"/>
                <a:gd name="T30" fmla="*/ 365 w 909"/>
                <a:gd name="T31" fmla="*/ 78 h 1097"/>
                <a:gd name="T32" fmla="*/ 335 w 909"/>
                <a:gd name="T33" fmla="*/ 108 h 1097"/>
                <a:gd name="T34" fmla="*/ 326 w 909"/>
                <a:gd name="T35" fmla="*/ 148 h 1097"/>
                <a:gd name="T36" fmla="*/ 335 w 909"/>
                <a:gd name="T37" fmla="*/ 178 h 1097"/>
                <a:gd name="T38" fmla="*/ 352 w 909"/>
                <a:gd name="T39" fmla="*/ 248 h 1097"/>
                <a:gd name="T40" fmla="*/ 335 w 909"/>
                <a:gd name="T41" fmla="*/ 283 h 1097"/>
                <a:gd name="T42" fmla="*/ 309 w 909"/>
                <a:gd name="T43" fmla="*/ 291 h 1097"/>
                <a:gd name="T44" fmla="*/ 296 w 909"/>
                <a:gd name="T45" fmla="*/ 344 h 1097"/>
                <a:gd name="T46" fmla="*/ 243 w 909"/>
                <a:gd name="T47" fmla="*/ 383 h 1097"/>
                <a:gd name="T48" fmla="*/ 182 w 909"/>
                <a:gd name="T49" fmla="*/ 387 h 1097"/>
                <a:gd name="T50" fmla="*/ 100 w 909"/>
                <a:gd name="T51" fmla="*/ 505 h 1097"/>
                <a:gd name="T52" fmla="*/ 74 w 909"/>
                <a:gd name="T53" fmla="*/ 531 h 1097"/>
                <a:gd name="T54" fmla="*/ 21 w 909"/>
                <a:gd name="T55" fmla="*/ 622 h 1097"/>
                <a:gd name="T56" fmla="*/ 0 w 909"/>
                <a:gd name="T57" fmla="*/ 718 h 1097"/>
                <a:gd name="T58" fmla="*/ 34 w 909"/>
                <a:gd name="T59" fmla="*/ 731 h 1097"/>
                <a:gd name="T60" fmla="*/ 56 w 909"/>
                <a:gd name="T61" fmla="*/ 722 h 1097"/>
                <a:gd name="T62" fmla="*/ 74 w 909"/>
                <a:gd name="T63" fmla="*/ 735 h 1097"/>
                <a:gd name="T64" fmla="*/ 78 w 909"/>
                <a:gd name="T65" fmla="*/ 757 h 1097"/>
                <a:gd name="T66" fmla="*/ 95 w 909"/>
                <a:gd name="T67" fmla="*/ 792 h 1097"/>
                <a:gd name="T68" fmla="*/ 169 w 909"/>
                <a:gd name="T69" fmla="*/ 818 h 1097"/>
                <a:gd name="T70" fmla="*/ 243 w 909"/>
                <a:gd name="T71" fmla="*/ 827 h 1097"/>
                <a:gd name="T72" fmla="*/ 326 w 909"/>
                <a:gd name="T73" fmla="*/ 840 h 1097"/>
                <a:gd name="T74" fmla="*/ 404 w 909"/>
                <a:gd name="T75" fmla="*/ 879 h 1097"/>
                <a:gd name="T76" fmla="*/ 496 w 909"/>
                <a:gd name="T77" fmla="*/ 875 h 1097"/>
                <a:gd name="T78" fmla="*/ 531 w 909"/>
                <a:gd name="T79" fmla="*/ 857 h 1097"/>
                <a:gd name="T80" fmla="*/ 544 w 909"/>
                <a:gd name="T81" fmla="*/ 866 h 1097"/>
                <a:gd name="T82" fmla="*/ 544 w 909"/>
                <a:gd name="T83" fmla="*/ 905 h 1097"/>
                <a:gd name="T84" fmla="*/ 535 w 909"/>
                <a:gd name="T85" fmla="*/ 949 h 1097"/>
                <a:gd name="T86" fmla="*/ 552 w 909"/>
                <a:gd name="T87" fmla="*/ 1018 h 1097"/>
                <a:gd name="T88" fmla="*/ 587 w 909"/>
                <a:gd name="T89" fmla="*/ 1083 h 1097"/>
                <a:gd name="T90" fmla="*/ 609 w 909"/>
                <a:gd name="T91" fmla="*/ 1097 h 1097"/>
                <a:gd name="T92" fmla="*/ 696 w 909"/>
                <a:gd name="T93" fmla="*/ 1083 h 1097"/>
                <a:gd name="T94" fmla="*/ 840 w 909"/>
                <a:gd name="T95" fmla="*/ 979 h 1097"/>
                <a:gd name="T96" fmla="*/ 866 w 909"/>
                <a:gd name="T97" fmla="*/ 962 h 1097"/>
                <a:gd name="T98" fmla="*/ 896 w 909"/>
                <a:gd name="T99" fmla="*/ 896 h 1097"/>
                <a:gd name="T100" fmla="*/ 874 w 909"/>
                <a:gd name="T101" fmla="*/ 809 h 1097"/>
                <a:gd name="T102" fmla="*/ 888 w 909"/>
                <a:gd name="T103" fmla="*/ 770 h 1097"/>
                <a:gd name="T104" fmla="*/ 888 w 909"/>
                <a:gd name="T105" fmla="*/ 709 h 1097"/>
                <a:gd name="T106" fmla="*/ 874 w 909"/>
                <a:gd name="T107" fmla="*/ 653 h 1097"/>
                <a:gd name="T108" fmla="*/ 905 w 909"/>
                <a:gd name="T109" fmla="*/ 613 h 1097"/>
                <a:gd name="T110" fmla="*/ 896 w 909"/>
                <a:gd name="T111" fmla="*/ 552 h 10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9" h="1097">
                  <a:moveTo>
                    <a:pt x="896" y="552"/>
                  </a:moveTo>
                  <a:lnTo>
                    <a:pt x="888" y="531"/>
                  </a:lnTo>
                  <a:lnTo>
                    <a:pt x="892" y="522"/>
                  </a:lnTo>
                  <a:lnTo>
                    <a:pt x="888" y="505"/>
                  </a:lnTo>
                  <a:lnTo>
                    <a:pt x="883" y="492"/>
                  </a:lnTo>
                  <a:lnTo>
                    <a:pt x="874" y="483"/>
                  </a:lnTo>
                  <a:lnTo>
                    <a:pt x="866" y="478"/>
                  </a:lnTo>
                  <a:lnTo>
                    <a:pt x="844" y="474"/>
                  </a:lnTo>
                  <a:lnTo>
                    <a:pt x="835" y="444"/>
                  </a:lnTo>
                  <a:lnTo>
                    <a:pt x="814" y="383"/>
                  </a:lnTo>
                  <a:lnTo>
                    <a:pt x="818" y="365"/>
                  </a:lnTo>
                  <a:lnTo>
                    <a:pt x="822" y="352"/>
                  </a:lnTo>
                  <a:lnTo>
                    <a:pt x="822" y="335"/>
                  </a:lnTo>
                  <a:lnTo>
                    <a:pt x="814" y="313"/>
                  </a:lnTo>
                  <a:lnTo>
                    <a:pt x="792" y="296"/>
                  </a:lnTo>
                  <a:lnTo>
                    <a:pt x="757" y="278"/>
                  </a:lnTo>
                  <a:lnTo>
                    <a:pt x="705" y="265"/>
                  </a:lnTo>
                  <a:lnTo>
                    <a:pt x="713" y="256"/>
                  </a:lnTo>
                  <a:lnTo>
                    <a:pt x="722" y="235"/>
                  </a:lnTo>
                  <a:lnTo>
                    <a:pt x="722" y="222"/>
                  </a:lnTo>
                  <a:lnTo>
                    <a:pt x="718" y="209"/>
                  </a:lnTo>
                  <a:lnTo>
                    <a:pt x="709" y="196"/>
                  </a:lnTo>
                  <a:lnTo>
                    <a:pt x="692" y="182"/>
                  </a:lnTo>
                  <a:lnTo>
                    <a:pt x="687" y="178"/>
                  </a:lnTo>
                  <a:lnTo>
                    <a:pt x="679" y="161"/>
                  </a:lnTo>
                  <a:lnTo>
                    <a:pt x="670" y="135"/>
                  </a:lnTo>
                  <a:lnTo>
                    <a:pt x="670" y="122"/>
                  </a:lnTo>
                  <a:lnTo>
                    <a:pt x="670" y="108"/>
                  </a:lnTo>
                  <a:lnTo>
                    <a:pt x="674" y="82"/>
                  </a:lnTo>
                  <a:lnTo>
                    <a:pt x="670" y="69"/>
                  </a:lnTo>
                  <a:lnTo>
                    <a:pt x="657" y="52"/>
                  </a:lnTo>
                  <a:lnTo>
                    <a:pt x="635" y="34"/>
                  </a:lnTo>
                  <a:lnTo>
                    <a:pt x="609" y="13"/>
                  </a:lnTo>
                  <a:lnTo>
                    <a:pt x="587" y="4"/>
                  </a:lnTo>
                  <a:lnTo>
                    <a:pt x="574" y="0"/>
                  </a:lnTo>
                  <a:lnTo>
                    <a:pt x="535" y="108"/>
                  </a:lnTo>
                  <a:lnTo>
                    <a:pt x="487" y="104"/>
                  </a:lnTo>
                  <a:lnTo>
                    <a:pt x="461" y="104"/>
                  </a:lnTo>
                  <a:lnTo>
                    <a:pt x="435" y="104"/>
                  </a:lnTo>
                  <a:lnTo>
                    <a:pt x="400" y="117"/>
                  </a:lnTo>
                  <a:lnTo>
                    <a:pt x="365" y="78"/>
                  </a:lnTo>
                  <a:lnTo>
                    <a:pt x="343" y="95"/>
                  </a:lnTo>
                  <a:lnTo>
                    <a:pt x="335" y="108"/>
                  </a:lnTo>
                  <a:lnTo>
                    <a:pt x="326" y="117"/>
                  </a:lnTo>
                  <a:lnTo>
                    <a:pt x="326" y="130"/>
                  </a:lnTo>
                  <a:lnTo>
                    <a:pt x="326" y="148"/>
                  </a:lnTo>
                  <a:lnTo>
                    <a:pt x="326" y="161"/>
                  </a:lnTo>
                  <a:lnTo>
                    <a:pt x="335" y="178"/>
                  </a:lnTo>
                  <a:lnTo>
                    <a:pt x="343" y="204"/>
                  </a:lnTo>
                  <a:lnTo>
                    <a:pt x="348" y="226"/>
                  </a:lnTo>
                  <a:lnTo>
                    <a:pt x="352" y="248"/>
                  </a:lnTo>
                  <a:lnTo>
                    <a:pt x="348" y="261"/>
                  </a:lnTo>
                  <a:lnTo>
                    <a:pt x="343" y="274"/>
                  </a:lnTo>
                  <a:lnTo>
                    <a:pt x="335" y="283"/>
                  </a:lnTo>
                  <a:lnTo>
                    <a:pt x="322" y="287"/>
                  </a:lnTo>
                  <a:lnTo>
                    <a:pt x="309" y="291"/>
                  </a:lnTo>
                  <a:lnTo>
                    <a:pt x="309" y="309"/>
                  </a:lnTo>
                  <a:lnTo>
                    <a:pt x="304" y="326"/>
                  </a:lnTo>
                  <a:lnTo>
                    <a:pt x="296" y="344"/>
                  </a:lnTo>
                  <a:lnTo>
                    <a:pt x="282" y="361"/>
                  </a:lnTo>
                  <a:lnTo>
                    <a:pt x="261" y="378"/>
                  </a:lnTo>
                  <a:lnTo>
                    <a:pt x="243" y="383"/>
                  </a:lnTo>
                  <a:lnTo>
                    <a:pt x="226" y="387"/>
                  </a:lnTo>
                  <a:lnTo>
                    <a:pt x="204" y="387"/>
                  </a:lnTo>
                  <a:lnTo>
                    <a:pt x="182" y="387"/>
                  </a:lnTo>
                  <a:lnTo>
                    <a:pt x="169" y="470"/>
                  </a:lnTo>
                  <a:lnTo>
                    <a:pt x="161" y="478"/>
                  </a:lnTo>
                  <a:lnTo>
                    <a:pt x="100" y="505"/>
                  </a:lnTo>
                  <a:lnTo>
                    <a:pt x="87" y="513"/>
                  </a:lnTo>
                  <a:lnTo>
                    <a:pt x="74" y="531"/>
                  </a:lnTo>
                  <a:lnTo>
                    <a:pt x="56" y="552"/>
                  </a:lnTo>
                  <a:lnTo>
                    <a:pt x="34" y="583"/>
                  </a:lnTo>
                  <a:lnTo>
                    <a:pt x="21" y="622"/>
                  </a:lnTo>
                  <a:lnTo>
                    <a:pt x="8" y="666"/>
                  </a:lnTo>
                  <a:lnTo>
                    <a:pt x="0" y="718"/>
                  </a:lnTo>
                  <a:lnTo>
                    <a:pt x="4" y="722"/>
                  </a:lnTo>
                  <a:lnTo>
                    <a:pt x="17" y="731"/>
                  </a:lnTo>
                  <a:lnTo>
                    <a:pt x="34" y="731"/>
                  </a:lnTo>
                  <a:lnTo>
                    <a:pt x="43" y="731"/>
                  </a:lnTo>
                  <a:lnTo>
                    <a:pt x="56" y="722"/>
                  </a:lnTo>
                  <a:lnTo>
                    <a:pt x="65" y="722"/>
                  </a:lnTo>
                  <a:lnTo>
                    <a:pt x="74" y="735"/>
                  </a:lnTo>
                  <a:lnTo>
                    <a:pt x="78" y="744"/>
                  </a:lnTo>
                  <a:lnTo>
                    <a:pt x="78" y="757"/>
                  </a:lnTo>
                  <a:lnTo>
                    <a:pt x="82" y="770"/>
                  </a:lnTo>
                  <a:lnTo>
                    <a:pt x="87" y="783"/>
                  </a:lnTo>
                  <a:lnTo>
                    <a:pt x="95" y="792"/>
                  </a:lnTo>
                  <a:lnTo>
                    <a:pt x="108" y="801"/>
                  </a:lnTo>
                  <a:lnTo>
                    <a:pt x="134" y="809"/>
                  </a:lnTo>
                  <a:lnTo>
                    <a:pt x="169" y="818"/>
                  </a:lnTo>
                  <a:lnTo>
                    <a:pt x="204" y="827"/>
                  </a:lnTo>
                  <a:lnTo>
                    <a:pt x="243" y="827"/>
                  </a:lnTo>
                  <a:lnTo>
                    <a:pt x="300" y="831"/>
                  </a:lnTo>
                  <a:lnTo>
                    <a:pt x="326" y="840"/>
                  </a:lnTo>
                  <a:lnTo>
                    <a:pt x="361" y="853"/>
                  </a:lnTo>
                  <a:lnTo>
                    <a:pt x="404" y="879"/>
                  </a:lnTo>
                  <a:lnTo>
                    <a:pt x="417" y="879"/>
                  </a:lnTo>
                  <a:lnTo>
                    <a:pt x="457" y="879"/>
                  </a:lnTo>
                  <a:lnTo>
                    <a:pt x="496" y="875"/>
                  </a:lnTo>
                  <a:lnTo>
                    <a:pt x="518" y="866"/>
                  </a:lnTo>
                  <a:lnTo>
                    <a:pt x="531" y="857"/>
                  </a:lnTo>
                  <a:lnTo>
                    <a:pt x="535" y="857"/>
                  </a:lnTo>
                  <a:lnTo>
                    <a:pt x="544" y="861"/>
                  </a:lnTo>
                  <a:lnTo>
                    <a:pt x="544" y="866"/>
                  </a:lnTo>
                  <a:lnTo>
                    <a:pt x="548" y="875"/>
                  </a:lnTo>
                  <a:lnTo>
                    <a:pt x="548" y="888"/>
                  </a:lnTo>
                  <a:lnTo>
                    <a:pt x="544" y="905"/>
                  </a:lnTo>
                  <a:lnTo>
                    <a:pt x="535" y="931"/>
                  </a:lnTo>
                  <a:lnTo>
                    <a:pt x="535" y="949"/>
                  </a:lnTo>
                  <a:lnTo>
                    <a:pt x="539" y="988"/>
                  </a:lnTo>
                  <a:lnTo>
                    <a:pt x="548" y="1009"/>
                  </a:lnTo>
                  <a:lnTo>
                    <a:pt x="552" y="1018"/>
                  </a:lnTo>
                  <a:lnTo>
                    <a:pt x="570" y="1057"/>
                  </a:lnTo>
                  <a:lnTo>
                    <a:pt x="587" y="1083"/>
                  </a:lnTo>
                  <a:lnTo>
                    <a:pt x="600" y="1092"/>
                  </a:lnTo>
                  <a:lnTo>
                    <a:pt x="609" y="1097"/>
                  </a:lnTo>
                  <a:lnTo>
                    <a:pt x="635" y="1097"/>
                  </a:lnTo>
                  <a:lnTo>
                    <a:pt x="666" y="1092"/>
                  </a:lnTo>
                  <a:lnTo>
                    <a:pt x="696" y="1083"/>
                  </a:lnTo>
                  <a:lnTo>
                    <a:pt x="757" y="1014"/>
                  </a:lnTo>
                  <a:lnTo>
                    <a:pt x="840" y="979"/>
                  </a:lnTo>
                  <a:lnTo>
                    <a:pt x="853" y="970"/>
                  </a:lnTo>
                  <a:lnTo>
                    <a:pt x="866" y="962"/>
                  </a:lnTo>
                  <a:lnTo>
                    <a:pt x="879" y="944"/>
                  </a:lnTo>
                  <a:lnTo>
                    <a:pt x="888" y="922"/>
                  </a:lnTo>
                  <a:lnTo>
                    <a:pt x="896" y="896"/>
                  </a:lnTo>
                  <a:lnTo>
                    <a:pt x="896" y="870"/>
                  </a:lnTo>
                  <a:lnTo>
                    <a:pt x="888" y="840"/>
                  </a:lnTo>
                  <a:lnTo>
                    <a:pt x="874" y="809"/>
                  </a:lnTo>
                  <a:lnTo>
                    <a:pt x="879" y="801"/>
                  </a:lnTo>
                  <a:lnTo>
                    <a:pt x="888" y="770"/>
                  </a:lnTo>
                  <a:lnTo>
                    <a:pt x="892" y="753"/>
                  </a:lnTo>
                  <a:lnTo>
                    <a:pt x="892" y="731"/>
                  </a:lnTo>
                  <a:lnTo>
                    <a:pt x="888" y="709"/>
                  </a:lnTo>
                  <a:lnTo>
                    <a:pt x="874" y="687"/>
                  </a:lnTo>
                  <a:lnTo>
                    <a:pt x="874" y="653"/>
                  </a:lnTo>
                  <a:lnTo>
                    <a:pt x="883" y="648"/>
                  </a:lnTo>
                  <a:lnTo>
                    <a:pt x="901" y="626"/>
                  </a:lnTo>
                  <a:lnTo>
                    <a:pt x="905" y="613"/>
                  </a:lnTo>
                  <a:lnTo>
                    <a:pt x="909" y="596"/>
                  </a:lnTo>
                  <a:lnTo>
                    <a:pt x="905" y="574"/>
                  </a:lnTo>
                  <a:lnTo>
                    <a:pt x="896" y="552"/>
                  </a:lnTo>
                  <a:close/>
                </a:path>
              </a:pathLst>
            </a:custGeom>
            <a:solidFill>
              <a:srgbClr val="FF9900"/>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50" name="Freeform 96"/>
            <p:cNvSpPr>
              <a:spLocks/>
            </p:cNvSpPr>
            <p:nvPr/>
          </p:nvSpPr>
          <p:spPr bwMode="auto">
            <a:xfrm>
              <a:off x="3487738" y="3671888"/>
              <a:ext cx="41275" cy="49213"/>
            </a:xfrm>
            <a:custGeom>
              <a:avLst/>
              <a:gdLst>
                <a:gd name="T0" fmla="*/ 26 w 26"/>
                <a:gd name="T1" fmla="*/ 18 h 31"/>
                <a:gd name="T2" fmla="*/ 26 w 26"/>
                <a:gd name="T3" fmla="*/ 18 h 31"/>
                <a:gd name="T4" fmla="*/ 22 w 26"/>
                <a:gd name="T5" fmla="*/ 27 h 31"/>
                <a:gd name="T6" fmla="*/ 13 w 26"/>
                <a:gd name="T7" fmla="*/ 31 h 31"/>
                <a:gd name="T8" fmla="*/ 13 w 26"/>
                <a:gd name="T9" fmla="*/ 31 h 31"/>
                <a:gd name="T10" fmla="*/ 5 w 26"/>
                <a:gd name="T11" fmla="*/ 27 h 31"/>
                <a:gd name="T12" fmla="*/ 0 w 26"/>
                <a:gd name="T13" fmla="*/ 18 h 31"/>
                <a:gd name="T14" fmla="*/ 0 w 26"/>
                <a:gd name="T15" fmla="*/ 18 h 31"/>
                <a:gd name="T16" fmla="*/ 5 w 26"/>
                <a:gd name="T17" fmla="*/ 5 h 31"/>
                <a:gd name="T18" fmla="*/ 13 w 26"/>
                <a:gd name="T19" fmla="*/ 0 h 31"/>
                <a:gd name="T20" fmla="*/ 13 w 26"/>
                <a:gd name="T21" fmla="*/ 0 h 31"/>
                <a:gd name="T22" fmla="*/ 22 w 26"/>
                <a:gd name="T23" fmla="*/ 5 h 31"/>
                <a:gd name="T24" fmla="*/ 26 w 26"/>
                <a:gd name="T25" fmla="*/ 18 h 31"/>
                <a:gd name="T26" fmla="*/ 26 w 26"/>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8"/>
                  </a:moveTo>
                  <a:lnTo>
                    <a:pt x="26" y="18"/>
                  </a:lnTo>
                  <a:lnTo>
                    <a:pt x="22" y="27"/>
                  </a:lnTo>
                  <a:lnTo>
                    <a:pt x="13" y="31"/>
                  </a:lnTo>
                  <a:lnTo>
                    <a:pt x="5" y="27"/>
                  </a:lnTo>
                  <a:lnTo>
                    <a:pt x="0" y="18"/>
                  </a:lnTo>
                  <a:lnTo>
                    <a:pt x="5" y="5"/>
                  </a:lnTo>
                  <a:lnTo>
                    <a:pt x="13" y="0"/>
                  </a:lnTo>
                  <a:lnTo>
                    <a:pt x="22" y="5"/>
                  </a:lnTo>
                  <a:lnTo>
                    <a:pt x="26" y="18"/>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51" name="Freeform 97"/>
            <p:cNvSpPr>
              <a:spLocks/>
            </p:cNvSpPr>
            <p:nvPr/>
          </p:nvSpPr>
          <p:spPr bwMode="auto">
            <a:xfrm>
              <a:off x="3452813" y="3644900"/>
              <a:ext cx="104775" cy="103188"/>
            </a:xfrm>
            <a:custGeom>
              <a:avLst/>
              <a:gdLst>
                <a:gd name="T0" fmla="*/ 66 w 66"/>
                <a:gd name="T1" fmla="*/ 35 h 65"/>
                <a:gd name="T2" fmla="*/ 66 w 66"/>
                <a:gd name="T3" fmla="*/ 35 h 65"/>
                <a:gd name="T4" fmla="*/ 66 w 66"/>
                <a:gd name="T5" fmla="*/ 48 h 65"/>
                <a:gd name="T6" fmla="*/ 57 w 66"/>
                <a:gd name="T7" fmla="*/ 57 h 65"/>
                <a:gd name="T8" fmla="*/ 48 w 66"/>
                <a:gd name="T9" fmla="*/ 65 h 65"/>
                <a:gd name="T10" fmla="*/ 35 w 66"/>
                <a:gd name="T11" fmla="*/ 65 h 65"/>
                <a:gd name="T12" fmla="*/ 35 w 66"/>
                <a:gd name="T13" fmla="*/ 65 h 65"/>
                <a:gd name="T14" fmla="*/ 22 w 66"/>
                <a:gd name="T15" fmla="*/ 65 h 65"/>
                <a:gd name="T16" fmla="*/ 14 w 66"/>
                <a:gd name="T17" fmla="*/ 57 h 65"/>
                <a:gd name="T18" fmla="*/ 5 w 66"/>
                <a:gd name="T19" fmla="*/ 48 h 65"/>
                <a:gd name="T20" fmla="*/ 0 w 66"/>
                <a:gd name="T21" fmla="*/ 35 h 65"/>
                <a:gd name="T22" fmla="*/ 0 w 66"/>
                <a:gd name="T23" fmla="*/ 35 h 65"/>
                <a:gd name="T24" fmla="*/ 5 w 66"/>
                <a:gd name="T25" fmla="*/ 22 h 65"/>
                <a:gd name="T26" fmla="*/ 14 w 66"/>
                <a:gd name="T27" fmla="*/ 9 h 65"/>
                <a:gd name="T28" fmla="*/ 22 w 66"/>
                <a:gd name="T29" fmla="*/ 4 h 65"/>
                <a:gd name="T30" fmla="*/ 35 w 66"/>
                <a:gd name="T31" fmla="*/ 0 h 65"/>
                <a:gd name="T32" fmla="*/ 35 w 66"/>
                <a:gd name="T33" fmla="*/ 0 h 65"/>
                <a:gd name="T34" fmla="*/ 48 w 66"/>
                <a:gd name="T35" fmla="*/ 4 h 65"/>
                <a:gd name="T36" fmla="*/ 57 w 66"/>
                <a:gd name="T37" fmla="*/ 9 h 65"/>
                <a:gd name="T38" fmla="*/ 66 w 66"/>
                <a:gd name="T39" fmla="*/ 22 h 65"/>
                <a:gd name="T40" fmla="*/ 66 w 66"/>
                <a:gd name="T41" fmla="*/ 35 h 65"/>
                <a:gd name="T42" fmla="*/ 66 w 66"/>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5"/>
                  </a:moveTo>
                  <a:lnTo>
                    <a:pt x="66" y="35"/>
                  </a:lnTo>
                  <a:lnTo>
                    <a:pt x="66" y="48"/>
                  </a:lnTo>
                  <a:lnTo>
                    <a:pt x="57" y="57"/>
                  </a:lnTo>
                  <a:lnTo>
                    <a:pt x="48" y="65"/>
                  </a:lnTo>
                  <a:lnTo>
                    <a:pt x="35" y="65"/>
                  </a:lnTo>
                  <a:lnTo>
                    <a:pt x="22" y="65"/>
                  </a:lnTo>
                  <a:lnTo>
                    <a:pt x="14" y="57"/>
                  </a:lnTo>
                  <a:lnTo>
                    <a:pt x="5" y="48"/>
                  </a:lnTo>
                  <a:lnTo>
                    <a:pt x="0" y="35"/>
                  </a:lnTo>
                  <a:lnTo>
                    <a:pt x="5" y="22"/>
                  </a:lnTo>
                  <a:lnTo>
                    <a:pt x="14" y="9"/>
                  </a:lnTo>
                  <a:lnTo>
                    <a:pt x="22" y="4"/>
                  </a:lnTo>
                  <a:lnTo>
                    <a:pt x="35" y="0"/>
                  </a:lnTo>
                  <a:lnTo>
                    <a:pt x="48" y="4"/>
                  </a:lnTo>
                  <a:lnTo>
                    <a:pt x="57" y="9"/>
                  </a:lnTo>
                  <a:lnTo>
                    <a:pt x="66" y="22"/>
                  </a:lnTo>
                  <a:lnTo>
                    <a:pt x="66"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52" name="Freeform 98"/>
            <p:cNvSpPr>
              <a:spLocks noEditPoints="1"/>
            </p:cNvSpPr>
            <p:nvPr/>
          </p:nvSpPr>
          <p:spPr bwMode="auto">
            <a:xfrm>
              <a:off x="3073400" y="3395663"/>
              <a:ext cx="152400" cy="152400"/>
            </a:xfrm>
            <a:custGeom>
              <a:avLst/>
              <a:gdLst>
                <a:gd name="T0" fmla="*/ 9 w 96"/>
                <a:gd name="T1" fmla="*/ 18 h 96"/>
                <a:gd name="T2" fmla="*/ 0 w 96"/>
                <a:gd name="T3" fmla="*/ 39 h 96"/>
                <a:gd name="T4" fmla="*/ 9 w 96"/>
                <a:gd name="T5" fmla="*/ 48 h 96"/>
                <a:gd name="T6" fmla="*/ 17 w 96"/>
                <a:gd name="T7" fmla="*/ 39 h 96"/>
                <a:gd name="T8" fmla="*/ 44 w 96"/>
                <a:gd name="T9" fmla="*/ 31 h 96"/>
                <a:gd name="T10" fmla="*/ 44 w 96"/>
                <a:gd name="T11" fmla="*/ 22 h 96"/>
                <a:gd name="T12" fmla="*/ 57 w 96"/>
                <a:gd name="T13" fmla="*/ 22 h 96"/>
                <a:gd name="T14" fmla="*/ 61 w 96"/>
                <a:gd name="T15" fmla="*/ 26 h 96"/>
                <a:gd name="T16" fmla="*/ 52 w 96"/>
                <a:gd name="T17" fmla="*/ 31 h 96"/>
                <a:gd name="T18" fmla="*/ 39 w 96"/>
                <a:gd name="T19" fmla="*/ 35 h 96"/>
                <a:gd name="T20" fmla="*/ 17 w 96"/>
                <a:gd name="T21" fmla="*/ 39 h 96"/>
                <a:gd name="T22" fmla="*/ 39 w 96"/>
                <a:gd name="T23" fmla="*/ 44 h 96"/>
                <a:gd name="T24" fmla="*/ 0 w 96"/>
                <a:gd name="T25" fmla="*/ 48 h 96"/>
                <a:gd name="T26" fmla="*/ 39 w 96"/>
                <a:gd name="T27" fmla="*/ 57 h 96"/>
                <a:gd name="T28" fmla="*/ 17 w 96"/>
                <a:gd name="T29" fmla="*/ 57 h 96"/>
                <a:gd name="T30" fmla="*/ 39 w 96"/>
                <a:gd name="T31" fmla="*/ 66 h 96"/>
                <a:gd name="T32" fmla="*/ 13 w 96"/>
                <a:gd name="T33" fmla="*/ 70 h 96"/>
                <a:gd name="T34" fmla="*/ 39 w 96"/>
                <a:gd name="T35" fmla="*/ 74 h 96"/>
                <a:gd name="T36" fmla="*/ 4 w 96"/>
                <a:gd name="T37" fmla="*/ 79 h 96"/>
                <a:gd name="T38" fmla="*/ 39 w 96"/>
                <a:gd name="T39" fmla="*/ 87 h 96"/>
                <a:gd name="T40" fmla="*/ 52 w 96"/>
                <a:gd name="T41" fmla="*/ 96 h 96"/>
                <a:gd name="T42" fmla="*/ 96 w 96"/>
                <a:gd name="T43" fmla="*/ 87 h 96"/>
                <a:gd name="T44" fmla="*/ 52 w 96"/>
                <a:gd name="T45" fmla="*/ 79 h 96"/>
                <a:gd name="T46" fmla="*/ 87 w 96"/>
                <a:gd name="T47" fmla="*/ 74 h 96"/>
                <a:gd name="T48" fmla="*/ 52 w 96"/>
                <a:gd name="T49" fmla="*/ 70 h 96"/>
                <a:gd name="T50" fmla="*/ 83 w 96"/>
                <a:gd name="T51" fmla="*/ 66 h 96"/>
                <a:gd name="T52" fmla="*/ 96 w 96"/>
                <a:gd name="T53" fmla="*/ 57 h 96"/>
                <a:gd name="T54" fmla="*/ 83 w 96"/>
                <a:gd name="T55" fmla="*/ 48 h 96"/>
                <a:gd name="T56" fmla="*/ 61 w 96"/>
                <a:gd name="T57" fmla="*/ 39 h 96"/>
                <a:gd name="T58" fmla="*/ 70 w 96"/>
                <a:gd name="T59" fmla="*/ 35 h 96"/>
                <a:gd name="T60" fmla="*/ 70 w 96"/>
                <a:gd name="T61" fmla="*/ 31 h 96"/>
                <a:gd name="T62" fmla="*/ 91 w 96"/>
                <a:gd name="T63" fmla="*/ 39 h 96"/>
                <a:gd name="T64" fmla="*/ 91 w 96"/>
                <a:gd name="T65" fmla="*/ 35 h 96"/>
                <a:gd name="T66" fmla="*/ 96 w 96"/>
                <a:gd name="T67" fmla="*/ 31 h 96"/>
                <a:gd name="T68" fmla="*/ 83 w 96"/>
                <a:gd name="T69" fmla="*/ 26 h 96"/>
                <a:gd name="T70" fmla="*/ 87 w 96"/>
                <a:gd name="T71" fmla="*/ 18 h 96"/>
                <a:gd name="T72" fmla="*/ 96 w 96"/>
                <a:gd name="T73" fmla="*/ 9 h 96"/>
                <a:gd name="T74" fmla="*/ 65 w 96"/>
                <a:gd name="T75" fmla="*/ 9 h 96"/>
                <a:gd name="T76" fmla="*/ 70 w 96"/>
                <a:gd name="T77" fmla="*/ 5 h 96"/>
                <a:gd name="T78" fmla="*/ 70 w 96"/>
                <a:gd name="T79" fmla="*/ 0 h 96"/>
                <a:gd name="T80" fmla="*/ 57 w 96"/>
                <a:gd name="T81" fmla="*/ 0 h 96"/>
                <a:gd name="T82" fmla="*/ 44 w 96"/>
                <a:gd name="T83" fmla="*/ 18 h 96"/>
                <a:gd name="T84" fmla="*/ 35 w 96"/>
                <a:gd name="T85" fmla="*/ 9 h 96"/>
                <a:gd name="T86" fmla="*/ 17 w 96"/>
                <a:gd name="T87" fmla="*/ 0 h 96"/>
                <a:gd name="T88" fmla="*/ 9 w 96"/>
                <a:gd name="T89" fmla="*/ 9 h 96"/>
                <a:gd name="T90" fmla="*/ 9 w 96"/>
                <a:gd name="T91" fmla="*/ 18 h 96"/>
                <a:gd name="T92" fmla="*/ 70 w 96"/>
                <a:gd name="T93" fmla="*/ 22 h 96"/>
                <a:gd name="T94" fmla="*/ 74 w 96"/>
                <a:gd name="T95" fmla="*/ 18 h 96"/>
                <a:gd name="T96" fmla="*/ 70 w 96"/>
                <a:gd name="T97" fmla="*/ 22 h 96"/>
                <a:gd name="T98" fmla="*/ 70 w 96"/>
                <a:gd name="T99" fmla="*/ 22 h 96"/>
                <a:gd name="T100" fmla="*/ 22 w 96"/>
                <a:gd name="T101" fmla="*/ 18 h 96"/>
                <a:gd name="T102" fmla="*/ 35 w 96"/>
                <a:gd name="T103" fmla="*/ 22 h 96"/>
                <a:gd name="T104" fmla="*/ 22 w 96"/>
                <a:gd name="T105" fmla="*/ 22 h 96"/>
                <a:gd name="T106" fmla="*/ 70 w 96"/>
                <a:gd name="T107" fmla="*/ 48 h 96"/>
                <a:gd name="T108" fmla="*/ 52 w 96"/>
                <a:gd name="T109" fmla="*/ 44 h 96"/>
                <a:gd name="T110" fmla="*/ 70 w 96"/>
                <a:gd name="T111" fmla="*/ 44 h 96"/>
                <a:gd name="T112" fmla="*/ 70 w 96"/>
                <a:gd name="T113" fmla="*/ 57 h 96"/>
                <a:gd name="T114" fmla="*/ 52 w 96"/>
                <a:gd name="T115" fmla="*/ 57 h 96"/>
                <a:gd name="T116" fmla="*/ 70 w 96"/>
                <a:gd name="T117" fmla="*/ 57 h 96"/>
                <a:gd name="T118" fmla="*/ 52 w 96"/>
                <a:gd name="T119" fmla="*/ 39 h 96"/>
                <a:gd name="T120" fmla="*/ 57 w 96"/>
                <a:gd name="T121" fmla="*/ 39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 h="96">
                  <a:moveTo>
                    <a:pt x="9" y="18"/>
                  </a:moveTo>
                  <a:lnTo>
                    <a:pt x="9" y="18"/>
                  </a:lnTo>
                  <a:lnTo>
                    <a:pt x="9" y="31"/>
                  </a:lnTo>
                  <a:lnTo>
                    <a:pt x="0" y="39"/>
                  </a:lnTo>
                  <a:lnTo>
                    <a:pt x="9" y="48"/>
                  </a:lnTo>
                  <a:lnTo>
                    <a:pt x="17" y="39"/>
                  </a:lnTo>
                  <a:lnTo>
                    <a:pt x="17" y="31"/>
                  </a:lnTo>
                  <a:lnTo>
                    <a:pt x="44" y="31"/>
                  </a:lnTo>
                  <a:lnTo>
                    <a:pt x="44" y="22"/>
                  </a:lnTo>
                  <a:lnTo>
                    <a:pt x="52" y="26"/>
                  </a:lnTo>
                  <a:lnTo>
                    <a:pt x="57" y="22"/>
                  </a:lnTo>
                  <a:lnTo>
                    <a:pt x="61" y="26"/>
                  </a:lnTo>
                  <a:lnTo>
                    <a:pt x="52" y="31"/>
                  </a:lnTo>
                  <a:lnTo>
                    <a:pt x="52" y="35"/>
                  </a:lnTo>
                  <a:lnTo>
                    <a:pt x="39" y="35"/>
                  </a:lnTo>
                  <a:lnTo>
                    <a:pt x="39" y="39"/>
                  </a:lnTo>
                  <a:lnTo>
                    <a:pt x="17" y="39"/>
                  </a:lnTo>
                  <a:lnTo>
                    <a:pt x="17" y="44"/>
                  </a:lnTo>
                  <a:lnTo>
                    <a:pt x="39" y="44"/>
                  </a:lnTo>
                  <a:lnTo>
                    <a:pt x="39" y="48"/>
                  </a:lnTo>
                  <a:lnTo>
                    <a:pt x="0" y="48"/>
                  </a:lnTo>
                  <a:lnTo>
                    <a:pt x="0" y="57"/>
                  </a:lnTo>
                  <a:lnTo>
                    <a:pt x="39" y="57"/>
                  </a:lnTo>
                  <a:lnTo>
                    <a:pt x="17" y="57"/>
                  </a:lnTo>
                  <a:lnTo>
                    <a:pt x="17" y="66"/>
                  </a:lnTo>
                  <a:lnTo>
                    <a:pt x="39" y="66"/>
                  </a:lnTo>
                  <a:lnTo>
                    <a:pt x="39" y="70"/>
                  </a:lnTo>
                  <a:lnTo>
                    <a:pt x="13" y="70"/>
                  </a:lnTo>
                  <a:lnTo>
                    <a:pt x="13" y="74"/>
                  </a:lnTo>
                  <a:lnTo>
                    <a:pt x="39" y="74"/>
                  </a:lnTo>
                  <a:lnTo>
                    <a:pt x="39" y="79"/>
                  </a:lnTo>
                  <a:lnTo>
                    <a:pt x="4" y="79"/>
                  </a:lnTo>
                  <a:lnTo>
                    <a:pt x="4" y="87"/>
                  </a:lnTo>
                  <a:lnTo>
                    <a:pt x="39" y="87"/>
                  </a:lnTo>
                  <a:lnTo>
                    <a:pt x="39" y="96"/>
                  </a:lnTo>
                  <a:lnTo>
                    <a:pt x="52" y="96"/>
                  </a:lnTo>
                  <a:lnTo>
                    <a:pt x="52" y="87"/>
                  </a:lnTo>
                  <a:lnTo>
                    <a:pt x="96" y="87"/>
                  </a:lnTo>
                  <a:lnTo>
                    <a:pt x="96" y="79"/>
                  </a:lnTo>
                  <a:lnTo>
                    <a:pt x="52" y="79"/>
                  </a:lnTo>
                  <a:lnTo>
                    <a:pt x="52" y="74"/>
                  </a:lnTo>
                  <a:lnTo>
                    <a:pt x="87" y="74"/>
                  </a:lnTo>
                  <a:lnTo>
                    <a:pt x="87" y="70"/>
                  </a:lnTo>
                  <a:lnTo>
                    <a:pt x="52" y="70"/>
                  </a:lnTo>
                  <a:lnTo>
                    <a:pt x="52" y="66"/>
                  </a:lnTo>
                  <a:lnTo>
                    <a:pt x="83" y="66"/>
                  </a:lnTo>
                  <a:lnTo>
                    <a:pt x="83" y="57"/>
                  </a:lnTo>
                  <a:lnTo>
                    <a:pt x="96" y="57"/>
                  </a:lnTo>
                  <a:lnTo>
                    <a:pt x="96" y="48"/>
                  </a:lnTo>
                  <a:lnTo>
                    <a:pt x="83" y="48"/>
                  </a:lnTo>
                  <a:lnTo>
                    <a:pt x="83" y="39"/>
                  </a:lnTo>
                  <a:lnTo>
                    <a:pt x="61" y="39"/>
                  </a:lnTo>
                  <a:lnTo>
                    <a:pt x="70" y="35"/>
                  </a:lnTo>
                  <a:lnTo>
                    <a:pt x="70" y="31"/>
                  </a:lnTo>
                  <a:lnTo>
                    <a:pt x="91" y="39"/>
                  </a:lnTo>
                  <a:lnTo>
                    <a:pt x="91" y="35"/>
                  </a:lnTo>
                  <a:lnTo>
                    <a:pt x="96" y="31"/>
                  </a:lnTo>
                  <a:lnTo>
                    <a:pt x="83" y="26"/>
                  </a:lnTo>
                  <a:lnTo>
                    <a:pt x="87" y="18"/>
                  </a:lnTo>
                  <a:lnTo>
                    <a:pt x="96" y="18"/>
                  </a:lnTo>
                  <a:lnTo>
                    <a:pt x="96" y="9"/>
                  </a:lnTo>
                  <a:lnTo>
                    <a:pt x="65" y="9"/>
                  </a:lnTo>
                  <a:lnTo>
                    <a:pt x="70" y="5"/>
                  </a:lnTo>
                  <a:lnTo>
                    <a:pt x="70" y="0"/>
                  </a:lnTo>
                  <a:lnTo>
                    <a:pt x="57" y="0"/>
                  </a:lnTo>
                  <a:lnTo>
                    <a:pt x="52" y="9"/>
                  </a:lnTo>
                  <a:lnTo>
                    <a:pt x="44" y="18"/>
                  </a:lnTo>
                  <a:lnTo>
                    <a:pt x="44" y="9"/>
                  </a:lnTo>
                  <a:lnTo>
                    <a:pt x="35" y="9"/>
                  </a:lnTo>
                  <a:lnTo>
                    <a:pt x="31" y="0"/>
                  </a:lnTo>
                  <a:lnTo>
                    <a:pt x="17" y="0"/>
                  </a:lnTo>
                  <a:lnTo>
                    <a:pt x="22" y="9"/>
                  </a:lnTo>
                  <a:lnTo>
                    <a:pt x="9" y="9"/>
                  </a:lnTo>
                  <a:lnTo>
                    <a:pt x="9" y="18"/>
                  </a:lnTo>
                  <a:close/>
                  <a:moveTo>
                    <a:pt x="70" y="22"/>
                  </a:moveTo>
                  <a:lnTo>
                    <a:pt x="70" y="22"/>
                  </a:lnTo>
                  <a:lnTo>
                    <a:pt x="65" y="18"/>
                  </a:lnTo>
                  <a:lnTo>
                    <a:pt x="74" y="18"/>
                  </a:lnTo>
                  <a:lnTo>
                    <a:pt x="70" y="22"/>
                  </a:lnTo>
                  <a:close/>
                  <a:moveTo>
                    <a:pt x="22" y="22"/>
                  </a:moveTo>
                  <a:lnTo>
                    <a:pt x="22" y="18"/>
                  </a:lnTo>
                  <a:lnTo>
                    <a:pt x="35" y="18"/>
                  </a:lnTo>
                  <a:lnTo>
                    <a:pt x="35" y="22"/>
                  </a:lnTo>
                  <a:lnTo>
                    <a:pt x="22" y="22"/>
                  </a:lnTo>
                  <a:close/>
                  <a:moveTo>
                    <a:pt x="70" y="44"/>
                  </a:moveTo>
                  <a:lnTo>
                    <a:pt x="70" y="48"/>
                  </a:lnTo>
                  <a:lnTo>
                    <a:pt x="52" y="48"/>
                  </a:lnTo>
                  <a:lnTo>
                    <a:pt x="52" y="44"/>
                  </a:lnTo>
                  <a:lnTo>
                    <a:pt x="70" y="44"/>
                  </a:lnTo>
                  <a:close/>
                  <a:moveTo>
                    <a:pt x="70" y="57"/>
                  </a:moveTo>
                  <a:lnTo>
                    <a:pt x="70" y="57"/>
                  </a:lnTo>
                  <a:lnTo>
                    <a:pt x="52" y="57"/>
                  </a:lnTo>
                  <a:lnTo>
                    <a:pt x="70" y="57"/>
                  </a:lnTo>
                  <a:close/>
                  <a:moveTo>
                    <a:pt x="57" y="39"/>
                  </a:moveTo>
                  <a:lnTo>
                    <a:pt x="52" y="39"/>
                  </a:lnTo>
                  <a:lnTo>
                    <a:pt x="52" y="35"/>
                  </a:lnTo>
                  <a:lnTo>
                    <a:pt x="5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53" name="Freeform 99"/>
            <p:cNvSpPr>
              <a:spLocks noEditPoints="1"/>
            </p:cNvSpPr>
            <p:nvPr/>
          </p:nvSpPr>
          <p:spPr bwMode="auto">
            <a:xfrm>
              <a:off x="3240088" y="3395663"/>
              <a:ext cx="150812" cy="152400"/>
            </a:xfrm>
            <a:custGeom>
              <a:avLst/>
              <a:gdLst>
                <a:gd name="T0" fmla="*/ 60 w 95"/>
                <a:gd name="T1" fmla="*/ 9 h 96"/>
                <a:gd name="T2" fmla="*/ 60 w 95"/>
                <a:gd name="T3" fmla="*/ 0 h 96"/>
                <a:gd name="T4" fmla="*/ 47 w 95"/>
                <a:gd name="T5" fmla="*/ 0 h 96"/>
                <a:gd name="T6" fmla="*/ 43 w 95"/>
                <a:gd name="T7" fmla="*/ 0 h 96"/>
                <a:gd name="T8" fmla="*/ 43 w 95"/>
                <a:gd name="T9" fmla="*/ 9 h 96"/>
                <a:gd name="T10" fmla="*/ 8 w 95"/>
                <a:gd name="T11" fmla="*/ 13 h 96"/>
                <a:gd name="T12" fmla="*/ 8 w 95"/>
                <a:gd name="T13" fmla="*/ 48 h 96"/>
                <a:gd name="T14" fmla="*/ 0 w 95"/>
                <a:gd name="T15" fmla="*/ 87 h 96"/>
                <a:gd name="T16" fmla="*/ 8 w 95"/>
                <a:gd name="T17" fmla="*/ 96 h 96"/>
                <a:gd name="T18" fmla="*/ 21 w 95"/>
                <a:gd name="T19" fmla="*/ 74 h 96"/>
                <a:gd name="T20" fmla="*/ 26 w 95"/>
                <a:gd name="T21" fmla="*/ 44 h 96"/>
                <a:gd name="T22" fmla="*/ 95 w 95"/>
                <a:gd name="T23" fmla="*/ 22 h 96"/>
                <a:gd name="T24" fmla="*/ 60 w 95"/>
                <a:gd name="T25" fmla="*/ 13 h 96"/>
                <a:gd name="T26" fmla="*/ 60 w 95"/>
                <a:gd name="T27" fmla="*/ 9 h 96"/>
                <a:gd name="T28" fmla="*/ 60 w 95"/>
                <a:gd name="T29" fmla="*/ 9 h 96"/>
                <a:gd name="T30" fmla="*/ 17 w 95"/>
                <a:gd name="T31" fmla="*/ 83 h 96"/>
                <a:gd name="T32" fmla="*/ 30 w 95"/>
                <a:gd name="T33" fmla="*/ 96 h 96"/>
                <a:gd name="T34" fmla="*/ 56 w 95"/>
                <a:gd name="T35" fmla="*/ 66 h 96"/>
                <a:gd name="T36" fmla="*/ 69 w 95"/>
                <a:gd name="T37" fmla="*/ 83 h 96"/>
                <a:gd name="T38" fmla="*/ 87 w 95"/>
                <a:gd name="T39" fmla="*/ 96 h 96"/>
                <a:gd name="T40" fmla="*/ 95 w 95"/>
                <a:gd name="T41" fmla="*/ 83 h 96"/>
                <a:gd name="T42" fmla="*/ 95 w 95"/>
                <a:gd name="T43" fmla="*/ 83 h 96"/>
                <a:gd name="T44" fmla="*/ 74 w 95"/>
                <a:gd name="T45" fmla="*/ 70 h 96"/>
                <a:gd name="T46" fmla="*/ 65 w 95"/>
                <a:gd name="T47" fmla="*/ 53 h 96"/>
                <a:gd name="T48" fmla="*/ 91 w 95"/>
                <a:gd name="T49" fmla="*/ 39 h 96"/>
                <a:gd name="T50" fmla="*/ 65 w 95"/>
                <a:gd name="T51" fmla="*/ 35 h 96"/>
                <a:gd name="T52" fmla="*/ 65 w 95"/>
                <a:gd name="T53" fmla="*/ 31 h 96"/>
                <a:gd name="T54" fmla="*/ 65 w 95"/>
                <a:gd name="T55" fmla="*/ 26 h 96"/>
                <a:gd name="T56" fmla="*/ 56 w 95"/>
                <a:gd name="T57" fmla="*/ 26 h 96"/>
                <a:gd name="T58" fmla="*/ 47 w 95"/>
                <a:gd name="T59" fmla="*/ 39 h 96"/>
                <a:gd name="T60" fmla="*/ 26 w 95"/>
                <a:gd name="T61" fmla="*/ 53 h 96"/>
                <a:gd name="T62" fmla="*/ 47 w 95"/>
                <a:gd name="T63" fmla="*/ 53 h 96"/>
                <a:gd name="T64" fmla="*/ 17 w 95"/>
                <a:gd name="T65" fmla="*/ 83 h 96"/>
                <a:gd name="T66" fmla="*/ 17 w 95"/>
                <a:gd name="T67" fmla="*/ 83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 h="96">
                  <a:moveTo>
                    <a:pt x="60" y="9"/>
                  </a:moveTo>
                  <a:lnTo>
                    <a:pt x="60" y="9"/>
                  </a:lnTo>
                  <a:lnTo>
                    <a:pt x="60" y="0"/>
                  </a:lnTo>
                  <a:lnTo>
                    <a:pt x="47" y="0"/>
                  </a:lnTo>
                  <a:lnTo>
                    <a:pt x="43" y="0"/>
                  </a:lnTo>
                  <a:lnTo>
                    <a:pt x="43" y="9"/>
                  </a:lnTo>
                  <a:lnTo>
                    <a:pt x="43" y="13"/>
                  </a:lnTo>
                  <a:lnTo>
                    <a:pt x="8" y="13"/>
                  </a:lnTo>
                  <a:lnTo>
                    <a:pt x="8" y="48"/>
                  </a:lnTo>
                  <a:lnTo>
                    <a:pt x="8" y="70"/>
                  </a:lnTo>
                  <a:lnTo>
                    <a:pt x="0" y="87"/>
                  </a:lnTo>
                  <a:lnTo>
                    <a:pt x="8" y="96"/>
                  </a:lnTo>
                  <a:lnTo>
                    <a:pt x="21" y="74"/>
                  </a:lnTo>
                  <a:lnTo>
                    <a:pt x="26" y="44"/>
                  </a:lnTo>
                  <a:lnTo>
                    <a:pt x="26" y="22"/>
                  </a:lnTo>
                  <a:lnTo>
                    <a:pt x="95" y="22"/>
                  </a:lnTo>
                  <a:lnTo>
                    <a:pt x="95" y="13"/>
                  </a:lnTo>
                  <a:lnTo>
                    <a:pt x="60" y="13"/>
                  </a:lnTo>
                  <a:lnTo>
                    <a:pt x="60" y="9"/>
                  </a:lnTo>
                  <a:close/>
                  <a:moveTo>
                    <a:pt x="17" y="83"/>
                  </a:moveTo>
                  <a:lnTo>
                    <a:pt x="17" y="83"/>
                  </a:lnTo>
                  <a:lnTo>
                    <a:pt x="30" y="96"/>
                  </a:lnTo>
                  <a:lnTo>
                    <a:pt x="47" y="83"/>
                  </a:lnTo>
                  <a:lnTo>
                    <a:pt x="56" y="66"/>
                  </a:lnTo>
                  <a:lnTo>
                    <a:pt x="69" y="83"/>
                  </a:lnTo>
                  <a:lnTo>
                    <a:pt x="87" y="96"/>
                  </a:lnTo>
                  <a:lnTo>
                    <a:pt x="95" y="83"/>
                  </a:lnTo>
                  <a:lnTo>
                    <a:pt x="82" y="79"/>
                  </a:lnTo>
                  <a:lnTo>
                    <a:pt x="74" y="70"/>
                  </a:lnTo>
                  <a:lnTo>
                    <a:pt x="69" y="61"/>
                  </a:lnTo>
                  <a:lnTo>
                    <a:pt x="65" y="53"/>
                  </a:lnTo>
                  <a:lnTo>
                    <a:pt x="91" y="53"/>
                  </a:lnTo>
                  <a:lnTo>
                    <a:pt x="91" y="39"/>
                  </a:lnTo>
                  <a:lnTo>
                    <a:pt x="65" y="39"/>
                  </a:lnTo>
                  <a:lnTo>
                    <a:pt x="65" y="35"/>
                  </a:lnTo>
                  <a:lnTo>
                    <a:pt x="65" y="31"/>
                  </a:lnTo>
                  <a:lnTo>
                    <a:pt x="65" y="26"/>
                  </a:lnTo>
                  <a:lnTo>
                    <a:pt x="56" y="26"/>
                  </a:lnTo>
                  <a:lnTo>
                    <a:pt x="47" y="26"/>
                  </a:lnTo>
                  <a:lnTo>
                    <a:pt x="47" y="39"/>
                  </a:lnTo>
                  <a:lnTo>
                    <a:pt x="26" y="39"/>
                  </a:lnTo>
                  <a:lnTo>
                    <a:pt x="26" y="53"/>
                  </a:lnTo>
                  <a:lnTo>
                    <a:pt x="47" y="53"/>
                  </a:lnTo>
                  <a:lnTo>
                    <a:pt x="39" y="70"/>
                  </a:lnTo>
                  <a:lnTo>
                    <a:pt x="17"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54" name="Freeform 100"/>
            <p:cNvSpPr>
              <a:spLocks/>
            </p:cNvSpPr>
            <p:nvPr/>
          </p:nvSpPr>
          <p:spPr bwMode="auto">
            <a:xfrm>
              <a:off x="3411538" y="3395663"/>
              <a:ext cx="146050" cy="152400"/>
            </a:xfrm>
            <a:custGeom>
              <a:avLst/>
              <a:gdLst>
                <a:gd name="T0" fmla="*/ 53 w 92"/>
                <a:gd name="T1" fmla="*/ 13 h 96"/>
                <a:gd name="T2" fmla="*/ 53 w 92"/>
                <a:gd name="T3" fmla="*/ 13 h 96"/>
                <a:gd name="T4" fmla="*/ 53 w 92"/>
                <a:gd name="T5" fmla="*/ 9 h 96"/>
                <a:gd name="T6" fmla="*/ 53 w 92"/>
                <a:gd name="T7" fmla="*/ 9 h 96"/>
                <a:gd name="T8" fmla="*/ 53 w 92"/>
                <a:gd name="T9" fmla="*/ 0 h 96"/>
                <a:gd name="T10" fmla="*/ 53 w 92"/>
                <a:gd name="T11" fmla="*/ 0 h 96"/>
                <a:gd name="T12" fmla="*/ 44 w 92"/>
                <a:gd name="T13" fmla="*/ 0 h 96"/>
                <a:gd name="T14" fmla="*/ 44 w 92"/>
                <a:gd name="T15" fmla="*/ 0 h 96"/>
                <a:gd name="T16" fmla="*/ 35 w 92"/>
                <a:gd name="T17" fmla="*/ 5 h 96"/>
                <a:gd name="T18" fmla="*/ 35 w 92"/>
                <a:gd name="T19" fmla="*/ 5 h 96"/>
                <a:gd name="T20" fmla="*/ 40 w 92"/>
                <a:gd name="T21" fmla="*/ 18 h 96"/>
                <a:gd name="T22" fmla="*/ 0 w 92"/>
                <a:gd name="T23" fmla="*/ 18 h 96"/>
                <a:gd name="T24" fmla="*/ 0 w 92"/>
                <a:gd name="T25" fmla="*/ 26 h 96"/>
                <a:gd name="T26" fmla="*/ 40 w 92"/>
                <a:gd name="T27" fmla="*/ 26 h 96"/>
                <a:gd name="T28" fmla="*/ 40 w 92"/>
                <a:gd name="T29" fmla="*/ 39 h 96"/>
                <a:gd name="T30" fmla="*/ 13 w 92"/>
                <a:gd name="T31" fmla="*/ 39 h 96"/>
                <a:gd name="T32" fmla="*/ 13 w 92"/>
                <a:gd name="T33" fmla="*/ 87 h 96"/>
                <a:gd name="T34" fmla="*/ 26 w 92"/>
                <a:gd name="T35" fmla="*/ 87 h 96"/>
                <a:gd name="T36" fmla="*/ 26 w 92"/>
                <a:gd name="T37" fmla="*/ 48 h 96"/>
                <a:gd name="T38" fmla="*/ 40 w 92"/>
                <a:gd name="T39" fmla="*/ 48 h 96"/>
                <a:gd name="T40" fmla="*/ 40 w 92"/>
                <a:gd name="T41" fmla="*/ 96 h 96"/>
                <a:gd name="T42" fmla="*/ 53 w 92"/>
                <a:gd name="T43" fmla="*/ 96 h 96"/>
                <a:gd name="T44" fmla="*/ 53 w 92"/>
                <a:gd name="T45" fmla="*/ 48 h 96"/>
                <a:gd name="T46" fmla="*/ 66 w 92"/>
                <a:gd name="T47" fmla="*/ 48 h 96"/>
                <a:gd name="T48" fmla="*/ 66 w 92"/>
                <a:gd name="T49" fmla="*/ 70 h 96"/>
                <a:gd name="T50" fmla="*/ 66 w 92"/>
                <a:gd name="T51" fmla="*/ 70 h 96"/>
                <a:gd name="T52" fmla="*/ 66 w 92"/>
                <a:gd name="T53" fmla="*/ 74 h 96"/>
                <a:gd name="T54" fmla="*/ 57 w 92"/>
                <a:gd name="T55" fmla="*/ 74 h 96"/>
                <a:gd name="T56" fmla="*/ 57 w 92"/>
                <a:gd name="T57" fmla="*/ 74 h 96"/>
                <a:gd name="T58" fmla="*/ 61 w 92"/>
                <a:gd name="T59" fmla="*/ 87 h 96"/>
                <a:gd name="T60" fmla="*/ 61 w 92"/>
                <a:gd name="T61" fmla="*/ 87 h 96"/>
                <a:gd name="T62" fmla="*/ 74 w 92"/>
                <a:gd name="T63" fmla="*/ 83 h 96"/>
                <a:gd name="T64" fmla="*/ 79 w 92"/>
                <a:gd name="T65" fmla="*/ 83 h 96"/>
                <a:gd name="T66" fmla="*/ 79 w 92"/>
                <a:gd name="T67" fmla="*/ 79 h 96"/>
                <a:gd name="T68" fmla="*/ 79 w 92"/>
                <a:gd name="T69" fmla="*/ 39 h 96"/>
                <a:gd name="T70" fmla="*/ 53 w 92"/>
                <a:gd name="T71" fmla="*/ 39 h 96"/>
                <a:gd name="T72" fmla="*/ 53 w 92"/>
                <a:gd name="T73" fmla="*/ 26 h 96"/>
                <a:gd name="T74" fmla="*/ 92 w 92"/>
                <a:gd name="T75" fmla="*/ 26 h 96"/>
                <a:gd name="T76" fmla="*/ 92 w 92"/>
                <a:gd name="T77" fmla="*/ 18 h 96"/>
                <a:gd name="T78" fmla="*/ 44 w 92"/>
                <a:gd name="T79" fmla="*/ 18 h 96"/>
                <a:gd name="T80" fmla="*/ 44 w 92"/>
                <a:gd name="T81" fmla="*/ 18 h 96"/>
                <a:gd name="T82" fmla="*/ 53 w 92"/>
                <a:gd name="T83" fmla="*/ 13 h 96"/>
                <a:gd name="T84" fmla="*/ 53 w 92"/>
                <a:gd name="T85" fmla="*/ 13 h 96"/>
                <a:gd name="T86" fmla="*/ 53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3" y="13"/>
                  </a:moveTo>
                  <a:lnTo>
                    <a:pt x="53" y="13"/>
                  </a:lnTo>
                  <a:lnTo>
                    <a:pt x="53" y="9"/>
                  </a:lnTo>
                  <a:lnTo>
                    <a:pt x="53" y="0"/>
                  </a:lnTo>
                  <a:lnTo>
                    <a:pt x="44" y="0"/>
                  </a:lnTo>
                  <a:lnTo>
                    <a:pt x="35" y="5"/>
                  </a:lnTo>
                  <a:lnTo>
                    <a:pt x="40" y="18"/>
                  </a:lnTo>
                  <a:lnTo>
                    <a:pt x="0" y="18"/>
                  </a:lnTo>
                  <a:lnTo>
                    <a:pt x="0" y="26"/>
                  </a:lnTo>
                  <a:lnTo>
                    <a:pt x="40" y="26"/>
                  </a:lnTo>
                  <a:lnTo>
                    <a:pt x="40" y="39"/>
                  </a:lnTo>
                  <a:lnTo>
                    <a:pt x="13" y="39"/>
                  </a:lnTo>
                  <a:lnTo>
                    <a:pt x="13" y="87"/>
                  </a:lnTo>
                  <a:lnTo>
                    <a:pt x="26" y="87"/>
                  </a:lnTo>
                  <a:lnTo>
                    <a:pt x="26" y="48"/>
                  </a:lnTo>
                  <a:lnTo>
                    <a:pt x="40" y="48"/>
                  </a:lnTo>
                  <a:lnTo>
                    <a:pt x="40" y="96"/>
                  </a:lnTo>
                  <a:lnTo>
                    <a:pt x="53" y="96"/>
                  </a:lnTo>
                  <a:lnTo>
                    <a:pt x="53" y="48"/>
                  </a:lnTo>
                  <a:lnTo>
                    <a:pt x="66" y="48"/>
                  </a:lnTo>
                  <a:lnTo>
                    <a:pt x="66" y="70"/>
                  </a:lnTo>
                  <a:lnTo>
                    <a:pt x="66" y="74"/>
                  </a:lnTo>
                  <a:lnTo>
                    <a:pt x="57" y="74"/>
                  </a:lnTo>
                  <a:lnTo>
                    <a:pt x="61" y="87"/>
                  </a:lnTo>
                  <a:lnTo>
                    <a:pt x="74" y="83"/>
                  </a:lnTo>
                  <a:lnTo>
                    <a:pt x="79" y="83"/>
                  </a:lnTo>
                  <a:lnTo>
                    <a:pt x="79" y="79"/>
                  </a:lnTo>
                  <a:lnTo>
                    <a:pt x="79" y="39"/>
                  </a:lnTo>
                  <a:lnTo>
                    <a:pt x="53" y="39"/>
                  </a:lnTo>
                  <a:lnTo>
                    <a:pt x="53" y="26"/>
                  </a:lnTo>
                  <a:lnTo>
                    <a:pt x="92" y="26"/>
                  </a:lnTo>
                  <a:lnTo>
                    <a:pt x="92" y="18"/>
                  </a:lnTo>
                  <a:lnTo>
                    <a:pt x="44" y="18"/>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55" name="Freeform 101"/>
            <p:cNvSpPr>
              <a:spLocks/>
            </p:cNvSpPr>
            <p:nvPr/>
          </p:nvSpPr>
          <p:spPr bwMode="auto">
            <a:xfrm>
              <a:off x="3378200" y="3230563"/>
              <a:ext cx="1098550" cy="987425"/>
            </a:xfrm>
            <a:custGeom>
              <a:avLst/>
              <a:gdLst>
                <a:gd name="T0" fmla="*/ 431 w 692"/>
                <a:gd name="T1" fmla="*/ 500 h 622"/>
                <a:gd name="T2" fmla="*/ 370 w 692"/>
                <a:gd name="T3" fmla="*/ 492 h 622"/>
                <a:gd name="T4" fmla="*/ 309 w 692"/>
                <a:gd name="T5" fmla="*/ 492 h 622"/>
                <a:gd name="T6" fmla="*/ 296 w 692"/>
                <a:gd name="T7" fmla="*/ 496 h 622"/>
                <a:gd name="T8" fmla="*/ 248 w 692"/>
                <a:gd name="T9" fmla="*/ 527 h 622"/>
                <a:gd name="T10" fmla="*/ 222 w 692"/>
                <a:gd name="T11" fmla="*/ 531 h 622"/>
                <a:gd name="T12" fmla="*/ 187 w 692"/>
                <a:gd name="T13" fmla="*/ 540 h 622"/>
                <a:gd name="T14" fmla="*/ 165 w 692"/>
                <a:gd name="T15" fmla="*/ 566 h 622"/>
                <a:gd name="T16" fmla="*/ 161 w 692"/>
                <a:gd name="T17" fmla="*/ 574 h 622"/>
                <a:gd name="T18" fmla="*/ 143 w 692"/>
                <a:gd name="T19" fmla="*/ 618 h 622"/>
                <a:gd name="T20" fmla="*/ 126 w 692"/>
                <a:gd name="T21" fmla="*/ 622 h 622"/>
                <a:gd name="T22" fmla="*/ 113 w 692"/>
                <a:gd name="T23" fmla="*/ 596 h 622"/>
                <a:gd name="T24" fmla="*/ 104 w 692"/>
                <a:gd name="T25" fmla="*/ 583 h 622"/>
                <a:gd name="T26" fmla="*/ 87 w 692"/>
                <a:gd name="T27" fmla="*/ 574 h 622"/>
                <a:gd name="T28" fmla="*/ 65 w 692"/>
                <a:gd name="T29" fmla="*/ 587 h 622"/>
                <a:gd name="T30" fmla="*/ 61 w 692"/>
                <a:gd name="T31" fmla="*/ 596 h 622"/>
                <a:gd name="T32" fmla="*/ 21 w 692"/>
                <a:gd name="T33" fmla="*/ 609 h 622"/>
                <a:gd name="T34" fmla="*/ 8 w 692"/>
                <a:gd name="T35" fmla="*/ 605 h 622"/>
                <a:gd name="T36" fmla="*/ 0 w 692"/>
                <a:gd name="T37" fmla="*/ 583 h 622"/>
                <a:gd name="T38" fmla="*/ 0 w 692"/>
                <a:gd name="T39" fmla="*/ 548 h 622"/>
                <a:gd name="T40" fmla="*/ 4 w 692"/>
                <a:gd name="T41" fmla="*/ 527 h 622"/>
                <a:gd name="T42" fmla="*/ 30 w 692"/>
                <a:gd name="T43" fmla="*/ 527 h 622"/>
                <a:gd name="T44" fmla="*/ 91 w 692"/>
                <a:gd name="T45" fmla="*/ 513 h 622"/>
                <a:gd name="T46" fmla="*/ 152 w 692"/>
                <a:gd name="T47" fmla="*/ 444 h 622"/>
                <a:gd name="T48" fmla="*/ 235 w 692"/>
                <a:gd name="T49" fmla="*/ 409 h 622"/>
                <a:gd name="T50" fmla="*/ 261 w 692"/>
                <a:gd name="T51" fmla="*/ 392 h 622"/>
                <a:gd name="T52" fmla="*/ 283 w 692"/>
                <a:gd name="T53" fmla="*/ 352 h 622"/>
                <a:gd name="T54" fmla="*/ 291 w 692"/>
                <a:gd name="T55" fmla="*/ 300 h 622"/>
                <a:gd name="T56" fmla="*/ 269 w 692"/>
                <a:gd name="T57" fmla="*/ 239 h 622"/>
                <a:gd name="T58" fmla="*/ 274 w 692"/>
                <a:gd name="T59" fmla="*/ 231 h 622"/>
                <a:gd name="T60" fmla="*/ 283 w 692"/>
                <a:gd name="T61" fmla="*/ 183 h 622"/>
                <a:gd name="T62" fmla="*/ 278 w 692"/>
                <a:gd name="T63" fmla="*/ 139 h 622"/>
                <a:gd name="T64" fmla="*/ 269 w 692"/>
                <a:gd name="T65" fmla="*/ 87 h 622"/>
                <a:gd name="T66" fmla="*/ 274 w 692"/>
                <a:gd name="T67" fmla="*/ 78 h 622"/>
                <a:gd name="T68" fmla="*/ 300 w 692"/>
                <a:gd name="T69" fmla="*/ 52 h 622"/>
                <a:gd name="T70" fmla="*/ 304 w 692"/>
                <a:gd name="T71" fmla="*/ 22 h 622"/>
                <a:gd name="T72" fmla="*/ 300 w 692"/>
                <a:gd name="T73" fmla="*/ 0 h 622"/>
                <a:gd name="T74" fmla="*/ 417 w 692"/>
                <a:gd name="T75" fmla="*/ 96 h 622"/>
                <a:gd name="T76" fmla="*/ 422 w 692"/>
                <a:gd name="T77" fmla="*/ 117 h 622"/>
                <a:gd name="T78" fmla="*/ 435 w 692"/>
                <a:gd name="T79" fmla="*/ 170 h 622"/>
                <a:gd name="T80" fmla="*/ 444 w 692"/>
                <a:gd name="T81" fmla="*/ 183 h 622"/>
                <a:gd name="T82" fmla="*/ 452 w 692"/>
                <a:gd name="T83" fmla="*/ 174 h 622"/>
                <a:gd name="T84" fmla="*/ 465 w 692"/>
                <a:gd name="T85" fmla="*/ 148 h 622"/>
                <a:gd name="T86" fmla="*/ 478 w 692"/>
                <a:gd name="T87" fmla="*/ 139 h 622"/>
                <a:gd name="T88" fmla="*/ 505 w 692"/>
                <a:gd name="T89" fmla="*/ 148 h 622"/>
                <a:gd name="T90" fmla="*/ 526 w 692"/>
                <a:gd name="T91" fmla="*/ 170 h 622"/>
                <a:gd name="T92" fmla="*/ 544 w 692"/>
                <a:gd name="T93" fmla="*/ 309 h 622"/>
                <a:gd name="T94" fmla="*/ 583 w 692"/>
                <a:gd name="T95" fmla="*/ 370 h 622"/>
                <a:gd name="T96" fmla="*/ 600 w 692"/>
                <a:gd name="T97" fmla="*/ 396 h 622"/>
                <a:gd name="T98" fmla="*/ 613 w 692"/>
                <a:gd name="T99" fmla="*/ 461 h 622"/>
                <a:gd name="T100" fmla="*/ 639 w 692"/>
                <a:gd name="T101" fmla="*/ 505 h 622"/>
                <a:gd name="T102" fmla="*/ 679 w 692"/>
                <a:gd name="T103" fmla="*/ 535 h 622"/>
                <a:gd name="T104" fmla="*/ 692 w 692"/>
                <a:gd name="T105" fmla="*/ 548 h 622"/>
                <a:gd name="T106" fmla="*/ 670 w 692"/>
                <a:gd name="T107" fmla="*/ 548 h 622"/>
                <a:gd name="T108" fmla="*/ 583 w 692"/>
                <a:gd name="T109" fmla="*/ 566 h 622"/>
                <a:gd name="T110" fmla="*/ 526 w 692"/>
                <a:gd name="T111" fmla="*/ 587 h 622"/>
                <a:gd name="T112" fmla="*/ 509 w 692"/>
                <a:gd name="T113" fmla="*/ 601 h 6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2" h="622">
                  <a:moveTo>
                    <a:pt x="509" y="601"/>
                  </a:moveTo>
                  <a:lnTo>
                    <a:pt x="431" y="500"/>
                  </a:lnTo>
                  <a:lnTo>
                    <a:pt x="370" y="492"/>
                  </a:lnTo>
                  <a:lnTo>
                    <a:pt x="326" y="487"/>
                  </a:lnTo>
                  <a:lnTo>
                    <a:pt x="309" y="492"/>
                  </a:lnTo>
                  <a:lnTo>
                    <a:pt x="296" y="496"/>
                  </a:lnTo>
                  <a:lnTo>
                    <a:pt x="265" y="518"/>
                  </a:lnTo>
                  <a:lnTo>
                    <a:pt x="248" y="527"/>
                  </a:lnTo>
                  <a:lnTo>
                    <a:pt x="222" y="531"/>
                  </a:lnTo>
                  <a:lnTo>
                    <a:pt x="204" y="535"/>
                  </a:lnTo>
                  <a:lnTo>
                    <a:pt x="187" y="540"/>
                  </a:lnTo>
                  <a:lnTo>
                    <a:pt x="178" y="548"/>
                  </a:lnTo>
                  <a:lnTo>
                    <a:pt x="165" y="566"/>
                  </a:lnTo>
                  <a:lnTo>
                    <a:pt x="161" y="574"/>
                  </a:lnTo>
                  <a:lnTo>
                    <a:pt x="152" y="605"/>
                  </a:lnTo>
                  <a:lnTo>
                    <a:pt x="143" y="618"/>
                  </a:lnTo>
                  <a:lnTo>
                    <a:pt x="135" y="622"/>
                  </a:lnTo>
                  <a:lnTo>
                    <a:pt x="126" y="622"/>
                  </a:lnTo>
                  <a:lnTo>
                    <a:pt x="117" y="609"/>
                  </a:lnTo>
                  <a:lnTo>
                    <a:pt x="113" y="596"/>
                  </a:lnTo>
                  <a:lnTo>
                    <a:pt x="104" y="583"/>
                  </a:lnTo>
                  <a:lnTo>
                    <a:pt x="95" y="574"/>
                  </a:lnTo>
                  <a:lnTo>
                    <a:pt x="87" y="574"/>
                  </a:lnTo>
                  <a:lnTo>
                    <a:pt x="78" y="579"/>
                  </a:lnTo>
                  <a:lnTo>
                    <a:pt x="65" y="587"/>
                  </a:lnTo>
                  <a:lnTo>
                    <a:pt x="61" y="596"/>
                  </a:lnTo>
                  <a:lnTo>
                    <a:pt x="30" y="609"/>
                  </a:lnTo>
                  <a:lnTo>
                    <a:pt x="21" y="609"/>
                  </a:lnTo>
                  <a:lnTo>
                    <a:pt x="13" y="609"/>
                  </a:lnTo>
                  <a:lnTo>
                    <a:pt x="8" y="605"/>
                  </a:lnTo>
                  <a:lnTo>
                    <a:pt x="4" y="601"/>
                  </a:lnTo>
                  <a:lnTo>
                    <a:pt x="0" y="583"/>
                  </a:lnTo>
                  <a:lnTo>
                    <a:pt x="0" y="566"/>
                  </a:lnTo>
                  <a:lnTo>
                    <a:pt x="0" y="548"/>
                  </a:lnTo>
                  <a:lnTo>
                    <a:pt x="4" y="531"/>
                  </a:lnTo>
                  <a:lnTo>
                    <a:pt x="4" y="527"/>
                  </a:lnTo>
                  <a:lnTo>
                    <a:pt x="30" y="527"/>
                  </a:lnTo>
                  <a:lnTo>
                    <a:pt x="61" y="522"/>
                  </a:lnTo>
                  <a:lnTo>
                    <a:pt x="91" y="513"/>
                  </a:lnTo>
                  <a:lnTo>
                    <a:pt x="152" y="444"/>
                  </a:lnTo>
                  <a:lnTo>
                    <a:pt x="235" y="409"/>
                  </a:lnTo>
                  <a:lnTo>
                    <a:pt x="248" y="405"/>
                  </a:lnTo>
                  <a:lnTo>
                    <a:pt x="261" y="392"/>
                  </a:lnTo>
                  <a:lnTo>
                    <a:pt x="269" y="374"/>
                  </a:lnTo>
                  <a:lnTo>
                    <a:pt x="283" y="352"/>
                  </a:lnTo>
                  <a:lnTo>
                    <a:pt x="291" y="331"/>
                  </a:lnTo>
                  <a:lnTo>
                    <a:pt x="291" y="300"/>
                  </a:lnTo>
                  <a:lnTo>
                    <a:pt x="283" y="274"/>
                  </a:lnTo>
                  <a:lnTo>
                    <a:pt x="269" y="239"/>
                  </a:lnTo>
                  <a:lnTo>
                    <a:pt x="274" y="231"/>
                  </a:lnTo>
                  <a:lnTo>
                    <a:pt x="283" y="200"/>
                  </a:lnTo>
                  <a:lnTo>
                    <a:pt x="283" y="183"/>
                  </a:lnTo>
                  <a:lnTo>
                    <a:pt x="283" y="161"/>
                  </a:lnTo>
                  <a:lnTo>
                    <a:pt x="278" y="139"/>
                  </a:lnTo>
                  <a:lnTo>
                    <a:pt x="269" y="117"/>
                  </a:lnTo>
                  <a:lnTo>
                    <a:pt x="269" y="87"/>
                  </a:lnTo>
                  <a:lnTo>
                    <a:pt x="274" y="78"/>
                  </a:lnTo>
                  <a:lnTo>
                    <a:pt x="291" y="65"/>
                  </a:lnTo>
                  <a:lnTo>
                    <a:pt x="300" y="52"/>
                  </a:lnTo>
                  <a:lnTo>
                    <a:pt x="304" y="39"/>
                  </a:lnTo>
                  <a:lnTo>
                    <a:pt x="304" y="22"/>
                  </a:lnTo>
                  <a:lnTo>
                    <a:pt x="300" y="4"/>
                  </a:lnTo>
                  <a:lnTo>
                    <a:pt x="300" y="0"/>
                  </a:lnTo>
                  <a:lnTo>
                    <a:pt x="396" y="74"/>
                  </a:lnTo>
                  <a:lnTo>
                    <a:pt x="417" y="96"/>
                  </a:lnTo>
                  <a:lnTo>
                    <a:pt x="422" y="117"/>
                  </a:lnTo>
                  <a:lnTo>
                    <a:pt x="426" y="152"/>
                  </a:lnTo>
                  <a:lnTo>
                    <a:pt x="435" y="170"/>
                  </a:lnTo>
                  <a:lnTo>
                    <a:pt x="439" y="183"/>
                  </a:lnTo>
                  <a:lnTo>
                    <a:pt x="444" y="183"/>
                  </a:lnTo>
                  <a:lnTo>
                    <a:pt x="452" y="174"/>
                  </a:lnTo>
                  <a:lnTo>
                    <a:pt x="465" y="148"/>
                  </a:lnTo>
                  <a:lnTo>
                    <a:pt x="474" y="143"/>
                  </a:lnTo>
                  <a:lnTo>
                    <a:pt x="478" y="139"/>
                  </a:lnTo>
                  <a:lnTo>
                    <a:pt x="491" y="139"/>
                  </a:lnTo>
                  <a:lnTo>
                    <a:pt x="505" y="148"/>
                  </a:lnTo>
                  <a:lnTo>
                    <a:pt x="518" y="161"/>
                  </a:lnTo>
                  <a:lnTo>
                    <a:pt x="526" y="170"/>
                  </a:lnTo>
                  <a:lnTo>
                    <a:pt x="535" y="187"/>
                  </a:lnTo>
                  <a:lnTo>
                    <a:pt x="544" y="309"/>
                  </a:lnTo>
                  <a:lnTo>
                    <a:pt x="583" y="370"/>
                  </a:lnTo>
                  <a:lnTo>
                    <a:pt x="600" y="396"/>
                  </a:lnTo>
                  <a:lnTo>
                    <a:pt x="605" y="431"/>
                  </a:lnTo>
                  <a:lnTo>
                    <a:pt x="613" y="461"/>
                  </a:lnTo>
                  <a:lnTo>
                    <a:pt x="626" y="483"/>
                  </a:lnTo>
                  <a:lnTo>
                    <a:pt x="639" y="505"/>
                  </a:lnTo>
                  <a:lnTo>
                    <a:pt x="670" y="527"/>
                  </a:lnTo>
                  <a:lnTo>
                    <a:pt x="679" y="535"/>
                  </a:lnTo>
                  <a:lnTo>
                    <a:pt x="692" y="544"/>
                  </a:lnTo>
                  <a:lnTo>
                    <a:pt x="692" y="548"/>
                  </a:lnTo>
                  <a:lnTo>
                    <a:pt x="670" y="548"/>
                  </a:lnTo>
                  <a:lnTo>
                    <a:pt x="613" y="557"/>
                  </a:lnTo>
                  <a:lnTo>
                    <a:pt x="583" y="566"/>
                  </a:lnTo>
                  <a:lnTo>
                    <a:pt x="552" y="574"/>
                  </a:lnTo>
                  <a:lnTo>
                    <a:pt x="526" y="587"/>
                  </a:lnTo>
                  <a:lnTo>
                    <a:pt x="509" y="601"/>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56" name="Freeform 102"/>
            <p:cNvSpPr>
              <a:spLocks/>
            </p:cNvSpPr>
            <p:nvPr/>
          </p:nvSpPr>
          <p:spPr bwMode="auto">
            <a:xfrm>
              <a:off x="4186238" y="4094163"/>
              <a:ext cx="296862" cy="90488"/>
            </a:xfrm>
            <a:custGeom>
              <a:avLst/>
              <a:gdLst>
                <a:gd name="T0" fmla="*/ 187 w 187"/>
                <a:gd name="T1" fmla="*/ 0 h 57"/>
                <a:gd name="T2" fmla="*/ 187 w 187"/>
                <a:gd name="T3" fmla="*/ 0 h 57"/>
                <a:gd name="T4" fmla="*/ 161 w 187"/>
                <a:gd name="T5" fmla="*/ 4 h 57"/>
                <a:gd name="T6" fmla="*/ 104 w 187"/>
                <a:gd name="T7" fmla="*/ 13 h 57"/>
                <a:gd name="T8" fmla="*/ 74 w 187"/>
                <a:gd name="T9" fmla="*/ 22 h 57"/>
                <a:gd name="T10" fmla="*/ 43 w 187"/>
                <a:gd name="T11" fmla="*/ 30 h 57"/>
                <a:gd name="T12" fmla="*/ 17 w 187"/>
                <a:gd name="T13" fmla="*/ 43 h 57"/>
                <a:gd name="T14" fmla="*/ 0 w 187"/>
                <a:gd name="T15" fmla="*/ 57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 h="57">
                  <a:moveTo>
                    <a:pt x="187" y="0"/>
                  </a:moveTo>
                  <a:lnTo>
                    <a:pt x="187" y="0"/>
                  </a:lnTo>
                  <a:lnTo>
                    <a:pt x="161" y="4"/>
                  </a:lnTo>
                  <a:lnTo>
                    <a:pt x="104" y="13"/>
                  </a:lnTo>
                  <a:lnTo>
                    <a:pt x="74" y="22"/>
                  </a:lnTo>
                  <a:lnTo>
                    <a:pt x="43" y="30"/>
                  </a:lnTo>
                  <a:lnTo>
                    <a:pt x="17" y="43"/>
                  </a:lnTo>
                  <a:lnTo>
                    <a:pt x="0" y="57"/>
                  </a:lnTo>
                </a:path>
              </a:pathLst>
            </a:custGeom>
            <a:noFill/>
            <a:ln w="26988">
              <a:solidFill>
                <a:srgbClr val="59BDE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57" name="Freeform 103"/>
            <p:cNvSpPr>
              <a:spLocks/>
            </p:cNvSpPr>
            <p:nvPr/>
          </p:nvSpPr>
          <p:spPr bwMode="auto">
            <a:xfrm>
              <a:off x="4048125" y="3063875"/>
              <a:ext cx="41275" cy="49213"/>
            </a:xfrm>
            <a:custGeom>
              <a:avLst/>
              <a:gdLst>
                <a:gd name="T0" fmla="*/ 26 w 26"/>
                <a:gd name="T1" fmla="*/ 13 h 31"/>
                <a:gd name="T2" fmla="*/ 26 w 26"/>
                <a:gd name="T3" fmla="*/ 13 h 31"/>
                <a:gd name="T4" fmla="*/ 22 w 26"/>
                <a:gd name="T5" fmla="*/ 27 h 31"/>
                <a:gd name="T6" fmla="*/ 13 w 26"/>
                <a:gd name="T7" fmla="*/ 31 h 31"/>
                <a:gd name="T8" fmla="*/ 13 w 26"/>
                <a:gd name="T9" fmla="*/ 31 h 31"/>
                <a:gd name="T10" fmla="*/ 4 w 26"/>
                <a:gd name="T11" fmla="*/ 27 h 31"/>
                <a:gd name="T12" fmla="*/ 0 w 26"/>
                <a:gd name="T13" fmla="*/ 13 h 31"/>
                <a:gd name="T14" fmla="*/ 0 w 26"/>
                <a:gd name="T15" fmla="*/ 13 h 31"/>
                <a:gd name="T16" fmla="*/ 4 w 26"/>
                <a:gd name="T17" fmla="*/ 5 h 31"/>
                <a:gd name="T18" fmla="*/ 13 w 26"/>
                <a:gd name="T19" fmla="*/ 0 h 31"/>
                <a:gd name="T20" fmla="*/ 13 w 26"/>
                <a:gd name="T21" fmla="*/ 0 h 31"/>
                <a:gd name="T22" fmla="*/ 22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2" y="27"/>
                  </a:lnTo>
                  <a:lnTo>
                    <a:pt x="13" y="31"/>
                  </a:lnTo>
                  <a:lnTo>
                    <a:pt x="4" y="27"/>
                  </a:lnTo>
                  <a:lnTo>
                    <a:pt x="0" y="13"/>
                  </a:lnTo>
                  <a:lnTo>
                    <a:pt x="4" y="5"/>
                  </a:lnTo>
                  <a:lnTo>
                    <a:pt x="13" y="0"/>
                  </a:lnTo>
                  <a:lnTo>
                    <a:pt x="22"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58" name="Freeform 104"/>
            <p:cNvSpPr>
              <a:spLocks/>
            </p:cNvSpPr>
            <p:nvPr/>
          </p:nvSpPr>
          <p:spPr bwMode="auto">
            <a:xfrm>
              <a:off x="4019550" y="3036888"/>
              <a:ext cx="104775" cy="103188"/>
            </a:xfrm>
            <a:custGeom>
              <a:avLst/>
              <a:gdLst>
                <a:gd name="T0" fmla="*/ 66 w 66"/>
                <a:gd name="T1" fmla="*/ 30 h 65"/>
                <a:gd name="T2" fmla="*/ 66 w 66"/>
                <a:gd name="T3" fmla="*/ 30 h 65"/>
                <a:gd name="T4" fmla="*/ 61 w 66"/>
                <a:gd name="T5" fmla="*/ 44 h 65"/>
                <a:gd name="T6" fmla="*/ 53 w 66"/>
                <a:gd name="T7" fmla="*/ 57 h 65"/>
                <a:gd name="T8" fmla="*/ 44 w 66"/>
                <a:gd name="T9" fmla="*/ 61 h 65"/>
                <a:gd name="T10" fmla="*/ 31 w 66"/>
                <a:gd name="T11" fmla="*/ 65 h 65"/>
                <a:gd name="T12" fmla="*/ 31 w 66"/>
                <a:gd name="T13" fmla="*/ 65 h 65"/>
                <a:gd name="T14" fmla="*/ 18 w 66"/>
                <a:gd name="T15" fmla="*/ 61 h 65"/>
                <a:gd name="T16" fmla="*/ 9 w 66"/>
                <a:gd name="T17" fmla="*/ 57 h 65"/>
                <a:gd name="T18" fmla="*/ 0 w 66"/>
                <a:gd name="T19" fmla="*/ 44 h 65"/>
                <a:gd name="T20" fmla="*/ 0 w 66"/>
                <a:gd name="T21" fmla="*/ 30 h 65"/>
                <a:gd name="T22" fmla="*/ 0 w 66"/>
                <a:gd name="T23" fmla="*/ 30 h 65"/>
                <a:gd name="T24" fmla="*/ 0 w 66"/>
                <a:gd name="T25" fmla="*/ 17 h 65"/>
                <a:gd name="T26" fmla="*/ 9 w 66"/>
                <a:gd name="T27" fmla="*/ 9 h 65"/>
                <a:gd name="T28" fmla="*/ 18 w 66"/>
                <a:gd name="T29" fmla="*/ 0 h 65"/>
                <a:gd name="T30" fmla="*/ 31 w 66"/>
                <a:gd name="T31" fmla="*/ 0 h 65"/>
                <a:gd name="T32" fmla="*/ 31 w 66"/>
                <a:gd name="T33" fmla="*/ 0 h 65"/>
                <a:gd name="T34" fmla="*/ 44 w 66"/>
                <a:gd name="T35" fmla="*/ 0 h 65"/>
                <a:gd name="T36" fmla="*/ 53 w 66"/>
                <a:gd name="T37" fmla="*/ 9 h 65"/>
                <a:gd name="T38" fmla="*/ 61 w 66"/>
                <a:gd name="T39" fmla="*/ 17 h 65"/>
                <a:gd name="T40" fmla="*/ 66 w 66"/>
                <a:gd name="T41" fmla="*/ 30 h 65"/>
                <a:gd name="T42" fmla="*/ 66 w 66"/>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0"/>
                  </a:moveTo>
                  <a:lnTo>
                    <a:pt x="66" y="30"/>
                  </a:lnTo>
                  <a:lnTo>
                    <a:pt x="61" y="44"/>
                  </a:lnTo>
                  <a:lnTo>
                    <a:pt x="53" y="57"/>
                  </a:lnTo>
                  <a:lnTo>
                    <a:pt x="44" y="61"/>
                  </a:lnTo>
                  <a:lnTo>
                    <a:pt x="31" y="65"/>
                  </a:lnTo>
                  <a:lnTo>
                    <a:pt x="18" y="61"/>
                  </a:lnTo>
                  <a:lnTo>
                    <a:pt x="9" y="57"/>
                  </a:lnTo>
                  <a:lnTo>
                    <a:pt x="0" y="44"/>
                  </a:lnTo>
                  <a:lnTo>
                    <a:pt x="0" y="30"/>
                  </a:lnTo>
                  <a:lnTo>
                    <a:pt x="0" y="17"/>
                  </a:lnTo>
                  <a:lnTo>
                    <a:pt x="9" y="9"/>
                  </a:lnTo>
                  <a:lnTo>
                    <a:pt x="18" y="0"/>
                  </a:lnTo>
                  <a:lnTo>
                    <a:pt x="31" y="0"/>
                  </a:lnTo>
                  <a:lnTo>
                    <a:pt x="44" y="0"/>
                  </a:lnTo>
                  <a:lnTo>
                    <a:pt x="53" y="9"/>
                  </a:lnTo>
                  <a:lnTo>
                    <a:pt x="61" y="17"/>
                  </a:lnTo>
                  <a:lnTo>
                    <a:pt x="66" y="30"/>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59" name="Freeform 105"/>
            <p:cNvSpPr>
              <a:spLocks/>
            </p:cNvSpPr>
            <p:nvPr/>
          </p:nvSpPr>
          <p:spPr bwMode="auto">
            <a:xfrm>
              <a:off x="4289425" y="3603625"/>
              <a:ext cx="138112" cy="138113"/>
            </a:xfrm>
            <a:custGeom>
              <a:avLst/>
              <a:gdLst>
                <a:gd name="T0" fmla="*/ 87 w 87"/>
                <a:gd name="T1" fmla="*/ 43 h 87"/>
                <a:gd name="T2" fmla="*/ 87 w 87"/>
                <a:gd name="T3" fmla="*/ 43 h 87"/>
                <a:gd name="T4" fmla="*/ 83 w 87"/>
                <a:gd name="T5" fmla="*/ 61 h 87"/>
                <a:gd name="T6" fmla="*/ 74 w 87"/>
                <a:gd name="T7" fmla="*/ 74 h 87"/>
                <a:gd name="T8" fmla="*/ 61 w 87"/>
                <a:gd name="T9" fmla="*/ 83 h 87"/>
                <a:gd name="T10" fmla="*/ 44 w 87"/>
                <a:gd name="T11" fmla="*/ 87 h 87"/>
                <a:gd name="T12" fmla="*/ 44 w 87"/>
                <a:gd name="T13" fmla="*/ 87 h 87"/>
                <a:gd name="T14" fmla="*/ 31 w 87"/>
                <a:gd name="T15" fmla="*/ 87 h 87"/>
                <a:gd name="T16" fmla="*/ 13 w 87"/>
                <a:gd name="T17" fmla="*/ 74 h 87"/>
                <a:gd name="T18" fmla="*/ 5 w 87"/>
                <a:gd name="T19" fmla="*/ 61 h 87"/>
                <a:gd name="T20" fmla="*/ 0 w 87"/>
                <a:gd name="T21" fmla="*/ 48 h 87"/>
                <a:gd name="T22" fmla="*/ 0 w 87"/>
                <a:gd name="T23" fmla="*/ 48 h 87"/>
                <a:gd name="T24" fmla="*/ 5 w 87"/>
                <a:gd name="T25" fmla="*/ 30 h 87"/>
                <a:gd name="T26" fmla="*/ 13 w 87"/>
                <a:gd name="T27" fmla="*/ 13 h 87"/>
                <a:gd name="T28" fmla="*/ 26 w 87"/>
                <a:gd name="T29" fmla="*/ 4 h 87"/>
                <a:gd name="T30" fmla="*/ 44 w 87"/>
                <a:gd name="T31" fmla="*/ 0 h 87"/>
                <a:gd name="T32" fmla="*/ 44 w 87"/>
                <a:gd name="T33" fmla="*/ 0 h 87"/>
                <a:gd name="T34" fmla="*/ 61 w 87"/>
                <a:gd name="T35" fmla="*/ 4 h 87"/>
                <a:gd name="T36" fmla="*/ 74 w 87"/>
                <a:gd name="T37" fmla="*/ 13 h 87"/>
                <a:gd name="T38" fmla="*/ 83 w 87"/>
                <a:gd name="T39" fmla="*/ 26 h 87"/>
                <a:gd name="T40" fmla="*/ 87 w 87"/>
                <a:gd name="T41" fmla="*/ 43 h 87"/>
                <a:gd name="T42" fmla="*/ 87 w 87"/>
                <a:gd name="T43" fmla="*/ 43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87">
                  <a:moveTo>
                    <a:pt x="87" y="43"/>
                  </a:moveTo>
                  <a:lnTo>
                    <a:pt x="87" y="43"/>
                  </a:lnTo>
                  <a:lnTo>
                    <a:pt x="83" y="61"/>
                  </a:lnTo>
                  <a:lnTo>
                    <a:pt x="74" y="74"/>
                  </a:lnTo>
                  <a:lnTo>
                    <a:pt x="61" y="83"/>
                  </a:lnTo>
                  <a:lnTo>
                    <a:pt x="44" y="87"/>
                  </a:lnTo>
                  <a:lnTo>
                    <a:pt x="31" y="87"/>
                  </a:lnTo>
                  <a:lnTo>
                    <a:pt x="13" y="74"/>
                  </a:lnTo>
                  <a:lnTo>
                    <a:pt x="5" y="61"/>
                  </a:lnTo>
                  <a:lnTo>
                    <a:pt x="0" y="48"/>
                  </a:lnTo>
                  <a:lnTo>
                    <a:pt x="5" y="30"/>
                  </a:lnTo>
                  <a:lnTo>
                    <a:pt x="13" y="13"/>
                  </a:lnTo>
                  <a:lnTo>
                    <a:pt x="26" y="4"/>
                  </a:lnTo>
                  <a:lnTo>
                    <a:pt x="44" y="0"/>
                  </a:lnTo>
                  <a:lnTo>
                    <a:pt x="61" y="4"/>
                  </a:lnTo>
                  <a:lnTo>
                    <a:pt x="74" y="13"/>
                  </a:lnTo>
                  <a:lnTo>
                    <a:pt x="83" y="26"/>
                  </a:lnTo>
                  <a:lnTo>
                    <a:pt x="87" y="43"/>
                  </a:lnTo>
                  <a:close/>
                </a:path>
              </a:pathLst>
            </a:custGeom>
            <a:noFill/>
            <a:ln w="269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60" name="Freeform 106"/>
            <p:cNvSpPr>
              <a:spLocks/>
            </p:cNvSpPr>
            <p:nvPr/>
          </p:nvSpPr>
          <p:spPr bwMode="auto">
            <a:xfrm>
              <a:off x="4330700" y="3644900"/>
              <a:ext cx="55562" cy="61913"/>
            </a:xfrm>
            <a:custGeom>
              <a:avLst/>
              <a:gdLst>
                <a:gd name="T0" fmla="*/ 35 w 35"/>
                <a:gd name="T1" fmla="*/ 17 h 39"/>
                <a:gd name="T2" fmla="*/ 35 w 35"/>
                <a:gd name="T3" fmla="*/ 17 h 39"/>
                <a:gd name="T4" fmla="*/ 35 w 35"/>
                <a:gd name="T5" fmla="*/ 26 h 39"/>
                <a:gd name="T6" fmla="*/ 31 w 35"/>
                <a:gd name="T7" fmla="*/ 30 h 39"/>
                <a:gd name="T8" fmla="*/ 26 w 35"/>
                <a:gd name="T9" fmla="*/ 35 h 39"/>
                <a:gd name="T10" fmla="*/ 18 w 35"/>
                <a:gd name="T11" fmla="*/ 39 h 39"/>
                <a:gd name="T12" fmla="*/ 18 w 35"/>
                <a:gd name="T13" fmla="*/ 39 h 39"/>
                <a:gd name="T14" fmla="*/ 13 w 35"/>
                <a:gd name="T15" fmla="*/ 35 h 39"/>
                <a:gd name="T16" fmla="*/ 5 w 35"/>
                <a:gd name="T17" fmla="*/ 30 h 39"/>
                <a:gd name="T18" fmla="*/ 0 w 35"/>
                <a:gd name="T19" fmla="*/ 26 h 39"/>
                <a:gd name="T20" fmla="*/ 0 w 35"/>
                <a:gd name="T21" fmla="*/ 17 h 39"/>
                <a:gd name="T22" fmla="*/ 0 w 35"/>
                <a:gd name="T23" fmla="*/ 17 h 39"/>
                <a:gd name="T24" fmla="*/ 0 w 35"/>
                <a:gd name="T25" fmla="*/ 13 h 39"/>
                <a:gd name="T26" fmla="*/ 5 w 35"/>
                <a:gd name="T27" fmla="*/ 4 h 39"/>
                <a:gd name="T28" fmla="*/ 9 w 35"/>
                <a:gd name="T29" fmla="*/ 0 h 39"/>
                <a:gd name="T30" fmla="*/ 18 w 35"/>
                <a:gd name="T31" fmla="*/ 0 h 39"/>
                <a:gd name="T32" fmla="*/ 18 w 35"/>
                <a:gd name="T33" fmla="*/ 0 h 39"/>
                <a:gd name="T34" fmla="*/ 26 w 35"/>
                <a:gd name="T35" fmla="*/ 0 h 39"/>
                <a:gd name="T36" fmla="*/ 31 w 35"/>
                <a:gd name="T37" fmla="*/ 4 h 39"/>
                <a:gd name="T38" fmla="*/ 35 w 35"/>
                <a:gd name="T39" fmla="*/ 9 h 39"/>
                <a:gd name="T40" fmla="*/ 35 w 35"/>
                <a:gd name="T41" fmla="*/ 17 h 39"/>
                <a:gd name="T42" fmla="*/ 35 w 35"/>
                <a:gd name="T43" fmla="*/ 1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 h="39">
                  <a:moveTo>
                    <a:pt x="35" y="17"/>
                  </a:moveTo>
                  <a:lnTo>
                    <a:pt x="35" y="17"/>
                  </a:lnTo>
                  <a:lnTo>
                    <a:pt x="35" y="26"/>
                  </a:lnTo>
                  <a:lnTo>
                    <a:pt x="31" y="30"/>
                  </a:lnTo>
                  <a:lnTo>
                    <a:pt x="26" y="35"/>
                  </a:lnTo>
                  <a:lnTo>
                    <a:pt x="18" y="39"/>
                  </a:lnTo>
                  <a:lnTo>
                    <a:pt x="13" y="35"/>
                  </a:lnTo>
                  <a:lnTo>
                    <a:pt x="5" y="30"/>
                  </a:lnTo>
                  <a:lnTo>
                    <a:pt x="0" y="26"/>
                  </a:lnTo>
                  <a:lnTo>
                    <a:pt x="0" y="17"/>
                  </a:lnTo>
                  <a:lnTo>
                    <a:pt x="0" y="13"/>
                  </a:lnTo>
                  <a:lnTo>
                    <a:pt x="5" y="4"/>
                  </a:lnTo>
                  <a:lnTo>
                    <a:pt x="9" y="0"/>
                  </a:lnTo>
                  <a:lnTo>
                    <a:pt x="18" y="0"/>
                  </a:lnTo>
                  <a:lnTo>
                    <a:pt x="26" y="0"/>
                  </a:lnTo>
                  <a:lnTo>
                    <a:pt x="31" y="4"/>
                  </a:lnTo>
                  <a:lnTo>
                    <a:pt x="35" y="9"/>
                  </a:lnTo>
                  <a:lnTo>
                    <a:pt x="35" y="17"/>
                  </a:lnTo>
                  <a:close/>
                </a:path>
              </a:pathLst>
            </a:custGeom>
            <a:noFill/>
            <a:ln w="269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61" name="Freeform 107"/>
            <p:cNvSpPr>
              <a:spLocks/>
            </p:cNvSpPr>
            <p:nvPr/>
          </p:nvSpPr>
          <p:spPr bwMode="auto">
            <a:xfrm>
              <a:off x="4221163" y="3292475"/>
              <a:ext cx="144462" cy="158750"/>
            </a:xfrm>
            <a:custGeom>
              <a:avLst/>
              <a:gdLst>
                <a:gd name="T0" fmla="*/ 48 w 91"/>
                <a:gd name="T1" fmla="*/ 17 h 100"/>
                <a:gd name="T2" fmla="*/ 13 w 91"/>
                <a:gd name="T3" fmla="*/ 17 h 100"/>
                <a:gd name="T4" fmla="*/ 13 w 91"/>
                <a:gd name="T5" fmla="*/ 48 h 100"/>
                <a:gd name="T6" fmla="*/ 13 w 91"/>
                <a:gd name="T7" fmla="*/ 48 h 100"/>
                <a:gd name="T8" fmla="*/ 8 w 91"/>
                <a:gd name="T9" fmla="*/ 74 h 100"/>
                <a:gd name="T10" fmla="*/ 0 w 91"/>
                <a:gd name="T11" fmla="*/ 91 h 100"/>
                <a:gd name="T12" fmla="*/ 0 w 91"/>
                <a:gd name="T13" fmla="*/ 91 h 100"/>
                <a:gd name="T14" fmla="*/ 13 w 91"/>
                <a:gd name="T15" fmla="*/ 100 h 100"/>
                <a:gd name="T16" fmla="*/ 13 w 91"/>
                <a:gd name="T17" fmla="*/ 100 h 100"/>
                <a:gd name="T18" fmla="*/ 21 w 91"/>
                <a:gd name="T19" fmla="*/ 78 h 100"/>
                <a:gd name="T20" fmla="*/ 26 w 91"/>
                <a:gd name="T21" fmla="*/ 57 h 100"/>
                <a:gd name="T22" fmla="*/ 26 w 91"/>
                <a:gd name="T23" fmla="*/ 30 h 100"/>
                <a:gd name="T24" fmla="*/ 91 w 91"/>
                <a:gd name="T25" fmla="*/ 30 h 100"/>
                <a:gd name="T26" fmla="*/ 91 w 91"/>
                <a:gd name="T27" fmla="*/ 17 h 100"/>
                <a:gd name="T28" fmla="*/ 56 w 91"/>
                <a:gd name="T29" fmla="*/ 17 h 100"/>
                <a:gd name="T30" fmla="*/ 65 w 91"/>
                <a:gd name="T31" fmla="*/ 17 h 100"/>
                <a:gd name="T32" fmla="*/ 65 w 91"/>
                <a:gd name="T33" fmla="*/ 17 h 100"/>
                <a:gd name="T34" fmla="*/ 61 w 91"/>
                <a:gd name="T35" fmla="*/ 0 h 100"/>
                <a:gd name="T36" fmla="*/ 43 w 91"/>
                <a:gd name="T37" fmla="*/ 4 h 100"/>
                <a:gd name="T38" fmla="*/ 43 w 91"/>
                <a:gd name="T39" fmla="*/ 4 h 100"/>
                <a:gd name="T40" fmla="*/ 48 w 91"/>
                <a:gd name="T41" fmla="*/ 17 h 100"/>
                <a:gd name="T42" fmla="*/ 48 w 91"/>
                <a:gd name="T43" fmla="*/ 17 h 100"/>
                <a:gd name="T44" fmla="*/ 48 w 91"/>
                <a:gd name="T45" fmla="*/ 1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00">
                  <a:moveTo>
                    <a:pt x="48" y="17"/>
                  </a:moveTo>
                  <a:lnTo>
                    <a:pt x="13" y="17"/>
                  </a:lnTo>
                  <a:lnTo>
                    <a:pt x="13" y="48"/>
                  </a:lnTo>
                  <a:lnTo>
                    <a:pt x="8" y="74"/>
                  </a:lnTo>
                  <a:lnTo>
                    <a:pt x="0" y="91"/>
                  </a:lnTo>
                  <a:lnTo>
                    <a:pt x="13" y="100"/>
                  </a:lnTo>
                  <a:lnTo>
                    <a:pt x="21" y="78"/>
                  </a:lnTo>
                  <a:lnTo>
                    <a:pt x="26" y="57"/>
                  </a:lnTo>
                  <a:lnTo>
                    <a:pt x="26" y="30"/>
                  </a:lnTo>
                  <a:lnTo>
                    <a:pt x="91" y="30"/>
                  </a:lnTo>
                  <a:lnTo>
                    <a:pt x="91" y="17"/>
                  </a:lnTo>
                  <a:lnTo>
                    <a:pt x="56" y="17"/>
                  </a:lnTo>
                  <a:lnTo>
                    <a:pt x="65" y="17"/>
                  </a:lnTo>
                  <a:lnTo>
                    <a:pt x="61" y="0"/>
                  </a:lnTo>
                  <a:lnTo>
                    <a:pt x="43" y="4"/>
                  </a:lnTo>
                  <a:lnTo>
                    <a:pt x="4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2" name="Freeform 108"/>
            <p:cNvSpPr>
              <a:spLocks noEditPoints="1"/>
            </p:cNvSpPr>
            <p:nvPr/>
          </p:nvSpPr>
          <p:spPr bwMode="auto">
            <a:xfrm>
              <a:off x="4392613" y="3298825"/>
              <a:ext cx="139700" cy="146050"/>
            </a:xfrm>
            <a:custGeom>
              <a:avLst/>
              <a:gdLst>
                <a:gd name="T0" fmla="*/ 66 w 88"/>
                <a:gd name="T1" fmla="*/ 22 h 92"/>
                <a:gd name="T2" fmla="*/ 57 w 88"/>
                <a:gd name="T3" fmla="*/ 13 h 92"/>
                <a:gd name="T4" fmla="*/ 57 w 88"/>
                <a:gd name="T5" fmla="*/ 9 h 92"/>
                <a:gd name="T6" fmla="*/ 57 w 88"/>
                <a:gd name="T7" fmla="*/ 5 h 92"/>
                <a:gd name="T8" fmla="*/ 57 w 88"/>
                <a:gd name="T9" fmla="*/ 5 h 92"/>
                <a:gd name="T10" fmla="*/ 44 w 88"/>
                <a:gd name="T11" fmla="*/ 5 h 92"/>
                <a:gd name="T12" fmla="*/ 44 w 88"/>
                <a:gd name="T13" fmla="*/ 44 h 92"/>
                <a:gd name="T14" fmla="*/ 40 w 88"/>
                <a:gd name="T15" fmla="*/ 22 h 92"/>
                <a:gd name="T16" fmla="*/ 31 w 88"/>
                <a:gd name="T17" fmla="*/ 9 h 92"/>
                <a:gd name="T18" fmla="*/ 31 w 88"/>
                <a:gd name="T19" fmla="*/ 5 h 92"/>
                <a:gd name="T20" fmla="*/ 31 w 88"/>
                <a:gd name="T21" fmla="*/ 0 h 92"/>
                <a:gd name="T22" fmla="*/ 31 w 88"/>
                <a:gd name="T23" fmla="*/ 0 h 92"/>
                <a:gd name="T24" fmla="*/ 18 w 88"/>
                <a:gd name="T25" fmla="*/ 0 h 92"/>
                <a:gd name="T26" fmla="*/ 18 w 88"/>
                <a:gd name="T27" fmla="*/ 53 h 92"/>
                <a:gd name="T28" fmla="*/ 14 w 88"/>
                <a:gd name="T29" fmla="*/ 74 h 92"/>
                <a:gd name="T30" fmla="*/ 0 w 88"/>
                <a:gd name="T31" fmla="*/ 87 h 92"/>
                <a:gd name="T32" fmla="*/ 14 w 88"/>
                <a:gd name="T33" fmla="*/ 92 h 92"/>
                <a:gd name="T34" fmla="*/ 22 w 88"/>
                <a:gd name="T35" fmla="*/ 83 h 92"/>
                <a:gd name="T36" fmla="*/ 27 w 88"/>
                <a:gd name="T37" fmla="*/ 70 h 92"/>
                <a:gd name="T38" fmla="*/ 31 w 88"/>
                <a:gd name="T39" fmla="*/ 31 h 92"/>
                <a:gd name="T40" fmla="*/ 35 w 88"/>
                <a:gd name="T41" fmla="*/ 57 h 92"/>
                <a:gd name="T42" fmla="*/ 40 w 88"/>
                <a:gd name="T43" fmla="*/ 57 h 92"/>
                <a:gd name="T44" fmla="*/ 44 w 88"/>
                <a:gd name="T45" fmla="*/ 57 h 92"/>
                <a:gd name="T46" fmla="*/ 57 w 88"/>
                <a:gd name="T47" fmla="*/ 87 h 92"/>
                <a:gd name="T48" fmla="*/ 57 w 88"/>
                <a:gd name="T49" fmla="*/ 31 h 92"/>
                <a:gd name="T50" fmla="*/ 61 w 88"/>
                <a:gd name="T51" fmla="*/ 57 h 92"/>
                <a:gd name="T52" fmla="*/ 74 w 88"/>
                <a:gd name="T53" fmla="*/ 92 h 92"/>
                <a:gd name="T54" fmla="*/ 88 w 88"/>
                <a:gd name="T55" fmla="*/ 9 h 92"/>
                <a:gd name="T56" fmla="*/ 88 w 88"/>
                <a:gd name="T57" fmla="*/ 5 h 92"/>
                <a:gd name="T58" fmla="*/ 88 w 88"/>
                <a:gd name="T59" fmla="*/ 0 h 92"/>
                <a:gd name="T60" fmla="*/ 83 w 88"/>
                <a:gd name="T61" fmla="*/ 0 h 92"/>
                <a:gd name="T62" fmla="*/ 74 w 88"/>
                <a:gd name="T63" fmla="*/ 0 h 92"/>
                <a:gd name="T64" fmla="*/ 74 w 88"/>
                <a:gd name="T65" fmla="*/ 48 h 92"/>
                <a:gd name="T66" fmla="*/ 66 w 88"/>
                <a:gd name="T67" fmla="*/ 22 h 92"/>
                <a:gd name="T68" fmla="*/ 14 w 88"/>
                <a:gd name="T69" fmla="*/ 44 h 92"/>
                <a:gd name="T70" fmla="*/ 18 w 88"/>
                <a:gd name="T71" fmla="*/ 26 h 92"/>
                <a:gd name="T72" fmla="*/ 5 w 88"/>
                <a:gd name="T73" fmla="*/ 22 h 92"/>
                <a:gd name="T74" fmla="*/ 5 w 88"/>
                <a:gd name="T75" fmla="*/ 26 h 92"/>
                <a:gd name="T76" fmla="*/ 0 w 88"/>
                <a:gd name="T77" fmla="*/ 57 h 92"/>
                <a:gd name="T78" fmla="*/ 9 w 88"/>
                <a:gd name="T79" fmla="*/ 57 h 92"/>
                <a:gd name="T80" fmla="*/ 14 w 88"/>
                <a:gd name="T81" fmla="*/ 44 h 92"/>
                <a:gd name="T82" fmla="*/ 14 w 88"/>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 h="92">
                  <a:moveTo>
                    <a:pt x="66" y="22"/>
                  </a:moveTo>
                  <a:lnTo>
                    <a:pt x="66" y="22"/>
                  </a:lnTo>
                  <a:lnTo>
                    <a:pt x="57" y="26"/>
                  </a:lnTo>
                  <a:lnTo>
                    <a:pt x="57" y="13"/>
                  </a:lnTo>
                  <a:lnTo>
                    <a:pt x="57" y="9"/>
                  </a:lnTo>
                  <a:lnTo>
                    <a:pt x="57" y="5"/>
                  </a:lnTo>
                  <a:lnTo>
                    <a:pt x="44" y="5"/>
                  </a:lnTo>
                  <a:lnTo>
                    <a:pt x="44" y="44"/>
                  </a:lnTo>
                  <a:lnTo>
                    <a:pt x="40" y="22"/>
                  </a:lnTo>
                  <a:lnTo>
                    <a:pt x="31" y="26"/>
                  </a:lnTo>
                  <a:lnTo>
                    <a:pt x="31" y="9"/>
                  </a:lnTo>
                  <a:lnTo>
                    <a:pt x="31" y="5"/>
                  </a:lnTo>
                  <a:lnTo>
                    <a:pt x="31" y="0"/>
                  </a:lnTo>
                  <a:lnTo>
                    <a:pt x="18" y="0"/>
                  </a:lnTo>
                  <a:lnTo>
                    <a:pt x="18" y="53"/>
                  </a:lnTo>
                  <a:lnTo>
                    <a:pt x="18" y="61"/>
                  </a:lnTo>
                  <a:lnTo>
                    <a:pt x="14" y="74"/>
                  </a:lnTo>
                  <a:lnTo>
                    <a:pt x="0" y="87"/>
                  </a:lnTo>
                  <a:lnTo>
                    <a:pt x="14" y="92"/>
                  </a:lnTo>
                  <a:lnTo>
                    <a:pt x="22" y="83"/>
                  </a:lnTo>
                  <a:lnTo>
                    <a:pt x="27" y="70"/>
                  </a:lnTo>
                  <a:lnTo>
                    <a:pt x="31" y="48"/>
                  </a:lnTo>
                  <a:lnTo>
                    <a:pt x="31" y="31"/>
                  </a:lnTo>
                  <a:lnTo>
                    <a:pt x="35" y="57"/>
                  </a:lnTo>
                  <a:lnTo>
                    <a:pt x="40" y="57"/>
                  </a:lnTo>
                  <a:lnTo>
                    <a:pt x="44" y="57"/>
                  </a:lnTo>
                  <a:lnTo>
                    <a:pt x="44" y="87"/>
                  </a:lnTo>
                  <a:lnTo>
                    <a:pt x="57" y="87"/>
                  </a:lnTo>
                  <a:lnTo>
                    <a:pt x="57" y="31"/>
                  </a:lnTo>
                  <a:lnTo>
                    <a:pt x="61" y="57"/>
                  </a:lnTo>
                  <a:lnTo>
                    <a:pt x="74" y="57"/>
                  </a:lnTo>
                  <a:lnTo>
                    <a:pt x="74" y="92"/>
                  </a:lnTo>
                  <a:lnTo>
                    <a:pt x="88" y="92"/>
                  </a:lnTo>
                  <a:lnTo>
                    <a:pt x="88" y="9"/>
                  </a:lnTo>
                  <a:lnTo>
                    <a:pt x="88" y="5"/>
                  </a:lnTo>
                  <a:lnTo>
                    <a:pt x="88" y="0"/>
                  </a:lnTo>
                  <a:lnTo>
                    <a:pt x="83" y="0"/>
                  </a:lnTo>
                  <a:lnTo>
                    <a:pt x="74" y="0"/>
                  </a:lnTo>
                  <a:lnTo>
                    <a:pt x="74" y="48"/>
                  </a:lnTo>
                  <a:lnTo>
                    <a:pt x="66" y="22"/>
                  </a:lnTo>
                  <a:close/>
                  <a:moveTo>
                    <a:pt x="14" y="44"/>
                  </a:moveTo>
                  <a:lnTo>
                    <a:pt x="14" y="44"/>
                  </a:lnTo>
                  <a:lnTo>
                    <a:pt x="18" y="26"/>
                  </a:lnTo>
                  <a:lnTo>
                    <a:pt x="5" y="22"/>
                  </a:lnTo>
                  <a:lnTo>
                    <a:pt x="5" y="26"/>
                  </a:lnTo>
                  <a:lnTo>
                    <a:pt x="0" y="57"/>
                  </a:lnTo>
                  <a:lnTo>
                    <a:pt x="9" y="57"/>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3" name="Freeform 109"/>
            <p:cNvSpPr>
              <a:spLocks/>
            </p:cNvSpPr>
            <p:nvPr/>
          </p:nvSpPr>
          <p:spPr bwMode="auto">
            <a:xfrm>
              <a:off x="4559300" y="3298825"/>
              <a:ext cx="144462" cy="146050"/>
            </a:xfrm>
            <a:custGeom>
              <a:avLst/>
              <a:gdLst>
                <a:gd name="T0" fmla="*/ 56 w 91"/>
                <a:gd name="T1" fmla="*/ 13 h 92"/>
                <a:gd name="T2" fmla="*/ 56 w 91"/>
                <a:gd name="T3" fmla="*/ 13 h 92"/>
                <a:gd name="T4" fmla="*/ 52 w 91"/>
                <a:gd name="T5" fmla="*/ 9 h 92"/>
                <a:gd name="T6" fmla="*/ 52 w 91"/>
                <a:gd name="T7" fmla="*/ 9 h 92"/>
                <a:gd name="T8" fmla="*/ 52 w 91"/>
                <a:gd name="T9" fmla="*/ 0 h 92"/>
                <a:gd name="T10" fmla="*/ 52 w 91"/>
                <a:gd name="T11" fmla="*/ 0 h 92"/>
                <a:gd name="T12" fmla="*/ 43 w 91"/>
                <a:gd name="T13" fmla="*/ 0 h 92"/>
                <a:gd name="T14" fmla="*/ 43 w 91"/>
                <a:gd name="T15" fmla="*/ 0 h 92"/>
                <a:gd name="T16" fmla="*/ 35 w 91"/>
                <a:gd name="T17" fmla="*/ 0 h 92"/>
                <a:gd name="T18" fmla="*/ 35 w 91"/>
                <a:gd name="T19" fmla="*/ 0 h 92"/>
                <a:gd name="T20" fmla="*/ 39 w 91"/>
                <a:gd name="T21" fmla="*/ 13 h 92"/>
                <a:gd name="T22" fmla="*/ 0 w 91"/>
                <a:gd name="T23" fmla="*/ 13 h 92"/>
                <a:gd name="T24" fmla="*/ 0 w 91"/>
                <a:gd name="T25" fmla="*/ 26 h 92"/>
                <a:gd name="T26" fmla="*/ 39 w 91"/>
                <a:gd name="T27" fmla="*/ 26 h 92"/>
                <a:gd name="T28" fmla="*/ 39 w 91"/>
                <a:gd name="T29" fmla="*/ 35 h 92"/>
                <a:gd name="T30" fmla="*/ 13 w 91"/>
                <a:gd name="T31" fmla="*/ 35 h 92"/>
                <a:gd name="T32" fmla="*/ 13 w 91"/>
                <a:gd name="T33" fmla="*/ 83 h 92"/>
                <a:gd name="T34" fmla="*/ 26 w 91"/>
                <a:gd name="T35" fmla="*/ 83 h 92"/>
                <a:gd name="T36" fmla="*/ 26 w 91"/>
                <a:gd name="T37" fmla="*/ 48 h 92"/>
                <a:gd name="T38" fmla="*/ 39 w 91"/>
                <a:gd name="T39" fmla="*/ 48 h 92"/>
                <a:gd name="T40" fmla="*/ 39 w 91"/>
                <a:gd name="T41" fmla="*/ 92 h 92"/>
                <a:gd name="T42" fmla="*/ 52 w 91"/>
                <a:gd name="T43" fmla="*/ 92 h 92"/>
                <a:gd name="T44" fmla="*/ 52 w 91"/>
                <a:gd name="T45" fmla="*/ 48 h 92"/>
                <a:gd name="T46" fmla="*/ 65 w 91"/>
                <a:gd name="T47" fmla="*/ 48 h 92"/>
                <a:gd name="T48" fmla="*/ 65 w 91"/>
                <a:gd name="T49" fmla="*/ 70 h 92"/>
                <a:gd name="T50" fmla="*/ 65 w 91"/>
                <a:gd name="T51" fmla="*/ 70 h 92"/>
                <a:gd name="T52" fmla="*/ 65 w 91"/>
                <a:gd name="T53" fmla="*/ 70 h 92"/>
                <a:gd name="T54" fmla="*/ 56 w 91"/>
                <a:gd name="T55" fmla="*/ 70 h 92"/>
                <a:gd name="T56" fmla="*/ 56 w 91"/>
                <a:gd name="T57" fmla="*/ 70 h 92"/>
                <a:gd name="T58" fmla="*/ 61 w 91"/>
                <a:gd name="T59" fmla="*/ 83 h 92"/>
                <a:gd name="T60" fmla="*/ 61 w 91"/>
                <a:gd name="T61" fmla="*/ 83 h 92"/>
                <a:gd name="T62" fmla="*/ 74 w 91"/>
                <a:gd name="T63" fmla="*/ 83 h 92"/>
                <a:gd name="T64" fmla="*/ 78 w 91"/>
                <a:gd name="T65" fmla="*/ 79 h 92"/>
                <a:gd name="T66" fmla="*/ 83 w 91"/>
                <a:gd name="T67" fmla="*/ 74 h 92"/>
                <a:gd name="T68" fmla="*/ 83 w 91"/>
                <a:gd name="T69" fmla="*/ 35 h 92"/>
                <a:gd name="T70" fmla="*/ 52 w 91"/>
                <a:gd name="T71" fmla="*/ 35 h 92"/>
                <a:gd name="T72" fmla="*/ 52 w 91"/>
                <a:gd name="T73" fmla="*/ 26 h 92"/>
                <a:gd name="T74" fmla="*/ 91 w 91"/>
                <a:gd name="T75" fmla="*/ 26 h 92"/>
                <a:gd name="T76" fmla="*/ 91 w 91"/>
                <a:gd name="T77" fmla="*/ 13 h 92"/>
                <a:gd name="T78" fmla="*/ 43 w 91"/>
                <a:gd name="T79" fmla="*/ 13 h 92"/>
                <a:gd name="T80" fmla="*/ 43 w 91"/>
                <a:gd name="T81" fmla="*/ 13 h 92"/>
                <a:gd name="T82" fmla="*/ 56 w 91"/>
                <a:gd name="T83" fmla="*/ 13 h 92"/>
                <a:gd name="T84" fmla="*/ 56 w 91"/>
                <a:gd name="T85" fmla="*/ 13 h 92"/>
                <a:gd name="T86" fmla="*/ 56 w 91"/>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3"/>
                  </a:moveTo>
                  <a:lnTo>
                    <a:pt x="56" y="13"/>
                  </a:lnTo>
                  <a:lnTo>
                    <a:pt x="52" y="9"/>
                  </a:lnTo>
                  <a:lnTo>
                    <a:pt x="52" y="0"/>
                  </a:lnTo>
                  <a:lnTo>
                    <a:pt x="43" y="0"/>
                  </a:lnTo>
                  <a:lnTo>
                    <a:pt x="35" y="0"/>
                  </a:lnTo>
                  <a:lnTo>
                    <a:pt x="39" y="13"/>
                  </a:lnTo>
                  <a:lnTo>
                    <a:pt x="0" y="13"/>
                  </a:lnTo>
                  <a:lnTo>
                    <a:pt x="0" y="26"/>
                  </a:lnTo>
                  <a:lnTo>
                    <a:pt x="39" y="26"/>
                  </a:lnTo>
                  <a:lnTo>
                    <a:pt x="39" y="35"/>
                  </a:lnTo>
                  <a:lnTo>
                    <a:pt x="13" y="35"/>
                  </a:lnTo>
                  <a:lnTo>
                    <a:pt x="13" y="83"/>
                  </a:lnTo>
                  <a:lnTo>
                    <a:pt x="26" y="83"/>
                  </a:lnTo>
                  <a:lnTo>
                    <a:pt x="26" y="48"/>
                  </a:lnTo>
                  <a:lnTo>
                    <a:pt x="39" y="48"/>
                  </a:lnTo>
                  <a:lnTo>
                    <a:pt x="39" y="92"/>
                  </a:lnTo>
                  <a:lnTo>
                    <a:pt x="52" y="92"/>
                  </a:lnTo>
                  <a:lnTo>
                    <a:pt x="52" y="48"/>
                  </a:lnTo>
                  <a:lnTo>
                    <a:pt x="65" y="48"/>
                  </a:lnTo>
                  <a:lnTo>
                    <a:pt x="65" y="70"/>
                  </a:lnTo>
                  <a:lnTo>
                    <a:pt x="56" y="70"/>
                  </a:lnTo>
                  <a:lnTo>
                    <a:pt x="61" y="83"/>
                  </a:lnTo>
                  <a:lnTo>
                    <a:pt x="74" y="83"/>
                  </a:lnTo>
                  <a:lnTo>
                    <a:pt x="78" y="79"/>
                  </a:lnTo>
                  <a:lnTo>
                    <a:pt x="83" y="74"/>
                  </a:lnTo>
                  <a:lnTo>
                    <a:pt x="83" y="35"/>
                  </a:lnTo>
                  <a:lnTo>
                    <a:pt x="52" y="35"/>
                  </a:lnTo>
                  <a:lnTo>
                    <a:pt x="52" y="26"/>
                  </a:lnTo>
                  <a:lnTo>
                    <a:pt x="91" y="26"/>
                  </a:lnTo>
                  <a:lnTo>
                    <a:pt x="91" y="13"/>
                  </a:lnTo>
                  <a:lnTo>
                    <a:pt x="43" y="13"/>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4" name="Freeform 110"/>
            <p:cNvSpPr>
              <a:spLocks noEditPoints="1"/>
            </p:cNvSpPr>
            <p:nvPr/>
          </p:nvSpPr>
          <p:spPr bwMode="auto">
            <a:xfrm>
              <a:off x="3751263" y="2670175"/>
              <a:ext cx="158750" cy="152400"/>
            </a:xfrm>
            <a:custGeom>
              <a:avLst/>
              <a:gdLst>
                <a:gd name="T0" fmla="*/ 26 w 100"/>
                <a:gd name="T1" fmla="*/ 22 h 96"/>
                <a:gd name="T2" fmla="*/ 34 w 100"/>
                <a:gd name="T3" fmla="*/ 13 h 96"/>
                <a:gd name="T4" fmla="*/ 21 w 100"/>
                <a:gd name="T5" fmla="*/ 5 h 96"/>
                <a:gd name="T6" fmla="*/ 17 w 100"/>
                <a:gd name="T7" fmla="*/ 0 h 96"/>
                <a:gd name="T8" fmla="*/ 8 w 100"/>
                <a:gd name="T9" fmla="*/ 13 h 96"/>
                <a:gd name="T10" fmla="*/ 26 w 100"/>
                <a:gd name="T11" fmla="*/ 22 h 96"/>
                <a:gd name="T12" fmla="*/ 26 w 100"/>
                <a:gd name="T13" fmla="*/ 22 h 96"/>
                <a:gd name="T14" fmla="*/ 13 w 100"/>
                <a:gd name="T15" fmla="*/ 48 h 96"/>
                <a:gd name="T16" fmla="*/ 17 w 100"/>
                <a:gd name="T17" fmla="*/ 53 h 96"/>
                <a:gd name="T18" fmla="*/ 26 w 100"/>
                <a:gd name="T19" fmla="*/ 39 h 96"/>
                <a:gd name="T20" fmla="*/ 8 w 100"/>
                <a:gd name="T21" fmla="*/ 26 h 96"/>
                <a:gd name="T22" fmla="*/ 0 w 100"/>
                <a:gd name="T23" fmla="*/ 39 h 96"/>
                <a:gd name="T24" fmla="*/ 13 w 100"/>
                <a:gd name="T25" fmla="*/ 48 h 96"/>
                <a:gd name="T26" fmla="*/ 13 w 100"/>
                <a:gd name="T27" fmla="*/ 48 h 96"/>
                <a:gd name="T28" fmla="*/ 52 w 100"/>
                <a:gd name="T29" fmla="*/ 83 h 96"/>
                <a:gd name="T30" fmla="*/ 78 w 100"/>
                <a:gd name="T31" fmla="*/ 87 h 96"/>
                <a:gd name="T32" fmla="*/ 74 w 100"/>
                <a:gd name="T33" fmla="*/ 87 h 96"/>
                <a:gd name="T34" fmla="*/ 69 w 100"/>
                <a:gd name="T35" fmla="*/ 87 h 96"/>
                <a:gd name="T36" fmla="*/ 74 w 100"/>
                <a:gd name="T37" fmla="*/ 96 h 96"/>
                <a:gd name="T38" fmla="*/ 91 w 100"/>
                <a:gd name="T39" fmla="*/ 92 h 96"/>
                <a:gd name="T40" fmla="*/ 91 w 100"/>
                <a:gd name="T41" fmla="*/ 48 h 96"/>
                <a:gd name="T42" fmla="*/ 39 w 100"/>
                <a:gd name="T43" fmla="*/ 96 h 96"/>
                <a:gd name="T44" fmla="*/ 52 w 100"/>
                <a:gd name="T45" fmla="*/ 96 h 96"/>
                <a:gd name="T46" fmla="*/ 4 w 100"/>
                <a:gd name="T47" fmla="*/ 87 h 96"/>
                <a:gd name="T48" fmla="*/ 13 w 100"/>
                <a:gd name="T49" fmla="*/ 96 h 96"/>
                <a:gd name="T50" fmla="*/ 17 w 100"/>
                <a:gd name="T51" fmla="*/ 96 h 96"/>
                <a:gd name="T52" fmla="*/ 26 w 100"/>
                <a:gd name="T53" fmla="*/ 70 h 96"/>
                <a:gd name="T54" fmla="*/ 30 w 100"/>
                <a:gd name="T55" fmla="*/ 61 h 96"/>
                <a:gd name="T56" fmla="*/ 17 w 100"/>
                <a:gd name="T57" fmla="*/ 53 h 96"/>
                <a:gd name="T58" fmla="*/ 4 w 100"/>
                <a:gd name="T59" fmla="*/ 87 h 96"/>
                <a:gd name="T60" fmla="*/ 34 w 100"/>
                <a:gd name="T61" fmla="*/ 22 h 96"/>
                <a:gd name="T62" fmla="*/ 56 w 100"/>
                <a:gd name="T63" fmla="*/ 22 h 96"/>
                <a:gd name="T64" fmla="*/ 39 w 100"/>
                <a:gd name="T65" fmla="*/ 31 h 96"/>
                <a:gd name="T66" fmla="*/ 56 w 100"/>
                <a:gd name="T67" fmla="*/ 35 h 96"/>
                <a:gd name="T68" fmla="*/ 26 w 100"/>
                <a:gd name="T69" fmla="*/ 48 h 96"/>
                <a:gd name="T70" fmla="*/ 100 w 100"/>
                <a:gd name="T71" fmla="*/ 35 h 96"/>
                <a:gd name="T72" fmla="*/ 69 w 100"/>
                <a:gd name="T73" fmla="*/ 31 h 96"/>
                <a:gd name="T74" fmla="*/ 91 w 100"/>
                <a:gd name="T75" fmla="*/ 22 h 96"/>
                <a:gd name="T76" fmla="*/ 69 w 100"/>
                <a:gd name="T77" fmla="*/ 22 h 96"/>
                <a:gd name="T78" fmla="*/ 95 w 100"/>
                <a:gd name="T79" fmla="*/ 9 h 96"/>
                <a:gd name="T80" fmla="*/ 69 w 100"/>
                <a:gd name="T81" fmla="*/ 9 h 96"/>
                <a:gd name="T82" fmla="*/ 69 w 100"/>
                <a:gd name="T83" fmla="*/ 5 h 96"/>
                <a:gd name="T84" fmla="*/ 74 w 100"/>
                <a:gd name="T85" fmla="*/ 5 h 96"/>
                <a:gd name="T86" fmla="*/ 65 w 100"/>
                <a:gd name="T87" fmla="*/ 0 h 96"/>
                <a:gd name="T88" fmla="*/ 56 w 100"/>
                <a:gd name="T89" fmla="*/ 9 h 96"/>
                <a:gd name="T90" fmla="*/ 34 w 100"/>
                <a:gd name="T91" fmla="*/ 22 h 96"/>
                <a:gd name="T92" fmla="*/ 52 w 100"/>
                <a:gd name="T93" fmla="*/ 61 h 96"/>
                <a:gd name="T94" fmla="*/ 78 w 100"/>
                <a:gd name="T95" fmla="*/ 57 h 96"/>
                <a:gd name="T96" fmla="*/ 52 w 100"/>
                <a:gd name="T97" fmla="*/ 61 h 96"/>
                <a:gd name="T98" fmla="*/ 52 w 100"/>
                <a:gd name="T99" fmla="*/ 74 h 96"/>
                <a:gd name="T100" fmla="*/ 78 w 100"/>
                <a:gd name="T101" fmla="*/ 70 h 96"/>
                <a:gd name="T102" fmla="*/ 52 w 100"/>
                <a:gd name="T103" fmla="*/ 74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 h="96">
                  <a:moveTo>
                    <a:pt x="26" y="22"/>
                  </a:moveTo>
                  <a:lnTo>
                    <a:pt x="26" y="22"/>
                  </a:lnTo>
                  <a:lnTo>
                    <a:pt x="34" y="13"/>
                  </a:lnTo>
                  <a:lnTo>
                    <a:pt x="21" y="5"/>
                  </a:lnTo>
                  <a:lnTo>
                    <a:pt x="17" y="0"/>
                  </a:lnTo>
                  <a:lnTo>
                    <a:pt x="8" y="13"/>
                  </a:lnTo>
                  <a:lnTo>
                    <a:pt x="26" y="22"/>
                  </a:lnTo>
                  <a:close/>
                  <a:moveTo>
                    <a:pt x="13" y="48"/>
                  </a:moveTo>
                  <a:lnTo>
                    <a:pt x="13" y="48"/>
                  </a:lnTo>
                  <a:lnTo>
                    <a:pt x="17" y="53"/>
                  </a:lnTo>
                  <a:lnTo>
                    <a:pt x="26" y="39"/>
                  </a:lnTo>
                  <a:lnTo>
                    <a:pt x="8" y="26"/>
                  </a:lnTo>
                  <a:lnTo>
                    <a:pt x="0" y="39"/>
                  </a:lnTo>
                  <a:lnTo>
                    <a:pt x="13" y="48"/>
                  </a:lnTo>
                  <a:close/>
                  <a:moveTo>
                    <a:pt x="52" y="96"/>
                  </a:moveTo>
                  <a:lnTo>
                    <a:pt x="52" y="83"/>
                  </a:lnTo>
                  <a:lnTo>
                    <a:pt x="78" y="83"/>
                  </a:lnTo>
                  <a:lnTo>
                    <a:pt x="78" y="87"/>
                  </a:lnTo>
                  <a:lnTo>
                    <a:pt x="74" y="87"/>
                  </a:lnTo>
                  <a:lnTo>
                    <a:pt x="69" y="87"/>
                  </a:lnTo>
                  <a:lnTo>
                    <a:pt x="74" y="96"/>
                  </a:lnTo>
                  <a:lnTo>
                    <a:pt x="87" y="96"/>
                  </a:lnTo>
                  <a:lnTo>
                    <a:pt x="91" y="92"/>
                  </a:lnTo>
                  <a:lnTo>
                    <a:pt x="91" y="87"/>
                  </a:lnTo>
                  <a:lnTo>
                    <a:pt x="91" y="48"/>
                  </a:lnTo>
                  <a:lnTo>
                    <a:pt x="39" y="48"/>
                  </a:lnTo>
                  <a:lnTo>
                    <a:pt x="39" y="96"/>
                  </a:lnTo>
                  <a:lnTo>
                    <a:pt x="52" y="96"/>
                  </a:lnTo>
                  <a:close/>
                  <a:moveTo>
                    <a:pt x="4" y="87"/>
                  </a:moveTo>
                  <a:lnTo>
                    <a:pt x="4" y="87"/>
                  </a:lnTo>
                  <a:lnTo>
                    <a:pt x="13" y="96"/>
                  </a:lnTo>
                  <a:lnTo>
                    <a:pt x="17" y="96"/>
                  </a:lnTo>
                  <a:lnTo>
                    <a:pt x="26" y="70"/>
                  </a:lnTo>
                  <a:lnTo>
                    <a:pt x="30" y="61"/>
                  </a:lnTo>
                  <a:lnTo>
                    <a:pt x="17" y="53"/>
                  </a:lnTo>
                  <a:lnTo>
                    <a:pt x="4" y="87"/>
                  </a:lnTo>
                  <a:close/>
                  <a:moveTo>
                    <a:pt x="34" y="22"/>
                  </a:moveTo>
                  <a:lnTo>
                    <a:pt x="56" y="22"/>
                  </a:lnTo>
                  <a:lnTo>
                    <a:pt x="39" y="22"/>
                  </a:lnTo>
                  <a:lnTo>
                    <a:pt x="39" y="31"/>
                  </a:lnTo>
                  <a:lnTo>
                    <a:pt x="56" y="31"/>
                  </a:lnTo>
                  <a:lnTo>
                    <a:pt x="56" y="35"/>
                  </a:lnTo>
                  <a:lnTo>
                    <a:pt x="26" y="35"/>
                  </a:lnTo>
                  <a:lnTo>
                    <a:pt x="26" y="48"/>
                  </a:lnTo>
                  <a:lnTo>
                    <a:pt x="100" y="48"/>
                  </a:lnTo>
                  <a:lnTo>
                    <a:pt x="100" y="35"/>
                  </a:lnTo>
                  <a:lnTo>
                    <a:pt x="69" y="35"/>
                  </a:lnTo>
                  <a:lnTo>
                    <a:pt x="69" y="31"/>
                  </a:lnTo>
                  <a:lnTo>
                    <a:pt x="91" y="31"/>
                  </a:lnTo>
                  <a:lnTo>
                    <a:pt x="91" y="22"/>
                  </a:lnTo>
                  <a:lnTo>
                    <a:pt x="69" y="22"/>
                  </a:lnTo>
                  <a:lnTo>
                    <a:pt x="95" y="22"/>
                  </a:lnTo>
                  <a:lnTo>
                    <a:pt x="95" y="9"/>
                  </a:lnTo>
                  <a:lnTo>
                    <a:pt x="69" y="9"/>
                  </a:lnTo>
                  <a:lnTo>
                    <a:pt x="69" y="5"/>
                  </a:lnTo>
                  <a:lnTo>
                    <a:pt x="74" y="5"/>
                  </a:lnTo>
                  <a:lnTo>
                    <a:pt x="65" y="0"/>
                  </a:lnTo>
                  <a:lnTo>
                    <a:pt x="56" y="0"/>
                  </a:lnTo>
                  <a:lnTo>
                    <a:pt x="56" y="9"/>
                  </a:lnTo>
                  <a:lnTo>
                    <a:pt x="34" y="9"/>
                  </a:lnTo>
                  <a:lnTo>
                    <a:pt x="34" y="22"/>
                  </a:lnTo>
                  <a:close/>
                  <a:moveTo>
                    <a:pt x="52" y="61"/>
                  </a:moveTo>
                  <a:lnTo>
                    <a:pt x="52" y="57"/>
                  </a:lnTo>
                  <a:lnTo>
                    <a:pt x="78" y="57"/>
                  </a:lnTo>
                  <a:lnTo>
                    <a:pt x="78" y="61"/>
                  </a:lnTo>
                  <a:lnTo>
                    <a:pt x="52" y="61"/>
                  </a:lnTo>
                  <a:close/>
                  <a:moveTo>
                    <a:pt x="52" y="74"/>
                  </a:moveTo>
                  <a:lnTo>
                    <a:pt x="52" y="70"/>
                  </a:lnTo>
                  <a:lnTo>
                    <a:pt x="78" y="70"/>
                  </a:lnTo>
                  <a:lnTo>
                    <a:pt x="78" y="74"/>
                  </a:lnTo>
                  <a:lnTo>
                    <a:pt x="5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5" name="Freeform 111"/>
            <p:cNvSpPr>
              <a:spLocks noEditPoints="1"/>
            </p:cNvSpPr>
            <p:nvPr/>
          </p:nvSpPr>
          <p:spPr bwMode="auto">
            <a:xfrm>
              <a:off x="3922713" y="2678113"/>
              <a:ext cx="152400" cy="144463"/>
            </a:xfrm>
            <a:custGeom>
              <a:avLst/>
              <a:gdLst>
                <a:gd name="T0" fmla="*/ 31 w 96"/>
                <a:gd name="T1" fmla="*/ 17 h 91"/>
                <a:gd name="T2" fmla="*/ 22 w 96"/>
                <a:gd name="T3" fmla="*/ 0 h 91"/>
                <a:gd name="T4" fmla="*/ 9 w 96"/>
                <a:gd name="T5" fmla="*/ 4 h 91"/>
                <a:gd name="T6" fmla="*/ 9 w 96"/>
                <a:gd name="T7" fmla="*/ 8 h 91"/>
                <a:gd name="T8" fmla="*/ 18 w 96"/>
                <a:gd name="T9" fmla="*/ 21 h 91"/>
                <a:gd name="T10" fmla="*/ 31 w 96"/>
                <a:gd name="T11" fmla="*/ 17 h 91"/>
                <a:gd name="T12" fmla="*/ 35 w 96"/>
                <a:gd name="T13" fmla="*/ 13 h 91"/>
                <a:gd name="T14" fmla="*/ 88 w 96"/>
                <a:gd name="T15" fmla="*/ 4 h 91"/>
                <a:gd name="T16" fmla="*/ 35 w 96"/>
                <a:gd name="T17" fmla="*/ 13 h 91"/>
                <a:gd name="T18" fmla="*/ 44 w 96"/>
                <a:gd name="T19" fmla="*/ 34 h 91"/>
                <a:gd name="T20" fmla="*/ 44 w 96"/>
                <a:gd name="T21" fmla="*/ 52 h 91"/>
                <a:gd name="T22" fmla="*/ 31 w 96"/>
                <a:gd name="T23" fmla="*/ 65 h 91"/>
                <a:gd name="T24" fmla="*/ 40 w 96"/>
                <a:gd name="T25" fmla="*/ 74 h 91"/>
                <a:gd name="T26" fmla="*/ 53 w 96"/>
                <a:gd name="T27" fmla="*/ 56 h 91"/>
                <a:gd name="T28" fmla="*/ 57 w 96"/>
                <a:gd name="T29" fmla="*/ 34 h 91"/>
                <a:gd name="T30" fmla="*/ 61 w 96"/>
                <a:gd name="T31" fmla="*/ 61 h 91"/>
                <a:gd name="T32" fmla="*/ 66 w 96"/>
                <a:gd name="T33" fmla="*/ 69 h 91"/>
                <a:gd name="T34" fmla="*/ 79 w 96"/>
                <a:gd name="T35" fmla="*/ 74 h 91"/>
                <a:gd name="T36" fmla="*/ 88 w 96"/>
                <a:gd name="T37" fmla="*/ 74 h 91"/>
                <a:gd name="T38" fmla="*/ 96 w 96"/>
                <a:gd name="T39" fmla="*/ 56 h 91"/>
                <a:gd name="T40" fmla="*/ 83 w 96"/>
                <a:gd name="T41" fmla="*/ 52 h 91"/>
                <a:gd name="T42" fmla="*/ 79 w 96"/>
                <a:gd name="T43" fmla="*/ 56 h 91"/>
                <a:gd name="T44" fmla="*/ 79 w 96"/>
                <a:gd name="T45" fmla="*/ 61 h 91"/>
                <a:gd name="T46" fmla="*/ 74 w 96"/>
                <a:gd name="T47" fmla="*/ 34 h 91"/>
                <a:gd name="T48" fmla="*/ 92 w 96"/>
                <a:gd name="T49" fmla="*/ 21 h 91"/>
                <a:gd name="T50" fmla="*/ 31 w 96"/>
                <a:gd name="T51" fmla="*/ 34 h 91"/>
                <a:gd name="T52" fmla="*/ 44 w 96"/>
                <a:gd name="T53" fmla="*/ 34 h 91"/>
                <a:gd name="T54" fmla="*/ 96 w 96"/>
                <a:gd name="T55" fmla="*/ 74 h 91"/>
                <a:gd name="T56" fmla="*/ 83 w 96"/>
                <a:gd name="T57" fmla="*/ 78 h 91"/>
                <a:gd name="T58" fmla="*/ 61 w 96"/>
                <a:gd name="T59" fmla="*/ 78 h 91"/>
                <a:gd name="T60" fmla="*/ 31 w 96"/>
                <a:gd name="T61" fmla="*/ 69 h 91"/>
                <a:gd name="T62" fmla="*/ 27 w 96"/>
                <a:gd name="T63" fmla="*/ 30 h 91"/>
                <a:gd name="T64" fmla="*/ 0 w 96"/>
                <a:gd name="T65" fmla="*/ 39 h 91"/>
                <a:gd name="T66" fmla="*/ 14 w 96"/>
                <a:gd name="T67" fmla="*/ 65 h 91"/>
                <a:gd name="T68" fmla="*/ 14 w 96"/>
                <a:gd name="T69" fmla="*/ 69 h 91"/>
                <a:gd name="T70" fmla="*/ 5 w 96"/>
                <a:gd name="T71" fmla="*/ 78 h 91"/>
                <a:gd name="T72" fmla="*/ 0 w 96"/>
                <a:gd name="T73" fmla="*/ 78 h 91"/>
                <a:gd name="T74" fmla="*/ 9 w 96"/>
                <a:gd name="T75" fmla="*/ 91 h 91"/>
                <a:gd name="T76" fmla="*/ 14 w 96"/>
                <a:gd name="T77" fmla="*/ 82 h 91"/>
                <a:gd name="T78" fmla="*/ 22 w 96"/>
                <a:gd name="T79" fmla="*/ 78 h 91"/>
                <a:gd name="T80" fmla="*/ 22 w 96"/>
                <a:gd name="T81" fmla="*/ 78 h 91"/>
                <a:gd name="T82" fmla="*/ 35 w 96"/>
                <a:gd name="T83" fmla="*/ 87 h 91"/>
                <a:gd name="T84" fmla="*/ 92 w 96"/>
                <a:gd name="T85" fmla="*/ 87 h 91"/>
                <a:gd name="T86" fmla="*/ 96 w 96"/>
                <a:gd name="T87" fmla="*/ 74 h 91"/>
                <a:gd name="T88" fmla="*/ 96 w 96"/>
                <a:gd name="T89" fmla="*/ 74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91">
                  <a:moveTo>
                    <a:pt x="31" y="17"/>
                  </a:moveTo>
                  <a:lnTo>
                    <a:pt x="31" y="17"/>
                  </a:lnTo>
                  <a:lnTo>
                    <a:pt x="22" y="0"/>
                  </a:lnTo>
                  <a:lnTo>
                    <a:pt x="9" y="4"/>
                  </a:lnTo>
                  <a:lnTo>
                    <a:pt x="9" y="8"/>
                  </a:lnTo>
                  <a:lnTo>
                    <a:pt x="18" y="21"/>
                  </a:lnTo>
                  <a:lnTo>
                    <a:pt x="31" y="17"/>
                  </a:lnTo>
                  <a:close/>
                  <a:moveTo>
                    <a:pt x="35" y="13"/>
                  </a:moveTo>
                  <a:lnTo>
                    <a:pt x="88" y="13"/>
                  </a:lnTo>
                  <a:lnTo>
                    <a:pt x="88" y="4"/>
                  </a:lnTo>
                  <a:lnTo>
                    <a:pt x="35" y="4"/>
                  </a:lnTo>
                  <a:lnTo>
                    <a:pt x="35" y="13"/>
                  </a:lnTo>
                  <a:close/>
                  <a:moveTo>
                    <a:pt x="44" y="34"/>
                  </a:moveTo>
                  <a:lnTo>
                    <a:pt x="44" y="34"/>
                  </a:lnTo>
                  <a:lnTo>
                    <a:pt x="44" y="52"/>
                  </a:lnTo>
                  <a:lnTo>
                    <a:pt x="31" y="65"/>
                  </a:lnTo>
                  <a:lnTo>
                    <a:pt x="40" y="74"/>
                  </a:lnTo>
                  <a:lnTo>
                    <a:pt x="53" y="56"/>
                  </a:lnTo>
                  <a:lnTo>
                    <a:pt x="57" y="34"/>
                  </a:lnTo>
                  <a:lnTo>
                    <a:pt x="61" y="34"/>
                  </a:lnTo>
                  <a:lnTo>
                    <a:pt x="61" y="61"/>
                  </a:lnTo>
                  <a:lnTo>
                    <a:pt x="66" y="69"/>
                  </a:lnTo>
                  <a:lnTo>
                    <a:pt x="74" y="74"/>
                  </a:lnTo>
                  <a:lnTo>
                    <a:pt x="79" y="74"/>
                  </a:lnTo>
                  <a:lnTo>
                    <a:pt x="88" y="74"/>
                  </a:lnTo>
                  <a:lnTo>
                    <a:pt x="92" y="69"/>
                  </a:lnTo>
                  <a:lnTo>
                    <a:pt x="96" y="56"/>
                  </a:lnTo>
                  <a:lnTo>
                    <a:pt x="83" y="52"/>
                  </a:lnTo>
                  <a:lnTo>
                    <a:pt x="79" y="56"/>
                  </a:lnTo>
                  <a:lnTo>
                    <a:pt x="79" y="61"/>
                  </a:lnTo>
                  <a:lnTo>
                    <a:pt x="74" y="56"/>
                  </a:lnTo>
                  <a:lnTo>
                    <a:pt x="74" y="34"/>
                  </a:lnTo>
                  <a:lnTo>
                    <a:pt x="92" y="34"/>
                  </a:lnTo>
                  <a:lnTo>
                    <a:pt x="92" y="21"/>
                  </a:lnTo>
                  <a:lnTo>
                    <a:pt x="31" y="21"/>
                  </a:lnTo>
                  <a:lnTo>
                    <a:pt x="31" y="34"/>
                  </a:lnTo>
                  <a:lnTo>
                    <a:pt x="44" y="34"/>
                  </a:lnTo>
                  <a:close/>
                  <a:moveTo>
                    <a:pt x="96" y="74"/>
                  </a:moveTo>
                  <a:lnTo>
                    <a:pt x="96" y="74"/>
                  </a:lnTo>
                  <a:lnTo>
                    <a:pt x="83" y="78"/>
                  </a:lnTo>
                  <a:lnTo>
                    <a:pt x="61" y="78"/>
                  </a:lnTo>
                  <a:lnTo>
                    <a:pt x="35" y="74"/>
                  </a:lnTo>
                  <a:lnTo>
                    <a:pt x="31" y="69"/>
                  </a:lnTo>
                  <a:lnTo>
                    <a:pt x="27" y="65"/>
                  </a:lnTo>
                  <a:lnTo>
                    <a:pt x="27" y="30"/>
                  </a:lnTo>
                  <a:lnTo>
                    <a:pt x="0" y="30"/>
                  </a:lnTo>
                  <a:lnTo>
                    <a:pt x="0" y="39"/>
                  </a:lnTo>
                  <a:lnTo>
                    <a:pt x="14" y="39"/>
                  </a:lnTo>
                  <a:lnTo>
                    <a:pt x="14" y="65"/>
                  </a:lnTo>
                  <a:lnTo>
                    <a:pt x="14" y="69"/>
                  </a:lnTo>
                  <a:lnTo>
                    <a:pt x="5" y="78"/>
                  </a:lnTo>
                  <a:lnTo>
                    <a:pt x="0" y="78"/>
                  </a:lnTo>
                  <a:lnTo>
                    <a:pt x="9" y="91"/>
                  </a:lnTo>
                  <a:lnTo>
                    <a:pt x="14" y="82"/>
                  </a:lnTo>
                  <a:lnTo>
                    <a:pt x="22" y="78"/>
                  </a:lnTo>
                  <a:lnTo>
                    <a:pt x="35" y="87"/>
                  </a:lnTo>
                  <a:lnTo>
                    <a:pt x="66" y="87"/>
                  </a:lnTo>
                  <a:lnTo>
                    <a:pt x="92" y="87"/>
                  </a:lnTo>
                  <a:lnTo>
                    <a:pt x="9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6" name="Freeform 112"/>
            <p:cNvSpPr>
              <a:spLocks/>
            </p:cNvSpPr>
            <p:nvPr/>
          </p:nvSpPr>
          <p:spPr bwMode="auto">
            <a:xfrm>
              <a:off x="4095750" y="2670175"/>
              <a:ext cx="146050" cy="152400"/>
            </a:xfrm>
            <a:custGeom>
              <a:avLst/>
              <a:gdLst>
                <a:gd name="T0" fmla="*/ 53 w 92"/>
                <a:gd name="T1" fmla="*/ 13 h 96"/>
                <a:gd name="T2" fmla="*/ 53 w 92"/>
                <a:gd name="T3" fmla="*/ 13 h 96"/>
                <a:gd name="T4" fmla="*/ 53 w 92"/>
                <a:gd name="T5" fmla="*/ 9 h 96"/>
                <a:gd name="T6" fmla="*/ 53 w 92"/>
                <a:gd name="T7" fmla="*/ 9 h 96"/>
                <a:gd name="T8" fmla="*/ 48 w 92"/>
                <a:gd name="T9" fmla="*/ 0 h 96"/>
                <a:gd name="T10" fmla="*/ 48 w 92"/>
                <a:gd name="T11" fmla="*/ 0 h 96"/>
                <a:gd name="T12" fmla="*/ 44 w 92"/>
                <a:gd name="T13" fmla="*/ 5 h 96"/>
                <a:gd name="T14" fmla="*/ 44 w 92"/>
                <a:gd name="T15" fmla="*/ 5 h 96"/>
                <a:gd name="T16" fmla="*/ 35 w 92"/>
                <a:gd name="T17" fmla="*/ 5 h 96"/>
                <a:gd name="T18" fmla="*/ 35 w 92"/>
                <a:gd name="T19" fmla="*/ 5 h 96"/>
                <a:gd name="T20" fmla="*/ 39 w 92"/>
                <a:gd name="T21" fmla="*/ 18 h 96"/>
                <a:gd name="T22" fmla="*/ 0 w 92"/>
                <a:gd name="T23" fmla="*/ 18 h 96"/>
                <a:gd name="T24" fmla="*/ 0 w 92"/>
                <a:gd name="T25" fmla="*/ 31 h 96"/>
                <a:gd name="T26" fmla="*/ 39 w 92"/>
                <a:gd name="T27" fmla="*/ 31 h 96"/>
                <a:gd name="T28" fmla="*/ 39 w 92"/>
                <a:gd name="T29" fmla="*/ 39 h 96"/>
                <a:gd name="T30" fmla="*/ 9 w 92"/>
                <a:gd name="T31" fmla="*/ 39 h 96"/>
                <a:gd name="T32" fmla="*/ 9 w 92"/>
                <a:gd name="T33" fmla="*/ 87 h 96"/>
                <a:gd name="T34" fmla="*/ 26 w 92"/>
                <a:gd name="T35" fmla="*/ 87 h 96"/>
                <a:gd name="T36" fmla="*/ 26 w 92"/>
                <a:gd name="T37" fmla="*/ 53 h 96"/>
                <a:gd name="T38" fmla="*/ 39 w 92"/>
                <a:gd name="T39" fmla="*/ 53 h 96"/>
                <a:gd name="T40" fmla="*/ 39 w 92"/>
                <a:gd name="T41" fmla="*/ 96 h 96"/>
                <a:gd name="T42" fmla="*/ 53 w 92"/>
                <a:gd name="T43" fmla="*/ 96 h 96"/>
                <a:gd name="T44" fmla="*/ 53 w 92"/>
                <a:gd name="T45" fmla="*/ 53 h 96"/>
                <a:gd name="T46" fmla="*/ 66 w 92"/>
                <a:gd name="T47" fmla="*/ 53 h 96"/>
                <a:gd name="T48" fmla="*/ 66 w 92"/>
                <a:gd name="T49" fmla="*/ 74 h 96"/>
                <a:gd name="T50" fmla="*/ 66 w 92"/>
                <a:gd name="T51" fmla="*/ 74 h 96"/>
                <a:gd name="T52" fmla="*/ 61 w 92"/>
                <a:gd name="T53" fmla="*/ 74 h 96"/>
                <a:gd name="T54" fmla="*/ 57 w 92"/>
                <a:gd name="T55" fmla="*/ 74 h 96"/>
                <a:gd name="T56" fmla="*/ 57 w 92"/>
                <a:gd name="T57" fmla="*/ 74 h 96"/>
                <a:gd name="T58" fmla="*/ 57 w 92"/>
                <a:gd name="T59" fmla="*/ 87 h 96"/>
                <a:gd name="T60" fmla="*/ 57 w 92"/>
                <a:gd name="T61" fmla="*/ 87 h 96"/>
                <a:gd name="T62" fmla="*/ 74 w 92"/>
                <a:gd name="T63" fmla="*/ 87 h 96"/>
                <a:gd name="T64" fmla="*/ 79 w 92"/>
                <a:gd name="T65" fmla="*/ 83 h 96"/>
                <a:gd name="T66" fmla="*/ 79 w 92"/>
                <a:gd name="T67" fmla="*/ 79 h 96"/>
                <a:gd name="T68" fmla="*/ 79 w 92"/>
                <a:gd name="T69" fmla="*/ 39 h 96"/>
                <a:gd name="T70" fmla="*/ 53 w 92"/>
                <a:gd name="T71" fmla="*/ 39 h 96"/>
                <a:gd name="T72" fmla="*/ 53 w 92"/>
                <a:gd name="T73" fmla="*/ 31 h 96"/>
                <a:gd name="T74" fmla="*/ 92 w 92"/>
                <a:gd name="T75" fmla="*/ 31 h 96"/>
                <a:gd name="T76" fmla="*/ 92 w 92"/>
                <a:gd name="T77" fmla="*/ 18 h 96"/>
                <a:gd name="T78" fmla="*/ 44 w 92"/>
                <a:gd name="T79" fmla="*/ 18 h 96"/>
                <a:gd name="T80" fmla="*/ 44 w 92"/>
                <a:gd name="T81" fmla="*/ 18 h 96"/>
                <a:gd name="T82" fmla="*/ 53 w 92"/>
                <a:gd name="T83" fmla="*/ 13 h 96"/>
                <a:gd name="T84" fmla="*/ 53 w 92"/>
                <a:gd name="T85" fmla="*/ 13 h 96"/>
                <a:gd name="T86" fmla="*/ 53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3" y="13"/>
                  </a:moveTo>
                  <a:lnTo>
                    <a:pt x="53" y="13"/>
                  </a:lnTo>
                  <a:lnTo>
                    <a:pt x="53" y="9"/>
                  </a:lnTo>
                  <a:lnTo>
                    <a:pt x="48" y="0"/>
                  </a:lnTo>
                  <a:lnTo>
                    <a:pt x="44" y="5"/>
                  </a:lnTo>
                  <a:lnTo>
                    <a:pt x="35" y="5"/>
                  </a:lnTo>
                  <a:lnTo>
                    <a:pt x="39" y="18"/>
                  </a:lnTo>
                  <a:lnTo>
                    <a:pt x="0" y="18"/>
                  </a:lnTo>
                  <a:lnTo>
                    <a:pt x="0" y="31"/>
                  </a:lnTo>
                  <a:lnTo>
                    <a:pt x="39" y="31"/>
                  </a:lnTo>
                  <a:lnTo>
                    <a:pt x="39" y="39"/>
                  </a:lnTo>
                  <a:lnTo>
                    <a:pt x="9" y="39"/>
                  </a:lnTo>
                  <a:lnTo>
                    <a:pt x="9" y="87"/>
                  </a:lnTo>
                  <a:lnTo>
                    <a:pt x="26" y="87"/>
                  </a:lnTo>
                  <a:lnTo>
                    <a:pt x="26" y="53"/>
                  </a:lnTo>
                  <a:lnTo>
                    <a:pt x="39" y="53"/>
                  </a:lnTo>
                  <a:lnTo>
                    <a:pt x="39" y="96"/>
                  </a:lnTo>
                  <a:lnTo>
                    <a:pt x="53" y="96"/>
                  </a:lnTo>
                  <a:lnTo>
                    <a:pt x="53" y="53"/>
                  </a:lnTo>
                  <a:lnTo>
                    <a:pt x="66" y="53"/>
                  </a:lnTo>
                  <a:lnTo>
                    <a:pt x="66" y="74"/>
                  </a:lnTo>
                  <a:lnTo>
                    <a:pt x="61" y="74"/>
                  </a:lnTo>
                  <a:lnTo>
                    <a:pt x="57" y="74"/>
                  </a:lnTo>
                  <a:lnTo>
                    <a:pt x="57" y="87"/>
                  </a:lnTo>
                  <a:lnTo>
                    <a:pt x="74" y="87"/>
                  </a:lnTo>
                  <a:lnTo>
                    <a:pt x="79" y="83"/>
                  </a:lnTo>
                  <a:lnTo>
                    <a:pt x="79" y="79"/>
                  </a:lnTo>
                  <a:lnTo>
                    <a:pt x="79" y="39"/>
                  </a:lnTo>
                  <a:lnTo>
                    <a:pt x="53" y="39"/>
                  </a:lnTo>
                  <a:lnTo>
                    <a:pt x="53" y="31"/>
                  </a:lnTo>
                  <a:lnTo>
                    <a:pt x="92" y="31"/>
                  </a:lnTo>
                  <a:lnTo>
                    <a:pt x="92" y="18"/>
                  </a:lnTo>
                  <a:lnTo>
                    <a:pt x="44" y="18"/>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7" name="Freeform 113"/>
            <p:cNvSpPr>
              <a:spLocks/>
            </p:cNvSpPr>
            <p:nvPr/>
          </p:nvSpPr>
          <p:spPr bwMode="auto">
            <a:xfrm>
              <a:off x="4137025" y="3692525"/>
              <a:ext cx="42862" cy="49213"/>
            </a:xfrm>
            <a:custGeom>
              <a:avLst/>
              <a:gdLst>
                <a:gd name="T0" fmla="*/ 27 w 27"/>
                <a:gd name="T1" fmla="*/ 18 h 31"/>
                <a:gd name="T2" fmla="*/ 27 w 27"/>
                <a:gd name="T3" fmla="*/ 18 h 31"/>
                <a:gd name="T4" fmla="*/ 22 w 27"/>
                <a:gd name="T5" fmla="*/ 27 h 31"/>
                <a:gd name="T6" fmla="*/ 13 w 27"/>
                <a:gd name="T7" fmla="*/ 31 h 31"/>
                <a:gd name="T8" fmla="*/ 13 w 27"/>
                <a:gd name="T9" fmla="*/ 31 h 31"/>
                <a:gd name="T10" fmla="*/ 0 w 27"/>
                <a:gd name="T11" fmla="*/ 27 h 31"/>
                <a:gd name="T12" fmla="*/ 0 w 27"/>
                <a:gd name="T13" fmla="*/ 18 h 31"/>
                <a:gd name="T14" fmla="*/ 0 w 27"/>
                <a:gd name="T15" fmla="*/ 18 h 31"/>
                <a:gd name="T16" fmla="*/ 0 w 27"/>
                <a:gd name="T17" fmla="*/ 5 h 31"/>
                <a:gd name="T18" fmla="*/ 13 w 27"/>
                <a:gd name="T19" fmla="*/ 0 h 31"/>
                <a:gd name="T20" fmla="*/ 13 w 27"/>
                <a:gd name="T21" fmla="*/ 0 h 31"/>
                <a:gd name="T22" fmla="*/ 22 w 27"/>
                <a:gd name="T23" fmla="*/ 5 h 31"/>
                <a:gd name="T24" fmla="*/ 27 w 27"/>
                <a:gd name="T25" fmla="*/ 18 h 31"/>
                <a:gd name="T26" fmla="*/ 27 w 27"/>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1">
                  <a:moveTo>
                    <a:pt x="27" y="18"/>
                  </a:moveTo>
                  <a:lnTo>
                    <a:pt x="27" y="18"/>
                  </a:lnTo>
                  <a:lnTo>
                    <a:pt x="22" y="27"/>
                  </a:lnTo>
                  <a:lnTo>
                    <a:pt x="13" y="31"/>
                  </a:lnTo>
                  <a:lnTo>
                    <a:pt x="0" y="27"/>
                  </a:lnTo>
                  <a:lnTo>
                    <a:pt x="0" y="18"/>
                  </a:lnTo>
                  <a:lnTo>
                    <a:pt x="0" y="5"/>
                  </a:lnTo>
                  <a:lnTo>
                    <a:pt x="13" y="0"/>
                  </a:lnTo>
                  <a:lnTo>
                    <a:pt x="22" y="5"/>
                  </a:lnTo>
                  <a:lnTo>
                    <a:pt x="27" y="18"/>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68" name="Freeform 114"/>
            <p:cNvSpPr>
              <a:spLocks/>
            </p:cNvSpPr>
            <p:nvPr/>
          </p:nvSpPr>
          <p:spPr bwMode="auto">
            <a:xfrm>
              <a:off x="4103688" y="3665538"/>
              <a:ext cx="103187" cy="103188"/>
            </a:xfrm>
            <a:custGeom>
              <a:avLst/>
              <a:gdLst>
                <a:gd name="T0" fmla="*/ 65 w 65"/>
                <a:gd name="T1" fmla="*/ 35 h 65"/>
                <a:gd name="T2" fmla="*/ 65 w 65"/>
                <a:gd name="T3" fmla="*/ 35 h 65"/>
                <a:gd name="T4" fmla="*/ 65 w 65"/>
                <a:gd name="T5" fmla="*/ 48 h 65"/>
                <a:gd name="T6" fmla="*/ 56 w 65"/>
                <a:gd name="T7" fmla="*/ 57 h 65"/>
                <a:gd name="T8" fmla="*/ 48 w 65"/>
                <a:gd name="T9" fmla="*/ 65 h 65"/>
                <a:gd name="T10" fmla="*/ 34 w 65"/>
                <a:gd name="T11" fmla="*/ 65 h 65"/>
                <a:gd name="T12" fmla="*/ 34 w 65"/>
                <a:gd name="T13" fmla="*/ 65 h 65"/>
                <a:gd name="T14" fmla="*/ 21 w 65"/>
                <a:gd name="T15" fmla="*/ 65 h 65"/>
                <a:gd name="T16" fmla="*/ 8 w 65"/>
                <a:gd name="T17" fmla="*/ 57 h 65"/>
                <a:gd name="T18" fmla="*/ 4 w 65"/>
                <a:gd name="T19" fmla="*/ 48 h 65"/>
                <a:gd name="T20" fmla="*/ 0 w 65"/>
                <a:gd name="T21" fmla="*/ 35 h 65"/>
                <a:gd name="T22" fmla="*/ 0 w 65"/>
                <a:gd name="T23" fmla="*/ 35 h 65"/>
                <a:gd name="T24" fmla="*/ 4 w 65"/>
                <a:gd name="T25" fmla="*/ 22 h 65"/>
                <a:gd name="T26" fmla="*/ 8 w 65"/>
                <a:gd name="T27" fmla="*/ 9 h 65"/>
                <a:gd name="T28" fmla="*/ 21 w 65"/>
                <a:gd name="T29" fmla="*/ 4 h 65"/>
                <a:gd name="T30" fmla="*/ 34 w 65"/>
                <a:gd name="T31" fmla="*/ 0 h 65"/>
                <a:gd name="T32" fmla="*/ 34 w 65"/>
                <a:gd name="T33" fmla="*/ 0 h 65"/>
                <a:gd name="T34" fmla="*/ 48 w 65"/>
                <a:gd name="T35" fmla="*/ 4 h 65"/>
                <a:gd name="T36" fmla="*/ 56 w 65"/>
                <a:gd name="T37" fmla="*/ 9 h 65"/>
                <a:gd name="T38" fmla="*/ 65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8"/>
                  </a:lnTo>
                  <a:lnTo>
                    <a:pt x="56" y="57"/>
                  </a:lnTo>
                  <a:lnTo>
                    <a:pt x="48" y="65"/>
                  </a:lnTo>
                  <a:lnTo>
                    <a:pt x="34" y="65"/>
                  </a:lnTo>
                  <a:lnTo>
                    <a:pt x="21" y="65"/>
                  </a:lnTo>
                  <a:lnTo>
                    <a:pt x="8" y="57"/>
                  </a:lnTo>
                  <a:lnTo>
                    <a:pt x="4" y="48"/>
                  </a:lnTo>
                  <a:lnTo>
                    <a:pt x="0" y="35"/>
                  </a:lnTo>
                  <a:lnTo>
                    <a:pt x="4" y="22"/>
                  </a:lnTo>
                  <a:lnTo>
                    <a:pt x="8" y="9"/>
                  </a:lnTo>
                  <a:lnTo>
                    <a:pt x="21" y="4"/>
                  </a:lnTo>
                  <a:lnTo>
                    <a:pt x="34" y="0"/>
                  </a:lnTo>
                  <a:lnTo>
                    <a:pt x="48" y="4"/>
                  </a:lnTo>
                  <a:lnTo>
                    <a:pt x="56" y="9"/>
                  </a:lnTo>
                  <a:lnTo>
                    <a:pt x="65" y="22"/>
                  </a:lnTo>
                  <a:lnTo>
                    <a:pt x="65"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69" name="Freeform 115"/>
            <p:cNvSpPr>
              <a:spLocks noEditPoints="1"/>
            </p:cNvSpPr>
            <p:nvPr/>
          </p:nvSpPr>
          <p:spPr bwMode="auto">
            <a:xfrm>
              <a:off x="3743325" y="3810000"/>
              <a:ext cx="152400" cy="152400"/>
            </a:xfrm>
            <a:custGeom>
              <a:avLst/>
              <a:gdLst>
                <a:gd name="T0" fmla="*/ 66 w 96"/>
                <a:gd name="T1" fmla="*/ 31 h 96"/>
                <a:gd name="T2" fmla="*/ 61 w 96"/>
                <a:gd name="T3" fmla="*/ 22 h 96"/>
                <a:gd name="T4" fmla="*/ 66 w 96"/>
                <a:gd name="T5" fmla="*/ 22 h 96"/>
                <a:gd name="T6" fmla="*/ 79 w 96"/>
                <a:gd name="T7" fmla="*/ 22 h 96"/>
                <a:gd name="T8" fmla="*/ 83 w 96"/>
                <a:gd name="T9" fmla="*/ 31 h 96"/>
                <a:gd name="T10" fmla="*/ 79 w 96"/>
                <a:gd name="T11" fmla="*/ 31 h 96"/>
                <a:gd name="T12" fmla="*/ 48 w 96"/>
                <a:gd name="T13" fmla="*/ 44 h 96"/>
                <a:gd name="T14" fmla="*/ 44 w 96"/>
                <a:gd name="T15" fmla="*/ 53 h 96"/>
                <a:gd name="T16" fmla="*/ 44 w 96"/>
                <a:gd name="T17" fmla="*/ 44 h 96"/>
                <a:gd name="T18" fmla="*/ 61 w 96"/>
                <a:gd name="T19" fmla="*/ 44 h 96"/>
                <a:gd name="T20" fmla="*/ 66 w 96"/>
                <a:gd name="T21" fmla="*/ 53 h 96"/>
                <a:gd name="T22" fmla="*/ 61 w 96"/>
                <a:gd name="T23" fmla="*/ 53 h 96"/>
                <a:gd name="T24" fmla="*/ 48 w 96"/>
                <a:gd name="T25" fmla="*/ 22 h 96"/>
                <a:gd name="T26" fmla="*/ 31 w 96"/>
                <a:gd name="T27" fmla="*/ 31 h 96"/>
                <a:gd name="T28" fmla="*/ 48 w 96"/>
                <a:gd name="T29" fmla="*/ 61 h 96"/>
                <a:gd name="T30" fmla="*/ 39 w 96"/>
                <a:gd name="T31" fmla="*/ 74 h 96"/>
                <a:gd name="T32" fmla="*/ 31 w 96"/>
                <a:gd name="T33" fmla="*/ 83 h 96"/>
                <a:gd name="T34" fmla="*/ 39 w 96"/>
                <a:gd name="T35" fmla="*/ 96 h 96"/>
                <a:gd name="T36" fmla="*/ 61 w 96"/>
                <a:gd name="T37" fmla="*/ 61 h 96"/>
                <a:gd name="T38" fmla="*/ 66 w 96"/>
                <a:gd name="T39" fmla="*/ 92 h 96"/>
                <a:gd name="T40" fmla="*/ 79 w 96"/>
                <a:gd name="T41" fmla="*/ 61 h 96"/>
                <a:gd name="T42" fmla="*/ 83 w 96"/>
                <a:gd name="T43" fmla="*/ 70 h 96"/>
                <a:gd name="T44" fmla="*/ 83 w 96"/>
                <a:gd name="T45" fmla="*/ 74 h 96"/>
                <a:gd name="T46" fmla="*/ 79 w 96"/>
                <a:gd name="T47" fmla="*/ 74 h 96"/>
                <a:gd name="T48" fmla="*/ 83 w 96"/>
                <a:gd name="T49" fmla="*/ 83 h 96"/>
                <a:gd name="T50" fmla="*/ 83 w 96"/>
                <a:gd name="T51" fmla="*/ 83 h 96"/>
                <a:gd name="T52" fmla="*/ 96 w 96"/>
                <a:gd name="T53" fmla="*/ 74 h 96"/>
                <a:gd name="T54" fmla="*/ 79 w 96"/>
                <a:gd name="T55" fmla="*/ 53 h 96"/>
                <a:gd name="T56" fmla="*/ 96 w 96"/>
                <a:gd name="T57" fmla="*/ 44 h 96"/>
                <a:gd name="T58" fmla="*/ 79 w 96"/>
                <a:gd name="T59" fmla="*/ 14 h 96"/>
                <a:gd name="T60" fmla="*/ 79 w 96"/>
                <a:gd name="T61" fmla="*/ 5 h 96"/>
                <a:gd name="T62" fmla="*/ 79 w 96"/>
                <a:gd name="T63" fmla="*/ 0 h 96"/>
                <a:gd name="T64" fmla="*/ 79 w 96"/>
                <a:gd name="T65" fmla="*/ 0 h 96"/>
                <a:gd name="T66" fmla="*/ 74 w 96"/>
                <a:gd name="T67" fmla="*/ 0 h 96"/>
                <a:gd name="T68" fmla="*/ 66 w 96"/>
                <a:gd name="T69" fmla="*/ 14 h 96"/>
                <a:gd name="T70" fmla="*/ 61 w 96"/>
                <a:gd name="T71" fmla="*/ 5 h 96"/>
                <a:gd name="T72" fmla="*/ 61 w 96"/>
                <a:gd name="T73" fmla="*/ 0 h 96"/>
                <a:gd name="T74" fmla="*/ 61 w 96"/>
                <a:gd name="T75" fmla="*/ 0 h 96"/>
                <a:gd name="T76" fmla="*/ 57 w 96"/>
                <a:gd name="T77" fmla="*/ 0 h 96"/>
                <a:gd name="T78" fmla="*/ 48 w 96"/>
                <a:gd name="T79" fmla="*/ 0 h 96"/>
                <a:gd name="T80" fmla="*/ 31 w 96"/>
                <a:gd name="T81" fmla="*/ 14 h 96"/>
                <a:gd name="T82" fmla="*/ 31 w 96"/>
                <a:gd name="T83" fmla="*/ 22 h 96"/>
                <a:gd name="T84" fmla="*/ 31 w 96"/>
                <a:gd name="T85" fmla="*/ 18 h 96"/>
                <a:gd name="T86" fmla="*/ 35 w 96"/>
                <a:gd name="T87" fmla="*/ 0 h 96"/>
                <a:gd name="T88" fmla="*/ 22 w 96"/>
                <a:gd name="T89" fmla="*/ 0 h 96"/>
                <a:gd name="T90" fmla="*/ 0 w 96"/>
                <a:gd name="T91" fmla="*/ 48 h 96"/>
                <a:gd name="T92" fmla="*/ 9 w 96"/>
                <a:gd name="T93" fmla="*/ 57 h 96"/>
                <a:gd name="T94" fmla="*/ 13 w 96"/>
                <a:gd name="T95" fmla="*/ 53 h 96"/>
                <a:gd name="T96" fmla="*/ 26 w 96"/>
                <a:gd name="T97" fmla="*/ 92 h 96"/>
                <a:gd name="T98" fmla="*/ 26 w 96"/>
                <a:gd name="T99" fmla="*/ 27 h 96"/>
                <a:gd name="T100" fmla="*/ 31 w 96"/>
                <a:gd name="T101" fmla="*/ 18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 h="96">
                  <a:moveTo>
                    <a:pt x="66" y="22"/>
                  </a:moveTo>
                  <a:lnTo>
                    <a:pt x="66" y="31"/>
                  </a:lnTo>
                  <a:lnTo>
                    <a:pt x="61" y="31"/>
                  </a:lnTo>
                  <a:lnTo>
                    <a:pt x="61" y="22"/>
                  </a:lnTo>
                  <a:lnTo>
                    <a:pt x="66" y="22"/>
                  </a:lnTo>
                  <a:close/>
                  <a:moveTo>
                    <a:pt x="79" y="31"/>
                  </a:moveTo>
                  <a:lnTo>
                    <a:pt x="79" y="22"/>
                  </a:lnTo>
                  <a:lnTo>
                    <a:pt x="83" y="22"/>
                  </a:lnTo>
                  <a:lnTo>
                    <a:pt x="83" y="31"/>
                  </a:lnTo>
                  <a:lnTo>
                    <a:pt x="79" y="31"/>
                  </a:lnTo>
                  <a:close/>
                  <a:moveTo>
                    <a:pt x="44" y="44"/>
                  </a:moveTo>
                  <a:lnTo>
                    <a:pt x="48" y="44"/>
                  </a:lnTo>
                  <a:lnTo>
                    <a:pt x="48" y="53"/>
                  </a:lnTo>
                  <a:lnTo>
                    <a:pt x="44" y="53"/>
                  </a:lnTo>
                  <a:lnTo>
                    <a:pt x="44" y="44"/>
                  </a:lnTo>
                  <a:close/>
                  <a:moveTo>
                    <a:pt x="61" y="53"/>
                  </a:moveTo>
                  <a:lnTo>
                    <a:pt x="61" y="44"/>
                  </a:lnTo>
                  <a:lnTo>
                    <a:pt x="66" y="44"/>
                  </a:lnTo>
                  <a:lnTo>
                    <a:pt x="66" y="53"/>
                  </a:lnTo>
                  <a:lnTo>
                    <a:pt x="61" y="53"/>
                  </a:lnTo>
                  <a:close/>
                  <a:moveTo>
                    <a:pt x="31" y="22"/>
                  </a:moveTo>
                  <a:lnTo>
                    <a:pt x="48" y="22"/>
                  </a:lnTo>
                  <a:lnTo>
                    <a:pt x="48" y="31"/>
                  </a:lnTo>
                  <a:lnTo>
                    <a:pt x="31" y="31"/>
                  </a:lnTo>
                  <a:lnTo>
                    <a:pt x="31" y="61"/>
                  </a:lnTo>
                  <a:lnTo>
                    <a:pt x="48" y="61"/>
                  </a:lnTo>
                  <a:lnTo>
                    <a:pt x="39" y="74"/>
                  </a:lnTo>
                  <a:lnTo>
                    <a:pt x="31" y="83"/>
                  </a:lnTo>
                  <a:lnTo>
                    <a:pt x="39" y="96"/>
                  </a:lnTo>
                  <a:lnTo>
                    <a:pt x="57" y="79"/>
                  </a:lnTo>
                  <a:lnTo>
                    <a:pt x="61" y="61"/>
                  </a:lnTo>
                  <a:lnTo>
                    <a:pt x="66" y="61"/>
                  </a:lnTo>
                  <a:lnTo>
                    <a:pt x="66" y="92"/>
                  </a:lnTo>
                  <a:lnTo>
                    <a:pt x="79" y="92"/>
                  </a:lnTo>
                  <a:lnTo>
                    <a:pt x="79" y="61"/>
                  </a:lnTo>
                  <a:lnTo>
                    <a:pt x="83" y="61"/>
                  </a:lnTo>
                  <a:lnTo>
                    <a:pt x="83" y="70"/>
                  </a:lnTo>
                  <a:lnTo>
                    <a:pt x="83" y="74"/>
                  </a:lnTo>
                  <a:lnTo>
                    <a:pt x="79" y="74"/>
                  </a:lnTo>
                  <a:lnTo>
                    <a:pt x="83" y="83"/>
                  </a:lnTo>
                  <a:lnTo>
                    <a:pt x="92" y="83"/>
                  </a:lnTo>
                  <a:lnTo>
                    <a:pt x="96" y="74"/>
                  </a:lnTo>
                  <a:lnTo>
                    <a:pt x="96" y="53"/>
                  </a:lnTo>
                  <a:lnTo>
                    <a:pt x="79" y="53"/>
                  </a:lnTo>
                  <a:lnTo>
                    <a:pt x="79" y="44"/>
                  </a:lnTo>
                  <a:lnTo>
                    <a:pt x="96" y="44"/>
                  </a:lnTo>
                  <a:lnTo>
                    <a:pt x="96" y="14"/>
                  </a:lnTo>
                  <a:lnTo>
                    <a:pt x="79" y="14"/>
                  </a:lnTo>
                  <a:lnTo>
                    <a:pt x="79" y="5"/>
                  </a:lnTo>
                  <a:lnTo>
                    <a:pt x="79" y="0"/>
                  </a:lnTo>
                  <a:lnTo>
                    <a:pt x="74" y="0"/>
                  </a:lnTo>
                  <a:lnTo>
                    <a:pt x="66" y="0"/>
                  </a:lnTo>
                  <a:lnTo>
                    <a:pt x="66" y="14"/>
                  </a:lnTo>
                  <a:lnTo>
                    <a:pt x="61" y="14"/>
                  </a:lnTo>
                  <a:lnTo>
                    <a:pt x="61" y="5"/>
                  </a:lnTo>
                  <a:lnTo>
                    <a:pt x="61" y="0"/>
                  </a:lnTo>
                  <a:lnTo>
                    <a:pt x="57" y="0"/>
                  </a:lnTo>
                  <a:lnTo>
                    <a:pt x="48" y="0"/>
                  </a:lnTo>
                  <a:lnTo>
                    <a:pt x="48" y="14"/>
                  </a:lnTo>
                  <a:lnTo>
                    <a:pt x="31" y="14"/>
                  </a:lnTo>
                  <a:lnTo>
                    <a:pt x="31" y="22"/>
                  </a:lnTo>
                  <a:close/>
                  <a:moveTo>
                    <a:pt x="31" y="18"/>
                  </a:moveTo>
                  <a:lnTo>
                    <a:pt x="31" y="18"/>
                  </a:lnTo>
                  <a:lnTo>
                    <a:pt x="35" y="0"/>
                  </a:lnTo>
                  <a:lnTo>
                    <a:pt x="22" y="0"/>
                  </a:lnTo>
                  <a:lnTo>
                    <a:pt x="13" y="27"/>
                  </a:lnTo>
                  <a:lnTo>
                    <a:pt x="0" y="48"/>
                  </a:lnTo>
                  <a:lnTo>
                    <a:pt x="9" y="57"/>
                  </a:lnTo>
                  <a:lnTo>
                    <a:pt x="13" y="53"/>
                  </a:lnTo>
                  <a:lnTo>
                    <a:pt x="13" y="92"/>
                  </a:lnTo>
                  <a:lnTo>
                    <a:pt x="26" y="92"/>
                  </a:lnTo>
                  <a:lnTo>
                    <a:pt x="26" y="27"/>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0" name="Freeform 116"/>
            <p:cNvSpPr>
              <a:spLocks/>
            </p:cNvSpPr>
            <p:nvPr/>
          </p:nvSpPr>
          <p:spPr bwMode="auto">
            <a:xfrm>
              <a:off x="3930650" y="3810000"/>
              <a:ext cx="123825" cy="146050"/>
            </a:xfrm>
            <a:custGeom>
              <a:avLst/>
              <a:gdLst>
                <a:gd name="T0" fmla="*/ 13 w 78"/>
                <a:gd name="T1" fmla="*/ 31 h 92"/>
                <a:gd name="T2" fmla="*/ 13 w 78"/>
                <a:gd name="T3" fmla="*/ 31 h 92"/>
                <a:gd name="T4" fmla="*/ 13 w 78"/>
                <a:gd name="T5" fmla="*/ 27 h 92"/>
                <a:gd name="T6" fmla="*/ 13 w 78"/>
                <a:gd name="T7" fmla="*/ 27 h 92"/>
                <a:gd name="T8" fmla="*/ 13 w 78"/>
                <a:gd name="T9" fmla="*/ 22 h 92"/>
                <a:gd name="T10" fmla="*/ 13 w 78"/>
                <a:gd name="T11" fmla="*/ 22 h 92"/>
                <a:gd name="T12" fmla="*/ 9 w 78"/>
                <a:gd name="T13" fmla="*/ 22 h 92"/>
                <a:gd name="T14" fmla="*/ 9 w 78"/>
                <a:gd name="T15" fmla="*/ 22 h 92"/>
                <a:gd name="T16" fmla="*/ 9 w 78"/>
                <a:gd name="T17" fmla="*/ 22 h 92"/>
                <a:gd name="T18" fmla="*/ 0 w 78"/>
                <a:gd name="T19" fmla="*/ 22 h 92"/>
                <a:gd name="T20" fmla="*/ 0 w 78"/>
                <a:gd name="T21" fmla="*/ 88 h 92"/>
                <a:gd name="T22" fmla="*/ 65 w 78"/>
                <a:gd name="T23" fmla="*/ 88 h 92"/>
                <a:gd name="T24" fmla="*/ 65 w 78"/>
                <a:gd name="T25" fmla="*/ 92 h 92"/>
                <a:gd name="T26" fmla="*/ 78 w 78"/>
                <a:gd name="T27" fmla="*/ 92 h 92"/>
                <a:gd name="T28" fmla="*/ 78 w 78"/>
                <a:gd name="T29" fmla="*/ 31 h 92"/>
                <a:gd name="T30" fmla="*/ 78 w 78"/>
                <a:gd name="T31" fmla="*/ 31 h 92"/>
                <a:gd name="T32" fmla="*/ 78 w 78"/>
                <a:gd name="T33" fmla="*/ 27 h 92"/>
                <a:gd name="T34" fmla="*/ 78 w 78"/>
                <a:gd name="T35" fmla="*/ 27 h 92"/>
                <a:gd name="T36" fmla="*/ 78 w 78"/>
                <a:gd name="T37" fmla="*/ 22 h 92"/>
                <a:gd name="T38" fmla="*/ 78 w 78"/>
                <a:gd name="T39" fmla="*/ 22 h 92"/>
                <a:gd name="T40" fmla="*/ 74 w 78"/>
                <a:gd name="T41" fmla="*/ 22 h 92"/>
                <a:gd name="T42" fmla="*/ 65 w 78"/>
                <a:gd name="T43" fmla="*/ 22 h 92"/>
                <a:gd name="T44" fmla="*/ 65 w 78"/>
                <a:gd name="T45" fmla="*/ 74 h 92"/>
                <a:gd name="T46" fmla="*/ 43 w 78"/>
                <a:gd name="T47" fmla="*/ 74 h 92"/>
                <a:gd name="T48" fmla="*/ 43 w 78"/>
                <a:gd name="T49" fmla="*/ 14 h 92"/>
                <a:gd name="T50" fmla="*/ 43 w 78"/>
                <a:gd name="T51" fmla="*/ 14 h 92"/>
                <a:gd name="T52" fmla="*/ 48 w 78"/>
                <a:gd name="T53" fmla="*/ 5 h 92"/>
                <a:gd name="T54" fmla="*/ 48 w 78"/>
                <a:gd name="T55" fmla="*/ 5 h 92"/>
                <a:gd name="T56" fmla="*/ 48 w 78"/>
                <a:gd name="T57" fmla="*/ 5 h 92"/>
                <a:gd name="T58" fmla="*/ 48 w 78"/>
                <a:gd name="T59" fmla="*/ 5 h 92"/>
                <a:gd name="T60" fmla="*/ 39 w 78"/>
                <a:gd name="T61" fmla="*/ 0 h 92"/>
                <a:gd name="T62" fmla="*/ 30 w 78"/>
                <a:gd name="T63" fmla="*/ 0 h 92"/>
                <a:gd name="T64" fmla="*/ 30 w 78"/>
                <a:gd name="T65" fmla="*/ 74 h 92"/>
                <a:gd name="T66" fmla="*/ 13 w 78"/>
                <a:gd name="T67" fmla="*/ 74 h 92"/>
                <a:gd name="T68" fmla="*/ 13 w 78"/>
                <a:gd name="T69" fmla="*/ 31 h 92"/>
                <a:gd name="T70" fmla="*/ 13 w 78"/>
                <a:gd name="T71" fmla="*/ 31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92">
                  <a:moveTo>
                    <a:pt x="13" y="31"/>
                  </a:moveTo>
                  <a:lnTo>
                    <a:pt x="13" y="31"/>
                  </a:lnTo>
                  <a:lnTo>
                    <a:pt x="13" y="27"/>
                  </a:lnTo>
                  <a:lnTo>
                    <a:pt x="13" y="22"/>
                  </a:lnTo>
                  <a:lnTo>
                    <a:pt x="9" y="22"/>
                  </a:lnTo>
                  <a:lnTo>
                    <a:pt x="0" y="22"/>
                  </a:lnTo>
                  <a:lnTo>
                    <a:pt x="0" y="88"/>
                  </a:lnTo>
                  <a:lnTo>
                    <a:pt x="65" y="88"/>
                  </a:lnTo>
                  <a:lnTo>
                    <a:pt x="65" y="92"/>
                  </a:lnTo>
                  <a:lnTo>
                    <a:pt x="78" y="92"/>
                  </a:lnTo>
                  <a:lnTo>
                    <a:pt x="78" y="31"/>
                  </a:lnTo>
                  <a:lnTo>
                    <a:pt x="78" y="27"/>
                  </a:lnTo>
                  <a:lnTo>
                    <a:pt x="78" y="22"/>
                  </a:lnTo>
                  <a:lnTo>
                    <a:pt x="74" y="22"/>
                  </a:lnTo>
                  <a:lnTo>
                    <a:pt x="65" y="22"/>
                  </a:lnTo>
                  <a:lnTo>
                    <a:pt x="65" y="74"/>
                  </a:lnTo>
                  <a:lnTo>
                    <a:pt x="43" y="74"/>
                  </a:lnTo>
                  <a:lnTo>
                    <a:pt x="43" y="14"/>
                  </a:lnTo>
                  <a:lnTo>
                    <a:pt x="48" y="5"/>
                  </a:lnTo>
                  <a:lnTo>
                    <a:pt x="39" y="0"/>
                  </a:lnTo>
                  <a:lnTo>
                    <a:pt x="30" y="0"/>
                  </a:lnTo>
                  <a:lnTo>
                    <a:pt x="30" y="74"/>
                  </a:lnTo>
                  <a:lnTo>
                    <a:pt x="13" y="74"/>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1" name="Freeform 117"/>
            <p:cNvSpPr>
              <a:spLocks/>
            </p:cNvSpPr>
            <p:nvPr/>
          </p:nvSpPr>
          <p:spPr bwMode="auto">
            <a:xfrm>
              <a:off x="4083050" y="3810000"/>
              <a:ext cx="144462" cy="146050"/>
            </a:xfrm>
            <a:custGeom>
              <a:avLst/>
              <a:gdLst>
                <a:gd name="T0" fmla="*/ 56 w 91"/>
                <a:gd name="T1" fmla="*/ 14 h 92"/>
                <a:gd name="T2" fmla="*/ 56 w 91"/>
                <a:gd name="T3" fmla="*/ 14 h 92"/>
                <a:gd name="T4" fmla="*/ 56 w 91"/>
                <a:gd name="T5" fmla="*/ 9 h 92"/>
                <a:gd name="T6" fmla="*/ 56 w 91"/>
                <a:gd name="T7" fmla="*/ 9 h 92"/>
                <a:gd name="T8" fmla="*/ 52 w 91"/>
                <a:gd name="T9" fmla="*/ 0 h 92"/>
                <a:gd name="T10" fmla="*/ 52 w 91"/>
                <a:gd name="T11" fmla="*/ 0 h 92"/>
                <a:gd name="T12" fmla="*/ 43 w 91"/>
                <a:gd name="T13" fmla="*/ 0 h 92"/>
                <a:gd name="T14" fmla="*/ 43 w 91"/>
                <a:gd name="T15" fmla="*/ 0 h 92"/>
                <a:gd name="T16" fmla="*/ 34 w 91"/>
                <a:gd name="T17" fmla="*/ 0 h 92"/>
                <a:gd name="T18" fmla="*/ 34 w 91"/>
                <a:gd name="T19" fmla="*/ 0 h 92"/>
                <a:gd name="T20" fmla="*/ 39 w 91"/>
                <a:gd name="T21" fmla="*/ 14 h 92"/>
                <a:gd name="T22" fmla="*/ 0 w 91"/>
                <a:gd name="T23" fmla="*/ 14 h 92"/>
                <a:gd name="T24" fmla="*/ 0 w 91"/>
                <a:gd name="T25" fmla="*/ 27 h 92"/>
                <a:gd name="T26" fmla="*/ 39 w 91"/>
                <a:gd name="T27" fmla="*/ 27 h 92"/>
                <a:gd name="T28" fmla="*/ 39 w 91"/>
                <a:gd name="T29" fmla="*/ 35 h 92"/>
                <a:gd name="T30" fmla="*/ 13 w 91"/>
                <a:gd name="T31" fmla="*/ 35 h 92"/>
                <a:gd name="T32" fmla="*/ 13 w 91"/>
                <a:gd name="T33" fmla="*/ 83 h 92"/>
                <a:gd name="T34" fmla="*/ 26 w 91"/>
                <a:gd name="T35" fmla="*/ 83 h 92"/>
                <a:gd name="T36" fmla="*/ 26 w 91"/>
                <a:gd name="T37" fmla="*/ 48 h 92"/>
                <a:gd name="T38" fmla="*/ 39 w 91"/>
                <a:gd name="T39" fmla="*/ 48 h 92"/>
                <a:gd name="T40" fmla="*/ 39 w 91"/>
                <a:gd name="T41" fmla="*/ 92 h 92"/>
                <a:gd name="T42" fmla="*/ 56 w 91"/>
                <a:gd name="T43" fmla="*/ 92 h 92"/>
                <a:gd name="T44" fmla="*/ 56 w 91"/>
                <a:gd name="T45" fmla="*/ 48 h 92"/>
                <a:gd name="T46" fmla="*/ 69 w 91"/>
                <a:gd name="T47" fmla="*/ 48 h 92"/>
                <a:gd name="T48" fmla="*/ 69 w 91"/>
                <a:gd name="T49" fmla="*/ 70 h 92"/>
                <a:gd name="T50" fmla="*/ 69 w 91"/>
                <a:gd name="T51" fmla="*/ 70 h 92"/>
                <a:gd name="T52" fmla="*/ 65 w 91"/>
                <a:gd name="T53" fmla="*/ 70 h 92"/>
                <a:gd name="T54" fmla="*/ 56 w 91"/>
                <a:gd name="T55" fmla="*/ 70 h 92"/>
                <a:gd name="T56" fmla="*/ 56 w 91"/>
                <a:gd name="T57" fmla="*/ 70 h 92"/>
                <a:gd name="T58" fmla="*/ 61 w 91"/>
                <a:gd name="T59" fmla="*/ 83 h 92"/>
                <a:gd name="T60" fmla="*/ 61 w 91"/>
                <a:gd name="T61" fmla="*/ 83 h 92"/>
                <a:gd name="T62" fmla="*/ 78 w 91"/>
                <a:gd name="T63" fmla="*/ 83 h 92"/>
                <a:gd name="T64" fmla="*/ 82 w 91"/>
                <a:gd name="T65" fmla="*/ 79 h 92"/>
                <a:gd name="T66" fmla="*/ 82 w 91"/>
                <a:gd name="T67" fmla="*/ 74 h 92"/>
                <a:gd name="T68" fmla="*/ 82 w 91"/>
                <a:gd name="T69" fmla="*/ 35 h 92"/>
                <a:gd name="T70" fmla="*/ 56 w 91"/>
                <a:gd name="T71" fmla="*/ 35 h 92"/>
                <a:gd name="T72" fmla="*/ 56 w 91"/>
                <a:gd name="T73" fmla="*/ 27 h 92"/>
                <a:gd name="T74" fmla="*/ 91 w 91"/>
                <a:gd name="T75" fmla="*/ 27 h 92"/>
                <a:gd name="T76" fmla="*/ 91 w 91"/>
                <a:gd name="T77" fmla="*/ 14 h 92"/>
                <a:gd name="T78" fmla="*/ 47 w 91"/>
                <a:gd name="T79" fmla="*/ 14 h 92"/>
                <a:gd name="T80" fmla="*/ 47 w 91"/>
                <a:gd name="T81" fmla="*/ 14 h 92"/>
                <a:gd name="T82" fmla="*/ 56 w 91"/>
                <a:gd name="T83" fmla="*/ 14 h 92"/>
                <a:gd name="T84" fmla="*/ 56 w 91"/>
                <a:gd name="T85" fmla="*/ 14 h 92"/>
                <a:gd name="T86" fmla="*/ 56 w 91"/>
                <a:gd name="T87" fmla="*/ 14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4"/>
                  </a:moveTo>
                  <a:lnTo>
                    <a:pt x="56" y="14"/>
                  </a:lnTo>
                  <a:lnTo>
                    <a:pt x="56" y="9"/>
                  </a:lnTo>
                  <a:lnTo>
                    <a:pt x="52" y="0"/>
                  </a:lnTo>
                  <a:lnTo>
                    <a:pt x="43" y="0"/>
                  </a:lnTo>
                  <a:lnTo>
                    <a:pt x="34" y="0"/>
                  </a:lnTo>
                  <a:lnTo>
                    <a:pt x="39" y="14"/>
                  </a:lnTo>
                  <a:lnTo>
                    <a:pt x="0" y="14"/>
                  </a:lnTo>
                  <a:lnTo>
                    <a:pt x="0" y="27"/>
                  </a:lnTo>
                  <a:lnTo>
                    <a:pt x="39" y="27"/>
                  </a:lnTo>
                  <a:lnTo>
                    <a:pt x="39" y="35"/>
                  </a:lnTo>
                  <a:lnTo>
                    <a:pt x="13" y="35"/>
                  </a:lnTo>
                  <a:lnTo>
                    <a:pt x="13" y="83"/>
                  </a:lnTo>
                  <a:lnTo>
                    <a:pt x="26" y="83"/>
                  </a:lnTo>
                  <a:lnTo>
                    <a:pt x="26" y="48"/>
                  </a:lnTo>
                  <a:lnTo>
                    <a:pt x="39" y="48"/>
                  </a:lnTo>
                  <a:lnTo>
                    <a:pt x="39" y="92"/>
                  </a:lnTo>
                  <a:lnTo>
                    <a:pt x="56" y="92"/>
                  </a:lnTo>
                  <a:lnTo>
                    <a:pt x="56" y="48"/>
                  </a:lnTo>
                  <a:lnTo>
                    <a:pt x="69" y="48"/>
                  </a:lnTo>
                  <a:lnTo>
                    <a:pt x="69" y="70"/>
                  </a:lnTo>
                  <a:lnTo>
                    <a:pt x="65" y="70"/>
                  </a:lnTo>
                  <a:lnTo>
                    <a:pt x="56" y="70"/>
                  </a:lnTo>
                  <a:lnTo>
                    <a:pt x="61" y="83"/>
                  </a:lnTo>
                  <a:lnTo>
                    <a:pt x="78" y="83"/>
                  </a:lnTo>
                  <a:lnTo>
                    <a:pt x="82" y="79"/>
                  </a:lnTo>
                  <a:lnTo>
                    <a:pt x="82" y="74"/>
                  </a:lnTo>
                  <a:lnTo>
                    <a:pt x="82" y="35"/>
                  </a:lnTo>
                  <a:lnTo>
                    <a:pt x="56" y="35"/>
                  </a:lnTo>
                  <a:lnTo>
                    <a:pt x="56" y="27"/>
                  </a:lnTo>
                  <a:lnTo>
                    <a:pt x="91" y="27"/>
                  </a:lnTo>
                  <a:lnTo>
                    <a:pt x="91" y="14"/>
                  </a:lnTo>
                  <a:lnTo>
                    <a:pt x="47" y="14"/>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2" name="Freeform 118"/>
            <p:cNvSpPr>
              <a:spLocks/>
            </p:cNvSpPr>
            <p:nvPr/>
          </p:nvSpPr>
          <p:spPr bwMode="auto">
            <a:xfrm>
              <a:off x="4186238" y="4094163"/>
              <a:ext cx="449262" cy="593725"/>
            </a:xfrm>
            <a:custGeom>
              <a:avLst/>
              <a:gdLst>
                <a:gd name="T0" fmla="*/ 222 w 283"/>
                <a:gd name="T1" fmla="*/ 57 h 374"/>
                <a:gd name="T2" fmla="*/ 231 w 283"/>
                <a:gd name="T3" fmla="*/ 43 h 374"/>
                <a:gd name="T4" fmla="*/ 244 w 283"/>
                <a:gd name="T5" fmla="*/ 52 h 374"/>
                <a:gd name="T6" fmla="*/ 187 w 283"/>
                <a:gd name="T7" fmla="*/ 0 h 374"/>
                <a:gd name="T8" fmla="*/ 187 w 283"/>
                <a:gd name="T9" fmla="*/ 0 h 374"/>
                <a:gd name="T10" fmla="*/ 161 w 283"/>
                <a:gd name="T11" fmla="*/ 4 h 374"/>
                <a:gd name="T12" fmla="*/ 104 w 283"/>
                <a:gd name="T13" fmla="*/ 13 h 374"/>
                <a:gd name="T14" fmla="*/ 74 w 283"/>
                <a:gd name="T15" fmla="*/ 22 h 374"/>
                <a:gd name="T16" fmla="*/ 43 w 283"/>
                <a:gd name="T17" fmla="*/ 30 h 374"/>
                <a:gd name="T18" fmla="*/ 17 w 283"/>
                <a:gd name="T19" fmla="*/ 39 h 374"/>
                <a:gd name="T20" fmla="*/ 0 w 283"/>
                <a:gd name="T21" fmla="*/ 57 h 374"/>
                <a:gd name="T22" fmla="*/ 0 w 283"/>
                <a:gd name="T23" fmla="*/ 57 h 374"/>
                <a:gd name="T24" fmla="*/ 35 w 283"/>
                <a:gd name="T25" fmla="*/ 148 h 374"/>
                <a:gd name="T26" fmla="*/ 35 w 283"/>
                <a:gd name="T27" fmla="*/ 148 h 374"/>
                <a:gd name="T28" fmla="*/ 52 w 283"/>
                <a:gd name="T29" fmla="*/ 187 h 374"/>
                <a:gd name="T30" fmla="*/ 65 w 283"/>
                <a:gd name="T31" fmla="*/ 222 h 374"/>
                <a:gd name="T32" fmla="*/ 65 w 283"/>
                <a:gd name="T33" fmla="*/ 239 h 374"/>
                <a:gd name="T34" fmla="*/ 65 w 283"/>
                <a:gd name="T35" fmla="*/ 257 h 374"/>
                <a:gd name="T36" fmla="*/ 65 w 283"/>
                <a:gd name="T37" fmla="*/ 257 h 374"/>
                <a:gd name="T38" fmla="*/ 65 w 283"/>
                <a:gd name="T39" fmla="*/ 257 h 374"/>
                <a:gd name="T40" fmla="*/ 74 w 283"/>
                <a:gd name="T41" fmla="*/ 257 h 374"/>
                <a:gd name="T42" fmla="*/ 87 w 283"/>
                <a:gd name="T43" fmla="*/ 261 h 374"/>
                <a:gd name="T44" fmla="*/ 96 w 283"/>
                <a:gd name="T45" fmla="*/ 270 h 374"/>
                <a:gd name="T46" fmla="*/ 104 w 283"/>
                <a:gd name="T47" fmla="*/ 283 h 374"/>
                <a:gd name="T48" fmla="*/ 104 w 283"/>
                <a:gd name="T49" fmla="*/ 283 h 374"/>
                <a:gd name="T50" fmla="*/ 126 w 283"/>
                <a:gd name="T51" fmla="*/ 322 h 374"/>
                <a:gd name="T52" fmla="*/ 139 w 283"/>
                <a:gd name="T53" fmla="*/ 344 h 374"/>
                <a:gd name="T54" fmla="*/ 152 w 283"/>
                <a:gd name="T55" fmla="*/ 361 h 374"/>
                <a:gd name="T56" fmla="*/ 165 w 283"/>
                <a:gd name="T57" fmla="*/ 374 h 374"/>
                <a:gd name="T58" fmla="*/ 174 w 283"/>
                <a:gd name="T59" fmla="*/ 374 h 374"/>
                <a:gd name="T60" fmla="*/ 178 w 283"/>
                <a:gd name="T61" fmla="*/ 370 h 374"/>
                <a:gd name="T62" fmla="*/ 187 w 283"/>
                <a:gd name="T63" fmla="*/ 366 h 374"/>
                <a:gd name="T64" fmla="*/ 191 w 283"/>
                <a:gd name="T65" fmla="*/ 357 h 374"/>
                <a:gd name="T66" fmla="*/ 204 w 283"/>
                <a:gd name="T67" fmla="*/ 326 h 374"/>
                <a:gd name="T68" fmla="*/ 204 w 283"/>
                <a:gd name="T69" fmla="*/ 326 h 374"/>
                <a:gd name="T70" fmla="*/ 213 w 283"/>
                <a:gd name="T71" fmla="*/ 296 h 374"/>
                <a:gd name="T72" fmla="*/ 226 w 283"/>
                <a:gd name="T73" fmla="*/ 270 h 374"/>
                <a:gd name="T74" fmla="*/ 239 w 283"/>
                <a:gd name="T75" fmla="*/ 252 h 374"/>
                <a:gd name="T76" fmla="*/ 248 w 283"/>
                <a:gd name="T77" fmla="*/ 239 h 374"/>
                <a:gd name="T78" fmla="*/ 270 w 283"/>
                <a:gd name="T79" fmla="*/ 226 h 374"/>
                <a:gd name="T80" fmla="*/ 278 w 283"/>
                <a:gd name="T81" fmla="*/ 222 h 374"/>
                <a:gd name="T82" fmla="*/ 278 w 283"/>
                <a:gd name="T83" fmla="*/ 222 h 374"/>
                <a:gd name="T84" fmla="*/ 283 w 283"/>
                <a:gd name="T85" fmla="*/ 222 h 374"/>
                <a:gd name="T86" fmla="*/ 283 w 283"/>
                <a:gd name="T87" fmla="*/ 222 h 374"/>
                <a:gd name="T88" fmla="*/ 283 w 283"/>
                <a:gd name="T89" fmla="*/ 191 h 374"/>
                <a:gd name="T90" fmla="*/ 283 w 283"/>
                <a:gd name="T91" fmla="*/ 174 h 374"/>
                <a:gd name="T92" fmla="*/ 278 w 283"/>
                <a:gd name="T93" fmla="*/ 152 h 374"/>
                <a:gd name="T94" fmla="*/ 270 w 283"/>
                <a:gd name="T95" fmla="*/ 131 h 374"/>
                <a:gd name="T96" fmla="*/ 257 w 283"/>
                <a:gd name="T97" fmla="*/ 109 h 374"/>
                <a:gd name="T98" fmla="*/ 244 w 283"/>
                <a:gd name="T99" fmla="*/ 83 h 374"/>
                <a:gd name="T100" fmla="*/ 222 w 283"/>
                <a:gd name="T101" fmla="*/ 57 h 374"/>
                <a:gd name="T102" fmla="*/ 222 w 283"/>
                <a:gd name="T103" fmla="*/ 57 h 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3" h="374">
                  <a:moveTo>
                    <a:pt x="222" y="57"/>
                  </a:moveTo>
                  <a:lnTo>
                    <a:pt x="231" y="43"/>
                  </a:lnTo>
                  <a:lnTo>
                    <a:pt x="244" y="52"/>
                  </a:lnTo>
                  <a:lnTo>
                    <a:pt x="187" y="0"/>
                  </a:lnTo>
                  <a:lnTo>
                    <a:pt x="161" y="4"/>
                  </a:lnTo>
                  <a:lnTo>
                    <a:pt x="104" y="13"/>
                  </a:lnTo>
                  <a:lnTo>
                    <a:pt x="74" y="22"/>
                  </a:lnTo>
                  <a:lnTo>
                    <a:pt x="43" y="30"/>
                  </a:lnTo>
                  <a:lnTo>
                    <a:pt x="17" y="39"/>
                  </a:lnTo>
                  <a:lnTo>
                    <a:pt x="0" y="57"/>
                  </a:lnTo>
                  <a:lnTo>
                    <a:pt x="35" y="148"/>
                  </a:lnTo>
                  <a:lnTo>
                    <a:pt x="52" y="187"/>
                  </a:lnTo>
                  <a:lnTo>
                    <a:pt x="65" y="222"/>
                  </a:lnTo>
                  <a:lnTo>
                    <a:pt x="65" y="239"/>
                  </a:lnTo>
                  <a:lnTo>
                    <a:pt x="65" y="257"/>
                  </a:lnTo>
                  <a:lnTo>
                    <a:pt x="74" y="257"/>
                  </a:lnTo>
                  <a:lnTo>
                    <a:pt x="87" y="261"/>
                  </a:lnTo>
                  <a:lnTo>
                    <a:pt x="96" y="270"/>
                  </a:lnTo>
                  <a:lnTo>
                    <a:pt x="104" y="283"/>
                  </a:lnTo>
                  <a:lnTo>
                    <a:pt x="126" y="322"/>
                  </a:lnTo>
                  <a:lnTo>
                    <a:pt x="139" y="344"/>
                  </a:lnTo>
                  <a:lnTo>
                    <a:pt x="152" y="361"/>
                  </a:lnTo>
                  <a:lnTo>
                    <a:pt x="165" y="374"/>
                  </a:lnTo>
                  <a:lnTo>
                    <a:pt x="174" y="374"/>
                  </a:lnTo>
                  <a:lnTo>
                    <a:pt x="178" y="370"/>
                  </a:lnTo>
                  <a:lnTo>
                    <a:pt x="187" y="366"/>
                  </a:lnTo>
                  <a:lnTo>
                    <a:pt x="191" y="357"/>
                  </a:lnTo>
                  <a:lnTo>
                    <a:pt x="204" y="326"/>
                  </a:lnTo>
                  <a:lnTo>
                    <a:pt x="213" y="296"/>
                  </a:lnTo>
                  <a:lnTo>
                    <a:pt x="226" y="270"/>
                  </a:lnTo>
                  <a:lnTo>
                    <a:pt x="239" y="252"/>
                  </a:lnTo>
                  <a:lnTo>
                    <a:pt x="248" y="239"/>
                  </a:lnTo>
                  <a:lnTo>
                    <a:pt x="270" y="226"/>
                  </a:lnTo>
                  <a:lnTo>
                    <a:pt x="278" y="222"/>
                  </a:lnTo>
                  <a:lnTo>
                    <a:pt x="283" y="222"/>
                  </a:lnTo>
                  <a:lnTo>
                    <a:pt x="283" y="191"/>
                  </a:lnTo>
                  <a:lnTo>
                    <a:pt x="283" y="174"/>
                  </a:lnTo>
                  <a:lnTo>
                    <a:pt x="278" y="152"/>
                  </a:lnTo>
                  <a:lnTo>
                    <a:pt x="270" y="131"/>
                  </a:lnTo>
                  <a:lnTo>
                    <a:pt x="257" y="109"/>
                  </a:lnTo>
                  <a:lnTo>
                    <a:pt x="244" y="83"/>
                  </a:lnTo>
                  <a:lnTo>
                    <a:pt x="222" y="57"/>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73" name="Freeform 119"/>
            <p:cNvSpPr>
              <a:spLocks noEditPoints="1"/>
            </p:cNvSpPr>
            <p:nvPr/>
          </p:nvSpPr>
          <p:spPr bwMode="auto">
            <a:xfrm>
              <a:off x="4227513" y="4197350"/>
              <a:ext cx="131762" cy="152400"/>
            </a:xfrm>
            <a:custGeom>
              <a:avLst/>
              <a:gdLst>
                <a:gd name="T0" fmla="*/ 13 w 83"/>
                <a:gd name="T1" fmla="*/ 70 h 96"/>
                <a:gd name="T2" fmla="*/ 13 w 83"/>
                <a:gd name="T3" fmla="*/ 61 h 96"/>
                <a:gd name="T4" fmla="*/ 30 w 83"/>
                <a:gd name="T5" fmla="*/ 61 h 96"/>
                <a:gd name="T6" fmla="*/ 30 w 83"/>
                <a:gd name="T7" fmla="*/ 96 h 96"/>
                <a:gd name="T8" fmla="*/ 48 w 83"/>
                <a:gd name="T9" fmla="*/ 96 h 96"/>
                <a:gd name="T10" fmla="*/ 48 w 83"/>
                <a:gd name="T11" fmla="*/ 61 h 96"/>
                <a:gd name="T12" fmla="*/ 70 w 83"/>
                <a:gd name="T13" fmla="*/ 61 h 96"/>
                <a:gd name="T14" fmla="*/ 70 w 83"/>
                <a:gd name="T15" fmla="*/ 70 h 96"/>
                <a:gd name="T16" fmla="*/ 83 w 83"/>
                <a:gd name="T17" fmla="*/ 70 h 96"/>
                <a:gd name="T18" fmla="*/ 83 w 83"/>
                <a:gd name="T19" fmla="*/ 22 h 96"/>
                <a:gd name="T20" fmla="*/ 48 w 83"/>
                <a:gd name="T21" fmla="*/ 22 h 96"/>
                <a:gd name="T22" fmla="*/ 48 w 83"/>
                <a:gd name="T23" fmla="*/ 13 h 96"/>
                <a:gd name="T24" fmla="*/ 48 w 83"/>
                <a:gd name="T25" fmla="*/ 13 h 96"/>
                <a:gd name="T26" fmla="*/ 48 w 83"/>
                <a:gd name="T27" fmla="*/ 5 h 96"/>
                <a:gd name="T28" fmla="*/ 48 w 83"/>
                <a:gd name="T29" fmla="*/ 5 h 96"/>
                <a:gd name="T30" fmla="*/ 48 w 83"/>
                <a:gd name="T31" fmla="*/ 5 h 96"/>
                <a:gd name="T32" fmla="*/ 48 w 83"/>
                <a:gd name="T33" fmla="*/ 5 h 96"/>
                <a:gd name="T34" fmla="*/ 48 w 83"/>
                <a:gd name="T35" fmla="*/ 5 h 96"/>
                <a:gd name="T36" fmla="*/ 48 w 83"/>
                <a:gd name="T37" fmla="*/ 5 h 96"/>
                <a:gd name="T38" fmla="*/ 30 w 83"/>
                <a:gd name="T39" fmla="*/ 0 h 96"/>
                <a:gd name="T40" fmla="*/ 30 w 83"/>
                <a:gd name="T41" fmla="*/ 22 h 96"/>
                <a:gd name="T42" fmla="*/ 0 w 83"/>
                <a:gd name="T43" fmla="*/ 22 h 96"/>
                <a:gd name="T44" fmla="*/ 0 w 83"/>
                <a:gd name="T45" fmla="*/ 70 h 96"/>
                <a:gd name="T46" fmla="*/ 13 w 83"/>
                <a:gd name="T47" fmla="*/ 70 h 96"/>
                <a:gd name="T48" fmla="*/ 13 w 83"/>
                <a:gd name="T49" fmla="*/ 70 h 96"/>
                <a:gd name="T50" fmla="*/ 30 w 83"/>
                <a:gd name="T51" fmla="*/ 35 h 96"/>
                <a:gd name="T52" fmla="*/ 30 w 83"/>
                <a:gd name="T53" fmla="*/ 52 h 96"/>
                <a:gd name="T54" fmla="*/ 13 w 83"/>
                <a:gd name="T55" fmla="*/ 52 h 96"/>
                <a:gd name="T56" fmla="*/ 13 w 83"/>
                <a:gd name="T57" fmla="*/ 35 h 96"/>
                <a:gd name="T58" fmla="*/ 30 w 83"/>
                <a:gd name="T59" fmla="*/ 35 h 96"/>
                <a:gd name="T60" fmla="*/ 30 w 83"/>
                <a:gd name="T61" fmla="*/ 35 h 96"/>
                <a:gd name="T62" fmla="*/ 48 w 83"/>
                <a:gd name="T63" fmla="*/ 52 h 96"/>
                <a:gd name="T64" fmla="*/ 48 w 83"/>
                <a:gd name="T65" fmla="*/ 35 h 96"/>
                <a:gd name="T66" fmla="*/ 70 w 83"/>
                <a:gd name="T67" fmla="*/ 35 h 96"/>
                <a:gd name="T68" fmla="*/ 70 w 83"/>
                <a:gd name="T69" fmla="*/ 52 h 96"/>
                <a:gd name="T70" fmla="*/ 48 w 83"/>
                <a:gd name="T71" fmla="*/ 52 h 96"/>
                <a:gd name="T72" fmla="*/ 48 w 83"/>
                <a:gd name="T73" fmla="*/ 52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96">
                  <a:moveTo>
                    <a:pt x="13" y="70"/>
                  </a:moveTo>
                  <a:lnTo>
                    <a:pt x="13" y="61"/>
                  </a:lnTo>
                  <a:lnTo>
                    <a:pt x="30" y="61"/>
                  </a:lnTo>
                  <a:lnTo>
                    <a:pt x="30" y="96"/>
                  </a:lnTo>
                  <a:lnTo>
                    <a:pt x="48" y="96"/>
                  </a:lnTo>
                  <a:lnTo>
                    <a:pt x="48" y="61"/>
                  </a:lnTo>
                  <a:lnTo>
                    <a:pt x="70" y="61"/>
                  </a:lnTo>
                  <a:lnTo>
                    <a:pt x="70" y="70"/>
                  </a:lnTo>
                  <a:lnTo>
                    <a:pt x="83" y="70"/>
                  </a:lnTo>
                  <a:lnTo>
                    <a:pt x="83" y="22"/>
                  </a:lnTo>
                  <a:lnTo>
                    <a:pt x="48" y="22"/>
                  </a:lnTo>
                  <a:lnTo>
                    <a:pt x="48" y="13"/>
                  </a:lnTo>
                  <a:lnTo>
                    <a:pt x="48" y="5"/>
                  </a:lnTo>
                  <a:lnTo>
                    <a:pt x="30" y="0"/>
                  </a:lnTo>
                  <a:lnTo>
                    <a:pt x="30" y="22"/>
                  </a:lnTo>
                  <a:lnTo>
                    <a:pt x="0" y="22"/>
                  </a:lnTo>
                  <a:lnTo>
                    <a:pt x="0" y="70"/>
                  </a:lnTo>
                  <a:lnTo>
                    <a:pt x="13" y="70"/>
                  </a:lnTo>
                  <a:close/>
                  <a:moveTo>
                    <a:pt x="30" y="35"/>
                  </a:moveTo>
                  <a:lnTo>
                    <a:pt x="30" y="52"/>
                  </a:lnTo>
                  <a:lnTo>
                    <a:pt x="13" y="52"/>
                  </a:lnTo>
                  <a:lnTo>
                    <a:pt x="13" y="35"/>
                  </a:lnTo>
                  <a:lnTo>
                    <a:pt x="30" y="35"/>
                  </a:lnTo>
                  <a:close/>
                  <a:moveTo>
                    <a:pt x="48" y="52"/>
                  </a:moveTo>
                  <a:lnTo>
                    <a:pt x="48" y="35"/>
                  </a:lnTo>
                  <a:lnTo>
                    <a:pt x="70" y="35"/>
                  </a:lnTo>
                  <a:lnTo>
                    <a:pt x="70" y="52"/>
                  </a:lnTo>
                  <a:lnTo>
                    <a:pt x="48"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4" name="Freeform 120"/>
            <p:cNvSpPr>
              <a:spLocks/>
            </p:cNvSpPr>
            <p:nvPr/>
          </p:nvSpPr>
          <p:spPr bwMode="auto">
            <a:xfrm>
              <a:off x="4392613" y="4205288"/>
              <a:ext cx="131762" cy="144463"/>
            </a:xfrm>
            <a:custGeom>
              <a:avLst/>
              <a:gdLst>
                <a:gd name="T0" fmla="*/ 14 w 83"/>
                <a:gd name="T1" fmla="*/ 30 h 91"/>
                <a:gd name="T2" fmla="*/ 14 w 83"/>
                <a:gd name="T3" fmla="*/ 30 h 91"/>
                <a:gd name="T4" fmla="*/ 18 w 83"/>
                <a:gd name="T5" fmla="*/ 21 h 91"/>
                <a:gd name="T6" fmla="*/ 18 w 83"/>
                <a:gd name="T7" fmla="*/ 21 h 91"/>
                <a:gd name="T8" fmla="*/ 18 w 83"/>
                <a:gd name="T9" fmla="*/ 21 h 91"/>
                <a:gd name="T10" fmla="*/ 18 w 83"/>
                <a:gd name="T11" fmla="*/ 21 h 91"/>
                <a:gd name="T12" fmla="*/ 14 w 83"/>
                <a:gd name="T13" fmla="*/ 21 h 91"/>
                <a:gd name="T14" fmla="*/ 14 w 83"/>
                <a:gd name="T15" fmla="*/ 21 h 91"/>
                <a:gd name="T16" fmla="*/ 9 w 83"/>
                <a:gd name="T17" fmla="*/ 21 h 91"/>
                <a:gd name="T18" fmla="*/ 0 w 83"/>
                <a:gd name="T19" fmla="*/ 21 h 91"/>
                <a:gd name="T20" fmla="*/ 0 w 83"/>
                <a:gd name="T21" fmla="*/ 87 h 91"/>
                <a:gd name="T22" fmla="*/ 66 w 83"/>
                <a:gd name="T23" fmla="*/ 87 h 91"/>
                <a:gd name="T24" fmla="*/ 66 w 83"/>
                <a:gd name="T25" fmla="*/ 91 h 91"/>
                <a:gd name="T26" fmla="*/ 79 w 83"/>
                <a:gd name="T27" fmla="*/ 91 h 91"/>
                <a:gd name="T28" fmla="*/ 79 w 83"/>
                <a:gd name="T29" fmla="*/ 30 h 91"/>
                <a:gd name="T30" fmla="*/ 79 w 83"/>
                <a:gd name="T31" fmla="*/ 30 h 91"/>
                <a:gd name="T32" fmla="*/ 83 w 83"/>
                <a:gd name="T33" fmla="*/ 21 h 91"/>
                <a:gd name="T34" fmla="*/ 83 w 83"/>
                <a:gd name="T35" fmla="*/ 21 h 91"/>
                <a:gd name="T36" fmla="*/ 83 w 83"/>
                <a:gd name="T37" fmla="*/ 21 h 91"/>
                <a:gd name="T38" fmla="*/ 83 w 83"/>
                <a:gd name="T39" fmla="*/ 21 h 91"/>
                <a:gd name="T40" fmla="*/ 74 w 83"/>
                <a:gd name="T41" fmla="*/ 21 h 91"/>
                <a:gd name="T42" fmla="*/ 66 w 83"/>
                <a:gd name="T43" fmla="*/ 21 h 91"/>
                <a:gd name="T44" fmla="*/ 66 w 83"/>
                <a:gd name="T45" fmla="*/ 74 h 91"/>
                <a:gd name="T46" fmla="*/ 48 w 83"/>
                <a:gd name="T47" fmla="*/ 74 h 91"/>
                <a:gd name="T48" fmla="*/ 48 w 83"/>
                <a:gd name="T49" fmla="*/ 13 h 91"/>
                <a:gd name="T50" fmla="*/ 48 w 83"/>
                <a:gd name="T51" fmla="*/ 13 h 91"/>
                <a:gd name="T52" fmla="*/ 48 w 83"/>
                <a:gd name="T53" fmla="*/ 4 h 91"/>
                <a:gd name="T54" fmla="*/ 48 w 83"/>
                <a:gd name="T55" fmla="*/ 4 h 91"/>
                <a:gd name="T56" fmla="*/ 48 w 83"/>
                <a:gd name="T57" fmla="*/ 0 h 91"/>
                <a:gd name="T58" fmla="*/ 48 w 83"/>
                <a:gd name="T59" fmla="*/ 0 h 91"/>
                <a:gd name="T60" fmla="*/ 44 w 83"/>
                <a:gd name="T61" fmla="*/ 0 h 91"/>
                <a:gd name="T62" fmla="*/ 35 w 83"/>
                <a:gd name="T63" fmla="*/ 0 h 91"/>
                <a:gd name="T64" fmla="*/ 35 w 83"/>
                <a:gd name="T65" fmla="*/ 74 h 91"/>
                <a:gd name="T66" fmla="*/ 14 w 83"/>
                <a:gd name="T67" fmla="*/ 74 h 91"/>
                <a:gd name="T68" fmla="*/ 14 w 83"/>
                <a:gd name="T69" fmla="*/ 30 h 91"/>
                <a:gd name="T70" fmla="*/ 14 w 83"/>
                <a:gd name="T71" fmla="*/ 3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91">
                  <a:moveTo>
                    <a:pt x="14" y="30"/>
                  </a:moveTo>
                  <a:lnTo>
                    <a:pt x="14" y="30"/>
                  </a:lnTo>
                  <a:lnTo>
                    <a:pt x="18" y="21"/>
                  </a:lnTo>
                  <a:lnTo>
                    <a:pt x="14" y="21"/>
                  </a:lnTo>
                  <a:lnTo>
                    <a:pt x="9" y="21"/>
                  </a:lnTo>
                  <a:lnTo>
                    <a:pt x="0" y="21"/>
                  </a:lnTo>
                  <a:lnTo>
                    <a:pt x="0" y="87"/>
                  </a:lnTo>
                  <a:lnTo>
                    <a:pt x="66" y="87"/>
                  </a:lnTo>
                  <a:lnTo>
                    <a:pt x="66" y="91"/>
                  </a:lnTo>
                  <a:lnTo>
                    <a:pt x="79" y="91"/>
                  </a:lnTo>
                  <a:lnTo>
                    <a:pt x="79" y="30"/>
                  </a:lnTo>
                  <a:lnTo>
                    <a:pt x="83" y="21"/>
                  </a:lnTo>
                  <a:lnTo>
                    <a:pt x="74" y="21"/>
                  </a:lnTo>
                  <a:lnTo>
                    <a:pt x="66" y="21"/>
                  </a:lnTo>
                  <a:lnTo>
                    <a:pt x="66" y="74"/>
                  </a:lnTo>
                  <a:lnTo>
                    <a:pt x="48" y="74"/>
                  </a:lnTo>
                  <a:lnTo>
                    <a:pt x="48" y="13"/>
                  </a:lnTo>
                  <a:lnTo>
                    <a:pt x="48" y="4"/>
                  </a:lnTo>
                  <a:lnTo>
                    <a:pt x="48" y="0"/>
                  </a:lnTo>
                  <a:lnTo>
                    <a:pt x="44" y="0"/>
                  </a:lnTo>
                  <a:lnTo>
                    <a:pt x="35" y="0"/>
                  </a:lnTo>
                  <a:lnTo>
                    <a:pt x="35" y="74"/>
                  </a:lnTo>
                  <a:lnTo>
                    <a:pt x="14" y="74"/>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5" name="Freeform 121"/>
            <p:cNvSpPr>
              <a:spLocks/>
            </p:cNvSpPr>
            <p:nvPr/>
          </p:nvSpPr>
          <p:spPr bwMode="auto">
            <a:xfrm>
              <a:off x="4552950" y="4197350"/>
              <a:ext cx="144462" cy="152400"/>
            </a:xfrm>
            <a:custGeom>
              <a:avLst/>
              <a:gdLst>
                <a:gd name="T0" fmla="*/ 56 w 91"/>
                <a:gd name="T1" fmla="*/ 13 h 96"/>
                <a:gd name="T2" fmla="*/ 56 w 91"/>
                <a:gd name="T3" fmla="*/ 13 h 96"/>
                <a:gd name="T4" fmla="*/ 52 w 91"/>
                <a:gd name="T5" fmla="*/ 9 h 96"/>
                <a:gd name="T6" fmla="*/ 52 w 91"/>
                <a:gd name="T7" fmla="*/ 9 h 96"/>
                <a:gd name="T8" fmla="*/ 52 w 91"/>
                <a:gd name="T9" fmla="*/ 0 h 96"/>
                <a:gd name="T10" fmla="*/ 52 w 91"/>
                <a:gd name="T11" fmla="*/ 0 h 96"/>
                <a:gd name="T12" fmla="*/ 43 w 91"/>
                <a:gd name="T13" fmla="*/ 5 h 96"/>
                <a:gd name="T14" fmla="*/ 43 w 91"/>
                <a:gd name="T15" fmla="*/ 5 h 96"/>
                <a:gd name="T16" fmla="*/ 34 w 91"/>
                <a:gd name="T17" fmla="*/ 5 h 96"/>
                <a:gd name="T18" fmla="*/ 34 w 91"/>
                <a:gd name="T19" fmla="*/ 5 h 96"/>
                <a:gd name="T20" fmla="*/ 39 w 91"/>
                <a:gd name="T21" fmla="*/ 18 h 96"/>
                <a:gd name="T22" fmla="*/ 0 w 91"/>
                <a:gd name="T23" fmla="*/ 18 h 96"/>
                <a:gd name="T24" fmla="*/ 0 w 91"/>
                <a:gd name="T25" fmla="*/ 31 h 96"/>
                <a:gd name="T26" fmla="*/ 39 w 91"/>
                <a:gd name="T27" fmla="*/ 31 h 96"/>
                <a:gd name="T28" fmla="*/ 39 w 91"/>
                <a:gd name="T29" fmla="*/ 39 h 96"/>
                <a:gd name="T30" fmla="*/ 13 w 91"/>
                <a:gd name="T31" fmla="*/ 39 h 96"/>
                <a:gd name="T32" fmla="*/ 13 w 91"/>
                <a:gd name="T33" fmla="*/ 87 h 96"/>
                <a:gd name="T34" fmla="*/ 26 w 91"/>
                <a:gd name="T35" fmla="*/ 87 h 96"/>
                <a:gd name="T36" fmla="*/ 26 w 91"/>
                <a:gd name="T37" fmla="*/ 52 h 96"/>
                <a:gd name="T38" fmla="*/ 39 w 91"/>
                <a:gd name="T39" fmla="*/ 52 h 96"/>
                <a:gd name="T40" fmla="*/ 39 w 91"/>
                <a:gd name="T41" fmla="*/ 96 h 96"/>
                <a:gd name="T42" fmla="*/ 52 w 91"/>
                <a:gd name="T43" fmla="*/ 96 h 96"/>
                <a:gd name="T44" fmla="*/ 52 w 91"/>
                <a:gd name="T45" fmla="*/ 52 h 96"/>
                <a:gd name="T46" fmla="*/ 65 w 91"/>
                <a:gd name="T47" fmla="*/ 52 h 96"/>
                <a:gd name="T48" fmla="*/ 65 w 91"/>
                <a:gd name="T49" fmla="*/ 74 h 96"/>
                <a:gd name="T50" fmla="*/ 65 w 91"/>
                <a:gd name="T51" fmla="*/ 74 h 96"/>
                <a:gd name="T52" fmla="*/ 65 w 91"/>
                <a:gd name="T53" fmla="*/ 74 h 96"/>
                <a:gd name="T54" fmla="*/ 56 w 91"/>
                <a:gd name="T55" fmla="*/ 74 h 96"/>
                <a:gd name="T56" fmla="*/ 56 w 91"/>
                <a:gd name="T57" fmla="*/ 74 h 96"/>
                <a:gd name="T58" fmla="*/ 60 w 91"/>
                <a:gd name="T59" fmla="*/ 87 h 96"/>
                <a:gd name="T60" fmla="*/ 60 w 91"/>
                <a:gd name="T61" fmla="*/ 87 h 96"/>
                <a:gd name="T62" fmla="*/ 74 w 91"/>
                <a:gd name="T63" fmla="*/ 87 h 96"/>
                <a:gd name="T64" fmla="*/ 78 w 91"/>
                <a:gd name="T65" fmla="*/ 83 h 96"/>
                <a:gd name="T66" fmla="*/ 78 w 91"/>
                <a:gd name="T67" fmla="*/ 79 h 96"/>
                <a:gd name="T68" fmla="*/ 78 w 91"/>
                <a:gd name="T69" fmla="*/ 39 h 96"/>
                <a:gd name="T70" fmla="*/ 52 w 91"/>
                <a:gd name="T71" fmla="*/ 39 h 96"/>
                <a:gd name="T72" fmla="*/ 52 w 91"/>
                <a:gd name="T73" fmla="*/ 31 h 96"/>
                <a:gd name="T74" fmla="*/ 91 w 91"/>
                <a:gd name="T75" fmla="*/ 31 h 96"/>
                <a:gd name="T76" fmla="*/ 91 w 91"/>
                <a:gd name="T77" fmla="*/ 18 h 96"/>
                <a:gd name="T78" fmla="*/ 43 w 91"/>
                <a:gd name="T79" fmla="*/ 18 h 96"/>
                <a:gd name="T80" fmla="*/ 43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2" y="9"/>
                  </a:lnTo>
                  <a:lnTo>
                    <a:pt x="52" y="0"/>
                  </a:lnTo>
                  <a:lnTo>
                    <a:pt x="43" y="5"/>
                  </a:lnTo>
                  <a:lnTo>
                    <a:pt x="34" y="5"/>
                  </a:lnTo>
                  <a:lnTo>
                    <a:pt x="39" y="18"/>
                  </a:lnTo>
                  <a:lnTo>
                    <a:pt x="0" y="18"/>
                  </a:lnTo>
                  <a:lnTo>
                    <a:pt x="0" y="31"/>
                  </a:lnTo>
                  <a:lnTo>
                    <a:pt x="39" y="31"/>
                  </a:lnTo>
                  <a:lnTo>
                    <a:pt x="39" y="39"/>
                  </a:lnTo>
                  <a:lnTo>
                    <a:pt x="13" y="39"/>
                  </a:lnTo>
                  <a:lnTo>
                    <a:pt x="13" y="87"/>
                  </a:lnTo>
                  <a:lnTo>
                    <a:pt x="26" y="87"/>
                  </a:lnTo>
                  <a:lnTo>
                    <a:pt x="26" y="52"/>
                  </a:lnTo>
                  <a:lnTo>
                    <a:pt x="39" y="52"/>
                  </a:lnTo>
                  <a:lnTo>
                    <a:pt x="39" y="96"/>
                  </a:lnTo>
                  <a:lnTo>
                    <a:pt x="52" y="96"/>
                  </a:lnTo>
                  <a:lnTo>
                    <a:pt x="52" y="52"/>
                  </a:lnTo>
                  <a:lnTo>
                    <a:pt x="65" y="52"/>
                  </a:lnTo>
                  <a:lnTo>
                    <a:pt x="65" y="74"/>
                  </a:lnTo>
                  <a:lnTo>
                    <a:pt x="56" y="74"/>
                  </a:lnTo>
                  <a:lnTo>
                    <a:pt x="60" y="87"/>
                  </a:lnTo>
                  <a:lnTo>
                    <a:pt x="74" y="87"/>
                  </a:lnTo>
                  <a:lnTo>
                    <a:pt x="78" y="83"/>
                  </a:lnTo>
                  <a:lnTo>
                    <a:pt x="78" y="79"/>
                  </a:lnTo>
                  <a:lnTo>
                    <a:pt x="78" y="39"/>
                  </a:lnTo>
                  <a:lnTo>
                    <a:pt x="52" y="39"/>
                  </a:lnTo>
                  <a:lnTo>
                    <a:pt x="52" y="31"/>
                  </a:lnTo>
                  <a:lnTo>
                    <a:pt x="91" y="31"/>
                  </a:lnTo>
                  <a:lnTo>
                    <a:pt x="91" y="18"/>
                  </a:lnTo>
                  <a:lnTo>
                    <a:pt x="43"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6" name="Freeform 122"/>
            <p:cNvSpPr>
              <a:spLocks/>
            </p:cNvSpPr>
            <p:nvPr/>
          </p:nvSpPr>
          <p:spPr bwMode="auto">
            <a:xfrm>
              <a:off x="4400550" y="4391025"/>
              <a:ext cx="41275" cy="41275"/>
            </a:xfrm>
            <a:custGeom>
              <a:avLst/>
              <a:gdLst>
                <a:gd name="T0" fmla="*/ 26 w 26"/>
                <a:gd name="T1" fmla="*/ 13 h 26"/>
                <a:gd name="T2" fmla="*/ 26 w 26"/>
                <a:gd name="T3" fmla="*/ 13 h 26"/>
                <a:gd name="T4" fmla="*/ 22 w 26"/>
                <a:gd name="T5" fmla="*/ 22 h 26"/>
                <a:gd name="T6" fmla="*/ 13 w 26"/>
                <a:gd name="T7" fmla="*/ 26 h 26"/>
                <a:gd name="T8" fmla="*/ 13 w 26"/>
                <a:gd name="T9" fmla="*/ 26 h 26"/>
                <a:gd name="T10" fmla="*/ 4 w 26"/>
                <a:gd name="T11" fmla="*/ 22 h 26"/>
                <a:gd name="T12" fmla="*/ 0 w 26"/>
                <a:gd name="T13" fmla="*/ 13 h 26"/>
                <a:gd name="T14" fmla="*/ 0 w 26"/>
                <a:gd name="T15" fmla="*/ 13 h 26"/>
                <a:gd name="T16" fmla="*/ 4 w 26"/>
                <a:gd name="T17" fmla="*/ 4 h 26"/>
                <a:gd name="T18" fmla="*/ 13 w 26"/>
                <a:gd name="T19" fmla="*/ 0 h 26"/>
                <a:gd name="T20" fmla="*/ 13 w 26"/>
                <a:gd name="T21" fmla="*/ 0 h 26"/>
                <a:gd name="T22" fmla="*/ 22 w 26"/>
                <a:gd name="T23" fmla="*/ 4 h 26"/>
                <a:gd name="T24" fmla="*/ 26 w 26"/>
                <a:gd name="T25" fmla="*/ 13 h 26"/>
                <a:gd name="T26" fmla="*/ 26 w 26"/>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6">
                  <a:moveTo>
                    <a:pt x="26" y="13"/>
                  </a:moveTo>
                  <a:lnTo>
                    <a:pt x="26" y="13"/>
                  </a:lnTo>
                  <a:lnTo>
                    <a:pt x="22" y="22"/>
                  </a:lnTo>
                  <a:lnTo>
                    <a:pt x="13" y="26"/>
                  </a:lnTo>
                  <a:lnTo>
                    <a:pt x="4" y="22"/>
                  </a:lnTo>
                  <a:lnTo>
                    <a:pt x="0" y="13"/>
                  </a:lnTo>
                  <a:lnTo>
                    <a:pt x="4" y="4"/>
                  </a:lnTo>
                  <a:lnTo>
                    <a:pt x="13" y="0"/>
                  </a:lnTo>
                  <a:lnTo>
                    <a:pt x="22"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77" name="Freeform 123"/>
            <p:cNvSpPr>
              <a:spLocks/>
            </p:cNvSpPr>
            <p:nvPr/>
          </p:nvSpPr>
          <p:spPr bwMode="auto">
            <a:xfrm>
              <a:off x="4365625" y="4356100"/>
              <a:ext cx="103187" cy="104775"/>
            </a:xfrm>
            <a:custGeom>
              <a:avLst/>
              <a:gdLst>
                <a:gd name="T0" fmla="*/ 65 w 65"/>
                <a:gd name="T1" fmla="*/ 35 h 66"/>
                <a:gd name="T2" fmla="*/ 65 w 65"/>
                <a:gd name="T3" fmla="*/ 35 h 66"/>
                <a:gd name="T4" fmla="*/ 65 w 65"/>
                <a:gd name="T5" fmla="*/ 48 h 66"/>
                <a:gd name="T6" fmla="*/ 57 w 65"/>
                <a:gd name="T7" fmla="*/ 57 h 66"/>
                <a:gd name="T8" fmla="*/ 48 w 65"/>
                <a:gd name="T9" fmla="*/ 66 h 66"/>
                <a:gd name="T10" fmla="*/ 35 w 65"/>
                <a:gd name="T11" fmla="*/ 66 h 66"/>
                <a:gd name="T12" fmla="*/ 35 w 65"/>
                <a:gd name="T13" fmla="*/ 66 h 66"/>
                <a:gd name="T14" fmla="*/ 22 w 65"/>
                <a:gd name="T15" fmla="*/ 66 h 66"/>
                <a:gd name="T16" fmla="*/ 13 w 65"/>
                <a:gd name="T17" fmla="*/ 57 h 66"/>
                <a:gd name="T18" fmla="*/ 4 w 65"/>
                <a:gd name="T19" fmla="*/ 48 h 66"/>
                <a:gd name="T20" fmla="*/ 0 w 65"/>
                <a:gd name="T21" fmla="*/ 35 h 66"/>
                <a:gd name="T22" fmla="*/ 0 w 65"/>
                <a:gd name="T23" fmla="*/ 35 h 66"/>
                <a:gd name="T24" fmla="*/ 4 w 65"/>
                <a:gd name="T25" fmla="*/ 22 h 66"/>
                <a:gd name="T26" fmla="*/ 13 w 65"/>
                <a:gd name="T27" fmla="*/ 13 h 66"/>
                <a:gd name="T28" fmla="*/ 22 w 65"/>
                <a:gd name="T29" fmla="*/ 5 h 66"/>
                <a:gd name="T30" fmla="*/ 35 w 65"/>
                <a:gd name="T31" fmla="*/ 0 h 66"/>
                <a:gd name="T32" fmla="*/ 35 w 65"/>
                <a:gd name="T33" fmla="*/ 0 h 66"/>
                <a:gd name="T34" fmla="*/ 48 w 65"/>
                <a:gd name="T35" fmla="*/ 5 h 66"/>
                <a:gd name="T36" fmla="*/ 57 w 65"/>
                <a:gd name="T37" fmla="*/ 13 h 66"/>
                <a:gd name="T38" fmla="*/ 65 w 65"/>
                <a:gd name="T39" fmla="*/ 22 h 66"/>
                <a:gd name="T40" fmla="*/ 65 w 65"/>
                <a:gd name="T41" fmla="*/ 35 h 66"/>
                <a:gd name="T42" fmla="*/ 65 w 65"/>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6">
                  <a:moveTo>
                    <a:pt x="65" y="35"/>
                  </a:moveTo>
                  <a:lnTo>
                    <a:pt x="65" y="35"/>
                  </a:lnTo>
                  <a:lnTo>
                    <a:pt x="65" y="48"/>
                  </a:lnTo>
                  <a:lnTo>
                    <a:pt x="57" y="57"/>
                  </a:lnTo>
                  <a:lnTo>
                    <a:pt x="48" y="66"/>
                  </a:lnTo>
                  <a:lnTo>
                    <a:pt x="35" y="66"/>
                  </a:lnTo>
                  <a:lnTo>
                    <a:pt x="22" y="66"/>
                  </a:lnTo>
                  <a:lnTo>
                    <a:pt x="13" y="57"/>
                  </a:lnTo>
                  <a:lnTo>
                    <a:pt x="4" y="48"/>
                  </a:lnTo>
                  <a:lnTo>
                    <a:pt x="0" y="35"/>
                  </a:lnTo>
                  <a:lnTo>
                    <a:pt x="4" y="22"/>
                  </a:lnTo>
                  <a:lnTo>
                    <a:pt x="13" y="13"/>
                  </a:lnTo>
                  <a:lnTo>
                    <a:pt x="22" y="5"/>
                  </a:lnTo>
                  <a:lnTo>
                    <a:pt x="35" y="0"/>
                  </a:lnTo>
                  <a:lnTo>
                    <a:pt x="48" y="5"/>
                  </a:lnTo>
                  <a:lnTo>
                    <a:pt x="57" y="13"/>
                  </a:lnTo>
                  <a:lnTo>
                    <a:pt x="65" y="22"/>
                  </a:lnTo>
                  <a:lnTo>
                    <a:pt x="65"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78" name="Freeform 124"/>
            <p:cNvSpPr>
              <a:spLocks/>
            </p:cNvSpPr>
            <p:nvPr/>
          </p:nvSpPr>
          <p:spPr bwMode="auto">
            <a:xfrm>
              <a:off x="2092325" y="3465513"/>
              <a:ext cx="1403350" cy="1008063"/>
            </a:xfrm>
            <a:custGeom>
              <a:avLst/>
              <a:gdLst>
                <a:gd name="T0" fmla="*/ 871 w 884"/>
                <a:gd name="T1" fmla="*/ 448 h 635"/>
                <a:gd name="T2" fmla="*/ 827 w 884"/>
                <a:gd name="T3" fmla="*/ 461 h 635"/>
                <a:gd name="T4" fmla="*/ 810 w 884"/>
                <a:gd name="T5" fmla="*/ 435 h 635"/>
                <a:gd name="T6" fmla="*/ 818 w 884"/>
                <a:gd name="T7" fmla="*/ 383 h 635"/>
                <a:gd name="T8" fmla="*/ 805 w 884"/>
                <a:gd name="T9" fmla="*/ 374 h 635"/>
                <a:gd name="T10" fmla="*/ 757 w 884"/>
                <a:gd name="T11" fmla="*/ 305 h 635"/>
                <a:gd name="T12" fmla="*/ 749 w 884"/>
                <a:gd name="T13" fmla="*/ 270 h 635"/>
                <a:gd name="T14" fmla="*/ 749 w 884"/>
                <a:gd name="T15" fmla="*/ 191 h 635"/>
                <a:gd name="T16" fmla="*/ 753 w 884"/>
                <a:gd name="T17" fmla="*/ 157 h 635"/>
                <a:gd name="T18" fmla="*/ 740 w 884"/>
                <a:gd name="T19" fmla="*/ 139 h 635"/>
                <a:gd name="T20" fmla="*/ 723 w 884"/>
                <a:gd name="T21" fmla="*/ 152 h 635"/>
                <a:gd name="T22" fmla="*/ 627 w 884"/>
                <a:gd name="T23" fmla="*/ 165 h 635"/>
                <a:gd name="T24" fmla="*/ 566 w 884"/>
                <a:gd name="T25" fmla="*/ 139 h 635"/>
                <a:gd name="T26" fmla="*/ 505 w 884"/>
                <a:gd name="T27" fmla="*/ 113 h 635"/>
                <a:gd name="T28" fmla="*/ 374 w 884"/>
                <a:gd name="T29" fmla="*/ 104 h 635"/>
                <a:gd name="T30" fmla="*/ 313 w 884"/>
                <a:gd name="T31" fmla="*/ 83 h 635"/>
                <a:gd name="T32" fmla="*/ 287 w 884"/>
                <a:gd name="T33" fmla="*/ 52 h 635"/>
                <a:gd name="T34" fmla="*/ 283 w 884"/>
                <a:gd name="T35" fmla="*/ 26 h 635"/>
                <a:gd name="T36" fmla="*/ 265 w 884"/>
                <a:gd name="T37" fmla="*/ 4 h 635"/>
                <a:gd name="T38" fmla="*/ 248 w 884"/>
                <a:gd name="T39" fmla="*/ 13 h 635"/>
                <a:gd name="T40" fmla="*/ 222 w 884"/>
                <a:gd name="T41" fmla="*/ 13 h 635"/>
                <a:gd name="T42" fmla="*/ 205 w 884"/>
                <a:gd name="T43" fmla="*/ 0 h 635"/>
                <a:gd name="T44" fmla="*/ 205 w 884"/>
                <a:gd name="T45" fmla="*/ 87 h 635"/>
                <a:gd name="T46" fmla="*/ 222 w 884"/>
                <a:gd name="T47" fmla="*/ 196 h 635"/>
                <a:gd name="T48" fmla="*/ 0 w 884"/>
                <a:gd name="T49" fmla="*/ 448 h 635"/>
                <a:gd name="T50" fmla="*/ 9 w 884"/>
                <a:gd name="T51" fmla="*/ 457 h 635"/>
                <a:gd name="T52" fmla="*/ 65 w 884"/>
                <a:gd name="T53" fmla="*/ 496 h 635"/>
                <a:gd name="T54" fmla="*/ 100 w 884"/>
                <a:gd name="T55" fmla="*/ 500 h 635"/>
                <a:gd name="T56" fmla="*/ 122 w 884"/>
                <a:gd name="T57" fmla="*/ 509 h 635"/>
                <a:gd name="T58" fmla="*/ 109 w 884"/>
                <a:gd name="T59" fmla="*/ 531 h 635"/>
                <a:gd name="T60" fmla="*/ 91 w 884"/>
                <a:gd name="T61" fmla="*/ 553 h 635"/>
                <a:gd name="T62" fmla="*/ 109 w 884"/>
                <a:gd name="T63" fmla="*/ 566 h 635"/>
                <a:gd name="T64" fmla="*/ 152 w 884"/>
                <a:gd name="T65" fmla="*/ 561 h 635"/>
                <a:gd name="T66" fmla="*/ 183 w 884"/>
                <a:gd name="T67" fmla="*/ 596 h 635"/>
                <a:gd name="T68" fmla="*/ 196 w 884"/>
                <a:gd name="T69" fmla="*/ 614 h 635"/>
                <a:gd name="T70" fmla="*/ 226 w 884"/>
                <a:gd name="T71" fmla="*/ 587 h 635"/>
                <a:gd name="T72" fmla="*/ 257 w 884"/>
                <a:gd name="T73" fmla="*/ 570 h 635"/>
                <a:gd name="T74" fmla="*/ 348 w 884"/>
                <a:gd name="T75" fmla="*/ 561 h 635"/>
                <a:gd name="T76" fmla="*/ 427 w 884"/>
                <a:gd name="T77" fmla="*/ 474 h 635"/>
                <a:gd name="T78" fmla="*/ 448 w 884"/>
                <a:gd name="T79" fmla="*/ 461 h 635"/>
                <a:gd name="T80" fmla="*/ 457 w 884"/>
                <a:gd name="T81" fmla="*/ 479 h 635"/>
                <a:gd name="T82" fmla="*/ 466 w 884"/>
                <a:gd name="T83" fmla="*/ 513 h 635"/>
                <a:gd name="T84" fmla="*/ 518 w 884"/>
                <a:gd name="T85" fmla="*/ 500 h 635"/>
                <a:gd name="T86" fmla="*/ 544 w 884"/>
                <a:gd name="T87" fmla="*/ 492 h 635"/>
                <a:gd name="T88" fmla="*/ 561 w 884"/>
                <a:gd name="T89" fmla="*/ 513 h 635"/>
                <a:gd name="T90" fmla="*/ 566 w 884"/>
                <a:gd name="T91" fmla="*/ 544 h 635"/>
                <a:gd name="T92" fmla="*/ 605 w 884"/>
                <a:gd name="T93" fmla="*/ 614 h 635"/>
                <a:gd name="T94" fmla="*/ 666 w 884"/>
                <a:gd name="T95" fmla="*/ 635 h 635"/>
                <a:gd name="T96" fmla="*/ 701 w 884"/>
                <a:gd name="T97" fmla="*/ 622 h 635"/>
                <a:gd name="T98" fmla="*/ 736 w 884"/>
                <a:gd name="T99" fmla="*/ 566 h 635"/>
                <a:gd name="T100" fmla="*/ 827 w 884"/>
                <a:gd name="T101" fmla="*/ 505 h 635"/>
                <a:gd name="T102" fmla="*/ 866 w 884"/>
                <a:gd name="T103" fmla="*/ 513 h 635"/>
                <a:gd name="T104" fmla="*/ 884 w 884"/>
                <a:gd name="T105" fmla="*/ 500 h 635"/>
                <a:gd name="T106" fmla="*/ 875 w 884"/>
                <a:gd name="T107" fmla="*/ 448 h 6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4" h="635">
                  <a:moveTo>
                    <a:pt x="875" y="448"/>
                  </a:moveTo>
                  <a:lnTo>
                    <a:pt x="871" y="448"/>
                  </a:lnTo>
                  <a:lnTo>
                    <a:pt x="844" y="461"/>
                  </a:lnTo>
                  <a:lnTo>
                    <a:pt x="831" y="461"/>
                  </a:lnTo>
                  <a:lnTo>
                    <a:pt x="827" y="461"/>
                  </a:lnTo>
                  <a:lnTo>
                    <a:pt x="818" y="457"/>
                  </a:lnTo>
                  <a:lnTo>
                    <a:pt x="814" y="453"/>
                  </a:lnTo>
                  <a:lnTo>
                    <a:pt x="810" y="435"/>
                  </a:lnTo>
                  <a:lnTo>
                    <a:pt x="810" y="418"/>
                  </a:lnTo>
                  <a:lnTo>
                    <a:pt x="814" y="400"/>
                  </a:lnTo>
                  <a:lnTo>
                    <a:pt x="818" y="383"/>
                  </a:lnTo>
                  <a:lnTo>
                    <a:pt x="818" y="379"/>
                  </a:lnTo>
                  <a:lnTo>
                    <a:pt x="805" y="374"/>
                  </a:lnTo>
                  <a:lnTo>
                    <a:pt x="797" y="365"/>
                  </a:lnTo>
                  <a:lnTo>
                    <a:pt x="775" y="339"/>
                  </a:lnTo>
                  <a:lnTo>
                    <a:pt x="757" y="305"/>
                  </a:lnTo>
                  <a:lnTo>
                    <a:pt x="753" y="296"/>
                  </a:lnTo>
                  <a:lnTo>
                    <a:pt x="749" y="270"/>
                  </a:lnTo>
                  <a:lnTo>
                    <a:pt x="744" y="235"/>
                  </a:lnTo>
                  <a:lnTo>
                    <a:pt x="744" y="213"/>
                  </a:lnTo>
                  <a:lnTo>
                    <a:pt x="749" y="191"/>
                  </a:lnTo>
                  <a:lnTo>
                    <a:pt x="753" y="170"/>
                  </a:lnTo>
                  <a:lnTo>
                    <a:pt x="753" y="157"/>
                  </a:lnTo>
                  <a:lnTo>
                    <a:pt x="753" y="148"/>
                  </a:lnTo>
                  <a:lnTo>
                    <a:pt x="749" y="143"/>
                  </a:lnTo>
                  <a:lnTo>
                    <a:pt x="740" y="139"/>
                  </a:lnTo>
                  <a:lnTo>
                    <a:pt x="736" y="143"/>
                  </a:lnTo>
                  <a:lnTo>
                    <a:pt x="723" y="152"/>
                  </a:lnTo>
                  <a:lnTo>
                    <a:pt x="705" y="157"/>
                  </a:lnTo>
                  <a:lnTo>
                    <a:pt x="662" y="161"/>
                  </a:lnTo>
                  <a:lnTo>
                    <a:pt x="627" y="165"/>
                  </a:lnTo>
                  <a:lnTo>
                    <a:pt x="609" y="161"/>
                  </a:lnTo>
                  <a:lnTo>
                    <a:pt x="566" y="139"/>
                  </a:lnTo>
                  <a:lnTo>
                    <a:pt x="531" y="122"/>
                  </a:lnTo>
                  <a:lnTo>
                    <a:pt x="505" y="113"/>
                  </a:lnTo>
                  <a:lnTo>
                    <a:pt x="448" y="113"/>
                  </a:lnTo>
                  <a:lnTo>
                    <a:pt x="413" y="109"/>
                  </a:lnTo>
                  <a:lnTo>
                    <a:pt x="374" y="104"/>
                  </a:lnTo>
                  <a:lnTo>
                    <a:pt x="344" y="96"/>
                  </a:lnTo>
                  <a:lnTo>
                    <a:pt x="313" y="83"/>
                  </a:lnTo>
                  <a:lnTo>
                    <a:pt x="300" y="74"/>
                  </a:lnTo>
                  <a:lnTo>
                    <a:pt x="292" y="65"/>
                  </a:lnTo>
                  <a:lnTo>
                    <a:pt x="287" y="52"/>
                  </a:lnTo>
                  <a:lnTo>
                    <a:pt x="287" y="39"/>
                  </a:lnTo>
                  <a:lnTo>
                    <a:pt x="283" y="26"/>
                  </a:lnTo>
                  <a:lnTo>
                    <a:pt x="283" y="17"/>
                  </a:lnTo>
                  <a:lnTo>
                    <a:pt x="274" y="9"/>
                  </a:lnTo>
                  <a:lnTo>
                    <a:pt x="265" y="4"/>
                  </a:lnTo>
                  <a:lnTo>
                    <a:pt x="261" y="9"/>
                  </a:lnTo>
                  <a:lnTo>
                    <a:pt x="248" y="13"/>
                  </a:lnTo>
                  <a:lnTo>
                    <a:pt x="239" y="17"/>
                  </a:lnTo>
                  <a:lnTo>
                    <a:pt x="226" y="17"/>
                  </a:lnTo>
                  <a:lnTo>
                    <a:pt x="222" y="13"/>
                  </a:lnTo>
                  <a:lnTo>
                    <a:pt x="209" y="4"/>
                  </a:lnTo>
                  <a:lnTo>
                    <a:pt x="205" y="0"/>
                  </a:lnTo>
                  <a:lnTo>
                    <a:pt x="200" y="43"/>
                  </a:lnTo>
                  <a:lnTo>
                    <a:pt x="205" y="87"/>
                  </a:lnTo>
                  <a:lnTo>
                    <a:pt x="213" y="135"/>
                  </a:lnTo>
                  <a:lnTo>
                    <a:pt x="222" y="187"/>
                  </a:lnTo>
                  <a:lnTo>
                    <a:pt x="222" y="196"/>
                  </a:lnTo>
                  <a:lnTo>
                    <a:pt x="131" y="326"/>
                  </a:lnTo>
                  <a:lnTo>
                    <a:pt x="0" y="387"/>
                  </a:lnTo>
                  <a:lnTo>
                    <a:pt x="0" y="448"/>
                  </a:lnTo>
                  <a:lnTo>
                    <a:pt x="4" y="448"/>
                  </a:lnTo>
                  <a:lnTo>
                    <a:pt x="9" y="457"/>
                  </a:lnTo>
                  <a:lnTo>
                    <a:pt x="30" y="479"/>
                  </a:lnTo>
                  <a:lnTo>
                    <a:pt x="48" y="492"/>
                  </a:lnTo>
                  <a:lnTo>
                    <a:pt x="65" y="496"/>
                  </a:lnTo>
                  <a:lnTo>
                    <a:pt x="83" y="500"/>
                  </a:lnTo>
                  <a:lnTo>
                    <a:pt x="100" y="500"/>
                  </a:lnTo>
                  <a:lnTo>
                    <a:pt x="109" y="500"/>
                  </a:lnTo>
                  <a:lnTo>
                    <a:pt x="117" y="505"/>
                  </a:lnTo>
                  <a:lnTo>
                    <a:pt x="122" y="509"/>
                  </a:lnTo>
                  <a:lnTo>
                    <a:pt x="122" y="513"/>
                  </a:lnTo>
                  <a:lnTo>
                    <a:pt x="117" y="522"/>
                  </a:lnTo>
                  <a:lnTo>
                    <a:pt x="109" y="531"/>
                  </a:lnTo>
                  <a:lnTo>
                    <a:pt x="100" y="544"/>
                  </a:lnTo>
                  <a:lnTo>
                    <a:pt x="91" y="553"/>
                  </a:lnTo>
                  <a:lnTo>
                    <a:pt x="96" y="561"/>
                  </a:lnTo>
                  <a:lnTo>
                    <a:pt x="100" y="566"/>
                  </a:lnTo>
                  <a:lnTo>
                    <a:pt x="109" y="566"/>
                  </a:lnTo>
                  <a:lnTo>
                    <a:pt x="117" y="570"/>
                  </a:lnTo>
                  <a:lnTo>
                    <a:pt x="152" y="561"/>
                  </a:lnTo>
                  <a:lnTo>
                    <a:pt x="161" y="566"/>
                  </a:lnTo>
                  <a:lnTo>
                    <a:pt x="170" y="579"/>
                  </a:lnTo>
                  <a:lnTo>
                    <a:pt x="183" y="596"/>
                  </a:lnTo>
                  <a:lnTo>
                    <a:pt x="191" y="609"/>
                  </a:lnTo>
                  <a:lnTo>
                    <a:pt x="196" y="614"/>
                  </a:lnTo>
                  <a:lnTo>
                    <a:pt x="200" y="614"/>
                  </a:lnTo>
                  <a:lnTo>
                    <a:pt x="209" y="605"/>
                  </a:lnTo>
                  <a:lnTo>
                    <a:pt x="226" y="587"/>
                  </a:lnTo>
                  <a:lnTo>
                    <a:pt x="239" y="579"/>
                  </a:lnTo>
                  <a:lnTo>
                    <a:pt x="257" y="570"/>
                  </a:lnTo>
                  <a:lnTo>
                    <a:pt x="292" y="561"/>
                  </a:lnTo>
                  <a:lnTo>
                    <a:pt x="322" y="561"/>
                  </a:lnTo>
                  <a:lnTo>
                    <a:pt x="348" y="561"/>
                  </a:lnTo>
                  <a:lnTo>
                    <a:pt x="353" y="561"/>
                  </a:lnTo>
                  <a:lnTo>
                    <a:pt x="427" y="474"/>
                  </a:lnTo>
                  <a:lnTo>
                    <a:pt x="440" y="466"/>
                  </a:lnTo>
                  <a:lnTo>
                    <a:pt x="448" y="461"/>
                  </a:lnTo>
                  <a:lnTo>
                    <a:pt x="457" y="461"/>
                  </a:lnTo>
                  <a:lnTo>
                    <a:pt x="457" y="479"/>
                  </a:lnTo>
                  <a:lnTo>
                    <a:pt x="457" y="496"/>
                  </a:lnTo>
                  <a:lnTo>
                    <a:pt x="457" y="505"/>
                  </a:lnTo>
                  <a:lnTo>
                    <a:pt x="466" y="513"/>
                  </a:lnTo>
                  <a:lnTo>
                    <a:pt x="474" y="518"/>
                  </a:lnTo>
                  <a:lnTo>
                    <a:pt x="483" y="513"/>
                  </a:lnTo>
                  <a:lnTo>
                    <a:pt x="518" y="500"/>
                  </a:lnTo>
                  <a:lnTo>
                    <a:pt x="531" y="496"/>
                  </a:lnTo>
                  <a:lnTo>
                    <a:pt x="544" y="492"/>
                  </a:lnTo>
                  <a:lnTo>
                    <a:pt x="553" y="496"/>
                  </a:lnTo>
                  <a:lnTo>
                    <a:pt x="557" y="500"/>
                  </a:lnTo>
                  <a:lnTo>
                    <a:pt x="561" y="513"/>
                  </a:lnTo>
                  <a:lnTo>
                    <a:pt x="561" y="522"/>
                  </a:lnTo>
                  <a:lnTo>
                    <a:pt x="566" y="544"/>
                  </a:lnTo>
                  <a:lnTo>
                    <a:pt x="570" y="561"/>
                  </a:lnTo>
                  <a:lnTo>
                    <a:pt x="588" y="592"/>
                  </a:lnTo>
                  <a:lnTo>
                    <a:pt x="605" y="614"/>
                  </a:lnTo>
                  <a:lnTo>
                    <a:pt x="627" y="627"/>
                  </a:lnTo>
                  <a:lnTo>
                    <a:pt x="649" y="631"/>
                  </a:lnTo>
                  <a:lnTo>
                    <a:pt x="666" y="635"/>
                  </a:lnTo>
                  <a:lnTo>
                    <a:pt x="683" y="635"/>
                  </a:lnTo>
                  <a:lnTo>
                    <a:pt x="701" y="622"/>
                  </a:lnTo>
                  <a:lnTo>
                    <a:pt x="718" y="605"/>
                  </a:lnTo>
                  <a:lnTo>
                    <a:pt x="727" y="587"/>
                  </a:lnTo>
                  <a:lnTo>
                    <a:pt x="736" y="566"/>
                  </a:lnTo>
                  <a:lnTo>
                    <a:pt x="814" y="505"/>
                  </a:lnTo>
                  <a:lnTo>
                    <a:pt x="827" y="505"/>
                  </a:lnTo>
                  <a:lnTo>
                    <a:pt x="844" y="505"/>
                  </a:lnTo>
                  <a:lnTo>
                    <a:pt x="866" y="513"/>
                  </a:lnTo>
                  <a:lnTo>
                    <a:pt x="875" y="513"/>
                  </a:lnTo>
                  <a:lnTo>
                    <a:pt x="879" y="509"/>
                  </a:lnTo>
                  <a:lnTo>
                    <a:pt x="884" y="500"/>
                  </a:lnTo>
                  <a:lnTo>
                    <a:pt x="884" y="487"/>
                  </a:lnTo>
                  <a:lnTo>
                    <a:pt x="875" y="448"/>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79" name="Freeform 125"/>
            <p:cNvSpPr>
              <a:spLocks/>
            </p:cNvSpPr>
            <p:nvPr/>
          </p:nvSpPr>
          <p:spPr bwMode="auto">
            <a:xfrm>
              <a:off x="3005138" y="3921125"/>
              <a:ext cx="41275" cy="49213"/>
            </a:xfrm>
            <a:custGeom>
              <a:avLst/>
              <a:gdLst>
                <a:gd name="T0" fmla="*/ 26 w 26"/>
                <a:gd name="T1" fmla="*/ 18 h 31"/>
                <a:gd name="T2" fmla="*/ 26 w 26"/>
                <a:gd name="T3" fmla="*/ 18 h 31"/>
                <a:gd name="T4" fmla="*/ 21 w 26"/>
                <a:gd name="T5" fmla="*/ 26 h 31"/>
                <a:gd name="T6" fmla="*/ 13 w 26"/>
                <a:gd name="T7" fmla="*/ 31 h 31"/>
                <a:gd name="T8" fmla="*/ 13 w 26"/>
                <a:gd name="T9" fmla="*/ 31 h 31"/>
                <a:gd name="T10" fmla="*/ 4 w 26"/>
                <a:gd name="T11" fmla="*/ 26 h 31"/>
                <a:gd name="T12" fmla="*/ 0 w 26"/>
                <a:gd name="T13" fmla="*/ 18 h 31"/>
                <a:gd name="T14" fmla="*/ 0 w 26"/>
                <a:gd name="T15" fmla="*/ 18 h 31"/>
                <a:gd name="T16" fmla="*/ 4 w 26"/>
                <a:gd name="T17" fmla="*/ 4 h 31"/>
                <a:gd name="T18" fmla="*/ 13 w 26"/>
                <a:gd name="T19" fmla="*/ 0 h 31"/>
                <a:gd name="T20" fmla="*/ 13 w 26"/>
                <a:gd name="T21" fmla="*/ 0 h 31"/>
                <a:gd name="T22" fmla="*/ 21 w 26"/>
                <a:gd name="T23" fmla="*/ 4 h 31"/>
                <a:gd name="T24" fmla="*/ 26 w 26"/>
                <a:gd name="T25" fmla="*/ 18 h 31"/>
                <a:gd name="T26" fmla="*/ 26 w 26"/>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8"/>
                  </a:moveTo>
                  <a:lnTo>
                    <a:pt x="26" y="18"/>
                  </a:lnTo>
                  <a:lnTo>
                    <a:pt x="21" y="26"/>
                  </a:lnTo>
                  <a:lnTo>
                    <a:pt x="13" y="31"/>
                  </a:lnTo>
                  <a:lnTo>
                    <a:pt x="4" y="26"/>
                  </a:lnTo>
                  <a:lnTo>
                    <a:pt x="0" y="18"/>
                  </a:lnTo>
                  <a:lnTo>
                    <a:pt x="4" y="4"/>
                  </a:lnTo>
                  <a:lnTo>
                    <a:pt x="13" y="0"/>
                  </a:lnTo>
                  <a:lnTo>
                    <a:pt x="21" y="4"/>
                  </a:lnTo>
                  <a:lnTo>
                    <a:pt x="26" y="18"/>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0" name="Freeform 126"/>
            <p:cNvSpPr>
              <a:spLocks/>
            </p:cNvSpPr>
            <p:nvPr/>
          </p:nvSpPr>
          <p:spPr bwMode="auto">
            <a:xfrm>
              <a:off x="2970213" y="3894138"/>
              <a:ext cx="103187" cy="103188"/>
            </a:xfrm>
            <a:custGeom>
              <a:avLst/>
              <a:gdLst>
                <a:gd name="T0" fmla="*/ 65 w 65"/>
                <a:gd name="T1" fmla="*/ 35 h 65"/>
                <a:gd name="T2" fmla="*/ 65 w 65"/>
                <a:gd name="T3" fmla="*/ 35 h 65"/>
                <a:gd name="T4" fmla="*/ 65 w 65"/>
                <a:gd name="T5" fmla="*/ 43 h 65"/>
                <a:gd name="T6" fmla="*/ 56 w 65"/>
                <a:gd name="T7" fmla="*/ 56 h 65"/>
                <a:gd name="T8" fmla="*/ 48 w 65"/>
                <a:gd name="T9" fmla="*/ 61 h 65"/>
                <a:gd name="T10" fmla="*/ 35 w 65"/>
                <a:gd name="T11" fmla="*/ 65 h 65"/>
                <a:gd name="T12" fmla="*/ 35 w 65"/>
                <a:gd name="T13" fmla="*/ 65 h 65"/>
                <a:gd name="T14" fmla="*/ 22 w 65"/>
                <a:gd name="T15" fmla="*/ 61 h 65"/>
                <a:gd name="T16" fmla="*/ 13 w 65"/>
                <a:gd name="T17" fmla="*/ 56 h 65"/>
                <a:gd name="T18" fmla="*/ 4 w 65"/>
                <a:gd name="T19" fmla="*/ 43 h 65"/>
                <a:gd name="T20" fmla="*/ 0 w 65"/>
                <a:gd name="T21" fmla="*/ 35 h 65"/>
                <a:gd name="T22" fmla="*/ 0 w 65"/>
                <a:gd name="T23" fmla="*/ 35 h 65"/>
                <a:gd name="T24" fmla="*/ 4 w 65"/>
                <a:gd name="T25" fmla="*/ 21 h 65"/>
                <a:gd name="T26" fmla="*/ 13 w 65"/>
                <a:gd name="T27" fmla="*/ 8 h 65"/>
                <a:gd name="T28" fmla="*/ 22 w 65"/>
                <a:gd name="T29" fmla="*/ 4 h 65"/>
                <a:gd name="T30" fmla="*/ 35 w 65"/>
                <a:gd name="T31" fmla="*/ 0 h 65"/>
                <a:gd name="T32" fmla="*/ 35 w 65"/>
                <a:gd name="T33" fmla="*/ 0 h 65"/>
                <a:gd name="T34" fmla="*/ 48 w 65"/>
                <a:gd name="T35" fmla="*/ 4 h 65"/>
                <a:gd name="T36" fmla="*/ 56 w 65"/>
                <a:gd name="T37" fmla="*/ 8 h 65"/>
                <a:gd name="T38" fmla="*/ 65 w 65"/>
                <a:gd name="T39" fmla="*/ 21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3"/>
                  </a:lnTo>
                  <a:lnTo>
                    <a:pt x="56" y="56"/>
                  </a:lnTo>
                  <a:lnTo>
                    <a:pt x="48" y="61"/>
                  </a:lnTo>
                  <a:lnTo>
                    <a:pt x="35" y="65"/>
                  </a:lnTo>
                  <a:lnTo>
                    <a:pt x="22" y="61"/>
                  </a:lnTo>
                  <a:lnTo>
                    <a:pt x="13" y="56"/>
                  </a:lnTo>
                  <a:lnTo>
                    <a:pt x="4" y="43"/>
                  </a:lnTo>
                  <a:lnTo>
                    <a:pt x="0" y="35"/>
                  </a:lnTo>
                  <a:lnTo>
                    <a:pt x="4" y="21"/>
                  </a:lnTo>
                  <a:lnTo>
                    <a:pt x="13" y="8"/>
                  </a:lnTo>
                  <a:lnTo>
                    <a:pt x="22" y="4"/>
                  </a:lnTo>
                  <a:lnTo>
                    <a:pt x="35" y="0"/>
                  </a:lnTo>
                  <a:lnTo>
                    <a:pt x="48" y="4"/>
                  </a:lnTo>
                  <a:lnTo>
                    <a:pt x="56" y="8"/>
                  </a:lnTo>
                  <a:lnTo>
                    <a:pt x="65" y="21"/>
                  </a:lnTo>
                  <a:lnTo>
                    <a:pt x="65" y="35"/>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81" name="Freeform 127"/>
            <p:cNvSpPr>
              <a:spLocks noEditPoints="1"/>
            </p:cNvSpPr>
            <p:nvPr/>
          </p:nvSpPr>
          <p:spPr bwMode="auto">
            <a:xfrm>
              <a:off x="2700338" y="4059238"/>
              <a:ext cx="144462" cy="131763"/>
            </a:xfrm>
            <a:custGeom>
              <a:avLst/>
              <a:gdLst>
                <a:gd name="T0" fmla="*/ 74 w 91"/>
                <a:gd name="T1" fmla="*/ 0 h 83"/>
                <a:gd name="T2" fmla="*/ 13 w 91"/>
                <a:gd name="T3" fmla="*/ 0 h 83"/>
                <a:gd name="T4" fmla="*/ 13 w 91"/>
                <a:gd name="T5" fmla="*/ 13 h 83"/>
                <a:gd name="T6" fmla="*/ 74 w 91"/>
                <a:gd name="T7" fmla="*/ 13 h 83"/>
                <a:gd name="T8" fmla="*/ 74 w 91"/>
                <a:gd name="T9" fmla="*/ 0 h 83"/>
                <a:gd name="T10" fmla="*/ 74 w 91"/>
                <a:gd name="T11" fmla="*/ 0 h 83"/>
                <a:gd name="T12" fmla="*/ 17 w 91"/>
                <a:gd name="T13" fmla="*/ 61 h 83"/>
                <a:gd name="T14" fmla="*/ 17 w 91"/>
                <a:gd name="T15" fmla="*/ 61 h 83"/>
                <a:gd name="T16" fmla="*/ 4 w 91"/>
                <a:gd name="T17" fmla="*/ 70 h 83"/>
                <a:gd name="T18" fmla="*/ 4 w 91"/>
                <a:gd name="T19" fmla="*/ 70 h 83"/>
                <a:gd name="T20" fmla="*/ 9 w 91"/>
                <a:gd name="T21" fmla="*/ 74 h 83"/>
                <a:gd name="T22" fmla="*/ 9 w 91"/>
                <a:gd name="T23" fmla="*/ 74 h 83"/>
                <a:gd name="T24" fmla="*/ 9 w 91"/>
                <a:gd name="T25" fmla="*/ 83 h 83"/>
                <a:gd name="T26" fmla="*/ 9 w 91"/>
                <a:gd name="T27" fmla="*/ 83 h 83"/>
                <a:gd name="T28" fmla="*/ 17 w 91"/>
                <a:gd name="T29" fmla="*/ 83 h 83"/>
                <a:gd name="T30" fmla="*/ 17 w 91"/>
                <a:gd name="T31" fmla="*/ 83 h 83"/>
                <a:gd name="T32" fmla="*/ 26 w 91"/>
                <a:gd name="T33" fmla="*/ 79 h 83"/>
                <a:gd name="T34" fmla="*/ 26 w 91"/>
                <a:gd name="T35" fmla="*/ 79 h 83"/>
                <a:gd name="T36" fmla="*/ 70 w 91"/>
                <a:gd name="T37" fmla="*/ 74 h 83"/>
                <a:gd name="T38" fmla="*/ 70 w 91"/>
                <a:gd name="T39" fmla="*/ 74 h 83"/>
                <a:gd name="T40" fmla="*/ 70 w 91"/>
                <a:gd name="T41" fmla="*/ 83 h 83"/>
                <a:gd name="T42" fmla="*/ 70 w 91"/>
                <a:gd name="T43" fmla="*/ 83 h 83"/>
                <a:gd name="T44" fmla="*/ 74 w 91"/>
                <a:gd name="T45" fmla="*/ 83 h 83"/>
                <a:gd name="T46" fmla="*/ 74 w 91"/>
                <a:gd name="T47" fmla="*/ 83 h 83"/>
                <a:gd name="T48" fmla="*/ 87 w 91"/>
                <a:gd name="T49" fmla="*/ 79 h 83"/>
                <a:gd name="T50" fmla="*/ 87 w 91"/>
                <a:gd name="T51" fmla="*/ 79 h 83"/>
                <a:gd name="T52" fmla="*/ 61 w 91"/>
                <a:gd name="T53" fmla="*/ 44 h 83"/>
                <a:gd name="T54" fmla="*/ 61 w 91"/>
                <a:gd name="T55" fmla="*/ 44 h 83"/>
                <a:gd name="T56" fmla="*/ 61 w 91"/>
                <a:gd name="T57" fmla="*/ 44 h 83"/>
                <a:gd name="T58" fmla="*/ 61 w 91"/>
                <a:gd name="T59" fmla="*/ 44 h 83"/>
                <a:gd name="T60" fmla="*/ 52 w 91"/>
                <a:gd name="T61" fmla="*/ 52 h 83"/>
                <a:gd name="T62" fmla="*/ 52 w 91"/>
                <a:gd name="T63" fmla="*/ 52 h 83"/>
                <a:gd name="T64" fmla="*/ 52 w 91"/>
                <a:gd name="T65" fmla="*/ 52 h 83"/>
                <a:gd name="T66" fmla="*/ 52 w 91"/>
                <a:gd name="T67" fmla="*/ 52 h 83"/>
                <a:gd name="T68" fmla="*/ 61 w 91"/>
                <a:gd name="T69" fmla="*/ 65 h 83"/>
                <a:gd name="T70" fmla="*/ 61 w 91"/>
                <a:gd name="T71" fmla="*/ 65 h 83"/>
                <a:gd name="T72" fmla="*/ 35 w 91"/>
                <a:gd name="T73" fmla="*/ 65 h 83"/>
                <a:gd name="T74" fmla="*/ 35 w 91"/>
                <a:gd name="T75" fmla="*/ 65 h 83"/>
                <a:gd name="T76" fmla="*/ 30 w 91"/>
                <a:gd name="T77" fmla="*/ 65 h 83"/>
                <a:gd name="T78" fmla="*/ 30 w 91"/>
                <a:gd name="T79" fmla="*/ 65 h 83"/>
                <a:gd name="T80" fmla="*/ 48 w 91"/>
                <a:gd name="T81" fmla="*/ 35 h 83"/>
                <a:gd name="T82" fmla="*/ 91 w 91"/>
                <a:gd name="T83" fmla="*/ 35 h 83"/>
                <a:gd name="T84" fmla="*/ 91 w 91"/>
                <a:gd name="T85" fmla="*/ 26 h 83"/>
                <a:gd name="T86" fmla="*/ 0 w 91"/>
                <a:gd name="T87" fmla="*/ 26 h 83"/>
                <a:gd name="T88" fmla="*/ 0 w 91"/>
                <a:gd name="T89" fmla="*/ 35 h 83"/>
                <a:gd name="T90" fmla="*/ 30 w 91"/>
                <a:gd name="T91" fmla="*/ 35 h 83"/>
                <a:gd name="T92" fmla="*/ 30 w 91"/>
                <a:gd name="T93" fmla="*/ 35 h 83"/>
                <a:gd name="T94" fmla="*/ 17 w 91"/>
                <a:gd name="T95" fmla="*/ 61 h 83"/>
                <a:gd name="T96" fmla="*/ 17 w 91"/>
                <a:gd name="T97" fmla="*/ 61 h 83"/>
                <a:gd name="T98" fmla="*/ 17 w 91"/>
                <a:gd name="T99" fmla="*/ 61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1" h="83">
                  <a:moveTo>
                    <a:pt x="74" y="0"/>
                  </a:moveTo>
                  <a:lnTo>
                    <a:pt x="13" y="0"/>
                  </a:lnTo>
                  <a:lnTo>
                    <a:pt x="13" y="13"/>
                  </a:lnTo>
                  <a:lnTo>
                    <a:pt x="74" y="13"/>
                  </a:lnTo>
                  <a:lnTo>
                    <a:pt x="74" y="0"/>
                  </a:lnTo>
                  <a:close/>
                  <a:moveTo>
                    <a:pt x="17" y="61"/>
                  </a:moveTo>
                  <a:lnTo>
                    <a:pt x="17" y="61"/>
                  </a:lnTo>
                  <a:lnTo>
                    <a:pt x="4" y="70"/>
                  </a:lnTo>
                  <a:lnTo>
                    <a:pt x="9" y="74"/>
                  </a:lnTo>
                  <a:lnTo>
                    <a:pt x="9" y="83"/>
                  </a:lnTo>
                  <a:lnTo>
                    <a:pt x="17" y="83"/>
                  </a:lnTo>
                  <a:lnTo>
                    <a:pt x="26" y="79"/>
                  </a:lnTo>
                  <a:lnTo>
                    <a:pt x="70" y="74"/>
                  </a:lnTo>
                  <a:lnTo>
                    <a:pt x="70" y="83"/>
                  </a:lnTo>
                  <a:lnTo>
                    <a:pt x="74" y="83"/>
                  </a:lnTo>
                  <a:lnTo>
                    <a:pt x="87" y="79"/>
                  </a:lnTo>
                  <a:lnTo>
                    <a:pt x="61" y="44"/>
                  </a:lnTo>
                  <a:lnTo>
                    <a:pt x="52" y="52"/>
                  </a:lnTo>
                  <a:lnTo>
                    <a:pt x="61" y="65"/>
                  </a:lnTo>
                  <a:lnTo>
                    <a:pt x="35" y="65"/>
                  </a:lnTo>
                  <a:lnTo>
                    <a:pt x="30" y="65"/>
                  </a:lnTo>
                  <a:lnTo>
                    <a:pt x="48" y="35"/>
                  </a:lnTo>
                  <a:lnTo>
                    <a:pt x="91" y="35"/>
                  </a:lnTo>
                  <a:lnTo>
                    <a:pt x="91" y="26"/>
                  </a:lnTo>
                  <a:lnTo>
                    <a:pt x="0" y="26"/>
                  </a:lnTo>
                  <a:lnTo>
                    <a:pt x="0" y="35"/>
                  </a:lnTo>
                  <a:lnTo>
                    <a:pt x="30" y="35"/>
                  </a:lnTo>
                  <a:lnTo>
                    <a:pt x="17"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2" name="Freeform 128"/>
            <p:cNvSpPr>
              <a:spLocks noEditPoints="1"/>
            </p:cNvSpPr>
            <p:nvPr/>
          </p:nvSpPr>
          <p:spPr bwMode="auto">
            <a:xfrm>
              <a:off x="2859088" y="4044950"/>
              <a:ext cx="152400" cy="152400"/>
            </a:xfrm>
            <a:custGeom>
              <a:avLst/>
              <a:gdLst>
                <a:gd name="T0" fmla="*/ 87 w 96"/>
                <a:gd name="T1" fmla="*/ 14 h 96"/>
                <a:gd name="T2" fmla="*/ 96 w 96"/>
                <a:gd name="T3" fmla="*/ 14 h 96"/>
                <a:gd name="T4" fmla="*/ 83 w 96"/>
                <a:gd name="T5" fmla="*/ 0 h 96"/>
                <a:gd name="T6" fmla="*/ 31 w 96"/>
                <a:gd name="T7" fmla="*/ 5 h 96"/>
                <a:gd name="T8" fmla="*/ 35 w 96"/>
                <a:gd name="T9" fmla="*/ 18 h 96"/>
                <a:gd name="T10" fmla="*/ 87 w 96"/>
                <a:gd name="T11" fmla="*/ 14 h 96"/>
                <a:gd name="T12" fmla="*/ 22 w 96"/>
                <a:gd name="T13" fmla="*/ 27 h 96"/>
                <a:gd name="T14" fmla="*/ 31 w 96"/>
                <a:gd name="T15" fmla="*/ 18 h 96"/>
                <a:gd name="T16" fmla="*/ 9 w 96"/>
                <a:gd name="T17" fmla="*/ 9 h 96"/>
                <a:gd name="T18" fmla="*/ 22 w 96"/>
                <a:gd name="T19" fmla="*/ 27 h 96"/>
                <a:gd name="T20" fmla="*/ 22 w 96"/>
                <a:gd name="T21" fmla="*/ 27 h 96"/>
                <a:gd name="T22" fmla="*/ 18 w 96"/>
                <a:gd name="T23" fmla="*/ 48 h 96"/>
                <a:gd name="T24" fmla="*/ 26 w 96"/>
                <a:gd name="T25" fmla="*/ 35 h 96"/>
                <a:gd name="T26" fmla="*/ 0 w 96"/>
                <a:gd name="T27" fmla="*/ 35 h 96"/>
                <a:gd name="T28" fmla="*/ 18 w 96"/>
                <a:gd name="T29" fmla="*/ 48 h 96"/>
                <a:gd name="T30" fmla="*/ 18 w 96"/>
                <a:gd name="T31" fmla="*/ 48 h 96"/>
                <a:gd name="T32" fmla="*/ 13 w 96"/>
                <a:gd name="T33" fmla="*/ 92 h 96"/>
                <a:gd name="T34" fmla="*/ 18 w 96"/>
                <a:gd name="T35" fmla="*/ 92 h 96"/>
                <a:gd name="T36" fmla="*/ 18 w 96"/>
                <a:gd name="T37" fmla="*/ 88 h 96"/>
                <a:gd name="T38" fmla="*/ 22 w 96"/>
                <a:gd name="T39" fmla="*/ 70 h 96"/>
                <a:gd name="T40" fmla="*/ 26 w 96"/>
                <a:gd name="T41" fmla="*/ 57 h 96"/>
                <a:gd name="T42" fmla="*/ 22 w 96"/>
                <a:gd name="T43" fmla="*/ 53 h 96"/>
                <a:gd name="T44" fmla="*/ 13 w 96"/>
                <a:gd name="T45" fmla="*/ 48 h 96"/>
                <a:gd name="T46" fmla="*/ 0 w 96"/>
                <a:gd name="T47" fmla="*/ 83 h 96"/>
                <a:gd name="T48" fmla="*/ 0 w 96"/>
                <a:gd name="T49" fmla="*/ 83 h 96"/>
                <a:gd name="T50" fmla="*/ 13 w 96"/>
                <a:gd name="T51" fmla="*/ 92 h 96"/>
                <a:gd name="T52" fmla="*/ 70 w 96"/>
                <a:gd name="T53" fmla="*/ 31 h 96"/>
                <a:gd name="T54" fmla="*/ 65 w 96"/>
                <a:gd name="T55" fmla="*/ 18 h 96"/>
                <a:gd name="T56" fmla="*/ 52 w 96"/>
                <a:gd name="T57" fmla="*/ 22 h 96"/>
                <a:gd name="T58" fmla="*/ 70 w 96"/>
                <a:gd name="T59" fmla="*/ 31 h 96"/>
                <a:gd name="T60" fmla="*/ 70 w 96"/>
                <a:gd name="T61" fmla="*/ 31 h 96"/>
                <a:gd name="T62" fmla="*/ 70 w 96"/>
                <a:gd name="T63" fmla="*/ 31 h 96"/>
                <a:gd name="T64" fmla="*/ 70 w 96"/>
                <a:gd name="T65" fmla="*/ 35 h 96"/>
                <a:gd name="T66" fmla="*/ 83 w 96"/>
                <a:gd name="T67" fmla="*/ 35 h 96"/>
                <a:gd name="T68" fmla="*/ 87 w 96"/>
                <a:gd name="T69" fmla="*/ 27 h 96"/>
                <a:gd name="T70" fmla="*/ 78 w 96"/>
                <a:gd name="T71" fmla="*/ 18 h 96"/>
                <a:gd name="T72" fmla="*/ 78 w 96"/>
                <a:gd name="T73" fmla="*/ 18 h 96"/>
                <a:gd name="T74" fmla="*/ 70 w 96"/>
                <a:gd name="T75" fmla="*/ 31 h 96"/>
                <a:gd name="T76" fmla="*/ 92 w 96"/>
                <a:gd name="T77" fmla="*/ 40 h 96"/>
                <a:gd name="T78" fmla="*/ 52 w 96"/>
                <a:gd name="T79" fmla="*/ 35 h 96"/>
                <a:gd name="T80" fmla="*/ 48 w 96"/>
                <a:gd name="T81" fmla="*/ 18 h 96"/>
                <a:gd name="T82" fmla="*/ 35 w 96"/>
                <a:gd name="T83" fmla="*/ 22 h 96"/>
                <a:gd name="T84" fmla="*/ 35 w 96"/>
                <a:gd name="T85" fmla="*/ 27 h 96"/>
                <a:gd name="T86" fmla="*/ 35 w 96"/>
                <a:gd name="T87" fmla="*/ 40 h 96"/>
                <a:gd name="T88" fmla="*/ 65 w 96"/>
                <a:gd name="T89" fmla="*/ 48 h 96"/>
                <a:gd name="T90" fmla="*/ 57 w 96"/>
                <a:gd name="T91" fmla="*/ 53 h 96"/>
                <a:gd name="T92" fmla="*/ 57 w 96"/>
                <a:gd name="T93" fmla="*/ 61 h 96"/>
                <a:gd name="T94" fmla="*/ 26 w 96"/>
                <a:gd name="T95" fmla="*/ 70 h 96"/>
                <a:gd name="T96" fmla="*/ 57 w 96"/>
                <a:gd name="T97" fmla="*/ 79 h 96"/>
                <a:gd name="T98" fmla="*/ 52 w 96"/>
                <a:gd name="T99" fmla="*/ 83 h 96"/>
                <a:gd name="T100" fmla="*/ 44 w 96"/>
                <a:gd name="T101" fmla="*/ 83 h 96"/>
                <a:gd name="T102" fmla="*/ 48 w 96"/>
                <a:gd name="T103" fmla="*/ 96 h 96"/>
                <a:gd name="T104" fmla="*/ 65 w 96"/>
                <a:gd name="T105" fmla="*/ 92 h 96"/>
                <a:gd name="T106" fmla="*/ 70 w 96"/>
                <a:gd name="T107" fmla="*/ 83 h 96"/>
                <a:gd name="T108" fmla="*/ 96 w 96"/>
                <a:gd name="T109" fmla="*/ 70 h 96"/>
                <a:gd name="T110" fmla="*/ 70 w 96"/>
                <a:gd name="T111" fmla="*/ 61 h 96"/>
                <a:gd name="T112" fmla="*/ 70 w 96"/>
                <a:gd name="T113" fmla="*/ 57 h 96"/>
                <a:gd name="T114" fmla="*/ 83 w 96"/>
                <a:gd name="T115" fmla="*/ 48 h 96"/>
                <a:gd name="T116" fmla="*/ 92 w 96"/>
                <a:gd name="T117" fmla="*/ 4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96">
                  <a:moveTo>
                    <a:pt x="87" y="14"/>
                  </a:moveTo>
                  <a:lnTo>
                    <a:pt x="87" y="14"/>
                  </a:lnTo>
                  <a:lnTo>
                    <a:pt x="96" y="14"/>
                  </a:lnTo>
                  <a:lnTo>
                    <a:pt x="83" y="0"/>
                  </a:lnTo>
                  <a:lnTo>
                    <a:pt x="61" y="5"/>
                  </a:lnTo>
                  <a:lnTo>
                    <a:pt x="31" y="5"/>
                  </a:lnTo>
                  <a:lnTo>
                    <a:pt x="35" y="18"/>
                  </a:lnTo>
                  <a:lnTo>
                    <a:pt x="87" y="14"/>
                  </a:lnTo>
                  <a:close/>
                  <a:moveTo>
                    <a:pt x="22" y="27"/>
                  </a:moveTo>
                  <a:lnTo>
                    <a:pt x="31" y="18"/>
                  </a:lnTo>
                  <a:lnTo>
                    <a:pt x="18" y="0"/>
                  </a:lnTo>
                  <a:lnTo>
                    <a:pt x="9" y="9"/>
                  </a:lnTo>
                  <a:lnTo>
                    <a:pt x="22" y="27"/>
                  </a:lnTo>
                  <a:close/>
                  <a:moveTo>
                    <a:pt x="18" y="48"/>
                  </a:moveTo>
                  <a:lnTo>
                    <a:pt x="18" y="48"/>
                  </a:lnTo>
                  <a:lnTo>
                    <a:pt x="26" y="35"/>
                  </a:lnTo>
                  <a:lnTo>
                    <a:pt x="9" y="22"/>
                  </a:lnTo>
                  <a:lnTo>
                    <a:pt x="0" y="35"/>
                  </a:lnTo>
                  <a:lnTo>
                    <a:pt x="18" y="48"/>
                  </a:lnTo>
                  <a:close/>
                  <a:moveTo>
                    <a:pt x="13" y="92"/>
                  </a:moveTo>
                  <a:lnTo>
                    <a:pt x="13" y="92"/>
                  </a:lnTo>
                  <a:lnTo>
                    <a:pt x="18" y="92"/>
                  </a:lnTo>
                  <a:lnTo>
                    <a:pt x="18" y="88"/>
                  </a:lnTo>
                  <a:lnTo>
                    <a:pt x="22" y="70"/>
                  </a:lnTo>
                  <a:lnTo>
                    <a:pt x="26" y="57"/>
                  </a:lnTo>
                  <a:lnTo>
                    <a:pt x="22" y="53"/>
                  </a:lnTo>
                  <a:lnTo>
                    <a:pt x="13" y="48"/>
                  </a:lnTo>
                  <a:lnTo>
                    <a:pt x="4" y="83"/>
                  </a:lnTo>
                  <a:lnTo>
                    <a:pt x="0" y="83"/>
                  </a:lnTo>
                  <a:lnTo>
                    <a:pt x="13" y="92"/>
                  </a:lnTo>
                  <a:close/>
                  <a:moveTo>
                    <a:pt x="70" y="31"/>
                  </a:moveTo>
                  <a:lnTo>
                    <a:pt x="70" y="31"/>
                  </a:lnTo>
                  <a:lnTo>
                    <a:pt x="65" y="18"/>
                  </a:lnTo>
                  <a:lnTo>
                    <a:pt x="52" y="22"/>
                  </a:lnTo>
                  <a:lnTo>
                    <a:pt x="57" y="35"/>
                  </a:lnTo>
                  <a:lnTo>
                    <a:pt x="70" y="31"/>
                  </a:lnTo>
                  <a:close/>
                  <a:moveTo>
                    <a:pt x="70" y="31"/>
                  </a:moveTo>
                  <a:lnTo>
                    <a:pt x="70" y="35"/>
                  </a:lnTo>
                  <a:lnTo>
                    <a:pt x="83" y="35"/>
                  </a:lnTo>
                  <a:lnTo>
                    <a:pt x="87" y="27"/>
                  </a:lnTo>
                  <a:lnTo>
                    <a:pt x="92" y="18"/>
                  </a:lnTo>
                  <a:lnTo>
                    <a:pt x="78" y="18"/>
                  </a:lnTo>
                  <a:lnTo>
                    <a:pt x="70" y="31"/>
                  </a:lnTo>
                  <a:close/>
                  <a:moveTo>
                    <a:pt x="92" y="40"/>
                  </a:moveTo>
                  <a:lnTo>
                    <a:pt x="44" y="40"/>
                  </a:lnTo>
                  <a:lnTo>
                    <a:pt x="52" y="35"/>
                  </a:lnTo>
                  <a:lnTo>
                    <a:pt x="48" y="18"/>
                  </a:lnTo>
                  <a:lnTo>
                    <a:pt x="35" y="22"/>
                  </a:lnTo>
                  <a:lnTo>
                    <a:pt x="35" y="27"/>
                  </a:lnTo>
                  <a:lnTo>
                    <a:pt x="39" y="40"/>
                  </a:lnTo>
                  <a:lnTo>
                    <a:pt x="35" y="40"/>
                  </a:lnTo>
                  <a:lnTo>
                    <a:pt x="35" y="48"/>
                  </a:lnTo>
                  <a:lnTo>
                    <a:pt x="65" y="48"/>
                  </a:lnTo>
                  <a:lnTo>
                    <a:pt x="57" y="53"/>
                  </a:lnTo>
                  <a:lnTo>
                    <a:pt x="57" y="61"/>
                  </a:lnTo>
                  <a:lnTo>
                    <a:pt x="26" y="61"/>
                  </a:lnTo>
                  <a:lnTo>
                    <a:pt x="26" y="70"/>
                  </a:lnTo>
                  <a:lnTo>
                    <a:pt x="57" y="70"/>
                  </a:lnTo>
                  <a:lnTo>
                    <a:pt x="57" y="79"/>
                  </a:lnTo>
                  <a:lnTo>
                    <a:pt x="52" y="83"/>
                  </a:lnTo>
                  <a:lnTo>
                    <a:pt x="44" y="83"/>
                  </a:lnTo>
                  <a:lnTo>
                    <a:pt x="48" y="96"/>
                  </a:lnTo>
                  <a:lnTo>
                    <a:pt x="65" y="92"/>
                  </a:lnTo>
                  <a:lnTo>
                    <a:pt x="70" y="83"/>
                  </a:lnTo>
                  <a:lnTo>
                    <a:pt x="70" y="70"/>
                  </a:lnTo>
                  <a:lnTo>
                    <a:pt x="96" y="70"/>
                  </a:lnTo>
                  <a:lnTo>
                    <a:pt x="96" y="61"/>
                  </a:lnTo>
                  <a:lnTo>
                    <a:pt x="70" y="61"/>
                  </a:lnTo>
                  <a:lnTo>
                    <a:pt x="70" y="57"/>
                  </a:lnTo>
                  <a:lnTo>
                    <a:pt x="83" y="48"/>
                  </a:lnTo>
                  <a:lnTo>
                    <a:pt x="9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3" name="Freeform 129"/>
            <p:cNvSpPr>
              <a:spLocks/>
            </p:cNvSpPr>
            <p:nvPr/>
          </p:nvSpPr>
          <p:spPr bwMode="auto">
            <a:xfrm>
              <a:off x="3032125" y="4044950"/>
              <a:ext cx="144462" cy="152400"/>
            </a:xfrm>
            <a:custGeom>
              <a:avLst/>
              <a:gdLst>
                <a:gd name="T0" fmla="*/ 52 w 91"/>
                <a:gd name="T1" fmla="*/ 14 h 96"/>
                <a:gd name="T2" fmla="*/ 52 w 91"/>
                <a:gd name="T3" fmla="*/ 14 h 96"/>
                <a:gd name="T4" fmla="*/ 52 w 91"/>
                <a:gd name="T5" fmla="*/ 9 h 96"/>
                <a:gd name="T6" fmla="*/ 52 w 91"/>
                <a:gd name="T7" fmla="*/ 9 h 96"/>
                <a:gd name="T8" fmla="*/ 52 w 91"/>
                <a:gd name="T9" fmla="*/ 0 h 96"/>
                <a:gd name="T10" fmla="*/ 52 w 91"/>
                <a:gd name="T11" fmla="*/ 0 h 96"/>
                <a:gd name="T12" fmla="*/ 43 w 91"/>
                <a:gd name="T13" fmla="*/ 0 h 96"/>
                <a:gd name="T14" fmla="*/ 43 w 91"/>
                <a:gd name="T15" fmla="*/ 0 h 96"/>
                <a:gd name="T16" fmla="*/ 35 w 91"/>
                <a:gd name="T17" fmla="*/ 5 h 96"/>
                <a:gd name="T18" fmla="*/ 35 w 91"/>
                <a:gd name="T19" fmla="*/ 5 h 96"/>
                <a:gd name="T20" fmla="*/ 39 w 91"/>
                <a:gd name="T21" fmla="*/ 18 h 96"/>
                <a:gd name="T22" fmla="*/ 0 w 91"/>
                <a:gd name="T23" fmla="*/ 18 h 96"/>
                <a:gd name="T24" fmla="*/ 0 w 91"/>
                <a:gd name="T25" fmla="*/ 27 h 96"/>
                <a:gd name="T26" fmla="*/ 39 w 91"/>
                <a:gd name="T27" fmla="*/ 27 h 96"/>
                <a:gd name="T28" fmla="*/ 39 w 91"/>
                <a:gd name="T29" fmla="*/ 40 h 96"/>
                <a:gd name="T30" fmla="*/ 9 w 91"/>
                <a:gd name="T31" fmla="*/ 40 h 96"/>
                <a:gd name="T32" fmla="*/ 9 w 91"/>
                <a:gd name="T33" fmla="*/ 83 h 96"/>
                <a:gd name="T34" fmla="*/ 26 w 91"/>
                <a:gd name="T35" fmla="*/ 83 h 96"/>
                <a:gd name="T36" fmla="*/ 26 w 91"/>
                <a:gd name="T37" fmla="*/ 48 h 96"/>
                <a:gd name="T38" fmla="*/ 39 w 91"/>
                <a:gd name="T39" fmla="*/ 48 h 96"/>
                <a:gd name="T40" fmla="*/ 39 w 91"/>
                <a:gd name="T41" fmla="*/ 96 h 96"/>
                <a:gd name="T42" fmla="*/ 52 w 91"/>
                <a:gd name="T43" fmla="*/ 96 h 96"/>
                <a:gd name="T44" fmla="*/ 52 w 91"/>
                <a:gd name="T45" fmla="*/ 48 h 96"/>
                <a:gd name="T46" fmla="*/ 65 w 91"/>
                <a:gd name="T47" fmla="*/ 48 h 96"/>
                <a:gd name="T48" fmla="*/ 65 w 91"/>
                <a:gd name="T49" fmla="*/ 70 h 96"/>
                <a:gd name="T50" fmla="*/ 65 w 91"/>
                <a:gd name="T51" fmla="*/ 70 h 96"/>
                <a:gd name="T52" fmla="*/ 65 w 91"/>
                <a:gd name="T53" fmla="*/ 74 h 96"/>
                <a:gd name="T54" fmla="*/ 57 w 91"/>
                <a:gd name="T55" fmla="*/ 74 h 96"/>
                <a:gd name="T56" fmla="*/ 57 w 91"/>
                <a:gd name="T57" fmla="*/ 74 h 96"/>
                <a:gd name="T58" fmla="*/ 57 w 91"/>
                <a:gd name="T59" fmla="*/ 88 h 96"/>
                <a:gd name="T60" fmla="*/ 57 w 91"/>
                <a:gd name="T61" fmla="*/ 88 h 96"/>
                <a:gd name="T62" fmla="*/ 74 w 91"/>
                <a:gd name="T63" fmla="*/ 83 h 96"/>
                <a:gd name="T64" fmla="*/ 78 w 91"/>
                <a:gd name="T65" fmla="*/ 83 h 96"/>
                <a:gd name="T66" fmla="*/ 78 w 91"/>
                <a:gd name="T67" fmla="*/ 79 h 96"/>
                <a:gd name="T68" fmla="*/ 78 w 91"/>
                <a:gd name="T69" fmla="*/ 40 h 96"/>
                <a:gd name="T70" fmla="*/ 52 w 91"/>
                <a:gd name="T71" fmla="*/ 40 h 96"/>
                <a:gd name="T72" fmla="*/ 52 w 91"/>
                <a:gd name="T73" fmla="*/ 27 h 96"/>
                <a:gd name="T74" fmla="*/ 91 w 91"/>
                <a:gd name="T75" fmla="*/ 27 h 96"/>
                <a:gd name="T76" fmla="*/ 91 w 91"/>
                <a:gd name="T77" fmla="*/ 18 h 96"/>
                <a:gd name="T78" fmla="*/ 43 w 91"/>
                <a:gd name="T79" fmla="*/ 18 h 96"/>
                <a:gd name="T80" fmla="*/ 43 w 91"/>
                <a:gd name="T81" fmla="*/ 18 h 96"/>
                <a:gd name="T82" fmla="*/ 52 w 91"/>
                <a:gd name="T83" fmla="*/ 14 h 96"/>
                <a:gd name="T84" fmla="*/ 52 w 91"/>
                <a:gd name="T85" fmla="*/ 14 h 96"/>
                <a:gd name="T86" fmla="*/ 52 w 91"/>
                <a:gd name="T87" fmla="*/ 14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2" y="14"/>
                  </a:moveTo>
                  <a:lnTo>
                    <a:pt x="52" y="14"/>
                  </a:lnTo>
                  <a:lnTo>
                    <a:pt x="52" y="9"/>
                  </a:lnTo>
                  <a:lnTo>
                    <a:pt x="52" y="0"/>
                  </a:lnTo>
                  <a:lnTo>
                    <a:pt x="43" y="0"/>
                  </a:lnTo>
                  <a:lnTo>
                    <a:pt x="35" y="5"/>
                  </a:lnTo>
                  <a:lnTo>
                    <a:pt x="39" y="18"/>
                  </a:lnTo>
                  <a:lnTo>
                    <a:pt x="0" y="18"/>
                  </a:lnTo>
                  <a:lnTo>
                    <a:pt x="0" y="27"/>
                  </a:lnTo>
                  <a:lnTo>
                    <a:pt x="39" y="27"/>
                  </a:lnTo>
                  <a:lnTo>
                    <a:pt x="39" y="40"/>
                  </a:lnTo>
                  <a:lnTo>
                    <a:pt x="9" y="40"/>
                  </a:lnTo>
                  <a:lnTo>
                    <a:pt x="9" y="83"/>
                  </a:lnTo>
                  <a:lnTo>
                    <a:pt x="26" y="83"/>
                  </a:lnTo>
                  <a:lnTo>
                    <a:pt x="26" y="48"/>
                  </a:lnTo>
                  <a:lnTo>
                    <a:pt x="39" y="48"/>
                  </a:lnTo>
                  <a:lnTo>
                    <a:pt x="39" y="96"/>
                  </a:lnTo>
                  <a:lnTo>
                    <a:pt x="52" y="96"/>
                  </a:lnTo>
                  <a:lnTo>
                    <a:pt x="52" y="48"/>
                  </a:lnTo>
                  <a:lnTo>
                    <a:pt x="65" y="48"/>
                  </a:lnTo>
                  <a:lnTo>
                    <a:pt x="65" y="70"/>
                  </a:lnTo>
                  <a:lnTo>
                    <a:pt x="65" y="74"/>
                  </a:lnTo>
                  <a:lnTo>
                    <a:pt x="57" y="74"/>
                  </a:lnTo>
                  <a:lnTo>
                    <a:pt x="57" y="88"/>
                  </a:lnTo>
                  <a:lnTo>
                    <a:pt x="74" y="83"/>
                  </a:lnTo>
                  <a:lnTo>
                    <a:pt x="78" y="83"/>
                  </a:lnTo>
                  <a:lnTo>
                    <a:pt x="78" y="79"/>
                  </a:lnTo>
                  <a:lnTo>
                    <a:pt x="78" y="40"/>
                  </a:lnTo>
                  <a:lnTo>
                    <a:pt x="52" y="40"/>
                  </a:lnTo>
                  <a:lnTo>
                    <a:pt x="52" y="27"/>
                  </a:lnTo>
                  <a:lnTo>
                    <a:pt x="91" y="27"/>
                  </a:lnTo>
                  <a:lnTo>
                    <a:pt x="91" y="18"/>
                  </a:lnTo>
                  <a:lnTo>
                    <a:pt x="43" y="18"/>
                  </a:lnTo>
                  <a:lnTo>
                    <a:pt x="5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4" name="Freeform 130"/>
            <p:cNvSpPr>
              <a:spLocks/>
            </p:cNvSpPr>
            <p:nvPr/>
          </p:nvSpPr>
          <p:spPr bwMode="auto">
            <a:xfrm>
              <a:off x="2914650" y="5110163"/>
              <a:ext cx="47625" cy="41275"/>
            </a:xfrm>
            <a:custGeom>
              <a:avLst/>
              <a:gdLst>
                <a:gd name="T0" fmla="*/ 30 w 30"/>
                <a:gd name="T1" fmla="*/ 13 h 26"/>
                <a:gd name="T2" fmla="*/ 30 w 30"/>
                <a:gd name="T3" fmla="*/ 13 h 26"/>
                <a:gd name="T4" fmla="*/ 26 w 30"/>
                <a:gd name="T5" fmla="*/ 22 h 26"/>
                <a:gd name="T6" fmla="*/ 13 w 30"/>
                <a:gd name="T7" fmla="*/ 26 h 26"/>
                <a:gd name="T8" fmla="*/ 13 w 30"/>
                <a:gd name="T9" fmla="*/ 26 h 26"/>
                <a:gd name="T10" fmla="*/ 4 w 30"/>
                <a:gd name="T11" fmla="*/ 22 h 26"/>
                <a:gd name="T12" fmla="*/ 0 w 30"/>
                <a:gd name="T13" fmla="*/ 13 h 26"/>
                <a:gd name="T14" fmla="*/ 0 w 30"/>
                <a:gd name="T15" fmla="*/ 13 h 26"/>
                <a:gd name="T16" fmla="*/ 4 w 30"/>
                <a:gd name="T17" fmla="*/ 4 h 26"/>
                <a:gd name="T18" fmla="*/ 13 w 30"/>
                <a:gd name="T19" fmla="*/ 0 h 26"/>
                <a:gd name="T20" fmla="*/ 13 w 30"/>
                <a:gd name="T21" fmla="*/ 0 h 26"/>
                <a:gd name="T22" fmla="*/ 26 w 30"/>
                <a:gd name="T23" fmla="*/ 4 h 26"/>
                <a:gd name="T24" fmla="*/ 30 w 30"/>
                <a:gd name="T25" fmla="*/ 13 h 26"/>
                <a:gd name="T26" fmla="*/ 30 w 30"/>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6">
                  <a:moveTo>
                    <a:pt x="30" y="13"/>
                  </a:moveTo>
                  <a:lnTo>
                    <a:pt x="30" y="13"/>
                  </a:lnTo>
                  <a:lnTo>
                    <a:pt x="26" y="22"/>
                  </a:lnTo>
                  <a:lnTo>
                    <a:pt x="13" y="26"/>
                  </a:lnTo>
                  <a:lnTo>
                    <a:pt x="4" y="22"/>
                  </a:lnTo>
                  <a:lnTo>
                    <a:pt x="0" y="13"/>
                  </a:lnTo>
                  <a:lnTo>
                    <a:pt x="4" y="4"/>
                  </a:lnTo>
                  <a:lnTo>
                    <a:pt x="13" y="0"/>
                  </a:lnTo>
                  <a:lnTo>
                    <a:pt x="26" y="4"/>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5" name="Freeform 131"/>
            <p:cNvSpPr>
              <a:spLocks/>
            </p:cNvSpPr>
            <p:nvPr/>
          </p:nvSpPr>
          <p:spPr bwMode="auto">
            <a:xfrm>
              <a:off x="2887663" y="5081588"/>
              <a:ext cx="103187" cy="104775"/>
            </a:xfrm>
            <a:custGeom>
              <a:avLst/>
              <a:gdLst>
                <a:gd name="T0" fmla="*/ 65 w 65"/>
                <a:gd name="T1" fmla="*/ 31 h 66"/>
                <a:gd name="T2" fmla="*/ 65 w 65"/>
                <a:gd name="T3" fmla="*/ 31 h 66"/>
                <a:gd name="T4" fmla="*/ 60 w 65"/>
                <a:gd name="T5" fmla="*/ 44 h 66"/>
                <a:gd name="T6" fmla="*/ 56 w 65"/>
                <a:gd name="T7" fmla="*/ 53 h 66"/>
                <a:gd name="T8" fmla="*/ 43 w 65"/>
                <a:gd name="T9" fmla="*/ 61 h 66"/>
                <a:gd name="T10" fmla="*/ 30 w 65"/>
                <a:gd name="T11" fmla="*/ 66 h 66"/>
                <a:gd name="T12" fmla="*/ 30 w 65"/>
                <a:gd name="T13" fmla="*/ 66 h 66"/>
                <a:gd name="T14" fmla="*/ 17 w 65"/>
                <a:gd name="T15" fmla="*/ 61 h 66"/>
                <a:gd name="T16" fmla="*/ 8 w 65"/>
                <a:gd name="T17" fmla="*/ 53 h 66"/>
                <a:gd name="T18" fmla="*/ 0 w 65"/>
                <a:gd name="T19" fmla="*/ 44 h 66"/>
                <a:gd name="T20" fmla="*/ 0 w 65"/>
                <a:gd name="T21" fmla="*/ 31 h 66"/>
                <a:gd name="T22" fmla="*/ 0 w 65"/>
                <a:gd name="T23" fmla="*/ 31 h 66"/>
                <a:gd name="T24" fmla="*/ 0 w 65"/>
                <a:gd name="T25" fmla="*/ 18 h 66"/>
                <a:gd name="T26" fmla="*/ 8 w 65"/>
                <a:gd name="T27" fmla="*/ 9 h 66"/>
                <a:gd name="T28" fmla="*/ 17 w 65"/>
                <a:gd name="T29" fmla="*/ 0 h 66"/>
                <a:gd name="T30" fmla="*/ 30 w 65"/>
                <a:gd name="T31" fmla="*/ 0 h 66"/>
                <a:gd name="T32" fmla="*/ 30 w 65"/>
                <a:gd name="T33" fmla="*/ 0 h 66"/>
                <a:gd name="T34" fmla="*/ 43 w 65"/>
                <a:gd name="T35" fmla="*/ 0 h 66"/>
                <a:gd name="T36" fmla="*/ 56 w 65"/>
                <a:gd name="T37" fmla="*/ 9 h 66"/>
                <a:gd name="T38" fmla="*/ 60 w 65"/>
                <a:gd name="T39" fmla="*/ 18 h 66"/>
                <a:gd name="T40" fmla="*/ 65 w 65"/>
                <a:gd name="T41" fmla="*/ 31 h 66"/>
                <a:gd name="T42" fmla="*/ 65 w 65"/>
                <a:gd name="T43" fmla="*/ 31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6">
                  <a:moveTo>
                    <a:pt x="65" y="31"/>
                  </a:moveTo>
                  <a:lnTo>
                    <a:pt x="65" y="31"/>
                  </a:lnTo>
                  <a:lnTo>
                    <a:pt x="60" y="44"/>
                  </a:lnTo>
                  <a:lnTo>
                    <a:pt x="56" y="53"/>
                  </a:lnTo>
                  <a:lnTo>
                    <a:pt x="43" y="61"/>
                  </a:lnTo>
                  <a:lnTo>
                    <a:pt x="30" y="66"/>
                  </a:lnTo>
                  <a:lnTo>
                    <a:pt x="17" y="61"/>
                  </a:lnTo>
                  <a:lnTo>
                    <a:pt x="8" y="53"/>
                  </a:lnTo>
                  <a:lnTo>
                    <a:pt x="0" y="44"/>
                  </a:lnTo>
                  <a:lnTo>
                    <a:pt x="0" y="31"/>
                  </a:lnTo>
                  <a:lnTo>
                    <a:pt x="0" y="18"/>
                  </a:lnTo>
                  <a:lnTo>
                    <a:pt x="8" y="9"/>
                  </a:lnTo>
                  <a:lnTo>
                    <a:pt x="17" y="0"/>
                  </a:lnTo>
                  <a:lnTo>
                    <a:pt x="30" y="0"/>
                  </a:lnTo>
                  <a:lnTo>
                    <a:pt x="43" y="0"/>
                  </a:lnTo>
                  <a:lnTo>
                    <a:pt x="56" y="9"/>
                  </a:lnTo>
                  <a:lnTo>
                    <a:pt x="60" y="18"/>
                  </a:lnTo>
                  <a:lnTo>
                    <a:pt x="65" y="31"/>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86" name="Freeform 132"/>
            <p:cNvSpPr>
              <a:spLocks noEditPoints="1"/>
            </p:cNvSpPr>
            <p:nvPr/>
          </p:nvSpPr>
          <p:spPr bwMode="auto">
            <a:xfrm>
              <a:off x="2597150" y="4840288"/>
              <a:ext cx="130175" cy="138113"/>
            </a:xfrm>
            <a:custGeom>
              <a:avLst/>
              <a:gdLst>
                <a:gd name="T0" fmla="*/ 13 w 82"/>
                <a:gd name="T1" fmla="*/ 87 h 87"/>
                <a:gd name="T2" fmla="*/ 13 w 82"/>
                <a:gd name="T3" fmla="*/ 61 h 87"/>
                <a:gd name="T4" fmla="*/ 13 w 82"/>
                <a:gd name="T5" fmla="*/ 61 h 87"/>
                <a:gd name="T6" fmla="*/ 17 w 82"/>
                <a:gd name="T7" fmla="*/ 74 h 87"/>
                <a:gd name="T8" fmla="*/ 17 w 82"/>
                <a:gd name="T9" fmla="*/ 74 h 87"/>
                <a:gd name="T10" fmla="*/ 26 w 82"/>
                <a:gd name="T11" fmla="*/ 70 h 87"/>
                <a:gd name="T12" fmla="*/ 30 w 82"/>
                <a:gd name="T13" fmla="*/ 70 h 87"/>
                <a:gd name="T14" fmla="*/ 35 w 82"/>
                <a:gd name="T15" fmla="*/ 61 h 87"/>
                <a:gd name="T16" fmla="*/ 35 w 82"/>
                <a:gd name="T17" fmla="*/ 52 h 87"/>
                <a:gd name="T18" fmla="*/ 35 w 82"/>
                <a:gd name="T19" fmla="*/ 52 h 87"/>
                <a:gd name="T20" fmla="*/ 30 w 82"/>
                <a:gd name="T21" fmla="*/ 44 h 87"/>
                <a:gd name="T22" fmla="*/ 26 w 82"/>
                <a:gd name="T23" fmla="*/ 35 h 87"/>
                <a:gd name="T24" fmla="*/ 26 w 82"/>
                <a:gd name="T25" fmla="*/ 35 h 87"/>
                <a:gd name="T26" fmla="*/ 30 w 82"/>
                <a:gd name="T27" fmla="*/ 22 h 87"/>
                <a:gd name="T28" fmla="*/ 30 w 82"/>
                <a:gd name="T29" fmla="*/ 22 h 87"/>
                <a:gd name="T30" fmla="*/ 35 w 82"/>
                <a:gd name="T31" fmla="*/ 0 h 87"/>
                <a:gd name="T32" fmla="*/ 0 w 82"/>
                <a:gd name="T33" fmla="*/ 0 h 87"/>
                <a:gd name="T34" fmla="*/ 0 w 82"/>
                <a:gd name="T35" fmla="*/ 87 h 87"/>
                <a:gd name="T36" fmla="*/ 13 w 82"/>
                <a:gd name="T37" fmla="*/ 87 h 87"/>
                <a:gd name="T38" fmla="*/ 13 w 82"/>
                <a:gd name="T39" fmla="*/ 87 h 87"/>
                <a:gd name="T40" fmla="*/ 48 w 82"/>
                <a:gd name="T41" fmla="*/ 87 h 87"/>
                <a:gd name="T42" fmla="*/ 48 w 82"/>
                <a:gd name="T43" fmla="*/ 78 h 87"/>
                <a:gd name="T44" fmla="*/ 69 w 82"/>
                <a:gd name="T45" fmla="*/ 78 h 87"/>
                <a:gd name="T46" fmla="*/ 69 w 82"/>
                <a:gd name="T47" fmla="*/ 87 h 87"/>
                <a:gd name="T48" fmla="*/ 82 w 82"/>
                <a:gd name="T49" fmla="*/ 87 h 87"/>
                <a:gd name="T50" fmla="*/ 82 w 82"/>
                <a:gd name="T51" fmla="*/ 4 h 87"/>
                <a:gd name="T52" fmla="*/ 39 w 82"/>
                <a:gd name="T53" fmla="*/ 4 h 87"/>
                <a:gd name="T54" fmla="*/ 39 w 82"/>
                <a:gd name="T55" fmla="*/ 87 h 87"/>
                <a:gd name="T56" fmla="*/ 48 w 82"/>
                <a:gd name="T57" fmla="*/ 87 h 87"/>
                <a:gd name="T58" fmla="*/ 48 w 82"/>
                <a:gd name="T59" fmla="*/ 87 h 87"/>
                <a:gd name="T60" fmla="*/ 13 w 82"/>
                <a:gd name="T61" fmla="*/ 35 h 87"/>
                <a:gd name="T62" fmla="*/ 13 w 82"/>
                <a:gd name="T63" fmla="*/ 35 h 87"/>
                <a:gd name="T64" fmla="*/ 21 w 82"/>
                <a:gd name="T65" fmla="*/ 48 h 87"/>
                <a:gd name="T66" fmla="*/ 21 w 82"/>
                <a:gd name="T67" fmla="*/ 48 h 87"/>
                <a:gd name="T68" fmla="*/ 17 w 82"/>
                <a:gd name="T69" fmla="*/ 57 h 87"/>
                <a:gd name="T70" fmla="*/ 13 w 82"/>
                <a:gd name="T71" fmla="*/ 57 h 87"/>
                <a:gd name="T72" fmla="*/ 13 w 82"/>
                <a:gd name="T73" fmla="*/ 13 h 87"/>
                <a:gd name="T74" fmla="*/ 21 w 82"/>
                <a:gd name="T75" fmla="*/ 13 h 87"/>
                <a:gd name="T76" fmla="*/ 21 w 82"/>
                <a:gd name="T77" fmla="*/ 13 h 87"/>
                <a:gd name="T78" fmla="*/ 13 w 82"/>
                <a:gd name="T79" fmla="*/ 35 h 87"/>
                <a:gd name="T80" fmla="*/ 13 w 82"/>
                <a:gd name="T81" fmla="*/ 35 h 87"/>
                <a:gd name="T82" fmla="*/ 13 w 82"/>
                <a:gd name="T83" fmla="*/ 35 h 87"/>
                <a:gd name="T84" fmla="*/ 48 w 82"/>
                <a:gd name="T85" fmla="*/ 35 h 87"/>
                <a:gd name="T86" fmla="*/ 52 w 82"/>
                <a:gd name="T87" fmla="*/ 13 h 87"/>
                <a:gd name="T88" fmla="*/ 69 w 82"/>
                <a:gd name="T89" fmla="*/ 13 h 87"/>
                <a:gd name="T90" fmla="*/ 69 w 82"/>
                <a:gd name="T91" fmla="*/ 35 h 87"/>
                <a:gd name="T92" fmla="*/ 48 w 82"/>
                <a:gd name="T93" fmla="*/ 35 h 87"/>
                <a:gd name="T94" fmla="*/ 48 w 82"/>
                <a:gd name="T95" fmla="*/ 35 h 87"/>
                <a:gd name="T96" fmla="*/ 69 w 82"/>
                <a:gd name="T97" fmla="*/ 48 h 87"/>
                <a:gd name="T98" fmla="*/ 69 w 82"/>
                <a:gd name="T99" fmla="*/ 65 h 87"/>
                <a:gd name="T100" fmla="*/ 48 w 82"/>
                <a:gd name="T101" fmla="*/ 65 h 87"/>
                <a:gd name="T102" fmla="*/ 48 w 82"/>
                <a:gd name="T103" fmla="*/ 48 h 87"/>
                <a:gd name="T104" fmla="*/ 69 w 82"/>
                <a:gd name="T105" fmla="*/ 48 h 87"/>
                <a:gd name="T106" fmla="*/ 69 w 82"/>
                <a:gd name="T107" fmla="*/ 48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 h="87">
                  <a:moveTo>
                    <a:pt x="13" y="87"/>
                  </a:moveTo>
                  <a:lnTo>
                    <a:pt x="13" y="61"/>
                  </a:lnTo>
                  <a:lnTo>
                    <a:pt x="17" y="74"/>
                  </a:lnTo>
                  <a:lnTo>
                    <a:pt x="26" y="70"/>
                  </a:lnTo>
                  <a:lnTo>
                    <a:pt x="30" y="70"/>
                  </a:lnTo>
                  <a:lnTo>
                    <a:pt x="35" y="61"/>
                  </a:lnTo>
                  <a:lnTo>
                    <a:pt x="35" y="52"/>
                  </a:lnTo>
                  <a:lnTo>
                    <a:pt x="30" y="44"/>
                  </a:lnTo>
                  <a:lnTo>
                    <a:pt x="26" y="35"/>
                  </a:lnTo>
                  <a:lnTo>
                    <a:pt x="30" y="22"/>
                  </a:lnTo>
                  <a:lnTo>
                    <a:pt x="35" y="0"/>
                  </a:lnTo>
                  <a:lnTo>
                    <a:pt x="0" y="0"/>
                  </a:lnTo>
                  <a:lnTo>
                    <a:pt x="0" y="87"/>
                  </a:lnTo>
                  <a:lnTo>
                    <a:pt x="13" y="87"/>
                  </a:lnTo>
                  <a:close/>
                  <a:moveTo>
                    <a:pt x="48" y="87"/>
                  </a:moveTo>
                  <a:lnTo>
                    <a:pt x="48" y="78"/>
                  </a:lnTo>
                  <a:lnTo>
                    <a:pt x="69" y="78"/>
                  </a:lnTo>
                  <a:lnTo>
                    <a:pt x="69" y="87"/>
                  </a:lnTo>
                  <a:lnTo>
                    <a:pt x="82" y="87"/>
                  </a:lnTo>
                  <a:lnTo>
                    <a:pt x="82" y="4"/>
                  </a:lnTo>
                  <a:lnTo>
                    <a:pt x="39" y="4"/>
                  </a:lnTo>
                  <a:lnTo>
                    <a:pt x="39" y="87"/>
                  </a:lnTo>
                  <a:lnTo>
                    <a:pt x="48" y="87"/>
                  </a:lnTo>
                  <a:close/>
                  <a:moveTo>
                    <a:pt x="13" y="35"/>
                  </a:moveTo>
                  <a:lnTo>
                    <a:pt x="13" y="35"/>
                  </a:lnTo>
                  <a:lnTo>
                    <a:pt x="21" y="48"/>
                  </a:lnTo>
                  <a:lnTo>
                    <a:pt x="17" y="57"/>
                  </a:lnTo>
                  <a:lnTo>
                    <a:pt x="13" y="57"/>
                  </a:lnTo>
                  <a:lnTo>
                    <a:pt x="13" y="13"/>
                  </a:lnTo>
                  <a:lnTo>
                    <a:pt x="21" y="13"/>
                  </a:lnTo>
                  <a:lnTo>
                    <a:pt x="13" y="35"/>
                  </a:lnTo>
                  <a:close/>
                  <a:moveTo>
                    <a:pt x="48" y="35"/>
                  </a:moveTo>
                  <a:lnTo>
                    <a:pt x="52" y="13"/>
                  </a:lnTo>
                  <a:lnTo>
                    <a:pt x="69" y="13"/>
                  </a:lnTo>
                  <a:lnTo>
                    <a:pt x="69" y="35"/>
                  </a:lnTo>
                  <a:lnTo>
                    <a:pt x="48" y="35"/>
                  </a:lnTo>
                  <a:close/>
                  <a:moveTo>
                    <a:pt x="69" y="48"/>
                  </a:moveTo>
                  <a:lnTo>
                    <a:pt x="69" y="65"/>
                  </a:lnTo>
                  <a:lnTo>
                    <a:pt x="48" y="65"/>
                  </a:lnTo>
                  <a:lnTo>
                    <a:pt x="48" y="48"/>
                  </a:lnTo>
                  <a:lnTo>
                    <a:pt x="6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7" name="Freeform 133"/>
            <p:cNvSpPr>
              <a:spLocks noEditPoints="1"/>
            </p:cNvSpPr>
            <p:nvPr/>
          </p:nvSpPr>
          <p:spPr bwMode="auto">
            <a:xfrm>
              <a:off x="2747963" y="4840288"/>
              <a:ext cx="152400" cy="144463"/>
            </a:xfrm>
            <a:custGeom>
              <a:avLst/>
              <a:gdLst>
                <a:gd name="T0" fmla="*/ 27 w 96"/>
                <a:gd name="T1" fmla="*/ 26 h 91"/>
                <a:gd name="T2" fmla="*/ 35 w 96"/>
                <a:gd name="T3" fmla="*/ 13 h 91"/>
                <a:gd name="T4" fmla="*/ 35 w 96"/>
                <a:gd name="T5" fmla="*/ 13 h 91"/>
                <a:gd name="T6" fmla="*/ 35 w 96"/>
                <a:gd name="T7" fmla="*/ 13 h 91"/>
                <a:gd name="T8" fmla="*/ 35 w 96"/>
                <a:gd name="T9" fmla="*/ 13 h 91"/>
                <a:gd name="T10" fmla="*/ 22 w 96"/>
                <a:gd name="T11" fmla="*/ 0 h 91"/>
                <a:gd name="T12" fmla="*/ 9 w 96"/>
                <a:gd name="T13" fmla="*/ 9 h 91"/>
                <a:gd name="T14" fmla="*/ 9 w 96"/>
                <a:gd name="T15" fmla="*/ 9 h 91"/>
                <a:gd name="T16" fmla="*/ 27 w 96"/>
                <a:gd name="T17" fmla="*/ 26 h 91"/>
                <a:gd name="T18" fmla="*/ 27 w 96"/>
                <a:gd name="T19" fmla="*/ 26 h 91"/>
                <a:gd name="T20" fmla="*/ 27 w 96"/>
                <a:gd name="T21" fmla="*/ 26 h 91"/>
                <a:gd name="T22" fmla="*/ 22 w 96"/>
                <a:gd name="T23" fmla="*/ 44 h 91"/>
                <a:gd name="T24" fmla="*/ 31 w 96"/>
                <a:gd name="T25" fmla="*/ 35 h 91"/>
                <a:gd name="T26" fmla="*/ 31 w 96"/>
                <a:gd name="T27" fmla="*/ 35 h 91"/>
                <a:gd name="T28" fmla="*/ 9 w 96"/>
                <a:gd name="T29" fmla="*/ 22 h 91"/>
                <a:gd name="T30" fmla="*/ 0 w 96"/>
                <a:gd name="T31" fmla="*/ 35 h 91"/>
                <a:gd name="T32" fmla="*/ 0 w 96"/>
                <a:gd name="T33" fmla="*/ 35 h 91"/>
                <a:gd name="T34" fmla="*/ 22 w 96"/>
                <a:gd name="T35" fmla="*/ 44 h 91"/>
                <a:gd name="T36" fmla="*/ 22 w 96"/>
                <a:gd name="T37" fmla="*/ 44 h 91"/>
                <a:gd name="T38" fmla="*/ 22 w 96"/>
                <a:gd name="T39" fmla="*/ 44 h 91"/>
                <a:gd name="T40" fmla="*/ 22 w 96"/>
                <a:gd name="T41" fmla="*/ 78 h 91"/>
                <a:gd name="T42" fmla="*/ 22 w 96"/>
                <a:gd name="T43" fmla="*/ 78 h 91"/>
                <a:gd name="T44" fmla="*/ 31 w 96"/>
                <a:gd name="T45" fmla="*/ 57 h 91"/>
                <a:gd name="T46" fmla="*/ 31 w 96"/>
                <a:gd name="T47" fmla="*/ 57 h 91"/>
                <a:gd name="T48" fmla="*/ 18 w 96"/>
                <a:gd name="T49" fmla="*/ 48 h 91"/>
                <a:gd name="T50" fmla="*/ 18 w 96"/>
                <a:gd name="T51" fmla="*/ 48 h 91"/>
                <a:gd name="T52" fmla="*/ 5 w 96"/>
                <a:gd name="T53" fmla="*/ 83 h 91"/>
                <a:gd name="T54" fmla="*/ 5 w 96"/>
                <a:gd name="T55" fmla="*/ 83 h 91"/>
                <a:gd name="T56" fmla="*/ 18 w 96"/>
                <a:gd name="T57" fmla="*/ 91 h 91"/>
                <a:gd name="T58" fmla="*/ 18 w 96"/>
                <a:gd name="T59" fmla="*/ 91 h 91"/>
                <a:gd name="T60" fmla="*/ 22 w 96"/>
                <a:gd name="T61" fmla="*/ 78 h 91"/>
                <a:gd name="T62" fmla="*/ 22 w 96"/>
                <a:gd name="T63" fmla="*/ 78 h 91"/>
                <a:gd name="T64" fmla="*/ 22 w 96"/>
                <a:gd name="T65" fmla="*/ 78 h 91"/>
                <a:gd name="T66" fmla="*/ 35 w 96"/>
                <a:gd name="T67" fmla="*/ 22 h 91"/>
                <a:gd name="T68" fmla="*/ 57 w 96"/>
                <a:gd name="T69" fmla="*/ 22 h 91"/>
                <a:gd name="T70" fmla="*/ 57 w 96"/>
                <a:gd name="T71" fmla="*/ 74 h 91"/>
                <a:gd name="T72" fmla="*/ 31 w 96"/>
                <a:gd name="T73" fmla="*/ 74 h 91"/>
                <a:gd name="T74" fmla="*/ 31 w 96"/>
                <a:gd name="T75" fmla="*/ 83 h 91"/>
                <a:gd name="T76" fmla="*/ 96 w 96"/>
                <a:gd name="T77" fmla="*/ 87 h 91"/>
                <a:gd name="T78" fmla="*/ 96 w 96"/>
                <a:gd name="T79" fmla="*/ 74 h 91"/>
                <a:gd name="T80" fmla="*/ 70 w 96"/>
                <a:gd name="T81" fmla="*/ 74 h 91"/>
                <a:gd name="T82" fmla="*/ 70 w 96"/>
                <a:gd name="T83" fmla="*/ 22 h 91"/>
                <a:gd name="T84" fmla="*/ 92 w 96"/>
                <a:gd name="T85" fmla="*/ 22 h 91"/>
                <a:gd name="T86" fmla="*/ 92 w 96"/>
                <a:gd name="T87" fmla="*/ 9 h 91"/>
                <a:gd name="T88" fmla="*/ 35 w 96"/>
                <a:gd name="T89" fmla="*/ 9 h 91"/>
                <a:gd name="T90" fmla="*/ 35 w 96"/>
                <a:gd name="T91" fmla="*/ 22 h 91"/>
                <a:gd name="T92" fmla="*/ 35 w 96"/>
                <a:gd name="T93" fmla="*/ 22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 h="91">
                  <a:moveTo>
                    <a:pt x="27" y="26"/>
                  </a:moveTo>
                  <a:lnTo>
                    <a:pt x="35" y="13"/>
                  </a:lnTo>
                  <a:lnTo>
                    <a:pt x="22" y="0"/>
                  </a:lnTo>
                  <a:lnTo>
                    <a:pt x="9" y="9"/>
                  </a:lnTo>
                  <a:lnTo>
                    <a:pt x="27" y="26"/>
                  </a:lnTo>
                  <a:close/>
                  <a:moveTo>
                    <a:pt x="22" y="44"/>
                  </a:moveTo>
                  <a:lnTo>
                    <a:pt x="31" y="35"/>
                  </a:lnTo>
                  <a:lnTo>
                    <a:pt x="9" y="22"/>
                  </a:lnTo>
                  <a:lnTo>
                    <a:pt x="0" y="35"/>
                  </a:lnTo>
                  <a:lnTo>
                    <a:pt x="22" y="44"/>
                  </a:lnTo>
                  <a:close/>
                  <a:moveTo>
                    <a:pt x="22" y="78"/>
                  </a:moveTo>
                  <a:lnTo>
                    <a:pt x="22" y="78"/>
                  </a:lnTo>
                  <a:lnTo>
                    <a:pt x="31" y="57"/>
                  </a:lnTo>
                  <a:lnTo>
                    <a:pt x="18" y="48"/>
                  </a:lnTo>
                  <a:lnTo>
                    <a:pt x="5" y="83"/>
                  </a:lnTo>
                  <a:lnTo>
                    <a:pt x="18" y="91"/>
                  </a:lnTo>
                  <a:lnTo>
                    <a:pt x="22" y="78"/>
                  </a:lnTo>
                  <a:close/>
                  <a:moveTo>
                    <a:pt x="35" y="22"/>
                  </a:moveTo>
                  <a:lnTo>
                    <a:pt x="57" y="22"/>
                  </a:lnTo>
                  <a:lnTo>
                    <a:pt x="57" y="74"/>
                  </a:lnTo>
                  <a:lnTo>
                    <a:pt x="31" y="74"/>
                  </a:lnTo>
                  <a:lnTo>
                    <a:pt x="31" y="83"/>
                  </a:lnTo>
                  <a:lnTo>
                    <a:pt x="96" y="87"/>
                  </a:lnTo>
                  <a:lnTo>
                    <a:pt x="96" y="74"/>
                  </a:lnTo>
                  <a:lnTo>
                    <a:pt x="70" y="74"/>
                  </a:lnTo>
                  <a:lnTo>
                    <a:pt x="70" y="22"/>
                  </a:lnTo>
                  <a:lnTo>
                    <a:pt x="92" y="22"/>
                  </a:lnTo>
                  <a:lnTo>
                    <a:pt x="92" y="9"/>
                  </a:lnTo>
                  <a:lnTo>
                    <a:pt x="35" y="9"/>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8" name="Freeform 134"/>
            <p:cNvSpPr>
              <a:spLocks/>
            </p:cNvSpPr>
            <p:nvPr/>
          </p:nvSpPr>
          <p:spPr bwMode="auto">
            <a:xfrm>
              <a:off x="2921000" y="4833938"/>
              <a:ext cx="146050" cy="150813"/>
            </a:xfrm>
            <a:custGeom>
              <a:avLst/>
              <a:gdLst>
                <a:gd name="T0" fmla="*/ 57 w 92"/>
                <a:gd name="T1" fmla="*/ 13 h 95"/>
                <a:gd name="T2" fmla="*/ 57 w 92"/>
                <a:gd name="T3" fmla="*/ 13 h 95"/>
                <a:gd name="T4" fmla="*/ 53 w 92"/>
                <a:gd name="T5" fmla="*/ 8 h 95"/>
                <a:gd name="T6" fmla="*/ 53 w 92"/>
                <a:gd name="T7" fmla="*/ 8 h 95"/>
                <a:gd name="T8" fmla="*/ 53 w 92"/>
                <a:gd name="T9" fmla="*/ 0 h 95"/>
                <a:gd name="T10" fmla="*/ 53 w 92"/>
                <a:gd name="T11" fmla="*/ 0 h 95"/>
                <a:gd name="T12" fmla="*/ 44 w 92"/>
                <a:gd name="T13" fmla="*/ 4 h 95"/>
                <a:gd name="T14" fmla="*/ 44 w 92"/>
                <a:gd name="T15" fmla="*/ 4 h 95"/>
                <a:gd name="T16" fmla="*/ 35 w 92"/>
                <a:gd name="T17" fmla="*/ 4 h 95"/>
                <a:gd name="T18" fmla="*/ 35 w 92"/>
                <a:gd name="T19" fmla="*/ 4 h 95"/>
                <a:gd name="T20" fmla="*/ 39 w 92"/>
                <a:gd name="T21" fmla="*/ 17 h 95"/>
                <a:gd name="T22" fmla="*/ 0 w 92"/>
                <a:gd name="T23" fmla="*/ 17 h 95"/>
                <a:gd name="T24" fmla="*/ 0 w 92"/>
                <a:gd name="T25" fmla="*/ 30 h 95"/>
                <a:gd name="T26" fmla="*/ 39 w 92"/>
                <a:gd name="T27" fmla="*/ 30 h 95"/>
                <a:gd name="T28" fmla="*/ 39 w 92"/>
                <a:gd name="T29" fmla="*/ 39 h 95"/>
                <a:gd name="T30" fmla="*/ 13 w 92"/>
                <a:gd name="T31" fmla="*/ 39 h 95"/>
                <a:gd name="T32" fmla="*/ 13 w 92"/>
                <a:gd name="T33" fmla="*/ 87 h 95"/>
                <a:gd name="T34" fmla="*/ 26 w 92"/>
                <a:gd name="T35" fmla="*/ 87 h 95"/>
                <a:gd name="T36" fmla="*/ 26 w 92"/>
                <a:gd name="T37" fmla="*/ 52 h 95"/>
                <a:gd name="T38" fmla="*/ 39 w 92"/>
                <a:gd name="T39" fmla="*/ 52 h 95"/>
                <a:gd name="T40" fmla="*/ 39 w 92"/>
                <a:gd name="T41" fmla="*/ 95 h 95"/>
                <a:gd name="T42" fmla="*/ 53 w 92"/>
                <a:gd name="T43" fmla="*/ 95 h 95"/>
                <a:gd name="T44" fmla="*/ 53 w 92"/>
                <a:gd name="T45" fmla="*/ 52 h 95"/>
                <a:gd name="T46" fmla="*/ 66 w 92"/>
                <a:gd name="T47" fmla="*/ 52 h 95"/>
                <a:gd name="T48" fmla="*/ 66 w 92"/>
                <a:gd name="T49" fmla="*/ 69 h 95"/>
                <a:gd name="T50" fmla="*/ 66 w 92"/>
                <a:gd name="T51" fmla="*/ 69 h 95"/>
                <a:gd name="T52" fmla="*/ 66 w 92"/>
                <a:gd name="T53" fmla="*/ 74 h 95"/>
                <a:gd name="T54" fmla="*/ 57 w 92"/>
                <a:gd name="T55" fmla="*/ 74 h 95"/>
                <a:gd name="T56" fmla="*/ 57 w 92"/>
                <a:gd name="T57" fmla="*/ 74 h 95"/>
                <a:gd name="T58" fmla="*/ 61 w 92"/>
                <a:gd name="T59" fmla="*/ 87 h 95"/>
                <a:gd name="T60" fmla="*/ 61 w 92"/>
                <a:gd name="T61" fmla="*/ 87 h 95"/>
                <a:gd name="T62" fmla="*/ 74 w 92"/>
                <a:gd name="T63" fmla="*/ 87 h 95"/>
                <a:gd name="T64" fmla="*/ 79 w 92"/>
                <a:gd name="T65" fmla="*/ 82 h 95"/>
                <a:gd name="T66" fmla="*/ 79 w 92"/>
                <a:gd name="T67" fmla="*/ 78 h 95"/>
                <a:gd name="T68" fmla="*/ 79 w 92"/>
                <a:gd name="T69" fmla="*/ 39 h 95"/>
                <a:gd name="T70" fmla="*/ 53 w 92"/>
                <a:gd name="T71" fmla="*/ 39 h 95"/>
                <a:gd name="T72" fmla="*/ 53 w 92"/>
                <a:gd name="T73" fmla="*/ 30 h 95"/>
                <a:gd name="T74" fmla="*/ 92 w 92"/>
                <a:gd name="T75" fmla="*/ 30 h 95"/>
                <a:gd name="T76" fmla="*/ 92 w 92"/>
                <a:gd name="T77" fmla="*/ 17 h 95"/>
                <a:gd name="T78" fmla="*/ 44 w 92"/>
                <a:gd name="T79" fmla="*/ 17 h 95"/>
                <a:gd name="T80" fmla="*/ 44 w 92"/>
                <a:gd name="T81" fmla="*/ 17 h 95"/>
                <a:gd name="T82" fmla="*/ 57 w 92"/>
                <a:gd name="T83" fmla="*/ 13 h 95"/>
                <a:gd name="T84" fmla="*/ 57 w 92"/>
                <a:gd name="T85" fmla="*/ 13 h 95"/>
                <a:gd name="T86" fmla="*/ 57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7" y="13"/>
                  </a:moveTo>
                  <a:lnTo>
                    <a:pt x="57" y="13"/>
                  </a:lnTo>
                  <a:lnTo>
                    <a:pt x="53" y="8"/>
                  </a:lnTo>
                  <a:lnTo>
                    <a:pt x="53" y="0"/>
                  </a:lnTo>
                  <a:lnTo>
                    <a:pt x="44" y="4"/>
                  </a:lnTo>
                  <a:lnTo>
                    <a:pt x="35" y="4"/>
                  </a:lnTo>
                  <a:lnTo>
                    <a:pt x="39" y="17"/>
                  </a:lnTo>
                  <a:lnTo>
                    <a:pt x="0" y="17"/>
                  </a:lnTo>
                  <a:lnTo>
                    <a:pt x="0" y="30"/>
                  </a:lnTo>
                  <a:lnTo>
                    <a:pt x="39" y="30"/>
                  </a:lnTo>
                  <a:lnTo>
                    <a:pt x="39" y="39"/>
                  </a:lnTo>
                  <a:lnTo>
                    <a:pt x="13" y="39"/>
                  </a:lnTo>
                  <a:lnTo>
                    <a:pt x="13" y="87"/>
                  </a:lnTo>
                  <a:lnTo>
                    <a:pt x="26" y="87"/>
                  </a:lnTo>
                  <a:lnTo>
                    <a:pt x="26" y="52"/>
                  </a:lnTo>
                  <a:lnTo>
                    <a:pt x="39" y="52"/>
                  </a:lnTo>
                  <a:lnTo>
                    <a:pt x="39" y="95"/>
                  </a:lnTo>
                  <a:lnTo>
                    <a:pt x="53" y="95"/>
                  </a:lnTo>
                  <a:lnTo>
                    <a:pt x="53" y="52"/>
                  </a:lnTo>
                  <a:lnTo>
                    <a:pt x="66" y="52"/>
                  </a:lnTo>
                  <a:lnTo>
                    <a:pt x="66" y="69"/>
                  </a:lnTo>
                  <a:lnTo>
                    <a:pt x="66" y="74"/>
                  </a:lnTo>
                  <a:lnTo>
                    <a:pt x="57" y="74"/>
                  </a:lnTo>
                  <a:lnTo>
                    <a:pt x="61" y="87"/>
                  </a:lnTo>
                  <a:lnTo>
                    <a:pt x="74" y="87"/>
                  </a:lnTo>
                  <a:lnTo>
                    <a:pt x="79" y="82"/>
                  </a:lnTo>
                  <a:lnTo>
                    <a:pt x="79" y="78"/>
                  </a:lnTo>
                  <a:lnTo>
                    <a:pt x="79" y="39"/>
                  </a:lnTo>
                  <a:lnTo>
                    <a:pt x="53" y="39"/>
                  </a:lnTo>
                  <a:lnTo>
                    <a:pt x="53" y="30"/>
                  </a:lnTo>
                  <a:lnTo>
                    <a:pt x="92" y="30"/>
                  </a:lnTo>
                  <a:lnTo>
                    <a:pt x="92" y="17"/>
                  </a:lnTo>
                  <a:lnTo>
                    <a:pt x="44"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89" name="Freeform 135"/>
            <p:cNvSpPr>
              <a:spLocks/>
            </p:cNvSpPr>
            <p:nvPr/>
          </p:nvSpPr>
          <p:spPr bwMode="auto">
            <a:xfrm>
              <a:off x="2990850" y="4011613"/>
              <a:ext cx="1306512" cy="1243013"/>
            </a:xfrm>
            <a:custGeom>
              <a:avLst/>
              <a:gdLst>
                <a:gd name="T0" fmla="*/ 679 w 823"/>
                <a:gd name="T1" fmla="*/ 8 h 783"/>
                <a:gd name="T2" fmla="*/ 557 w 823"/>
                <a:gd name="T3" fmla="*/ 0 h 783"/>
                <a:gd name="T4" fmla="*/ 513 w 823"/>
                <a:gd name="T5" fmla="*/ 26 h 783"/>
                <a:gd name="T6" fmla="*/ 470 w 823"/>
                <a:gd name="T7" fmla="*/ 39 h 783"/>
                <a:gd name="T8" fmla="*/ 426 w 823"/>
                <a:gd name="T9" fmla="*/ 61 h 783"/>
                <a:gd name="T10" fmla="*/ 409 w 823"/>
                <a:gd name="T11" fmla="*/ 82 h 783"/>
                <a:gd name="T12" fmla="*/ 383 w 823"/>
                <a:gd name="T13" fmla="*/ 135 h 783"/>
                <a:gd name="T14" fmla="*/ 365 w 823"/>
                <a:gd name="T15" fmla="*/ 109 h 783"/>
                <a:gd name="T16" fmla="*/ 348 w 823"/>
                <a:gd name="T17" fmla="*/ 87 h 783"/>
                <a:gd name="T18" fmla="*/ 318 w 823"/>
                <a:gd name="T19" fmla="*/ 95 h 783"/>
                <a:gd name="T20" fmla="*/ 318 w 823"/>
                <a:gd name="T21" fmla="*/ 139 h 783"/>
                <a:gd name="T22" fmla="*/ 305 w 823"/>
                <a:gd name="T23" fmla="*/ 169 h 783"/>
                <a:gd name="T24" fmla="*/ 265 w 823"/>
                <a:gd name="T25" fmla="*/ 161 h 783"/>
                <a:gd name="T26" fmla="*/ 174 w 823"/>
                <a:gd name="T27" fmla="*/ 222 h 783"/>
                <a:gd name="T28" fmla="*/ 135 w 823"/>
                <a:gd name="T29" fmla="*/ 283 h 783"/>
                <a:gd name="T30" fmla="*/ 74 w 823"/>
                <a:gd name="T31" fmla="*/ 322 h 783"/>
                <a:gd name="T32" fmla="*/ 22 w 823"/>
                <a:gd name="T33" fmla="*/ 383 h 783"/>
                <a:gd name="T34" fmla="*/ 0 w 823"/>
                <a:gd name="T35" fmla="*/ 405 h 783"/>
                <a:gd name="T36" fmla="*/ 9 w 823"/>
                <a:gd name="T37" fmla="*/ 461 h 783"/>
                <a:gd name="T38" fmla="*/ 17 w 823"/>
                <a:gd name="T39" fmla="*/ 483 h 783"/>
                <a:gd name="T40" fmla="*/ 30 w 823"/>
                <a:gd name="T41" fmla="*/ 487 h 783"/>
                <a:gd name="T42" fmla="*/ 87 w 823"/>
                <a:gd name="T43" fmla="*/ 509 h 783"/>
                <a:gd name="T44" fmla="*/ 204 w 823"/>
                <a:gd name="T45" fmla="*/ 613 h 783"/>
                <a:gd name="T46" fmla="*/ 226 w 823"/>
                <a:gd name="T47" fmla="*/ 666 h 783"/>
                <a:gd name="T48" fmla="*/ 200 w 823"/>
                <a:gd name="T49" fmla="*/ 783 h 783"/>
                <a:gd name="T50" fmla="*/ 261 w 823"/>
                <a:gd name="T51" fmla="*/ 609 h 783"/>
                <a:gd name="T52" fmla="*/ 278 w 823"/>
                <a:gd name="T53" fmla="*/ 570 h 783"/>
                <a:gd name="T54" fmla="*/ 339 w 823"/>
                <a:gd name="T55" fmla="*/ 609 h 783"/>
                <a:gd name="T56" fmla="*/ 305 w 823"/>
                <a:gd name="T57" fmla="*/ 696 h 783"/>
                <a:gd name="T58" fmla="*/ 379 w 823"/>
                <a:gd name="T59" fmla="*/ 744 h 783"/>
                <a:gd name="T60" fmla="*/ 392 w 823"/>
                <a:gd name="T61" fmla="*/ 748 h 783"/>
                <a:gd name="T62" fmla="*/ 453 w 823"/>
                <a:gd name="T63" fmla="*/ 687 h 783"/>
                <a:gd name="T64" fmla="*/ 570 w 823"/>
                <a:gd name="T65" fmla="*/ 618 h 783"/>
                <a:gd name="T66" fmla="*/ 592 w 823"/>
                <a:gd name="T67" fmla="*/ 657 h 783"/>
                <a:gd name="T68" fmla="*/ 596 w 823"/>
                <a:gd name="T69" fmla="*/ 683 h 783"/>
                <a:gd name="T70" fmla="*/ 635 w 823"/>
                <a:gd name="T71" fmla="*/ 679 h 783"/>
                <a:gd name="T72" fmla="*/ 657 w 823"/>
                <a:gd name="T73" fmla="*/ 653 h 783"/>
                <a:gd name="T74" fmla="*/ 679 w 823"/>
                <a:gd name="T75" fmla="*/ 635 h 783"/>
                <a:gd name="T76" fmla="*/ 688 w 823"/>
                <a:gd name="T77" fmla="*/ 496 h 783"/>
                <a:gd name="T78" fmla="*/ 701 w 823"/>
                <a:gd name="T79" fmla="*/ 474 h 783"/>
                <a:gd name="T80" fmla="*/ 718 w 823"/>
                <a:gd name="T81" fmla="*/ 444 h 783"/>
                <a:gd name="T82" fmla="*/ 709 w 823"/>
                <a:gd name="T83" fmla="*/ 374 h 783"/>
                <a:gd name="T84" fmla="*/ 718 w 823"/>
                <a:gd name="T85" fmla="*/ 283 h 783"/>
                <a:gd name="T86" fmla="*/ 727 w 823"/>
                <a:gd name="T87" fmla="*/ 378 h 783"/>
                <a:gd name="T88" fmla="*/ 735 w 823"/>
                <a:gd name="T89" fmla="*/ 413 h 783"/>
                <a:gd name="T90" fmla="*/ 762 w 823"/>
                <a:gd name="T91" fmla="*/ 391 h 783"/>
                <a:gd name="T92" fmla="*/ 783 w 823"/>
                <a:gd name="T93" fmla="*/ 322 h 783"/>
                <a:gd name="T94" fmla="*/ 805 w 823"/>
                <a:gd name="T95" fmla="*/ 309 h 783"/>
                <a:gd name="T96" fmla="*/ 823 w 823"/>
                <a:gd name="T97" fmla="*/ 287 h 783"/>
                <a:gd name="T98" fmla="*/ 792 w 823"/>
                <a:gd name="T99" fmla="*/ 204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23" h="783">
                  <a:moveTo>
                    <a:pt x="757" y="109"/>
                  </a:moveTo>
                  <a:lnTo>
                    <a:pt x="679" y="8"/>
                  </a:lnTo>
                  <a:lnTo>
                    <a:pt x="622" y="0"/>
                  </a:lnTo>
                  <a:lnTo>
                    <a:pt x="574" y="0"/>
                  </a:lnTo>
                  <a:lnTo>
                    <a:pt x="557" y="0"/>
                  </a:lnTo>
                  <a:lnTo>
                    <a:pt x="544" y="4"/>
                  </a:lnTo>
                  <a:lnTo>
                    <a:pt x="513" y="26"/>
                  </a:lnTo>
                  <a:lnTo>
                    <a:pt x="496" y="39"/>
                  </a:lnTo>
                  <a:lnTo>
                    <a:pt x="470" y="39"/>
                  </a:lnTo>
                  <a:lnTo>
                    <a:pt x="453" y="43"/>
                  </a:lnTo>
                  <a:lnTo>
                    <a:pt x="435" y="52"/>
                  </a:lnTo>
                  <a:lnTo>
                    <a:pt x="426" y="61"/>
                  </a:lnTo>
                  <a:lnTo>
                    <a:pt x="413" y="78"/>
                  </a:lnTo>
                  <a:lnTo>
                    <a:pt x="409" y="82"/>
                  </a:lnTo>
                  <a:lnTo>
                    <a:pt x="400" y="113"/>
                  </a:lnTo>
                  <a:lnTo>
                    <a:pt x="392" y="130"/>
                  </a:lnTo>
                  <a:lnTo>
                    <a:pt x="383" y="135"/>
                  </a:lnTo>
                  <a:lnTo>
                    <a:pt x="379" y="130"/>
                  </a:lnTo>
                  <a:lnTo>
                    <a:pt x="365" y="117"/>
                  </a:lnTo>
                  <a:lnTo>
                    <a:pt x="365" y="109"/>
                  </a:lnTo>
                  <a:lnTo>
                    <a:pt x="357" y="91"/>
                  </a:lnTo>
                  <a:lnTo>
                    <a:pt x="348" y="87"/>
                  </a:lnTo>
                  <a:lnTo>
                    <a:pt x="339" y="82"/>
                  </a:lnTo>
                  <a:lnTo>
                    <a:pt x="331" y="87"/>
                  </a:lnTo>
                  <a:lnTo>
                    <a:pt x="318" y="95"/>
                  </a:lnTo>
                  <a:lnTo>
                    <a:pt x="313" y="100"/>
                  </a:lnTo>
                  <a:lnTo>
                    <a:pt x="318" y="139"/>
                  </a:lnTo>
                  <a:lnTo>
                    <a:pt x="318" y="165"/>
                  </a:lnTo>
                  <a:lnTo>
                    <a:pt x="309" y="169"/>
                  </a:lnTo>
                  <a:lnTo>
                    <a:pt x="305" y="169"/>
                  </a:lnTo>
                  <a:lnTo>
                    <a:pt x="278" y="165"/>
                  </a:lnTo>
                  <a:lnTo>
                    <a:pt x="265" y="161"/>
                  </a:lnTo>
                  <a:lnTo>
                    <a:pt x="252" y="165"/>
                  </a:lnTo>
                  <a:lnTo>
                    <a:pt x="174" y="222"/>
                  </a:lnTo>
                  <a:lnTo>
                    <a:pt x="165" y="243"/>
                  </a:lnTo>
                  <a:lnTo>
                    <a:pt x="152" y="265"/>
                  </a:lnTo>
                  <a:lnTo>
                    <a:pt x="135" y="283"/>
                  </a:lnTo>
                  <a:lnTo>
                    <a:pt x="117" y="296"/>
                  </a:lnTo>
                  <a:lnTo>
                    <a:pt x="87" y="317"/>
                  </a:lnTo>
                  <a:lnTo>
                    <a:pt x="74" y="322"/>
                  </a:lnTo>
                  <a:lnTo>
                    <a:pt x="52" y="339"/>
                  </a:lnTo>
                  <a:lnTo>
                    <a:pt x="48" y="357"/>
                  </a:lnTo>
                  <a:lnTo>
                    <a:pt x="22" y="383"/>
                  </a:lnTo>
                  <a:lnTo>
                    <a:pt x="9" y="391"/>
                  </a:lnTo>
                  <a:lnTo>
                    <a:pt x="0" y="405"/>
                  </a:lnTo>
                  <a:lnTo>
                    <a:pt x="0" y="418"/>
                  </a:lnTo>
                  <a:lnTo>
                    <a:pt x="0" y="435"/>
                  </a:lnTo>
                  <a:lnTo>
                    <a:pt x="9" y="461"/>
                  </a:lnTo>
                  <a:lnTo>
                    <a:pt x="13" y="474"/>
                  </a:lnTo>
                  <a:lnTo>
                    <a:pt x="17" y="483"/>
                  </a:lnTo>
                  <a:lnTo>
                    <a:pt x="22" y="487"/>
                  </a:lnTo>
                  <a:lnTo>
                    <a:pt x="30" y="487"/>
                  </a:lnTo>
                  <a:lnTo>
                    <a:pt x="61" y="500"/>
                  </a:lnTo>
                  <a:lnTo>
                    <a:pt x="87" y="509"/>
                  </a:lnTo>
                  <a:lnTo>
                    <a:pt x="135" y="552"/>
                  </a:lnTo>
                  <a:lnTo>
                    <a:pt x="204" y="613"/>
                  </a:lnTo>
                  <a:lnTo>
                    <a:pt x="222" y="626"/>
                  </a:lnTo>
                  <a:lnTo>
                    <a:pt x="226" y="644"/>
                  </a:lnTo>
                  <a:lnTo>
                    <a:pt x="226" y="666"/>
                  </a:lnTo>
                  <a:lnTo>
                    <a:pt x="222" y="683"/>
                  </a:lnTo>
                  <a:lnTo>
                    <a:pt x="200" y="783"/>
                  </a:lnTo>
                  <a:lnTo>
                    <a:pt x="226" y="783"/>
                  </a:lnTo>
                  <a:lnTo>
                    <a:pt x="270" y="770"/>
                  </a:lnTo>
                  <a:lnTo>
                    <a:pt x="261" y="609"/>
                  </a:lnTo>
                  <a:lnTo>
                    <a:pt x="261" y="570"/>
                  </a:lnTo>
                  <a:lnTo>
                    <a:pt x="274" y="557"/>
                  </a:lnTo>
                  <a:lnTo>
                    <a:pt x="278" y="570"/>
                  </a:lnTo>
                  <a:lnTo>
                    <a:pt x="278" y="613"/>
                  </a:lnTo>
                  <a:lnTo>
                    <a:pt x="291" y="626"/>
                  </a:lnTo>
                  <a:lnTo>
                    <a:pt x="339" y="609"/>
                  </a:lnTo>
                  <a:lnTo>
                    <a:pt x="339" y="626"/>
                  </a:lnTo>
                  <a:lnTo>
                    <a:pt x="291" y="661"/>
                  </a:lnTo>
                  <a:lnTo>
                    <a:pt x="305" y="696"/>
                  </a:lnTo>
                  <a:lnTo>
                    <a:pt x="335" y="718"/>
                  </a:lnTo>
                  <a:lnTo>
                    <a:pt x="379" y="744"/>
                  </a:lnTo>
                  <a:lnTo>
                    <a:pt x="383" y="748"/>
                  </a:lnTo>
                  <a:lnTo>
                    <a:pt x="392" y="748"/>
                  </a:lnTo>
                  <a:lnTo>
                    <a:pt x="409" y="744"/>
                  </a:lnTo>
                  <a:lnTo>
                    <a:pt x="431" y="735"/>
                  </a:lnTo>
                  <a:lnTo>
                    <a:pt x="453" y="687"/>
                  </a:lnTo>
                  <a:lnTo>
                    <a:pt x="479" y="679"/>
                  </a:lnTo>
                  <a:lnTo>
                    <a:pt x="509" y="626"/>
                  </a:lnTo>
                  <a:lnTo>
                    <a:pt x="570" y="618"/>
                  </a:lnTo>
                  <a:lnTo>
                    <a:pt x="583" y="635"/>
                  </a:lnTo>
                  <a:lnTo>
                    <a:pt x="592" y="657"/>
                  </a:lnTo>
                  <a:lnTo>
                    <a:pt x="596" y="683"/>
                  </a:lnTo>
                  <a:lnTo>
                    <a:pt x="609" y="687"/>
                  </a:lnTo>
                  <a:lnTo>
                    <a:pt x="627" y="683"/>
                  </a:lnTo>
                  <a:lnTo>
                    <a:pt x="635" y="679"/>
                  </a:lnTo>
                  <a:lnTo>
                    <a:pt x="648" y="670"/>
                  </a:lnTo>
                  <a:lnTo>
                    <a:pt x="657" y="653"/>
                  </a:lnTo>
                  <a:lnTo>
                    <a:pt x="670" y="640"/>
                  </a:lnTo>
                  <a:lnTo>
                    <a:pt x="679" y="635"/>
                  </a:lnTo>
                  <a:lnTo>
                    <a:pt x="679" y="570"/>
                  </a:lnTo>
                  <a:lnTo>
                    <a:pt x="683" y="518"/>
                  </a:lnTo>
                  <a:lnTo>
                    <a:pt x="688" y="496"/>
                  </a:lnTo>
                  <a:lnTo>
                    <a:pt x="696" y="478"/>
                  </a:lnTo>
                  <a:lnTo>
                    <a:pt x="701" y="474"/>
                  </a:lnTo>
                  <a:lnTo>
                    <a:pt x="714" y="461"/>
                  </a:lnTo>
                  <a:lnTo>
                    <a:pt x="718" y="452"/>
                  </a:lnTo>
                  <a:lnTo>
                    <a:pt x="718" y="444"/>
                  </a:lnTo>
                  <a:lnTo>
                    <a:pt x="718" y="431"/>
                  </a:lnTo>
                  <a:lnTo>
                    <a:pt x="709" y="413"/>
                  </a:lnTo>
                  <a:lnTo>
                    <a:pt x="709" y="374"/>
                  </a:lnTo>
                  <a:lnTo>
                    <a:pt x="701" y="304"/>
                  </a:lnTo>
                  <a:lnTo>
                    <a:pt x="705" y="291"/>
                  </a:lnTo>
                  <a:lnTo>
                    <a:pt x="718" y="283"/>
                  </a:lnTo>
                  <a:lnTo>
                    <a:pt x="722" y="352"/>
                  </a:lnTo>
                  <a:lnTo>
                    <a:pt x="727" y="378"/>
                  </a:lnTo>
                  <a:lnTo>
                    <a:pt x="731" y="396"/>
                  </a:lnTo>
                  <a:lnTo>
                    <a:pt x="735" y="413"/>
                  </a:lnTo>
                  <a:lnTo>
                    <a:pt x="749" y="405"/>
                  </a:lnTo>
                  <a:lnTo>
                    <a:pt x="762" y="391"/>
                  </a:lnTo>
                  <a:lnTo>
                    <a:pt x="775" y="365"/>
                  </a:lnTo>
                  <a:lnTo>
                    <a:pt x="779" y="339"/>
                  </a:lnTo>
                  <a:lnTo>
                    <a:pt x="783" y="322"/>
                  </a:lnTo>
                  <a:lnTo>
                    <a:pt x="792" y="317"/>
                  </a:lnTo>
                  <a:lnTo>
                    <a:pt x="805" y="309"/>
                  </a:lnTo>
                  <a:lnTo>
                    <a:pt x="823" y="304"/>
                  </a:lnTo>
                  <a:lnTo>
                    <a:pt x="823" y="287"/>
                  </a:lnTo>
                  <a:lnTo>
                    <a:pt x="823" y="274"/>
                  </a:lnTo>
                  <a:lnTo>
                    <a:pt x="809" y="239"/>
                  </a:lnTo>
                  <a:lnTo>
                    <a:pt x="792" y="204"/>
                  </a:lnTo>
                  <a:lnTo>
                    <a:pt x="757" y="109"/>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90" name="Freeform 136"/>
            <p:cNvSpPr>
              <a:spLocks/>
            </p:cNvSpPr>
            <p:nvPr/>
          </p:nvSpPr>
          <p:spPr bwMode="auto">
            <a:xfrm>
              <a:off x="4083050" y="4259263"/>
              <a:ext cx="47625" cy="42863"/>
            </a:xfrm>
            <a:custGeom>
              <a:avLst/>
              <a:gdLst>
                <a:gd name="T0" fmla="*/ 30 w 30"/>
                <a:gd name="T1" fmla="*/ 13 h 27"/>
                <a:gd name="T2" fmla="*/ 30 w 30"/>
                <a:gd name="T3" fmla="*/ 13 h 27"/>
                <a:gd name="T4" fmla="*/ 26 w 30"/>
                <a:gd name="T5" fmla="*/ 22 h 27"/>
                <a:gd name="T6" fmla="*/ 13 w 30"/>
                <a:gd name="T7" fmla="*/ 27 h 27"/>
                <a:gd name="T8" fmla="*/ 13 w 30"/>
                <a:gd name="T9" fmla="*/ 27 h 27"/>
                <a:gd name="T10" fmla="*/ 4 w 30"/>
                <a:gd name="T11" fmla="*/ 22 h 27"/>
                <a:gd name="T12" fmla="*/ 0 w 30"/>
                <a:gd name="T13" fmla="*/ 13 h 27"/>
                <a:gd name="T14" fmla="*/ 0 w 30"/>
                <a:gd name="T15" fmla="*/ 13 h 27"/>
                <a:gd name="T16" fmla="*/ 4 w 30"/>
                <a:gd name="T17" fmla="*/ 5 h 27"/>
                <a:gd name="T18" fmla="*/ 13 w 30"/>
                <a:gd name="T19" fmla="*/ 0 h 27"/>
                <a:gd name="T20" fmla="*/ 13 w 30"/>
                <a:gd name="T21" fmla="*/ 0 h 27"/>
                <a:gd name="T22" fmla="*/ 26 w 30"/>
                <a:gd name="T23" fmla="*/ 5 h 27"/>
                <a:gd name="T24" fmla="*/ 30 w 30"/>
                <a:gd name="T25" fmla="*/ 13 h 27"/>
                <a:gd name="T26" fmla="*/ 30 w 30"/>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7">
                  <a:moveTo>
                    <a:pt x="30" y="13"/>
                  </a:moveTo>
                  <a:lnTo>
                    <a:pt x="30" y="13"/>
                  </a:lnTo>
                  <a:lnTo>
                    <a:pt x="26" y="22"/>
                  </a:lnTo>
                  <a:lnTo>
                    <a:pt x="13" y="27"/>
                  </a:lnTo>
                  <a:lnTo>
                    <a:pt x="4" y="22"/>
                  </a:lnTo>
                  <a:lnTo>
                    <a:pt x="0" y="13"/>
                  </a:lnTo>
                  <a:lnTo>
                    <a:pt x="4" y="5"/>
                  </a:lnTo>
                  <a:lnTo>
                    <a:pt x="13" y="0"/>
                  </a:lnTo>
                  <a:lnTo>
                    <a:pt x="26" y="5"/>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1" name="Freeform 137"/>
            <p:cNvSpPr>
              <a:spLocks/>
            </p:cNvSpPr>
            <p:nvPr/>
          </p:nvSpPr>
          <p:spPr bwMode="auto">
            <a:xfrm>
              <a:off x="4054475" y="4225925"/>
              <a:ext cx="103187" cy="103188"/>
            </a:xfrm>
            <a:custGeom>
              <a:avLst/>
              <a:gdLst>
                <a:gd name="T0" fmla="*/ 65 w 65"/>
                <a:gd name="T1" fmla="*/ 34 h 65"/>
                <a:gd name="T2" fmla="*/ 65 w 65"/>
                <a:gd name="T3" fmla="*/ 34 h 65"/>
                <a:gd name="T4" fmla="*/ 61 w 65"/>
                <a:gd name="T5" fmla="*/ 48 h 65"/>
                <a:gd name="T6" fmla="*/ 57 w 65"/>
                <a:gd name="T7" fmla="*/ 56 h 65"/>
                <a:gd name="T8" fmla="*/ 44 w 65"/>
                <a:gd name="T9" fmla="*/ 65 h 65"/>
                <a:gd name="T10" fmla="*/ 31 w 65"/>
                <a:gd name="T11" fmla="*/ 65 h 65"/>
                <a:gd name="T12" fmla="*/ 31 w 65"/>
                <a:gd name="T13" fmla="*/ 65 h 65"/>
                <a:gd name="T14" fmla="*/ 18 w 65"/>
                <a:gd name="T15" fmla="*/ 65 h 65"/>
                <a:gd name="T16" fmla="*/ 9 w 65"/>
                <a:gd name="T17" fmla="*/ 56 h 65"/>
                <a:gd name="T18" fmla="*/ 0 w 65"/>
                <a:gd name="T19" fmla="*/ 48 h 65"/>
                <a:gd name="T20" fmla="*/ 0 w 65"/>
                <a:gd name="T21" fmla="*/ 34 h 65"/>
                <a:gd name="T22" fmla="*/ 0 w 65"/>
                <a:gd name="T23" fmla="*/ 34 h 65"/>
                <a:gd name="T24" fmla="*/ 0 w 65"/>
                <a:gd name="T25" fmla="*/ 21 h 65"/>
                <a:gd name="T26" fmla="*/ 9 w 65"/>
                <a:gd name="T27" fmla="*/ 13 h 65"/>
                <a:gd name="T28" fmla="*/ 18 w 65"/>
                <a:gd name="T29" fmla="*/ 4 h 65"/>
                <a:gd name="T30" fmla="*/ 31 w 65"/>
                <a:gd name="T31" fmla="*/ 0 h 65"/>
                <a:gd name="T32" fmla="*/ 31 w 65"/>
                <a:gd name="T33" fmla="*/ 0 h 65"/>
                <a:gd name="T34" fmla="*/ 44 w 65"/>
                <a:gd name="T35" fmla="*/ 4 h 65"/>
                <a:gd name="T36" fmla="*/ 57 w 65"/>
                <a:gd name="T37" fmla="*/ 13 h 65"/>
                <a:gd name="T38" fmla="*/ 61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1" y="48"/>
                  </a:lnTo>
                  <a:lnTo>
                    <a:pt x="57" y="56"/>
                  </a:lnTo>
                  <a:lnTo>
                    <a:pt x="44" y="65"/>
                  </a:lnTo>
                  <a:lnTo>
                    <a:pt x="31" y="65"/>
                  </a:lnTo>
                  <a:lnTo>
                    <a:pt x="18" y="65"/>
                  </a:lnTo>
                  <a:lnTo>
                    <a:pt x="9" y="56"/>
                  </a:lnTo>
                  <a:lnTo>
                    <a:pt x="0" y="48"/>
                  </a:lnTo>
                  <a:lnTo>
                    <a:pt x="0" y="34"/>
                  </a:lnTo>
                  <a:lnTo>
                    <a:pt x="0" y="21"/>
                  </a:lnTo>
                  <a:lnTo>
                    <a:pt x="9" y="13"/>
                  </a:lnTo>
                  <a:lnTo>
                    <a:pt x="18" y="4"/>
                  </a:lnTo>
                  <a:lnTo>
                    <a:pt x="31" y="0"/>
                  </a:lnTo>
                  <a:lnTo>
                    <a:pt x="44" y="4"/>
                  </a:lnTo>
                  <a:lnTo>
                    <a:pt x="57" y="13"/>
                  </a:lnTo>
                  <a:lnTo>
                    <a:pt x="61" y="21"/>
                  </a:lnTo>
                  <a:lnTo>
                    <a:pt x="65" y="34"/>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92" name="Freeform 138"/>
            <p:cNvSpPr>
              <a:spLocks noEditPoints="1"/>
            </p:cNvSpPr>
            <p:nvPr/>
          </p:nvSpPr>
          <p:spPr bwMode="auto">
            <a:xfrm>
              <a:off x="3467100" y="4384675"/>
              <a:ext cx="146050" cy="144463"/>
            </a:xfrm>
            <a:custGeom>
              <a:avLst/>
              <a:gdLst>
                <a:gd name="T0" fmla="*/ 22 w 92"/>
                <a:gd name="T1" fmla="*/ 26 h 91"/>
                <a:gd name="T2" fmla="*/ 35 w 92"/>
                <a:gd name="T3" fmla="*/ 17 h 91"/>
                <a:gd name="T4" fmla="*/ 35 w 92"/>
                <a:gd name="T5" fmla="*/ 17 h 91"/>
                <a:gd name="T6" fmla="*/ 31 w 92"/>
                <a:gd name="T7" fmla="*/ 13 h 91"/>
                <a:gd name="T8" fmla="*/ 31 w 92"/>
                <a:gd name="T9" fmla="*/ 13 h 91"/>
                <a:gd name="T10" fmla="*/ 18 w 92"/>
                <a:gd name="T11" fmla="*/ 0 h 91"/>
                <a:gd name="T12" fmla="*/ 9 w 92"/>
                <a:gd name="T13" fmla="*/ 8 h 91"/>
                <a:gd name="T14" fmla="*/ 9 w 92"/>
                <a:gd name="T15" fmla="*/ 8 h 91"/>
                <a:gd name="T16" fmla="*/ 22 w 92"/>
                <a:gd name="T17" fmla="*/ 26 h 91"/>
                <a:gd name="T18" fmla="*/ 22 w 92"/>
                <a:gd name="T19" fmla="*/ 26 h 91"/>
                <a:gd name="T20" fmla="*/ 22 w 92"/>
                <a:gd name="T21" fmla="*/ 26 h 91"/>
                <a:gd name="T22" fmla="*/ 18 w 92"/>
                <a:gd name="T23" fmla="*/ 48 h 91"/>
                <a:gd name="T24" fmla="*/ 26 w 92"/>
                <a:gd name="T25" fmla="*/ 35 h 91"/>
                <a:gd name="T26" fmla="*/ 26 w 92"/>
                <a:gd name="T27" fmla="*/ 35 h 91"/>
                <a:gd name="T28" fmla="*/ 9 w 92"/>
                <a:gd name="T29" fmla="*/ 22 h 91"/>
                <a:gd name="T30" fmla="*/ 0 w 92"/>
                <a:gd name="T31" fmla="*/ 35 h 91"/>
                <a:gd name="T32" fmla="*/ 0 w 92"/>
                <a:gd name="T33" fmla="*/ 35 h 91"/>
                <a:gd name="T34" fmla="*/ 18 w 92"/>
                <a:gd name="T35" fmla="*/ 48 h 91"/>
                <a:gd name="T36" fmla="*/ 18 w 92"/>
                <a:gd name="T37" fmla="*/ 48 h 91"/>
                <a:gd name="T38" fmla="*/ 18 w 92"/>
                <a:gd name="T39" fmla="*/ 48 h 91"/>
                <a:gd name="T40" fmla="*/ 22 w 92"/>
                <a:gd name="T41" fmla="*/ 78 h 91"/>
                <a:gd name="T42" fmla="*/ 22 w 92"/>
                <a:gd name="T43" fmla="*/ 78 h 91"/>
                <a:gd name="T44" fmla="*/ 31 w 92"/>
                <a:gd name="T45" fmla="*/ 56 h 91"/>
                <a:gd name="T46" fmla="*/ 31 w 92"/>
                <a:gd name="T47" fmla="*/ 56 h 91"/>
                <a:gd name="T48" fmla="*/ 18 w 92"/>
                <a:gd name="T49" fmla="*/ 48 h 91"/>
                <a:gd name="T50" fmla="*/ 18 w 92"/>
                <a:gd name="T51" fmla="*/ 48 h 91"/>
                <a:gd name="T52" fmla="*/ 0 w 92"/>
                <a:gd name="T53" fmla="*/ 82 h 91"/>
                <a:gd name="T54" fmla="*/ 0 w 92"/>
                <a:gd name="T55" fmla="*/ 82 h 91"/>
                <a:gd name="T56" fmla="*/ 18 w 92"/>
                <a:gd name="T57" fmla="*/ 91 h 91"/>
                <a:gd name="T58" fmla="*/ 18 w 92"/>
                <a:gd name="T59" fmla="*/ 91 h 91"/>
                <a:gd name="T60" fmla="*/ 22 w 92"/>
                <a:gd name="T61" fmla="*/ 78 h 91"/>
                <a:gd name="T62" fmla="*/ 22 w 92"/>
                <a:gd name="T63" fmla="*/ 78 h 91"/>
                <a:gd name="T64" fmla="*/ 22 w 92"/>
                <a:gd name="T65" fmla="*/ 78 h 91"/>
                <a:gd name="T66" fmla="*/ 35 w 92"/>
                <a:gd name="T67" fmla="*/ 22 h 91"/>
                <a:gd name="T68" fmla="*/ 57 w 92"/>
                <a:gd name="T69" fmla="*/ 22 h 91"/>
                <a:gd name="T70" fmla="*/ 57 w 92"/>
                <a:gd name="T71" fmla="*/ 74 h 91"/>
                <a:gd name="T72" fmla="*/ 31 w 92"/>
                <a:gd name="T73" fmla="*/ 74 h 91"/>
                <a:gd name="T74" fmla="*/ 31 w 92"/>
                <a:gd name="T75" fmla="*/ 87 h 91"/>
                <a:gd name="T76" fmla="*/ 92 w 92"/>
                <a:gd name="T77" fmla="*/ 87 h 91"/>
                <a:gd name="T78" fmla="*/ 92 w 92"/>
                <a:gd name="T79" fmla="*/ 74 h 91"/>
                <a:gd name="T80" fmla="*/ 70 w 92"/>
                <a:gd name="T81" fmla="*/ 74 h 91"/>
                <a:gd name="T82" fmla="*/ 70 w 92"/>
                <a:gd name="T83" fmla="*/ 22 h 91"/>
                <a:gd name="T84" fmla="*/ 87 w 92"/>
                <a:gd name="T85" fmla="*/ 22 h 91"/>
                <a:gd name="T86" fmla="*/ 87 w 92"/>
                <a:gd name="T87" fmla="*/ 8 h 91"/>
                <a:gd name="T88" fmla="*/ 35 w 92"/>
                <a:gd name="T89" fmla="*/ 8 h 91"/>
                <a:gd name="T90" fmla="*/ 35 w 92"/>
                <a:gd name="T91" fmla="*/ 22 h 91"/>
                <a:gd name="T92" fmla="*/ 35 w 92"/>
                <a:gd name="T93" fmla="*/ 22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 h="91">
                  <a:moveTo>
                    <a:pt x="22" y="26"/>
                  </a:moveTo>
                  <a:lnTo>
                    <a:pt x="35" y="17"/>
                  </a:lnTo>
                  <a:lnTo>
                    <a:pt x="31" y="13"/>
                  </a:lnTo>
                  <a:lnTo>
                    <a:pt x="18" y="0"/>
                  </a:lnTo>
                  <a:lnTo>
                    <a:pt x="9" y="8"/>
                  </a:lnTo>
                  <a:lnTo>
                    <a:pt x="22" y="26"/>
                  </a:lnTo>
                  <a:close/>
                  <a:moveTo>
                    <a:pt x="18" y="48"/>
                  </a:moveTo>
                  <a:lnTo>
                    <a:pt x="26" y="35"/>
                  </a:lnTo>
                  <a:lnTo>
                    <a:pt x="9" y="22"/>
                  </a:lnTo>
                  <a:lnTo>
                    <a:pt x="0" y="35"/>
                  </a:lnTo>
                  <a:lnTo>
                    <a:pt x="18" y="48"/>
                  </a:lnTo>
                  <a:close/>
                  <a:moveTo>
                    <a:pt x="22" y="78"/>
                  </a:moveTo>
                  <a:lnTo>
                    <a:pt x="22" y="78"/>
                  </a:lnTo>
                  <a:lnTo>
                    <a:pt x="31" y="56"/>
                  </a:lnTo>
                  <a:lnTo>
                    <a:pt x="18" y="48"/>
                  </a:lnTo>
                  <a:lnTo>
                    <a:pt x="0" y="82"/>
                  </a:lnTo>
                  <a:lnTo>
                    <a:pt x="18" y="91"/>
                  </a:lnTo>
                  <a:lnTo>
                    <a:pt x="22" y="78"/>
                  </a:lnTo>
                  <a:close/>
                  <a:moveTo>
                    <a:pt x="35" y="22"/>
                  </a:moveTo>
                  <a:lnTo>
                    <a:pt x="57" y="22"/>
                  </a:lnTo>
                  <a:lnTo>
                    <a:pt x="57" y="74"/>
                  </a:lnTo>
                  <a:lnTo>
                    <a:pt x="31" y="74"/>
                  </a:lnTo>
                  <a:lnTo>
                    <a:pt x="31" y="87"/>
                  </a:lnTo>
                  <a:lnTo>
                    <a:pt x="92" y="87"/>
                  </a:lnTo>
                  <a:lnTo>
                    <a:pt x="92" y="74"/>
                  </a:lnTo>
                  <a:lnTo>
                    <a:pt x="70" y="74"/>
                  </a:lnTo>
                  <a:lnTo>
                    <a:pt x="70" y="22"/>
                  </a:lnTo>
                  <a:lnTo>
                    <a:pt x="87" y="22"/>
                  </a:lnTo>
                  <a:lnTo>
                    <a:pt x="87" y="8"/>
                  </a:lnTo>
                  <a:lnTo>
                    <a:pt x="35" y="8"/>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3" name="Freeform 139"/>
            <p:cNvSpPr>
              <a:spLocks noEditPoints="1"/>
            </p:cNvSpPr>
            <p:nvPr/>
          </p:nvSpPr>
          <p:spPr bwMode="auto">
            <a:xfrm>
              <a:off x="3646488" y="4384675"/>
              <a:ext cx="125412" cy="144463"/>
            </a:xfrm>
            <a:custGeom>
              <a:avLst/>
              <a:gdLst>
                <a:gd name="T0" fmla="*/ 26 w 79"/>
                <a:gd name="T1" fmla="*/ 17 h 91"/>
                <a:gd name="T2" fmla="*/ 26 w 79"/>
                <a:gd name="T3" fmla="*/ 17 h 91"/>
                <a:gd name="T4" fmla="*/ 26 w 79"/>
                <a:gd name="T5" fmla="*/ 17 h 91"/>
                <a:gd name="T6" fmla="*/ 26 w 79"/>
                <a:gd name="T7" fmla="*/ 17 h 91"/>
                <a:gd name="T8" fmla="*/ 22 w 79"/>
                <a:gd name="T9" fmla="*/ 0 h 91"/>
                <a:gd name="T10" fmla="*/ 22 w 79"/>
                <a:gd name="T11" fmla="*/ 0 h 91"/>
                <a:gd name="T12" fmla="*/ 9 w 79"/>
                <a:gd name="T13" fmla="*/ 0 h 91"/>
                <a:gd name="T14" fmla="*/ 9 w 79"/>
                <a:gd name="T15" fmla="*/ 0 h 91"/>
                <a:gd name="T16" fmla="*/ 13 w 79"/>
                <a:gd name="T17" fmla="*/ 22 h 91"/>
                <a:gd name="T18" fmla="*/ 13 w 79"/>
                <a:gd name="T19" fmla="*/ 22 h 91"/>
                <a:gd name="T20" fmla="*/ 26 w 79"/>
                <a:gd name="T21" fmla="*/ 17 h 91"/>
                <a:gd name="T22" fmla="*/ 26 w 79"/>
                <a:gd name="T23" fmla="*/ 17 h 91"/>
                <a:gd name="T24" fmla="*/ 26 w 79"/>
                <a:gd name="T25" fmla="*/ 17 h 91"/>
                <a:gd name="T26" fmla="*/ 53 w 79"/>
                <a:gd name="T27" fmla="*/ 78 h 91"/>
                <a:gd name="T28" fmla="*/ 53 w 79"/>
                <a:gd name="T29" fmla="*/ 78 h 91"/>
                <a:gd name="T30" fmla="*/ 57 w 79"/>
                <a:gd name="T31" fmla="*/ 91 h 91"/>
                <a:gd name="T32" fmla="*/ 57 w 79"/>
                <a:gd name="T33" fmla="*/ 91 h 91"/>
                <a:gd name="T34" fmla="*/ 57 w 79"/>
                <a:gd name="T35" fmla="*/ 91 h 91"/>
                <a:gd name="T36" fmla="*/ 57 w 79"/>
                <a:gd name="T37" fmla="*/ 91 h 91"/>
                <a:gd name="T38" fmla="*/ 66 w 79"/>
                <a:gd name="T39" fmla="*/ 91 h 91"/>
                <a:gd name="T40" fmla="*/ 74 w 79"/>
                <a:gd name="T41" fmla="*/ 91 h 91"/>
                <a:gd name="T42" fmla="*/ 79 w 79"/>
                <a:gd name="T43" fmla="*/ 82 h 91"/>
                <a:gd name="T44" fmla="*/ 79 w 79"/>
                <a:gd name="T45" fmla="*/ 78 h 91"/>
                <a:gd name="T46" fmla="*/ 79 w 79"/>
                <a:gd name="T47" fmla="*/ 4 h 91"/>
                <a:gd name="T48" fmla="*/ 31 w 79"/>
                <a:gd name="T49" fmla="*/ 4 h 91"/>
                <a:gd name="T50" fmla="*/ 31 w 79"/>
                <a:gd name="T51" fmla="*/ 17 h 91"/>
                <a:gd name="T52" fmla="*/ 66 w 79"/>
                <a:gd name="T53" fmla="*/ 17 h 91"/>
                <a:gd name="T54" fmla="*/ 66 w 79"/>
                <a:gd name="T55" fmla="*/ 74 h 91"/>
                <a:gd name="T56" fmla="*/ 66 w 79"/>
                <a:gd name="T57" fmla="*/ 74 h 91"/>
                <a:gd name="T58" fmla="*/ 61 w 79"/>
                <a:gd name="T59" fmla="*/ 78 h 91"/>
                <a:gd name="T60" fmla="*/ 53 w 79"/>
                <a:gd name="T61" fmla="*/ 78 h 91"/>
                <a:gd name="T62" fmla="*/ 53 w 79"/>
                <a:gd name="T63" fmla="*/ 78 h 91"/>
                <a:gd name="T64" fmla="*/ 53 w 79"/>
                <a:gd name="T65" fmla="*/ 78 h 91"/>
                <a:gd name="T66" fmla="*/ 9 w 79"/>
                <a:gd name="T67" fmla="*/ 91 h 91"/>
                <a:gd name="T68" fmla="*/ 9 w 79"/>
                <a:gd name="T69" fmla="*/ 22 h 91"/>
                <a:gd name="T70" fmla="*/ 9 w 79"/>
                <a:gd name="T71" fmla="*/ 22 h 91"/>
                <a:gd name="T72" fmla="*/ 13 w 79"/>
                <a:gd name="T73" fmla="*/ 17 h 91"/>
                <a:gd name="T74" fmla="*/ 13 w 79"/>
                <a:gd name="T75" fmla="*/ 17 h 91"/>
                <a:gd name="T76" fmla="*/ 13 w 79"/>
                <a:gd name="T77" fmla="*/ 13 h 91"/>
                <a:gd name="T78" fmla="*/ 13 w 79"/>
                <a:gd name="T79" fmla="*/ 13 h 91"/>
                <a:gd name="T80" fmla="*/ 9 w 79"/>
                <a:gd name="T81" fmla="*/ 13 h 91"/>
                <a:gd name="T82" fmla="*/ 9 w 79"/>
                <a:gd name="T83" fmla="*/ 13 h 91"/>
                <a:gd name="T84" fmla="*/ 5 w 79"/>
                <a:gd name="T85" fmla="*/ 13 h 91"/>
                <a:gd name="T86" fmla="*/ 0 w 79"/>
                <a:gd name="T87" fmla="*/ 13 h 91"/>
                <a:gd name="T88" fmla="*/ 0 w 79"/>
                <a:gd name="T89" fmla="*/ 91 h 91"/>
                <a:gd name="T90" fmla="*/ 9 w 79"/>
                <a:gd name="T91" fmla="*/ 91 h 91"/>
                <a:gd name="T92" fmla="*/ 9 w 79"/>
                <a:gd name="T93" fmla="*/ 9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91">
                  <a:moveTo>
                    <a:pt x="26" y="17"/>
                  </a:moveTo>
                  <a:lnTo>
                    <a:pt x="26" y="17"/>
                  </a:lnTo>
                  <a:lnTo>
                    <a:pt x="22" y="0"/>
                  </a:lnTo>
                  <a:lnTo>
                    <a:pt x="9" y="0"/>
                  </a:lnTo>
                  <a:lnTo>
                    <a:pt x="13" y="22"/>
                  </a:lnTo>
                  <a:lnTo>
                    <a:pt x="26" y="17"/>
                  </a:lnTo>
                  <a:close/>
                  <a:moveTo>
                    <a:pt x="53" y="78"/>
                  </a:moveTo>
                  <a:lnTo>
                    <a:pt x="53" y="78"/>
                  </a:lnTo>
                  <a:lnTo>
                    <a:pt x="57" y="91"/>
                  </a:lnTo>
                  <a:lnTo>
                    <a:pt x="66" y="91"/>
                  </a:lnTo>
                  <a:lnTo>
                    <a:pt x="74" y="91"/>
                  </a:lnTo>
                  <a:lnTo>
                    <a:pt x="79" y="82"/>
                  </a:lnTo>
                  <a:lnTo>
                    <a:pt x="79" y="78"/>
                  </a:lnTo>
                  <a:lnTo>
                    <a:pt x="79" y="4"/>
                  </a:lnTo>
                  <a:lnTo>
                    <a:pt x="31" y="4"/>
                  </a:lnTo>
                  <a:lnTo>
                    <a:pt x="31" y="17"/>
                  </a:lnTo>
                  <a:lnTo>
                    <a:pt x="66" y="17"/>
                  </a:lnTo>
                  <a:lnTo>
                    <a:pt x="66" y="74"/>
                  </a:lnTo>
                  <a:lnTo>
                    <a:pt x="61" y="78"/>
                  </a:lnTo>
                  <a:lnTo>
                    <a:pt x="53" y="78"/>
                  </a:lnTo>
                  <a:close/>
                  <a:moveTo>
                    <a:pt x="9" y="91"/>
                  </a:moveTo>
                  <a:lnTo>
                    <a:pt x="9" y="22"/>
                  </a:lnTo>
                  <a:lnTo>
                    <a:pt x="13" y="17"/>
                  </a:lnTo>
                  <a:lnTo>
                    <a:pt x="13" y="13"/>
                  </a:lnTo>
                  <a:lnTo>
                    <a:pt x="9" y="13"/>
                  </a:lnTo>
                  <a:lnTo>
                    <a:pt x="5" y="13"/>
                  </a:lnTo>
                  <a:lnTo>
                    <a:pt x="0" y="13"/>
                  </a:lnTo>
                  <a:lnTo>
                    <a:pt x="0" y="91"/>
                  </a:lnTo>
                  <a:lnTo>
                    <a:pt x="9"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4" name="Freeform 140"/>
            <p:cNvSpPr>
              <a:spLocks/>
            </p:cNvSpPr>
            <p:nvPr/>
          </p:nvSpPr>
          <p:spPr bwMode="auto">
            <a:xfrm>
              <a:off x="3798888" y="4384675"/>
              <a:ext cx="146050" cy="144463"/>
            </a:xfrm>
            <a:custGeom>
              <a:avLst/>
              <a:gdLst>
                <a:gd name="T0" fmla="*/ 57 w 92"/>
                <a:gd name="T1" fmla="*/ 13 h 91"/>
                <a:gd name="T2" fmla="*/ 57 w 92"/>
                <a:gd name="T3" fmla="*/ 13 h 91"/>
                <a:gd name="T4" fmla="*/ 57 w 92"/>
                <a:gd name="T5" fmla="*/ 8 h 91"/>
                <a:gd name="T6" fmla="*/ 57 w 92"/>
                <a:gd name="T7" fmla="*/ 8 h 91"/>
                <a:gd name="T8" fmla="*/ 52 w 92"/>
                <a:gd name="T9" fmla="*/ 0 h 91"/>
                <a:gd name="T10" fmla="*/ 52 w 92"/>
                <a:gd name="T11" fmla="*/ 0 h 91"/>
                <a:gd name="T12" fmla="*/ 44 w 92"/>
                <a:gd name="T13" fmla="*/ 0 h 91"/>
                <a:gd name="T14" fmla="*/ 44 w 92"/>
                <a:gd name="T15" fmla="*/ 0 h 91"/>
                <a:gd name="T16" fmla="*/ 35 w 92"/>
                <a:gd name="T17" fmla="*/ 0 h 91"/>
                <a:gd name="T18" fmla="*/ 35 w 92"/>
                <a:gd name="T19" fmla="*/ 0 h 91"/>
                <a:gd name="T20" fmla="*/ 39 w 92"/>
                <a:gd name="T21" fmla="*/ 13 h 91"/>
                <a:gd name="T22" fmla="*/ 0 w 92"/>
                <a:gd name="T23" fmla="*/ 13 h 91"/>
                <a:gd name="T24" fmla="*/ 0 w 92"/>
                <a:gd name="T25" fmla="*/ 26 h 91"/>
                <a:gd name="T26" fmla="*/ 39 w 92"/>
                <a:gd name="T27" fmla="*/ 26 h 91"/>
                <a:gd name="T28" fmla="*/ 39 w 92"/>
                <a:gd name="T29" fmla="*/ 35 h 91"/>
                <a:gd name="T30" fmla="*/ 13 w 92"/>
                <a:gd name="T31" fmla="*/ 35 h 91"/>
                <a:gd name="T32" fmla="*/ 13 w 92"/>
                <a:gd name="T33" fmla="*/ 82 h 91"/>
                <a:gd name="T34" fmla="*/ 26 w 92"/>
                <a:gd name="T35" fmla="*/ 82 h 91"/>
                <a:gd name="T36" fmla="*/ 26 w 92"/>
                <a:gd name="T37" fmla="*/ 48 h 91"/>
                <a:gd name="T38" fmla="*/ 39 w 92"/>
                <a:gd name="T39" fmla="*/ 48 h 91"/>
                <a:gd name="T40" fmla="*/ 39 w 92"/>
                <a:gd name="T41" fmla="*/ 91 h 91"/>
                <a:gd name="T42" fmla="*/ 57 w 92"/>
                <a:gd name="T43" fmla="*/ 91 h 91"/>
                <a:gd name="T44" fmla="*/ 57 w 92"/>
                <a:gd name="T45" fmla="*/ 48 h 91"/>
                <a:gd name="T46" fmla="*/ 70 w 92"/>
                <a:gd name="T47" fmla="*/ 48 h 91"/>
                <a:gd name="T48" fmla="*/ 70 w 92"/>
                <a:gd name="T49" fmla="*/ 69 h 91"/>
                <a:gd name="T50" fmla="*/ 70 w 92"/>
                <a:gd name="T51" fmla="*/ 69 h 91"/>
                <a:gd name="T52" fmla="*/ 65 w 92"/>
                <a:gd name="T53" fmla="*/ 69 h 91"/>
                <a:gd name="T54" fmla="*/ 57 w 92"/>
                <a:gd name="T55" fmla="*/ 69 h 91"/>
                <a:gd name="T56" fmla="*/ 57 w 92"/>
                <a:gd name="T57" fmla="*/ 69 h 91"/>
                <a:gd name="T58" fmla="*/ 61 w 92"/>
                <a:gd name="T59" fmla="*/ 82 h 91"/>
                <a:gd name="T60" fmla="*/ 61 w 92"/>
                <a:gd name="T61" fmla="*/ 82 h 91"/>
                <a:gd name="T62" fmla="*/ 78 w 92"/>
                <a:gd name="T63" fmla="*/ 82 h 91"/>
                <a:gd name="T64" fmla="*/ 83 w 92"/>
                <a:gd name="T65" fmla="*/ 78 h 91"/>
                <a:gd name="T66" fmla="*/ 83 w 92"/>
                <a:gd name="T67" fmla="*/ 74 h 91"/>
                <a:gd name="T68" fmla="*/ 83 w 92"/>
                <a:gd name="T69" fmla="*/ 35 h 91"/>
                <a:gd name="T70" fmla="*/ 57 w 92"/>
                <a:gd name="T71" fmla="*/ 35 h 91"/>
                <a:gd name="T72" fmla="*/ 57 w 92"/>
                <a:gd name="T73" fmla="*/ 26 h 91"/>
                <a:gd name="T74" fmla="*/ 92 w 92"/>
                <a:gd name="T75" fmla="*/ 26 h 91"/>
                <a:gd name="T76" fmla="*/ 92 w 92"/>
                <a:gd name="T77" fmla="*/ 13 h 91"/>
                <a:gd name="T78" fmla="*/ 48 w 92"/>
                <a:gd name="T79" fmla="*/ 13 h 91"/>
                <a:gd name="T80" fmla="*/ 48 w 92"/>
                <a:gd name="T81" fmla="*/ 13 h 91"/>
                <a:gd name="T82" fmla="*/ 57 w 92"/>
                <a:gd name="T83" fmla="*/ 13 h 91"/>
                <a:gd name="T84" fmla="*/ 57 w 92"/>
                <a:gd name="T85" fmla="*/ 13 h 91"/>
                <a:gd name="T86" fmla="*/ 57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7" y="13"/>
                  </a:moveTo>
                  <a:lnTo>
                    <a:pt x="57" y="13"/>
                  </a:lnTo>
                  <a:lnTo>
                    <a:pt x="57" y="8"/>
                  </a:lnTo>
                  <a:lnTo>
                    <a:pt x="52" y="0"/>
                  </a:lnTo>
                  <a:lnTo>
                    <a:pt x="44" y="0"/>
                  </a:lnTo>
                  <a:lnTo>
                    <a:pt x="35" y="0"/>
                  </a:lnTo>
                  <a:lnTo>
                    <a:pt x="39" y="13"/>
                  </a:lnTo>
                  <a:lnTo>
                    <a:pt x="0" y="13"/>
                  </a:lnTo>
                  <a:lnTo>
                    <a:pt x="0" y="26"/>
                  </a:lnTo>
                  <a:lnTo>
                    <a:pt x="39" y="26"/>
                  </a:lnTo>
                  <a:lnTo>
                    <a:pt x="39" y="35"/>
                  </a:lnTo>
                  <a:lnTo>
                    <a:pt x="13" y="35"/>
                  </a:lnTo>
                  <a:lnTo>
                    <a:pt x="13" y="82"/>
                  </a:lnTo>
                  <a:lnTo>
                    <a:pt x="26" y="82"/>
                  </a:lnTo>
                  <a:lnTo>
                    <a:pt x="26" y="48"/>
                  </a:lnTo>
                  <a:lnTo>
                    <a:pt x="39" y="48"/>
                  </a:lnTo>
                  <a:lnTo>
                    <a:pt x="39" y="91"/>
                  </a:lnTo>
                  <a:lnTo>
                    <a:pt x="57" y="91"/>
                  </a:lnTo>
                  <a:lnTo>
                    <a:pt x="57" y="48"/>
                  </a:lnTo>
                  <a:lnTo>
                    <a:pt x="70" y="48"/>
                  </a:lnTo>
                  <a:lnTo>
                    <a:pt x="70" y="69"/>
                  </a:lnTo>
                  <a:lnTo>
                    <a:pt x="65" y="69"/>
                  </a:lnTo>
                  <a:lnTo>
                    <a:pt x="57" y="69"/>
                  </a:lnTo>
                  <a:lnTo>
                    <a:pt x="61" y="82"/>
                  </a:lnTo>
                  <a:lnTo>
                    <a:pt x="78" y="82"/>
                  </a:lnTo>
                  <a:lnTo>
                    <a:pt x="83" y="78"/>
                  </a:lnTo>
                  <a:lnTo>
                    <a:pt x="83" y="74"/>
                  </a:lnTo>
                  <a:lnTo>
                    <a:pt x="83" y="35"/>
                  </a:lnTo>
                  <a:lnTo>
                    <a:pt x="57" y="35"/>
                  </a:lnTo>
                  <a:lnTo>
                    <a:pt x="57" y="26"/>
                  </a:lnTo>
                  <a:lnTo>
                    <a:pt x="92" y="26"/>
                  </a:lnTo>
                  <a:lnTo>
                    <a:pt x="92"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5" name="Freeform 141"/>
            <p:cNvSpPr>
              <a:spLocks/>
            </p:cNvSpPr>
            <p:nvPr/>
          </p:nvSpPr>
          <p:spPr bwMode="auto">
            <a:xfrm>
              <a:off x="4891088" y="2787650"/>
              <a:ext cx="1624012" cy="1541463"/>
            </a:xfrm>
            <a:custGeom>
              <a:avLst/>
              <a:gdLst>
                <a:gd name="T0" fmla="*/ 918 w 1023"/>
                <a:gd name="T1" fmla="*/ 366 h 971"/>
                <a:gd name="T2" fmla="*/ 853 w 1023"/>
                <a:gd name="T3" fmla="*/ 370 h 971"/>
                <a:gd name="T4" fmla="*/ 783 w 1023"/>
                <a:gd name="T5" fmla="*/ 383 h 971"/>
                <a:gd name="T6" fmla="*/ 683 w 1023"/>
                <a:gd name="T7" fmla="*/ 453 h 971"/>
                <a:gd name="T8" fmla="*/ 661 w 1023"/>
                <a:gd name="T9" fmla="*/ 510 h 971"/>
                <a:gd name="T10" fmla="*/ 622 w 1023"/>
                <a:gd name="T11" fmla="*/ 488 h 971"/>
                <a:gd name="T12" fmla="*/ 609 w 1023"/>
                <a:gd name="T13" fmla="*/ 436 h 971"/>
                <a:gd name="T14" fmla="*/ 540 w 1023"/>
                <a:gd name="T15" fmla="*/ 362 h 971"/>
                <a:gd name="T16" fmla="*/ 505 w 1023"/>
                <a:gd name="T17" fmla="*/ 348 h 971"/>
                <a:gd name="T18" fmla="*/ 527 w 1023"/>
                <a:gd name="T19" fmla="*/ 327 h 971"/>
                <a:gd name="T20" fmla="*/ 527 w 1023"/>
                <a:gd name="T21" fmla="*/ 253 h 971"/>
                <a:gd name="T22" fmla="*/ 474 w 1023"/>
                <a:gd name="T23" fmla="*/ 235 h 971"/>
                <a:gd name="T24" fmla="*/ 453 w 1023"/>
                <a:gd name="T25" fmla="*/ 187 h 971"/>
                <a:gd name="T26" fmla="*/ 379 w 1023"/>
                <a:gd name="T27" fmla="*/ 157 h 971"/>
                <a:gd name="T28" fmla="*/ 335 w 1023"/>
                <a:gd name="T29" fmla="*/ 83 h 971"/>
                <a:gd name="T30" fmla="*/ 322 w 1023"/>
                <a:gd name="T31" fmla="*/ 35 h 971"/>
                <a:gd name="T32" fmla="*/ 261 w 1023"/>
                <a:gd name="T33" fmla="*/ 5 h 971"/>
                <a:gd name="T34" fmla="*/ 135 w 1023"/>
                <a:gd name="T35" fmla="*/ 0 h 971"/>
                <a:gd name="T36" fmla="*/ 135 w 1023"/>
                <a:gd name="T37" fmla="*/ 87 h 971"/>
                <a:gd name="T38" fmla="*/ 13 w 1023"/>
                <a:gd name="T39" fmla="*/ 174 h 971"/>
                <a:gd name="T40" fmla="*/ 22 w 1023"/>
                <a:gd name="T41" fmla="*/ 248 h 971"/>
                <a:gd name="T42" fmla="*/ 100 w 1023"/>
                <a:gd name="T43" fmla="*/ 327 h 971"/>
                <a:gd name="T44" fmla="*/ 100 w 1023"/>
                <a:gd name="T45" fmla="*/ 379 h 971"/>
                <a:gd name="T46" fmla="*/ 35 w 1023"/>
                <a:gd name="T47" fmla="*/ 418 h 971"/>
                <a:gd name="T48" fmla="*/ 30 w 1023"/>
                <a:gd name="T49" fmla="*/ 531 h 971"/>
                <a:gd name="T50" fmla="*/ 17 w 1023"/>
                <a:gd name="T51" fmla="*/ 566 h 971"/>
                <a:gd name="T52" fmla="*/ 100 w 1023"/>
                <a:gd name="T53" fmla="*/ 575 h 971"/>
                <a:gd name="T54" fmla="*/ 157 w 1023"/>
                <a:gd name="T55" fmla="*/ 592 h 971"/>
                <a:gd name="T56" fmla="*/ 178 w 1023"/>
                <a:gd name="T57" fmla="*/ 644 h 971"/>
                <a:gd name="T58" fmla="*/ 239 w 1023"/>
                <a:gd name="T59" fmla="*/ 653 h 971"/>
                <a:gd name="T60" fmla="*/ 252 w 1023"/>
                <a:gd name="T61" fmla="*/ 736 h 971"/>
                <a:gd name="T62" fmla="*/ 261 w 1023"/>
                <a:gd name="T63" fmla="*/ 779 h 971"/>
                <a:gd name="T64" fmla="*/ 309 w 1023"/>
                <a:gd name="T65" fmla="*/ 766 h 971"/>
                <a:gd name="T66" fmla="*/ 365 w 1023"/>
                <a:gd name="T67" fmla="*/ 788 h 971"/>
                <a:gd name="T68" fmla="*/ 392 w 1023"/>
                <a:gd name="T69" fmla="*/ 836 h 971"/>
                <a:gd name="T70" fmla="*/ 470 w 1023"/>
                <a:gd name="T71" fmla="*/ 849 h 971"/>
                <a:gd name="T72" fmla="*/ 605 w 1023"/>
                <a:gd name="T73" fmla="*/ 792 h 971"/>
                <a:gd name="T74" fmla="*/ 631 w 1023"/>
                <a:gd name="T75" fmla="*/ 806 h 971"/>
                <a:gd name="T76" fmla="*/ 614 w 1023"/>
                <a:gd name="T77" fmla="*/ 827 h 971"/>
                <a:gd name="T78" fmla="*/ 587 w 1023"/>
                <a:gd name="T79" fmla="*/ 901 h 971"/>
                <a:gd name="T80" fmla="*/ 622 w 1023"/>
                <a:gd name="T81" fmla="*/ 949 h 971"/>
                <a:gd name="T82" fmla="*/ 679 w 1023"/>
                <a:gd name="T83" fmla="*/ 954 h 971"/>
                <a:gd name="T84" fmla="*/ 705 w 1023"/>
                <a:gd name="T85" fmla="*/ 958 h 971"/>
                <a:gd name="T86" fmla="*/ 718 w 1023"/>
                <a:gd name="T87" fmla="*/ 906 h 971"/>
                <a:gd name="T88" fmla="*/ 735 w 1023"/>
                <a:gd name="T89" fmla="*/ 875 h 971"/>
                <a:gd name="T90" fmla="*/ 692 w 1023"/>
                <a:gd name="T91" fmla="*/ 853 h 971"/>
                <a:gd name="T92" fmla="*/ 701 w 1023"/>
                <a:gd name="T93" fmla="*/ 827 h 971"/>
                <a:gd name="T94" fmla="*/ 749 w 1023"/>
                <a:gd name="T95" fmla="*/ 866 h 971"/>
                <a:gd name="T96" fmla="*/ 775 w 1023"/>
                <a:gd name="T97" fmla="*/ 849 h 971"/>
                <a:gd name="T98" fmla="*/ 731 w 1023"/>
                <a:gd name="T99" fmla="*/ 771 h 971"/>
                <a:gd name="T100" fmla="*/ 709 w 1023"/>
                <a:gd name="T101" fmla="*/ 679 h 971"/>
                <a:gd name="T102" fmla="*/ 744 w 1023"/>
                <a:gd name="T103" fmla="*/ 662 h 971"/>
                <a:gd name="T104" fmla="*/ 905 w 1023"/>
                <a:gd name="T105" fmla="*/ 579 h 971"/>
                <a:gd name="T106" fmla="*/ 1023 w 1023"/>
                <a:gd name="T107" fmla="*/ 436 h 9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23" h="971">
                  <a:moveTo>
                    <a:pt x="1023" y="436"/>
                  </a:moveTo>
                  <a:lnTo>
                    <a:pt x="949" y="392"/>
                  </a:lnTo>
                  <a:lnTo>
                    <a:pt x="931" y="370"/>
                  </a:lnTo>
                  <a:lnTo>
                    <a:pt x="918" y="366"/>
                  </a:lnTo>
                  <a:lnTo>
                    <a:pt x="897" y="370"/>
                  </a:lnTo>
                  <a:lnTo>
                    <a:pt x="875" y="375"/>
                  </a:lnTo>
                  <a:lnTo>
                    <a:pt x="853" y="370"/>
                  </a:lnTo>
                  <a:lnTo>
                    <a:pt x="831" y="366"/>
                  </a:lnTo>
                  <a:lnTo>
                    <a:pt x="818" y="370"/>
                  </a:lnTo>
                  <a:lnTo>
                    <a:pt x="805" y="370"/>
                  </a:lnTo>
                  <a:lnTo>
                    <a:pt x="783" y="383"/>
                  </a:lnTo>
                  <a:lnTo>
                    <a:pt x="779" y="388"/>
                  </a:lnTo>
                  <a:lnTo>
                    <a:pt x="696" y="396"/>
                  </a:lnTo>
                  <a:lnTo>
                    <a:pt x="692" y="436"/>
                  </a:lnTo>
                  <a:lnTo>
                    <a:pt x="683" y="453"/>
                  </a:lnTo>
                  <a:lnTo>
                    <a:pt x="670" y="475"/>
                  </a:lnTo>
                  <a:lnTo>
                    <a:pt x="666" y="496"/>
                  </a:lnTo>
                  <a:lnTo>
                    <a:pt x="661" y="510"/>
                  </a:lnTo>
                  <a:lnTo>
                    <a:pt x="653" y="514"/>
                  </a:lnTo>
                  <a:lnTo>
                    <a:pt x="644" y="510"/>
                  </a:lnTo>
                  <a:lnTo>
                    <a:pt x="631" y="496"/>
                  </a:lnTo>
                  <a:lnTo>
                    <a:pt x="622" y="488"/>
                  </a:lnTo>
                  <a:lnTo>
                    <a:pt x="622" y="479"/>
                  </a:lnTo>
                  <a:lnTo>
                    <a:pt x="609" y="436"/>
                  </a:lnTo>
                  <a:lnTo>
                    <a:pt x="601" y="422"/>
                  </a:lnTo>
                  <a:lnTo>
                    <a:pt x="592" y="405"/>
                  </a:lnTo>
                  <a:lnTo>
                    <a:pt x="570" y="383"/>
                  </a:lnTo>
                  <a:lnTo>
                    <a:pt x="540" y="362"/>
                  </a:lnTo>
                  <a:lnTo>
                    <a:pt x="518" y="357"/>
                  </a:lnTo>
                  <a:lnTo>
                    <a:pt x="509" y="353"/>
                  </a:lnTo>
                  <a:lnTo>
                    <a:pt x="505" y="348"/>
                  </a:lnTo>
                  <a:lnTo>
                    <a:pt x="505" y="344"/>
                  </a:lnTo>
                  <a:lnTo>
                    <a:pt x="518" y="331"/>
                  </a:lnTo>
                  <a:lnTo>
                    <a:pt x="527" y="327"/>
                  </a:lnTo>
                  <a:lnTo>
                    <a:pt x="540" y="296"/>
                  </a:lnTo>
                  <a:lnTo>
                    <a:pt x="544" y="274"/>
                  </a:lnTo>
                  <a:lnTo>
                    <a:pt x="535" y="261"/>
                  </a:lnTo>
                  <a:lnTo>
                    <a:pt x="527" y="253"/>
                  </a:lnTo>
                  <a:lnTo>
                    <a:pt x="513" y="248"/>
                  </a:lnTo>
                  <a:lnTo>
                    <a:pt x="505" y="248"/>
                  </a:lnTo>
                  <a:lnTo>
                    <a:pt x="492" y="248"/>
                  </a:lnTo>
                  <a:lnTo>
                    <a:pt x="474" y="235"/>
                  </a:lnTo>
                  <a:lnTo>
                    <a:pt x="466" y="209"/>
                  </a:lnTo>
                  <a:lnTo>
                    <a:pt x="457" y="192"/>
                  </a:lnTo>
                  <a:lnTo>
                    <a:pt x="453" y="187"/>
                  </a:lnTo>
                  <a:lnTo>
                    <a:pt x="439" y="183"/>
                  </a:lnTo>
                  <a:lnTo>
                    <a:pt x="396" y="166"/>
                  </a:lnTo>
                  <a:lnTo>
                    <a:pt x="379" y="157"/>
                  </a:lnTo>
                  <a:lnTo>
                    <a:pt x="365" y="148"/>
                  </a:lnTo>
                  <a:lnTo>
                    <a:pt x="352" y="135"/>
                  </a:lnTo>
                  <a:lnTo>
                    <a:pt x="344" y="118"/>
                  </a:lnTo>
                  <a:lnTo>
                    <a:pt x="335" y="83"/>
                  </a:lnTo>
                  <a:lnTo>
                    <a:pt x="331" y="44"/>
                  </a:lnTo>
                  <a:lnTo>
                    <a:pt x="331" y="39"/>
                  </a:lnTo>
                  <a:lnTo>
                    <a:pt x="322" y="35"/>
                  </a:lnTo>
                  <a:lnTo>
                    <a:pt x="309" y="18"/>
                  </a:lnTo>
                  <a:lnTo>
                    <a:pt x="287" y="5"/>
                  </a:lnTo>
                  <a:lnTo>
                    <a:pt x="274" y="5"/>
                  </a:lnTo>
                  <a:lnTo>
                    <a:pt x="261" y="5"/>
                  </a:lnTo>
                  <a:lnTo>
                    <a:pt x="231" y="9"/>
                  </a:lnTo>
                  <a:lnTo>
                    <a:pt x="187" y="5"/>
                  </a:lnTo>
                  <a:lnTo>
                    <a:pt x="135" y="0"/>
                  </a:lnTo>
                  <a:lnTo>
                    <a:pt x="139" y="22"/>
                  </a:lnTo>
                  <a:lnTo>
                    <a:pt x="139" y="53"/>
                  </a:lnTo>
                  <a:lnTo>
                    <a:pt x="135" y="87"/>
                  </a:lnTo>
                  <a:lnTo>
                    <a:pt x="35" y="157"/>
                  </a:lnTo>
                  <a:lnTo>
                    <a:pt x="13" y="174"/>
                  </a:lnTo>
                  <a:lnTo>
                    <a:pt x="4" y="196"/>
                  </a:lnTo>
                  <a:lnTo>
                    <a:pt x="0" y="214"/>
                  </a:lnTo>
                  <a:lnTo>
                    <a:pt x="9" y="231"/>
                  </a:lnTo>
                  <a:lnTo>
                    <a:pt x="22" y="248"/>
                  </a:lnTo>
                  <a:lnTo>
                    <a:pt x="39" y="270"/>
                  </a:lnTo>
                  <a:lnTo>
                    <a:pt x="87" y="314"/>
                  </a:lnTo>
                  <a:lnTo>
                    <a:pt x="100" y="327"/>
                  </a:lnTo>
                  <a:lnTo>
                    <a:pt x="104" y="340"/>
                  </a:lnTo>
                  <a:lnTo>
                    <a:pt x="109" y="348"/>
                  </a:lnTo>
                  <a:lnTo>
                    <a:pt x="109" y="362"/>
                  </a:lnTo>
                  <a:lnTo>
                    <a:pt x="100" y="379"/>
                  </a:lnTo>
                  <a:lnTo>
                    <a:pt x="87" y="392"/>
                  </a:lnTo>
                  <a:lnTo>
                    <a:pt x="69" y="405"/>
                  </a:lnTo>
                  <a:lnTo>
                    <a:pt x="52" y="414"/>
                  </a:lnTo>
                  <a:lnTo>
                    <a:pt x="35" y="418"/>
                  </a:lnTo>
                  <a:lnTo>
                    <a:pt x="35" y="475"/>
                  </a:lnTo>
                  <a:lnTo>
                    <a:pt x="35" y="510"/>
                  </a:lnTo>
                  <a:lnTo>
                    <a:pt x="30" y="531"/>
                  </a:lnTo>
                  <a:lnTo>
                    <a:pt x="22" y="553"/>
                  </a:lnTo>
                  <a:lnTo>
                    <a:pt x="17" y="566"/>
                  </a:lnTo>
                  <a:lnTo>
                    <a:pt x="48" y="570"/>
                  </a:lnTo>
                  <a:lnTo>
                    <a:pt x="74" y="575"/>
                  </a:lnTo>
                  <a:lnTo>
                    <a:pt x="100" y="575"/>
                  </a:lnTo>
                  <a:lnTo>
                    <a:pt x="117" y="575"/>
                  </a:lnTo>
                  <a:lnTo>
                    <a:pt x="135" y="575"/>
                  </a:lnTo>
                  <a:lnTo>
                    <a:pt x="148" y="584"/>
                  </a:lnTo>
                  <a:lnTo>
                    <a:pt x="157" y="592"/>
                  </a:lnTo>
                  <a:lnTo>
                    <a:pt x="165" y="605"/>
                  </a:lnTo>
                  <a:lnTo>
                    <a:pt x="174" y="614"/>
                  </a:lnTo>
                  <a:lnTo>
                    <a:pt x="178" y="631"/>
                  </a:lnTo>
                  <a:lnTo>
                    <a:pt x="178" y="644"/>
                  </a:lnTo>
                  <a:lnTo>
                    <a:pt x="191" y="653"/>
                  </a:lnTo>
                  <a:lnTo>
                    <a:pt x="235" y="644"/>
                  </a:lnTo>
                  <a:lnTo>
                    <a:pt x="239" y="653"/>
                  </a:lnTo>
                  <a:lnTo>
                    <a:pt x="244" y="671"/>
                  </a:lnTo>
                  <a:lnTo>
                    <a:pt x="248" y="692"/>
                  </a:lnTo>
                  <a:lnTo>
                    <a:pt x="252" y="736"/>
                  </a:lnTo>
                  <a:lnTo>
                    <a:pt x="248" y="775"/>
                  </a:lnTo>
                  <a:lnTo>
                    <a:pt x="252" y="779"/>
                  </a:lnTo>
                  <a:lnTo>
                    <a:pt x="261" y="779"/>
                  </a:lnTo>
                  <a:lnTo>
                    <a:pt x="278" y="775"/>
                  </a:lnTo>
                  <a:lnTo>
                    <a:pt x="296" y="771"/>
                  </a:lnTo>
                  <a:lnTo>
                    <a:pt x="309" y="766"/>
                  </a:lnTo>
                  <a:lnTo>
                    <a:pt x="326" y="771"/>
                  </a:lnTo>
                  <a:lnTo>
                    <a:pt x="339" y="771"/>
                  </a:lnTo>
                  <a:lnTo>
                    <a:pt x="352" y="779"/>
                  </a:lnTo>
                  <a:lnTo>
                    <a:pt x="365" y="788"/>
                  </a:lnTo>
                  <a:lnTo>
                    <a:pt x="374" y="801"/>
                  </a:lnTo>
                  <a:lnTo>
                    <a:pt x="387" y="819"/>
                  </a:lnTo>
                  <a:lnTo>
                    <a:pt x="392" y="836"/>
                  </a:lnTo>
                  <a:lnTo>
                    <a:pt x="396" y="840"/>
                  </a:lnTo>
                  <a:lnTo>
                    <a:pt x="409" y="849"/>
                  </a:lnTo>
                  <a:lnTo>
                    <a:pt x="435" y="853"/>
                  </a:lnTo>
                  <a:lnTo>
                    <a:pt x="470" y="849"/>
                  </a:lnTo>
                  <a:lnTo>
                    <a:pt x="470" y="853"/>
                  </a:lnTo>
                  <a:lnTo>
                    <a:pt x="535" y="827"/>
                  </a:lnTo>
                  <a:lnTo>
                    <a:pt x="583" y="823"/>
                  </a:lnTo>
                  <a:lnTo>
                    <a:pt x="605" y="792"/>
                  </a:lnTo>
                  <a:lnTo>
                    <a:pt x="614" y="792"/>
                  </a:lnTo>
                  <a:lnTo>
                    <a:pt x="627" y="801"/>
                  </a:lnTo>
                  <a:lnTo>
                    <a:pt x="631" y="806"/>
                  </a:lnTo>
                  <a:lnTo>
                    <a:pt x="631" y="810"/>
                  </a:lnTo>
                  <a:lnTo>
                    <a:pt x="627" y="819"/>
                  </a:lnTo>
                  <a:lnTo>
                    <a:pt x="614" y="827"/>
                  </a:lnTo>
                  <a:lnTo>
                    <a:pt x="609" y="836"/>
                  </a:lnTo>
                  <a:lnTo>
                    <a:pt x="596" y="866"/>
                  </a:lnTo>
                  <a:lnTo>
                    <a:pt x="592" y="884"/>
                  </a:lnTo>
                  <a:lnTo>
                    <a:pt x="587" y="901"/>
                  </a:lnTo>
                  <a:lnTo>
                    <a:pt x="592" y="923"/>
                  </a:lnTo>
                  <a:lnTo>
                    <a:pt x="601" y="945"/>
                  </a:lnTo>
                  <a:lnTo>
                    <a:pt x="622" y="949"/>
                  </a:lnTo>
                  <a:lnTo>
                    <a:pt x="644" y="949"/>
                  </a:lnTo>
                  <a:lnTo>
                    <a:pt x="670" y="940"/>
                  </a:lnTo>
                  <a:lnTo>
                    <a:pt x="679" y="954"/>
                  </a:lnTo>
                  <a:lnTo>
                    <a:pt x="688" y="967"/>
                  </a:lnTo>
                  <a:lnTo>
                    <a:pt x="696" y="971"/>
                  </a:lnTo>
                  <a:lnTo>
                    <a:pt x="705" y="958"/>
                  </a:lnTo>
                  <a:lnTo>
                    <a:pt x="709" y="927"/>
                  </a:lnTo>
                  <a:lnTo>
                    <a:pt x="718" y="906"/>
                  </a:lnTo>
                  <a:lnTo>
                    <a:pt x="727" y="901"/>
                  </a:lnTo>
                  <a:lnTo>
                    <a:pt x="740" y="893"/>
                  </a:lnTo>
                  <a:lnTo>
                    <a:pt x="740" y="884"/>
                  </a:lnTo>
                  <a:lnTo>
                    <a:pt x="735" y="875"/>
                  </a:lnTo>
                  <a:lnTo>
                    <a:pt x="722" y="866"/>
                  </a:lnTo>
                  <a:lnTo>
                    <a:pt x="696" y="858"/>
                  </a:lnTo>
                  <a:lnTo>
                    <a:pt x="692" y="853"/>
                  </a:lnTo>
                  <a:lnTo>
                    <a:pt x="683" y="840"/>
                  </a:lnTo>
                  <a:lnTo>
                    <a:pt x="683" y="836"/>
                  </a:lnTo>
                  <a:lnTo>
                    <a:pt x="688" y="832"/>
                  </a:lnTo>
                  <a:lnTo>
                    <a:pt x="701" y="827"/>
                  </a:lnTo>
                  <a:lnTo>
                    <a:pt x="718" y="827"/>
                  </a:lnTo>
                  <a:lnTo>
                    <a:pt x="744" y="862"/>
                  </a:lnTo>
                  <a:lnTo>
                    <a:pt x="749" y="866"/>
                  </a:lnTo>
                  <a:lnTo>
                    <a:pt x="757" y="866"/>
                  </a:lnTo>
                  <a:lnTo>
                    <a:pt x="762" y="866"/>
                  </a:lnTo>
                  <a:lnTo>
                    <a:pt x="766" y="858"/>
                  </a:lnTo>
                  <a:lnTo>
                    <a:pt x="775" y="849"/>
                  </a:lnTo>
                  <a:lnTo>
                    <a:pt x="779" y="832"/>
                  </a:lnTo>
                  <a:lnTo>
                    <a:pt x="775" y="832"/>
                  </a:lnTo>
                  <a:lnTo>
                    <a:pt x="731" y="771"/>
                  </a:lnTo>
                  <a:lnTo>
                    <a:pt x="709" y="740"/>
                  </a:lnTo>
                  <a:lnTo>
                    <a:pt x="705" y="714"/>
                  </a:lnTo>
                  <a:lnTo>
                    <a:pt x="705" y="697"/>
                  </a:lnTo>
                  <a:lnTo>
                    <a:pt x="709" y="679"/>
                  </a:lnTo>
                  <a:lnTo>
                    <a:pt x="718" y="671"/>
                  </a:lnTo>
                  <a:lnTo>
                    <a:pt x="731" y="666"/>
                  </a:lnTo>
                  <a:lnTo>
                    <a:pt x="744" y="662"/>
                  </a:lnTo>
                  <a:lnTo>
                    <a:pt x="805" y="636"/>
                  </a:lnTo>
                  <a:lnTo>
                    <a:pt x="857" y="610"/>
                  </a:lnTo>
                  <a:lnTo>
                    <a:pt x="905" y="579"/>
                  </a:lnTo>
                  <a:lnTo>
                    <a:pt x="944" y="536"/>
                  </a:lnTo>
                  <a:lnTo>
                    <a:pt x="979" y="488"/>
                  </a:lnTo>
                  <a:lnTo>
                    <a:pt x="1018" y="436"/>
                  </a:lnTo>
                  <a:lnTo>
                    <a:pt x="1023" y="436"/>
                  </a:lnTo>
                  <a:close/>
                </a:path>
              </a:pathLst>
            </a:custGeom>
            <a:solidFill>
              <a:srgbClr val="FFFCD1"/>
            </a:solidFill>
            <a:ln w="26988">
              <a:solidFill>
                <a:srgbClr val="5DB7E8"/>
              </a:solidFill>
              <a:prstDash val="solid"/>
              <a:round/>
              <a:headEnd/>
              <a:tailEnd/>
            </a:ln>
          </p:spPr>
          <p:txBody>
            <a:bodyPr/>
            <a:lstStyle/>
            <a:p>
              <a:endParaRPr lang="zh-CN" altLang="en-US">
                <a:latin typeface="Arial" pitchFamily="34" charset="0"/>
                <a:cs typeface="Arial" pitchFamily="34" charset="0"/>
              </a:endParaRPr>
            </a:p>
          </p:txBody>
        </p:sp>
        <p:sp>
          <p:nvSpPr>
            <p:cNvPr id="296" name="Freeform 142"/>
            <p:cNvSpPr>
              <a:spLocks/>
            </p:cNvSpPr>
            <p:nvPr/>
          </p:nvSpPr>
          <p:spPr bwMode="auto">
            <a:xfrm>
              <a:off x="5443538" y="3776663"/>
              <a:ext cx="49212" cy="41275"/>
            </a:xfrm>
            <a:custGeom>
              <a:avLst/>
              <a:gdLst>
                <a:gd name="T0" fmla="*/ 31 w 31"/>
                <a:gd name="T1" fmla="*/ 13 h 26"/>
                <a:gd name="T2" fmla="*/ 31 w 31"/>
                <a:gd name="T3" fmla="*/ 13 h 26"/>
                <a:gd name="T4" fmla="*/ 26 w 31"/>
                <a:gd name="T5" fmla="*/ 21 h 26"/>
                <a:gd name="T6" fmla="*/ 13 w 31"/>
                <a:gd name="T7" fmla="*/ 26 h 26"/>
                <a:gd name="T8" fmla="*/ 13 w 31"/>
                <a:gd name="T9" fmla="*/ 26 h 26"/>
                <a:gd name="T10" fmla="*/ 4 w 31"/>
                <a:gd name="T11" fmla="*/ 21 h 26"/>
                <a:gd name="T12" fmla="*/ 0 w 31"/>
                <a:gd name="T13" fmla="*/ 13 h 26"/>
                <a:gd name="T14" fmla="*/ 0 w 31"/>
                <a:gd name="T15" fmla="*/ 13 h 26"/>
                <a:gd name="T16" fmla="*/ 4 w 31"/>
                <a:gd name="T17" fmla="*/ 4 h 26"/>
                <a:gd name="T18" fmla="*/ 13 w 31"/>
                <a:gd name="T19" fmla="*/ 0 h 26"/>
                <a:gd name="T20" fmla="*/ 13 w 31"/>
                <a:gd name="T21" fmla="*/ 0 h 26"/>
                <a:gd name="T22" fmla="*/ 26 w 31"/>
                <a:gd name="T23" fmla="*/ 4 h 26"/>
                <a:gd name="T24" fmla="*/ 31 w 31"/>
                <a:gd name="T25" fmla="*/ 13 h 26"/>
                <a:gd name="T26" fmla="*/ 31 w 31"/>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26">
                  <a:moveTo>
                    <a:pt x="31" y="13"/>
                  </a:moveTo>
                  <a:lnTo>
                    <a:pt x="31" y="13"/>
                  </a:lnTo>
                  <a:lnTo>
                    <a:pt x="26" y="21"/>
                  </a:lnTo>
                  <a:lnTo>
                    <a:pt x="13" y="26"/>
                  </a:lnTo>
                  <a:lnTo>
                    <a:pt x="4" y="21"/>
                  </a:lnTo>
                  <a:lnTo>
                    <a:pt x="0" y="13"/>
                  </a:lnTo>
                  <a:lnTo>
                    <a:pt x="4" y="4"/>
                  </a:lnTo>
                  <a:lnTo>
                    <a:pt x="13" y="0"/>
                  </a:lnTo>
                  <a:lnTo>
                    <a:pt x="26" y="4"/>
                  </a:lnTo>
                  <a:lnTo>
                    <a:pt x="31" y="1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7" name="Freeform 143"/>
            <p:cNvSpPr>
              <a:spLocks/>
            </p:cNvSpPr>
            <p:nvPr/>
          </p:nvSpPr>
          <p:spPr bwMode="auto">
            <a:xfrm>
              <a:off x="5416550" y="3748088"/>
              <a:ext cx="103187" cy="96838"/>
            </a:xfrm>
            <a:custGeom>
              <a:avLst/>
              <a:gdLst>
                <a:gd name="T0" fmla="*/ 65 w 65"/>
                <a:gd name="T1" fmla="*/ 31 h 61"/>
                <a:gd name="T2" fmla="*/ 65 w 65"/>
                <a:gd name="T3" fmla="*/ 31 h 61"/>
                <a:gd name="T4" fmla="*/ 61 w 65"/>
                <a:gd name="T5" fmla="*/ 44 h 61"/>
                <a:gd name="T6" fmla="*/ 56 w 65"/>
                <a:gd name="T7" fmla="*/ 53 h 61"/>
                <a:gd name="T8" fmla="*/ 43 w 65"/>
                <a:gd name="T9" fmla="*/ 61 h 61"/>
                <a:gd name="T10" fmla="*/ 30 w 65"/>
                <a:gd name="T11" fmla="*/ 61 h 61"/>
                <a:gd name="T12" fmla="*/ 30 w 65"/>
                <a:gd name="T13" fmla="*/ 61 h 61"/>
                <a:gd name="T14" fmla="*/ 21 w 65"/>
                <a:gd name="T15" fmla="*/ 61 h 61"/>
                <a:gd name="T16" fmla="*/ 8 w 65"/>
                <a:gd name="T17" fmla="*/ 53 h 61"/>
                <a:gd name="T18" fmla="*/ 4 w 65"/>
                <a:gd name="T19" fmla="*/ 44 h 61"/>
                <a:gd name="T20" fmla="*/ 0 w 65"/>
                <a:gd name="T21" fmla="*/ 31 h 61"/>
                <a:gd name="T22" fmla="*/ 0 w 65"/>
                <a:gd name="T23" fmla="*/ 31 h 61"/>
                <a:gd name="T24" fmla="*/ 4 w 65"/>
                <a:gd name="T25" fmla="*/ 18 h 61"/>
                <a:gd name="T26" fmla="*/ 8 w 65"/>
                <a:gd name="T27" fmla="*/ 9 h 61"/>
                <a:gd name="T28" fmla="*/ 21 w 65"/>
                <a:gd name="T29" fmla="*/ 0 h 61"/>
                <a:gd name="T30" fmla="*/ 30 w 65"/>
                <a:gd name="T31" fmla="*/ 0 h 61"/>
                <a:gd name="T32" fmla="*/ 30 w 65"/>
                <a:gd name="T33" fmla="*/ 0 h 61"/>
                <a:gd name="T34" fmla="*/ 43 w 65"/>
                <a:gd name="T35" fmla="*/ 0 h 61"/>
                <a:gd name="T36" fmla="*/ 56 w 65"/>
                <a:gd name="T37" fmla="*/ 9 h 61"/>
                <a:gd name="T38" fmla="*/ 61 w 65"/>
                <a:gd name="T39" fmla="*/ 18 h 61"/>
                <a:gd name="T40" fmla="*/ 65 w 65"/>
                <a:gd name="T41" fmla="*/ 31 h 61"/>
                <a:gd name="T42" fmla="*/ 65 w 65"/>
                <a:gd name="T43" fmla="*/ 31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1">
                  <a:moveTo>
                    <a:pt x="65" y="31"/>
                  </a:moveTo>
                  <a:lnTo>
                    <a:pt x="65" y="31"/>
                  </a:lnTo>
                  <a:lnTo>
                    <a:pt x="61" y="44"/>
                  </a:lnTo>
                  <a:lnTo>
                    <a:pt x="56" y="53"/>
                  </a:lnTo>
                  <a:lnTo>
                    <a:pt x="43" y="61"/>
                  </a:lnTo>
                  <a:lnTo>
                    <a:pt x="30" y="61"/>
                  </a:lnTo>
                  <a:lnTo>
                    <a:pt x="21" y="61"/>
                  </a:lnTo>
                  <a:lnTo>
                    <a:pt x="8" y="53"/>
                  </a:lnTo>
                  <a:lnTo>
                    <a:pt x="4" y="44"/>
                  </a:lnTo>
                  <a:lnTo>
                    <a:pt x="0" y="31"/>
                  </a:lnTo>
                  <a:lnTo>
                    <a:pt x="4" y="18"/>
                  </a:lnTo>
                  <a:lnTo>
                    <a:pt x="8" y="9"/>
                  </a:lnTo>
                  <a:lnTo>
                    <a:pt x="21" y="0"/>
                  </a:lnTo>
                  <a:lnTo>
                    <a:pt x="30" y="0"/>
                  </a:lnTo>
                  <a:lnTo>
                    <a:pt x="43" y="0"/>
                  </a:lnTo>
                  <a:lnTo>
                    <a:pt x="56" y="9"/>
                  </a:lnTo>
                  <a:lnTo>
                    <a:pt x="61" y="18"/>
                  </a:lnTo>
                  <a:lnTo>
                    <a:pt x="65" y="31"/>
                  </a:lnTo>
                  <a:close/>
                </a:path>
              </a:pathLst>
            </a:custGeom>
            <a:noFill/>
            <a:ln w="14288">
              <a:solidFill>
                <a:srgbClr val="E600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298" name="Freeform 144"/>
            <p:cNvSpPr>
              <a:spLocks noEditPoints="1"/>
            </p:cNvSpPr>
            <p:nvPr/>
          </p:nvSpPr>
          <p:spPr bwMode="auto">
            <a:xfrm>
              <a:off x="5278438" y="3533775"/>
              <a:ext cx="144462" cy="146050"/>
            </a:xfrm>
            <a:custGeom>
              <a:avLst/>
              <a:gdLst>
                <a:gd name="T0" fmla="*/ 39 w 91"/>
                <a:gd name="T1" fmla="*/ 18 h 92"/>
                <a:gd name="T2" fmla="*/ 39 w 91"/>
                <a:gd name="T3" fmla="*/ 53 h 92"/>
                <a:gd name="T4" fmla="*/ 4 w 91"/>
                <a:gd name="T5" fmla="*/ 57 h 92"/>
                <a:gd name="T6" fmla="*/ 26 w 91"/>
                <a:gd name="T7" fmla="*/ 66 h 92"/>
                <a:gd name="T8" fmla="*/ 39 w 91"/>
                <a:gd name="T9" fmla="*/ 66 h 92"/>
                <a:gd name="T10" fmla="*/ 43 w 91"/>
                <a:gd name="T11" fmla="*/ 74 h 92"/>
                <a:gd name="T12" fmla="*/ 56 w 91"/>
                <a:gd name="T13" fmla="*/ 74 h 92"/>
                <a:gd name="T14" fmla="*/ 56 w 91"/>
                <a:gd name="T15" fmla="*/ 66 h 92"/>
                <a:gd name="T16" fmla="*/ 69 w 91"/>
                <a:gd name="T17" fmla="*/ 66 h 92"/>
                <a:gd name="T18" fmla="*/ 82 w 91"/>
                <a:gd name="T19" fmla="*/ 61 h 92"/>
                <a:gd name="T20" fmla="*/ 74 w 91"/>
                <a:gd name="T21" fmla="*/ 53 h 92"/>
                <a:gd name="T22" fmla="*/ 52 w 91"/>
                <a:gd name="T23" fmla="*/ 18 h 92"/>
                <a:gd name="T24" fmla="*/ 91 w 91"/>
                <a:gd name="T25" fmla="*/ 5 h 92"/>
                <a:gd name="T26" fmla="*/ 52 w 91"/>
                <a:gd name="T27" fmla="*/ 5 h 92"/>
                <a:gd name="T28" fmla="*/ 52 w 91"/>
                <a:gd name="T29" fmla="*/ 0 h 92"/>
                <a:gd name="T30" fmla="*/ 47 w 91"/>
                <a:gd name="T31" fmla="*/ 0 h 92"/>
                <a:gd name="T32" fmla="*/ 39 w 91"/>
                <a:gd name="T33" fmla="*/ 5 h 92"/>
                <a:gd name="T34" fmla="*/ 0 w 91"/>
                <a:gd name="T35" fmla="*/ 18 h 92"/>
                <a:gd name="T36" fmla="*/ 39 w 91"/>
                <a:gd name="T37" fmla="*/ 31 h 92"/>
                <a:gd name="T38" fmla="*/ 21 w 91"/>
                <a:gd name="T39" fmla="*/ 26 h 92"/>
                <a:gd name="T40" fmla="*/ 52 w 91"/>
                <a:gd name="T41" fmla="*/ 31 h 92"/>
                <a:gd name="T42" fmla="*/ 65 w 91"/>
                <a:gd name="T43" fmla="*/ 26 h 92"/>
                <a:gd name="T44" fmla="*/ 21 w 91"/>
                <a:gd name="T45" fmla="*/ 44 h 92"/>
                <a:gd name="T46" fmla="*/ 39 w 91"/>
                <a:gd name="T47" fmla="*/ 40 h 92"/>
                <a:gd name="T48" fmla="*/ 52 w 91"/>
                <a:gd name="T49" fmla="*/ 40 h 92"/>
                <a:gd name="T50" fmla="*/ 65 w 91"/>
                <a:gd name="T51" fmla="*/ 44 h 92"/>
                <a:gd name="T52" fmla="*/ 65 w 91"/>
                <a:gd name="T53" fmla="*/ 53 h 92"/>
                <a:gd name="T54" fmla="*/ 52 w 91"/>
                <a:gd name="T55" fmla="*/ 53 h 92"/>
                <a:gd name="T56" fmla="*/ 74 w 91"/>
                <a:gd name="T57" fmla="*/ 79 h 92"/>
                <a:gd name="T58" fmla="*/ 56 w 91"/>
                <a:gd name="T59" fmla="*/ 83 h 92"/>
                <a:gd name="T60" fmla="*/ 39 w 91"/>
                <a:gd name="T61" fmla="*/ 83 h 92"/>
                <a:gd name="T62" fmla="*/ 34 w 91"/>
                <a:gd name="T63" fmla="*/ 74 h 92"/>
                <a:gd name="T64" fmla="*/ 34 w 91"/>
                <a:gd name="T65" fmla="*/ 70 h 92"/>
                <a:gd name="T66" fmla="*/ 26 w 91"/>
                <a:gd name="T67" fmla="*/ 70 h 92"/>
                <a:gd name="T68" fmla="*/ 21 w 91"/>
                <a:gd name="T69" fmla="*/ 83 h 92"/>
                <a:gd name="T70" fmla="*/ 61 w 91"/>
                <a:gd name="T71" fmla="*/ 92 h 92"/>
                <a:gd name="T72" fmla="*/ 74 w 91"/>
                <a:gd name="T73" fmla="*/ 79 h 92"/>
                <a:gd name="T74" fmla="*/ 17 w 91"/>
                <a:gd name="T75" fmla="*/ 74 h 92"/>
                <a:gd name="T76" fmla="*/ 0 w 91"/>
                <a:gd name="T77" fmla="*/ 83 h 92"/>
                <a:gd name="T78" fmla="*/ 17 w 91"/>
                <a:gd name="T79" fmla="*/ 74 h 92"/>
                <a:gd name="T80" fmla="*/ 82 w 91"/>
                <a:gd name="T81" fmla="*/ 92 h 92"/>
                <a:gd name="T82" fmla="*/ 82 w 91"/>
                <a:gd name="T83" fmla="*/ 66 h 92"/>
                <a:gd name="T84" fmla="*/ 82 w 91"/>
                <a:gd name="T85" fmla="*/ 92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92">
                  <a:moveTo>
                    <a:pt x="0" y="18"/>
                  </a:moveTo>
                  <a:lnTo>
                    <a:pt x="39" y="18"/>
                  </a:lnTo>
                  <a:lnTo>
                    <a:pt x="13" y="18"/>
                  </a:lnTo>
                  <a:lnTo>
                    <a:pt x="13" y="53"/>
                  </a:lnTo>
                  <a:lnTo>
                    <a:pt x="39" y="53"/>
                  </a:lnTo>
                  <a:lnTo>
                    <a:pt x="39" y="57"/>
                  </a:lnTo>
                  <a:lnTo>
                    <a:pt x="4" y="57"/>
                  </a:lnTo>
                  <a:lnTo>
                    <a:pt x="8" y="66"/>
                  </a:lnTo>
                  <a:lnTo>
                    <a:pt x="26" y="66"/>
                  </a:lnTo>
                  <a:lnTo>
                    <a:pt x="52" y="66"/>
                  </a:lnTo>
                  <a:lnTo>
                    <a:pt x="39" y="66"/>
                  </a:lnTo>
                  <a:lnTo>
                    <a:pt x="43" y="74"/>
                  </a:lnTo>
                  <a:lnTo>
                    <a:pt x="47" y="79"/>
                  </a:lnTo>
                  <a:lnTo>
                    <a:pt x="56" y="74"/>
                  </a:lnTo>
                  <a:lnTo>
                    <a:pt x="52" y="66"/>
                  </a:lnTo>
                  <a:lnTo>
                    <a:pt x="56" y="66"/>
                  </a:lnTo>
                  <a:lnTo>
                    <a:pt x="69" y="66"/>
                  </a:lnTo>
                  <a:lnTo>
                    <a:pt x="69" y="70"/>
                  </a:lnTo>
                  <a:lnTo>
                    <a:pt x="82" y="61"/>
                  </a:lnTo>
                  <a:lnTo>
                    <a:pt x="78" y="61"/>
                  </a:lnTo>
                  <a:lnTo>
                    <a:pt x="74" y="53"/>
                  </a:lnTo>
                  <a:lnTo>
                    <a:pt x="78" y="53"/>
                  </a:lnTo>
                  <a:lnTo>
                    <a:pt x="78" y="18"/>
                  </a:lnTo>
                  <a:lnTo>
                    <a:pt x="52" y="18"/>
                  </a:lnTo>
                  <a:lnTo>
                    <a:pt x="91" y="18"/>
                  </a:lnTo>
                  <a:lnTo>
                    <a:pt x="91" y="5"/>
                  </a:lnTo>
                  <a:lnTo>
                    <a:pt x="52" y="5"/>
                  </a:lnTo>
                  <a:lnTo>
                    <a:pt x="52" y="0"/>
                  </a:lnTo>
                  <a:lnTo>
                    <a:pt x="47" y="0"/>
                  </a:lnTo>
                  <a:lnTo>
                    <a:pt x="43" y="0"/>
                  </a:lnTo>
                  <a:lnTo>
                    <a:pt x="39" y="0"/>
                  </a:lnTo>
                  <a:lnTo>
                    <a:pt x="39" y="5"/>
                  </a:lnTo>
                  <a:lnTo>
                    <a:pt x="0" y="5"/>
                  </a:lnTo>
                  <a:lnTo>
                    <a:pt x="0" y="18"/>
                  </a:lnTo>
                  <a:close/>
                  <a:moveTo>
                    <a:pt x="21" y="26"/>
                  </a:moveTo>
                  <a:lnTo>
                    <a:pt x="39" y="26"/>
                  </a:lnTo>
                  <a:lnTo>
                    <a:pt x="39" y="31"/>
                  </a:lnTo>
                  <a:lnTo>
                    <a:pt x="21" y="31"/>
                  </a:lnTo>
                  <a:lnTo>
                    <a:pt x="21" y="26"/>
                  </a:lnTo>
                  <a:close/>
                  <a:moveTo>
                    <a:pt x="65" y="26"/>
                  </a:moveTo>
                  <a:lnTo>
                    <a:pt x="65" y="31"/>
                  </a:lnTo>
                  <a:lnTo>
                    <a:pt x="52" y="31"/>
                  </a:lnTo>
                  <a:lnTo>
                    <a:pt x="52" y="26"/>
                  </a:lnTo>
                  <a:lnTo>
                    <a:pt x="65" y="26"/>
                  </a:lnTo>
                  <a:close/>
                  <a:moveTo>
                    <a:pt x="39" y="40"/>
                  </a:moveTo>
                  <a:lnTo>
                    <a:pt x="39" y="44"/>
                  </a:lnTo>
                  <a:lnTo>
                    <a:pt x="21" y="44"/>
                  </a:lnTo>
                  <a:lnTo>
                    <a:pt x="21" y="40"/>
                  </a:lnTo>
                  <a:lnTo>
                    <a:pt x="39" y="40"/>
                  </a:lnTo>
                  <a:close/>
                  <a:moveTo>
                    <a:pt x="65" y="44"/>
                  </a:moveTo>
                  <a:lnTo>
                    <a:pt x="52" y="44"/>
                  </a:lnTo>
                  <a:lnTo>
                    <a:pt x="52" y="40"/>
                  </a:lnTo>
                  <a:lnTo>
                    <a:pt x="65" y="40"/>
                  </a:lnTo>
                  <a:lnTo>
                    <a:pt x="65" y="44"/>
                  </a:lnTo>
                  <a:close/>
                  <a:moveTo>
                    <a:pt x="52" y="53"/>
                  </a:moveTo>
                  <a:lnTo>
                    <a:pt x="65" y="53"/>
                  </a:lnTo>
                  <a:lnTo>
                    <a:pt x="65" y="57"/>
                  </a:lnTo>
                  <a:lnTo>
                    <a:pt x="52" y="57"/>
                  </a:lnTo>
                  <a:lnTo>
                    <a:pt x="52" y="53"/>
                  </a:lnTo>
                  <a:close/>
                  <a:moveTo>
                    <a:pt x="74" y="79"/>
                  </a:moveTo>
                  <a:lnTo>
                    <a:pt x="74" y="79"/>
                  </a:lnTo>
                  <a:lnTo>
                    <a:pt x="61" y="74"/>
                  </a:lnTo>
                  <a:lnTo>
                    <a:pt x="56" y="83"/>
                  </a:lnTo>
                  <a:lnTo>
                    <a:pt x="52" y="83"/>
                  </a:lnTo>
                  <a:lnTo>
                    <a:pt x="39" y="83"/>
                  </a:lnTo>
                  <a:lnTo>
                    <a:pt x="34" y="79"/>
                  </a:lnTo>
                  <a:lnTo>
                    <a:pt x="34" y="74"/>
                  </a:lnTo>
                  <a:lnTo>
                    <a:pt x="34" y="70"/>
                  </a:lnTo>
                  <a:lnTo>
                    <a:pt x="39" y="70"/>
                  </a:lnTo>
                  <a:lnTo>
                    <a:pt x="26" y="70"/>
                  </a:lnTo>
                  <a:lnTo>
                    <a:pt x="21" y="70"/>
                  </a:lnTo>
                  <a:lnTo>
                    <a:pt x="21" y="83"/>
                  </a:lnTo>
                  <a:lnTo>
                    <a:pt x="26" y="92"/>
                  </a:lnTo>
                  <a:lnTo>
                    <a:pt x="34" y="92"/>
                  </a:lnTo>
                  <a:lnTo>
                    <a:pt x="61" y="92"/>
                  </a:lnTo>
                  <a:lnTo>
                    <a:pt x="69" y="92"/>
                  </a:lnTo>
                  <a:lnTo>
                    <a:pt x="74" y="79"/>
                  </a:lnTo>
                  <a:close/>
                  <a:moveTo>
                    <a:pt x="17" y="74"/>
                  </a:moveTo>
                  <a:lnTo>
                    <a:pt x="8" y="70"/>
                  </a:lnTo>
                  <a:lnTo>
                    <a:pt x="0" y="83"/>
                  </a:lnTo>
                  <a:lnTo>
                    <a:pt x="8" y="92"/>
                  </a:lnTo>
                  <a:lnTo>
                    <a:pt x="17" y="74"/>
                  </a:lnTo>
                  <a:close/>
                  <a:moveTo>
                    <a:pt x="82" y="92"/>
                  </a:moveTo>
                  <a:lnTo>
                    <a:pt x="91" y="83"/>
                  </a:lnTo>
                  <a:lnTo>
                    <a:pt x="82" y="66"/>
                  </a:lnTo>
                  <a:lnTo>
                    <a:pt x="69" y="74"/>
                  </a:lnTo>
                  <a:lnTo>
                    <a:pt x="8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299" name="Freeform 145"/>
            <p:cNvSpPr>
              <a:spLocks noEditPoints="1"/>
            </p:cNvSpPr>
            <p:nvPr/>
          </p:nvSpPr>
          <p:spPr bwMode="auto">
            <a:xfrm>
              <a:off x="5443538" y="3533775"/>
              <a:ext cx="138112" cy="152400"/>
            </a:xfrm>
            <a:custGeom>
              <a:avLst/>
              <a:gdLst>
                <a:gd name="T0" fmla="*/ 65 w 87"/>
                <a:gd name="T1" fmla="*/ 22 h 96"/>
                <a:gd name="T2" fmla="*/ 57 w 87"/>
                <a:gd name="T3" fmla="*/ 13 h 96"/>
                <a:gd name="T4" fmla="*/ 57 w 87"/>
                <a:gd name="T5" fmla="*/ 9 h 96"/>
                <a:gd name="T6" fmla="*/ 57 w 87"/>
                <a:gd name="T7" fmla="*/ 5 h 96"/>
                <a:gd name="T8" fmla="*/ 57 w 87"/>
                <a:gd name="T9" fmla="*/ 5 h 96"/>
                <a:gd name="T10" fmla="*/ 44 w 87"/>
                <a:gd name="T11" fmla="*/ 5 h 96"/>
                <a:gd name="T12" fmla="*/ 44 w 87"/>
                <a:gd name="T13" fmla="*/ 48 h 96"/>
                <a:gd name="T14" fmla="*/ 39 w 87"/>
                <a:gd name="T15" fmla="*/ 22 h 96"/>
                <a:gd name="T16" fmla="*/ 31 w 87"/>
                <a:gd name="T17" fmla="*/ 9 h 96"/>
                <a:gd name="T18" fmla="*/ 31 w 87"/>
                <a:gd name="T19" fmla="*/ 5 h 96"/>
                <a:gd name="T20" fmla="*/ 31 w 87"/>
                <a:gd name="T21" fmla="*/ 5 h 96"/>
                <a:gd name="T22" fmla="*/ 31 w 87"/>
                <a:gd name="T23" fmla="*/ 0 h 96"/>
                <a:gd name="T24" fmla="*/ 17 w 87"/>
                <a:gd name="T25" fmla="*/ 0 h 96"/>
                <a:gd name="T26" fmla="*/ 17 w 87"/>
                <a:gd name="T27" fmla="*/ 53 h 96"/>
                <a:gd name="T28" fmla="*/ 13 w 87"/>
                <a:gd name="T29" fmla="*/ 74 h 96"/>
                <a:gd name="T30" fmla="*/ 0 w 87"/>
                <a:gd name="T31" fmla="*/ 87 h 96"/>
                <a:gd name="T32" fmla="*/ 13 w 87"/>
                <a:gd name="T33" fmla="*/ 92 h 96"/>
                <a:gd name="T34" fmla="*/ 22 w 87"/>
                <a:gd name="T35" fmla="*/ 83 h 96"/>
                <a:gd name="T36" fmla="*/ 26 w 87"/>
                <a:gd name="T37" fmla="*/ 74 h 96"/>
                <a:gd name="T38" fmla="*/ 31 w 87"/>
                <a:gd name="T39" fmla="*/ 31 h 96"/>
                <a:gd name="T40" fmla="*/ 35 w 87"/>
                <a:gd name="T41" fmla="*/ 57 h 96"/>
                <a:gd name="T42" fmla="*/ 39 w 87"/>
                <a:gd name="T43" fmla="*/ 57 h 96"/>
                <a:gd name="T44" fmla="*/ 44 w 87"/>
                <a:gd name="T45" fmla="*/ 57 h 96"/>
                <a:gd name="T46" fmla="*/ 57 w 87"/>
                <a:gd name="T47" fmla="*/ 87 h 96"/>
                <a:gd name="T48" fmla="*/ 57 w 87"/>
                <a:gd name="T49" fmla="*/ 31 h 96"/>
                <a:gd name="T50" fmla="*/ 61 w 87"/>
                <a:gd name="T51" fmla="*/ 57 h 96"/>
                <a:gd name="T52" fmla="*/ 74 w 87"/>
                <a:gd name="T53" fmla="*/ 96 h 96"/>
                <a:gd name="T54" fmla="*/ 87 w 87"/>
                <a:gd name="T55" fmla="*/ 9 h 96"/>
                <a:gd name="T56" fmla="*/ 87 w 87"/>
                <a:gd name="T57" fmla="*/ 5 h 96"/>
                <a:gd name="T58" fmla="*/ 87 w 87"/>
                <a:gd name="T59" fmla="*/ 0 h 96"/>
                <a:gd name="T60" fmla="*/ 83 w 87"/>
                <a:gd name="T61" fmla="*/ 0 h 96"/>
                <a:gd name="T62" fmla="*/ 74 w 87"/>
                <a:gd name="T63" fmla="*/ 0 h 96"/>
                <a:gd name="T64" fmla="*/ 74 w 87"/>
                <a:gd name="T65" fmla="*/ 48 h 96"/>
                <a:gd name="T66" fmla="*/ 65 w 87"/>
                <a:gd name="T67" fmla="*/ 22 h 96"/>
                <a:gd name="T68" fmla="*/ 13 w 87"/>
                <a:gd name="T69" fmla="*/ 44 h 96"/>
                <a:gd name="T70" fmla="*/ 17 w 87"/>
                <a:gd name="T71" fmla="*/ 26 h 96"/>
                <a:gd name="T72" fmla="*/ 4 w 87"/>
                <a:gd name="T73" fmla="*/ 22 h 96"/>
                <a:gd name="T74" fmla="*/ 4 w 87"/>
                <a:gd name="T75" fmla="*/ 26 h 96"/>
                <a:gd name="T76" fmla="*/ 0 w 87"/>
                <a:gd name="T77" fmla="*/ 57 h 96"/>
                <a:gd name="T78" fmla="*/ 9 w 87"/>
                <a:gd name="T79" fmla="*/ 57 h 96"/>
                <a:gd name="T80" fmla="*/ 13 w 87"/>
                <a:gd name="T81" fmla="*/ 44 h 96"/>
                <a:gd name="T82" fmla="*/ 13 w 87"/>
                <a:gd name="T83" fmla="*/ 4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6">
                  <a:moveTo>
                    <a:pt x="65" y="22"/>
                  </a:moveTo>
                  <a:lnTo>
                    <a:pt x="65" y="22"/>
                  </a:lnTo>
                  <a:lnTo>
                    <a:pt x="57" y="26"/>
                  </a:lnTo>
                  <a:lnTo>
                    <a:pt x="57" y="13"/>
                  </a:lnTo>
                  <a:lnTo>
                    <a:pt x="57" y="9"/>
                  </a:lnTo>
                  <a:lnTo>
                    <a:pt x="57" y="5"/>
                  </a:lnTo>
                  <a:lnTo>
                    <a:pt x="44" y="5"/>
                  </a:lnTo>
                  <a:lnTo>
                    <a:pt x="44" y="48"/>
                  </a:lnTo>
                  <a:lnTo>
                    <a:pt x="39" y="22"/>
                  </a:lnTo>
                  <a:lnTo>
                    <a:pt x="31" y="26"/>
                  </a:lnTo>
                  <a:lnTo>
                    <a:pt x="31" y="9"/>
                  </a:lnTo>
                  <a:lnTo>
                    <a:pt x="31" y="5"/>
                  </a:lnTo>
                  <a:lnTo>
                    <a:pt x="31" y="0"/>
                  </a:lnTo>
                  <a:lnTo>
                    <a:pt x="17" y="0"/>
                  </a:lnTo>
                  <a:lnTo>
                    <a:pt x="17" y="53"/>
                  </a:lnTo>
                  <a:lnTo>
                    <a:pt x="17" y="61"/>
                  </a:lnTo>
                  <a:lnTo>
                    <a:pt x="13" y="74"/>
                  </a:lnTo>
                  <a:lnTo>
                    <a:pt x="0" y="87"/>
                  </a:lnTo>
                  <a:lnTo>
                    <a:pt x="13" y="92"/>
                  </a:lnTo>
                  <a:lnTo>
                    <a:pt x="22" y="83"/>
                  </a:lnTo>
                  <a:lnTo>
                    <a:pt x="26" y="74"/>
                  </a:lnTo>
                  <a:lnTo>
                    <a:pt x="31" y="53"/>
                  </a:lnTo>
                  <a:lnTo>
                    <a:pt x="31" y="31"/>
                  </a:lnTo>
                  <a:lnTo>
                    <a:pt x="35" y="57"/>
                  </a:lnTo>
                  <a:lnTo>
                    <a:pt x="39" y="57"/>
                  </a:lnTo>
                  <a:lnTo>
                    <a:pt x="44" y="57"/>
                  </a:lnTo>
                  <a:lnTo>
                    <a:pt x="44" y="87"/>
                  </a:lnTo>
                  <a:lnTo>
                    <a:pt x="57" y="87"/>
                  </a:lnTo>
                  <a:lnTo>
                    <a:pt x="57" y="31"/>
                  </a:lnTo>
                  <a:lnTo>
                    <a:pt x="61" y="57"/>
                  </a:lnTo>
                  <a:lnTo>
                    <a:pt x="74" y="57"/>
                  </a:lnTo>
                  <a:lnTo>
                    <a:pt x="74" y="96"/>
                  </a:lnTo>
                  <a:lnTo>
                    <a:pt x="87" y="96"/>
                  </a:lnTo>
                  <a:lnTo>
                    <a:pt x="87" y="9"/>
                  </a:lnTo>
                  <a:lnTo>
                    <a:pt x="87" y="5"/>
                  </a:lnTo>
                  <a:lnTo>
                    <a:pt x="87" y="0"/>
                  </a:lnTo>
                  <a:lnTo>
                    <a:pt x="83" y="0"/>
                  </a:lnTo>
                  <a:lnTo>
                    <a:pt x="74" y="0"/>
                  </a:lnTo>
                  <a:lnTo>
                    <a:pt x="74" y="48"/>
                  </a:lnTo>
                  <a:lnTo>
                    <a:pt x="65" y="22"/>
                  </a:lnTo>
                  <a:close/>
                  <a:moveTo>
                    <a:pt x="13" y="44"/>
                  </a:moveTo>
                  <a:lnTo>
                    <a:pt x="13" y="44"/>
                  </a:lnTo>
                  <a:lnTo>
                    <a:pt x="17" y="26"/>
                  </a:lnTo>
                  <a:lnTo>
                    <a:pt x="4" y="22"/>
                  </a:lnTo>
                  <a:lnTo>
                    <a:pt x="4" y="26"/>
                  </a:lnTo>
                  <a:lnTo>
                    <a:pt x="0" y="57"/>
                  </a:lnTo>
                  <a:lnTo>
                    <a:pt x="9"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sp>
          <p:nvSpPr>
            <p:cNvPr id="300" name="Freeform 146"/>
            <p:cNvSpPr>
              <a:spLocks/>
            </p:cNvSpPr>
            <p:nvPr/>
          </p:nvSpPr>
          <p:spPr bwMode="auto">
            <a:xfrm>
              <a:off x="5610225" y="3533775"/>
              <a:ext cx="144462" cy="146050"/>
            </a:xfrm>
            <a:custGeom>
              <a:avLst/>
              <a:gdLst>
                <a:gd name="T0" fmla="*/ 56 w 91"/>
                <a:gd name="T1" fmla="*/ 13 h 92"/>
                <a:gd name="T2" fmla="*/ 56 w 91"/>
                <a:gd name="T3" fmla="*/ 13 h 92"/>
                <a:gd name="T4" fmla="*/ 52 w 91"/>
                <a:gd name="T5" fmla="*/ 9 h 92"/>
                <a:gd name="T6" fmla="*/ 52 w 91"/>
                <a:gd name="T7" fmla="*/ 9 h 92"/>
                <a:gd name="T8" fmla="*/ 52 w 91"/>
                <a:gd name="T9" fmla="*/ 0 h 92"/>
                <a:gd name="T10" fmla="*/ 52 w 91"/>
                <a:gd name="T11" fmla="*/ 0 h 92"/>
                <a:gd name="T12" fmla="*/ 43 w 91"/>
                <a:gd name="T13" fmla="*/ 0 h 92"/>
                <a:gd name="T14" fmla="*/ 43 w 91"/>
                <a:gd name="T15" fmla="*/ 0 h 92"/>
                <a:gd name="T16" fmla="*/ 34 w 91"/>
                <a:gd name="T17" fmla="*/ 0 h 92"/>
                <a:gd name="T18" fmla="*/ 34 w 91"/>
                <a:gd name="T19" fmla="*/ 0 h 92"/>
                <a:gd name="T20" fmla="*/ 39 w 91"/>
                <a:gd name="T21" fmla="*/ 13 h 92"/>
                <a:gd name="T22" fmla="*/ 0 w 91"/>
                <a:gd name="T23" fmla="*/ 13 h 92"/>
                <a:gd name="T24" fmla="*/ 0 w 91"/>
                <a:gd name="T25" fmla="*/ 26 h 92"/>
                <a:gd name="T26" fmla="*/ 39 w 91"/>
                <a:gd name="T27" fmla="*/ 26 h 92"/>
                <a:gd name="T28" fmla="*/ 39 w 91"/>
                <a:gd name="T29" fmla="*/ 40 h 92"/>
                <a:gd name="T30" fmla="*/ 13 w 91"/>
                <a:gd name="T31" fmla="*/ 40 h 92"/>
                <a:gd name="T32" fmla="*/ 13 w 91"/>
                <a:gd name="T33" fmla="*/ 83 h 92"/>
                <a:gd name="T34" fmla="*/ 26 w 91"/>
                <a:gd name="T35" fmla="*/ 83 h 92"/>
                <a:gd name="T36" fmla="*/ 26 w 91"/>
                <a:gd name="T37" fmla="*/ 48 h 92"/>
                <a:gd name="T38" fmla="*/ 39 w 91"/>
                <a:gd name="T39" fmla="*/ 48 h 92"/>
                <a:gd name="T40" fmla="*/ 39 w 91"/>
                <a:gd name="T41" fmla="*/ 92 h 92"/>
                <a:gd name="T42" fmla="*/ 52 w 91"/>
                <a:gd name="T43" fmla="*/ 92 h 92"/>
                <a:gd name="T44" fmla="*/ 52 w 91"/>
                <a:gd name="T45" fmla="*/ 48 h 92"/>
                <a:gd name="T46" fmla="*/ 65 w 91"/>
                <a:gd name="T47" fmla="*/ 48 h 92"/>
                <a:gd name="T48" fmla="*/ 65 w 91"/>
                <a:gd name="T49" fmla="*/ 70 h 92"/>
                <a:gd name="T50" fmla="*/ 65 w 91"/>
                <a:gd name="T51" fmla="*/ 70 h 92"/>
                <a:gd name="T52" fmla="*/ 65 w 91"/>
                <a:gd name="T53" fmla="*/ 74 h 92"/>
                <a:gd name="T54" fmla="*/ 56 w 91"/>
                <a:gd name="T55" fmla="*/ 74 h 92"/>
                <a:gd name="T56" fmla="*/ 56 w 91"/>
                <a:gd name="T57" fmla="*/ 74 h 92"/>
                <a:gd name="T58" fmla="*/ 60 w 91"/>
                <a:gd name="T59" fmla="*/ 87 h 92"/>
                <a:gd name="T60" fmla="*/ 60 w 91"/>
                <a:gd name="T61" fmla="*/ 87 h 92"/>
                <a:gd name="T62" fmla="*/ 74 w 91"/>
                <a:gd name="T63" fmla="*/ 83 h 92"/>
                <a:gd name="T64" fmla="*/ 78 w 91"/>
                <a:gd name="T65" fmla="*/ 79 h 92"/>
                <a:gd name="T66" fmla="*/ 78 w 91"/>
                <a:gd name="T67" fmla="*/ 74 h 92"/>
                <a:gd name="T68" fmla="*/ 78 w 91"/>
                <a:gd name="T69" fmla="*/ 40 h 92"/>
                <a:gd name="T70" fmla="*/ 52 w 91"/>
                <a:gd name="T71" fmla="*/ 40 h 92"/>
                <a:gd name="T72" fmla="*/ 52 w 91"/>
                <a:gd name="T73" fmla="*/ 26 h 92"/>
                <a:gd name="T74" fmla="*/ 91 w 91"/>
                <a:gd name="T75" fmla="*/ 26 h 92"/>
                <a:gd name="T76" fmla="*/ 91 w 91"/>
                <a:gd name="T77" fmla="*/ 13 h 92"/>
                <a:gd name="T78" fmla="*/ 43 w 91"/>
                <a:gd name="T79" fmla="*/ 13 h 92"/>
                <a:gd name="T80" fmla="*/ 43 w 91"/>
                <a:gd name="T81" fmla="*/ 13 h 92"/>
                <a:gd name="T82" fmla="*/ 56 w 91"/>
                <a:gd name="T83" fmla="*/ 13 h 92"/>
                <a:gd name="T84" fmla="*/ 56 w 91"/>
                <a:gd name="T85" fmla="*/ 13 h 92"/>
                <a:gd name="T86" fmla="*/ 56 w 91"/>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3"/>
                  </a:moveTo>
                  <a:lnTo>
                    <a:pt x="56" y="13"/>
                  </a:lnTo>
                  <a:lnTo>
                    <a:pt x="52" y="9"/>
                  </a:lnTo>
                  <a:lnTo>
                    <a:pt x="52" y="0"/>
                  </a:lnTo>
                  <a:lnTo>
                    <a:pt x="43" y="0"/>
                  </a:lnTo>
                  <a:lnTo>
                    <a:pt x="34" y="0"/>
                  </a:lnTo>
                  <a:lnTo>
                    <a:pt x="39" y="13"/>
                  </a:lnTo>
                  <a:lnTo>
                    <a:pt x="0" y="13"/>
                  </a:lnTo>
                  <a:lnTo>
                    <a:pt x="0" y="26"/>
                  </a:lnTo>
                  <a:lnTo>
                    <a:pt x="39" y="26"/>
                  </a:lnTo>
                  <a:lnTo>
                    <a:pt x="39" y="40"/>
                  </a:lnTo>
                  <a:lnTo>
                    <a:pt x="13" y="40"/>
                  </a:lnTo>
                  <a:lnTo>
                    <a:pt x="13" y="83"/>
                  </a:lnTo>
                  <a:lnTo>
                    <a:pt x="26" y="83"/>
                  </a:lnTo>
                  <a:lnTo>
                    <a:pt x="26" y="48"/>
                  </a:lnTo>
                  <a:lnTo>
                    <a:pt x="39" y="48"/>
                  </a:lnTo>
                  <a:lnTo>
                    <a:pt x="39" y="92"/>
                  </a:lnTo>
                  <a:lnTo>
                    <a:pt x="52" y="92"/>
                  </a:lnTo>
                  <a:lnTo>
                    <a:pt x="52" y="48"/>
                  </a:lnTo>
                  <a:lnTo>
                    <a:pt x="65" y="48"/>
                  </a:lnTo>
                  <a:lnTo>
                    <a:pt x="65" y="70"/>
                  </a:lnTo>
                  <a:lnTo>
                    <a:pt x="65" y="74"/>
                  </a:lnTo>
                  <a:lnTo>
                    <a:pt x="56" y="74"/>
                  </a:lnTo>
                  <a:lnTo>
                    <a:pt x="60" y="87"/>
                  </a:lnTo>
                  <a:lnTo>
                    <a:pt x="74" y="83"/>
                  </a:lnTo>
                  <a:lnTo>
                    <a:pt x="78" y="79"/>
                  </a:lnTo>
                  <a:lnTo>
                    <a:pt x="78" y="74"/>
                  </a:lnTo>
                  <a:lnTo>
                    <a:pt x="78" y="40"/>
                  </a:lnTo>
                  <a:lnTo>
                    <a:pt x="52" y="40"/>
                  </a:lnTo>
                  <a:lnTo>
                    <a:pt x="52" y="26"/>
                  </a:lnTo>
                  <a:lnTo>
                    <a:pt x="91" y="26"/>
                  </a:lnTo>
                  <a:lnTo>
                    <a:pt x="91" y="13"/>
                  </a:lnTo>
                  <a:lnTo>
                    <a:pt x="43" y="13"/>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pitchFamily="34" charset="0"/>
                <a:cs typeface="Arial"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141" y="0"/>
            <a:ext cx="6733749" cy="707886"/>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2.2 Further advance fiber broadband access in natural villages with more than 20 households</a:t>
            </a:r>
          </a:p>
        </p:txBody>
      </p:sp>
      <p:sp>
        <p:nvSpPr>
          <p:cNvPr id="5" name="矩形 4"/>
          <p:cNvSpPr/>
          <p:nvPr/>
        </p:nvSpPr>
        <p:spPr>
          <a:xfrm>
            <a:off x="208196" y="771550"/>
            <a:ext cx="8604901" cy="646331"/>
          </a:xfrm>
          <a:prstGeom prst="rect">
            <a:avLst/>
          </a:prstGeom>
        </p:spPr>
        <p:txBody>
          <a:bodyPr wrap="square">
            <a:spAutoFit/>
          </a:bodyPr>
          <a:lstStyle/>
          <a:p>
            <a:pPr algn="just"/>
            <a:r>
              <a:rPr lang="en-US" sz="1200" dirty="0">
                <a:solidFill>
                  <a:schemeClr val="bg1"/>
                </a:solidFill>
                <a:latin typeface="Arial" pitchFamily="34" charset="0"/>
                <a:ea typeface="Arial Unicode MS" pitchFamily="34" charset="-122"/>
                <a:cs typeface="Arial" pitchFamily="34" charset="0"/>
              </a:rPr>
              <a:t> On the basis of the coverage of three batches of universal telecommunication service pilot projects in </a:t>
            </a:r>
            <a:r>
              <a:rPr lang="en-US" sz="1200" b="1" dirty="0">
                <a:solidFill>
                  <a:srgbClr val="FFFF00"/>
                </a:solidFill>
                <a:latin typeface="Arial" pitchFamily="34" charset="0"/>
                <a:ea typeface="Arial Unicode MS" pitchFamily="34" charset="-122"/>
                <a:cs typeface="Arial" pitchFamily="34" charset="0"/>
              </a:rPr>
              <a:t>administrative villages</a:t>
            </a:r>
            <a:r>
              <a:rPr lang="en-US" sz="1200" dirty="0">
                <a:solidFill>
                  <a:schemeClr val="bg1"/>
                </a:solidFill>
                <a:latin typeface="Arial" pitchFamily="34" charset="0"/>
                <a:ea typeface="Arial Unicode MS" pitchFamily="34" charset="-122"/>
                <a:cs typeface="Arial" pitchFamily="34" charset="0"/>
              </a:rPr>
              <a:t>, Guangdong will put more emphasis on pushing forward the fiber broadband coverage in </a:t>
            </a:r>
            <a:r>
              <a:rPr lang="en-US" sz="1200" b="1" dirty="0">
                <a:solidFill>
                  <a:srgbClr val="FFFF00"/>
                </a:solidFill>
                <a:latin typeface="Arial" pitchFamily="34" charset="0"/>
                <a:ea typeface="Arial Unicode MS" pitchFamily="34" charset="-122"/>
                <a:cs typeface="Arial" pitchFamily="34" charset="0"/>
              </a:rPr>
              <a:t>natural villages</a:t>
            </a:r>
            <a:r>
              <a:rPr lang="en-US" sz="1200" dirty="0">
                <a:solidFill>
                  <a:schemeClr val="bg1"/>
                </a:solidFill>
                <a:latin typeface="Arial" pitchFamily="34" charset="0"/>
                <a:ea typeface="Arial Unicode MS" pitchFamily="34" charset="-122"/>
                <a:cs typeface="Arial" pitchFamily="34" charset="0"/>
              </a:rPr>
              <a:t> with more than 20 households. </a:t>
            </a:r>
          </a:p>
        </p:txBody>
      </p:sp>
      <p:sp>
        <p:nvSpPr>
          <p:cNvPr id="7" name="矩形 6"/>
          <p:cNvSpPr/>
          <p:nvPr/>
        </p:nvSpPr>
        <p:spPr>
          <a:xfrm>
            <a:off x="208196" y="1491630"/>
            <a:ext cx="4570712" cy="2977738"/>
          </a:xfrm>
          <a:prstGeom prst="rect">
            <a:avLst/>
          </a:prstGeom>
        </p:spPr>
        <p:txBody>
          <a:bodyPr wrap="square">
            <a:spAutoFit/>
          </a:bodyPr>
          <a:lstStyle/>
          <a:p>
            <a:pPr algn="just">
              <a:lnSpc>
                <a:spcPts val="2500"/>
              </a:lnSpc>
              <a:buFont typeface="Wingdings" panose="05000000000000000000" pitchFamily="2" charset="2"/>
              <a:buChar char="u"/>
            </a:pPr>
            <a:r>
              <a:rPr lang="en-US" sz="1200" dirty="0">
                <a:solidFill>
                  <a:schemeClr val="bg1"/>
                </a:solidFill>
                <a:latin typeface="Arial" pitchFamily="34" charset="0"/>
                <a:ea typeface="Arial Unicode MS" pitchFamily="34" charset="-122"/>
                <a:cs typeface="Arial" pitchFamily="34" charset="0"/>
              </a:rPr>
              <a:t>With an investment of 250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from </a:t>
            </a:r>
            <a:r>
              <a:rPr lang="en-US" sz="1200" b="1" dirty="0">
                <a:solidFill>
                  <a:srgbClr val="FFFF00"/>
                </a:solidFill>
                <a:latin typeface="Arial" pitchFamily="34" charset="0"/>
                <a:ea typeface="Arial Unicode MS" pitchFamily="34" charset="-122"/>
                <a:cs typeface="Arial" pitchFamily="34" charset="0"/>
              </a:rPr>
              <a:t>provincial finance</a:t>
            </a:r>
            <a:r>
              <a:rPr lang="en-US" sz="1200" dirty="0">
                <a:solidFill>
                  <a:schemeClr val="bg1"/>
                </a:solidFill>
                <a:latin typeface="Arial" pitchFamily="34" charset="0"/>
                <a:ea typeface="Arial Unicode MS" pitchFamily="34" charset="-122"/>
                <a:cs typeface="Arial" pitchFamily="34" charset="0"/>
              </a:rPr>
              <a:t> as well as 1 billion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from enterprises, the province plans to give subsidies of 20,000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to each natural village, and achieve fiber broadband connections in natural villages with more than over 20 households.  Among the investment: </a:t>
            </a:r>
          </a:p>
          <a:p>
            <a:pPr algn="just">
              <a:lnSpc>
                <a:spcPts val="2500"/>
              </a:lnSpc>
              <a:buFont typeface="Wingdings" panose="05000000000000000000" pitchFamily="2" charset="2"/>
              <a:buChar char="Ø"/>
            </a:pPr>
            <a:r>
              <a:rPr lang="en-US" sz="1200" dirty="0">
                <a:solidFill>
                  <a:srgbClr val="FF0000"/>
                </a:solidFill>
                <a:latin typeface="Arial" pitchFamily="34" charset="0"/>
                <a:ea typeface="Arial Unicode MS" pitchFamily="34" charset="-122"/>
                <a:cs typeface="Arial" pitchFamily="34" charset="0"/>
              </a:rPr>
              <a:t> </a:t>
            </a:r>
            <a:r>
              <a:rPr lang="en-US" sz="1200" dirty="0">
                <a:solidFill>
                  <a:schemeClr val="bg1"/>
                </a:solidFill>
                <a:latin typeface="Arial" pitchFamily="34" charset="0"/>
                <a:ea typeface="Arial Unicode MS" pitchFamily="34" charset="-122"/>
                <a:cs typeface="Arial" pitchFamily="34" charset="0"/>
              </a:rPr>
              <a:t>In 2019, the provincial finance will subsidize 130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while enterprises will invest 510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a:t>
            </a:r>
          </a:p>
          <a:p>
            <a:pPr algn="just">
              <a:lnSpc>
                <a:spcPts val="2500"/>
              </a:lnSpc>
              <a:buFont typeface="Wingdings" panose="05000000000000000000" pitchFamily="2" charset="2"/>
              <a:buChar char="Ø"/>
            </a:pPr>
            <a:r>
              <a:rPr lang="en-US" sz="1200" dirty="0">
                <a:solidFill>
                  <a:srgbClr val="FF0000"/>
                </a:solidFill>
                <a:latin typeface="Arial" pitchFamily="34" charset="0"/>
                <a:ea typeface="Arial Unicode MS" pitchFamily="34" charset="-122"/>
                <a:cs typeface="Arial" pitchFamily="34" charset="0"/>
              </a:rPr>
              <a:t> </a:t>
            </a:r>
            <a:r>
              <a:rPr lang="en-US" sz="1200" dirty="0">
                <a:solidFill>
                  <a:schemeClr val="bg1"/>
                </a:solidFill>
                <a:latin typeface="Arial" pitchFamily="34" charset="0"/>
                <a:ea typeface="Arial Unicode MS" pitchFamily="34" charset="-122"/>
                <a:cs typeface="Arial" pitchFamily="34" charset="0"/>
              </a:rPr>
              <a:t>In 2020, the provincial finance will subsidize 120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while enterprises will invest 490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a:t>
            </a:r>
          </a:p>
        </p:txBody>
      </p:sp>
      <p:sp>
        <p:nvSpPr>
          <p:cNvPr id="8" name="矩形 7"/>
          <p:cNvSpPr/>
          <p:nvPr/>
        </p:nvSpPr>
        <p:spPr>
          <a:xfrm>
            <a:off x="208195" y="4443958"/>
            <a:ext cx="8756417" cy="461665"/>
          </a:xfrm>
          <a:prstGeom prst="rect">
            <a:avLst/>
          </a:prstGeom>
        </p:spPr>
        <p:txBody>
          <a:bodyPr wrap="square">
            <a:spAutoFit/>
          </a:bodyPr>
          <a:lstStyle/>
          <a:p>
            <a:pPr>
              <a:buFont typeface="Wingdings" panose="05000000000000000000" pitchFamily="2" charset="2"/>
              <a:buChar char="u"/>
            </a:pPr>
            <a:r>
              <a:rPr lang="en-US" sz="1200" b="1" dirty="0">
                <a:solidFill>
                  <a:srgbClr val="FFFF00"/>
                </a:solidFill>
                <a:latin typeface="Arial" pitchFamily="34" charset="0"/>
                <a:ea typeface="Arial Unicode MS" pitchFamily="34" charset="-122"/>
                <a:cs typeface="Arial" pitchFamily="34" charset="0"/>
              </a:rPr>
              <a:t> </a:t>
            </a:r>
            <a:r>
              <a:rPr lang="en-US" sz="1200" dirty="0">
                <a:solidFill>
                  <a:schemeClr val="bg1"/>
                </a:solidFill>
                <a:latin typeface="Arial" pitchFamily="34" charset="0"/>
                <a:ea typeface="Arial Unicode MS" pitchFamily="34" charset="-122"/>
                <a:cs typeface="Arial" pitchFamily="34" charset="0"/>
              </a:rPr>
              <a:t>Basic telecom enterprises have signed the </a:t>
            </a:r>
            <a:r>
              <a:rPr lang="en-US" sz="1200" b="1" i="1" dirty="0">
                <a:solidFill>
                  <a:srgbClr val="FFFF00"/>
                </a:solidFill>
                <a:latin typeface="Arial" pitchFamily="34" charset="0"/>
                <a:ea typeface="Arial Unicode MS" pitchFamily="34" charset="-122"/>
                <a:cs typeface="Arial" pitchFamily="34" charset="0"/>
              </a:rPr>
              <a:t>Responsibility Agreement on the Construction of Information </a:t>
            </a:r>
            <a:r>
              <a:rPr lang="en-US" sz="1200" b="1" i="1">
                <a:solidFill>
                  <a:srgbClr val="FFFF00"/>
                </a:solidFill>
                <a:latin typeface="Arial" pitchFamily="34" charset="0"/>
                <a:ea typeface="Arial Unicode MS" pitchFamily="34" charset="-122"/>
                <a:cs typeface="Arial" pitchFamily="34" charset="0"/>
              </a:rPr>
              <a:t>Infrastructure</a:t>
            </a:r>
            <a:r>
              <a:rPr lang="en-US" sz="1200">
                <a:solidFill>
                  <a:schemeClr val="bg1"/>
                </a:solidFill>
                <a:latin typeface="Arial" pitchFamily="34" charset="0"/>
                <a:ea typeface="Arial Unicode MS" pitchFamily="34" charset="-122"/>
                <a:cs typeface="Arial" pitchFamily="34" charset="0"/>
              </a:rPr>
              <a:t>    to  </a:t>
            </a:r>
            <a:r>
              <a:rPr lang="en-US" sz="1200" dirty="0">
                <a:solidFill>
                  <a:schemeClr val="bg1"/>
                </a:solidFill>
                <a:latin typeface="Arial" pitchFamily="34" charset="0"/>
                <a:ea typeface="Arial Unicode MS" pitchFamily="34" charset="-122"/>
                <a:cs typeface="Arial" pitchFamily="34" charset="0"/>
              </a:rPr>
              <a:t>implement the construction responsibility. </a:t>
            </a:r>
          </a:p>
        </p:txBody>
      </p:sp>
      <p:pic>
        <p:nvPicPr>
          <p:cNvPr id="31746" name="Picture 2" descr="https://timgsa.baidu.com/timg?image&amp;quality=80&amp;size=b9999_10000&amp;sec=1563356850885&amp;di=a9ab96cb27b3ff0b2f843be18270bb9e&amp;imgtype=0&amp;src=http%3A%2F%2Fwww.ljzfin.com%2Fuploads%2F1%2Fimage%2Fpublic%2F201507%2F20150729102741_sc9mqnmlox_mobile.jpg"/>
          <p:cNvPicPr>
            <a:picLocks noChangeAspect="1" noChangeArrowheads="1"/>
          </p:cNvPicPr>
          <p:nvPr/>
        </p:nvPicPr>
        <p:blipFill>
          <a:blip r:embed="rId3" cstate="print"/>
          <a:srcRect/>
          <a:stretch>
            <a:fillRect/>
          </a:stretch>
        </p:blipFill>
        <p:spPr bwMode="auto">
          <a:xfrm>
            <a:off x="5004048" y="1779662"/>
            <a:ext cx="3690318" cy="22873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141" y="-20538"/>
            <a:ext cx="7093789"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2.2 Further advance fiber broadband access in natural villages with more than 20 households</a:t>
            </a:r>
          </a:p>
        </p:txBody>
      </p:sp>
      <p:sp>
        <p:nvSpPr>
          <p:cNvPr id="2" name="矩形 1"/>
          <p:cNvSpPr/>
          <p:nvPr/>
        </p:nvSpPr>
        <p:spPr>
          <a:xfrm>
            <a:off x="209008" y="1282571"/>
            <a:ext cx="4030463" cy="2315827"/>
          </a:xfrm>
          <a:prstGeom prst="rect">
            <a:avLst/>
          </a:prstGeom>
          <a:noFill/>
          <a:ln>
            <a:solidFill>
              <a:schemeClr val="bg1"/>
            </a:solidFill>
          </a:ln>
        </p:spPr>
        <p:txBody>
          <a:bodyPr wrap="square">
            <a:spAutoFit/>
          </a:bodyPr>
          <a:lstStyle/>
          <a:p>
            <a:pPr marL="285750" indent="-285750" algn="just">
              <a:lnSpc>
                <a:spcPct val="150000"/>
              </a:lnSpc>
              <a:buFont typeface="Wingdings" panose="05000000000000000000" pitchFamily="2" charset="2"/>
              <a:buChar char="n"/>
            </a:pP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By the end of 2018, the number of natural villages with more than 20 households covered with fiber broadband has reached </a:t>
            </a:r>
            <a:r>
              <a:rPr lang="en-US" sz="1400" b="1" dirty="0">
                <a:solidFill>
                  <a:srgbClr val="FFFF00"/>
                </a:solidFill>
                <a:latin typeface="Times New Roman" panose="02020603050405020304" pitchFamily="18" charset="0"/>
                <a:ea typeface="Arial Unicode MS" pitchFamily="34" charset="-122"/>
                <a:cs typeface="Times New Roman" panose="02020603050405020304" pitchFamily="18" charset="0"/>
              </a:rPr>
              <a:t>128,000</a:t>
            </a: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 with the fiber broadband access rate of </a:t>
            </a:r>
            <a:r>
              <a:rPr lang="en-US" sz="1400" b="1" dirty="0">
                <a:solidFill>
                  <a:srgbClr val="FFFF00"/>
                </a:solidFill>
                <a:latin typeface="Times New Roman" panose="02020603050405020304" pitchFamily="18" charset="0"/>
                <a:ea typeface="Arial Unicode MS" pitchFamily="34" charset="-122"/>
                <a:cs typeface="Times New Roman" panose="02020603050405020304" pitchFamily="18" charset="0"/>
              </a:rPr>
              <a:t>90.1%</a:t>
            </a: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 </a:t>
            </a:r>
          </a:p>
          <a:p>
            <a:pPr marL="285750" indent="-285750" algn="just">
              <a:lnSpc>
                <a:spcPct val="150000"/>
              </a:lnSpc>
              <a:buFont typeface="Wingdings" panose="05000000000000000000" pitchFamily="2" charset="2"/>
              <a:buChar char="n"/>
            </a:pP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In 2019, the figure is expected to increase by more than </a:t>
            </a:r>
            <a:r>
              <a:rPr lang="en-US" sz="1400" b="1" dirty="0">
                <a:solidFill>
                  <a:srgbClr val="FFFF00"/>
                </a:solidFill>
                <a:latin typeface="Times New Roman" panose="02020603050405020304" pitchFamily="18" charset="0"/>
                <a:ea typeface="Arial Unicode MS" pitchFamily="34" charset="-122"/>
                <a:cs typeface="Times New Roman" panose="02020603050405020304" pitchFamily="18" charset="0"/>
              </a:rPr>
              <a:t>5,000</a:t>
            </a: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 with the fiber broadband coverage of over </a:t>
            </a:r>
            <a:r>
              <a:rPr lang="en-US" sz="1400" b="1" dirty="0">
                <a:solidFill>
                  <a:srgbClr val="FFFF00"/>
                </a:solidFill>
                <a:latin typeface="Times New Roman" panose="02020603050405020304" pitchFamily="18" charset="0"/>
                <a:ea typeface="Arial Unicode MS" pitchFamily="34" charset="-122"/>
                <a:cs typeface="Times New Roman" panose="02020603050405020304" pitchFamily="18" charset="0"/>
              </a:rPr>
              <a:t>94.1%</a:t>
            </a:r>
            <a:r>
              <a:rPr lang="en-US" sz="1400" dirty="0">
                <a:solidFill>
                  <a:schemeClr val="bg1"/>
                </a:solidFill>
                <a:latin typeface="Times New Roman" panose="02020603050405020304" pitchFamily="18" charset="0"/>
                <a:ea typeface="Arial Unicode MS" pitchFamily="34" charset="-122"/>
                <a:cs typeface="Times New Roman" panose="02020603050405020304" pitchFamily="18" charset="0"/>
              </a:rPr>
              <a:t>. </a:t>
            </a:r>
          </a:p>
        </p:txBody>
      </p:sp>
      <p:grpSp>
        <p:nvGrpSpPr>
          <p:cNvPr id="4" name="组合 3">
            <a:extLst>
              <a:ext uri="{FF2B5EF4-FFF2-40B4-BE49-F238E27FC236}">
                <a16:creationId xmlns:a16="http://schemas.microsoft.com/office/drawing/2014/main" id="{F3064CB9-5E15-49B0-A17B-931C2B26699B}"/>
              </a:ext>
            </a:extLst>
          </p:cNvPr>
          <p:cNvGrpSpPr/>
          <p:nvPr/>
        </p:nvGrpSpPr>
        <p:grpSpPr>
          <a:xfrm>
            <a:off x="4447356" y="1131590"/>
            <a:ext cx="4373116" cy="3096344"/>
            <a:chOff x="4520060" y="1131590"/>
            <a:chExt cx="4373116" cy="3096344"/>
          </a:xfrm>
        </p:grpSpPr>
        <p:graphicFrame>
          <p:nvGraphicFramePr>
            <p:cNvPr id="34" name="图表 33">
              <a:extLst>
                <a:ext uri="{FF2B5EF4-FFF2-40B4-BE49-F238E27FC236}">
                  <a16:creationId xmlns:a16="http://schemas.microsoft.com/office/drawing/2014/main" id="{FB7FC9D9-A57D-47BA-AA61-D1E75E0BFA2A}"/>
                </a:ext>
              </a:extLst>
            </p:cNvPr>
            <p:cNvGraphicFramePr/>
            <p:nvPr>
              <p:extLst>
                <p:ext uri="{D42A27DB-BD31-4B8C-83A1-F6EECF244321}">
                  <p14:modId xmlns:p14="http://schemas.microsoft.com/office/powerpoint/2010/main" val="502101518"/>
                </p:ext>
              </p:extLst>
            </p:nvPr>
          </p:nvGraphicFramePr>
          <p:xfrm>
            <a:off x="4520060" y="1131590"/>
            <a:ext cx="4373116"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41906" y="2346434"/>
              <a:ext cx="1110214" cy="369332"/>
            </a:xfrm>
            <a:prstGeom prst="rect">
              <a:avLst/>
            </a:prstGeom>
            <a:noFill/>
          </p:spPr>
          <p:txBody>
            <a:bodyPr wrap="square" rtlCol="0">
              <a:spAutoFit/>
            </a:bodyPr>
            <a:lstStyle/>
            <a:p>
              <a:r>
                <a:rPr lang="en-US" altLang="zh-CN" sz="900" dirty="0">
                  <a:latin typeface="Arial" panose="020B0604020202020204" pitchFamily="34" charset="0"/>
                  <a:ea typeface="Arial Unicode MS" pitchFamily="34" charset="-122"/>
                  <a:cs typeface="Arial" panose="020B0604020202020204" pitchFamily="34" charset="0"/>
                </a:rPr>
                <a:t>14,000 villages </a:t>
              </a:r>
              <a:r>
                <a:rPr lang="en-US" altLang="zh-CN" sz="900">
                  <a:latin typeface="Arial" panose="020B0604020202020204" pitchFamily="34" charset="0"/>
                  <a:ea typeface="Arial Unicode MS" pitchFamily="34" charset="-122"/>
                  <a:cs typeface="Arial" panose="020B0604020202020204" pitchFamily="34" charset="0"/>
                </a:rPr>
                <a:t>not covered</a:t>
              </a:r>
              <a:endParaRPr lang="zh-CN" altLang="en-US" sz="900" dirty="0">
                <a:latin typeface="Arial" panose="020B0604020202020204" pitchFamily="34" charset="0"/>
                <a:ea typeface="Arial Unicode MS" pitchFamily="34" charset="-122"/>
                <a:cs typeface="Arial" panose="020B0604020202020204" pitchFamily="34" charset="0"/>
              </a:endParaRPr>
            </a:p>
          </p:txBody>
        </p:sp>
        <p:sp>
          <p:nvSpPr>
            <p:cNvPr id="8" name="TextBox 7"/>
            <p:cNvSpPr txBox="1"/>
            <p:nvPr/>
          </p:nvSpPr>
          <p:spPr>
            <a:xfrm>
              <a:off x="5868144" y="2211710"/>
              <a:ext cx="1512168" cy="686246"/>
            </a:xfrm>
            <a:prstGeom prst="rect">
              <a:avLst/>
            </a:prstGeom>
            <a:noFill/>
          </p:spPr>
          <p:txBody>
            <a:bodyPr wrap="square" rtlCol="0">
              <a:noAutofit/>
            </a:bodyPr>
            <a:lstStyle/>
            <a:p>
              <a:r>
                <a:rPr lang="en-US" altLang="zh-CN" sz="1200" b="1" dirty="0">
                  <a:solidFill>
                    <a:srgbClr val="FF0000"/>
                  </a:solidFill>
                  <a:latin typeface="Arial" panose="020B0604020202020204" pitchFamily="34" charset="0"/>
                  <a:ea typeface="Arial Unicode MS" pitchFamily="34" charset="-122"/>
                  <a:cs typeface="Arial" panose="020B0604020202020204" pitchFamily="34" charset="0"/>
                </a:rPr>
                <a:t>128,000</a:t>
              </a:r>
              <a:r>
                <a:rPr lang="en-US" altLang="zh-CN" sz="1200" dirty="0">
                  <a:latin typeface="Arial" panose="020B0604020202020204" pitchFamily="34" charset="0"/>
                  <a:ea typeface="Arial Unicode MS" pitchFamily="34" charset="-122"/>
                  <a:cs typeface="Arial" panose="020B0604020202020204" pitchFamily="34" charset="0"/>
                </a:rPr>
                <a:t> </a:t>
              </a:r>
              <a:r>
                <a:rPr lang="en-US" altLang="zh-CN" sz="1200" b="1" dirty="0">
                  <a:latin typeface="Arial" panose="020B0604020202020204" pitchFamily="34" charset="0"/>
                  <a:ea typeface="Arial Unicode MS" pitchFamily="34" charset="-122"/>
                  <a:cs typeface="Arial" panose="020B0604020202020204" pitchFamily="34" charset="0"/>
                </a:rPr>
                <a:t>villages covered by fiber broadband</a:t>
              </a:r>
              <a:endParaRPr lang="zh-CN" altLang="en-US" sz="1200" b="1" dirty="0">
                <a:latin typeface="Arial" panose="020B0604020202020204" pitchFamily="34" charset="0"/>
                <a:ea typeface="Arial Unicode MS" pitchFamily="34" charset="-122"/>
                <a:cs typeface="Arial" panose="020B0604020202020204" pitchFamily="34" charset="0"/>
              </a:endParaRPr>
            </a:p>
          </p:txBody>
        </p:sp>
        <p:sp>
          <p:nvSpPr>
            <p:cNvPr id="10" name="TextBox 9"/>
            <p:cNvSpPr txBox="1"/>
            <p:nvPr/>
          </p:nvSpPr>
          <p:spPr>
            <a:xfrm>
              <a:off x="7839882" y="1512893"/>
              <a:ext cx="980590" cy="779894"/>
            </a:xfrm>
            <a:prstGeom prst="rect">
              <a:avLst/>
            </a:prstGeom>
            <a:noFill/>
          </p:spPr>
          <p:txBody>
            <a:bodyPr wrap="square" lIns="0" rIns="0" rtlCol="0">
              <a:noAutofit/>
            </a:bodyPr>
            <a:lstStyle/>
            <a:p>
              <a:pPr algn="ctr"/>
              <a:r>
                <a:rPr lang="en-US" altLang="zh-CN" sz="1050" b="1" dirty="0">
                  <a:latin typeface="Arial" panose="020B0604020202020204" pitchFamily="34" charset="0"/>
                  <a:ea typeface="Arial Unicode MS" pitchFamily="34" charset="-122"/>
                  <a:cs typeface="Arial" panose="020B0604020202020204" pitchFamily="34" charset="0"/>
                </a:rPr>
                <a:t>Access rate of fiber broadband reaches </a:t>
              </a:r>
              <a:r>
                <a:rPr lang="en-US" altLang="zh-CN" sz="1050" b="1" dirty="0">
                  <a:solidFill>
                    <a:srgbClr val="FF0000"/>
                  </a:solidFill>
                  <a:latin typeface="Arial" panose="020B0604020202020204" pitchFamily="34" charset="0"/>
                  <a:ea typeface="Arial Unicode MS" pitchFamily="34" charset="-122"/>
                  <a:cs typeface="Arial" panose="020B0604020202020204" pitchFamily="34" charset="0"/>
                </a:rPr>
                <a:t>90.1% </a:t>
              </a:r>
              <a:r>
                <a:rPr lang="en-US" altLang="zh-CN" sz="1050" b="1" dirty="0">
                  <a:latin typeface="Arial" panose="020B0604020202020204" pitchFamily="34" charset="0"/>
                  <a:ea typeface="Arial Unicode MS" pitchFamily="34" charset="-122"/>
                  <a:cs typeface="Arial" panose="020B0604020202020204" pitchFamily="34" charset="0"/>
                </a:rPr>
                <a:t>in natural villages</a:t>
              </a:r>
              <a:endParaRPr lang="zh-CN" altLang="en-US" sz="1050" b="1" dirty="0">
                <a:latin typeface="Arial" panose="020B0604020202020204" pitchFamily="34" charset="0"/>
                <a:ea typeface="Arial Unicode MS" pitchFamily="34" charset="-122"/>
                <a:cs typeface="Arial" panose="020B0604020202020204" pitchFamily="34" charset="0"/>
              </a:endParaRPr>
            </a:p>
          </p:txBody>
        </p:sp>
        <p:sp>
          <p:nvSpPr>
            <p:cNvPr id="11" name="TextBox 10"/>
            <p:cNvSpPr txBox="1"/>
            <p:nvPr/>
          </p:nvSpPr>
          <p:spPr>
            <a:xfrm>
              <a:off x="7834482" y="2715766"/>
              <a:ext cx="980589" cy="614238"/>
            </a:xfrm>
            <a:prstGeom prst="rect">
              <a:avLst/>
            </a:prstGeom>
            <a:noFill/>
          </p:spPr>
          <p:txBody>
            <a:bodyPr wrap="square" lIns="0" rIns="0" rtlCol="0">
              <a:noAutofit/>
            </a:bodyPr>
            <a:lstStyle/>
            <a:p>
              <a:pPr algn="ctr"/>
              <a:r>
                <a:rPr lang="en-US" altLang="zh-CN" sz="1050" b="1" dirty="0">
                  <a:latin typeface="Arial" panose="020B0604020202020204" pitchFamily="34" charset="0"/>
                  <a:ea typeface="Arial Unicode MS" pitchFamily="34" charset="-122"/>
                  <a:cs typeface="Arial" panose="020B0604020202020204" pitchFamily="34" charset="0"/>
                </a:rPr>
                <a:t>4G network coverage reaches </a:t>
              </a:r>
              <a:r>
                <a:rPr lang="en-US" altLang="zh-CN" sz="1050" b="1" dirty="0">
                  <a:solidFill>
                    <a:srgbClr val="FF0000"/>
                  </a:solidFill>
                  <a:latin typeface="Arial" panose="020B0604020202020204" pitchFamily="34" charset="0"/>
                  <a:ea typeface="Arial Unicode MS" pitchFamily="34" charset="-122"/>
                  <a:cs typeface="Arial" panose="020B0604020202020204" pitchFamily="34" charset="0"/>
                </a:rPr>
                <a:t>98.5%</a:t>
              </a:r>
              <a:endParaRPr lang="zh-CN" altLang="en-US" sz="1050" b="1" dirty="0">
                <a:solidFill>
                  <a:srgbClr val="FF0000"/>
                </a:solidFill>
                <a:latin typeface="Arial" panose="020B0604020202020204" pitchFamily="34" charset="0"/>
                <a:ea typeface="Arial Unicode MS" pitchFamily="34" charset="-122"/>
                <a:cs typeface="Arial" panose="020B0604020202020204" pitchFamily="34" charset="0"/>
              </a:endParaRPr>
            </a:p>
          </p:txBody>
        </p:sp>
        <p:sp>
          <p:nvSpPr>
            <p:cNvPr id="12" name="TextBox 11"/>
            <p:cNvSpPr txBox="1"/>
            <p:nvPr/>
          </p:nvSpPr>
          <p:spPr>
            <a:xfrm>
              <a:off x="5329417" y="3995644"/>
              <a:ext cx="787403" cy="184666"/>
            </a:xfrm>
            <a:prstGeom prst="rect">
              <a:avLst/>
            </a:prstGeom>
            <a:solidFill>
              <a:srgbClr val="FFFFFF"/>
            </a:solidFill>
          </p:spPr>
          <p:txBody>
            <a:bodyPr wrap="square" lIns="0" tIns="0" rIns="0" bIns="0" rtlCol="0">
              <a:noAutofit/>
            </a:bodyPr>
            <a:lstStyle/>
            <a:p>
              <a:r>
                <a:rPr lang="en-US" altLang="zh-CN" sz="600" dirty="0">
                  <a:latin typeface="Arial" panose="020B0604020202020204" pitchFamily="34" charset="0"/>
                  <a:ea typeface="Arial Unicode MS" pitchFamily="34" charset="-122"/>
                  <a:cs typeface="Arial" panose="020B0604020202020204" pitchFamily="34" charset="0"/>
                </a:rPr>
                <a:t>Not covered by fiber broadband</a:t>
              </a:r>
              <a:endParaRPr lang="zh-CN" altLang="en-US" sz="600" dirty="0">
                <a:latin typeface="Arial" panose="020B0604020202020204" pitchFamily="34" charset="0"/>
                <a:ea typeface="Arial Unicode MS" pitchFamily="34" charset="-122"/>
                <a:cs typeface="Arial" panose="020B0604020202020204" pitchFamily="34" charset="0"/>
              </a:endParaRPr>
            </a:p>
          </p:txBody>
        </p:sp>
        <p:sp>
          <p:nvSpPr>
            <p:cNvPr id="22" name="TextBox 21"/>
            <p:cNvSpPr txBox="1"/>
            <p:nvPr/>
          </p:nvSpPr>
          <p:spPr>
            <a:xfrm>
              <a:off x="6264188" y="3995644"/>
              <a:ext cx="828092" cy="184666"/>
            </a:xfrm>
            <a:prstGeom prst="rect">
              <a:avLst/>
            </a:prstGeom>
            <a:solidFill>
              <a:srgbClr val="FFFFFF"/>
            </a:solidFill>
          </p:spPr>
          <p:txBody>
            <a:bodyPr wrap="square" lIns="0" tIns="0" rIns="0" bIns="0" rtlCol="0">
              <a:noAutofit/>
            </a:bodyPr>
            <a:lstStyle/>
            <a:p>
              <a:r>
                <a:rPr lang="en-US" altLang="zh-CN" sz="600" dirty="0">
                  <a:latin typeface="Arial" panose="020B0604020202020204" pitchFamily="34" charset="0"/>
                  <a:ea typeface="Arial Unicode MS" pitchFamily="34" charset="-122"/>
                  <a:cs typeface="Arial" panose="020B0604020202020204" pitchFamily="34" charset="0"/>
                </a:rPr>
                <a:t>Covered by fiber broadband</a:t>
              </a:r>
            </a:p>
          </p:txBody>
        </p:sp>
        <p:sp>
          <p:nvSpPr>
            <p:cNvPr id="25" name="TextBox 24"/>
            <p:cNvSpPr txBox="1"/>
            <p:nvPr/>
          </p:nvSpPr>
          <p:spPr>
            <a:xfrm>
              <a:off x="7790995" y="3995644"/>
              <a:ext cx="954814" cy="207525"/>
            </a:xfrm>
            <a:prstGeom prst="rect">
              <a:avLst/>
            </a:prstGeom>
            <a:solidFill>
              <a:srgbClr val="FFFFFF"/>
            </a:solidFill>
          </p:spPr>
          <p:txBody>
            <a:bodyPr wrap="square" lIns="0" tIns="0" rIns="0" bIns="0" rtlCol="0">
              <a:noAutofit/>
            </a:bodyPr>
            <a:lstStyle/>
            <a:p>
              <a:pPr algn="ctr"/>
              <a:endParaRPr lang="en-US" altLang="zh-CN" sz="600">
                <a:latin typeface="Arial" panose="020B0604020202020204" pitchFamily="34" charset="0"/>
                <a:ea typeface="Arial Unicode MS" pitchFamily="34" charset="-122"/>
                <a:cs typeface="Arial" panose="020B0604020202020204" pitchFamily="34" charset="0"/>
              </a:endParaRPr>
            </a:p>
            <a:p>
              <a:pPr algn="ctr"/>
              <a:r>
                <a:rPr lang="en-US" altLang="zh-CN" sz="600">
                  <a:latin typeface="Arial" panose="020B0604020202020204" pitchFamily="34" charset="0"/>
                  <a:ea typeface="Arial Unicode MS" pitchFamily="34" charset="-122"/>
                  <a:cs typeface="Arial" panose="020B0604020202020204" pitchFamily="34" charset="0"/>
                </a:rPr>
                <a:t>By </a:t>
              </a:r>
              <a:r>
                <a:rPr lang="en-US" altLang="zh-CN" sz="600" dirty="0">
                  <a:latin typeface="Arial" panose="020B0604020202020204" pitchFamily="34" charset="0"/>
                  <a:ea typeface="Arial Unicode MS" pitchFamily="34" charset="-122"/>
                  <a:cs typeface="Arial" panose="020B0604020202020204" pitchFamily="34" charset="0"/>
                </a:rPr>
                <a:t>the end </a:t>
              </a:r>
              <a:r>
                <a:rPr lang="en-US" altLang="zh-CN" sz="600">
                  <a:latin typeface="Arial" panose="020B0604020202020204" pitchFamily="34" charset="0"/>
                  <a:ea typeface="Arial Unicode MS" pitchFamily="34" charset="-122"/>
                  <a:cs typeface="Arial" panose="020B0604020202020204" pitchFamily="34" charset="0"/>
                </a:rPr>
                <a:t>of 2018</a:t>
              </a:r>
              <a:endParaRPr lang="en-US" altLang="zh-CN" sz="600" dirty="0">
                <a:latin typeface="Arial" panose="020B0604020202020204" pitchFamily="34" charset="0"/>
                <a:ea typeface="Arial Unicode MS" pitchFamily="34" charset="-122"/>
                <a:cs typeface="Arial" panose="020B0604020202020204" pitchFamily="34" charset="0"/>
              </a:endParaRPr>
            </a:p>
          </p:txBody>
        </p:sp>
      </p:grpSp>
    </p:spTree>
    <p:extLst>
      <p:ext uri="{BB962C8B-B14F-4D97-AF65-F5344CB8AC3E}">
        <p14:creationId xmlns:p14="http://schemas.microsoft.com/office/powerpoint/2010/main" val="45525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141" y="15845"/>
            <a:ext cx="6733749"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2.3 Network speed lift and fees cut boosts rural broadband network</a:t>
            </a:r>
          </a:p>
        </p:txBody>
      </p:sp>
      <p:sp>
        <p:nvSpPr>
          <p:cNvPr id="2" name="矩形 1"/>
          <p:cNvSpPr/>
          <p:nvPr/>
        </p:nvSpPr>
        <p:spPr>
          <a:xfrm>
            <a:off x="575556" y="1105456"/>
            <a:ext cx="7992888" cy="1527149"/>
          </a:xfrm>
          <a:prstGeom prst="rect">
            <a:avLst/>
          </a:prstGeom>
          <a:noFill/>
          <a:ln>
            <a:solidFill>
              <a:schemeClr val="bg1"/>
            </a:solidFill>
          </a:ln>
        </p:spPr>
        <p:txBody>
          <a:bodyPr wrap="square">
            <a:spAutoFit/>
          </a:bodyPr>
          <a:lstStyle/>
          <a:p>
            <a:pPr marL="285750" indent="-285750" algn="just">
              <a:lnSpc>
                <a:spcPct val="150000"/>
              </a:lnSpc>
              <a:buFont typeface="Wingdings" panose="05000000000000000000" pitchFamily="2" charset="2"/>
              <a:buChar char="n"/>
            </a:pPr>
            <a:r>
              <a:rPr lang="en-US" sz="1600" dirty="0">
                <a:solidFill>
                  <a:schemeClr val="bg1"/>
                </a:solidFill>
                <a:latin typeface="Arial" panose="020B0604020202020204" pitchFamily="34" charset="0"/>
                <a:ea typeface="Arial Unicode MS" pitchFamily="34" charset="-122"/>
                <a:cs typeface="Arial" panose="020B0604020202020204" pitchFamily="34" charset="0"/>
              </a:rPr>
              <a:t>While addressing the </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usefulness</a:t>
            </a:r>
            <a:r>
              <a:rPr lang="en-US" sz="1600" dirty="0">
                <a:latin typeface="Arial" panose="020B0604020202020204" pitchFamily="34" charset="0"/>
                <a:ea typeface="Arial Unicode MS" pitchFamily="34" charset="-122"/>
                <a:cs typeface="Arial" panose="020B0604020202020204" pitchFamily="34" charset="0"/>
              </a:rPr>
              <a:t> </a:t>
            </a:r>
            <a:r>
              <a:rPr lang="en-US" sz="1600" dirty="0">
                <a:solidFill>
                  <a:schemeClr val="bg1"/>
                </a:solidFill>
                <a:latin typeface="Arial" panose="020B0604020202020204" pitchFamily="34" charset="0"/>
                <a:ea typeface="Arial Unicode MS" pitchFamily="34" charset="-122"/>
                <a:cs typeface="Arial" panose="020B0604020202020204" pitchFamily="34" charset="0"/>
              </a:rPr>
              <a:t>of rural broadband network, Guangdong Province is also lowering network charges, and solving the</a:t>
            </a:r>
            <a:r>
              <a:rPr lang="en-US" sz="1600" dirty="0">
                <a:latin typeface="Arial" panose="020B0604020202020204" pitchFamily="34" charset="0"/>
                <a:ea typeface="Arial Unicode MS" pitchFamily="34" charset="-122"/>
                <a:cs typeface="Arial" panose="020B0604020202020204" pitchFamily="34" charset="0"/>
              </a:rPr>
              <a:t> </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affordability</a:t>
            </a:r>
            <a:r>
              <a:rPr lang="en-US" sz="1600" dirty="0">
                <a:latin typeface="Arial" panose="020B0604020202020204" pitchFamily="34" charset="0"/>
                <a:ea typeface="Arial Unicode MS" pitchFamily="34" charset="-122"/>
                <a:cs typeface="Arial" panose="020B0604020202020204" pitchFamily="34" charset="0"/>
              </a:rPr>
              <a:t> </a:t>
            </a:r>
            <a:r>
              <a:rPr lang="en-US" sz="1600" dirty="0">
                <a:solidFill>
                  <a:schemeClr val="bg1"/>
                </a:solidFill>
                <a:latin typeface="Arial" panose="020B0604020202020204" pitchFamily="34" charset="0"/>
                <a:ea typeface="Arial Unicode MS" pitchFamily="34" charset="-122"/>
                <a:cs typeface="Arial" panose="020B0604020202020204" pitchFamily="34" charset="0"/>
              </a:rPr>
              <a:t>problem.</a:t>
            </a:r>
            <a:r>
              <a:rPr lang="en-US" sz="1600" dirty="0">
                <a:latin typeface="Arial" panose="020B0604020202020204" pitchFamily="34" charset="0"/>
                <a:ea typeface="Arial Unicode MS" pitchFamily="34" charset="-122"/>
                <a:cs typeface="Arial" panose="020B0604020202020204" pitchFamily="34" charset="0"/>
              </a:rPr>
              <a:t> </a:t>
            </a:r>
          </a:p>
          <a:p>
            <a:pPr marL="285750" indent="-285750" algn="just">
              <a:lnSpc>
                <a:spcPct val="150000"/>
              </a:lnSpc>
              <a:buFont typeface="Wingdings" panose="05000000000000000000" pitchFamily="2" charset="2"/>
              <a:buChar char="Ø"/>
            </a:pPr>
            <a:r>
              <a:rPr lang="en-US" sz="1600" dirty="0">
                <a:solidFill>
                  <a:srgbClr val="FF0000"/>
                </a:solidFill>
                <a:latin typeface="Arial" panose="020B0604020202020204" pitchFamily="34" charset="0"/>
                <a:ea typeface="Arial Unicode MS" pitchFamily="34" charset="-122"/>
                <a:cs typeface="Arial" panose="020B0604020202020204" pitchFamily="34" charset="0"/>
              </a:rPr>
              <a:t>Measure 1: Universal fees reduction</a:t>
            </a:r>
            <a:r>
              <a:rPr lang="en-US" sz="1600" dirty="0">
                <a:latin typeface="Arial" panose="020B0604020202020204" pitchFamily="34" charset="0"/>
                <a:ea typeface="Arial Unicode MS" pitchFamily="34" charset="-122"/>
                <a:cs typeface="Arial" panose="020B0604020202020204" pitchFamily="34" charset="0"/>
              </a:rPr>
              <a:t>  </a:t>
            </a:r>
            <a:r>
              <a:rPr lang="en-US" sz="1600" dirty="0">
                <a:solidFill>
                  <a:schemeClr val="bg1"/>
                </a:solidFill>
                <a:latin typeface="Arial" panose="020B0604020202020204" pitchFamily="34" charset="0"/>
                <a:ea typeface="Arial Unicode MS" pitchFamily="34" charset="-122"/>
                <a:cs typeface="Arial" panose="020B0604020202020204" pitchFamily="34" charset="0"/>
              </a:rPr>
              <a:t>Universally cut fees in pilot areas, with the charges of </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100M fiber broadband</a:t>
            </a:r>
            <a:r>
              <a:rPr lang="en-US" sz="1600" dirty="0">
                <a:latin typeface="Arial" panose="020B0604020202020204" pitchFamily="34" charset="0"/>
                <a:ea typeface="Arial Unicode MS" pitchFamily="34" charset="-122"/>
                <a:cs typeface="Arial" panose="020B0604020202020204" pitchFamily="34" charset="0"/>
              </a:rPr>
              <a:t> </a:t>
            </a:r>
            <a:r>
              <a:rPr lang="en-US" sz="1600" dirty="0">
                <a:solidFill>
                  <a:schemeClr val="bg1"/>
                </a:solidFill>
                <a:latin typeface="Arial" panose="020B0604020202020204" pitchFamily="34" charset="0"/>
                <a:ea typeface="Arial Unicode MS" pitchFamily="34" charset="-122"/>
                <a:cs typeface="Arial" panose="020B0604020202020204" pitchFamily="34" charset="0"/>
              </a:rPr>
              <a:t>basically maintaining at </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10 </a:t>
            </a:r>
            <a:r>
              <a:rPr lang="en-US" sz="1600" b="1" dirty="0" err="1">
                <a:solidFill>
                  <a:srgbClr val="FFFF00"/>
                </a:solidFill>
                <a:latin typeface="Arial" panose="020B0604020202020204" pitchFamily="34" charset="0"/>
                <a:ea typeface="Arial Unicode MS" pitchFamily="34" charset="-122"/>
                <a:cs typeface="Arial" panose="020B0604020202020204" pitchFamily="34" charset="0"/>
              </a:rPr>
              <a:t>yuan</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/month</a:t>
            </a:r>
            <a:r>
              <a:rPr lang="en-US" sz="1600" dirty="0">
                <a:latin typeface="Arial" panose="020B0604020202020204" pitchFamily="34" charset="0"/>
                <a:ea typeface="Arial Unicode MS" pitchFamily="34" charset="-122"/>
                <a:cs typeface="Arial" panose="020B0604020202020204" pitchFamily="34" charset="0"/>
              </a:rPr>
              <a:t>.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98" y="3003798"/>
            <a:ext cx="826260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40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141" y="0"/>
            <a:ext cx="6733749"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2.4 Network speed lift and fees cut boosts rural broadband network</a:t>
            </a:r>
          </a:p>
        </p:txBody>
      </p:sp>
      <p:sp>
        <p:nvSpPr>
          <p:cNvPr id="2" name="矩形 1"/>
          <p:cNvSpPr/>
          <p:nvPr/>
        </p:nvSpPr>
        <p:spPr>
          <a:xfrm>
            <a:off x="791580" y="915566"/>
            <a:ext cx="7560840" cy="1061829"/>
          </a:xfrm>
          <a:prstGeom prst="rect">
            <a:avLst/>
          </a:prstGeom>
          <a:noFill/>
          <a:ln>
            <a:solidFill>
              <a:schemeClr val="bg1"/>
            </a:solidFill>
          </a:ln>
        </p:spPr>
        <p:txBody>
          <a:bodyPr wrap="square">
            <a:spAutoFit/>
          </a:bodyPr>
          <a:lstStyle/>
          <a:p>
            <a:pPr marL="285750" indent="-285750" algn="just">
              <a:lnSpc>
                <a:spcPct val="150000"/>
              </a:lnSpc>
              <a:buFont typeface="Wingdings" panose="05000000000000000000" pitchFamily="2" charset="2"/>
              <a:buChar char="Ø"/>
            </a:pPr>
            <a:r>
              <a:rPr lang="en-US" sz="1400" dirty="0">
                <a:solidFill>
                  <a:srgbClr val="FF0000"/>
                </a:solidFill>
                <a:latin typeface="Arial" panose="020B0604020202020204" pitchFamily="34" charset="0"/>
                <a:ea typeface="Arial Unicode MS" pitchFamily="34" charset="-122"/>
                <a:cs typeface="Arial" panose="020B0604020202020204" pitchFamily="34" charset="0"/>
              </a:rPr>
              <a:t>Measure 2: Targeted fees reduction</a:t>
            </a:r>
            <a:r>
              <a:rPr lang="en-US" sz="1400" dirty="0">
                <a:latin typeface="Arial" panose="020B0604020202020204" pitchFamily="34" charset="0"/>
                <a:ea typeface="Arial Unicode MS" pitchFamily="34" charset="-122"/>
                <a:cs typeface="Arial" panose="020B0604020202020204" pitchFamily="34" charset="0"/>
              </a:rPr>
              <a:t> </a:t>
            </a:r>
            <a:r>
              <a:rPr lang="en-US" sz="1400" dirty="0">
                <a:solidFill>
                  <a:schemeClr val="bg1"/>
                </a:solidFill>
                <a:latin typeface="Arial" panose="020B0604020202020204" pitchFamily="34" charset="0"/>
                <a:ea typeface="Arial Unicode MS" pitchFamily="34" charset="-122"/>
                <a:cs typeface="Arial" panose="020B0604020202020204" pitchFamily="34" charset="0"/>
              </a:rPr>
              <a:t>Give the biggest discount on basic communications service fees of archived poverty-stricken households, which is expected to benefit 100,000 households at the end of 2019. </a:t>
            </a:r>
          </a:p>
        </p:txBody>
      </p:sp>
      <p:sp>
        <p:nvSpPr>
          <p:cNvPr id="4097" name="Rectangle 1"/>
          <p:cNvSpPr>
            <a:spLocks noChangeArrowheads="1"/>
          </p:cNvSpPr>
          <p:nvPr/>
        </p:nvSpPr>
        <p:spPr bwMode="auto">
          <a:xfrm>
            <a:off x="827584" y="2149312"/>
            <a:ext cx="3168352" cy="2516073"/>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lnSpc>
                <a:spcPts val="2700"/>
              </a:lnSpc>
              <a:spcBef>
                <a:spcPct val="0"/>
              </a:spcBef>
              <a:spcAft>
                <a:spcPct val="0"/>
              </a:spcAft>
            </a:pPr>
            <a:r>
              <a:rPr lang="en-US" sz="1200" dirty="0">
                <a:solidFill>
                  <a:schemeClr val="bg1"/>
                </a:solidFill>
                <a:latin typeface="Arial" panose="020B0604020202020204" pitchFamily="34" charset="0"/>
                <a:ea typeface="Arial Unicode MS" pitchFamily="34" charset="-122"/>
                <a:cs typeface="Arial" panose="020B0604020202020204" pitchFamily="34" charset="0"/>
              </a:rPr>
              <a:t>By the end of December 2018, the comprehensive charge of telecom business was 52% lower than that of the previous year. The drop is even larger in rural areas, and villages in universal service pilot areas can </a:t>
            </a:r>
            <a:r>
              <a:rPr lang="en-US" sz="1200" b="1" dirty="0">
                <a:solidFill>
                  <a:srgbClr val="FFFF00"/>
                </a:solidFill>
                <a:latin typeface="Arial" panose="020B0604020202020204" pitchFamily="34" charset="0"/>
                <a:ea typeface="Arial Unicode MS" pitchFamily="34" charset="-122"/>
                <a:cs typeface="Arial" panose="020B0604020202020204" pitchFamily="34" charset="0"/>
              </a:rPr>
              <a:t>save broadband connection fees of more than 600 </a:t>
            </a:r>
            <a:r>
              <a:rPr lang="en-US" sz="1200" b="1" dirty="0" err="1">
                <a:solidFill>
                  <a:srgbClr val="FFFF00"/>
                </a:solidFill>
                <a:latin typeface="Arial" panose="020B0604020202020204" pitchFamily="34" charset="0"/>
                <a:ea typeface="Arial Unicode MS" pitchFamily="34" charset="-122"/>
                <a:cs typeface="Arial" panose="020B0604020202020204" pitchFamily="34" charset="0"/>
              </a:rPr>
              <a:t>yuan</a:t>
            </a:r>
            <a:r>
              <a:rPr lang="en-US" sz="1200" b="1" dirty="0">
                <a:solidFill>
                  <a:srgbClr val="FFFF00"/>
                </a:solidFill>
                <a:latin typeface="Arial" panose="020B0604020202020204" pitchFamily="34" charset="0"/>
                <a:ea typeface="Arial Unicode MS" pitchFamily="34" charset="-122"/>
                <a:cs typeface="Arial" panose="020B0604020202020204" pitchFamily="34" charset="0"/>
              </a:rPr>
              <a:t> each year</a:t>
            </a:r>
            <a:r>
              <a:rPr lang="en-US" sz="1200" dirty="0">
                <a:solidFill>
                  <a:schemeClr val="bg1"/>
                </a:solidFill>
                <a:latin typeface="Arial" panose="020B0604020202020204" pitchFamily="34" charset="0"/>
                <a:ea typeface="Arial Unicode MS" pitchFamily="34" charset="-122"/>
                <a:cs typeface="Arial" panose="020B0604020202020204" pitchFamily="34" charset="0"/>
              </a:rPr>
              <a:t>. </a:t>
            </a:r>
          </a:p>
        </p:txBody>
      </p:sp>
      <p:pic>
        <p:nvPicPr>
          <p:cNvPr id="4099" name="Picture 3" descr="https://timgsa.baidu.com/timg?image&amp;quality=80&amp;size=b9999_10000&amp;sec=1563289492354&amp;di=b0eceabc08e8c19115ef14736f8a077e&amp;imgtype=jpg&amp;src=http%3A%2F%2Fpic.2265.com%2Fpic%2F62%2F74%2F1460409416274.jpg"/>
          <p:cNvPicPr>
            <a:picLocks noChangeAspect="1" noChangeArrowheads="1"/>
          </p:cNvPicPr>
          <p:nvPr/>
        </p:nvPicPr>
        <p:blipFill>
          <a:blip r:embed="rId3" cstate="print"/>
          <a:srcRect/>
          <a:stretch>
            <a:fillRect/>
          </a:stretch>
        </p:blipFill>
        <p:spPr bwMode="auto">
          <a:xfrm>
            <a:off x="4211960" y="2082706"/>
            <a:ext cx="3664843" cy="2649284"/>
          </a:xfrm>
          <a:prstGeom prst="rect">
            <a:avLst/>
          </a:prstGeom>
          <a:noFill/>
        </p:spPr>
      </p:pic>
    </p:spTree>
    <p:extLst>
      <p:ext uri="{BB962C8B-B14F-4D97-AF65-F5344CB8AC3E}">
        <p14:creationId xmlns:p14="http://schemas.microsoft.com/office/powerpoint/2010/main" val="345269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9231"/>
            <a:ext cx="1824538" cy="584775"/>
          </a:xfrm>
          <a:prstGeom prst="rect">
            <a:avLst/>
          </a:prstGeom>
        </p:spPr>
        <p:txBody>
          <a:bodyPr wrap="none">
            <a:spAutoFit/>
          </a:bodyPr>
          <a:lstStyle/>
          <a:p>
            <a:r>
              <a:rPr lang="en-US" sz="3200" dirty="0">
                <a:solidFill>
                  <a:schemeClr val="bg1"/>
                </a:solidFill>
                <a:latin typeface="Arial" panose="020B0604020202020204" pitchFamily="34" charset="0"/>
                <a:ea typeface="Arial Unicode MS" pitchFamily="34" charset="-122"/>
                <a:cs typeface="Arial" panose="020B0604020202020204" pitchFamily="34" charset="0"/>
              </a:rPr>
              <a:t>Contents</a:t>
            </a:r>
          </a:p>
        </p:txBody>
      </p:sp>
      <p:sp>
        <p:nvSpPr>
          <p:cNvPr id="19" name="矩形 18"/>
          <p:cNvSpPr/>
          <p:nvPr/>
        </p:nvSpPr>
        <p:spPr>
          <a:xfrm>
            <a:off x="2139312" y="1142080"/>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ea typeface="Arial Unicode MS" pitchFamily="34" charset="-122"/>
                <a:cs typeface="Arial" panose="020B0604020202020204" pitchFamily="34" charset="0"/>
              </a:rPr>
              <a:t>Focus on development differences, and strengthen the sense of accountability</a:t>
            </a:r>
          </a:p>
        </p:txBody>
      </p:sp>
      <p:sp>
        <p:nvSpPr>
          <p:cNvPr id="20" name="矩形 19"/>
          <p:cNvSpPr/>
          <p:nvPr/>
        </p:nvSpPr>
        <p:spPr>
          <a:xfrm>
            <a:off x="2139312" y="2317536"/>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ea typeface="Arial Unicode MS" pitchFamily="34" charset="-122"/>
                <a:cs typeface="Arial" panose="020B0604020202020204" pitchFamily="34" charset="0"/>
              </a:rPr>
              <a:t>Deepen the construction, and improve the level of information facilities</a:t>
            </a:r>
          </a:p>
        </p:txBody>
      </p:sp>
      <p:sp>
        <p:nvSpPr>
          <p:cNvPr id="21" name="矩形 20"/>
          <p:cNvSpPr/>
          <p:nvPr/>
        </p:nvSpPr>
        <p:spPr>
          <a:xfrm>
            <a:off x="2139312" y="3541672"/>
            <a:ext cx="6120680" cy="84273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ea typeface="Arial Unicode MS" pitchFamily="34" charset="-122"/>
                <a:cs typeface="Arial" panose="020B0604020202020204" pitchFamily="34" charset="0"/>
              </a:rPr>
              <a:t>Stick to application orientation, and boost rural affluence of people and revitalization of industries</a:t>
            </a:r>
          </a:p>
        </p:txBody>
      </p:sp>
      <p:pic>
        <p:nvPicPr>
          <p:cNvPr id="10" name="图片 9"/>
          <p:cNvPicPr>
            <a:picLocks noChangeAspect="1"/>
          </p:cNvPicPr>
          <p:nvPr/>
        </p:nvPicPr>
        <p:blipFill>
          <a:blip r:embed="rId2" cstate="print"/>
          <a:stretch>
            <a:fillRect/>
          </a:stretch>
        </p:blipFill>
        <p:spPr>
          <a:xfrm>
            <a:off x="1043608" y="1142080"/>
            <a:ext cx="981541" cy="896190"/>
          </a:xfrm>
          <a:prstGeom prst="rect">
            <a:avLst/>
          </a:prstGeom>
        </p:spPr>
      </p:pic>
      <p:pic>
        <p:nvPicPr>
          <p:cNvPr id="11" name="图片 10"/>
          <p:cNvPicPr>
            <a:picLocks noChangeAspect="1"/>
          </p:cNvPicPr>
          <p:nvPr/>
        </p:nvPicPr>
        <p:blipFill>
          <a:blip r:embed="rId3" cstate="print"/>
          <a:stretch>
            <a:fillRect/>
          </a:stretch>
        </p:blipFill>
        <p:spPr>
          <a:xfrm>
            <a:off x="1043608" y="3541673"/>
            <a:ext cx="981541" cy="874144"/>
          </a:xfrm>
          <a:prstGeom prst="rect">
            <a:avLst/>
          </a:prstGeom>
        </p:spPr>
      </p:pic>
      <p:pic>
        <p:nvPicPr>
          <p:cNvPr id="12" name="图片 11"/>
          <p:cNvPicPr>
            <a:picLocks noChangeAspect="1"/>
          </p:cNvPicPr>
          <p:nvPr/>
        </p:nvPicPr>
        <p:blipFill>
          <a:blip r:embed="rId4" cstate="print"/>
          <a:stretch>
            <a:fillRect/>
          </a:stretch>
        </p:blipFill>
        <p:spPr>
          <a:xfrm>
            <a:off x="1036913" y="2317537"/>
            <a:ext cx="981541" cy="902285"/>
          </a:xfrm>
          <a:prstGeom prst="rect">
            <a:avLst/>
          </a:prstGeom>
        </p:spPr>
      </p:pic>
    </p:spTree>
    <p:extLst>
      <p:ext uri="{BB962C8B-B14F-4D97-AF65-F5344CB8AC3E}">
        <p14:creationId xmlns:p14="http://schemas.microsoft.com/office/powerpoint/2010/main" val="166095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9552" y="1960703"/>
            <a:ext cx="6505092" cy="338554"/>
          </a:xfrm>
          <a:prstGeom prst="rect">
            <a:avLst/>
          </a:prstGeom>
        </p:spPr>
        <p:txBody>
          <a:bodyPr vert="horz" lIns="91440" tIns="45720" rIns="91440" bIns="45720" rtlCol="0" anchor="ctr">
            <a:noAutofit/>
          </a:bodyPr>
          <a:lstStyle/>
          <a:p>
            <a:pPr algn="ctr">
              <a:spcBef>
                <a:spcPct val="0"/>
              </a:spcBef>
            </a:pPr>
            <a:endParaRPr lang="zh-CN" altLang="en-US" sz="1600" b="1">
              <a:solidFill>
                <a:schemeClr val="bg1"/>
              </a:solidFill>
              <a:latin typeface="微软雅黑" panose="020B0503020204020204" charset="-122"/>
              <a:ea typeface="微软雅黑" panose="020B0503020204020204" charset="-122"/>
              <a:cs typeface="+mj-cs"/>
              <a:sym typeface="微软雅黑" panose="020B0503020204020204" charset="-122"/>
            </a:endParaRPr>
          </a:p>
        </p:txBody>
      </p:sp>
      <p:sp>
        <p:nvSpPr>
          <p:cNvPr id="9" name="矩形 8"/>
          <p:cNvSpPr/>
          <p:nvPr/>
        </p:nvSpPr>
        <p:spPr>
          <a:xfrm>
            <a:off x="539552" y="843558"/>
            <a:ext cx="8064896" cy="1728192"/>
          </a:xfrm>
          <a:prstGeom prst="rect">
            <a:avLst/>
          </a:prstGeom>
          <a:solidFill>
            <a:schemeClr val="accent2">
              <a:lumMod val="50000"/>
            </a:schemeClr>
          </a:solidFill>
          <a:ln>
            <a:solidFill>
              <a:schemeClr val="bg1"/>
            </a:solidFill>
          </a:ln>
        </p:spPr>
        <p:txBody>
          <a:bodyPr wrap="square">
            <a:noAutofit/>
          </a:bodyPr>
          <a:lstStyle/>
          <a:p>
            <a:pPr algn="just">
              <a:lnSpc>
                <a:spcPct val="200000"/>
              </a:lnSpc>
            </a:pPr>
            <a:r>
              <a:rPr lang="en-US" sz="1300" b="1" dirty="0">
                <a:solidFill>
                  <a:schemeClr val="bg1"/>
                </a:solidFill>
                <a:latin typeface="Arial" panose="020B0604020202020204" pitchFamily="34" charset="0"/>
                <a:ea typeface="Arial Unicode MS" pitchFamily="34" charset="-122"/>
                <a:cs typeface="Arial" panose="020B0604020202020204" pitchFamily="34" charset="0"/>
              </a:rPr>
              <a:t>“Combine construction with application, and promote construction through application.” </a:t>
            </a:r>
            <a:r>
              <a:rPr lang="en-US" sz="1300" dirty="0">
                <a:solidFill>
                  <a:schemeClr val="bg1"/>
                </a:solidFill>
                <a:latin typeface="Arial" panose="020B0604020202020204" pitchFamily="34" charset="0"/>
                <a:ea typeface="Arial Unicode MS" pitchFamily="34" charset="-122"/>
                <a:cs typeface="Arial" panose="020B0604020202020204" pitchFamily="34" charset="0"/>
              </a:rPr>
              <a:t>Guangdong province has successively launched a batch of desired, easy-to-use, superior and acceptable services and applications for farmers, and on the basis of </a:t>
            </a:r>
            <a:r>
              <a:rPr lang="en-US" sz="1300" b="1" dirty="0">
                <a:solidFill>
                  <a:srgbClr val="FFFF00"/>
                </a:solidFill>
                <a:latin typeface="Arial" panose="020B0604020202020204" pitchFamily="34" charset="0"/>
                <a:ea typeface="Arial Unicode MS" pitchFamily="34" charset="-122"/>
                <a:cs typeface="Arial" panose="020B0604020202020204" pitchFamily="34" charset="0"/>
              </a:rPr>
              <a:t>usefulness and affordability</a:t>
            </a:r>
            <a:r>
              <a:rPr lang="en-US" sz="1300" dirty="0">
                <a:solidFill>
                  <a:schemeClr val="bg1"/>
                </a:solidFill>
                <a:latin typeface="Arial" panose="020B0604020202020204" pitchFamily="34" charset="0"/>
                <a:ea typeface="Arial Unicode MS" pitchFamily="34" charset="-122"/>
                <a:cs typeface="Arial" panose="020B0604020202020204" pitchFamily="34" charset="0"/>
              </a:rPr>
              <a:t>, ensured their </a:t>
            </a:r>
            <a:r>
              <a:rPr lang="en-US" sz="1300" b="1" dirty="0">
                <a:solidFill>
                  <a:srgbClr val="FFFF00"/>
                </a:solidFill>
                <a:latin typeface="Arial" panose="020B0604020202020204" pitchFamily="34" charset="0"/>
                <a:ea typeface="Arial Unicode MS" pitchFamily="34" charset="-122"/>
                <a:cs typeface="Arial" panose="020B0604020202020204" pitchFamily="34" charset="0"/>
              </a:rPr>
              <a:t>satisfaction</a:t>
            </a:r>
            <a:r>
              <a:rPr lang="en-US" sz="1300" dirty="0">
                <a:solidFill>
                  <a:schemeClr val="bg1"/>
                </a:solidFill>
                <a:latin typeface="Arial" panose="020B0604020202020204" pitchFamily="34" charset="0"/>
                <a:ea typeface="Arial Unicode MS" pitchFamily="34" charset="-122"/>
                <a:cs typeface="Arial" panose="020B0604020202020204" pitchFamily="34" charset="0"/>
              </a:rPr>
              <a:t> with rural broadband network, so as to provide more impetus for rural economic development. </a:t>
            </a:r>
          </a:p>
          <a:p>
            <a:pPr marL="285750" indent="-285750" algn="just">
              <a:lnSpc>
                <a:spcPct val="200000"/>
              </a:lnSpc>
            </a:pPr>
            <a:endParaRPr lang="zh-CN" altLang="en-US" sz="1300" b="1" dirty="0">
              <a:solidFill>
                <a:schemeClr val="bg1"/>
              </a:solidFill>
              <a:latin typeface="Arial" panose="020B0604020202020204" pitchFamily="34" charset="0"/>
              <a:ea typeface="Arial Unicode MS" pitchFamily="34" charset="-122"/>
              <a:cs typeface="Arial" panose="020B0604020202020204" pitchFamily="34" charset="0"/>
            </a:endParaRPr>
          </a:p>
          <a:p>
            <a:pPr algn="just">
              <a:lnSpc>
                <a:spcPct val="200000"/>
              </a:lnSpc>
            </a:pPr>
            <a:endParaRPr lang="zh-CN" altLang="en-US" sz="1300" dirty="0">
              <a:solidFill>
                <a:schemeClr val="bg1"/>
              </a:solidFill>
              <a:latin typeface="Arial" panose="020B0604020202020204" pitchFamily="34" charset="0"/>
              <a:ea typeface="Arial Unicode MS" pitchFamily="34" charset="-122"/>
              <a:cs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837" y="2715766"/>
            <a:ext cx="3528392" cy="2203626"/>
          </a:xfrm>
          <a:prstGeom prst="rect">
            <a:avLst/>
          </a:prstGeom>
        </p:spPr>
      </p:pic>
      <p:pic>
        <p:nvPicPr>
          <p:cNvPr id="25602" name="Picture 2" descr="https://timgsa.baidu.com/timg?image&amp;quality=80&amp;size=b9999_10000&amp;sec=1563289834747&amp;di=8b61a53e082e861e6087f7e34c3ae726&amp;imgtype=0&amp;src=http%3A%2F%2Ftxt22262.book118.com%2F2017%2F0513%2Fbook106401%2F106400883.jpg"/>
          <p:cNvPicPr>
            <a:picLocks noChangeAspect="1" noChangeArrowheads="1"/>
          </p:cNvPicPr>
          <p:nvPr/>
        </p:nvPicPr>
        <p:blipFill>
          <a:blip r:embed="rId3" cstate="print"/>
          <a:srcRect/>
          <a:stretch>
            <a:fillRect/>
          </a:stretch>
        </p:blipFill>
        <p:spPr bwMode="auto">
          <a:xfrm>
            <a:off x="949772" y="2715766"/>
            <a:ext cx="3544666" cy="2203626"/>
          </a:xfrm>
          <a:prstGeom prst="rect">
            <a:avLst/>
          </a:prstGeom>
          <a:noFill/>
        </p:spPr>
      </p:pic>
    </p:spTree>
    <p:extLst>
      <p:ext uri="{BB962C8B-B14F-4D97-AF65-F5344CB8AC3E}">
        <p14:creationId xmlns:p14="http://schemas.microsoft.com/office/powerpoint/2010/main" val="271050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53"/>
          <p:cNvSpPr>
            <a:spLocks noChangeArrowheads="1"/>
          </p:cNvSpPr>
          <p:nvPr>
            <p:custDataLst>
              <p:tags r:id="rId1"/>
            </p:custDataLst>
          </p:nvPr>
        </p:nvSpPr>
        <p:spPr bwMode="auto">
          <a:xfrm>
            <a:off x="1480346" y="2775679"/>
            <a:ext cx="2461897" cy="287221"/>
          </a:xfrm>
          <a:prstGeom prst="upArrow">
            <a:avLst>
              <a:gd name="adj1" fmla="val 100000"/>
              <a:gd name="adj2" fmla="val 96190"/>
            </a:avLst>
          </a:prstGeom>
          <a:solidFill>
            <a:schemeClr val="bg1">
              <a:lumMod val="85000"/>
            </a:schemeClr>
          </a:solidFill>
          <a:ln>
            <a:noFill/>
          </a:ln>
        </p:spPr>
        <p:txBody>
          <a:bodyPr lIns="90488" tIns="44450" rIns="90488" bIns="44450"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endParaRPr lang="en-US" altLang="zh-CN">
              <a:latin typeface="Arial" panose="020B0604020202020204" pitchFamily="34" charset="0"/>
              <a:cs typeface="Arial" panose="020B0604020202020204" pitchFamily="34" charset="0"/>
            </a:endParaRPr>
          </a:p>
        </p:txBody>
      </p:sp>
      <p:sp>
        <p:nvSpPr>
          <p:cNvPr id="28" name="AutoShape 53"/>
          <p:cNvSpPr>
            <a:spLocks noChangeArrowheads="1"/>
          </p:cNvSpPr>
          <p:nvPr>
            <p:custDataLst>
              <p:tags r:id="rId2"/>
            </p:custDataLst>
          </p:nvPr>
        </p:nvSpPr>
        <p:spPr bwMode="auto">
          <a:xfrm>
            <a:off x="1466653" y="4309652"/>
            <a:ext cx="2612514" cy="290377"/>
          </a:xfrm>
          <a:prstGeom prst="upArrow">
            <a:avLst>
              <a:gd name="adj1" fmla="val 100000"/>
              <a:gd name="adj2" fmla="val 96190"/>
            </a:avLst>
          </a:prstGeom>
          <a:solidFill>
            <a:srgbClr val="E1E2E3"/>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488" tIns="44450" rIns="90488" bIns="44450"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endParaRPr lang="en-US" altLang="zh-CN">
              <a:latin typeface="Arial" panose="020B0604020202020204" pitchFamily="34" charset="0"/>
              <a:cs typeface="Arial" panose="020B0604020202020204" pitchFamily="34" charset="0"/>
            </a:endParaRPr>
          </a:p>
        </p:txBody>
      </p:sp>
      <p:sp>
        <p:nvSpPr>
          <p:cNvPr id="32" name="AutoShape 53"/>
          <p:cNvSpPr>
            <a:spLocks noChangeArrowheads="1"/>
          </p:cNvSpPr>
          <p:nvPr>
            <p:custDataLst>
              <p:tags r:id="rId3"/>
            </p:custDataLst>
          </p:nvPr>
        </p:nvSpPr>
        <p:spPr bwMode="auto">
          <a:xfrm>
            <a:off x="1466653" y="3513852"/>
            <a:ext cx="2612514" cy="291955"/>
          </a:xfrm>
          <a:prstGeom prst="upArrow">
            <a:avLst>
              <a:gd name="adj1" fmla="val 100000"/>
              <a:gd name="adj2" fmla="val 96190"/>
            </a:avLst>
          </a:prstGeom>
          <a:solidFill>
            <a:schemeClr val="bg1">
              <a:lumMod val="85000"/>
            </a:schemeClr>
          </a:solidFill>
          <a:ln>
            <a:noFill/>
          </a:ln>
        </p:spPr>
        <p:txBody>
          <a:bodyPr lIns="90488" tIns="44450" rIns="90488" bIns="44450"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endParaRPr lang="en-US" altLang="zh-CN">
              <a:latin typeface="Arial" panose="020B0604020202020204" pitchFamily="34" charset="0"/>
              <a:cs typeface="Arial" panose="020B0604020202020204" pitchFamily="34" charset="0"/>
            </a:endParaRPr>
          </a:p>
        </p:txBody>
      </p:sp>
      <p:sp>
        <p:nvSpPr>
          <p:cNvPr id="4" name="矩形 3"/>
          <p:cNvSpPr/>
          <p:nvPr/>
        </p:nvSpPr>
        <p:spPr>
          <a:xfrm>
            <a:off x="209008" y="0"/>
            <a:ext cx="6696744"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3.1 Serve the government’s targeted poverty alleviation with network technology</a:t>
            </a:r>
          </a:p>
        </p:txBody>
      </p:sp>
      <p:sp>
        <p:nvSpPr>
          <p:cNvPr id="9" name="矩形 110"/>
          <p:cNvSpPr>
            <a:spLocks noChangeArrowheads="1"/>
          </p:cNvSpPr>
          <p:nvPr/>
        </p:nvSpPr>
        <p:spPr bwMode="auto">
          <a:xfrm>
            <a:off x="143509" y="3164024"/>
            <a:ext cx="695210" cy="323165"/>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en-US" sz="500" b="1" dirty="0">
                <a:solidFill>
                  <a:srgbClr val="FFFF00"/>
                </a:solidFill>
                <a:latin typeface="Arial" panose="020B0604020202020204" pitchFamily="34" charset="0"/>
                <a:ea typeface="Arial Unicode MS" pitchFamily="34" charset="-122"/>
                <a:cs typeface="Arial" panose="020B0604020202020204" pitchFamily="34" charset="0"/>
              </a:rPr>
              <a:t>Four-dimensional management</a:t>
            </a:r>
          </a:p>
        </p:txBody>
      </p:sp>
      <p:sp>
        <p:nvSpPr>
          <p:cNvPr id="10" name="矩形 110"/>
          <p:cNvSpPr>
            <a:spLocks noChangeArrowheads="1"/>
          </p:cNvSpPr>
          <p:nvPr/>
        </p:nvSpPr>
        <p:spPr bwMode="auto">
          <a:xfrm>
            <a:off x="143509" y="2320201"/>
            <a:ext cx="695209" cy="169277"/>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en-US" sz="500" b="1" dirty="0">
                <a:solidFill>
                  <a:srgbClr val="FFFF00"/>
                </a:solidFill>
                <a:latin typeface="Arial" panose="020B0604020202020204" pitchFamily="34" charset="0"/>
                <a:ea typeface="Arial Unicode MS" pitchFamily="34" charset="-122"/>
                <a:cs typeface="Arial" panose="020B0604020202020204" pitchFamily="34" charset="0"/>
              </a:rPr>
              <a:t>One goal </a:t>
            </a:r>
          </a:p>
        </p:txBody>
      </p:sp>
      <p:sp>
        <p:nvSpPr>
          <p:cNvPr id="11" name="矩形 110"/>
          <p:cNvSpPr>
            <a:spLocks noChangeArrowheads="1"/>
          </p:cNvSpPr>
          <p:nvPr/>
        </p:nvSpPr>
        <p:spPr bwMode="auto">
          <a:xfrm>
            <a:off x="912460" y="2320751"/>
            <a:ext cx="3659540" cy="307777"/>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1400" b="1" dirty="0">
                <a:solidFill>
                  <a:schemeClr val="bg1"/>
                </a:solidFill>
                <a:latin typeface="Arial" panose="020B0604020202020204" pitchFamily="34" charset="0"/>
                <a:ea typeface="Arial Unicode MS" pitchFamily="34" charset="-122"/>
                <a:cs typeface="Arial" panose="020B0604020202020204" pitchFamily="34" charset="0"/>
              </a:rPr>
              <a:t>Targeted poverty alleviation</a:t>
            </a:r>
          </a:p>
        </p:txBody>
      </p:sp>
      <p:sp>
        <p:nvSpPr>
          <p:cNvPr id="12" name="矩形 110"/>
          <p:cNvSpPr>
            <a:spLocks noChangeArrowheads="1"/>
          </p:cNvSpPr>
          <p:nvPr/>
        </p:nvSpPr>
        <p:spPr bwMode="auto">
          <a:xfrm>
            <a:off x="912460" y="3097579"/>
            <a:ext cx="870801" cy="507831"/>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900" b="1" dirty="0">
                <a:solidFill>
                  <a:schemeClr val="bg1"/>
                </a:solidFill>
                <a:latin typeface="Arial" panose="020B0604020202020204" pitchFamily="34" charset="0"/>
                <a:ea typeface="Arial Unicode MS" pitchFamily="34" charset="-122"/>
                <a:cs typeface="Arial" panose="020B0604020202020204" pitchFamily="34" charset="0"/>
              </a:rPr>
              <a:t>Precision management</a:t>
            </a:r>
          </a:p>
        </p:txBody>
      </p:sp>
      <p:sp>
        <p:nvSpPr>
          <p:cNvPr id="13" name="矩形 110"/>
          <p:cNvSpPr>
            <a:spLocks noChangeArrowheads="1"/>
          </p:cNvSpPr>
          <p:nvPr/>
        </p:nvSpPr>
        <p:spPr bwMode="auto">
          <a:xfrm>
            <a:off x="1817897" y="3097579"/>
            <a:ext cx="873577" cy="400110"/>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1000" b="1" dirty="0">
                <a:solidFill>
                  <a:schemeClr val="bg1"/>
                </a:solidFill>
                <a:latin typeface="Arial" panose="020B0604020202020204" pitchFamily="34" charset="0"/>
                <a:ea typeface="Arial Unicode MS" pitchFamily="34" charset="-122"/>
                <a:cs typeface="Arial" panose="020B0604020202020204" pitchFamily="34" charset="0"/>
              </a:rPr>
              <a:t>Precision recognition</a:t>
            </a:r>
          </a:p>
        </p:txBody>
      </p:sp>
      <p:sp>
        <p:nvSpPr>
          <p:cNvPr id="14" name="矩形 110"/>
          <p:cNvSpPr>
            <a:spLocks noChangeArrowheads="1"/>
          </p:cNvSpPr>
          <p:nvPr/>
        </p:nvSpPr>
        <p:spPr bwMode="auto">
          <a:xfrm>
            <a:off x="2755196" y="3097776"/>
            <a:ext cx="873577" cy="438582"/>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750" b="1" dirty="0">
                <a:solidFill>
                  <a:schemeClr val="bg1"/>
                </a:solidFill>
                <a:latin typeface="Arial" panose="020B0604020202020204" pitchFamily="34" charset="0"/>
                <a:ea typeface="Arial Unicode MS" pitchFamily="34" charset="-122"/>
                <a:cs typeface="Arial" panose="020B0604020202020204" pitchFamily="34" charset="0"/>
              </a:rPr>
              <a:t>Precision poverty alleviation</a:t>
            </a:r>
          </a:p>
        </p:txBody>
      </p:sp>
      <p:sp>
        <p:nvSpPr>
          <p:cNvPr id="15" name="矩形 110"/>
          <p:cNvSpPr>
            <a:spLocks noChangeArrowheads="1"/>
          </p:cNvSpPr>
          <p:nvPr/>
        </p:nvSpPr>
        <p:spPr bwMode="auto">
          <a:xfrm>
            <a:off x="3698423" y="3097776"/>
            <a:ext cx="873577" cy="400110"/>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1000" b="1">
                <a:solidFill>
                  <a:schemeClr val="bg1"/>
                </a:solidFill>
                <a:latin typeface="Arial" panose="020B0604020202020204" pitchFamily="34" charset="0"/>
                <a:ea typeface="Arial Unicode MS" pitchFamily="34" charset="-122"/>
                <a:cs typeface="Arial" panose="020B0604020202020204" pitchFamily="34" charset="0"/>
              </a:rPr>
              <a:t>Procession assistance</a:t>
            </a:r>
          </a:p>
        </p:txBody>
      </p:sp>
      <p:sp>
        <p:nvSpPr>
          <p:cNvPr id="16" name="矩形 110"/>
          <p:cNvSpPr>
            <a:spLocks noChangeArrowheads="1"/>
          </p:cNvSpPr>
          <p:nvPr/>
        </p:nvSpPr>
        <p:spPr bwMode="auto">
          <a:xfrm>
            <a:off x="912460" y="3868783"/>
            <a:ext cx="2716313" cy="369332"/>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900" b="1" dirty="0">
                <a:solidFill>
                  <a:schemeClr val="bg1"/>
                </a:solidFill>
                <a:latin typeface="Arial" panose="020B0604020202020204" pitchFamily="34" charset="0"/>
                <a:ea typeface="Arial Unicode MS" pitchFamily="34" charset="-122"/>
                <a:cs typeface="Arial" panose="020B0604020202020204" pitchFamily="34" charset="0"/>
              </a:rPr>
              <a:t>Poverty alleviation big data and cloud platforms</a:t>
            </a:r>
          </a:p>
        </p:txBody>
      </p:sp>
      <p:sp>
        <p:nvSpPr>
          <p:cNvPr id="17" name="Rectangle 34"/>
          <p:cNvSpPr/>
          <p:nvPr/>
        </p:nvSpPr>
        <p:spPr bwMode="auto">
          <a:xfrm>
            <a:off x="143509" y="4612714"/>
            <a:ext cx="1194545" cy="26329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Big data on poverty alleviation</a:t>
            </a:r>
          </a:p>
        </p:txBody>
      </p:sp>
      <p:sp>
        <p:nvSpPr>
          <p:cNvPr id="18" name="Rectangle 34"/>
          <p:cNvSpPr/>
          <p:nvPr/>
        </p:nvSpPr>
        <p:spPr bwMode="auto">
          <a:xfrm>
            <a:off x="1466653" y="4612713"/>
            <a:ext cx="900723" cy="26329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Big data on industries</a:t>
            </a:r>
          </a:p>
        </p:txBody>
      </p:sp>
      <p:sp>
        <p:nvSpPr>
          <p:cNvPr id="19" name="Rectangle 34"/>
          <p:cNvSpPr/>
          <p:nvPr/>
        </p:nvSpPr>
        <p:spPr bwMode="auto">
          <a:xfrm>
            <a:off x="2464596" y="4612713"/>
            <a:ext cx="1027284" cy="25437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Big data on communications</a:t>
            </a:r>
          </a:p>
        </p:txBody>
      </p:sp>
      <p:sp>
        <p:nvSpPr>
          <p:cNvPr id="20" name="Rectangle 34"/>
          <p:cNvSpPr/>
          <p:nvPr/>
        </p:nvSpPr>
        <p:spPr bwMode="auto">
          <a:xfrm>
            <a:off x="3622123" y="4612713"/>
            <a:ext cx="877869" cy="23949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Big data on business</a:t>
            </a:r>
          </a:p>
        </p:txBody>
      </p:sp>
      <p:sp>
        <p:nvSpPr>
          <p:cNvPr id="21" name="Rectangle 45"/>
          <p:cNvSpPr/>
          <p:nvPr>
            <p:custDataLst>
              <p:tags r:id="rId4"/>
            </p:custDataLst>
          </p:nvPr>
        </p:nvSpPr>
        <p:spPr bwMode="auto">
          <a:xfrm>
            <a:off x="1957790" y="4346599"/>
            <a:ext cx="1562814" cy="290377"/>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Cloud computing and </a:t>
            </a:r>
          </a:p>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big data technology</a:t>
            </a:r>
          </a:p>
        </p:txBody>
      </p:sp>
      <p:sp>
        <p:nvSpPr>
          <p:cNvPr id="22" name="矩形 21"/>
          <p:cNvSpPr/>
          <p:nvPr/>
        </p:nvSpPr>
        <p:spPr>
          <a:xfrm>
            <a:off x="143509" y="3868784"/>
            <a:ext cx="695210" cy="369331"/>
          </a:xfrm>
          <a:prstGeom prst="rect">
            <a:avLst/>
          </a:prstGeom>
          <a:solidFill>
            <a:srgbClr val="0086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00" b="1" dirty="0">
                <a:solidFill>
                  <a:srgbClr val="FFFF00"/>
                </a:solidFill>
                <a:latin typeface="Arial" panose="020B0604020202020204" pitchFamily="34" charset="0"/>
                <a:ea typeface="Arial Unicode MS" pitchFamily="34" charset="-122"/>
                <a:cs typeface="Arial" panose="020B0604020202020204" pitchFamily="34" charset="0"/>
              </a:rPr>
              <a:t>Six-layer management and control</a:t>
            </a:r>
          </a:p>
        </p:txBody>
      </p:sp>
      <p:sp>
        <p:nvSpPr>
          <p:cNvPr id="24" name="Rectangle 45"/>
          <p:cNvSpPr/>
          <p:nvPr>
            <p:custDataLst>
              <p:tags r:id="rId5"/>
            </p:custDataLst>
          </p:nvPr>
        </p:nvSpPr>
        <p:spPr bwMode="auto">
          <a:xfrm>
            <a:off x="2140575" y="3561195"/>
            <a:ext cx="1229241" cy="290377"/>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Multi-functional support</a:t>
            </a:r>
          </a:p>
        </p:txBody>
      </p:sp>
      <p:sp>
        <p:nvSpPr>
          <p:cNvPr id="25" name="Rectangle 45"/>
          <p:cNvSpPr/>
          <p:nvPr>
            <p:custDataLst>
              <p:tags r:id="rId6"/>
            </p:custDataLst>
          </p:nvPr>
        </p:nvSpPr>
        <p:spPr bwMode="auto">
          <a:xfrm>
            <a:off x="2076854" y="2807202"/>
            <a:ext cx="1229240" cy="290377"/>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800" dirty="0">
                <a:solidFill>
                  <a:schemeClr val="tx1"/>
                </a:solidFill>
                <a:latin typeface="Arial" panose="020B0604020202020204" pitchFamily="34" charset="0"/>
                <a:ea typeface="Arial Unicode MS" pitchFamily="34" charset="-122"/>
                <a:cs typeface="Arial" panose="020B0604020202020204" pitchFamily="34" charset="0"/>
              </a:rPr>
              <a:t>Multi-dimensional realization</a:t>
            </a:r>
          </a:p>
        </p:txBody>
      </p:sp>
      <p:sp>
        <p:nvSpPr>
          <p:cNvPr id="26" name="矩形 110"/>
          <p:cNvSpPr>
            <a:spLocks noChangeArrowheads="1"/>
          </p:cNvSpPr>
          <p:nvPr/>
        </p:nvSpPr>
        <p:spPr bwMode="auto">
          <a:xfrm>
            <a:off x="3698423" y="3868784"/>
            <a:ext cx="828077" cy="246221"/>
          </a:xfrm>
          <a:prstGeom prst="rect">
            <a:avLst/>
          </a:prstGeom>
          <a:solidFill>
            <a:srgbClr val="0086D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en-US" sz="1000" b="1" dirty="0">
                <a:solidFill>
                  <a:schemeClr val="bg1"/>
                </a:solidFill>
                <a:latin typeface="Arial" panose="020B0604020202020204" pitchFamily="34" charset="0"/>
                <a:ea typeface="Arial Unicode MS" pitchFamily="34" charset="-122"/>
                <a:cs typeface="Arial" panose="020B0604020202020204" pitchFamily="34" charset="0"/>
              </a:rPr>
              <a:t>APP</a:t>
            </a:r>
          </a:p>
        </p:txBody>
      </p:sp>
      <p:pic>
        <p:nvPicPr>
          <p:cNvPr id="29" name="图片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9834" y="2320202"/>
            <a:ext cx="4084470" cy="262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209008" y="1103714"/>
            <a:ext cx="8755605" cy="1015663"/>
          </a:xfrm>
          <a:prstGeom prst="rect">
            <a:avLst/>
          </a:prstGeom>
        </p:spPr>
        <p:txBody>
          <a:bodyPr wrap="square">
            <a:spAutoFit/>
          </a:bodyPr>
          <a:lstStyle/>
          <a:p>
            <a:pPr algn="just"/>
            <a:r>
              <a:rPr lang="en-US" sz="1200" dirty="0">
                <a:solidFill>
                  <a:schemeClr val="bg1"/>
                </a:solidFill>
                <a:latin typeface="Arial" panose="020B0604020202020204" pitchFamily="34" charset="0"/>
                <a:ea typeface="Arial Unicode MS" pitchFamily="34" charset="-122"/>
                <a:cs typeface="Arial" panose="020B0604020202020204" pitchFamily="34" charset="0"/>
              </a:rPr>
              <a:t>China Mobile Guangdong Branch has exerted its advantages in information technology to build a visualized, multi-layer and precisely managed big data cloud platform for poverty alleviation in Guangdong Province. Gathering data of 40 industries such as education, disabled federation and medical care, the platform is designed to provide targeted poverty alleviation information services with more than 1.6 million poverty-stricken households across the province. It is available for leaders at provincial and municipal levels, poverty relief units, 40,000 cadres stationed at villages and 320,000 assistance persons-in-charge</a:t>
            </a:r>
            <a:r>
              <a:rPr lang="en-US" sz="1200">
                <a:solidFill>
                  <a:schemeClr val="bg1"/>
                </a:solidFill>
                <a:latin typeface="Arial" panose="020B0604020202020204" pitchFamily="34" charset="0"/>
                <a:ea typeface="Arial Unicode MS" pitchFamily="34" charset="-122"/>
                <a:cs typeface="Arial" panose="020B0604020202020204" pitchFamily="34" charset="0"/>
              </a:rPr>
              <a:t>. </a:t>
            </a:r>
            <a:endParaRPr lang="zh-CN" altLang="en-US" sz="1200" dirty="0">
              <a:solidFill>
                <a:schemeClr val="bg1"/>
              </a:solidFill>
              <a:latin typeface="Arial" panose="020B0604020202020204" pitchFamily="34" charset="0"/>
              <a:ea typeface="Arial Unicode MS" pitchFamily="34" charset="-122"/>
              <a:cs typeface="Arial" panose="020B0604020202020204" pitchFamily="34" charset="0"/>
            </a:endParaRPr>
          </a:p>
        </p:txBody>
      </p:sp>
      <p:sp>
        <p:nvSpPr>
          <p:cNvPr id="31" name="矩形 30"/>
          <p:cNvSpPr/>
          <p:nvPr/>
        </p:nvSpPr>
        <p:spPr>
          <a:xfrm>
            <a:off x="209008" y="771550"/>
            <a:ext cx="6513322" cy="338554"/>
          </a:xfrm>
          <a:prstGeom prst="rect">
            <a:avLst/>
          </a:prstGeom>
        </p:spPr>
        <p:txBody>
          <a:bodyPr wrap="none">
            <a:spAutoFit/>
          </a:bodyPr>
          <a:lstStyle/>
          <a:p>
            <a:pPr>
              <a:buFont typeface="Wingdings" panose="05000000000000000000" pitchFamily="2" charset="2"/>
              <a:buChar char="u"/>
            </a:pPr>
            <a:r>
              <a:rPr lang="en-US" sz="1600" b="1" dirty="0">
                <a:solidFill>
                  <a:srgbClr val="FFFF00"/>
                </a:solidFill>
                <a:latin typeface="Arial" panose="020B0604020202020204" pitchFamily="34" charset="0"/>
                <a:ea typeface="Arial Unicode MS" pitchFamily="34" charset="-122"/>
                <a:cs typeface="Arial" panose="020B0604020202020204" pitchFamily="34" charset="0"/>
              </a:rPr>
              <a:t>Poverty alleviation big data and cloud platforms in Guangdong</a:t>
            </a:r>
          </a:p>
        </p:txBody>
      </p:sp>
    </p:spTree>
    <p:extLst>
      <p:ext uri="{BB962C8B-B14F-4D97-AF65-F5344CB8AC3E}">
        <p14:creationId xmlns:p14="http://schemas.microsoft.com/office/powerpoint/2010/main" val="398490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9231"/>
            <a:ext cx="1824538" cy="584775"/>
          </a:xfrm>
          <a:prstGeom prst="rect">
            <a:avLst/>
          </a:prstGeom>
        </p:spPr>
        <p:txBody>
          <a:bodyPr wrap="none">
            <a:spAutoFit/>
          </a:bodyPr>
          <a:lstStyle/>
          <a:p>
            <a:r>
              <a:rPr lang="en-US" sz="3200" dirty="0">
                <a:solidFill>
                  <a:schemeClr val="bg1"/>
                </a:solidFill>
                <a:latin typeface="Arial" pitchFamily="34" charset="0"/>
                <a:ea typeface="Arial Unicode MS" pitchFamily="34" charset="-122"/>
                <a:cs typeface="Arial" pitchFamily="34" charset="0"/>
              </a:rPr>
              <a:t>Contents</a:t>
            </a:r>
          </a:p>
        </p:txBody>
      </p:sp>
      <p:pic>
        <p:nvPicPr>
          <p:cNvPr id="14" name="图片 13"/>
          <p:cNvPicPr>
            <a:picLocks noChangeAspect="1"/>
          </p:cNvPicPr>
          <p:nvPr/>
        </p:nvPicPr>
        <p:blipFill>
          <a:blip r:embed="rId2" cstate="print"/>
          <a:stretch>
            <a:fillRect/>
          </a:stretch>
        </p:blipFill>
        <p:spPr>
          <a:xfrm>
            <a:off x="1043608" y="3541672"/>
            <a:ext cx="981541" cy="902286"/>
          </a:xfrm>
          <a:prstGeom prst="rect">
            <a:avLst/>
          </a:prstGeom>
        </p:spPr>
      </p:pic>
      <p:pic>
        <p:nvPicPr>
          <p:cNvPr id="15" name="图片 14"/>
          <p:cNvPicPr>
            <a:picLocks noChangeAspect="1"/>
          </p:cNvPicPr>
          <p:nvPr/>
        </p:nvPicPr>
        <p:blipFill>
          <a:blip r:embed="rId3" cstate="print"/>
          <a:stretch>
            <a:fillRect/>
          </a:stretch>
        </p:blipFill>
        <p:spPr>
          <a:xfrm>
            <a:off x="1043608" y="2334860"/>
            <a:ext cx="981541" cy="902286"/>
          </a:xfrm>
          <a:prstGeom prst="rect">
            <a:avLst/>
          </a:prstGeom>
        </p:spPr>
      </p:pic>
      <p:pic>
        <p:nvPicPr>
          <p:cNvPr id="16" name="图片 15"/>
          <p:cNvPicPr>
            <a:picLocks noChangeAspect="1"/>
          </p:cNvPicPr>
          <p:nvPr/>
        </p:nvPicPr>
        <p:blipFill>
          <a:blip r:embed="rId4" cstate="print"/>
          <a:stretch>
            <a:fillRect/>
          </a:stretch>
        </p:blipFill>
        <p:spPr>
          <a:xfrm>
            <a:off x="1043608" y="1142080"/>
            <a:ext cx="981541" cy="896190"/>
          </a:xfrm>
          <a:prstGeom prst="rect">
            <a:avLst/>
          </a:prstGeom>
        </p:spPr>
      </p:pic>
      <p:sp>
        <p:nvSpPr>
          <p:cNvPr id="19" name="矩形 18"/>
          <p:cNvSpPr/>
          <p:nvPr/>
        </p:nvSpPr>
        <p:spPr>
          <a:xfrm>
            <a:off x="2123728" y="1142080"/>
            <a:ext cx="6120680" cy="84273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itchFamily="34" charset="0"/>
              <a:ea typeface="微软雅黑" panose="020B0503020204020204" charset="-122"/>
              <a:cs typeface="Arial" pitchFamily="34" charset="0"/>
            </a:endParaRPr>
          </a:p>
        </p:txBody>
      </p:sp>
      <p:sp>
        <p:nvSpPr>
          <p:cNvPr id="20" name="矩形 19"/>
          <p:cNvSpPr/>
          <p:nvPr/>
        </p:nvSpPr>
        <p:spPr>
          <a:xfrm>
            <a:off x="2123728" y="2364635"/>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itchFamily="34" charset="0"/>
                <a:ea typeface="Arial Unicode MS" pitchFamily="34" charset="-122"/>
                <a:cs typeface="Arial" pitchFamily="34" charset="0"/>
              </a:rPr>
              <a:t>Deepen the construction, and improve the level of information facilities</a:t>
            </a:r>
          </a:p>
        </p:txBody>
      </p:sp>
      <p:sp>
        <p:nvSpPr>
          <p:cNvPr id="21" name="矩形 20"/>
          <p:cNvSpPr/>
          <p:nvPr/>
        </p:nvSpPr>
        <p:spPr>
          <a:xfrm>
            <a:off x="2123728" y="3571447"/>
            <a:ext cx="6120680" cy="84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latin typeface="Arial" pitchFamily="34" charset="0"/>
                <a:ea typeface="Arial Unicode MS" pitchFamily="34" charset="-122"/>
                <a:cs typeface="Arial" pitchFamily="34" charset="0"/>
              </a:rPr>
              <a:t>Stick </a:t>
            </a:r>
            <a:r>
              <a:rPr lang="en-US">
                <a:latin typeface="Arial" pitchFamily="34" charset="0"/>
                <a:ea typeface="Arial Unicode MS" pitchFamily="34" charset="-122"/>
                <a:cs typeface="Arial" pitchFamily="34" charset="0"/>
              </a:rPr>
              <a:t>to application</a:t>
            </a:r>
            <a:r>
              <a:rPr lang="en-US" dirty="0">
                <a:latin typeface="Arial" pitchFamily="34" charset="0"/>
                <a:ea typeface="Arial Unicode MS" pitchFamily="34" charset="-122"/>
                <a:cs typeface="Arial" pitchFamily="34" charset="0"/>
              </a:rPr>
              <a:t> orientation, and boost rural affluence of people and revitalization of industries</a:t>
            </a:r>
          </a:p>
        </p:txBody>
      </p:sp>
      <p:sp>
        <p:nvSpPr>
          <p:cNvPr id="9" name="矩形 8"/>
          <p:cNvSpPr/>
          <p:nvPr/>
        </p:nvSpPr>
        <p:spPr>
          <a:xfrm>
            <a:off x="2123728" y="1267010"/>
            <a:ext cx="6120680" cy="646331"/>
          </a:xfrm>
          <a:prstGeom prst="rect">
            <a:avLst/>
          </a:prstGeom>
        </p:spPr>
        <p:txBody>
          <a:bodyPr wrap="square">
            <a:spAutoFit/>
          </a:bodyPr>
          <a:lstStyle/>
          <a:p>
            <a:r>
              <a:rPr lang="en-US" dirty="0">
                <a:solidFill>
                  <a:schemeClr val="lt1"/>
                </a:solidFill>
                <a:latin typeface="Arial" pitchFamily="34" charset="0"/>
                <a:ea typeface="Arial Unicode MS" pitchFamily="34" charset="-122"/>
                <a:cs typeface="Arial" pitchFamily="34" charset="0"/>
              </a:rPr>
              <a:t>Focus on development differences, and strengthen the sense of accountability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31"/>
          <p:cNvGrpSpPr/>
          <p:nvPr/>
        </p:nvGrpSpPr>
        <p:grpSpPr bwMode="auto">
          <a:xfrm>
            <a:off x="5206045" y="1348228"/>
            <a:ext cx="2200275" cy="1038697"/>
            <a:chOff x="3913575" y="3356290"/>
            <a:chExt cx="1944236" cy="825044"/>
          </a:xfrm>
        </p:grpSpPr>
        <p:sp>
          <p:nvSpPr>
            <p:cNvPr id="67" name="文本框 37"/>
            <p:cNvSpPr txBox="1">
              <a:spLocks noChangeArrowheads="1"/>
            </p:cNvSpPr>
            <p:nvPr/>
          </p:nvSpPr>
          <p:spPr bwMode="auto">
            <a:xfrm>
              <a:off x="3979450" y="3356290"/>
              <a:ext cx="1620907" cy="317810"/>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1000" b="1" dirty="0">
                  <a:solidFill>
                    <a:srgbClr val="FFFFFF"/>
                  </a:solidFill>
                  <a:latin typeface="Arial" panose="020B0604020202020204" pitchFamily="34" charset="0"/>
                  <a:ea typeface="Arial Unicode MS" pitchFamily="34" charset="-122"/>
                  <a:cs typeface="Arial" panose="020B0604020202020204" pitchFamily="34" charset="0"/>
                </a:rPr>
                <a:t>Counterparts at municipal and county levels</a:t>
              </a:r>
            </a:p>
          </p:txBody>
        </p:sp>
        <p:sp>
          <p:nvSpPr>
            <p:cNvPr id="68" name="MH_SubTitle_1"/>
            <p:cNvSpPr txBox="1">
              <a:spLocks noChangeArrowheads="1"/>
            </p:cNvSpPr>
            <p:nvPr>
              <p:custDataLst>
                <p:tags r:id="rId5"/>
              </p:custDataLst>
            </p:nvPr>
          </p:nvSpPr>
          <p:spPr bwMode="auto">
            <a:xfrm>
              <a:off x="3913575" y="3707016"/>
              <a:ext cx="1944236" cy="47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800" dirty="0">
                  <a:solidFill>
                    <a:schemeClr val="bg1"/>
                  </a:solidFill>
                  <a:latin typeface="Arial" panose="020B0604020202020204" pitchFamily="34" charset="0"/>
                  <a:ea typeface="Arial Unicode MS" pitchFamily="34" charset="-122"/>
                  <a:cs typeface="Arial" panose="020B0604020202020204" pitchFamily="34" charset="0"/>
                </a:rPr>
                <a:t>Monitor and control the progress of poverty alleviation, implement various provincial and municipal poverty alleviation tasks, and execute projects. </a:t>
              </a:r>
            </a:p>
          </p:txBody>
        </p:sp>
      </p:grpSp>
      <p:grpSp>
        <p:nvGrpSpPr>
          <p:cNvPr id="71" name="组合 29"/>
          <p:cNvGrpSpPr/>
          <p:nvPr/>
        </p:nvGrpSpPr>
        <p:grpSpPr bwMode="auto">
          <a:xfrm>
            <a:off x="4788024" y="1488778"/>
            <a:ext cx="381898" cy="433576"/>
            <a:chOff x="5169598" y="4964558"/>
            <a:chExt cx="691243" cy="404459"/>
          </a:xfrm>
        </p:grpSpPr>
        <p:pic>
          <p:nvPicPr>
            <p:cNvPr id="72" name="Picture 112"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9598" y="4964558"/>
              <a:ext cx="253625"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5"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2884" y="5020070"/>
              <a:ext cx="253626"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8"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7216" y="4964560"/>
              <a:ext cx="253625"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任意多边形: 形状 82"/>
          <p:cNvSpPr/>
          <p:nvPr/>
        </p:nvSpPr>
        <p:spPr>
          <a:xfrm>
            <a:off x="1765300" y="2027907"/>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7368" tIns="49530" rIns="49530" bIns="49530" spcCol="1270" anchor="ctr"/>
          <a:lstStyle/>
          <a:p>
            <a:pPr defTabSz="1733550">
              <a:lnSpc>
                <a:spcPct val="90000"/>
              </a:lnSpc>
              <a:spcAft>
                <a:spcPct val="35000"/>
              </a:spcAft>
              <a:defRPr/>
            </a:pPr>
            <a:endParaRPr lang="zh-CN" altLang="en-US" sz="3900">
              <a:solidFill>
                <a:prstClr val="black">
                  <a:hueOff val="0"/>
                  <a:satOff val="0"/>
                  <a:lumOff val="0"/>
                  <a:alphaOff val="0"/>
                </a:prstClr>
              </a:solidFill>
              <a:latin typeface="Arial" panose="020B0604020202020204" pitchFamily="34" charset="0"/>
              <a:ea typeface="微软雅黑" panose="020B0503020204020204" charset="-122"/>
              <a:cs typeface="Arial" panose="020B0604020202020204" pitchFamily="34" charset="0"/>
            </a:endParaRPr>
          </a:p>
        </p:txBody>
      </p:sp>
      <p:sp>
        <p:nvSpPr>
          <p:cNvPr id="79" name="任意多边形: 形状 85"/>
          <p:cNvSpPr/>
          <p:nvPr/>
        </p:nvSpPr>
        <p:spPr>
          <a:xfrm>
            <a:off x="1765300" y="2811661"/>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7368" tIns="49530" rIns="49530" bIns="49530" spcCol="1270" anchor="ctr"/>
          <a:lstStyle/>
          <a:p>
            <a:pPr defTabSz="1733550">
              <a:lnSpc>
                <a:spcPct val="90000"/>
              </a:lnSpc>
              <a:spcAft>
                <a:spcPct val="35000"/>
              </a:spcAft>
              <a:defRPr/>
            </a:pPr>
            <a:endParaRPr lang="zh-CN" altLang="en-US" sz="3900">
              <a:solidFill>
                <a:prstClr val="black">
                  <a:hueOff val="0"/>
                  <a:satOff val="0"/>
                  <a:lumOff val="0"/>
                  <a:alphaOff val="0"/>
                </a:prstClr>
              </a:solidFill>
              <a:latin typeface="Arial" panose="020B0604020202020204" pitchFamily="34" charset="0"/>
              <a:ea typeface="微软雅黑" panose="020B0503020204020204" charset="-122"/>
              <a:cs typeface="Arial" panose="020B0604020202020204" pitchFamily="34" charset="0"/>
            </a:endParaRPr>
          </a:p>
        </p:txBody>
      </p:sp>
      <p:sp>
        <p:nvSpPr>
          <p:cNvPr id="80" name="任意多边形: 形状 88"/>
          <p:cNvSpPr/>
          <p:nvPr/>
        </p:nvSpPr>
        <p:spPr>
          <a:xfrm>
            <a:off x="2646363" y="3713832"/>
            <a:ext cx="1524000" cy="94615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7368" tIns="49530" rIns="49530" bIns="49530" spcCol="1270" anchor="ctr"/>
          <a:lstStyle/>
          <a:p>
            <a:pPr defTabSz="1733550">
              <a:lnSpc>
                <a:spcPct val="90000"/>
              </a:lnSpc>
              <a:spcAft>
                <a:spcPct val="35000"/>
              </a:spcAft>
              <a:defRPr/>
            </a:pPr>
            <a:endParaRPr lang="zh-CN" altLang="en-US" sz="3900">
              <a:solidFill>
                <a:prstClr val="black">
                  <a:hueOff val="0"/>
                  <a:satOff val="0"/>
                  <a:lumOff val="0"/>
                  <a:alphaOff val="0"/>
                </a:prstClr>
              </a:solidFill>
              <a:latin typeface="Arial" panose="020B0604020202020204" pitchFamily="34" charset="0"/>
              <a:ea typeface="微软雅黑" panose="020B0503020204020204" charset="-122"/>
              <a:cs typeface="Arial" panose="020B0604020202020204" pitchFamily="34" charset="0"/>
            </a:endParaRPr>
          </a:p>
        </p:txBody>
      </p:sp>
      <p:sp>
        <p:nvSpPr>
          <p:cNvPr id="81" name="直接连接符 80"/>
          <p:cNvSpPr/>
          <p:nvPr/>
        </p:nvSpPr>
        <p:spPr>
          <a:xfrm rot="5400000" flipH="1">
            <a:off x="1681163" y="3822626"/>
            <a:ext cx="539750" cy="336550"/>
          </a:xfrm>
          <a:prstGeom prst="line">
            <a:avLst/>
          </a:prstGeom>
          <a:ln>
            <a:prstDash val="lgDash"/>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2" name="直接连接符 81"/>
          <p:cNvSpPr/>
          <p:nvPr/>
        </p:nvSpPr>
        <p:spPr>
          <a:xfrm rot="5400000" flipH="1" flipV="1">
            <a:off x="6664325" y="3879776"/>
            <a:ext cx="476250" cy="317500"/>
          </a:xfrm>
          <a:prstGeom prst="line">
            <a:avLst/>
          </a:prstGeom>
          <a:ln>
            <a:prstDash val="lgDash"/>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4" name="文本框 83"/>
          <p:cNvSpPr txBox="1"/>
          <p:nvPr/>
        </p:nvSpPr>
        <p:spPr>
          <a:xfrm>
            <a:off x="3376613" y="4331122"/>
            <a:ext cx="1008062" cy="707886"/>
          </a:xfrm>
          <a:prstGeom prst="rect">
            <a:avLst/>
          </a:prstGeom>
          <a:noFill/>
        </p:spPr>
        <p:txBody>
          <a:bodyPr>
            <a:spAutoFit/>
          </a:bodyPr>
          <a:lstStyle/>
          <a:p>
            <a:pPr algn="ctr">
              <a:defRPr/>
            </a:pPr>
            <a:r>
              <a:rPr lang="en-US" sz="1000" b="1" dirty="0">
                <a:solidFill>
                  <a:schemeClr val="bg1"/>
                </a:solidFill>
                <a:latin typeface="Arial" panose="020B0604020202020204" pitchFamily="34" charset="0"/>
                <a:ea typeface="Arial Unicode MS" pitchFamily="34" charset="-122"/>
                <a:cs typeface="Arial" panose="020B0604020202020204" pitchFamily="34" charset="0"/>
              </a:rPr>
              <a:t>Smart Poverty Alleviation APP</a:t>
            </a:r>
          </a:p>
        </p:txBody>
      </p:sp>
      <p:pic>
        <p:nvPicPr>
          <p:cNvPr id="86" name="图片 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3869666"/>
            <a:ext cx="490029" cy="46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文本框 55"/>
          <p:cNvSpPr txBox="1">
            <a:spLocks noChangeArrowheads="1"/>
          </p:cNvSpPr>
          <p:nvPr/>
        </p:nvSpPr>
        <p:spPr bwMode="auto">
          <a:xfrm>
            <a:off x="4445000" y="4369098"/>
            <a:ext cx="1112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sz="1000" dirty="0">
                <a:solidFill>
                  <a:schemeClr val="bg1"/>
                </a:solidFill>
                <a:latin typeface="Arial" panose="020B0604020202020204" pitchFamily="34" charset="0"/>
                <a:ea typeface="Arial Unicode MS" pitchFamily="34" charset="-122"/>
                <a:cs typeface="Arial" panose="020B0604020202020204" pitchFamily="34" charset="0"/>
              </a:rPr>
              <a:t>Big data platform</a:t>
            </a:r>
          </a:p>
        </p:txBody>
      </p:sp>
      <p:grpSp>
        <p:nvGrpSpPr>
          <p:cNvPr id="89" name="组合 57"/>
          <p:cNvGrpSpPr/>
          <p:nvPr/>
        </p:nvGrpSpPr>
        <p:grpSpPr bwMode="auto">
          <a:xfrm>
            <a:off x="2119313" y="1400081"/>
            <a:ext cx="711325" cy="620713"/>
            <a:chOff x="9201177" y="1161361"/>
            <a:chExt cx="816921" cy="827078"/>
          </a:xfrm>
        </p:grpSpPr>
        <p:sp>
          <p:nvSpPr>
            <p:cNvPr id="92" name="Oval 141"/>
            <p:cNvSpPr>
              <a:spLocks noChangeArrowheads="1"/>
            </p:cNvSpPr>
            <p:nvPr/>
          </p:nvSpPr>
          <p:spPr bwMode="auto">
            <a:xfrm>
              <a:off x="9201177" y="1161361"/>
              <a:ext cx="816921" cy="827078"/>
            </a:xfrm>
            <a:prstGeom prst="ellipse">
              <a:avLst/>
            </a:prstGeom>
            <a:gradFill rotWithShape="1">
              <a:gsLst>
                <a:gs pos="0">
                  <a:srgbClr val="0D0D0D"/>
                </a:gs>
                <a:gs pos="81000">
                  <a:srgbClr val="7F7F7F"/>
                </a:gs>
                <a:gs pos="100000">
                  <a:srgbClr val="BFBFBF"/>
                </a:gs>
              </a:gsLst>
              <a:lin ang="16200000"/>
            </a:gradFill>
            <a:ln>
              <a:noFill/>
            </a:ln>
            <a:effectLst>
              <a:outerShdw blurRad="203200" dist="165100" dir="5400000" sx="100999" sy="100999" algn="t"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algn="ctr" defTabSz="685800">
                <a:defRPr/>
              </a:pPr>
              <a:endParaRPr lang="en-US" spc="-75" dirty="0">
                <a:ln w="18415" cmpd="sng">
                  <a:noFill/>
                  <a:prstDash val="solid"/>
                </a:ln>
                <a:solidFill>
                  <a:schemeClr val="bg1"/>
                </a:solidFill>
                <a:effectLst>
                  <a:innerShdw blurRad="114300">
                    <a:prstClr val="black"/>
                  </a:innerShdw>
                </a:effectLst>
                <a:latin typeface="Arial" panose="020B0604020202020204" pitchFamily="34" charset="0"/>
                <a:ea typeface="微软雅黑" panose="020B0503020204020204" charset="-122"/>
                <a:cs typeface="Arial" panose="020B0604020202020204" pitchFamily="34" charset="0"/>
              </a:endParaRPr>
            </a:p>
          </p:txBody>
        </p:sp>
        <p:pic>
          <p:nvPicPr>
            <p:cNvPr id="93" name="Picture 153" descr="peep7.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79187" y="1257308"/>
              <a:ext cx="455048" cy="62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文本框 37"/>
          <p:cNvSpPr txBox="1">
            <a:spLocks noChangeArrowheads="1"/>
          </p:cNvSpPr>
          <p:nvPr/>
        </p:nvSpPr>
        <p:spPr bwMode="auto">
          <a:xfrm>
            <a:off x="2746493" y="1286676"/>
            <a:ext cx="1609258" cy="400110"/>
          </a:xfrm>
          <a:prstGeom prst="rect">
            <a:avLst/>
          </a:prstGeom>
          <a:solidFill>
            <a:schemeClr val="accent2">
              <a:lumMod val="50000"/>
            </a:schemeClr>
          </a:solidFill>
          <a:ln>
            <a:noFill/>
          </a:ln>
        </p:spPr>
        <p:txBody>
          <a:bodyPr wrap="square">
            <a:spAutoFit/>
          </a:bodyPr>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1000" b="1" dirty="0">
                <a:solidFill>
                  <a:schemeClr val="bg1"/>
                </a:solidFill>
                <a:latin typeface="Arial" panose="020B0604020202020204" pitchFamily="34" charset="0"/>
                <a:ea typeface="Arial Unicode MS" pitchFamily="34" charset="-122"/>
                <a:cs typeface="Arial" panose="020B0604020202020204" pitchFamily="34" charset="0"/>
              </a:rPr>
              <a:t>Provincial and municipal leaders</a:t>
            </a:r>
          </a:p>
        </p:txBody>
      </p:sp>
      <p:sp>
        <p:nvSpPr>
          <p:cNvPr id="91" name="MH_SubTitle_1"/>
          <p:cNvSpPr txBox="1">
            <a:spLocks noChangeArrowheads="1"/>
          </p:cNvSpPr>
          <p:nvPr>
            <p:custDataLst>
              <p:tags r:id="rId1"/>
            </p:custDataLst>
          </p:nvPr>
        </p:nvSpPr>
        <p:spPr bwMode="auto">
          <a:xfrm>
            <a:off x="2747498" y="1792355"/>
            <a:ext cx="1731473" cy="59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defRPr>
                <a:solidFill>
                  <a:schemeClr val="tx1"/>
                </a:solidFill>
                <a:latin typeface="Calibri" panose="020F0502020204030204" charset="0"/>
                <a:ea typeface="宋体" panose="02010600030101010101" pitchFamily="2" charset="-122"/>
              </a:defRPr>
            </a:lvl1pPr>
            <a:lvl2pPr marL="742950" indent="-285750" defTabSz="685800">
              <a:defRPr>
                <a:solidFill>
                  <a:schemeClr val="tx1"/>
                </a:solidFill>
                <a:latin typeface="Calibri" panose="020F0502020204030204" charset="0"/>
                <a:ea typeface="宋体" panose="02010600030101010101" pitchFamily="2" charset="-122"/>
              </a:defRPr>
            </a:lvl2pPr>
            <a:lvl3pPr marL="1143000" indent="-228600" defTabSz="685800">
              <a:defRPr>
                <a:solidFill>
                  <a:schemeClr val="tx1"/>
                </a:solidFill>
                <a:latin typeface="Calibri" panose="020F0502020204030204" charset="0"/>
                <a:ea typeface="宋体" panose="02010600030101010101" pitchFamily="2" charset="-122"/>
              </a:defRPr>
            </a:lvl3pPr>
            <a:lvl4pPr marL="1600200" indent="-228600" defTabSz="685800">
              <a:defRPr>
                <a:solidFill>
                  <a:schemeClr val="tx1"/>
                </a:solidFill>
                <a:latin typeface="Calibri" panose="020F0502020204030204" charset="0"/>
                <a:ea typeface="宋体" panose="02010600030101010101" pitchFamily="2" charset="-122"/>
              </a:defRPr>
            </a:lvl4pPr>
            <a:lvl5pPr marL="2057400" indent="-228600" defTabSz="685800">
              <a:defRPr>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800" dirty="0">
                <a:solidFill>
                  <a:schemeClr val="bg1"/>
                </a:solidFill>
                <a:latin typeface="Arial" panose="020B0604020202020204" pitchFamily="34" charset="0"/>
                <a:ea typeface="Arial Unicode MS" pitchFamily="34" charset="-122"/>
                <a:cs typeface="Arial" panose="020B0604020202020204" pitchFamily="34" charset="0"/>
              </a:rPr>
              <a:t>Plan and control the overall situation of the poverty alleviation work, and decide and command the implementation and deployment of various tasks. </a:t>
            </a:r>
          </a:p>
        </p:txBody>
      </p:sp>
      <p:sp>
        <p:nvSpPr>
          <p:cNvPr id="95" name="文本框 94"/>
          <p:cNvSpPr txBox="1"/>
          <p:nvPr/>
        </p:nvSpPr>
        <p:spPr bwMode="auto">
          <a:xfrm>
            <a:off x="2406649" y="2525913"/>
            <a:ext cx="1720935" cy="400110"/>
          </a:xfrm>
          <a:prstGeom prst="rect">
            <a:avLst/>
          </a:prstGeom>
          <a:solidFill>
            <a:schemeClr val="tx2">
              <a:lumMod val="50000"/>
            </a:schemeClr>
          </a:solidFill>
        </p:spPr>
        <p:txBody>
          <a:bodyPr wrap="square">
            <a:spAutoFit/>
          </a:bodyPr>
          <a:lstStyle>
            <a:lvl1pPr>
              <a:defRPr sz="900">
                <a:solidFill>
                  <a:schemeClr val="tx1"/>
                </a:solidFill>
                <a:latin typeface="Times New Roman" panose="02020603050405020304" pitchFamily="18" charset="0"/>
                <a:ea typeface="宋体" panose="02010600030101010101" pitchFamily="2" charset="-122"/>
              </a:defRPr>
            </a:lvl1pPr>
            <a:lvl2pPr marL="742950" indent="-285750">
              <a:defRPr sz="900">
                <a:solidFill>
                  <a:schemeClr val="tx1"/>
                </a:solidFill>
                <a:latin typeface="Times New Roman" panose="02020603050405020304" pitchFamily="18" charset="0"/>
                <a:ea typeface="宋体" panose="02010600030101010101" pitchFamily="2" charset="-122"/>
              </a:defRPr>
            </a:lvl2pPr>
            <a:lvl3pPr marL="1143000" indent="-228600">
              <a:defRPr sz="900">
                <a:solidFill>
                  <a:schemeClr val="tx1"/>
                </a:solidFill>
                <a:latin typeface="Times New Roman" panose="02020603050405020304" pitchFamily="18" charset="0"/>
                <a:ea typeface="宋体" panose="02010600030101010101" pitchFamily="2" charset="-122"/>
              </a:defRPr>
            </a:lvl3pPr>
            <a:lvl4pPr marL="1600200" indent="-228600">
              <a:defRPr sz="900">
                <a:solidFill>
                  <a:schemeClr val="tx1"/>
                </a:solidFill>
                <a:latin typeface="Times New Roman" panose="02020603050405020304" pitchFamily="18" charset="0"/>
                <a:ea typeface="宋体" panose="02010600030101010101" pitchFamily="2" charset="-122"/>
              </a:defRPr>
            </a:lvl4pPr>
            <a:lvl5pPr marL="2057400" indent="-228600">
              <a:defRPr sz="9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9pPr>
          </a:lstStyle>
          <a:p>
            <a:pPr>
              <a:defRPr/>
            </a:pPr>
            <a:r>
              <a:rPr lang="en-US" sz="1000" b="1" dirty="0">
                <a:solidFill>
                  <a:schemeClr val="bg1"/>
                </a:solidFill>
                <a:latin typeface="Arial" panose="020B0604020202020204" pitchFamily="34" charset="0"/>
                <a:ea typeface="Arial Unicode MS" pitchFamily="34" charset="-122"/>
                <a:cs typeface="Arial" panose="020B0604020202020204" pitchFamily="34" charset="0"/>
              </a:rPr>
              <a:t>Grassroots poverty alleviation cadres</a:t>
            </a:r>
          </a:p>
        </p:txBody>
      </p:sp>
      <p:sp>
        <p:nvSpPr>
          <p:cNvPr id="96" name="MH_SubTitle_1"/>
          <p:cNvSpPr txBox="1">
            <a:spLocks noChangeArrowheads="1"/>
          </p:cNvSpPr>
          <p:nvPr>
            <p:custDataLst>
              <p:tags r:id="rId2"/>
            </p:custDataLst>
          </p:nvPr>
        </p:nvSpPr>
        <p:spPr bwMode="auto">
          <a:xfrm>
            <a:off x="2240497" y="2946599"/>
            <a:ext cx="1929866" cy="94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800" dirty="0">
                <a:solidFill>
                  <a:schemeClr val="bg1"/>
                </a:solidFill>
                <a:latin typeface="Arial" panose="020B0604020202020204" pitchFamily="34" charset="0"/>
                <a:ea typeface="Arial Unicode MS" pitchFamily="34" charset="-122"/>
                <a:cs typeface="Arial" panose="020B0604020202020204" pitchFamily="34" charset="0"/>
              </a:rPr>
              <a:t>Poverty alleviation teams can learn about the cause of poverty and the needs of poverty relief through platforms, and give assistance so as to achieve poverty alleviation targets. </a:t>
            </a:r>
          </a:p>
          <a:p>
            <a:pPr algn="just" eaLnBrk="1" hangingPunct="1"/>
            <a:endParaRPr lang="en-US" altLang="zh-CN" sz="800" dirty="0">
              <a:solidFill>
                <a:schemeClr val="bg1"/>
              </a:solidFill>
              <a:latin typeface="Arial" panose="020B0604020202020204" pitchFamily="34" charset="0"/>
              <a:ea typeface="Arial Unicode MS" pitchFamily="34" charset="-122"/>
              <a:cs typeface="Arial" panose="020B0604020202020204" pitchFamily="34" charset="0"/>
            </a:endParaRPr>
          </a:p>
        </p:txBody>
      </p:sp>
      <p:sp>
        <p:nvSpPr>
          <p:cNvPr id="97" name="KSO_Shape"/>
          <p:cNvSpPr/>
          <p:nvPr/>
        </p:nvSpPr>
        <p:spPr bwMode="auto">
          <a:xfrm>
            <a:off x="1990725" y="2496890"/>
            <a:ext cx="369888" cy="411162"/>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296DB"/>
          </a:solidFill>
          <a:ln w="9525">
            <a:noFill/>
            <a:round/>
          </a:ln>
        </p:spPr>
        <p:txBody>
          <a:bodyPr anchor="ctr"/>
          <a:lstStyle/>
          <a:p>
            <a:pPr defTabSz="685800" eaLnBrk="1" fontAlgn="auto" hangingPunct="1">
              <a:spcBef>
                <a:spcPts val="0"/>
              </a:spcBef>
              <a:spcAft>
                <a:spcPts val="0"/>
              </a:spcAft>
              <a:defRPr/>
            </a:pPr>
            <a:endParaRPr lang="zh-CN" altLang="en-US" sz="1350" kern="0" dirty="0">
              <a:solidFill>
                <a:schemeClr val="bg1"/>
              </a:solidFill>
              <a:latin typeface="Arial" panose="020B0604020202020204" pitchFamily="34" charset="0"/>
              <a:cs typeface="Arial" panose="020B0604020202020204" pitchFamily="34" charset="0"/>
            </a:endParaRPr>
          </a:p>
        </p:txBody>
      </p:sp>
      <p:sp>
        <p:nvSpPr>
          <p:cNvPr id="98" name="KSO_Shape"/>
          <p:cNvSpPr/>
          <p:nvPr/>
        </p:nvSpPr>
        <p:spPr bwMode="auto">
          <a:xfrm>
            <a:off x="179388" y="2517776"/>
            <a:ext cx="369887" cy="411162"/>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3"/>
          </a:solidFill>
          <a:ln w="9525">
            <a:noFill/>
            <a:round/>
          </a:ln>
        </p:spPr>
        <p:txBody>
          <a:bodyPr anchor="ctr"/>
          <a:lstStyle/>
          <a:p>
            <a:pPr defTabSz="685800" eaLnBrk="1" fontAlgn="auto" hangingPunct="1">
              <a:spcBef>
                <a:spcPts val="0"/>
              </a:spcBef>
              <a:spcAft>
                <a:spcPts val="0"/>
              </a:spcAft>
              <a:defRPr/>
            </a:pPr>
            <a:endParaRPr lang="zh-CN" altLang="en-US" sz="1350" kern="0" dirty="0">
              <a:solidFill>
                <a:srgbClr val="4472C4">
                  <a:lumMod val="75000"/>
                </a:srgbClr>
              </a:solidFill>
              <a:latin typeface="Arial" panose="020B0604020202020204" pitchFamily="34" charset="0"/>
              <a:cs typeface="Arial" panose="020B0604020202020204" pitchFamily="34" charset="0"/>
            </a:endParaRPr>
          </a:p>
        </p:txBody>
      </p:sp>
      <p:sp>
        <p:nvSpPr>
          <p:cNvPr id="99" name="矩形 67"/>
          <p:cNvSpPr>
            <a:spLocks noChangeArrowheads="1"/>
          </p:cNvSpPr>
          <p:nvPr/>
        </p:nvSpPr>
        <p:spPr bwMode="auto">
          <a:xfrm>
            <a:off x="382588" y="2946599"/>
            <a:ext cx="1568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900" dirty="0">
                <a:solidFill>
                  <a:schemeClr val="bg1"/>
                </a:solidFill>
                <a:latin typeface="Arial" panose="020B0604020202020204" pitchFamily="34" charset="0"/>
                <a:ea typeface="Arial Unicode MS" pitchFamily="34" charset="-122"/>
                <a:cs typeface="Arial" panose="020B0604020202020204" pitchFamily="34" charset="0"/>
              </a:rPr>
              <a:t>Develop featured agriculture, and obtain poverty alleviation services through poverty relief e-commerce platforms and preferential policies. </a:t>
            </a:r>
          </a:p>
        </p:txBody>
      </p:sp>
      <p:sp>
        <p:nvSpPr>
          <p:cNvPr id="100" name="矩形 99"/>
          <p:cNvSpPr/>
          <p:nvPr/>
        </p:nvSpPr>
        <p:spPr bwMode="auto">
          <a:xfrm>
            <a:off x="558800" y="2508449"/>
            <a:ext cx="1181100" cy="363537"/>
          </a:xfrm>
          <a:prstGeom prst="rect">
            <a:avLst/>
          </a:prstGeom>
          <a:solidFill>
            <a:schemeClr val="tx2">
              <a:lumMod val="50000"/>
            </a:schemeClr>
          </a:solidFill>
          <a:ln>
            <a:noFill/>
          </a:ln>
        </p:spPr>
        <p:txBody>
          <a:bodyPr anchor="ctr"/>
          <a:lstStyle/>
          <a:p>
            <a:pPr algn="ctr">
              <a:defRPr/>
            </a:pPr>
            <a:r>
              <a:rPr lang="en-US" sz="1200" b="1" dirty="0">
                <a:solidFill>
                  <a:prstClr val="white"/>
                </a:solidFill>
                <a:latin typeface="Arial" panose="020B0604020202020204" pitchFamily="34" charset="0"/>
                <a:ea typeface="Arial Unicode MS" pitchFamily="34" charset="-122"/>
                <a:cs typeface="Arial" panose="020B0604020202020204" pitchFamily="34" charset="0"/>
                <a:sym typeface="微软雅黑" panose="020B0503020204020204" charset="-122"/>
              </a:rPr>
              <a:t>Poor objects</a:t>
            </a:r>
          </a:p>
        </p:txBody>
      </p:sp>
      <p:pic>
        <p:nvPicPr>
          <p:cNvPr id="102" name="图片 71"/>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8871" r="88710">
                        <a14:foregroundMark x1="44355" y1="21154" x2="55645" y2="78846"/>
                        <a14:foregroundMark x1="58065" y1="28846" x2="32258" y2="75962"/>
                      </a14:backgroundRemoval>
                    </a14:imgEffect>
                  </a14:imgLayer>
                </a14:imgProps>
              </a:ext>
              <a:ext uri="{28A0092B-C50C-407E-A947-70E740481C1C}">
                <a14:useLocalDpi xmlns:a14="http://schemas.microsoft.com/office/drawing/2010/main" val="0"/>
              </a:ext>
            </a:extLst>
          </a:blip>
          <a:srcRect/>
          <a:stretch>
            <a:fillRect/>
          </a:stretch>
        </p:blipFill>
        <p:spPr bwMode="auto">
          <a:xfrm>
            <a:off x="2492375" y="3891894"/>
            <a:ext cx="514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文本框 102"/>
          <p:cNvSpPr txBox="1"/>
          <p:nvPr/>
        </p:nvSpPr>
        <p:spPr>
          <a:xfrm>
            <a:off x="2279650" y="4331122"/>
            <a:ext cx="1008063" cy="415498"/>
          </a:xfrm>
          <a:prstGeom prst="rect">
            <a:avLst/>
          </a:prstGeom>
          <a:noFill/>
        </p:spPr>
        <p:txBody>
          <a:bodyPr>
            <a:spAutoFit/>
          </a:bodyPr>
          <a:lstStyle/>
          <a:p>
            <a:pPr algn="ctr">
              <a:defRPr/>
            </a:pPr>
            <a:r>
              <a:rPr lang="en-US" sz="1000" b="1" dirty="0" err="1">
                <a:solidFill>
                  <a:schemeClr val="bg1"/>
                </a:solidFill>
                <a:latin typeface="Arial" panose="020B0604020202020204" pitchFamily="34" charset="0"/>
                <a:ea typeface="Arial Unicode MS" pitchFamily="34" charset="-122"/>
                <a:cs typeface="Arial" panose="020B0604020202020204" pitchFamily="34" charset="0"/>
              </a:rPr>
              <a:t>Lingnan</a:t>
            </a:r>
            <a:r>
              <a:rPr lang="en-US" sz="1000" b="1" dirty="0">
                <a:solidFill>
                  <a:schemeClr val="bg1"/>
                </a:solidFill>
                <a:latin typeface="Arial" panose="020B0604020202020204" pitchFamily="34" charset="0"/>
                <a:ea typeface="Arial Unicode MS" pitchFamily="34" charset="-122"/>
                <a:cs typeface="Arial" panose="020B0604020202020204" pitchFamily="34" charset="0"/>
              </a:rPr>
              <a:t> Life APP</a:t>
            </a:r>
          </a:p>
        </p:txBody>
      </p:sp>
      <p:pic>
        <p:nvPicPr>
          <p:cNvPr id="107" name="图片 7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0182" y="3891897"/>
            <a:ext cx="512399" cy="45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文本框 77"/>
          <p:cNvSpPr txBox="1">
            <a:spLocks noChangeArrowheads="1"/>
          </p:cNvSpPr>
          <p:nvPr/>
        </p:nvSpPr>
        <p:spPr bwMode="auto">
          <a:xfrm>
            <a:off x="5436096" y="4369098"/>
            <a:ext cx="1163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sz="1000" dirty="0">
                <a:solidFill>
                  <a:schemeClr val="bg1"/>
                </a:solidFill>
                <a:latin typeface="Arial" panose="020B0604020202020204" pitchFamily="34" charset="0"/>
                <a:ea typeface="Arial Unicode MS" pitchFamily="34" charset="-122"/>
                <a:cs typeface="Arial" panose="020B0604020202020204" pitchFamily="34" charset="0"/>
              </a:rPr>
              <a:t>Cloud video conference platform</a:t>
            </a:r>
          </a:p>
        </p:txBody>
      </p:sp>
      <p:sp>
        <p:nvSpPr>
          <p:cNvPr id="110" name="文本框 37"/>
          <p:cNvSpPr txBox="1">
            <a:spLocks noChangeArrowheads="1"/>
          </p:cNvSpPr>
          <p:nvPr/>
        </p:nvSpPr>
        <p:spPr bwMode="auto">
          <a:xfrm>
            <a:off x="4928146" y="2475232"/>
            <a:ext cx="1671587" cy="461665"/>
          </a:xfrm>
          <a:prstGeom prst="rect">
            <a:avLst/>
          </a:prstGeom>
          <a:solidFill>
            <a:schemeClr val="tx2">
              <a:lumMod val="50000"/>
            </a:schemeClr>
          </a:solidFill>
          <a:ln>
            <a:noFill/>
          </a:ln>
        </p:spPr>
        <p:txBody>
          <a:bodyPr wrap="square">
            <a:spAutoFit/>
          </a:bodyPr>
          <a:lstStyle>
            <a:lvl1pPr>
              <a:defRPr sz="900">
                <a:solidFill>
                  <a:schemeClr val="tx1"/>
                </a:solidFill>
                <a:latin typeface="Times New Roman" panose="02020603050405020304" pitchFamily="18" charset="0"/>
                <a:ea typeface="宋体" panose="02010600030101010101" pitchFamily="2" charset="-122"/>
              </a:defRPr>
            </a:lvl1pPr>
            <a:lvl2pPr marL="742950" indent="-285750">
              <a:defRPr sz="900">
                <a:solidFill>
                  <a:schemeClr val="tx1"/>
                </a:solidFill>
                <a:latin typeface="Times New Roman" panose="02020603050405020304" pitchFamily="18" charset="0"/>
                <a:ea typeface="宋体" panose="02010600030101010101" pitchFamily="2" charset="-122"/>
              </a:defRPr>
            </a:lvl2pPr>
            <a:lvl3pPr marL="1143000" indent="-228600">
              <a:defRPr sz="900">
                <a:solidFill>
                  <a:schemeClr val="tx1"/>
                </a:solidFill>
                <a:latin typeface="Times New Roman" panose="02020603050405020304" pitchFamily="18" charset="0"/>
                <a:ea typeface="宋体" panose="02010600030101010101" pitchFamily="2" charset="-122"/>
              </a:defRPr>
            </a:lvl3pPr>
            <a:lvl4pPr marL="1600200" indent="-228600">
              <a:defRPr sz="900">
                <a:solidFill>
                  <a:schemeClr val="tx1"/>
                </a:solidFill>
                <a:latin typeface="Times New Roman" panose="02020603050405020304" pitchFamily="18" charset="0"/>
                <a:ea typeface="宋体" panose="02010600030101010101" pitchFamily="2" charset="-122"/>
              </a:defRPr>
            </a:lvl4pPr>
            <a:lvl5pPr marL="2057400" indent="-228600">
              <a:defRPr sz="9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9pPr>
          </a:lstStyle>
          <a:p>
            <a:pPr>
              <a:defRPr/>
            </a:pPr>
            <a:r>
              <a:rPr lang="en-US" sz="1200" b="1" dirty="0">
                <a:solidFill>
                  <a:schemeClr val="bg1"/>
                </a:solidFill>
                <a:latin typeface="Arial" panose="020B0604020202020204" pitchFamily="34" charset="0"/>
                <a:ea typeface="Arial Unicode MS" pitchFamily="34" charset="-122"/>
                <a:cs typeface="Arial" panose="020B0604020202020204" pitchFamily="34" charset="0"/>
              </a:rPr>
              <a:t>Assistance persons-in-charge</a:t>
            </a:r>
          </a:p>
        </p:txBody>
      </p:sp>
      <p:sp>
        <p:nvSpPr>
          <p:cNvPr id="111" name="MH_SubTitle_1"/>
          <p:cNvSpPr txBox="1">
            <a:spLocks noChangeArrowheads="1"/>
          </p:cNvSpPr>
          <p:nvPr>
            <p:custDataLst>
              <p:tags r:id="rId3"/>
            </p:custDataLst>
          </p:nvPr>
        </p:nvSpPr>
        <p:spPr bwMode="auto">
          <a:xfrm>
            <a:off x="4787953" y="2880739"/>
            <a:ext cx="1944287" cy="8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800" dirty="0">
                <a:solidFill>
                  <a:schemeClr val="bg1"/>
                </a:solidFill>
                <a:latin typeface="Arial" panose="020B0604020202020204" pitchFamily="34" charset="0"/>
                <a:ea typeface="Arial Unicode MS" pitchFamily="34" charset="-122"/>
                <a:cs typeface="Arial" panose="020B0604020202020204" pitchFamily="34" charset="0"/>
              </a:rPr>
              <a:t>Understand the poverty alleviation course and situation of assistance objects through the supervision over various assistance projects and capital implementation on the platform. </a:t>
            </a:r>
          </a:p>
        </p:txBody>
      </p:sp>
      <p:grpSp>
        <p:nvGrpSpPr>
          <p:cNvPr id="112" name="组合 29"/>
          <p:cNvGrpSpPr/>
          <p:nvPr/>
        </p:nvGrpSpPr>
        <p:grpSpPr bwMode="auto">
          <a:xfrm>
            <a:off x="4575174" y="2462412"/>
            <a:ext cx="284860" cy="466525"/>
            <a:chOff x="5169598" y="4964561"/>
            <a:chExt cx="539288" cy="598814"/>
          </a:xfrm>
        </p:grpSpPr>
        <p:pic>
          <p:nvPicPr>
            <p:cNvPr id="113" name="Picture 112" descr="peep7.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9598" y="5029579"/>
              <a:ext cx="253626"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5" descr="peep7.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72884" y="5214428"/>
              <a:ext cx="253626"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8" descr="peep7.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55260" y="4964561"/>
              <a:ext cx="253626"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文本框 37"/>
          <p:cNvSpPr txBox="1">
            <a:spLocks noChangeArrowheads="1"/>
          </p:cNvSpPr>
          <p:nvPr/>
        </p:nvSpPr>
        <p:spPr bwMode="auto">
          <a:xfrm>
            <a:off x="7381875" y="2516386"/>
            <a:ext cx="1465263" cy="276999"/>
          </a:xfrm>
          <a:prstGeom prst="rect">
            <a:avLst/>
          </a:prstGeom>
          <a:solidFill>
            <a:schemeClr val="tx2">
              <a:lumMod val="50000"/>
            </a:schemeClr>
          </a:solidFill>
          <a:ln>
            <a:noFill/>
          </a:ln>
        </p:spPr>
        <p:txBody>
          <a:bodyPr>
            <a:spAutoFit/>
          </a:bodyPr>
          <a:lstStyle>
            <a:lvl1pPr>
              <a:defRPr sz="900">
                <a:solidFill>
                  <a:schemeClr val="tx1"/>
                </a:solidFill>
                <a:latin typeface="Times New Roman" panose="02020603050405020304" pitchFamily="18" charset="0"/>
                <a:ea typeface="宋体" panose="02010600030101010101" pitchFamily="2" charset="-122"/>
              </a:defRPr>
            </a:lvl1pPr>
            <a:lvl2pPr marL="742950" indent="-285750">
              <a:defRPr sz="900">
                <a:solidFill>
                  <a:schemeClr val="tx1"/>
                </a:solidFill>
                <a:latin typeface="Times New Roman" panose="02020603050405020304" pitchFamily="18" charset="0"/>
                <a:ea typeface="宋体" panose="02010600030101010101" pitchFamily="2" charset="-122"/>
              </a:defRPr>
            </a:lvl2pPr>
            <a:lvl3pPr marL="1143000" indent="-228600">
              <a:defRPr sz="900">
                <a:solidFill>
                  <a:schemeClr val="tx1"/>
                </a:solidFill>
                <a:latin typeface="Times New Roman" panose="02020603050405020304" pitchFamily="18" charset="0"/>
                <a:ea typeface="宋体" panose="02010600030101010101" pitchFamily="2" charset="-122"/>
              </a:defRPr>
            </a:lvl3pPr>
            <a:lvl4pPr marL="1600200" indent="-228600">
              <a:defRPr sz="900">
                <a:solidFill>
                  <a:schemeClr val="tx1"/>
                </a:solidFill>
                <a:latin typeface="Times New Roman" panose="02020603050405020304" pitchFamily="18" charset="0"/>
                <a:ea typeface="宋体" panose="02010600030101010101" pitchFamily="2" charset="-122"/>
              </a:defRPr>
            </a:lvl4pPr>
            <a:lvl5pPr marL="2057400" indent="-228600">
              <a:defRPr sz="9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900">
                <a:solidFill>
                  <a:schemeClr val="tx1"/>
                </a:solidFill>
                <a:latin typeface="Times New Roman" panose="02020603050405020304" pitchFamily="18" charset="0"/>
                <a:ea typeface="宋体" panose="02010600030101010101" pitchFamily="2" charset="-122"/>
              </a:defRPr>
            </a:lvl9pPr>
          </a:lstStyle>
          <a:p>
            <a:pPr>
              <a:defRPr/>
            </a:pPr>
            <a:r>
              <a:rPr lang="en-US" sz="1200" b="1" dirty="0">
                <a:solidFill>
                  <a:schemeClr val="bg1"/>
                </a:solidFill>
                <a:latin typeface="Arial" panose="020B0604020202020204" pitchFamily="34" charset="0"/>
                <a:ea typeface="Arial Unicode MS" pitchFamily="34" charset="-122"/>
                <a:cs typeface="Arial" panose="020B0604020202020204" pitchFamily="34" charset="0"/>
              </a:rPr>
              <a:t> Social groups</a:t>
            </a:r>
          </a:p>
        </p:txBody>
      </p:sp>
      <p:sp>
        <p:nvSpPr>
          <p:cNvPr id="118" name="MH_SubTitle_1"/>
          <p:cNvSpPr txBox="1">
            <a:spLocks noChangeArrowheads="1"/>
          </p:cNvSpPr>
          <p:nvPr>
            <p:custDataLst>
              <p:tags r:id="rId4"/>
            </p:custDataLst>
          </p:nvPr>
        </p:nvSpPr>
        <p:spPr bwMode="auto">
          <a:xfrm>
            <a:off x="7522716" y="2907522"/>
            <a:ext cx="1225748" cy="9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en-US" sz="800" dirty="0">
                <a:solidFill>
                  <a:schemeClr val="bg1"/>
                </a:solidFill>
                <a:latin typeface="Arial" panose="020B0604020202020204" pitchFamily="34" charset="0"/>
                <a:ea typeface="Arial Unicode MS" pitchFamily="34" charset="-122"/>
                <a:cs typeface="Arial" panose="020B0604020202020204" pitchFamily="34" charset="0"/>
              </a:rPr>
              <a:t>Purchase featured agricultural products through poverty alleviation e-commerce platforms, and support network-based poverty alleviation</a:t>
            </a:r>
          </a:p>
        </p:txBody>
      </p:sp>
      <p:grpSp>
        <p:nvGrpSpPr>
          <p:cNvPr id="119" name="组合 29"/>
          <p:cNvGrpSpPr/>
          <p:nvPr/>
        </p:nvGrpSpPr>
        <p:grpSpPr bwMode="auto">
          <a:xfrm>
            <a:off x="7038975" y="2496890"/>
            <a:ext cx="339725" cy="439734"/>
            <a:chOff x="5169598" y="4964558"/>
            <a:chExt cx="691243" cy="425535"/>
          </a:xfrm>
        </p:grpSpPr>
        <p:pic>
          <p:nvPicPr>
            <p:cNvPr id="120" name="Picture 112"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9598" y="4964558"/>
              <a:ext cx="253625"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15"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2884" y="5041146"/>
              <a:ext cx="253625"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18" descr="peep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7216" y="4964560"/>
              <a:ext cx="253625" cy="3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0" name="矩形 129"/>
          <p:cNvSpPr/>
          <p:nvPr/>
        </p:nvSpPr>
        <p:spPr>
          <a:xfrm>
            <a:off x="179388" y="0"/>
            <a:ext cx="6696744"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3.1 Serve the government’s targeted poverty alleviation with network technology</a:t>
            </a:r>
          </a:p>
        </p:txBody>
      </p:sp>
      <p:pic>
        <p:nvPicPr>
          <p:cNvPr id="61" name="图片 71"/>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8871" r="88710">
                        <a14:foregroundMark x1="44355" y1="21154" x2="55645" y2="78846"/>
                        <a14:foregroundMark x1="58065" y1="28846" x2="32258" y2="75962"/>
                      </a14:backgroundRemoval>
                    </a14:imgEffect>
                  </a14:imgLayer>
                </a14:imgProps>
              </a:ext>
              <a:ext uri="{28A0092B-C50C-407E-A947-70E740481C1C}">
                <a14:useLocalDpi xmlns:a14="http://schemas.microsoft.com/office/drawing/2010/main" val="0"/>
              </a:ext>
            </a:extLst>
          </a:blip>
          <a:srcRect/>
          <a:stretch>
            <a:fillRect/>
          </a:stretch>
        </p:blipFill>
        <p:spPr bwMode="auto">
          <a:xfrm>
            <a:off x="3613235" y="3865042"/>
            <a:ext cx="514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加号 1"/>
          <p:cNvSpPr/>
          <p:nvPr/>
        </p:nvSpPr>
        <p:spPr>
          <a:xfrm>
            <a:off x="1962833" y="3105934"/>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3" name="加号 62"/>
          <p:cNvSpPr/>
          <p:nvPr/>
        </p:nvSpPr>
        <p:spPr>
          <a:xfrm>
            <a:off x="4180592" y="3143359"/>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5" name="加号 64"/>
          <p:cNvSpPr/>
          <p:nvPr/>
        </p:nvSpPr>
        <p:spPr>
          <a:xfrm>
            <a:off x="6764644" y="3090623"/>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5" name="加号 74"/>
          <p:cNvSpPr/>
          <p:nvPr/>
        </p:nvSpPr>
        <p:spPr>
          <a:xfrm>
            <a:off x="2274313" y="2025300"/>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6" name="加号 75"/>
          <p:cNvSpPr/>
          <p:nvPr/>
        </p:nvSpPr>
        <p:spPr>
          <a:xfrm>
            <a:off x="4795237" y="1956713"/>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77" name="加号 76"/>
          <p:cNvSpPr/>
          <p:nvPr/>
        </p:nvSpPr>
        <p:spPr>
          <a:xfrm>
            <a:off x="3130541" y="3938885"/>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3" name="加号 82"/>
          <p:cNvSpPr/>
          <p:nvPr/>
        </p:nvSpPr>
        <p:spPr>
          <a:xfrm>
            <a:off x="4209516" y="3938885"/>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1" name="加号 100"/>
          <p:cNvSpPr/>
          <p:nvPr/>
        </p:nvSpPr>
        <p:spPr>
          <a:xfrm>
            <a:off x="5298802" y="3938885"/>
            <a:ext cx="350317" cy="430213"/>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矩形 55"/>
          <p:cNvSpPr/>
          <p:nvPr/>
        </p:nvSpPr>
        <p:spPr>
          <a:xfrm>
            <a:off x="204501" y="770695"/>
            <a:ext cx="6091732" cy="338554"/>
          </a:xfrm>
          <a:prstGeom prst="rect">
            <a:avLst/>
          </a:prstGeom>
        </p:spPr>
        <p:txBody>
          <a:bodyPr wrap="none">
            <a:spAutoFit/>
          </a:bodyPr>
          <a:lstStyle/>
          <a:p>
            <a:pPr>
              <a:buFont typeface="Wingdings" panose="05000000000000000000" pitchFamily="2" charset="2"/>
              <a:buChar char="u"/>
            </a:pPr>
            <a:r>
              <a:rPr lang="en-US" sz="1600" b="1" dirty="0">
                <a:solidFill>
                  <a:srgbClr val="FFFF00"/>
                </a:solidFill>
                <a:latin typeface="Arial" panose="020B0604020202020204" pitchFamily="34" charset="0"/>
                <a:ea typeface="Arial Unicode MS" pitchFamily="34" charset="-122"/>
                <a:cs typeface="Arial" panose="020B0604020202020204" pitchFamily="34" charset="0"/>
              </a:rPr>
              <a:t>Poverty alleviation big data cloud platforms in Guangdong</a:t>
            </a:r>
          </a:p>
        </p:txBody>
      </p:sp>
    </p:spTree>
    <p:extLst>
      <p:ext uri="{BB962C8B-B14F-4D97-AF65-F5344CB8AC3E}">
        <p14:creationId xmlns:p14="http://schemas.microsoft.com/office/powerpoint/2010/main" val="178729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cstate="print"/>
          <a:stretch>
            <a:fillRect/>
          </a:stretch>
        </p:blipFill>
        <p:spPr>
          <a:xfrm>
            <a:off x="323528" y="3363838"/>
            <a:ext cx="2160240" cy="1512168"/>
          </a:xfrm>
          <a:prstGeom prst="rect">
            <a:avLst/>
          </a:prstGeom>
          <a:noFill/>
          <a:ln>
            <a:noFill/>
          </a:ln>
        </p:spPr>
      </p:pic>
      <p:sp>
        <p:nvSpPr>
          <p:cNvPr id="5" name="矩形 4"/>
          <p:cNvSpPr/>
          <p:nvPr/>
        </p:nvSpPr>
        <p:spPr>
          <a:xfrm>
            <a:off x="207276" y="1851669"/>
            <a:ext cx="4652756" cy="1390799"/>
          </a:xfrm>
          <a:prstGeom prst="rect">
            <a:avLst/>
          </a:pr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ctr" anchorCtr="0">
            <a:noAutofit/>
          </a:bodyPr>
          <a:lstStyle/>
          <a:p>
            <a:pPr marL="285750" indent="-285750" algn="just" defTabSz="711200">
              <a:lnSpc>
                <a:spcPct val="150000"/>
              </a:lnSpc>
              <a:spcBef>
                <a:spcPct val="0"/>
              </a:spcBef>
              <a:spcAft>
                <a:spcPct val="5000"/>
              </a:spcAft>
              <a:buFont typeface="Arial" panose="020B0604020202020204" pitchFamily="34" charset="0"/>
              <a:buChar char="•"/>
            </a:pPr>
            <a:r>
              <a:rPr lang="en-US" sz="1050" dirty="0">
                <a:latin typeface="Arial" panose="020B0604020202020204" pitchFamily="34" charset="0"/>
                <a:ea typeface="Arial Unicode MS" pitchFamily="34" charset="-122"/>
                <a:cs typeface="Arial" panose="020B0604020202020204" pitchFamily="34" charset="0"/>
              </a:rPr>
              <a:t>A special poverty alleviation column of “farmer benefit e-commerce” has been set up on the HD homepage of Guangdong E-surfing, which has covered more than 10 million E-surfing HD users across the province. </a:t>
            </a:r>
          </a:p>
          <a:p>
            <a:pPr marL="285750" indent="-285750" algn="just" defTabSz="711200">
              <a:lnSpc>
                <a:spcPct val="150000"/>
              </a:lnSpc>
              <a:spcBef>
                <a:spcPct val="0"/>
              </a:spcBef>
              <a:spcAft>
                <a:spcPct val="5000"/>
              </a:spcAft>
              <a:buFont typeface="Arial" panose="020B0604020202020204" pitchFamily="34" charset="0"/>
              <a:buChar char="•"/>
            </a:pPr>
            <a:r>
              <a:rPr lang="en-US" sz="1050" dirty="0">
                <a:solidFill>
                  <a:schemeClr val="lt1"/>
                </a:solidFill>
                <a:latin typeface="Arial" panose="020B0604020202020204" pitchFamily="34" charset="0"/>
                <a:ea typeface="Arial Unicode MS" pitchFamily="34" charset="-122"/>
                <a:cs typeface="Arial" panose="020B0604020202020204" pitchFamily="34" charset="0"/>
              </a:rPr>
              <a:t>Push forward the building of a comprehensive village-level e-commerce service platform composed of Internet and targeted poverty alleviation. </a:t>
            </a:r>
          </a:p>
          <a:p>
            <a:pPr marL="285750" indent="-285750" algn="just" defTabSz="711200">
              <a:lnSpc>
                <a:spcPct val="150000"/>
              </a:lnSpc>
              <a:spcBef>
                <a:spcPct val="0"/>
              </a:spcBef>
              <a:spcAft>
                <a:spcPct val="5000"/>
              </a:spcAft>
              <a:buFont typeface="Arial" panose="020B0604020202020204" pitchFamily="34" charset="0"/>
              <a:buChar char="•"/>
            </a:pPr>
            <a:r>
              <a:rPr lang="en-US" sz="1050" dirty="0">
                <a:solidFill>
                  <a:schemeClr val="lt1"/>
                </a:solidFill>
                <a:latin typeface="Arial" panose="020B0604020202020204" pitchFamily="34" charset="0"/>
                <a:ea typeface="Arial Unicode MS" pitchFamily="34" charset="-122"/>
                <a:cs typeface="Arial" panose="020B0604020202020204" pitchFamily="34" charset="0"/>
              </a:rPr>
              <a:t>Launch targeted poverty alleviation column for E-surfing Pay users. </a:t>
            </a:r>
          </a:p>
        </p:txBody>
      </p:sp>
      <p:pic>
        <p:nvPicPr>
          <p:cNvPr id="6" name="图片 5"/>
          <p:cNvPicPr/>
          <p:nvPr/>
        </p:nvPicPr>
        <p:blipFill>
          <a:blip r:embed="rId3" cstate="print"/>
          <a:stretch>
            <a:fillRect/>
          </a:stretch>
        </p:blipFill>
        <p:spPr>
          <a:xfrm>
            <a:off x="2579995" y="3363838"/>
            <a:ext cx="2160240" cy="1512168"/>
          </a:xfrm>
          <a:prstGeom prst="rect">
            <a:avLst/>
          </a:prstGeom>
          <a:noFill/>
          <a:ln>
            <a:noFill/>
          </a:ln>
        </p:spPr>
      </p:pic>
      <p:sp>
        <p:nvSpPr>
          <p:cNvPr id="8" name="矩形 7"/>
          <p:cNvSpPr/>
          <p:nvPr/>
        </p:nvSpPr>
        <p:spPr>
          <a:xfrm>
            <a:off x="207276" y="0"/>
            <a:ext cx="6696744"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3.2 Network platforms are used to inspire the vitality of rural economy</a:t>
            </a:r>
          </a:p>
        </p:txBody>
      </p:sp>
      <p:pic>
        <p:nvPicPr>
          <p:cNvPr id="9" name="内容占位符 3" descr="微信图片_20190122115028"/>
          <p:cNvPicPr/>
          <p:nvPr/>
        </p:nvPicPr>
        <p:blipFill rotWithShape="1">
          <a:blip r:embed="rId4" cstate="print">
            <a:extLst>
              <a:ext uri="{28A0092B-C50C-407E-A947-70E740481C1C}">
                <a14:useLocalDpi xmlns:a14="http://schemas.microsoft.com/office/drawing/2010/main" val="0"/>
              </a:ext>
            </a:extLst>
          </a:blip>
          <a:srcRect b="33696"/>
          <a:stretch>
            <a:fillRect/>
          </a:stretch>
        </p:blipFill>
        <p:spPr bwMode="auto">
          <a:xfrm>
            <a:off x="5101462" y="1851669"/>
            <a:ext cx="3700030" cy="1946907"/>
          </a:xfrm>
          <a:prstGeom prst="rect">
            <a:avLst/>
          </a:prstGeom>
          <a:noFill/>
          <a:ln>
            <a:noFill/>
          </a:ln>
        </p:spPr>
      </p:pic>
      <p:sp>
        <p:nvSpPr>
          <p:cNvPr id="10" name="矩形 9"/>
          <p:cNvSpPr/>
          <p:nvPr/>
        </p:nvSpPr>
        <p:spPr>
          <a:xfrm>
            <a:off x="5076056" y="3871993"/>
            <a:ext cx="3725436" cy="1004014"/>
          </a:xfrm>
          <a:prstGeom prst="rect">
            <a:avLst/>
          </a:pr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ctr" anchorCtr="0">
            <a:noAutofit/>
          </a:bodyPr>
          <a:lstStyle/>
          <a:p>
            <a:pPr algn="just" defTabSz="711200">
              <a:lnSpc>
                <a:spcPct val="90000"/>
              </a:lnSpc>
              <a:spcBef>
                <a:spcPct val="0"/>
              </a:spcBef>
              <a:spcAft>
                <a:spcPct val="5000"/>
              </a:spcAft>
            </a:pPr>
            <a:r>
              <a:rPr lang="en-US" sz="1000" dirty="0">
                <a:latin typeface="Arial" panose="020B0604020202020204" pitchFamily="34" charset="0"/>
                <a:ea typeface="Arial Unicode MS" pitchFamily="34" charset="-122"/>
                <a:cs typeface="Arial" panose="020B0604020202020204" pitchFamily="34" charset="0"/>
                <a:sym typeface="微软雅黑" panose="020B0503020204020204" charset="-122"/>
              </a:rPr>
              <a:t>China Telecom has teamed up with </a:t>
            </a:r>
            <a:r>
              <a:rPr lang="en-US" sz="1000" dirty="0" err="1">
                <a:latin typeface="Arial" panose="020B0604020202020204" pitchFamily="34" charset="0"/>
                <a:ea typeface="Arial Unicode MS" pitchFamily="34" charset="-122"/>
                <a:cs typeface="Arial" panose="020B0604020202020204" pitchFamily="34" charset="0"/>
                <a:sym typeface="微软雅黑" panose="020B0503020204020204" charset="-122"/>
              </a:rPr>
              <a:t>Shanzui</a:t>
            </a:r>
            <a:r>
              <a:rPr lang="en-US" sz="1000" dirty="0">
                <a:latin typeface="Arial" panose="020B0604020202020204" pitchFamily="34" charset="0"/>
                <a:ea typeface="Arial Unicode MS" pitchFamily="34" charset="-122"/>
                <a:cs typeface="Arial" panose="020B0604020202020204" pitchFamily="34" charset="0"/>
                <a:sym typeface="微软雅黑" panose="020B0503020204020204" charset="-122"/>
              </a:rPr>
              <a:t> Village of Zhanjiang city to launch a theme activity for the Spring Festival, enabling star-level customers to donate agricultural products of 3,300 cartons and 13,000 kg through the exchange of points. </a:t>
            </a:r>
          </a:p>
        </p:txBody>
      </p:sp>
      <p:sp>
        <p:nvSpPr>
          <p:cNvPr id="11" name="矩形 10"/>
          <p:cNvSpPr/>
          <p:nvPr/>
        </p:nvSpPr>
        <p:spPr>
          <a:xfrm>
            <a:off x="212553" y="762258"/>
            <a:ext cx="4272691" cy="338554"/>
          </a:xfrm>
          <a:prstGeom prst="rect">
            <a:avLst/>
          </a:prstGeom>
        </p:spPr>
        <p:txBody>
          <a:bodyPr wrap="square">
            <a:spAutoFit/>
          </a:bodyPr>
          <a:lstStyle/>
          <a:p>
            <a:pPr>
              <a:buFont typeface="Wingdings" panose="05000000000000000000" pitchFamily="2" charset="2"/>
              <a:buChar char="u"/>
            </a:pPr>
            <a:r>
              <a:rPr lang="en-US" sz="1600" b="1" dirty="0">
                <a:solidFill>
                  <a:srgbClr val="FFFF00"/>
                </a:solidFill>
                <a:latin typeface="Arial" panose="020B0604020202020204" pitchFamily="34" charset="0"/>
                <a:ea typeface="Arial Unicode MS" pitchFamily="34" charset="-122"/>
                <a:cs typeface="Arial" panose="020B0604020202020204" pitchFamily="34" charset="0"/>
              </a:rPr>
              <a:t>“Farmer benefit e-commerce”</a:t>
            </a:r>
          </a:p>
        </p:txBody>
      </p:sp>
      <p:sp>
        <p:nvSpPr>
          <p:cNvPr id="13" name="矩形 12"/>
          <p:cNvSpPr/>
          <p:nvPr/>
        </p:nvSpPr>
        <p:spPr>
          <a:xfrm>
            <a:off x="251521" y="1070035"/>
            <a:ext cx="8640959" cy="830997"/>
          </a:xfrm>
          <a:prstGeom prst="rect">
            <a:avLst/>
          </a:prstGeom>
        </p:spPr>
        <p:txBody>
          <a:bodyPr wrap="square">
            <a:spAutoFit/>
          </a:bodyPr>
          <a:lstStyle/>
          <a:p>
            <a:pPr algn="just"/>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Based on the operation of the poverty alleviation venue of China Telecom, China Telecom Guangdong Branch has joined hands with the Department of Agriculture and Rural Affairs of Guangdong Province and Guangdong Radio and Television to build a new media platform for targeted poverty alleviation facing the whole province, and create a normal poverty alleviation ecology. </a:t>
            </a:r>
          </a:p>
        </p:txBody>
      </p:sp>
    </p:spTree>
    <p:extLst>
      <p:ext uri="{BB962C8B-B14F-4D97-AF65-F5344CB8AC3E}">
        <p14:creationId xmlns:p14="http://schemas.microsoft.com/office/powerpoint/2010/main" val="397804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9008" y="0"/>
            <a:ext cx="6247223"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3.2 Network platforms are used to inspire the vitality of rural economy</a:t>
            </a:r>
          </a:p>
        </p:txBody>
      </p:sp>
      <p:sp>
        <p:nvSpPr>
          <p:cNvPr id="7" name="矩形 6"/>
          <p:cNvSpPr/>
          <p:nvPr/>
        </p:nvSpPr>
        <p:spPr>
          <a:xfrm>
            <a:off x="0" y="519523"/>
            <a:ext cx="9144000" cy="4623977"/>
          </a:xfrm>
          <a:prstGeom prst="rect">
            <a:avLst/>
          </a:prstGeom>
          <a:noFill/>
        </p:spPr>
      </p:sp>
      <p:sp>
        <p:nvSpPr>
          <p:cNvPr id="11" name="任意多边形: 形状 10"/>
          <p:cNvSpPr/>
          <p:nvPr/>
        </p:nvSpPr>
        <p:spPr>
          <a:xfrm>
            <a:off x="7236310" y="2456115"/>
            <a:ext cx="1550532" cy="2118722"/>
          </a:xfrm>
          <a:custGeom>
            <a:avLst/>
            <a:gdLst>
              <a:gd name="connsiteX0" fmla="*/ 0 w 4242457"/>
              <a:gd name="connsiteY0" fmla="*/ 0 h 1370655"/>
              <a:gd name="connsiteX1" fmla="*/ 4242457 w 4242457"/>
              <a:gd name="connsiteY1" fmla="*/ 0 h 1370655"/>
              <a:gd name="connsiteX2" fmla="*/ 4242457 w 4242457"/>
              <a:gd name="connsiteY2" fmla="*/ 1370655 h 1370655"/>
              <a:gd name="connsiteX3" fmla="*/ 0 w 4242457"/>
              <a:gd name="connsiteY3" fmla="*/ 1370655 h 1370655"/>
              <a:gd name="connsiteX4" fmla="*/ 0 w 4242457"/>
              <a:gd name="connsiteY4" fmla="*/ 0 h 137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457" h="1370655">
                <a:moveTo>
                  <a:pt x="0" y="0"/>
                </a:moveTo>
                <a:lnTo>
                  <a:pt x="4242457" y="0"/>
                </a:lnTo>
                <a:lnTo>
                  <a:pt x="4242457" y="1370655"/>
                </a:lnTo>
                <a:lnTo>
                  <a:pt x="0" y="1370655"/>
                </a:lnTo>
                <a:lnTo>
                  <a:pt x="0" y="0"/>
                </a:lnTo>
                <a:close/>
              </a:path>
            </a:pathLst>
          </a:cu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defTabSz="711200">
              <a:lnSpc>
                <a:spcPct val="90000"/>
              </a:lnSpc>
              <a:spcBef>
                <a:spcPct val="0"/>
              </a:spcBef>
              <a:spcAft>
                <a:spcPct val="5000"/>
              </a:spcAft>
            </a:pPr>
            <a:r>
              <a:rPr lang="en-US" sz="1050" dirty="0">
                <a:latin typeface="Arial" panose="020B0604020202020204" pitchFamily="34" charset="0"/>
                <a:ea typeface="Arial Unicode MS" pitchFamily="34" charset="-122"/>
                <a:cs typeface="Arial" panose="020B0604020202020204" pitchFamily="34" charset="0"/>
              </a:rPr>
              <a:t>In </a:t>
            </a:r>
            <a:r>
              <a:rPr lang="en-US" sz="1050" dirty="0" err="1">
                <a:solidFill>
                  <a:srgbClr val="FFFF00"/>
                </a:solidFill>
                <a:latin typeface="Arial" panose="020B0604020202020204" pitchFamily="34" charset="0"/>
                <a:ea typeface="Arial Unicode MS" pitchFamily="34" charset="-122"/>
                <a:cs typeface="Arial" panose="020B0604020202020204" pitchFamily="34" charset="0"/>
              </a:rPr>
              <a:t>Shenwan</a:t>
            </a:r>
            <a:r>
              <a:rPr lang="en-US" sz="1050" dirty="0">
                <a:solidFill>
                  <a:srgbClr val="FFFF00"/>
                </a:solidFill>
                <a:latin typeface="Arial" panose="020B0604020202020204" pitchFamily="34" charset="0"/>
                <a:ea typeface="Arial Unicode MS" pitchFamily="34" charset="-122"/>
                <a:cs typeface="Arial" panose="020B0604020202020204" pitchFamily="34" charset="0"/>
              </a:rPr>
              <a:t> Town of </a:t>
            </a:r>
            <a:r>
              <a:rPr lang="en-US" sz="1050" dirty="0" err="1">
                <a:solidFill>
                  <a:srgbClr val="FFFF00"/>
                </a:solidFill>
                <a:latin typeface="Arial" panose="020B0604020202020204" pitchFamily="34" charset="0"/>
                <a:ea typeface="Arial Unicode MS" pitchFamily="34" charset="-122"/>
                <a:cs typeface="Arial" panose="020B0604020202020204" pitchFamily="34" charset="0"/>
              </a:rPr>
              <a:t>Zhongshan</a:t>
            </a:r>
            <a:r>
              <a:rPr lang="en-US" sz="1050" dirty="0">
                <a:latin typeface="Arial" panose="020B0604020202020204" pitchFamily="34" charset="0"/>
                <a:ea typeface="Arial Unicode MS" pitchFamily="34" charset="-122"/>
                <a:cs typeface="Arial" panose="020B0604020202020204" pitchFamily="34" charset="0"/>
              </a:rPr>
              <a:t>, the rural e-commerce platform has redesigned the display of agricultural products, so as to improve users</a:t>
            </a:r>
            <a:r>
              <a:rPr lang="en-US" sz="1050">
                <a:latin typeface="Arial" panose="020B0604020202020204" pitchFamily="34" charset="0"/>
                <a:ea typeface="Arial Unicode MS" pitchFamily="34" charset="-122"/>
                <a:cs typeface="Arial" panose="020B0604020202020204" pitchFamily="34" charset="0"/>
              </a:rPr>
              <a:t>’ experience on </a:t>
            </a:r>
            <a:r>
              <a:rPr lang="en-US" sz="1050" dirty="0">
                <a:latin typeface="Arial" panose="020B0604020202020204" pitchFamily="34" charset="0"/>
                <a:ea typeface="Arial Unicode MS" pitchFamily="34" charset="-122"/>
                <a:cs typeface="Arial" panose="020B0604020202020204" pitchFamily="34" charset="0"/>
              </a:rPr>
              <a:t>pineapples. In a sales promotion activity for 29 days, 6,663 pineapples have been sold out, with the sales of up to 700,000 </a:t>
            </a:r>
            <a:r>
              <a:rPr lang="en-US" sz="1050" dirty="0" err="1">
                <a:latin typeface="Arial" panose="020B0604020202020204" pitchFamily="34" charset="0"/>
                <a:ea typeface="Arial Unicode MS" pitchFamily="34" charset="-122"/>
                <a:cs typeface="Arial" panose="020B0604020202020204" pitchFamily="34" charset="0"/>
              </a:rPr>
              <a:t>yuan</a:t>
            </a:r>
            <a:r>
              <a:rPr lang="en-US" sz="1050" dirty="0">
                <a:latin typeface="Arial" panose="020B0604020202020204" pitchFamily="34" charset="0"/>
                <a:ea typeface="Arial Unicode MS" pitchFamily="34" charset="-122"/>
                <a:cs typeface="Arial" panose="020B0604020202020204" pitchFamily="34" charset="0"/>
              </a:rPr>
              <a:t>. </a:t>
            </a:r>
          </a:p>
        </p:txBody>
      </p:sp>
      <p:sp>
        <p:nvSpPr>
          <p:cNvPr id="2" name="标题 1"/>
          <p:cNvSpPr>
            <a:spLocks noGrp="1"/>
          </p:cNvSpPr>
          <p:nvPr>
            <p:ph type="title"/>
          </p:nvPr>
        </p:nvSpPr>
        <p:spPr>
          <a:xfrm>
            <a:off x="398448" y="2427734"/>
            <a:ext cx="1509243" cy="2175485"/>
          </a:xfr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algn="l" defTabSz="711200">
              <a:lnSpc>
                <a:spcPct val="90000"/>
              </a:lnSpc>
              <a:spcAft>
                <a:spcPct val="5000"/>
              </a:spcAft>
            </a:pPr>
            <a:r>
              <a:rPr lang="en-US" sz="1200" dirty="0">
                <a:solidFill>
                  <a:schemeClr val="lt1"/>
                </a:solidFill>
                <a:latin typeface="Arial" panose="020B0604020202020204" pitchFamily="34" charset="0"/>
                <a:ea typeface="Arial Unicode MS" pitchFamily="34" charset="-122"/>
                <a:cs typeface="Arial" panose="020B0604020202020204" pitchFamily="34" charset="0"/>
              </a:rPr>
              <a:t>In </a:t>
            </a:r>
            <a:r>
              <a:rPr lang="en-US" sz="1200" dirty="0" err="1">
                <a:solidFill>
                  <a:srgbClr val="FFFF00"/>
                </a:solidFill>
                <a:latin typeface="Arial" panose="020B0604020202020204" pitchFamily="34" charset="0"/>
                <a:ea typeface="Arial Unicode MS" pitchFamily="34" charset="-122"/>
                <a:cs typeface="Arial" panose="020B0604020202020204" pitchFamily="34" charset="0"/>
              </a:rPr>
              <a:t>Liushe</a:t>
            </a:r>
            <a:r>
              <a:rPr lang="en-US" sz="1200" dirty="0">
                <a:solidFill>
                  <a:srgbClr val="FFFF00"/>
                </a:solidFill>
                <a:latin typeface="Arial" panose="020B0604020202020204" pitchFamily="34" charset="0"/>
                <a:ea typeface="Arial Unicode MS" pitchFamily="34" charset="-122"/>
                <a:cs typeface="Arial" panose="020B0604020202020204" pitchFamily="34" charset="0"/>
              </a:rPr>
              <a:t> Village of </a:t>
            </a:r>
            <a:r>
              <a:rPr lang="en-US" sz="1200" dirty="0" err="1">
                <a:solidFill>
                  <a:srgbClr val="FFFF00"/>
                </a:solidFill>
                <a:latin typeface="Arial" panose="020B0604020202020204" pitchFamily="34" charset="0"/>
                <a:ea typeface="Arial Unicode MS" pitchFamily="34" charset="-122"/>
                <a:cs typeface="Arial" panose="020B0604020202020204" pitchFamily="34" charset="0"/>
              </a:rPr>
              <a:t>Meizhou</a:t>
            </a:r>
            <a:r>
              <a:rPr lang="en-US" sz="1200" dirty="0">
                <a:solidFill>
                  <a:schemeClr val="lt1"/>
                </a:solidFill>
                <a:latin typeface="Arial" panose="020B0604020202020204" pitchFamily="34" charset="0"/>
                <a:ea typeface="Arial Unicode MS" pitchFamily="34" charset="-122"/>
                <a:cs typeface="Arial" panose="020B0604020202020204" pitchFamily="34" charset="0"/>
              </a:rPr>
              <a:t>, the rural e-commerce platform has addressed the poor sale issue of tea leaves, expanded the sales, and boosted tea leaf sales to surge to more than 2,000kg in a month, totaling 1.1 million </a:t>
            </a:r>
            <a:r>
              <a:rPr lang="en-US" sz="1200" dirty="0" err="1">
                <a:solidFill>
                  <a:schemeClr val="lt1"/>
                </a:solidFill>
                <a:latin typeface="Arial" panose="020B0604020202020204" pitchFamily="34" charset="0"/>
                <a:ea typeface="Arial Unicode MS" pitchFamily="34" charset="-122"/>
                <a:cs typeface="Arial" panose="020B0604020202020204" pitchFamily="34" charset="0"/>
              </a:rPr>
              <a:t>yuan</a:t>
            </a:r>
            <a:r>
              <a:rPr lang="en-US" sz="1200" dirty="0">
                <a:solidFill>
                  <a:schemeClr val="lt1"/>
                </a:solidFill>
                <a:latin typeface="Arial" panose="020B0604020202020204" pitchFamily="34" charset="0"/>
                <a:ea typeface="Arial Unicode MS" pitchFamily="34" charset="-122"/>
                <a:cs typeface="Arial" panose="020B0604020202020204" pitchFamily="34" charset="0"/>
              </a:rPr>
              <a:t>. </a:t>
            </a:r>
          </a:p>
        </p:txBody>
      </p:sp>
      <p:pic>
        <p:nvPicPr>
          <p:cNvPr id="6" name="图片 5" descr="http://image.cnwest.com/attachement/jpg/site1/20180409/638720522104424017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032" y="2456115"/>
            <a:ext cx="2501252" cy="2118722"/>
          </a:xfrm>
          <a:prstGeom prst="rect">
            <a:avLst/>
          </a:prstGeom>
          <a:noFill/>
          <a:ln>
            <a:no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b="3287"/>
          <a:stretch>
            <a:fillRect/>
          </a:stretch>
        </p:blipFill>
        <p:spPr>
          <a:xfrm>
            <a:off x="4745625" y="2456115"/>
            <a:ext cx="2322343" cy="2118722"/>
          </a:xfrm>
          <a:prstGeom prst="rect">
            <a:avLst/>
          </a:prstGeom>
        </p:spPr>
      </p:pic>
      <p:sp>
        <p:nvSpPr>
          <p:cNvPr id="12" name="矩形 11"/>
          <p:cNvSpPr/>
          <p:nvPr/>
        </p:nvSpPr>
        <p:spPr>
          <a:xfrm>
            <a:off x="206725" y="771550"/>
            <a:ext cx="1606530" cy="338554"/>
          </a:xfrm>
          <a:prstGeom prst="rect">
            <a:avLst/>
          </a:prstGeom>
        </p:spPr>
        <p:txBody>
          <a:bodyPr wrap="none">
            <a:spAutoFit/>
          </a:bodyPr>
          <a:lstStyle/>
          <a:p>
            <a:pPr>
              <a:buFont typeface="Wingdings" panose="05000000000000000000" pitchFamily="2" charset="2"/>
              <a:buChar char="u"/>
            </a:pPr>
            <a:r>
              <a:rPr lang="en-US" sz="1600" b="1">
                <a:solidFill>
                  <a:srgbClr val="FFFF00"/>
                </a:solidFill>
                <a:latin typeface="Arial" panose="020B0604020202020204" pitchFamily="34" charset="0"/>
                <a:ea typeface="Arial Unicode MS" pitchFamily="34" charset="-122"/>
                <a:cs typeface="Arial" panose="020B0604020202020204" pitchFamily="34" charset="0"/>
              </a:rPr>
              <a:t>Lingnan Life</a:t>
            </a:r>
          </a:p>
        </p:txBody>
      </p:sp>
      <p:sp>
        <p:nvSpPr>
          <p:cNvPr id="13" name="矩形 12"/>
          <p:cNvSpPr/>
          <p:nvPr/>
        </p:nvSpPr>
        <p:spPr>
          <a:xfrm>
            <a:off x="467543" y="1182693"/>
            <a:ext cx="8127339" cy="1015663"/>
          </a:xfrm>
          <a:prstGeom prst="rect">
            <a:avLst/>
          </a:prstGeom>
        </p:spPr>
        <p:txBody>
          <a:bodyPr wrap="square">
            <a:spAutoFit/>
          </a:bodyPr>
          <a:lstStyle/>
          <a:p>
            <a:pPr algn="just"/>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China Mobile Guangdong Branch has offered the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Lingnan</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Life e-commerce platform for pilot administrative villages for free, in an effort to boost the precise and effective match-making of superior agricultural and sideline products from the place of origin to the consumer market, and help poverty-stricken villages to create “one featured product for one village”. </a:t>
            </a:r>
            <a:r>
              <a:rPr lang="en-US" sz="1200" dirty="0">
                <a:latin typeface="Arial" panose="020B0604020202020204" pitchFamily="34" charset="0"/>
                <a:ea typeface="Arial Unicode MS" pitchFamily="34" charset="-122"/>
                <a:cs typeface="Arial" panose="020B0604020202020204" pitchFamily="34" charset="0"/>
                <a:sym typeface="微软雅黑" panose="020B0503020204020204" charset="-122"/>
              </a:rPr>
              <a:t> </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Sales of agricultural products have reached 225 million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yuan</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on the platform, of which agricultural products of 62.64 million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yuan</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come from specially poverty-stricken villages. </a:t>
            </a:r>
          </a:p>
        </p:txBody>
      </p:sp>
      <p:cxnSp>
        <p:nvCxnSpPr>
          <p:cNvPr id="14" name="直接连接符 13"/>
          <p:cNvCxnSpPr/>
          <p:nvPr/>
        </p:nvCxnSpPr>
        <p:spPr>
          <a:xfrm>
            <a:off x="4572000" y="2427734"/>
            <a:ext cx="0" cy="2232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4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19523"/>
            <a:ext cx="9144000" cy="4623977"/>
          </a:xfrm>
          <a:prstGeom prst="rect">
            <a:avLst/>
          </a:prstGeom>
          <a:noFill/>
        </p:spPr>
      </p:sp>
      <p:sp>
        <p:nvSpPr>
          <p:cNvPr id="2" name="标题 1"/>
          <p:cNvSpPr>
            <a:spLocks noGrp="1"/>
          </p:cNvSpPr>
          <p:nvPr>
            <p:ph type="title"/>
          </p:nvPr>
        </p:nvSpPr>
        <p:spPr>
          <a:xfrm>
            <a:off x="515981" y="3159572"/>
            <a:ext cx="3029932" cy="1637374"/>
          </a:xfr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algn="l" defTabSz="711200">
              <a:lnSpc>
                <a:spcPct val="90000"/>
              </a:lnSpc>
              <a:spcAft>
                <a:spcPct val="5000"/>
              </a:spcAft>
            </a:pPr>
            <a:r>
              <a:rPr lang="en-US" sz="1200" dirty="0" err="1">
                <a:solidFill>
                  <a:srgbClr val="FFFF00"/>
                </a:solidFill>
                <a:latin typeface="Arial" panose="020B0604020202020204" pitchFamily="34" charset="0"/>
                <a:ea typeface="Arial Unicode MS" pitchFamily="34" charset="-122"/>
                <a:cs typeface="Arial" panose="020B0604020202020204" pitchFamily="34" charset="0"/>
              </a:rPr>
              <a:t>Dayushu</a:t>
            </a:r>
            <a:r>
              <a:rPr lang="en-US" sz="1200" dirty="0">
                <a:solidFill>
                  <a:srgbClr val="FFFF00"/>
                </a:solidFill>
                <a:latin typeface="Arial" panose="020B0604020202020204" pitchFamily="34" charset="0"/>
                <a:ea typeface="Arial Unicode MS" pitchFamily="34" charset="-122"/>
                <a:cs typeface="Arial" panose="020B0604020202020204" pitchFamily="34" charset="0"/>
              </a:rPr>
              <a:t> Village of </a:t>
            </a:r>
            <a:r>
              <a:rPr lang="en-US" sz="1200" dirty="0" err="1">
                <a:solidFill>
                  <a:srgbClr val="FFFF00"/>
                </a:solidFill>
                <a:latin typeface="Arial" panose="020B0604020202020204" pitchFamily="34" charset="0"/>
                <a:ea typeface="Arial Unicode MS" pitchFamily="34" charset="-122"/>
                <a:cs typeface="Arial" panose="020B0604020202020204" pitchFamily="34" charset="0"/>
              </a:rPr>
              <a:t>Meizhou</a:t>
            </a:r>
            <a:r>
              <a:rPr lang="en-US" sz="1200" dirty="0">
                <a:latin typeface="Arial" panose="020B0604020202020204" pitchFamily="34" charset="0"/>
                <a:ea typeface="Arial Unicode MS" pitchFamily="34" charset="-122"/>
                <a:cs typeface="Arial" panose="020B0604020202020204" pitchFamily="34" charset="0"/>
              </a:rPr>
              <a:t> is a national-level poverty-stricken village, and rich in honey </a:t>
            </a:r>
            <a:r>
              <a:rPr lang="en-US" sz="1200" dirty="0" err="1">
                <a:latin typeface="Arial" panose="020B0604020202020204" pitchFamily="34" charset="0"/>
                <a:ea typeface="Arial Unicode MS" pitchFamily="34" charset="-122"/>
                <a:cs typeface="Arial" panose="020B0604020202020204" pitchFamily="34" charset="0"/>
              </a:rPr>
              <a:t>pomelos</a:t>
            </a:r>
            <a:r>
              <a:rPr lang="en-US" sz="1200">
                <a:latin typeface="Arial" panose="020B0604020202020204" pitchFamily="34" charset="0"/>
                <a:ea typeface="Arial Unicode MS" pitchFamily="34" charset="-122"/>
                <a:cs typeface="Arial" panose="020B0604020202020204" pitchFamily="34" charset="0"/>
              </a:rPr>
              <a:t>. Since </a:t>
            </a:r>
            <a:r>
              <a:rPr lang="en-US" sz="1200" dirty="0">
                <a:latin typeface="Arial" panose="020B0604020202020204" pitchFamily="34" charset="0"/>
                <a:ea typeface="Arial Unicode MS" pitchFamily="34" charset="-122"/>
                <a:cs typeface="Arial" panose="020B0604020202020204" pitchFamily="34" charset="0"/>
              </a:rPr>
              <a:t>the access to broadband through universal telecommunication service, farmers are able to sell agricultural products on the Internet, and acquire more sufficient market information. The product profit has surged by nearly 80%. </a:t>
            </a:r>
          </a:p>
        </p:txBody>
      </p:sp>
      <p:pic>
        <p:nvPicPr>
          <p:cNvPr id="12" name="图片 11" descr="大玉村村民演示在互联网上卖柚子.jpg"/>
          <p:cNvPicPr/>
          <p:nvPr/>
        </p:nvPicPr>
        <p:blipFill>
          <a:blip r:embed="rId2" cstate="print">
            <a:extLst>
              <a:ext uri="{28A0092B-C50C-407E-A947-70E740481C1C}">
                <a14:useLocalDpi xmlns:a14="http://schemas.microsoft.com/office/drawing/2010/main" val="0"/>
              </a:ext>
            </a:extLst>
          </a:blip>
          <a:stretch>
            <a:fillRect/>
          </a:stretch>
        </p:blipFill>
        <p:spPr>
          <a:xfrm>
            <a:off x="515981" y="1251752"/>
            <a:ext cx="3047907" cy="1766171"/>
          </a:xfrm>
          <a:prstGeom prst="rect">
            <a:avLst/>
          </a:prstGeom>
        </p:spPr>
      </p:pic>
      <p:pic>
        <p:nvPicPr>
          <p:cNvPr id="14" name="图片 13"/>
          <p:cNvPicPr/>
          <p:nvPr/>
        </p:nvPicPr>
        <p:blipFill>
          <a:blip r:embed="rId3" cstate="print">
            <a:extLst>
              <a:ext uri="{28A0092B-C50C-407E-A947-70E740481C1C}">
                <a14:useLocalDpi xmlns:a14="http://schemas.microsoft.com/office/drawing/2010/main" val="0"/>
              </a:ext>
            </a:extLst>
          </a:blip>
          <a:srcRect l="2397" r="5948"/>
          <a:stretch>
            <a:fillRect/>
          </a:stretch>
        </p:blipFill>
        <p:spPr>
          <a:xfrm>
            <a:off x="3829331" y="1251752"/>
            <a:ext cx="2430752" cy="1766171"/>
          </a:xfrm>
          <a:prstGeom prst="rect">
            <a:avLst/>
          </a:prstGeom>
          <a:ln>
            <a:solidFill>
              <a:srgbClr val="8EBF1D"/>
            </a:solidFill>
          </a:ln>
        </p:spPr>
      </p:pic>
      <p:pic>
        <p:nvPicPr>
          <p:cNvPr id="15" name="图片 14"/>
          <p:cNvPicPr/>
          <p:nvPr/>
        </p:nvPicPr>
        <p:blipFill>
          <a:blip r:embed="rId4" cstate="print">
            <a:extLst>
              <a:ext uri="{28A0092B-C50C-407E-A947-70E740481C1C}">
                <a14:useLocalDpi xmlns:a14="http://schemas.microsoft.com/office/drawing/2010/main" val="0"/>
              </a:ext>
            </a:extLst>
          </a:blip>
          <a:stretch>
            <a:fillRect/>
          </a:stretch>
        </p:blipFill>
        <p:spPr>
          <a:xfrm>
            <a:off x="6525526" y="1251752"/>
            <a:ext cx="2222938" cy="1766171"/>
          </a:xfrm>
          <a:prstGeom prst="rect">
            <a:avLst/>
          </a:prstGeom>
          <a:ln>
            <a:solidFill>
              <a:srgbClr val="8EBF1D"/>
            </a:solidFill>
          </a:ln>
        </p:spPr>
      </p:pic>
      <p:sp>
        <p:nvSpPr>
          <p:cNvPr id="16" name="标题 1"/>
          <p:cNvSpPr txBox="1"/>
          <p:nvPr/>
        </p:nvSpPr>
        <p:spPr>
          <a:xfrm>
            <a:off x="3920642" y="3159572"/>
            <a:ext cx="4807015" cy="1637374"/>
          </a:xfrm>
          <a:prstGeom prst="rect">
            <a:avLst/>
          </a:prstGeom>
          <a:noFill/>
          <a:ln w="6350" cap="flat" cmpd="sng" algn="ctr">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ctr" anchorCtr="0">
            <a:noAutofit/>
          </a:bodyPr>
          <a:lstStyle>
            <a:lvl1pPr algn="ctr" defTabSz="914400" rtl="0" eaLnBrk="1" latinLnBrk="0" hangingPunct="1">
              <a:spcBef>
                <a:spcPct val="0"/>
              </a:spcBef>
              <a:buNone/>
              <a:defRPr sz="3600" kern="1200">
                <a:solidFill>
                  <a:schemeClr val="lt1"/>
                </a:solidFill>
                <a:latin typeface="+mn-lt"/>
                <a:ea typeface="+mn-ea"/>
                <a:cs typeface="+mn-cs"/>
                <a:sym typeface="微软雅黑" panose="020B0503020204020204" charset="-122"/>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defTabSz="711200">
              <a:lnSpc>
                <a:spcPct val="90000"/>
              </a:lnSpc>
              <a:spcAft>
                <a:spcPct val="5000"/>
              </a:spcAft>
            </a:pPr>
            <a:r>
              <a:rPr lang="en-US" sz="1200" dirty="0">
                <a:latin typeface="Arial" panose="020B0604020202020204" pitchFamily="34" charset="0"/>
                <a:ea typeface="Arial Unicode MS" pitchFamily="34" charset="-122"/>
                <a:cs typeface="Arial" panose="020B0604020202020204" pitchFamily="34" charset="0"/>
              </a:rPr>
              <a:t>In </a:t>
            </a:r>
            <a:r>
              <a:rPr lang="en-US" sz="1200" dirty="0" err="1">
                <a:solidFill>
                  <a:srgbClr val="FFFF00"/>
                </a:solidFill>
                <a:latin typeface="Arial" panose="020B0604020202020204" pitchFamily="34" charset="0"/>
                <a:ea typeface="Arial Unicode MS" pitchFamily="34" charset="-122"/>
                <a:cs typeface="Arial" panose="020B0604020202020204" pitchFamily="34" charset="0"/>
              </a:rPr>
              <a:t>Shacheng</a:t>
            </a:r>
            <a:r>
              <a:rPr lang="en-US" sz="1200" dirty="0">
                <a:solidFill>
                  <a:srgbClr val="FFFF00"/>
                </a:solidFill>
                <a:latin typeface="Arial" panose="020B0604020202020204" pitchFamily="34" charset="0"/>
                <a:ea typeface="Arial Unicode MS" pitchFamily="34" charset="-122"/>
                <a:cs typeface="Arial" panose="020B0604020202020204" pitchFamily="34" charset="0"/>
              </a:rPr>
              <a:t> Village of Zhanjiang</a:t>
            </a:r>
            <a:r>
              <a:rPr lang="en-US" sz="1200" dirty="0">
                <a:latin typeface="Arial" panose="020B0604020202020204" pitchFamily="34" charset="0"/>
                <a:ea typeface="Arial Unicode MS" pitchFamily="34" charset="-122"/>
                <a:cs typeface="Arial" panose="020B0604020202020204" pitchFamily="34" charset="0"/>
              </a:rPr>
              <a:t>, farmers have established lotus root and potato bases through the model of “cooperative + poverty-stricken households + land transfer + Internet”, enabling poverty-stricken households to obtain dividends of 100,000 </a:t>
            </a:r>
            <a:r>
              <a:rPr lang="en-US" sz="1200" dirty="0" err="1">
                <a:latin typeface="Arial" panose="020B0604020202020204" pitchFamily="34" charset="0"/>
                <a:ea typeface="Arial Unicode MS" pitchFamily="34" charset="-122"/>
                <a:cs typeface="Arial" panose="020B0604020202020204" pitchFamily="34" charset="0"/>
              </a:rPr>
              <a:t>yuan</a:t>
            </a:r>
            <a:r>
              <a:rPr lang="en-US" sz="1200" dirty="0">
                <a:latin typeface="Arial" panose="020B0604020202020204" pitchFamily="34" charset="0"/>
                <a:ea typeface="Arial Unicode MS" pitchFamily="34" charset="-122"/>
                <a:cs typeface="Arial" panose="020B0604020202020204" pitchFamily="34" charset="0"/>
              </a:rPr>
              <a:t>. The project was also rated as one of “top 10 case studies of poverty alleviation through featured planting and breeding industries in Zhanjiang city” as well as one of “top 10 star products for poverty alleviation in Zhanjiang city</a:t>
            </a:r>
            <a:r>
              <a:rPr lang="en-US" sz="1200">
                <a:latin typeface="Arial" panose="020B0604020202020204" pitchFamily="34" charset="0"/>
                <a:ea typeface="Arial Unicode MS" pitchFamily="34" charset="-122"/>
                <a:cs typeface="Arial" panose="020B0604020202020204" pitchFamily="34" charset="0"/>
              </a:rPr>
              <a:t>.” </a:t>
            </a:r>
          </a:p>
          <a:p>
            <a:pPr algn="just" defTabSz="711200">
              <a:lnSpc>
                <a:spcPct val="90000"/>
              </a:lnSpc>
              <a:spcAft>
                <a:spcPct val="5000"/>
              </a:spcAft>
            </a:pPr>
            <a:r>
              <a:rPr lang="en-US" sz="1200">
                <a:latin typeface="Arial" panose="020B0604020202020204" pitchFamily="34" charset="0"/>
                <a:ea typeface="Arial Unicode MS" pitchFamily="34" charset="-122"/>
                <a:cs typeface="Arial" panose="020B0604020202020204" pitchFamily="34" charset="0"/>
              </a:rPr>
              <a:t>The </a:t>
            </a:r>
            <a:r>
              <a:rPr lang="en-US" sz="1200" dirty="0">
                <a:latin typeface="Arial" panose="020B0604020202020204" pitchFamily="34" charset="0"/>
                <a:ea typeface="Arial Unicode MS" pitchFamily="34" charset="-122"/>
                <a:cs typeface="Arial" panose="020B0604020202020204" pitchFamily="34" charset="0"/>
              </a:rPr>
              <a:t>e-commerce platform has designed sales promotion activities for a specialty - lotus root, which has sold more than 2,000 deals in a week, generating a revenue of 80,000 </a:t>
            </a:r>
            <a:r>
              <a:rPr lang="en-US" sz="1200" dirty="0" err="1">
                <a:latin typeface="Arial" panose="020B0604020202020204" pitchFamily="34" charset="0"/>
                <a:ea typeface="Arial Unicode MS" pitchFamily="34" charset="-122"/>
                <a:cs typeface="Arial" panose="020B0604020202020204" pitchFamily="34" charset="0"/>
              </a:rPr>
              <a:t>yuan</a:t>
            </a:r>
            <a:r>
              <a:rPr lang="en-US" sz="1200" dirty="0">
                <a:latin typeface="Arial" panose="020B0604020202020204" pitchFamily="34" charset="0"/>
                <a:ea typeface="Arial Unicode MS" pitchFamily="34" charset="-122"/>
                <a:cs typeface="Arial" panose="020B0604020202020204" pitchFamily="34" charset="0"/>
              </a:rPr>
              <a:t>. </a:t>
            </a:r>
          </a:p>
        </p:txBody>
      </p:sp>
      <p:sp>
        <p:nvSpPr>
          <p:cNvPr id="17" name="矩形 16"/>
          <p:cNvSpPr/>
          <p:nvPr/>
        </p:nvSpPr>
        <p:spPr>
          <a:xfrm>
            <a:off x="209233" y="0"/>
            <a:ext cx="6364243"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3.2 Network platforms are used to inspire the vitality of rural economy</a:t>
            </a:r>
          </a:p>
        </p:txBody>
      </p:sp>
      <p:sp>
        <p:nvSpPr>
          <p:cNvPr id="11" name="矩形 10"/>
          <p:cNvSpPr/>
          <p:nvPr/>
        </p:nvSpPr>
        <p:spPr>
          <a:xfrm>
            <a:off x="204862" y="771550"/>
            <a:ext cx="1606530" cy="338554"/>
          </a:xfrm>
          <a:prstGeom prst="rect">
            <a:avLst/>
          </a:prstGeom>
        </p:spPr>
        <p:txBody>
          <a:bodyPr wrap="none">
            <a:spAutoFit/>
          </a:bodyPr>
          <a:lstStyle/>
          <a:p>
            <a:pPr>
              <a:buFont typeface="Wingdings" panose="05000000000000000000" pitchFamily="2" charset="2"/>
              <a:buChar char="u"/>
            </a:pPr>
            <a:r>
              <a:rPr lang="en-US" sz="1600" b="1" dirty="0" err="1">
                <a:solidFill>
                  <a:srgbClr val="FFFF00"/>
                </a:solidFill>
                <a:latin typeface="Arial" panose="020B0604020202020204" pitchFamily="34" charset="0"/>
                <a:ea typeface="Arial Unicode MS" pitchFamily="34" charset="-122"/>
                <a:cs typeface="Arial" panose="020B0604020202020204" pitchFamily="34" charset="0"/>
              </a:rPr>
              <a:t>Lingnan</a:t>
            </a:r>
            <a:r>
              <a:rPr lang="en-US" sz="1600" b="1" dirty="0">
                <a:solidFill>
                  <a:srgbClr val="FFFF00"/>
                </a:solidFill>
                <a:latin typeface="Arial" panose="020B0604020202020204" pitchFamily="34" charset="0"/>
                <a:ea typeface="Arial Unicode MS" pitchFamily="34" charset="-122"/>
                <a:cs typeface="Arial" panose="020B0604020202020204" pitchFamily="34" charset="0"/>
              </a:rPr>
              <a:t> Life</a:t>
            </a:r>
          </a:p>
        </p:txBody>
      </p:sp>
    </p:spTree>
    <p:extLst>
      <p:ext uri="{BB962C8B-B14F-4D97-AF65-F5344CB8AC3E}">
        <p14:creationId xmlns:p14="http://schemas.microsoft.com/office/powerpoint/2010/main" val="57946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8920" y="0"/>
            <a:ext cx="6965368"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3.3 Enrich rural cultural life with the good use of network contents</a:t>
            </a:r>
          </a:p>
        </p:txBody>
      </p:sp>
      <p:sp>
        <p:nvSpPr>
          <p:cNvPr id="7" name="矩形 6"/>
          <p:cNvSpPr/>
          <p:nvPr/>
        </p:nvSpPr>
        <p:spPr>
          <a:xfrm>
            <a:off x="207275" y="793213"/>
            <a:ext cx="8757338" cy="698717"/>
          </a:xfrm>
          <a:prstGeom prst="rect">
            <a:avLst/>
          </a:prstGeom>
        </p:spPr>
        <p:txBody>
          <a:bodyPr wrap="square">
            <a:spAutoFit/>
          </a:bodyPr>
          <a:lstStyle/>
          <a:p>
            <a:pPr algn="just">
              <a:lnSpc>
                <a:spcPct val="150000"/>
              </a:lnSpc>
            </a:pP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Guangdong Province aims to help villagers obtain more network information and entertainment contents, and enrich their spiritual life through broadband network of universal telecommunication service. </a:t>
            </a:r>
          </a:p>
        </p:txBody>
      </p:sp>
      <p:sp>
        <p:nvSpPr>
          <p:cNvPr id="8" name="矩形 7"/>
          <p:cNvSpPr/>
          <p:nvPr/>
        </p:nvSpPr>
        <p:spPr>
          <a:xfrm>
            <a:off x="207275" y="1571618"/>
            <a:ext cx="8397173" cy="1200329"/>
          </a:xfrm>
          <a:prstGeom prst="rect">
            <a:avLst/>
          </a:prstGeom>
        </p:spPr>
        <p:txBody>
          <a:bodyPr wrap="square">
            <a:spAutoFit/>
          </a:bodyPr>
          <a:lstStyle/>
          <a:p>
            <a:pPr algn="just">
              <a:lnSpc>
                <a:spcPct val="150000"/>
              </a:lnSpc>
              <a:buFont typeface="Wingdings" panose="05000000000000000000" pitchFamily="2" charset="2"/>
              <a:buChar char="n"/>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In 2018, Guangdong Telecom launched 100M fiber broadband in 2,277 poverty-stricken villages and established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4K TV experience sites</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so as to make up for the shortcomings of information technology in rural areas. </a:t>
            </a:r>
          </a:p>
          <a:p>
            <a:pPr algn="just">
              <a:lnSpc>
                <a:spcPct val="150000"/>
              </a:lnSpc>
              <a:buFont typeface="Wingdings" panose="05000000000000000000" pitchFamily="2" charset="2"/>
              <a:buChar char="n"/>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Guangdong Telecom has aided the construction of 4K TV experience sites in pilot national poverty-stricken villages through ultra-HD TV service packages with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targeted preferences</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so as to satisfy their experience needs for 4K TV. </a:t>
            </a:r>
          </a:p>
        </p:txBody>
      </p:sp>
      <p:pic>
        <p:nvPicPr>
          <p:cNvPr id="14338" name="Picture 2" descr="http://5b0988e595225.cdn.sohucs.com/images/20171220/18c1c3ac00d34078ad2f45b51c05e6af.jpeg"/>
          <p:cNvPicPr>
            <a:picLocks noChangeAspect="1" noChangeArrowheads="1"/>
          </p:cNvPicPr>
          <p:nvPr/>
        </p:nvPicPr>
        <p:blipFill>
          <a:blip r:embed="rId3" cstate="print"/>
          <a:srcRect/>
          <a:stretch>
            <a:fillRect/>
          </a:stretch>
        </p:blipFill>
        <p:spPr bwMode="auto">
          <a:xfrm>
            <a:off x="4946688" y="2938196"/>
            <a:ext cx="2505631" cy="1879223"/>
          </a:xfrm>
          <a:prstGeom prst="rect">
            <a:avLst/>
          </a:prstGeom>
          <a:noFill/>
        </p:spPr>
      </p:pic>
      <p:pic>
        <p:nvPicPr>
          <p:cNvPr id="14340" name="Picture 4" descr="https://www.lmtw.com/d/file/IPTV/yj/20180315/2432dbd44d0397927b4ec719fdc61952.jpg"/>
          <p:cNvPicPr>
            <a:picLocks noChangeAspect="1" noChangeArrowheads="1"/>
          </p:cNvPicPr>
          <p:nvPr/>
        </p:nvPicPr>
        <p:blipFill>
          <a:blip r:embed="rId4" cstate="print"/>
          <a:srcRect/>
          <a:stretch>
            <a:fillRect/>
          </a:stretch>
        </p:blipFill>
        <p:spPr bwMode="auto">
          <a:xfrm>
            <a:off x="1516033" y="2938197"/>
            <a:ext cx="2911950" cy="1937809"/>
          </a:xfrm>
          <a:prstGeom prst="rect">
            <a:avLst/>
          </a:prstGeom>
          <a:noFill/>
        </p:spPr>
      </p:pic>
    </p:spTree>
    <p:extLst>
      <p:ext uri="{BB962C8B-B14F-4D97-AF65-F5344CB8AC3E}">
        <p14:creationId xmlns:p14="http://schemas.microsoft.com/office/powerpoint/2010/main" val="271100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234083"/>
            <a:ext cx="3600401" cy="228188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234083"/>
            <a:ext cx="3312368" cy="2281883"/>
          </a:xfrm>
          <a:prstGeom prst="rect">
            <a:avLst/>
          </a:prstGeom>
        </p:spPr>
      </p:pic>
      <p:sp>
        <p:nvSpPr>
          <p:cNvPr id="9" name="矩形 8"/>
          <p:cNvSpPr/>
          <p:nvPr/>
        </p:nvSpPr>
        <p:spPr>
          <a:xfrm>
            <a:off x="206294" y="-8344"/>
            <a:ext cx="6965368"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3.3 Enrich rural cultural life with the good use of network contents</a:t>
            </a:r>
          </a:p>
        </p:txBody>
      </p:sp>
      <p:sp>
        <p:nvSpPr>
          <p:cNvPr id="7" name="矩形 6"/>
          <p:cNvSpPr/>
          <p:nvPr/>
        </p:nvSpPr>
        <p:spPr>
          <a:xfrm>
            <a:off x="611560" y="845299"/>
            <a:ext cx="7776864" cy="507831"/>
          </a:xfrm>
          <a:prstGeom prst="rect">
            <a:avLst/>
          </a:prstGeom>
        </p:spPr>
        <p:txBody>
          <a:bodyPr wrap="square">
            <a:spAutoFit/>
          </a:bodyPr>
          <a:lstStyle/>
          <a:p>
            <a:pPr marL="285750" indent="-285750" defTabSz="711200">
              <a:lnSpc>
                <a:spcPct val="150000"/>
              </a:lnSpc>
              <a:spcBef>
                <a:spcPct val="0"/>
              </a:spcBef>
              <a:spcAft>
                <a:spcPct val="5000"/>
              </a:spcAft>
            </a:pPr>
            <a:r>
              <a:rPr lang="en-US">
                <a:solidFill>
                  <a:schemeClr val="bg1"/>
                </a:solidFill>
                <a:latin typeface="Arial" panose="020B0604020202020204" pitchFamily="34" charset="0"/>
                <a:ea typeface="微软雅黑" panose="020B0503020204020204" charset="-122"/>
                <a:cs typeface="Arial" panose="020B0604020202020204" pitchFamily="34" charset="0"/>
                <a:sym typeface="微软雅黑" panose="020B0503020204020204" charset="-122"/>
              </a:rPr>
              <a:t>   </a:t>
            </a:r>
          </a:p>
        </p:txBody>
      </p:sp>
      <p:sp>
        <p:nvSpPr>
          <p:cNvPr id="8" name="矩形 7"/>
          <p:cNvSpPr/>
          <p:nvPr/>
        </p:nvSpPr>
        <p:spPr>
          <a:xfrm>
            <a:off x="206294" y="771550"/>
            <a:ext cx="8326146" cy="1345048"/>
          </a:xfrm>
          <a:prstGeom prst="rect">
            <a:avLst/>
          </a:prstGeom>
        </p:spPr>
        <p:txBody>
          <a:bodyPr wrap="square">
            <a:spAutoFit/>
          </a:bodyPr>
          <a:lstStyle/>
          <a:p>
            <a:pPr>
              <a:lnSpc>
                <a:spcPct val="150000"/>
              </a:lnSpc>
              <a:buFont typeface="Wingdings" panose="05000000000000000000" pitchFamily="2" charset="2"/>
              <a:buChar char="n"/>
            </a:pPr>
            <a:r>
              <a:rPr lang="en-US" sz="14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Xipan</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Village in </a:t>
            </a:r>
            <a:r>
              <a:rPr lang="en-US" sz="14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Yun'ao</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Town, </a:t>
            </a:r>
            <a:r>
              <a:rPr lang="en-US" sz="14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Nan’ao</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County, Shantou </a:t>
            </a:r>
          </a:p>
          <a:p>
            <a:pPr algn="just">
              <a:lnSpc>
                <a:spcPct val="150000"/>
              </a:lnSpc>
            </a:pPr>
            <a:r>
              <a:rPr lang="en-US" sz="140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In </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less than a year since the access to the broadband network through universal telecommunication service, nearly 60% of the villager households have used high-speed broadband through universal telecommunication service, while 85.1% used broadband network to watch </a:t>
            </a:r>
            <a:r>
              <a:rPr lang="en-US" sz="14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4K </a:t>
            </a:r>
            <a:r>
              <a:rPr lang="en-US" sz="1400" b="1">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ultra-HD</a:t>
            </a:r>
            <a:r>
              <a:rPr lang="en-US" sz="140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t>
            </a:r>
            <a:r>
              <a:rPr lang="en-US" sz="1400" b="1">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TV</a:t>
            </a:r>
            <a:r>
              <a:rPr lang="en-US" sz="140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t>
            </a:r>
            <a:endPar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endParaRPr>
          </a:p>
        </p:txBody>
      </p:sp>
    </p:spTree>
    <p:extLst>
      <p:ext uri="{BB962C8B-B14F-4D97-AF65-F5344CB8AC3E}">
        <p14:creationId xmlns:p14="http://schemas.microsoft.com/office/powerpoint/2010/main" val="312105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4359" y="0"/>
            <a:ext cx="6383865"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3.4 Facilitate rural public services with the good use of network facilities</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rcRect l="3560" t="5622" r="3627"/>
          <a:stretch>
            <a:fillRect/>
          </a:stretch>
        </p:blipFill>
        <p:spPr>
          <a:xfrm>
            <a:off x="403298" y="2211710"/>
            <a:ext cx="4024686" cy="2302027"/>
          </a:xfrm>
          <a:prstGeom prst="rect">
            <a:avLst/>
          </a:prstGeom>
        </p:spPr>
      </p:pic>
      <p:sp>
        <p:nvSpPr>
          <p:cNvPr id="7" name="矩形 6"/>
          <p:cNvSpPr/>
          <p:nvPr/>
        </p:nvSpPr>
        <p:spPr>
          <a:xfrm>
            <a:off x="207274" y="843558"/>
            <a:ext cx="7920882" cy="738664"/>
          </a:xfrm>
          <a:prstGeom prst="rect">
            <a:avLst/>
          </a:prstGeom>
        </p:spPr>
        <p:txBody>
          <a:bodyPr wrap="square">
            <a:spAutoFit/>
          </a:bodyPr>
          <a:lstStyle/>
          <a:p>
            <a:pPr algn="just"/>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Through high-speed broadband network, Guangdong Province has achieved </a:t>
            </a:r>
            <a:r>
              <a:rPr lang="en-US" sz="14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online handling of affairs, remote service and smart management,</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promoted the equal access to rural public services, and constantly bridged the digital gap between urban and rural development. </a:t>
            </a:r>
          </a:p>
        </p:txBody>
      </p:sp>
      <p:sp>
        <p:nvSpPr>
          <p:cNvPr id="8" name="矩形 7"/>
          <p:cNvSpPr/>
          <p:nvPr/>
        </p:nvSpPr>
        <p:spPr>
          <a:xfrm>
            <a:off x="4572000" y="1910318"/>
            <a:ext cx="4286281" cy="3139321"/>
          </a:xfrm>
          <a:prstGeom prst="rect">
            <a:avLst/>
          </a:prstGeom>
        </p:spPr>
        <p:txBody>
          <a:bodyPr wrap="square">
            <a:spAutoFit/>
          </a:bodyPr>
          <a:lstStyle/>
          <a:p>
            <a:pPr algn="just">
              <a:lnSpc>
                <a:spcPct val="150000"/>
              </a:lnSpc>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Guangdong Mobile provides “family doctor” diagnosis service through video conferencing for the senior citizen activity center of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Beipeng</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Village,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Meizhou</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city free of charge. The online facial diagnosis and counseling model via HD videos has enabled villagers to consult doctors at hospitals in the county without walking out of their houses, and allowed Guangdong to solve the difficult medical treatment problem of left-behind old people and children in rural areas with superior medical resources, so as to reduce the stress of rural health institutions on door-to-door services.  </a:t>
            </a:r>
          </a:p>
        </p:txBody>
      </p:sp>
      <p:sp>
        <p:nvSpPr>
          <p:cNvPr id="10" name="矩形 9"/>
          <p:cNvSpPr/>
          <p:nvPr/>
        </p:nvSpPr>
        <p:spPr>
          <a:xfrm>
            <a:off x="279282" y="1729140"/>
            <a:ext cx="2531680" cy="338554"/>
          </a:xfrm>
          <a:prstGeom prst="rect">
            <a:avLst/>
          </a:prstGeom>
        </p:spPr>
        <p:txBody>
          <a:bodyPr wrap="square">
            <a:spAutoFit/>
          </a:bodyPr>
          <a:lstStyle/>
          <a:p>
            <a:pPr>
              <a:buFont typeface="Wingdings" panose="05000000000000000000" pitchFamily="2" charset="2"/>
              <a:buChar char="u"/>
            </a:pPr>
            <a:r>
              <a:rPr lang="en-US" sz="16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Remote diagnosis</a:t>
            </a:r>
          </a:p>
        </p:txBody>
      </p:sp>
    </p:spTree>
    <p:extLst>
      <p:ext uri="{BB962C8B-B14F-4D97-AF65-F5344CB8AC3E}">
        <p14:creationId xmlns:p14="http://schemas.microsoft.com/office/powerpoint/2010/main" val="120103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srcRect/>
          <a:stretch>
            <a:fillRect/>
          </a:stretch>
        </p:blipFill>
        <p:spPr bwMode="auto">
          <a:xfrm>
            <a:off x="3131840" y="1923678"/>
            <a:ext cx="2664296" cy="1891228"/>
          </a:xfrm>
          <a:prstGeom prst="rect">
            <a:avLst/>
          </a:prstGeom>
          <a:noFill/>
          <a:ln w="9525">
            <a:noFill/>
            <a:miter lim="800000"/>
            <a:headEnd/>
            <a:tailEnd/>
          </a:ln>
          <a:effectLst/>
        </p:spPr>
      </p:pic>
      <p:sp>
        <p:nvSpPr>
          <p:cNvPr id="5" name="矩形 4"/>
          <p:cNvSpPr/>
          <p:nvPr/>
        </p:nvSpPr>
        <p:spPr>
          <a:xfrm>
            <a:off x="467544" y="3821211"/>
            <a:ext cx="2448272" cy="1131590"/>
          </a:xfrm>
          <a:prstGeom prst="rect">
            <a:avLst/>
          </a:pr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t" anchorCtr="0">
            <a:noAutofit/>
          </a:bodyPr>
          <a:lstStyle/>
          <a:p>
            <a:pPr algn="just" defTabSz="711200">
              <a:lnSpc>
                <a:spcPct val="90000"/>
              </a:lnSpc>
              <a:spcBef>
                <a:spcPct val="0"/>
              </a:spcBef>
              <a:spcAft>
                <a:spcPct val="5000"/>
              </a:spcAft>
            </a:pPr>
            <a:r>
              <a:rPr lang="en-US" sz="1000" dirty="0">
                <a:solidFill>
                  <a:schemeClr val="lt1"/>
                </a:solidFill>
                <a:latin typeface="Arial" panose="020B0604020202020204" pitchFamily="34" charset="0"/>
                <a:ea typeface="Arial Unicode MS" pitchFamily="34" charset="-122"/>
                <a:cs typeface="Arial" panose="020B0604020202020204" pitchFamily="34" charset="0"/>
              </a:rPr>
              <a:t>The </a:t>
            </a:r>
            <a:r>
              <a:rPr lang="en-US" sz="1000" dirty="0" err="1">
                <a:solidFill>
                  <a:schemeClr val="lt1"/>
                </a:solidFill>
                <a:latin typeface="Arial" panose="020B0604020202020204" pitchFamily="34" charset="0"/>
                <a:ea typeface="Arial Unicode MS" pitchFamily="34" charset="-122"/>
                <a:cs typeface="Arial" panose="020B0604020202020204" pitchFamily="34" charset="0"/>
              </a:rPr>
              <a:t>Mashi</a:t>
            </a:r>
            <a:r>
              <a:rPr lang="en-US" sz="1000" dirty="0">
                <a:solidFill>
                  <a:schemeClr val="lt1"/>
                </a:solidFill>
                <a:latin typeface="Arial" panose="020B0604020202020204" pitchFamily="34" charset="0"/>
                <a:ea typeface="Arial Unicode MS" pitchFamily="34" charset="-122"/>
                <a:cs typeface="Arial" panose="020B0604020202020204" pitchFamily="34" charset="0"/>
              </a:rPr>
              <a:t> Central Primary School in </a:t>
            </a:r>
            <a:r>
              <a:rPr lang="en-US" sz="1000" dirty="0" err="1">
                <a:solidFill>
                  <a:schemeClr val="lt1"/>
                </a:solidFill>
                <a:latin typeface="Arial" panose="020B0604020202020204" pitchFamily="34" charset="0"/>
                <a:ea typeface="Arial Unicode MS" pitchFamily="34" charset="-122"/>
                <a:cs typeface="Arial" panose="020B0604020202020204" pitchFamily="34" charset="0"/>
              </a:rPr>
              <a:t>Shixing</a:t>
            </a:r>
            <a:r>
              <a:rPr lang="en-US" sz="1000" dirty="0">
                <a:solidFill>
                  <a:schemeClr val="lt1"/>
                </a:solidFill>
                <a:latin typeface="Arial" panose="020B0604020202020204" pitchFamily="34" charset="0"/>
                <a:ea typeface="Arial Unicode MS" pitchFamily="34" charset="-122"/>
                <a:cs typeface="Arial" panose="020B0604020202020204" pitchFamily="34" charset="0"/>
              </a:rPr>
              <a:t> County, </a:t>
            </a:r>
            <a:r>
              <a:rPr lang="en-US" sz="1000" dirty="0" err="1">
                <a:solidFill>
                  <a:schemeClr val="lt1"/>
                </a:solidFill>
                <a:latin typeface="Arial" panose="020B0604020202020204" pitchFamily="34" charset="0"/>
                <a:ea typeface="Arial Unicode MS" pitchFamily="34" charset="-122"/>
                <a:cs typeface="Arial" panose="020B0604020202020204" pitchFamily="34" charset="0"/>
              </a:rPr>
              <a:t>Shaoguan</a:t>
            </a:r>
            <a:r>
              <a:rPr lang="en-US" sz="1000" dirty="0">
                <a:solidFill>
                  <a:schemeClr val="lt1"/>
                </a:solidFill>
                <a:latin typeface="Arial" panose="020B0604020202020204" pitchFamily="34" charset="0"/>
                <a:ea typeface="Arial Unicode MS" pitchFamily="34" charset="-122"/>
                <a:cs typeface="Arial" panose="020B0604020202020204" pitchFamily="34" charset="0"/>
              </a:rPr>
              <a:t> has utilized the “Internet +” teaching model to obtain superior education resources, and learn abundant course videos and teaching courseware, which are widely favored by students. </a:t>
            </a:r>
          </a:p>
        </p:txBody>
      </p:sp>
      <p:pic>
        <p:nvPicPr>
          <p:cNvPr id="6" name="图片 5" descr="C:\Documents and Settings\sg-chenhd\Local Settings\Application Data\Yixin\EasyChat\2d12c0cbcd1bf8a8327f80d1827d59c8\image\71d09f0e3d0a4e379ad2afcfd7fb4b34.jpg"/>
          <p:cNvPicPr/>
          <p:nvPr/>
        </p:nvPicPr>
        <p:blipFill>
          <a:blip r:embed="rId3" cstate="print"/>
          <a:srcRect/>
          <a:stretch>
            <a:fillRect/>
          </a:stretch>
        </p:blipFill>
        <p:spPr bwMode="auto">
          <a:xfrm>
            <a:off x="467544" y="1923678"/>
            <a:ext cx="2448272" cy="1897533"/>
          </a:xfrm>
          <a:prstGeom prst="rect">
            <a:avLst/>
          </a:prstGeom>
          <a:noFill/>
        </p:spPr>
      </p:pic>
      <p:sp>
        <p:nvSpPr>
          <p:cNvPr id="7" name="矩形 6"/>
          <p:cNvSpPr/>
          <p:nvPr/>
        </p:nvSpPr>
        <p:spPr>
          <a:xfrm>
            <a:off x="3131840" y="3838772"/>
            <a:ext cx="2718048" cy="1114029"/>
          </a:xfrm>
          <a:prstGeom prst="rect">
            <a:avLst/>
          </a:pr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t" anchorCtr="0">
            <a:noAutofit/>
          </a:bodyPr>
          <a:lstStyle/>
          <a:p>
            <a:pPr algn="just" defTabSz="711200">
              <a:lnSpc>
                <a:spcPct val="90000"/>
              </a:lnSpc>
              <a:spcBef>
                <a:spcPct val="0"/>
              </a:spcBef>
              <a:spcAft>
                <a:spcPct val="5000"/>
              </a:spcAft>
            </a:pPr>
            <a:r>
              <a:rPr lang="en-US" sz="1000" dirty="0">
                <a:latin typeface="Arial" panose="020B0604020202020204" pitchFamily="34" charset="0"/>
                <a:ea typeface="Arial Unicode MS" pitchFamily="34" charset="-122"/>
                <a:cs typeface="Arial" panose="020B0604020202020204" pitchFamily="34" charset="0"/>
              </a:rPr>
              <a:t>The simultaneous classroom in </a:t>
            </a:r>
            <a:r>
              <a:rPr lang="en-US" sz="1000" dirty="0" err="1">
                <a:latin typeface="Arial" panose="020B0604020202020204" pitchFamily="34" charset="0"/>
                <a:ea typeface="Arial Unicode MS" pitchFamily="34" charset="-122"/>
                <a:cs typeface="Arial" panose="020B0604020202020204" pitchFamily="34" charset="0"/>
              </a:rPr>
              <a:t>Maoming</a:t>
            </a:r>
            <a:r>
              <a:rPr lang="en-US" sz="1000" dirty="0">
                <a:latin typeface="Arial" panose="020B0604020202020204" pitchFamily="34" charset="0"/>
                <a:ea typeface="Arial Unicode MS" pitchFamily="34" charset="-122"/>
                <a:cs typeface="Arial" panose="020B0604020202020204" pitchFamily="34" charset="0"/>
              </a:rPr>
              <a:t> city has covered 500 classrooms in 150 schools of six counties and county-level cities, improved the teaching quality and promoted the balanced development of education through the launch between primary and secondary schools and teaching sites. </a:t>
            </a:r>
          </a:p>
        </p:txBody>
      </p:sp>
      <p:sp>
        <p:nvSpPr>
          <p:cNvPr id="8" name="矩形 7"/>
          <p:cNvSpPr/>
          <p:nvPr/>
        </p:nvSpPr>
        <p:spPr>
          <a:xfrm>
            <a:off x="5978616" y="3838771"/>
            <a:ext cx="2697840" cy="1114029"/>
          </a:xfrm>
          <a:prstGeom prst="rect">
            <a:avLst/>
          </a:prstGeom>
          <a:noFill/>
          <a:ln w="6350">
            <a:solidFill>
              <a:schemeClr val="bg1"/>
            </a:solidFill>
            <a:prstDash val="sys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t" anchorCtr="0">
            <a:noAutofit/>
          </a:bodyPr>
          <a:lstStyle/>
          <a:p>
            <a:pPr algn="just" defTabSz="711200">
              <a:lnSpc>
                <a:spcPct val="90000"/>
              </a:lnSpc>
              <a:spcBef>
                <a:spcPct val="0"/>
              </a:spcBef>
              <a:spcAft>
                <a:spcPct val="5000"/>
              </a:spcAft>
            </a:pPr>
            <a:r>
              <a:rPr lang="en-US" sz="1000" dirty="0" err="1">
                <a:solidFill>
                  <a:schemeClr val="lt1"/>
                </a:solidFill>
                <a:latin typeface="Arial" panose="020B0604020202020204" pitchFamily="34" charset="0"/>
                <a:ea typeface="Arial Unicode MS" pitchFamily="34" charset="-122"/>
                <a:cs typeface="Arial" panose="020B0604020202020204" pitchFamily="34" charset="0"/>
              </a:rPr>
              <a:t>Qingyuan</a:t>
            </a:r>
            <a:r>
              <a:rPr lang="en-US" sz="1000" dirty="0">
                <a:solidFill>
                  <a:schemeClr val="lt1"/>
                </a:solidFill>
                <a:latin typeface="Arial" panose="020B0604020202020204" pitchFamily="34" charset="0"/>
                <a:ea typeface="Arial Unicode MS" pitchFamily="34" charset="-122"/>
                <a:cs typeface="Arial" panose="020B0604020202020204" pitchFamily="34" charset="0"/>
              </a:rPr>
              <a:t> city has utilized fiber broadband to adopt the exchange model of e-schoolbag seminar platform in four schools through the power of “Internet + education”, so as to achieve the exchange and interaction between remote classrooms. </a:t>
            </a:r>
          </a:p>
        </p:txBody>
      </p:sp>
      <p:pic>
        <p:nvPicPr>
          <p:cNvPr id="9" name="Picture 4" descr="C:\Users\yinh3\Desktop\微信图片_20181114221411.jpg"/>
          <p:cNvPicPr/>
          <p:nvPr/>
        </p:nvPicPr>
        <p:blipFill>
          <a:blip r:embed="rId4" cstate="print"/>
          <a:srcRect/>
          <a:stretch>
            <a:fillRect/>
          </a:stretch>
        </p:blipFill>
        <p:spPr bwMode="auto">
          <a:xfrm>
            <a:off x="5978616" y="1923678"/>
            <a:ext cx="2697840" cy="1891228"/>
          </a:xfrm>
          <a:prstGeom prst="rect">
            <a:avLst/>
          </a:prstGeom>
          <a:noFill/>
        </p:spPr>
      </p:pic>
      <p:sp>
        <p:nvSpPr>
          <p:cNvPr id="10" name="矩形 9"/>
          <p:cNvSpPr/>
          <p:nvPr/>
        </p:nvSpPr>
        <p:spPr>
          <a:xfrm>
            <a:off x="226768" y="-34394"/>
            <a:ext cx="6696744"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3.4 Facilitate rural public services with the good use of network facilities</a:t>
            </a:r>
          </a:p>
        </p:txBody>
      </p:sp>
      <p:sp>
        <p:nvSpPr>
          <p:cNvPr id="11" name="矩形 10"/>
          <p:cNvSpPr/>
          <p:nvPr/>
        </p:nvSpPr>
        <p:spPr>
          <a:xfrm>
            <a:off x="204668" y="786766"/>
            <a:ext cx="2164375" cy="338554"/>
          </a:xfrm>
          <a:prstGeom prst="rect">
            <a:avLst/>
          </a:prstGeom>
        </p:spPr>
        <p:txBody>
          <a:bodyPr wrap="none">
            <a:spAutoFit/>
          </a:bodyPr>
          <a:lstStyle/>
          <a:p>
            <a:pPr>
              <a:buFont typeface="Wingdings" panose="05000000000000000000" pitchFamily="2" charset="2"/>
              <a:buChar char="u"/>
            </a:pPr>
            <a:r>
              <a:rPr lang="en-US" sz="16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Remote education</a:t>
            </a:r>
          </a:p>
        </p:txBody>
      </p:sp>
      <p:sp>
        <p:nvSpPr>
          <p:cNvPr id="12" name="矩形 11"/>
          <p:cNvSpPr/>
          <p:nvPr/>
        </p:nvSpPr>
        <p:spPr>
          <a:xfrm>
            <a:off x="204668" y="1144223"/>
            <a:ext cx="8471788" cy="646331"/>
          </a:xfrm>
          <a:prstGeom prst="rect">
            <a:avLst/>
          </a:prstGeom>
        </p:spPr>
        <p:txBody>
          <a:bodyPr wrap="square">
            <a:spAutoFit/>
          </a:bodyPr>
          <a:lstStyle/>
          <a:p>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Guangdong Telecom has built the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Guangdong education video network</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in a bid to improve the rural teaching quality via the “Internet + education” model.  It has covered 13,000 schools and 1.2 million users and achieved 300,000 clicks each month. Among them,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users in the northwest region of East Guangdong account for 77%</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t>
            </a:r>
          </a:p>
        </p:txBody>
      </p:sp>
    </p:spTree>
    <p:extLst>
      <p:ext uri="{BB962C8B-B14F-4D97-AF65-F5344CB8AC3E}">
        <p14:creationId xmlns:p14="http://schemas.microsoft.com/office/powerpoint/2010/main" val="133149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11560" y="1779662"/>
            <a:ext cx="3780420" cy="2863790"/>
          </a:xfrm>
          <a:prstGeom prst="rect">
            <a:avLst/>
          </a:prstGeom>
          <a:noFill/>
          <a:ln w="3175">
            <a:solidFill>
              <a:schemeClr val="bg2"/>
            </a:solid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rtlCol="0" anchor="ctr" anchorCtr="0">
            <a:noAutofit/>
          </a:bodyPr>
          <a:lstStyle/>
          <a:p>
            <a:pPr algn="just" defTabSz="711200">
              <a:lnSpc>
                <a:spcPct val="150000"/>
              </a:lnSpc>
              <a:spcBef>
                <a:spcPct val="0"/>
              </a:spcBef>
              <a:spcAft>
                <a:spcPct val="5000"/>
              </a:spcAft>
            </a:pPr>
            <a:r>
              <a:rPr lang="en-US" sz="11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Beipeng</a:t>
            </a: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Village of </a:t>
            </a:r>
            <a:r>
              <a:rPr lang="en-US" sz="11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Meizhou</a:t>
            </a: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t>
            </a:r>
          </a:p>
          <a:p>
            <a:pPr marL="285750" indent="-285750" algn="just" defTabSz="711200">
              <a:lnSpc>
                <a:spcPct val="150000"/>
              </a:lnSpc>
              <a:spcBef>
                <a:spcPct val="0"/>
              </a:spcBef>
              <a:spcAft>
                <a:spcPct val="5000"/>
              </a:spcAft>
              <a:buFont typeface="Arial" panose="020B0604020202020204" pitchFamily="34" charset="0"/>
              <a:buChar char="•"/>
            </a:pP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Equip families with </a:t>
            </a:r>
            <a:r>
              <a:rPr lang="en-US" sz="11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WiFi</a:t>
            </a: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and mobile hot spots, and use network communication software to build work groups for Party building and villagers committee; </a:t>
            </a:r>
          </a:p>
          <a:p>
            <a:pPr marL="285750" indent="-285750" algn="just" defTabSz="711200">
              <a:lnSpc>
                <a:spcPct val="150000"/>
              </a:lnSpc>
              <a:spcBef>
                <a:spcPct val="0"/>
              </a:spcBef>
              <a:spcAft>
                <a:spcPct val="5000"/>
              </a:spcAft>
              <a:buFont typeface="Arial" panose="020B0604020202020204" pitchFamily="34" charset="0"/>
              <a:buChar char="•"/>
            </a:pP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Host the “online micro-classroom” on the 15th day of each month, requiring the attendance of all Party members and cadre in the work groups; </a:t>
            </a:r>
          </a:p>
          <a:p>
            <a:pPr marL="285750" indent="-285750" algn="just" defTabSz="711200">
              <a:lnSpc>
                <a:spcPct val="150000"/>
              </a:lnSpc>
              <a:spcBef>
                <a:spcPct val="0"/>
              </a:spcBef>
              <a:spcAft>
                <a:spcPct val="5000"/>
              </a:spcAft>
              <a:buFont typeface="Arial" panose="020B0604020202020204" pitchFamily="34" charset="0"/>
              <a:buChar char="•"/>
            </a:pPr>
            <a:r>
              <a:rPr lang="en-US" sz="11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The Party branch invites Party affairs personnel from related provincial and municipal departments to impart knowledge in the groups, while the villagers committee will assign daily tasks of village affairs. </a:t>
            </a:r>
          </a:p>
        </p:txBody>
      </p:sp>
      <p:sp>
        <p:nvSpPr>
          <p:cNvPr id="9" name="矩形 8"/>
          <p:cNvSpPr/>
          <p:nvPr/>
        </p:nvSpPr>
        <p:spPr>
          <a:xfrm>
            <a:off x="196985" y="-7586"/>
            <a:ext cx="6247223" cy="707886"/>
          </a:xfrm>
          <a:prstGeom prst="rect">
            <a:avLst/>
          </a:prstGeom>
        </p:spPr>
        <p:txBody>
          <a:bodyPr wrap="square">
            <a:spAutoFit/>
          </a:bodyPr>
          <a:lstStyle/>
          <a:p>
            <a:r>
              <a:rPr lang="en-US" sz="2000" dirty="0">
                <a:solidFill>
                  <a:schemeClr val="bg1"/>
                </a:solidFill>
                <a:latin typeface="Arial" panose="020B0604020202020204" pitchFamily="34" charset="0"/>
                <a:ea typeface="Arial Unicode MS" pitchFamily="34" charset="-122"/>
                <a:cs typeface="Arial" panose="020B0604020202020204" pitchFamily="34" charset="0"/>
              </a:rPr>
              <a:t>3.5 Enhance rural grassroots Party building with the good use of network battlefield</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022" y="1857197"/>
            <a:ext cx="3744416" cy="2708721"/>
          </a:xfrm>
          <a:prstGeom prst="rect">
            <a:avLst/>
          </a:prstGeom>
        </p:spPr>
      </p:pic>
      <p:sp>
        <p:nvSpPr>
          <p:cNvPr id="7" name="矩形 6"/>
          <p:cNvSpPr/>
          <p:nvPr/>
        </p:nvSpPr>
        <p:spPr>
          <a:xfrm>
            <a:off x="575557" y="771550"/>
            <a:ext cx="7992887" cy="923330"/>
          </a:xfrm>
          <a:prstGeom prst="rect">
            <a:avLst/>
          </a:prstGeom>
        </p:spPr>
        <p:txBody>
          <a:bodyPr wrap="square">
            <a:spAutoFit/>
          </a:bodyPr>
          <a:lstStyle/>
          <a:p>
            <a:pPr algn="just">
              <a:lnSpc>
                <a:spcPct val="150000"/>
              </a:lnSpc>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In rural areas, many villagers work outside the villages, which has restricted the centralized discussion, exchange and learning, so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the online Party construction </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and rural affair management can effectively overcome the personnel dispersion problem. </a:t>
            </a:r>
          </a:p>
        </p:txBody>
      </p:sp>
    </p:spTree>
    <p:extLst>
      <p:ext uri="{BB962C8B-B14F-4D97-AF65-F5344CB8AC3E}">
        <p14:creationId xmlns:p14="http://schemas.microsoft.com/office/powerpoint/2010/main" val="420815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9218" y="101356"/>
            <a:ext cx="4358806" cy="523220"/>
          </a:xfrm>
          <a:prstGeom prst="rect">
            <a:avLst/>
          </a:prstGeom>
        </p:spPr>
        <p:txBody>
          <a:bodyPr wrap="square">
            <a:spAutoFit/>
          </a:bodyPr>
          <a:lstStyle/>
          <a:p>
            <a:r>
              <a:rPr lang="en-US" sz="2800" dirty="0">
                <a:solidFill>
                  <a:schemeClr val="bg1"/>
                </a:solidFill>
                <a:latin typeface="Arial" panose="020B0604020202020204" pitchFamily="34" charset="0"/>
                <a:ea typeface="Arial Unicode MS" pitchFamily="34" charset="-122"/>
                <a:cs typeface="Arial" panose="020B0604020202020204" pitchFamily="34" charset="0"/>
              </a:rPr>
              <a:t>Conclusions</a:t>
            </a:r>
          </a:p>
        </p:txBody>
      </p:sp>
      <p:sp>
        <p:nvSpPr>
          <p:cNvPr id="8" name="矩形 7"/>
          <p:cNvSpPr/>
          <p:nvPr/>
        </p:nvSpPr>
        <p:spPr>
          <a:xfrm>
            <a:off x="1068743" y="4371950"/>
            <a:ext cx="3242434" cy="535531"/>
          </a:xfrm>
          <a:prstGeom prst="rect">
            <a:avLst/>
          </a:prstGeom>
        </p:spPr>
        <p:txBody>
          <a:bodyPr wrap="square">
            <a:spAutoFit/>
          </a:bodyPr>
          <a:lstStyle/>
          <a:p>
            <a:pPr>
              <a:lnSpc>
                <a:spcPct val="120000"/>
              </a:lnSpc>
            </a:pPr>
            <a:r>
              <a:rPr lang="en-US" sz="1200" dirty="0">
                <a:solidFill>
                  <a:schemeClr val="bg1"/>
                </a:solidFill>
                <a:latin typeface="Arial" panose="020B0604020202020204" pitchFamily="34" charset="0"/>
                <a:ea typeface="Arial Unicode MS" pitchFamily="34" charset="-122"/>
                <a:cs typeface="Arial" panose="020B0604020202020204" pitchFamily="34" charset="0"/>
              </a:rPr>
              <a:t>In October 2017, the No. 7 Inspection Group of MIIT conducted field inspection</a:t>
            </a:r>
          </a:p>
        </p:txBody>
      </p:sp>
      <p:sp>
        <p:nvSpPr>
          <p:cNvPr id="9" name="矩形 8"/>
          <p:cNvSpPr/>
          <p:nvPr/>
        </p:nvSpPr>
        <p:spPr>
          <a:xfrm>
            <a:off x="4512625" y="4408883"/>
            <a:ext cx="3384376" cy="461665"/>
          </a:xfrm>
          <a:prstGeom prst="rect">
            <a:avLst/>
          </a:prstGeom>
        </p:spPr>
        <p:txBody>
          <a:bodyPr wrap="square">
            <a:spAutoFit/>
          </a:bodyPr>
          <a:lstStyle/>
          <a:p>
            <a:r>
              <a:rPr lang="en-US" sz="1200" dirty="0">
                <a:solidFill>
                  <a:schemeClr val="bg1"/>
                </a:solidFill>
                <a:latin typeface="Arial" panose="020B0604020202020204" pitchFamily="34" charset="0"/>
                <a:ea typeface="Arial Unicode MS" pitchFamily="34" charset="-122"/>
                <a:cs typeface="Arial" panose="020B0604020202020204" pitchFamily="34" charset="0"/>
              </a:rPr>
              <a:t>In October 2018, the discipline inspection and supervision group conducted an on-site survey</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427734"/>
            <a:ext cx="3147528" cy="188219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r="11495"/>
          <a:stretch>
            <a:fillRect/>
          </a:stretch>
        </p:blipFill>
        <p:spPr>
          <a:xfrm>
            <a:off x="1151868" y="2427734"/>
            <a:ext cx="3132100" cy="1882199"/>
          </a:xfrm>
          <a:prstGeom prst="rect">
            <a:avLst/>
          </a:prstGeom>
        </p:spPr>
      </p:pic>
      <p:sp>
        <p:nvSpPr>
          <p:cNvPr id="13" name="矩形 12"/>
          <p:cNvSpPr/>
          <p:nvPr/>
        </p:nvSpPr>
        <p:spPr>
          <a:xfrm>
            <a:off x="429218" y="771550"/>
            <a:ext cx="8319246" cy="1443152"/>
          </a:xfrm>
          <a:prstGeom prst="rect">
            <a:avLst/>
          </a:prstGeom>
        </p:spPr>
        <p:txBody>
          <a:bodyPr wrap="square">
            <a:spAutoFit/>
          </a:bodyPr>
          <a:lstStyle/>
          <a:p>
            <a:pPr algn="just">
              <a:lnSpc>
                <a:spcPct val="150000"/>
              </a:lnSpc>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The Guangdong Communications Administration will firmly implement the requirements of the universal telecommunication service work, and insist on overall advancement and synchronous implementation with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useful, affordable and satisfactory</a:t>
            </a:r>
            <a:r>
              <a:rPr lang="en-US" sz="1200" dirty="0">
                <a:latin typeface="Arial" panose="020B0604020202020204" pitchFamily="34" charset="0"/>
                <a:ea typeface="Arial Unicode MS" pitchFamily="34" charset="-122"/>
                <a:cs typeface="Arial" panose="020B0604020202020204" pitchFamily="34" charset="0"/>
                <a:sym typeface="微软雅黑" panose="020B0503020204020204" charset="-122"/>
              </a:rPr>
              <a:t> </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products. On the basis of usefulness, it aims to exert the unique advantages of network-based poverty alleviation with affordable and satisfactory products to build network platforms, foster rural industries, expand revenue increase channels, and develop rural economy, so as to boost rural revitalization of Guangdong. </a:t>
            </a:r>
          </a:p>
        </p:txBody>
      </p:sp>
    </p:spTree>
    <p:extLst>
      <p:ext uri="{BB962C8B-B14F-4D97-AF65-F5344CB8AC3E}">
        <p14:creationId xmlns:p14="http://schemas.microsoft.com/office/powerpoint/2010/main" val="260660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2875" y="104314"/>
            <a:ext cx="6771209" cy="492443"/>
          </a:xfrm>
          <a:prstGeom prst="rect">
            <a:avLst/>
          </a:prstGeom>
        </p:spPr>
        <p:txBody>
          <a:bodyPr wrap="square">
            <a:spAutoFit/>
          </a:bodyPr>
          <a:lstStyle/>
          <a:p>
            <a:r>
              <a:rPr lang="en-US" sz="2600" dirty="0">
                <a:solidFill>
                  <a:schemeClr val="bg1"/>
                </a:solidFill>
                <a:latin typeface="Arial" pitchFamily="34" charset="0"/>
                <a:ea typeface="Arial Unicode MS" pitchFamily="34" charset="-122"/>
                <a:cs typeface="Arial" pitchFamily="34" charset="0"/>
              </a:rPr>
              <a:t>1.1 Overview of Guangdong Province</a:t>
            </a:r>
          </a:p>
        </p:txBody>
      </p:sp>
      <p:sp>
        <p:nvSpPr>
          <p:cNvPr id="2" name="矩形 1"/>
          <p:cNvSpPr/>
          <p:nvPr/>
        </p:nvSpPr>
        <p:spPr>
          <a:xfrm>
            <a:off x="209008" y="760101"/>
            <a:ext cx="5084692" cy="4199291"/>
          </a:xfrm>
          <a:prstGeom prst="rect">
            <a:avLst/>
          </a:prstGeom>
          <a:ln>
            <a:noFill/>
          </a:ln>
        </p:spPr>
        <p:txBody>
          <a:bodyPr wrap="square">
            <a:spAutoFit/>
          </a:bodyPr>
          <a:lstStyle/>
          <a:p>
            <a:pPr marL="285750" indent="-285750" algn="just">
              <a:lnSpc>
                <a:spcPct val="14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Guangdong Province is abbreviated as </a:t>
            </a:r>
            <a:r>
              <a:rPr lang="en-US" sz="1200" dirty="0" err="1">
                <a:solidFill>
                  <a:schemeClr val="bg1"/>
                </a:solidFill>
                <a:latin typeface="Arial" pitchFamily="34" charset="0"/>
                <a:ea typeface="Arial Unicode MS" pitchFamily="34" charset="-122"/>
                <a:cs typeface="Arial" pitchFamily="34" charset="0"/>
              </a:rPr>
              <a:t>Yue</a:t>
            </a:r>
            <a:r>
              <a:rPr lang="en-US" sz="1200" dirty="0">
                <a:solidFill>
                  <a:schemeClr val="bg1"/>
                </a:solidFill>
                <a:latin typeface="Arial" pitchFamily="34" charset="0"/>
                <a:ea typeface="Arial Unicode MS" pitchFamily="34" charset="-122"/>
                <a:cs typeface="Arial" pitchFamily="34" charset="0"/>
              </a:rPr>
              <a:t> in Chinese, and its capital city is Guangzhou. It is located on the south of </a:t>
            </a:r>
            <a:r>
              <a:rPr lang="en-US" sz="1200" dirty="0" err="1">
                <a:solidFill>
                  <a:schemeClr val="bg1"/>
                </a:solidFill>
                <a:latin typeface="Arial" pitchFamily="34" charset="0"/>
                <a:ea typeface="Arial Unicode MS" pitchFamily="34" charset="-122"/>
                <a:cs typeface="Arial" pitchFamily="34" charset="0"/>
              </a:rPr>
              <a:t>Nanling</a:t>
            </a:r>
            <a:r>
              <a:rPr lang="en-US" sz="1200" dirty="0">
                <a:solidFill>
                  <a:schemeClr val="bg1"/>
                </a:solidFill>
                <a:latin typeface="Arial" pitchFamily="34" charset="0"/>
                <a:ea typeface="Arial Unicode MS" pitchFamily="34" charset="-122"/>
                <a:cs typeface="Arial" pitchFamily="34" charset="0"/>
              </a:rPr>
              <a:t> Mountains and the coast of South China Sea, adjacent to Hong Kong and Macao. </a:t>
            </a:r>
          </a:p>
          <a:p>
            <a:pPr marL="285750" indent="-285750" algn="just">
              <a:lnSpc>
                <a:spcPct val="14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By regional location, it is divided into Pearl River Delta, East Guangdong, West Guangdong and North Guangdong, with 21 prefecture-level cities, 119 county-level administrative areas, 19,000 administrative villages, and 142,000 natural villages with more than 20 households. </a:t>
            </a:r>
          </a:p>
          <a:p>
            <a:pPr marL="285750" indent="-285750" algn="just">
              <a:lnSpc>
                <a:spcPct val="14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As the most populated province in China, as well as a key inheriting region of </a:t>
            </a:r>
            <a:r>
              <a:rPr lang="en-US" sz="1200" dirty="0" err="1">
                <a:solidFill>
                  <a:schemeClr val="bg1"/>
                </a:solidFill>
                <a:latin typeface="Arial" pitchFamily="34" charset="0"/>
                <a:ea typeface="Arial Unicode MS" pitchFamily="34" charset="-122"/>
                <a:cs typeface="Arial" pitchFamily="34" charset="0"/>
              </a:rPr>
              <a:t>Lingnan</a:t>
            </a:r>
            <a:r>
              <a:rPr lang="en-US" sz="1200" dirty="0">
                <a:solidFill>
                  <a:schemeClr val="bg1"/>
                </a:solidFill>
                <a:latin typeface="Arial" pitchFamily="34" charset="0"/>
                <a:ea typeface="Arial Unicode MS" pitchFamily="34" charset="-122"/>
                <a:cs typeface="Arial" pitchFamily="34" charset="0"/>
              </a:rPr>
              <a:t> culture, Guangdong Province has unique styles in language, customs, history and culture. </a:t>
            </a:r>
          </a:p>
          <a:p>
            <a:pPr marL="285750" indent="-285750" algn="just">
              <a:lnSpc>
                <a:spcPct val="14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It has joined hands with Hong Kong and Macao to build the Guangdong-Hong Kong-Macao Greater Bay Area, aiming to become one of the world's four largest bay areas together with the New York, San Francisco and Tokyo Bay Areas. </a:t>
            </a:r>
          </a:p>
        </p:txBody>
      </p:sp>
      <p:sp>
        <p:nvSpPr>
          <p:cNvPr id="156" name="矩形 155"/>
          <p:cNvSpPr/>
          <p:nvPr/>
        </p:nvSpPr>
        <p:spPr>
          <a:xfrm>
            <a:off x="5367703" y="774566"/>
            <a:ext cx="1249060" cy="307777"/>
          </a:xfrm>
          <a:prstGeom prst="rect">
            <a:avLst/>
          </a:prstGeom>
        </p:spPr>
        <p:txBody>
          <a:bodyPr wrap="none">
            <a:spAutoFit/>
          </a:bodyPr>
          <a:lstStyle/>
          <a:p>
            <a:r>
              <a:rPr lang="en-US" sz="1400" dirty="0">
                <a:solidFill>
                  <a:schemeClr val="bg1"/>
                </a:solidFill>
                <a:latin typeface="Arial" pitchFamily="34" charset="0"/>
                <a:ea typeface="Arial Unicode MS" pitchFamily="34" charset="-122"/>
                <a:cs typeface="Arial" pitchFamily="34" charset="0"/>
              </a:rPr>
              <a:t>Map of China</a:t>
            </a:r>
          </a:p>
        </p:txBody>
      </p:sp>
      <p:sp>
        <p:nvSpPr>
          <p:cNvPr id="157" name="矩形 156"/>
          <p:cNvSpPr/>
          <p:nvPr/>
        </p:nvSpPr>
        <p:spPr>
          <a:xfrm>
            <a:off x="5367703" y="2293489"/>
            <a:ext cx="1715534" cy="307777"/>
          </a:xfrm>
          <a:prstGeom prst="rect">
            <a:avLst/>
          </a:prstGeom>
        </p:spPr>
        <p:txBody>
          <a:bodyPr wrap="none">
            <a:spAutoFit/>
          </a:bodyPr>
          <a:lstStyle/>
          <a:p>
            <a:r>
              <a:rPr lang="en-US" sz="1400" dirty="0">
                <a:solidFill>
                  <a:schemeClr val="bg1"/>
                </a:solidFill>
                <a:latin typeface="Arial" pitchFamily="34" charset="0"/>
                <a:ea typeface="Arial Unicode MS" pitchFamily="34" charset="-122"/>
                <a:cs typeface="Arial" pitchFamily="34" charset="0"/>
              </a:rPr>
              <a:t>Map of Guangdong</a:t>
            </a:r>
          </a:p>
        </p:txBody>
      </p:sp>
      <p:cxnSp>
        <p:nvCxnSpPr>
          <p:cNvPr id="4" name="直接连接符 3"/>
          <p:cNvCxnSpPr/>
          <p:nvPr/>
        </p:nvCxnSpPr>
        <p:spPr>
          <a:xfrm>
            <a:off x="5364088" y="760101"/>
            <a:ext cx="0" cy="42599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0" name="组合 299"/>
          <p:cNvGrpSpPr/>
          <p:nvPr/>
        </p:nvGrpSpPr>
        <p:grpSpPr>
          <a:xfrm>
            <a:off x="6273823" y="771550"/>
            <a:ext cx="2385209" cy="1902972"/>
            <a:chOff x="539750" y="269875"/>
            <a:chExt cx="7975600" cy="6588125"/>
          </a:xfrm>
        </p:grpSpPr>
        <p:sp>
          <p:nvSpPr>
            <p:cNvPr id="301" name="Freeform 7"/>
            <p:cNvSpPr/>
            <p:nvPr/>
          </p:nvSpPr>
          <p:spPr bwMode="auto">
            <a:xfrm>
              <a:off x="5489575" y="6505575"/>
              <a:ext cx="422275" cy="352425"/>
            </a:xfrm>
            <a:custGeom>
              <a:avLst/>
              <a:gdLst>
                <a:gd name="T0" fmla="*/ 139700 w 266"/>
                <a:gd name="T1" fmla="*/ 352425 h 222"/>
                <a:gd name="T2" fmla="*/ 139700 w 266"/>
                <a:gd name="T3" fmla="*/ 352425 h 222"/>
                <a:gd name="T4" fmla="*/ 98425 w 266"/>
                <a:gd name="T5" fmla="*/ 336550 h 222"/>
                <a:gd name="T6" fmla="*/ 63500 w 266"/>
                <a:gd name="T7" fmla="*/ 327025 h 222"/>
                <a:gd name="T8" fmla="*/ 31750 w 266"/>
                <a:gd name="T9" fmla="*/ 311150 h 222"/>
                <a:gd name="T10" fmla="*/ 19050 w 266"/>
                <a:gd name="T11" fmla="*/ 301625 h 222"/>
                <a:gd name="T12" fmla="*/ 9525 w 266"/>
                <a:gd name="T13" fmla="*/ 292100 h 222"/>
                <a:gd name="T14" fmla="*/ 9525 w 266"/>
                <a:gd name="T15" fmla="*/ 292100 h 222"/>
                <a:gd name="T16" fmla="*/ 3175 w 266"/>
                <a:gd name="T17" fmla="*/ 254000 h 222"/>
                <a:gd name="T18" fmla="*/ 0 w 266"/>
                <a:gd name="T19" fmla="*/ 209550 h 222"/>
                <a:gd name="T20" fmla="*/ 3175 w 266"/>
                <a:gd name="T21" fmla="*/ 171450 h 222"/>
                <a:gd name="T22" fmla="*/ 6350 w 266"/>
                <a:gd name="T23" fmla="*/ 155575 h 222"/>
                <a:gd name="T24" fmla="*/ 12700 w 266"/>
                <a:gd name="T25" fmla="*/ 139700 h 222"/>
                <a:gd name="T26" fmla="*/ 12700 w 266"/>
                <a:gd name="T27" fmla="*/ 139700 h 222"/>
                <a:gd name="T28" fmla="*/ 41275 w 266"/>
                <a:gd name="T29" fmla="*/ 130175 h 222"/>
                <a:gd name="T30" fmla="*/ 57150 w 266"/>
                <a:gd name="T31" fmla="*/ 123825 h 222"/>
                <a:gd name="T32" fmla="*/ 69850 w 266"/>
                <a:gd name="T33" fmla="*/ 117475 h 222"/>
                <a:gd name="T34" fmla="*/ 69850 w 266"/>
                <a:gd name="T35" fmla="*/ 117475 h 222"/>
                <a:gd name="T36" fmla="*/ 73025 w 266"/>
                <a:gd name="T37" fmla="*/ 57150 h 222"/>
                <a:gd name="T38" fmla="*/ 73025 w 266"/>
                <a:gd name="T39" fmla="*/ 57150 h 222"/>
                <a:gd name="T40" fmla="*/ 82550 w 266"/>
                <a:gd name="T41" fmla="*/ 50800 h 222"/>
                <a:gd name="T42" fmla="*/ 88900 w 266"/>
                <a:gd name="T43" fmla="*/ 47625 h 222"/>
                <a:gd name="T44" fmla="*/ 104775 w 266"/>
                <a:gd name="T45" fmla="*/ 50800 h 222"/>
                <a:gd name="T46" fmla="*/ 120650 w 266"/>
                <a:gd name="T47" fmla="*/ 53975 h 222"/>
                <a:gd name="T48" fmla="*/ 133350 w 266"/>
                <a:gd name="T49" fmla="*/ 53975 h 222"/>
                <a:gd name="T50" fmla="*/ 142875 w 266"/>
                <a:gd name="T51" fmla="*/ 53975 h 222"/>
                <a:gd name="T52" fmla="*/ 142875 w 266"/>
                <a:gd name="T53" fmla="*/ 53975 h 222"/>
                <a:gd name="T54" fmla="*/ 225425 w 266"/>
                <a:gd name="T55" fmla="*/ 9525 h 222"/>
                <a:gd name="T56" fmla="*/ 225425 w 266"/>
                <a:gd name="T57" fmla="*/ 9525 h 222"/>
                <a:gd name="T58" fmla="*/ 371475 w 266"/>
                <a:gd name="T59" fmla="*/ 0 h 222"/>
                <a:gd name="T60" fmla="*/ 371475 w 266"/>
                <a:gd name="T61" fmla="*/ 0 h 222"/>
                <a:gd name="T62" fmla="*/ 384175 w 266"/>
                <a:gd name="T63" fmla="*/ 6350 h 222"/>
                <a:gd name="T64" fmla="*/ 396875 w 266"/>
                <a:gd name="T65" fmla="*/ 15875 h 222"/>
                <a:gd name="T66" fmla="*/ 409575 w 266"/>
                <a:gd name="T67" fmla="*/ 31750 h 222"/>
                <a:gd name="T68" fmla="*/ 422275 w 266"/>
                <a:gd name="T69" fmla="*/ 50800 h 222"/>
                <a:gd name="T70" fmla="*/ 422275 w 266"/>
                <a:gd name="T71" fmla="*/ 50800 h 222"/>
                <a:gd name="T72" fmla="*/ 422275 w 266"/>
                <a:gd name="T73" fmla="*/ 82550 h 222"/>
                <a:gd name="T74" fmla="*/ 422275 w 266"/>
                <a:gd name="T75" fmla="*/ 82550 h 222"/>
                <a:gd name="T76" fmla="*/ 415925 w 266"/>
                <a:gd name="T77" fmla="*/ 95250 h 222"/>
                <a:gd name="T78" fmla="*/ 409575 w 266"/>
                <a:gd name="T79" fmla="*/ 107950 h 222"/>
                <a:gd name="T80" fmla="*/ 409575 w 266"/>
                <a:gd name="T81" fmla="*/ 107950 h 222"/>
                <a:gd name="T82" fmla="*/ 374650 w 266"/>
                <a:gd name="T83" fmla="*/ 158750 h 222"/>
                <a:gd name="T84" fmla="*/ 358775 w 266"/>
                <a:gd name="T85" fmla="*/ 184150 h 222"/>
                <a:gd name="T86" fmla="*/ 346075 w 266"/>
                <a:gd name="T87" fmla="*/ 212725 h 222"/>
                <a:gd name="T88" fmla="*/ 346075 w 266"/>
                <a:gd name="T89" fmla="*/ 212725 h 222"/>
                <a:gd name="T90" fmla="*/ 336550 w 266"/>
                <a:gd name="T91" fmla="*/ 234950 h 222"/>
                <a:gd name="T92" fmla="*/ 330200 w 266"/>
                <a:gd name="T93" fmla="*/ 250825 h 222"/>
                <a:gd name="T94" fmla="*/ 320675 w 266"/>
                <a:gd name="T95" fmla="*/ 263525 h 222"/>
                <a:gd name="T96" fmla="*/ 320675 w 266"/>
                <a:gd name="T97" fmla="*/ 263525 h 222"/>
                <a:gd name="T98" fmla="*/ 282575 w 266"/>
                <a:gd name="T99" fmla="*/ 282575 h 222"/>
                <a:gd name="T100" fmla="*/ 247650 w 266"/>
                <a:gd name="T101" fmla="*/ 304800 h 222"/>
                <a:gd name="T102" fmla="*/ 184150 w 266"/>
                <a:gd name="T103" fmla="*/ 346075 h 222"/>
                <a:gd name="T104" fmla="*/ 184150 w 266"/>
                <a:gd name="T105" fmla="*/ 346075 h 222"/>
                <a:gd name="T106" fmla="*/ 139700 w 266"/>
                <a:gd name="T107" fmla="*/ 352425 h 222"/>
                <a:gd name="T108" fmla="*/ 139700 w 266"/>
                <a:gd name="T109" fmla="*/ 352425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2" name="Freeform 8"/>
            <p:cNvSpPr/>
            <p:nvPr/>
          </p:nvSpPr>
          <p:spPr bwMode="auto">
            <a:xfrm>
              <a:off x="5508625" y="6521450"/>
              <a:ext cx="387350" cy="320675"/>
            </a:xfrm>
            <a:custGeom>
              <a:avLst/>
              <a:gdLst>
                <a:gd name="T0" fmla="*/ 130175 w 244"/>
                <a:gd name="T1" fmla="*/ 320675 h 202"/>
                <a:gd name="T2" fmla="*/ 130175 w 244"/>
                <a:gd name="T3" fmla="*/ 320675 h 202"/>
                <a:gd name="T4" fmla="*/ 34925 w 244"/>
                <a:gd name="T5" fmla="*/ 288925 h 202"/>
                <a:gd name="T6" fmla="*/ 34925 w 244"/>
                <a:gd name="T7" fmla="*/ 288925 h 202"/>
                <a:gd name="T8" fmla="*/ 19050 w 244"/>
                <a:gd name="T9" fmla="*/ 276225 h 202"/>
                <a:gd name="T10" fmla="*/ 9525 w 244"/>
                <a:gd name="T11" fmla="*/ 263525 h 202"/>
                <a:gd name="T12" fmla="*/ 0 w 244"/>
                <a:gd name="T13" fmla="*/ 250825 h 202"/>
                <a:gd name="T14" fmla="*/ 0 w 244"/>
                <a:gd name="T15" fmla="*/ 238125 h 202"/>
                <a:gd name="T16" fmla="*/ 0 w 244"/>
                <a:gd name="T17" fmla="*/ 209550 h 202"/>
                <a:gd name="T18" fmla="*/ 0 w 244"/>
                <a:gd name="T19" fmla="*/ 180975 h 202"/>
                <a:gd name="T20" fmla="*/ 0 w 244"/>
                <a:gd name="T21" fmla="*/ 180975 h 202"/>
                <a:gd name="T22" fmla="*/ 3175 w 244"/>
                <a:gd name="T23" fmla="*/ 149225 h 202"/>
                <a:gd name="T24" fmla="*/ 6350 w 244"/>
                <a:gd name="T25" fmla="*/ 142875 h 202"/>
                <a:gd name="T26" fmla="*/ 9525 w 244"/>
                <a:gd name="T27" fmla="*/ 136525 h 202"/>
                <a:gd name="T28" fmla="*/ 12700 w 244"/>
                <a:gd name="T29" fmla="*/ 133350 h 202"/>
                <a:gd name="T30" fmla="*/ 22225 w 244"/>
                <a:gd name="T31" fmla="*/ 130175 h 202"/>
                <a:gd name="T32" fmla="*/ 47625 w 244"/>
                <a:gd name="T33" fmla="*/ 123825 h 202"/>
                <a:gd name="T34" fmla="*/ 47625 w 244"/>
                <a:gd name="T35" fmla="*/ 123825 h 202"/>
                <a:gd name="T36" fmla="*/ 66675 w 244"/>
                <a:gd name="T37" fmla="*/ 107950 h 202"/>
                <a:gd name="T38" fmla="*/ 66675 w 244"/>
                <a:gd name="T39" fmla="*/ 107950 h 202"/>
                <a:gd name="T40" fmla="*/ 69850 w 244"/>
                <a:gd name="T41" fmla="*/ 50800 h 202"/>
                <a:gd name="T42" fmla="*/ 69850 w 244"/>
                <a:gd name="T43" fmla="*/ 50800 h 202"/>
                <a:gd name="T44" fmla="*/ 76200 w 244"/>
                <a:gd name="T45" fmla="*/ 47625 h 202"/>
                <a:gd name="T46" fmla="*/ 76200 w 244"/>
                <a:gd name="T47" fmla="*/ 47625 h 202"/>
                <a:gd name="T48" fmla="*/ 101600 w 244"/>
                <a:gd name="T49" fmla="*/ 53975 h 202"/>
                <a:gd name="T50" fmla="*/ 117475 w 244"/>
                <a:gd name="T51" fmla="*/ 53975 h 202"/>
                <a:gd name="T52" fmla="*/ 133350 w 244"/>
                <a:gd name="T53" fmla="*/ 53975 h 202"/>
                <a:gd name="T54" fmla="*/ 133350 w 244"/>
                <a:gd name="T55" fmla="*/ 53975 h 202"/>
                <a:gd name="T56" fmla="*/ 212725 w 244"/>
                <a:gd name="T57" fmla="*/ 9525 h 202"/>
                <a:gd name="T58" fmla="*/ 212725 w 244"/>
                <a:gd name="T59" fmla="*/ 9525 h 202"/>
                <a:gd name="T60" fmla="*/ 346075 w 244"/>
                <a:gd name="T61" fmla="*/ 0 h 202"/>
                <a:gd name="T62" fmla="*/ 346075 w 244"/>
                <a:gd name="T63" fmla="*/ 0 h 202"/>
                <a:gd name="T64" fmla="*/ 355600 w 244"/>
                <a:gd name="T65" fmla="*/ 6350 h 202"/>
                <a:gd name="T66" fmla="*/ 371475 w 244"/>
                <a:gd name="T67" fmla="*/ 19050 h 202"/>
                <a:gd name="T68" fmla="*/ 377825 w 244"/>
                <a:gd name="T69" fmla="*/ 25400 h 202"/>
                <a:gd name="T70" fmla="*/ 381000 w 244"/>
                <a:gd name="T71" fmla="*/ 34925 h 202"/>
                <a:gd name="T72" fmla="*/ 387350 w 244"/>
                <a:gd name="T73" fmla="*/ 44450 h 202"/>
                <a:gd name="T74" fmla="*/ 387350 w 244"/>
                <a:gd name="T75" fmla="*/ 57150 h 202"/>
                <a:gd name="T76" fmla="*/ 387350 w 244"/>
                <a:gd name="T77" fmla="*/ 57150 h 202"/>
                <a:gd name="T78" fmla="*/ 368300 w 244"/>
                <a:gd name="T79" fmla="*/ 88900 h 202"/>
                <a:gd name="T80" fmla="*/ 355600 w 244"/>
                <a:gd name="T81" fmla="*/ 104775 h 202"/>
                <a:gd name="T82" fmla="*/ 342900 w 244"/>
                <a:gd name="T83" fmla="*/ 117475 h 202"/>
                <a:gd name="T84" fmla="*/ 342900 w 244"/>
                <a:gd name="T85" fmla="*/ 117475 h 202"/>
                <a:gd name="T86" fmla="*/ 333375 w 244"/>
                <a:gd name="T87" fmla="*/ 142875 h 202"/>
                <a:gd name="T88" fmla="*/ 320675 w 244"/>
                <a:gd name="T89" fmla="*/ 168275 h 202"/>
                <a:gd name="T90" fmla="*/ 307975 w 244"/>
                <a:gd name="T91" fmla="*/ 193675 h 202"/>
                <a:gd name="T92" fmla="*/ 298450 w 244"/>
                <a:gd name="T93" fmla="*/ 225425 h 202"/>
                <a:gd name="T94" fmla="*/ 298450 w 244"/>
                <a:gd name="T95" fmla="*/ 225425 h 202"/>
                <a:gd name="T96" fmla="*/ 155575 w 244"/>
                <a:gd name="T97" fmla="*/ 314325 h 202"/>
                <a:gd name="T98" fmla="*/ 155575 w 244"/>
                <a:gd name="T99" fmla="*/ 314325 h 202"/>
                <a:gd name="T100" fmla="*/ 142875 w 244"/>
                <a:gd name="T101" fmla="*/ 317500 h 202"/>
                <a:gd name="T102" fmla="*/ 130175 w 244"/>
                <a:gd name="T103" fmla="*/ 320675 h 202"/>
                <a:gd name="T104" fmla="*/ 130175 w 244"/>
                <a:gd name="T105" fmla="*/ 320675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3" name="Freeform 9"/>
            <p:cNvSpPr/>
            <p:nvPr/>
          </p:nvSpPr>
          <p:spPr bwMode="auto">
            <a:xfrm>
              <a:off x="539750" y="269875"/>
              <a:ext cx="7975600" cy="6213475"/>
            </a:xfrm>
            <a:custGeom>
              <a:avLst/>
              <a:gdLst>
                <a:gd name="T0" fmla="*/ 5003800 w 5024"/>
                <a:gd name="T1" fmla="*/ 5975350 h 3914"/>
                <a:gd name="T2" fmla="*/ 4610100 w 5024"/>
                <a:gd name="T3" fmla="*/ 5867400 h 3914"/>
                <a:gd name="T4" fmla="*/ 4318000 w 5024"/>
                <a:gd name="T5" fmla="*/ 5734050 h 3914"/>
                <a:gd name="T6" fmla="*/ 3883025 w 5024"/>
                <a:gd name="T7" fmla="*/ 5822950 h 3914"/>
                <a:gd name="T8" fmla="*/ 3683000 w 5024"/>
                <a:gd name="T9" fmla="*/ 6019800 h 3914"/>
                <a:gd name="T10" fmla="*/ 3371850 w 5024"/>
                <a:gd name="T11" fmla="*/ 5803900 h 3914"/>
                <a:gd name="T12" fmla="*/ 3146425 w 5024"/>
                <a:gd name="T13" fmla="*/ 5521325 h 3914"/>
                <a:gd name="T14" fmla="*/ 3330575 w 5024"/>
                <a:gd name="T15" fmla="*/ 4899025 h 3914"/>
                <a:gd name="T16" fmla="*/ 3073400 w 5024"/>
                <a:gd name="T17" fmla="*/ 4800600 h 3914"/>
                <a:gd name="T18" fmla="*/ 2628900 w 5024"/>
                <a:gd name="T19" fmla="*/ 4822825 h 3914"/>
                <a:gd name="T20" fmla="*/ 2193925 w 5024"/>
                <a:gd name="T21" fmla="*/ 4695825 h 3914"/>
                <a:gd name="T22" fmla="*/ 1739900 w 5024"/>
                <a:gd name="T23" fmla="*/ 4714875 h 3914"/>
                <a:gd name="T24" fmla="*/ 1314450 w 5024"/>
                <a:gd name="T25" fmla="*/ 4540250 h 3914"/>
                <a:gd name="T26" fmla="*/ 996950 w 5024"/>
                <a:gd name="T27" fmla="*/ 4232275 h 3914"/>
                <a:gd name="T28" fmla="*/ 495300 w 5024"/>
                <a:gd name="T29" fmla="*/ 3810000 h 3914"/>
                <a:gd name="T30" fmla="*/ 441325 w 5024"/>
                <a:gd name="T31" fmla="*/ 3479800 h 3914"/>
                <a:gd name="T32" fmla="*/ 415925 w 5024"/>
                <a:gd name="T33" fmla="*/ 3048000 h 3914"/>
                <a:gd name="T34" fmla="*/ 180975 w 5024"/>
                <a:gd name="T35" fmla="*/ 2752725 h 3914"/>
                <a:gd name="T36" fmla="*/ 136525 w 5024"/>
                <a:gd name="T37" fmla="*/ 2238375 h 3914"/>
                <a:gd name="T38" fmla="*/ 12700 w 5024"/>
                <a:gd name="T39" fmla="*/ 2019300 h 3914"/>
                <a:gd name="T40" fmla="*/ 403225 w 5024"/>
                <a:gd name="T41" fmla="*/ 1901825 h 3914"/>
                <a:gd name="T42" fmla="*/ 847725 w 5024"/>
                <a:gd name="T43" fmla="*/ 1838325 h 3914"/>
                <a:gd name="T44" fmla="*/ 1149350 w 5024"/>
                <a:gd name="T45" fmla="*/ 1301750 h 3914"/>
                <a:gd name="T46" fmla="*/ 1577975 w 5024"/>
                <a:gd name="T47" fmla="*/ 1054100 h 3914"/>
                <a:gd name="T48" fmla="*/ 1952625 w 5024"/>
                <a:gd name="T49" fmla="*/ 993775 h 3914"/>
                <a:gd name="T50" fmla="*/ 2311400 w 5024"/>
                <a:gd name="T51" fmla="*/ 841375 h 3914"/>
                <a:gd name="T52" fmla="*/ 2517775 w 5024"/>
                <a:gd name="T53" fmla="*/ 1425575 h 3914"/>
                <a:gd name="T54" fmla="*/ 3152775 w 5024"/>
                <a:gd name="T55" fmla="*/ 1901825 h 3914"/>
                <a:gd name="T56" fmla="*/ 4092575 w 5024"/>
                <a:gd name="T57" fmla="*/ 2219325 h 3914"/>
                <a:gd name="T58" fmla="*/ 4635500 w 5024"/>
                <a:gd name="T59" fmla="*/ 2159000 h 3914"/>
                <a:gd name="T60" fmla="*/ 5210175 w 5024"/>
                <a:gd name="T61" fmla="*/ 1924050 h 3914"/>
                <a:gd name="T62" fmla="*/ 5346700 w 5024"/>
                <a:gd name="T63" fmla="*/ 1666875 h 3914"/>
                <a:gd name="T64" fmla="*/ 5772150 w 5024"/>
                <a:gd name="T65" fmla="*/ 1400175 h 3914"/>
                <a:gd name="T66" fmla="*/ 6019800 w 5024"/>
                <a:gd name="T67" fmla="*/ 1054100 h 3914"/>
                <a:gd name="T68" fmla="*/ 5641975 w 5024"/>
                <a:gd name="T69" fmla="*/ 1139825 h 3914"/>
                <a:gd name="T70" fmla="*/ 5873750 w 5024"/>
                <a:gd name="T71" fmla="*/ 755650 h 3914"/>
                <a:gd name="T72" fmla="*/ 6016625 w 5024"/>
                <a:gd name="T73" fmla="*/ 219075 h 3914"/>
                <a:gd name="T74" fmla="*/ 6473825 w 5024"/>
                <a:gd name="T75" fmla="*/ 31750 h 3914"/>
                <a:gd name="T76" fmla="*/ 6940550 w 5024"/>
                <a:gd name="T77" fmla="*/ 457200 h 3914"/>
                <a:gd name="T78" fmla="*/ 7343775 w 5024"/>
                <a:gd name="T79" fmla="*/ 628650 h 3914"/>
                <a:gd name="T80" fmla="*/ 7858125 w 5024"/>
                <a:gd name="T81" fmla="*/ 542925 h 3914"/>
                <a:gd name="T82" fmla="*/ 7927975 w 5024"/>
                <a:gd name="T83" fmla="*/ 1133475 h 3914"/>
                <a:gd name="T84" fmla="*/ 7753350 w 5024"/>
                <a:gd name="T85" fmla="*/ 1422400 h 3914"/>
                <a:gd name="T86" fmla="*/ 7670800 w 5024"/>
                <a:gd name="T87" fmla="*/ 1771650 h 3914"/>
                <a:gd name="T88" fmla="*/ 7496175 w 5024"/>
                <a:gd name="T89" fmla="*/ 1952625 h 3914"/>
                <a:gd name="T90" fmla="*/ 7115175 w 5024"/>
                <a:gd name="T91" fmla="*/ 2241550 h 3914"/>
                <a:gd name="T92" fmla="*/ 6677025 w 5024"/>
                <a:gd name="T93" fmla="*/ 2663825 h 3914"/>
                <a:gd name="T94" fmla="*/ 6661150 w 5024"/>
                <a:gd name="T95" fmla="*/ 2270125 h 3914"/>
                <a:gd name="T96" fmla="*/ 6137275 w 5024"/>
                <a:gd name="T97" fmla="*/ 2682875 h 3914"/>
                <a:gd name="T98" fmla="*/ 6330950 w 5024"/>
                <a:gd name="T99" fmla="*/ 2851150 h 3914"/>
                <a:gd name="T100" fmla="*/ 6870700 w 5024"/>
                <a:gd name="T101" fmla="*/ 2911475 h 3914"/>
                <a:gd name="T102" fmla="*/ 6508750 w 5024"/>
                <a:gd name="T103" fmla="*/ 3260725 h 3914"/>
                <a:gd name="T104" fmla="*/ 6775450 w 5024"/>
                <a:gd name="T105" fmla="*/ 3775075 h 3914"/>
                <a:gd name="T106" fmla="*/ 6959600 w 5024"/>
                <a:gd name="T107" fmla="*/ 4029075 h 3914"/>
                <a:gd name="T108" fmla="*/ 7023100 w 5024"/>
                <a:gd name="T109" fmla="*/ 4235450 h 3914"/>
                <a:gd name="T110" fmla="*/ 6953250 w 5024"/>
                <a:gd name="T111" fmla="*/ 4403725 h 3914"/>
                <a:gd name="T112" fmla="*/ 6797675 w 5024"/>
                <a:gd name="T113" fmla="*/ 4838700 h 3914"/>
                <a:gd name="T114" fmla="*/ 6734175 w 5024"/>
                <a:gd name="T115" fmla="*/ 5099050 h 3914"/>
                <a:gd name="T116" fmla="*/ 6565900 w 5024"/>
                <a:gd name="T117" fmla="*/ 5349875 h 3914"/>
                <a:gd name="T118" fmla="*/ 6238875 w 5024"/>
                <a:gd name="T119" fmla="*/ 5648325 h 3914"/>
                <a:gd name="T120" fmla="*/ 5915025 w 5024"/>
                <a:gd name="T121" fmla="*/ 5807075 h 3914"/>
                <a:gd name="T122" fmla="*/ 5575300 w 5024"/>
                <a:gd name="T123" fmla="*/ 5921375 h 3914"/>
                <a:gd name="T124" fmla="*/ 5219700 w 5024"/>
                <a:gd name="T125" fmla="*/ 6086475 h 3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4" name="Freeform 10"/>
            <p:cNvSpPr/>
            <p:nvPr/>
          </p:nvSpPr>
          <p:spPr bwMode="auto">
            <a:xfrm>
              <a:off x="5661025" y="5511800"/>
              <a:ext cx="1244600" cy="955675"/>
            </a:xfrm>
            <a:custGeom>
              <a:avLst/>
              <a:gdLst>
                <a:gd name="T0" fmla="*/ 63500 w 784"/>
                <a:gd name="T1" fmla="*/ 936625 h 602"/>
                <a:gd name="T2" fmla="*/ 0 w 784"/>
                <a:gd name="T3" fmla="*/ 825500 h 602"/>
                <a:gd name="T4" fmla="*/ 12700 w 784"/>
                <a:gd name="T5" fmla="*/ 771525 h 602"/>
                <a:gd name="T6" fmla="*/ 41275 w 784"/>
                <a:gd name="T7" fmla="*/ 698500 h 602"/>
                <a:gd name="T8" fmla="*/ 104775 w 784"/>
                <a:gd name="T9" fmla="*/ 628650 h 602"/>
                <a:gd name="T10" fmla="*/ 196850 w 784"/>
                <a:gd name="T11" fmla="*/ 542925 h 602"/>
                <a:gd name="T12" fmla="*/ 292100 w 784"/>
                <a:gd name="T13" fmla="*/ 438150 h 602"/>
                <a:gd name="T14" fmla="*/ 339725 w 784"/>
                <a:gd name="T15" fmla="*/ 365125 h 602"/>
                <a:gd name="T16" fmla="*/ 346075 w 784"/>
                <a:gd name="T17" fmla="*/ 311150 h 602"/>
                <a:gd name="T18" fmla="*/ 393700 w 784"/>
                <a:gd name="T19" fmla="*/ 260350 h 602"/>
                <a:gd name="T20" fmla="*/ 403225 w 784"/>
                <a:gd name="T21" fmla="*/ 152400 h 602"/>
                <a:gd name="T22" fmla="*/ 419100 w 784"/>
                <a:gd name="T23" fmla="*/ 95250 h 602"/>
                <a:gd name="T24" fmla="*/ 473075 w 784"/>
                <a:gd name="T25" fmla="*/ 57150 h 602"/>
                <a:gd name="T26" fmla="*/ 558800 w 784"/>
                <a:gd name="T27" fmla="*/ 107950 h 602"/>
                <a:gd name="T28" fmla="*/ 571500 w 784"/>
                <a:gd name="T29" fmla="*/ 50800 h 602"/>
                <a:gd name="T30" fmla="*/ 549275 w 784"/>
                <a:gd name="T31" fmla="*/ 12700 h 602"/>
                <a:gd name="T32" fmla="*/ 720725 w 784"/>
                <a:gd name="T33" fmla="*/ 15875 h 602"/>
                <a:gd name="T34" fmla="*/ 803275 w 784"/>
                <a:gd name="T35" fmla="*/ 0 h 602"/>
                <a:gd name="T36" fmla="*/ 822325 w 784"/>
                <a:gd name="T37" fmla="*/ 31750 h 602"/>
                <a:gd name="T38" fmla="*/ 758825 w 784"/>
                <a:gd name="T39" fmla="*/ 130175 h 602"/>
                <a:gd name="T40" fmla="*/ 793750 w 784"/>
                <a:gd name="T41" fmla="*/ 152400 h 602"/>
                <a:gd name="T42" fmla="*/ 920750 w 784"/>
                <a:gd name="T43" fmla="*/ 114300 h 602"/>
                <a:gd name="T44" fmla="*/ 971550 w 784"/>
                <a:gd name="T45" fmla="*/ 133350 h 602"/>
                <a:gd name="T46" fmla="*/ 1060450 w 784"/>
                <a:gd name="T47" fmla="*/ 92075 h 602"/>
                <a:gd name="T48" fmla="*/ 1127125 w 784"/>
                <a:gd name="T49" fmla="*/ 88900 h 602"/>
                <a:gd name="T50" fmla="*/ 1244600 w 784"/>
                <a:gd name="T51" fmla="*/ 241300 h 602"/>
                <a:gd name="T52" fmla="*/ 1193800 w 784"/>
                <a:gd name="T53" fmla="*/ 276225 h 602"/>
                <a:gd name="T54" fmla="*/ 1155700 w 784"/>
                <a:gd name="T55" fmla="*/ 311150 h 602"/>
                <a:gd name="T56" fmla="*/ 1155700 w 784"/>
                <a:gd name="T57" fmla="*/ 355600 h 602"/>
                <a:gd name="T58" fmla="*/ 1117600 w 784"/>
                <a:gd name="T59" fmla="*/ 384175 h 602"/>
                <a:gd name="T60" fmla="*/ 1006475 w 784"/>
                <a:gd name="T61" fmla="*/ 447675 h 602"/>
                <a:gd name="T62" fmla="*/ 962025 w 784"/>
                <a:gd name="T63" fmla="*/ 469900 h 602"/>
                <a:gd name="T64" fmla="*/ 923925 w 784"/>
                <a:gd name="T65" fmla="*/ 457200 h 602"/>
                <a:gd name="T66" fmla="*/ 882650 w 784"/>
                <a:gd name="T67" fmla="*/ 482600 h 602"/>
                <a:gd name="T68" fmla="*/ 863600 w 784"/>
                <a:gd name="T69" fmla="*/ 463550 h 602"/>
                <a:gd name="T70" fmla="*/ 835025 w 784"/>
                <a:gd name="T71" fmla="*/ 466725 h 602"/>
                <a:gd name="T72" fmla="*/ 819150 w 784"/>
                <a:gd name="T73" fmla="*/ 517525 h 602"/>
                <a:gd name="T74" fmla="*/ 790575 w 784"/>
                <a:gd name="T75" fmla="*/ 536575 h 602"/>
                <a:gd name="T76" fmla="*/ 758825 w 784"/>
                <a:gd name="T77" fmla="*/ 542925 h 602"/>
                <a:gd name="T78" fmla="*/ 742950 w 784"/>
                <a:gd name="T79" fmla="*/ 517525 h 602"/>
                <a:gd name="T80" fmla="*/ 692150 w 784"/>
                <a:gd name="T81" fmla="*/ 479425 h 602"/>
                <a:gd name="T82" fmla="*/ 647700 w 784"/>
                <a:gd name="T83" fmla="*/ 523875 h 602"/>
                <a:gd name="T84" fmla="*/ 593725 w 784"/>
                <a:gd name="T85" fmla="*/ 584200 h 602"/>
                <a:gd name="T86" fmla="*/ 555625 w 784"/>
                <a:gd name="T87" fmla="*/ 625475 h 602"/>
                <a:gd name="T88" fmla="*/ 485775 w 784"/>
                <a:gd name="T89" fmla="*/ 663575 h 602"/>
                <a:gd name="T90" fmla="*/ 428625 w 784"/>
                <a:gd name="T91" fmla="*/ 669925 h 602"/>
                <a:gd name="T92" fmla="*/ 406400 w 784"/>
                <a:gd name="T93" fmla="*/ 695325 h 602"/>
                <a:gd name="T94" fmla="*/ 346075 w 784"/>
                <a:gd name="T95" fmla="*/ 685800 h 602"/>
                <a:gd name="T96" fmla="*/ 222250 w 784"/>
                <a:gd name="T97" fmla="*/ 733425 h 602"/>
                <a:gd name="T98" fmla="*/ 146050 w 784"/>
                <a:gd name="T99" fmla="*/ 752475 h 602"/>
                <a:gd name="T100" fmla="*/ 120650 w 784"/>
                <a:gd name="T101" fmla="*/ 809625 h 602"/>
                <a:gd name="T102" fmla="*/ 82550 w 784"/>
                <a:gd name="T103" fmla="*/ 860425 h 602"/>
                <a:gd name="T104" fmla="*/ 123825 w 784"/>
                <a:gd name="T105" fmla="*/ 898525 h 602"/>
                <a:gd name="T106" fmla="*/ 136525 w 784"/>
                <a:gd name="T107" fmla="*/ 936625 h 602"/>
                <a:gd name="T108" fmla="*/ 85725 w 784"/>
                <a:gd name="T109" fmla="*/ 955675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rgbClr val="FF0000"/>
            </a:solidFill>
            <a:ln>
              <a:noFill/>
            </a:ln>
          </p:spPr>
          <p:txBody>
            <a:bodyPr/>
            <a:lstStyle/>
            <a:p>
              <a:endParaRPr lang="zh-CN" altLang="en-US">
                <a:latin typeface="Arial" pitchFamily="34" charset="0"/>
                <a:cs typeface="Arial" pitchFamily="34" charset="0"/>
              </a:endParaRPr>
            </a:p>
          </p:txBody>
        </p:sp>
        <p:sp>
          <p:nvSpPr>
            <p:cNvPr id="305" name="Freeform 11"/>
            <p:cNvSpPr/>
            <p:nvPr/>
          </p:nvSpPr>
          <p:spPr bwMode="auto">
            <a:xfrm>
              <a:off x="3673475" y="4854575"/>
              <a:ext cx="1400175" cy="1479550"/>
            </a:xfrm>
            <a:custGeom>
              <a:avLst/>
              <a:gdLst>
                <a:gd name="T0" fmla="*/ 565150 w 882"/>
                <a:gd name="T1" fmla="*/ 1425575 h 932"/>
                <a:gd name="T2" fmla="*/ 558800 w 882"/>
                <a:gd name="T3" fmla="*/ 1339850 h 932"/>
                <a:gd name="T4" fmla="*/ 492125 w 882"/>
                <a:gd name="T5" fmla="*/ 1339850 h 932"/>
                <a:gd name="T6" fmla="*/ 390525 w 882"/>
                <a:gd name="T7" fmla="*/ 1333500 h 932"/>
                <a:gd name="T8" fmla="*/ 330200 w 882"/>
                <a:gd name="T9" fmla="*/ 1270000 h 932"/>
                <a:gd name="T10" fmla="*/ 260350 w 882"/>
                <a:gd name="T11" fmla="*/ 1241425 h 932"/>
                <a:gd name="T12" fmla="*/ 263525 w 882"/>
                <a:gd name="T13" fmla="*/ 1149350 h 932"/>
                <a:gd name="T14" fmla="*/ 219075 w 882"/>
                <a:gd name="T15" fmla="*/ 1073150 h 932"/>
                <a:gd name="T16" fmla="*/ 180975 w 882"/>
                <a:gd name="T17" fmla="*/ 977900 h 932"/>
                <a:gd name="T18" fmla="*/ 139700 w 882"/>
                <a:gd name="T19" fmla="*/ 895350 h 932"/>
                <a:gd name="T20" fmla="*/ 25400 w 882"/>
                <a:gd name="T21" fmla="*/ 917575 h 932"/>
                <a:gd name="T22" fmla="*/ 0 w 882"/>
                <a:gd name="T23" fmla="*/ 777875 h 932"/>
                <a:gd name="T24" fmla="*/ 133350 w 882"/>
                <a:gd name="T25" fmla="*/ 622300 h 932"/>
                <a:gd name="T26" fmla="*/ 190500 w 882"/>
                <a:gd name="T27" fmla="*/ 492125 h 932"/>
                <a:gd name="T28" fmla="*/ 206375 w 882"/>
                <a:gd name="T29" fmla="*/ 374650 h 932"/>
                <a:gd name="T30" fmla="*/ 200025 w 882"/>
                <a:gd name="T31" fmla="*/ 282575 h 932"/>
                <a:gd name="T32" fmla="*/ 165100 w 882"/>
                <a:gd name="T33" fmla="*/ 171450 h 932"/>
                <a:gd name="T34" fmla="*/ 200025 w 882"/>
                <a:gd name="T35" fmla="*/ 82550 h 932"/>
                <a:gd name="T36" fmla="*/ 212725 w 882"/>
                <a:gd name="T37" fmla="*/ 0 h 932"/>
                <a:gd name="T38" fmla="*/ 269875 w 882"/>
                <a:gd name="T39" fmla="*/ 69850 h 932"/>
                <a:gd name="T40" fmla="*/ 330200 w 882"/>
                <a:gd name="T41" fmla="*/ 158750 h 932"/>
                <a:gd name="T42" fmla="*/ 346075 w 882"/>
                <a:gd name="T43" fmla="*/ 69850 h 932"/>
                <a:gd name="T44" fmla="*/ 400050 w 882"/>
                <a:gd name="T45" fmla="*/ 139700 h 932"/>
                <a:gd name="T46" fmla="*/ 527050 w 882"/>
                <a:gd name="T47" fmla="*/ 234950 h 932"/>
                <a:gd name="T48" fmla="*/ 644525 w 882"/>
                <a:gd name="T49" fmla="*/ 444500 h 932"/>
                <a:gd name="T50" fmla="*/ 635000 w 882"/>
                <a:gd name="T51" fmla="*/ 533400 h 932"/>
                <a:gd name="T52" fmla="*/ 717550 w 882"/>
                <a:gd name="T53" fmla="*/ 587375 h 932"/>
                <a:gd name="T54" fmla="*/ 911225 w 882"/>
                <a:gd name="T55" fmla="*/ 549275 h 932"/>
                <a:gd name="T56" fmla="*/ 930275 w 882"/>
                <a:gd name="T57" fmla="*/ 460375 h 932"/>
                <a:gd name="T58" fmla="*/ 885825 w 882"/>
                <a:gd name="T59" fmla="*/ 365125 h 932"/>
                <a:gd name="T60" fmla="*/ 984250 w 882"/>
                <a:gd name="T61" fmla="*/ 282575 h 932"/>
                <a:gd name="T62" fmla="*/ 962025 w 882"/>
                <a:gd name="T63" fmla="*/ 193675 h 932"/>
                <a:gd name="T64" fmla="*/ 974725 w 882"/>
                <a:gd name="T65" fmla="*/ 165100 h 932"/>
                <a:gd name="T66" fmla="*/ 1038225 w 882"/>
                <a:gd name="T67" fmla="*/ 101600 h 932"/>
                <a:gd name="T68" fmla="*/ 1130300 w 882"/>
                <a:gd name="T69" fmla="*/ 228600 h 932"/>
                <a:gd name="T70" fmla="*/ 1254125 w 882"/>
                <a:gd name="T71" fmla="*/ 203200 h 932"/>
                <a:gd name="T72" fmla="*/ 1254125 w 882"/>
                <a:gd name="T73" fmla="*/ 298450 h 932"/>
                <a:gd name="T74" fmla="*/ 1193800 w 882"/>
                <a:gd name="T75" fmla="*/ 330200 h 932"/>
                <a:gd name="T76" fmla="*/ 1047750 w 882"/>
                <a:gd name="T77" fmla="*/ 323850 h 932"/>
                <a:gd name="T78" fmla="*/ 1000125 w 882"/>
                <a:gd name="T79" fmla="*/ 422275 h 932"/>
                <a:gd name="T80" fmla="*/ 1035050 w 882"/>
                <a:gd name="T81" fmla="*/ 488950 h 932"/>
                <a:gd name="T82" fmla="*/ 1108075 w 882"/>
                <a:gd name="T83" fmla="*/ 476250 h 932"/>
                <a:gd name="T84" fmla="*/ 1139825 w 882"/>
                <a:gd name="T85" fmla="*/ 523875 h 932"/>
                <a:gd name="T86" fmla="*/ 1098550 w 882"/>
                <a:gd name="T87" fmla="*/ 663575 h 932"/>
                <a:gd name="T88" fmla="*/ 1162050 w 882"/>
                <a:gd name="T89" fmla="*/ 749300 h 932"/>
                <a:gd name="T90" fmla="*/ 1152525 w 882"/>
                <a:gd name="T91" fmla="*/ 838200 h 932"/>
                <a:gd name="T92" fmla="*/ 1314450 w 882"/>
                <a:gd name="T93" fmla="*/ 936625 h 932"/>
                <a:gd name="T94" fmla="*/ 1390650 w 882"/>
                <a:gd name="T95" fmla="*/ 962025 h 932"/>
                <a:gd name="T96" fmla="*/ 1349375 w 882"/>
                <a:gd name="T97" fmla="*/ 1044575 h 932"/>
                <a:gd name="T98" fmla="*/ 1244600 w 882"/>
                <a:gd name="T99" fmla="*/ 1073150 h 932"/>
                <a:gd name="T100" fmla="*/ 1143000 w 882"/>
                <a:gd name="T101" fmla="*/ 1165225 h 932"/>
                <a:gd name="T102" fmla="*/ 1031875 w 882"/>
                <a:gd name="T103" fmla="*/ 1212850 h 932"/>
                <a:gd name="T104" fmla="*/ 971550 w 882"/>
                <a:gd name="T105" fmla="*/ 1177925 h 932"/>
                <a:gd name="T106" fmla="*/ 895350 w 882"/>
                <a:gd name="T107" fmla="*/ 1206500 h 932"/>
                <a:gd name="T108" fmla="*/ 835025 w 882"/>
                <a:gd name="T109" fmla="*/ 1174750 h 932"/>
                <a:gd name="T110" fmla="*/ 765175 w 882"/>
                <a:gd name="T111" fmla="*/ 1190625 h 932"/>
                <a:gd name="T112" fmla="*/ 711200 w 882"/>
                <a:gd name="T113" fmla="*/ 1219200 h 932"/>
                <a:gd name="T114" fmla="*/ 641350 w 882"/>
                <a:gd name="T115" fmla="*/ 1216025 h 932"/>
                <a:gd name="T116" fmla="*/ 650875 w 882"/>
                <a:gd name="T117" fmla="*/ 1311275 h 932"/>
                <a:gd name="T118" fmla="*/ 650875 w 882"/>
                <a:gd name="T119" fmla="*/ 1384300 h 932"/>
                <a:gd name="T120" fmla="*/ 644525 w 882"/>
                <a:gd name="T121" fmla="*/ 1479550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6" name="Freeform 12"/>
            <p:cNvSpPr/>
            <p:nvPr/>
          </p:nvSpPr>
          <p:spPr bwMode="auto">
            <a:xfrm>
              <a:off x="4851400" y="5384800"/>
              <a:ext cx="1187450" cy="885825"/>
            </a:xfrm>
            <a:custGeom>
              <a:avLst/>
              <a:gdLst>
                <a:gd name="T0" fmla="*/ 714375 w 748"/>
                <a:gd name="T1" fmla="*/ 857250 h 558"/>
                <a:gd name="T2" fmla="*/ 698500 w 748"/>
                <a:gd name="T3" fmla="*/ 844550 h 558"/>
                <a:gd name="T4" fmla="*/ 669925 w 748"/>
                <a:gd name="T5" fmla="*/ 819150 h 558"/>
                <a:gd name="T6" fmla="*/ 644525 w 748"/>
                <a:gd name="T7" fmla="*/ 806450 h 558"/>
                <a:gd name="T8" fmla="*/ 619125 w 748"/>
                <a:gd name="T9" fmla="*/ 850900 h 558"/>
                <a:gd name="T10" fmla="*/ 444500 w 748"/>
                <a:gd name="T11" fmla="*/ 844550 h 558"/>
                <a:gd name="T12" fmla="*/ 346075 w 748"/>
                <a:gd name="T13" fmla="*/ 790575 h 558"/>
                <a:gd name="T14" fmla="*/ 323850 w 748"/>
                <a:gd name="T15" fmla="*/ 758825 h 558"/>
                <a:gd name="T16" fmla="*/ 336550 w 748"/>
                <a:gd name="T17" fmla="*/ 685800 h 558"/>
                <a:gd name="T18" fmla="*/ 298450 w 748"/>
                <a:gd name="T19" fmla="*/ 619125 h 558"/>
                <a:gd name="T20" fmla="*/ 225425 w 748"/>
                <a:gd name="T21" fmla="*/ 606425 h 558"/>
                <a:gd name="T22" fmla="*/ 130175 w 748"/>
                <a:gd name="T23" fmla="*/ 584200 h 558"/>
                <a:gd name="T24" fmla="*/ 165100 w 748"/>
                <a:gd name="T25" fmla="*/ 542925 h 558"/>
                <a:gd name="T26" fmla="*/ 222250 w 748"/>
                <a:gd name="T27" fmla="*/ 501650 h 558"/>
                <a:gd name="T28" fmla="*/ 225425 w 748"/>
                <a:gd name="T29" fmla="*/ 415925 h 558"/>
                <a:gd name="T30" fmla="*/ 161925 w 748"/>
                <a:gd name="T31" fmla="*/ 400050 h 558"/>
                <a:gd name="T32" fmla="*/ 31750 w 748"/>
                <a:gd name="T33" fmla="*/ 352425 h 558"/>
                <a:gd name="T34" fmla="*/ 0 w 748"/>
                <a:gd name="T35" fmla="*/ 304800 h 558"/>
                <a:gd name="T36" fmla="*/ 34925 w 748"/>
                <a:gd name="T37" fmla="*/ 257175 h 558"/>
                <a:gd name="T38" fmla="*/ 98425 w 748"/>
                <a:gd name="T39" fmla="*/ 244475 h 558"/>
                <a:gd name="T40" fmla="*/ 190500 w 748"/>
                <a:gd name="T41" fmla="*/ 301625 h 558"/>
                <a:gd name="T42" fmla="*/ 247650 w 748"/>
                <a:gd name="T43" fmla="*/ 304800 h 558"/>
                <a:gd name="T44" fmla="*/ 327025 w 748"/>
                <a:gd name="T45" fmla="*/ 247650 h 558"/>
                <a:gd name="T46" fmla="*/ 381000 w 748"/>
                <a:gd name="T47" fmla="*/ 155575 h 558"/>
                <a:gd name="T48" fmla="*/ 434975 w 748"/>
                <a:gd name="T49" fmla="*/ 174625 h 558"/>
                <a:gd name="T50" fmla="*/ 488950 w 748"/>
                <a:gd name="T51" fmla="*/ 203200 h 558"/>
                <a:gd name="T52" fmla="*/ 542925 w 748"/>
                <a:gd name="T53" fmla="*/ 212725 h 558"/>
                <a:gd name="T54" fmla="*/ 650875 w 748"/>
                <a:gd name="T55" fmla="*/ 158750 h 558"/>
                <a:gd name="T56" fmla="*/ 701675 w 748"/>
                <a:gd name="T57" fmla="*/ 123825 h 558"/>
                <a:gd name="T58" fmla="*/ 746125 w 748"/>
                <a:gd name="T59" fmla="*/ 82550 h 558"/>
                <a:gd name="T60" fmla="*/ 815975 w 748"/>
                <a:gd name="T61" fmla="*/ 60325 h 558"/>
                <a:gd name="T62" fmla="*/ 933450 w 748"/>
                <a:gd name="T63" fmla="*/ 15875 h 558"/>
                <a:gd name="T64" fmla="*/ 1003300 w 748"/>
                <a:gd name="T65" fmla="*/ 0 h 558"/>
                <a:gd name="T66" fmla="*/ 1066800 w 748"/>
                <a:gd name="T67" fmla="*/ 85725 h 558"/>
                <a:gd name="T68" fmla="*/ 1016000 w 748"/>
                <a:gd name="T69" fmla="*/ 177800 h 558"/>
                <a:gd name="T70" fmla="*/ 1019175 w 748"/>
                <a:gd name="T71" fmla="*/ 225425 h 558"/>
                <a:gd name="T72" fmla="*/ 1082675 w 748"/>
                <a:gd name="T73" fmla="*/ 273050 h 558"/>
                <a:gd name="T74" fmla="*/ 1165225 w 748"/>
                <a:gd name="T75" fmla="*/ 285750 h 558"/>
                <a:gd name="T76" fmla="*/ 1187450 w 748"/>
                <a:gd name="T77" fmla="*/ 349250 h 558"/>
                <a:gd name="T78" fmla="*/ 1165225 w 748"/>
                <a:gd name="T79" fmla="*/ 403225 h 558"/>
                <a:gd name="T80" fmla="*/ 1146175 w 748"/>
                <a:gd name="T81" fmla="*/ 419100 h 558"/>
                <a:gd name="T82" fmla="*/ 1130300 w 748"/>
                <a:gd name="T83" fmla="*/ 495300 h 558"/>
                <a:gd name="T84" fmla="*/ 1092200 w 748"/>
                <a:gd name="T85" fmla="*/ 549275 h 558"/>
                <a:gd name="T86" fmla="*/ 1066800 w 748"/>
                <a:gd name="T87" fmla="*/ 571500 h 558"/>
                <a:gd name="T88" fmla="*/ 1006475 w 748"/>
                <a:gd name="T89" fmla="*/ 644525 h 558"/>
                <a:gd name="T90" fmla="*/ 974725 w 748"/>
                <a:gd name="T91" fmla="*/ 673100 h 558"/>
                <a:gd name="T92" fmla="*/ 930275 w 748"/>
                <a:gd name="T93" fmla="*/ 711200 h 558"/>
                <a:gd name="T94" fmla="*/ 904875 w 748"/>
                <a:gd name="T95" fmla="*/ 742950 h 558"/>
                <a:gd name="T96" fmla="*/ 898525 w 748"/>
                <a:gd name="T97" fmla="*/ 752475 h 558"/>
                <a:gd name="T98" fmla="*/ 866775 w 748"/>
                <a:gd name="T99" fmla="*/ 768350 h 558"/>
                <a:gd name="T100" fmla="*/ 822325 w 748"/>
                <a:gd name="T101" fmla="*/ 847725 h 558"/>
                <a:gd name="T102" fmla="*/ 739775 w 748"/>
                <a:gd name="T103" fmla="*/ 885825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7" name="Freeform 13"/>
            <p:cNvSpPr/>
            <p:nvPr/>
          </p:nvSpPr>
          <p:spPr bwMode="auto">
            <a:xfrm>
              <a:off x="7381875" y="5387975"/>
              <a:ext cx="282575" cy="654050"/>
            </a:xfrm>
            <a:custGeom>
              <a:avLst/>
              <a:gdLst>
                <a:gd name="T0" fmla="*/ 130175 w 178"/>
                <a:gd name="T1" fmla="*/ 654050 h 412"/>
                <a:gd name="T2" fmla="*/ 130175 w 178"/>
                <a:gd name="T3" fmla="*/ 654050 h 412"/>
                <a:gd name="T4" fmla="*/ 79375 w 178"/>
                <a:gd name="T5" fmla="*/ 577850 h 412"/>
                <a:gd name="T6" fmla="*/ 79375 w 178"/>
                <a:gd name="T7" fmla="*/ 577850 h 412"/>
                <a:gd name="T8" fmla="*/ 63500 w 178"/>
                <a:gd name="T9" fmla="*/ 571500 h 412"/>
                <a:gd name="T10" fmla="*/ 53975 w 178"/>
                <a:gd name="T11" fmla="*/ 565150 h 412"/>
                <a:gd name="T12" fmla="*/ 44450 w 178"/>
                <a:gd name="T13" fmla="*/ 555625 h 412"/>
                <a:gd name="T14" fmla="*/ 41275 w 178"/>
                <a:gd name="T15" fmla="*/ 549275 h 412"/>
                <a:gd name="T16" fmla="*/ 31750 w 178"/>
                <a:gd name="T17" fmla="*/ 533400 h 412"/>
                <a:gd name="T18" fmla="*/ 25400 w 178"/>
                <a:gd name="T19" fmla="*/ 514350 h 412"/>
                <a:gd name="T20" fmla="*/ 25400 w 178"/>
                <a:gd name="T21" fmla="*/ 514350 h 412"/>
                <a:gd name="T22" fmla="*/ 0 w 178"/>
                <a:gd name="T23" fmla="*/ 482600 h 412"/>
                <a:gd name="T24" fmla="*/ 0 w 178"/>
                <a:gd name="T25" fmla="*/ 482600 h 412"/>
                <a:gd name="T26" fmla="*/ 3175 w 178"/>
                <a:gd name="T27" fmla="*/ 444500 h 412"/>
                <a:gd name="T28" fmla="*/ 9525 w 178"/>
                <a:gd name="T29" fmla="*/ 409575 h 412"/>
                <a:gd name="T30" fmla="*/ 12700 w 178"/>
                <a:gd name="T31" fmla="*/ 377825 h 412"/>
                <a:gd name="T32" fmla="*/ 12700 w 178"/>
                <a:gd name="T33" fmla="*/ 361950 h 412"/>
                <a:gd name="T34" fmla="*/ 9525 w 178"/>
                <a:gd name="T35" fmla="*/ 349250 h 412"/>
                <a:gd name="T36" fmla="*/ 9525 w 178"/>
                <a:gd name="T37" fmla="*/ 349250 h 412"/>
                <a:gd name="T38" fmla="*/ 9525 w 178"/>
                <a:gd name="T39" fmla="*/ 311150 h 412"/>
                <a:gd name="T40" fmla="*/ 15875 w 178"/>
                <a:gd name="T41" fmla="*/ 285750 h 412"/>
                <a:gd name="T42" fmla="*/ 25400 w 178"/>
                <a:gd name="T43" fmla="*/ 263525 h 412"/>
                <a:gd name="T44" fmla="*/ 47625 w 178"/>
                <a:gd name="T45" fmla="*/ 238125 h 412"/>
                <a:gd name="T46" fmla="*/ 47625 w 178"/>
                <a:gd name="T47" fmla="*/ 238125 h 412"/>
                <a:gd name="T48" fmla="*/ 60325 w 178"/>
                <a:gd name="T49" fmla="*/ 177800 h 412"/>
                <a:gd name="T50" fmla="*/ 60325 w 178"/>
                <a:gd name="T51" fmla="*/ 177800 h 412"/>
                <a:gd name="T52" fmla="*/ 95250 w 178"/>
                <a:gd name="T53" fmla="*/ 101600 h 412"/>
                <a:gd name="T54" fmla="*/ 95250 w 178"/>
                <a:gd name="T55" fmla="*/ 101600 h 412"/>
                <a:gd name="T56" fmla="*/ 120650 w 178"/>
                <a:gd name="T57" fmla="*/ 69850 h 412"/>
                <a:gd name="T58" fmla="*/ 142875 w 178"/>
                <a:gd name="T59" fmla="*/ 44450 h 412"/>
                <a:gd name="T60" fmla="*/ 165100 w 178"/>
                <a:gd name="T61" fmla="*/ 22225 h 412"/>
                <a:gd name="T62" fmla="*/ 193675 w 178"/>
                <a:gd name="T63" fmla="*/ 0 h 412"/>
                <a:gd name="T64" fmla="*/ 193675 w 178"/>
                <a:gd name="T65" fmla="*/ 0 h 412"/>
                <a:gd name="T66" fmla="*/ 260350 w 178"/>
                <a:gd name="T67" fmla="*/ 3175 h 412"/>
                <a:gd name="T68" fmla="*/ 260350 w 178"/>
                <a:gd name="T69" fmla="*/ 3175 h 412"/>
                <a:gd name="T70" fmla="*/ 269875 w 178"/>
                <a:gd name="T71" fmla="*/ 9525 h 412"/>
                <a:gd name="T72" fmla="*/ 269875 w 178"/>
                <a:gd name="T73" fmla="*/ 9525 h 412"/>
                <a:gd name="T74" fmla="*/ 279400 w 178"/>
                <a:gd name="T75" fmla="*/ 47625 h 412"/>
                <a:gd name="T76" fmla="*/ 282575 w 178"/>
                <a:gd name="T77" fmla="*/ 69850 h 412"/>
                <a:gd name="T78" fmla="*/ 282575 w 178"/>
                <a:gd name="T79" fmla="*/ 92075 h 412"/>
                <a:gd name="T80" fmla="*/ 282575 w 178"/>
                <a:gd name="T81" fmla="*/ 92075 h 412"/>
                <a:gd name="T82" fmla="*/ 273050 w 178"/>
                <a:gd name="T83" fmla="*/ 114300 h 412"/>
                <a:gd name="T84" fmla="*/ 266700 w 178"/>
                <a:gd name="T85" fmla="*/ 136525 h 412"/>
                <a:gd name="T86" fmla="*/ 263525 w 178"/>
                <a:gd name="T87" fmla="*/ 161925 h 412"/>
                <a:gd name="T88" fmla="*/ 263525 w 178"/>
                <a:gd name="T89" fmla="*/ 187325 h 412"/>
                <a:gd name="T90" fmla="*/ 266700 w 178"/>
                <a:gd name="T91" fmla="*/ 244475 h 412"/>
                <a:gd name="T92" fmla="*/ 269875 w 178"/>
                <a:gd name="T93" fmla="*/ 298450 h 412"/>
                <a:gd name="T94" fmla="*/ 269875 w 178"/>
                <a:gd name="T95" fmla="*/ 298450 h 412"/>
                <a:gd name="T96" fmla="*/ 260350 w 178"/>
                <a:gd name="T97" fmla="*/ 320675 h 412"/>
                <a:gd name="T98" fmla="*/ 250825 w 178"/>
                <a:gd name="T99" fmla="*/ 346075 h 412"/>
                <a:gd name="T100" fmla="*/ 250825 w 178"/>
                <a:gd name="T101" fmla="*/ 346075 h 412"/>
                <a:gd name="T102" fmla="*/ 187325 w 178"/>
                <a:gd name="T103" fmla="*/ 482600 h 412"/>
                <a:gd name="T104" fmla="*/ 187325 w 178"/>
                <a:gd name="T105" fmla="*/ 482600 h 412"/>
                <a:gd name="T106" fmla="*/ 171450 w 178"/>
                <a:gd name="T107" fmla="*/ 631825 h 412"/>
                <a:gd name="T108" fmla="*/ 171450 w 178"/>
                <a:gd name="T109" fmla="*/ 631825 h 412"/>
                <a:gd name="T110" fmla="*/ 155575 w 178"/>
                <a:gd name="T111" fmla="*/ 647700 h 412"/>
                <a:gd name="T112" fmla="*/ 155575 w 178"/>
                <a:gd name="T113" fmla="*/ 647700 h 412"/>
                <a:gd name="T114" fmla="*/ 142875 w 178"/>
                <a:gd name="T115" fmla="*/ 650875 h 412"/>
                <a:gd name="T116" fmla="*/ 130175 w 178"/>
                <a:gd name="T117" fmla="*/ 654050 h 412"/>
                <a:gd name="T118" fmla="*/ 130175 w 178"/>
                <a:gd name="T119" fmla="*/ 654050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8" name="Freeform 14"/>
            <p:cNvSpPr/>
            <p:nvPr/>
          </p:nvSpPr>
          <p:spPr bwMode="auto">
            <a:xfrm>
              <a:off x="7400925" y="5403850"/>
              <a:ext cx="247650" cy="619125"/>
            </a:xfrm>
            <a:custGeom>
              <a:avLst/>
              <a:gdLst>
                <a:gd name="T0" fmla="*/ 120650 w 156"/>
                <a:gd name="T1" fmla="*/ 619125 h 390"/>
                <a:gd name="T2" fmla="*/ 120650 w 156"/>
                <a:gd name="T3" fmla="*/ 619125 h 390"/>
                <a:gd name="T4" fmla="*/ 73025 w 156"/>
                <a:gd name="T5" fmla="*/ 546100 h 390"/>
                <a:gd name="T6" fmla="*/ 73025 w 156"/>
                <a:gd name="T7" fmla="*/ 546100 h 390"/>
                <a:gd name="T8" fmla="*/ 41275 w 156"/>
                <a:gd name="T9" fmla="*/ 536575 h 390"/>
                <a:gd name="T10" fmla="*/ 41275 w 156"/>
                <a:gd name="T11" fmla="*/ 536575 h 390"/>
                <a:gd name="T12" fmla="*/ 34925 w 156"/>
                <a:gd name="T13" fmla="*/ 514350 h 390"/>
                <a:gd name="T14" fmla="*/ 22225 w 156"/>
                <a:gd name="T15" fmla="*/ 492125 h 390"/>
                <a:gd name="T16" fmla="*/ 9525 w 156"/>
                <a:gd name="T17" fmla="*/ 476250 h 390"/>
                <a:gd name="T18" fmla="*/ 0 w 156"/>
                <a:gd name="T19" fmla="*/ 466725 h 390"/>
                <a:gd name="T20" fmla="*/ 0 w 156"/>
                <a:gd name="T21" fmla="*/ 466725 h 390"/>
                <a:gd name="T22" fmla="*/ 0 w 156"/>
                <a:gd name="T23" fmla="*/ 431800 h 390"/>
                <a:gd name="T24" fmla="*/ 0 w 156"/>
                <a:gd name="T25" fmla="*/ 431800 h 390"/>
                <a:gd name="T26" fmla="*/ 6350 w 156"/>
                <a:gd name="T27" fmla="*/ 384175 h 390"/>
                <a:gd name="T28" fmla="*/ 9525 w 156"/>
                <a:gd name="T29" fmla="*/ 365125 h 390"/>
                <a:gd name="T30" fmla="*/ 12700 w 156"/>
                <a:gd name="T31" fmla="*/ 342900 h 390"/>
                <a:gd name="T32" fmla="*/ 12700 w 156"/>
                <a:gd name="T33" fmla="*/ 342900 h 390"/>
                <a:gd name="T34" fmla="*/ 6350 w 156"/>
                <a:gd name="T35" fmla="*/ 320675 h 390"/>
                <a:gd name="T36" fmla="*/ 6350 w 156"/>
                <a:gd name="T37" fmla="*/ 304800 h 390"/>
                <a:gd name="T38" fmla="*/ 6350 w 156"/>
                <a:gd name="T39" fmla="*/ 288925 h 390"/>
                <a:gd name="T40" fmla="*/ 12700 w 156"/>
                <a:gd name="T41" fmla="*/ 276225 h 390"/>
                <a:gd name="T42" fmla="*/ 28575 w 156"/>
                <a:gd name="T43" fmla="*/ 250825 h 390"/>
                <a:gd name="T44" fmla="*/ 47625 w 156"/>
                <a:gd name="T45" fmla="*/ 225425 h 390"/>
                <a:gd name="T46" fmla="*/ 47625 w 156"/>
                <a:gd name="T47" fmla="*/ 225425 h 390"/>
                <a:gd name="T48" fmla="*/ 60325 w 156"/>
                <a:gd name="T49" fmla="*/ 171450 h 390"/>
                <a:gd name="T50" fmla="*/ 60325 w 156"/>
                <a:gd name="T51" fmla="*/ 171450 h 390"/>
                <a:gd name="T52" fmla="*/ 76200 w 156"/>
                <a:gd name="T53" fmla="*/ 133350 h 390"/>
                <a:gd name="T54" fmla="*/ 88900 w 156"/>
                <a:gd name="T55" fmla="*/ 101600 h 390"/>
                <a:gd name="T56" fmla="*/ 107950 w 156"/>
                <a:gd name="T57" fmla="*/ 73025 h 390"/>
                <a:gd name="T58" fmla="*/ 133350 w 156"/>
                <a:gd name="T59" fmla="*/ 44450 h 390"/>
                <a:gd name="T60" fmla="*/ 133350 w 156"/>
                <a:gd name="T61" fmla="*/ 44450 h 390"/>
                <a:gd name="T62" fmla="*/ 184150 w 156"/>
                <a:gd name="T63" fmla="*/ 3175 h 390"/>
                <a:gd name="T64" fmla="*/ 184150 w 156"/>
                <a:gd name="T65" fmla="*/ 3175 h 390"/>
                <a:gd name="T66" fmla="*/ 238125 w 156"/>
                <a:gd name="T67" fmla="*/ 0 h 390"/>
                <a:gd name="T68" fmla="*/ 238125 w 156"/>
                <a:gd name="T69" fmla="*/ 0 h 390"/>
                <a:gd name="T70" fmla="*/ 244475 w 156"/>
                <a:gd name="T71" fmla="*/ 28575 h 390"/>
                <a:gd name="T72" fmla="*/ 247650 w 156"/>
                <a:gd name="T73" fmla="*/ 50800 h 390"/>
                <a:gd name="T74" fmla="*/ 247650 w 156"/>
                <a:gd name="T75" fmla="*/ 69850 h 390"/>
                <a:gd name="T76" fmla="*/ 247650 w 156"/>
                <a:gd name="T77" fmla="*/ 69850 h 390"/>
                <a:gd name="T78" fmla="*/ 238125 w 156"/>
                <a:gd name="T79" fmla="*/ 88900 h 390"/>
                <a:gd name="T80" fmla="*/ 231775 w 156"/>
                <a:gd name="T81" fmla="*/ 111125 h 390"/>
                <a:gd name="T82" fmla="*/ 228600 w 156"/>
                <a:gd name="T83" fmla="*/ 136525 h 390"/>
                <a:gd name="T84" fmla="*/ 225425 w 156"/>
                <a:gd name="T85" fmla="*/ 161925 h 390"/>
                <a:gd name="T86" fmla="*/ 228600 w 156"/>
                <a:gd name="T87" fmla="*/ 219075 h 390"/>
                <a:gd name="T88" fmla="*/ 231775 w 156"/>
                <a:gd name="T89" fmla="*/ 276225 h 390"/>
                <a:gd name="T90" fmla="*/ 231775 w 156"/>
                <a:gd name="T91" fmla="*/ 276225 h 390"/>
                <a:gd name="T92" fmla="*/ 219075 w 156"/>
                <a:gd name="T93" fmla="*/ 311150 h 390"/>
                <a:gd name="T94" fmla="*/ 200025 w 156"/>
                <a:gd name="T95" fmla="*/ 352425 h 390"/>
                <a:gd name="T96" fmla="*/ 161925 w 156"/>
                <a:gd name="T97" fmla="*/ 428625 h 390"/>
                <a:gd name="T98" fmla="*/ 161925 w 156"/>
                <a:gd name="T99" fmla="*/ 428625 h 390"/>
                <a:gd name="T100" fmla="*/ 152400 w 156"/>
                <a:gd name="T101" fmla="*/ 460375 h 390"/>
                <a:gd name="T102" fmla="*/ 152400 w 156"/>
                <a:gd name="T103" fmla="*/ 460375 h 390"/>
                <a:gd name="T104" fmla="*/ 133350 w 156"/>
                <a:gd name="T105" fmla="*/ 606425 h 390"/>
                <a:gd name="T106" fmla="*/ 133350 w 156"/>
                <a:gd name="T107" fmla="*/ 606425 h 390"/>
                <a:gd name="T108" fmla="*/ 127000 w 156"/>
                <a:gd name="T109" fmla="*/ 612775 h 390"/>
                <a:gd name="T110" fmla="*/ 120650 w 156"/>
                <a:gd name="T111" fmla="*/ 619125 h 390"/>
                <a:gd name="T112" fmla="*/ 120650 w 156"/>
                <a:gd name="T113" fmla="*/ 619125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09" name="Freeform 15"/>
            <p:cNvSpPr/>
            <p:nvPr/>
          </p:nvSpPr>
          <p:spPr bwMode="auto">
            <a:xfrm>
              <a:off x="6708775" y="4911725"/>
              <a:ext cx="657225" cy="854075"/>
            </a:xfrm>
            <a:custGeom>
              <a:avLst/>
              <a:gdLst>
                <a:gd name="T0" fmla="*/ 215900 w 414"/>
                <a:gd name="T1" fmla="*/ 844550 h 538"/>
                <a:gd name="T2" fmla="*/ 193675 w 414"/>
                <a:gd name="T3" fmla="*/ 806450 h 538"/>
                <a:gd name="T4" fmla="*/ 184150 w 414"/>
                <a:gd name="T5" fmla="*/ 790575 h 538"/>
                <a:gd name="T6" fmla="*/ 92075 w 414"/>
                <a:gd name="T7" fmla="*/ 676275 h 538"/>
                <a:gd name="T8" fmla="*/ 19050 w 414"/>
                <a:gd name="T9" fmla="*/ 666750 h 538"/>
                <a:gd name="T10" fmla="*/ 0 w 414"/>
                <a:gd name="T11" fmla="*/ 638175 h 538"/>
                <a:gd name="T12" fmla="*/ 9525 w 414"/>
                <a:gd name="T13" fmla="*/ 571500 h 538"/>
                <a:gd name="T14" fmla="*/ 15875 w 414"/>
                <a:gd name="T15" fmla="*/ 527050 h 538"/>
                <a:gd name="T16" fmla="*/ 12700 w 414"/>
                <a:gd name="T17" fmla="*/ 485775 h 538"/>
                <a:gd name="T18" fmla="*/ 69850 w 414"/>
                <a:gd name="T19" fmla="*/ 390525 h 538"/>
                <a:gd name="T20" fmla="*/ 66675 w 414"/>
                <a:gd name="T21" fmla="*/ 317500 h 538"/>
                <a:gd name="T22" fmla="*/ 73025 w 414"/>
                <a:gd name="T23" fmla="*/ 301625 h 538"/>
                <a:gd name="T24" fmla="*/ 117475 w 414"/>
                <a:gd name="T25" fmla="*/ 276225 h 538"/>
                <a:gd name="T26" fmla="*/ 161925 w 414"/>
                <a:gd name="T27" fmla="*/ 212725 h 538"/>
                <a:gd name="T28" fmla="*/ 161925 w 414"/>
                <a:gd name="T29" fmla="*/ 184150 h 538"/>
                <a:gd name="T30" fmla="*/ 146050 w 414"/>
                <a:gd name="T31" fmla="*/ 139700 h 538"/>
                <a:gd name="T32" fmla="*/ 165100 w 414"/>
                <a:gd name="T33" fmla="*/ 114300 h 538"/>
                <a:gd name="T34" fmla="*/ 209550 w 414"/>
                <a:gd name="T35" fmla="*/ 92075 h 538"/>
                <a:gd name="T36" fmla="*/ 273050 w 414"/>
                <a:gd name="T37" fmla="*/ 76200 h 538"/>
                <a:gd name="T38" fmla="*/ 301625 w 414"/>
                <a:gd name="T39" fmla="*/ 44450 h 538"/>
                <a:gd name="T40" fmla="*/ 323850 w 414"/>
                <a:gd name="T41" fmla="*/ 3175 h 538"/>
                <a:gd name="T42" fmla="*/ 355600 w 414"/>
                <a:gd name="T43" fmla="*/ 3175 h 538"/>
                <a:gd name="T44" fmla="*/ 374650 w 414"/>
                <a:gd name="T45" fmla="*/ 25400 h 538"/>
                <a:gd name="T46" fmla="*/ 396875 w 414"/>
                <a:gd name="T47" fmla="*/ 101600 h 538"/>
                <a:gd name="T48" fmla="*/ 444500 w 414"/>
                <a:gd name="T49" fmla="*/ 152400 h 538"/>
                <a:gd name="T50" fmla="*/ 533400 w 414"/>
                <a:gd name="T51" fmla="*/ 158750 h 538"/>
                <a:gd name="T52" fmla="*/ 581025 w 414"/>
                <a:gd name="T53" fmla="*/ 136525 h 538"/>
                <a:gd name="T54" fmla="*/ 641350 w 414"/>
                <a:gd name="T55" fmla="*/ 133350 h 538"/>
                <a:gd name="T56" fmla="*/ 631825 w 414"/>
                <a:gd name="T57" fmla="*/ 165100 h 538"/>
                <a:gd name="T58" fmla="*/ 609600 w 414"/>
                <a:gd name="T59" fmla="*/ 196850 h 538"/>
                <a:gd name="T60" fmla="*/ 574675 w 414"/>
                <a:gd name="T61" fmla="*/ 244475 h 538"/>
                <a:gd name="T62" fmla="*/ 523875 w 414"/>
                <a:gd name="T63" fmla="*/ 257175 h 538"/>
                <a:gd name="T64" fmla="*/ 520700 w 414"/>
                <a:gd name="T65" fmla="*/ 285750 h 538"/>
                <a:gd name="T66" fmla="*/ 552450 w 414"/>
                <a:gd name="T67" fmla="*/ 314325 h 538"/>
                <a:gd name="T68" fmla="*/ 555625 w 414"/>
                <a:gd name="T69" fmla="*/ 352425 h 538"/>
                <a:gd name="T70" fmla="*/ 552450 w 414"/>
                <a:gd name="T71" fmla="*/ 381000 h 538"/>
                <a:gd name="T72" fmla="*/ 539750 w 414"/>
                <a:gd name="T73" fmla="*/ 441325 h 538"/>
                <a:gd name="T74" fmla="*/ 549275 w 414"/>
                <a:gd name="T75" fmla="*/ 469900 h 538"/>
                <a:gd name="T76" fmla="*/ 565150 w 414"/>
                <a:gd name="T77" fmla="*/ 488950 h 538"/>
                <a:gd name="T78" fmla="*/ 555625 w 414"/>
                <a:gd name="T79" fmla="*/ 485775 h 538"/>
                <a:gd name="T80" fmla="*/ 504825 w 414"/>
                <a:gd name="T81" fmla="*/ 495300 h 538"/>
                <a:gd name="T82" fmla="*/ 504825 w 414"/>
                <a:gd name="T83" fmla="*/ 533400 h 538"/>
                <a:gd name="T84" fmla="*/ 469900 w 414"/>
                <a:gd name="T85" fmla="*/ 561975 h 538"/>
                <a:gd name="T86" fmla="*/ 457200 w 414"/>
                <a:gd name="T87" fmla="*/ 609600 h 538"/>
                <a:gd name="T88" fmla="*/ 425450 w 414"/>
                <a:gd name="T89" fmla="*/ 647700 h 538"/>
                <a:gd name="T90" fmla="*/ 361950 w 414"/>
                <a:gd name="T91" fmla="*/ 660400 h 538"/>
                <a:gd name="T92" fmla="*/ 381000 w 414"/>
                <a:gd name="T93" fmla="*/ 698500 h 538"/>
                <a:gd name="T94" fmla="*/ 346075 w 414"/>
                <a:gd name="T95" fmla="*/ 714375 h 538"/>
                <a:gd name="T96" fmla="*/ 292100 w 414"/>
                <a:gd name="T97" fmla="*/ 762000 h 538"/>
                <a:gd name="T98" fmla="*/ 263525 w 414"/>
                <a:gd name="T99" fmla="*/ 815975 h 538"/>
                <a:gd name="T100" fmla="*/ 238125 w 414"/>
                <a:gd name="T101" fmla="*/ 838200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0" name="Freeform 16"/>
            <p:cNvSpPr/>
            <p:nvPr/>
          </p:nvSpPr>
          <p:spPr bwMode="auto">
            <a:xfrm>
              <a:off x="4689475" y="4829175"/>
              <a:ext cx="962025" cy="844550"/>
            </a:xfrm>
            <a:custGeom>
              <a:avLst/>
              <a:gdLst>
                <a:gd name="T0" fmla="*/ 333375 w 606"/>
                <a:gd name="T1" fmla="*/ 819150 h 532"/>
                <a:gd name="T2" fmla="*/ 273050 w 606"/>
                <a:gd name="T3" fmla="*/ 784225 h 532"/>
                <a:gd name="T4" fmla="*/ 200025 w 606"/>
                <a:gd name="T5" fmla="*/ 790575 h 532"/>
                <a:gd name="T6" fmla="*/ 152400 w 606"/>
                <a:gd name="T7" fmla="*/ 841375 h 532"/>
                <a:gd name="T8" fmla="*/ 165100 w 606"/>
                <a:gd name="T9" fmla="*/ 784225 h 532"/>
                <a:gd name="T10" fmla="*/ 98425 w 606"/>
                <a:gd name="T11" fmla="*/ 685800 h 532"/>
                <a:gd name="T12" fmla="*/ 133350 w 606"/>
                <a:gd name="T13" fmla="*/ 565150 h 532"/>
                <a:gd name="T14" fmla="*/ 139700 w 606"/>
                <a:gd name="T15" fmla="*/ 533400 h 532"/>
                <a:gd name="T16" fmla="*/ 111125 w 606"/>
                <a:gd name="T17" fmla="*/ 482600 h 532"/>
                <a:gd name="T18" fmla="*/ 31750 w 606"/>
                <a:gd name="T19" fmla="*/ 498475 h 532"/>
                <a:gd name="T20" fmla="*/ 9525 w 606"/>
                <a:gd name="T21" fmla="*/ 479425 h 532"/>
                <a:gd name="T22" fmla="*/ 0 w 606"/>
                <a:gd name="T23" fmla="*/ 441325 h 532"/>
                <a:gd name="T24" fmla="*/ 15875 w 606"/>
                <a:gd name="T25" fmla="*/ 381000 h 532"/>
                <a:gd name="T26" fmla="*/ 95250 w 606"/>
                <a:gd name="T27" fmla="*/ 346075 h 532"/>
                <a:gd name="T28" fmla="*/ 142875 w 606"/>
                <a:gd name="T29" fmla="*/ 358775 h 532"/>
                <a:gd name="T30" fmla="*/ 212725 w 606"/>
                <a:gd name="T31" fmla="*/ 371475 h 532"/>
                <a:gd name="T32" fmla="*/ 250825 w 606"/>
                <a:gd name="T33" fmla="*/ 339725 h 532"/>
                <a:gd name="T34" fmla="*/ 276225 w 606"/>
                <a:gd name="T35" fmla="*/ 307975 h 532"/>
                <a:gd name="T36" fmla="*/ 400050 w 606"/>
                <a:gd name="T37" fmla="*/ 323850 h 532"/>
                <a:gd name="T38" fmla="*/ 419100 w 606"/>
                <a:gd name="T39" fmla="*/ 288925 h 532"/>
                <a:gd name="T40" fmla="*/ 422275 w 606"/>
                <a:gd name="T41" fmla="*/ 231775 h 532"/>
                <a:gd name="T42" fmla="*/ 311150 w 606"/>
                <a:gd name="T43" fmla="*/ 171450 h 532"/>
                <a:gd name="T44" fmla="*/ 304800 w 606"/>
                <a:gd name="T45" fmla="*/ 139700 h 532"/>
                <a:gd name="T46" fmla="*/ 342900 w 606"/>
                <a:gd name="T47" fmla="*/ 123825 h 532"/>
                <a:gd name="T48" fmla="*/ 441325 w 606"/>
                <a:gd name="T49" fmla="*/ 161925 h 532"/>
                <a:gd name="T50" fmla="*/ 517525 w 606"/>
                <a:gd name="T51" fmla="*/ 139700 h 532"/>
                <a:gd name="T52" fmla="*/ 600075 w 606"/>
                <a:gd name="T53" fmla="*/ 69850 h 532"/>
                <a:gd name="T54" fmla="*/ 619125 w 606"/>
                <a:gd name="T55" fmla="*/ 22225 h 532"/>
                <a:gd name="T56" fmla="*/ 657225 w 606"/>
                <a:gd name="T57" fmla="*/ 0 h 532"/>
                <a:gd name="T58" fmla="*/ 704850 w 606"/>
                <a:gd name="T59" fmla="*/ 15875 h 532"/>
                <a:gd name="T60" fmla="*/ 742950 w 606"/>
                <a:gd name="T61" fmla="*/ 104775 h 532"/>
                <a:gd name="T62" fmla="*/ 835025 w 606"/>
                <a:gd name="T63" fmla="*/ 206375 h 532"/>
                <a:gd name="T64" fmla="*/ 892175 w 606"/>
                <a:gd name="T65" fmla="*/ 244475 h 532"/>
                <a:gd name="T66" fmla="*/ 895350 w 606"/>
                <a:gd name="T67" fmla="*/ 311150 h 532"/>
                <a:gd name="T68" fmla="*/ 847725 w 606"/>
                <a:gd name="T69" fmla="*/ 342900 h 532"/>
                <a:gd name="T70" fmla="*/ 803275 w 606"/>
                <a:gd name="T71" fmla="*/ 390525 h 532"/>
                <a:gd name="T72" fmla="*/ 844550 w 606"/>
                <a:gd name="T73" fmla="*/ 409575 h 532"/>
                <a:gd name="T74" fmla="*/ 901700 w 606"/>
                <a:gd name="T75" fmla="*/ 517525 h 532"/>
                <a:gd name="T76" fmla="*/ 939800 w 606"/>
                <a:gd name="T77" fmla="*/ 565150 h 532"/>
                <a:gd name="T78" fmla="*/ 936625 w 606"/>
                <a:gd name="T79" fmla="*/ 603250 h 532"/>
                <a:gd name="T80" fmla="*/ 866775 w 606"/>
                <a:gd name="T81" fmla="*/ 647700 h 532"/>
                <a:gd name="T82" fmla="*/ 765175 w 606"/>
                <a:gd name="T83" fmla="*/ 730250 h 532"/>
                <a:gd name="T84" fmla="*/ 688975 w 606"/>
                <a:gd name="T85" fmla="*/ 749300 h 532"/>
                <a:gd name="T86" fmla="*/ 622300 w 606"/>
                <a:gd name="T87" fmla="*/ 723900 h 532"/>
                <a:gd name="T88" fmla="*/ 568325 w 606"/>
                <a:gd name="T89" fmla="*/ 692150 h 532"/>
                <a:gd name="T90" fmla="*/ 527050 w 606"/>
                <a:gd name="T91" fmla="*/ 701675 h 532"/>
                <a:gd name="T92" fmla="*/ 479425 w 606"/>
                <a:gd name="T93" fmla="*/ 781050 h 532"/>
                <a:gd name="T94" fmla="*/ 422275 w 606"/>
                <a:gd name="T95" fmla="*/ 838200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1" name="Freeform 17"/>
            <p:cNvSpPr/>
            <p:nvPr/>
          </p:nvSpPr>
          <p:spPr bwMode="auto">
            <a:xfrm>
              <a:off x="5508625" y="4654550"/>
              <a:ext cx="854075" cy="1012825"/>
            </a:xfrm>
            <a:custGeom>
              <a:avLst/>
              <a:gdLst>
                <a:gd name="T0" fmla="*/ 514350 w 538"/>
                <a:gd name="T1" fmla="*/ 1003300 h 638"/>
                <a:gd name="T2" fmla="*/ 485775 w 538"/>
                <a:gd name="T3" fmla="*/ 996950 h 638"/>
                <a:gd name="T4" fmla="*/ 447675 w 538"/>
                <a:gd name="T5" fmla="*/ 1009650 h 638"/>
                <a:gd name="T6" fmla="*/ 431800 w 538"/>
                <a:gd name="T7" fmla="*/ 965200 h 638"/>
                <a:gd name="T8" fmla="*/ 409575 w 538"/>
                <a:gd name="T9" fmla="*/ 942975 h 638"/>
                <a:gd name="T10" fmla="*/ 371475 w 538"/>
                <a:gd name="T11" fmla="*/ 942975 h 638"/>
                <a:gd name="T12" fmla="*/ 371475 w 538"/>
                <a:gd name="T13" fmla="*/ 920750 h 638"/>
                <a:gd name="T14" fmla="*/ 425450 w 538"/>
                <a:gd name="T15" fmla="*/ 806450 h 638"/>
                <a:gd name="T16" fmla="*/ 381000 w 538"/>
                <a:gd name="T17" fmla="*/ 749300 h 638"/>
                <a:gd name="T18" fmla="*/ 358775 w 538"/>
                <a:gd name="T19" fmla="*/ 717550 h 638"/>
                <a:gd name="T20" fmla="*/ 323850 w 538"/>
                <a:gd name="T21" fmla="*/ 711200 h 638"/>
                <a:gd name="T22" fmla="*/ 273050 w 538"/>
                <a:gd name="T23" fmla="*/ 723900 h 638"/>
                <a:gd name="T24" fmla="*/ 209550 w 538"/>
                <a:gd name="T25" fmla="*/ 771525 h 638"/>
                <a:gd name="T26" fmla="*/ 155575 w 538"/>
                <a:gd name="T27" fmla="*/ 774700 h 638"/>
                <a:gd name="T28" fmla="*/ 136525 w 538"/>
                <a:gd name="T29" fmla="*/ 727075 h 638"/>
                <a:gd name="T30" fmla="*/ 107950 w 538"/>
                <a:gd name="T31" fmla="*/ 701675 h 638"/>
                <a:gd name="T32" fmla="*/ 101600 w 538"/>
                <a:gd name="T33" fmla="*/ 561975 h 638"/>
                <a:gd name="T34" fmla="*/ 22225 w 538"/>
                <a:gd name="T35" fmla="*/ 568325 h 638"/>
                <a:gd name="T36" fmla="*/ 0 w 538"/>
                <a:gd name="T37" fmla="*/ 558800 h 638"/>
                <a:gd name="T38" fmla="*/ 12700 w 538"/>
                <a:gd name="T39" fmla="*/ 539750 h 638"/>
                <a:gd name="T40" fmla="*/ 50800 w 538"/>
                <a:gd name="T41" fmla="*/ 530225 h 638"/>
                <a:gd name="T42" fmla="*/ 85725 w 538"/>
                <a:gd name="T43" fmla="*/ 495300 h 638"/>
                <a:gd name="T44" fmla="*/ 98425 w 538"/>
                <a:gd name="T45" fmla="*/ 450850 h 638"/>
                <a:gd name="T46" fmla="*/ 73025 w 538"/>
                <a:gd name="T47" fmla="*/ 244475 h 638"/>
                <a:gd name="T48" fmla="*/ 63500 w 538"/>
                <a:gd name="T49" fmla="*/ 206375 h 638"/>
                <a:gd name="T50" fmla="*/ 101600 w 538"/>
                <a:gd name="T51" fmla="*/ 171450 h 638"/>
                <a:gd name="T52" fmla="*/ 127000 w 538"/>
                <a:gd name="T53" fmla="*/ 123825 h 638"/>
                <a:gd name="T54" fmla="*/ 180975 w 538"/>
                <a:gd name="T55" fmla="*/ 88900 h 638"/>
                <a:gd name="T56" fmla="*/ 225425 w 538"/>
                <a:gd name="T57" fmla="*/ 92075 h 638"/>
                <a:gd name="T58" fmla="*/ 250825 w 538"/>
                <a:gd name="T59" fmla="*/ 85725 h 638"/>
                <a:gd name="T60" fmla="*/ 266700 w 538"/>
                <a:gd name="T61" fmla="*/ 66675 h 638"/>
                <a:gd name="T62" fmla="*/ 250825 w 538"/>
                <a:gd name="T63" fmla="*/ 22225 h 638"/>
                <a:gd name="T64" fmla="*/ 247650 w 538"/>
                <a:gd name="T65" fmla="*/ 6350 h 638"/>
                <a:gd name="T66" fmla="*/ 276225 w 538"/>
                <a:gd name="T67" fmla="*/ 3175 h 638"/>
                <a:gd name="T68" fmla="*/ 333375 w 538"/>
                <a:gd name="T69" fmla="*/ 19050 h 638"/>
                <a:gd name="T70" fmla="*/ 434975 w 538"/>
                <a:gd name="T71" fmla="*/ 53975 h 638"/>
                <a:gd name="T72" fmla="*/ 495300 w 538"/>
                <a:gd name="T73" fmla="*/ 88900 h 638"/>
                <a:gd name="T74" fmla="*/ 590550 w 538"/>
                <a:gd name="T75" fmla="*/ 107950 h 638"/>
                <a:gd name="T76" fmla="*/ 622300 w 538"/>
                <a:gd name="T77" fmla="*/ 69850 h 638"/>
                <a:gd name="T78" fmla="*/ 666750 w 538"/>
                <a:gd name="T79" fmla="*/ 95250 h 638"/>
                <a:gd name="T80" fmla="*/ 714375 w 538"/>
                <a:gd name="T81" fmla="*/ 130175 h 638"/>
                <a:gd name="T82" fmla="*/ 765175 w 538"/>
                <a:gd name="T83" fmla="*/ 158750 h 638"/>
                <a:gd name="T84" fmla="*/ 815975 w 538"/>
                <a:gd name="T85" fmla="*/ 212725 h 638"/>
                <a:gd name="T86" fmla="*/ 828675 w 538"/>
                <a:gd name="T87" fmla="*/ 285750 h 638"/>
                <a:gd name="T88" fmla="*/ 819150 w 538"/>
                <a:gd name="T89" fmla="*/ 339725 h 638"/>
                <a:gd name="T90" fmla="*/ 771525 w 538"/>
                <a:gd name="T91" fmla="*/ 393700 h 638"/>
                <a:gd name="T92" fmla="*/ 762000 w 538"/>
                <a:gd name="T93" fmla="*/ 454025 h 638"/>
                <a:gd name="T94" fmla="*/ 784225 w 538"/>
                <a:gd name="T95" fmla="*/ 508000 h 638"/>
                <a:gd name="T96" fmla="*/ 796925 w 538"/>
                <a:gd name="T97" fmla="*/ 546100 h 638"/>
                <a:gd name="T98" fmla="*/ 828675 w 538"/>
                <a:gd name="T99" fmla="*/ 657225 h 638"/>
                <a:gd name="T100" fmla="*/ 844550 w 538"/>
                <a:gd name="T101" fmla="*/ 698500 h 638"/>
                <a:gd name="T102" fmla="*/ 838200 w 538"/>
                <a:gd name="T103" fmla="*/ 749300 h 638"/>
                <a:gd name="T104" fmla="*/ 854075 w 538"/>
                <a:gd name="T105" fmla="*/ 850900 h 638"/>
                <a:gd name="T106" fmla="*/ 676275 w 538"/>
                <a:gd name="T107" fmla="*/ 857250 h 638"/>
                <a:gd name="T108" fmla="*/ 679450 w 538"/>
                <a:gd name="T109" fmla="*/ 885825 h 638"/>
                <a:gd name="T110" fmla="*/ 708025 w 538"/>
                <a:gd name="T111" fmla="*/ 920750 h 638"/>
                <a:gd name="T112" fmla="*/ 692150 w 538"/>
                <a:gd name="T113" fmla="*/ 949325 h 638"/>
                <a:gd name="T114" fmla="*/ 638175 w 538"/>
                <a:gd name="T115" fmla="*/ 901700 h 638"/>
                <a:gd name="T116" fmla="*/ 584200 w 538"/>
                <a:gd name="T117" fmla="*/ 898525 h 638"/>
                <a:gd name="T118" fmla="*/ 552450 w 538"/>
                <a:gd name="T119" fmla="*/ 958850 h 638"/>
                <a:gd name="T120" fmla="*/ 533400 w 538"/>
                <a:gd name="T121" fmla="*/ 1006475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2" name="Freeform 18"/>
            <p:cNvSpPr/>
            <p:nvPr/>
          </p:nvSpPr>
          <p:spPr bwMode="auto">
            <a:xfrm>
              <a:off x="6286500" y="4597400"/>
              <a:ext cx="739775" cy="1057275"/>
            </a:xfrm>
            <a:custGeom>
              <a:avLst/>
              <a:gdLst>
                <a:gd name="T0" fmla="*/ 177800 w 466"/>
                <a:gd name="T1" fmla="*/ 1047750 h 666"/>
                <a:gd name="T2" fmla="*/ 149225 w 466"/>
                <a:gd name="T3" fmla="*/ 1041400 h 666"/>
                <a:gd name="T4" fmla="*/ 212725 w 466"/>
                <a:gd name="T5" fmla="*/ 949325 h 666"/>
                <a:gd name="T6" fmla="*/ 203200 w 466"/>
                <a:gd name="T7" fmla="*/ 898525 h 666"/>
                <a:gd name="T8" fmla="*/ 165100 w 466"/>
                <a:gd name="T9" fmla="*/ 901700 h 666"/>
                <a:gd name="T10" fmla="*/ 139700 w 466"/>
                <a:gd name="T11" fmla="*/ 914400 h 666"/>
                <a:gd name="T12" fmla="*/ 76200 w 466"/>
                <a:gd name="T13" fmla="*/ 850900 h 666"/>
                <a:gd name="T14" fmla="*/ 82550 w 466"/>
                <a:gd name="T15" fmla="*/ 784225 h 666"/>
                <a:gd name="T16" fmla="*/ 82550 w 466"/>
                <a:gd name="T17" fmla="*/ 723900 h 666"/>
                <a:gd name="T18" fmla="*/ 66675 w 466"/>
                <a:gd name="T19" fmla="*/ 708025 h 666"/>
                <a:gd name="T20" fmla="*/ 47625 w 466"/>
                <a:gd name="T21" fmla="*/ 631825 h 666"/>
                <a:gd name="T22" fmla="*/ 25400 w 466"/>
                <a:gd name="T23" fmla="*/ 565150 h 666"/>
                <a:gd name="T24" fmla="*/ 3175 w 466"/>
                <a:gd name="T25" fmla="*/ 501650 h 666"/>
                <a:gd name="T26" fmla="*/ 9525 w 466"/>
                <a:gd name="T27" fmla="*/ 463550 h 666"/>
                <a:gd name="T28" fmla="*/ 25400 w 466"/>
                <a:gd name="T29" fmla="*/ 444500 h 666"/>
                <a:gd name="T30" fmla="*/ 66675 w 466"/>
                <a:gd name="T31" fmla="*/ 381000 h 666"/>
                <a:gd name="T32" fmla="*/ 66675 w 466"/>
                <a:gd name="T33" fmla="*/ 298450 h 666"/>
                <a:gd name="T34" fmla="*/ 34925 w 466"/>
                <a:gd name="T35" fmla="*/ 231775 h 666"/>
                <a:gd name="T36" fmla="*/ 73025 w 466"/>
                <a:gd name="T37" fmla="*/ 200025 h 666"/>
                <a:gd name="T38" fmla="*/ 123825 w 466"/>
                <a:gd name="T39" fmla="*/ 184150 h 666"/>
                <a:gd name="T40" fmla="*/ 139700 w 466"/>
                <a:gd name="T41" fmla="*/ 180975 h 666"/>
                <a:gd name="T42" fmla="*/ 161925 w 466"/>
                <a:gd name="T43" fmla="*/ 155575 h 666"/>
                <a:gd name="T44" fmla="*/ 254000 w 466"/>
                <a:gd name="T45" fmla="*/ 95250 h 666"/>
                <a:gd name="T46" fmla="*/ 279400 w 466"/>
                <a:gd name="T47" fmla="*/ 73025 h 666"/>
                <a:gd name="T48" fmla="*/ 358775 w 466"/>
                <a:gd name="T49" fmla="*/ 50800 h 666"/>
                <a:gd name="T50" fmla="*/ 396875 w 466"/>
                <a:gd name="T51" fmla="*/ 34925 h 666"/>
                <a:gd name="T52" fmla="*/ 412750 w 466"/>
                <a:gd name="T53" fmla="*/ 3175 h 666"/>
                <a:gd name="T54" fmla="*/ 450850 w 466"/>
                <a:gd name="T55" fmla="*/ 0 h 666"/>
                <a:gd name="T56" fmla="*/ 463550 w 466"/>
                <a:gd name="T57" fmla="*/ 82550 h 666"/>
                <a:gd name="T58" fmla="*/ 498475 w 466"/>
                <a:gd name="T59" fmla="*/ 88900 h 666"/>
                <a:gd name="T60" fmla="*/ 517525 w 466"/>
                <a:gd name="T61" fmla="*/ 53975 h 666"/>
                <a:gd name="T62" fmla="*/ 530225 w 466"/>
                <a:gd name="T63" fmla="*/ 22225 h 666"/>
                <a:gd name="T64" fmla="*/ 546100 w 466"/>
                <a:gd name="T65" fmla="*/ 57150 h 666"/>
                <a:gd name="T66" fmla="*/ 574675 w 466"/>
                <a:gd name="T67" fmla="*/ 79375 h 666"/>
                <a:gd name="T68" fmla="*/ 609600 w 466"/>
                <a:gd name="T69" fmla="*/ 85725 h 666"/>
                <a:gd name="T70" fmla="*/ 673100 w 466"/>
                <a:gd name="T71" fmla="*/ 66675 h 666"/>
                <a:gd name="T72" fmla="*/ 701675 w 466"/>
                <a:gd name="T73" fmla="*/ 66675 h 666"/>
                <a:gd name="T74" fmla="*/ 669925 w 466"/>
                <a:gd name="T75" fmla="*/ 104775 h 666"/>
                <a:gd name="T76" fmla="*/ 657225 w 466"/>
                <a:gd name="T77" fmla="*/ 139700 h 666"/>
                <a:gd name="T78" fmla="*/ 679450 w 466"/>
                <a:gd name="T79" fmla="*/ 177800 h 666"/>
                <a:gd name="T80" fmla="*/ 739775 w 466"/>
                <a:gd name="T81" fmla="*/ 266700 h 666"/>
                <a:gd name="T82" fmla="*/ 736600 w 466"/>
                <a:gd name="T83" fmla="*/ 304800 h 666"/>
                <a:gd name="T84" fmla="*/ 714375 w 466"/>
                <a:gd name="T85" fmla="*/ 346075 h 666"/>
                <a:gd name="T86" fmla="*/ 682625 w 466"/>
                <a:gd name="T87" fmla="*/ 374650 h 666"/>
                <a:gd name="T88" fmla="*/ 628650 w 466"/>
                <a:gd name="T89" fmla="*/ 387350 h 666"/>
                <a:gd name="T90" fmla="*/ 596900 w 466"/>
                <a:gd name="T91" fmla="*/ 396875 h 666"/>
                <a:gd name="T92" fmla="*/ 552450 w 466"/>
                <a:gd name="T93" fmla="*/ 438150 h 666"/>
                <a:gd name="T94" fmla="*/ 552450 w 466"/>
                <a:gd name="T95" fmla="*/ 482600 h 666"/>
                <a:gd name="T96" fmla="*/ 561975 w 466"/>
                <a:gd name="T97" fmla="*/ 527050 h 666"/>
                <a:gd name="T98" fmla="*/ 520700 w 466"/>
                <a:gd name="T99" fmla="*/ 581025 h 666"/>
                <a:gd name="T100" fmla="*/ 479425 w 466"/>
                <a:gd name="T101" fmla="*/ 612775 h 666"/>
                <a:gd name="T102" fmla="*/ 469900 w 466"/>
                <a:gd name="T103" fmla="*/ 647700 h 666"/>
                <a:gd name="T104" fmla="*/ 463550 w 466"/>
                <a:gd name="T105" fmla="*/ 742950 h 666"/>
                <a:gd name="T106" fmla="*/ 428625 w 466"/>
                <a:gd name="T107" fmla="*/ 777875 h 666"/>
                <a:gd name="T108" fmla="*/ 419100 w 466"/>
                <a:gd name="T109" fmla="*/ 828675 h 666"/>
                <a:gd name="T110" fmla="*/ 422275 w 466"/>
                <a:gd name="T111" fmla="*/ 866775 h 666"/>
                <a:gd name="T112" fmla="*/ 403225 w 466"/>
                <a:gd name="T113" fmla="*/ 946150 h 666"/>
                <a:gd name="T114" fmla="*/ 412750 w 466"/>
                <a:gd name="T115" fmla="*/ 1000125 h 666"/>
                <a:gd name="T116" fmla="*/ 355600 w 466"/>
                <a:gd name="T117" fmla="*/ 1031875 h 666"/>
                <a:gd name="T118" fmla="*/ 311150 w 466"/>
                <a:gd name="T119" fmla="*/ 1009650 h 666"/>
                <a:gd name="T120" fmla="*/ 266700 w 466"/>
                <a:gd name="T121" fmla="*/ 1025525 h 666"/>
                <a:gd name="T122" fmla="*/ 212725 w 466"/>
                <a:gd name="T123" fmla="*/ 104775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3" name="Freeform 19"/>
            <p:cNvSpPr/>
            <p:nvPr/>
          </p:nvSpPr>
          <p:spPr bwMode="auto">
            <a:xfrm>
              <a:off x="3746500" y="3927475"/>
              <a:ext cx="1543050" cy="1517650"/>
            </a:xfrm>
            <a:custGeom>
              <a:avLst/>
              <a:gdLst>
                <a:gd name="T0" fmla="*/ 622300 w 972"/>
                <a:gd name="T1" fmla="*/ 1482725 h 956"/>
                <a:gd name="T2" fmla="*/ 561975 w 972"/>
                <a:gd name="T3" fmla="*/ 1409700 h 956"/>
                <a:gd name="T4" fmla="*/ 581025 w 972"/>
                <a:gd name="T5" fmla="*/ 1333500 h 956"/>
                <a:gd name="T6" fmla="*/ 514350 w 972"/>
                <a:gd name="T7" fmla="*/ 1238250 h 956"/>
                <a:gd name="T8" fmla="*/ 460375 w 972"/>
                <a:gd name="T9" fmla="*/ 1146175 h 956"/>
                <a:gd name="T10" fmla="*/ 393700 w 972"/>
                <a:gd name="T11" fmla="*/ 1130300 h 956"/>
                <a:gd name="T12" fmla="*/ 304800 w 972"/>
                <a:gd name="T13" fmla="*/ 965200 h 956"/>
                <a:gd name="T14" fmla="*/ 254000 w 972"/>
                <a:gd name="T15" fmla="*/ 1050925 h 956"/>
                <a:gd name="T16" fmla="*/ 222250 w 972"/>
                <a:gd name="T17" fmla="*/ 1006475 h 956"/>
                <a:gd name="T18" fmla="*/ 219075 w 972"/>
                <a:gd name="T19" fmla="*/ 936625 h 956"/>
                <a:gd name="T20" fmla="*/ 206375 w 972"/>
                <a:gd name="T21" fmla="*/ 793750 h 956"/>
                <a:gd name="T22" fmla="*/ 238125 w 972"/>
                <a:gd name="T23" fmla="*/ 701675 h 956"/>
                <a:gd name="T24" fmla="*/ 174625 w 972"/>
                <a:gd name="T25" fmla="*/ 495300 h 956"/>
                <a:gd name="T26" fmla="*/ 79375 w 972"/>
                <a:gd name="T27" fmla="*/ 352425 h 956"/>
                <a:gd name="T28" fmla="*/ 9525 w 972"/>
                <a:gd name="T29" fmla="*/ 282575 h 956"/>
                <a:gd name="T30" fmla="*/ 3175 w 972"/>
                <a:gd name="T31" fmla="*/ 212725 h 956"/>
                <a:gd name="T32" fmla="*/ 41275 w 972"/>
                <a:gd name="T33" fmla="*/ 127000 h 956"/>
                <a:gd name="T34" fmla="*/ 117475 w 972"/>
                <a:gd name="T35" fmla="*/ 38100 h 956"/>
                <a:gd name="T36" fmla="*/ 177800 w 972"/>
                <a:gd name="T37" fmla="*/ 101600 h 956"/>
                <a:gd name="T38" fmla="*/ 263525 w 972"/>
                <a:gd name="T39" fmla="*/ 241300 h 956"/>
                <a:gd name="T40" fmla="*/ 317500 w 972"/>
                <a:gd name="T41" fmla="*/ 273050 h 956"/>
                <a:gd name="T42" fmla="*/ 374650 w 972"/>
                <a:gd name="T43" fmla="*/ 250825 h 956"/>
                <a:gd name="T44" fmla="*/ 396875 w 972"/>
                <a:gd name="T45" fmla="*/ 269875 h 956"/>
                <a:gd name="T46" fmla="*/ 460375 w 972"/>
                <a:gd name="T47" fmla="*/ 298450 h 956"/>
                <a:gd name="T48" fmla="*/ 593725 w 972"/>
                <a:gd name="T49" fmla="*/ 263525 h 956"/>
                <a:gd name="T50" fmla="*/ 600075 w 972"/>
                <a:gd name="T51" fmla="*/ 203200 h 956"/>
                <a:gd name="T52" fmla="*/ 587375 w 972"/>
                <a:gd name="T53" fmla="*/ 104775 h 956"/>
                <a:gd name="T54" fmla="*/ 654050 w 972"/>
                <a:gd name="T55" fmla="*/ 158750 h 956"/>
                <a:gd name="T56" fmla="*/ 742950 w 972"/>
                <a:gd name="T57" fmla="*/ 158750 h 956"/>
                <a:gd name="T58" fmla="*/ 749300 w 972"/>
                <a:gd name="T59" fmla="*/ 47625 h 956"/>
                <a:gd name="T60" fmla="*/ 819150 w 972"/>
                <a:gd name="T61" fmla="*/ 0 h 956"/>
                <a:gd name="T62" fmla="*/ 892175 w 972"/>
                <a:gd name="T63" fmla="*/ 79375 h 956"/>
                <a:gd name="T64" fmla="*/ 996950 w 972"/>
                <a:gd name="T65" fmla="*/ 155575 h 956"/>
                <a:gd name="T66" fmla="*/ 1041400 w 972"/>
                <a:gd name="T67" fmla="*/ 238125 h 956"/>
                <a:gd name="T68" fmla="*/ 1212850 w 972"/>
                <a:gd name="T69" fmla="*/ 292100 h 956"/>
                <a:gd name="T70" fmla="*/ 1289050 w 972"/>
                <a:gd name="T71" fmla="*/ 266700 h 956"/>
                <a:gd name="T72" fmla="*/ 1479550 w 972"/>
                <a:gd name="T73" fmla="*/ 330200 h 956"/>
                <a:gd name="T74" fmla="*/ 1543050 w 972"/>
                <a:gd name="T75" fmla="*/ 441325 h 956"/>
                <a:gd name="T76" fmla="*/ 1441450 w 972"/>
                <a:gd name="T77" fmla="*/ 615950 h 956"/>
                <a:gd name="T78" fmla="*/ 1333500 w 972"/>
                <a:gd name="T79" fmla="*/ 663575 h 956"/>
                <a:gd name="T80" fmla="*/ 1250950 w 972"/>
                <a:gd name="T81" fmla="*/ 596900 h 956"/>
                <a:gd name="T82" fmla="*/ 1212850 w 972"/>
                <a:gd name="T83" fmla="*/ 669925 h 956"/>
                <a:gd name="T84" fmla="*/ 1225550 w 972"/>
                <a:gd name="T85" fmla="*/ 758825 h 956"/>
                <a:gd name="T86" fmla="*/ 1244600 w 972"/>
                <a:gd name="T87" fmla="*/ 895350 h 956"/>
                <a:gd name="T88" fmla="*/ 1285875 w 972"/>
                <a:gd name="T89" fmla="*/ 955675 h 956"/>
                <a:gd name="T90" fmla="*/ 1238250 w 972"/>
                <a:gd name="T91" fmla="*/ 1025525 h 956"/>
                <a:gd name="T92" fmla="*/ 1250950 w 972"/>
                <a:gd name="T93" fmla="*/ 1089025 h 956"/>
                <a:gd name="T94" fmla="*/ 1346200 w 972"/>
                <a:gd name="T95" fmla="*/ 1174750 h 956"/>
                <a:gd name="T96" fmla="*/ 1263650 w 972"/>
                <a:gd name="T97" fmla="*/ 1203325 h 956"/>
                <a:gd name="T98" fmla="*/ 1200150 w 972"/>
                <a:gd name="T99" fmla="*/ 1130300 h 956"/>
                <a:gd name="T100" fmla="*/ 1136650 w 972"/>
                <a:gd name="T101" fmla="*/ 1139825 h 956"/>
                <a:gd name="T102" fmla="*/ 1050925 w 972"/>
                <a:gd name="T103" fmla="*/ 1120775 h 956"/>
                <a:gd name="T104" fmla="*/ 1000125 w 972"/>
                <a:gd name="T105" fmla="*/ 1009650 h 956"/>
                <a:gd name="T106" fmla="*/ 917575 w 972"/>
                <a:gd name="T107" fmla="*/ 1028700 h 956"/>
                <a:gd name="T108" fmla="*/ 873125 w 972"/>
                <a:gd name="T109" fmla="*/ 1082675 h 956"/>
                <a:gd name="T110" fmla="*/ 885825 w 972"/>
                <a:gd name="T111" fmla="*/ 1152525 h 956"/>
                <a:gd name="T112" fmla="*/ 885825 w 972"/>
                <a:gd name="T113" fmla="*/ 1216025 h 956"/>
                <a:gd name="T114" fmla="*/ 793750 w 972"/>
                <a:gd name="T115" fmla="*/ 1285875 h 956"/>
                <a:gd name="T116" fmla="*/ 828675 w 972"/>
                <a:gd name="T117" fmla="*/ 1381125 h 956"/>
                <a:gd name="T118" fmla="*/ 828675 w 972"/>
                <a:gd name="T119" fmla="*/ 1457325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4" name="Freeform 20"/>
            <p:cNvSpPr/>
            <p:nvPr/>
          </p:nvSpPr>
          <p:spPr bwMode="auto">
            <a:xfrm>
              <a:off x="873125" y="3270250"/>
              <a:ext cx="3095625" cy="1895475"/>
            </a:xfrm>
            <a:custGeom>
              <a:avLst/>
              <a:gdLst>
                <a:gd name="T0" fmla="*/ 1974850 w 1950"/>
                <a:gd name="T1" fmla="*/ 1892300 h 1194"/>
                <a:gd name="T2" fmla="*/ 1933575 w 1950"/>
                <a:gd name="T3" fmla="*/ 1835150 h 1194"/>
                <a:gd name="T4" fmla="*/ 1905000 w 1950"/>
                <a:gd name="T5" fmla="*/ 1746250 h 1194"/>
                <a:gd name="T6" fmla="*/ 1828800 w 1950"/>
                <a:gd name="T7" fmla="*/ 1679575 h 1194"/>
                <a:gd name="T8" fmla="*/ 1666875 w 1950"/>
                <a:gd name="T9" fmla="*/ 1587500 h 1194"/>
                <a:gd name="T10" fmla="*/ 1539875 w 1950"/>
                <a:gd name="T11" fmla="*/ 1622425 h 1194"/>
                <a:gd name="T12" fmla="*/ 1473200 w 1950"/>
                <a:gd name="T13" fmla="*/ 1739900 h 1194"/>
                <a:gd name="T14" fmla="*/ 1425575 w 1950"/>
                <a:gd name="T15" fmla="*/ 1654175 h 1194"/>
                <a:gd name="T16" fmla="*/ 1384300 w 1950"/>
                <a:gd name="T17" fmla="*/ 1574800 h 1194"/>
                <a:gd name="T18" fmla="*/ 1196975 w 1950"/>
                <a:gd name="T19" fmla="*/ 1603375 h 1194"/>
                <a:gd name="T20" fmla="*/ 1006475 w 1950"/>
                <a:gd name="T21" fmla="*/ 1533525 h 1194"/>
                <a:gd name="T22" fmla="*/ 920750 w 1950"/>
                <a:gd name="T23" fmla="*/ 1428750 h 1194"/>
                <a:gd name="T24" fmla="*/ 781050 w 1950"/>
                <a:gd name="T25" fmla="*/ 1336675 h 1194"/>
                <a:gd name="T26" fmla="*/ 742950 w 1950"/>
                <a:gd name="T27" fmla="*/ 1212850 h 1194"/>
                <a:gd name="T28" fmla="*/ 619125 w 1950"/>
                <a:gd name="T29" fmla="*/ 1152525 h 1194"/>
                <a:gd name="T30" fmla="*/ 450850 w 1950"/>
                <a:gd name="T31" fmla="*/ 968375 h 1194"/>
                <a:gd name="T32" fmla="*/ 288925 w 1950"/>
                <a:gd name="T33" fmla="*/ 1000125 h 1194"/>
                <a:gd name="T34" fmla="*/ 225425 w 1950"/>
                <a:gd name="T35" fmla="*/ 876300 h 1194"/>
                <a:gd name="T36" fmla="*/ 19050 w 1950"/>
                <a:gd name="T37" fmla="*/ 720725 h 1194"/>
                <a:gd name="T38" fmla="*/ 12700 w 1950"/>
                <a:gd name="T39" fmla="*/ 654050 h 1194"/>
                <a:gd name="T40" fmla="*/ 25400 w 1950"/>
                <a:gd name="T41" fmla="*/ 460375 h 1194"/>
                <a:gd name="T42" fmla="*/ 85725 w 1950"/>
                <a:gd name="T43" fmla="*/ 476250 h 1194"/>
                <a:gd name="T44" fmla="*/ 165100 w 1950"/>
                <a:gd name="T45" fmla="*/ 444500 h 1194"/>
                <a:gd name="T46" fmla="*/ 123825 w 1950"/>
                <a:gd name="T47" fmla="*/ 200025 h 1194"/>
                <a:gd name="T48" fmla="*/ 231775 w 1950"/>
                <a:gd name="T49" fmla="*/ 155575 h 1194"/>
                <a:gd name="T50" fmla="*/ 342900 w 1950"/>
                <a:gd name="T51" fmla="*/ 114300 h 1194"/>
                <a:gd name="T52" fmla="*/ 482600 w 1950"/>
                <a:gd name="T53" fmla="*/ 9525 h 1194"/>
                <a:gd name="T54" fmla="*/ 612775 w 1950"/>
                <a:gd name="T55" fmla="*/ 76200 h 1194"/>
                <a:gd name="T56" fmla="*/ 746125 w 1950"/>
                <a:gd name="T57" fmla="*/ 15875 h 1194"/>
                <a:gd name="T58" fmla="*/ 809625 w 1950"/>
                <a:gd name="T59" fmla="*/ 88900 h 1194"/>
                <a:gd name="T60" fmla="*/ 987425 w 1950"/>
                <a:gd name="T61" fmla="*/ 114300 h 1194"/>
                <a:gd name="T62" fmla="*/ 1127125 w 1950"/>
                <a:gd name="T63" fmla="*/ 88900 h 1194"/>
                <a:gd name="T64" fmla="*/ 1276350 w 1950"/>
                <a:gd name="T65" fmla="*/ 69850 h 1194"/>
                <a:gd name="T66" fmla="*/ 1425575 w 1950"/>
                <a:gd name="T67" fmla="*/ 47625 h 1194"/>
                <a:gd name="T68" fmla="*/ 1660525 w 1950"/>
                <a:gd name="T69" fmla="*/ 60325 h 1194"/>
                <a:gd name="T70" fmla="*/ 1755775 w 1950"/>
                <a:gd name="T71" fmla="*/ 180975 h 1194"/>
                <a:gd name="T72" fmla="*/ 1733550 w 1950"/>
                <a:gd name="T73" fmla="*/ 349250 h 1194"/>
                <a:gd name="T74" fmla="*/ 1774825 w 1950"/>
                <a:gd name="T75" fmla="*/ 600075 h 1194"/>
                <a:gd name="T76" fmla="*/ 1892300 w 1950"/>
                <a:gd name="T77" fmla="*/ 698500 h 1194"/>
                <a:gd name="T78" fmla="*/ 2076450 w 1950"/>
                <a:gd name="T79" fmla="*/ 796925 h 1194"/>
                <a:gd name="T80" fmla="*/ 2232025 w 1950"/>
                <a:gd name="T81" fmla="*/ 866775 h 1194"/>
                <a:gd name="T82" fmla="*/ 2517775 w 1950"/>
                <a:gd name="T83" fmla="*/ 914400 h 1194"/>
                <a:gd name="T84" fmla="*/ 2644775 w 1950"/>
                <a:gd name="T85" fmla="*/ 1082675 h 1194"/>
                <a:gd name="T86" fmla="*/ 2708275 w 1950"/>
                <a:gd name="T87" fmla="*/ 1073150 h 1194"/>
                <a:gd name="T88" fmla="*/ 2847975 w 1950"/>
                <a:gd name="T89" fmla="*/ 977900 h 1194"/>
                <a:gd name="T90" fmla="*/ 2933700 w 1950"/>
                <a:gd name="T91" fmla="*/ 1003300 h 1194"/>
                <a:gd name="T92" fmla="*/ 3057525 w 1950"/>
                <a:gd name="T93" fmla="*/ 1250950 h 1194"/>
                <a:gd name="T94" fmla="*/ 3063875 w 1950"/>
                <a:gd name="T95" fmla="*/ 1393825 h 1194"/>
                <a:gd name="T96" fmla="*/ 3079750 w 1950"/>
                <a:gd name="T97" fmla="*/ 1549400 h 1194"/>
                <a:gd name="T98" fmla="*/ 3063875 w 1950"/>
                <a:gd name="T99" fmla="*/ 1590675 h 1194"/>
                <a:gd name="T100" fmla="*/ 2971800 w 1950"/>
                <a:gd name="T101" fmla="*/ 1597025 h 1194"/>
                <a:gd name="T102" fmla="*/ 2962275 w 1950"/>
                <a:gd name="T103" fmla="*/ 1739900 h 1194"/>
                <a:gd name="T104" fmla="*/ 2813050 w 1950"/>
                <a:gd name="T105" fmla="*/ 1670050 h 1194"/>
                <a:gd name="T106" fmla="*/ 2768600 w 1950"/>
                <a:gd name="T107" fmla="*/ 1784350 h 1194"/>
                <a:gd name="T108" fmla="*/ 2692400 w 1950"/>
                <a:gd name="T109" fmla="*/ 1724025 h 1194"/>
                <a:gd name="T110" fmla="*/ 2530475 w 1950"/>
                <a:gd name="T111" fmla="*/ 1663700 h 1194"/>
                <a:gd name="T112" fmla="*/ 2378075 w 1950"/>
                <a:gd name="T113" fmla="*/ 1749425 h 1194"/>
                <a:gd name="T114" fmla="*/ 2270125 w 1950"/>
                <a:gd name="T115" fmla="*/ 1816100 h 1194"/>
                <a:gd name="T116" fmla="*/ 2130425 w 1950"/>
                <a:gd name="T117" fmla="*/ 1895475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5" name="Freeform 21"/>
            <p:cNvSpPr/>
            <p:nvPr/>
          </p:nvSpPr>
          <p:spPr bwMode="auto">
            <a:xfrm>
              <a:off x="6962775" y="4486275"/>
              <a:ext cx="577850" cy="571500"/>
            </a:xfrm>
            <a:custGeom>
              <a:avLst/>
              <a:gdLst>
                <a:gd name="T0" fmla="*/ 219075 w 364"/>
                <a:gd name="T1" fmla="*/ 565150 h 360"/>
                <a:gd name="T2" fmla="*/ 171450 w 364"/>
                <a:gd name="T3" fmla="*/ 539750 h 360"/>
                <a:gd name="T4" fmla="*/ 136525 w 364"/>
                <a:gd name="T5" fmla="*/ 434975 h 360"/>
                <a:gd name="T6" fmla="*/ 76200 w 364"/>
                <a:gd name="T7" fmla="*/ 406400 h 360"/>
                <a:gd name="T8" fmla="*/ 73025 w 364"/>
                <a:gd name="T9" fmla="*/ 358775 h 360"/>
                <a:gd name="T10" fmla="*/ 38100 w 364"/>
                <a:gd name="T11" fmla="*/ 298450 h 360"/>
                <a:gd name="T12" fmla="*/ 0 w 364"/>
                <a:gd name="T13" fmla="*/ 257175 h 360"/>
                <a:gd name="T14" fmla="*/ 15875 w 364"/>
                <a:gd name="T15" fmla="*/ 222250 h 360"/>
                <a:gd name="T16" fmla="*/ 41275 w 364"/>
                <a:gd name="T17" fmla="*/ 193675 h 360"/>
                <a:gd name="T18" fmla="*/ 50800 w 364"/>
                <a:gd name="T19" fmla="*/ 165100 h 360"/>
                <a:gd name="T20" fmla="*/ 92075 w 364"/>
                <a:gd name="T21" fmla="*/ 139700 h 360"/>
                <a:gd name="T22" fmla="*/ 111125 w 364"/>
                <a:gd name="T23" fmla="*/ 107950 h 360"/>
                <a:gd name="T24" fmla="*/ 114300 w 364"/>
                <a:gd name="T25" fmla="*/ 25400 h 360"/>
                <a:gd name="T26" fmla="*/ 142875 w 364"/>
                <a:gd name="T27" fmla="*/ 12700 h 360"/>
                <a:gd name="T28" fmla="*/ 168275 w 364"/>
                <a:gd name="T29" fmla="*/ 9525 h 360"/>
                <a:gd name="T30" fmla="*/ 222250 w 364"/>
                <a:gd name="T31" fmla="*/ 15875 h 360"/>
                <a:gd name="T32" fmla="*/ 241300 w 364"/>
                <a:gd name="T33" fmla="*/ 3175 h 360"/>
                <a:gd name="T34" fmla="*/ 295275 w 364"/>
                <a:gd name="T35" fmla="*/ 6350 h 360"/>
                <a:gd name="T36" fmla="*/ 336550 w 364"/>
                <a:gd name="T37" fmla="*/ 25400 h 360"/>
                <a:gd name="T38" fmla="*/ 377825 w 364"/>
                <a:gd name="T39" fmla="*/ 41275 h 360"/>
                <a:gd name="T40" fmla="*/ 403225 w 364"/>
                <a:gd name="T41" fmla="*/ 34925 h 360"/>
                <a:gd name="T42" fmla="*/ 444500 w 364"/>
                <a:gd name="T43" fmla="*/ 3175 h 360"/>
                <a:gd name="T44" fmla="*/ 476250 w 364"/>
                <a:gd name="T45" fmla="*/ 12700 h 360"/>
                <a:gd name="T46" fmla="*/ 514350 w 364"/>
                <a:gd name="T47" fmla="*/ 28575 h 360"/>
                <a:gd name="T48" fmla="*/ 571500 w 364"/>
                <a:gd name="T49" fmla="*/ 44450 h 360"/>
                <a:gd name="T50" fmla="*/ 514350 w 364"/>
                <a:gd name="T51" fmla="*/ 92075 h 360"/>
                <a:gd name="T52" fmla="*/ 501650 w 364"/>
                <a:gd name="T53" fmla="*/ 120650 h 360"/>
                <a:gd name="T54" fmla="*/ 508000 w 364"/>
                <a:gd name="T55" fmla="*/ 133350 h 360"/>
                <a:gd name="T56" fmla="*/ 574675 w 364"/>
                <a:gd name="T57" fmla="*/ 114300 h 360"/>
                <a:gd name="T58" fmla="*/ 577850 w 364"/>
                <a:gd name="T59" fmla="*/ 142875 h 360"/>
                <a:gd name="T60" fmla="*/ 549275 w 364"/>
                <a:gd name="T61" fmla="*/ 158750 h 360"/>
                <a:gd name="T62" fmla="*/ 511175 w 364"/>
                <a:gd name="T63" fmla="*/ 177800 h 360"/>
                <a:gd name="T64" fmla="*/ 546100 w 364"/>
                <a:gd name="T65" fmla="*/ 225425 h 360"/>
                <a:gd name="T66" fmla="*/ 539750 w 364"/>
                <a:gd name="T67" fmla="*/ 311150 h 360"/>
                <a:gd name="T68" fmla="*/ 546100 w 364"/>
                <a:gd name="T69" fmla="*/ 339725 h 360"/>
                <a:gd name="T70" fmla="*/ 536575 w 364"/>
                <a:gd name="T71" fmla="*/ 377825 h 360"/>
                <a:gd name="T72" fmla="*/ 523875 w 364"/>
                <a:gd name="T73" fmla="*/ 381000 h 360"/>
                <a:gd name="T74" fmla="*/ 514350 w 364"/>
                <a:gd name="T75" fmla="*/ 355600 h 360"/>
                <a:gd name="T76" fmla="*/ 482600 w 364"/>
                <a:gd name="T77" fmla="*/ 368300 h 360"/>
                <a:gd name="T78" fmla="*/ 428625 w 364"/>
                <a:gd name="T79" fmla="*/ 425450 h 360"/>
                <a:gd name="T80" fmla="*/ 415925 w 364"/>
                <a:gd name="T81" fmla="*/ 454025 h 360"/>
                <a:gd name="T82" fmla="*/ 412750 w 364"/>
                <a:gd name="T83" fmla="*/ 546100 h 360"/>
                <a:gd name="T84" fmla="*/ 352425 w 364"/>
                <a:gd name="T85" fmla="*/ 546100 h 360"/>
                <a:gd name="T86" fmla="*/ 250825 w 364"/>
                <a:gd name="T87" fmla="*/ 57150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6" name="Freeform 22"/>
            <p:cNvSpPr/>
            <p:nvPr/>
          </p:nvSpPr>
          <p:spPr bwMode="auto">
            <a:xfrm>
              <a:off x="4975225" y="4273550"/>
              <a:ext cx="733425" cy="762000"/>
            </a:xfrm>
            <a:custGeom>
              <a:avLst/>
              <a:gdLst>
                <a:gd name="T0" fmla="*/ 571500 w 462"/>
                <a:gd name="T1" fmla="*/ 752475 h 480"/>
                <a:gd name="T2" fmla="*/ 520700 w 462"/>
                <a:gd name="T3" fmla="*/ 711200 h 480"/>
                <a:gd name="T4" fmla="*/ 476250 w 462"/>
                <a:gd name="T5" fmla="*/ 654050 h 480"/>
                <a:gd name="T6" fmla="*/ 447675 w 462"/>
                <a:gd name="T7" fmla="*/ 574675 h 480"/>
                <a:gd name="T8" fmla="*/ 400050 w 462"/>
                <a:gd name="T9" fmla="*/ 539750 h 480"/>
                <a:gd name="T10" fmla="*/ 365125 w 462"/>
                <a:gd name="T11" fmla="*/ 539750 h 480"/>
                <a:gd name="T12" fmla="*/ 339725 w 462"/>
                <a:gd name="T13" fmla="*/ 549275 h 480"/>
                <a:gd name="T14" fmla="*/ 311150 w 462"/>
                <a:gd name="T15" fmla="*/ 596900 h 480"/>
                <a:gd name="T16" fmla="*/ 279400 w 462"/>
                <a:gd name="T17" fmla="*/ 638175 h 480"/>
                <a:gd name="T18" fmla="*/ 241300 w 462"/>
                <a:gd name="T19" fmla="*/ 679450 h 480"/>
                <a:gd name="T20" fmla="*/ 228600 w 462"/>
                <a:gd name="T21" fmla="*/ 682625 h 480"/>
                <a:gd name="T22" fmla="*/ 187325 w 462"/>
                <a:gd name="T23" fmla="*/ 701675 h 480"/>
                <a:gd name="T24" fmla="*/ 114300 w 462"/>
                <a:gd name="T25" fmla="*/ 688975 h 480"/>
                <a:gd name="T26" fmla="*/ 60325 w 462"/>
                <a:gd name="T27" fmla="*/ 660400 h 480"/>
                <a:gd name="T28" fmla="*/ 73025 w 462"/>
                <a:gd name="T29" fmla="*/ 612775 h 480"/>
                <a:gd name="T30" fmla="*/ 66675 w 462"/>
                <a:gd name="T31" fmla="*/ 571500 h 480"/>
                <a:gd name="T32" fmla="*/ 3175 w 462"/>
                <a:gd name="T33" fmla="*/ 495300 h 480"/>
                <a:gd name="T34" fmla="*/ 15875 w 462"/>
                <a:gd name="T35" fmla="*/ 361950 h 480"/>
                <a:gd name="T36" fmla="*/ 0 w 462"/>
                <a:gd name="T37" fmla="*/ 266700 h 480"/>
                <a:gd name="T38" fmla="*/ 6350 w 462"/>
                <a:gd name="T39" fmla="*/ 263525 h 480"/>
                <a:gd name="T40" fmla="*/ 101600 w 462"/>
                <a:gd name="T41" fmla="*/ 336550 h 480"/>
                <a:gd name="T42" fmla="*/ 130175 w 462"/>
                <a:gd name="T43" fmla="*/ 342900 h 480"/>
                <a:gd name="T44" fmla="*/ 174625 w 462"/>
                <a:gd name="T45" fmla="*/ 330200 h 480"/>
                <a:gd name="T46" fmla="*/ 234950 w 462"/>
                <a:gd name="T47" fmla="*/ 273050 h 480"/>
                <a:gd name="T48" fmla="*/ 279400 w 462"/>
                <a:gd name="T49" fmla="*/ 184150 h 480"/>
                <a:gd name="T50" fmla="*/ 333375 w 462"/>
                <a:gd name="T51" fmla="*/ 98425 h 480"/>
                <a:gd name="T52" fmla="*/ 368300 w 462"/>
                <a:gd name="T53" fmla="*/ 6350 h 480"/>
                <a:gd name="T54" fmla="*/ 431800 w 462"/>
                <a:gd name="T55" fmla="*/ 0 h 480"/>
                <a:gd name="T56" fmla="*/ 485775 w 462"/>
                <a:gd name="T57" fmla="*/ 15875 h 480"/>
                <a:gd name="T58" fmla="*/ 558800 w 462"/>
                <a:gd name="T59" fmla="*/ 79375 h 480"/>
                <a:gd name="T60" fmla="*/ 625475 w 462"/>
                <a:gd name="T61" fmla="*/ 95250 h 480"/>
                <a:gd name="T62" fmla="*/ 704850 w 462"/>
                <a:gd name="T63" fmla="*/ 155575 h 480"/>
                <a:gd name="T64" fmla="*/ 733425 w 462"/>
                <a:gd name="T65" fmla="*/ 212725 h 480"/>
                <a:gd name="T66" fmla="*/ 682625 w 462"/>
                <a:gd name="T67" fmla="*/ 250825 h 480"/>
                <a:gd name="T68" fmla="*/ 638175 w 462"/>
                <a:gd name="T69" fmla="*/ 288925 h 480"/>
                <a:gd name="T70" fmla="*/ 533400 w 462"/>
                <a:gd name="T71" fmla="*/ 298450 h 480"/>
                <a:gd name="T72" fmla="*/ 463550 w 462"/>
                <a:gd name="T73" fmla="*/ 304800 h 480"/>
                <a:gd name="T74" fmla="*/ 450850 w 462"/>
                <a:gd name="T75" fmla="*/ 346075 h 480"/>
                <a:gd name="T76" fmla="*/ 457200 w 462"/>
                <a:gd name="T77" fmla="*/ 374650 h 480"/>
                <a:gd name="T78" fmla="*/ 450850 w 462"/>
                <a:gd name="T79" fmla="*/ 438150 h 480"/>
                <a:gd name="T80" fmla="*/ 482600 w 462"/>
                <a:gd name="T81" fmla="*/ 469900 h 480"/>
                <a:gd name="T82" fmla="*/ 574675 w 462"/>
                <a:gd name="T83" fmla="*/ 577850 h 480"/>
                <a:gd name="T84" fmla="*/ 590550 w 462"/>
                <a:gd name="T85" fmla="*/ 6350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7" name="Freeform 23"/>
            <p:cNvSpPr/>
            <p:nvPr/>
          </p:nvSpPr>
          <p:spPr bwMode="auto">
            <a:xfrm>
              <a:off x="5438775" y="4105275"/>
              <a:ext cx="1196975" cy="739775"/>
            </a:xfrm>
            <a:custGeom>
              <a:avLst/>
              <a:gdLst>
                <a:gd name="T0" fmla="*/ 114300 w 754"/>
                <a:gd name="T1" fmla="*/ 717550 h 466"/>
                <a:gd name="T2" fmla="*/ 6350 w 754"/>
                <a:gd name="T3" fmla="*/ 603250 h 466"/>
                <a:gd name="T4" fmla="*/ 3175 w 754"/>
                <a:gd name="T5" fmla="*/ 574675 h 466"/>
                <a:gd name="T6" fmla="*/ 9525 w 754"/>
                <a:gd name="T7" fmla="*/ 552450 h 466"/>
                <a:gd name="T8" fmla="*/ 0 w 754"/>
                <a:gd name="T9" fmla="*/ 492125 h 466"/>
                <a:gd name="T10" fmla="*/ 28575 w 754"/>
                <a:gd name="T11" fmla="*/ 482600 h 466"/>
                <a:gd name="T12" fmla="*/ 152400 w 754"/>
                <a:gd name="T13" fmla="*/ 482600 h 466"/>
                <a:gd name="T14" fmla="*/ 219075 w 754"/>
                <a:gd name="T15" fmla="*/ 438150 h 466"/>
                <a:gd name="T16" fmla="*/ 282575 w 754"/>
                <a:gd name="T17" fmla="*/ 387350 h 466"/>
                <a:gd name="T18" fmla="*/ 285750 w 754"/>
                <a:gd name="T19" fmla="*/ 358775 h 466"/>
                <a:gd name="T20" fmla="*/ 200025 w 754"/>
                <a:gd name="T21" fmla="*/ 263525 h 466"/>
                <a:gd name="T22" fmla="*/ 158750 w 754"/>
                <a:gd name="T23" fmla="*/ 228600 h 466"/>
                <a:gd name="T24" fmla="*/ 155575 w 754"/>
                <a:gd name="T25" fmla="*/ 152400 h 466"/>
                <a:gd name="T26" fmla="*/ 215900 w 754"/>
                <a:gd name="T27" fmla="*/ 104775 h 466"/>
                <a:gd name="T28" fmla="*/ 231775 w 754"/>
                <a:gd name="T29" fmla="*/ 85725 h 466"/>
                <a:gd name="T30" fmla="*/ 222250 w 754"/>
                <a:gd name="T31" fmla="*/ 47625 h 466"/>
                <a:gd name="T32" fmla="*/ 187325 w 754"/>
                <a:gd name="T33" fmla="*/ 15875 h 466"/>
                <a:gd name="T34" fmla="*/ 171450 w 754"/>
                <a:gd name="T35" fmla="*/ 0 h 466"/>
                <a:gd name="T36" fmla="*/ 371475 w 754"/>
                <a:gd name="T37" fmla="*/ 9525 h 466"/>
                <a:gd name="T38" fmla="*/ 390525 w 754"/>
                <a:gd name="T39" fmla="*/ 34925 h 466"/>
                <a:gd name="T40" fmla="*/ 438150 w 754"/>
                <a:gd name="T41" fmla="*/ 73025 h 466"/>
                <a:gd name="T42" fmla="*/ 498475 w 754"/>
                <a:gd name="T43" fmla="*/ 98425 h 466"/>
                <a:gd name="T44" fmla="*/ 536575 w 754"/>
                <a:gd name="T45" fmla="*/ 114300 h 466"/>
                <a:gd name="T46" fmla="*/ 784225 w 754"/>
                <a:gd name="T47" fmla="*/ 158750 h 466"/>
                <a:gd name="T48" fmla="*/ 800100 w 754"/>
                <a:gd name="T49" fmla="*/ 184150 h 466"/>
                <a:gd name="T50" fmla="*/ 831850 w 754"/>
                <a:gd name="T51" fmla="*/ 215900 h 466"/>
                <a:gd name="T52" fmla="*/ 981075 w 754"/>
                <a:gd name="T53" fmla="*/ 250825 h 466"/>
                <a:gd name="T54" fmla="*/ 993775 w 754"/>
                <a:gd name="T55" fmla="*/ 254000 h 466"/>
                <a:gd name="T56" fmla="*/ 1047750 w 754"/>
                <a:gd name="T57" fmla="*/ 260350 h 466"/>
                <a:gd name="T58" fmla="*/ 1063625 w 754"/>
                <a:gd name="T59" fmla="*/ 276225 h 466"/>
                <a:gd name="T60" fmla="*/ 1085850 w 754"/>
                <a:gd name="T61" fmla="*/ 304800 h 466"/>
                <a:gd name="T62" fmla="*/ 1114425 w 754"/>
                <a:gd name="T63" fmla="*/ 311150 h 466"/>
                <a:gd name="T64" fmla="*/ 1139825 w 754"/>
                <a:gd name="T65" fmla="*/ 330200 h 466"/>
                <a:gd name="T66" fmla="*/ 1123950 w 754"/>
                <a:gd name="T67" fmla="*/ 361950 h 466"/>
                <a:gd name="T68" fmla="*/ 1114425 w 754"/>
                <a:gd name="T69" fmla="*/ 396875 h 466"/>
                <a:gd name="T70" fmla="*/ 1149350 w 754"/>
                <a:gd name="T71" fmla="*/ 434975 h 466"/>
                <a:gd name="T72" fmla="*/ 1162050 w 754"/>
                <a:gd name="T73" fmla="*/ 473075 h 466"/>
                <a:gd name="T74" fmla="*/ 1174750 w 754"/>
                <a:gd name="T75" fmla="*/ 508000 h 466"/>
                <a:gd name="T76" fmla="*/ 1196975 w 754"/>
                <a:gd name="T77" fmla="*/ 523875 h 466"/>
                <a:gd name="T78" fmla="*/ 1165225 w 754"/>
                <a:gd name="T79" fmla="*/ 536575 h 466"/>
                <a:gd name="T80" fmla="*/ 1098550 w 754"/>
                <a:gd name="T81" fmla="*/ 561975 h 466"/>
                <a:gd name="T82" fmla="*/ 1016000 w 754"/>
                <a:gd name="T83" fmla="*/ 622300 h 466"/>
                <a:gd name="T84" fmla="*/ 977900 w 754"/>
                <a:gd name="T85" fmla="*/ 657225 h 466"/>
                <a:gd name="T86" fmla="*/ 923925 w 754"/>
                <a:gd name="T87" fmla="*/ 673100 h 466"/>
                <a:gd name="T88" fmla="*/ 892175 w 754"/>
                <a:gd name="T89" fmla="*/ 688975 h 466"/>
                <a:gd name="T90" fmla="*/ 863600 w 754"/>
                <a:gd name="T91" fmla="*/ 711200 h 466"/>
                <a:gd name="T92" fmla="*/ 812800 w 754"/>
                <a:gd name="T93" fmla="*/ 669925 h 466"/>
                <a:gd name="T94" fmla="*/ 765175 w 754"/>
                <a:gd name="T95" fmla="*/ 647700 h 466"/>
                <a:gd name="T96" fmla="*/ 714375 w 754"/>
                <a:gd name="T97" fmla="*/ 603250 h 466"/>
                <a:gd name="T98" fmla="*/ 676275 w 754"/>
                <a:gd name="T99" fmla="*/ 609600 h 466"/>
                <a:gd name="T100" fmla="*/ 650875 w 754"/>
                <a:gd name="T101" fmla="*/ 641350 h 466"/>
                <a:gd name="T102" fmla="*/ 568325 w 754"/>
                <a:gd name="T103" fmla="*/ 622300 h 466"/>
                <a:gd name="T104" fmla="*/ 454025 w 754"/>
                <a:gd name="T105" fmla="*/ 558800 h 466"/>
                <a:gd name="T106" fmla="*/ 400050 w 754"/>
                <a:gd name="T107" fmla="*/ 549275 h 466"/>
                <a:gd name="T108" fmla="*/ 317500 w 754"/>
                <a:gd name="T109" fmla="*/ 536575 h 466"/>
                <a:gd name="T110" fmla="*/ 292100 w 754"/>
                <a:gd name="T111" fmla="*/ 555625 h 466"/>
                <a:gd name="T112" fmla="*/ 320675 w 754"/>
                <a:gd name="T113" fmla="*/ 603250 h 466"/>
                <a:gd name="T114" fmla="*/ 311150 w 754"/>
                <a:gd name="T115" fmla="*/ 622300 h 466"/>
                <a:gd name="T116" fmla="*/ 260350 w 754"/>
                <a:gd name="T117" fmla="*/ 619125 h 466"/>
                <a:gd name="T118" fmla="*/ 203200 w 754"/>
                <a:gd name="T119" fmla="*/ 644525 h 466"/>
                <a:gd name="T120" fmla="*/ 152400 w 754"/>
                <a:gd name="T121" fmla="*/ 720725 h 466"/>
                <a:gd name="T122" fmla="*/ 127000 w 754"/>
                <a:gd name="T123" fmla="*/ 739775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8" name="Freeform 24"/>
            <p:cNvSpPr/>
            <p:nvPr/>
          </p:nvSpPr>
          <p:spPr bwMode="auto">
            <a:xfrm>
              <a:off x="6423025" y="3759200"/>
              <a:ext cx="739775" cy="911225"/>
            </a:xfrm>
            <a:custGeom>
              <a:avLst/>
              <a:gdLst>
                <a:gd name="T0" fmla="*/ 336550 w 466"/>
                <a:gd name="T1" fmla="*/ 904875 h 574"/>
                <a:gd name="T2" fmla="*/ 320675 w 466"/>
                <a:gd name="T3" fmla="*/ 819150 h 574"/>
                <a:gd name="T4" fmla="*/ 263525 w 466"/>
                <a:gd name="T5" fmla="*/ 828675 h 574"/>
                <a:gd name="T6" fmla="*/ 234950 w 466"/>
                <a:gd name="T7" fmla="*/ 866775 h 574"/>
                <a:gd name="T8" fmla="*/ 222250 w 466"/>
                <a:gd name="T9" fmla="*/ 854075 h 574"/>
                <a:gd name="T10" fmla="*/ 193675 w 466"/>
                <a:gd name="T11" fmla="*/ 825500 h 574"/>
                <a:gd name="T12" fmla="*/ 180975 w 466"/>
                <a:gd name="T13" fmla="*/ 777875 h 574"/>
                <a:gd name="T14" fmla="*/ 161925 w 466"/>
                <a:gd name="T15" fmla="*/ 746125 h 574"/>
                <a:gd name="T16" fmla="*/ 158750 w 466"/>
                <a:gd name="T17" fmla="*/ 708025 h 574"/>
                <a:gd name="T18" fmla="*/ 168275 w 466"/>
                <a:gd name="T19" fmla="*/ 660400 h 574"/>
                <a:gd name="T20" fmla="*/ 107950 w 466"/>
                <a:gd name="T21" fmla="*/ 631825 h 574"/>
                <a:gd name="T22" fmla="*/ 92075 w 466"/>
                <a:gd name="T23" fmla="*/ 603250 h 574"/>
                <a:gd name="T24" fmla="*/ 88900 w 466"/>
                <a:gd name="T25" fmla="*/ 581025 h 574"/>
                <a:gd name="T26" fmla="*/ 136525 w 466"/>
                <a:gd name="T27" fmla="*/ 549275 h 574"/>
                <a:gd name="T28" fmla="*/ 152400 w 466"/>
                <a:gd name="T29" fmla="*/ 450850 h 574"/>
                <a:gd name="T30" fmla="*/ 123825 w 466"/>
                <a:gd name="T31" fmla="*/ 400050 h 574"/>
                <a:gd name="T32" fmla="*/ 76200 w 466"/>
                <a:gd name="T33" fmla="*/ 415925 h 574"/>
                <a:gd name="T34" fmla="*/ 47625 w 466"/>
                <a:gd name="T35" fmla="*/ 400050 h 574"/>
                <a:gd name="T36" fmla="*/ 0 w 466"/>
                <a:gd name="T37" fmla="*/ 320675 h 574"/>
                <a:gd name="T38" fmla="*/ 15875 w 466"/>
                <a:gd name="T39" fmla="*/ 285750 h 574"/>
                <a:gd name="T40" fmla="*/ 66675 w 466"/>
                <a:gd name="T41" fmla="*/ 234950 h 574"/>
                <a:gd name="T42" fmla="*/ 69850 w 466"/>
                <a:gd name="T43" fmla="*/ 114300 h 574"/>
                <a:gd name="T44" fmla="*/ 92075 w 466"/>
                <a:gd name="T45" fmla="*/ 117475 h 574"/>
                <a:gd name="T46" fmla="*/ 120650 w 466"/>
                <a:gd name="T47" fmla="*/ 174625 h 574"/>
                <a:gd name="T48" fmla="*/ 174625 w 466"/>
                <a:gd name="T49" fmla="*/ 190500 h 574"/>
                <a:gd name="T50" fmla="*/ 200025 w 466"/>
                <a:gd name="T51" fmla="*/ 127000 h 574"/>
                <a:gd name="T52" fmla="*/ 212725 w 466"/>
                <a:gd name="T53" fmla="*/ 85725 h 574"/>
                <a:gd name="T54" fmla="*/ 161925 w 466"/>
                <a:gd name="T55" fmla="*/ 9525 h 574"/>
                <a:gd name="T56" fmla="*/ 187325 w 466"/>
                <a:gd name="T57" fmla="*/ 0 h 574"/>
                <a:gd name="T58" fmla="*/ 238125 w 466"/>
                <a:gd name="T59" fmla="*/ 63500 h 574"/>
                <a:gd name="T60" fmla="*/ 279400 w 466"/>
                <a:gd name="T61" fmla="*/ 127000 h 574"/>
                <a:gd name="T62" fmla="*/ 419100 w 466"/>
                <a:gd name="T63" fmla="*/ 168275 h 574"/>
                <a:gd name="T64" fmla="*/ 466725 w 466"/>
                <a:gd name="T65" fmla="*/ 276225 h 574"/>
                <a:gd name="T66" fmla="*/ 504825 w 466"/>
                <a:gd name="T67" fmla="*/ 320675 h 574"/>
                <a:gd name="T68" fmla="*/ 568325 w 466"/>
                <a:gd name="T69" fmla="*/ 307975 h 574"/>
                <a:gd name="T70" fmla="*/ 574675 w 466"/>
                <a:gd name="T71" fmla="*/ 285750 h 574"/>
                <a:gd name="T72" fmla="*/ 615950 w 466"/>
                <a:gd name="T73" fmla="*/ 307975 h 574"/>
                <a:gd name="T74" fmla="*/ 606425 w 466"/>
                <a:gd name="T75" fmla="*/ 355600 h 574"/>
                <a:gd name="T76" fmla="*/ 536575 w 466"/>
                <a:gd name="T77" fmla="*/ 396875 h 574"/>
                <a:gd name="T78" fmla="*/ 523875 w 466"/>
                <a:gd name="T79" fmla="*/ 444500 h 574"/>
                <a:gd name="T80" fmla="*/ 517525 w 466"/>
                <a:gd name="T81" fmla="*/ 479425 h 574"/>
                <a:gd name="T82" fmla="*/ 603250 w 466"/>
                <a:gd name="T83" fmla="*/ 549275 h 574"/>
                <a:gd name="T84" fmla="*/ 622300 w 466"/>
                <a:gd name="T85" fmla="*/ 571500 h 574"/>
                <a:gd name="T86" fmla="*/ 723900 w 466"/>
                <a:gd name="T87" fmla="*/ 600075 h 574"/>
                <a:gd name="T88" fmla="*/ 739775 w 466"/>
                <a:gd name="T89" fmla="*/ 638175 h 574"/>
                <a:gd name="T90" fmla="*/ 676275 w 466"/>
                <a:gd name="T91" fmla="*/ 666750 h 574"/>
                <a:gd name="T92" fmla="*/ 660400 w 466"/>
                <a:gd name="T93" fmla="*/ 698500 h 574"/>
                <a:gd name="T94" fmla="*/ 666750 w 466"/>
                <a:gd name="T95" fmla="*/ 730250 h 574"/>
                <a:gd name="T96" fmla="*/ 635000 w 466"/>
                <a:gd name="T97" fmla="*/ 828675 h 574"/>
                <a:gd name="T98" fmla="*/ 600075 w 466"/>
                <a:gd name="T99" fmla="*/ 866775 h 574"/>
                <a:gd name="T100" fmla="*/ 523875 w 466"/>
                <a:gd name="T101" fmla="*/ 889000 h 574"/>
                <a:gd name="T102" fmla="*/ 441325 w 466"/>
                <a:gd name="T103" fmla="*/ 898525 h 574"/>
                <a:gd name="T104" fmla="*/ 406400 w 466"/>
                <a:gd name="T105" fmla="*/ 850900 h 574"/>
                <a:gd name="T106" fmla="*/ 377825 w 466"/>
                <a:gd name="T107" fmla="*/ 844550 h 574"/>
                <a:gd name="T108" fmla="*/ 358775 w 466"/>
                <a:gd name="T109" fmla="*/ 911225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19" name="Freeform 25"/>
            <p:cNvSpPr/>
            <p:nvPr/>
          </p:nvSpPr>
          <p:spPr bwMode="auto">
            <a:xfrm>
              <a:off x="6619875" y="3635375"/>
              <a:ext cx="863600" cy="854075"/>
            </a:xfrm>
            <a:custGeom>
              <a:avLst/>
              <a:gdLst>
                <a:gd name="T0" fmla="*/ 511175 w 544"/>
                <a:gd name="T1" fmla="*/ 844550 h 538"/>
                <a:gd name="T2" fmla="*/ 488950 w 544"/>
                <a:gd name="T3" fmla="*/ 822325 h 538"/>
                <a:gd name="T4" fmla="*/ 488950 w 544"/>
                <a:gd name="T5" fmla="*/ 806450 h 538"/>
                <a:gd name="T6" fmla="*/ 561975 w 544"/>
                <a:gd name="T7" fmla="*/ 768350 h 538"/>
                <a:gd name="T8" fmla="*/ 542925 w 544"/>
                <a:gd name="T9" fmla="*/ 714375 h 538"/>
                <a:gd name="T10" fmla="*/ 473075 w 544"/>
                <a:gd name="T11" fmla="*/ 704850 h 538"/>
                <a:gd name="T12" fmla="*/ 431800 w 544"/>
                <a:gd name="T13" fmla="*/ 666750 h 538"/>
                <a:gd name="T14" fmla="*/ 381000 w 544"/>
                <a:gd name="T15" fmla="*/ 635000 h 538"/>
                <a:gd name="T16" fmla="*/ 342900 w 544"/>
                <a:gd name="T17" fmla="*/ 603250 h 538"/>
                <a:gd name="T18" fmla="*/ 342900 w 544"/>
                <a:gd name="T19" fmla="*/ 577850 h 538"/>
                <a:gd name="T20" fmla="*/ 355600 w 544"/>
                <a:gd name="T21" fmla="*/ 530225 h 538"/>
                <a:gd name="T22" fmla="*/ 403225 w 544"/>
                <a:gd name="T23" fmla="*/ 498475 h 538"/>
                <a:gd name="T24" fmla="*/ 444500 w 544"/>
                <a:gd name="T25" fmla="*/ 482600 h 538"/>
                <a:gd name="T26" fmla="*/ 419100 w 544"/>
                <a:gd name="T27" fmla="*/ 396875 h 538"/>
                <a:gd name="T28" fmla="*/ 361950 w 544"/>
                <a:gd name="T29" fmla="*/ 400050 h 538"/>
                <a:gd name="T30" fmla="*/ 320675 w 544"/>
                <a:gd name="T31" fmla="*/ 431800 h 538"/>
                <a:gd name="T32" fmla="*/ 295275 w 544"/>
                <a:gd name="T33" fmla="*/ 406400 h 538"/>
                <a:gd name="T34" fmla="*/ 241300 w 544"/>
                <a:gd name="T35" fmla="*/ 295275 h 538"/>
                <a:gd name="T36" fmla="*/ 184150 w 544"/>
                <a:gd name="T37" fmla="*/ 250825 h 538"/>
                <a:gd name="T38" fmla="*/ 92075 w 544"/>
                <a:gd name="T39" fmla="*/ 231775 h 538"/>
                <a:gd name="T40" fmla="*/ 41275 w 544"/>
                <a:gd name="T41" fmla="*/ 155575 h 538"/>
                <a:gd name="T42" fmla="*/ 0 w 544"/>
                <a:gd name="T43" fmla="*/ 88900 h 538"/>
                <a:gd name="T44" fmla="*/ 15875 w 544"/>
                <a:gd name="T45" fmla="*/ 57150 h 538"/>
                <a:gd name="T46" fmla="*/ 47625 w 544"/>
                <a:gd name="T47" fmla="*/ 82550 h 538"/>
                <a:gd name="T48" fmla="*/ 57150 w 544"/>
                <a:gd name="T49" fmla="*/ 95250 h 538"/>
                <a:gd name="T50" fmla="*/ 95250 w 544"/>
                <a:gd name="T51" fmla="*/ 142875 h 538"/>
                <a:gd name="T52" fmla="*/ 177800 w 544"/>
                <a:gd name="T53" fmla="*/ 155575 h 538"/>
                <a:gd name="T54" fmla="*/ 222250 w 544"/>
                <a:gd name="T55" fmla="*/ 107950 h 538"/>
                <a:gd name="T56" fmla="*/ 254000 w 544"/>
                <a:gd name="T57" fmla="*/ 120650 h 538"/>
                <a:gd name="T58" fmla="*/ 317500 w 544"/>
                <a:gd name="T59" fmla="*/ 79375 h 538"/>
                <a:gd name="T60" fmla="*/ 336550 w 544"/>
                <a:gd name="T61" fmla="*/ 15875 h 538"/>
                <a:gd name="T62" fmla="*/ 374650 w 544"/>
                <a:gd name="T63" fmla="*/ 0 h 538"/>
                <a:gd name="T64" fmla="*/ 425450 w 544"/>
                <a:gd name="T65" fmla="*/ 82550 h 538"/>
                <a:gd name="T66" fmla="*/ 536575 w 544"/>
                <a:gd name="T67" fmla="*/ 139700 h 538"/>
                <a:gd name="T68" fmla="*/ 654050 w 544"/>
                <a:gd name="T69" fmla="*/ 346075 h 538"/>
                <a:gd name="T70" fmla="*/ 673100 w 544"/>
                <a:gd name="T71" fmla="*/ 409575 h 538"/>
                <a:gd name="T72" fmla="*/ 793750 w 544"/>
                <a:gd name="T73" fmla="*/ 495300 h 538"/>
                <a:gd name="T74" fmla="*/ 835025 w 544"/>
                <a:gd name="T75" fmla="*/ 533400 h 538"/>
                <a:gd name="T76" fmla="*/ 746125 w 544"/>
                <a:gd name="T77" fmla="*/ 539750 h 538"/>
                <a:gd name="T78" fmla="*/ 800100 w 544"/>
                <a:gd name="T79" fmla="*/ 593725 h 538"/>
                <a:gd name="T80" fmla="*/ 790575 w 544"/>
                <a:gd name="T81" fmla="*/ 622300 h 538"/>
                <a:gd name="T82" fmla="*/ 857250 w 544"/>
                <a:gd name="T83" fmla="*/ 666750 h 538"/>
                <a:gd name="T84" fmla="*/ 857250 w 544"/>
                <a:gd name="T85" fmla="*/ 698500 h 538"/>
                <a:gd name="T86" fmla="*/ 796925 w 544"/>
                <a:gd name="T87" fmla="*/ 742950 h 538"/>
                <a:gd name="T88" fmla="*/ 790575 w 544"/>
                <a:gd name="T89" fmla="*/ 752475 h 538"/>
                <a:gd name="T90" fmla="*/ 717550 w 544"/>
                <a:gd name="T91" fmla="*/ 815975 h 538"/>
                <a:gd name="T92" fmla="*/ 660400 w 544"/>
                <a:gd name="T93" fmla="*/ 841375 h 538"/>
                <a:gd name="T94" fmla="*/ 542925 w 544"/>
                <a:gd name="T95" fmla="*/ 854075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0" name="Freeform 26"/>
            <p:cNvSpPr/>
            <p:nvPr/>
          </p:nvSpPr>
          <p:spPr bwMode="auto">
            <a:xfrm>
              <a:off x="5727700" y="3489325"/>
              <a:ext cx="889000" cy="860425"/>
            </a:xfrm>
            <a:custGeom>
              <a:avLst/>
              <a:gdLst>
                <a:gd name="T0" fmla="*/ 688975 w 560"/>
                <a:gd name="T1" fmla="*/ 850900 h 542"/>
                <a:gd name="T2" fmla="*/ 635000 w 560"/>
                <a:gd name="T3" fmla="*/ 822325 h 542"/>
                <a:gd name="T4" fmla="*/ 549275 w 560"/>
                <a:gd name="T5" fmla="*/ 812800 h 542"/>
                <a:gd name="T6" fmla="*/ 501650 w 560"/>
                <a:gd name="T7" fmla="*/ 755650 h 542"/>
                <a:gd name="T8" fmla="*/ 447675 w 560"/>
                <a:gd name="T9" fmla="*/ 720725 h 542"/>
                <a:gd name="T10" fmla="*/ 184150 w 560"/>
                <a:gd name="T11" fmla="*/ 688975 h 542"/>
                <a:gd name="T12" fmla="*/ 133350 w 560"/>
                <a:gd name="T13" fmla="*/ 654050 h 542"/>
                <a:gd name="T14" fmla="*/ 107950 w 560"/>
                <a:gd name="T15" fmla="*/ 631825 h 542"/>
                <a:gd name="T16" fmla="*/ 92075 w 560"/>
                <a:gd name="T17" fmla="*/ 587375 h 542"/>
                <a:gd name="T18" fmla="*/ 28575 w 560"/>
                <a:gd name="T19" fmla="*/ 463550 h 542"/>
                <a:gd name="T20" fmla="*/ 3175 w 560"/>
                <a:gd name="T21" fmla="*/ 390525 h 542"/>
                <a:gd name="T22" fmla="*/ 22225 w 560"/>
                <a:gd name="T23" fmla="*/ 327025 h 542"/>
                <a:gd name="T24" fmla="*/ 79375 w 560"/>
                <a:gd name="T25" fmla="*/ 288925 h 542"/>
                <a:gd name="T26" fmla="*/ 107950 w 560"/>
                <a:gd name="T27" fmla="*/ 273050 h 542"/>
                <a:gd name="T28" fmla="*/ 165100 w 560"/>
                <a:gd name="T29" fmla="*/ 260350 h 542"/>
                <a:gd name="T30" fmla="*/ 219075 w 560"/>
                <a:gd name="T31" fmla="*/ 228600 h 542"/>
                <a:gd name="T32" fmla="*/ 330200 w 560"/>
                <a:gd name="T33" fmla="*/ 203200 h 542"/>
                <a:gd name="T34" fmla="*/ 371475 w 560"/>
                <a:gd name="T35" fmla="*/ 168275 h 542"/>
                <a:gd name="T36" fmla="*/ 422275 w 560"/>
                <a:gd name="T37" fmla="*/ 117475 h 542"/>
                <a:gd name="T38" fmla="*/ 444500 w 560"/>
                <a:gd name="T39" fmla="*/ 69850 h 542"/>
                <a:gd name="T40" fmla="*/ 450850 w 560"/>
                <a:gd name="T41" fmla="*/ 0 h 542"/>
                <a:gd name="T42" fmla="*/ 657225 w 560"/>
                <a:gd name="T43" fmla="*/ 19050 h 542"/>
                <a:gd name="T44" fmla="*/ 679450 w 560"/>
                <a:gd name="T45" fmla="*/ 50800 h 542"/>
                <a:gd name="T46" fmla="*/ 704850 w 560"/>
                <a:gd name="T47" fmla="*/ 92075 h 542"/>
                <a:gd name="T48" fmla="*/ 695325 w 560"/>
                <a:gd name="T49" fmla="*/ 130175 h 542"/>
                <a:gd name="T50" fmla="*/ 663575 w 560"/>
                <a:gd name="T51" fmla="*/ 152400 h 542"/>
                <a:gd name="T52" fmla="*/ 647700 w 560"/>
                <a:gd name="T53" fmla="*/ 187325 h 542"/>
                <a:gd name="T54" fmla="*/ 628650 w 560"/>
                <a:gd name="T55" fmla="*/ 193675 h 542"/>
                <a:gd name="T56" fmla="*/ 685800 w 560"/>
                <a:gd name="T57" fmla="*/ 247650 h 542"/>
                <a:gd name="T58" fmla="*/ 688975 w 560"/>
                <a:gd name="T59" fmla="*/ 257175 h 542"/>
                <a:gd name="T60" fmla="*/ 739775 w 560"/>
                <a:gd name="T61" fmla="*/ 295275 h 542"/>
                <a:gd name="T62" fmla="*/ 790575 w 560"/>
                <a:gd name="T63" fmla="*/ 304800 h 542"/>
                <a:gd name="T64" fmla="*/ 819150 w 560"/>
                <a:gd name="T65" fmla="*/ 298450 h 542"/>
                <a:gd name="T66" fmla="*/ 844550 w 560"/>
                <a:gd name="T67" fmla="*/ 323850 h 542"/>
                <a:gd name="T68" fmla="*/ 885825 w 560"/>
                <a:gd name="T69" fmla="*/ 371475 h 542"/>
                <a:gd name="T70" fmla="*/ 879475 w 560"/>
                <a:gd name="T71" fmla="*/ 387350 h 542"/>
                <a:gd name="T72" fmla="*/ 863600 w 560"/>
                <a:gd name="T73" fmla="*/ 447675 h 542"/>
                <a:gd name="T74" fmla="*/ 838200 w 560"/>
                <a:gd name="T75" fmla="*/ 438150 h 542"/>
                <a:gd name="T76" fmla="*/ 793750 w 560"/>
                <a:gd name="T77" fmla="*/ 371475 h 542"/>
                <a:gd name="T78" fmla="*/ 749300 w 560"/>
                <a:gd name="T79" fmla="*/ 368300 h 542"/>
                <a:gd name="T80" fmla="*/ 752475 w 560"/>
                <a:gd name="T81" fmla="*/ 479425 h 542"/>
                <a:gd name="T82" fmla="*/ 701675 w 560"/>
                <a:gd name="T83" fmla="*/ 546100 h 542"/>
                <a:gd name="T84" fmla="*/ 679450 w 560"/>
                <a:gd name="T85" fmla="*/ 596900 h 542"/>
                <a:gd name="T86" fmla="*/ 714375 w 560"/>
                <a:gd name="T87" fmla="*/ 622300 h 542"/>
                <a:gd name="T88" fmla="*/ 730250 w 560"/>
                <a:gd name="T89" fmla="*/ 682625 h 542"/>
                <a:gd name="T90" fmla="*/ 752475 w 560"/>
                <a:gd name="T91" fmla="*/ 704850 h 542"/>
                <a:gd name="T92" fmla="*/ 771525 w 560"/>
                <a:gd name="T93" fmla="*/ 708025 h 542"/>
                <a:gd name="T94" fmla="*/ 800100 w 560"/>
                <a:gd name="T95" fmla="*/ 688975 h 542"/>
                <a:gd name="T96" fmla="*/ 825500 w 560"/>
                <a:gd name="T97" fmla="*/ 711200 h 542"/>
                <a:gd name="T98" fmla="*/ 841375 w 560"/>
                <a:gd name="T99" fmla="*/ 768350 h 542"/>
                <a:gd name="T100" fmla="*/ 835025 w 560"/>
                <a:gd name="T101" fmla="*/ 796925 h 542"/>
                <a:gd name="T102" fmla="*/ 781050 w 560"/>
                <a:gd name="T103" fmla="*/ 828675 h 542"/>
                <a:gd name="T104" fmla="*/ 758825 w 560"/>
                <a:gd name="T105" fmla="*/ 860425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1" name="Freeform 27"/>
            <p:cNvSpPr/>
            <p:nvPr/>
          </p:nvSpPr>
          <p:spPr bwMode="auto">
            <a:xfrm>
              <a:off x="5026025" y="2933700"/>
              <a:ext cx="777875" cy="1409700"/>
            </a:xfrm>
            <a:custGeom>
              <a:avLst/>
              <a:gdLst>
                <a:gd name="T0" fmla="*/ 508000 w 490"/>
                <a:gd name="T1" fmla="*/ 1393825 h 888"/>
                <a:gd name="T2" fmla="*/ 400050 w 490"/>
                <a:gd name="T3" fmla="*/ 1323975 h 888"/>
                <a:gd name="T4" fmla="*/ 311150 w 490"/>
                <a:gd name="T5" fmla="*/ 1330325 h 888"/>
                <a:gd name="T6" fmla="*/ 269875 w 490"/>
                <a:gd name="T7" fmla="*/ 1336675 h 888"/>
                <a:gd name="T8" fmla="*/ 215900 w 490"/>
                <a:gd name="T9" fmla="*/ 1308100 h 888"/>
                <a:gd name="T10" fmla="*/ 168275 w 490"/>
                <a:gd name="T11" fmla="*/ 1276350 h 888"/>
                <a:gd name="T12" fmla="*/ 88900 w 490"/>
                <a:gd name="T13" fmla="*/ 1270000 h 888"/>
                <a:gd name="T14" fmla="*/ 19050 w 490"/>
                <a:gd name="T15" fmla="*/ 1231900 h 888"/>
                <a:gd name="T16" fmla="*/ 31750 w 490"/>
                <a:gd name="T17" fmla="*/ 1181100 h 888"/>
                <a:gd name="T18" fmla="*/ 12700 w 490"/>
                <a:gd name="T19" fmla="*/ 1152525 h 888"/>
                <a:gd name="T20" fmla="*/ 0 w 490"/>
                <a:gd name="T21" fmla="*/ 1120775 h 888"/>
                <a:gd name="T22" fmla="*/ 98425 w 490"/>
                <a:gd name="T23" fmla="*/ 1104900 h 888"/>
                <a:gd name="T24" fmla="*/ 104775 w 490"/>
                <a:gd name="T25" fmla="*/ 1028700 h 888"/>
                <a:gd name="T26" fmla="*/ 82550 w 490"/>
                <a:gd name="T27" fmla="*/ 955675 h 888"/>
                <a:gd name="T28" fmla="*/ 88900 w 490"/>
                <a:gd name="T29" fmla="*/ 850900 h 888"/>
                <a:gd name="T30" fmla="*/ 165100 w 490"/>
                <a:gd name="T31" fmla="*/ 841375 h 888"/>
                <a:gd name="T32" fmla="*/ 266700 w 490"/>
                <a:gd name="T33" fmla="*/ 869950 h 888"/>
                <a:gd name="T34" fmla="*/ 273050 w 490"/>
                <a:gd name="T35" fmla="*/ 800100 h 888"/>
                <a:gd name="T36" fmla="*/ 301625 w 490"/>
                <a:gd name="T37" fmla="*/ 784225 h 888"/>
                <a:gd name="T38" fmla="*/ 339725 w 490"/>
                <a:gd name="T39" fmla="*/ 793750 h 888"/>
                <a:gd name="T40" fmla="*/ 393700 w 490"/>
                <a:gd name="T41" fmla="*/ 758825 h 888"/>
                <a:gd name="T42" fmla="*/ 390525 w 490"/>
                <a:gd name="T43" fmla="*/ 660400 h 888"/>
                <a:gd name="T44" fmla="*/ 406400 w 490"/>
                <a:gd name="T45" fmla="*/ 609600 h 888"/>
                <a:gd name="T46" fmla="*/ 381000 w 490"/>
                <a:gd name="T47" fmla="*/ 574675 h 888"/>
                <a:gd name="T48" fmla="*/ 311150 w 490"/>
                <a:gd name="T49" fmla="*/ 530225 h 888"/>
                <a:gd name="T50" fmla="*/ 241300 w 490"/>
                <a:gd name="T51" fmla="*/ 504825 h 888"/>
                <a:gd name="T52" fmla="*/ 200025 w 490"/>
                <a:gd name="T53" fmla="*/ 469900 h 888"/>
                <a:gd name="T54" fmla="*/ 206375 w 490"/>
                <a:gd name="T55" fmla="*/ 387350 h 888"/>
                <a:gd name="T56" fmla="*/ 234950 w 490"/>
                <a:gd name="T57" fmla="*/ 352425 h 888"/>
                <a:gd name="T58" fmla="*/ 292100 w 490"/>
                <a:gd name="T59" fmla="*/ 358775 h 888"/>
                <a:gd name="T60" fmla="*/ 428625 w 490"/>
                <a:gd name="T61" fmla="*/ 349250 h 888"/>
                <a:gd name="T62" fmla="*/ 441325 w 490"/>
                <a:gd name="T63" fmla="*/ 257175 h 888"/>
                <a:gd name="T64" fmla="*/ 444500 w 490"/>
                <a:gd name="T65" fmla="*/ 206375 h 888"/>
                <a:gd name="T66" fmla="*/ 482600 w 490"/>
                <a:gd name="T67" fmla="*/ 165100 h 888"/>
                <a:gd name="T68" fmla="*/ 577850 w 490"/>
                <a:gd name="T69" fmla="*/ 60325 h 888"/>
                <a:gd name="T70" fmla="*/ 641350 w 490"/>
                <a:gd name="T71" fmla="*/ 44450 h 888"/>
                <a:gd name="T72" fmla="*/ 660400 w 490"/>
                <a:gd name="T73" fmla="*/ 34925 h 888"/>
                <a:gd name="T74" fmla="*/ 698500 w 490"/>
                <a:gd name="T75" fmla="*/ 3175 h 888"/>
                <a:gd name="T76" fmla="*/ 733425 w 490"/>
                <a:gd name="T77" fmla="*/ 31750 h 888"/>
                <a:gd name="T78" fmla="*/ 717550 w 490"/>
                <a:gd name="T79" fmla="*/ 82550 h 888"/>
                <a:gd name="T80" fmla="*/ 695325 w 490"/>
                <a:gd name="T81" fmla="*/ 171450 h 888"/>
                <a:gd name="T82" fmla="*/ 669925 w 490"/>
                <a:gd name="T83" fmla="*/ 219075 h 888"/>
                <a:gd name="T84" fmla="*/ 682625 w 490"/>
                <a:gd name="T85" fmla="*/ 361950 h 888"/>
                <a:gd name="T86" fmla="*/ 647700 w 490"/>
                <a:gd name="T87" fmla="*/ 450850 h 888"/>
                <a:gd name="T88" fmla="*/ 631825 w 490"/>
                <a:gd name="T89" fmla="*/ 609600 h 888"/>
                <a:gd name="T90" fmla="*/ 663575 w 490"/>
                <a:gd name="T91" fmla="*/ 720725 h 888"/>
                <a:gd name="T92" fmla="*/ 654050 w 490"/>
                <a:gd name="T93" fmla="*/ 835025 h 888"/>
                <a:gd name="T94" fmla="*/ 679450 w 490"/>
                <a:gd name="T95" fmla="*/ 882650 h 888"/>
                <a:gd name="T96" fmla="*/ 685800 w 490"/>
                <a:gd name="T97" fmla="*/ 952500 h 888"/>
                <a:gd name="T98" fmla="*/ 755650 w 490"/>
                <a:gd name="T99" fmla="*/ 1095375 h 888"/>
                <a:gd name="T100" fmla="*/ 733425 w 490"/>
                <a:gd name="T101" fmla="*/ 1152525 h 888"/>
                <a:gd name="T102" fmla="*/ 574675 w 490"/>
                <a:gd name="T103" fmla="*/ 1155700 h 888"/>
                <a:gd name="T104" fmla="*/ 561975 w 490"/>
                <a:gd name="T105" fmla="*/ 1181100 h 888"/>
                <a:gd name="T106" fmla="*/ 631825 w 490"/>
                <a:gd name="T107" fmla="*/ 1257300 h 888"/>
                <a:gd name="T108" fmla="*/ 555625 w 490"/>
                <a:gd name="T109" fmla="*/ 1314450 h 888"/>
                <a:gd name="T110" fmla="*/ 546100 w 490"/>
                <a:gd name="T111" fmla="*/ 1409700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2" name="Freeform 28"/>
            <p:cNvSpPr/>
            <p:nvPr/>
          </p:nvSpPr>
          <p:spPr bwMode="auto">
            <a:xfrm>
              <a:off x="2622550" y="2911475"/>
              <a:ext cx="1962150" cy="1428750"/>
            </a:xfrm>
            <a:custGeom>
              <a:avLst/>
              <a:gdLst>
                <a:gd name="T0" fmla="*/ 784225 w 1236"/>
                <a:gd name="T1" fmla="*/ 1266825 h 900"/>
                <a:gd name="T2" fmla="*/ 682625 w 1236"/>
                <a:gd name="T3" fmla="*/ 1209675 h 900"/>
                <a:gd name="T4" fmla="*/ 441325 w 1236"/>
                <a:gd name="T5" fmla="*/ 1187450 h 900"/>
                <a:gd name="T6" fmla="*/ 279400 w 1236"/>
                <a:gd name="T7" fmla="*/ 1117600 h 900"/>
                <a:gd name="T8" fmla="*/ 234950 w 1236"/>
                <a:gd name="T9" fmla="*/ 1063625 h 900"/>
                <a:gd name="T10" fmla="*/ 111125 w 1236"/>
                <a:gd name="T11" fmla="*/ 1016000 h 900"/>
                <a:gd name="T12" fmla="*/ 38100 w 1236"/>
                <a:gd name="T13" fmla="*/ 946150 h 900"/>
                <a:gd name="T14" fmla="*/ 0 w 1236"/>
                <a:gd name="T15" fmla="*/ 654050 h 900"/>
                <a:gd name="T16" fmla="*/ 25400 w 1236"/>
                <a:gd name="T17" fmla="*/ 539750 h 900"/>
                <a:gd name="T18" fmla="*/ 41275 w 1236"/>
                <a:gd name="T19" fmla="*/ 520700 h 900"/>
                <a:gd name="T20" fmla="*/ 82550 w 1236"/>
                <a:gd name="T21" fmla="*/ 498475 h 900"/>
                <a:gd name="T22" fmla="*/ 155575 w 1236"/>
                <a:gd name="T23" fmla="*/ 533400 h 900"/>
                <a:gd name="T24" fmla="*/ 238125 w 1236"/>
                <a:gd name="T25" fmla="*/ 533400 h 900"/>
                <a:gd name="T26" fmla="*/ 219075 w 1236"/>
                <a:gd name="T27" fmla="*/ 434975 h 900"/>
                <a:gd name="T28" fmla="*/ 266700 w 1236"/>
                <a:gd name="T29" fmla="*/ 374650 h 900"/>
                <a:gd name="T30" fmla="*/ 295275 w 1236"/>
                <a:gd name="T31" fmla="*/ 304800 h 900"/>
                <a:gd name="T32" fmla="*/ 241300 w 1236"/>
                <a:gd name="T33" fmla="*/ 238125 h 900"/>
                <a:gd name="T34" fmla="*/ 190500 w 1236"/>
                <a:gd name="T35" fmla="*/ 190500 h 900"/>
                <a:gd name="T36" fmla="*/ 187325 w 1236"/>
                <a:gd name="T37" fmla="*/ 146050 h 900"/>
                <a:gd name="T38" fmla="*/ 165100 w 1236"/>
                <a:gd name="T39" fmla="*/ 92075 h 900"/>
                <a:gd name="T40" fmla="*/ 371475 w 1236"/>
                <a:gd name="T41" fmla="*/ 66675 h 900"/>
                <a:gd name="T42" fmla="*/ 539750 w 1236"/>
                <a:gd name="T43" fmla="*/ 6350 h 900"/>
                <a:gd name="T44" fmla="*/ 682625 w 1236"/>
                <a:gd name="T45" fmla="*/ 12700 h 900"/>
                <a:gd name="T46" fmla="*/ 835025 w 1236"/>
                <a:gd name="T47" fmla="*/ 34925 h 900"/>
                <a:gd name="T48" fmla="*/ 1038225 w 1236"/>
                <a:gd name="T49" fmla="*/ 180975 h 900"/>
                <a:gd name="T50" fmla="*/ 1143000 w 1236"/>
                <a:gd name="T51" fmla="*/ 174625 h 900"/>
                <a:gd name="T52" fmla="*/ 1143000 w 1236"/>
                <a:gd name="T53" fmla="*/ 88900 h 900"/>
                <a:gd name="T54" fmla="*/ 1257300 w 1236"/>
                <a:gd name="T55" fmla="*/ 114300 h 900"/>
                <a:gd name="T56" fmla="*/ 1476375 w 1236"/>
                <a:gd name="T57" fmla="*/ 203200 h 900"/>
                <a:gd name="T58" fmla="*/ 1511300 w 1236"/>
                <a:gd name="T59" fmla="*/ 225425 h 900"/>
                <a:gd name="T60" fmla="*/ 1727200 w 1236"/>
                <a:gd name="T61" fmla="*/ 355600 h 900"/>
                <a:gd name="T62" fmla="*/ 1863725 w 1236"/>
                <a:gd name="T63" fmla="*/ 396875 h 900"/>
                <a:gd name="T64" fmla="*/ 1930400 w 1236"/>
                <a:gd name="T65" fmla="*/ 584200 h 900"/>
                <a:gd name="T66" fmla="*/ 1962150 w 1236"/>
                <a:gd name="T67" fmla="*/ 717550 h 900"/>
                <a:gd name="T68" fmla="*/ 1879600 w 1236"/>
                <a:gd name="T69" fmla="*/ 787400 h 900"/>
                <a:gd name="T70" fmla="*/ 1778000 w 1236"/>
                <a:gd name="T71" fmla="*/ 927100 h 900"/>
                <a:gd name="T72" fmla="*/ 1816100 w 1236"/>
                <a:gd name="T73" fmla="*/ 993775 h 900"/>
                <a:gd name="T74" fmla="*/ 1724025 w 1236"/>
                <a:gd name="T75" fmla="*/ 962025 h 900"/>
                <a:gd name="T76" fmla="*/ 1635125 w 1236"/>
                <a:gd name="T77" fmla="*/ 1019175 h 900"/>
                <a:gd name="T78" fmla="*/ 1689100 w 1236"/>
                <a:gd name="T79" fmla="*/ 1101725 h 900"/>
                <a:gd name="T80" fmla="*/ 1708150 w 1236"/>
                <a:gd name="T81" fmla="*/ 1257300 h 900"/>
                <a:gd name="T82" fmla="*/ 1641475 w 1236"/>
                <a:gd name="T83" fmla="*/ 1276350 h 900"/>
                <a:gd name="T84" fmla="*/ 1581150 w 1236"/>
                <a:gd name="T85" fmla="*/ 1279525 h 900"/>
                <a:gd name="T86" fmla="*/ 1517650 w 1236"/>
                <a:gd name="T87" fmla="*/ 1250950 h 900"/>
                <a:gd name="T88" fmla="*/ 1460500 w 1236"/>
                <a:gd name="T89" fmla="*/ 1270000 h 900"/>
                <a:gd name="T90" fmla="*/ 1393825 w 1236"/>
                <a:gd name="T91" fmla="*/ 1238250 h 900"/>
                <a:gd name="T92" fmla="*/ 1314450 w 1236"/>
                <a:gd name="T93" fmla="*/ 1108075 h 900"/>
                <a:gd name="T94" fmla="*/ 1235075 w 1236"/>
                <a:gd name="T95" fmla="*/ 1038225 h 900"/>
                <a:gd name="T96" fmla="*/ 1111250 w 1236"/>
                <a:gd name="T97" fmla="*/ 1050925 h 900"/>
                <a:gd name="T98" fmla="*/ 1146175 w 1236"/>
                <a:gd name="T99" fmla="*/ 1184275 h 900"/>
                <a:gd name="T100" fmla="*/ 1101725 w 1236"/>
                <a:gd name="T101" fmla="*/ 1263650 h 900"/>
                <a:gd name="T102" fmla="*/ 1054100 w 1236"/>
                <a:gd name="T103" fmla="*/ 1368425 h 900"/>
                <a:gd name="T104" fmla="*/ 1006475 w 1236"/>
                <a:gd name="T105" fmla="*/ 1406525 h 900"/>
                <a:gd name="T106" fmla="*/ 958850 w 1236"/>
                <a:gd name="T107" fmla="*/ 1403350 h 900"/>
                <a:gd name="T108" fmla="*/ 901700 w 1236"/>
                <a:gd name="T109" fmla="*/ 139700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3" name="Freeform 29"/>
            <p:cNvSpPr/>
            <p:nvPr/>
          </p:nvSpPr>
          <p:spPr bwMode="auto">
            <a:xfrm>
              <a:off x="5676900" y="2717800"/>
              <a:ext cx="539750" cy="1085850"/>
            </a:xfrm>
            <a:custGeom>
              <a:avLst/>
              <a:gdLst>
                <a:gd name="T0" fmla="*/ 38100 w 340"/>
                <a:gd name="T1" fmla="*/ 1073150 h 684"/>
                <a:gd name="T2" fmla="*/ 15875 w 340"/>
                <a:gd name="T3" fmla="*/ 1038225 h 684"/>
                <a:gd name="T4" fmla="*/ 15875 w 340"/>
                <a:gd name="T5" fmla="*/ 990600 h 684"/>
                <a:gd name="T6" fmla="*/ 28575 w 340"/>
                <a:gd name="T7" fmla="*/ 889000 h 684"/>
                <a:gd name="T8" fmla="*/ 0 w 340"/>
                <a:gd name="T9" fmla="*/ 815975 h 684"/>
                <a:gd name="T10" fmla="*/ 12700 w 340"/>
                <a:gd name="T11" fmla="*/ 676275 h 684"/>
                <a:gd name="T12" fmla="*/ 47625 w 340"/>
                <a:gd name="T13" fmla="*/ 612775 h 684"/>
                <a:gd name="T14" fmla="*/ 38100 w 340"/>
                <a:gd name="T15" fmla="*/ 517525 h 684"/>
                <a:gd name="T16" fmla="*/ 34925 w 340"/>
                <a:gd name="T17" fmla="*/ 447675 h 684"/>
                <a:gd name="T18" fmla="*/ 69850 w 340"/>
                <a:gd name="T19" fmla="*/ 393700 h 684"/>
                <a:gd name="T20" fmla="*/ 79375 w 340"/>
                <a:gd name="T21" fmla="*/ 346075 h 684"/>
                <a:gd name="T22" fmla="*/ 101600 w 340"/>
                <a:gd name="T23" fmla="*/ 269875 h 684"/>
                <a:gd name="T24" fmla="*/ 111125 w 340"/>
                <a:gd name="T25" fmla="*/ 238125 h 684"/>
                <a:gd name="T26" fmla="*/ 149225 w 340"/>
                <a:gd name="T27" fmla="*/ 193675 h 684"/>
                <a:gd name="T28" fmla="*/ 203200 w 340"/>
                <a:gd name="T29" fmla="*/ 130175 h 684"/>
                <a:gd name="T30" fmla="*/ 241300 w 340"/>
                <a:gd name="T31" fmla="*/ 92075 h 684"/>
                <a:gd name="T32" fmla="*/ 269875 w 340"/>
                <a:gd name="T33" fmla="*/ 63500 h 684"/>
                <a:gd name="T34" fmla="*/ 355600 w 340"/>
                <a:gd name="T35" fmla="*/ 63500 h 684"/>
                <a:gd name="T36" fmla="*/ 377825 w 340"/>
                <a:gd name="T37" fmla="*/ 50800 h 684"/>
                <a:gd name="T38" fmla="*/ 428625 w 340"/>
                <a:gd name="T39" fmla="*/ 31750 h 684"/>
                <a:gd name="T40" fmla="*/ 460375 w 340"/>
                <a:gd name="T41" fmla="*/ 0 h 684"/>
                <a:gd name="T42" fmla="*/ 488950 w 340"/>
                <a:gd name="T43" fmla="*/ 19050 h 684"/>
                <a:gd name="T44" fmla="*/ 460375 w 340"/>
                <a:gd name="T45" fmla="*/ 53975 h 684"/>
                <a:gd name="T46" fmla="*/ 438150 w 340"/>
                <a:gd name="T47" fmla="*/ 85725 h 684"/>
                <a:gd name="T48" fmla="*/ 454025 w 340"/>
                <a:gd name="T49" fmla="*/ 101600 h 684"/>
                <a:gd name="T50" fmla="*/ 492125 w 340"/>
                <a:gd name="T51" fmla="*/ 130175 h 684"/>
                <a:gd name="T52" fmla="*/ 539750 w 340"/>
                <a:gd name="T53" fmla="*/ 196850 h 684"/>
                <a:gd name="T54" fmla="*/ 520700 w 340"/>
                <a:gd name="T55" fmla="*/ 250825 h 684"/>
                <a:gd name="T56" fmla="*/ 460375 w 340"/>
                <a:gd name="T57" fmla="*/ 295275 h 684"/>
                <a:gd name="T58" fmla="*/ 425450 w 340"/>
                <a:gd name="T59" fmla="*/ 361950 h 684"/>
                <a:gd name="T60" fmla="*/ 434975 w 340"/>
                <a:gd name="T61" fmla="*/ 406400 h 684"/>
                <a:gd name="T62" fmla="*/ 476250 w 340"/>
                <a:gd name="T63" fmla="*/ 441325 h 684"/>
                <a:gd name="T64" fmla="*/ 508000 w 340"/>
                <a:gd name="T65" fmla="*/ 495300 h 684"/>
                <a:gd name="T66" fmla="*/ 520700 w 340"/>
                <a:gd name="T67" fmla="*/ 546100 h 684"/>
                <a:gd name="T68" fmla="*/ 501650 w 340"/>
                <a:gd name="T69" fmla="*/ 609600 h 684"/>
                <a:gd name="T70" fmla="*/ 473075 w 340"/>
                <a:gd name="T71" fmla="*/ 654050 h 684"/>
                <a:gd name="T72" fmla="*/ 438150 w 340"/>
                <a:gd name="T73" fmla="*/ 692150 h 684"/>
                <a:gd name="T74" fmla="*/ 473075 w 340"/>
                <a:gd name="T75" fmla="*/ 752475 h 684"/>
                <a:gd name="T76" fmla="*/ 479425 w 340"/>
                <a:gd name="T77" fmla="*/ 803275 h 684"/>
                <a:gd name="T78" fmla="*/ 469900 w 340"/>
                <a:gd name="T79" fmla="*/ 863600 h 684"/>
                <a:gd name="T80" fmla="*/ 374650 w 340"/>
                <a:gd name="T81" fmla="*/ 955675 h 684"/>
                <a:gd name="T82" fmla="*/ 260350 w 340"/>
                <a:gd name="T83" fmla="*/ 984250 h 684"/>
                <a:gd name="T84" fmla="*/ 177800 w 340"/>
                <a:gd name="T85" fmla="*/ 1022350 h 684"/>
                <a:gd name="T86" fmla="*/ 104775 w 340"/>
                <a:gd name="T87" fmla="*/ 1054100 h 684"/>
                <a:gd name="T88" fmla="*/ 76200 w 340"/>
                <a:gd name="T89" fmla="*/ 1076325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4" name="Freeform 30"/>
            <p:cNvSpPr/>
            <p:nvPr/>
          </p:nvSpPr>
          <p:spPr bwMode="auto">
            <a:xfrm>
              <a:off x="6384925" y="3101975"/>
              <a:ext cx="1016000" cy="679450"/>
            </a:xfrm>
            <a:custGeom>
              <a:avLst/>
              <a:gdLst>
                <a:gd name="T0" fmla="*/ 66675 w 640"/>
                <a:gd name="T1" fmla="*/ 650875 h 428"/>
                <a:gd name="T2" fmla="*/ 0 w 640"/>
                <a:gd name="T3" fmla="*/ 590550 h 428"/>
                <a:gd name="T4" fmla="*/ 41275 w 640"/>
                <a:gd name="T5" fmla="*/ 536575 h 428"/>
                <a:gd name="T6" fmla="*/ 60325 w 640"/>
                <a:gd name="T7" fmla="*/ 511175 h 428"/>
                <a:gd name="T8" fmla="*/ 41275 w 640"/>
                <a:gd name="T9" fmla="*/ 387350 h 428"/>
                <a:gd name="T10" fmla="*/ 19050 w 640"/>
                <a:gd name="T11" fmla="*/ 330200 h 428"/>
                <a:gd name="T12" fmla="*/ 31750 w 640"/>
                <a:gd name="T13" fmla="*/ 276225 h 428"/>
                <a:gd name="T14" fmla="*/ 66675 w 640"/>
                <a:gd name="T15" fmla="*/ 228600 h 428"/>
                <a:gd name="T16" fmla="*/ 120650 w 640"/>
                <a:gd name="T17" fmla="*/ 168275 h 428"/>
                <a:gd name="T18" fmla="*/ 165100 w 640"/>
                <a:gd name="T19" fmla="*/ 127000 h 428"/>
                <a:gd name="T20" fmla="*/ 238125 w 640"/>
                <a:gd name="T21" fmla="*/ 82550 h 428"/>
                <a:gd name="T22" fmla="*/ 333375 w 640"/>
                <a:gd name="T23" fmla="*/ 60325 h 428"/>
                <a:gd name="T24" fmla="*/ 374650 w 640"/>
                <a:gd name="T25" fmla="*/ 60325 h 428"/>
                <a:gd name="T26" fmla="*/ 425450 w 640"/>
                <a:gd name="T27" fmla="*/ 25400 h 428"/>
                <a:gd name="T28" fmla="*/ 466725 w 640"/>
                <a:gd name="T29" fmla="*/ 19050 h 428"/>
                <a:gd name="T30" fmla="*/ 488950 w 640"/>
                <a:gd name="T31" fmla="*/ 57150 h 428"/>
                <a:gd name="T32" fmla="*/ 488950 w 640"/>
                <a:gd name="T33" fmla="*/ 127000 h 428"/>
                <a:gd name="T34" fmla="*/ 571500 w 640"/>
                <a:gd name="T35" fmla="*/ 171450 h 428"/>
                <a:gd name="T36" fmla="*/ 609600 w 640"/>
                <a:gd name="T37" fmla="*/ 174625 h 428"/>
                <a:gd name="T38" fmla="*/ 685800 w 640"/>
                <a:gd name="T39" fmla="*/ 60325 h 428"/>
                <a:gd name="T40" fmla="*/ 717550 w 640"/>
                <a:gd name="T41" fmla="*/ 38100 h 428"/>
                <a:gd name="T42" fmla="*/ 781050 w 640"/>
                <a:gd name="T43" fmla="*/ 25400 h 428"/>
                <a:gd name="T44" fmla="*/ 850900 w 640"/>
                <a:gd name="T45" fmla="*/ 53975 h 428"/>
                <a:gd name="T46" fmla="*/ 1016000 w 640"/>
                <a:gd name="T47" fmla="*/ 57150 h 428"/>
                <a:gd name="T48" fmla="*/ 1009650 w 640"/>
                <a:gd name="T49" fmla="*/ 73025 h 428"/>
                <a:gd name="T50" fmla="*/ 1003300 w 640"/>
                <a:gd name="T51" fmla="*/ 120650 h 428"/>
                <a:gd name="T52" fmla="*/ 904875 w 640"/>
                <a:gd name="T53" fmla="*/ 152400 h 428"/>
                <a:gd name="T54" fmla="*/ 815975 w 640"/>
                <a:gd name="T55" fmla="*/ 215900 h 428"/>
                <a:gd name="T56" fmla="*/ 793750 w 640"/>
                <a:gd name="T57" fmla="*/ 254000 h 428"/>
                <a:gd name="T58" fmla="*/ 749300 w 640"/>
                <a:gd name="T59" fmla="*/ 282575 h 428"/>
                <a:gd name="T60" fmla="*/ 708025 w 640"/>
                <a:gd name="T61" fmla="*/ 298450 h 428"/>
                <a:gd name="T62" fmla="*/ 695325 w 640"/>
                <a:gd name="T63" fmla="*/ 361950 h 428"/>
                <a:gd name="T64" fmla="*/ 663575 w 640"/>
                <a:gd name="T65" fmla="*/ 400050 h 428"/>
                <a:gd name="T66" fmla="*/ 635000 w 640"/>
                <a:gd name="T67" fmla="*/ 438150 h 428"/>
                <a:gd name="T68" fmla="*/ 619125 w 640"/>
                <a:gd name="T69" fmla="*/ 514350 h 428"/>
                <a:gd name="T70" fmla="*/ 593725 w 640"/>
                <a:gd name="T71" fmla="*/ 517525 h 428"/>
                <a:gd name="T72" fmla="*/ 555625 w 640"/>
                <a:gd name="T73" fmla="*/ 542925 h 428"/>
                <a:gd name="T74" fmla="*/ 536575 w 640"/>
                <a:gd name="T75" fmla="*/ 581025 h 428"/>
                <a:gd name="T76" fmla="*/ 511175 w 640"/>
                <a:gd name="T77" fmla="*/ 635000 h 428"/>
                <a:gd name="T78" fmla="*/ 498475 w 640"/>
                <a:gd name="T79" fmla="*/ 635000 h 428"/>
                <a:gd name="T80" fmla="*/ 482600 w 640"/>
                <a:gd name="T81" fmla="*/ 622300 h 428"/>
                <a:gd name="T82" fmla="*/ 434975 w 640"/>
                <a:gd name="T83" fmla="*/ 641350 h 428"/>
                <a:gd name="T84" fmla="*/ 396875 w 640"/>
                <a:gd name="T85" fmla="*/ 669925 h 428"/>
                <a:gd name="T86" fmla="*/ 339725 w 640"/>
                <a:gd name="T87" fmla="*/ 660400 h 428"/>
                <a:gd name="T88" fmla="*/ 330200 w 640"/>
                <a:gd name="T89" fmla="*/ 641350 h 428"/>
                <a:gd name="T90" fmla="*/ 225425 w 640"/>
                <a:gd name="T91" fmla="*/ 574675 h 428"/>
                <a:gd name="T92" fmla="*/ 219075 w 640"/>
                <a:gd name="T93" fmla="*/ 603250 h 428"/>
                <a:gd name="T94" fmla="*/ 200025 w 640"/>
                <a:gd name="T95" fmla="*/ 644525 h 428"/>
                <a:gd name="T96" fmla="*/ 171450 w 640"/>
                <a:gd name="T97" fmla="*/ 663575 h 428"/>
                <a:gd name="T98" fmla="*/ 136525 w 640"/>
                <a:gd name="T99" fmla="*/ 669925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5" name="Freeform 31"/>
            <p:cNvSpPr/>
            <p:nvPr/>
          </p:nvSpPr>
          <p:spPr bwMode="auto">
            <a:xfrm>
              <a:off x="4806950" y="3000375"/>
              <a:ext cx="438150" cy="682625"/>
            </a:xfrm>
            <a:custGeom>
              <a:avLst/>
              <a:gdLst>
                <a:gd name="T0" fmla="*/ 168275 w 276"/>
                <a:gd name="T1" fmla="*/ 631825 h 430"/>
                <a:gd name="T2" fmla="*/ 155575 w 276"/>
                <a:gd name="T3" fmla="*/ 577850 h 430"/>
                <a:gd name="T4" fmla="*/ 146050 w 276"/>
                <a:gd name="T5" fmla="*/ 504825 h 430"/>
                <a:gd name="T6" fmla="*/ 136525 w 276"/>
                <a:gd name="T7" fmla="*/ 444500 h 430"/>
                <a:gd name="T8" fmla="*/ 82550 w 276"/>
                <a:gd name="T9" fmla="*/ 381000 h 430"/>
                <a:gd name="T10" fmla="*/ 41275 w 276"/>
                <a:gd name="T11" fmla="*/ 339725 h 430"/>
                <a:gd name="T12" fmla="*/ 0 w 276"/>
                <a:gd name="T13" fmla="*/ 317500 h 430"/>
                <a:gd name="T14" fmla="*/ 6350 w 276"/>
                <a:gd name="T15" fmla="*/ 311150 h 430"/>
                <a:gd name="T16" fmla="*/ 44450 w 276"/>
                <a:gd name="T17" fmla="*/ 295275 h 430"/>
                <a:gd name="T18" fmla="*/ 107950 w 276"/>
                <a:gd name="T19" fmla="*/ 285750 h 430"/>
                <a:gd name="T20" fmla="*/ 133350 w 276"/>
                <a:gd name="T21" fmla="*/ 263525 h 430"/>
                <a:gd name="T22" fmla="*/ 177800 w 276"/>
                <a:gd name="T23" fmla="*/ 254000 h 430"/>
                <a:gd name="T24" fmla="*/ 206375 w 276"/>
                <a:gd name="T25" fmla="*/ 219075 h 430"/>
                <a:gd name="T26" fmla="*/ 203200 w 276"/>
                <a:gd name="T27" fmla="*/ 155575 h 430"/>
                <a:gd name="T28" fmla="*/ 250825 w 276"/>
                <a:gd name="T29" fmla="*/ 66675 h 430"/>
                <a:gd name="T30" fmla="*/ 257175 w 276"/>
                <a:gd name="T31" fmla="*/ 19050 h 430"/>
                <a:gd name="T32" fmla="*/ 269875 w 276"/>
                <a:gd name="T33" fmla="*/ 15875 h 430"/>
                <a:gd name="T34" fmla="*/ 301625 w 276"/>
                <a:gd name="T35" fmla="*/ 3175 h 430"/>
                <a:gd name="T36" fmla="*/ 323850 w 276"/>
                <a:gd name="T37" fmla="*/ 0 h 430"/>
                <a:gd name="T38" fmla="*/ 349250 w 276"/>
                <a:gd name="T39" fmla="*/ 9525 h 430"/>
                <a:gd name="T40" fmla="*/ 358775 w 276"/>
                <a:gd name="T41" fmla="*/ 34925 h 430"/>
                <a:gd name="T42" fmla="*/ 346075 w 276"/>
                <a:gd name="T43" fmla="*/ 63500 h 430"/>
                <a:gd name="T44" fmla="*/ 336550 w 276"/>
                <a:gd name="T45" fmla="*/ 92075 h 430"/>
                <a:gd name="T46" fmla="*/ 311150 w 276"/>
                <a:gd name="T47" fmla="*/ 130175 h 430"/>
                <a:gd name="T48" fmla="*/ 304800 w 276"/>
                <a:gd name="T49" fmla="*/ 171450 h 430"/>
                <a:gd name="T50" fmla="*/ 307975 w 276"/>
                <a:gd name="T51" fmla="*/ 209550 h 430"/>
                <a:gd name="T52" fmla="*/ 368300 w 276"/>
                <a:gd name="T53" fmla="*/ 219075 h 430"/>
                <a:gd name="T54" fmla="*/ 393700 w 276"/>
                <a:gd name="T55" fmla="*/ 244475 h 430"/>
                <a:gd name="T56" fmla="*/ 425450 w 276"/>
                <a:gd name="T57" fmla="*/ 266700 h 430"/>
                <a:gd name="T58" fmla="*/ 438150 w 276"/>
                <a:gd name="T59" fmla="*/ 269875 h 430"/>
                <a:gd name="T60" fmla="*/ 428625 w 276"/>
                <a:gd name="T61" fmla="*/ 292100 h 430"/>
                <a:gd name="T62" fmla="*/ 409575 w 276"/>
                <a:gd name="T63" fmla="*/ 314325 h 430"/>
                <a:gd name="T64" fmla="*/ 400050 w 276"/>
                <a:gd name="T65" fmla="*/ 327025 h 430"/>
                <a:gd name="T66" fmla="*/ 361950 w 276"/>
                <a:gd name="T67" fmla="*/ 358775 h 430"/>
                <a:gd name="T68" fmla="*/ 342900 w 276"/>
                <a:gd name="T69" fmla="*/ 361950 h 430"/>
                <a:gd name="T70" fmla="*/ 320675 w 276"/>
                <a:gd name="T71" fmla="*/ 368300 h 430"/>
                <a:gd name="T72" fmla="*/ 320675 w 276"/>
                <a:gd name="T73" fmla="*/ 393700 h 430"/>
                <a:gd name="T74" fmla="*/ 314325 w 276"/>
                <a:gd name="T75" fmla="*/ 428625 h 430"/>
                <a:gd name="T76" fmla="*/ 298450 w 276"/>
                <a:gd name="T77" fmla="*/ 450850 h 430"/>
                <a:gd name="T78" fmla="*/ 285750 w 276"/>
                <a:gd name="T79" fmla="*/ 488950 h 430"/>
                <a:gd name="T80" fmla="*/ 282575 w 276"/>
                <a:gd name="T81" fmla="*/ 527050 h 430"/>
                <a:gd name="T82" fmla="*/ 307975 w 276"/>
                <a:gd name="T83" fmla="*/ 549275 h 430"/>
                <a:gd name="T84" fmla="*/ 339725 w 276"/>
                <a:gd name="T85" fmla="*/ 558800 h 430"/>
                <a:gd name="T86" fmla="*/ 352425 w 276"/>
                <a:gd name="T87" fmla="*/ 577850 h 430"/>
                <a:gd name="T88" fmla="*/ 352425 w 276"/>
                <a:gd name="T89" fmla="*/ 606425 h 430"/>
                <a:gd name="T90" fmla="*/ 342900 w 276"/>
                <a:gd name="T91" fmla="*/ 625475 h 430"/>
                <a:gd name="T92" fmla="*/ 314325 w 276"/>
                <a:gd name="T93" fmla="*/ 635000 h 430"/>
                <a:gd name="T94" fmla="*/ 292100 w 276"/>
                <a:gd name="T95" fmla="*/ 644525 h 430"/>
                <a:gd name="T96" fmla="*/ 244475 w 276"/>
                <a:gd name="T97" fmla="*/ 682625 h 430"/>
                <a:gd name="T98" fmla="*/ 225425 w 276"/>
                <a:gd name="T99" fmla="*/ 679450 h 430"/>
                <a:gd name="T100" fmla="*/ 168275 w 276"/>
                <a:gd name="T101" fmla="*/ 631825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6" name="Freeform 32"/>
            <p:cNvSpPr/>
            <p:nvPr/>
          </p:nvSpPr>
          <p:spPr bwMode="auto">
            <a:xfrm>
              <a:off x="6108700" y="2295525"/>
              <a:ext cx="850900" cy="1219200"/>
            </a:xfrm>
            <a:custGeom>
              <a:avLst/>
              <a:gdLst>
                <a:gd name="T0" fmla="*/ 171450 w 536"/>
                <a:gd name="T1" fmla="*/ 1196975 h 768"/>
                <a:gd name="T2" fmla="*/ 34925 w 536"/>
                <a:gd name="T3" fmla="*/ 1143000 h 768"/>
                <a:gd name="T4" fmla="*/ 82550 w 536"/>
                <a:gd name="T5" fmla="*/ 1054100 h 768"/>
                <a:gd name="T6" fmla="*/ 92075 w 536"/>
                <a:gd name="T7" fmla="*/ 908050 h 768"/>
                <a:gd name="T8" fmla="*/ 9525 w 536"/>
                <a:gd name="T9" fmla="*/ 806450 h 768"/>
                <a:gd name="T10" fmla="*/ 50800 w 536"/>
                <a:gd name="T11" fmla="*/ 727075 h 768"/>
                <a:gd name="T12" fmla="*/ 123825 w 536"/>
                <a:gd name="T13" fmla="*/ 654050 h 768"/>
                <a:gd name="T14" fmla="*/ 63500 w 536"/>
                <a:gd name="T15" fmla="*/ 530225 h 768"/>
                <a:gd name="T16" fmla="*/ 28575 w 536"/>
                <a:gd name="T17" fmla="*/ 501650 h 768"/>
                <a:gd name="T18" fmla="*/ 73025 w 536"/>
                <a:gd name="T19" fmla="*/ 447675 h 768"/>
                <a:gd name="T20" fmla="*/ 38100 w 536"/>
                <a:gd name="T21" fmla="*/ 374650 h 768"/>
                <a:gd name="T22" fmla="*/ 0 w 536"/>
                <a:gd name="T23" fmla="*/ 260350 h 768"/>
                <a:gd name="T24" fmla="*/ 44450 w 536"/>
                <a:gd name="T25" fmla="*/ 225425 h 768"/>
                <a:gd name="T26" fmla="*/ 69850 w 536"/>
                <a:gd name="T27" fmla="*/ 133350 h 768"/>
                <a:gd name="T28" fmla="*/ 111125 w 536"/>
                <a:gd name="T29" fmla="*/ 139700 h 768"/>
                <a:gd name="T30" fmla="*/ 114300 w 536"/>
                <a:gd name="T31" fmla="*/ 187325 h 768"/>
                <a:gd name="T32" fmla="*/ 130175 w 536"/>
                <a:gd name="T33" fmla="*/ 238125 h 768"/>
                <a:gd name="T34" fmla="*/ 196850 w 536"/>
                <a:gd name="T35" fmla="*/ 244475 h 768"/>
                <a:gd name="T36" fmla="*/ 215900 w 536"/>
                <a:gd name="T37" fmla="*/ 212725 h 768"/>
                <a:gd name="T38" fmla="*/ 285750 w 536"/>
                <a:gd name="T39" fmla="*/ 168275 h 768"/>
                <a:gd name="T40" fmla="*/ 400050 w 536"/>
                <a:gd name="T41" fmla="*/ 146050 h 768"/>
                <a:gd name="T42" fmla="*/ 422275 w 536"/>
                <a:gd name="T43" fmla="*/ 34925 h 768"/>
                <a:gd name="T44" fmla="*/ 492125 w 536"/>
                <a:gd name="T45" fmla="*/ 0 h 768"/>
                <a:gd name="T46" fmla="*/ 527050 w 536"/>
                <a:gd name="T47" fmla="*/ 63500 h 768"/>
                <a:gd name="T48" fmla="*/ 600075 w 536"/>
                <a:gd name="T49" fmla="*/ 203200 h 768"/>
                <a:gd name="T50" fmla="*/ 673100 w 536"/>
                <a:gd name="T51" fmla="*/ 219075 h 768"/>
                <a:gd name="T52" fmla="*/ 704850 w 536"/>
                <a:gd name="T53" fmla="*/ 241300 h 768"/>
                <a:gd name="T54" fmla="*/ 682625 w 536"/>
                <a:gd name="T55" fmla="*/ 298450 h 768"/>
                <a:gd name="T56" fmla="*/ 711200 w 536"/>
                <a:gd name="T57" fmla="*/ 333375 h 768"/>
                <a:gd name="T58" fmla="*/ 825500 w 536"/>
                <a:gd name="T59" fmla="*/ 396875 h 768"/>
                <a:gd name="T60" fmla="*/ 774700 w 536"/>
                <a:gd name="T61" fmla="*/ 523875 h 768"/>
                <a:gd name="T62" fmla="*/ 714375 w 536"/>
                <a:gd name="T63" fmla="*/ 587375 h 768"/>
                <a:gd name="T64" fmla="*/ 631825 w 536"/>
                <a:gd name="T65" fmla="*/ 609600 h 768"/>
                <a:gd name="T66" fmla="*/ 555625 w 536"/>
                <a:gd name="T67" fmla="*/ 539750 h 768"/>
                <a:gd name="T68" fmla="*/ 546100 w 536"/>
                <a:gd name="T69" fmla="*/ 457200 h 768"/>
                <a:gd name="T70" fmla="*/ 492125 w 536"/>
                <a:gd name="T71" fmla="*/ 400050 h 768"/>
                <a:gd name="T72" fmla="*/ 466725 w 536"/>
                <a:gd name="T73" fmla="*/ 317500 h 768"/>
                <a:gd name="T74" fmla="*/ 409575 w 536"/>
                <a:gd name="T75" fmla="*/ 292100 h 768"/>
                <a:gd name="T76" fmla="*/ 358775 w 536"/>
                <a:gd name="T77" fmla="*/ 301625 h 768"/>
                <a:gd name="T78" fmla="*/ 307975 w 536"/>
                <a:gd name="T79" fmla="*/ 361950 h 768"/>
                <a:gd name="T80" fmla="*/ 282575 w 536"/>
                <a:gd name="T81" fmla="*/ 422275 h 768"/>
                <a:gd name="T82" fmla="*/ 273050 w 536"/>
                <a:gd name="T83" fmla="*/ 473075 h 768"/>
                <a:gd name="T84" fmla="*/ 225425 w 536"/>
                <a:gd name="T85" fmla="*/ 498475 h 768"/>
                <a:gd name="T86" fmla="*/ 225425 w 536"/>
                <a:gd name="T87" fmla="*/ 571500 h 768"/>
                <a:gd name="T88" fmla="*/ 352425 w 536"/>
                <a:gd name="T89" fmla="*/ 549275 h 768"/>
                <a:gd name="T90" fmla="*/ 400050 w 536"/>
                <a:gd name="T91" fmla="*/ 542925 h 768"/>
                <a:gd name="T92" fmla="*/ 434975 w 536"/>
                <a:gd name="T93" fmla="*/ 571500 h 768"/>
                <a:gd name="T94" fmla="*/ 476250 w 536"/>
                <a:gd name="T95" fmla="*/ 692150 h 768"/>
                <a:gd name="T96" fmla="*/ 558800 w 536"/>
                <a:gd name="T97" fmla="*/ 742950 h 768"/>
                <a:gd name="T98" fmla="*/ 561975 w 536"/>
                <a:gd name="T99" fmla="*/ 812800 h 768"/>
                <a:gd name="T100" fmla="*/ 520700 w 536"/>
                <a:gd name="T101" fmla="*/ 857250 h 768"/>
                <a:gd name="T102" fmla="*/ 422275 w 536"/>
                <a:gd name="T103" fmla="*/ 923925 h 768"/>
                <a:gd name="T104" fmla="*/ 320675 w 536"/>
                <a:gd name="T105" fmla="*/ 1031875 h 768"/>
                <a:gd name="T106" fmla="*/ 285750 w 536"/>
                <a:gd name="T107" fmla="*/ 1158875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7" name="Freeform 33"/>
            <p:cNvSpPr/>
            <p:nvPr/>
          </p:nvSpPr>
          <p:spPr bwMode="auto">
            <a:xfrm>
              <a:off x="555625" y="1035050"/>
              <a:ext cx="3143250" cy="2406650"/>
            </a:xfrm>
            <a:custGeom>
              <a:avLst/>
              <a:gdLst>
                <a:gd name="T0" fmla="*/ 2139950 w 1980"/>
                <a:gd name="T1" fmla="*/ 2359025 h 1516"/>
                <a:gd name="T2" fmla="*/ 2057400 w 1980"/>
                <a:gd name="T3" fmla="*/ 2349500 h 1516"/>
                <a:gd name="T4" fmla="*/ 1914525 w 1980"/>
                <a:gd name="T5" fmla="*/ 2251075 h 1516"/>
                <a:gd name="T6" fmla="*/ 1695450 w 1980"/>
                <a:gd name="T7" fmla="*/ 2247900 h 1516"/>
                <a:gd name="T8" fmla="*/ 1489075 w 1980"/>
                <a:gd name="T9" fmla="*/ 2324100 h 1516"/>
                <a:gd name="T10" fmla="*/ 1336675 w 1980"/>
                <a:gd name="T11" fmla="*/ 2324100 h 1516"/>
                <a:gd name="T12" fmla="*/ 1143000 w 1980"/>
                <a:gd name="T13" fmla="*/ 2314575 h 1516"/>
                <a:gd name="T14" fmla="*/ 1054100 w 1980"/>
                <a:gd name="T15" fmla="*/ 2235200 h 1516"/>
                <a:gd name="T16" fmla="*/ 920750 w 1980"/>
                <a:gd name="T17" fmla="*/ 2295525 h 1516"/>
                <a:gd name="T18" fmla="*/ 838200 w 1980"/>
                <a:gd name="T19" fmla="*/ 2241550 h 1516"/>
                <a:gd name="T20" fmla="*/ 666750 w 1980"/>
                <a:gd name="T21" fmla="*/ 2295525 h 1516"/>
                <a:gd name="T22" fmla="*/ 527050 w 1980"/>
                <a:gd name="T23" fmla="*/ 2365375 h 1516"/>
                <a:gd name="T24" fmla="*/ 441325 w 1980"/>
                <a:gd name="T25" fmla="*/ 2292350 h 1516"/>
                <a:gd name="T26" fmla="*/ 406400 w 1980"/>
                <a:gd name="T27" fmla="*/ 2143125 h 1516"/>
                <a:gd name="T28" fmla="*/ 301625 w 1980"/>
                <a:gd name="T29" fmla="*/ 2092325 h 1516"/>
                <a:gd name="T30" fmla="*/ 177800 w 1980"/>
                <a:gd name="T31" fmla="*/ 1943100 h 1516"/>
                <a:gd name="T32" fmla="*/ 155575 w 1980"/>
                <a:gd name="T33" fmla="*/ 1790700 h 1516"/>
                <a:gd name="T34" fmla="*/ 57150 w 1980"/>
                <a:gd name="T35" fmla="*/ 1673225 h 1516"/>
                <a:gd name="T36" fmla="*/ 136525 w 1980"/>
                <a:gd name="T37" fmla="*/ 1460500 h 1516"/>
                <a:gd name="T38" fmla="*/ 31750 w 1980"/>
                <a:gd name="T39" fmla="*/ 1403350 h 1516"/>
                <a:gd name="T40" fmla="*/ 0 w 1980"/>
                <a:gd name="T41" fmla="*/ 1371600 h 1516"/>
                <a:gd name="T42" fmla="*/ 12700 w 1980"/>
                <a:gd name="T43" fmla="*/ 1266825 h 1516"/>
                <a:gd name="T44" fmla="*/ 168275 w 1980"/>
                <a:gd name="T45" fmla="*/ 1152525 h 1516"/>
                <a:gd name="T46" fmla="*/ 374650 w 1980"/>
                <a:gd name="T47" fmla="*/ 1162050 h 1516"/>
                <a:gd name="T48" fmla="*/ 488950 w 1980"/>
                <a:gd name="T49" fmla="*/ 1184275 h 1516"/>
                <a:gd name="T50" fmla="*/ 663575 w 1980"/>
                <a:gd name="T51" fmla="*/ 1085850 h 1516"/>
                <a:gd name="T52" fmla="*/ 809625 w 1980"/>
                <a:gd name="T53" fmla="*/ 1092200 h 1516"/>
                <a:gd name="T54" fmla="*/ 1012825 w 1980"/>
                <a:gd name="T55" fmla="*/ 984250 h 1516"/>
                <a:gd name="T56" fmla="*/ 1123950 w 1980"/>
                <a:gd name="T57" fmla="*/ 850900 h 1516"/>
                <a:gd name="T58" fmla="*/ 1155700 w 1980"/>
                <a:gd name="T59" fmla="*/ 622300 h 1516"/>
                <a:gd name="T60" fmla="*/ 1225550 w 1980"/>
                <a:gd name="T61" fmla="*/ 517525 h 1516"/>
                <a:gd name="T62" fmla="*/ 1435100 w 1980"/>
                <a:gd name="T63" fmla="*/ 565150 h 1516"/>
                <a:gd name="T64" fmla="*/ 1470025 w 1980"/>
                <a:gd name="T65" fmla="*/ 479425 h 1516"/>
                <a:gd name="T66" fmla="*/ 1600200 w 1980"/>
                <a:gd name="T67" fmla="*/ 273050 h 1516"/>
                <a:gd name="T68" fmla="*/ 1733550 w 1980"/>
                <a:gd name="T69" fmla="*/ 295275 h 1516"/>
                <a:gd name="T70" fmla="*/ 1898650 w 1980"/>
                <a:gd name="T71" fmla="*/ 320675 h 1516"/>
                <a:gd name="T72" fmla="*/ 1978025 w 1980"/>
                <a:gd name="T73" fmla="*/ 120650 h 1516"/>
                <a:gd name="T74" fmla="*/ 2146300 w 1980"/>
                <a:gd name="T75" fmla="*/ 57150 h 1516"/>
                <a:gd name="T76" fmla="*/ 2263775 w 1980"/>
                <a:gd name="T77" fmla="*/ 34925 h 1516"/>
                <a:gd name="T78" fmla="*/ 2489200 w 1980"/>
                <a:gd name="T79" fmla="*/ 260350 h 1516"/>
                <a:gd name="T80" fmla="*/ 2559050 w 1980"/>
                <a:gd name="T81" fmla="*/ 508000 h 1516"/>
                <a:gd name="T82" fmla="*/ 2489200 w 1980"/>
                <a:gd name="T83" fmla="*/ 619125 h 1516"/>
                <a:gd name="T84" fmla="*/ 2562225 w 1980"/>
                <a:gd name="T85" fmla="*/ 774700 h 1516"/>
                <a:gd name="T86" fmla="*/ 2822575 w 1980"/>
                <a:gd name="T87" fmla="*/ 835025 h 1516"/>
                <a:gd name="T88" fmla="*/ 3044825 w 1980"/>
                <a:gd name="T89" fmla="*/ 996950 h 1516"/>
                <a:gd name="T90" fmla="*/ 3133725 w 1980"/>
                <a:gd name="T91" fmla="*/ 1168400 h 1516"/>
                <a:gd name="T92" fmla="*/ 3098800 w 1980"/>
                <a:gd name="T93" fmla="*/ 1320800 h 1516"/>
                <a:gd name="T94" fmla="*/ 2981325 w 1980"/>
                <a:gd name="T95" fmla="*/ 1441450 h 1516"/>
                <a:gd name="T96" fmla="*/ 2816225 w 1980"/>
                <a:gd name="T97" fmla="*/ 1555750 h 1516"/>
                <a:gd name="T98" fmla="*/ 2654300 w 1980"/>
                <a:gd name="T99" fmla="*/ 1641475 h 1516"/>
                <a:gd name="T100" fmla="*/ 2613025 w 1980"/>
                <a:gd name="T101" fmla="*/ 1755775 h 1516"/>
                <a:gd name="T102" fmla="*/ 2508250 w 1980"/>
                <a:gd name="T103" fmla="*/ 1895475 h 1516"/>
                <a:gd name="T104" fmla="*/ 2216150 w 1980"/>
                <a:gd name="T105" fmla="*/ 1962150 h 1516"/>
                <a:gd name="T106" fmla="*/ 2228850 w 1980"/>
                <a:gd name="T107" fmla="*/ 2054225 h 1516"/>
                <a:gd name="T108" fmla="*/ 2339975 w 1980"/>
                <a:gd name="T109" fmla="*/ 2174875 h 1516"/>
                <a:gd name="T110" fmla="*/ 2276475 w 1980"/>
                <a:gd name="T111" fmla="*/ 2263775 h 1516"/>
                <a:gd name="T112" fmla="*/ 2301875 w 1980"/>
                <a:gd name="T113" fmla="*/ 2387600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8" name="Freeform 34"/>
            <p:cNvSpPr/>
            <p:nvPr/>
          </p:nvSpPr>
          <p:spPr bwMode="auto">
            <a:xfrm>
              <a:off x="3883025" y="361950"/>
              <a:ext cx="3463925" cy="2965450"/>
            </a:xfrm>
            <a:custGeom>
              <a:avLst/>
              <a:gdLst>
                <a:gd name="T0" fmla="*/ 854075 w 2182"/>
                <a:gd name="T1" fmla="*/ 2720975 h 1868"/>
                <a:gd name="T2" fmla="*/ 835025 w 2182"/>
                <a:gd name="T3" fmla="*/ 2590800 h 1868"/>
                <a:gd name="T4" fmla="*/ 574675 w 2182"/>
                <a:gd name="T5" fmla="*/ 2641600 h 1868"/>
                <a:gd name="T6" fmla="*/ 454025 w 2182"/>
                <a:gd name="T7" fmla="*/ 2682875 h 1868"/>
                <a:gd name="T8" fmla="*/ 266700 w 2182"/>
                <a:gd name="T9" fmla="*/ 2501900 h 1868"/>
                <a:gd name="T10" fmla="*/ 349250 w 2182"/>
                <a:gd name="T11" fmla="*/ 2330450 h 1868"/>
                <a:gd name="T12" fmla="*/ 104775 w 2182"/>
                <a:gd name="T13" fmla="*/ 2301875 h 1868"/>
                <a:gd name="T14" fmla="*/ 31750 w 2182"/>
                <a:gd name="T15" fmla="*/ 2070100 h 1868"/>
                <a:gd name="T16" fmla="*/ 635000 w 2182"/>
                <a:gd name="T17" fmla="*/ 2120900 h 1868"/>
                <a:gd name="T18" fmla="*/ 942975 w 2182"/>
                <a:gd name="T19" fmla="*/ 2251075 h 1868"/>
                <a:gd name="T20" fmla="*/ 1149350 w 2182"/>
                <a:gd name="T21" fmla="*/ 2149475 h 1868"/>
                <a:gd name="T22" fmla="*/ 1314450 w 2182"/>
                <a:gd name="T23" fmla="*/ 2076450 h 1868"/>
                <a:gd name="T24" fmla="*/ 1597025 w 2182"/>
                <a:gd name="T25" fmla="*/ 2063750 h 1868"/>
                <a:gd name="T26" fmla="*/ 1857375 w 2182"/>
                <a:gd name="T27" fmla="*/ 1857375 h 1868"/>
                <a:gd name="T28" fmla="*/ 1870075 w 2182"/>
                <a:gd name="T29" fmla="*/ 1638300 h 1868"/>
                <a:gd name="T30" fmla="*/ 2000250 w 2182"/>
                <a:gd name="T31" fmla="*/ 1597025 h 1868"/>
                <a:gd name="T32" fmla="*/ 2238375 w 2182"/>
                <a:gd name="T33" fmla="*/ 1466850 h 1868"/>
                <a:gd name="T34" fmla="*/ 2419350 w 2182"/>
                <a:gd name="T35" fmla="*/ 1390650 h 1868"/>
                <a:gd name="T36" fmla="*/ 2590800 w 2182"/>
                <a:gd name="T37" fmla="*/ 1231900 h 1868"/>
                <a:gd name="T38" fmla="*/ 2854325 w 2182"/>
                <a:gd name="T39" fmla="*/ 1174750 h 1868"/>
                <a:gd name="T40" fmla="*/ 2717800 w 2182"/>
                <a:gd name="T41" fmla="*/ 974725 h 1868"/>
                <a:gd name="T42" fmla="*/ 2517775 w 2182"/>
                <a:gd name="T43" fmla="*/ 1025525 h 1868"/>
                <a:gd name="T44" fmla="*/ 2311400 w 2182"/>
                <a:gd name="T45" fmla="*/ 1031875 h 1868"/>
                <a:gd name="T46" fmla="*/ 2349500 w 2182"/>
                <a:gd name="T47" fmla="*/ 812800 h 1868"/>
                <a:gd name="T48" fmla="*/ 2543175 w 2182"/>
                <a:gd name="T49" fmla="*/ 679450 h 1868"/>
                <a:gd name="T50" fmla="*/ 2695575 w 2182"/>
                <a:gd name="T51" fmla="*/ 396875 h 1868"/>
                <a:gd name="T52" fmla="*/ 2759075 w 2182"/>
                <a:gd name="T53" fmla="*/ 171450 h 1868"/>
                <a:gd name="T54" fmla="*/ 2755900 w 2182"/>
                <a:gd name="T55" fmla="*/ 31750 h 1868"/>
                <a:gd name="T56" fmla="*/ 2857500 w 2182"/>
                <a:gd name="T57" fmla="*/ 66675 h 1868"/>
                <a:gd name="T58" fmla="*/ 2933700 w 2182"/>
                <a:gd name="T59" fmla="*/ 127000 h 1868"/>
                <a:gd name="T60" fmla="*/ 3057525 w 2182"/>
                <a:gd name="T61" fmla="*/ 282575 h 1868"/>
                <a:gd name="T62" fmla="*/ 3257550 w 2182"/>
                <a:gd name="T63" fmla="*/ 241300 h 1868"/>
                <a:gd name="T64" fmla="*/ 3390900 w 2182"/>
                <a:gd name="T65" fmla="*/ 390525 h 1868"/>
                <a:gd name="T66" fmla="*/ 3390900 w 2182"/>
                <a:gd name="T67" fmla="*/ 698500 h 1868"/>
                <a:gd name="T68" fmla="*/ 3362325 w 2182"/>
                <a:gd name="T69" fmla="*/ 755650 h 1868"/>
                <a:gd name="T70" fmla="*/ 3276600 w 2182"/>
                <a:gd name="T71" fmla="*/ 815975 h 1868"/>
                <a:gd name="T72" fmla="*/ 3206750 w 2182"/>
                <a:gd name="T73" fmla="*/ 1069975 h 1868"/>
                <a:gd name="T74" fmla="*/ 3282950 w 2182"/>
                <a:gd name="T75" fmla="*/ 1136650 h 1868"/>
                <a:gd name="T76" fmla="*/ 3216275 w 2182"/>
                <a:gd name="T77" fmla="*/ 1263650 h 1868"/>
                <a:gd name="T78" fmla="*/ 3124200 w 2182"/>
                <a:gd name="T79" fmla="*/ 1314450 h 1868"/>
                <a:gd name="T80" fmla="*/ 3260725 w 2182"/>
                <a:gd name="T81" fmla="*/ 1565275 h 1868"/>
                <a:gd name="T82" fmla="*/ 3419475 w 2182"/>
                <a:gd name="T83" fmla="*/ 1641475 h 1868"/>
                <a:gd name="T84" fmla="*/ 3422650 w 2182"/>
                <a:gd name="T85" fmla="*/ 1793875 h 1868"/>
                <a:gd name="T86" fmla="*/ 3260725 w 2182"/>
                <a:gd name="T87" fmla="*/ 1857375 h 1868"/>
                <a:gd name="T88" fmla="*/ 3048000 w 2182"/>
                <a:gd name="T89" fmla="*/ 2019300 h 1868"/>
                <a:gd name="T90" fmla="*/ 2936875 w 2182"/>
                <a:gd name="T91" fmla="*/ 2000250 h 1868"/>
                <a:gd name="T92" fmla="*/ 2835275 w 2182"/>
                <a:gd name="T93" fmla="*/ 2124075 h 1868"/>
                <a:gd name="T94" fmla="*/ 2692400 w 2182"/>
                <a:gd name="T95" fmla="*/ 1914525 h 1868"/>
                <a:gd name="T96" fmla="*/ 2419350 w 2182"/>
                <a:gd name="T97" fmla="*/ 2136775 h 1868"/>
                <a:gd name="T98" fmla="*/ 2371725 w 2182"/>
                <a:gd name="T99" fmla="*/ 2117725 h 1868"/>
                <a:gd name="T100" fmla="*/ 2260600 w 2182"/>
                <a:gd name="T101" fmla="*/ 2079625 h 1868"/>
                <a:gd name="T102" fmla="*/ 2209800 w 2182"/>
                <a:gd name="T103" fmla="*/ 2270125 h 1868"/>
                <a:gd name="T104" fmla="*/ 2044700 w 2182"/>
                <a:gd name="T105" fmla="*/ 2413000 h 1868"/>
                <a:gd name="T106" fmla="*/ 1809750 w 2182"/>
                <a:gd name="T107" fmla="*/ 2559050 h 1868"/>
                <a:gd name="T108" fmla="*/ 1708150 w 2182"/>
                <a:gd name="T109" fmla="*/ 2619375 h 1868"/>
                <a:gd name="T110" fmla="*/ 1568450 w 2182"/>
                <a:gd name="T111" fmla="*/ 2841625 h 1868"/>
                <a:gd name="T112" fmla="*/ 1330325 w 2182"/>
                <a:gd name="T113" fmla="*/ 2873375 h 1868"/>
                <a:gd name="T114" fmla="*/ 1292225 w 2182"/>
                <a:gd name="T115" fmla="*/ 2644775 h 1868"/>
                <a:gd name="T116" fmla="*/ 1162050 w 2182"/>
                <a:gd name="T117" fmla="*/ 2663825 h 1868"/>
                <a:gd name="T118" fmla="*/ 1050925 w 2182"/>
                <a:gd name="T119" fmla="*/ 2882900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29" name="Freeform 35"/>
            <p:cNvSpPr/>
            <p:nvPr/>
          </p:nvSpPr>
          <p:spPr bwMode="auto">
            <a:xfrm>
              <a:off x="6346825" y="2600325"/>
              <a:ext cx="368300" cy="419100"/>
            </a:xfrm>
            <a:custGeom>
              <a:avLst/>
              <a:gdLst>
                <a:gd name="T0" fmla="*/ 311150 w 232"/>
                <a:gd name="T1" fmla="*/ 419100 h 264"/>
                <a:gd name="T2" fmla="*/ 269875 w 232"/>
                <a:gd name="T3" fmla="*/ 393700 h 264"/>
                <a:gd name="T4" fmla="*/ 250825 w 232"/>
                <a:gd name="T5" fmla="*/ 377825 h 264"/>
                <a:gd name="T6" fmla="*/ 234950 w 232"/>
                <a:gd name="T7" fmla="*/ 346075 h 264"/>
                <a:gd name="T8" fmla="*/ 228600 w 232"/>
                <a:gd name="T9" fmla="*/ 295275 h 264"/>
                <a:gd name="T10" fmla="*/ 222250 w 232"/>
                <a:gd name="T11" fmla="*/ 282575 h 264"/>
                <a:gd name="T12" fmla="*/ 215900 w 232"/>
                <a:gd name="T13" fmla="*/ 263525 h 264"/>
                <a:gd name="T14" fmla="*/ 184150 w 232"/>
                <a:gd name="T15" fmla="*/ 234950 h 264"/>
                <a:gd name="T16" fmla="*/ 158750 w 232"/>
                <a:gd name="T17" fmla="*/ 222250 h 264"/>
                <a:gd name="T18" fmla="*/ 130175 w 232"/>
                <a:gd name="T19" fmla="*/ 222250 h 264"/>
                <a:gd name="T20" fmla="*/ 98425 w 232"/>
                <a:gd name="T21" fmla="*/ 228600 h 264"/>
                <a:gd name="T22" fmla="*/ 79375 w 232"/>
                <a:gd name="T23" fmla="*/ 250825 h 264"/>
                <a:gd name="T24" fmla="*/ 0 w 232"/>
                <a:gd name="T25" fmla="*/ 254000 h 264"/>
                <a:gd name="T26" fmla="*/ 0 w 232"/>
                <a:gd name="T27" fmla="*/ 231775 h 264"/>
                <a:gd name="T28" fmla="*/ 3175 w 232"/>
                <a:gd name="T29" fmla="*/ 206375 h 264"/>
                <a:gd name="T30" fmla="*/ 15875 w 232"/>
                <a:gd name="T31" fmla="*/ 196850 h 264"/>
                <a:gd name="T32" fmla="*/ 28575 w 232"/>
                <a:gd name="T33" fmla="*/ 193675 h 264"/>
                <a:gd name="T34" fmla="*/ 63500 w 232"/>
                <a:gd name="T35" fmla="*/ 165100 h 264"/>
                <a:gd name="T36" fmla="*/ 69850 w 232"/>
                <a:gd name="T37" fmla="*/ 139700 h 264"/>
                <a:gd name="T38" fmla="*/ 66675 w 232"/>
                <a:gd name="T39" fmla="*/ 120650 h 264"/>
                <a:gd name="T40" fmla="*/ 53975 w 232"/>
                <a:gd name="T41" fmla="*/ 95250 h 264"/>
                <a:gd name="T42" fmla="*/ 53975 w 232"/>
                <a:gd name="T43" fmla="*/ 88900 h 264"/>
                <a:gd name="T44" fmla="*/ 111125 w 232"/>
                <a:gd name="T45" fmla="*/ 50800 h 264"/>
                <a:gd name="T46" fmla="*/ 130175 w 232"/>
                <a:gd name="T47" fmla="*/ 34925 h 264"/>
                <a:gd name="T48" fmla="*/ 136525 w 232"/>
                <a:gd name="T49" fmla="*/ 9525 h 264"/>
                <a:gd name="T50" fmla="*/ 158750 w 232"/>
                <a:gd name="T51" fmla="*/ 0 h 264"/>
                <a:gd name="T52" fmla="*/ 187325 w 232"/>
                <a:gd name="T53" fmla="*/ 25400 h 264"/>
                <a:gd name="T54" fmla="*/ 244475 w 232"/>
                <a:gd name="T55" fmla="*/ 31750 h 264"/>
                <a:gd name="T56" fmla="*/ 238125 w 232"/>
                <a:gd name="T57" fmla="*/ 50800 h 264"/>
                <a:gd name="T58" fmla="*/ 238125 w 232"/>
                <a:gd name="T59" fmla="*/ 117475 h 264"/>
                <a:gd name="T60" fmla="*/ 247650 w 232"/>
                <a:gd name="T61" fmla="*/ 149225 h 264"/>
                <a:gd name="T62" fmla="*/ 276225 w 232"/>
                <a:gd name="T63" fmla="*/ 152400 h 264"/>
                <a:gd name="T64" fmla="*/ 295275 w 232"/>
                <a:gd name="T65" fmla="*/ 165100 h 264"/>
                <a:gd name="T66" fmla="*/ 292100 w 232"/>
                <a:gd name="T67" fmla="*/ 196850 h 264"/>
                <a:gd name="T68" fmla="*/ 295275 w 232"/>
                <a:gd name="T69" fmla="*/ 222250 h 264"/>
                <a:gd name="T70" fmla="*/ 307975 w 232"/>
                <a:gd name="T71" fmla="*/ 244475 h 264"/>
                <a:gd name="T72" fmla="*/ 336550 w 232"/>
                <a:gd name="T73" fmla="*/ 269875 h 264"/>
                <a:gd name="T74" fmla="*/ 368300 w 232"/>
                <a:gd name="T75" fmla="*/ 311150 h 264"/>
                <a:gd name="T76" fmla="*/ 330200 w 232"/>
                <a:gd name="T77" fmla="*/ 330200 h 264"/>
                <a:gd name="T78" fmla="*/ 307975 w 232"/>
                <a:gd name="T79" fmla="*/ 355600 h 264"/>
                <a:gd name="T80" fmla="*/ 311150 w 232"/>
                <a:gd name="T81" fmla="*/ 419100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0" name="Freeform 36"/>
            <p:cNvSpPr/>
            <p:nvPr/>
          </p:nvSpPr>
          <p:spPr bwMode="auto">
            <a:xfrm>
              <a:off x="6807200" y="2041525"/>
              <a:ext cx="933450" cy="879475"/>
            </a:xfrm>
            <a:custGeom>
              <a:avLst/>
              <a:gdLst>
                <a:gd name="T0" fmla="*/ 371475 w 588"/>
                <a:gd name="T1" fmla="*/ 873125 h 554"/>
                <a:gd name="T2" fmla="*/ 393700 w 588"/>
                <a:gd name="T3" fmla="*/ 841375 h 554"/>
                <a:gd name="T4" fmla="*/ 419100 w 588"/>
                <a:gd name="T5" fmla="*/ 819150 h 554"/>
                <a:gd name="T6" fmla="*/ 434975 w 588"/>
                <a:gd name="T7" fmla="*/ 762000 h 554"/>
                <a:gd name="T8" fmla="*/ 400050 w 588"/>
                <a:gd name="T9" fmla="*/ 742950 h 554"/>
                <a:gd name="T10" fmla="*/ 400050 w 588"/>
                <a:gd name="T11" fmla="*/ 695325 h 554"/>
                <a:gd name="T12" fmla="*/ 444500 w 588"/>
                <a:gd name="T13" fmla="*/ 641350 h 554"/>
                <a:gd name="T14" fmla="*/ 457200 w 588"/>
                <a:gd name="T15" fmla="*/ 615950 h 554"/>
                <a:gd name="T16" fmla="*/ 460375 w 588"/>
                <a:gd name="T17" fmla="*/ 542925 h 554"/>
                <a:gd name="T18" fmla="*/ 400050 w 588"/>
                <a:gd name="T19" fmla="*/ 476250 h 554"/>
                <a:gd name="T20" fmla="*/ 317500 w 588"/>
                <a:gd name="T21" fmla="*/ 482600 h 554"/>
                <a:gd name="T22" fmla="*/ 276225 w 588"/>
                <a:gd name="T23" fmla="*/ 523875 h 554"/>
                <a:gd name="T24" fmla="*/ 206375 w 588"/>
                <a:gd name="T25" fmla="*/ 619125 h 554"/>
                <a:gd name="T26" fmla="*/ 174625 w 588"/>
                <a:gd name="T27" fmla="*/ 660400 h 554"/>
                <a:gd name="T28" fmla="*/ 57150 w 588"/>
                <a:gd name="T29" fmla="*/ 577850 h 554"/>
                <a:gd name="T30" fmla="*/ 19050 w 588"/>
                <a:gd name="T31" fmla="*/ 568325 h 554"/>
                <a:gd name="T32" fmla="*/ 0 w 588"/>
                <a:gd name="T33" fmla="*/ 552450 h 554"/>
                <a:gd name="T34" fmla="*/ 6350 w 588"/>
                <a:gd name="T35" fmla="*/ 514350 h 554"/>
                <a:gd name="T36" fmla="*/ 28575 w 588"/>
                <a:gd name="T37" fmla="*/ 508000 h 554"/>
                <a:gd name="T38" fmla="*/ 63500 w 588"/>
                <a:gd name="T39" fmla="*/ 463550 h 554"/>
                <a:gd name="T40" fmla="*/ 53975 w 588"/>
                <a:gd name="T41" fmla="*/ 377825 h 554"/>
                <a:gd name="T42" fmla="*/ 44450 w 588"/>
                <a:gd name="T43" fmla="*/ 361950 h 554"/>
                <a:gd name="T44" fmla="*/ 31750 w 588"/>
                <a:gd name="T45" fmla="*/ 295275 h 554"/>
                <a:gd name="T46" fmla="*/ 41275 w 588"/>
                <a:gd name="T47" fmla="*/ 273050 h 554"/>
                <a:gd name="T48" fmla="*/ 69850 w 588"/>
                <a:gd name="T49" fmla="*/ 301625 h 554"/>
                <a:gd name="T50" fmla="*/ 92075 w 588"/>
                <a:gd name="T51" fmla="*/ 333375 h 554"/>
                <a:gd name="T52" fmla="*/ 127000 w 588"/>
                <a:gd name="T53" fmla="*/ 355600 h 554"/>
                <a:gd name="T54" fmla="*/ 158750 w 588"/>
                <a:gd name="T55" fmla="*/ 352425 h 554"/>
                <a:gd name="T56" fmla="*/ 225425 w 588"/>
                <a:gd name="T57" fmla="*/ 295275 h 554"/>
                <a:gd name="T58" fmla="*/ 342900 w 588"/>
                <a:gd name="T59" fmla="*/ 203200 h 554"/>
                <a:gd name="T60" fmla="*/ 368300 w 588"/>
                <a:gd name="T61" fmla="*/ 165100 h 554"/>
                <a:gd name="T62" fmla="*/ 415925 w 588"/>
                <a:gd name="T63" fmla="*/ 120650 h 554"/>
                <a:gd name="T64" fmla="*/ 463550 w 588"/>
                <a:gd name="T65" fmla="*/ 117475 h 554"/>
                <a:gd name="T66" fmla="*/ 495300 w 588"/>
                <a:gd name="T67" fmla="*/ 133350 h 554"/>
                <a:gd name="T68" fmla="*/ 552450 w 588"/>
                <a:gd name="T69" fmla="*/ 104775 h 554"/>
                <a:gd name="T70" fmla="*/ 552450 w 588"/>
                <a:gd name="T71" fmla="*/ 25400 h 554"/>
                <a:gd name="T72" fmla="*/ 574675 w 588"/>
                <a:gd name="T73" fmla="*/ 3175 h 554"/>
                <a:gd name="T74" fmla="*/ 628650 w 588"/>
                <a:gd name="T75" fmla="*/ 50800 h 554"/>
                <a:gd name="T76" fmla="*/ 663575 w 588"/>
                <a:gd name="T77" fmla="*/ 73025 h 554"/>
                <a:gd name="T78" fmla="*/ 692150 w 588"/>
                <a:gd name="T79" fmla="*/ 69850 h 554"/>
                <a:gd name="T80" fmla="*/ 698500 w 588"/>
                <a:gd name="T81" fmla="*/ 44450 h 554"/>
                <a:gd name="T82" fmla="*/ 727075 w 588"/>
                <a:gd name="T83" fmla="*/ 38100 h 554"/>
                <a:gd name="T84" fmla="*/ 730250 w 588"/>
                <a:gd name="T85" fmla="*/ 98425 h 554"/>
                <a:gd name="T86" fmla="*/ 790575 w 588"/>
                <a:gd name="T87" fmla="*/ 174625 h 554"/>
                <a:gd name="T88" fmla="*/ 819150 w 588"/>
                <a:gd name="T89" fmla="*/ 282575 h 554"/>
                <a:gd name="T90" fmla="*/ 841375 w 588"/>
                <a:gd name="T91" fmla="*/ 311150 h 554"/>
                <a:gd name="T92" fmla="*/ 933450 w 588"/>
                <a:gd name="T93" fmla="*/ 374650 h 554"/>
                <a:gd name="T94" fmla="*/ 920750 w 588"/>
                <a:gd name="T95" fmla="*/ 396875 h 554"/>
                <a:gd name="T96" fmla="*/ 825500 w 588"/>
                <a:gd name="T97" fmla="*/ 463550 h 554"/>
                <a:gd name="T98" fmla="*/ 796925 w 588"/>
                <a:gd name="T99" fmla="*/ 492125 h 554"/>
                <a:gd name="T100" fmla="*/ 749300 w 588"/>
                <a:gd name="T101" fmla="*/ 549275 h 554"/>
                <a:gd name="T102" fmla="*/ 739775 w 588"/>
                <a:gd name="T103" fmla="*/ 593725 h 554"/>
                <a:gd name="T104" fmla="*/ 711200 w 588"/>
                <a:gd name="T105" fmla="*/ 619125 h 554"/>
                <a:gd name="T106" fmla="*/ 654050 w 588"/>
                <a:gd name="T107" fmla="*/ 638175 h 554"/>
                <a:gd name="T108" fmla="*/ 574675 w 588"/>
                <a:gd name="T109" fmla="*/ 673100 h 554"/>
                <a:gd name="T110" fmla="*/ 511175 w 588"/>
                <a:gd name="T111" fmla="*/ 730250 h 554"/>
                <a:gd name="T112" fmla="*/ 482600 w 588"/>
                <a:gd name="T113" fmla="*/ 784225 h 554"/>
                <a:gd name="T114" fmla="*/ 460375 w 588"/>
                <a:gd name="T115" fmla="*/ 860425 h 554"/>
                <a:gd name="T116" fmla="*/ 374650 w 588"/>
                <a:gd name="T117" fmla="*/ 879475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1" name="Freeform 37"/>
            <p:cNvSpPr/>
            <p:nvPr/>
          </p:nvSpPr>
          <p:spPr bwMode="auto">
            <a:xfrm>
              <a:off x="7004050" y="1552575"/>
              <a:ext cx="1330325" cy="844550"/>
            </a:xfrm>
            <a:custGeom>
              <a:avLst/>
              <a:gdLst>
                <a:gd name="T0" fmla="*/ 650875 w 838"/>
                <a:gd name="T1" fmla="*/ 781050 h 532"/>
                <a:gd name="T2" fmla="*/ 638175 w 838"/>
                <a:gd name="T3" fmla="*/ 695325 h 532"/>
                <a:gd name="T4" fmla="*/ 596900 w 838"/>
                <a:gd name="T5" fmla="*/ 631825 h 532"/>
                <a:gd name="T6" fmla="*/ 549275 w 838"/>
                <a:gd name="T7" fmla="*/ 581025 h 532"/>
                <a:gd name="T8" fmla="*/ 514350 w 838"/>
                <a:gd name="T9" fmla="*/ 498475 h 532"/>
                <a:gd name="T10" fmla="*/ 476250 w 838"/>
                <a:gd name="T11" fmla="*/ 549275 h 532"/>
                <a:gd name="T12" fmla="*/ 409575 w 838"/>
                <a:gd name="T13" fmla="*/ 488950 h 532"/>
                <a:gd name="T14" fmla="*/ 327025 w 838"/>
                <a:gd name="T15" fmla="*/ 457200 h 532"/>
                <a:gd name="T16" fmla="*/ 295275 w 838"/>
                <a:gd name="T17" fmla="*/ 381000 h 532"/>
                <a:gd name="T18" fmla="*/ 241300 w 838"/>
                <a:gd name="T19" fmla="*/ 276225 h 532"/>
                <a:gd name="T20" fmla="*/ 177800 w 838"/>
                <a:gd name="T21" fmla="*/ 317500 h 532"/>
                <a:gd name="T22" fmla="*/ 127000 w 838"/>
                <a:gd name="T23" fmla="*/ 317500 h 532"/>
                <a:gd name="T24" fmla="*/ 95250 w 838"/>
                <a:gd name="T25" fmla="*/ 241300 h 532"/>
                <a:gd name="T26" fmla="*/ 57150 w 838"/>
                <a:gd name="T27" fmla="*/ 139700 h 532"/>
                <a:gd name="T28" fmla="*/ 0 w 838"/>
                <a:gd name="T29" fmla="*/ 92075 h 532"/>
                <a:gd name="T30" fmla="*/ 22225 w 838"/>
                <a:gd name="T31" fmla="*/ 47625 h 532"/>
                <a:gd name="T32" fmla="*/ 107950 w 838"/>
                <a:gd name="T33" fmla="*/ 95250 h 532"/>
                <a:gd name="T34" fmla="*/ 171450 w 838"/>
                <a:gd name="T35" fmla="*/ 50800 h 532"/>
                <a:gd name="T36" fmla="*/ 219075 w 838"/>
                <a:gd name="T37" fmla="*/ 0 h 532"/>
                <a:gd name="T38" fmla="*/ 263525 w 838"/>
                <a:gd name="T39" fmla="*/ 34925 h 532"/>
                <a:gd name="T40" fmla="*/ 314325 w 838"/>
                <a:gd name="T41" fmla="*/ 107950 h 532"/>
                <a:gd name="T42" fmla="*/ 466725 w 838"/>
                <a:gd name="T43" fmla="*/ 104775 h 532"/>
                <a:gd name="T44" fmla="*/ 555625 w 838"/>
                <a:gd name="T45" fmla="*/ 47625 h 532"/>
                <a:gd name="T46" fmla="*/ 568325 w 838"/>
                <a:gd name="T47" fmla="*/ 127000 h 532"/>
                <a:gd name="T48" fmla="*/ 631825 w 838"/>
                <a:gd name="T49" fmla="*/ 123825 h 532"/>
                <a:gd name="T50" fmla="*/ 669925 w 838"/>
                <a:gd name="T51" fmla="*/ 120650 h 532"/>
                <a:gd name="T52" fmla="*/ 746125 w 838"/>
                <a:gd name="T53" fmla="*/ 174625 h 532"/>
                <a:gd name="T54" fmla="*/ 822325 w 838"/>
                <a:gd name="T55" fmla="*/ 263525 h 532"/>
                <a:gd name="T56" fmla="*/ 866775 w 838"/>
                <a:gd name="T57" fmla="*/ 212725 h 532"/>
                <a:gd name="T58" fmla="*/ 908050 w 838"/>
                <a:gd name="T59" fmla="*/ 222250 h 532"/>
                <a:gd name="T60" fmla="*/ 962025 w 838"/>
                <a:gd name="T61" fmla="*/ 292100 h 532"/>
                <a:gd name="T62" fmla="*/ 1054100 w 838"/>
                <a:gd name="T63" fmla="*/ 323850 h 532"/>
                <a:gd name="T64" fmla="*/ 1085850 w 838"/>
                <a:gd name="T65" fmla="*/ 295275 h 532"/>
                <a:gd name="T66" fmla="*/ 1085850 w 838"/>
                <a:gd name="T67" fmla="*/ 266700 h 532"/>
                <a:gd name="T68" fmla="*/ 1149350 w 838"/>
                <a:gd name="T69" fmla="*/ 231775 h 532"/>
                <a:gd name="T70" fmla="*/ 1177925 w 838"/>
                <a:gd name="T71" fmla="*/ 209550 h 532"/>
                <a:gd name="T72" fmla="*/ 1200150 w 838"/>
                <a:gd name="T73" fmla="*/ 244475 h 532"/>
                <a:gd name="T74" fmla="*/ 1279525 w 838"/>
                <a:gd name="T75" fmla="*/ 298450 h 532"/>
                <a:gd name="T76" fmla="*/ 1330325 w 838"/>
                <a:gd name="T77" fmla="*/ 361950 h 532"/>
                <a:gd name="T78" fmla="*/ 1298575 w 838"/>
                <a:gd name="T79" fmla="*/ 431800 h 532"/>
                <a:gd name="T80" fmla="*/ 1273175 w 838"/>
                <a:gd name="T81" fmla="*/ 488950 h 532"/>
                <a:gd name="T82" fmla="*/ 1235075 w 838"/>
                <a:gd name="T83" fmla="*/ 476250 h 532"/>
                <a:gd name="T84" fmla="*/ 1222375 w 838"/>
                <a:gd name="T85" fmla="*/ 409575 h 532"/>
                <a:gd name="T86" fmla="*/ 1181100 w 838"/>
                <a:gd name="T87" fmla="*/ 384175 h 532"/>
                <a:gd name="T88" fmla="*/ 1136650 w 838"/>
                <a:gd name="T89" fmla="*/ 447675 h 532"/>
                <a:gd name="T90" fmla="*/ 1089025 w 838"/>
                <a:gd name="T91" fmla="*/ 549275 h 532"/>
                <a:gd name="T92" fmla="*/ 1003300 w 838"/>
                <a:gd name="T93" fmla="*/ 584200 h 532"/>
                <a:gd name="T94" fmla="*/ 981075 w 838"/>
                <a:gd name="T95" fmla="*/ 650875 h 532"/>
                <a:gd name="T96" fmla="*/ 1012825 w 838"/>
                <a:gd name="T97" fmla="*/ 704850 h 532"/>
                <a:gd name="T98" fmla="*/ 933450 w 838"/>
                <a:gd name="T99" fmla="*/ 723900 h 532"/>
                <a:gd name="T100" fmla="*/ 857250 w 838"/>
                <a:gd name="T101" fmla="*/ 695325 h 532"/>
                <a:gd name="T102" fmla="*/ 796925 w 838"/>
                <a:gd name="T103" fmla="*/ 723900 h 532"/>
                <a:gd name="T104" fmla="*/ 755650 w 838"/>
                <a:gd name="T105" fmla="*/ 841375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2" name="Freeform 38"/>
            <p:cNvSpPr/>
            <p:nvPr/>
          </p:nvSpPr>
          <p:spPr bwMode="auto">
            <a:xfrm>
              <a:off x="6727825" y="285750"/>
              <a:ext cx="1768475" cy="1581150"/>
            </a:xfrm>
            <a:custGeom>
              <a:avLst/>
              <a:gdLst>
                <a:gd name="T0" fmla="*/ 1190625 w 1114"/>
                <a:gd name="T1" fmla="*/ 1460500 h 996"/>
                <a:gd name="T2" fmla="*/ 1108075 w 1114"/>
                <a:gd name="T3" fmla="*/ 1511300 h 996"/>
                <a:gd name="T4" fmla="*/ 1041400 w 1114"/>
                <a:gd name="T5" fmla="*/ 1441450 h 996"/>
                <a:gd name="T6" fmla="*/ 974725 w 1114"/>
                <a:gd name="T7" fmla="*/ 1384300 h 996"/>
                <a:gd name="T8" fmla="*/ 901700 w 1114"/>
                <a:gd name="T9" fmla="*/ 1374775 h 996"/>
                <a:gd name="T10" fmla="*/ 847725 w 1114"/>
                <a:gd name="T11" fmla="*/ 1308100 h 996"/>
                <a:gd name="T12" fmla="*/ 774700 w 1114"/>
                <a:gd name="T13" fmla="*/ 1323975 h 996"/>
                <a:gd name="T14" fmla="*/ 701675 w 1114"/>
                <a:gd name="T15" fmla="*/ 1365250 h 996"/>
                <a:gd name="T16" fmla="*/ 571500 w 1114"/>
                <a:gd name="T17" fmla="*/ 1333500 h 996"/>
                <a:gd name="T18" fmla="*/ 508000 w 1114"/>
                <a:gd name="T19" fmla="*/ 1254125 h 996"/>
                <a:gd name="T20" fmla="*/ 457200 w 1114"/>
                <a:gd name="T21" fmla="*/ 1231900 h 996"/>
                <a:gd name="T22" fmla="*/ 514350 w 1114"/>
                <a:gd name="T23" fmla="*/ 1200150 h 996"/>
                <a:gd name="T24" fmla="*/ 457200 w 1114"/>
                <a:gd name="T25" fmla="*/ 1130300 h 996"/>
                <a:gd name="T26" fmla="*/ 387350 w 1114"/>
                <a:gd name="T27" fmla="*/ 1136650 h 996"/>
                <a:gd name="T28" fmla="*/ 349250 w 1114"/>
                <a:gd name="T29" fmla="*/ 1050925 h 996"/>
                <a:gd name="T30" fmla="*/ 425450 w 1114"/>
                <a:gd name="T31" fmla="*/ 939800 h 996"/>
                <a:gd name="T32" fmla="*/ 482600 w 1114"/>
                <a:gd name="T33" fmla="*/ 819150 h 996"/>
                <a:gd name="T34" fmla="*/ 498475 w 1114"/>
                <a:gd name="T35" fmla="*/ 873125 h 996"/>
                <a:gd name="T36" fmla="*/ 568325 w 1114"/>
                <a:gd name="T37" fmla="*/ 901700 h 996"/>
                <a:gd name="T38" fmla="*/ 568325 w 1114"/>
                <a:gd name="T39" fmla="*/ 768350 h 996"/>
                <a:gd name="T40" fmla="*/ 571500 w 1114"/>
                <a:gd name="T41" fmla="*/ 679450 h 996"/>
                <a:gd name="T42" fmla="*/ 536575 w 1114"/>
                <a:gd name="T43" fmla="*/ 552450 h 996"/>
                <a:gd name="T44" fmla="*/ 574675 w 1114"/>
                <a:gd name="T45" fmla="*/ 400050 h 996"/>
                <a:gd name="T46" fmla="*/ 498475 w 1114"/>
                <a:gd name="T47" fmla="*/ 250825 h 996"/>
                <a:gd name="T48" fmla="*/ 400050 w 1114"/>
                <a:gd name="T49" fmla="*/ 298450 h 996"/>
                <a:gd name="T50" fmla="*/ 263525 w 1114"/>
                <a:gd name="T51" fmla="*/ 346075 h 996"/>
                <a:gd name="T52" fmla="*/ 206375 w 1114"/>
                <a:gd name="T53" fmla="*/ 304800 h 996"/>
                <a:gd name="T54" fmla="*/ 161925 w 1114"/>
                <a:gd name="T55" fmla="*/ 200025 h 996"/>
                <a:gd name="T56" fmla="*/ 69850 w 1114"/>
                <a:gd name="T57" fmla="*/ 222250 h 996"/>
                <a:gd name="T58" fmla="*/ 31750 w 1114"/>
                <a:gd name="T59" fmla="*/ 152400 h 996"/>
                <a:gd name="T60" fmla="*/ 114300 w 1114"/>
                <a:gd name="T61" fmla="*/ 15875 h 996"/>
                <a:gd name="T62" fmla="*/ 266700 w 1114"/>
                <a:gd name="T63" fmla="*/ 25400 h 996"/>
                <a:gd name="T64" fmla="*/ 447675 w 1114"/>
                <a:gd name="T65" fmla="*/ 41275 h 996"/>
                <a:gd name="T66" fmla="*/ 622300 w 1114"/>
                <a:gd name="T67" fmla="*/ 292100 h 996"/>
                <a:gd name="T68" fmla="*/ 727075 w 1114"/>
                <a:gd name="T69" fmla="*/ 441325 h 996"/>
                <a:gd name="T70" fmla="*/ 790575 w 1114"/>
                <a:gd name="T71" fmla="*/ 523875 h 996"/>
                <a:gd name="T72" fmla="*/ 904875 w 1114"/>
                <a:gd name="T73" fmla="*/ 561975 h 996"/>
                <a:gd name="T74" fmla="*/ 1012825 w 1114"/>
                <a:gd name="T75" fmla="*/ 581025 h 996"/>
                <a:gd name="T76" fmla="*/ 1136650 w 1114"/>
                <a:gd name="T77" fmla="*/ 628650 h 996"/>
                <a:gd name="T78" fmla="*/ 1222375 w 1114"/>
                <a:gd name="T79" fmla="*/ 711200 h 996"/>
                <a:gd name="T80" fmla="*/ 1292225 w 1114"/>
                <a:gd name="T81" fmla="*/ 812800 h 996"/>
                <a:gd name="T82" fmla="*/ 1447800 w 1114"/>
                <a:gd name="T83" fmla="*/ 771525 h 996"/>
                <a:gd name="T84" fmla="*/ 1571625 w 1114"/>
                <a:gd name="T85" fmla="*/ 641350 h 996"/>
                <a:gd name="T86" fmla="*/ 1720850 w 1114"/>
                <a:gd name="T87" fmla="*/ 539750 h 996"/>
                <a:gd name="T88" fmla="*/ 1720850 w 1114"/>
                <a:gd name="T89" fmla="*/ 654050 h 996"/>
                <a:gd name="T90" fmla="*/ 1765300 w 1114"/>
                <a:gd name="T91" fmla="*/ 790575 h 996"/>
                <a:gd name="T92" fmla="*/ 1739900 w 1114"/>
                <a:gd name="T93" fmla="*/ 927100 h 996"/>
                <a:gd name="T94" fmla="*/ 1727200 w 1114"/>
                <a:gd name="T95" fmla="*/ 1162050 h 996"/>
                <a:gd name="T96" fmla="*/ 1631950 w 1114"/>
                <a:gd name="T97" fmla="*/ 1187450 h 996"/>
                <a:gd name="T98" fmla="*/ 1546225 w 1114"/>
                <a:gd name="T99" fmla="*/ 1225550 h 996"/>
                <a:gd name="T100" fmla="*/ 1495425 w 1114"/>
                <a:gd name="T101" fmla="*/ 1270000 h 996"/>
                <a:gd name="T102" fmla="*/ 1562100 w 1114"/>
                <a:gd name="T103" fmla="*/ 1444625 h 996"/>
                <a:gd name="T104" fmla="*/ 1543050 w 1114"/>
                <a:gd name="T105" fmla="*/ 1536700 h 996"/>
                <a:gd name="T106" fmla="*/ 1473200 w 1114"/>
                <a:gd name="T107" fmla="*/ 1466850 h 996"/>
                <a:gd name="T108" fmla="*/ 1435100 w 1114"/>
                <a:gd name="T109" fmla="*/ 1476375 h 996"/>
                <a:gd name="T110" fmla="*/ 1346200 w 1114"/>
                <a:gd name="T111" fmla="*/ 1543050 h 996"/>
                <a:gd name="T112" fmla="*/ 1289050 w 1114"/>
                <a:gd name="T113" fmla="*/ 1581150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3" name="Freeform 39"/>
            <p:cNvSpPr/>
            <p:nvPr/>
          </p:nvSpPr>
          <p:spPr bwMode="auto">
            <a:xfrm>
              <a:off x="3181350" y="2301875"/>
              <a:ext cx="2238375" cy="1905000"/>
            </a:xfrm>
            <a:custGeom>
              <a:avLst/>
              <a:gdLst>
                <a:gd name="T0" fmla="*/ 1952625 w 1410"/>
                <a:gd name="T1" fmla="*/ 1457325 h 1200"/>
                <a:gd name="T2" fmla="*/ 1898650 w 1410"/>
                <a:gd name="T3" fmla="*/ 1549400 h 1200"/>
                <a:gd name="T4" fmla="*/ 1927225 w 1410"/>
                <a:gd name="T5" fmla="*/ 1733550 h 1200"/>
                <a:gd name="T6" fmla="*/ 1860550 w 1410"/>
                <a:gd name="T7" fmla="*/ 1803400 h 1200"/>
                <a:gd name="T8" fmla="*/ 1784350 w 1410"/>
                <a:gd name="T9" fmla="*/ 1895475 h 1200"/>
                <a:gd name="T10" fmla="*/ 1644650 w 1410"/>
                <a:gd name="T11" fmla="*/ 1876425 h 1200"/>
                <a:gd name="T12" fmla="*/ 1543050 w 1410"/>
                <a:gd name="T13" fmla="*/ 1739900 h 1200"/>
                <a:gd name="T14" fmla="*/ 1441450 w 1410"/>
                <a:gd name="T15" fmla="*/ 1673225 h 1200"/>
                <a:gd name="T16" fmla="*/ 1323975 w 1410"/>
                <a:gd name="T17" fmla="*/ 1635125 h 1200"/>
                <a:gd name="T18" fmla="*/ 1311275 w 1410"/>
                <a:gd name="T19" fmla="*/ 1714500 h 1200"/>
                <a:gd name="T20" fmla="*/ 1250950 w 1410"/>
                <a:gd name="T21" fmla="*/ 1778000 h 1200"/>
                <a:gd name="T22" fmla="*/ 1104900 w 1410"/>
                <a:gd name="T23" fmla="*/ 1660525 h 1200"/>
                <a:gd name="T24" fmla="*/ 1212850 w 1410"/>
                <a:gd name="T25" fmla="*/ 1622425 h 1200"/>
                <a:gd name="T26" fmla="*/ 1289050 w 1410"/>
                <a:gd name="T27" fmla="*/ 1603375 h 1200"/>
                <a:gd name="T28" fmla="*/ 1298575 w 1410"/>
                <a:gd name="T29" fmla="*/ 1463675 h 1200"/>
                <a:gd name="T30" fmla="*/ 1393825 w 1410"/>
                <a:gd name="T31" fmla="*/ 1365250 h 1200"/>
                <a:gd name="T32" fmla="*/ 1390650 w 1410"/>
                <a:gd name="T33" fmla="*/ 1231900 h 1200"/>
                <a:gd name="T34" fmla="*/ 1343025 w 1410"/>
                <a:gd name="T35" fmla="*/ 1050925 h 1200"/>
                <a:gd name="T36" fmla="*/ 1206500 w 1410"/>
                <a:gd name="T37" fmla="*/ 965200 h 1200"/>
                <a:gd name="T38" fmla="*/ 1012825 w 1410"/>
                <a:gd name="T39" fmla="*/ 809625 h 1200"/>
                <a:gd name="T40" fmla="*/ 803275 w 1410"/>
                <a:gd name="T41" fmla="*/ 723900 h 1200"/>
                <a:gd name="T42" fmla="*/ 654050 w 1410"/>
                <a:gd name="T43" fmla="*/ 679450 h 1200"/>
                <a:gd name="T44" fmla="*/ 565150 w 1410"/>
                <a:gd name="T45" fmla="*/ 730250 h 1200"/>
                <a:gd name="T46" fmla="*/ 504825 w 1410"/>
                <a:gd name="T47" fmla="*/ 784225 h 1200"/>
                <a:gd name="T48" fmla="*/ 288925 w 1410"/>
                <a:gd name="T49" fmla="*/ 631825 h 1200"/>
                <a:gd name="T50" fmla="*/ 66675 w 1410"/>
                <a:gd name="T51" fmla="*/ 600075 h 1200"/>
                <a:gd name="T52" fmla="*/ 12700 w 1410"/>
                <a:gd name="T53" fmla="*/ 517525 h 1200"/>
                <a:gd name="T54" fmla="*/ 19050 w 1410"/>
                <a:gd name="T55" fmla="*/ 441325 h 1200"/>
                <a:gd name="T56" fmla="*/ 158750 w 1410"/>
                <a:gd name="T57" fmla="*/ 368300 h 1200"/>
                <a:gd name="T58" fmla="*/ 247650 w 1410"/>
                <a:gd name="T59" fmla="*/ 231775 h 1200"/>
                <a:gd name="T60" fmla="*/ 434975 w 1410"/>
                <a:gd name="T61" fmla="*/ 190500 h 1200"/>
                <a:gd name="T62" fmla="*/ 488950 w 1410"/>
                <a:gd name="T63" fmla="*/ 60325 h 1200"/>
                <a:gd name="T64" fmla="*/ 549275 w 1410"/>
                <a:gd name="T65" fmla="*/ 6350 h 1200"/>
                <a:gd name="T66" fmla="*/ 714375 w 1410"/>
                <a:gd name="T67" fmla="*/ 142875 h 1200"/>
                <a:gd name="T68" fmla="*/ 708025 w 1410"/>
                <a:gd name="T69" fmla="*/ 285750 h 1200"/>
                <a:gd name="T70" fmla="*/ 803275 w 1410"/>
                <a:gd name="T71" fmla="*/ 444500 h 1200"/>
                <a:gd name="T72" fmla="*/ 1035050 w 1410"/>
                <a:gd name="T73" fmla="*/ 400050 h 1200"/>
                <a:gd name="T74" fmla="*/ 993775 w 1410"/>
                <a:gd name="T75" fmla="*/ 498475 h 1200"/>
                <a:gd name="T76" fmla="*/ 1003300 w 1410"/>
                <a:gd name="T77" fmla="*/ 590550 h 1200"/>
                <a:gd name="T78" fmla="*/ 1114425 w 1410"/>
                <a:gd name="T79" fmla="*/ 723900 h 1200"/>
                <a:gd name="T80" fmla="*/ 1238250 w 1410"/>
                <a:gd name="T81" fmla="*/ 815975 h 1200"/>
                <a:gd name="T82" fmla="*/ 1282700 w 1410"/>
                <a:gd name="T83" fmla="*/ 723900 h 1200"/>
                <a:gd name="T84" fmla="*/ 1377950 w 1410"/>
                <a:gd name="T85" fmla="*/ 714375 h 1200"/>
                <a:gd name="T86" fmla="*/ 1489075 w 1410"/>
                <a:gd name="T87" fmla="*/ 695325 h 1200"/>
                <a:gd name="T88" fmla="*/ 1590675 w 1410"/>
                <a:gd name="T89" fmla="*/ 698500 h 1200"/>
                <a:gd name="T90" fmla="*/ 1492250 w 1410"/>
                <a:gd name="T91" fmla="*/ 812800 h 1200"/>
                <a:gd name="T92" fmla="*/ 1546225 w 1410"/>
                <a:gd name="T93" fmla="*/ 1019175 h 1200"/>
                <a:gd name="T94" fmla="*/ 1625600 w 1410"/>
                <a:gd name="T95" fmla="*/ 1035050 h 1200"/>
                <a:gd name="T96" fmla="*/ 1755775 w 1410"/>
                <a:gd name="T97" fmla="*/ 1209675 h 1200"/>
                <a:gd name="T98" fmla="*/ 1828800 w 1410"/>
                <a:gd name="T99" fmla="*/ 1377950 h 1200"/>
                <a:gd name="T100" fmla="*/ 1952625 w 1410"/>
                <a:gd name="T101" fmla="*/ 1349375 h 1200"/>
                <a:gd name="T102" fmla="*/ 1984375 w 1410"/>
                <a:gd name="T103" fmla="*/ 1257300 h 1200"/>
                <a:gd name="T104" fmla="*/ 1927225 w 1410"/>
                <a:gd name="T105" fmla="*/ 1177925 h 1200"/>
                <a:gd name="T106" fmla="*/ 1997075 w 1410"/>
                <a:gd name="T107" fmla="*/ 1076325 h 1200"/>
                <a:gd name="T108" fmla="*/ 2028825 w 1410"/>
                <a:gd name="T109" fmla="*/ 1092200 h 1200"/>
                <a:gd name="T110" fmla="*/ 2133600 w 1410"/>
                <a:gd name="T111" fmla="*/ 1168400 h 1200"/>
                <a:gd name="T112" fmla="*/ 2228850 w 1410"/>
                <a:gd name="T113" fmla="*/ 1365250 h 1200"/>
                <a:gd name="T114" fmla="*/ 2159000 w 1410"/>
                <a:gd name="T115" fmla="*/ 1397000 h 1200"/>
                <a:gd name="T116" fmla="*/ 2101850 w 1410"/>
                <a:gd name="T117" fmla="*/ 1489075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rgbClr val="FFF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4" name="Freeform 40"/>
            <p:cNvSpPr/>
            <p:nvPr/>
          </p:nvSpPr>
          <p:spPr bwMode="auto">
            <a:xfrm>
              <a:off x="2597150" y="1939925"/>
              <a:ext cx="79375" cy="82550"/>
            </a:xfrm>
            <a:custGeom>
              <a:avLst/>
              <a:gdLst>
                <a:gd name="T0" fmla="*/ 41275 w 50"/>
                <a:gd name="T1" fmla="*/ 0 h 52"/>
                <a:gd name="T2" fmla="*/ 41275 w 50"/>
                <a:gd name="T3" fmla="*/ 0 h 52"/>
                <a:gd name="T4" fmla="*/ 57150 w 50"/>
                <a:gd name="T5" fmla="*/ 3175 h 52"/>
                <a:gd name="T6" fmla="*/ 69850 w 50"/>
                <a:gd name="T7" fmla="*/ 12700 h 52"/>
                <a:gd name="T8" fmla="*/ 76200 w 50"/>
                <a:gd name="T9" fmla="*/ 25400 h 52"/>
                <a:gd name="T10" fmla="*/ 79375 w 50"/>
                <a:gd name="T11" fmla="*/ 41275 h 52"/>
                <a:gd name="T12" fmla="*/ 79375 w 50"/>
                <a:gd name="T13" fmla="*/ 41275 h 52"/>
                <a:gd name="T14" fmla="*/ 76200 w 50"/>
                <a:gd name="T15" fmla="*/ 57150 h 52"/>
                <a:gd name="T16" fmla="*/ 69850 w 50"/>
                <a:gd name="T17" fmla="*/ 69850 h 52"/>
                <a:gd name="T18" fmla="*/ 57150 w 50"/>
                <a:gd name="T19" fmla="*/ 79375 h 52"/>
                <a:gd name="T20" fmla="*/ 41275 w 50"/>
                <a:gd name="T21" fmla="*/ 82550 h 52"/>
                <a:gd name="T22" fmla="*/ 41275 w 50"/>
                <a:gd name="T23" fmla="*/ 82550 h 52"/>
                <a:gd name="T24" fmla="*/ 25400 w 50"/>
                <a:gd name="T25" fmla="*/ 79375 h 52"/>
                <a:gd name="T26" fmla="*/ 9525 w 50"/>
                <a:gd name="T27" fmla="*/ 69850 h 52"/>
                <a:gd name="T28" fmla="*/ 3175 w 50"/>
                <a:gd name="T29" fmla="*/ 57150 h 52"/>
                <a:gd name="T30" fmla="*/ 0 w 50"/>
                <a:gd name="T31" fmla="*/ 41275 h 52"/>
                <a:gd name="T32" fmla="*/ 0 w 50"/>
                <a:gd name="T33" fmla="*/ 41275 h 52"/>
                <a:gd name="T34" fmla="*/ 3175 w 50"/>
                <a:gd name="T35" fmla="*/ 25400 h 52"/>
                <a:gd name="T36" fmla="*/ 9525 w 50"/>
                <a:gd name="T37" fmla="*/ 12700 h 52"/>
                <a:gd name="T38" fmla="*/ 25400 w 50"/>
                <a:gd name="T39" fmla="*/ 3175 h 52"/>
                <a:gd name="T40" fmla="*/ 41275 w 50"/>
                <a:gd name="T41" fmla="*/ 0 h 52"/>
                <a:gd name="T42" fmla="*/ 41275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5" name="Freeform 41"/>
            <p:cNvSpPr/>
            <p:nvPr/>
          </p:nvSpPr>
          <p:spPr bwMode="auto">
            <a:xfrm>
              <a:off x="4384675" y="3463925"/>
              <a:ext cx="79375" cy="82550"/>
            </a:xfrm>
            <a:custGeom>
              <a:avLst/>
              <a:gdLst>
                <a:gd name="T0" fmla="*/ 38100 w 50"/>
                <a:gd name="T1" fmla="*/ 0 h 52"/>
                <a:gd name="T2" fmla="*/ 38100 w 50"/>
                <a:gd name="T3" fmla="*/ 0 h 52"/>
                <a:gd name="T4" fmla="*/ 53975 w 50"/>
                <a:gd name="T5" fmla="*/ 3175 h 52"/>
                <a:gd name="T6" fmla="*/ 66675 w 50"/>
                <a:gd name="T7" fmla="*/ 12700 h 52"/>
                <a:gd name="T8" fmla="*/ 76200 w 50"/>
                <a:gd name="T9" fmla="*/ 25400 h 52"/>
                <a:gd name="T10" fmla="*/ 79375 w 50"/>
                <a:gd name="T11" fmla="*/ 41275 h 52"/>
                <a:gd name="T12" fmla="*/ 79375 w 50"/>
                <a:gd name="T13" fmla="*/ 41275 h 52"/>
                <a:gd name="T14" fmla="*/ 76200 w 50"/>
                <a:gd name="T15" fmla="*/ 57150 h 52"/>
                <a:gd name="T16" fmla="*/ 66675 w 50"/>
                <a:gd name="T17" fmla="*/ 69850 h 52"/>
                <a:gd name="T18" fmla="*/ 53975 w 50"/>
                <a:gd name="T19" fmla="*/ 79375 h 52"/>
                <a:gd name="T20" fmla="*/ 38100 w 50"/>
                <a:gd name="T21" fmla="*/ 82550 h 52"/>
                <a:gd name="T22" fmla="*/ 38100 w 50"/>
                <a:gd name="T23" fmla="*/ 82550 h 52"/>
                <a:gd name="T24" fmla="*/ 22225 w 50"/>
                <a:gd name="T25" fmla="*/ 79375 h 52"/>
                <a:gd name="T26" fmla="*/ 9525 w 50"/>
                <a:gd name="T27" fmla="*/ 69850 h 52"/>
                <a:gd name="T28" fmla="*/ 3175 w 50"/>
                <a:gd name="T29" fmla="*/ 57150 h 52"/>
                <a:gd name="T30" fmla="*/ 0 w 50"/>
                <a:gd name="T31" fmla="*/ 41275 h 52"/>
                <a:gd name="T32" fmla="*/ 0 w 50"/>
                <a:gd name="T33" fmla="*/ 41275 h 52"/>
                <a:gd name="T34" fmla="*/ 3175 w 50"/>
                <a:gd name="T35" fmla="*/ 25400 h 52"/>
                <a:gd name="T36" fmla="*/ 9525 w 50"/>
                <a:gd name="T37" fmla="*/ 12700 h 52"/>
                <a:gd name="T38" fmla="*/ 22225 w 50"/>
                <a:gd name="T39" fmla="*/ 3175 h 52"/>
                <a:gd name="T40" fmla="*/ 38100 w 50"/>
                <a:gd name="T41" fmla="*/ 0 h 52"/>
                <a:gd name="T42" fmla="*/ 38100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6" name="Freeform 42"/>
            <p:cNvSpPr/>
            <p:nvPr/>
          </p:nvSpPr>
          <p:spPr bwMode="auto">
            <a:xfrm>
              <a:off x="4737100" y="4543425"/>
              <a:ext cx="63500" cy="66675"/>
            </a:xfrm>
            <a:custGeom>
              <a:avLst/>
              <a:gdLst>
                <a:gd name="T0" fmla="*/ 31750 w 40"/>
                <a:gd name="T1" fmla="*/ 0 h 42"/>
                <a:gd name="T2" fmla="*/ 31750 w 40"/>
                <a:gd name="T3" fmla="*/ 0 h 42"/>
                <a:gd name="T4" fmla="*/ 44450 w 40"/>
                <a:gd name="T5" fmla="*/ 3175 h 42"/>
                <a:gd name="T6" fmla="*/ 53975 w 40"/>
                <a:gd name="T7" fmla="*/ 9525 h 42"/>
                <a:gd name="T8" fmla="*/ 60325 w 40"/>
                <a:gd name="T9" fmla="*/ 19050 h 42"/>
                <a:gd name="T10" fmla="*/ 63500 w 40"/>
                <a:gd name="T11" fmla="*/ 31750 h 42"/>
                <a:gd name="T12" fmla="*/ 63500 w 40"/>
                <a:gd name="T13" fmla="*/ 31750 h 42"/>
                <a:gd name="T14" fmla="*/ 60325 w 40"/>
                <a:gd name="T15" fmla="*/ 44450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0 w 40"/>
                <a:gd name="T29" fmla="*/ 44450 h 42"/>
                <a:gd name="T30" fmla="*/ 0 w 40"/>
                <a:gd name="T31" fmla="*/ 31750 h 42"/>
                <a:gd name="T32" fmla="*/ 0 w 40"/>
                <a:gd name="T33" fmla="*/ 31750 h 42"/>
                <a:gd name="T34" fmla="*/ 0 w 40"/>
                <a:gd name="T35" fmla="*/ 19050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7" name="Freeform 43"/>
            <p:cNvSpPr/>
            <p:nvPr/>
          </p:nvSpPr>
          <p:spPr bwMode="auto">
            <a:xfrm>
              <a:off x="4495800" y="5581650"/>
              <a:ext cx="66675" cy="63500"/>
            </a:xfrm>
            <a:custGeom>
              <a:avLst/>
              <a:gdLst>
                <a:gd name="T0" fmla="*/ 34925 w 42"/>
                <a:gd name="T1" fmla="*/ 0 h 40"/>
                <a:gd name="T2" fmla="*/ 34925 w 42"/>
                <a:gd name="T3" fmla="*/ 0 h 40"/>
                <a:gd name="T4" fmla="*/ 47625 w 42"/>
                <a:gd name="T5" fmla="*/ 3175 h 40"/>
                <a:gd name="T6" fmla="*/ 57150 w 42"/>
                <a:gd name="T7" fmla="*/ 9525 h 40"/>
                <a:gd name="T8" fmla="*/ 63500 w 42"/>
                <a:gd name="T9" fmla="*/ 19050 h 40"/>
                <a:gd name="T10" fmla="*/ 66675 w 42"/>
                <a:gd name="T11" fmla="*/ 31750 h 40"/>
                <a:gd name="T12" fmla="*/ 66675 w 42"/>
                <a:gd name="T13" fmla="*/ 31750 h 40"/>
                <a:gd name="T14" fmla="*/ 63500 w 42"/>
                <a:gd name="T15" fmla="*/ 44450 h 40"/>
                <a:gd name="T16" fmla="*/ 57150 w 42"/>
                <a:gd name="T17" fmla="*/ 53975 h 40"/>
                <a:gd name="T18" fmla="*/ 47625 w 42"/>
                <a:gd name="T19" fmla="*/ 60325 h 40"/>
                <a:gd name="T20" fmla="*/ 34925 w 42"/>
                <a:gd name="T21" fmla="*/ 63500 h 40"/>
                <a:gd name="T22" fmla="*/ 34925 w 42"/>
                <a:gd name="T23" fmla="*/ 63500 h 40"/>
                <a:gd name="T24" fmla="*/ 22225 w 42"/>
                <a:gd name="T25" fmla="*/ 60325 h 40"/>
                <a:gd name="T26" fmla="*/ 9525 w 42"/>
                <a:gd name="T27" fmla="*/ 53975 h 40"/>
                <a:gd name="T28" fmla="*/ 3175 w 42"/>
                <a:gd name="T29" fmla="*/ 44450 h 40"/>
                <a:gd name="T30" fmla="*/ 0 w 42"/>
                <a:gd name="T31" fmla="*/ 31750 h 40"/>
                <a:gd name="T32" fmla="*/ 0 w 42"/>
                <a:gd name="T33" fmla="*/ 31750 h 40"/>
                <a:gd name="T34" fmla="*/ 3175 w 42"/>
                <a:gd name="T35" fmla="*/ 19050 h 40"/>
                <a:gd name="T36" fmla="*/ 9525 w 42"/>
                <a:gd name="T37" fmla="*/ 9525 h 40"/>
                <a:gd name="T38" fmla="*/ 22225 w 42"/>
                <a:gd name="T39" fmla="*/ 3175 h 40"/>
                <a:gd name="T40" fmla="*/ 34925 w 42"/>
                <a:gd name="T41" fmla="*/ 0 h 40"/>
                <a:gd name="T42" fmla="*/ 34925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8" name="Freeform 44"/>
            <p:cNvSpPr/>
            <p:nvPr/>
          </p:nvSpPr>
          <p:spPr bwMode="auto">
            <a:xfrm>
              <a:off x="2736850" y="4533900"/>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3500 h 40"/>
                <a:gd name="T20" fmla="*/ 31750 w 40"/>
                <a:gd name="T21" fmla="*/ 63500 h 40"/>
                <a:gd name="T22" fmla="*/ 31750 w 40"/>
                <a:gd name="T23" fmla="*/ 63500 h 40"/>
                <a:gd name="T24" fmla="*/ 19050 w 40"/>
                <a:gd name="T25" fmla="*/ 63500 h 40"/>
                <a:gd name="T26" fmla="*/ 6350 w 40"/>
                <a:gd name="T27" fmla="*/ 53975 h 40"/>
                <a:gd name="T28" fmla="*/ 0 w 40"/>
                <a:gd name="T29" fmla="*/ 44450 h 40"/>
                <a:gd name="T30" fmla="*/ 0 w 40"/>
                <a:gd name="T31" fmla="*/ 31750 h 40"/>
                <a:gd name="T32" fmla="*/ 0 w 40"/>
                <a:gd name="T33" fmla="*/ 31750 h 40"/>
                <a:gd name="T34" fmla="*/ 0 w 40"/>
                <a:gd name="T35" fmla="*/ 19050 h 40"/>
                <a:gd name="T36" fmla="*/ 6350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39" name="Freeform 45"/>
            <p:cNvSpPr/>
            <p:nvPr/>
          </p:nvSpPr>
          <p:spPr bwMode="auto">
            <a:xfrm>
              <a:off x="5451475" y="597852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3500 h 40"/>
                <a:gd name="T20" fmla="*/ 31750 w 40"/>
                <a:gd name="T21" fmla="*/ 63500 h 40"/>
                <a:gd name="T22" fmla="*/ 31750 w 40"/>
                <a:gd name="T23" fmla="*/ 63500 h 40"/>
                <a:gd name="T24" fmla="*/ 19050 w 40"/>
                <a:gd name="T25" fmla="*/ 63500 h 40"/>
                <a:gd name="T26" fmla="*/ 9525 w 40"/>
                <a:gd name="T27" fmla="*/ 53975 h 40"/>
                <a:gd name="T28" fmla="*/ 0 w 40"/>
                <a:gd name="T29" fmla="*/ 44450 h 40"/>
                <a:gd name="T30" fmla="*/ 0 w 40"/>
                <a:gd name="T31" fmla="*/ 31750 h 40"/>
                <a:gd name="T32" fmla="*/ 0 w 40"/>
                <a:gd name="T33" fmla="*/ 31750 h 40"/>
                <a:gd name="T34" fmla="*/ 0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0" name="Freeform 46"/>
            <p:cNvSpPr/>
            <p:nvPr/>
          </p:nvSpPr>
          <p:spPr bwMode="auto">
            <a:xfrm>
              <a:off x="5181600" y="5302250"/>
              <a:ext cx="66675" cy="66675"/>
            </a:xfrm>
            <a:custGeom>
              <a:avLst/>
              <a:gdLst>
                <a:gd name="T0" fmla="*/ 31750 w 42"/>
                <a:gd name="T1" fmla="*/ 0 h 42"/>
                <a:gd name="T2" fmla="*/ 31750 w 42"/>
                <a:gd name="T3" fmla="*/ 0 h 42"/>
                <a:gd name="T4" fmla="*/ 44450 w 42"/>
                <a:gd name="T5" fmla="*/ 3175 h 42"/>
                <a:gd name="T6" fmla="*/ 57150 w 42"/>
                <a:gd name="T7" fmla="*/ 9525 h 42"/>
                <a:gd name="T8" fmla="*/ 63500 w 42"/>
                <a:gd name="T9" fmla="*/ 22225 h 42"/>
                <a:gd name="T10" fmla="*/ 66675 w 42"/>
                <a:gd name="T11" fmla="*/ 34925 h 42"/>
                <a:gd name="T12" fmla="*/ 66675 w 42"/>
                <a:gd name="T13" fmla="*/ 34925 h 42"/>
                <a:gd name="T14" fmla="*/ 63500 w 42"/>
                <a:gd name="T15" fmla="*/ 47625 h 42"/>
                <a:gd name="T16" fmla="*/ 57150 w 42"/>
                <a:gd name="T17" fmla="*/ 57150 h 42"/>
                <a:gd name="T18" fmla="*/ 44450 w 42"/>
                <a:gd name="T19" fmla="*/ 63500 h 42"/>
                <a:gd name="T20" fmla="*/ 31750 w 42"/>
                <a:gd name="T21" fmla="*/ 66675 h 42"/>
                <a:gd name="T22" fmla="*/ 31750 w 42"/>
                <a:gd name="T23" fmla="*/ 66675 h 42"/>
                <a:gd name="T24" fmla="*/ 19050 w 42"/>
                <a:gd name="T25" fmla="*/ 63500 h 42"/>
                <a:gd name="T26" fmla="*/ 9525 w 42"/>
                <a:gd name="T27" fmla="*/ 57150 h 42"/>
                <a:gd name="T28" fmla="*/ 3175 w 42"/>
                <a:gd name="T29" fmla="*/ 47625 h 42"/>
                <a:gd name="T30" fmla="*/ 0 w 42"/>
                <a:gd name="T31" fmla="*/ 34925 h 42"/>
                <a:gd name="T32" fmla="*/ 0 w 42"/>
                <a:gd name="T33" fmla="*/ 34925 h 42"/>
                <a:gd name="T34" fmla="*/ 3175 w 42"/>
                <a:gd name="T35" fmla="*/ 22225 h 42"/>
                <a:gd name="T36" fmla="*/ 9525 w 42"/>
                <a:gd name="T37" fmla="*/ 9525 h 42"/>
                <a:gd name="T38" fmla="*/ 19050 w 42"/>
                <a:gd name="T39" fmla="*/ 3175 h 42"/>
                <a:gd name="T40" fmla="*/ 31750 w 42"/>
                <a:gd name="T41" fmla="*/ 0 h 42"/>
                <a:gd name="T42" fmla="*/ 3175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1" name="Freeform 47"/>
            <p:cNvSpPr/>
            <p:nvPr/>
          </p:nvSpPr>
          <p:spPr bwMode="auto">
            <a:xfrm>
              <a:off x="6146800" y="495617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3500 h 40"/>
                <a:gd name="T20" fmla="*/ 31750 w 40"/>
                <a:gd name="T21" fmla="*/ 63500 h 40"/>
                <a:gd name="T22" fmla="*/ 31750 w 40"/>
                <a:gd name="T23" fmla="*/ 63500 h 40"/>
                <a:gd name="T24" fmla="*/ 19050 w 40"/>
                <a:gd name="T25" fmla="*/ 63500 h 40"/>
                <a:gd name="T26" fmla="*/ 6350 w 40"/>
                <a:gd name="T27" fmla="*/ 53975 h 40"/>
                <a:gd name="T28" fmla="*/ 0 w 40"/>
                <a:gd name="T29" fmla="*/ 44450 h 40"/>
                <a:gd name="T30" fmla="*/ 0 w 40"/>
                <a:gd name="T31" fmla="*/ 31750 h 40"/>
                <a:gd name="T32" fmla="*/ 0 w 40"/>
                <a:gd name="T33" fmla="*/ 31750 h 40"/>
                <a:gd name="T34" fmla="*/ 0 w 40"/>
                <a:gd name="T35" fmla="*/ 19050 h 40"/>
                <a:gd name="T36" fmla="*/ 6350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2" name="Freeform 48"/>
            <p:cNvSpPr/>
            <p:nvPr/>
          </p:nvSpPr>
          <p:spPr bwMode="auto">
            <a:xfrm>
              <a:off x="6308725" y="5861050"/>
              <a:ext cx="63500" cy="63500"/>
            </a:xfrm>
            <a:custGeom>
              <a:avLst/>
              <a:gdLst>
                <a:gd name="T0" fmla="*/ 31750 w 40"/>
                <a:gd name="T1" fmla="*/ 0 h 40"/>
                <a:gd name="T2" fmla="*/ 31750 w 40"/>
                <a:gd name="T3" fmla="*/ 0 h 40"/>
                <a:gd name="T4" fmla="*/ 44450 w 40"/>
                <a:gd name="T5" fmla="*/ 0 h 40"/>
                <a:gd name="T6" fmla="*/ 53975 w 40"/>
                <a:gd name="T7" fmla="*/ 6350 h 40"/>
                <a:gd name="T8" fmla="*/ 63500 w 40"/>
                <a:gd name="T9" fmla="*/ 19050 h 40"/>
                <a:gd name="T10" fmla="*/ 63500 w 40"/>
                <a:gd name="T11" fmla="*/ 31750 h 40"/>
                <a:gd name="T12" fmla="*/ 63500 w 40"/>
                <a:gd name="T13" fmla="*/ 31750 h 40"/>
                <a:gd name="T14" fmla="*/ 63500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6350 h 40"/>
                <a:gd name="T38" fmla="*/ 19050 w 40"/>
                <a:gd name="T39" fmla="*/ 0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3" name="Freeform 49"/>
            <p:cNvSpPr/>
            <p:nvPr/>
          </p:nvSpPr>
          <p:spPr bwMode="auto">
            <a:xfrm>
              <a:off x="6642100" y="4851400"/>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7150 h 40"/>
                <a:gd name="T18" fmla="*/ 44450 w 40"/>
                <a:gd name="T19" fmla="*/ 63500 h 40"/>
                <a:gd name="T20" fmla="*/ 31750 w 40"/>
                <a:gd name="T21" fmla="*/ 63500 h 40"/>
                <a:gd name="T22" fmla="*/ 31750 w 40"/>
                <a:gd name="T23" fmla="*/ 63500 h 40"/>
                <a:gd name="T24" fmla="*/ 19050 w 40"/>
                <a:gd name="T25" fmla="*/ 63500 h 40"/>
                <a:gd name="T26" fmla="*/ 9525 w 40"/>
                <a:gd name="T27" fmla="*/ 57150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4" name="Freeform 50"/>
            <p:cNvSpPr/>
            <p:nvPr/>
          </p:nvSpPr>
          <p:spPr bwMode="auto">
            <a:xfrm>
              <a:off x="7213600" y="525462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0 w 40"/>
                <a:gd name="T29" fmla="*/ 44450 h 40"/>
                <a:gd name="T30" fmla="*/ 0 w 40"/>
                <a:gd name="T31" fmla="*/ 31750 h 40"/>
                <a:gd name="T32" fmla="*/ 0 w 40"/>
                <a:gd name="T33" fmla="*/ 31750 h 40"/>
                <a:gd name="T34" fmla="*/ 0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5" name="Freeform 51"/>
            <p:cNvSpPr/>
            <p:nvPr/>
          </p:nvSpPr>
          <p:spPr bwMode="auto">
            <a:xfrm>
              <a:off x="7216775" y="4473575"/>
              <a:ext cx="66675" cy="66675"/>
            </a:xfrm>
            <a:custGeom>
              <a:avLst/>
              <a:gdLst>
                <a:gd name="T0" fmla="*/ 31750 w 42"/>
                <a:gd name="T1" fmla="*/ 0 h 42"/>
                <a:gd name="T2" fmla="*/ 31750 w 42"/>
                <a:gd name="T3" fmla="*/ 0 h 42"/>
                <a:gd name="T4" fmla="*/ 44450 w 42"/>
                <a:gd name="T5" fmla="*/ 3175 h 42"/>
                <a:gd name="T6" fmla="*/ 57150 w 42"/>
                <a:gd name="T7" fmla="*/ 9525 h 42"/>
                <a:gd name="T8" fmla="*/ 63500 w 42"/>
                <a:gd name="T9" fmla="*/ 22225 h 42"/>
                <a:gd name="T10" fmla="*/ 66675 w 42"/>
                <a:gd name="T11" fmla="*/ 34925 h 42"/>
                <a:gd name="T12" fmla="*/ 66675 w 42"/>
                <a:gd name="T13" fmla="*/ 34925 h 42"/>
                <a:gd name="T14" fmla="*/ 63500 w 42"/>
                <a:gd name="T15" fmla="*/ 44450 h 42"/>
                <a:gd name="T16" fmla="*/ 57150 w 42"/>
                <a:gd name="T17" fmla="*/ 57150 h 42"/>
                <a:gd name="T18" fmla="*/ 44450 w 42"/>
                <a:gd name="T19" fmla="*/ 63500 h 42"/>
                <a:gd name="T20" fmla="*/ 31750 w 42"/>
                <a:gd name="T21" fmla="*/ 66675 h 42"/>
                <a:gd name="T22" fmla="*/ 31750 w 42"/>
                <a:gd name="T23" fmla="*/ 66675 h 42"/>
                <a:gd name="T24" fmla="*/ 19050 w 42"/>
                <a:gd name="T25" fmla="*/ 63500 h 42"/>
                <a:gd name="T26" fmla="*/ 9525 w 42"/>
                <a:gd name="T27" fmla="*/ 57150 h 42"/>
                <a:gd name="T28" fmla="*/ 3175 w 42"/>
                <a:gd name="T29" fmla="*/ 44450 h 42"/>
                <a:gd name="T30" fmla="*/ 0 w 42"/>
                <a:gd name="T31" fmla="*/ 34925 h 42"/>
                <a:gd name="T32" fmla="*/ 0 w 42"/>
                <a:gd name="T33" fmla="*/ 34925 h 42"/>
                <a:gd name="T34" fmla="*/ 3175 w 42"/>
                <a:gd name="T35" fmla="*/ 22225 h 42"/>
                <a:gd name="T36" fmla="*/ 9525 w 42"/>
                <a:gd name="T37" fmla="*/ 9525 h 42"/>
                <a:gd name="T38" fmla="*/ 19050 w 42"/>
                <a:gd name="T39" fmla="*/ 3175 h 42"/>
                <a:gd name="T40" fmla="*/ 31750 w 42"/>
                <a:gd name="T41" fmla="*/ 0 h 42"/>
                <a:gd name="T42" fmla="*/ 3175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6" name="Freeform 52"/>
            <p:cNvSpPr/>
            <p:nvPr/>
          </p:nvSpPr>
          <p:spPr bwMode="auto">
            <a:xfrm>
              <a:off x="6791325" y="420687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7" name="Freeform 53"/>
            <p:cNvSpPr/>
            <p:nvPr/>
          </p:nvSpPr>
          <p:spPr bwMode="auto">
            <a:xfrm>
              <a:off x="7073900" y="420687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8" name="Freeform 54"/>
            <p:cNvSpPr/>
            <p:nvPr/>
          </p:nvSpPr>
          <p:spPr bwMode="auto">
            <a:xfrm>
              <a:off x="6165850" y="3759200"/>
              <a:ext cx="63500" cy="66675"/>
            </a:xfrm>
            <a:custGeom>
              <a:avLst/>
              <a:gdLst>
                <a:gd name="T0" fmla="*/ 31750 w 40"/>
                <a:gd name="T1" fmla="*/ 0 h 42"/>
                <a:gd name="T2" fmla="*/ 31750 w 40"/>
                <a:gd name="T3" fmla="*/ 0 h 42"/>
                <a:gd name="T4" fmla="*/ 44450 w 40"/>
                <a:gd name="T5" fmla="*/ 3175 h 42"/>
                <a:gd name="T6" fmla="*/ 53975 w 40"/>
                <a:gd name="T7" fmla="*/ 9525 h 42"/>
                <a:gd name="T8" fmla="*/ 60325 w 40"/>
                <a:gd name="T9" fmla="*/ 19050 h 42"/>
                <a:gd name="T10" fmla="*/ 63500 w 40"/>
                <a:gd name="T11" fmla="*/ 31750 h 42"/>
                <a:gd name="T12" fmla="*/ 63500 w 40"/>
                <a:gd name="T13" fmla="*/ 31750 h 42"/>
                <a:gd name="T14" fmla="*/ 60325 w 40"/>
                <a:gd name="T15" fmla="*/ 44450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3175 w 40"/>
                <a:gd name="T29" fmla="*/ 44450 h 42"/>
                <a:gd name="T30" fmla="*/ 0 w 40"/>
                <a:gd name="T31" fmla="*/ 31750 h 42"/>
                <a:gd name="T32" fmla="*/ 0 w 40"/>
                <a:gd name="T33" fmla="*/ 31750 h 42"/>
                <a:gd name="T34" fmla="*/ 3175 w 40"/>
                <a:gd name="T35" fmla="*/ 19050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49" name="Freeform 55"/>
            <p:cNvSpPr/>
            <p:nvPr/>
          </p:nvSpPr>
          <p:spPr bwMode="auto">
            <a:xfrm>
              <a:off x="5464175" y="3879850"/>
              <a:ext cx="66675" cy="63500"/>
            </a:xfrm>
            <a:custGeom>
              <a:avLst/>
              <a:gdLst>
                <a:gd name="T0" fmla="*/ 31750 w 42"/>
                <a:gd name="T1" fmla="*/ 0 h 40"/>
                <a:gd name="T2" fmla="*/ 31750 w 42"/>
                <a:gd name="T3" fmla="*/ 0 h 40"/>
                <a:gd name="T4" fmla="*/ 44450 w 42"/>
                <a:gd name="T5" fmla="*/ 3175 h 40"/>
                <a:gd name="T6" fmla="*/ 57150 w 42"/>
                <a:gd name="T7" fmla="*/ 9525 h 40"/>
                <a:gd name="T8" fmla="*/ 63500 w 42"/>
                <a:gd name="T9" fmla="*/ 19050 h 40"/>
                <a:gd name="T10" fmla="*/ 66675 w 42"/>
                <a:gd name="T11" fmla="*/ 31750 h 40"/>
                <a:gd name="T12" fmla="*/ 66675 w 42"/>
                <a:gd name="T13" fmla="*/ 31750 h 40"/>
                <a:gd name="T14" fmla="*/ 63500 w 42"/>
                <a:gd name="T15" fmla="*/ 44450 h 40"/>
                <a:gd name="T16" fmla="*/ 57150 w 42"/>
                <a:gd name="T17" fmla="*/ 53975 h 40"/>
                <a:gd name="T18" fmla="*/ 44450 w 42"/>
                <a:gd name="T19" fmla="*/ 60325 h 40"/>
                <a:gd name="T20" fmla="*/ 31750 w 42"/>
                <a:gd name="T21" fmla="*/ 63500 h 40"/>
                <a:gd name="T22" fmla="*/ 31750 w 42"/>
                <a:gd name="T23" fmla="*/ 63500 h 40"/>
                <a:gd name="T24" fmla="*/ 22225 w 42"/>
                <a:gd name="T25" fmla="*/ 60325 h 40"/>
                <a:gd name="T26" fmla="*/ 9525 w 42"/>
                <a:gd name="T27" fmla="*/ 53975 h 40"/>
                <a:gd name="T28" fmla="*/ 3175 w 42"/>
                <a:gd name="T29" fmla="*/ 44450 h 40"/>
                <a:gd name="T30" fmla="*/ 0 w 42"/>
                <a:gd name="T31" fmla="*/ 31750 h 40"/>
                <a:gd name="T32" fmla="*/ 0 w 42"/>
                <a:gd name="T33" fmla="*/ 31750 h 40"/>
                <a:gd name="T34" fmla="*/ 3175 w 42"/>
                <a:gd name="T35" fmla="*/ 19050 h 40"/>
                <a:gd name="T36" fmla="*/ 9525 w 42"/>
                <a:gd name="T37" fmla="*/ 9525 h 40"/>
                <a:gd name="T38" fmla="*/ 22225 w 42"/>
                <a:gd name="T39" fmla="*/ 3175 h 40"/>
                <a:gd name="T40" fmla="*/ 31750 w 42"/>
                <a:gd name="T41" fmla="*/ 0 h 40"/>
                <a:gd name="T42" fmla="*/ 3175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0" name="Freeform 56"/>
            <p:cNvSpPr/>
            <p:nvPr/>
          </p:nvSpPr>
          <p:spPr bwMode="auto">
            <a:xfrm>
              <a:off x="5972175" y="318452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1" name="Freeform 57"/>
            <p:cNvSpPr/>
            <p:nvPr/>
          </p:nvSpPr>
          <p:spPr bwMode="auto">
            <a:xfrm>
              <a:off x="6254750" y="3089275"/>
              <a:ext cx="63500" cy="66675"/>
            </a:xfrm>
            <a:custGeom>
              <a:avLst/>
              <a:gdLst>
                <a:gd name="T0" fmla="*/ 31750 w 40"/>
                <a:gd name="T1" fmla="*/ 0 h 42"/>
                <a:gd name="T2" fmla="*/ 31750 w 40"/>
                <a:gd name="T3" fmla="*/ 0 h 42"/>
                <a:gd name="T4" fmla="*/ 44450 w 40"/>
                <a:gd name="T5" fmla="*/ 3175 h 42"/>
                <a:gd name="T6" fmla="*/ 53975 w 40"/>
                <a:gd name="T7" fmla="*/ 9525 h 42"/>
                <a:gd name="T8" fmla="*/ 60325 w 40"/>
                <a:gd name="T9" fmla="*/ 19050 h 42"/>
                <a:gd name="T10" fmla="*/ 63500 w 40"/>
                <a:gd name="T11" fmla="*/ 31750 h 42"/>
                <a:gd name="T12" fmla="*/ 63500 w 40"/>
                <a:gd name="T13" fmla="*/ 31750 h 42"/>
                <a:gd name="T14" fmla="*/ 60325 w 40"/>
                <a:gd name="T15" fmla="*/ 44450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3175 w 40"/>
                <a:gd name="T29" fmla="*/ 44450 h 42"/>
                <a:gd name="T30" fmla="*/ 0 w 40"/>
                <a:gd name="T31" fmla="*/ 31750 h 42"/>
                <a:gd name="T32" fmla="*/ 0 w 40"/>
                <a:gd name="T33" fmla="*/ 31750 h 42"/>
                <a:gd name="T34" fmla="*/ 3175 w 40"/>
                <a:gd name="T35" fmla="*/ 19050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2" name="Freeform 58"/>
            <p:cNvSpPr/>
            <p:nvPr/>
          </p:nvSpPr>
          <p:spPr bwMode="auto">
            <a:xfrm>
              <a:off x="6667500" y="3346450"/>
              <a:ext cx="63500" cy="66675"/>
            </a:xfrm>
            <a:custGeom>
              <a:avLst/>
              <a:gdLst>
                <a:gd name="T0" fmla="*/ 31750 w 40"/>
                <a:gd name="T1" fmla="*/ 0 h 42"/>
                <a:gd name="T2" fmla="*/ 31750 w 40"/>
                <a:gd name="T3" fmla="*/ 0 h 42"/>
                <a:gd name="T4" fmla="*/ 44450 w 40"/>
                <a:gd name="T5" fmla="*/ 3175 h 42"/>
                <a:gd name="T6" fmla="*/ 53975 w 40"/>
                <a:gd name="T7" fmla="*/ 9525 h 42"/>
                <a:gd name="T8" fmla="*/ 60325 w 40"/>
                <a:gd name="T9" fmla="*/ 22225 h 42"/>
                <a:gd name="T10" fmla="*/ 63500 w 40"/>
                <a:gd name="T11" fmla="*/ 34925 h 42"/>
                <a:gd name="T12" fmla="*/ 63500 w 40"/>
                <a:gd name="T13" fmla="*/ 34925 h 42"/>
                <a:gd name="T14" fmla="*/ 60325 w 40"/>
                <a:gd name="T15" fmla="*/ 47625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0 w 40"/>
                <a:gd name="T29" fmla="*/ 47625 h 42"/>
                <a:gd name="T30" fmla="*/ 0 w 40"/>
                <a:gd name="T31" fmla="*/ 34925 h 42"/>
                <a:gd name="T32" fmla="*/ 0 w 40"/>
                <a:gd name="T33" fmla="*/ 34925 h 42"/>
                <a:gd name="T34" fmla="*/ 0 w 40"/>
                <a:gd name="T35" fmla="*/ 22225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3" name="Freeform 59"/>
            <p:cNvSpPr/>
            <p:nvPr/>
          </p:nvSpPr>
          <p:spPr bwMode="auto">
            <a:xfrm>
              <a:off x="5054600" y="3079750"/>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3500 h 40"/>
                <a:gd name="T20" fmla="*/ 31750 w 40"/>
                <a:gd name="T21" fmla="*/ 63500 h 40"/>
                <a:gd name="T22" fmla="*/ 31750 w 40"/>
                <a:gd name="T23" fmla="*/ 63500 h 40"/>
                <a:gd name="T24" fmla="*/ 19050 w 40"/>
                <a:gd name="T25" fmla="*/ 63500 h 40"/>
                <a:gd name="T26" fmla="*/ 9525 w 40"/>
                <a:gd name="T27" fmla="*/ 53975 h 40"/>
                <a:gd name="T28" fmla="*/ 0 w 40"/>
                <a:gd name="T29" fmla="*/ 44450 h 40"/>
                <a:gd name="T30" fmla="*/ 0 w 40"/>
                <a:gd name="T31" fmla="*/ 31750 h 40"/>
                <a:gd name="T32" fmla="*/ 0 w 40"/>
                <a:gd name="T33" fmla="*/ 31750 h 40"/>
                <a:gd name="T34" fmla="*/ 0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4" name="Freeform 60"/>
            <p:cNvSpPr/>
            <p:nvPr/>
          </p:nvSpPr>
          <p:spPr bwMode="auto">
            <a:xfrm>
              <a:off x="5803900" y="2654300"/>
              <a:ext cx="63500" cy="63500"/>
            </a:xfrm>
            <a:custGeom>
              <a:avLst/>
              <a:gdLst>
                <a:gd name="T0" fmla="*/ 31750 w 40"/>
                <a:gd name="T1" fmla="*/ 0 h 40"/>
                <a:gd name="T2" fmla="*/ 31750 w 40"/>
                <a:gd name="T3" fmla="*/ 0 h 40"/>
                <a:gd name="T4" fmla="*/ 44450 w 40"/>
                <a:gd name="T5" fmla="*/ 0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0 w 40"/>
                <a:gd name="T29" fmla="*/ 44450 h 40"/>
                <a:gd name="T30" fmla="*/ 0 w 40"/>
                <a:gd name="T31" fmla="*/ 31750 h 40"/>
                <a:gd name="T32" fmla="*/ 0 w 40"/>
                <a:gd name="T33" fmla="*/ 31750 h 40"/>
                <a:gd name="T34" fmla="*/ 0 w 40"/>
                <a:gd name="T35" fmla="*/ 19050 h 40"/>
                <a:gd name="T36" fmla="*/ 9525 w 40"/>
                <a:gd name="T37" fmla="*/ 9525 h 40"/>
                <a:gd name="T38" fmla="*/ 19050 w 40"/>
                <a:gd name="T39" fmla="*/ 0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5" name="Freeform 61"/>
            <p:cNvSpPr/>
            <p:nvPr/>
          </p:nvSpPr>
          <p:spPr bwMode="auto">
            <a:xfrm>
              <a:off x="6645275" y="2870200"/>
              <a:ext cx="66675" cy="66675"/>
            </a:xfrm>
            <a:custGeom>
              <a:avLst/>
              <a:gdLst>
                <a:gd name="T0" fmla="*/ 34925 w 42"/>
                <a:gd name="T1" fmla="*/ 0 h 42"/>
                <a:gd name="T2" fmla="*/ 34925 w 42"/>
                <a:gd name="T3" fmla="*/ 0 h 42"/>
                <a:gd name="T4" fmla="*/ 47625 w 42"/>
                <a:gd name="T5" fmla="*/ 3175 h 42"/>
                <a:gd name="T6" fmla="*/ 57150 w 42"/>
                <a:gd name="T7" fmla="*/ 9525 h 42"/>
                <a:gd name="T8" fmla="*/ 63500 w 42"/>
                <a:gd name="T9" fmla="*/ 22225 h 42"/>
                <a:gd name="T10" fmla="*/ 66675 w 42"/>
                <a:gd name="T11" fmla="*/ 34925 h 42"/>
                <a:gd name="T12" fmla="*/ 66675 w 42"/>
                <a:gd name="T13" fmla="*/ 34925 h 42"/>
                <a:gd name="T14" fmla="*/ 63500 w 42"/>
                <a:gd name="T15" fmla="*/ 47625 h 42"/>
                <a:gd name="T16" fmla="*/ 57150 w 42"/>
                <a:gd name="T17" fmla="*/ 57150 h 42"/>
                <a:gd name="T18" fmla="*/ 47625 w 42"/>
                <a:gd name="T19" fmla="*/ 63500 h 42"/>
                <a:gd name="T20" fmla="*/ 34925 w 42"/>
                <a:gd name="T21" fmla="*/ 66675 h 42"/>
                <a:gd name="T22" fmla="*/ 34925 w 42"/>
                <a:gd name="T23" fmla="*/ 66675 h 42"/>
                <a:gd name="T24" fmla="*/ 22225 w 42"/>
                <a:gd name="T25" fmla="*/ 63500 h 42"/>
                <a:gd name="T26" fmla="*/ 9525 w 42"/>
                <a:gd name="T27" fmla="*/ 57150 h 42"/>
                <a:gd name="T28" fmla="*/ 3175 w 42"/>
                <a:gd name="T29" fmla="*/ 47625 h 42"/>
                <a:gd name="T30" fmla="*/ 0 w 42"/>
                <a:gd name="T31" fmla="*/ 34925 h 42"/>
                <a:gd name="T32" fmla="*/ 0 w 42"/>
                <a:gd name="T33" fmla="*/ 34925 h 42"/>
                <a:gd name="T34" fmla="*/ 3175 w 42"/>
                <a:gd name="T35" fmla="*/ 22225 h 42"/>
                <a:gd name="T36" fmla="*/ 9525 w 42"/>
                <a:gd name="T37" fmla="*/ 9525 h 42"/>
                <a:gd name="T38" fmla="*/ 22225 w 42"/>
                <a:gd name="T39" fmla="*/ 3175 h 42"/>
                <a:gd name="T40" fmla="*/ 34925 w 42"/>
                <a:gd name="T41" fmla="*/ 0 h 42"/>
                <a:gd name="T42" fmla="*/ 34925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6" name="Freeform 62"/>
            <p:cNvSpPr/>
            <p:nvPr/>
          </p:nvSpPr>
          <p:spPr bwMode="auto">
            <a:xfrm>
              <a:off x="7394575" y="2266950"/>
              <a:ext cx="66675" cy="63500"/>
            </a:xfrm>
            <a:custGeom>
              <a:avLst/>
              <a:gdLst>
                <a:gd name="T0" fmla="*/ 34925 w 42"/>
                <a:gd name="T1" fmla="*/ 0 h 40"/>
                <a:gd name="T2" fmla="*/ 34925 w 42"/>
                <a:gd name="T3" fmla="*/ 0 h 40"/>
                <a:gd name="T4" fmla="*/ 47625 w 42"/>
                <a:gd name="T5" fmla="*/ 0 h 40"/>
                <a:gd name="T6" fmla="*/ 57150 w 42"/>
                <a:gd name="T7" fmla="*/ 9525 h 40"/>
                <a:gd name="T8" fmla="*/ 63500 w 42"/>
                <a:gd name="T9" fmla="*/ 19050 h 40"/>
                <a:gd name="T10" fmla="*/ 66675 w 42"/>
                <a:gd name="T11" fmla="*/ 31750 h 40"/>
                <a:gd name="T12" fmla="*/ 66675 w 42"/>
                <a:gd name="T13" fmla="*/ 31750 h 40"/>
                <a:gd name="T14" fmla="*/ 63500 w 42"/>
                <a:gd name="T15" fmla="*/ 44450 h 40"/>
                <a:gd name="T16" fmla="*/ 57150 w 42"/>
                <a:gd name="T17" fmla="*/ 53975 h 40"/>
                <a:gd name="T18" fmla="*/ 47625 w 42"/>
                <a:gd name="T19" fmla="*/ 60325 h 40"/>
                <a:gd name="T20" fmla="*/ 34925 w 42"/>
                <a:gd name="T21" fmla="*/ 63500 h 40"/>
                <a:gd name="T22" fmla="*/ 34925 w 42"/>
                <a:gd name="T23" fmla="*/ 63500 h 40"/>
                <a:gd name="T24" fmla="*/ 22225 w 42"/>
                <a:gd name="T25" fmla="*/ 60325 h 40"/>
                <a:gd name="T26" fmla="*/ 9525 w 42"/>
                <a:gd name="T27" fmla="*/ 53975 h 40"/>
                <a:gd name="T28" fmla="*/ 3175 w 42"/>
                <a:gd name="T29" fmla="*/ 44450 h 40"/>
                <a:gd name="T30" fmla="*/ 0 w 42"/>
                <a:gd name="T31" fmla="*/ 31750 h 40"/>
                <a:gd name="T32" fmla="*/ 0 w 42"/>
                <a:gd name="T33" fmla="*/ 31750 h 40"/>
                <a:gd name="T34" fmla="*/ 3175 w 42"/>
                <a:gd name="T35" fmla="*/ 19050 h 40"/>
                <a:gd name="T36" fmla="*/ 9525 w 42"/>
                <a:gd name="T37" fmla="*/ 9525 h 40"/>
                <a:gd name="T38" fmla="*/ 22225 w 42"/>
                <a:gd name="T39" fmla="*/ 0 h 40"/>
                <a:gd name="T40" fmla="*/ 34925 w 42"/>
                <a:gd name="T41" fmla="*/ 0 h 40"/>
                <a:gd name="T42" fmla="*/ 34925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7" name="Freeform 63"/>
            <p:cNvSpPr/>
            <p:nvPr/>
          </p:nvSpPr>
          <p:spPr bwMode="auto">
            <a:xfrm>
              <a:off x="7559675" y="1882775"/>
              <a:ext cx="63500" cy="66675"/>
            </a:xfrm>
            <a:custGeom>
              <a:avLst/>
              <a:gdLst>
                <a:gd name="T0" fmla="*/ 31750 w 40"/>
                <a:gd name="T1" fmla="*/ 0 h 42"/>
                <a:gd name="T2" fmla="*/ 31750 w 40"/>
                <a:gd name="T3" fmla="*/ 0 h 42"/>
                <a:gd name="T4" fmla="*/ 44450 w 40"/>
                <a:gd name="T5" fmla="*/ 3175 h 42"/>
                <a:gd name="T6" fmla="*/ 53975 w 40"/>
                <a:gd name="T7" fmla="*/ 9525 h 42"/>
                <a:gd name="T8" fmla="*/ 63500 w 40"/>
                <a:gd name="T9" fmla="*/ 22225 h 42"/>
                <a:gd name="T10" fmla="*/ 63500 w 40"/>
                <a:gd name="T11" fmla="*/ 31750 h 42"/>
                <a:gd name="T12" fmla="*/ 63500 w 40"/>
                <a:gd name="T13" fmla="*/ 31750 h 42"/>
                <a:gd name="T14" fmla="*/ 63500 w 40"/>
                <a:gd name="T15" fmla="*/ 44450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3175 w 40"/>
                <a:gd name="T29" fmla="*/ 44450 h 42"/>
                <a:gd name="T30" fmla="*/ 0 w 40"/>
                <a:gd name="T31" fmla="*/ 31750 h 42"/>
                <a:gd name="T32" fmla="*/ 0 w 40"/>
                <a:gd name="T33" fmla="*/ 31750 h 42"/>
                <a:gd name="T34" fmla="*/ 3175 w 40"/>
                <a:gd name="T35" fmla="*/ 22225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8" name="Freeform 64"/>
            <p:cNvSpPr/>
            <p:nvPr/>
          </p:nvSpPr>
          <p:spPr bwMode="auto">
            <a:xfrm>
              <a:off x="7645400" y="1539875"/>
              <a:ext cx="63500" cy="66675"/>
            </a:xfrm>
            <a:custGeom>
              <a:avLst/>
              <a:gdLst>
                <a:gd name="T0" fmla="*/ 31750 w 40"/>
                <a:gd name="T1" fmla="*/ 0 h 42"/>
                <a:gd name="T2" fmla="*/ 31750 w 40"/>
                <a:gd name="T3" fmla="*/ 0 h 42"/>
                <a:gd name="T4" fmla="*/ 44450 w 40"/>
                <a:gd name="T5" fmla="*/ 3175 h 42"/>
                <a:gd name="T6" fmla="*/ 53975 w 40"/>
                <a:gd name="T7" fmla="*/ 9525 h 42"/>
                <a:gd name="T8" fmla="*/ 60325 w 40"/>
                <a:gd name="T9" fmla="*/ 22225 h 42"/>
                <a:gd name="T10" fmla="*/ 63500 w 40"/>
                <a:gd name="T11" fmla="*/ 34925 h 42"/>
                <a:gd name="T12" fmla="*/ 63500 w 40"/>
                <a:gd name="T13" fmla="*/ 34925 h 42"/>
                <a:gd name="T14" fmla="*/ 60325 w 40"/>
                <a:gd name="T15" fmla="*/ 47625 h 42"/>
                <a:gd name="T16" fmla="*/ 53975 w 40"/>
                <a:gd name="T17" fmla="*/ 57150 h 42"/>
                <a:gd name="T18" fmla="*/ 44450 w 40"/>
                <a:gd name="T19" fmla="*/ 63500 h 42"/>
                <a:gd name="T20" fmla="*/ 31750 w 40"/>
                <a:gd name="T21" fmla="*/ 66675 h 42"/>
                <a:gd name="T22" fmla="*/ 31750 w 40"/>
                <a:gd name="T23" fmla="*/ 66675 h 42"/>
                <a:gd name="T24" fmla="*/ 19050 w 40"/>
                <a:gd name="T25" fmla="*/ 63500 h 42"/>
                <a:gd name="T26" fmla="*/ 9525 w 40"/>
                <a:gd name="T27" fmla="*/ 57150 h 42"/>
                <a:gd name="T28" fmla="*/ 0 w 40"/>
                <a:gd name="T29" fmla="*/ 47625 h 42"/>
                <a:gd name="T30" fmla="*/ 0 w 40"/>
                <a:gd name="T31" fmla="*/ 34925 h 42"/>
                <a:gd name="T32" fmla="*/ 0 w 40"/>
                <a:gd name="T33" fmla="*/ 34925 h 42"/>
                <a:gd name="T34" fmla="*/ 0 w 40"/>
                <a:gd name="T35" fmla="*/ 22225 h 42"/>
                <a:gd name="T36" fmla="*/ 9525 w 40"/>
                <a:gd name="T37" fmla="*/ 9525 h 42"/>
                <a:gd name="T38" fmla="*/ 19050 w 40"/>
                <a:gd name="T39" fmla="*/ 3175 h 42"/>
                <a:gd name="T40" fmla="*/ 31750 w 40"/>
                <a:gd name="T41" fmla="*/ 0 h 42"/>
                <a:gd name="T42" fmla="*/ 3175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59" name="Freeform 65"/>
            <p:cNvSpPr/>
            <p:nvPr/>
          </p:nvSpPr>
          <p:spPr bwMode="auto">
            <a:xfrm>
              <a:off x="4708525" y="3597275"/>
              <a:ext cx="82550" cy="82550"/>
            </a:xfrm>
            <a:custGeom>
              <a:avLst/>
              <a:gdLst>
                <a:gd name="T0" fmla="*/ 41275 w 52"/>
                <a:gd name="T1" fmla="*/ 0 h 52"/>
                <a:gd name="T2" fmla="*/ 41275 w 52"/>
                <a:gd name="T3" fmla="*/ 0 h 52"/>
                <a:gd name="T4" fmla="*/ 57150 w 52"/>
                <a:gd name="T5" fmla="*/ 6350 h 52"/>
                <a:gd name="T6" fmla="*/ 69850 w 52"/>
                <a:gd name="T7" fmla="*/ 12700 h 52"/>
                <a:gd name="T8" fmla="*/ 79375 w 52"/>
                <a:gd name="T9" fmla="*/ 25400 h 52"/>
                <a:gd name="T10" fmla="*/ 82550 w 52"/>
                <a:gd name="T11" fmla="*/ 41275 h 52"/>
                <a:gd name="T12" fmla="*/ 82550 w 52"/>
                <a:gd name="T13" fmla="*/ 41275 h 52"/>
                <a:gd name="T14" fmla="*/ 79375 w 52"/>
                <a:gd name="T15" fmla="*/ 57150 h 52"/>
                <a:gd name="T16" fmla="*/ 69850 w 52"/>
                <a:gd name="T17" fmla="*/ 69850 h 52"/>
                <a:gd name="T18" fmla="*/ 57150 w 52"/>
                <a:gd name="T19" fmla="*/ 79375 h 52"/>
                <a:gd name="T20" fmla="*/ 41275 w 52"/>
                <a:gd name="T21" fmla="*/ 82550 h 52"/>
                <a:gd name="T22" fmla="*/ 41275 w 52"/>
                <a:gd name="T23" fmla="*/ 82550 h 52"/>
                <a:gd name="T24" fmla="*/ 25400 w 52"/>
                <a:gd name="T25" fmla="*/ 79375 h 52"/>
                <a:gd name="T26" fmla="*/ 12700 w 52"/>
                <a:gd name="T27" fmla="*/ 69850 h 52"/>
                <a:gd name="T28" fmla="*/ 3175 w 52"/>
                <a:gd name="T29" fmla="*/ 57150 h 52"/>
                <a:gd name="T30" fmla="*/ 0 w 52"/>
                <a:gd name="T31" fmla="*/ 41275 h 52"/>
                <a:gd name="T32" fmla="*/ 0 w 52"/>
                <a:gd name="T33" fmla="*/ 41275 h 52"/>
                <a:gd name="T34" fmla="*/ 3175 w 52"/>
                <a:gd name="T35" fmla="*/ 25400 h 52"/>
                <a:gd name="T36" fmla="*/ 12700 w 52"/>
                <a:gd name="T37" fmla="*/ 12700 h 52"/>
                <a:gd name="T38" fmla="*/ 25400 w 52"/>
                <a:gd name="T39" fmla="*/ 6350 h 52"/>
                <a:gd name="T40" fmla="*/ 41275 w 52"/>
                <a:gd name="T41" fmla="*/ 0 h 52"/>
                <a:gd name="T42" fmla="*/ 41275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0" name="Freeform 66"/>
            <p:cNvSpPr/>
            <p:nvPr/>
          </p:nvSpPr>
          <p:spPr bwMode="auto">
            <a:xfrm>
              <a:off x="5759450" y="6537325"/>
              <a:ext cx="63500" cy="63500"/>
            </a:xfrm>
            <a:custGeom>
              <a:avLst/>
              <a:gdLst>
                <a:gd name="T0" fmla="*/ 31750 w 40"/>
                <a:gd name="T1" fmla="*/ 0 h 40"/>
                <a:gd name="T2" fmla="*/ 31750 w 40"/>
                <a:gd name="T3" fmla="*/ 0 h 40"/>
                <a:gd name="T4" fmla="*/ 44450 w 40"/>
                <a:gd name="T5" fmla="*/ 3175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0 w 40"/>
                <a:gd name="T29" fmla="*/ 44450 h 40"/>
                <a:gd name="T30" fmla="*/ 0 w 40"/>
                <a:gd name="T31" fmla="*/ 31750 h 40"/>
                <a:gd name="T32" fmla="*/ 0 w 40"/>
                <a:gd name="T33" fmla="*/ 31750 h 40"/>
                <a:gd name="T34" fmla="*/ 0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1" name="Freeform 67"/>
            <p:cNvSpPr/>
            <p:nvPr/>
          </p:nvSpPr>
          <p:spPr bwMode="auto">
            <a:xfrm>
              <a:off x="6429375" y="6045200"/>
              <a:ext cx="66675" cy="63500"/>
            </a:xfrm>
            <a:custGeom>
              <a:avLst/>
              <a:gdLst>
                <a:gd name="T0" fmla="*/ 34925 w 42"/>
                <a:gd name="T1" fmla="*/ 0 h 40"/>
                <a:gd name="T2" fmla="*/ 34925 w 42"/>
                <a:gd name="T3" fmla="*/ 0 h 40"/>
                <a:gd name="T4" fmla="*/ 47625 w 42"/>
                <a:gd name="T5" fmla="*/ 3175 h 40"/>
                <a:gd name="T6" fmla="*/ 57150 w 42"/>
                <a:gd name="T7" fmla="*/ 9525 h 40"/>
                <a:gd name="T8" fmla="*/ 63500 w 42"/>
                <a:gd name="T9" fmla="*/ 19050 h 40"/>
                <a:gd name="T10" fmla="*/ 66675 w 42"/>
                <a:gd name="T11" fmla="*/ 31750 h 40"/>
                <a:gd name="T12" fmla="*/ 66675 w 42"/>
                <a:gd name="T13" fmla="*/ 31750 h 40"/>
                <a:gd name="T14" fmla="*/ 63500 w 42"/>
                <a:gd name="T15" fmla="*/ 44450 h 40"/>
                <a:gd name="T16" fmla="*/ 57150 w 42"/>
                <a:gd name="T17" fmla="*/ 53975 h 40"/>
                <a:gd name="T18" fmla="*/ 47625 w 42"/>
                <a:gd name="T19" fmla="*/ 63500 h 40"/>
                <a:gd name="T20" fmla="*/ 34925 w 42"/>
                <a:gd name="T21" fmla="*/ 63500 h 40"/>
                <a:gd name="T22" fmla="*/ 34925 w 42"/>
                <a:gd name="T23" fmla="*/ 63500 h 40"/>
                <a:gd name="T24" fmla="*/ 22225 w 42"/>
                <a:gd name="T25" fmla="*/ 63500 h 40"/>
                <a:gd name="T26" fmla="*/ 9525 w 42"/>
                <a:gd name="T27" fmla="*/ 53975 h 40"/>
                <a:gd name="T28" fmla="*/ 3175 w 42"/>
                <a:gd name="T29" fmla="*/ 44450 h 40"/>
                <a:gd name="T30" fmla="*/ 0 w 42"/>
                <a:gd name="T31" fmla="*/ 31750 h 40"/>
                <a:gd name="T32" fmla="*/ 0 w 42"/>
                <a:gd name="T33" fmla="*/ 31750 h 40"/>
                <a:gd name="T34" fmla="*/ 3175 w 42"/>
                <a:gd name="T35" fmla="*/ 19050 h 40"/>
                <a:gd name="T36" fmla="*/ 9525 w 42"/>
                <a:gd name="T37" fmla="*/ 9525 h 40"/>
                <a:gd name="T38" fmla="*/ 22225 w 42"/>
                <a:gd name="T39" fmla="*/ 3175 h 40"/>
                <a:gd name="T40" fmla="*/ 34925 w 42"/>
                <a:gd name="T41" fmla="*/ 0 h 40"/>
                <a:gd name="T42" fmla="*/ 34925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2" name="Freeform 68"/>
            <p:cNvSpPr/>
            <p:nvPr/>
          </p:nvSpPr>
          <p:spPr bwMode="auto">
            <a:xfrm>
              <a:off x="7600950" y="5419725"/>
              <a:ext cx="63500" cy="63500"/>
            </a:xfrm>
            <a:custGeom>
              <a:avLst/>
              <a:gdLst>
                <a:gd name="T0" fmla="*/ 31750 w 40"/>
                <a:gd name="T1" fmla="*/ 0 h 40"/>
                <a:gd name="T2" fmla="*/ 31750 w 40"/>
                <a:gd name="T3" fmla="*/ 0 h 40"/>
                <a:gd name="T4" fmla="*/ 44450 w 40"/>
                <a:gd name="T5" fmla="*/ 3175 h 40"/>
                <a:gd name="T6" fmla="*/ 53975 w 40"/>
                <a:gd name="T7" fmla="*/ 9525 h 40"/>
                <a:gd name="T8" fmla="*/ 63500 w 40"/>
                <a:gd name="T9" fmla="*/ 19050 h 40"/>
                <a:gd name="T10" fmla="*/ 63500 w 40"/>
                <a:gd name="T11" fmla="*/ 31750 h 40"/>
                <a:gd name="T12" fmla="*/ 63500 w 40"/>
                <a:gd name="T13" fmla="*/ 31750 h 40"/>
                <a:gd name="T14" fmla="*/ 63500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3175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3" name="Freeform 69"/>
            <p:cNvSpPr/>
            <p:nvPr/>
          </p:nvSpPr>
          <p:spPr bwMode="auto">
            <a:xfrm>
              <a:off x="7426325" y="4251325"/>
              <a:ext cx="95250" cy="95250"/>
            </a:xfrm>
            <a:custGeom>
              <a:avLst/>
              <a:gdLst>
                <a:gd name="T0" fmla="*/ 47625 w 60"/>
                <a:gd name="T1" fmla="*/ 0 h 60"/>
                <a:gd name="T2" fmla="*/ 47625 w 60"/>
                <a:gd name="T3" fmla="*/ 0 h 60"/>
                <a:gd name="T4" fmla="*/ 57150 w 60"/>
                <a:gd name="T5" fmla="*/ 3175 h 60"/>
                <a:gd name="T6" fmla="*/ 66675 w 60"/>
                <a:gd name="T7" fmla="*/ 3175 h 60"/>
                <a:gd name="T8" fmla="*/ 82550 w 60"/>
                <a:gd name="T9" fmla="*/ 15875 h 60"/>
                <a:gd name="T10" fmla="*/ 92075 w 60"/>
                <a:gd name="T11" fmla="*/ 31750 h 60"/>
                <a:gd name="T12" fmla="*/ 95250 w 60"/>
                <a:gd name="T13" fmla="*/ 38100 h 60"/>
                <a:gd name="T14" fmla="*/ 95250 w 60"/>
                <a:gd name="T15" fmla="*/ 47625 h 60"/>
                <a:gd name="T16" fmla="*/ 95250 w 60"/>
                <a:gd name="T17" fmla="*/ 47625 h 60"/>
                <a:gd name="T18" fmla="*/ 95250 w 60"/>
                <a:gd name="T19" fmla="*/ 57150 h 60"/>
                <a:gd name="T20" fmla="*/ 92075 w 60"/>
                <a:gd name="T21" fmla="*/ 66675 h 60"/>
                <a:gd name="T22" fmla="*/ 82550 w 60"/>
                <a:gd name="T23" fmla="*/ 82550 h 60"/>
                <a:gd name="T24" fmla="*/ 66675 w 60"/>
                <a:gd name="T25" fmla="*/ 92075 h 60"/>
                <a:gd name="T26" fmla="*/ 57150 w 60"/>
                <a:gd name="T27" fmla="*/ 95250 h 60"/>
                <a:gd name="T28" fmla="*/ 47625 w 60"/>
                <a:gd name="T29" fmla="*/ 95250 h 60"/>
                <a:gd name="T30" fmla="*/ 47625 w 60"/>
                <a:gd name="T31" fmla="*/ 95250 h 60"/>
                <a:gd name="T32" fmla="*/ 38100 w 60"/>
                <a:gd name="T33" fmla="*/ 95250 h 60"/>
                <a:gd name="T34" fmla="*/ 28575 w 60"/>
                <a:gd name="T35" fmla="*/ 92075 h 60"/>
                <a:gd name="T36" fmla="*/ 12700 w 60"/>
                <a:gd name="T37" fmla="*/ 82550 h 60"/>
                <a:gd name="T38" fmla="*/ 3175 w 60"/>
                <a:gd name="T39" fmla="*/ 66675 h 60"/>
                <a:gd name="T40" fmla="*/ 0 w 60"/>
                <a:gd name="T41" fmla="*/ 57150 h 60"/>
                <a:gd name="T42" fmla="*/ 0 w 60"/>
                <a:gd name="T43" fmla="*/ 47625 h 60"/>
                <a:gd name="T44" fmla="*/ 0 w 60"/>
                <a:gd name="T45" fmla="*/ 47625 h 60"/>
                <a:gd name="T46" fmla="*/ 0 w 60"/>
                <a:gd name="T47" fmla="*/ 38100 h 60"/>
                <a:gd name="T48" fmla="*/ 3175 w 60"/>
                <a:gd name="T49" fmla="*/ 31750 h 60"/>
                <a:gd name="T50" fmla="*/ 12700 w 60"/>
                <a:gd name="T51" fmla="*/ 15875 h 60"/>
                <a:gd name="T52" fmla="*/ 28575 w 60"/>
                <a:gd name="T53" fmla="*/ 3175 h 60"/>
                <a:gd name="T54" fmla="*/ 38100 w 60"/>
                <a:gd name="T55" fmla="*/ 3175 h 60"/>
                <a:gd name="T56" fmla="*/ 47625 w 60"/>
                <a:gd name="T57" fmla="*/ 0 h 60"/>
                <a:gd name="T58" fmla="*/ 47625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4" name="Freeform 70"/>
            <p:cNvSpPr/>
            <p:nvPr/>
          </p:nvSpPr>
          <p:spPr bwMode="auto">
            <a:xfrm>
              <a:off x="6362700" y="4521200"/>
              <a:ext cx="66675" cy="63500"/>
            </a:xfrm>
            <a:custGeom>
              <a:avLst/>
              <a:gdLst>
                <a:gd name="T0" fmla="*/ 34925 w 42"/>
                <a:gd name="T1" fmla="*/ 0 h 40"/>
                <a:gd name="T2" fmla="*/ 34925 w 42"/>
                <a:gd name="T3" fmla="*/ 0 h 40"/>
                <a:gd name="T4" fmla="*/ 44450 w 42"/>
                <a:gd name="T5" fmla="*/ 3175 h 40"/>
                <a:gd name="T6" fmla="*/ 57150 w 42"/>
                <a:gd name="T7" fmla="*/ 9525 h 40"/>
                <a:gd name="T8" fmla="*/ 63500 w 42"/>
                <a:gd name="T9" fmla="*/ 19050 h 40"/>
                <a:gd name="T10" fmla="*/ 66675 w 42"/>
                <a:gd name="T11" fmla="*/ 31750 h 40"/>
                <a:gd name="T12" fmla="*/ 66675 w 42"/>
                <a:gd name="T13" fmla="*/ 31750 h 40"/>
                <a:gd name="T14" fmla="*/ 63500 w 42"/>
                <a:gd name="T15" fmla="*/ 44450 h 40"/>
                <a:gd name="T16" fmla="*/ 57150 w 42"/>
                <a:gd name="T17" fmla="*/ 53975 h 40"/>
                <a:gd name="T18" fmla="*/ 44450 w 42"/>
                <a:gd name="T19" fmla="*/ 60325 h 40"/>
                <a:gd name="T20" fmla="*/ 34925 w 42"/>
                <a:gd name="T21" fmla="*/ 63500 h 40"/>
                <a:gd name="T22" fmla="*/ 34925 w 42"/>
                <a:gd name="T23" fmla="*/ 63500 h 40"/>
                <a:gd name="T24" fmla="*/ 22225 w 42"/>
                <a:gd name="T25" fmla="*/ 60325 h 40"/>
                <a:gd name="T26" fmla="*/ 9525 w 42"/>
                <a:gd name="T27" fmla="*/ 53975 h 40"/>
                <a:gd name="T28" fmla="*/ 3175 w 42"/>
                <a:gd name="T29" fmla="*/ 44450 h 40"/>
                <a:gd name="T30" fmla="*/ 0 w 42"/>
                <a:gd name="T31" fmla="*/ 31750 h 40"/>
                <a:gd name="T32" fmla="*/ 0 w 42"/>
                <a:gd name="T33" fmla="*/ 31750 h 40"/>
                <a:gd name="T34" fmla="*/ 3175 w 42"/>
                <a:gd name="T35" fmla="*/ 19050 h 40"/>
                <a:gd name="T36" fmla="*/ 9525 w 42"/>
                <a:gd name="T37" fmla="*/ 9525 h 40"/>
                <a:gd name="T38" fmla="*/ 22225 w 42"/>
                <a:gd name="T39" fmla="*/ 3175 h 40"/>
                <a:gd name="T40" fmla="*/ 34925 w 42"/>
                <a:gd name="T41" fmla="*/ 0 h 40"/>
                <a:gd name="T42" fmla="*/ 34925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5" name="Freeform 71"/>
            <p:cNvSpPr/>
            <p:nvPr/>
          </p:nvSpPr>
          <p:spPr bwMode="auto">
            <a:xfrm>
              <a:off x="6289591" y="2600325"/>
              <a:ext cx="250909" cy="244475"/>
            </a:xfrm>
            <a:custGeom>
              <a:avLst/>
              <a:gdLst>
                <a:gd name="T0" fmla="*/ 63500 w 78"/>
                <a:gd name="T1" fmla="*/ 0 h 76"/>
                <a:gd name="T2" fmla="*/ 76200 w 78"/>
                <a:gd name="T3" fmla="*/ 50800 h 76"/>
                <a:gd name="T4" fmla="*/ 123825 w 78"/>
                <a:gd name="T5" fmla="*/ 44450 h 76"/>
                <a:gd name="T6" fmla="*/ 82550 w 78"/>
                <a:gd name="T7" fmla="*/ 73025 h 76"/>
                <a:gd name="T8" fmla="*/ 101600 w 78"/>
                <a:gd name="T9" fmla="*/ 120650 h 76"/>
                <a:gd name="T10" fmla="*/ 63500 w 78"/>
                <a:gd name="T11" fmla="*/ 85725 h 76"/>
                <a:gd name="T12" fmla="*/ 25400 w 78"/>
                <a:gd name="T13" fmla="*/ 120650 h 76"/>
                <a:gd name="T14" fmla="*/ 44450 w 78"/>
                <a:gd name="T15" fmla="*/ 73025 h 76"/>
                <a:gd name="T16" fmla="*/ 0 w 78"/>
                <a:gd name="T17" fmla="*/ 44450 h 76"/>
                <a:gd name="T18" fmla="*/ 50800 w 78"/>
                <a:gd name="T19" fmla="*/ 50800 h 76"/>
                <a:gd name="T20" fmla="*/ 63500 w 78"/>
                <a:gd name="T21" fmla="*/ 0 h 76"/>
                <a:gd name="T22" fmla="*/ 6350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FF0000"/>
            </a:solidFill>
            <a:ln>
              <a:noFill/>
            </a:ln>
          </p:spPr>
          <p:txBody>
            <a:bodyPr/>
            <a:lstStyle/>
            <a:p>
              <a:endParaRPr lang="zh-CN" altLang="en-US">
                <a:solidFill>
                  <a:srgbClr val="FF0000"/>
                </a:solidFill>
                <a:latin typeface="Arial" pitchFamily="34" charset="0"/>
                <a:cs typeface="Arial" pitchFamily="34" charset="0"/>
              </a:endParaRPr>
            </a:p>
          </p:txBody>
        </p:sp>
        <p:sp>
          <p:nvSpPr>
            <p:cNvPr id="366" name="Freeform 72"/>
            <p:cNvSpPr/>
            <p:nvPr/>
          </p:nvSpPr>
          <p:spPr bwMode="auto">
            <a:xfrm>
              <a:off x="6210300" y="6080125"/>
              <a:ext cx="66675" cy="66675"/>
            </a:xfrm>
            <a:custGeom>
              <a:avLst/>
              <a:gdLst>
                <a:gd name="T0" fmla="*/ 31750 w 42"/>
                <a:gd name="T1" fmla="*/ 0 h 42"/>
                <a:gd name="T2" fmla="*/ 31750 w 42"/>
                <a:gd name="T3" fmla="*/ 0 h 42"/>
                <a:gd name="T4" fmla="*/ 44450 w 42"/>
                <a:gd name="T5" fmla="*/ 3175 h 42"/>
                <a:gd name="T6" fmla="*/ 57150 w 42"/>
                <a:gd name="T7" fmla="*/ 9525 h 42"/>
                <a:gd name="T8" fmla="*/ 63500 w 42"/>
                <a:gd name="T9" fmla="*/ 22225 h 42"/>
                <a:gd name="T10" fmla="*/ 66675 w 42"/>
                <a:gd name="T11" fmla="*/ 31750 h 42"/>
                <a:gd name="T12" fmla="*/ 66675 w 42"/>
                <a:gd name="T13" fmla="*/ 31750 h 42"/>
                <a:gd name="T14" fmla="*/ 63500 w 42"/>
                <a:gd name="T15" fmla="*/ 44450 h 42"/>
                <a:gd name="T16" fmla="*/ 57150 w 42"/>
                <a:gd name="T17" fmla="*/ 57150 h 42"/>
                <a:gd name="T18" fmla="*/ 44450 w 42"/>
                <a:gd name="T19" fmla="*/ 63500 h 42"/>
                <a:gd name="T20" fmla="*/ 31750 w 42"/>
                <a:gd name="T21" fmla="*/ 66675 h 42"/>
                <a:gd name="T22" fmla="*/ 31750 w 42"/>
                <a:gd name="T23" fmla="*/ 66675 h 42"/>
                <a:gd name="T24" fmla="*/ 22225 w 42"/>
                <a:gd name="T25" fmla="*/ 63500 h 42"/>
                <a:gd name="T26" fmla="*/ 9525 w 42"/>
                <a:gd name="T27" fmla="*/ 57150 h 42"/>
                <a:gd name="T28" fmla="*/ 3175 w 42"/>
                <a:gd name="T29" fmla="*/ 44450 h 42"/>
                <a:gd name="T30" fmla="*/ 0 w 42"/>
                <a:gd name="T31" fmla="*/ 31750 h 42"/>
                <a:gd name="T32" fmla="*/ 0 w 42"/>
                <a:gd name="T33" fmla="*/ 31750 h 42"/>
                <a:gd name="T34" fmla="*/ 3175 w 42"/>
                <a:gd name="T35" fmla="*/ 22225 h 42"/>
                <a:gd name="T36" fmla="*/ 9525 w 42"/>
                <a:gd name="T37" fmla="*/ 9525 h 42"/>
                <a:gd name="T38" fmla="*/ 22225 w 42"/>
                <a:gd name="T39" fmla="*/ 3175 h 42"/>
                <a:gd name="T40" fmla="*/ 31750 w 42"/>
                <a:gd name="T41" fmla="*/ 0 h 42"/>
                <a:gd name="T42" fmla="*/ 3175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7" name="Freeform 73"/>
            <p:cNvSpPr/>
            <p:nvPr/>
          </p:nvSpPr>
          <p:spPr bwMode="auto">
            <a:xfrm>
              <a:off x="5130800" y="4695825"/>
              <a:ext cx="63500" cy="63500"/>
            </a:xfrm>
            <a:custGeom>
              <a:avLst/>
              <a:gdLst>
                <a:gd name="T0" fmla="*/ 31750 w 40"/>
                <a:gd name="T1" fmla="*/ 0 h 40"/>
                <a:gd name="T2" fmla="*/ 31750 w 40"/>
                <a:gd name="T3" fmla="*/ 0 h 40"/>
                <a:gd name="T4" fmla="*/ 44450 w 40"/>
                <a:gd name="T5" fmla="*/ 0 h 40"/>
                <a:gd name="T6" fmla="*/ 53975 w 40"/>
                <a:gd name="T7" fmla="*/ 9525 h 40"/>
                <a:gd name="T8" fmla="*/ 60325 w 40"/>
                <a:gd name="T9" fmla="*/ 19050 h 40"/>
                <a:gd name="T10" fmla="*/ 63500 w 40"/>
                <a:gd name="T11" fmla="*/ 31750 h 40"/>
                <a:gd name="T12" fmla="*/ 63500 w 40"/>
                <a:gd name="T13" fmla="*/ 31750 h 40"/>
                <a:gd name="T14" fmla="*/ 60325 w 40"/>
                <a:gd name="T15" fmla="*/ 44450 h 40"/>
                <a:gd name="T16" fmla="*/ 53975 w 40"/>
                <a:gd name="T17" fmla="*/ 53975 h 40"/>
                <a:gd name="T18" fmla="*/ 44450 w 40"/>
                <a:gd name="T19" fmla="*/ 60325 h 40"/>
                <a:gd name="T20" fmla="*/ 31750 w 40"/>
                <a:gd name="T21" fmla="*/ 63500 h 40"/>
                <a:gd name="T22" fmla="*/ 31750 w 40"/>
                <a:gd name="T23" fmla="*/ 63500 h 40"/>
                <a:gd name="T24" fmla="*/ 19050 w 40"/>
                <a:gd name="T25" fmla="*/ 60325 h 40"/>
                <a:gd name="T26" fmla="*/ 9525 w 40"/>
                <a:gd name="T27" fmla="*/ 53975 h 40"/>
                <a:gd name="T28" fmla="*/ 3175 w 40"/>
                <a:gd name="T29" fmla="*/ 44450 h 40"/>
                <a:gd name="T30" fmla="*/ 0 w 40"/>
                <a:gd name="T31" fmla="*/ 31750 h 40"/>
                <a:gd name="T32" fmla="*/ 0 w 40"/>
                <a:gd name="T33" fmla="*/ 31750 h 40"/>
                <a:gd name="T34" fmla="*/ 3175 w 40"/>
                <a:gd name="T35" fmla="*/ 19050 h 40"/>
                <a:gd name="T36" fmla="*/ 9525 w 40"/>
                <a:gd name="T37" fmla="*/ 9525 h 40"/>
                <a:gd name="T38" fmla="*/ 19050 w 40"/>
                <a:gd name="T39" fmla="*/ 0 h 40"/>
                <a:gd name="T40" fmla="*/ 31750 w 40"/>
                <a:gd name="T41" fmla="*/ 0 h 40"/>
                <a:gd name="T42" fmla="*/ 3175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68" name="任意多边形 367"/>
            <p:cNvSpPr/>
            <p:nvPr/>
          </p:nvSpPr>
          <p:spPr bwMode="auto">
            <a:xfrm>
              <a:off x="6554788" y="2801938"/>
              <a:ext cx="107950" cy="203200"/>
            </a:xfrm>
            <a:custGeom>
              <a:avLst/>
              <a:gdLst>
                <a:gd name="connsiteX0" fmla="*/ 0 w 106878"/>
                <a:gd name="connsiteY0" fmla="*/ 95002 h 201880"/>
                <a:gd name="connsiteX1" fmla="*/ 59377 w 106878"/>
                <a:gd name="connsiteY1" fmla="*/ 0 h 201880"/>
                <a:gd name="connsiteX2" fmla="*/ 106878 w 106878"/>
                <a:gd name="connsiteY2" fmla="*/ 59376 h 201880"/>
                <a:gd name="connsiteX3" fmla="*/ 106878 w 106878"/>
                <a:gd name="connsiteY3" fmla="*/ 201880 h 201880"/>
                <a:gd name="connsiteX4" fmla="*/ 71252 w 106878"/>
                <a:gd name="connsiteY4" fmla="*/ 166254 h 201880"/>
                <a:gd name="connsiteX5" fmla="*/ 0 w 106878"/>
                <a:gd name="connsiteY5" fmla="*/ 95002 h 20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78" h="201880">
                  <a:moveTo>
                    <a:pt x="0" y="95002"/>
                  </a:moveTo>
                  <a:lnTo>
                    <a:pt x="59377" y="0"/>
                  </a:lnTo>
                  <a:lnTo>
                    <a:pt x="106878" y="59376"/>
                  </a:lnTo>
                  <a:lnTo>
                    <a:pt x="106878" y="201880"/>
                  </a:lnTo>
                  <a:lnTo>
                    <a:pt x="71252" y="166254"/>
                  </a:lnTo>
                  <a:lnTo>
                    <a:pt x="0" y="95002"/>
                  </a:lnTo>
                  <a:close/>
                </a:path>
              </a:pathLst>
            </a:custGeom>
            <a:solidFill>
              <a:srgbClr val="FFFFCC"/>
            </a:solidFill>
            <a:ln>
              <a:noFill/>
            </a:ln>
          </p:spPr>
          <p:txBody>
            <a:bodyPr/>
            <a:lstStyle/>
            <a:p>
              <a:endParaRPr lang="zh-CN" altLang="en-US">
                <a:solidFill>
                  <a:schemeClr val="tx1"/>
                </a:solidFill>
                <a:latin typeface="Arial" pitchFamily="34" charset="0"/>
                <a:ea typeface="宋体" panose="02010600030101010101" pitchFamily="2" charset="-122"/>
                <a:cs typeface="Arial" pitchFamily="34" charset="0"/>
              </a:endParaRPr>
            </a:p>
          </p:txBody>
        </p:sp>
      </p:grpSp>
      <p:sp>
        <p:nvSpPr>
          <p:cNvPr id="5" name="椭圆 4"/>
          <p:cNvSpPr/>
          <p:nvPr/>
        </p:nvSpPr>
        <p:spPr>
          <a:xfrm>
            <a:off x="7692926" y="2108485"/>
            <a:ext cx="598365" cy="598365"/>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grpSp>
        <p:nvGrpSpPr>
          <p:cNvPr id="3" name="组合 2">
            <a:extLst>
              <a:ext uri="{FF2B5EF4-FFF2-40B4-BE49-F238E27FC236}">
                <a16:creationId xmlns:a16="http://schemas.microsoft.com/office/drawing/2014/main" id="{C4D3D930-D5B1-483C-8843-3B60B5558DB1}"/>
              </a:ext>
            </a:extLst>
          </p:cNvPr>
          <p:cNvGrpSpPr/>
          <p:nvPr/>
        </p:nvGrpSpPr>
        <p:grpSpPr>
          <a:xfrm>
            <a:off x="5796136" y="2787774"/>
            <a:ext cx="2962676" cy="2149675"/>
            <a:chOff x="6073820" y="2870347"/>
            <a:chExt cx="2962676" cy="2149675"/>
          </a:xfrm>
        </p:grpSpPr>
        <p:grpSp>
          <p:nvGrpSpPr>
            <p:cNvPr id="369" name="Group 6"/>
            <p:cNvGrpSpPr>
              <a:grpSpLocks noChangeAspect="1"/>
            </p:cNvGrpSpPr>
            <p:nvPr/>
          </p:nvGrpSpPr>
          <p:grpSpPr bwMode="auto">
            <a:xfrm>
              <a:off x="6241257" y="2972186"/>
              <a:ext cx="2707633" cy="1945434"/>
              <a:chOff x="295" y="642"/>
              <a:chExt cx="5119" cy="3678"/>
            </a:xfrm>
          </p:grpSpPr>
          <p:sp>
            <p:nvSpPr>
              <p:cNvPr id="370" name="AutoShape 5"/>
              <p:cNvSpPr>
                <a:spLocks noChangeAspect="1" noChangeArrowheads="1" noTextEdit="1"/>
              </p:cNvSpPr>
              <p:nvPr/>
            </p:nvSpPr>
            <p:spPr bwMode="auto">
              <a:xfrm>
                <a:off x="295" y="642"/>
                <a:ext cx="5119" cy="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cs typeface="Arial" pitchFamily="34" charset="0"/>
                </a:endParaRPr>
              </a:p>
            </p:txBody>
          </p:sp>
          <p:sp>
            <p:nvSpPr>
              <p:cNvPr id="371" name="Freeform 7"/>
              <p:cNvSpPr/>
              <p:nvPr/>
            </p:nvSpPr>
            <p:spPr bwMode="auto">
              <a:xfrm>
                <a:off x="339" y="686"/>
                <a:ext cx="4975" cy="3590"/>
              </a:xfrm>
              <a:custGeom>
                <a:avLst/>
                <a:gdLst>
                  <a:gd name="T0" fmla="*/ 2420 w 4975"/>
                  <a:gd name="T1" fmla="*/ 2372 h 3590"/>
                  <a:gd name="T2" fmla="*/ 2337 w 4975"/>
                  <a:gd name="T3" fmla="*/ 2202 h 3590"/>
                  <a:gd name="T4" fmla="*/ 2241 w 4975"/>
                  <a:gd name="T5" fmla="*/ 2319 h 3590"/>
                  <a:gd name="T6" fmla="*/ 2024 w 4975"/>
                  <a:gd name="T7" fmla="*/ 2520 h 3590"/>
                  <a:gd name="T8" fmla="*/ 1771 w 4975"/>
                  <a:gd name="T9" fmla="*/ 2624 h 3590"/>
                  <a:gd name="T10" fmla="*/ 1532 w 4975"/>
                  <a:gd name="T11" fmla="*/ 2650 h 3590"/>
                  <a:gd name="T12" fmla="*/ 1458 w 4975"/>
                  <a:gd name="T13" fmla="*/ 2576 h 3590"/>
                  <a:gd name="T14" fmla="*/ 1345 w 4975"/>
                  <a:gd name="T15" fmla="*/ 2703 h 3590"/>
                  <a:gd name="T16" fmla="*/ 1079 w 4975"/>
                  <a:gd name="T17" fmla="*/ 2768 h 3590"/>
                  <a:gd name="T18" fmla="*/ 927 w 4975"/>
                  <a:gd name="T19" fmla="*/ 2790 h 3590"/>
                  <a:gd name="T20" fmla="*/ 635 w 4975"/>
                  <a:gd name="T21" fmla="*/ 2916 h 3590"/>
                  <a:gd name="T22" fmla="*/ 557 w 4975"/>
                  <a:gd name="T23" fmla="*/ 2872 h 3590"/>
                  <a:gd name="T24" fmla="*/ 496 w 4975"/>
                  <a:gd name="T25" fmla="*/ 2859 h 3590"/>
                  <a:gd name="T26" fmla="*/ 565 w 4975"/>
                  <a:gd name="T27" fmla="*/ 3042 h 3590"/>
                  <a:gd name="T28" fmla="*/ 422 w 4975"/>
                  <a:gd name="T29" fmla="*/ 3094 h 3590"/>
                  <a:gd name="T30" fmla="*/ 304 w 4975"/>
                  <a:gd name="T31" fmla="*/ 3059 h 3590"/>
                  <a:gd name="T32" fmla="*/ 457 w 4975"/>
                  <a:gd name="T33" fmla="*/ 3281 h 3590"/>
                  <a:gd name="T34" fmla="*/ 500 w 4975"/>
                  <a:gd name="T35" fmla="*/ 3525 h 3590"/>
                  <a:gd name="T36" fmla="*/ 169 w 4975"/>
                  <a:gd name="T37" fmla="*/ 3586 h 3590"/>
                  <a:gd name="T38" fmla="*/ 187 w 4975"/>
                  <a:gd name="T39" fmla="*/ 3486 h 3590"/>
                  <a:gd name="T40" fmla="*/ 130 w 4975"/>
                  <a:gd name="T41" fmla="*/ 3421 h 3590"/>
                  <a:gd name="T42" fmla="*/ 65 w 4975"/>
                  <a:gd name="T43" fmla="*/ 3268 h 3590"/>
                  <a:gd name="T44" fmla="*/ 21 w 4975"/>
                  <a:gd name="T45" fmla="*/ 3064 h 3590"/>
                  <a:gd name="T46" fmla="*/ 165 w 4975"/>
                  <a:gd name="T47" fmla="*/ 2820 h 3590"/>
                  <a:gd name="T48" fmla="*/ 121 w 4975"/>
                  <a:gd name="T49" fmla="*/ 2620 h 3590"/>
                  <a:gd name="T50" fmla="*/ 592 w 4975"/>
                  <a:gd name="T51" fmla="*/ 2276 h 3590"/>
                  <a:gd name="T52" fmla="*/ 783 w 4975"/>
                  <a:gd name="T53" fmla="*/ 1984 h 3590"/>
                  <a:gd name="T54" fmla="*/ 1366 w 4975"/>
                  <a:gd name="T55" fmla="*/ 1166 h 3590"/>
                  <a:gd name="T56" fmla="*/ 1510 w 4975"/>
                  <a:gd name="T57" fmla="*/ 909 h 3590"/>
                  <a:gd name="T58" fmla="*/ 1536 w 4975"/>
                  <a:gd name="T59" fmla="*/ 596 h 3590"/>
                  <a:gd name="T60" fmla="*/ 1697 w 4975"/>
                  <a:gd name="T61" fmla="*/ 235 h 3590"/>
                  <a:gd name="T62" fmla="*/ 2093 w 4975"/>
                  <a:gd name="T63" fmla="*/ 409 h 3590"/>
                  <a:gd name="T64" fmla="*/ 2132 w 4975"/>
                  <a:gd name="T65" fmla="*/ 152 h 3590"/>
                  <a:gd name="T66" fmla="*/ 2428 w 4975"/>
                  <a:gd name="T67" fmla="*/ 17 h 3590"/>
                  <a:gd name="T68" fmla="*/ 2733 w 4975"/>
                  <a:gd name="T69" fmla="*/ 108 h 3590"/>
                  <a:gd name="T70" fmla="*/ 2890 w 4975"/>
                  <a:gd name="T71" fmla="*/ 165 h 3590"/>
                  <a:gd name="T72" fmla="*/ 3269 w 4975"/>
                  <a:gd name="T73" fmla="*/ 108 h 3590"/>
                  <a:gd name="T74" fmla="*/ 3173 w 4975"/>
                  <a:gd name="T75" fmla="*/ 326 h 3590"/>
                  <a:gd name="T76" fmla="*/ 2986 w 4975"/>
                  <a:gd name="T77" fmla="*/ 600 h 3590"/>
                  <a:gd name="T78" fmla="*/ 3316 w 4975"/>
                  <a:gd name="T79" fmla="*/ 644 h 3590"/>
                  <a:gd name="T80" fmla="*/ 3787 w 4975"/>
                  <a:gd name="T81" fmla="*/ 517 h 3590"/>
                  <a:gd name="T82" fmla="*/ 3969 w 4975"/>
                  <a:gd name="T83" fmla="*/ 526 h 3590"/>
                  <a:gd name="T84" fmla="*/ 4209 w 4975"/>
                  <a:gd name="T85" fmla="*/ 435 h 3590"/>
                  <a:gd name="T86" fmla="*/ 4426 w 4975"/>
                  <a:gd name="T87" fmla="*/ 539 h 3590"/>
                  <a:gd name="T88" fmla="*/ 4631 w 4975"/>
                  <a:gd name="T89" fmla="*/ 605 h 3590"/>
                  <a:gd name="T90" fmla="*/ 4731 w 4975"/>
                  <a:gd name="T91" fmla="*/ 1005 h 3590"/>
                  <a:gd name="T92" fmla="*/ 4766 w 4975"/>
                  <a:gd name="T93" fmla="*/ 1344 h 3590"/>
                  <a:gd name="T94" fmla="*/ 4522 w 4975"/>
                  <a:gd name="T95" fmla="*/ 1432 h 3590"/>
                  <a:gd name="T96" fmla="*/ 4500 w 4975"/>
                  <a:gd name="T97" fmla="*/ 1632 h 3590"/>
                  <a:gd name="T98" fmla="*/ 4217 w 4975"/>
                  <a:gd name="T99" fmla="*/ 1775 h 3590"/>
                  <a:gd name="T100" fmla="*/ 3952 w 4975"/>
                  <a:gd name="T101" fmla="*/ 1819 h 3590"/>
                  <a:gd name="T102" fmla="*/ 3869 w 4975"/>
                  <a:gd name="T103" fmla="*/ 1950 h 3590"/>
                  <a:gd name="T104" fmla="*/ 3691 w 4975"/>
                  <a:gd name="T105" fmla="*/ 1823 h 3590"/>
                  <a:gd name="T106" fmla="*/ 3460 w 4975"/>
                  <a:gd name="T107" fmla="*/ 1897 h 3590"/>
                  <a:gd name="T108" fmla="*/ 3417 w 4975"/>
                  <a:gd name="T109" fmla="*/ 2024 h 3590"/>
                  <a:gd name="T110" fmla="*/ 3277 w 4975"/>
                  <a:gd name="T111" fmla="*/ 1897 h 3590"/>
                  <a:gd name="T112" fmla="*/ 3199 w 4975"/>
                  <a:gd name="T113" fmla="*/ 2032 h 3590"/>
                  <a:gd name="T114" fmla="*/ 3112 w 4975"/>
                  <a:gd name="T115" fmla="*/ 2024 h 3590"/>
                  <a:gd name="T116" fmla="*/ 2759 w 4975"/>
                  <a:gd name="T117" fmla="*/ 2028 h 3590"/>
                  <a:gd name="T118" fmla="*/ 2585 w 4975"/>
                  <a:gd name="T119" fmla="*/ 1784 h 3590"/>
                  <a:gd name="T120" fmla="*/ 2520 w 4975"/>
                  <a:gd name="T121" fmla="*/ 1950 h 35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75" h="3590">
                    <a:moveTo>
                      <a:pt x="2594" y="2267"/>
                    </a:moveTo>
                    <a:lnTo>
                      <a:pt x="2594" y="2267"/>
                    </a:lnTo>
                    <a:lnTo>
                      <a:pt x="2568" y="2302"/>
                    </a:lnTo>
                    <a:lnTo>
                      <a:pt x="2555" y="2315"/>
                    </a:lnTo>
                    <a:lnTo>
                      <a:pt x="2542" y="2319"/>
                    </a:lnTo>
                    <a:lnTo>
                      <a:pt x="2533" y="2324"/>
                    </a:lnTo>
                    <a:lnTo>
                      <a:pt x="2520" y="2324"/>
                    </a:lnTo>
                    <a:lnTo>
                      <a:pt x="2502" y="2319"/>
                    </a:lnTo>
                    <a:lnTo>
                      <a:pt x="2489" y="2306"/>
                    </a:lnTo>
                    <a:lnTo>
                      <a:pt x="2481" y="2293"/>
                    </a:lnTo>
                    <a:lnTo>
                      <a:pt x="2472" y="2280"/>
                    </a:lnTo>
                    <a:lnTo>
                      <a:pt x="2463" y="2276"/>
                    </a:lnTo>
                    <a:lnTo>
                      <a:pt x="2468" y="2298"/>
                    </a:lnTo>
                    <a:lnTo>
                      <a:pt x="2463" y="2315"/>
                    </a:lnTo>
                    <a:lnTo>
                      <a:pt x="2455" y="2328"/>
                    </a:lnTo>
                    <a:lnTo>
                      <a:pt x="2446" y="2337"/>
                    </a:lnTo>
                    <a:lnTo>
                      <a:pt x="2428" y="2354"/>
                    </a:lnTo>
                    <a:lnTo>
                      <a:pt x="2420" y="2359"/>
                    </a:lnTo>
                    <a:lnTo>
                      <a:pt x="2420" y="2372"/>
                    </a:lnTo>
                    <a:lnTo>
                      <a:pt x="2415" y="2380"/>
                    </a:lnTo>
                    <a:lnTo>
                      <a:pt x="2411" y="2380"/>
                    </a:lnTo>
                    <a:lnTo>
                      <a:pt x="2407" y="2385"/>
                    </a:lnTo>
                    <a:lnTo>
                      <a:pt x="2394" y="2380"/>
                    </a:lnTo>
                    <a:lnTo>
                      <a:pt x="2389" y="2376"/>
                    </a:lnTo>
                    <a:lnTo>
                      <a:pt x="2376" y="2385"/>
                    </a:lnTo>
                    <a:lnTo>
                      <a:pt x="2359" y="2389"/>
                    </a:lnTo>
                    <a:lnTo>
                      <a:pt x="2346" y="2389"/>
                    </a:lnTo>
                    <a:lnTo>
                      <a:pt x="2328" y="2385"/>
                    </a:lnTo>
                    <a:lnTo>
                      <a:pt x="2307" y="2376"/>
                    </a:lnTo>
                    <a:lnTo>
                      <a:pt x="2294" y="2372"/>
                    </a:lnTo>
                    <a:lnTo>
                      <a:pt x="2298" y="2293"/>
                    </a:lnTo>
                    <a:lnTo>
                      <a:pt x="2315" y="2276"/>
                    </a:lnTo>
                    <a:lnTo>
                      <a:pt x="2324" y="2267"/>
                    </a:lnTo>
                    <a:lnTo>
                      <a:pt x="2333" y="2254"/>
                    </a:lnTo>
                    <a:lnTo>
                      <a:pt x="2337" y="2241"/>
                    </a:lnTo>
                    <a:lnTo>
                      <a:pt x="2341" y="2232"/>
                    </a:lnTo>
                    <a:lnTo>
                      <a:pt x="2337" y="2211"/>
                    </a:lnTo>
                    <a:lnTo>
                      <a:pt x="2337" y="2202"/>
                    </a:lnTo>
                    <a:lnTo>
                      <a:pt x="2315" y="2241"/>
                    </a:lnTo>
                    <a:lnTo>
                      <a:pt x="2298" y="2259"/>
                    </a:lnTo>
                    <a:lnTo>
                      <a:pt x="2294" y="2263"/>
                    </a:lnTo>
                    <a:lnTo>
                      <a:pt x="2285" y="2259"/>
                    </a:lnTo>
                    <a:lnTo>
                      <a:pt x="2280" y="2250"/>
                    </a:lnTo>
                    <a:lnTo>
                      <a:pt x="2272" y="2232"/>
                    </a:lnTo>
                    <a:lnTo>
                      <a:pt x="2272" y="2215"/>
                    </a:lnTo>
                    <a:lnTo>
                      <a:pt x="2267" y="2193"/>
                    </a:lnTo>
                    <a:lnTo>
                      <a:pt x="2263" y="2124"/>
                    </a:lnTo>
                    <a:lnTo>
                      <a:pt x="2250" y="2132"/>
                    </a:lnTo>
                    <a:lnTo>
                      <a:pt x="2246" y="2145"/>
                    </a:lnTo>
                    <a:lnTo>
                      <a:pt x="2254" y="2215"/>
                    </a:lnTo>
                    <a:lnTo>
                      <a:pt x="2254" y="2254"/>
                    </a:lnTo>
                    <a:lnTo>
                      <a:pt x="2263" y="2272"/>
                    </a:lnTo>
                    <a:lnTo>
                      <a:pt x="2263" y="2285"/>
                    </a:lnTo>
                    <a:lnTo>
                      <a:pt x="2263" y="2293"/>
                    </a:lnTo>
                    <a:lnTo>
                      <a:pt x="2259" y="2302"/>
                    </a:lnTo>
                    <a:lnTo>
                      <a:pt x="2246" y="2315"/>
                    </a:lnTo>
                    <a:lnTo>
                      <a:pt x="2241" y="2319"/>
                    </a:lnTo>
                    <a:lnTo>
                      <a:pt x="2233" y="2337"/>
                    </a:lnTo>
                    <a:lnTo>
                      <a:pt x="2228" y="2359"/>
                    </a:lnTo>
                    <a:lnTo>
                      <a:pt x="2224" y="2411"/>
                    </a:lnTo>
                    <a:lnTo>
                      <a:pt x="2224" y="2476"/>
                    </a:lnTo>
                    <a:lnTo>
                      <a:pt x="2215" y="2481"/>
                    </a:lnTo>
                    <a:lnTo>
                      <a:pt x="2202" y="2494"/>
                    </a:lnTo>
                    <a:lnTo>
                      <a:pt x="2193" y="2511"/>
                    </a:lnTo>
                    <a:lnTo>
                      <a:pt x="2180" y="2520"/>
                    </a:lnTo>
                    <a:lnTo>
                      <a:pt x="2172" y="2524"/>
                    </a:lnTo>
                    <a:lnTo>
                      <a:pt x="2154" y="2528"/>
                    </a:lnTo>
                    <a:lnTo>
                      <a:pt x="2141" y="2524"/>
                    </a:lnTo>
                    <a:lnTo>
                      <a:pt x="2137" y="2498"/>
                    </a:lnTo>
                    <a:lnTo>
                      <a:pt x="2128" y="2476"/>
                    </a:lnTo>
                    <a:lnTo>
                      <a:pt x="2115" y="2459"/>
                    </a:lnTo>
                    <a:lnTo>
                      <a:pt x="2054" y="2467"/>
                    </a:lnTo>
                    <a:lnTo>
                      <a:pt x="2024" y="2520"/>
                    </a:lnTo>
                    <a:lnTo>
                      <a:pt x="1998" y="2528"/>
                    </a:lnTo>
                    <a:lnTo>
                      <a:pt x="1976" y="2576"/>
                    </a:lnTo>
                    <a:lnTo>
                      <a:pt x="1954" y="2585"/>
                    </a:lnTo>
                    <a:lnTo>
                      <a:pt x="1937" y="2589"/>
                    </a:lnTo>
                    <a:lnTo>
                      <a:pt x="1928" y="2589"/>
                    </a:lnTo>
                    <a:lnTo>
                      <a:pt x="1924" y="2585"/>
                    </a:lnTo>
                    <a:lnTo>
                      <a:pt x="1880" y="2559"/>
                    </a:lnTo>
                    <a:lnTo>
                      <a:pt x="1850" y="2537"/>
                    </a:lnTo>
                    <a:lnTo>
                      <a:pt x="1836" y="2502"/>
                    </a:lnTo>
                    <a:lnTo>
                      <a:pt x="1884" y="2467"/>
                    </a:lnTo>
                    <a:lnTo>
                      <a:pt x="1884" y="2450"/>
                    </a:lnTo>
                    <a:lnTo>
                      <a:pt x="1836" y="2467"/>
                    </a:lnTo>
                    <a:lnTo>
                      <a:pt x="1823" y="2454"/>
                    </a:lnTo>
                    <a:lnTo>
                      <a:pt x="1823" y="2411"/>
                    </a:lnTo>
                    <a:lnTo>
                      <a:pt x="1819" y="2398"/>
                    </a:lnTo>
                    <a:lnTo>
                      <a:pt x="1806" y="2411"/>
                    </a:lnTo>
                    <a:lnTo>
                      <a:pt x="1806" y="2450"/>
                    </a:lnTo>
                    <a:lnTo>
                      <a:pt x="1815" y="2611"/>
                    </a:lnTo>
                    <a:lnTo>
                      <a:pt x="1771" y="2624"/>
                    </a:lnTo>
                    <a:lnTo>
                      <a:pt x="1741" y="2624"/>
                    </a:lnTo>
                    <a:lnTo>
                      <a:pt x="1728" y="2624"/>
                    </a:lnTo>
                    <a:lnTo>
                      <a:pt x="1719" y="2624"/>
                    </a:lnTo>
                    <a:lnTo>
                      <a:pt x="1710" y="2620"/>
                    </a:lnTo>
                    <a:lnTo>
                      <a:pt x="1706" y="2615"/>
                    </a:lnTo>
                    <a:lnTo>
                      <a:pt x="1697" y="2602"/>
                    </a:lnTo>
                    <a:lnTo>
                      <a:pt x="1693" y="2581"/>
                    </a:lnTo>
                    <a:lnTo>
                      <a:pt x="1693" y="2546"/>
                    </a:lnTo>
                    <a:lnTo>
                      <a:pt x="1697" y="2528"/>
                    </a:lnTo>
                    <a:lnTo>
                      <a:pt x="1662" y="2559"/>
                    </a:lnTo>
                    <a:lnTo>
                      <a:pt x="1623" y="2576"/>
                    </a:lnTo>
                    <a:lnTo>
                      <a:pt x="1549" y="2585"/>
                    </a:lnTo>
                    <a:lnTo>
                      <a:pt x="1527" y="2598"/>
                    </a:lnTo>
                    <a:lnTo>
                      <a:pt x="1514" y="2611"/>
                    </a:lnTo>
                    <a:lnTo>
                      <a:pt x="1510" y="2620"/>
                    </a:lnTo>
                    <a:lnTo>
                      <a:pt x="1510" y="2629"/>
                    </a:lnTo>
                    <a:lnTo>
                      <a:pt x="1523" y="2642"/>
                    </a:lnTo>
                    <a:lnTo>
                      <a:pt x="1532" y="2650"/>
                    </a:lnTo>
                    <a:lnTo>
                      <a:pt x="1558" y="2663"/>
                    </a:lnTo>
                    <a:lnTo>
                      <a:pt x="1567" y="2676"/>
                    </a:lnTo>
                    <a:lnTo>
                      <a:pt x="1567" y="2681"/>
                    </a:lnTo>
                    <a:lnTo>
                      <a:pt x="1567" y="2685"/>
                    </a:lnTo>
                    <a:lnTo>
                      <a:pt x="1554" y="2689"/>
                    </a:lnTo>
                    <a:lnTo>
                      <a:pt x="1527" y="2698"/>
                    </a:lnTo>
                    <a:lnTo>
                      <a:pt x="1510" y="2698"/>
                    </a:lnTo>
                    <a:lnTo>
                      <a:pt x="1462" y="2733"/>
                    </a:lnTo>
                    <a:lnTo>
                      <a:pt x="1445" y="2724"/>
                    </a:lnTo>
                    <a:lnTo>
                      <a:pt x="1449" y="2703"/>
                    </a:lnTo>
                    <a:lnTo>
                      <a:pt x="1458" y="2681"/>
                    </a:lnTo>
                    <a:lnTo>
                      <a:pt x="1471" y="2663"/>
                    </a:lnTo>
                    <a:lnTo>
                      <a:pt x="1484" y="2659"/>
                    </a:lnTo>
                    <a:lnTo>
                      <a:pt x="1501" y="2650"/>
                    </a:lnTo>
                    <a:lnTo>
                      <a:pt x="1493" y="2642"/>
                    </a:lnTo>
                    <a:lnTo>
                      <a:pt x="1484" y="2637"/>
                    </a:lnTo>
                    <a:lnTo>
                      <a:pt x="1458" y="2633"/>
                    </a:lnTo>
                    <a:lnTo>
                      <a:pt x="1458" y="2620"/>
                    </a:lnTo>
                    <a:lnTo>
                      <a:pt x="1471" y="2602"/>
                    </a:lnTo>
                    <a:lnTo>
                      <a:pt x="1458" y="2576"/>
                    </a:lnTo>
                    <a:lnTo>
                      <a:pt x="1414" y="2572"/>
                    </a:lnTo>
                    <a:lnTo>
                      <a:pt x="1406" y="2581"/>
                    </a:lnTo>
                    <a:lnTo>
                      <a:pt x="1397" y="2589"/>
                    </a:lnTo>
                    <a:lnTo>
                      <a:pt x="1392" y="2589"/>
                    </a:lnTo>
                    <a:lnTo>
                      <a:pt x="1384" y="2585"/>
                    </a:lnTo>
                    <a:lnTo>
                      <a:pt x="1371" y="2581"/>
                    </a:lnTo>
                    <a:lnTo>
                      <a:pt x="1366" y="2576"/>
                    </a:lnTo>
                    <a:lnTo>
                      <a:pt x="1358" y="2585"/>
                    </a:lnTo>
                    <a:lnTo>
                      <a:pt x="1388" y="2607"/>
                    </a:lnTo>
                    <a:lnTo>
                      <a:pt x="1401" y="2615"/>
                    </a:lnTo>
                    <a:lnTo>
                      <a:pt x="1410" y="2629"/>
                    </a:lnTo>
                    <a:lnTo>
                      <a:pt x="1414" y="2642"/>
                    </a:lnTo>
                    <a:lnTo>
                      <a:pt x="1414" y="2655"/>
                    </a:lnTo>
                    <a:lnTo>
                      <a:pt x="1406" y="2681"/>
                    </a:lnTo>
                    <a:lnTo>
                      <a:pt x="1401" y="2689"/>
                    </a:lnTo>
                    <a:lnTo>
                      <a:pt x="1371" y="2689"/>
                    </a:lnTo>
                    <a:lnTo>
                      <a:pt x="1353" y="2694"/>
                    </a:lnTo>
                    <a:lnTo>
                      <a:pt x="1345" y="2703"/>
                    </a:lnTo>
                    <a:lnTo>
                      <a:pt x="1345" y="2720"/>
                    </a:lnTo>
                    <a:lnTo>
                      <a:pt x="1336" y="2742"/>
                    </a:lnTo>
                    <a:lnTo>
                      <a:pt x="1301" y="2720"/>
                    </a:lnTo>
                    <a:lnTo>
                      <a:pt x="1292" y="2720"/>
                    </a:lnTo>
                    <a:lnTo>
                      <a:pt x="1284" y="2746"/>
                    </a:lnTo>
                    <a:lnTo>
                      <a:pt x="1201" y="2742"/>
                    </a:lnTo>
                    <a:lnTo>
                      <a:pt x="1197" y="2716"/>
                    </a:lnTo>
                    <a:lnTo>
                      <a:pt x="1184" y="2703"/>
                    </a:lnTo>
                    <a:lnTo>
                      <a:pt x="1175" y="2733"/>
                    </a:lnTo>
                    <a:lnTo>
                      <a:pt x="1162" y="2733"/>
                    </a:lnTo>
                    <a:lnTo>
                      <a:pt x="1157" y="2720"/>
                    </a:lnTo>
                    <a:lnTo>
                      <a:pt x="1136" y="2720"/>
                    </a:lnTo>
                    <a:lnTo>
                      <a:pt x="1114" y="2733"/>
                    </a:lnTo>
                    <a:lnTo>
                      <a:pt x="1118" y="2742"/>
                    </a:lnTo>
                    <a:lnTo>
                      <a:pt x="1127" y="2742"/>
                    </a:lnTo>
                    <a:lnTo>
                      <a:pt x="1149" y="2746"/>
                    </a:lnTo>
                    <a:lnTo>
                      <a:pt x="1144" y="2759"/>
                    </a:lnTo>
                    <a:lnTo>
                      <a:pt x="1092" y="2794"/>
                    </a:lnTo>
                    <a:lnTo>
                      <a:pt x="1066" y="2803"/>
                    </a:lnTo>
                    <a:lnTo>
                      <a:pt x="1079" y="2768"/>
                    </a:lnTo>
                    <a:lnTo>
                      <a:pt x="1053" y="2746"/>
                    </a:lnTo>
                    <a:lnTo>
                      <a:pt x="1027" y="2746"/>
                    </a:lnTo>
                    <a:lnTo>
                      <a:pt x="1009" y="2746"/>
                    </a:lnTo>
                    <a:lnTo>
                      <a:pt x="1031" y="2768"/>
                    </a:lnTo>
                    <a:lnTo>
                      <a:pt x="1018" y="2772"/>
                    </a:lnTo>
                    <a:lnTo>
                      <a:pt x="1005" y="2772"/>
                    </a:lnTo>
                    <a:lnTo>
                      <a:pt x="975" y="2768"/>
                    </a:lnTo>
                    <a:lnTo>
                      <a:pt x="953" y="2759"/>
                    </a:lnTo>
                    <a:lnTo>
                      <a:pt x="935" y="2742"/>
                    </a:lnTo>
                    <a:lnTo>
                      <a:pt x="922" y="2733"/>
                    </a:lnTo>
                    <a:lnTo>
                      <a:pt x="905" y="2729"/>
                    </a:lnTo>
                    <a:lnTo>
                      <a:pt x="892" y="2733"/>
                    </a:lnTo>
                    <a:lnTo>
                      <a:pt x="892" y="2768"/>
                    </a:lnTo>
                    <a:lnTo>
                      <a:pt x="909" y="2768"/>
                    </a:lnTo>
                    <a:lnTo>
                      <a:pt x="927" y="2772"/>
                    </a:lnTo>
                    <a:lnTo>
                      <a:pt x="935" y="2777"/>
                    </a:lnTo>
                    <a:lnTo>
                      <a:pt x="935" y="2781"/>
                    </a:lnTo>
                    <a:lnTo>
                      <a:pt x="927" y="2790"/>
                    </a:lnTo>
                    <a:lnTo>
                      <a:pt x="905" y="2798"/>
                    </a:lnTo>
                    <a:lnTo>
                      <a:pt x="892" y="2803"/>
                    </a:lnTo>
                    <a:lnTo>
                      <a:pt x="857" y="2811"/>
                    </a:lnTo>
                    <a:lnTo>
                      <a:pt x="809" y="2829"/>
                    </a:lnTo>
                    <a:lnTo>
                      <a:pt x="779" y="2820"/>
                    </a:lnTo>
                    <a:lnTo>
                      <a:pt x="753" y="2820"/>
                    </a:lnTo>
                    <a:lnTo>
                      <a:pt x="731" y="2824"/>
                    </a:lnTo>
                    <a:lnTo>
                      <a:pt x="713" y="2837"/>
                    </a:lnTo>
                    <a:lnTo>
                      <a:pt x="705" y="2851"/>
                    </a:lnTo>
                    <a:lnTo>
                      <a:pt x="696" y="2864"/>
                    </a:lnTo>
                    <a:lnTo>
                      <a:pt x="692" y="2877"/>
                    </a:lnTo>
                    <a:lnTo>
                      <a:pt x="666" y="2907"/>
                    </a:lnTo>
                    <a:lnTo>
                      <a:pt x="657" y="2894"/>
                    </a:lnTo>
                    <a:lnTo>
                      <a:pt x="652" y="2877"/>
                    </a:lnTo>
                    <a:lnTo>
                      <a:pt x="648" y="2868"/>
                    </a:lnTo>
                    <a:lnTo>
                      <a:pt x="644" y="2868"/>
                    </a:lnTo>
                    <a:lnTo>
                      <a:pt x="635" y="2881"/>
                    </a:lnTo>
                    <a:lnTo>
                      <a:pt x="635" y="2916"/>
                    </a:lnTo>
                    <a:lnTo>
                      <a:pt x="635" y="2946"/>
                    </a:lnTo>
                    <a:lnTo>
                      <a:pt x="626" y="2985"/>
                    </a:lnTo>
                    <a:lnTo>
                      <a:pt x="618" y="3007"/>
                    </a:lnTo>
                    <a:lnTo>
                      <a:pt x="605" y="3016"/>
                    </a:lnTo>
                    <a:lnTo>
                      <a:pt x="596" y="3020"/>
                    </a:lnTo>
                    <a:lnTo>
                      <a:pt x="592" y="3020"/>
                    </a:lnTo>
                    <a:lnTo>
                      <a:pt x="583" y="3007"/>
                    </a:lnTo>
                    <a:lnTo>
                      <a:pt x="578" y="3003"/>
                    </a:lnTo>
                    <a:lnTo>
                      <a:pt x="565" y="2985"/>
                    </a:lnTo>
                    <a:lnTo>
                      <a:pt x="539" y="2968"/>
                    </a:lnTo>
                    <a:lnTo>
                      <a:pt x="557" y="2942"/>
                    </a:lnTo>
                    <a:lnTo>
                      <a:pt x="535" y="2933"/>
                    </a:lnTo>
                    <a:lnTo>
                      <a:pt x="522" y="2929"/>
                    </a:lnTo>
                    <a:lnTo>
                      <a:pt x="522" y="2920"/>
                    </a:lnTo>
                    <a:lnTo>
                      <a:pt x="522" y="2911"/>
                    </a:lnTo>
                    <a:lnTo>
                      <a:pt x="539" y="2898"/>
                    </a:lnTo>
                    <a:lnTo>
                      <a:pt x="548" y="2894"/>
                    </a:lnTo>
                    <a:lnTo>
                      <a:pt x="557" y="2872"/>
                    </a:lnTo>
                    <a:lnTo>
                      <a:pt x="557" y="2859"/>
                    </a:lnTo>
                    <a:lnTo>
                      <a:pt x="557" y="2855"/>
                    </a:lnTo>
                    <a:lnTo>
                      <a:pt x="552" y="2851"/>
                    </a:lnTo>
                    <a:lnTo>
                      <a:pt x="535" y="2855"/>
                    </a:lnTo>
                    <a:lnTo>
                      <a:pt x="526" y="2859"/>
                    </a:lnTo>
                    <a:lnTo>
                      <a:pt x="518" y="2859"/>
                    </a:lnTo>
                    <a:lnTo>
                      <a:pt x="513" y="2855"/>
                    </a:lnTo>
                    <a:lnTo>
                      <a:pt x="509" y="2851"/>
                    </a:lnTo>
                    <a:lnTo>
                      <a:pt x="513" y="2837"/>
                    </a:lnTo>
                    <a:lnTo>
                      <a:pt x="526" y="2816"/>
                    </a:lnTo>
                    <a:lnTo>
                      <a:pt x="531" y="2807"/>
                    </a:lnTo>
                    <a:lnTo>
                      <a:pt x="522" y="2807"/>
                    </a:lnTo>
                    <a:lnTo>
                      <a:pt x="504" y="2807"/>
                    </a:lnTo>
                    <a:lnTo>
                      <a:pt x="491" y="2790"/>
                    </a:lnTo>
                    <a:lnTo>
                      <a:pt x="491" y="2781"/>
                    </a:lnTo>
                    <a:lnTo>
                      <a:pt x="474" y="2785"/>
                    </a:lnTo>
                    <a:lnTo>
                      <a:pt x="474" y="2803"/>
                    </a:lnTo>
                    <a:lnTo>
                      <a:pt x="483" y="2820"/>
                    </a:lnTo>
                    <a:lnTo>
                      <a:pt x="500" y="2837"/>
                    </a:lnTo>
                    <a:lnTo>
                      <a:pt x="496" y="2859"/>
                    </a:lnTo>
                    <a:lnTo>
                      <a:pt x="465" y="2859"/>
                    </a:lnTo>
                    <a:lnTo>
                      <a:pt x="491" y="2894"/>
                    </a:lnTo>
                    <a:lnTo>
                      <a:pt x="496" y="2907"/>
                    </a:lnTo>
                    <a:lnTo>
                      <a:pt x="496" y="2920"/>
                    </a:lnTo>
                    <a:lnTo>
                      <a:pt x="496" y="2942"/>
                    </a:lnTo>
                    <a:lnTo>
                      <a:pt x="491" y="2972"/>
                    </a:lnTo>
                    <a:lnTo>
                      <a:pt x="465" y="2981"/>
                    </a:lnTo>
                    <a:lnTo>
                      <a:pt x="452" y="2994"/>
                    </a:lnTo>
                    <a:lnTo>
                      <a:pt x="448" y="2999"/>
                    </a:lnTo>
                    <a:lnTo>
                      <a:pt x="448" y="3007"/>
                    </a:lnTo>
                    <a:lnTo>
                      <a:pt x="448" y="3012"/>
                    </a:lnTo>
                    <a:lnTo>
                      <a:pt x="452" y="3016"/>
                    </a:lnTo>
                    <a:lnTo>
                      <a:pt x="461" y="3020"/>
                    </a:lnTo>
                    <a:lnTo>
                      <a:pt x="483" y="3025"/>
                    </a:lnTo>
                    <a:lnTo>
                      <a:pt x="509" y="3038"/>
                    </a:lnTo>
                    <a:lnTo>
                      <a:pt x="531" y="3046"/>
                    </a:lnTo>
                    <a:lnTo>
                      <a:pt x="552" y="3042"/>
                    </a:lnTo>
                    <a:lnTo>
                      <a:pt x="565" y="3042"/>
                    </a:lnTo>
                    <a:lnTo>
                      <a:pt x="574" y="3046"/>
                    </a:lnTo>
                    <a:lnTo>
                      <a:pt x="578" y="3051"/>
                    </a:lnTo>
                    <a:lnTo>
                      <a:pt x="578" y="3059"/>
                    </a:lnTo>
                    <a:lnTo>
                      <a:pt x="578" y="3068"/>
                    </a:lnTo>
                    <a:lnTo>
                      <a:pt x="574" y="3081"/>
                    </a:lnTo>
                    <a:lnTo>
                      <a:pt x="574" y="3103"/>
                    </a:lnTo>
                    <a:lnTo>
                      <a:pt x="574" y="3120"/>
                    </a:lnTo>
                    <a:lnTo>
                      <a:pt x="570" y="3133"/>
                    </a:lnTo>
                    <a:lnTo>
                      <a:pt x="565" y="3138"/>
                    </a:lnTo>
                    <a:lnTo>
                      <a:pt x="561" y="3133"/>
                    </a:lnTo>
                    <a:lnTo>
                      <a:pt x="557" y="3129"/>
                    </a:lnTo>
                    <a:lnTo>
                      <a:pt x="557" y="3112"/>
                    </a:lnTo>
                    <a:lnTo>
                      <a:pt x="552" y="3107"/>
                    </a:lnTo>
                    <a:lnTo>
                      <a:pt x="548" y="3099"/>
                    </a:lnTo>
                    <a:lnTo>
                      <a:pt x="531" y="3090"/>
                    </a:lnTo>
                    <a:lnTo>
                      <a:pt x="509" y="3086"/>
                    </a:lnTo>
                    <a:lnTo>
                      <a:pt x="487" y="3086"/>
                    </a:lnTo>
                    <a:lnTo>
                      <a:pt x="444" y="3090"/>
                    </a:lnTo>
                    <a:lnTo>
                      <a:pt x="422" y="3094"/>
                    </a:lnTo>
                    <a:lnTo>
                      <a:pt x="409" y="3094"/>
                    </a:lnTo>
                    <a:lnTo>
                      <a:pt x="404" y="3090"/>
                    </a:lnTo>
                    <a:lnTo>
                      <a:pt x="404" y="3081"/>
                    </a:lnTo>
                    <a:lnTo>
                      <a:pt x="426" y="3064"/>
                    </a:lnTo>
                    <a:lnTo>
                      <a:pt x="439" y="3046"/>
                    </a:lnTo>
                    <a:lnTo>
                      <a:pt x="444" y="3029"/>
                    </a:lnTo>
                    <a:lnTo>
                      <a:pt x="435" y="3020"/>
                    </a:lnTo>
                    <a:lnTo>
                      <a:pt x="422" y="3012"/>
                    </a:lnTo>
                    <a:lnTo>
                      <a:pt x="413" y="3012"/>
                    </a:lnTo>
                    <a:lnTo>
                      <a:pt x="404" y="3016"/>
                    </a:lnTo>
                    <a:lnTo>
                      <a:pt x="387" y="3029"/>
                    </a:lnTo>
                    <a:lnTo>
                      <a:pt x="383" y="3038"/>
                    </a:lnTo>
                    <a:lnTo>
                      <a:pt x="370" y="3042"/>
                    </a:lnTo>
                    <a:lnTo>
                      <a:pt x="365" y="3012"/>
                    </a:lnTo>
                    <a:lnTo>
                      <a:pt x="356" y="3012"/>
                    </a:lnTo>
                    <a:lnTo>
                      <a:pt x="352" y="3068"/>
                    </a:lnTo>
                    <a:lnTo>
                      <a:pt x="335" y="3077"/>
                    </a:lnTo>
                    <a:lnTo>
                      <a:pt x="304" y="3059"/>
                    </a:lnTo>
                    <a:lnTo>
                      <a:pt x="322" y="3081"/>
                    </a:lnTo>
                    <a:lnTo>
                      <a:pt x="330" y="3103"/>
                    </a:lnTo>
                    <a:lnTo>
                      <a:pt x="339" y="3120"/>
                    </a:lnTo>
                    <a:lnTo>
                      <a:pt x="343" y="3142"/>
                    </a:lnTo>
                    <a:lnTo>
                      <a:pt x="343" y="3168"/>
                    </a:lnTo>
                    <a:lnTo>
                      <a:pt x="339" y="3181"/>
                    </a:lnTo>
                    <a:lnTo>
                      <a:pt x="352" y="3186"/>
                    </a:lnTo>
                    <a:lnTo>
                      <a:pt x="374" y="3186"/>
                    </a:lnTo>
                    <a:lnTo>
                      <a:pt x="391" y="3186"/>
                    </a:lnTo>
                    <a:lnTo>
                      <a:pt x="426" y="3199"/>
                    </a:lnTo>
                    <a:lnTo>
                      <a:pt x="452" y="3212"/>
                    </a:lnTo>
                    <a:lnTo>
                      <a:pt x="461" y="3220"/>
                    </a:lnTo>
                    <a:lnTo>
                      <a:pt x="470" y="3229"/>
                    </a:lnTo>
                    <a:lnTo>
                      <a:pt x="474" y="3238"/>
                    </a:lnTo>
                    <a:lnTo>
                      <a:pt x="474" y="3251"/>
                    </a:lnTo>
                    <a:lnTo>
                      <a:pt x="474" y="3260"/>
                    </a:lnTo>
                    <a:lnTo>
                      <a:pt x="461" y="3277"/>
                    </a:lnTo>
                    <a:lnTo>
                      <a:pt x="457" y="3281"/>
                    </a:lnTo>
                    <a:lnTo>
                      <a:pt x="444" y="3273"/>
                    </a:lnTo>
                    <a:lnTo>
                      <a:pt x="430" y="3273"/>
                    </a:lnTo>
                    <a:lnTo>
                      <a:pt x="417" y="3286"/>
                    </a:lnTo>
                    <a:lnTo>
                      <a:pt x="417" y="3303"/>
                    </a:lnTo>
                    <a:lnTo>
                      <a:pt x="430" y="3303"/>
                    </a:lnTo>
                    <a:lnTo>
                      <a:pt x="430" y="3329"/>
                    </a:lnTo>
                    <a:lnTo>
                      <a:pt x="470" y="3321"/>
                    </a:lnTo>
                    <a:lnTo>
                      <a:pt x="470" y="3329"/>
                    </a:lnTo>
                    <a:lnTo>
                      <a:pt x="478" y="3338"/>
                    </a:lnTo>
                    <a:lnTo>
                      <a:pt x="496" y="3360"/>
                    </a:lnTo>
                    <a:lnTo>
                      <a:pt x="518" y="3377"/>
                    </a:lnTo>
                    <a:lnTo>
                      <a:pt x="535" y="3403"/>
                    </a:lnTo>
                    <a:lnTo>
                      <a:pt x="548" y="3416"/>
                    </a:lnTo>
                    <a:lnTo>
                      <a:pt x="552" y="3429"/>
                    </a:lnTo>
                    <a:lnTo>
                      <a:pt x="552" y="3442"/>
                    </a:lnTo>
                    <a:lnTo>
                      <a:pt x="552" y="3456"/>
                    </a:lnTo>
                    <a:lnTo>
                      <a:pt x="539" y="3482"/>
                    </a:lnTo>
                    <a:lnTo>
                      <a:pt x="522" y="3503"/>
                    </a:lnTo>
                    <a:lnTo>
                      <a:pt x="500" y="3525"/>
                    </a:lnTo>
                    <a:lnTo>
                      <a:pt x="483" y="3543"/>
                    </a:lnTo>
                    <a:lnTo>
                      <a:pt x="461" y="3556"/>
                    </a:lnTo>
                    <a:lnTo>
                      <a:pt x="444" y="3560"/>
                    </a:lnTo>
                    <a:lnTo>
                      <a:pt x="426" y="3564"/>
                    </a:lnTo>
                    <a:lnTo>
                      <a:pt x="400" y="3577"/>
                    </a:lnTo>
                    <a:lnTo>
                      <a:pt x="365" y="3569"/>
                    </a:lnTo>
                    <a:lnTo>
                      <a:pt x="352" y="3577"/>
                    </a:lnTo>
                    <a:lnTo>
                      <a:pt x="339" y="3582"/>
                    </a:lnTo>
                    <a:lnTo>
                      <a:pt x="317" y="3586"/>
                    </a:lnTo>
                    <a:lnTo>
                      <a:pt x="291" y="3586"/>
                    </a:lnTo>
                    <a:lnTo>
                      <a:pt x="282" y="3569"/>
                    </a:lnTo>
                    <a:lnTo>
                      <a:pt x="265" y="3560"/>
                    </a:lnTo>
                    <a:lnTo>
                      <a:pt x="248" y="3556"/>
                    </a:lnTo>
                    <a:lnTo>
                      <a:pt x="230" y="3556"/>
                    </a:lnTo>
                    <a:lnTo>
                      <a:pt x="195" y="3564"/>
                    </a:lnTo>
                    <a:lnTo>
                      <a:pt x="182" y="3569"/>
                    </a:lnTo>
                    <a:lnTo>
                      <a:pt x="169" y="3586"/>
                    </a:lnTo>
                    <a:lnTo>
                      <a:pt x="161" y="3590"/>
                    </a:lnTo>
                    <a:lnTo>
                      <a:pt x="156" y="3590"/>
                    </a:lnTo>
                    <a:lnTo>
                      <a:pt x="152" y="3586"/>
                    </a:lnTo>
                    <a:lnTo>
                      <a:pt x="152" y="3569"/>
                    </a:lnTo>
                    <a:lnTo>
                      <a:pt x="152" y="3560"/>
                    </a:lnTo>
                    <a:lnTo>
                      <a:pt x="156" y="3543"/>
                    </a:lnTo>
                    <a:lnTo>
                      <a:pt x="156" y="3534"/>
                    </a:lnTo>
                    <a:lnTo>
                      <a:pt x="148" y="3516"/>
                    </a:lnTo>
                    <a:lnTo>
                      <a:pt x="139" y="3508"/>
                    </a:lnTo>
                    <a:lnTo>
                      <a:pt x="134" y="3508"/>
                    </a:lnTo>
                    <a:lnTo>
                      <a:pt x="126" y="3495"/>
                    </a:lnTo>
                    <a:lnTo>
                      <a:pt x="121" y="3482"/>
                    </a:lnTo>
                    <a:lnTo>
                      <a:pt x="126" y="3477"/>
                    </a:lnTo>
                    <a:lnTo>
                      <a:pt x="139" y="3473"/>
                    </a:lnTo>
                    <a:lnTo>
                      <a:pt x="152" y="3473"/>
                    </a:lnTo>
                    <a:lnTo>
                      <a:pt x="169" y="3477"/>
                    </a:lnTo>
                    <a:lnTo>
                      <a:pt x="187" y="3486"/>
                    </a:lnTo>
                    <a:lnTo>
                      <a:pt x="191" y="3503"/>
                    </a:lnTo>
                    <a:lnTo>
                      <a:pt x="200" y="3516"/>
                    </a:lnTo>
                    <a:lnTo>
                      <a:pt x="204" y="3516"/>
                    </a:lnTo>
                    <a:lnTo>
                      <a:pt x="213" y="3516"/>
                    </a:lnTo>
                    <a:lnTo>
                      <a:pt x="222" y="3508"/>
                    </a:lnTo>
                    <a:lnTo>
                      <a:pt x="226" y="3503"/>
                    </a:lnTo>
                    <a:lnTo>
                      <a:pt x="204" y="3495"/>
                    </a:lnTo>
                    <a:lnTo>
                      <a:pt x="217" y="3469"/>
                    </a:lnTo>
                    <a:lnTo>
                      <a:pt x="217" y="3456"/>
                    </a:lnTo>
                    <a:lnTo>
                      <a:pt x="213" y="3451"/>
                    </a:lnTo>
                    <a:lnTo>
                      <a:pt x="208" y="3451"/>
                    </a:lnTo>
                    <a:lnTo>
                      <a:pt x="200" y="3447"/>
                    </a:lnTo>
                    <a:lnTo>
                      <a:pt x="191" y="3447"/>
                    </a:lnTo>
                    <a:lnTo>
                      <a:pt x="174" y="3434"/>
                    </a:lnTo>
                    <a:lnTo>
                      <a:pt x="165" y="3412"/>
                    </a:lnTo>
                    <a:lnTo>
                      <a:pt x="148" y="3434"/>
                    </a:lnTo>
                    <a:lnTo>
                      <a:pt x="130" y="3421"/>
                    </a:lnTo>
                    <a:lnTo>
                      <a:pt x="113" y="3412"/>
                    </a:lnTo>
                    <a:lnTo>
                      <a:pt x="91" y="3403"/>
                    </a:lnTo>
                    <a:lnTo>
                      <a:pt x="108" y="3368"/>
                    </a:lnTo>
                    <a:lnTo>
                      <a:pt x="113" y="3351"/>
                    </a:lnTo>
                    <a:lnTo>
                      <a:pt x="95" y="3355"/>
                    </a:lnTo>
                    <a:lnTo>
                      <a:pt x="87" y="3342"/>
                    </a:lnTo>
                    <a:lnTo>
                      <a:pt x="60" y="3321"/>
                    </a:lnTo>
                    <a:lnTo>
                      <a:pt x="47" y="3312"/>
                    </a:lnTo>
                    <a:lnTo>
                      <a:pt x="47" y="3303"/>
                    </a:lnTo>
                    <a:lnTo>
                      <a:pt x="47" y="3294"/>
                    </a:lnTo>
                    <a:lnTo>
                      <a:pt x="56" y="3294"/>
                    </a:lnTo>
                    <a:lnTo>
                      <a:pt x="69" y="3290"/>
                    </a:lnTo>
                    <a:lnTo>
                      <a:pt x="82" y="3286"/>
                    </a:lnTo>
                    <a:lnTo>
                      <a:pt x="95" y="3286"/>
                    </a:lnTo>
                    <a:lnTo>
                      <a:pt x="100" y="3277"/>
                    </a:lnTo>
                    <a:lnTo>
                      <a:pt x="108" y="3268"/>
                    </a:lnTo>
                    <a:lnTo>
                      <a:pt x="82" y="3273"/>
                    </a:lnTo>
                    <a:lnTo>
                      <a:pt x="65" y="3268"/>
                    </a:lnTo>
                    <a:lnTo>
                      <a:pt x="56" y="3264"/>
                    </a:lnTo>
                    <a:lnTo>
                      <a:pt x="52" y="3260"/>
                    </a:lnTo>
                    <a:lnTo>
                      <a:pt x="47" y="3251"/>
                    </a:lnTo>
                    <a:lnTo>
                      <a:pt x="47" y="3242"/>
                    </a:lnTo>
                    <a:lnTo>
                      <a:pt x="52" y="3238"/>
                    </a:lnTo>
                    <a:lnTo>
                      <a:pt x="56" y="3220"/>
                    </a:lnTo>
                    <a:lnTo>
                      <a:pt x="52" y="3207"/>
                    </a:lnTo>
                    <a:lnTo>
                      <a:pt x="47" y="3207"/>
                    </a:lnTo>
                    <a:lnTo>
                      <a:pt x="43" y="3203"/>
                    </a:lnTo>
                    <a:lnTo>
                      <a:pt x="30" y="3194"/>
                    </a:lnTo>
                    <a:lnTo>
                      <a:pt x="21" y="3181"/>
                    </a:lnTo>
                    <a:lnTo>
                      <a:pt x="8" y="3164"/>
                    </a:lnTo>
                    <a:lnTo>
                      <a:pt x="4" y="3147"/>
                    </a:lnTo>
                    <a:lnTo>
                      <a:pt x="0" y="3129"/>
                    </a:lnTo>
                    <a:lnTo>
                      <a:pt x="0" y="3112"/>
                    </a:lnTo>
                    <a:lnTo>
                      <a:pt x="4" y="3094"/>
                    </a:lnTo>
                    <a:lnTo>
                      <a:pt x="13" y="3077"/>
                    </a:lnTo>
                    <a:lnTo>
                      <a:pt x="21" y="3064"/>
                    </a:lnTo>
                    <a:lnTo>
                      <a:pt x="26" y="3051"/>
                    </a:lnTo>
                    <a:lnTo>
                      <a:pt x="26" y="3038"/>
                    </a:lnTo>
                    <a:lnTo>
                      <a:pt x="26" y="3029"/>
                    </a:lnTo>
                    <a:lnTo>
                      <a:pt x="21" y="3012"/>
                    </a:lnTo>
                    <a:lnTo>
                      <a:pt x="17" y="2994"/>
                    </a:lnTo>
                    <a:lnTo>
                      <a:pt x="17" y="2981"/>
                    </a:lnTo>
                    <a:lnTo>
                      <a:pt x="17" y="2964"/>
                    </a:lnTo>
                    <a:lnTo>
                      <a:pt x="21" y="2946"/>
                    </a:lnTo>
                    <a:lnTo>
                      <a:pt x="47" y="2942"/>
                    </a:lnTo>
                    <a:lnTo>
                      <a:pt x="56" y="2942"/>
                    </a:lnTo>
                    <a:lnTo>
                      <a:pt x="65" y="2938"/>
                    </a:lnTo>
                    <a:lnTo>
                      <a:pt x="74" y="2929"/>
                    </a:lnTo>
                    <a:lnTo>
                      <a:pt x="78" y="2907"/>
                    </a:lnTo>
                    <a:lnTo>
                      <a:pt x="82" y="2885"/>
                    </a:lnTo>
                    <a:lnTo>
                      <a:pt x="78" y="2846"/>
                    </a:lnTo>
                    <a:lnTo>
                      <a:pt x="78" y="2824"/>
                    </a:lnTo>
                    <a:lnTo>
                      <a:pt x="100" y="2820"/>
                    </a:lnTo>
                    <a:lnTo>
                      <a:pt x="134" y="2820"/>
                    </a:lnTo>
                    <a:lnTo>
                      <a:pt x="165" y="2820"/>
                    </a:lnTo>
                    <a:lnTo>
                      <a:pt x="174" y="2807"/>
                    </a:lnTo>
                    <a:lnTo>
                      <a:pt x="178" y="2781"/>
                    </a:lnTo>
                    <a:lnTo>
                      <a:pt x="182" y="2737"/>
                    </a:lnTo>
                    <a:lnTo>
                      <a:pt x="143" y="2737"/>
                    </a:lnTo>
                    <a:lnTo>
                      <a:pt x="134" y="2746"/>
                    </a:lnTo>
                    <a:lnTo>
                      <a:pt x="126" y="2750"/>
                    </a:lnTo>
                    <a:lnTo>
                      <a:pt x="117" y="2750"/>
                    </a:lnTo>
                    <a:lnTo>
                      <a:pt x="113" y="2750"/>
                    </a:lnTo>
                    <a:lnTo>
                      <a:pt x="104" y="2742"/>
                    </a:lnTo>
                    <a:lnTo>
                      <a:pt x="104" y="2737"/>
                    </a:lnTo>
                    <a:lnTo>
                      <a:pt x="95" y="2711"/>
                    </a:lnTo>
                    <a:lnTo>
                      <a:pt x="87" y="2698"/>
                    </a:lnTo>
                    <a:lnTo>
                      <a:pt x="82" y="2698"/>
                    </a:lnTo>
                    <a:lnTo>
                      <a:pt x="82" y="2703"/>
                    </a:lnTo>
                    <a:lnTo>
                      <a:pt x="69" y="2620"/>
                    </a:lnTo>
                    <a:lnTo>
                      <a:pt x="82" y="2602"/>
                    </a:lnTo>
                    <a:lnTo>
                      <a:pt x="100" y="2615"/>
                    </a:lnTo>
                    <a:lnTo>
                      <a:pt x="121" y="2620"/>
                    </a:lnTo>
                    <a:lnTo>
                      <a:pt x="139" y="2620"/>
                    </a:lnTo>
                    <a:lnTo>
                      <a:pt x="156" y="2611"/>
                    </a:lnTo>
                    <a:lnTo>
                      <a:pt x="182" y="2594"/>
                    </a:lnTo>
                    <a:lnTo>
                      <a:pt x="191" y="2585"/>
                    </a:lnTo>
                    <a:lnTo>
                      <a:pt x="230" y="2459"/>
                    </a:lnTo>
                    <a:lnTo>
                      <a:pt x="326" y="2459"/>
                    </a:lnTo>
                    <a:lnTo>
                      <a:pt x="500" y="2454"/>
                    </a:lnTo>
                    <a:lnTo>
                      <a:pt x="474" y="2315"/>
                    </a:lnTo>
                    <a:lnTo>
                      <a:pt x="470" y="2293"/>
                    </a:lnTo>
                    <a:lnTo>
                      <a:pt x="474" y="2276"/>
                    </a:lnTo>
                    <a:lnTo>
                      <a:pt x="487" y="2267"/>
                    </a:lnTo>
                    <a:lnTo>
                      <a:pt x="496" y="2259"/>
                    </a:lnTo>
                    <a:lnTo>
                      <a:pt x="518" y="2254"/>
                    </a:lnTo>
                    <a:lnTo>
                      <a:pt x="526" y="2259"/>
                    </a:lnTo>
                    <a:lnTo>
                      <a:pt x="548" y="2272"/>
                    </a:lnTo>
                    <a:lnTo>
                      <a:pt x="565" y="2276"/>
                    </a:lnTo>
                    <a:lnTo>
                      <a:pt x="583" y="2276"/>
                    </a:lnTo>
                    <a:lnTo>
                      <a:pt x="592" y="2276"/>
                    </a:lnTo>
                    <a:lnTo>
                      <a:pt x="609" y="2263"/>
                    </a:lnTo>
                    <a:lnTo>
                      <a:pt x="613" y="2259"/>
                    </a:lnTo>
                    <a:lnTo>
                      <a:pt x="648" y="2250"/>
                    </a:lnTo>
                    <a:lnTo>
                      <a:pt x="718" y="2206"/>
                    </a:lnTo>
                    <a:lnTo>
                      <a:pt x="744" y="2211"/>
                    </a:lnTo>
                    <a:lnTo>
                      <a:pt x="757" y="2206"/>
                    </a:lnTo>
                    <a:lnTo>
                      <a:pt x="770" y="2202"/>
                    </a:lnTo>
                    <a:lnTo>
                      <a:pt x="774" y="2198"/>
                    </a:lnTo>
                    <a:lnTo>
                      <a:pt x="774" y="2185"/>
                    </a:lnTo>
                    <a:lnTo>
                      <a:pt x="770" y="2176"/>
                    </a:lnTo>
                    <a:lnTo>
                      <a:pt x="757" y="2158"/>
                    </a:lnTo>
                    <a:lnTo>
                      <a:pt x="748" y="2141"/>
                    </a:lnTo>
                    <a:lnTo>
                      <a:pt x="740" y="2124"/>
                    </a:lnTo>
                    <a:lnTo>
                      <a:pt x="740" y="2106"/>
                    </a:lnTo>
                    <a:lnTo>
                      <a:pt x="740" y="2076"/>
                    </a:lnTo>
                    <a:lnTo>
                      <a:pt x="744" y="2045"/>
                    </a:lnTo>
                    <a:lnTo>
                      <a:pt x="757" y="2024"/>
                    </a:lnTo>
                    <a:lnTo>
                      <a:pt x="770" y="2002"/>
                    </a:lnTo>
                    <a:lnTo>
                      <a:pt x="783" y="1984"/>
                    </a:lnTo>
                    <a:lnTo>
                      <a:pt x="979" y="1950"/>
                    </a:lnTo>
                    <a:lnTo>
                      <a:pt x="979" y="1884"/>
                    </a:lnTo>
                    <a:lnTo>
                      <a:pt x="1110" y="1823"/>
                    </a:lnTo>
                    <a:lnTo>
                      <a:pt x="1201" y="1693"/>
                    </a:lnTo>
                    <a:lnTo>
                      <a:pt x="1201" y="1684"/>
                    </a:lnTo>
                    <a:lnTo>
                      <a:pt x="1192" y="1632"/>
                    </a:lnTo>
                    <a:lnTo>
                      <a:pt x="1184" y="1584"/>
                    </a:lnTo>
                    <a:lnTo>
                      <a:pt x="1179" y="1540"/>
                    </a:lnTo>
                    <a:lnTo>
                      <a:pt x="1184" y="1497"/>
                    </a:lnTo>
                    <a:lnTo>
                      <a:pt x="1188" y="1462"/>
                    </a:lnTo>
                    <a:lnTo>
                      <a:pt x="1192" y="1427"/>
                    </a:lnTo>
                    <a:lnTo>
                      <a:pt x="1205" y="1401"/>
                    </a:lnTo>
                    <a:lnTo>
                      <a:pt x="1214" y="1375"/>
                    </a:lnTo>
                    <a:lnTo>
                      <a:pt x="1240" y="1331"/>
                    </a:lnTo>
                    <a:lnTo>
                      <a:pt x="1262" y="1305"/>
                    </a:lnTo>
                    <a:lnTo>
                      <a:pt x="1284" y="1284"/>
                    </a:lnTo>
                    <a:lnTo>
                      <a:pt x="1345" y="1257"/>
                    </a:lnTo>
                    <a:lnTo>
                      <a:pt x="1353" y="1249"/>
                    </a:lnTo>
                    <a:lnTo>
                      <a:pt x="1366" y="1166"/>
                    </a:lnTo>
                    <a:lnTo>
                      <a:pt x="1388" y="1166"/>
                    </a:lnTo>
                    <a:lnTo>
                      <a:pt x="1410" y="1166"/>
                    </a:lnTo>
                    <a:lnTo>
                      <a:pt x="1427" y="1162"/>
                    </a:lnTo>
                    <a:lnTo>
                      <a:pt x="1445" y="1157"/>
                    </a:lnTo>
                    <a:lnTo>
                      <a:pt x="1466" y="1140"/>
                    </a:lnTo>
                    <a:lnTo>
                      <a:pt x="1480" y="1123"/>
                    </a:lnTo>
                    <a:lnTo>
                      <a:pt x="1488" y="1105"/>
                    </a:lnTo>
                    <a:lnTo>
                      <a:pt x="1493" y="1088"/>
                    </a:lnTo>
                    <a:lnTo>
                      <a:pt x="1493" y="1070"/>
                    </a:lnTo>
                    <a:lnTo>
                      <a:pt x="1506" y="1066"/>
                    </a:lnTo>
                    <a:lnTo>
                      <a:pt x="1519" y="1062"/>
                    </a:lnTo>
                    <a:lnTo>
                      <a:pt x="1527" y="1053"/>
                    </a:lnTo>
                    <a:lnTo>
                      <a:pt x="1532" y="1040"/>
                    </a:lnTo>
                    <a:lnTo>
                      <a:pt x="1536" y="1027"/>
                    </a:lnTo>
                    <a:lnTo>
                      <a:pt x="1532" y="1005"/>
                    </a:lnTo>
                    <a:lnTo>
                      <a:pt x="1527" y="983"/>
                    </a:lnTo>
                    <a:lnTo>
                      <a:pt x="1519" y="957"/>
                    </a:lnTo>
                    <a:lnTo>
                      <a:pt x="1510" y="931"/>
                    </a:lnTo>
                    <a:lnTo>
                      <a:pt x="1510" y="909"/>
                    </a:lnTo>
                    <a:lnTo>
                      <a:pt x="1514" y="892"/>
                    </a:lnTo>
                    <a:lnTo>
                      <a:pt x="1523" y="879"/>
                    </a:lnTo>
                    <a:lnTo>
                      <a:pt x="1540" y="861"/>
                    </a:lnTo>
                    <a:lnTo>
                      <a:pt x="1558" y="848"/>
                    </a:lnTo>
                    <a:lnTo>
                      <a:pt x="1606" y="822"/>
                    </a:lnTo>
                    <a:lnTo>
                      <a:pt x="1628" y="809"/>
                    </a:lnTo>
                    <a:lnTo>
                      <a:pt x="1632" y="792"/>
                    </a:lnTo>
                    <a:lnTo>
                      <a:pt x="1632" y="774"/>
                    </a:lnTo>
                    <a:lnTo>
                      <a:pt x="1628" y="761"/>
                    </a:lnTo>
                    <a:lnTo>
                      <a:pt x="1614" y="748"/>
                    </a:lnTo>
                    <a:lnTo>
                      <a:pt x="1606" y="735"/>
                    </a:lnTo>
                    <a:lnTo>
                      <a:pt x="1597" y="726"/>
                    </a:lnTo>
                    <a:lnTo>
                      <a:pt x="1588" y="692"/>
                    </a:lnTo>
                    <a:lnTo>
                      <a:pt x="1575" y="679"/>
                    </a:lnTo>
                    <a:lnTo>
                      <a:pt x="1558" y="661"/>
                    </a:lnTo>
                    <a:lnTo>
                      <a:pt x="1549" y="644"/>
                    </a:lnTo>
                    <a:lnTo>
                      <a:pt x="1540" y="626"/>
                    </a:lnTo>
                    <a:lnTo>
                      <a:pt x="1536" y="609"/>
                    </a:lnTo>
                    <a:lnTo>
                      <a:pt x="1536" y="596"/>
                    </a:lnTo>
                    <a:lnTo>
                      <a:pt x="1540" y="583"/>
                    </a:lnTo>
                    <a:lnTo>
                      <a:pt x="1554" y="557"/>
                    </a:lnTo>
                    <a:lnTo>
                      <a:pt x="1571" y="531"/>
                    </a:lnTo>
                    <a:lnTo>
                      <a:pt x="1588" y="517"/>
                    </a:lnTo>
                    <a:lnTo>
                      <a:pt x="1610" y="500"/>
                    </a:lnTo>
                    <a:lnTo>
                      <a:pt x="1628" y="491"/>
                    </a:lnTo>
                    <a:lnTo>
                      <a:pt x="1667" y="470"/>
                    </a:lnTo>
                    <a:lnTo>
                      <a:pt x="1684" y="452"/>
                    </a:lnTo>
                    <a:lnTo>
                      <a:pt x="1697" y="435"/>
                    </a:lnTo>
                    <a:lnTo>
                      <a:pt x="1702" y="417"/>
                    </a:lnTo>
                    <a:lnTo>
                      <a:pt x="1702" y="404"/>
                    </a:lnTo>
                    <a:lnTo>
                      <a:pt x="1697" y="396"/>
                    </a:lnTo>
                    <a:lnTo>
                      <a:pt x="1684" y="374"/>
                    </a:lnTo>
                    <a:lnTo>
                      <a:pt x="1680" y="352"/>
                    </a:lnTo>
                    <a:lnTo>
                      <a:pt x="1675" y="330"/>
                    </a:lnTo>
                    <a:lnTo>
                      <a:pt x="1680" y="304"/>
                    </a:lnTo>
                    <a:lnTo>
                      <a:pt x="1688" y="265"/>
                    </a:lnTo>
                    <a:lnTo>
                      <a:pt x="1697" y="235"/>
                    </a:lnTo>
                    <a:lnTo>
                      <a:pt x="1710" y="222"/>
                    </a:lnTo>
                    <a:lnTo>
                      <a:pt x="1723" y="213"/>
                    </a:lnTo>
                    <a:lnTo>
                      <a:pt x="1736" y="213"/>
                    </a:lnTo>
                    <a:lnTo>
                      <a:pt x="1749" y="208"/>
                    </a:lnTo>
                    <a:lnTo>
                      <a:pt x="1771" y="204"/>
                    </a:lnTo>
                    <a:lnTo>
                      <a:pt x="1793" y="204"/>
                    </a:lnTo>
                    <a:lnTo>
                      <a:pt x="1815" y="208"/>
                    </a:lnTo>
                    <a:lnTo>
                      <a:pt x="1832" y="239"/>
                    </a:lnTo>
                    <a:lnTo>
                      <a:pt x="1867" y="204"/>
                    </a:lnTo>
                    <a:lnTo>
                      <a:pt x="1993" y="269"/>
                    </a:lnTo>
                    <a:lnTo>
                      <a:pt x="2015" y="278"/>
                    </a:lnTo>
                    <a:lnTo>
                      <a:pt x="2032" y="291"/>
                    </a:lnTo>
                    <a:lnTo>
                      <a:pt x="2037" y="322"/>
                    </a:lnTo>
                    <a:lnTo>
                      <a:pt x="2045" y="348"/>
                    </a:lnTo>
                    <a:lnTo>
                      <a:pt x="2054" y="365"/>
                    </a:lnTo>
                    <a:lnTo>
                      <a:pt x="2067" y="383"/>
                    </a:lnTo>
                    <a:lnTo>
                      <a:pt x="2085" y="404"/>
                    </a:lnTo>
                    <a:lnTo>
                      <a:pt x="2093" y="409"/>
                    </a:lnTo>
                    <a:lnTo>
                      <a:pt x="2146" y="417"/>
                    </a:lnTo>
                    <a:lnTo>
                      <a:pt x="2163" y="417"/>
                    </a:lnTo>
                    <a:lnTo>
                      <a:pt x="2180" y="413"/>
                    </a:lnTo>
                    <a:lnTo>
                      <a:pt x="2193" y="409"/>
                    </a:lnTo>
                    <a:lnTo>
                      <a:pt x="2202" y="400"/>
                    </a:lnTo>
                    <a:lnTo>
                      <a:pt x="2215" y="383"/>
                    </a:lnTo>
                    <a:lnTo>
                      <a:pt x="2224" y="365"/>
                    </a:lnTo>
                    <a:lnTo>
                      <a:pt x="2224" y="352"/>
                    </a:lnTo>
                    <a:lnTo>
                      <a:pt x="2220" y="335"/>
                    </a:lnTo>
                    <a:lnTo>
                      <a:pt x="2215" y="248"/>
                    </a:lnTo>
                    <a:lnTo>
                      <a:pt x="2224" y="239"/>
                    </a:lnTo>
                    <a:lnTo>
                      <a:pt x="2228" y="230"/>
                    </a:lnTo>
                    <a:lnTo>
                      <a:pt x="2233" y="222"/>
                    </a:lnTo>
                    <a:lnTo>
                      <a:pt x="2233" y="213"/>
                    </a:lnTo>
                    <a:lnTo>
                      <a:pt x="2224" y="200"/>
                    </a:lnTo>
                    <a:lnTo>
                      <a:pt x="2206" y="187"/>
                    </a:lnTo>
                    <a:lnTo>
                      <a:pt x="2176" y="174"/>
                    </a:lnTo>
                    <a:lnTo>
                      <a:pt x="2146" y="161"/>
                    </a:lnTo>
                    <a:lnTo>
                      <a:pt x="2132" y="152"/>
                    </a:lnTo>
                    <a:lnTo>
                      <a:pt x="2128" y="143"/>
                    </a:lnTo>
                    <a:lnTo>
                      <a:pt x="2128" y="139"/>
                    </a:lnTo>
                    <a:lnTo>
                      <a:pt x="2141" y="126"/>
                    </a:lnTo>
                    <a:lnTo>
                      <a:pt x="2159" y="117"/>
                    </a:lnTo>
                    <a:lnTo>
                      <a:pt x="2180" y="104"/>
                    </a:lnTo>
                    <a:lnTo>
                      <a:pt x="2233" y="87"/>
                    </a:lnTo>
                    <a:lnTo>
                      <a:pt x="2276" y="69"/>
                    </a:lnTo>
                    <a:lnTo>
                      <a:pt x="2294" y="56"/>
                    </a:lnTo>
                    <a:lnTo>
                      <a:pt x="2298" y="47"/>
                    </a:lnTo>
                    <a:lnTo>
                      <a:pt x="2302" y="34"/>
                    </a:lnTo>
                    <a:lnTo>
                      <a:pt x="2307" y="21"/>
                    </a:lnTo>
                    <a:lnTo>
                      <a:pt x="2311" y="13"/>
                    </a:lnTo>
                    <a:lnTo>
                      <a:pt x="2320" y="8"/>
                    </a:lnTo>
                    <a:lnTo>
                      <a:pt x="2341" y="0"/>
                    </a:lnTo>
                    <a:lnTo>
                      <a:pt x="2363" y="0"/>
                    </a:lnTo>
                    <a:lnTo>
                      <a:pt x="2389" y="4"/>
                    </a:lnTo>
                    <a:lnTo>
                      <a:pt x="2411" y="8"/>
                    </a:lnTo>
                    <a:lnTo>
                      <a:pt x="2428" y="17"/>
                    </a:lnTo>
                    <a:lnTo>
                      <a:pt x="2437" y="26"/>
                    </a:lnTo>
                    <a:lnTo>
                      <a:pt x="2481" y="82"/>
                    </a:lnTo>
                    <a:lnTo>
                      <a:pt x="2529" y="95"/>
                    </a:lnTo>
                    <a:lnTo>
                      <a:pt x="2559" y="100"/>
                    </a:lnTo>
                    <a:lnTo>
                      <a:pt x="2568" y="104"/>
                    </a:lnTo>
                    <a:lnTo>
                      <a:pt x="2572" y="108"/>
                    </a:lnTo>
                    <a:lnTo>
                      <a:pt x="2581" y="117"/>
                    </a:lnTo>
                    <a:lnTo>
                      <a:pt x="2598" y="126"/>
                    </a:lnTo>
                    <a:lnTo>
                      <a:pt x="2633" y="113"/>
                    </a:lnTo>
                    <a:lnTo>
                      <a:pt x="2663" y="108"/>
                    </a:lnTo>
                    <a:lnTo>
                      <a:pt x="2681" y="108"/>
                    </a:lnTo>
                    <a:lnTo>
                      <a:pt x="2694" y="108"/>
                    </a:lnTo>
                    <a:lnTo>
                      <a:pt x="2716" y="113"/>
                    </a:lnTo>
                    <a:lnTo>
                      <a:pt x="2729" y="113"/>
                    </a:lnTo>
                    <a:lnTo>
                      <a:pt x="2733" y="108"/>
                    </a:lnTo>
                    <a:lnTo>
                      <a:pt x="2737" y="95"/>
                    </a:lnTo>
                    <a:lnTo>
                      <a:pt x="2742" y="82"/>
                    </a:lnTo>
                    <a:lnTo>
                      <a:pt x="2759" y="60"/>
                    </a:lnTo>
                    <a:lnTo>
                      <a:pt x="2772" y="43"/>
                    </a:lnTo>
                    <a:lnTo>
                      <a:pt x="2781" y="39"/>
                    </a:lnTo>
                    <a:lnTo>
                      <a:pt x="2816" y="39"/>
                    </a:lnTo>
                    <a:lnTo>
                      <a:pt x="2838" y="47"/>
                    </a:lnTo>
                    <a:lnTo>
                      <a:pt x="2855" y="56"/>
                    </a:lnTo>
                    <a:lnTo>
                      <a:pt x="2868" y="69"/>
                    </a:lnTo>
                    <a:lnTo>
                      <a:pt x="2872" y="87"/>
                    </a:lnTo>
                    <a:lnTo>
                      <a:pt x="2877" y="100"/>
                    </a:lnTo>
                    <a:lnTo>
                      <a:pt x="2881" y="108"/>
                    </a:lnTo>
                    <a:lnTo>
                      <a:pt x="2864" y="148"/>
                    </a:lnTo>
                    <a:lnTo>
                      <a:pt x="2864" y="161"/>
                    </a:lnTo>
                    <a:lnTo>
                      <a:pt x="2864" y="169"/>
                    </a:lnTo>
                    <a:lnTo>
                      <a:pt x="2868" y="174"/>
                    </a:lnTo>
                    <a:lnTo>
                      <a:pt x="2872" y="174"/>
                    </a:lnTo>
                    <a:lnTo>
                      <a:pt x="2890" y="165"/>
                    </a:lnTo>
                    <a:lnTo>
                      <a:pt x="2925" y="134"/>
                    </a:lnTo>
                    <a:lnTo>
                      <a:pt x="2942" y="117"/>
                    </a:lnTo>
                    <a:lnTo>
                      <a:pt x="2981" y="130"/>
                    </a:lnTo>
                    <a:lnTo>
                      <a:pt x="3012" y="134"/>
                    </a:lnTo>
                    <a:lnTo>
                      <a:pt x="3033" y="139"/>
                    </a:lnTo>
                    <a:lnTo>
                      <a:pt x="3051" y="134"/>
                    </a:lnTo>
                    <a:lnTo>
                      <a:pt x="3064" y="126"/>
                    </a:lnTo>
                    <a:lnTo>
                      <a:pt x="3081" y="113"/>
                    </a:lnTo>
                    <a:lnTo>
                      <a:pt x="3103" y="100"/>
                    </a:lnTo>
                    <a:lnTo>
                      <a:pt x="3129" y="82"/>
                    </a:lnTo>
                    <a:lnTo>
                      <a:pt x="3160" y="69"/>
                    </a:lnTo>
                    <a:lnTo>
                      <a:pt x="3186" y="65"/>
                    </a:lnTo>
                    <a:lnTo>
                      <a:pt x="3208" y="65"/>
                    </a:lnTo>
                    <a:lnTo>
                      <a:pt x="3229" y="74"/>
                    </a:lnTo>
                    <a:lnTo>
                      <a:pt x="3242" y="82"/>
                    </a:lnTo>
                    <a:lnTo>
                      <a:pt x="3251" y="95"/>
                    </a:lnTo>
                    <a:lnTo>
                      <a:pt x="3260" y="104"/>
                    </a:lnTo>
                    <a:lnTo>
                      <a:pt x="3269" y="108"/>
                    </a:lnTo>
                    <a:lnTo>
                      <a:pt x="3295" y="121"/>
                    </a:lnTo>
                    <a:lnTo>
                      <a:pt x="3303" y="130"/>
                    </a:lnTo>
                    <a:lnTo>
                      <a:pt x="3312" y="139"/>
                    </a:lnTo>
                    <a:lnTo>
                      <a:pt x="3316" y="148"/>
                    </a:lnTo>
                    <a:lnTo>
                      <a:pt x="3308" y="156"/>
                    </a:lnTo>
                    <a:lnTo>
                      <a:pt x="3299" y="165"/>
                    </a:lnTo>
                    <a:lnTo>
                      <a:pt x="3295" y="174"/>
                    </a:lnTo>
                    <a:lnTo>
                      <a:pt x="3290" y="195"/>
                    </a:lnTo>
                    <a:lnTo>
                      <a:pt x="3290" y="217"/>
                    </a:lnTo>
                    <a:lnTo>
                      <a:pt x="3295" y="230"/>
                    </a:lnTo>
                    <a:lnTo>
                      <a:pt x="3299" y="243"/>
                    </a:lnTo>
                    <a:lnTo>
                      <a:pt x="3295" y="252"/>
                    </a:lnTo>
                    <a:lnTo>
                      <a:pt x="3290" y="265"/>
                    </a:lnTo>
                    <a:lnTo>
                      <a:pt x="3273" y="282"/>
                    </a:lnTo>
                    <a:lnTo>
                      <a:pt x="3247" y="296"/>
                    </a:lnTo>
                    <a:lnTo>
                      <a:pt x="3221" y="309"/>
                    </a:lnTo>
                    <a:lnTo>
                      <a:pt x="3199" y="317"/>
                    </a:lnTo>
                    <a:lnTo>
                      <a:pt x="3173" y="326"/>
                    </a:lnTo>
                    <a:lnTo>
                      <a:pt x="3134" y="356"/>
                    </a:lnTo>
                    <a:lnTo>
                      <a:pt x="3112" y="378"/>
                    </a:lnTo>
                    <a:lnTo>
                      <a:pt x="3099" y="400"/>
                    </a:lnTo>
                    <a:lnTo>
                      <a:pt x="3099" y="417"/>
                    </a:lnTo>
                    <a:lnTo>
                      <a:pt x="3103" y="430"/>
                    </a:lnTo>
                    <a:lnTo>
                      <a:pt x="3107" y="439"/>
                    </a:lnTo>
                    <a:lnTo>
                      <a:pt x="3116" y="448"/>
                    </a:lnTo>
                    <a:lnTo>
                      <a:pt x="3077" y="483"/>
                    </a:lnTo>
                    <a:lnTo>
                      <a:pt x="3073" y="491"/>
                    </a:lnTo>
                    <a:lnTo>
                      <a:pt x="3064" y="517"/>
                    </a:lnTo>
                    <a:lnTo>
                      <a:pt x="3055" y="531"/>
                    </a:lnTo>
                    <a:lnTo>
                      <a:pt x="3042" y="544"/>
                    </a:lnTo>
                    <a:lnTo>
                      <a:pt x="3029" y="552"/>
                    </a:lnTo>
                    <a:lnTo>
                      <a:pt x="3012" y="561"/>
                    </a:lnTo>
                    <a:lnTo>
                      <a:pt x="2994" y="565"/>
                    </a:lnTo>
                    <a:lnTo>
                      <a:pt x="2986" y="574"/>
                    </a:lnTo>
                    <a:lnTo>
                      <a:pt x="2981" y="578"/>
                    </a:lnTo>
                    <a:lnTo>
                      <a:pt x="2977" y="587"/>
                    </a:lnTo>
                    <a:lnTo>
                      <a:pt x="2986" y="600"/>
                    </a:lnTo>
                    <a:lnTo>
                      <a:pt x="2994" y="605"/>
                    </a:lnTo>
                    <a:lnTo>
                      <a:pt x="3012" y="613"/>
                    </a:lnTo>
                    <a:lnTo>
                      <a:pt x="3038" y="626"/>
                    </a:lnTo>
                    <a:lnTo>
                      <a:pt x="3064" y="648"/>
                    </a:lnTo>
                    <a:lnTo>
                      <a:pt x="3090" y="674"/>
                    </a:lnTo>
                    <a:lnTo>
                      <a:pt x="3103" y="683"/>
                    </a:lnTo>
                    <a:lnTo>
                      <a:pt x="3121" y="692"/>
                    </a:lnTo>
                    <a:lnTo>
                      <a:pt x="3134" y="692"/>
                    </a:lnTo>
                    <a:lnTo>
                      <a:pt x="3151" y="692"/>
                    </a:lnTo>
                    <a:lnTo>
                      <a:pt x="3177" y="687"/>
                    </a:lnTo>
                    <a:lnTo>
                      <a:pt x="3190" y="683"/>
                    </a:lnTo>
                    <a:lnTo>
                      <a:pt x="3212" y="670"/>
                    </a:lnTo>
                    <a:lnTo>
                      <a:pt x="3238" y="661"/>
                    </a:lnTo>
                    <a:lnTo>
                      <a:pt x="3273" y="652"/>
                    </a:lnTo>
                    <a:lnTo>
                      <a:pt x="3299" y="652"/>
                    </a:lnTo>
                    <a:lnTo>
                      <a:pt x="3308" y="657"/>
                    </a:lnTo>
                    <a:lnTo>
                      <a:pt x="3316" y="644"/>
                    </a:lnTo>
                    <a:lnTo>
                      <a:pt x="3325" y="635"/>
                    </a:lnTo>
                    <a:lnTo>
                      <a:pt x="3338" y="631"/>
                    </a:lnTo>
                    <a:lnTo>
                      <a:pt x="3351" y="631"/>
                    </a:lnTo>
                    <a:lnTo>
                      <a:pt x="3369" y="635"/>
                    </a:lnTo>
                    <a:lnTo>
                      <a:pt x="3377" y="639"/>
                    </a:lnTo>
                    <a:lnTo>
                      <a:pt x="3408" y="644"/>
                    </a:lnTo>
                    <a:lnTo>
                      <a:pt x="3425" y="622"/>
                    </a:lnTo>
                    <a:lnTo>
                      <a:pt x="3443" y="605"/>
                    </a:lnTo>
                    <a:lnTo>
                      <a:pt x="3464" y="587"/>
                    </a:lnTo>
                    <a:lnTo>
                      <a:pt x="3482" y="578"/>
                    </a:lnTo>
                    <a:lnTo>
                      <a:pt x="3512" y="565"/>
                    </a:lnTo>
                    <a:lnTo>
                      <a:pt x="3525" y="561"/>
                    </a:lnTo>
                    <a:lnTo>
                      <a:pt x="3612" y="557"/>
                    </a:lnTo>
                    <a:lnTo>
                      <a:pt x="3652" y="535"/>
                    </a:lnTo>
                    <a:lnTo>
                      <a:pt x="3691" y="522"/>
                    </a:lnTo>
                    <a:lnTo>
                      <a:pt x="3721" y="517"/>
                    </a:lnTo>
                    <a:lnTo>
                      <a:pt x="3743" y="513"/>
                    </a:lnTo>
                    <a:lnTo>
                      <a:pt x="3765" y="513"/>
                    </a:lnTo>
                    <a:lnTo>
                      <a:pt x="3787" y="517"/>
                    </a:lnTo>
                    <a:lnTo>
                      <a:pt x="3800" y="526"/>
                    </a:lnTo>
                    <a:lnTo>
                      <a:pt x="3808" y="531"/>
                    </a:lnTo>
                    <a:lnTo>
                      <a:pt x="3826" y="552"/>
                    </a:lnTo>
                    <a:lnTo>
                      <a:pt x="3830" y="574"/>
                    </a:lnTo>
                    <a:lnTo>
                      <a:pt x="3834" y="596"/>
                    </a:lnTo>
                    <a:lnTo>
                      <a:pt x="3847" y="613"/>
                    </a:lnTo>
                    <a:lnTo>
                      <a:pt x="3891" y="622"/>
                    </a:lnTo>
                    <a:lnTo>
                      <a:pt x="3900" y="631"/>
                    </a:lnTo>
                    <a:lnTo>
                      <a:pt x="3917" y="644"/>
                    </a:lnTo>
                    <a:lnTo>
                      <a:pt x="3935" y="652"/>
                    </a:lnTo>
                    <a:lnTo>
                      <a:pt x="3956" y="657"/>
                    </a:lnTo>
                    <a:lnTo>
                      <a:pt x="3974" y="657"/>
                    </a:lnTo>
                    <a:lnTo>
                      <a:pt x="3978" y="652"/>
                    </a:lnTo>
                    <a:lnTo>
                      <a:pt x="3987" y="648"/>
                    </a:lnTo>
                    <a:lnTo>
                      <a:pt x="3987" y="639"/>
                    </a:lnTo>
                    <a:lnTo>
                      <a:pt x="3987" y="626"/>
                    </a:lnTo>
                    <a:lnTo>
                      <a:pt x="3982" y="596"/>
                    </a:lnTo>
                    <a:lnTo>
                      <a:pt x="3969" y="561"/>
                    </a:lnTo>
                    <a:lnTo>
                      <a:pt x="3969" y="526"/>
                    </a:lnTo>
                    <a:lnTo>
                      <a:pt x="3969" y="491"/>
                    </a:lnTo>
                    <a:lnTo>
                      <a:pt x="3978" y="465"/>
                    </a:lnTo>
                    <a:lnTo>
                      <a:pt x="3987" y="443"/>
                    </a:lnTo>
                    <a:lnTo>
                      <a:pt x="3995" y="426"/>
                    </a:lnTo>
                    <a:lnTo>
                      <a:pt x="4004" y="413"/>
                    </a:lnTo>
                    <a:lnTo>
                      <a:pt x="4013" y="422"/>
                    </a:lnTo>
                    <a:lnTo>
                      <a:pt x="4022" y="426"/>
                    </a:lnTo>
                    <a:lnTo>
                      <a:pt x="4030" y="426"/>
                    </a:lnTo>
                    <a:lnTo>
                      <a:pt x="4043" y="422"/>
                    </a:lnTo>
                    <a:lnTo>
                      <a:pt x="4056" y="409"/>
                    </a:lnTo>
                    <a:lnTo>
                      <a:pt x="4065" y="400"/>
                    </a:lnTo>
                    <a:lnTo>
                      <a:pt x="4078" y="391"/>
                    </a:lnTo>
                    <a:lnTo>
                      <a:pt x="4091" y="391"/>
                    </a:lnTo>
                    <a:lnTo>
                      <a:pt x="4104" y="400"/>
                    </a:lnTo>
                    <a:lnTo>
                      <a:pt x="4113" y="409"/>
                    </a:lnTo>
                    <a:lnTo>
                      <a:pt x="4130" y="430"/>
                    </a:lnTo>
                    <a:lnTo>
                      <a:pt x="4135" y="443"/>
                    </a:lnTo>
                    <a:lnTo>
                      <a:pt x="4209" y="435"/>
                    </a:lnTo>
                    <a:lnTo>
                      <a:pt x="4217" y="439"/>
                    </a:lnTo>
                    <a:lnTo>
                      <a:pt x="4244" y="443"/>
                    </a:lnTo>
                    <a:lnTo>
                      <a:pt x="4274" y="448"/>
                    </a:lnTo>
                    <a:lnTo>
                      <a:pt x="4296" y="448"/>
                    </a:lnTo>
                    <a:lnTo>
                      <a:pt x="4313" y="439"/>
                    </a:lnTo>
                    <a:lnTo>
                      <a:pt x="4331" y="435"/>
                    </a:lnTo>
                    <a:lnTo>
                      <a:pt x="4344" y="435"/>
                    </a:lnTo>
                    <a:lnTo>
                      <a:pt x="4352" y="435"/>
                    </a:lnTo>
                    <a:lnTo>
                      <a:pt x="4357" y="439"/>
                    </a:lnTo>
                    <a:lnTo>
                      <a:pt x="4361" y="443"/>
                    </a:lnTo>
                    <a:lnTo>
                      <a:pt x="4361" y="448"/>
                    </a:lnTo>
                    <a:lnTo>
                      <a:pt x="4361" y="457"/>
                    </a:lnTo>
                    <a:lnTo>
                      <a:pt x="4365" y="474"/>
                    </a:lnTo>
                    <a:lnTo>
                      <a:pt x="4374" y="491"/>
                    </a:lnTo>
                    <a:lnTo>
                      <a:pt x="4383" y="504"/>
                    </a:lnTo>
                    <a:lnTo>
                      <a:pt x="4396" y="513"/>
                    </a:lnTo>
                    <a:lnTo>
                      <a:pt x="4418" y="526"/>
                    </a:lnTo>
                    <a:lnTo>
                      <a:pt x="4426" y="539"/>
                    </a:lnTo>
                    <a:lnTo>
                      <a:pt x="4431" y="548"/>
                    </a:lnTo>
                    <a:lnTo>
                      <a:pt x="4431" y="552"/>
                    </a:lnTo>
                    <a:lnTo>
                      <a:pt x="4435" y="570"/>
                    </a:lnTo>
                    <a:lnTo>
                      <a:pt x="4439" y="583"/>
                    </a:lnTo>
                    <a:lnTo>
                      <a:pt x="4444" y="596"/>
                    </a:lnTo>
                    <a:lnTo>
                      <a:pt x="4453" y="600"/>
                    </a:lnTo>
                    <a:lnTo>
                      <a:pt x="4461" y="605"/>
                    </a:lnTo>
                    <a:lnTo>
                      <a:pt x="4470" y="605"/>
                    </a:lnTo>
                    <a:lnTo>
                      <a:pt x="4492" y="600"/>
                    </a:lnTo>
                    <a:lnTo>
                      <a:pt x="4509" y="591"/>
                    </a:lnTo>
                    <a:lnTo>
                      <a:pt x="4527" y="578"/>
                    </a:lnTo>
                    <a:lnTo>
                      <a:pt x="4544" y="565"/>
                    </a:lnTo>
                    <a:lnTo>
                      <a:pt x="4583" y="557"/>
                    </a:lnTo>
                    <a:lnTo>
                      <a:pt x="4601" y="557"/>
                    </a:lnTo>
                    <a:lnTo>
                      <a:pt x="4609" y="561"/>
                    </a:lnTo>
                    <a:lnTo>
                      <a:pt x="4618" y="565"/>
                    </a:lnTo>
                    <a:lnTo>
                      <a:pt x="4622" y="570"/>
                    </a:lnTo>
                    <a:lnTo>
                      <a:pt x="4631" y="587"/>
                    </a:lnTo>
                    <a:lnTo>
                      <a:pt x="4631" y="605"/>
                    </a:lnTo>
                    <a:lnTo>
                      <a:pt x="4627" y="622"/>
                    </a:lnTo>
                    <a:lnTo>
                      <a:pt x="4618" y="639"/>
                    </a:lnTo>
                    <a:lnTo>
                      <a:pt x="4648" y="683"/>
                    </a:lnTo>
                    <a:lnTo>
                      <a:pt x="4701" y="774"/>
                    </a:lnTo>
                    <a:lnTo>
                      <a:pt x="4709" y="796"/>
                    </a:lnTo>
                    <a:lnTo>
                      <a:pt x="4722" y="831"/>
                    </a:lnTo>
                    <a:lnTo>
                      <a:pt x="4727" y="840"/>
                    </a:lnTo>
                    <a:lnTo>
                      <a:pt x="4735" y="848"/>
                    </a:lnTo>
                    <a:lnTo>
                      <a:pt x="4749" y="861"/>
                    </a:lnTo>
                    <a:lnTo>
                      <a:pt x="4753" y="870"/>
                    </a:lnTo>
                    <a:lnTo>
                      <a:pt x="4753" y="879"/>
                    </a:lnTo>
                    <a:lnTo>
                      <a:pt x="4753" y="883"/>
                    </a:lnTo>
                    <a:lnTo>
                      <a:pt x="4749" y="914"/>
                    </a:lnTo>
                    <a:lnTo>
                      <a:pt x="4731" y="953"/>
                    </a:lnTo>
                    <a:lnTo>
                      <a:pt x="4727" y="996"/>
                    </a:lnTo>
                    <a:lnTo>
                      <a:pt x="4731" y="1005"/>
                    </a:lnTo>
                    <a:lnTo>
                      <a:pt x="4740" y="1022"/>
                    </a:lnTo>
                    <a:lnTo>
                      <a:pt x="4753" y="1049"/>
                    </a:lnTo>
                    <a:lnTo>
                      <a:pt x="4796" y="1162"/>
                    </a:lnTo>
                    <a:lnTo>
                      <a:pt x="4901" y="1297"/>
                    </a:lnTo>
                    <a:lnTo>
                      <a:pt x="4975" y="1388"/>
                    </a:lnTo>
                    <a:lnTo>
                      <a:pt x="4870" y="1375"/>
                    </a:lnTo>
                    <a:lnTo>
                      <a:pt x="4866" y="1405"/>
                    </a:lnTo>
                    <a:lnTo>
                      <a:pt x="4836" y="1414"/>
                    </a:lnTo>
                    <a:lnTo>
                      <a:pt x="4801" y="1414"/>
                    </a:lnTo>
                    <a:lnTo>
                      <a:pt x="4770" y="1410"/>
                    </a:lnTo>
                    <a:lnTo>
                      <a:pt x="4757" y="1414"/>
                    </a:lnTo>
                    <a:lnTo>
                      <a:pt x="4735" y="1401"/>
                    </a:lnTo>
                    <a:lnTo>
                      <a:pt x="4770" y="1375"/>
                    </a:lnTo>
                    <a:lnTo>
                      <a:pt x="4775" y="1366"/>
                    </a:lnTo>
                    <a:lnTo>
                      <a:pt x="4779" y="1358"/>
                    </a:lnTo>
                    <a:lnTo>
                      <a:pt x="4783" y="1349"/>
                    </a:lnTo>
                    <a:lnTo>
                      <a:pt x="4766" y="1344"/>
                    </a:lnTo>
                    <a:lnTo>
                      <a:pt x="4753" y="1344"/>
                    </a:lnTo>
                    <a:lnTo>
                      <a:pt x="4731" y="1340"/>
                    </a:lnTo>
                    <a:lnTo>
                      <a:pt x="4727" y="1340"/>
                    </a:lnTo>
                    <a:lnTo>
                      <a:pt x="4722" y="1344"/>
                    </a:lnTo>
                    <a:lnTo>
                      <a:pt x="4722" y="1349"/>
                    </a:lnTo>
                    <a:lnTo>
                      <a:pt x="4718" y="1362"/>
                    </a:lnTo>
                    <a:lnTo>
                      <a:pt x="4701" y="1375"/>
                    </a:lnTo>
                    <a:lnTo>
                      <a:pt x="4661" y="1423"/>
                    </a:lnTo>
                    <a:lnTo>
                      <a:pt x="4648" y="1445"/>
                    </a:lnTo>
                    <a:lnTo>
                      <a:pt x="4622" y="1453"/>
                    </a:lnTo>
                    <a:lnTo>
                      <a:pt x="4601" y="1453"/>
                    </a:lnTo>
                    <a:lnTo>
                      <a:pt x="4587" y="1449"/>
                    </a:lnTo>
                    <a:lnTo>
                      <a:pt x="4574" y="1440"/>
                    </a:lnTo>
                    <a:lnTo>
                      <a:pt x="4557" y="1427"/>
                    </a:lnTo>
                    <a:lnTo>
                      <a:pt x="4553" y="1418"/>
                    </a:lnTo>
                    <a:lnTo>
                      <a:pt x="4509" y="1418"/>
                    </a:lnTo>
                    <a:lnTo>
                      <a:pt x="4522" y="1432"/>
                    </a:lnTo>
                    <a:lnTo>
                      <a:pt x="4570" y="1440"/>
                    </a:lnTo>
                    <a:lnTo>
                      <a:pt x="4583" y="1449"/>
                    </a:lnTo>
                    <a:lnTo>
                      <a:pt x="4592" y="1458"/>
                    </a:lnTo>
                    <a:lnTo>
                      <a:pt x="4609" y="1471"/>
                    </a:lnTo>
                    <a:lnTo>
                      <a:pt x="4618" y="1484"/>
                    </a:lnTo>
                    <a:lnTo>
                      <a:pt x="4622" y="1501"/>
                    </a:lnTo>
                    <a:lnTo>
                      <a:pt x="4574" y="1553"/>
                    </a:lnTo>
                    <a:lnTo>
                      <a:pt x="4544" y="1566"/>
                    </a:lnTo>
                    <a:lnTo>
                      <a:pt x="4540" y="1523"/>
                    </a:lnTo>
                    <a:lnTo>
                      <a:pt x="4500" y="1545"/>
                    </a:lnTo>
                    <a:lnTo>
                      <a:pt x="4509" y="1558"/>
                    </a:lnTo>
                    <a:lnTo>
                      <a:pt x="4518" y="1562"/>
                    </a:lnTo>
                    <a:lnTo>
                      <a:pt x="4518" y="1571"/>
                    </a:lnTo>
                    <a:lnTo>
                      <a:pt x="4518" y="1575"/>
                    </a:lnTo>
                    <a:lnTo>
                      <a:pt x="4513" y="1584"/>
                    </a:lnTo>
                    <a:lnTo>
                      <a:pt x="4505" y="1597"/>
                    </a:lnTo>
                    <a:lnTo>
                      <a:pt x="4500" y="1606"/>
                    </a:lnTo>
                    <a:lnTo>
                      <a:pt x="4500" y="1632"/>
                    </a:lnTo>
                    <a:lnTo>
                      <a:pt x="4505" y="1645"/>
                    </a:lnTo>
                    <a:lnTo>
                      <a:pt x="4509" y="1662"/>
                    </a:lnTo>
                    <a:lnTo>
                      <a:pt x="4505" y="1680"/>
                    </a:lnTo>
                    <a:lnTo>
                      <a:pt x="4500" y="1693"/>
                    </a:lnTo>
                    <a:lnTo>
                      <a:pt x="4496" y="1697"/>
                    </a:lnTo>
                    <a:lnTo>
                      <a:pt x="4470" y="1701"/>
                    </a:lnTo>
                    <a:lnTo>
                      <a:pt x="4470" y="1723"/>
                    </a:lnTo>
                    <a:lnTo>
                      <a:pt x="4444" y="1749"/>
                    </a:lnTo>
                    <a:lnTo>
                      <a:pt x="4400" y="1749"/>
                    </a:lnTo>
                    <a:lnTo>
                      <a:pt x="4335" y="1732"/>
                    </a:lnTo>
                    <a:lnTo>
                      <a:pt x="4318" y="1732"/>
                    </a:lnTo>
                    <a:lnTo>
                      <a:pt x="4239" y="1823"/>
                    </a:lnTo>
                    <a:lnTo>
                      <a:pt x="4226" y="1828"/>
                    </a:lnTo>
                    <a:lnTo>
                      <a:pt x="4217" y="1823"/>
                    </a:lnTo>
                    <a:lnTo>
                      <a:pt x="4213" y="1819"/>
                    </a:lnTo>
                    <a:lnTo>
                      <a:pt x="4213" y="1810"/>
                    </a:lnTo>
                    <a:lnTo>
                      <a:pt x="4222" y="1797"/>
                    </a:lnTo>
                    <a:lnTo>
                      <a:pt x="4226" y="1788"/>
                    </a:lnTo>
                    <a:lnTo>
                      <a:pt x="4235" y="1775"/>
                    </a:lnTo>
                    <a:lnTo>
                      <a:pt x="4217" y="1775"/>
                    </a:lnTo>
                    <a:lnTo>
                      <a:pt x="4187" y="1767"/>
                    </a:lnTo>
                    <a:lnTo>
                      <a:pt x="4178" y="1767"/>
                    </a:lnTo>
                    <a:lnTo>
                      <a:pt x="4183" y="1780"/>
                    </a:lnTo>
                    <a:lnTo>
                      <a:pt x="4191" y="1793"/>
                    </a:lnTo>
                    <a:lnTo>
                      <a:pt x="4196" y="1802"/>
                    </a:lnTo>
                    <a:lnTo>
                      <a:pt x="4191" y="1810"/>
                    </a:lnTo>
                    <a:lnTo>
                      <a:pt x="4187" y="1819"/>
                    </a:lnTo>
                    <a:lnTo>
                      <a:pt x="4165" y="1828"/>
                    </a:lnTo>
                    <a:lnTo>
                      <a:pt x="4152" y="1832"/>
                    </a:lnTo>
                    <a:lnTo>
                      <a:pt x="4091" y="1862"/>
                    </a:lnTo>
                    <a:lnTo>
                      <a:pt x="4026" y="1893"/>
                    </a:lnTo>
                    <a:lnTo>
                      <a:pt x="4030" y="1880"/>
                    </a:lnTo>
                    <a:lnTo>
                      <a:pt x="4026" y="1867"/>
                    </a:lnTo>
                    <a:lnTo>
                      <a:pt x="4022" y="1858"/>
                    </a:lnTo>
                    <a:lnTo>
                      <a:pt x="4017" y="1845"/>
                    </a:lnTo>
                    <a:lnTo>
                      <a:pt x="3995" y="1832"/>
                    </a:lnTo>
                    <a:lnTo>
                      <a:pt x="3965" y="1823"/>
                    </a:lnTo>
                    <a:lnTo>
                      <a:pt x="3952" y="1819"/>
                    </a:lnTo>
                    <a:lnTo>
                      <a:pt x="3948" y="1810"/>
                    </a:lnTo>
                    <a:lnTo>
                      <a:pt x="3948" y="1806"/>
                    </a:lnTo>
                    <a:lnTo>
                      <a:pt x="3948" y="1797"/>
                    </a:lnTo>
                    <a:lnTo>
                      <a:pt x="3961" y="1788"/>
                    </a:lnTo>
                    <a:lnTo>
                      <a:pt x="3965" y="1784"/>
                    </a:lnTo>
                    <a:lnTo>
                      <a:pt x="3965" y="1775"/>
                    </a:lnTo>
                    <a:lnTo>
                      <a:pt x="3965" y="1771"/>
                    </a:lnTo>
                    <a:lnTo>
                      <a:pt x="3961" y="1767"/>
                    </a:lnTo>
                    <a:lnTo>
                      <a:pt x="3952" y="1771"/>
                    </a:lnTo>
                    <a:lnTo>
                      <a:pt x="3935" y="1784"/>
                    </a:lnTo>
                    <a:lnTo>
                      <a:pt x="3913" y="1806"/>
                    </a:lnTo>
                    <a:lnTo>
                      <a:pt x="3869" y="1858"/>
                    </a:lnTo>
                    <a:lnTo>
                      <a:pt x="3847" y="1880"/>
                    </a:lnTo>
                    <a:lnTo>
                      <a:pt x="3852" y="1897"/>
                    </a:lnTo>
                    <a:lnTo>
                      <a:pt x="3874" y="1910"/>
                    </a:lnTo>
                    <a:lnTo>
                      <a:pt x="3882" y="1923"/>
                    </a:lnTo>
                    <a:lnTo>
                      <a:pt x="3882" y="1936"/>
                    </a:lnTo>
                    <a:lnTo>
                      <a:pt x="3878" y="1941"/>
                    </a:lnTo>
                    <a:lnTo>
                      <a:pt x="3869" y="1950"/>
                    </a:lnTo>
                    <a:lnTo>
                      <a:pt x="3861" y="1950"/>
                    </a:lnTo>
                    <a:lnTo>
                      <a:pt x="3821" y="1945"/>
                    </a:lnTo>
                    <a:lnTo>
                      <a:pt x="3782" y="1936"/>
                    </a:lnTo>
                    <a:lnTo>
                      <a:pt x="3730" y="1932"/>
                    </a:lnTo>
                    <a:lnTo>
                      <a:pt x="3730" y="1906"/>
                    </a:lnTo>
                    <a:lnTo>
                      <a:pt x="3721" y="1889"/>
                    </a:lnTo>
                    <a:lnTo>
                      <a:pt x="3713" y="1876"/>
                    </a:lnTo>
                    <a:lnTo>
                      <a:pt x="3699" y="1871"/>
                    </a:lnTo>
                    <a:lnTo>
                      <a:pt x="3686" y="1867"/>
                    </a:lnTo>
                    <a:lnTo>
                      <a:pt x="3678" y="1867"/>
                    </a:lnTo>
                    <a:lnTo>
                      <a:pt x="3665" y="1871"/>
                    </a:lnTo>
                    <a:lnTo>
                      <a:pt x="3665" y="1858"/>
                    </a:lnTo>
                    <a:lnTo>
                      <a:pt x="3678" y="1854"/>
                    </a:lnTo>
                    <a:lnTo>
                      <a:pt x="3691" y="1845"/>
                    </a:lnTo>
                    <a:lnTo>
                      <a:pt x="3704" y="1832"/>
                    </a:lnTo>
                    <a:lnTo>
                      <a:pt x="3704" y="1815"/>
                    </a:lnTo>
                    <a:lnTo>
                      <a:pt x="3691" y="1823"/>
                    </a:lnTo>
                    <a:lnTo>
                      <a:pt x="3678" y="1832"/>
                    </a:lnTo>
                    <a:lnTo>
                      <a:pt x="3652" y="1841"/>
                    </a:lnTo>
                    <a:lnTo>
                      <a:pt x="3621" y="1841"/>
                    </a:lnTo>
                    <a:lnTo>
                      <a:pt x="3621" y="1858"/>
                    </a:lnTo>
                    <a:lnTo>
                      <a:pt x="3617" y="1867"/>
                    </a:lnTo>
                    <a:lnTo>
                      <a:pt x="3612" y="1871"/>
                    </a:lnTo>
                    <a:lnTo>
                      <a:pt x="3608" y="1876"/>
                    </a:lnTo>
                    <a:lnTo>
                      <a:pt x="3599" y="1871"/>
                    </a:lnTo>
                    <a:lnTo>
                      <a:pt x="3595" y="1867"/>
                    </a:lnTo>
                    <a:lnTo>
                      <a:pt x="3534" y="1858"/>
                    </a:lnTo>
                    <a:lnTo>
                      <a:pt x="3525" y="1876"/>
                    </a:lnTo>
                    <a:lnTo>
                      <a:pt x="3521" y="1902"/>
                    </a:lnTo>
                    <a:lnTo>
                      <a:pt x="3512" y="1919"/>
                    </a:lnTo>
                    <a:lnTo>
                      <a:pt x="3508" y="1932"/>
                    </a:lnTo>
                    <a:lnTo>
                      <a:pt x="3499" y="1936"/>
                    </a:lnTo>
                    <a:lnTo>
                      <a:pt x="3495" y="1936"/>
                    </a:lnTo>
                    <a:lnTo>
                      <a:pt x="3491" y="1936"/>
                    </a:lnTo>
                    <a:lnTo>
                      <a:pt x="3486" y="1932"/>
                    </a:lnTo>
                    <a:lnTo>
                      <a:pt x="3460" y="1897"/>
                    </a:lnTo>
                    <a:lnTo>
                      <a:pt x="3443" y="1897"/>
                    </a:lnTo>
                    <a:lnTo>
                      <a:pt x="3430" y="1902"/>
                    </a:lnTo>
                    <a:lnTo>
                      <a:pt x="3425" y="1906"/>
                    </a:lnTo>
                    <a:lnTo>
                      <a:pt x="3425" y="1910"/>
                    </a:lnTo>
                    <a:lnTo>
                      <a:pt x="3434" y="1923"/>
                    </a:lnTo>
                    <a:lnTo>
                      <a:pt x="3438" y="1928"/>
                    </a:lnTo>
                    <a:lnTo>
                      <a:pt x="3464" y="1936"/>
                    </a:lnTo>
                    <a:lnTo>
                      <a:pt x="3477" y="1945"/>
                    </a:lnTo>
                    <a:lnTo>
                      <a:pt x="3482" y="1954"/>
                    </a:lnTo>
                    <a:lnTo>
                      <a:pt x="3482" y="1963"/>
                    </a:lnTo>
                    <a:lnTo>
                      <a:pt x="3469" y="1971"/>
                    </a:lnTo>
                    <a:lnTo>
                      <a:pt x="3460" y="1976"/>
                    </a:lnTo>
                    <a:lnTo>
                      <a:pt x="3451" y="1997"/>
                    </a:lnTo>
                    <a:lnTo>
                      <a:pt x="3447" y="2028"/>
                    </a:lnTo>
                    <a:lnTo>
                      <a:pt x="3443" y="2041"/>
                    </a:lnTo>
                    <a:lnTo>
                      <a:pt x="3438" y="2045"/>
                    </a:lnTo>
                    <a:lnTo>
                      <a:pt x="3430" y="2041"/>
                    </a:lnTo>
                    <a:lnTo>
                      <a:pt x="3417" y="2024"/>
                    </a:lnTo>
                    <a:lnTo>
                      <a:pt x="3412" y="2010"/>
                    </a:lnTo>
                    <a:lnTo>
                      <a:pt x="3386" y="2019"/>
                    </a:lnTo>
                    <a:lnTo>
                      <a:pt x="3364" y="2019"/>
                    </a:lnTo>
                    <a:lnTo>
                      <a:pt x="3343" y="2015"/>
                    </a:lnTo>
                    <a:lnTo>
                      <a:pt x="3334" y="1993"/>
                    </a:lnTo>
                    <a:lnTo>
                      <a:pt x="3329" y="1971"/>
                    </a:lnTo>
                    <a:lnTo>
                      <a:pt x="3334" y="1954"/>
                    </a:lnTo>
                    <a:lnTo>
                      <a:pt x="3338" y="1936"/>
                    </a:lnTo>
                    <a:lnTo>
                      <a:pt x="3351" y="1906"/>
                    </a:lnTo>
                    <a:lnTo>
                      <a:pt x="3356" y="1897"/>
                    </a:lnTo>
                    <a:lnTo>
                      <a:pt x="3369" y="1889"/>
                    </a:lnTo>
                    <a:lnTo>
                      <a:pt x="3373" y="1880"/>
                    </a:lnTo>
                    <a:lnTo>
                      <a:pt x="3373" y="1876"/>
                    </a:lnTo>
                    <a:lnTo>
                      <a:pt x="3369" y="1871"/>
                    </a:lnTo>
                    <a:lnTo>
                      <a:pt x="3356" y="1862"/>
                    </a:lnTo>
                    <a:lnTo>
                      <a:pt x="3347" y="1862"/>
                    </a:lnTo>
                    <a:lnTo>
                      <a:pt x="3325" y="1893"/>
                    </a:lnTo>
                    <a:lnTo>
                      <a:pt x="3277" y="1897"/>
                    </a:lnTo>
                    <a:lnTo>
                      <a:pt x="3212" y="1923"/>
                    </a:lnTo>
                    <a:lnTo>
                      <a:pt x="3199" y="1941"/>
                    </a:lnTo>
                    <a:lnTo>
                      <a:pt x="3190" y="1954"/>
                    </a:lnTo>
                    <a:lnTo>
                      <a:pt x="3190" y="1963"/>
                    </a:lnTo>
                    <a:lnTo>
                      <a:pt x="3195" y="1967"/>
                    </a:lnTo>
                    <a:lnTo>
                      <a:pt x="3203" y="1971"/>
                    </a:lnTo>
                    <a:lnTo>
                      <a:pt x="3212" y="1971"/>
                    </a:lnTo>
                    <a:lnTo>
                      <a:pt x="3229" y="1976"/>
                    </a:lnTo>
                    <a:lnTo>
                      <a:pt x="3238" y="1980"/>
                    </a:lnTo>
                    <a:lnTo>
                      <a:pt x="3242" y="1984"/>
                    </a:lnTo>
                    <a:lnTo>
                      <a:pt x="3238" y="1989"/>
                    </a:lnTo>
                    <a:lnTo>
                      <a:pt x="3229" y="1997"/>
                    </a:lnTo>
                    <a:lnTo>
                      <a:pt x="3221" y="2006"/>
                    </a:lnTo>
                    <a:lnTo>
                      <a:pt x="3195" y="2019"/>
                    </a:lnTo>
                    <a:lnTo>
                      <a:pt x="3190" y="2024"/>
                    </a:lnTo>
                    <a:lnTo>
                      <a:pt x="3190" y="2028"/>
                    </a:lnTo>
                    <a:lnTo>
                      <a:pt x="3195" y="2032"/>
                    </a:lnTo>
                    <a:lnTo>
                      <a:pt x="3199" y="2032"/>
                    </a:lnTo>
                    <a:lnTo>
                      <a:pt x="3208" y="2037"/>
                    </a:lnTo>
                    <a:lnTo>
                      <a:pt x="3229" y="2041"/>
                    </a:lnTo>
                    <a:lnTo>
                      <a:pt x="3238" y="2050"/>
                    </a:lnTo>
                    <a:lnTo>
                      <a:pt x="3242" y="2058"/>
                    </a:lnTo>
                    <a:lnTo>
                      <a:pt x="3247" y="2067"/>
                    </a:lnTo>
                    <a:lnTo>
                      <a:pt x="3238" y="2084"/>
                    </a:lnTo>
                    <a:lnTo>
                      <a:pt x="3225" y="2098"/>
                    </a:lnTo>
                    <a:lnTo>
                      <a:pt x="3216" y="2106"/>
                    </a:lnTo>
                    <a:lnTo>
                      <a:pt x="3203" y="2111"/>
                    </a:lnTo>
                    <a:lnTo>
                      <a:pt x="3195" y="2111"/>
                    </a:lnTo>
                    <a:lnTo>
                      <a:pt x="3177" y="2106"/>
                    </a:lnTo>
                    <a:lnTo>
                      <a:pt x="3168" y="2102"/>
                    </a:lnTo>
                    <a:lnTo>
                      <a:pt x="3168" y="2076"/>
                    </a:lnTo>
                    <a:lnTo>
                      <a:pt x="3160" y="2054"/>
                    </a:lnTo>
                    <a:lnTo>
                      <a:pt x="3151" y="2041"/>
                    </a:lnTo>
                    <a:lnTo>
                      <a:pt x="3142" y="2032"/>
                    </a:lnTo>
                    <a:lnTo>
                      <a:pt x="3121" y="2024"/>
                    </a:lnTo>
                    <a:lnTo>
                      <a:pt x="3112" y="2024"/>
                    </a:lnTo>
                    <a:lnTo>
                      <a:pt x="2994" y="2058"/>
                    </a:lnTo>
                    <a:lnTo>
                      <a:pt x="2981" y="2063"/>
                    </a:lnTo>
                    <a:lnTo>
                      <a:pt x="2942" y="2071"/>
                    </a:lnTo>
                    <a:lnTo>
                      <a:pt x="2903" y="2080"/>
                    </a:lnTo>
                    <a:lnTo>
                      <a:pt x="2881" y="2080"/>
                    </a:lnTo>
                    <a:lnTo>
                      <a:pt x="2864" y="2076"/>
                    </a:lnTo>
                    <a:lnTo>
                      <a:pt x="2851" y="2071"/>
                    </a:lnTo>
                    <a:lnTo>
                      <a:pt x="2838" y="2067"/>
                    </a:lnTo>
                    <a:lnTo>
                      <a:pt x="2825" y="2071"/>
                    </a:lnTo>
                    <a:lnTo>
                      <a:pt x="2816" y="2076"/>
                    </a:lnTo>
                    <a:lnTo>
                      <a:pt x="2807" y="2084"/>
                    </a:lnTo>
                    <a:lnTo>
                      <a:pt x="2803" y="2093"/>
                    </a:lnTo>
                    <a:lnTo>
                      <a:pt x="2785" y="2093"/>
                    </a:lnTo>
                    <a:lnTo>
                      <a:pt x="2790" y="2076"/>
                    </a:lnTo>
                    <a:lnTo>
                      <a:pt x="2790" y="2063"/>
                    </a:lnTo>
                    <a:lnTo>
                      <a:pt x="2781" y="2050"/>
                    </a:lnTo>
                    <a:lnTo>
                      <a:pt x="2759" y="2028"/>
                    </a:lnTo>
                    <a:lnTo>
                      <a:pt x="2742" y="2002"/>
                    </a:lnTo>
                    <a:lnTo>
                      <a:pt x="2729" y="1980"/>
                    </a:lnTo>
                    <a:lnTo>
                      <a:pt x="2716" y="1958"/>
                    </a:lnTo>
                    <a:lnTo>
                      <a:pt x="2707" y="1923"/>
                    </a:lnTo>
                    <a:lnTo>
                      <a:pt x="2703" y="1906"/>
                    </a:lnTo>
                    <a:lnTo>
                      <a:pt x="2677" y="1906"/>
                    </a:lnTo>
                    <a:lnTo>
                      <a:pt x="2659" y="1906"/>
                    </a:lnTo>
                    <a:lnTo>
                      <a:pt x="2642" y="1902"/>
                    </a:lnTo>
                    <a:lnTo>
                      <a:pt x="2629" y="1897"/>
                    </a:lnTo>
                    <a:lnTo>
                      <a:pt x="2620" y="1889"/>
                    </a:lnTo>
                    <a:lnTo>
                      <a:pt x="2611" y="1880"/>
                    </a:lnTo>
                    <a:lnTo>
                      <a:pt x="2607" y="1871"/>
                    </a:lnTo>
                    <a:lnTo>
                      <a:pt x="2603" y="1849"/>
                    </a:lnTo>
                    <a:lnTo>
                      <a:pt x="2603" y="1828"/>
                    </a:lnTo>
                    <a:lnTo>
                      <a:pt x="2607" y="1806"/>
                    </a:lnTo>
                    <a:lnTo>
                      <a:pt x="2611" y="1784"/>
                    </a:lnTo>
                    <a:lnTo>
                      <a:pt x="2607" y="1775"/>
                    </a:lnTo>
                    <a:lnTo>
                      <a:pt x="2594" y="1784"/>
                    </a:lnTo>
                    <a:lnTo>
                      <a:pt x="2585" y="1784"/>
                    </a:lnTo>
                    <a:lnTo>
                      <a:pt x="2576" y="1784"/>
                    </a:lnTo>
                    <a:lnTo>
                      <a:pt x="2572" y="1784"/>
                    </a:lnTo>
                    <a:lnTo>
                      <a:pt x="2559" y="1771"/>
                    </a:lnTo>
                    <a:lnTo>
                      <a:pt x="2550" y="1754"/>
                    </a:lnTo>
                    <a:lnTo>
                      <a:pt x="2542" y="1714"/>
                    </a:lnTo>
                    <a:lnTo>
                      <a:pt x="2542" y="1697"/>
                    </a:lnTo>
                    <a:lnTo>
                      <a:pt x="2529" y="1828"/>
                    </a:lnTo>
                    <a:lnTo>
                      <a:pt x="2568" y="1867"/>
                    </a:lnTo>
                    <a:lnTo>
                      <a:pt x="2594" y="1893"/>
                    </a:lnTo>
                    <a:lnTo>
                      <a:pt x="2603" y="1906"/>
                    </a:lnTo>
                    <a:lnTo>
                      <a:pt x="2603" y="1910"/>
                    </a:lnTo>
                    <a:lnTo>
                      <a:pt x="2598" y="1910"/>
                    </a:lnTo>
                    <a:lnTo>
                      <a:pt x="2576" y="1902"/>
                    </a:lnTo>
                    <a:lnTo>
                      <a:pt x="2563" y="1897"/>
                    </a:lnTo>
                    <a:lnTo>
                      <a:pt x="2550" y="1893"/>
                    </a:lnTo>
                    <a:lnTo>
                      <a:pt x="2594" y="1958"/>
                    </a:lnTo>
                    <a:lnTo>
                      <a:pt x="2607" y="1976"/>
                    </a:lnTo>
                    <a:lnTo>
                      <a:pt x="2589" y="1984"/>
                    </a:lnTo>
                    <a:lnTo>
                      <a:pt x="2529" y="1936"/>
                    </a:lnTo>
                    <a:lnTo>
                      <a:pt x="2520" y="1950"/>
                    </a:lnTo>
                    <a:lnTo>
                      <a:pt x="2550" y="1993"/>
                    </a:lnTo>
                    <a:lnTo>
                      <a:pt x="2572" y="2032"/>
                    </a:lnTo>
                    <a:lnTo>
                      <a:pt x="2581" y="2067"/>
                    </a:lnTo>
                    <a:lnTo>
                      <a:pt x="2581" y="2093"/>
                    </a:lnTo>
                    <a:lnTo>
                      <a:pt x="2576" y="2119"/>
                    </a:lnTo>
                    <a:lnTo>
                      <a:pt x="2572" y="2137"/>
                    </a:lnTo>
                    <a:lnTo>
                      <a:pt x="2563" y="2150"/>
                    </a:lnTo>
                    <a:lnTo>
                      <a:pt x="2568" y="2167"/>
                    </a:lnTo>
                    <a:lnTo>
                      <a:pt x="2585" y="2172"/>
                    </a:lnTo>
                    <a:lnTo>
                      <a:pt x="2607" y="2180"/>
                    </a:lnTo>
                    <a:lnTo>
                      <a:pt x="2603" y="2202"/>
                    </a:lnTo>
                    <a:lnTo>
                      <a:pt x="2594" y="2232"/>
                    </a:lnTo>
                    <a:lnTo>
                      <a:pt x="2594" y="2267"/>
                    </a:lnTo>
                    <a:close/>
                  </a:path>
                </a:pathLst>
              </a:custGeom>
              <a:solidFill>
                <a:srgbClr val="C9CACB"/>
              </a:solidFill>
              <a:ln w="138113">
                <a:solidFill>
                  <a:srgbClr val="C9CACB"/>
                </a:solidFill>
                <a:prstDash val="solid"/>
                <a:round/>
              </a:ln>
            </p:spPr>
            <p:txBody>
              <a:bodyPr/>
              <a:lstStyle/>
              <a:p>
                <a:endParaRPr lang="zh-CN" altLang="en-US">
                  <a:latin typeface="Arial" pitchFamily="34" charset="0"/>
                  <a:cs typeface="Arial" pitchFamily="34" charset="0"/>
                </a:endParaRPr>
              </a:p>
            </p:txBody>
          </p:sp>
          <p:sp>
            <p:nvSpPr>
              <p:cNvPr id="372" name="Freeform 8"/>
              <p:cNvSpPr/>
              <p:nvPr/>
            </p:nvSpPr>
            <p:spPr bwMode="auto">
              <a:xfrm>
                <a:off x="339" y="3140"/>
                <a:ext cx="883" cy="1136"/>
              </a:xfrm>
              <a:custGeom>
                <a:avLst/>
                <a:gdLst>
                  <a:gd name="T0" fmla="*/ 539 w 883"/>
                  <a:gd name="T1" fmla="*/ 1028 h 1136"/>
                  <a:gd name="T2" fmla="*/ 518 w 883"/>
                  <a:gd name="T3" fmla="*/ 923 h 1136"/>
                  <a:gd name="T4" fmla="*/ 430 w 883"/>
                  <a:gd name="T5" fmla="*/ 875 h 1136"/>
                  <a:gd name="T6" fmla="*/ 457 w 883"/>
                  <a:gd name="T7" fmla="*/ 827 h 1136"/>
                  <a:gd name="T8" fmla="*/ 470 w 883"/>
                  <a:gd name="T9" fmla="*/ 775 h 1136"/>
                  <a:gd name="T10" fmla="*/ 374 w 883"/>
                  <a:gd name="T11" fmla="*/ 732 h 1136"/>
                  <a:gd name="T12" fmla="*/ 339 w 883"/>
                  <a:gd name="T13" fmla="*/ 666 h 1136"/>
                  <a:gd name="T14" fmla="*/ 356 w 883"/>
                  <a:gd name="T15" fmla="*/ 558 h 1136"/>
                  <a:gd name="T16" fmla="*/ 404 w 883"/>
                  <a:gd name="T17" fmla="*/ 562 h 1136"/>
                  <a:gd name="T18" fmla="*/ 439 w 883"/>
                  <a:gd name="T19" fmla="*/ 592 h 1136"/>
                  <a:gd name="T20" fmla="*/ 422 w 883"/>
                  <a:gd name="T21" fmla="*/ 640 h 1136"/>
                  <a:gd name="T22" fmla="*/ 548 w 883"/>
                  <a:gd name="T23" fmla="*/ 645 h 1136"/>
                  <a:gd name="T24" fmla="*/ 565 w 883"/>
                  <a:gd name="T25" fmla="*/ 684 h 1136"/>
                  <a:gd name="T26" fmla="*/ 578 w 883"/>
                  <a:gd name="T27" fmla="*/ 614 h 1136"/>
                  <a:gd name="T28" fmla="*/ 531 w 883"/>
                  <a:gd name="T29" fmla="*/ 592 h 1136"/>
                  <a:gd name="T30" fmla="*/ 448 w 883"/>
                  <a:gd name="T31" fmla="*/ 558 h 1136"/>
                  <a:gd name="T32" fmla="*/ 491 w 883"/>
                  <a:gd name="T33" fmla="*/ 518 h 1136"/>
                  <a:gd name="T34" fmla="*/ 496 w 883"/>
                  <a:gd name="T35" fmla="*/ 405 h 1136"/>
                  <a:gd name="T36" fmla="*/ 491 w 883"/>
                  <a:gd name="T37" fmla="*/ 336 h 1136"/>
                  <a:gd name="T38" fmla="*/ 513 w 883"/>
                  <a:gd name="T39" fmla="*/ 383 h 1136"/>
                  <a:gd name="T40" fmla="*/ 535 w 883"/>
                  <a:gd name="T41" fmla="*/ 401 h 1136"/>
                  <a:gd name="T42" fmla="*/ 548 w 883"/>
                  <a:gd name="T43" fmla="*/ 440 h 1136"/>
                  <a:gd name="T44" fmla="*/ 557 w 883"/>
                  <a:gd name="T45" fmla="*/ 488 h 1136"/>
                  <a:gd name="T46" fmla="*/ 592 w 883"/>
                  <a:gd name="T47" fmla="*/ 566 h 1136"/>
                  <a:gd name="T48" fmla="*/ 635 w 883"/>
                  <a:gd name="T49" fmla="*/ 462 h 1136"/>
                  <a:gd name="T50" fmla="*/ 652 w 883"/>
                  <a:gd name="T51" fmla="*/ 423 h 1136"/>
                  <a:gd name="T52" fmla="*/ 705 w 883"/>
                  <a:gd name="T53" fmla="*/ 397 h 1136"/>
                  <a:gd name="T54" fmla="*/ 857 w 883"/>
                  <a:gd name="T55" fmla="*/ 357 h 1136"/>
                  <a:gd name="T56" fmla="*/ 787 w 883"/>
                  <a:gd name="T57" fmla="*/ 275 h 1136"/>
                  <a:gd name="T58" fmla="*/ 753 w 883"/>
                  <a:gd name="T59" fmla="*/ 214 h 1136"/>
                  <a:gd name="T60" fmla="*/ 687 w 883"/>
                  <a:gd name="T61" fmla="*/ 257 h 1136"/>
                  <a:gd name="T62" fmla="*/ 570 w 883"/>
                  <a:gd name="T63" fmla="*/ 266 h 1136"/>
                  <a:gd name="T64" fmla="*/ 465 w 883"/>
                  <a:gd name="T65" fmla="*/ 148 h 1136"/>
                  <a:gd name="T66" fmla="*/ 491 w 883"/>
                  <a:gd name="T67" fmla="*/ 31 h 1136"/>
                  <a:gd name="T68" fmla="*/ 191 w 883"/>
                  <a:gd name="T69" fmla="*/ 131 h 1136"/>
                  <a:gd name="T70" fmla="*/ 100 w 883"/>
                  <a:gd name="T71" fmla="*/ 161 h 1136"/>
                  <a:gd name="T72" fmla="*/ 87 w 883"/>
                  <a:gd name="T73" fmla="*/ 244 h 1136"/>
                  <a:gd name="T74" fmla="*/ 117 w 883"/>
                  <a:gd name="T75" fmla="*/ 296 h 1136"/>
                  <a:gd name="T76" fmla="*/ 174 w 883"/>
                  <a:gd name="T77" fmla="*/ 353 h 1136"/>
                  <a:gd name="T78" fmla="*/ 78 w 883"/>
                  <a:gd name="T79" fmla="*/ 392 h 1136"/>
                  <a:gd name="T80" fmla="*/ 47 w 883"/>
                  <a:gd name="T81" fmla="*/ 488 h 1136"/>
                  <a:gd name="T82" fmla="*/ 17 w 883"/>
                  <a:gd name="T83" fmla="*/ 540 h 1136"/>
                  <a:gd name="T84" fmla="*/ 13 w 883"/>
                  <a:gd name="T85" fmla="*/ 623 h 1136"/>
                  <a:gd name="T86" fmla="*/ 8 w 883"/>
                  <a:gd name="T87" fmla="*/ 710 h 1136"/>
                  <a:gd name="T88" fmla="*/ 52 w 883"/>
                  <a:gd name="T89" fmla="*/ 753 h 1136"/>
                  <a:gd name="T90" fmla="*/ 52 w 883"/>
                  <a:gd name="T91" fmla="*/ 806 h 1136"/>
                  <a:gd name="T92" fmla="*/ 100 w 883"/>
                  <a:gd name="T93" fmla="*/ 823 h 1136"/>
                  <a:gd name="T94" fmla="*/ 47 w 883"/>
                  <a:gd name="T95" fmla="*/ 840 h 1136"/>
                  <a:gd name="T96" fmla="*/ 113 w 883"/>
                  <a:gd name="T97" fmla="*/ 897 h 1136"/>
                  <a:gd name="T98" fmla="*/ 148 w 883"/>
                  <a:gd name="T99" fmla="*/ 980 h 1136"/>
                  <a:gd name="T100" fmla="*/ 208 w 883"/>
                  <a:gd name="T101" fmla="*/ 997 h 1136"/>
                  <a:gd name="T102" fmla="*/ 226 w 883"/>
                  <a:gd name="T103" fmla="*/ 1049 h 1136"/>
                  <a:gd name="T104" fmla="*/ 191 w 883"/>
                  <a:gd name="T105" fmla="*/ 1049 h 1136"/>
                  <a:gd name="T106" fmla="*/ 126 w 883"/>
                  <a:gd name="T107" fmla="*/ 1023 h 1136"/>
                  <a:gd name="T108" fmla="*/ 134 w 883"/>
                  <a:gd name="T109" fmla="*/ 1054 h 1136"/>
                  <a:gd name="T110" fmla="*/ 152 w 883"/>
                  <a:gd name="T111" fmla="*/ 1106 h 1136"/>
                  <a:gd name="T112" fmla="*/ 182 w 883"/>
                  <a:gd name="T113" fmla="*/ 1115 h 1136"/>
                  <a:gd name="T114" fmla="*/ 282 w 883"/>
                  <a:gd name="T115" fmla="*/ 1115 h 1136"/>
                  <a:gd name="T116" fmla="*/ 365 w 883"/>
                  <a:gd name="T117" fmla="*/ 1115 h 1136"/>
                  <a:gd name="T118" fmla="*/ 461 w 883"/>
                  <a:gd name="T119" fmla="*/ 1102 h 11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3" h="1136">
                    <a:moveTo>
                      <a:pt x="461" y="1102"/>
                    </a:moveTo>
                    <a:lnTo>
                      <a:pt x="461" y="1102"/>
                    </a:lnTo>
                    <a:lnTo>
                      <a:pt x="483" y="1089"/>
                    </a:lnTo>
                    <a:lnTo>
                      <a:pt x="500" y="1071"/>
                    </a:lnTo>
                    <a:lnTo>
                      <a:pt x="522" y="1049"/>
                    </a:lnTo>
                    <a:lnTo>
                      <a:pt x="539" y="1028"/>
                    </a:lnTo>
                    <a:lnTo>
                      <a:pt x="552" y="1002"/>
                    </a:lnTo>
                    <a:lnTo>
                      <a:pt x="552" y="988"/>
                    </a:lnTo>
                    <a:lnTo>
                      <a:pt x="552" y="975"/>
                    </a:lnTo>
                    <a:lnTo>
                      <a:pt x="548" y="962"/>
                    </a:lnTo>
                    <a:lnTo>
                      <a:pt x="535" y="949"/>
                    </a:lnTo>
                    <a:lnTo>
                      <a:pt x="518" y="923"/>
                    </a:lnTo>
                    <a:lnTo>
                      <a:pt x="496" y="906"/>
                    </a:lnTo>
                    <a:lnTo>
                      <a:pt x="478" y="884"/>
                    </a:lnTo>
                    <a:lnTo>
                      <a:pt x="470" y="875"/>
                    </a:lnTo>
                    <a:lnTo>
                      <a:pt x="470" y="867"/>
                    </a:lnTo>
                    <a:lnTo>
                      <a:pt x="430" y="875"/>
                    </a:lnTo>
                    <a:lnTo>
                      <a:pt x="430" y="849"/>
                    </a:lnTo>
                    <a:lnTo>
                      <a:pt x="417" y="849"/>
                    </a:lnTo>
                    <a:lnTo>
                      <a:pt x="417" y="832"/>
                    </a:lnTo>
                    <a:lnTo>
                      <a:pt x="430" y="819"/>
                    </a:lnTo>
                    <a:lnTo>
                      <a:pt x="444" y="819"/>
                    </a:lnTo>
                    <a:lnTo>
                      <a:pt x="457" y="827"/>
                    </a:lnTo>
                    <a:lnTo>
                      <a:pt x="461" y="823"/>
                    </a:lnTo>
                    <a:lnTo>
                      <a:pt x="474" y="806"/>
                    </a:lnTo>
                    <a:lnTo>
                      <a:pt x="474" y="797"/>
                    </a:lnTo>
                    <a:lnTo>
                      <a:pt x="474" y="784"/>
                    </a:lnTo>
                    <a:lnTo>
                      <a:pt x="470" y="775"/>
                    </a:lnTo>
                    <a:lnTo>
                      <a:pt x="461" y="766"/>
                    </a:lnTo>
                    <a:lnTo>
                      <a:pt x="452" y="758"/>
                    </a:lnTo>
                    <a:lnTo>
                      <a:pt x="426" y="745"/>
                    </a:lnTo>
                    <a:lnTo>
                      <a:pt x="391" y="732"/>
                    </a:lnTo>
                    <a:lnTo>
                      <a:pt x="374" y="732"/>
                    </a:lnTo>
                    <a:lnTo>
                      <a:pt x="352" y="732"/>
                    </a:lnTo>
                    <a:lnTo>
                      <a:pt x="339" y="727"/>
                    </a:lnTo>
                    <a:lnTo>
                      <a:pt x="343" y="714"/>
                    </a:lnTo>
                    <a:lnTo>
                      <a:pt x="343" y="688"/>
                    </a:lnTo>
                    <a:lnTo>
                      <a:pt x="339" y="666"/>
                    </a:lnTo>
                    <a:lnTo>
                      <a:pt x="330" y="649"/>
                    </a:lnTo>
                    <a:lnTo>
                      <a:pt x="322" y="627"/>
                    </a:lnTo>
                    <a:lnTo>
                      <a:pt x="304" y="605"/>
                    </a:lnTo>
                    <a:lnTo>
                      <a:pt x="335" y="623"/>
                    </a:lnTo>
                    <a:lnTo>
                      <a:pt x="352" y="614"/>
                    </a:lnTo>
                    <a:lnTo>
                      <a:pt x="356" y="558"/>
                    </a:lnTo>
                    <a:lnTo>
                      <a:pt x="365" y="558"/>
                    </a:lnTo>
                    <a:lnTo>
                      <a:pt x="370" y="588"/>
                    </a:lnTo>
                    <a:lnTo>
                      <a:pt x="383" y="584"/>
                    </a:lnTo>
                    <a:lnTo>
                      <a:pt x="387" y="575"/>
                    </a:lnTo>
                    <a:lnTo>
                      <a:pt x="404" y="562"/>
                    </a:lnTo>
                    <a:lnTo>
                      <a:pt x="413" y="558"/>
                    </a:lnTo>
                    <a:lnTo>
                      <a:pt x="422" y="558"/>
                    </a:lnTo>
                    <a:lnTo>
                      <a:pt x="435" y="566"/>
                    </a:lnTo>
                    <a:lnTo>
                      <a:pt x="444" y="575"/>
                    </a:lnTo>
                    <a:lnTo>
                      <a:pt x="439" y="592"/>
                    </a:lnTo>
                    <a:lnTo>
                      <a:pt x="426" y="610"/>
                    </a:lnTo>
                    <a:lnTo>
                      <a:pt x="404" y="627"/>
                    </a:lnTo>
                    <a:lnTo>
                      <a:pt x="404" y="636"/>
                    </a:lnTo>
                    <a:lnTo>
                      <a:pt x="409" y="640"/>
                    </a:lnTo>
                    <a:lnTo>
                      <a:pt x="422" y="640"/>
                    </a:lnTo>
                    <a:lnTo>
                      <a:pt x="444" y="636"/>
                    </a:lnTo>
                    <a:lnTo>
                      <a:pt x="487" y="632"/>
                    </a:lnTo>
                    <a:lnTo>
                      <a:pt x="509" y="632"/>
                    </a:lnTo>
                    <a:lnTo>
                      <a:pt x="531" y="636"/>
                    </a:lnTo>
                    <a:lnTo>
                      <a:pt x="548" y="645"/>
                    </a:lnTo>
                    <a:lnTo>
                      <a:pt x="552" y="653"/>
                    </a:lnTo>
                    <a:lnTo>
                      <a:pt x="557" y="658"/>
                    </a:lnTo>
                    <a:lnTo>
                      <a:pt x="557" y="675"/>
                    </a:lnTo>
                    <a:lnTo>
                      <a:pt x="561" y="679"/>
                    </a:lnTo>
                    <a:lnTo>
                      <a:pt x="565" y="684"/>
                    </a:lnTo>
                    <a:lnTo>
                      <a:pt x="570" y="679"/>
                    </a:lnTo>
                    <a:lnTo>
                      <a:pt x="574" y="666"/>
                    </a:lnTo>
                    <a:lnTo>
                      <a:pt x="574" y="649"/>
                    </a:lnTo>
                    <a:lnTo>
                      <a:pt x="574" y="627"/>
                    </a:lnTo>
                    <a:lnTo>
                      <a:pt x="578" y="614"/>
                    </a:lnTo>
                    <a:lnTo>
                      <a:pt x="578" y="605"/>
                    </a:lnTo>
                    <a:lnTo>
                      <a:pt x="578" y="597"/>
                    </a:lnTo>
                    <a:lnTo>
                      <a:pt x="574" y="592"/>
                    </a:lnTo>
                    <a:lnTo>
                      <a:pt x="565" y="588"/>
                    </a:lnTo>
                    <a:lnTo>
                      <a:pt x="552" y="588"/>
                    </a:lnTo>
                    <a:lnTo>
                      <a:pt x="531" y="592"/>
                    </a:lnTo>
                    <a:lnTo>
                      <a:pt x="509" y="584"/>
                    </a:lnTo>
                    <a:lnTo>
                      <a:pt x="483" y="571"/>
                    </a:lnTo>
                    <a:lnTo>
                      <a:pt x="461" y="566"/>
                    </a:lnTo>
                    <a:lnTo>
                      <a:pt x="452" y="562"/>
                    </a:lnTo>
                    <a:lnTo>
                      <a:pt x="448" y="558"/>
                    </a:lnTo>
                    <a:lnTo>
                      <a:pt x="448" y="553"/>
                    </a:lnTo>
                    <a:lnTo>
                      <a:pt x="448" y="545"/>
                    </a:lnTo>
                    <a:lnTo>
                      <a:pt x="452" y="540"/>
                    </a:lnTo>
                    <a:lnTo>
                      <a:pt x="465" y="527"/>
                    </a:lnTo>
                    <a:lnTo>
                      <a:pt x="491" y="518"/>
                    </a:lnTo>
                    <a:lnTo>
                      <a:pt x="496" y="488"/>
                    </a:lnTo>
                    <a:lnTo>
                      <a:pt x="496" y="466"/>
                    </a:lnTo>
                    <a:lnTo>
                      <a:pt x="496" y="453"/>
                    </a:lnTo>
                    <a:lnTo>
                      <a:pt x="491" y="440"/>
                    </a:lnTo>
                    <a:lnTo>
                      <a:pt x="465" y="405"/>
                    </a:lnTo>
                    <a:lnTo>
                      <a:pt x="496" y="405"/>
                    </a:lnTo>
                    <a:lnTo>
                      <a:pt x="500" y="383"/>
                    </a:lnTo>
                    <a:lnTo>
                      <a:pt x="483" y="366"/>
                    </a:lnTo>
                    <a:lnTo>
                      <a:pt x="474" y="349"/>
                    </a:lnTo>
                    <a:lnTo>
                      <a:pt x="474" y="331"/>
                    </a:lnTo>
                    <a:lnTo>
                      <a:pt x="491" y="327"/>
                    </a:lnTo>
                    <a:lnTo>
                      <a:pt x="491" y="336"/>
                    </a:lnTo>
                    <a:lnTo>
                      <a:pt x="504" y="353"/>
                    </a:lnTo>
                    <a:lnTo>
                      <a:pt x="522" y="353"/>
                    </a:lnTo>
                    <a:lnTo>
                      <a:pt x="531" y="353"/>
                    </a:lnTo>
                    <a:lnTo>
                      <a:pt x="526" y="362"/>
                    </a:lnTo>
                    <a:lnTo>
                      <a:pt x="513" y="383"/>
                    </a:lnTo>
                    <a:lnTo>
                      <a:pt x="509" y="397"/>
                    </a:lnTo>
                    <a:lnTo>
                      <a:pt x="513" y="401"/>
                    </a:lnTo>
                    <a:lnTo>
                      <a:pt x="518" y="405"/>
                    </a:lnTo>
                    <a:lnTo>
                      <a:pt x="526" y="405"/>
                    </a:lnTo>
                    <a:lnTo>
                      <a:pt x="535" y="401"/>
                    </a:lnTo>
                    <a:lnTo>
                      <a:pt x="552" y="397"/>
                    </a:lnTo>
                    <a:lnTo>
                      <a:pt x="557" y="401"/>
                    </a:lnTo>
                    <a:lnTo>
                      <a:pt x="557" y="405"/>
                    </a:lnTo>
                    <a:lnTo>
                      <a:pt x="557" y="418"/>
                    </a:lnTo>
                    <a:lnTo>
                      <a:pt x="548" y="440"/>
                    </a:lnTo>
                    <a:lnTo>
                      <a:pt x="539" y="444"/>
                    </a:lnTo>
                    <a:lnTo>
                      <a:pt x="522" y="457"/>
                    </a:lnTo>
                    <a:lnTo>
                      <a:pt x="522" y="466"/>
                    </a:lnTo>
                    <a:lnTo>
                      <a:pt x="522" y="475"/>
                    </a:lnTo>
                    <a:lnTo>
                      <a:pt x="535" y="479"/>
                    </a:lnTo>
                    <a:lnTo>
                      <a:pt x="557" y="488"/>
                    </a:lnTo>
                    <a:lnTo>
                      <a:pt x="539" y="514"/>
                    </a:lnTo>
                    <a:lnTo>
                      <a:pt x="565" y="531"/>
                    </a:lnTo>
                    <a:lnTo>
                      <a:pt x="578" y="549"/>
                    </a:lnTo>
                    <a:lnTo>
                      <a:pt x="583" y="553"/>
                    </a:lnTo>
                    <a:lnTo>
                      <a:pt x="592" y="566"/>
                    </a:lnTo>
                    <a:lnTo>
                      <a:pt x="596" y="566"/>
                    </a:lnTo>
                    <a:lnTo>
                      <a:pt x="605" y="562"/>
                    </a:lnTo>
                    <a:lnTo>
                      <a:pt x="618" y="553"/>
                    </a:lnTo>
                    <a:lnTo>
                      <a:pt x="626" y="531"/>
                    </a:lnTo>
                    <a:lnTo>
                      <a:pt x="635" y="492"/>
                    </a:lnTo>
                    <a:lnTo>
                      <a:pt x="635" y="462"/>
                    </a:lnTo>
                    <a:lnTo>
                      <a:pt x="635" y="427"/>
                    </a:lnTo>
                    <a:lnTo>
                      <a:pt x="644" y="414"/>
                    </a:lnTo>
                    <a:lnTo>
                      <a:pt x="648" y="414"/>
                    </a:lnTo>
                    <a:lnTo>
                      <a:pt x="652" y="423"/>
                    </a:lnTo>
                    <a:lnTo>
                      <a:pt x="657" y="440"/>
                    </a:lnTo>
                    <a:lnTo>
                      <a:pt x="666" y="453"/>
                    </a:lnTo>
                    <a:lnTo>
                      <a:pt x="692" y="423"/>
                    </a:lnTo>
                    <a:lnTo>
                      <a:pt x="696" y="410"/>
                    </a:lnTo>
                    <a:lnTo>
                      <a:pt x="705" y="397"/>
                    </a:lnTo>
                    <a:lnTo>
                      <a:pt x="713" y="383"/>
                    </a:lnTo>
                    <a:lnTo>
                      <a:pt x="731" y="370"/>
                    </a:lnTo>
                    <a:lnTo>
                      <a:pt x="753" y="366"/>
                    </a:lnTo>
                    <a:lnTo>
                      <a:pt x="779" y="366"/>
                    </a:lnTo>
                    <a:lnTo>
                      <a:pt x="809" y="375"/>
                    </a:lnTo>
                    <a:lnTo>
                      <a:pt x="857" y="357"/>
                    </a:lnTo>
                    <a:lnTo>
                      <a:pt x="883" y="353"/>
                    </a:lnTo>
                    <a:lnTo>
                      <a:pt x="853" y="331"/>
                    </a:lnTo>
                    <a:lnTo>
                      <a:pt x="809" y="296"/>
                    </a:lnTo>
                    <a:lnTo>
                      <a:pt x="787" y="275"/>
                    </a:lnTo>
                    <a:lnTo>
                      <a:pt x="774" y="257"/>
                    </a:lnTo>
                    <a:lnTo>
                      <a:pt x="766" y="235"/>
                    </a:lnTo>
                    <a:lnTo>
                      <a:pt x="766" y="227"/>
                    </a:lnTo>
                    <a:lnTo>
                      <a:pt x="761" y="218"/>
                    </a:lnTo>
                    <a:lnTo>
                      <a:pt x="753" y="214"/>
                    </a:lnTo>
                    <a:lnTo>
                      <a:pt x="744" y="209"/>
                    </a:lnTo>
                    <a:lnTo>
                      <a:pt x="735" y="209"/>
                    </a:lnTo>
                    <a:lnTo>
                      <a:pt x="722" y="218"/>
                    </a:lnTo>
                    <a:lnTo>
                      <a:pt x="705" y="240"/>
                    </a:lnTo>
                    <a:lnTo>
                      <a:pt x="687" y="257"/>
                    </a:lnTo>
                    <a:lnTo>
                      <a:pt x="666" y="270"/>
                    </a:lnTo>
                    <a:lnTo>
                      <a:pt x="639" y="275"/>
                    </a:lnTo>
                    <a:lnTo>
                      <a:pt x="618" y="279"/>
                    </a:lnTo>
                    <a:lnTo>
                      <a:pt x="583" y="270"/>
                    </a:lnTo>
                    <a:lnTo>
                      <a:pt x="570" y="266"/>
                    </a:lnTo>
                    <a:lnTo>
                      <a:pt x="548" y="240"/>
                    </a:lnTo>
                    <a:lnTo>
                      <a:pt x="522" y="214"/>
                    </a:lnTo>
                    <a:lnTo>
                      <a:pt x="487" y="188"/>
                    </a:lnTo>
                    <a:lnTo>
                      <a:pt x="474" y="170"/>
                    </a:lnTo>
                    <a:lnTo>
                      <a:pt x="465" y="148"/>
                    </a:lnTo>
                    <a:lnTo>
                      <a:pt x="461" y="127"/>
                    </a:lnTo>
                    <a:lnTo>
                      <a:pt x="461" y="105"/>
                    </a:lnTo>
                    <a:lnTo>
                      <a:pt x="470" y="74"/>
                    </a:lnTo>
                    <a:lnTo>
                      <a:pt x="474" y="57"/>
                    </a:lnTo>
                    <a:lnTo>
                      <a:pt x="491" y="31"/>
                    </a:lnTo>
                    <a:lnTo>
                      <a:pt x="500" y="13"/>
                    </a:lnTo>
                    <a:lnTo>
                      <a:pt x="500" y="5"/>
                    </a:lnTo>
                    <a:lnTo>
                      <a:pt x="500" y="0"/>
                    </a:lnTo>
                    <a:lnTo>
                      <a:pt x="326" y="5"/>
                    </a:lnTo>
                    <a:lnTo>
                      <a:pt x="230" y="5"/>
                    </a:lnTo>
                    <a:lnTo>
                      <a:pt x="191" y="131"/>
                    </a:lnTo>
                    <a:lnTo>
                      <a:pt x="182" y="140"/>
                    </a:lnTo>
                    <a:lnTo>
                      <a:pt x="156" y="157"/>
                    </a:lnTo>
                    <a:lnTo>
                      <a:pt x="139" y="166"/>
                    </a:lnTo>
                    <a:lnTo>
                      <a:pt x="121" y="166"/>
                    </a:lnTo>
                    <a:lnTo>
                      <a:pt x="100" y="161"/>
                    </a:lnTo>
                    <a:lnTo>
                      <a:pt x="82" y="148"/>
                    </a:lnTo>
                    <a:lnTo>
                      <a:pt x="69" y="166"/>
                    </a:lnTo>
                    <a:lnTo>
                      <a:pt x="82" y="249"/>
                    </a:lnTo>
                    <a:lnTo>
                      <a:pt x="82" y="244"/>
                    </a:lnTo>
                    <a:lnTo>
                      <a:pt x="87" y="244"/>
                    </a:lnTo>
                    <a:lnTo>
                      <a:pt x="95" y="257"/>
                    </a:lnTo>
                    <a:lnTo>
                      <a:pt x="104" y="283"/>
                    </a:lnTo>
                    <a:lnTo>
                      <a:pt x="104" y="288"/>
                    </a:lnTo>
                    <a:lnTo>
                      <a:pt x="113" y="296"/>
                    </a:lnTo>
                    <a:lnTo>
                      <a:pt x="117" y="296"/>
                    </a:lnTo>
                    <a:lnTo>
                      <a:pt x="126" y="296"/>
                    </a:lnTo>
                    <a:lnTo>
                      <a:pt x="134" y="292"/>
                    </a:lnTo>
                    <a:lnTo>
                      <a:pt x="143" y="283"/>
                    </a:lnTo>
                    <a:lnTo>
                      <a:pt x="182" y="283"/>
                    </a:lnTo>
                    <a:lnTo>
                      <a:pt x="178" y="327"/>
                    </a:lnTo>
                    <a:lnTo>
                      <a:pt x="174" y="353"/>
                    </a:lnTo>
                    <a:lnTo>
                      <a:pt x="165" y="366"/>
                    </a:lnTo>
                    <a:lnTo>
                      <a:pt x="134" y="366"/>
                    </a:lnTo>
                    <a:lnTo>
                      <a:pt x="100" y="366"/>
                    </a:lnTo>
                    <a:lnTo>
                      <a:pt x="78" y="370"/>
                    </a:lnTo>
                    <a:lnTo>
                      <a:pt x="78" y="392"/>
                    </a:lnTo>
                    <a:lnTo>
                      <a:pt x="82" y="431"/>
                    </a:lnTo>
                    <a:lnTo>
                      <a:pt x="78" y="453"/>
                    </a:lnTo>
                    <a:lnTo>
                      <a:pt x="74" y="475"/>
                    </a:lnTo>
                    <a:lnTo>
                      <a:pt x="65" y="484"/>
                    </a:lnTo>
                    <a:lnTo>
                      <a:pt x="56" y="488"/>
                    </a:lnTo>
                    <a:lnTo>
                      <a:pt x="47" y="488"/>
                    </a:lnTo>
                    <a:lnTo>
                      <a:pt x="21" y="492"/>
                    </a:lnTo>
                    <a:lnTo>
                      <a:pt x="17" y="510"/>
                    </a:lnTo>
                    <a:lnTo>
                      <a:pt x="17" y="527"/>
                    </a:lnTo>
                    <a:lnTo>
                      <a:pt x="17" y="540"/>
                    </a:lnTo>
                    <a:lnTo>
                      <a:pt x="21" y="558"/>
                    </a:lnTo>
                    <a:lnTo>
                      <a:pt x="26" y="575"/>
                    </a:lnTo>
                    <a:lnTo>
                      <a:pt x="26" y="584"/>
                    </a:lnTo>
                    <a:lnTo>
                      <a:pt x="26" y="597"/>
                    </a:lnTo>
                    <a:lnTo>
                      <a:pt x="21" y="610"/>
                    </a:lnTo>
                    <a:lnTo>
                      <a:pt x="13" y="623"/>
                    </a:lnTo>
                    <a:lnTo>
                      <a:pt x="4" y="640"/>
                    </a:lnTo>
                    <a:lnTo>
                      <a:pt x="0" y="658"/>
                    </a:lnTo>
                    <a:lnTo>
                      <a:pt x="0" y="675"/>
                    </a:lnTo>
                    <a:lnTo>
                      <a:pt x="4" y="693"/>
                    </a:lnTo>
                    <a:lnTo>
                      <a:pt x="8" y="710"/>
                    </a:lnTo>
                    <a:lnTo>
                      <a:pt x="21" y="727"/>
                    </a:lnTo>
                    <a:lnTo>
                      <a:pt x="30" y="740"/>
                    </a:lnTo>
                    <a:lnTo>
                      <a:pt x="43" y="749"/>
                    </a:lnTo>
                    <a:lnTo>
                      <a:pt x="47" y="753"/>
                    </a:lnTo>
                    <a:lnTo>
                      <a:pt x="52" y="753"/>
                    </a:lnTo>
                    <a:lnTo>
                      <a:pt x="56" y="766"/>
                    </a:lnTo>
                    <a:lnTo>
                      <a:pt x="52" y="784"/>
                    </a:lnTo>
                    <a:lnTo>
                      <a:pt x="47" y="788"/>
                    </a:lnTo>
                    <a:lnTo>
                      <a:pt x="47" y="797"/>
                    </a:lnTo>
                    <a:lnTo>
                      <a:pt x="52" y="806"/>
                    </a:lnTo>
                    <a:lnTo>
                      <a:pt x="56" y="810"/>
                    </a:lnTo>
                    <a:lnTo>
                      <a:pt x="65" y="814"/>
                    </a:lnTo>
                    <a:lnTo>
                      <a:pt x="82" y="819"/>
                    </a:lnTo>
                    <a:lnTo>
                      <a:pt x="108" y="814"/>
                    </a:lnTo>
                    <a:lnTo>
                      <a:pt x="100" y="823"/>
                    </a:lnTo>
                    <a:lnTo>
                      <a:pt x="95" y="832"/>
                    </a:lnTo>
                    <a:lnTo>
                      <a:pt x="82" y="832"/>
                    </a:lnTo>
                    <a:lnTo>
                      <a:pt x="69" y="836"/>
                    </a:lnTo>
                    <a:lnTo>
                      <a:pt x="56" y="840"/>
                    </a:lnTo>
                    <a:lnTo>
                      <a:pt x="47" y="840"/>
                    </a:lnTo>
                    <a:lnTo>
                      <a:pt x="47" y="849"/>
                    </a:lnTo>
                    <a:lnTo>
                      <a:pt x="47" y="858"/>
                    </a:lnTo>
                    <a:lnTo>
                      <a:pt x="60" y="867"/>
                    </a:lnTo>
                    <a:lnTo>
                      <a:pt x="87" y="888"/>
                    </a:lnTo>
                    <a:lnTo>
                      <a:pt x="95" y="901"/>
                    </a:lnTo>
                    <a:lnTo>
                      <a:pt x="113" y="897"/>
                    </a:lnTo>
                    <a:lnTo>
                      <a:pt x="108" y="914"/>
                    </a:lnTo>
                    <a:lnTo>
                      <a:pt x="91" y="949"/>
                    </a:lnTo>
                    <a:lnTo>
                      <a:pt x="113" y="958"/>
                    </a:lnTo>
                    <a:lnTo>
                      <a:pt x="130" y="967"/>
                    </a:lnTo>
                    <a:lnTo>
                      <a:pt x="148" y="980"/>
                    </a:lnTo>
                    <a:lnTo>
                      <a:pt x="165" y="958"/>
                    </a:lnTo>
                    <a:lnTo>
                      <a:pt x="174" y="980"/>
                    </a:lnTo>
                    <a:lnTo>
                      <a:pt x="191" y="993"/>
                    </a:lnTo>
                    <a:lnTo>
                      <a:pt x="200" y="993"/>
                    </a:lnTo>
                    <a:lnTo>
                      <a:pt x="208" y="997"/>
                    </a:lnTo>
                    <a:lnTo>
                      <a:pt x="213" y="997"/>
                    </a:lnTo>
                    <a:lnTo>
                      <a:pt x="217" y="1002"/>
                    </a:lnTo>
                    <a:lnTo>
                      <a:pt x="217" y="1015"/>
                    </a:lnTo>
                    <a:lnTo>
                      <a:pt x="204" y="1041"/>
                    </a:lnTo>
                    <a:lnTo>
                      <a:pt x="226" y="1049"/>
                    </a:lnTo>
                    <a:lnTo>
                      <a:pt x="222" y="1054"/>
                    </a:lnTo>
                    <a:lnTo>
                      <a:pt x="213" y="1062"/>
                    </a:lnTo>
                    <a:lnTo>
                      <a:pt x="204" y="1062"/>
                    </a:lnTo>
                    <a:lnTo>
                      <a:pt x="200" y="1062"/>
                    </a:lnTo>
                    <a:lnTo>
                      <a:pt x="191" y="1049"/>
                    </a:lnTo>
                    <a:lnTo>
                      <a:pt x="187" y="1032"/>
                    </a:lnTo>
                    <a:lnTo>
                      <a:pt x="169" y="1023"/>
                    </a:lnTo>
                    <a:lnTo>
                      <a:pt x="152" y="1019"/>
                    </a:lnTo>
                    <a:lnTo>
                      <a:pt x="139" y="1019"/>
                    </a:lnTo>
                    <a:lnTo>
                      <a:pt x="126" y="1023"/>
                    </a:lnTo>
                    <a:lnTo>
                      <a:pt x="121" y="1028"/>
                    </a:lnTo>
                    <a:lnTo>
                      <a:pt x="126" y="1041"/>
                    </a:lnTo>
                    <a:lnTo>
                      <a:pt x="134" y="1054"/>
                    </a:lnTo>
                    <a:lnTo>
                      <a:pt x="139" y="1054"/>
                    </a:lnTo>
                    <a:lnTo>
                      <a:pt x="148" y="1062"/>
                    </a:lnTo>
                    <a:lnTo>
                      <a:pt x="156" y="1080"/>
                    </a:lnTo>
                    <a:lnTo>
                      <a:pt x="156" y="1089"/>
                    </a:lnTo>
                    <a:lnTo>
                      <a:pt x="152" y="1106"/>
                    </a:lnTo>
                    <a:lnTo>
                      <a:pt x="152" y="1115"/>
                    </a:lnTo>
                    <a:lnTo>
                      <a:pt x="152" y="1132"/>
                    </a:lnTo>
                    <a:lnTo>
                      <a:pt x="156" y="1136"/>
                    </a:lnTo>
                    <a:lnTo>
                      <a:pt x="161" y="1136"/>
                    </a:lnTo>
                    <a:lnTo>
                      <a:pt x="169" y="1132"/>
                    </a:lnTo>
                    <a:lnTo>
                      <a:pt x="182" y="1115"/>
                    </a:lnTo>
                    <a:lnTo>
                      <a:pt x="195" y="1110"/>
                    </a:lnTo>
                    <a:lnTo>
                      <a:pt x="230" y="1102"/>
                    </a:lnTo>
                    <a:lnTo>
                      <a:pt x="248" y="1102"/>
                    </a:lnTo>
                    <a:lnTo>
                      <a:pt x="265" y="1106"/>
                    </a:lnTo>
                    <a:lnTo>
                      <a:pt x="282" y="1115"/>
                    </a:lnTo>
                    <a:lnTo>
                      <a:pt x="291" y="1132"/>
                    </a:lnTo>
                    <a:lnTo>
                      <a:pt x="317" y="1132"/>
                    </a:lnTo>
                    <a:lnTo>
                      <a:pt x="339" y="1128"/>
                    </a:lnTo>
                    <a:lnTo>
                      <a:pt x="352" y="1123"/>
                    </a:lnTo>
                    <a:lnTo>
                      <a:pt x="365" y="1115"/>
                    </a:lnTo>
                    <a:lnTo>
                      <a:pt x="400" y="1123"/>
                    </a:lnTo>
                    <a:lnTo>
                      <a:pt x="426" y="1110"/>
                    </a:lnTo>
                    <a:lnTo>
                      <a:pt x="444" y="1106"/>
                    </a:lnTo>
                    <a:lnTo>
                      <a:pt x="461" y="1102"/>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73" name="Freeform 9"/>
              <p:cNvSpPr/>
              <p:nvPr/>
            </p:nvSpPr>
            <p:spPr bwMode="auto">
              <a:xfrm>
                <a:off x="1392" y="2644"/>
                <a:ext cx="609" cy="762"/>
              </a:xfrm>
              <a:custGeom>
                <a:avLst/>
                <a:gdLst>
                  <a:gd name="T0" fmla="*/ 609 w 609"/>
                  <a:gd name="T1" fmla="*/ 174 h 762"/>
                  <a:gd name="T2" fmla="*/ 575 w 609"/>
                  <a:gd name="T3" fmla="*/ 170 h 762"/>
                  <a:gd name="T4" fmla="*/ 531 w 609"/>
                  <a:gd name="T5" fmla="*/ 148 h 762"/>
                  <a:gd name="T6" fmla="*/ 496 w 609"/>
                  <a:gd name="T7" fmla="*/ 100 h 762"/>
                  <a:gd name="T8" fmla="*/ 487 w 609"/>
                  <a:gd name="T9" fmla="*/ 57 h 762"/>
                  <a:gd name="T10" fmla="*/ 487 w 609"/>
                  <a:gd name="T11" fmla="*/ 52 h 762"/>
                  <a:gd name="T12" fmla="*/ 479 w 609"/>
                  <a:gd name="T13" fmla="*/ 31 h 762"/>
                  <a:gd name="T14" fmla="*/ 457 w 609"/>
                  <a:gd name="T15" fmla="*/ 31 h 762"/>
                  <a:gd name="T16" fmla="*/ 440 w 609"/>
                  <a:gd name="T17" fmla="*/ 39 h 762"/>
                  <a:gd name="T18" fmla="*/ 396 w 609"/>
                  <a:gd name="T19" fmla="*/ 52 h 762"/>
                  <a:gd name="T20" fmla="*/ 383 w 609"/>
                  <a:gd name="T21" fmla="*/ 44 h 762"/>
                  <a:gd name="T22" fmla="*/ 379 w 609"/>
                  <a:gd name="T23" fmla="*/ 18 h 762"/>
                  <a:gd name="T24" fmla="*/ 383 w 609"/>
                  <a:gd name="T25" fmla="*/ 0 h 762"/>
                  <a:gd name="T26" fmla="*/ 366 w 609"/>
                  <a:gd name="T27" fmla="*/ 5 h 762"/>
                  <a:gd name="T28" fmla="*/ 353 w 609"/>
                  <a:gd name="T29" fmla="*/ 13 h 762"/>
                  <a:gd name="T30" fmla="*/ 274 w 609"/>
                  <a:gd name="T31" fmla="*/ 105 h 762"/>
                  <a:gd name="T32" fmla="*/ 270 w 609"/>
                  <a:gd name="T33" fmla="*/ 118 h 762"/>
                  <a:gd name="T34" fmla="*/ 248 w 609"/>
                  <a:gd name="T35" fmla="*/ 161 h 762"/>
                  <a:gd name="T36" fmla="*/ 205 w 609"/>
                  <a:gd name="T37" fmla="*/ 205 h 762"/>
                  <a:gd name="T38" fmla="*/ 170 w 609"/>
                  <a:gd name="T39" fmla="*/ 227 h 762"/>
                  <a:gd name="T40" fmla="*/ 91 w 609"/>
                  <a:gd name="T41" fmla="*/ 274 h 762"/>
                  <a:gd name="T42" fmla="*/ 65 w 609"/>
                  <a:gd name="T43" fmla="*/ 305 h 762"/>
                  <a:gd name="T44" fmla="*/ 48 w 609"/>
                  <a:gd name="T45" fmla="*/ 379 h 762"/>
                  <a:gd name="T46" fmla="*/ 39 w 609"/>
                  <a:gd name="T47" fmla="*/ 383 h 762"/>
                  <a:gd name="T48" fmla="*/ 13 w 609"/>
                  <a:gd name="T49" fmla="*/ 409 h 762"/>
                  <a:gd name="T50" fmla="*/ 0 w 609"/>
                  <a:gd name="T51" fmla="*/ 435 h 762"/>
                  <a:gd name="T52" fmla="*/ 4 w 609"/>
                  <a:gd name="T53" fmla="*/ 453 h 762"/>
                  <a:gd name="T54" fmla="*/ 26 w 609"/>
                  <a:gd name="T55" fmla="*/ 518 h 762"/>
                  <a:gd name="T56" fmla="*/ 39 w 609"/>
                  <a:gd name="T57" fmla="*/ 523 h 762"/>
                  <a:gd name="T58" fmla="*/ 65 w 609"/>
                  <a:gd name="T59" fmla="*/ 536 h 762"/>
                  <a:gd name="T60" fmla="*/ 83 w 609"/>
                  <a:gd name="T61" fmla="*/ 562 h 762"/>
                  <a:gd name="T62" fmla="*/ 70 w 609"/>
                  <a:gd name="T63" fmla="*/ 614 h 762"/>
                  <a:gd name="T64" fmla="*/ 100 w 609"/>
                  <a:gd name="T65" fmla="*/ 671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762">
                    <a:moveTo>
                      <a:pt x="609" y="174"/>
                    </a:moveTo>
                    <a:lnTo>
                      <a:pt x="609" y="174"/>
                    </a:lnTo>
                    <a:lnTo>
                      <a:pt x="592" y="174"/>
                    </a:lnTo>
                    <a:lnTo>
                      <a:pt x="575" y="170"/>
                    </a:lnTo>
                    <a:lnTo>
                      <a:pt x="553" y="161"/>
                    </a:lnTo>
                    <a:lnTo>
                      <a:pt x="531" y="148"/>
                    </a:lnTo>
                    <a:lnTo>
                      <a:pt x="514" y="131"/>
                    </a:lnTo>
                    <a:lnTo>
                      <a:pt x="496" y="100"/>
                    </a:lnTo>
                    <a:lnTo>
                      <a:pt x="492" y="79"/>
                    </a:lnTo>
                    <a:lnTo>
                      <a:pt x="487" y="57"/>
                    </a:lnTo>
                    <a:lnTo>
                      <a:pt x="487" y="52"/>
                    </a:lnTo>
                    <a:lnTo>
                      <a:pt x="483" y="39"/>
                    </a:lnTo>
                    <a:lnTo>
                      <a:pt x="479" y="31"/>
                    </a:lnTo>
                    <a:lnTo>
                      <a:pt x="470" y="31"/>
                    </a:lnTo>
                    <a:lnTo>
                      <a:pt x="457" y="31"/>
                    </a:lnTo>
                    <a:lnTo>
                      <a:pt x="440" y="39"/>
                    </a:lnTo>
                    <a:lnTo>
                      <a:pt x="409" y="52"/>
                    </a:lnTo>
                    <a:lnTo>
                      <a:pt x="396" y="52"/>
                    </a:lnTo>
                    <a:lnTo>
                      <a:pt x="387" y="52"/>
                    </a:lnTo>
                    <a:lnTo>
                      <a:pt x="383" y="44"/>
                    </a:lnTo>
                    <a:lnTo>
                      <a:pt x="379" y="31"/>
                    </a:lnTo>
                    <a:lnTo>
                      <a:pt x="379" y="18"/>
                    </a:lnTo>
                    <a:lnTo>
                      <a:pt x="383" y="0"/>
                    </a:lnTo>
                    <a:lnTo>
                      <a:pt x="374" y="0"/>
                    </a:lnTo>
                    <a:lnTo>
                      <a:pt x="366" y="5"/>
                    </a:lnTo>
                    <a:lnTo>
                      <a:pt x="353" y="13"/>
                    </a:lnTo>
                    <a:lnTo>
                      <a:pt x="274" y="100"/>
                    </a:lnTo>
                    <a:lnTo>
                      <a:pt x="274" y="105"/>
                    </a:lnTo>
                    <a:lnTo>
                      <a:pt x="270" y="118"/>
                    </a:lnTo>
                    <a:lnTo>
                      <a:pt x="261" y="144"/>
                    </a:lnTo>
                    <a:lnTo>
                      <a:pt x="248" y="161"/>
                    </a:lnTo>
                    <a:lnTo>
                      <a:pt x="226" y="183"/>
                    </a:lnTo>
                    <a:lnTo>
                      <a:pt x="205" y="205"/>
                    </a:lnTo>
                    <a:lnTo>
                      <a:pt x="170" y="227"/>
                    </a:lnTo>
                    <a:lnTo>
                      <a:pt x="109" y="261"/>
                    </a:lnTo>
                    <a:lnTo>
                      <a:pt x="91" y="274"/>
                    </a:lnTo>
                    <a:lnTo>
                      <a:pt x="78" y="292"/>
                    </a:lnTo>
                    <a:lnTo>
                      <a:pt x="65" y="305"/>
                    </a:lnTo>
                    <a:lnTo>
                      <a:pt x="61" y="327"/>
                    </a:lnTo>
                    <a:lnTo>
                      <a:pt x="48" y="379"/>
                    </a:lnTo>
                    <a:lnTo>
                      <a:pt x="39" y="383"/>
                    </a:lnTo>
                    <a:lnTo>
                      <a:pt x="22" y="401"/>
                    </a:lnTo>
                    <a:lnTo>
                      <a:pt x="13" y="409"/>
                    </a:lnTo>
                    <a:lnTo>
                      <a:pt x="4" y="422"/>
                    </a:lnTo>
                    <a:lnTo>
                      <a:pt x="0" y="435"/>
                    </a:lnTo>
                    <a:lnTo>
                      <a:pt x="4" y="453"/>
                    </a:lnTo>
                    <a:lnTo>
                      <a:pt x="17" y="501"/>
                    </a:lnTo>
                    <a:lnTo>
                      <a:pt x="26" y="518"/>
                    </a:lnTo>
                    <a:lnTo>
                      <a:pt x="39" y="523"/>
                    </a:lnTo>
                    <a:lnTo>
                      <a:pt x="52" y="527"/>
                    </a:lnTo>
                    <a:lnTo>
                      <a:pt x="65" y="536"/>
                    </a:lnTo>
                    <a:lnTo>
                      <a:pt x="78" y="544"/>
                    </a:lnTo>
                    <a:lnTo>
                      <a:pt x="83" y="562"/>
                    </a:lnTo>
                    <a:lnTo>
                      <a:pt x="83" y="588"/>
                    </a:lnTo>
                    <a:lnTo>
                      <a:pt x="70" y="614"/>
                    </a:lnTo>
                    <a:lnTo>
                      <a:pt x="78" y="636"/>
                    </a:lnTo>
                    <a:lnTo>
                      <a:pt x="100" y="671"/>
                    </a:lnTo>
                    <a:lnTo>
                      <a:pt x="104" y="762"/>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74" name="Freeform 10"/>
              <p:cNvSpPr/>
              <p:nvPr/>
            </p:nvSpPr>
            <p:spPr bwMode="auto">
              <a:xfrm>
                <a:off x="1318" y="2631"/>
                <a:ext cx="344" cy="161"/>
              </a:xfrm>
              <a:custGeom>
                <a:avLst/>
                <a:gdLst>
                  <a:gd name="T0" fmla="*/ 0 w 344"/>
                  <a:gd name="T1" fmla="*/ 0 h 161"/>
                  <a:gd name="T2" fmla="*/ 0 w 344"/>
                  <a:gd name="T3" fmla="*/ 0 h 161"/>
                  <a:gd name="T4" fmla="*/ 9 w 344"/>
                  <a:gd name="T5" fmla="*/ 9 h 161"/>
                  <a:gd name="T6" fmla="*/ 30 w 344"/>
                  <a:gd name="T7" fmla="*/ 31 h 161"/>
                  <a:gd name="T8" fmla="*/ 43 w 344"/>
                  <a:gd name="T9" fmla="*/ 39 h 161"/>
                  <a:gd name="T10" fmla="*/ 61 w 344"/>
                  <a:gd name="T11" fmla="*/ 48 h 161"/>
                  <a:gd name="T12" fmla="*/ 83 w 344"/>
                  <a:gd name="T13" fmla="*/ 52 h 161"/>
                  <a:gd name="T14" fmla="*/ 100 w 344"/>
                  <a:gd name="T15" fmla="*/ 52 h 161"/>
                  <a:gd name="T16" fmla="*/ 100 w 344"/>
                  <a:gd name="T17" fmla="*/ 52 h 161"/>
                  <a:gd name="T18" fmla="*/ 104 w 344"/>
                  <a:gd name="T19" fmla="*/ 52 h 161"/>
                  <a:gd name="T20" fmla="*/ 117 w 344"/>
                  <a:gd name="T21" fmla="*/ 52 h 161"/>
                  <a:gd name="T22" fmla="*/ 117 w 344"/>
                  <a:gd name="T23" fmla="*/ 57 h 161"/>
                  <a:gd name="T24" fmla="*/ 117 w 344"/>
                  <a:gd name="T25" fmla="*/ 65 h 161"/>
                  <a:gd name="T26" fmla="*/ 117 w 344"/>
                  <a:gd name="T27" fmla="*/ 70 h 161"/>
                  <a:gd name="T28" fmla="*/ 104 w 344"/>
                  <a:gd name="T29" fmla="*/ 83 h 161"/>
                  <a:gd name="T30" fmla="*/ 104 w 344"/>
                  <a:gd name="T31" fmla="*/ 83 h 161"/>
                  <a:gd name="T32" fmla="*/ 96 w 344"/>
                  <a:gd name="T33" fmla="*/ 96 h 161"/>
                  <a:gd name="T34" fmla="*/ 91 w 344"/>
                  <a:gd name="T35" fmla="*/ 105 h 161"/>
                  <a:gd name="T36" fmla="*/ 91 w 344"/>
                  <a:gd name="T37" fmla="*/ 109 h 161"/>
                  <a:gd name="T38" fmla="*/ 96 w 344"/>
                  <a:gd name="T39" fmla="*/ 113 h 161"/>
                  <a:gd name="T40" fmla="*/ 104 w 344"/>
                  <a:gd name="T41" fmla="*/ 118 h 161"/>
                  <a:gd name="T42" fmla="*/ 117 w 344"/>
                  <a:gd name="T43" fmla="*/ 118 h 161"/>
                  <a:gd name="T44" fmla="*/ 152 w 344"/>
                  <a:gd name="T45" fmla="*/ 113 h 161"/>
                  <a:gd name="T46" fmla="*/ 152 w 344"/>
                  <a:gd name="T47" fmla="*/ 113 h 161"/>
                  <a:gd name="T48" fmla="*/ 161 w 344"/>
                  <a:gd name="T49" fmla="*/ 118 h 161"/>
                  <a:gd name="T50" fmla="*/ 170 w 344"/>
                  <a:gd name="T51" fmla="*/ 126 h 161"/>
                  <a:gd name="T52" fmla="*/ 178 w 344"/>
                  <a:gd name="T53" fmla="*/ 144 h 161"/>
                  <a:gd name="T54" fmla="*/ 178 w 344"/>
                  <a:gd name="T55" fmla="*/ 144 h 161"/>
                  <a:gd name="T56" fmla="*/ 187 w 344"/>
                  <a:gd name="T57" fmla="*/ 161 h 161"/>
                  <a:gd name="T58" fmla="*/ 191 w 344"/>
                  <a:gd name="T59" fmla="*/ 161 h 161"/>
                  <a:gd name="T60" fmla="*/ 196 w 344"/>
                  <a:gd name="T61" fmla="*/ 161 h 161"/>
                  <a:gd name="T62" fmla="*/ 209 w 344"/>
                  <a:gd name="T63" fmla="*/ 157 h 161"/>
                  <a:gd name="T64" fmla="*/ 226 w 344"/>
                  <a:gd name="T65" fmla="*/ 135 h 161"/>
                  <a:gd name="T66" fmla="*/ 226 w 344"/>
                  <a:gd name="T67" fmla="*/ 135 h 161"/>
                  <a:gd name="T68" fmla="*/ 239 w 344"/>
                  <a:gd name="T69" fmla="*/ 126 h 161"/>
                  <a:gd name="T70" fmla="*/ 252 w 344"/>
                  <a:gd name="T71" fmla="*/ 118 h 161"/>
                  <a:gd name="T72" fmla="*/ 287 w 344"/>
                  <a:gd name="T73" fmla="*/ 113 h 161"/>
                  <a:gd name="T74" fmla="*/ 322 w 344"/>
                  <a:gd name="T75" fmla="*/ 109 h 161"/>
                  <a:gd name="T76" fmla="*/ 344 w 344"/>
                  <a:gd name="T77" fmla="*/ 11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4" h="161">
                    <a:moveTo>
                      <a:pt x="0" y="0"/>
                    </a:moveTo>
                    <a:lnTo>
                      <a:pt x="0" y="0"/>
                    </a:lnTo>
                    <a:lnTo>
                      <a:pt x="9" y="9"/>
                    </a:lnTo>
                    <a:lnTo>
                      <a:pt x="30" y="31"/>
                    </a:lnTo>
                    <a:lnTo>
                      <a:pt x="43" y="39"/>
                    </a:lnTo>
                    <a:lnTo>
                      <a:pt x="61" y="48"/>
                    </a:lnTo>
                    <a:lnTo>
                      <a:pt x="83" y="52"/>
                    </a:lnTo>
                    <a:lnTo>
                      <a:pt x="100" y="52"/>
                    </a:lnTo>
                    <a:lnTo>
                      <a:pt x="104" y="52"/>
                    </a:lnTo>
                    <a:lnTo>
                      <a:pt x="117" y="52"/>
                    </a:lnTo>
                    <a:lnTo>
                      <a:pt x="117" y="57"/>
                    </a:lnTo>
                    <a:lnTo>
                      <a:pt x="117" y="65"/>
                    </a:lnTo>
                    <a:lnTo>
                      <a:pt x="117" y="70"/>
                    </a:lnTo>
                    <a:lnTo>
                      <a:pt x="104" y="83"/>
                    </a:lnTo>
                    <a:lnTo>
                      <a:pt x="96" y="96"/>
                    </a:lnTo>
                    <a:lnTo>
                      <a:pt x="91" y="105"/>
                    </a:lnTo>
                    <a:lnTo>
                      <a:pt x="91" y="109"/>
                    </a:lnTo>
                    <a:lnTo>
                      <a:pt x="96" y="113"/>
                    </a:lnTo>
                    <a:lnTo>
                      <a:pt x="104" y="118"/>
                    </a:lnTo>
                    <a:lnTo>
                      <a:pt x="117" y="118"/>
                    </a:lnTo>
                    <a:lnTo>
                      <a:pt x="152" y="113"/>
                    </a:lnTo>
                    <a:lnTo>
                      <a:pt x="161" y="118"/>
                    </a:lnTo>
                    <a:lnTo>
                      <a:pt x="170" y="126"/>
                    </a:lnTo>
                    <a:lnTo>
                      <a:pt x="178" y="144"/>
                    </a:lnTo>
                    <a:lnTo>
                      <a:pt x="187" y="161"/>
                    </a:lnTo>
                    <a:lnTo>
                      <a:pt x="191" y="161"/>
                    </a:lnTo>
                    <a:lnTo>
                      <a:pt x="196" y="161"/>
                    </a:lnTo>
                    <a:lnTo>
                      <a:pt x="209" y="157"/>
                    </a:lnTo>
                    <a:lnTo>
                      <a:pt x="226" y="135"/>
                    </a:lnTo>
                    <a:lnTo>
                      <a:pt x="239" y="126"/>
                    </a:lnTo>
                    <a:lnTo>
                      <a:pt x="252" y="118"/>
                    </a:lnTo>
                    <a:lnTo>
                      <a:pt x="287" y="113"/>
                    </a:lnTo>
                    <a:lnTo>
                      <a:pt x="322" y="109"/>
                    </a:lnTo>
                    <a:lnTo>
                      <a:pt x="344" y="113"/>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75" name="Freeform 11"/>
              <p:cNvSpPr/>
              <p:nvPr/>
            </p:nvSpPr>
            <p:spPr bwMode="auto">
              <a:xfrm>
                <a:off x="804" y="2636"/>
                <a:ext cx="867" cy="857"/>
              </a:xfrm>
              <a:custGeom>
                <a:avLst/>
                <a:gdLst>
                  <a:gd name="T0" fmla="*/ 322 w 867"/>
                  <a:gd name="T1" fmla="*/ 39 h 857"/>
                  <a:gd name="T2" fmla="*/ 288 w 867"/>
                  <a:gd name="T3" fmla="*/ 100 h 857"/>
                  <a:gd name="T4" fmla="*/ 283 w 867"/>
                  <a:gd name="T5" fmla="*/ 178 h 857"/>
                  <a:gd name="T6" fmla="*/ 309 w 867"/>
                  <a:gd name="T7" fmla="*/ 230 h 857"/>
                  <a:gd name="T8" fmla="*/ 314 w 867"/>
                  <a:gd name="T9" fmla="*/ 248 h 857"/>
                  <a:gd name="T10" fmla="*/ 283 w 867"/>
                  <a:gd name="T11" fmla="*/ 261 h 857"/>
                  <a:gd name="T12" fmla="*/ 153 w 867"/>
                  <a:gd name="T13" fmla="*/ 309 h 857"/>
                  <a:gd name="T14" fmla="*/ 135 w 867"/>
                  <a:gd name="T15" fmla="*/ 326 h 857"/>
                  <a:gd name="T16" fmla="*/ 87 w 867"/>
                  <a:gd name="T17" fmla="*/ 322 h 857"/>
                  <a:gd name="T18" fmla="*/ 57 w 867"/>
                  <a:gd name="T19" fmla="*/ 309 h 857"/>
                  <a:gd name="T20" fmla="*/ 18 w 867"/>
                  <a:gd name="T21" fmla="*/ 330 h 857"/>
                  <a:gd name="T22" fmla="*/ 13 w 867"/>
                  <a:gd name="T23" fmla="*/ 369 h 857"/>
                  <a:gd name="T24" fmla="*/ 39 w 867"/>
                  <a:gd name="T25" fmla="*/ 509 h 857"/>
                  <a:gd name="T26" fmla="*/ 13 w 867"/>
                  <a:gd name="T27" fmla="*/ 565 h 857"/>
                  <a:gd name="T28" fmla="*/ 0 w 867"/>
                  <a:gd name="T29" fmla="*/ 613 h 857"/>
                  <a:gd name="T30" fmla="*/ 13 w 867"/>
                  <a:gd name="T31" fmla="*/ 674 h 857"/>
                  <a:gd name="T32" fmla="*/ 61 w 867"/>
                  <a:gd name="T33" fmla="*/ 722 h 857"/>
                  <a:gd name="T34" fmla="*/ 109 w 867"/>
                  <a:gd name="T35" fmla="*/ 770 h 857"/>
                  <a:gd name="T36" fmla="*/ 183 w 867"/>
                  <a:gd name="T37" fmla="*/ 783 h 857"/>
                  <a:gd name="T38" fmla="*/ 244 w 867"/>
                  <a:gd name="T39" fmla="*/ 744 h 857"/>
                  <a:gd name="T40" fmla="*/ 275 w 867"/>
                  <a:gd name="T41" fmla="*/ 713 h 857"/>
                  <a:gd name="T42" fmla="*/ 301 w 867"/>
                  <a:gd name="T43" fmla="*/ 722 h 857"/>
                  <a:gd name="T44" fmla="*/ 309 w 867"/>
                  <a:gd name="T45" fmla="*/ 739 h 857"/>
                  <a:gd name="T46" fmla="*/ 349 w 867"/>
                  <a:gd name="T47" fmla="*/ 800 h 857"/>
                  <a:gd name="T48" fmla="*/ 427 w 867"/>
                  <a:gd name="T49" fmla="*/ 857 h 857"/>
                  <a:gd name="T50" fmla="*/ 436 w 867"/>
                  <a:gd name="T51" fmla="*/ 857 h 857"/>
                  <a:gd name="T52" fmla="*/ 475 w 867"/>
                  <a:gd name="T53" fmla="*/ 835 h 857"/>
                  <a:gd name="T54" fmla="*/ 449 w 867"/>
                  <a:gd name="T55" fmla="*/ 822 h 857"/>
                  <a:gd name="T56" fmla="*/ 431 w 867"/>
                  <a:gd name="T57" fmla="*/ 783 h 857"/>
                  <a:gd name="T58" fmla="*/ 475 w 867"/>
                  <a:gd name="T59" fmla="*/ 796 h 857"/>
                  <a:gd name="T60" fmla="*/ 518 w 867"/>
                  <a:gd name="T61" fmla="*/ 822 h 857"/>
                  <a:gd name="T62" fmla="*/ 571 w 867"/>
                  <a:gd name="T63" fmla="*/ 822 h 857"/>
                  <a:gd name="T64" fmla="*/ 592 w 867"/>
                  <a:gd name="T65" fmla="*/ 796 h 857"/>
                  <a:gd name="T66" fmla="*/ 631 w 867"/>
                  <a:gd name="T67" fmla="*/ 848 h 857"/>
                  <a:gd name="T68" fmla="*/ 671 w 867"/>
                  <a:gd name="T69" fmla="*/ 792 h 857"/>
                  <a:gd name="T70" fmla="*/ 675 w 867"/>
                  <a:gd name="T71" fmla="*/ 774 h 857"/>
                  <a:gd name="T72" fmla="*/ 692 w 867"/>
                  <a:gd name="T73" fmla="*/ 679 h 857"/>
                  <a:gd name="T74" fmla="*/ 666 w 867"/>
                  <a:gd name="T75" fmla="*/ 626 h 857"/>
                  <a:gd name="T76" fmla="*/ 671 w 867"/>
                  <a:gd name="T77" fmla="*/ 557 h 857"/>
                  <a:gd name="T78" fmla="*/ 631 w 867"/>
                  <a:gd name="T79" fmla="*/ 531 h 857"/>
                  <a:gd name="T80" fmla="*/ 614 w 867"/>
                  <a:gd name="T81" fmla="*/ 509 h 857"/>
                  <a:gd name="T82" fmla="*/ 597 w 867"/>
                  <a:gd name="T83" fmla="*/ 443 h 857"/>
                  <a:gd name="T84" fmla="*/ 614 w 867"/>
                  <a:gd name="T85" fmla="*/ 409 h 857"/>
                  <a:gd name="T86" fmla="*/ 645 w 867"/>
                  <a:gd name="T87" fmla="*/ 387 h 857"/>
                  <a:gd name="T88" fmla="*/ 671 w 867"/>
                  <a:gd name="T89" fmla="*/ 300 h 857"/>
                  <a:gd name="T90" fmla="*/ 762 w 867"/>
                  <a:gd name="T91" fmla="*/ 235 h 857"/>
                  <a:gd name="T92" fmla="*/ 823 w 867"/>
                  <a:gd name="T93" fmla="*/ 191 h 857"/>
                  <a:gd name="T94" fmla="*/ 867 w 867"/>
                  <a:gd name="T95" fmla="*/ 126 h 857"/>
                  <a:gd name="T96" fmla="*/ 867 w 867"/>
                  <a:gd name="T97" fmla="*/ 108 h 857"/>
                  <a:gd name="T98" fmla="*/ 775 w 867"/>
                  <a:gd name="T99" fmla="*/ 117 h 857"/>
                  <a:gd name="T100" fmla="*/ 745 w 867"/>
                  <a:gd name="T101" fmla="*/ 134 h 857"/>
                  <a:gd name="T102" fmla="*/ 710 w 867"/>
                  <a:gd name="T103" fmla="*/ 161 h 857"/>
                  <a:gd name="T104" fmla="*/ 701 w 867"/>
                  <a:gd name="T105" fmla="*/ 139 h 857"/>
                  <a:gd name="T106" fmla="*/ 671 w 867"/>
                  <a:gd name="T107" fmla="*/ 108 h 857"/>
                  <a:gd name="T108" fmla="*/ 623 w 867"/>
                  <a:gd name="T109" fmla="*/ 113 h 857"/>
                  <a:gd name="T110" fmla="*/ 610 w 867"/>
                  <a:gd name="T111" fmla="*/ 100 h 857"/>
                  <a:gd name="T112" fmla="*/ 627 w 867"/>
                  <a:gd name="T113" fmla="*/ 78 h 857"/>
                  <a:gd name="T114" fmla="*/ 640 w 867"/>
                  <a:gd name="T115" fmla="*/ 56 h 857"/>
                  <a:gd name="T116" fmla="*/ 618 w 867"/>
                  <a:gd name="T117" fmla="*/ 47 h 857"/>
                  <a:gd name="T118" fmla="*/ 584 w 867"/>
                  <a:gd name="T119" fmla="*/ 43 h 857"/>
                  <a:gd name="T120" fmla="*/ 531 w 867"/>
                  <a:gd name="T121" fmla="*/ 8 h 8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7" h="857">
                    <a:moveTo>
                      <a:pt x="518" y="0"/>
                    </a:moveTo>
                    <a:lnTo>
                      <a:pt x="322" y="39"/>
                    </a:lnTo>
                    <a:lnTo>
                      <a:pt x="309" y="56"/>
                    </a:lnTo>
                    <a:lnTo>
                      <a:pt x="296" y="74"/>
                    </a:lnTo>
                    <a:lnTo>
                      <a:pt x="288" y="100"/>
                    </a:lnTo>
                    <a:lnTo>
                      <a:pt x="279" y="126"/>
                    </a:lnTo>
                    <a:lnTo>
                      <a:pt x="279" y="161"/>
                    </a:lnTo>
                    <a:lnTo>
                      <a:pt x="283" y="178"/>
                    </a:lnTo>
                    <a:lnTo>
                      <a:pt x="288" y="195"/>
                    </a:lnTo>
                    <a:lnTo>
                      <a:pt x="296" y="213"/>
                    </a:lnTo>
                    <a:lnTo>
                      <a:pt x="309" y="230"/>
                    </a:lnTo>
                    <a:lnTo>
                      <a:pt x="314" y="235"/>
                    </a:lnTo>
                    <a:lnTo>
                      <a:pt x="314" y="248"/>
                    </a:lnTo>
                    <a:lnTo>
                      <a:pt x="309" y="256"/>
                    </a:lnTo>
                    <a:lnTo>
                      <a:pt x="301" y="261"/>
                    </a:lnTo>
                    <a:lnTo>
                      <a:pt x="283" y="261"/>
                    </a:lnTo>
                    <a:lnTo>
                      <a:pt x="261" y="261"/>
                    </a:lnTo>
                    <a:lnTo>
                      <a:pt x="187" y="304"/>
                    </a:lnTo>
                    <a:lnTo>
                      <a:pt x="153" y="309"/>
                    </a:lnTo>
                    <a:lnTo>
                      <a:pt x="148" y="317"/>
                    </a:lnTo>
                    <a:lnTo>
                      <a:pt x="135" y="326"/>
                    </a:lnTo>
                    <a:lnTo>
                      <a:pt x="122" y="330"/>
                    </a:lnTo>
                    <a:lnTo>
                      <a:pt x="105" y="330"/>
                    </a:lnTo>
                    <a:lnTo>
                      <a:pt x="87" y="322"/>
                    </a:lnTo>
                    <a:lnTo>
                      <a:pt x="70" y="309"/>
                    </a:lnTo>
                    <a:lnTo>
                      <a:pt x="57" y="309"/>
                    </a:lnTo>
                    <a:lnTo>
                      <a:pt x="35" y="313"/>
                    </a:lnTo>
                    <a:lnTo>
                      <a:pt x="26" y="317"/>
                    </a:lnTo>
                    <a:lnTo>
                      <a:pt x="18" y="330"/>
                    </a:lnTo>
                    <a:lnTo>
                      <a:pt x="13" y="348"/>
                    </a:lnTo>
                    <a:lnTo>
                      <a:pt x="13" y="369"/>
                    </a:lnTo>
                    <a:lnTo>
                      <a:pt x="39" y="504"/>
                    </a:lnTo>
                    <a:lnTo>
                      <a:pt x="39" y="509"/>
                    </a:lnTo>
                    <a:lnTo>
                      <a:pt x="39" y="517"/>
                    </a:lnTo>
                    <a:lnTo>
                      <a:pt x="35" y="539"/>
                    </a:lnTo>
                    <a:lnTo>
                      <a:pt x="13" y="565"/>
                    </a:lnTo>
                    <a:lnTo>
                      <a:pt x="9" y="578"/>
                    </a:lnTo>
                    <a:lnTo>
                      <a:pt x="0" y="613"/>
                    </a:lnTo>
                    <a:lnTo>
                      <a:pt x="0" y="631"/>
                    </a:lnTo>
                    <a:lnTo>
                      <a:pt x="5" y="652"/>
                    </a:lnTo>
                    <a:lnTo>
                      <a:pt x="13" y="674"/>
                    </a:lnTo>
                    <a:lnTo>
                      <a:pt x="26" y="692"/>
                    </a:lnTo>
                    <a:lnTo>
                      <a:pt x="61" y="722"/>
                    </a:lnTo>
                    <a:lnTo>
                      <a:pt x="87" y="744"/>
                    </a:lnTo>
                    <a:lnTo>
                      <a:pt x="109" y="770"/>
                    </a:lnTo>
                    <a:lnTo>
                      <a:pt x="127" y="774"/>
                    </a:lnTo>
                    <a:lnTo>
                      <a:pt x="161" y="783"/>
                    </a:lnTo>
                    <a:lnTo>
                      <a:pt x="183" y="783"/>
                    </a:lnTo>
                    <a:lnTo>
                      <a:pt x="205" y="774"/>
                    </a:lnTo>
                    <a:lnTo>
                      <a:pt x="227" y="766"/>
                    </a:lnTo>
                    <a:lnTo>
                      <a:pt x="244" y="744"/>
                    </a:lnTo>
                    <a:lnTo>
                      <a:pt x="261" y="722"/>
                    </a:lnTo>
                    <a:lnTo>
                      <a:pt x="275" y="713"/>
                    </a:lnTo>
                    <a:lnTo>
                      <a:pt x="288" y="713"/>
                    </a:lnTo>
                    <a:lnTo>
                      <a:pt x="296" y="718"/>
                    </a:lnTo>
                    <a:lnTo>
                      <a:pt x="301" y="722"/>
                    </a:lnTo>
                    <a:lnTo>
                      <a:pt x="305" y="731"/>
                    </a:lnTo>
                    <a:lnTo>
                      <a:pt x="309" y="739"/>
                    </a:lnTo>
                    <a:lnTo>
                      <a:pt x="318" y="761"/>
                    </a:lnTo>
                    <a:lnTo>
                      <a:pt x="331" y="779"/>
                    </a:lnTo>
                    <a:lnTo>
                      <a:pt x="349" y="800"/>
                    </a:lnTo>
                    <a:lnTo>
                      <a:pt x="396" y="835"/>
                    </a:lnTo>
                    <a:lnTo>
                      <a:pt x="427" y="857"/>
                    </a:lnTo>
                    <a:lnTo>
                      <a:pt x="436" y="857"/>
                    </a:lnTo>
                    <a:lnTo>
                      <a:pt x="444" y="853"/>
                    </a:lnTo>
                    <a:lnTo>
                      <a:pt x="466" y="840"/>
                    </a:lnTo>
                    <a:lnTo>
                      <a:pt x="475" y="835"/>
                    </a:lnTo>
                    <a:lnTo>
                      <a:pt x="475" y="827"/>
                    </a:lnTo>
                    <a:lnTo>
                      <a:pt x="466" y="822"/>
                    </a:lnTo>
                    <a:lnTo>
                      <a:pt x="449" y="822"/>
                    </a:lnTo>
                    <a:lnTo>
                      <a:pt x="431" y="822"/>
                    </a:lnTo>
                    <a:lnTo>
                      <a:pt x="431" y="783"/>
                    </a:lnTo>
                    <a:lnTo>
                      <a:pt x="449" y="783"/>
                    </a:lnTo>
                    <a:lnTo>
                      <a:pt x="462" y="783"/>
                    </a:lnTo>
                    <a:lnTo>
                      <a:pt x="475" y="796"/>
                    </a:lnTo>
                    <a:lnTo>
                      <a:pt x="492" y="809"/>
                    </a:lnTo>
                    <a:lnTo>
                      <a:pt x="518" y="822"/>
                    </a:lnTo>
                    <a:lnTo>
                      <a:pt x="544" y="827"/>
                    </a:lnTo>
                    <a:lnTo>
                      <a:pt x="557" y="827"/>
                    </a:lnTo>
                    <a:lnTo>
                      <a:pt x="571" y="822"/>
                    </a:lnTo>
                    <a:lnTo>
                      <a:pt x="553" y="796"/>
                    </a:lnTo>
                    <a:lnTo>
                      <a:pt x="566" y="796"/>
                    </a:lnTo>
                    <a:lnTo>
                      <a:pt x="592" y="796"/>
                    </a:lnTo>
                    <a:lnTo>
                      <a:pt x="618" y="822"/>
                    </a:lnTo>
                    <a:lnTo>
                      <a:pt x="605" y="853"/>
                    </a:lnTo>
                    <a:lnTo>
                      <a:pt x="631" y="848"/>
                    </a:lnTo>
                    <a:lnTo>
                      <a:pt x="684" y="809"/>
                    </a:lnTo>
                    <a:lnTo>
                      <a:pt x="688" y="796"/>
                    </a:lnTo>
                    <a:lnTo>
                      <a:pt x="671" y="792"/>
                    </a:lnTo>
                    <a:lnTo>
                      <a:pt x="658" y="796"/>
                    </a:lnTo>
                    <a:lnTo>
                      <a:pt x="653" y="783"/>
                    </a:lnTo>
                    <a:lnTo>
                      <a:pt x="675" y="774"/>
                    </a:lnTo>
                    <a:lnTo>
                      <a:pt x="697" y="770"/>
                    </a:lnTo>
                    <a:lnTo>
                      <a:pt x="701" y="770"/>
                    </a:lnTo>
                    <a:lnTo>
                      <a:pt x="692" y="679"/>
                    </a:lnTo>
                    <a:lnTo>
                      <a:pt x="671" y="644"/>
                    </a:lnTo>
                    <a:lnTo>
                      <a:pt x="666" y="626"/>
                    </a:lnTo>
                    <a:lnTo>
                      <a:pt x="675" y="596"/>
                    </a:lnTo>
                    <a:lnTo>
                      <a:pt x="675" y="570"/>
                    </a:lnTo>
                    <a:lnTo>
                      <a:pt x="671" y="557"/>
                    </a:lnTo>
                    <a:lnTo>
                      <a:pt x="658" y="544"/>
                    </a:lnTo>
                    <a:lnTo>
                      <a:pt x="645" y="535"/>
                    </a:lnTo>
                    <a:lnTo>
                      <a:pt x="631" y="531"/>
                    </a:lnTo>
                    <a:lnTo>
                      <a:pt x="618" y="526"/>
                    </a:lnTo>
                    <a:lnTo>
                      <a:pt x="614" y="509"/>
                    </a:lnTo>
                    <a:lnTo>
                      <a:pt x="597" y="461"/>
                    </a:lnTo>
                    <a:lnTo>
                      <a:pt x="597" y="443"/>
                    </a:lnTo>
                    <a:lnTo>
                      <a:pt x="601" y="430"/>
                    </a:lnTo>
                    <a:lnTo>
                      <a:pt x="605" y="417"/>
                    </a:lnTo>
                    <a:lnTo>
                      <a:pt x="614" y="409"/>
                    </a:lnTo>
                    <a:lnTo>
                      <a:pt x="636" y="391"/>
                    </a:lnTo>
                    <a:lnTo>
                      <a:pt x="645" y="387"/>
                    </a:lnTo>
                    <a:lnTo>
                      <a:pt x="653" y="335"/>
                    </a:lnTo>
                    <a:lnTo>
                      <a:pt x="662" y="317"/>
                    </a:lnTo>
                    <a:lnTo>
                      <a:pt x="671" y="300"/>
                    </a:lnTo>
                    <a:lnTo>
                      <a:pt x="684" y="282"/>
                    </a:lnTo>
                    <a:lnTo>
                      <a:pt x="701" y="269"/>
                    </a:lnTo>
                    <a:lnTo>
                      <a:pt x="762" y="235"/>
                    </a:lnTo>
                    <a:lnTo>
                      <a:pt x="797" y="213"/>
                    </a:lnTo>
                    <a:lnTo>
                      <a:pt x="823" y="191"/>
                    </a:lnTo>
                    <a:lnTo>
                      <a:pt x="840" y="169"/>
                    </a:lnTo>
                    <a:lnTo>
                      <a:pt x="853" y="152"/>
                    </a:lnTo>
                    <a:lnTo>
                      <a:pt x="867" y="126"/>
                    </a:lnTo>
                    <a:lnTo>
                      <a:pt x="867" y="113"/>
                    </a:lnTo>
                    <a:lnTo>
                      <a:pt x="867" y="108"/>
                    </a:lnTo>
                    <a:lnTo>
                      <a:pt x="840" y="104"/>
                    </a:lnTo>
                    <a:lnTo>
                      <a:pt x="810" y="108"/>
                    </a:lnTo>
                    <a:lnTo>
                      <a:pt x="775" y="117"/>
                    </a:lnTo>
                    <a:lnTo>
                      <a:pt x="758" y="121"/>
                    </a:lnTo>
                    <a:lnTo>
                      <a:pt x="745" y="134"/>
                    </a:lnTo>
                    <a:lnTo>
                      <a:pt x="727" y="152"/>
                    </a:lnTo>
                    <a:lnTo>
                      <a:pt x="714" y="161"/>
                    </a:lnTo>
                    <a:lnTo>
                      <a:pt x="710" y="161"/>
                    </a:lnTo>
                    <a:lnTo>
                      <a:pt x="710" y="156"/>
                    </a:lnTo>
                    <a:lnTo>
                      <a:pt x="701" y="139"/>
                    </a:lnTo>
                    <a:lnTo>
                      <a:pt x="688" y="121"/>
                    </a:lnTo>
                    <a:lnTo>
                      <a:pt x="679" y="113"/>
                    </a:lnTo>
                    <a:lnTo>
                      <a:pt x="671" y="108"/>
                    </a:lnTo>
                    <a:lnTo>
                      <a:pt x="636" y="113"/>
                    </a:lnTo>
                    <a:lnTo>
                      <a:pt x="623" y="113"/>
                    </a:lnTo>
                    <a:lnTo>
                      <a:pt x="618" y="113"/>
                    </a:lnTo>
                    <a:lnTo>
                      <a:pt x="610" y="108"/>
                    </a:lnTo>
                    <a:lnTo>
                      <a:pt x="610" y="100"/>
                    </a:lnTo>
                    <a:lnTo>
                      <a:pt x="614" y="91"/>
                    </a:lnTo>
                    <a:lnTo>
                      <a:pt x="627" y="78"/>
                    </a:lnTo>
                    <a:lnTo>
                      <a:pt x="636" y="69"/>
                    </a:lnTo>
                    <a:lnTo>
                      <a:pt x="640" y="60"/>
                    </a:lnTo>
                    <a:lnTo>
                      <a:pt x="640" y="56"/>
                    </a:lnTo>
                    <a:lnTo>
                      <a:pt x="636" y="52"/>
                    </a:lnTo>
                    <a:lnTo>
                      <a:pt x="627" y="47"/>
                    </a:lnTo>
                    <a:lnTo>
                      <a:pt x="618" y="47"/>
                    </a:lnTo>
                    <a:lnTo>
                      <a:pt x="601" y="47"/>
                    </a:lnTo>
                    <a:lnTo>
                      <a:pt x="584" y="43"/>
                    </a:lnTo>
                    <a:lnTo>
                      <a:pt x="566" y="39"/>
                    </a:lnTo>
                    <a:lnTo>
                      <a:pt x="553" y="30"/>
                    </a:lnTo>
                    <a:lnTo>
                      <a:pt x="531" y="8"/>
                    </a:lnTo>
                    <a:lnTo>
                      <a:pt x="523" y="0"/>
                    </a:lnTo>
                    <a:lnTo>
                      <a:pt x="518" y="0"/>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76" name="Freeform 12"/>
              <p:cNvSpPr/>
              <p:nvPr/>
            </p:nvSpPr>
            <p:spPr bwMode="auto">
              <a:xfrm>
                <a:off x="1879" y="2627"/>
                <a:ext cx="318" cy="683"/>
              </a:xfrm>
              <a:custGeom>
                <a:avLst/>
                <a:gdLst>
                  <a:gd name="T0" fmla="*/ 201 w 318"/>
                  <a:gd name="T1" fmla="*/ 683 h 683"/>
                  <a:gd name="T2" fmla="*/ 201 w 318"/>
                  <a:gd name="T3" fmla="*/ 683 h 683"/>
                  <a:gd name="T4" fmla="*/ 222 w 318"/>
                  <a:gd name="T5" fmla="*/ 579 h 683"/>
                  <a:gd name="T6" fmla="*/ 222 w 318"/>
                  <a:gd name="T7" fmla="*/ 579 h 683"/>
                  <a:gd name="T8" fmla="*/ 227 w 318"/>
                  <a:gd name="T9" fmla="*/ 561 h 683"/>
                  <a:gd name="T10" fmla="*/ 227 w 318"/>
                  <a:gd name="T11" fmla="*/ 540 h 683"/>
                  <a:gd name="T12" fmla="*/ 222 w 318"/>
                  <a:gd name="T13" fmla="*/ 522 h 683"/>
                  <a:gd name="T14" fmla="*/ 205 w 318"/>
                  <a:gd name="T15" fmla="*/ 509 h 683"/>
                  <a:gd name="T16" fmla="*/ 205 w 318"/>
                  <a:gd name="T17" fmla="*/ 509 h 683"/>
                  <a:gd name="T18" fmla="*/ 135 w 318"/>
                  <a:gd name="T19" fmla="*/ 452 h 683"/>
                  <a:gd name="T20" fmla="*/ 88 w 318"/>
                  <a:gd name="T21" fmla="*/ 409 h 683"/>
                  <a:gd name="T22" fmla="*/ 88 w 318"/>
                  <a:gd name="T23" fmla="*/ 409 h 683"/>
                  <a:gd name="T24" fmla="*/ 61 w 318"/>
                  <a:gd name="T25" fmla="*/ 396 h 683"/>
                  <a:gd name="T26" fmla="*/ 27 w 318"/>
                  <a:gd name="T27" fmla="*/ 387 h 683"/>
                  <a:gd name="T28" fmla="*/ 27 w 318"/>
                  <a:gd name="T29" fmla="*/ 387 h 683"/>
                  <a:gd name="T30" fmla="*/ 22 w 318"/>
                  <a:gd name="T31" fmla="*/ 383 h 683"/>
                  <a:gd name="T32" fmla="*/ 18 w 318"/>
                  <a:gd name="T33" fmla="*/ 378 h 683"/>
                  <a:gd name="T34" fmla="*/ 14 w 318"/>
                  <a:gd name="T35" fmla="*/ 370 h 683"/>
                  <a:gd name="T36" fmla="*/ 14 w 318"/>
                  <a:gd name="T37" fmla="*/ 370 h 683"/>
                  <a:gd name="T38" fmla="*/ 9 w 318"/>
                  <a:gd name="T39" fmla="*/ 361 h 683"/>
                  <a:gd name="T40" fmla="*/ 0 w 318"/>
                  <a:gd name="T41" fmla="*/ 331 h 683"/>
                  <a:gd name="T42" fmla="*/ 0 w 318"/>
                  <a:gd name="T43" fmla="*/ 313 h 683"/>
                  <a:gd name="T44" fmla="*/ 0 w 318"/>
                  <a:gd name="T45" fmla="*/ 300 h 683"/>
                  <a:gd name="T46" fmla="*/ 9 w 318"/>
                  <a:gd name="T47" fmla="*/ 287 h 683"/>
                  <a:gd name="T48" fmla="*/ 18 w 318"/>
                  <a:gd name="T49" fmla="*/ 278 h 683"/>
                  <a:gd name="T50" fmla="*/ 48 w 318"/>
                  <a:gd name="T51" fmla="*/ 257 h 683"/>
                  <a:gd name="T52" fmla="*/ 53 w 318"/>
                  <a:gd name="T53" fmla="*/ 235 h 683"/>
                  <a:gd name="T54" fmla="*/ 74 w 318"/>
                  <a:gd name="T55" fmla="*/ 217 h 683"/>
                  <a:gd name="T56" fmla="*/ 74 w 318"/>
                  <a:gd name="T57" fmla="*/ 217 h 683"/>
                  <a:gd name="T58" fmla="*/ 88 w 318"/>
                  <a:gd name="T59" fmla="*/ 213 h 683"/>
                  <a:gd name="T60" fmla="*/ 118 w 318"/>
                  <a:gd name="T61" fmla="*/ 191 h 683"/>
                  <a:gd name="T62" fmla="*/ 135 w 318"/>
                  <a:gd name="T63" fmla="*/ 178 h 683"/>
                  <a:gd name="T64" fmla="*/ 153 w 318"/>
                  <a:gd name="T65" fmla="*/ 161 h 683"/>
                  <a:gd name="T66" fmla="*/ 166 w 318"/>
                  <a:gd name="T67" fmla="*/ 139 h 683"/>
                  <a:gd name="T68" fmla="*/ 175 w 318"/>
                  <a:gd name="T69" fmla="*/ 117 h 683"/>
                  <a:gd name="T70" fmla="*/ 253 w 318"/>
                  <a:gd name="T71" fmla="*/ 61 h 683"/>
                  <a:gd name="T72" fmla="*/ 253 w 318"/>
                  <a:gd name="T73" fmla="*/ 61 h 683"/>
                  <a:gd name="T74" fmla="*/ 266 w 318"/>
                  <a:gd name="T75" fmla="*/ 61 h 683"/>
                  <a:gd name="T76" fmla="*/ 279 w 318"/>
                  <a:gd name="T77" fmla="*/ 61 h 683"/>
                  <a:gd name="T78" fmla="*/ 301 w 318"/>
                  <a:gd name="T79" fmla="*/ 65 h 683"/>
                  <a:gd name="T80" fmla="*/ 301 w 318"/>
                  <a:gd name="T81" fmla="*/ 65 h 683"/>
                  <a:gd name="T82" fmla="*/ 310 w 318"/>
                  <a:gd name="T83" fmla="*/ 69 h 683"/>
                  <a:gd name="T84" fmla="*/ 318 w 318"/>
                  <a:gd name="T85" fmla="*/ 61 h 683"/>
                  <a:gd name="T86" fmla="*/ 318 w 318"/>
                  <a:gd name="T87" fmla="*/ 52 h 683"/>
                  <a:gd name="T88" fmla="*/ 318 w 318"/>
                  <a:gd name="T89" fmla="*/ 43 h 683"/>
                  <a:gd name="T90" fmla="*/ 314 w 318"/>
                  <a:gd name="T91" fmla="*/ 0 h 6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 h="683">
                    <a:moveTo>
                      <a:pt x="201" y="683"/>
                    </a:moveTo>
                    <a:lnTo>
                      <a:pt x="201" y="683"/>
                    </a:lnTo>
                    <a:lnTo>
                      <a:pt x="222" y="579"/>
                    </a:lnTo>
                    <a:lnTo>
                      <a:pt x="227" y="561"/>
                    </a:lnTo>
                    <a:lnTo>
                      <a:pt x="227" y="540"/>
                    </a:lnTo>
                    <a:lnTo>
                      <a:pt x="222" y="522"/>
                    </a:lnTo>
                    <a:lnTo>
                      <a:pt x="205" y="509"/>
                    </a:lnTo>
                    <a:lnTo>
                      <a:pt x="135" y="452"/>
                    </a:lnTo>
                    <a:lnTo>
                      <a:pt x="88" y="409"/>
                    </a:lnTo>
                    <a:lnTo>
                      <a:pt x="61" y="396"/>
                    </a:lnTo>
                    <a:lnTo>
                      <a:pt x="27" y="387"/>
                    </a:lnTo>
                    <a:lnTo>
                      <a:pt x="22" y="383"/>
                    </a:lnTo>
                    <a:lnTo>
                      <a:pt x="18" y="378"/>
                    </a:lnTo>
                    <a:lnTo>
                      <a:pt x="14" y="370"/>
                    </a:lnTo>
                    <a:lnTo>
                      <a:pt x="9" y="361"/>
                    </a:lnTo>
                    <a:lnTo>
                      <a:pt x="0" y="331"/>
                    </a:lnTo>
                    <a:lnTo>
                      <a:pt x="0" y="313"/>
                    </a:lnTo>
                    <a:lnTo>
                      <a:pt x="0" y="300"/>
                    </a:lnTo>
                    <a:lnTo>
                      <a:pt x="9" y="287"/>
                    </a:lnTo>
                    <a:lnTo>
                      <a:pt x="18" y="278"/>
                    </a:lnTo>
                    <a:lnTo>
                      <a:pt x="48" y="257"/>
                    </a:lnTo>
                    <a:lnTo>
                      <a:pt x="53" y="235"/>
                    </a:lnTo>
                    <a:lnTo>
                      <a:pt x="74" y="217"/>
                    </a:lnTo>
                    <a:lnTo>
                      <a:pt x="88" y="213"/>
                    </a:lnTo>
                    <a:lnTo>
                      <a:pt x="118" y="191"/>
                    </a:lnTo>
                    <a:lnTo>
                      <a:pt x="135" y="178"/>
                    </a:lnTo>
                    <a:lnTo>
                      <a:pt x="153" y="161"/>
                    </a:lnTo>
                    <a:lnTo>
                      <a:pt x="166" y="139"/>
                    </a:lnTo>
                    <a:lnTo>
                      <a:pt x="175" y="117"/>
                    </a:lnTo>
                    <a:lnTo>
                      <a:pt x="253" y="61"/>
                    </a:lnTo>
                    <a:lnTo>
                      <a:pt x="266" y="61"/>
                    </a:lnTo>
                    <a:lnTo>
                      <a:pt x="279" y="61"/>
                    </a:lnTo>
                    <a:lnTo>
                      <a:pt x="301" y="65"/>
                    </a:lnTo>
                    <a:lnTo>
                      <a:pt x="310" y="69"/>
                    </a:lnTo>
                    <a:lnTo>
                      <a:pt x="318" y="61"/>
                    </a:lnTo>
                    <a:lnTo>
                      <a:pt x="318" y="52"/>
                    </a:lnTo>
                    <a:lnTo>
                      <a:pt x="318" y="43"/>
                    </a:lnTo>
                    <a:lnTo>
                      <a:pt x="314" y="0"/>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77" name="Freeform 13"/>
              <p:cNvSpPr/>
              <p:nvPr/>
            </p:nvSpPr>
            <p:spPr bwMode="auto">
              <a:xfrm>
                <a:off x="2624" y="2801"/>
                <a:ext cx="322" cy="274"/>
              </a:xfrm>
              <a:custGeom>
                <a:avLst/>
                <a:gdLst>
                  <a:gd name="T0" fmla="*/ 309 w 322"/>
                  <a:gd name="T1" fmla="*/ 117 h 274"/>
                  <a:gd name="T2" fmla="*/ 322 w 322"/>
                  <a:gd name="T3" fmla="*/ 65 h 274"/>
                  <a:gd name="T4" fmla="*/ 283 w 322"/>
                  <a:gd name="T5" fmla="*/ 52 h 274"/>
                  <a:gd name="T6" fmla="*/ 278 w 322"/>
                  <a:gd name="T7" fmla="*/ 35 h 274"/>
                  <a:gd name="T8" fmla="*/ 296 w 322"/>
                  <a:gd name="T9" fmla="*/ 0 h 274"/>
                  <a:gd name="T10" fmla="*/ 283 w 322"/>
                  <a:gd name="T11" fmla="*/ 0 h 274"/>
                  <a:gd name="T12" fmla="*/ 252 w 322"/>
                  <a:gd name="T13" fmla="*/ 26 h 274"/>
                  <a:gd name="T14" fmla="*/ 226 w 322"/>
                  <a:gd name="T15" fmla="*/ 74 h 274"/>
                  <a:gd name="T16" fmla="*/ 217 w 322"/>
                  <a:gd name="T17" fmla="*/ 104 h 274"/>
                  <a:gd name="T18" fmla="*/ 200 w 322"/>
                  <a:gd name="T19" fmla="*/ 144 h 274"/>
                  <a:gd name="T20" fmla="*/ 187 w 322"/>
                  <a:gd name="T21" fmla="*/ 152 h 274"/>
                  <a:gd name="T22" fmla="*/ 165 w 322"/>
                  <a:gd name="T23" fmla="*/ 139 h 274"/>
                  <a:gd name="T24" fmla="*/ 139 w 322"/>
                  <a:gd name="T25" fmla="*/ 100 h 274"/>
                  <a:gd name="T26" fmla="*/ 117 w 322"/>
                  <a:gd name="T27" fmla="*/ 61 h 274"/>
                  <a:gd name="T28" fmla="*/ 96 w 322"/>
                  <a:gd name="T29" fmla="*/ 35 h 274"/>
                  <a:gd name="T30" fmla="*/ 74 w 322"/>
                  <a:gd name="T31" fmla="*/ 35 h 274"/>
                  <a:gd name="T32" fmla="*/ 48 w 322"/>
                  <a:gd name="T33" fmla="*/ 48 h 274"/>
                  <a:gd name="T34" fmla="*/ 30 w 322"/>
                  <a:gd name="T35" fmla="*/ 96 h 274"/>
                  <a:gd name="T36" fmla="*/ 4 w 322"/>
                  <a:gd name="T37" fmla="*/ 139 h 274"/>
                  <a:gd name="T38" fmla="*/ 0 w 322"/>
                  <a:gd name="T39" fmla="*/ 144 h 274"/>
                  <a:gd name="T40" fmla="*/ 9 w 322"/>
                  <a:gd name="T41" fmla="*/ 148 h 274"/>
                  <a:gd name="T42" fmla="*/ 35 w 322"/>
                  <a:gd name="T43" fmla="*/ 122 h 274"/>
                  <a:gd name="T44" fmla="*/ 52 w 322"/>
                  <a:gd name="T45" fmla="*/ 87 h 274"/>
                  <a:gd name="T46" fmla="*/ 56 w 322"/>
                  <a:gd name="T47" fmla="*/ 117 h 274"/>
                  <a:gd name="T48" fmla="*/ 48 w 322"/>
                  <a:gd name="T49" fmla="*/ 139 h 274"/>
                  <a:gd name="T50" fmla="*/ 30 w 322"/>
                  <a:gd name="T51" fmla="*/ 161 h 274"/>
                  <a:gd name="T52" fmla="*/ 9 w 322"/>
                  <a:gd name="T53" fmla="*/ 257 h 274"/>
                  <a:gd name="T54" fmla="*/ 22 w 322"/>
                  <a:gd name="T55" fmla="*/ 261 h 274"/>
                  <a:gd name="T56" fmla="*/ 61 w 322"/>
                  <a:gd name="T57" fmla="*/ 274 h 274"/>
                  <a:gd name="T58" fmla="*/ 91 w 322"/>
                  <a:gd name="T59" fmla="*/ 270 h 274"/>
                  <a:gd name="T60" fmla="*/ 104 w 322"/>
                  <a:gd name="T61" fmla="*/ 261 h 274"/>
                  <a:gd name="T62" fmla="*/ 122 w 322"/>
                  <a:gd name="T63" fmla="*/ 270 h 274"/>
                  <a:gd name="T64" fmla="*/ 130 w 322"/>
                  <a:gd name="T65" fmla="*/ 265 h 274"/>
                  <a:gd name="T66" fmla="*/ 135 w 322"/>
                  <a:gd name="T67" fmla="*/ 244 h 274"/>
                  <a:gd name="T68" fmla="*/ 143 w 322"/>
                  <a:gd name="T69" fmla="*/ 239 h 274"/>
                  <a:gd name="T70" fmla="*/ 170 w 322"/>
                  <a:gd name="T71" fmla="*/ 213 h 274"/>
                  <a:gd name="T72" fmla="*/ 183 w 322"/>
                  <a:gd name="T73" fmla="*/ 183 h 274"/>
                  <a:gd name="T74" fmla="*/ 187 w 322"/>
                  <a:gd name="T75" fmla="*/ 165 h 274"/>
                  <a:gd name="T76" fmla="*/ 196 w 322"/>
                  <a:gd name="T77" fmla="*/ 178 h 274"/>
                  <a:gd name="T78" fmla="*/ 217 w 322"/>
                  <a:gd name="T79" fmla="*/ 204 h 274"/>
                  <a:gd name="T80" fmla="*/ 248 w 322"/>
                  <a:gd name="T81" fmla="*/ 209 h 274"/>
                  <a:gd name="T82" fmla="*/ 270 w 322"/>
                  <a:gd name="T83" fmla="*/ 200 h 274"/>
                  <a:gd name="T84" fmla="*/ 309 w 322"/>
                  <a:gd name="T85" fmla="*/ 152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2" h="274">
                    <a:moveTo>
                      <a:pt x="309" y="152"/>
                    </a:moveTo>
                    <a:lnTo>
                      <a:pt x="309" y="117"/>
                    </a:lnTo>
                    <a:lnTo>
                      <a:pt x="318" y="87"/>
                    </a:lnTo>
                    <a:lnTo>
                      <a:pt x="322" y="65"/>
                    </a:lnTo>
                    <a:lnTo>
                      <a:pt x="300" y="57"/>
                    </a:lnTo>
                    <a:lnTo>
                      <a:pt x="283" y="52"/>
                    </a:lnTo>
                    <a:lnTo>
                      <a:pt x="278" y="35"/>
                    </a:lnTo>
                    <a:lnTo>
                      <a:pt x="283" y="26"/>
                    </a:lnTo>
                    <a:lnTo>
                      <a:pt x="296" y="0"/>
                    </a:lnTo>
                    <a:lnTo>
                      <a:pt x="283" y="0"/>
                    </a:lnTo>
                    <a:lnTo>
                      <a:pt x="265" y="13"/>
                    </a:lnTo>
                    <a:lnTo>
                      <a:pt x="252" y="26"/>
                    </a:lnTo>
                    <a:lnTo>
                      <a:pt x="239" y="48"/>
                    </a:lnTo>
                    <a:lnTo>
                      <a:pt x="226" y="74"/>
                    </a:lnTo>
                    <a:lnTo>
                      <a:pt x="217" y="104"/>
                    </a:lnTo>
                    <a:lnTo>
                      <a:pt x="204" y="135"/>
                    </a:lnTo>
                    <a:lnTo>
                      <a:pt x="200" y="144"/>
                    </a:lnTo>
                    <a:lnTo>
                      <a:pt x="191" y="148"/>
                    </a:lnTo>
                    <a:lnTo>
                      <a:pt x="187" y="152"/>
                    </a:lnTo>
                    <a:lnTo>
                      <a:pt x="178" y="152"/>
                    </a:lnTo>
                    <a:lnTo>
                      <a:pt x="165" y="139"/>
                    </a:lnTo>
                    <a:lnTo>
                      <a:pt x="152" y="122"/>
                    </a:lnTo>
                    <a:lnTo>
                      <a:pt x="139" y="100"/>
                    </a:lnTo>
                    <a:lnTo>
                      <a:pt x="117" y="61"/>
                    </a:lnTo>
                    <a:lnTo>
                      <a:pt x="109" y="43"/>
                    </a:lnTo>
                    <a:lnTo>
                      <a:pt x="96" y="35"/>
                    </a:lnTo>
                    <a:lnTo>
                      <a:pt x="83" y="35"/>
                    </a:lnTo>
                    <a:lnTo>
                      <a:pt x="74" y="35"/>
                    </a:lnTo>
                    <a:lnTo>
                      <a:pt x="52" y="39"/>
                    </a:lnTo>
                    <a:lnTo>
                      <a:pt x="48" y="48"/>
                    </a:lnTo>
                    <a:lnTo>
                      <a:pt x="30" y="96"/>
                    </a:lnTo>
                    <a:lnTo>
                      <a:pt x="17" y="126"/>
                    </a:lnTo>
                    <a:lnTo>
                      <a:pt x="4" y="139"/>
                    </a:lnTo>
                    <a:lnTo>
                      <a:pt x="0" y="139"/>
                    </a:lnTo>
                    <a:lnTo>
                      <a:pt x="0" y="144"/>
                    </a:lnTo>
                    <a:lnTo>
                      <a:pt x="9" y="148"/>
                    </a:lnTo>
                    <a:lnTo>
                      <a:pt x="17" y="139"/>
                    </a:lnTo>
                    <a:lnTo>
                      <a:pt x="35" y="122"/>
                    </a:lnTo>
                    <a:lnTo>
                      <a:pt x="52" y="87"/>
                    </a:lnTo>
                    <a:lnTo>
                      <a:pt x="52" y="96"/>
                    </a:lnTo>
                    <a:lnTo>
                      <a:pt x="56" y="117"/>
                    </a:lnTo>
                    <a:lnTo>
                      <a:pt x="52" y="126"/>
                    </a:lnTo>
                    <a:lnTo>
                      <a:pt x="48" y="139"/>
                    </a:lnTo>
                    <a:lnTo>
                      <a:pt x="39" y="152"/>
                    </a:lnTo>
                    <a:lnTo>
                      <a:pt x="30" y="161"/>
                    </a:lnTo>
                    <a:lnTo>
                      <a:pt x="13" y="178"/>
                    </a:lnTo>
                    <a:lnTo>
                      <a:pt x="9" y="257"/>
                    </a:lnTo>
                    <a:lnTo>
                      <a:pt x="22" y="261"/>
                    </a:lnTo>
                    <a:lnTo>
                      <a:pt x="43" y="270"/>
                    </a:lnTo>
                    <a:lnTo>
                      <a:pt x="61" y="274"/>
                    </a:lnTo>
                    <a:lnTo>
                      <a:pt x="74" y="274"/>
                    </a:lnTo>
                    <a:lnTo>
                      <a:pt x="91" y="270"/>
                    </a:lnTo>
                    <a:lnTo>
                      <a:pt x="104" y="261"/>
                    </a:lnTo>
                    <a:lnTo>
                      <a:pt x="109" y="265"/>
                    </a:lnTo>
                    <a:lnTo>
                      <a:pt x="122" y="270"/>
                    </a:lnTo>
                    <a:lnTo>
                      <a:pt x="126" y="265"/>
                    </a:lnTo>
                    <a:lnTo>
                      <a:pt x="130" y="265"/>
                    </a:lnTo>
                    <a:lnTo>
                      <a:pt x="135" y="257"/>
                    </a:lnTo>
                    <a:lnTo>
                      <a:pt x="135" y="244"/>
                    </a:lnTo>
                    <a:lnTo>
                      <a:pt x="143" y="239"/>
                    </a:lnTo>
                    <a:lnTo>
                      <a:pt x="161" y="222"/>
                    </a:lnTo>
                    <a:lnTo>
                      <a:pt x="170" y="213"/>
                    </a:lnTo>
                    <a:lnTo>
                      <a:pt x="178" y="200"/>
                    </a:lnTo>
                    <a:lnTo>
                      <a:pt x="183" y="183"/>
                    </a:lnTo>
                    <a:lnTo>
                      <a:pt x="178" y="161"/>
                    </a:lnTo>
                    <a:lnTo>
                      <a:pt x="187" y="165"/>
                    </a:lnTo>
                    <a:lnTo>
                      <a:pt x="196" y="178"/>
                    </a:lnTo>
                    <a:lnTo>
                      <a:pt x="204" y="191"/>
                    </a:lnTo>
                    <a:lnTo>
                      <a:pt x="217" y="204"/>
                    </a:lnTo>
                    <a:lnTo>
                      <a:pt x="235" y="209"/>
                    </a:lnTo>
                    <a:lnTo>
                      <a:pt x="248" y="209"/>
                    </a:lnTo>
                    <a:lnTo>
                      <a:pt x="257" y="204"/>
                    </a:lnTo>
                    <a:lnTo>
                      <a:pt x="270" y="200"/>
                    </a:lnTo>
                    <a:lnTo>
                      <a:pt x="283" y="187"/>
                    </a:lnTo>
                    <a:lnTo>
                      <a:pt x="309" y="152"/>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78" name="Freeform 14"/>
              <p:cNvSpPr/>
              <p:nvPr/>
            </p:nvSpPr>
            <p:spPr bwMode="auto">
              <a:xfrm>
                <a:off x="2128" y="2522"/>
                <a:ext cx="574" cy="314"/>
              </a:xfrm>
              <a:custGeom>
                <a:avLst/>
                <a:gdLst>
                  <a:gd name="T0" fmla="*/ 4 w 574"/>
                  <a:gd name="T1" fmla="*/ 40 h 314"/>
                  <a:gd name="T2" fmla="*/ 4 w 574"/>
                  <a:gd name="T3" fmla="*/ 40 h 314"/>
                  <a:gd name="T4" fmla="*/ 0 w 574"/>
                  <a:gd name="T5" fmla="*/ 57 h 314"/>
                  <a:gd name="T6" fmla="*/ 0 w 574"/>
                  <a:gd name="T7" fmla="*/ 74 h 314"/>
                  <a:gd name="T8" fmla="*/ 0 w 574"/>
                  <a:gd name="T9" fmla="*/ 92 h 314"/>
                  <a:gd name="T10" fmla="*/ 4 w 574"/>
                  <a:gd name="T11" fmla="*/ 109 h 314"/>
                  <a:gd name="T12" fmla="*/ 8 w 574"/>
                  <a:gd name="T13" fmla="*/ 118 h 314"/>
                  <a:gd name="T14" fmla="*/ 13 w 574"/>
                  <a:gd name="T15" fmla="*/ 118 h 314"/>
                  <a:gd name="T16" fmla="*/ 21 w 574"/>
                  <a:gd name="T17" fmla="*/ 122 h 314"/>
                  <a:gd name="T18" fmla="*/ 30 w 574"/>
                  <a:gd name="T19" fmla="*/ 118 h 314"/>
                  <a:gd name="T20" fmla="*/ 61 w 574"/>
                  <a:gd name="T21" fmla="*/ 105 h 314"/>
                  <a:gd name="T22" fmla="*/ 61 w 574"/>
                  <a:gd name="T23" fmla="*/ 105 h 314"/>
                  <a:gd name="T24" fmla="*/ 65 w 574"/>
                  <a:gd name="T25" fmla="*/ 100 h 314"/>
                  <a:gd name="T26" fmla="*/ 78 w 574"/>
                  <a:gd name="T27" fmla="*/ 92 h 314"/>
                  <a:gd name="T28" fmla="*/ 87 w 574"/>
                  <a:gd name="T29" fmla="*/ 87 h 314"/>
                  <a:gd name="T30" fmla="*/ 95 w 574"/>
                  <a:gd name="T31" fmla="*/ 87 h 314"/>
                  <a:gd name="T32" fmla="*/ 108 w 574"/>
                  <a:gd name="T33" fmla="*/ 96 h 314"/>
                  <a:gd name="T34" fmla="*/ 117 w 574"/>
                  <a:gd name="T35" fmla="*/ 109 h 314"/>
                  <a:gd name="T36" fmla="*/ 117 w 574"/>
                  <a:gd name="T37" fmla="*/ 109 h 314"/>
                  <a:gd name="T38" fmla="*/ 117 w 574"/>
                  <a:gd name="T39" fmla="*/ 118 h 314"/>
                  <a:gd name="T40" fmla="*/ 130 w 574"/>
                  <a:gd name="T41" fmla="*/ 135 h 314"/>
                  <a:gd name="T42" fmla="*/ 135 w 574"/>
                  <a:gd name="T43" fmla="*/ 135 h 314"/>
                  <a:gd name="T44" fmla="*/ 143 w 574"/>
                  <a:gd name="T45" fmla="*/ 131 h 314"/>
                  <a:gd name="T46" fmla="*/ 152 w 574"/>
                  <a:gd name="T47" fmla="*/ 114 h 314"/>
                  <a:gd name="T48" fmla="*/ 161 w 574"/>
                  <a:gd name="T49" fmla="*/ 87 h 314"/>
                  <a:gd name="T50" fmla="*/ 161 w 574"/>
                  <a:gd name="T51" fmla="*/ 87 h 314"/>
                  <a:gd name="T52" fmla="*/ 165 w 574"/>
                  <a:gd name="T53" fmla="*/ 79 h 314"/>
                  <a:gd name="T54" fmla="*/ 178 w 574"/>
                  <a:gd name="T55" fmla="*/ 61 h 314"/>
                  <a:gd name="T56" fmla="*/ 187 w 574"/>
                  <a:gd name="T57" fmla="*/ 53 h 314"/>
                  <a:gd name="T58" fmla="*/ 204 w 574"/>
                  <a:gd name="T59" fmla="*/ 44 h 314"/>
                  <a:gd name="T60" fmla="*/ 222 w 574"/>
                  <a:gd name="T61" fmla="*/ 40 h 314"/>
                  <a:gd name="T62" fmla="*/ 248 w 574"/>
                  <a:gd name="T63" fmla="*/ 40 h 314"/>
                  <a:gd name="T64" fmla="*/ 248 w 574"/>
                  <a:gd name="T65" fmla="*/ 40 h 314"/>
                  <a:gd name="T66" fmla="*/ 265 w 574"/>
                  <a:gd name="T67" fmla="*/ 31 h 314"/>
                  <a:gd name="T68" fmla="*/ 296 w 574"/>
                  <a:gd name="T69" fmla="*/ 5 h 314"/>
                  <a:gd name="T70" fmla="*/ 296 w 574"/>
                  <a:gd name="T71" fmla="*/ 5 h 314"/>
                  <a:gd name="T72" fmla="*/ 309 w 574"/>
                  <a:gd name="T73" fmla="*/ 0 h 314"/>
                  <a:gd name="T74" fmla="*/ 326 w 574"/>
                  <a:gd name="T75" fmla="*/ 0 h 314"/>
                  <a:gd name="T76" fmla="*/ 370 w 574"/>
                  <a:gd name="T77" fmla="*/ 5 h 314"/>
                  <a:gd name="T78" fmla="*/ 431 w 574"/>
                  <a:gd name="T79" fmla="*/ 13 h 314"/>
                  <a:gd name="T80" fmla="*/ 509 w 574"/>
                  <a:gd name="T81" fmla="*/ 114 h 314"/>
                  <a:gd name="T82" fmla="*/ 544 w 574"/>
                  <a:gd name="T83" fmla="*/ 205 h 314"/>
                  <a:gd name="T84" fmla="*/ 544 w 574"/>
                  <a:gd name="T85" fmla="*/ 205 h 314"/>
                  <a:gd name="T86" fmla="*/ 561 w 574"/>
                  <a:gd name="T87" fmla="*/ 244 h 314"/>
                  <a:gd name="T88" fmla="*/ 574 w 574"/>
                  <a:gd name="T89" fmla="*/ 279 h 314"/>
                  <a:gd name="T90" fmla="*/ 574 w 574"/>
                  <a:gd name="T91" fmla="*/ 296 h 314"/>
                  <a:gd name="T92" fmla="*/ 574 w 574"/>
                  <a:gd name="T93" fmla="*/ 31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4" h="314">
                    <a:moveTo>
                      <a:pt x="4" y="40"/>
                    </a:moveTo>
                    <a:lnTo>
                      <a:pt x="4" y="40"/>
                    </a:lnTo>
                    <a:lnTo>
                      <a:pt x="0" y="57"/>
                    </a:lnTo>
                    <a:lnTo>
                      <a:pt x="0" y="74"/>
                    </a:lnTo>
                    <a:lnTo>
                      <a:pt x="0" y="92"/>
                    </a:lnTo>
                    <a:lnTo>
                      <a:pt x="4" y="109"/>
                    </a:lnTo>
                    <a:lnTo>
                      <a:pt x="8" y="118"/>
                    </a:lnTo>
                    <a:lnTo>
                      <a:pt x="13" y="118"/>
                    </a:lnTo>
                    <a:lnTo>
                      <a:pt x="21" y="122"/>
                    </a:lnTo>
                    <a:lnTo>
                      <a:pt x="30" y="118"/>
                    </a:lnTo>
                    <a:lnTo>
                      <a:pt x="61" y="105"/>
                    </a:lnTo>
                    <a:lnTo>
                      <a:pt x="65" y="100"/>
                    </a:lnTo>
                    <a:lnTo>
                      <a:pt x="78" y="92"/>
                    </a:lnTo>
                    <a:lnTo>
                      <a:pt x="87" y="87"/>
                    </a:lnTo>
                    <a:lnTo>
                      <a:pt x="95" y="87"/>
                    </a:lnTo>
                    <a:lnTo>
                      <a:pt x="108" y="96"/>
                    </a:lnTo>
                    <a:lnTo>
                      <a:pt x="117" y="109"/>
                    </a:lnTo>
                    <a:lnTo>
                      <a:pt x="117" y="118"/>
                    </a:lnTo>
                    <a:lnTo>
                      <a:pt x="130" y="135"/>
                    </a:lnTo>
                    <a:lnTo>
                      <a:pt x="135" y="135"/>
                    </a:lnTo>
                    <a:lnTo>
                      <a:pt x="143" y="131"/>
                    </a:lnTo>
                    <a:lnTo>
                      <a:pt x="152" y="114"/>
                    </a:lnTo>
                    <a:lnTo>
                      <a:pt x="161" y="87"/>
                    </a:lnTo>
                    <a:lnTo>
                      <a:pt x="165" y="79"/>
                    </a:lnTo>
                    <a:lnTo>
                      <a:pt x="178" y="61"/>
                    </a:lnTo>
                    <a:lnTo>
                      <a:pt x="187" y="53"/>
                    </a:lnTo>
                    <a:lnTo>
                      <a:pt x="204" y="44"/>
                    </a:lnTo>
                    <a:lnTo>
                      <a:pt x="222" y="40"/>
                    </a:lnTo>
                    <a:lnTo>
                      <a:pt x="248" y="40"/>
                    </a:lnTo>
                    <a:lnTo>
                      <a:pt x="265" y="31"/>
                    </a:lnTo>
                    <a:lnTo>
                      <a:pt x="296" y="5"/>
                    </a:lnTo>
                    <a:lnTo>
                      <a:pt x="309" y="0"/>
                    </a:lnTo>
                    <a:lnTo>
                      <a:pt x="326" y="0"/>
                    </a:lnTo>
                    <a:lnTo>
                      <a:pt x="370" y="5"/>
                    </a:lnTo>
                    <a:lnTo>
                      <a:pt x="431" y="13"/>
                    </a:lnTo>
                    <a:lnTo>
                      <a:pt x="509" y="114"/>
                    </a:lnTo>
                    <a:lnTo>
                      <a:pt x="544" y="205"/>
                    </a:lnTo>
                    <a:lnTo>
                      <a:pt x="561" y="244"/>
                    </a:lnTo>
                    <a:lnTo>
                      <a:pt x="574" y="279"/>
                    </a:lnTo>
                    <a:lnTo>
                      <a:pt x="574" y="296"/>
                    </a:lnTo>
                    <a:lnTo>
                      <a:pt x="574" y="314"/>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79" name="Freeform 15"/>
              <p:cNvSpPr>
                <a:spLocks noEditPoints="1"/>
              </p:cNvSpPr>
              <p:nvPr/>
            </p:nvSpPr>
            <p:spPr bwMode="auto">
              <a:xfrm>
                <a:off x="2876" y="2313"/>
                <a:ext cx="457" cy="292"/>
              </a:xfrm>
              <a:custGeom>
                <a:avLst/>
                <a:gdLst>
                  <a:gd name="T0" fmla="*/ 453 w 457"/>
                  <a:gd name="T1" fmla="*/ 140 h 292"/>
                  <a:gd name="T2" fmla="*/ 444 w 457"/>
                  <a:gd name="T3" fmla="*/ 101 h 292"/>
                  <a:gd name="T4" fmla="*/ 396 w 457"/>
                  <a:gd name="T5" fmla="*/ 96 h 292"/>
                  <a:gd name="T6" fmla="*/ 383 w 457"/>
                  <a:gd name="T7" fmla="*/ 92 h 292"/>
                  <a:gd name="T8" fmla="*/ 379 w 457"/>
                  <a:gd name="T9" fmla="*/ 61 h 292"/>
                  <a:gd name="T10" fmla="*/ 362 w 457"/>
                  <a:gd name="T11" fmla="*/ 40 h 292"/>
                  <a:gd name="T12" fmla="*/ 340 w 457"/>
                  <a:gd name="T13" fmla="*/ 22 h 292"/>
                  <a:gd name="T14" fmla="*/ 305 w 457"/>
                  <a:gd name="T15" fmla="*/ 18 h 292"/>
                  <a:gd name="T16" fmla="*/ 266 w 457"/>
                  <a:gd name="T17" fmla="*/ 18 h 292"/>
                  <a:gd name="T18" fmla="*/ 200 w 457"/>
                  <a:gd name="T19" fmla="*/ 9 h 292"/>
                  <a:gd name="T20" fmla="*/ 144 w 457"/>
                  <a:gd name="T21" fmla="*/ 0 h 292"/>
                  <a:gd name="T22" fmla="*/ 66 w 457"/>
                  <a:gd name="T23" fmla="*/ 13 h 292"/>
                  <a:gd name="T24" fmla="*/ 22 w 457"/>
                  <a:gd name="T25" fmla="*/ 44 h 292"/>
                  <a:gd name="T26" fmla="*/ 5 w 457"/>
                  <a:gd name="T27" fmla="*/ 70 h 292"/>
                  <a:gd name="T28" fmla="*/ 5 w 457"/>
                  <a:gd name="T29" fmla="*/ 70 h 292"/>
                  <a:gd name="T30" fmla="*/ 13 w 457"/>
                  <a:gd name="T31" fmla="*/ 127 h 292"/>
                  <a:gd name="T32" fmla="*/ 35 w 457"/>
                  <a:gd name="T33" fmla="*/ 157 h 292"/>
                  <a:gd name="T34" fmla="*/ 48 w 457"/>
                  <a:gd name="T35" fmla="*/ 157 h 292"/>
                  <a:gd name="T36" fmla="*/ 70 w 457"/>
                  <a:gd name="T37" fmla="*/ 148 h 292"/>
                  <a:gd name="T38" fmla="*/ 74 w 457"/>
                  <a:gd name="T39" fmla="*/ 157 h 292"/>
                  <a:gd name="T40" fmla="*/ 66 w 457"/>
                  <a:gd name="T41" fmla="*/ 201 h 292"/>
                  <a:gd name="T42" fmla="*/ 70 w 457"/>
                  <a:gd name="T43" fmla="*/ 244 h 292"/>
                  <a:gd name="T44" fmla="*/ 83 w 457"/>
                  <a:gd name="T45" fmla="*/ 262 h 292"/>
                  <a:gd name="T46" fmla="*/ 105 w 457"/>
                  <a:gd name="T47" fmla="*/ 275 h 292"/>
                  <a:gd name="T48" fmla="*/ 140 w 457"/>
                  <a:gd name="T49" fmla="*/ 279 h 292"/>
                  <a:gd name="T50" fmla="*/ 140 w 457"/>
                  <a:gd name="T51" fmla="*/ 279 h 292"/>
                  <a:gd name="T52" fmla="*/ 183 w 457"/>
                  <a:gd name="T53" fmla="*/ 227 h 292"/>
                  <a:gd name="T54" fmla="*/ 227 w 457"/>
                  <a:gd name="T55" fmla="*/ 205 h 292"/>
                  <a:gd name="T56" fmla="*/ 261 w 457"/>
                  <a:gd name="T57" fmla="*/ 205 h 292"/>
                  <a:gd name="T58" fmla="*/ 274 w 457"/>
                  <a:gd name="T59" fmla="*/ 205 h 292"/>
                  <a:gd name="T60" fmla="*/ 383 w 457"/>
                  <a:gd name="T61" fmla="*/ 244 h 292"/>
                  <a:gd name="T62" fmla="*/ 418 w 457"/>
                  <a:gd name="T63" fmla="*/ 275 h 292"/>
                  <a:gd name="T64" fmla="*/ 440 w 457"/>
                  <a:gd name="T65" fmla="*/ 292 h 292"/>
                  <a:gd name="T66" fmla="*/ 453 w 457"/>
                  <a:gd name="T67" fmla="*/ 240 h 292"/>
                  <a:gd name="T68" fmla="*/ 457 w 457"/>
                  <a:gd name="T69" fmla="*/ 175 h 292"/>
                  <a:gd name="T70" fmla="*/ 453 w 457"/>
                  <a:gd name="T71" fmla="*/ 140 h 292"/>
                  <a:gd name="T72" fmla="*/ 5 w 457"/>
                  <a:gd name="T73" fmla="*/ 70 h 292"/>
                  <a:gd name="T74" fmla="*/ 5 w 457"/>
                  <a:gd name="T75" fmla="*/ 70 h 2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7" h="292">
                    <a:moveTo>
                      <a:pt x="453" y="140"/>
                    </a:moveTo>
                    <a:lnTo>
                      <a:pt x="453" y="140"/>
                    </a:lnTo>
                    <a:lnTo>
                      <a:pt x="449" y="114"/>
                    </a:lnTo>
                    <a:lnTo>
                      <a:pt x="444" y="101"/>
                    </a:lnTo>
                    <a:lnTo>
                      <a:pt x="440" y="92"/>
                    </a:lnTo>
                    <a:lnTo>
                      <a:pt x="396" y="96"/>
                    </a:lnTo>
                    <a:lnTo>
                      <a:pt x="383" y="92"/>
                    </a:lnTo>
                    <a:lnTo>
                      <a:pt x="383" y="74"/>
                    </a:lnTo>
                    <a:lnTo>
                      <a:pt x="379" y="61"/>
                    </a:lnTo>
                    <a:lnTo>
                      <a:pt x="370" y="48"/>
                    </a:lnTo>
                    <a:lnTo>
                      <a:pt x="362" y="40"/>
                    </a:lnTo>
                    <a:lnTo>
                      <a:pt x="353" y="31"/>
                    </a:lnTo>
                    <a:lnTo>
                      <a:pt x="340" y="22"/>
                    </a:lnTo>
                    <a:lnTo>
                      <a:pt x="322" y="18"/>
                    </a:lnTo>
                    <a:lnTo>
                      <a:pt x="305" y="18"/>
                    </a:lnTo>
                    <a:lnTo>
                      <a:pt x="266" y="18"/>
                    </a:lnTo>
                    <a:lnTo>
                      <a:pt x="231" y="13"/>
                    </a:lnTo>
                    <a:lnTo>
                      <a:pt x="200" y="9"/>
                    </a:lnTo>
                    <a:lnTo>
                      <a:pt x="144" y="0"/>
                    </a:lnTo>
                    <a:lnTo>
                      <a:pt x="100" y="5"/>
                    </a:lnTo>
                    <a:lnTo>
                      <a:pt x="66" y="13"/>
                    </a:lnTo>
                    <a:lnTo>
                      <a:pt x="39" y="27"/>
                    </a:lnTo>
                    <a:lnTo>
                      <a:pt x="22" y="44"/>
                    </a:lnTo>
                    <a:lnTo>
                      <a:pt x="9" y="57"/>
                    </a:lnTo>
                    <a:lnTo>
                      <a:pt x="5" y="70"/>
                    </a:lnTo>
                    <a:lnTo>
                      <a:pt x="5" y="87"/>
                    </a:lnTo>
                    <a:lnTo>
                      <a:pt x="13" y="127"/>
                    </a:lnTo>
                    <a:lnTo>
                      <a:pt x="22" y="144"/>
                    </a:lnTo>
                    <a:lnTo>
                      <a:pt x="35" y="157"/>
                    </a:lnTo>
                    <a:lnTo>
                      <a:pt x="39" y="157"/>
                    </a:lnTo>
                    <a:lnTo>
                      <a:pt x="48" y="157"/>
                    </a:lnTo>
                    <a:lnTo>
                      <a:pt x="57" y="157"/>
                    </a:lnTo>
                    <a:lnTo>
                      <a:pt x="70" y="148"/>
                    </a:lnTo>
                    <a:lnTo>
                      <a:pt x="74" y="157"/>
                    </a:lnTo>
                    <a:lnTo>
                      <a:pt x="70" y="179"/>
                    </a:lnTo>
                    <a:lnTo>
                      <a:pt x="66" y="201"/>
                    </a:lnTo>
                    <a:lnTo>
                      <a:pt x="66" y="222"/>
                    </a:lnTo>
                    <a:lnTo>
                      <a:pt x="70" y="244"/>
                    </a:lnTo>
                    <a:lnTo>
                      <a:pt x="74" y="253"/>
                    </a:lnTo>
                    <a:lnTo>
                      <a:pt x="83" y="262"/>
                    </a:lnTo>
                    <a:lnTo>
                      <a:pt x="92" y="270"/>
                    </a:lnTo>
                    <a:lnTo>
                      <a:pt x="105" y="275"/>
                    </a:lnTo>
                    <a:lnTo>
                      <a:pt x="122" y="279"/>
                    </a:lnTo>
                    <a:lnTo>
                      <a:pt x="140" y="279"/>
                    </a:lnTo>
                    <a:lnTo>
                      <a:pt x="161" y="249"/>
                    </a:lnTo>
                    <a:lnTo>
                      <a:pt x="183" y="227"/>
                    </a:lnTo>
                    <a:lnTo>
                      <a:pt x="205" y="214"/>
                    </a:lnTo>
                    <a:lnTo>
                      <a:pt x="227" y="205"/>
                    </a:lnTo>
                    <a:lnTo>
                      <a:pt x="244" y="205"/>
                    </a:lnTo>
                    <a:lnTo>
                      <a:pt x="261" y="205"/>
                    </a:lnTo>
                    <a:lnTo>
                      <a:pt x="274" y="205"/>
                    </a:lnTo>
                    <a:lnTo>
                      <a:pt x="383" y="244"/>
                    </a:lnTo>
                    <a:lnTo>
                      <a:pt x="405" y="257"/>
                    </a:lnTo>
                    <a:lnTo>
                      <a:pt x="418" y="275"/>
                    </a:lnTo>
                    <a:lnTo>
                      <a:pt x="427" y="288"/>
                    </a:lnTo>
                    <a:lnTo>
                      <a:pt x="440" y="292"/>
                    </a:lnTo>
                    <a:lnTo>
                      <a:pt x="453" y="240"/>
                    </a:lnTo>
                    <a:lnTo>
                      <a:pt x="457" y="205"/>
                    </a:lnTo>
                    <a:lnTo>
                      <a:pt x="457" y="175"/>
                    </a:lnTo>
                    <a:lnTo>
                      <a:pt x="453" y="140"/>
                    </a:lnTo>
                    <a:close/>
                    <a:moveTo>
                      <a:pt x="5" y="70"/>
                    </a:moveTo>
                    <a:lnTo>
                      <a:pt x="5" y="70"/>
                    </a:lnTo>
                    <a:lnTo>
                      <a:pt x="0" y="96"/>
                    </a:lnTo>
                    <a:lnTo>
                      <a:pt x="5" y="70"/>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80" name="Freeform 16"/>
              <p:cNvSpPr/>
              <p:nvPr/>
            </p:nvSpPr>
            <p:spPr bwMode="auto">
              <a:xfrm>
                <a:off x="2489" y="1082"/>
                <a:ext cx="605" cy="713"/>
              </a:xfrm>
              <a:custGeom>
                <a:avLst/>
                <a:gdLst>
                  <a:gd name="T0" fmla="*/ 56 w 605"/>
                  <a:gd name="T1" fmla="*/ 0 h 713"/>
                  <a:gd name="T2" fmla="*/ 56 w 605"/>
                  <a:gd name="T3" fmla="*/ 0 h 713"/>
                  <a:gd name="T4" fmla="*/ 65 w 605"/>
                  <a:gd name="T5" fmla="*/ 0 h 713"/>
                  <a:gd name="T6" fmla="*/ 74 w 605"/>
                  <a:gd name="T7" fmla="*/ 8 h 713"/>
                  <a:gd name="T8" fmla="*/ 74 w 605"/>
                  <a:gd name="T9" fmla="*/ 17 h 713"/>
                  <a:gd name="T10" fmla="*/ 74 w 605"/>
                  <a:gd name="T11" fmla="*/ 26 h 713"/>
                  <a:gd name="T12" fmla="*/ 70 w 605"/>
                  <a:gd name="T13" fmla="*/ 34 h 713"/>
                  <a:gd name="T14" fmla="*/ 61 w 605"/>
                  <a:gd name="T15" fmla="*/ 47 h 713"/>
                  <a:gd name="T16" fmla="*/ 61 w 605"/>
                  <a:gd name="T17" fmla="*/ 47 h 713"/>
                  <a:gd name="T18" fmla="*/ 43 w 605"/>
                  <a:gd name="T19" fmla="*/ 65 h 713"/>
                  <a:gd name="T20" fmla="*/ 30 w 605"/>
                  <a:gd name="T21" fmla="*/ 87 h 713"/>
                  <a:gd name="T22" fmla="*/ 17 w 605"/>
                  <a:gd name="T23" fmla="*/ 113 h 713"/>
                  <a:gd name="T24" fmla="*/ 9 w 605"/>
                  <a:gd name="T25" fmla="*/ 139 h 713"/>
                  <a:gd name="T26" fmla="*/ 0 w 605"/>
                  <a:gd name="T27" fmla="*/ 165 h 713"/>
                  <a:gd name="T28" fmla="*/ 0 w 605"/>
                  <a:gd name="T29" fmla="*/ 187 h 713"/>
                  <a:gd name="T30" fmla="*/ 0 w 605"/>
                  <a:gd name="T31" fmla="*/ 209 h 713"/>
                  <a:gd name="T32" fmla="*/ 13 w 605"/>
                  <a:gd name="T33" fmla="*/ 226 h 713"/>
                  <a:gd name="T34" fmla="*/ 13 w 605"/>
                  <a:gd name="T35" fmla="*/ 226 h 713"/>
                  <a:gd name="T36" fmla="*/ 39 w 605"/>
                  <a:gd name="T37" fmla="*/ 256 h 713"/>
                  <a:gd name="T38" fmla="*/ 65 w 605"/>
                  <a:gd name="T39" fmla="*/ 287 h 713"/>
                  <a:gd name="T40" fmla="*/ 78 w 605"/>
                  <a:gd name="T41" fmla="*/ 300 h 713"/>
                  <a:gd name="T42" fmla="*/ 87 w 605"/>
                  <a:gd name="T43" fmla="*/ 304 h 713"/>
                  <a:gd name="T44" fmla="*/ 100 w 605"/>
                  <a:gd name="T45" fmla="*/ 304 h 713"/>
                  <a:gd name="T46" fmla="*/ 113 w 605"/>
                  <a:gd name="T47" fmla="*/ 300 h 713"/>
                  <a:gd name="T48" fmla="*/ 113 w 605"/>
                  <a:gd name="T49" fmla="*/ 300 h 713"/>
                  <a:gd name="T50" fmla="*/ 122 w 605"/>
                  <a:gd name="T51" fmla="*/ 291 h 713"/>
                  <a:gd name="T52" fmla="*/ 148 w 605"/>
                  <a:gd name="T53" fmla="*/ 283 h 713"/>
                  <a:gd name="T54" fmla="*/ 161 w 605"/>
                  <a:gd name="T55" fmla="*/ 283 h 713"/>
                  <a:gd name="T56" fmla="*/ 174 w 605"/>
                  <a:gd name="T57" fmla="*/ 283 h 713"/>
                  <a:gd name="T58" fmla="*/ 187 w 605"/>
                  <a:gd name="T59" fmla="*/ 287 h 713"/>
                  <a:gd name="T60" fmla="*/ 196 w 605"/>
                  <a:gd name="T61" fmla="*/ 296 h 713"/>
                  <a:gd name="T62" fmla="*/ 196 w 605"/>
                  <a:gd name="T63" fmla="*/ 296 h 713"/>
                  <a:gd name="T64" fmla="*/ 209 w 605"/>
                  <a:gd name="T65" fmla="*/ 309 h 713"/>
                  <a:gd name="T66" fmla="*/ 222 w 605"/>
                  <a:gd name="T67" fmla="*/ 313 h 713"/>
                  <a:gd name="T68" fmla="*/ 239 w 605"/>
                  <a:gd name="T69" fmla="*/ 317 h 713"/>
                  <a:gd name="T70" fmla="*/ 257 w 605"/>
                  <a:gd name="T71" fmla="*/ 322 h 713"/>
                  <a:gd name="T72" fmla="*/ 292 w 605"/>
                  <a:gd name="T73" fmla="*/ 322 h 713"/>
                  <a:gd name="T74" fmla="*/ 318 w 605"/>
                  <a:gd name="T75" fmla="*/ 322 h 713"/>
                  <a:gd name="T76" fmla="*/ 318 w 605"/>
                  <a:gd name="T77" fmla="*/ 322 h 713"/>
                  <a:gd name="T78" fmla="*/ 448 w 605"/>
                  <a:gd name="T79" fmla="*/ 300 h 713"/>
                  <a:gd name="T80" fmla="*/ 570 w 605"/>
                  <a:gd name="T81" fmla="*/ 396 h 713"/>
                  <a:gd name="T82" fmla="*/ 605 w 605"/>
                  <a:gd name="T83" fmla="*/ 505 h 713"/>
                  <a:gd name="T84" fmla="*/ 583 w 605"/>
                  <a:gd name="T85" fmla="*/ 552 h 713"/>
                  <a:gd name="T86" fmla="*/ 566 w 605"/>
                  <a:gd name="T87" fmla="*/ 609 h 713"/>
                  <a:gd name="T88" fmla="*/ 544 w 605"/>
                  <a:gd name="T89" fmla="*/ 644 h 713"/>
                  <a:gd name="T90" fmla="*/ 566 w 605"/>
                  <a:gd name="T91" fmla="*/ 713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5" h="713">
                    <a:moveTo>
                      <a:pt x="56" y="0"/>
                    </a:moveTo>
                    <a:lnTo>
                      <a:pt x="56" y="0"/>
                    </a:lnTo>
                    <a:lnTo>
                      <a:pt x="65" y="0"/>
                    </a:lnTo>
                    <a:lnTo>
                      <a:pt x="74" y="8"/>
                    </a:lnTo>
                    <a:lnTo>
                      <a:pt x="74" y="17"/>
                    </a:lnTo>
                    <a:lnTo>
                      <a:pt x="74" y="26"/>
                    </a:lnTo>
                    <a:lnTo>
                      <a:pt x="70" y="34"/>
                    </a:lnTo>
                    <a:lnTo>
                      <a:pt x="61" y="47"/>
                    </a:lnTo>
                    <a:lnTo>
                      <a:pt x="43" y="65"/>
                    </a:lnTo>
                    <a:lnTo>
                      <a:pt x="30" y="87"/>
                    </a:lnTo>
                    <a:lnTo>
                      <a:pt x="17" y="113"/>
                    </a:lnTo>
                    <a:lnTo>
                      <a:pt x="9" y="139"/>
                    </a:lnTo>
                    <a:lnTo>
                      <a:pt x="0" y="165"/>
                    </a:lnTo>
                    <a:lnTo>
                      <a:pt x="0" y="187"/>
                    </a:lnTo>
                    <a:lnTo>
                      <a:pt x="0" y="209"/>
                    </a:lnTo>
                    <a:lnTo>
                      <a:pt x="13" y="226"/>
                    </a:lnTo>
                    <a:lnTo>
                      <a:pt x="39" y="256"/>
                    </a:lnTo>
                    <a:lnTo>
                      <a:pt x="65" y="287"/>
                    </a:lnTo>
                    <a:lnTo>
                      <a:pt x="78" y="300"/>
                    </a:lnTo>
                    <a:lnTo>
                      <a:pt x="87" y="304"/>
                    </a:lnTo>
                    <a:lnTo>
                      <a:pt x="100" y="304"/>
                    </a:lnTo>
                    <a:lnTo>
                      <a:pt x="113" y="300"/>
                    </a:lnTo>
                    <a:lnTo>
                      <a:pt x="122" y="291"/>
                    </a:lnTo>
                    <a:lnTo>
                      <a:pt x="148" y="283"/>
                    </a:lnTo>
                    <a:lnTo>
                      <a:pt x="161" y="283"/>
                    </a:lnTo>
                    <a:lnTo>
                      <a:pt x="174" y="283"/>
                    </a:lnTo>
                    <a:lnTo>
                      <a:pt x="187" y="287"/>
                    </a:lnTo>
                    <a:lnTo>
                      <a:pt x="196" y="296"/>
                    </a:lnTo>
                    <a:lnTo>
                      <a:pt x="209" y="309"/>
                    </a:lnTo>
                    <a:lnTo>
                      <a:pt x="222" y="313"/>
                    </a:lnTo>
                    <a:lnTo>
                      <a:pt x="239" y="317"/>
                    </a:lnTo>
                    <a:lnTo>
                      <a:pt x="257" y="322"/>
                    </a:lnTo>
                    <a:lnTo>
                      <a:pt x="292" y="322"/>
                    </a:lnTo>
                    <a:lnTo>
                      <a:pt x="318" y="322"/>
                    </a:lnTo>
                    <a:lnTo>
                      <a:pt x="448" y="300"/>
                    </a:lnTo>
                    <a:lnTo>
                      <a:pt x="570" y="396"/>
                    </a:lnTo>
                    <a:lnTo>
                      <a:pt x="605" y="505"/>
                    </a:lnTo>
                    <a:lnTo>
                      <a:pt x="583" y="552"/>
                    </a:lnTo>
                    <a:lnTo>
                      <a:pt x="566" y="609"/>
                    </a:lnTo>
                    <a:lnTo>
                      <a:pt x="544" y="644"/>
                    </a:lnTo>
                    <a:lnTo>
                      <a:pt x="566" y="713"/>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81" name="Freeform 17"/>
              <p:cNvSpPr/>
              <p:nvPr/>
            </p:nvSpPr>
            <p:spPr bwMode="auto">
              <a:xfrm>
                <a:off x="1875" y="890"/>
                <a:ext cx="1219" cy="1219"/>
              </a:xfrm>
              <a:custGeom>
                <a:avLst/>
                <a:gdLst>
                  <a:gd name="T0" fmla="*/ 1180 w 1219"/>
                  <a:gd name="T1" fmla="*/ 801 h 1219"/>
                  <a:gd name="T2" fmla="*/ 1062 w 1219"/>
                  <a:gd name="T3" fmla="*/ 492 h 1219"/>
                  <a:gd name="T4" fmla="*/ 906 w 1219"/>
                  <a:gd name="T5" fmla="*/ 514 h 1219"/>
                  <a:gd name="T6" fmla="*/ 823 w 1219"/>
                  <a:gd name="T7" fmla="*/ 501 h 1219"/>
                  <a:gd name="T8" fmla="*/ 788 w 1219"/>
                  <a:gd name="T9" fmla="*/ 475 h 1219"/>
                  <a:gd name="T10" fmla="*/ 727 w 1219"/>
                  <a:gd name="T11" fmla="*/ 492 h 1219"/>
                  <a:gd name="T12" fmla="*/ 692 w 1219"/>
                  <a:gd name="T13" fmla="*/ 492 h 1219"/>
                  <a:gd name="T14" fmla="*/ 627 w 1219"/>
                  <a:gd name="T15" fmla="*/ 418 h 1219"/>
                  <a:gd name="T16" fmla="*/ 623 w 1219"/>
                  <a:gd name="T17" fmla="*/ 331 h 1219"/>
                  <a:gd name="T18" fmla="*/ 675 w 1219"/>
                  <a:gd name="T19" fmla="*/ 239 h 1219"/>
                  <a:gd name="T20" fmla="*/ 688 w 1219"/>
                  <a:gd name="T21" fmla="*/ 209 h 1219"/>
                  <a:gd name="T22" fmla="*/ 675 w 1219"/>
                  <a:gd name="T23" fmla="*/ 192 h 1219"/>
                  <a:gd name="T24" fmla="*/ 557 w 1219"/>
                  <a:gd name="T25" fmla="*/ 205 h 1219"/>
                  <a:gd name="T26" fmla="*/ 518 w 1219"/>
                  <a:gd name="T27" fmla="*/ 161 h 1219"/>
                  <a:gd name="T28" fmla="*/ 479 w 1219"/>
                  <a:gd name="T29" fmla="*/ 74 h 1219"/>
                  <a:gd name="T30" fmla="*/ 279 w 1219"/>
                  <a:gd name="T31" fmla="*/ 4 h 1219"/>
                  <a:gd name="T32" fmla="*/ 213 w 1219"/>
                  <a:gd name="T33" fmla="*/ 4 h 1219"/>
                  <a:gd name="T34" fmla="*/ 174 w 1219"/>
                  <a:gd name="T35" fmla="*/ 18 h 1219"/>
                  <a:gd name="T36" fmla="*/ 144 w 1219"/>
                  <a:gd name="T37" fmla="*/ 100 h 1219"/>
                  <a:gd name="T38" fmla="*/ 161 w 1219"/>
                  <a:gd name="T39" fmla="*/ 192 h 1219"/>
                  <a:gd name="T40" fmla="*/ 161 w 1219"/>
                  <a:gd name="T41" fmla="*/ 231 h 1219"/>
                  <a:gd name="T42" fmla="*/ 74 w 1219"/>
                  <a:gd name="T43" fmla="*/ 296 h 1219"/>
                  <a:gd name="T44" fmla="*/ 18 w 1219"/>
                  <a:gd name="T45" fmla="*/ 353 h 1219"/>
                  <a:gd name="T46" fmla="*/ 4 w 1219"/>
                  <a:gd name="T47" fmla="*/ 422 h 1219"/>
                  <a:gd name="T48" fmla="*/ 52 w 1219"/>
                  <a:gd name="T49" fmla="*/ 488 h 1219"/>
                  <a:gd name="T50" fmla="*/ 78 w 1219"/>
                  <a:gd name="T51" fmla="*/ 544 h 1219"/>
                  <a:gd name="T52" fmla="*/ 92 w 1219"/>
                  <a:gd name="T53" fmla="*/ 605 h 1219"/>
                  <a:gd name="T54" fmla="*/ 48 w 1219"/>
                  <a:gd name="T55" fmla="*/ 692 h 1219"/>
                  <a:gd name="T56" fmla="*/ 135 w 1219"/>
                  <a:gd name="T57" fmla="*/ 679 h 1219"/>
                  <a:gd name="T58" fmla="*/ 235 w 1219"/>
                  <a:gd name="T59" fmla="*/ 579 h 1219"/>
                  <a:gd name="T60" fmla="*/ 305 w 1219"/>
                  <a:gd name="T61" fmla="*/ 627 h 1219"/>
                  <a:gd name="T62" fmla="*/ 318 w 1219"/>
                  <a:gd name="T63" fmla="*/ 683 h 1219"/>
                  <a:gd name="T64" fmla="*/ 335 w 1219"/>
                  <a:gd name="T65" fmla="*/ 753 h 1219"/>
                  <a:gd name="T66" fmla="*/ 366 w 1219"/>
                  <a:gd name="T67" fmla="*/ 784 h 1219"/>
                  <a:gd name="T68" fmla="*/ 353 w 1219"/>
                  <a:gd name="T69" fmla="*/ 840 h 1219"/>
                  <a:gd name="T70" fmla="*/ 462 w 1219"/>
                  <a:gd name="T71" fmla="*/ 888 h 1219"/>
                  <a:gd name="T72" fmla="*/ 462 w 1219"/>
                  <a:gd name="T73" fmla="*/ 958 h 1219"/>
                  <a:gd name="T74" fmla="*/ 514 w 1219"/>
                  <a:gd name="T75" fmla="*/ 1053 h 1219"/>
                  <a:gd name="T76" fmla="*/ 540 w 1219"/>
                  <a:gd name="T77" fmla="*/ 1097 h 1219"/>
                  <a:gd name="T78" fmla="*/ 553 w 1219"/>
                  <a:gd name="T79" fmla="*/ 1140 h 1219"/>
                  <a:gd name="T80" fmla="*/ 679 w 1219"/>
                  <a:gd name="T81" fmla="*/ 1201 h 1219"/>
                  <a:gd name="T82" fmla="*/ 731 w 1219"/>
                  <a:gd name="T83" fmla="*/ 1180 h 1219"/>
                  <a:gd name="T84" fmla="*/ 784 w 1219"/>
                  <a:gd name="T85" fmla="*/ 1171 h 1219"/>
                  <a:gd name="T86" fmla="*/ 858 w 1219"/>
                  <a:gd name="T87" fmla="*/ 1071 h 1219"/>
                  <a:gd name="T88" fmla="*/ 936 w 1219"/>
                  <a:gd name="T89" fmla="*/ 1027 h 1219"/>
                  <a:gd name="T90" fmla="*/ 1023 w 1219"/>
                  <a:gd name="T91" fmla="*/ 1049 h 1219"/>
                  <a:gd name="T92" fmla="*/ 1075 w 1219"/>
                  <a:gd name="T93" fmla="*/ 1014 h 1219"/>
                  <a:gd name="T94" fmla="*/ 1167 w 1219"/>
                  <a:gd name="T95" fmla="*/ 914 h 1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19" h="1219">
                    <a:moveTo>
                      <a:pt x="1180" y="905"/>
                    </a:moveTo>
                    <a:lnTo>
                      <a:pt x="1180" y="901"/>
                    </a:lnTo>
                    <a:lnTo>
                      <a:pt x="1158" y="836"/>
                    </a:lnTo>
                    <a:lnTo>
                      <a:pt x="1180" y="801"/>
                    </a:lnTo>
                    <a:lnTo>
                      <a:pt x="1197" y="744"/>
                    </a:lnTo>
                    <a:lnTo>
                      <a:pt x="1219" y="697"/>
                    </a:lnTo>
                    <a:lnTo>
                      <a:pt x="1184" y="588"/>
                    </a:lnTo>
                    <a:lnTo>
                      <a:pt x="1062" y="492"/>
                    </a:lnTo>
                    <a:lnTo>
                      <a:pt x="932" y="514"/>
                    </a:lnTo>
                    <a:lnTo>
                      <a:pt x="906" y="514"/>
                    </a:lnTo>
                    <a:lnTo>
                      <a:pt x="871" y="514"/>
                    </a:lnTo>
                    <a:lnTo>
                      <a:pt x="853" y="509"/>
                    </a:lnTo>
                    <a:lnTo>
                      <a:pt x="836" y="505"/>
                    </a:lnTo>
                    <a:lnTo>
                      <a:pt x="823" y="501"/>
                    </a:lnTo>
                    <a:lnTo>
                      <a:pt x="810" y="488"/>
                    </a:lnTo>
                    <a:lnTo>
                      <a:pt x="801" y="479"/>
                    </a:lnTo>
                    <a:lnTo>
                      <a:pt x="788" y="475"/>
                    </a:lnTo>
                    <a:lnTo>
                      <a:pt x="775" y="475"/>
                    </a:lnTo>
                    <a:lnTo>
                      <a:pt x="762" y="475"/>
                    </a:lnTo>
                    <a:lnTo>
                      <a:pt x="736" y="483"/>
                    </a:lnTo>
                    <a:lnTo>
                      <a:pt x="727" y="492"/>
                    </a:lnTo>
                    <a:lnTo>
                      <a:pt x="714" y="496"/>
                    </a:lnTo>
                    <a:lnTo>
                      <a:pt x="701" y="496"/>
                    </a:lnTo>
                    <a:lnTo>
                      <a:pt x="692" y="492"/>
                    </a:lnTo>
                    <a:lnTo>
                      <a:pt x="679" y="479"/>
                    </a:lnTo>
                    <a:lnTo>
                      <a:pt x="653" y="448"/>
                    </a:lnTo>
                    <a:lnTo>
                      <a:pt x="627" y="418"/>
                    </a:lnTo>
                    <a:lnTo>
                      <a:pt x="614" y="401"/>
                    </a:lnTo>
                    <a:lnTo>
                      <a:pt x="614" y="379"/>
                    </a:lnTo>
                    <a:lnTo>
                      <a:pt x="614" y="357"/>
                    </a:lnTo>
                    <a:lnTo>
                      <a:pt x="623" y="331"/>
                    </a:lnTo>
                    <a:lnTo>
                      <a:pt x="631" y="305"/>
                    </a:lnTo>
                    <a:lnTo>
                      <a:pt x="644" y="279"/>
                    </a:lnTo>
                    <a:lnTo>
                      <a:pt x="657" y="257"/>
                    </a:lnTo>
                    <a:lnTo>
                      <a:pt x="675" y="239"/>
                    </a:lnTo>
                    <a:lnTo>
                      <a:pt x="684" y="226"/>
                    </a:lnTo>
                    <a:lnTo>
                      <a:pt x="688" y="218"/>
                    </a:lnTo>
                    <a:lnTo>
                      <a:pt x="688" y="209"/>
                    </a:lnTo>
                    <a:lnTo>
                      <a:pt x="688" y="205"/>
                    </a:lnTo>
                    <a:lnTo>
                      <a:pt x="679" y="196"/>
                    </a:lnTo>
                    <a:lnTo>
                      <a:pt x="675" y="192"/>
                    </a:lnTo>
                    <a:lnTo>
                      <a:pt x="657" y="205"/>
                    </a:lnTo>
                    <a:lnTo>
                      <a:pt x="636" y="209"/>
                    </a:lnTo>
                    <a:lnTo>
                      <a:pt x="601" y="213"/>
                    </a:lnTo>
                    <a:lnTo>
                      <a:pt x="557" y="205"/>
                    </a:lnTo>
                    <a:lnTo>
                      <a:pt x="549" y="200"/>
                    </a:lnTo>
                    <a:lnTo>
                      <a:pt x="531" y="179"/>
                    </a:lnTo>
                    <a:lnTo>
                      <a:pt x="518" y="161"/>
                    </a:lnTo>
                    <a:lnTo>
                      <a:pt x="509" y="144"/>
                    </a:lnTo>
                    <a:lnTo>
                      <a:pt x="501" y="118"/>
                    </a:lnTo>
                    <a:lnTo>
                      <a:pt x="496" y="87"/>
                    </a:lnTo>
                    <a:lnTo>
                      <a:pt x="479" y="74"/>
                    </a:lnTo>
                    <a:lnTo>
                      <a:pt x="457" y="65"/>
                    </a:lnTo>
                    <a:lnTo>
                      <a:pt x="331" y="0"/>
                    </a:lnTo>
                    <a:lnTo>
                      <a:pt x="296" y="35"/>
                    </a:lnTo>
                    <a:lnTo>
                      <a:pt x="279" y="4"/>
                    </a:lnTo>
                    <a:lnTo>
                      <a:pt x="257" y="0"/>
                    </a:lnTo>
                    <a:lnTo>
                      <a:pt x="235" y="0"/>
                    </a:lnTo>
                    <a:lnTo>
                      <a:pt x="213" y="4"/>
                    </a:lnTo>
                    <a:lnTo>
                      <a:pt x="200" y="9"/>
                    </a:lnTo>
                    <a:lnTo>
                      <a:pt x="187" y="9"/>
                    </a:lnTo>
                    <a:lnTo>
                      <a:pt x="174" y="18"/>
                    </a:lnTo>
                    <a:lnTo>
                      <a:pt x="161" y="31"/>
                    </a:lnTo>
                    <a:lnTo>
                      <a:pt x="152" y="61"/>
                    </a:lnTo>
                    <a:lnTo>
                      <a:pt x="144" y="100"/>
                    </a:lnTo>
                    <a:lnTo>
                      <a:pt x="139" y="126"/>
                    </a:lnTo>
                    <a:lnTo>
                      <a:pt x="144" y="148"/>
                    </a:lnTo>
                    <a:lnTo>
                      <a:pt x="148" y="170"/>
                    </a:lnTo>
                    <a:lnTo>
                      <a:pt x="161" y="192"/>
                    </a:lnTo>
                    <a:lnTo>
                      <a:pt x="166" y="200"/>
                    </a:lnTo>
                    <a:lnTo>
                      <a:pt x="166" y="213"/>
                    </a:lnTo>
                    <a:lnTo>
                      <a:pt x="161" y="231"/>
                    </a:lnTo>
                    <a:lnTo>
                      <a:pt x="148" y="248"/>
                    </a:lnTo>
                    <a:lnTo>
                      <a:pt x="131" y="266"/>
                    </a:lnTo>
                    <a:lnTo>
                      <a:pt x="92" y="287"/>
                    </a:lnTo>
                    <a:lnTo>
                      <a:pt x="74" y="296"/>
                    </a:lnTo>
                    <a:lnTo>
                      <a:pt x="52" y="313"/>
                    </a:lnTo>
                    <a:lnTo>
                      <a:pt x="35" y="327"/>
                    </a:lnTo>
                    <a:lnTo>
                      <a:pt x="18" y="353"/>
                    </a:lnTo>
                    <a:lnTo>
                      <a:pt x="4" y="379"/>
                    </a:lnTo>
                    <a:lnTo>
                      <a:pt x="0" y="392"/>
                    </a:lnTo>
                    <a:lnTo>
                      <a:pt x="0" y="405"/>
                    </a:lnTo>
                    <a:lnTo>
                      <a:pt x="4" y="422"/>
                    </a:lnTo>
                    <a:lnTo>
                      <a:pt x="13" y="440"/>
                    </a:lnTo>
                    <a:lnTo>
                      <a:pt x="22" y="457"/>
                    </a:lnTo>
                    <a:lnTo>
                      <a:pt x="39" y="475"/>
                    </a:lnTo>
                    <a:lnTo>
                      <a:pt x="52" y="488"/>
                    </a:lnTo>
                    <a:lnTo>
                      <a:pt x="61" y="522"/>
                    </a:lnTo>
                    <a:lnTo>
                      <a:pt x="70" y="531"/>
                    </a:lnTo>
                    <a:lnTo>
                      <a:pt x="78" y="544"/>
                    </a:lnTo>
                    <a:lnTo>
                      <a:pt x="92" y="557"/>
                    </a:lnTo>
                    <a:lnTo>
                      <a:pt x="96" y="570"/>
                    </a:lnTo>
                    <a:lnTo>
                      <a:pt x="96" y="588"/>
                    </a:lnTo>
                    <a:lnTo>
                      <a:pt x="92" y="605"/>
                    </a:lnTo>
                    <a:lnTo>
                      <a:pt x="70" y="618"/>
                    </a:lnTo>
                    <a:lnTo>
                      <a:pt x="13" y="653"/>
                    </a:lnTo>
                    <a:lnTo>
                      <a:pt x="48" y="692"/>
                    </a:lnTo>
                    <a:lnTo>
                      <a:pt x="83" y="679"/>
                    </a:lnTo>
                    <a:lnTo>
                      <a:pt x="109" y="679"/>
                    </a:lnTo>
                    <a:lnTo>
                      <a:pt x="135" y="679"/>
                    </a:lnTo>
                    <a:lnTo>
                      <a:pt x="183" y="683"/>
                    </a:lnTo>
                    <a:lnTo>
                      <a:pt x="222" y="575"/>
                    </a:lnTo>
                    <a:lnTo>
                      <a:pt x="235" y="579"/>
                    </a:lnTo>
                    <a:lnTo>
                      <a:pt x="257" y="588"/>
                    </a:lnTo>
                    <a:lnTo>
                      <a:pt x="283" y="609"/>
                    </a:lnTo>
                    <a:lnTo>
                      <a:pt x="305" y="627"/>
                    </a:lnTo>
                    <a:lnTo>
                      <a:pt x="318" y="644"/>
                    </a:lnTo>
                    <a:lnTo>
                      <a:pt x="322" y="657"/>
                    </a:lnTo>
                    <a:lnTo>
                      <a:pt x="318" y="683"/>
                    </a:lnTo>
                    <a:lnTo>
                      <a:pt x="318" y="697"/>
                    </a:lnTo>
                    <a:lnTo>
                      <a:pt x="318" y="710"/>
                    </a:lnTo>
                    <a:lnTo>
                      <a:pt x="327" y="736"/>
                    </a:lnTo>
                    <a:lnTo>
                      <a:pt x="335" y="753"/>
                    </a:lnTo>
                    <a:lnTo>
                      <a:pt x="340" y="757"/>
                    </a:lnTo>
                    <a:lnTo>
                      <a:pt x="357" y="771"/>
                    </a:lnTo>
                    <a:lnTo>
                      <a:pt x="366" y="784"/>
                    </a:lnTo>
                    <a:lnTo>
                      <a:pt x="370" y="797"/>
                    </a:lnTo>
                    <a:lnTo>
                      <a:pt x="370" y="810"/>
                    </a:lnTo>
                    <a:lnTo>
                      <a:pt x="361" y="831"/>
                    </a:lnTo>
                    <a:lnTo>
                      <a:pt x="353" y="840"/>
                    </a:lnTo>
                    <a:lnTo>
                      <a:pt x="405" y="853"/>
                    </a:lnTo>
                    <a:lnTo>
                      <a:pt x="440" y="871"/>
                    </a:lnTo>
                    <a:lnTo>
                      <a:pt x="462" y="888"/>
                    </a:lnTo>
                    <a:lnTo>
                      <a:pt x="470" y="910"/>
                    </a:lnTo>
                    <a:lnTo>
                      <a:pt x="470" y="927"/>
                    </a:lnTo>
                    <a:lnTo>
                      <a:pt x="466" y="940"/>
                    </a:lnTo>
                    <a:lnTo>
                      <a:pt x="462" y="958"/>
                    </a:lnTo>
                    <a:lnTo>
                      <a:pt x="483" y="1019"/>
                    </a:lnTo>
                    <a:lnTo>
                      <a:pt x="492" y="1049"/>
                    </a:lnTo>
                    <a:lnTo>
                      <a:pt x="514" y="1053"/>
                    </a:lnTo>
                    <a:lnTo>
                      <a:pt x="522" y="1058"/>
                    </a:lnTo>
                    <a:lnTo>
                      <a:pt x="531" y="1067"/>
                    </a:lnTo>
                    <a:lnTo>
                      <a:pt x="536" y="1080"/>
                    </a:lnTo>
                    <a:lnTo>
                      <a:pt x="540" y="1097"/>
                    </a:lnTo>
                    <a:lnTo>
                      <a:pt x="536" y="1106"/>
                    </a:lnTo>
                    <a:lnTo>
                      <a:pt x="544" y="1127"/>
                    </a:lnTo>
                    <a:lnTo>
                      <a:pt x="553" y="1140"/>
                    </a:lnTo>
                    <a:lnTo>
                      <a:pt x="649" y="1219"/>
                    </a:lnTo>
                    <a:lnTo>
                      <a:pt x="653" y="1219"/>
                    </a:lnTo>
                    <a:lnTo>
                      <a:pt x="679" y="1201"/>
                    </a:lnTo>
                    <a:lnTo>
                      <a:pt x="705" y="1188"/>
                    </a:lnTo>
                    <a:lnTo>
                      <a:pt x="718" y="1184"/>
                    </a:lnTo>
                    <a:lnTo>
                      <a:pt x="731" y="1180"/>
                    </a:lnTo>
                    <a:lnTo>
                      <a:pt x="753" y="1180"/>
                    </a:lnTo>
                    <a:lnTo>
                      <a:pt x="771" y="1175"/>
                    </a:lnTo>
                    <a:lnTo>
                      <a:pt x="784" y="1171"/>
                    </a:lnTo>
                    <a:lnTo>
                      <a:pt x="805" y="1140"/>
                    </a:lnTo>
                    <a:lnTo>
                      <a:pt x="845" y="1084"/>
                    </a:lnTo>
                    <a:lnTo>
                      <a:pt x="858" y="1071"/>
                    </a:lnTo>
                    <a:lnTo>
                      <a:pt x="875" y="1058"/>
                    </a:lnTo>
                    <a:lnTo>
                      <a:pt x="906" y="1040"/>
                    </a:lnTo>
                    <a:lnTo>
                      <a:pt x="936" y="1027"/>
                    </a:lnTo>
                    <a:lnTo>
                      <a:pt x="962" y="1040"/>
                    </a:lnTo>
                    <a:lnTo>
                      <a:pt x="984" y="1045"/>
                    </a:lnTo>
                    <a:lnTo>
                      <a:pt x="1006" y="1049"/>
                    </a:lnTo>
                    <a:lnTo>
                      <a:pt x="1023" y="1049"/>
                    </a:lnTo>
                    <a:lnTo>
                      <a:pt x="1053" y="1045"/>
                    </a:lnTo>
                    <a:lnTo>
                      <a:pt x="1067" y="1040"/>
                    </a:lnTo>
                    <a:lnTo>
                      <a:pt x="1075" y="1014"/>
                    </a:lnTo>
                    <a:lnTo>
                      <a:pt x="1093" y="988"/>
                    </a:lnTo>
                    <a:lnTo>
                      <a:pt x="1114" y="966"/>
                    </a:lnTo>
                    <a:lnTo>
                      <a:pt x="1132" y="945"/>
                    </a:lnTo>
                    <a:lnTo>
                      <a:pt x="1167" y="914"/>
                    </a:lnTo>
                    <a:lnTo>
                      <a:pt x="1180" y="905"/>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82" name="Freeform 18"/>
              <p:cNvSpPr/>
              <p:nvPr/>
            </p:nvSpPr>
            <p:spPr bwMode="auto">
              <a:xfrm>
                <a:off x="1396" y="2649"/>
                <a:ext cx="714" cy="783"/>
              </a:xfrm>
              <a:custGeom>
                <a:avLst/>
                <a:gdLst>
                  <a:gd name="T0" fmla="*/ 623 w 714"/>
                  <a:gd name="T1" fmla="*/ 435 h 783"/>
                  <a:gd name="T2" fmla="*/ 549 w 714"/>
                  <a:gd name="T3" fmla="*/ 378 h 783"/>
                  <a:gd name="T4" fmla="*/ 510 w 714"/>
                  <a:gd name="T5" fmla="*/ 365 h 783"/>
                  <a:gd name="T6" fmla="*/ 501 w 714"/>
                  <a:gd name="T7" fmla="*/ 356 h 783"/>
                  <a:gd name="T8" fmla="*/ 483 w 714"/>
                  <a:gd name="T9" fmla="*/ 300 h 783"/>
                  <a:gd name="T10" fmla="*/ 505 w 714"/>
                  <a:gd name="T11" fmla="*/ 265 h 783"/>
                  <a:gd name="T12" fmla="*/ 557 w 714"/>
                  <a:gd name="T13" fmla="*/ 204 h 783"/>
                  <a:gd name="T14" fmla="*/ 610 w 714"/>
                  <a:gd name="T15" fmla="*/ 174 h 783"/>
                  <a:gd name="T16" fmla="*/ 592 w 714"/>
                  <a:gd name="T17" fmla="*/ 174 h 783"/>
                  <a:gd name="T18" fmla="*/ 531 w 714"/>
                  <a:gd name="T19" fmla="*/ 152 h 783"/>
                  <a:gd name="T20" fmla="*/ 488 w 714"/>
                  <a:gd name="T21" fmla="*/ 82 h 783"/>
                  <a:gd name="T22" fmla="*/ 488 w 714"/>
                  <a:gd name="T23" fmla="*/ 52 h 783"/>
                  <a:gd name="T24" fmla="*/ 466 w 714"/>
                  <a:gd name="T25" fmla="*/ 30 h 783"/>
                  <a:gd name="T26" fmla="*/ 440 w 714"/>
                  <a:gd name="T27" fmla="*/ 39 h 783"/>
                  <a:gd name="T28" fmla="*/ 388 w 714"/>
                  <a:gd name="T29" fmla="*/ 52 h 783"/>
                  <a:gd name="T30" fmla="*/ 379 w 714"/>
                  <a:gd name="T31" fmla="*/ 17 h 783"/>
                  <a:gd name="T32" fmla="*/ 375 w 714"/>
                  <a:gd name="T33" fmla="*/ 0 h 783"/>
                  <a:gd name="T34" fmla="*/ 353 w 714"/>
                  <a:gd name="T35" fmla="*/ 13 h 783"/>
                  <a:gd name="T36" fmla="*/ 270 w 714"/>
                  <a:gd name="T37" fmla="*/ 104 h 783"/>
                  <a:gd name="T38" fmla="*/ 244 w 714"/>
                  <a:gd name="T39" fmla="*/ 161 h 783"/>
                  <a:gd name="T40" fmla="*/ 170 w 714"/>
                  <a:gd name="T41" fmla="*/ 226 h 783"/>
                  <a:gd name="T42" fmla="*/ 87 w 714"/>
                  <a:gd name="T43" fmla="*/ 274 h 783"/>
                  <a:gd name="T44" fmla="*/ 57 w 714"/>
                  <a:gd name="T45" fmla="*/ 326 h 783"/>
                  <a:gd name="T46" fmla="*/ 39 w 714"/>
                  <a:gd name="T47" fmla="*/ 383 h 783"/>
                  <a:gd name="T48" fmla="*/ 5 w 714"/>
                  <a:gd name="T49" fmla="*/ 422 h 783"/>
                  <a:gd name="T50" fmla="*/ 0 w 714"/>
                  <a:gd name="T51" fmla="*/ 452 h 783"/>
                  <a:gd name="T52" fmla="*/ 26 w 714"/>
                  <a:gd name="T53" fmla="*/ 518 h 783"/>
                  <a:gd name="T54" fmla="*/ 66 w 714"/>
                  <a:gd name="T55" fmla="*/ 535 h 783"/>
                  <a:gd name="T56" fmla="*/ 83 w 714"/>
                  <a:gd name="T57" fmla="*/ 587 h 783"/>
                  <a:gd name="T58" fmla="*/ 96 w 714"/>
                  <a:gd name="T59" fmla="*/ 670 h 783"/>
                  <a:gd name="T60" fmla="*/ 118 w 714"/>
                  <a:gd name="T61" fmla="*/ 770 h 783"/>
                  <a:gd name="T62" fmla="*/ 144 w 714"/>
                  <a:gd name="T63" fmla="*/ 779 h 783"/>
                  <a:gd name="T64" fmla="*/ 244 w 714"/>
                  <a:gd name="T65" fmla="*/ 757 h 783"/>
                  <a:gd name="T66" fmla="*/ 288 w 714"/>
                  <a:gd name="T67" fmla="*/ 740 h 783"/>
                  <a:gd name="T68" fmla="*/ 296 w 714"/>
                  <a:gd name="T69" fmla="*/ 731 h 783"/>
                  <a:gd name="T70" fmla="*/ 344 w 714"/>
                  <a:gd name="T71" fmla="*/ 726 h 783"/>
                  <a:gd name="T72" fmla="*/ 357 w 714"/>
                  <a:gd name="T73" fmla="*/ 679 h 783"/>
                  <a:gd name="T74" fmla="*/ 331 w 714"/>
                  <a:gd name="T75" fmla="*/ 644 h 783"/>
                  <a:gd name="T76" fmla="*/ 309 w 714"/>
                  <a:gd name="T77" fmla="*/ 613 h 783"/>
                  <a:gd name="T78" fmla="*/ 335 w 714"/>
                  <a:gd name="T79" fmla="*/ 626 h 783"/>
                  <a:gd name="T80" fmla="*/ 357 w 714"/>
                  <a:gd name="T81" fmla="*/ 609 h 783"/>
                  <a:gd name="T82" fmla="*/ 401 w 714"/>
                  <a:gd name="T83" fmla="*/ 657 h 783"/>
                  <a:gd name="T84" fmla="*/ 436 w 714"/>
                  <a:gd name="T85" fmla="*/ 679 h 783"/>
                  <a:gd name="T86" fmla="*/ 414 w 714"/>
                  <a:gd name="T87" fmla="*/ 700 h 783"/>
                  <a:gd name="T88" fmla="*/ 392 w 714"/>
                  <a:gd name="T89" fmla="*/ 740 h 783"/>
                  <a:gd name="T90" fmla="*/ 453 w 714"/>
                  <a:gd name="T91" fmla="*/ 735 h 783"/>
                  <a:gd name="T92" fmla="*/ 497 w 714"/>
                  <a:gd name="T93" fmla="*/ 726 h 783"/>
                  <a:gd name="T94" fmla="*/ 510 w 714"/>
                  <a:gd name="T95" fmla="*/ 713 h 783"/>
                  <a:gd name="T96" fmla="*/ 475 w 714"/>
                  <a:gd name="T97" fmla="*/ 687 h 783"/>
                  <a:gd name="T98" fmla="*/ 453 w 714"/>
                  <a:gd name="T99" fmla="*/ 657 h 783"/>
                  <a:gd name="T100" fmla="*/ 492 w 714"/>
                  <a:gd name="T101" fmla="*/ 622 h 783"/>
                  <a:gd name="T102" fmla="*/ 640 w 714"/>
                  <a:gd name="T103" fmla="*/ 565 h 783"/>
                  <a:gd name="T104" fmla="*/ 636 w 714"/>
                  <a:gd name="T105" fmla="*/ 618 h 783"/>
                  <a:gd name="T106" fmla="*/ 653 w 714"/>
                  <a:gd name="T107" fmla="*/ 657 h 783"/>
                  <a:gd name="T108" fmla="*/ 684 w 714"/>
                  <a:gd name="T109" fmla="*/ 661 h 783"/>
                  <a:gd name="T110" fmla="*/ 710 w 714"/>
                  <a:gd name="T111" fmla="*/ 565 h 783"/>
                  <a:gd name="T112" fmla="*/ 714 w 714"/>
                  <a:gd name="T113" fmla="*/ 526 h 783"/>
                  <a:gd name="T114" fmla="*/ 692 w 714"/>
                  <a:gd name="T115" fmla="*/ 491 h 7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4" h="783">
                    <a:moveTo>
                      <a:pt x="692" y="491"/>
                    </a:moveTo>
                    <a:lnTo>
                      <a:pt x="692" y="491"/>
                    </a:lnTo>
                    <a:lnTo>
                      <a:pt x="623" y="435"/>
                    </a:lnTo>
                    <a:lnTo>
                      <a:pt x="575" y="391"/>
                    </a:lnTo>
                    <a:lnTo>
                      <a:pt x="549" y="378"/>
                    </a:lnTo>
                    <a:lnTo>
                      <a:pt x="514" y="370"/>
                    </a:lnTo>
                    <a:lnTo>
                      <a:pt x="510" y="365"/>
                    </a:lnTo>
                    <a:lnTo>
                      <a:pt x="505" y="361"/>
                    </a:lnTo>
                    <a:lnTo>
                      <a:pt x="501" y="356"/>
                    </a:lnTo>
                    <a:lnTo>
                      <a:pt x="497" y="343"/>
                    </a:lnTo>
                    <a:lnTo>
                      <a:pt x="488" y="317"/>
                    </a:lnTo>
                    <a:lnTo>
                      <a:pt x="483" y="300"/>
                    </a:lnTo>
                    <a:lnTo>
                      <a:pt x="488" y="283"/>
                    </a:lnTo>
                    <a:lnTo>
                      <a:pt x="492" y="274"/>
                    </a:lnTo>
                    <a:lnTo>
                      <a:pt x="505" y="265"/>
                    </a:lnTo>
                    <a:lnTo>
                      <a:pt x="531" y="239"/>
                    </a:lnTo>
                    <a:lnTo>
                      <a:pt x="536" y="217"/>
                    </a:lnTo>
                    <a:lnTo>
                      <a:pt x="557" y="204"/>
                    </a:lnTo>
                    <a:lnTo>
                      <a:pt x="575" y="195"/>
                    </a:lnTo>
                    <a:lnTo>
                      <a:pt x="610" y="174"/>
                    </a:lnTo>
                    <a:lnTo>
                      <a:pt x="592" y="174"/>
                    </a:lnTo>
                    <a:lnTo>
                      <a:pt x="571" y="169"/>
                    </a:lnTo>
                    <a:lnTo>
                      <a:pt x="553" y="165"/>
                    </a:lnTo>
                    <a:lnTo>
                      <a:pt x="531" y="152"/>
                    </a:lnTo>
                    <a:lnTo>
                      <a:pt x="510" y="130"/>
                    </a:lnTo>
                    <a:lnTo>
                      <a:pt x="497" y="100"/>
                    </a:lnTo>
                    <a:lnTo>
                      <a:pt x="488" y="82"/>
                    </a:lnTo>
                    <a:lnTo>
                      <a:pt x="488" y="61"/>
                    </a:lnTo>
                    <a:lnTo>
                      <a:pt x="488" y="52"/>
                    </a:lnTo>
                    <a:lnTo>
                      <a:pt x="479" y="39"/>
                    </a:lnTo>
                    <a:lnTo>
                      <a:pt x="475" y="34"/>
                    </a:lnTo>
                    <a:lnTo>
                      <a:pt x="466" y="30"/>
                    </a:lnTo>
                    <a:lnTo>
                      <a:pt x="457" y="30"/>
                    </a:lnTo>
                    <a:lnTo>
                      <a:pt x="440" y="39"/>
                    </a:lnTo>
                    <a:lnTo>
                      <a:pt x="409" y="52"/>
                    </a:lnTo>
                    <a:lnTo>
                      <a:pt x="396" y="52"/>
                    </a:lnTo>
                    <a:lnTo>
                      <a:pt x="388" y="52"/>
                    </a:lnTo>
                    <a:lnTo>
                      <a:pt x="383" y="43"/>
                    </a:lnTo>
                    <a:lnTo>
                      <a:pt x="379" y="34"/>
                    </a:lnTo>
                    <a:lnTo>
                      <a:pt x="379" y="17"/>
                    </a:lnTo>
                    <a:lnTo>
                      <a:pt x="383" y="0"/>
                    </a:lnTo>
                    <a:lnTo>
                      <a:pt x="375" y="0"/>
                    </a:lnTo>
                    <a:lnTo>
                      <a:pt x="362" y="4"/>
                    </a:lnTo>
                    <a:lnTo>
                      <a:pt x="353" y="13"/>
                    </a:lnTo>
                    <a:lnTo>
                      <a:pt x="275" y="100"/>
                    </a:lnTo>
                    <a:lnTo>
                      <a:pt x="270" y="104"/>
                    </a:lnTo>
                    <a:lnTo>
                      <a:pt x="270" y="117"/>
                    </a:lnTo>
                    <a:lnTo>
                      <a:pt x="257" y="143"/>
                    </a:lnTo>
                    <a:lnTo>
                      <a:pt x="244" y="161"/>
                    </a:lnTo>
                    <a:lnTo>
                      <a:pt x="227" y="182"/>
                    </a:lnTo>
                    <a:lnTo>
                      <a:pt x="201" y="204"/>
                    </a:lnTo>
                    <a:lnTo>
                      <a:pt x="170" y="226"/>
                    </a:lnTo>
                    <a:lnTo>
                      <a:pt x="109" y="261"/>
                    </a:lnTo>
                    <a:lnTo>
                      <a:pt x="87" y="274"/>
                    </a:lnTo>
                    <a:lnTo>
                      <a:pt x="74" y="291"/>
                    </a:lnTo>
                    <a:lnTo>
                      <a:pt x="66" y="309"/>
                    </a:lnTo>
                    <a:lnTo>
                      <a:pt x="57" y="326"/>
                    </a:lnTo>
                    <a:lnTo>
                      <a:pt x="48" y="378"/>
                    </a:lnTo>
                    <a:lnTo>
                      <a:pt x="39" y="383"/>
                    </a:lnTo>
                    <a:lnTo>
                      <a:pt x="22" y="400"/>
                    </a:lnTo>
                    <a:lnTo>
                      <a:pt x="13" y="409"/>
                    </a:lnTo>
                    <a:lnTo>
                      <a:pt x="5" y="422"/>
                    </a:lnTo>
                    <a:lnTo>
                      <a:pt x="0" y="435"/>
                    </a:lnTo>
                    <a:lnTo>
                      <a:pt x="0" y="452"/>
                    </a:lnTo>
                    <a:lnTo>
                      <a:pt x="18" y="500"/>
                    </a:lnTo>
                    <a:lnTo>
                      <a:pt x="26" y="518"/>
                    </a:lnTo>
                    <a:lnTo>
                      <a:pt x="39" y="522"/>
                    </a:lnTo>
                    <a:lnTo>
                      <a:pt x="53" y="526"/>
                    </a:lnTo>
                    <a:lnTo>
                      <a:pt x="66" y="535"/>
                    </a:lnTo>
                    <a:lnTo>
                      <a:pt x="74" y="548"/>
                    </a:lnTo>
                    <a:lnTo>
                      <a:pt x="83" y="561"/>
                    </a:lnTo>
                    <a:lnTo>
                      <a:pt x="83" y="587"/>
                    </a:lnTo>
                    <a:lnTo>
                      <a:pt x="70" y="618"/>
                    </a:lnTo>
                    <a:lnTo>
                      <a:pt x="79" y="635"/>
                    </a:lnTo>
                    <a:lnTo>
                      <a:pt x="96" y="670"/>
                    </a:lnTo>
                    <a:lnTo>
                      <a:pt x="105" y="761"/>
                    </a:lnTo>
                    <a:lnTo>
                      <a:pt x="105" y="770"/>
                    </a:lnTo>
                    <a:lnTo>
                      <a:pt x="118" y="770"/>
                    </a:lnTo>
                    <a:lnTo>
                      <a:pt x="127" y="740"/>
                    </a:lnTo>
                    <a:lnTo>
                      <a:pt x="140" y="753"/>
                    </a:lnTo>
                    <a:lnTo>
                      <a:pt x="144" y="779"/>
                    </a:lnTo>
                    <a:lnTo>
                      <a:pt x="227" y="783"/>
                    </a:lnTo>
                    <a:lnTo>
                      <a:pt x="235" y="757"/>
                    </a:lnTo>
                    <a:lnTo>
                      <a:pt x="244" y="757"/>
                    </a:lnTo>
                    <a:lnTo>
                      <a:pt x="279" y="779"/>
                    </a:lnTo>
                    <a:lnTo>
                      <a:pt x="288" y="757"/>
                    </a:lnTo>
                    <a:lnTo>
                      <a:pt x="288" y="740"/>
                    </a:lnTo>
                    <a:lnTo>
                      <a:pt x="296" y="731"/>
                    </a:lnTo>
                    <a:lnTo>
                      <a:pt x="314" y="726"/>
                    </a:lnTo>
                    <a:lnTo>
                      <a:pt x="344" y="726"/>
                    </a:lnTo>
                    <a:lnTo>
                      <a:pt x="349" y="718"/>
                    </a:lnTo>
                    <a:lnTo>
                      <a:pt x="357" y="692"/>
                    </a:lnTo>
                    <a:lnTo>
                      <a:pt x="357" y="679"/>
                    </a:lnTo>
                    <a:lnTo>
                      <a:pt x="353" y="666"/>
                    </a:lnTo>
                    <a:lnTo>
                      <a:pt x="344" y="652"/>
                    </a:lnTo>
                    <a:lnTo>
                      <a:pt x="331" y="644"/>
                    </a:lnTo>
                    <a:lnTo>
                      <a:pt x="301" y="622"/>
                    </a:lnTo>
                    <a:lnTo>
                      <a:pt x="309" y="613"/>
                    </a:lnTo>
                    <a:lnTo>
                      <a:pt x="314" y="618"/>
                    </a:lnTo>
                    <a:lnTo>
                      <a:pt x="327" y="622"/>
                    </a:lnTo>
                    <a:lnTo>
                      <a:pt x="335" y="626"/>
                    </a:lnTo>
                    <a:lnTo>
                      <a:pt x="340" y="626"/>
                    </a:lnTo>
                    <a:lnTo>
                      <a:pt x="349" y="618"/>
                    </a:lnTo>
                    <a:lnTo>
                      <a:pt x="357" y="609"/>
                    </a:lnTo>
                    <a:lnTo>
                      <a:pt x="401" y="613"/>
                    </a:lnTo>
                    <a:lnTo>
                      <a:pt x="414" y="639"/>
                    </a:lnTo>
                    <a:lnTo>
                      <a:pt x="401" y="657"/>
                    </a:lnTo>
                    <a:lnTo>
                      <a:pt x="401" y="670"/>
                    </a:lnTo>
                    <a:lnTo>
                      <a:pt x="427" y="674"/>
                    </a:lnTo>
                    <a:lnTo>
                      <a:pt x="436" y="679"/>
                    </a:lnTo>
                    <a:lnTo>
                      <a:pt x="444" y="687"/>
                    </a:lnTo>
                    <a:lnTo>
                      <a:pt x="427" y="696"/>
                    </a:lnTo>
                    <a:lnTo>
                      <a:pt x="414" y="700"/>
                    </a:lnTo>
                    <a:lnTo>
                      <a:pt x="401" y="718"/>
                    </a:lnTo>
                    <a:lnTo>
                      <a:pt x="392" y="740"/>
                    </a:lnTo>
                    <a:lnTo>
                      <a:pt x="388" y="761"/>
                    </a:lnTo>
                    <a:lnTo>
                      <a:pt x="405" y="770"/>
                    </a:lnTo>
                    <a:lnTo>
                      <a:pt x="453" y="735"/>
                    </a:lnTo>
                    <a:lnTo>
                      <a:pt x="470" y="735"/>
                    </a:lnTo>
                    <a:lnTo>
                      <a:pt x="497" y="726"/>
                    </a:lnTo>
                    <a:lnTo>
                      <a:pt x="510" y="722"/>
                    </a:lnTo>
                    <a:lnTo>
                      <a:pt x="510" y="718"/>
                    </a:lnTo>
                    <a:lnTo>
                      <a:pt x="510" y="713"/>
                    </a:lnTo>
                    <a:lnTo>
                      <a:pt x="501" y="700"/>
                    </a:lnTo>
                    <a:lnTo>
                      <a:pt x="475" y="687"/>
                    </a:lnTo>
                    <a:lnTo>
                      <a:pt x="466" y="679"/>
                    </a:lnTo>
                    <a:lnTo>
                      <a:pt x="453" y="666"/>
                    </a:lnTo>
                    <a:lnTo>
                      <a:pt x="453" y="657"/>
                    </a:lnTo>
                    <a:lnTo>
                      <a:pt x="457" y="648"/>
                    </a:lnTo>
                    <a:lnTo>
                      <a:pt x="470" y="635"/>
                    </a:lnTo>
                    <a:lnTo>
                      <a:pt x="492" y="622"/>
                    </a:lnTo>
                    <a:lnTo>
                      <a:pt x="566" y="613"/>
                    </a:lnTo>
                    <a:lnTo>
                      <a:pt x="605" y="596"/>
                    </a:lnTo>
                    <a:lnTo>
                      <a:pt x="640" y="565"/>
                    </a:lnTo>
                    <a:lnTo>
                      <a:pt x="636" y="583"/>
                    </a:lnTo>
                    <a:lnTo>
                      <a:pt x="636" y="618"/>
                    </a:lnTo>
                    <a:lnTo>
                      <a:pt x="640" y="639"/>
                    </a:lnTo>
                    <a:lnTo>
                      <a:pt x="649" y="652"/>
                    </a:lnTo>
                    <a:lnTo>
                      <a:pt x="653" y="657"/>
                    </a:lnTo>
                    <a:lnTo>
                      <a:pt x="662" y="661"/>
                    </a:lnTo>
                    <a:lnTo>
                      <a:pt x="671" y="661"/>
                    </a:lnTo>
                    <a:lnTo>
                      <a:pt x="684" y="661"/>
                    </a:lnTo>
                    <a:lnTo>
                      <a:pt x="688" y="661"/>
                    </a:lnTo>
                    <a:lnTo>
                      <a:pt x="710" y="565"/>
                    </a:lnTo>
                    <a:lnTo>
                      <a:pt x="714" y="544"/>
                    </a:lnTo>
                    <a:lnTo>
                      <a:pt x="714" y="526"/>
                    </a:lnTo>
                    <a:lnTo>
                      <a:pt x="705" y="509"/>
                    </a:lnTo>
                    <a:lnTo>
                      <a:pt x="692" y="491"/>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83" name="Freeform 19"/>
              <p:cNvSpPr/>
              <p:nvPr/>
            </p:nvSpPr>
            <p:spPr bwMode="auto">
              <a:xfrm>
                <a:off x="3224" y="1756"/>
                <a:ext cx="188" cy="44"/>
              </a:xfrm>
              <a:custGeom>
                <a:avLst/>
                <a:gdLst>
                  <a:gd name="T0" fmla="*/ 0 w 188"/>
                  <a:gd name="T1" fmla="*/ 0 h 44"/>
                  <a:gd name="T2" fmla="*/ 0 w 188"/>
                  <a:gd name="T3" fmla="*/ 0 h 44"/>
                  <a:gd name="T4" fmla="*/ 48 w 188"/>
                  <a:gd name="T5" fmla="*/ 5 h 44"/>
                  <a:gd name="T6" fmla="*/ 88 w 188"/>
                  <a:gd name="T7" fmla="*/ 9 h 44"/>
                  <a:gd name="T8" fmla="*/ 118 w 188"/>
                  <a:gd name="T9" fmla="*/ 5 h 44"/>
                  <a:gd name="T10" fmla="*/ 118 w 188"/>
                  <a:gd name="T11" fmla="*/ 5 h 44"/>
                  <a:gd name="T12" fmla="*/ 131 w 188"/>
                  <a:gd name="T13" fmla="*/ 5 h 44"/>
                  <a:gd name="T14" fmla="*/ 140 w 188"/>
                  <a:gd name="T15" fmla="*/ 5 h 44"/>
                  <a:gd name="T16" fmla="*/ 166 w 188"/>
                  <a:gd name="T17" fmla="*/ 22 h 44"/>
                  <a:gd name="T18" fmla="*/ 183 w 188"/>
                  <a:gd name="T19" fmla="*/ 35 h 44"/>
                  <a:gd name="T20" fmla="*/ 188 w 188"/>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8" h="44">
                    <a:moveTo>
                      <a:pt x="0" y="0"/>
                    </a:moveTo>
                    <a:lnTo>
                      <a:pt x="0" y="0"/>
                    </a:lnTo>
                    <a:lnTo>
                      <a:pt x="48" y="5"/>
                    </a:lnTo>
                    <a:lnTo>
                      <a:pt x="88" y="9"/>
                    </a:lnTo>
                    <a:lnTo>
                      <a:pt x="118" y="5"/>
                    </a:lnTo>
                    <a:lnTo>
                      <a:pt x="131" y="5"/>
                    </a:lnTo>
                    <a:lnTo>
                      <a:pt x="140" y="5"/>
                    </a:lnTo>
                    <a:lnTo>
                      <a:pt x="166" y="22"/>
                    </a:lnTo>
                    <a:lnTo>
                      <a:pt x="183" y="35"/>
                    </a:lnTo>
                    <a:lnTo>
                      <a:pt x="188" y="44"/>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84" name="Freeform 20"/>
              <p:cNvSpPr/>
              <p:nvPr/>
            </p:nvSpPr>
            <p:spPr bwMode="auto">
              <a:xfrm>
                <a:off x="2467" y="686"/>
                <a:ext cx="1188" cy="1118"/>
              </a:xfrm>
              <a:custGeom>
                <a:avLst/>
                <a:gdLst>
                  <a:gd name="T0" fmla="*/ 993 w 1188"/>
                  <a:gd name="T1" fmla="*/ 931 h 1118"/>
                  <a:gd name="T2" fmla="*/ 932 w 1188"/>
                  <a:gd name="T3" fmla="*/ 927 h 1118"/>
                  <a:gd name="T4" fmla="*/ 884 w 1188"/>
                  <a:gd name="T5" fmla="*/ 844 h 1118"/>
                  <a:gd name="T6" fmla="*/ 953 w 1188"/>
                  <a:gd name="T7" fmla="*/ 783 h 1118"/>
                  <a:gd name="T8" fmla="*/ 988 w 1188"/>
                  <a:gd name="T9" fmla="*/ 705 h 1118"/>
                  <a:gd name="T10" fmla="*/ 962 w 1188"/>
                  <a:gd name="T11" fmla="*/ 674 h 1118"/>
                  <a:gd name="T12" fmla="*/ 866 w 1188"/>
                  <a:gd name="T13" fmla="*/ 605 h 1118"/>
                  <a:gd name="T14" fmla="*/ 858 w 1188"/>
                  <a:gd name="T15" fmla="*/ 574 h 1118"/>
                  <a:gd name="T16" fmla="*/ 914 w 1188"/>
                  <a:gd name="T17" fmla="*/ 544 h 1118"/>
                  <a:gd name="T18" fmla="*/ 988 w 1188"/>
                  <a:gd name="T19" fmla="*/ 448 h 1118"/>
                  <a:gd name="T20" fmla="*/ 971 w 1188"/>
                  <a:gd name="T21" fmla="*/ 400 h 1118"/>
                  <a:gd name="T22" fmla="*/ 1071 w 1188"/>
                  <a:gd name="T23" fmla="*/ 317 h 1118"/>
                  <a:gd name="T24" fmla="*/ 1167 w 1188"/>
                  <a:gd name="T25" fmla="*/ 252 h 1118"/>
                  <a:gd name="T26" fmla="*/ 1162 w 1188"/>
                  <a:gd name="T27" fmla="*/ 195 h 1118"/>
                  <a:gd name="T28" fmla="*/ 1188 w 1188"/>
                  <a:gd name="T29" fmla="*/ 148 h 1118"/>
                  <a:gd name="T30" fmla="*/ 1132 w 1188"/>
                  <a:gd name="T31" fmla="*/ 104 h 1118"/>
                  <a:gd name="T32" fmla="*/ 1080 w 1188"/>
                  <a:gd name="T33" fmla="*/ 65 h 1118"/>
                  <a:gd name="T34" fmla="*/ 975 w 1188"/>
                  <a:gd name="T35" fmla="*/ 100 h 1118"/>
                  <a:gd name="T36" fmla="*/ 884 w 1188"/>
                  <a:gd name="T37" fmla="*/ 134 h 1118"/>
                  <a:gd name="T38" fmla="*/ 762 w 1188"/>
                  <a:gd name="T39" fmla="*/ 165 h 1118"/>
                  <a:gd name="T40" fmla="*/ 736 w 1188"/>
                  <a:gd name="T41" fmla="*/ 148 h 1118"/>
                  <a:gd name="T42" fmla="*/ 740 w 1188"/>
                  <a:gd name="T43" fmla="*/ 69 h 1118"/>
                  <a:gd name="T44" fmla="*/ 653 w 1188"/>
                  <a:gd name="T45" fmla="*/ 39 h 1118"/>
                  <a:gd name="T46" fmla="*/ 605 w 1188"/>
                  <a:gd name="T47" fmla="*/ 108 h 1118"/>
                  <a:gd name="T48" fmla="*/ 566 w 1188"/>
                  <a:gd name="T49" fmla="*/ 108 h 1118"/>
                  <a:gd name="T50" fmla="*/ 453 w 1188"/>
                  <a:gd name="T51" fmla="*/ 117 h 1118"/>
                  <a:gd name="T52" fmla="*/ 431 w 1188"/>
                  <a:gd name="T53" fmla="*/ 100 h 1118"/>
                  <a:gd name="T54" fmla="*/ 309 w 1188"/>
                  <a:gd name="T55" fmla="*/ 26 h 1118"/>
                  <a:gd name="T56" fmla="*/ 235 w 1188"/>
                  <a:gd name="T57" fmla="*/ 0 h 1118"/>
                  <a:gd name="T58" fmla="*/ 174 w 1188"/>
                  <a:gd name="T59" fmla="*/ 34 h 1118"/>
                  <a:gd name="T60" fmla="*/ 148 w 1188"/>
                  <a:gd name="T61" fmla="*/ 69 h 1118"/>
                  <a:gd name="T62" fmla="*/ 13 w 1188"/>
                  <a:gd name="T63" fmla="*/ 126 h 1118"/>
                  <a:gd name="T64" fmla="*/ 48 w 1188"/>
                  <a:gd name="T65" fmla="*/ 174 h 1118"/>
                  <a:gd name="T66" fmla="*/ 105 w 1188"/>
                  <a:gd name="T67" fmla="*/ 222 h 1118"/>
                  <a:gd name="T68" fmla="*/ 92 w 1188"/>
                  <a:gd name="T69" fmla="*/ 335 h 1118"/>
                  <a:gd name="T70" fmla="*/ 78 w 1188"/>
                  <a:gd name="T71" fmla="*/ 396 h 1118"/>
                  <a:gd name="T72" fmla="*/ 96 w 1188"/>
                  <a:gd name="T73" fmla="*/ 413 h 1118"/>
                  <a:gd name="T74" fmla="*/ 65 w 1188"/>
                  <a:gd name="T75" fmla="*/ 465 h 1118"/>
                  <a:gd name="T76" fmla="*/ 22 w 1188"/>
                  <a:gd name="T77" fmla="*/ 587 h 1118"/>
                  <a:gd name="T78" fmla="*/ 87 w 1188"/>
                  <a:gd name="T79" fmla="*/ 687 h 1118"/>
                  <a:gd name="T80" fmla="*/ 135 w 1188"/>
                  <a:gd name="T81" fmla="*/ 696 h 1118"/>
                  <a:gd name="T82" fmla="*/ 209 w 1188"/>
                  <a:gd name="T83" fmla="*/ 683 h 1118"/>
                  <a:gd name="T84" fmla="*/ 261 w 1188"/>
                  <a:gd name="T85" fmla="*/ 718 h 1118"/>
                  <a:gd name="T86" fmla="*/ 470 w 1188"/>
                  <a:gd name="T87" fmla="*/ 700 h 1118"/>
                  <a:gd name="T88" fmla="*/ 566 w 1188"/>
                  <a:gd name="T89" fmla="*/ 1040 h 1118"/>
                  <a:gd name="T90" fmla="*/ 757 w 1188"/>
                  <a:gd name="T91" fmla="*/ 1075 h 1118"/>
                  <a:gd name="T92" fmla="*/ 875 w 1188"/>
                  <a:gd name="T93" fmla="*/ 1079 h 1118"/>
                  <a:gd name="T94" fmla="*/ 945 w 1188"/>
                  <a:gd name="T95" fmla="*/ 1118 h 1118"/>
                  <a:gd name="T96" fmla="*/ 949 w 1188"/>
                  <a:gd name="T97" fmla="*/ 1031 h 1118"/>
                  <a:gd name="T98" fmla="*/ 997 w 1188"/>
                  <a:gd name="T99" fmla="*/ 979 h 1118"/>
                  <a:gd name="T100" fmla="*/ 1062 w 1188"/>
                  <a:gd name="T101" fmla="*/ 940 h 1118"/>
                  <a:gd name="T102" fmla="*/ 1093 w 1188"/>
                  <a:gd name="T103" fmla="*/ 883 h 1118"/>
                  <a:gd name="T104" fmla="*/ 1019 w 1188"/>
                  <a:gd name="T105" fmla="*/ 901 h 1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8" h="1118">
                    <a:moveTo>
                      <a:pt x="1019" y="901"/>
                    </a:moveTo>
                    <a:lnTo>
                      <a:pt x="1019" y="901"/>
                    </a:lnTo>
                    <a:lnTo>
                      <a:pt x="1010" y="914"/>
                    </a:lnTo>
                    <a:lnTo>
                      <a:pt x="1006" y="922"/>
                    </a:lnTo>
                    <a:lnTo>
                      <a:pt x="993" y="931"/>
                    </a:lnTo>
                    <a:lnTo>
                      <a:pt x="984" y="935"/>
                    </a:lnTo>
                    <a:lnTo>
                      <a:pt x="971" y="935"/>
                    </a:lnTo>
                    <a:lnTo>
                      <a:pt x="962" y="935"/>
                    </a:lnTo>
                    <a:lnTo>
                      <a:pt x="932" y="927"/>
                    </a:lnTo>
                    <a:lnTo>
                      <a:pt x="919" y="914"/>
                    </a:lnTo>
                    <a:lnTo>
                      <a:pt x="905" y="901"/>
                    </a:lnTo>
                    <a:lnTo>
                      <a:pt x="892" y="883"/>
                    </a:lnTo>
                    <a:lnTo>
                      <a:pt x="888" y="866"/>
                    </a:lnTo>
                    <a:lnTo>
                      <a:pt x="884" y="844"/>
                    </a:lnTo>
                    <a:lnTo>
                      <a:pt x="892" y="827"/>
                    </a:lnTo>
                    <a:lnTo>
                      <a:pt x="905" y="809"/>
                    </a:lnTo>
                    <a:lnTo>
                      <a:pt x="927" y="796"/>
                    </a:lnTo>
                    <a:lnTo>
                      <a:pt x="953" y="783"/>
                    </a:lnTo>
                    <a:lnTo>
                      <a:pt x="971" y="770"/>
                    </a:lnTo>
                    <a:lnTo>
                      <a:pt x="979" y="753"/>
                    </a:lnTo>
                    <a:lnTo>
                      <a:pt x="988" y="735"/>
                    </a:lnTo>
                    <a:lnTo>
                      <a:pt x="988" y="718"/>
                    </a:lnTo>
                    <a:lnTo>
                      <a:pt x="988" y="705"/>
                    </a:lnTo>
                    <a:lnTo>
                      <a:pt x="984" y="692"/>
                    </a:lnTo>
                    <a:lnTo>
                      <a:pt x="984" y="687"/>
                    </a:lnTo>
                    <a:lnTo>
                      <a:pt x="971" y="683"/>
                    </a:lnTo>
                    <a:lnTo>
                      <a:pt x="962" y="674"/>
                    </a:lnTo>
                    <a:lnTo>
                      <a:pt x="936" y="648"/>
                    </a:lnTo>
                    <a:lnTo>
                      <a:pt x="910" y="626"/>
                    </a:lnTo>
                    <a:lnTo>
                      <a:pt x="884" y="613"/>
                    </a:lnTo>
                    <a:lnTo>
                      <a:pt x="866" y="605"/>
                    </a:lnTo>
                    <a:lnTo>
                      <a:pt x="858" y="600"/>
                    </a:lnTo>
                    <a:lnTo>
                      <a:pt x="849" y="587"/>
                    </a:lnTo>
                    <a:lnTo>
                      <a:pt x="853" y="578"/>
                    </a:lnTo>
                    <a:lnTo>
                      <a:pt x="858" y="574"/>
                    </a:lnTo>
                    <a:lnTo>
                      <a:pt x="866" y="565"/>
                    </a:lnTo>
                    <a:lnTo>
                      <a:pt x="884" y="561"/>
                    </a:lnTo>
                    <a:lnTo>
                      <a:pt x="901" y="552"/>
                    </a:lnTo>
                    <a:lnTo>
                      <a:pt x="914" y="544"/>
                    </a:lnTo>
                    <a:lnTo>
                      <a:pt x="927" y="531"/>
                    </a:lnTo>
                    <a:lnTo>
                      <a:pt x="936" y="517"/>
                    </a:lnTo>
                    <a:lnTo>
                      <a:pt x="945" y="491"/>
                    </a:lnTo>
                    <a:lnTo>
                      <a:pt x="949" y="483"/>
                    </a:lnTo>
                    <a:lnTo>
                      <a:pt x="988" y="448"/>
                    </a:lnTo>
                    <a:lnTo>
                      <a:pt x="979" y="439"/>
                    </a:lnTo>
                    <a:lnTo>
                      <a:pt x="975" y="430"/>
                    </a:lnTo>
                    <a:lnTo>
                      <a:pt x="971" y="417"/>
                    </a:lnTo>
                    <a:lnTo>
                      <a:pt x="971" y="400"/>
                    </a:lnTo>
                    <a:lnTo>
                      <a:pt x="984" y="378"/>
                    </a:lnTo>
                    <a:lnTo>
                      <a:pt x="1006" y="356"/>
                    </a:lnTo>
                    <a:lnTo>
                      <a:pt x="1045" y="326"/>
                    </a:lnTo>
                    <a:lnTo>
                      <a:pt x="1071" y="317"/>
                    </a:lnTo>
                    <a:lnTo>
                      <a:pt x="1093" y="309"/>
                    </a:lnTo>
                    <a:lnTo>
                      <a:pt x="1119" y="296"/>
                    </a:lnTo>
                    <a:lnTo>
                      <a:pt x="1145" y="282"/>
                    </a:lnTo>
                    <a:lnTo>
                      <a:pt x="1162" y="265"/>
                    </a:lnTo>
                    <a:lnTo>
                      <a:pt x="1167" y="252"/>
                    </a:lnTo>
                    <a:lnTo>
                      <a:pt x="1171" y="243"/>
                    </a:lnTo>
                    <a:lnTo>
                      <a:pt x="1167" y="230"/>
                    </a:lnTo>
                    <a:lnTo>
                      <a:pt x="1162" y="217"/>
                    </a:lnTo>
                    <a:lnTo>
                      <a:pt x="1162" y="195"/>
                    </a:lnTo>
                    <a:lnTo>
                      <a:pt x="1167" y="174"/>
                    </a:lnTo>
                    <a:lnTo>
                      <a:pt x="1171" y="165"/>
                    </a:lnTo>
                    <a:lnTo>
                      <a:pt x="1180" y="156"/>
                    </a:lnTo>
                    <a:lnTo>
                      <a:pt x="1188" y="148"/>
                    </a:lnTo>
                    <a:lnTo>
                      <a:pt x="1184" y="139"/>
                    </a:lnTo>
                    <a:lnTo>
                      <a:pt x="1175" y="130"/>
                    </a:lnTo>
                    <a:lnTo>
                      <a:pt x="1167" y="121"/>
                    </a:lnTo>
                    <a:lnTo>
                      <a:pt x="1141" y="108"/>
                    </a:lnTo>
                    <a:lnTo>
                      <a:pt x="1132" y="104"/>
                    </a:lnTo>
                    <a:lnTo>
                      <a:pt x="1123" y="95"/>
                    </a:lnTo>
                    <a:lnTo>
                      <a:pt x="1114" y="82"/>
                    </a:lnTo>
                    <a:lnTo>
                      <a:pt x="1101" y="74"/>
                    </a:lnTo>
                    <a:lnTo>
                      <a:pt x="1080" y="65"/>
                    </a:lnTo>
                    <a:lnTo>
                      <a:pt x="1058" y="65"/>
                    </a:lnTo>
                    <a:lnTo>
                      <a:pt x="1032" y="69"/>
                    </a:lnTo>
                    <a:lnTo>
                      <a:pt x="1001" y="82"/>
                    </a:lnTo>
                    <a:lnTo>
                      <a:pt x="975" y="100"/>
                    </a:lnTo>
                    <a:lnTo>
                      <a:pt x="953" y="113"/>
                    </a:lnTo>
                    <a:lnTo>
                      <a:pt x="936" y="126"/>
                    </a:lnTo>
                    <a:lnTo>
                      <a:pt x="923" y="134"/>
                    </a:lnTo>
                    <a:lnTo>
                      <a:pt x="905" y="139"/>
                    </a:lnTo>
                    <a:lnTo>
                      <a:pt x="884" y="134"/>
                    </a:lnTo>
                    <a:lnTo>
                      <a:pt x="853" y="130"/>
                    </a:lnTo>
                    <a:lnTo>
                      <a:pt x="814" y="117"/>
                    </a:lnTo>
                    <a:lnTo>
                      <a:pt x="797" y="134"/>
                    </a:lnTo>
                    <a:lnTo>
                      <a:pt x="762" y="165"/>
                    </a:lnTo>
                    <a:lnTo>
                      <a:pt x="744" y="174"/>
                    </a:lnTo>
                    <a:lnTo>
                      <a:pt x="740" y="174"/>
                    </a:lnTo>
                    <a:lnTo>
                      <a:pt x="736" y="169"/>
                    </a:lnTo>
                    <a:lnTo>
                      <a:pt x="736" y="161"/>
                    </a:lnTo>
                    <a:lnTo>
                      <a:pt x="736" y="148"/>
                    </a:lnTo>
                    <a:lnTo>
                      <a:pt x="753" y="108"/>
                    </a:lnTo>
                    <a:lnTo>
                      <a:pt x="749" y="100"/>
                    </a:lnTo>
                    <a:lnTo>
                      <a:pt x="744" y="87"/>
                    </a:lnTo>
                    <a:lnTo>
                      <a:pt x="740" y="69"/>
                    </a:lnTo>
                    <a:lnTo>
                      <a:pt x="727" y="56"/>
                    </a:lnTo>
                    <a:lnTo>
                      <a:pt x="710" y="47"/>
                    </a:lnTo>
                    <a:lnTo>
                      <a:pt x="688" y="39"/>
                    </a:lnTo>
                    <a:lnTo>
                      <a:pt x="653" y="39"/>
                    </a:lnTo>
                    <a:lnTo>
                      <a:pt x="644" y="43"/>
                    </a:lnTo>
                    <a:lnTo>
                      <a:pt x="631" y="60"/>
                    </a:lnTo>
                    <a:lnTo>
                      <a:pt x="614" y="82"/>
                    </a:lnTo>
                    <a:lnTo>
                      <a:pt x="609" y="95"/>
                    </a:lnTo>
                    <a:lnTo>
                      <a:pt x="605" y="108"/>
                    </a:lnTo>
                    <a:lnTo>
                      <a:pt x="601" y="113"/>
                    </a:lnTo>
                    <a:lnTo>
                      <a:pt x="588" y="113"/>
                    </a:lnTo>
                    <a:lnTo>
                      <a:pt x="566" y="108"/>
                    </a:lnTo>
                    <a:lnTo>
                      <a:pt x="553" y="108"/>
                    </a:lnTo>
                    <a:lnTo>
                      <a:pt x="535" y="108"/>
                    </a:lnTo>
                    <a:lnTo>
                      <a:pt x="505" y="113"/>
                    </a:lnTo>
                    <a:lnTo>
                      <a:pt x="470" y="126"/>
                    </a:lnTo>
                    <a:lnTo>
                      <a:pt x="453" y="117"/>
                    </a:lnTo>
                    <a:lnTo>
                      <a:pt x="444" y="108"/>
                    </a:lnTo>
                    <a:lnTo>
                      <a:pt x="440" y="104"/>
                    </a:lnTo>
                    <a:lnTo>
                      <a:pt x="431" y="100"/>
                    </a:lnTo>
                    <a:lnTo>
                      <a:pt x="401" y="95"/>
                    </a:lnTo>
                    <a:lnTo>
                      <a:pt x="353" y="82"/>
                    </a:lnTo>
                    <a:lnTo>
                      <a:pt x="309" y="26"/>
                    </a:lnTo>
                    <a:lnTo>
                      <a:pt x="300" y="17"/>
                    </a:lnTo>
                    <a:lnTo>
                      <a:pt x="283" y="8"/>
                    </a:lnTo>
                    <a:lnTo>
                      <a:pt x="261" y="4"/>
                    </a:lnTo>
                    <a:lnTo>
                      <a:pt x="235" y="0"/>
                    </a:lnTo>
                    <a:lnTo>
                      <a:pt x="213" y="0"/>
                    </a:lnTo>
                    <a:lnTo>
                      <a:pt x="192" y="8"/>
                    </a:lnTo>
                    <a:lnTo>
                      <a:pt x="183" y="13"/>
                    </a:lnTo>
                    <a:lnTo>
                      <a:pt x="179" y="21"/>
                    </a:lnTo>
                    <a:lnTo>
                      <a:pt x="174" y="34"/>
                    </a:lnTo>
                    <a:lnTo>
                      <a:pt x="170" y="47"/>
                    </a:lnTo>
                    <a:lnTo>
                      <a:pt x="166" y="56"/>
                    </a:lnTo>
                    <a:lnTo>
                      <a:pt x="148" y="69"/>
                    </a:lnTo>
                    <a:lnTo>
                      <a:pt x="105" y="87"/>
                    </a:lnTo>
                    <a:lnTo>
                      <a:pt x="52" y="104"/>
                    </a:lnTo>
                    <a:lnTo>
                      <a:pt x="31" y="117"/>
                    </a:lnTo>
                    <a:lnTo>
                      <a:pt x="13" y="126"/>
                    </a:lnTo>
                    <a:lnTo>
                      <a:pt x="0" y="139"/>
                    </a:lnTo>
                    <a:lnTo>
                      <a:pt x="0" y="143"/>
                    </a:lnTo>
                    <a:lnTo>
                      <a:pt x="4" y="152"/>
                    </a:lnTo>
                    <a:lnTo>
                      <a:pt x="18" y="161"/>
                    </a:lnTo>
                    <a:lnTo>
                      <a:pt x="48" y="174"/>
                    </a:lnTo>
                    <a:lnTo>
                      <a:pt x="78" y="187"/>
                    </a:lnTo>
                    <a:lnTo>
                      <a:pt x="96" y="200"/>
                    </a:lnTo>
                    <a:lnTo>
                      <a:pt x="105" y="213"/>
                    </a:lnTo>
                    <a:lnTo>
                      <a:pt x="105" y="222"/>
                    </a:lnTo>
                    <a:lnTo>
                      <a:pt x="100" y="230"/>
                    </a:lnTo>
                    <a:lnTo>
                      <a:pt x="96" y="239"/>
                    </a:lnTo>
                    <a:lnTo>
                      <a:pt x="87" y="248"/>
                    </a:lnTo>
                    <a:lnTo>
                      <a:pt x="92" y="335"/>
                    </a:lnTo>
                    <a:lnTo>
                      <a:pt x="92" y="339"/>
                    </a:lnTo>
                    <a:lnTo>
                      <a:pt x="96" y="356"/>
                    </a:lnTo>
                    <a:lnTo>
                      <a:pt x="92" y="378"/>
                    </a:lnTo>
                    <a:lnTo>
                      <a:pt x="87" y="387"/>
                    </a:lnTo>
                    <a:lnTo>
                      <a:pt x="78" y="396"/>
                    </a:lnTo>
                    <a:lnTo>
                      <a:pt x="83" y="400"/>
                    </a:lnTo>
                    <a:lnTo>
                      <a:pt x="96" y="409"/>
                    </a:lnTo>
                    <a:lnTo>
                      <a:pt x="96" y="413"/>
                    </a:lnTo>
                    <a:lnTo>
                      <a:pt x="96" y="422"/>
                    </a:lnTo>
                    <a:lnTo>
                      <a:pt x="92" y="435"/>
                    </a:lnTo>
                    <a:lnTo>
                      <a:pt x="83" y="448"/>
                    </a:lnTo>
                    <a:lnTo>
                      <a:pt x="65" y="465"/>
                    </a:lnTo>
                    <a:lnTo>
                      <a:pt x="52" y="487"/>
                    </a:lnTo>
                    <a:lnTo>
                      <a:pt x="39" y="509"/>
                    </a:lnTo>
                    <a:lnTo>
                      <a:pt x="31" y="535"/>
                    </a:lnTo>
                    <a:lnTo>
                      <a:pt x="22" y="561"/>
                    </a:lnTo>
                    <a:lnTo>
                      <a:pt x="22" y="587"/>
                    </a:lnTo>
                    <a:lnTo>
                      <a:pt x="22" y="605"/>
                    </a:lnTo>
                    <a:lnTo>
                      <a:pt x="31" y="622"/>
                    </a:lnTo>
                    <a:lnTo>
                      <a:pt x="61" y="657"/>
                    </a:lnTo>
                    <a:lnTo>
                      <a:pt x="87" y="687"/>
                    </a:lnTo>
                    <a:lnTo>
                      <a:pt x="96" y="696"/>
                    </a:lnTo>
                    <a:lnTo>
                      <a:pt x="109" y="705"/>
                    </a:lnTo>
                    <a:lnTo>
                      <a:pt x="122" y="705"/>
                    </a:lnTo>
                    <a:lnTo>
                      <a:pt x="135" y="696"/>
                    </a:lnTo>
                    <a:lnTo>
                      <a:pt x="144" y="692"/>
                    </a:lnTo>
                    <a:lnTo>
                      <a:pt x="170" y="683"/>
                    </a:lnTo>
                    <a:lnTo>
                      <a:pt x="183" y="679"/>
                    </a:lnTo>
                    <a:lnTo>
                      <a:pt x="196" y="679"/>
                    </a:lnTo>
                    <a:lnTo>
                      <a:pt x="209" y="683"/>
                    </a:lnTo>
                    <a:lnTo>
                      <a:pt x="218" y="692"/>
                    </a:lnTo>
                    <a:lnTo>
                      <a:pt x="231" y="705"/>
                    </a:lnTo>
                    <a:lnTo>
                      <a:pt x="244" y="713"/>
                    </a:lnTo>
                    <a:lnTo>
                      <a:pt x="261" y="718"/>
                    </a:lnTo>
                    <a:lnTo>
                      <a:pt x="279" y="722"/>
                    </a:lnTo>
                    <a:lnTo>
                      <a:pt x="314" y="722"/>
                    </a:lnTo>
                    <a:lnTo>
                      <a:pt x="340" y="718"/>
                    </a:lnTo>
                    <a:lnTo>
                      <a:pt x="470" y="700"/>
                    </a:lnTo>
                    <a:lnTo>
                      <a:pt x="592" y="792"/>
                    </a:lnTo>
                    <a:lnTo>
                      <a:pt x="627" y="905"/>
                    </a:lnTo>
                    <a:lnTo>
                      <a:pt x="601" y="953"/>
                    </a:lnTo>
                    <a:lnTo>
                      <a:pt x="588" y="1005"/>
                    </a:lnTo>
                    <a:lnTo>
                      <a:pt x="566" y="1040"/>
                    </a:lnTo>
                    <a:lnTo>
                      <a:pt x="588" y="1109"/>
                    </a:lnTo>
                    <a:lnTo>
                      <a:pt x="636" y="1083"/>
                    </a:lnTo>
                    <a:lnTo>
                      <a:pt x="757" y="1075"/>
                    </a:lnTo>
                    <a:lnTo>
                      <a:pt x="805" y="1079"/>
                    </a:lnTo>
                    <a:lnTo>
                      <a:pt x="845" y="1079"/>
                    </a:lnTo>
                    <a:lnTo>
                      <a:pt x="875" y="1079"/>
                    </a:lnTo>
                    <a:lnTo>
                      <a:pt x="888" y="1075"/>
                    </a:lnTo>
                    <a:lnTo>
                      <a:pt x="901" y="1079"/>
                    </a:lnTo>
                    <a:lnTo>
                      <a:pt x="923" y="1092"/>
                    </a:lnTo>
                    <a:lnTo>
                      <a:pt x="936" y="1109"/>
                    </a:lnTo>
                    <a:lnTo>
                      <a:pt x="945" y="1118"/>
                    </a:lnTo>
                    <a:lnTo>
                      <a:pt x="949" y="1070"/>
                    </a:lnTo>
                    <a:lnTo>
                      <a:pt x="949" y="1031"/>
                    </a:lnTo>
                    <a:lnTo>
                      <a:pt x="953" y="1009"/>
                    </a:lnTo>
                    <a:lnTo>
                      <a:pt x="962" y="996"/>
                    </a:lnTo>
                    <a:lnTo>
                      <a:pt x="971" y="988"/>
                    </a:lnTo>
                    <a:lnTo>
                      <a:pt x="979" y="983"/>
                    </a:lnTo>
                    <a:lnTo>
                      <a:pt x="997" y="979"/>
                    </a:lnTo>
                    <a:lnTo>
                      <a:pt x="1006" y="979"/>
                    </a:lnTo>
                    <a:lnTo>
                      <a:pt x="1014" y="975"/>
                    </a:lnTo>
                    <a:lnTo>
                      <a:pt x="1036" y="966"/>
                    </a:lnTo>
                    <a:lnTo>
                      <a:pt x="1062" y="940"/>
                    </a:lnTo>
                    <a:lnTo>
                      <a:pt x="1075" y="927"/>
                    </a:lnTo>
                    <a:lnTo>
                      <a:pt x="1088" y="905"/>
                    </a:lnTo>
                    <a:lnTo>
                      <a:pt x="1093" y="887"/>
                    </a:lnTo>
                    <a:lnTo>
                      <a:pt x="1093" y="883"/>
                    </a:lnTo>
                    <a:lnTo>
                      <a:pt x="1088" y="879"/>
                    </a:lnTo>
                    <a:lnTo>
                      <a:pt x="1080" y="879"/>
                    </a:lnTo>
                    <a:lnTo>
                      <a:pt x="1062" y="879"/>
                    </a:lnTo>
                    <a:lnTo>
                      <a:pt x="1032" y="892"/>
                    </a:lnTo>
                    <a:lnTo>
                      <a:pt x="1019" y="901"/>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85" name="Freeform 21"/>
              <p:cNvSpPr/>
              <p:nvPr/>
            </p:nvSpPr>
            <p:spPr bwMode="auto">
              <a:xfrm>
                <a:off x="3786" y="1504"/>
                <a:ext cx="1271" cy="1084"/>
              </a:xfrm>
              <a:custGeom>
                <a:avLst/>
                <a:gdLst>
                  <a:gd name="T0" fmla="*/ 1271 w 1271"/>
                  <a:gd name="T1" fmla="*/ 0 h 1084"/>
                  <a:gd name="T2" fmla="*/ 1249 w 1271"/>
                  <a:gd name="T3" fmla="*/ 30 h 1084"/>
                  <a:gd name="T4" fmla="*/ 1214 w 1271"/>
                  <a:gd name="T5" fmla="*/ 61 h 1084"/>
                  <a:gd name="T6" fmla="*/ 1197 w 1271"/>
                  <a:gd name="T7" fmla="*/ 69 h 1084"/>
                  <a:gd name="T8" fmla="*/ 1140 w 1271"/>
                  <a:gd name="T9" fmla="*/ 148 h 1084"/>
                  <a:gd name="T10" fmla="*/ 1088 w 1271"/>
                  <a:gd name="T11" fmla="*/ 213 h 1084"/>
                  <a:gd name="T12" fmla="*/ 1027 w 1271"/>
                  <a:gd name="T13" fmla="*/ 257 h 1084"/>
                  <a:gd name="T14" fmla="*/ 1023 w 1271"/>
                  <a:gd name="T15" fmla="*/ 261 h 1084"/>
                  <a:gd name="T16" fmla="*/ 1006 w 1271"/>
                  <a:gd name="T17" fmla="*/ 296 h 1084"/>
                  <a:gd name="T18" fmla="*/ 1006 w 1271"/>
                  <a:gd name="T19" fmla="*/ 331 h 1084"/>
                  <a:gd name="T20" fmla="*/ 962 w 1271"/>
                  <a:gd name="T21" fmla="*/ 326 h 1084"/>
                  <a:gd name="T22" fmla="*/ 905 w 1271"/>
                  <a:gd name="T23" fmla="*/ 335 h 1084"/>
                  <a:gd name="T24" fmla="*/ 840 w 1271"/>
                  <a:gd name="T25" fmla="*/ 379 h 1084"/>
                  <a:gd name="T26" fmla="*/ 814 w 1271"/>
                  <a:gd name="T27" fmla="*/ 413 h 1084"/>
                  <a:gd name="T28" fmla="*/ 784 w 1271"/>
                  <a:gd name="T29" fmla="*/ 439 h 1084"/>
                  <a:gd name="T30" fmla="*/ 710 w 1271"/>
                  <a:gd name="T31" fmla="*/ 431 h 1084"/>
                  <a:gd name="T32" fmla="*/ 636 w 1271"/>
                  <a:gd name="T33" fmla="*/ 431 h 1084"/>
                  <a:gd name="T34" fmla="*/ 588 w 1271"/>
                  <a:gd name="T35" fmla="*/ 439 h 1084"/>
                  <a:gd name="T36" fmla="*/ 562 w 1271"/>
                  <a:gd name="T37" fmla="*/ 453 h 1084"/>
                  <a:gd name="T38" fmla="*/ 544 w 1271"/>
                  <a:gd name="T39" fmla="*/ 479 h 1084"/>
                  <a:gd name="T40" fmla="*/ 544 w 1271"/>
                  <a:gd name="T41" fmla="*/ 492 h 1084"/>
                  <a:gd name="T42" fmla="*/ 535 w 1271"/>
                  <a:gd name="T43" fmla="*/ 513 h 1084"/>
                  <a:gd name="T44" fmla="*/ 518 w 1271"/>
                  <a:gd name="T45" fmla="*/ 522 h 1084"/>
                  <a:gd name="T46" fmla="*/ 470 w 1271"/>
                  <a:gd name="T47" fmla="*/ 526 h 1084"/>
                  <a:gd name="T48" fmla="*/ 457 w 1271"/>
                  <a:gd name="T49" fmla="*/ 531 h 1084"/>
                  <a:gd name="T50" fmla="*/ 392 w 1271"/>
                  <a:gd name="T51" fmla="*/ 587 h 1084"/>
                  <a:gd name="T52" fmla="*/ 353 w 1271"/>
                  <a:gd name="T53" fmla="*/ 640 h 1084"/>
                  <a:gd name="T54" fmla="*/ 309 w 1271"/>
                  <a:gd name="T55" fmla="*/ 705 h 1084"/>
                  <a:gd name="T56" fmla="*/ 200 w 1271"/>
                  <a:gd name="T57" fmla="*/ 836 h 1084"/>
                  <a:gd name="T58" fmla="*/ 157 w 1271"/>
                  <a:gd name="T59" fmla="*/ 866 h 1084"/>
                  <a:gd name="T60" fmla="*/ 39 w 1271"/>
                  <a:gd name="T61" fmla="*/ 918 h 1084"/>
                  <a:gd name="T62" fmla="*/ 26 w 1271"/>
                  <a:gd name="T63" fmla="*/ 918 h 1084"/>
                  <a:gd name="T64" fmla="*/ 9 w 1271"/>
                  <a:gd name="T65" fmla="*/ 936 h 1084"/>
                  <a:gd name="T66" fmla="*/ 0 w 1271"/>
                  <a:gd name="T67" fmla="*/ 970 h 1084"/>
                  <a:gd name="T68" fmla="*/ 26 w 1271"/>
                  <a:gd name="T69" fmla="*/ 1027 h 10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084">
                    <a:moveTo>
                      <a:pt x="1271" y="0"/>
                    </a:moveTo>
                    <a:lnTo>
                      <a:pt x="1271" y="0"/>
                    </a:lnTo>
                    <a:lnTo>
                      <a:pt x="1267" y="9"/>
                    </a:lnTo>
                    <a:lnTo>
                      <a:pt x="1249" y="30"/>
                    </a:lnTo>
                    <a:lnTo>
                      <a:pt x="1228" y="52"/>
                    </a:lnTo>
                    <a:lnTo>
                      <a:pt x="1214" y="61"/>
                    </a:lnTo>
                    <a:lnTo>
                      <a:pt x="1197" y="69"/>
                    </a:lnTo>
                    <a:lnTo>
                      <a:pt x="1184" y="91"/>
                    </a:lnTo>
                    <a:lnTo>
                      <a:pt x="1140" y="148"/>
                    </a:lnTo>
                    <a:lnTo>
                      <a:pt x="1119" y="183"/>
                    </a:lnTo>
                    <a:lnTo>
                      <a:pt x="1088" y="213"/>
                    </a:lnTo>
                    <a:lnTo>
                      <a:pt x="1058" y="239"/>
                    </a:lnTo>
                    <a:lnTo>
                      <a:pt x="1027" y="257"/>
                    </a:lnTo>
                    <a:lnTo>
                      <a:pt x="1023" y="261"/>
                    </a:lnTo>
                    <a:lnTo>
                      <a:pt x="1014" y="274"/>
                    </a:lnTo>
                    <a:lnTo>
                      <a:pt x="1006" y="296"/>
                    </a:lnTo>
                    <a:lnTo>
                      <a:pt x="1006" y="331"/>
                    </a:lnTo>
                    <a:lnTo>
                      <a:pt x="984" y="326"/>
                    </a:lnTo>
                    <a:lnTo>
                      <a:pt x="962" y="326"/>
                    </a:lnTo>
                    <a:lnTo>
                      <a:pt x="936" y="331"/>
                    </a:lnTo>
                    <a:lnTo>
                      <a:pt x="905" y="335"/>
                    </a:lnTo>
                    <a:lnTo>
                      <a:pt x="871" y="352"/>
                    </a:lnTo>
                    <a:lnTo>
                      <a:pt x="840" y="379"/>
                    </a:lnTo>
                    <a:lnTo>
                      <a:pt x="827" y="392"/>
                    </a:lnTo>
                    <a:lnTo>
                      <a:pt x="814" y="413"/>
                    </a:lnTo>
                    <a:lnTo>
                      <a:pt x="784" y="439"/>
                    </a:lnTo>
                    <a:lnTo>
                      <a:pt x="710" y="431"/>
                    </a:lnTo>
                    <a:lnTo>
                      <a:pt x="675" y="431"/>
                    </a:lnTo>
                    <a:lnTo>
                      <a:pt x="636" y="431"/>
                    </a:lnTo>
                    <a:lnTo>
                      <a:pt x="588" y="439"/>
                    </a:lnTo>
                    <a:lnTo>
                      <a:pt x="579" y="444"/>
                    </a:lnTo>
                    <a:lnTo>
                      <a:pt x="562" y="453"/>
                    </a:lnTo>
                    <a:lnTo>
                      <a:pt x="548" y="470"/>
                    </a:lnTo>
                    <a:lnTo>
                      <a:pt x="544" y="479"/>
                    </a:lnTo>
                    <a:lnTo>
                      <a:pt x="544" y="492"/>
                    </a:lnTo>
                    <a:lnTo>
                      <a:pt x="540" y="505"/>
                    </a:lnTo>
                    <a:lnTo>
                      <a:pt x="535" y="513"/>
                    </a:lnTo>
                    <a:lnTo>
                      <a:pt x="527" y="518"/>
                    </a:lnTo>
                    <a:lnTo>
                      <a:pt x="518" y="522"/>
                    </a:lnTo>
                    <a:lnTo>
                      <a:pt x="492" y="526"/>
                    </a:lnTo>
                    <a:lnTo>
                      <a:pt x="470" y="526"/>
                    </a:lnTo>
                    <a:lnTo>
                      <a:pt x="457" y="531"/>
                    </a:lnTo>
                    <a:lnTo>
                      <a:pt x="431" y="553"/>
                    </a:lnTo>
                    <a:lnTo>
                      <a:pt x="392" y="587"/>
                    </a:lnTo>
                    <a:lnTo>
                      <a:pt x="374" y="609"/>
                    </a:lnTo>
                    <a:lnTo>
                      <a:pt x="353" y="640"/>
                    </a:lnTo>
                    <a:lnTo>
                      <a:pt x="309" y="705"/>
                    </a:lnTo>
                    <a:lnTo>
                      <a:pt x="257" y="770"/>
                    </a:lnTo>
                    <a:lnTo>
                      <a:pt x="200" y="836"/>
                    </a:lnTo>
                    <a:lnTo>
                      <a:pt x="157" y="866"/>
                    </a:lnTo>
                    <a:lnTo>
                      <a:pt x="104" y="892"/>
                    </a:lnTo>
                    <a:lnTo>
                      <a:pt x="39" y="918"/>
                    </a:lnTo>
                    <a:lnTo>
                      <a:pt x="26" y="918"/>
                    </a:lnTo>
                    <a:lnTo>
                      <a:pt x="17" y="927"/>
                    </a:lnTo>
                    <a:lnTo>
                      <a:pt x="9" y="936"/>
                    </a:lnTo>
                    <a:lnTo>
                      <a:pt x="0" y="949"/>
                    </a:lnTo>
                    <a:lnTo>
                      <a:pt x="0" y="970"/>
                    </a:lnTo>
                    <a:lnTo>
                      <a:pt x="9" y="992"/>
                    </a:lnTo>
                    <a:lnTo>
                      <a:pt x="26" y="1027"/>
                    </a:lnTo>
                    <a:lnTo>
                      <a:pt x="74" y="1084"/>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86" name="Freeform 22"/>
              <p:cNvSpPr/>
              <p:nvPr/>
            </p:nvSpPr>
            <p:spPr bwMode="auto">
              <a:xfrm>
                <a:off x="3329" y="2527"/>
                <a:ext cx="222" cy="87"/>
              </a:xfrm>
              <a:custGeom>
                <a:avLst/>
                <a:gdLst>
                  <a:gd name="T0" fmla="*/ 0 w 222"/>
                  <a:gd name="T1" fmla="*/ 8 h 87"/>
                  <a:gd name="T2" fmla="*/ 0 w 222"/>
                  <a:gd name="T3" fmla="*/ 8 h 87"/>
                  <a:gd name="T4" fmla="*/ 13 w 222"/>
                  <a:gd name="T5" fmla="*/ 13 h 87"/>
                  <a:gd name="T6" fmla="*/ 26 w 222"/>
                  <a:gd name="T7" fmla="*/ 8 h 87"/>
                  <a:gd name="T8" fmla="*/ 52 w 222"/>
                  <a:gd name="T9" fmla="*/ 4 h 87"/>
                  <a:gd name="T10" fmla="*/ 52 w 222"/>
                  <a:gd name="T11" fmla="*/ 4 h 87"/>
                  <a:gd name="T12" fmla="*/ 61 w 222"/>
                  <a:gd name="T13" fmla="*/ 0 h 87"/>
                  <a:gd name="T14" fmla="*/ 78 w 222"/>
                  <a:gd name="T15" fmla="*/ 0 h 87"/>
                  <a:gd name="T16" fmla="*/ 91 w 222"/>
                  <a:gd name="T17" fmla="*/ 4 h 87"/>
                  <a:gd name="T18" fmla="*/ 104 w 222"/>
                  <a:gd name="T19" fmla="*/ 13 h 87"/>
                  <a:gd name="T20" fmla="*/ 117 w 222"/>
                  <a:gd name="T21" fmla="*/ 21 h 87"/>
                  <a:gd name="T22" fmla="*/ 126 w 222"/>
                  <a:gd name="T23" fmla="*/ 35 h 87"/>
                  <a:gd name="T24" fmla="*/ 139 w 222"/>
                  <a:gd name="T25" fmla="*/ 52 h 87"/>
                  <a:gd name="T26" fmla="*/ 144 w 222"/>
                  <a:gd name="T27" fmla="*/ 69 h 87"/>
                  <a:gd name="T28" fmla="*/ 144 w 222"/>
                  <a:gd name="T29" fmla="*/ 69 h 87"/>
                  <a:gd name="T30" fmla="*/ 148 w 222"/>
                  <a:gd name="T31" fmla="*/ 74 h 87"/>
                  <a:gd name="T32" fmla="*/ 161 w 222"/>
                  <a:gd name="T33" fmla="*/ 78 h 87"/>
                  <a:gd name="T34" fmla="*/ 187 w 222"/>
                  <a:gd name="T35" fmla="*/ 87 h 87"/>
                  <a:gd name="T36" fmla="*/ 222 w 222"/>
                  <a:gd name="T37" fmla="*/ 82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 h="87">
                    <a:moveTo>
                      <a:pt x="0" y="8"/>
                    </a:moveTo>
                    <a:lnTo>
                      <a:pt x="0" y="8"/>
                    </a:lnTo>
                    <a:lnTo>
                      <a:pt x="13" y="13"/>
                    </a:lnTo>
                    <a:lnTo>
                      <a:pt x="26" y="8"/>
                    </a:lnTo>
                    <a:lnTo>
                      <a:pt x="52" y="4"/>
                    </a:lnTo>
                    <a:lnTo>
                      <a:pt x="61" y="0"/>
                    </a:lnTo>
                    <a:lnTo>
                      <a:pt x="78" y="0"/>
                    </a:lnTo>
                    <a:lnTo>
                      <a:pt x="91" y="4"/>
                    </a:lnTo>
                    <a:lnTo>
                      <a:pt x="104" y="13"/>
                    </a:lnTo>
                    <a:lnTo>
                      <a:pt x="117" y="21"/>
                    </a:lnTo>
                    <a:lnTo>
                      <a:pt x="126" y="35"/>
                    </a:lnTo>
                    <a:lnTo>
                      <a:pt x="139" y="52"/>
                    </a:lnTo>
                    <a:lnTo>
                      <a:pt x="144" y="69"/>
                    </a:lnTo>
                    <a:lnTo>
                      <a:pt x="148" y="74"/>
                    </a:lnTo>
                    <a:lnTo>
                      <a:pt x="161" y="78"/>
                    </a:lnTo>
                    <a:lnTo>
                      <a:pt x="187" y="87"/>
                    </a:lnTo>
                    <a:lnTo>
                      <a:pt x="222" y="82"/>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87" name="Freeform 23"/>
              <p:cNvSpPr/>
              <p:nvPr/>
            </p:nvSpPr>
            <p:spPr bwMode="auto">
              <a:xfrm>
                <a:off x="3016" y="2514"/>
                <a:ext cx="570" cy="283"/>
              </a:xfrm>
              <a:custGeom>
                <a:avLst/>
                <a:gdLst>
                  <a:gd name="T0" fmla="*/ 535 w 570"/>
                  <a:gd name="T1" fmla="*/ 95 h 283"/>
                  <a:gd name="T2" fmla="*/ 500 w 570"/>
                  <a:gd name="T3" fmla="*/ 95 h 283"/>
                  <a:gd name="T4" fmla="*/ 461 w 570"/>
                  <a:gd name="T5" fmla="*/ 87 h 283"/>
                  <a:gd name="T6" fmla="*/ 457 w 570"/>
                  <a:gd name="T7" fmla="*/ 82 h 283"/>
                  <a:gd name="T8" fmla="*/ 439 w 570"/>
                  <a:gd name="T9" fmla="*/ 48 h 283"/>
                  <a:gd name="T10" fmla="*/ 417 w 570"/>
                  <a:gd name="T11" fmla="*/ 21 h 283"/>
                  <a:gd name="T12" fmla="*/ 391 w 570"/>
                  <a:gd name="T13" fmla="*/ 13 h 283"/>
                  <a:gd name="T14" fmla="*/ 361 w 570"/>
                  <a:gd name="T15" fmla="*/ 17 h 283"/>
                  <a:gd name="T16" fmla="*/ 343 w 570"/>
                  <a:gd name="T17" fmla="*/ 21 h 283"/>
                  <a:gd name="T18" fmla="*/ 317 w 570"/>
                  <a:gd name="T19" fmla="*/ 21 h 283"/>
                  <a:gd name="T20" fmla="*/ 313 w 570"/>
                  <a:gd name="T21" fmla="*/ 21 h 283"/>
                  <a:gd name="T22" fmla="*/ 300 w 570"/>
                  <a:gd name="T23" fmla="*/ 91 h 283"/>
                  <a:gd name="T24" fmla="*/ 287 w 570"/>
                  <a:gd name="T25" fmla="*/ 87 h 283"/>
                  <a:gd name="T26" fmla="*/ 265 w 570"/>
                  <a:gd name="T27" fmla="*/ 56 h 283"/>
                  <a:gd name="T28" fmla="*/ 239 w 570"/>
                  <a:gd name="T29" fmla="*/ 43 h 283"/>
                  <a:gd name="T30" fmla="*/ 134 w 570"/>
                  <a:gd name="T31" fmla="*/ 4 h 283"/>
                  <a:gd name="T32" fmla="*/ 104 w 570"/>
                  <a:gd name="T33" fmla="*/ 0 h 283"/>
                  <a:gd name="T34" fmla="*/ 65 w 570"/>
                  <a:gd name="T35" fmla="*/ 13 h 283"/>
                  <a:gd name="T36" fmla="*/ 21 w 570"/>
                  <a:gd name="T37" fmla="*/ 48 h 283"/>
                  <a:gd name="T38" fmla="*/ 0 w 570"/>
                  <a:gd name="T39" fmla="*/ 78 h 283"/>
                  <a:gd name="T40" fmla="*/ 0 w 570"/>
                  <a:gd name="T41" fmla="*/ 78 h 283"/>
                  <a:gd name="T42" fmla="*/ 26 w 570"/>
                  <a:gd name="T43" fmla="*/ 78 h 283"/>
                  <a:gd name="T44" fmla="*/ 30 w 570"/>
                  <a:gd name="T45" fmla="*/ 95 h 283"/>
                  <a:gd name="T46" fmla="*/ 52 w 570"/>
                  <a:gd name="T47" fmla="*/ 152 h 283"/>
                  <a:gd name="T48" fmla="*/ 82 w 570"/>
                  <a:gd name="T49" fmla="*/ 200 h 283"/>
                  <a:gd name="T50" fmla="*/ 104 w 570"/>
                  <a:gd name="T51" fmla="*/ 222 h 283"/>
                  <a:gd name="T52" fmla="*/ 113 w 570"/>
                  <a:gd name="T53" fmla="*/ 248 h 283"/>
                  <a:gd name="T54" fmla="*/ 126 w 570"/>
                  <a:gd name="T55" fmla="*/ 265 h 283"/>
                  <a:gd name="T56" fmla="*/ 130 w 570"/>
                  <a:gd name="T57" fmla="*/ 256 h 283"/>
                  <a:gd name="T58" fmla="*/ 148 w 570"/>
                  <a:gd name="T59" fmla="*/ 243 h 283"/>
                  <a:gd name="T60" fmla="*/ 174 w 570"/>
                  <a:gd name="T61" fmla="*/ 243 h 283"/>
                  <a:gd name="T62" fmla="*/ 187 w 570"/>
                  <a:gd name="T63" fmla="*/ 248 h 283"/>
                  <a:gd name="T64" fmla="*/ 226 w 570"/>
                  <a:gd name="T65" fmla="*/ 252 h 283"/>
                  <a:gd name="T66" fmla="*/ 304 w 570"/>
                  <a:gd name="T67" fmla="*/ 235 h 283"/>
                  <a:gd name="T68" fmla="*/ 435 w 570"/>
                  <a:gd name="T69" fmla="*/ 196 h 283"/>
                  <a:gd name="T70" fmla="*/ 444 w 570"/>
                  <a:gd name="T71" fmla="*/ 196 h 283"/>
                  <a:gd name="T72" fmla="*/ 474 w 570"/>
                  <a:gd name="T73" fmla="*/ 213 h 283"/>
                  <a:gd name="T74" fmla="*/ 491 w 570"/>
                  <a:gd name="T75" fmla="*/ 248 h 283"/>
                  <a:gd name="T76" fmla="*/ 491 w 570"/>
                  <a:gd name="T77" fmla="*/ 274 h 283"/>
                  <a:gd name="T78" fmla="*/ 518 w 570"/>
                  <a:gd name="T79" fmla="*/ 283 h 283"/>
                  <a:gd name="T80" fmla="*/ 539 w 570"/>
                  <a:gd name="T81" fmla="*/ 278 h 283"/>
                  <a:gd name="T82" fmla="*/ 561 w 570"/>
                  <a:gd name="T83" fmla="*/ 256 h 283"/>
                  <a:gd name="T84" fmla="*/ 570 w 570"/>
                  <a:gd name="T85" fmla="*/ 239 h 283"/>
                  <a:gd name="T86" fmla="*/ 561 w 570"/>
                  <a:gd name="T87" fmla="*/ 222 h 283"/>
                  <a:gd name="T88" fmla="*/ 531 w 570"/>
                  <a:gd name="T89" fmla="*/ 209 h 283"/>
                  <a:gd name="T90" fmla="*/ 522 w 570"/>
                  <a:gd name="T91" fmla="*/ 204 h 283"/>
                  <a:gd name="T92" fmla="*/ 513 w 570"/>
                  <a:gd name="T93" fmla="*/ 200 h 283"/>
                  <a:gd name="T94" fmla="*/ 518 w 570"/>
                  <a:gd name="T95" fmla="*/ 191 h 283"/>
                  <a:gd name="T96" fmla="*/ 544 w 570"/>
                  <a:gd name="T97" fmla="*/ 178 h 283"/>
                  <a:gd name="T98" fmla="*/ 561 w 570"/>
                  <a:gd name="T99" fmla="*/ 161 h 283"/>
                  <a:gd name="T100" fmla="*/ 561 w 570"/>
                  <a:gd name="T101" fmla="*/ 152 h 283"/>
                  <a:gd name="T102" fmla="*/ 535 w 570"/>
                  <a:gd name="T103" fmla="*/ 143 h 283"/>
                  <a:gd name="T104" fmla="*/ 526 w 570"/>
                  <a:gd name="T105" fmla="*/ 143 h 283"/>
                  <a:gd name="T106" fmla="*/ 513 w 570"/>
                  <a:gd name="T107" fmla="*/ 135 h 283"/>
                  <a:gd name="T108" fmla="*/ 522 w 570"/>
                  <a:gd name="T109" fmla="*/ 113 h 283"/>
                  <a:gd name="T110" fmla="*/ 535 w 570"/>
                  <a:gd name="T111" fmla="*/ 95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283">
                    <a:moveTo>
                      <a:pt x="535" y="95"/>
                    </a:moveTo>
                    <a:lnTo>
                      <a:pt x="535" y="95"/>
                    </a:lnTo>
                    <a:lnTo>
                      <a:pt x="500" y="95"/>
                    </a:lnTo>
                    <a:lnTo>
                      <a:pt x="474" y="91"/>
                    </a:lnTo>
                    <a:lnTo>
                      <a:pt x="461" y="87"/>
                    </a:lnTo>
                    <a:lnTo>
                      <a:pt x="457" y="82"/>
                    </a:lnTo>
                    <a:lnTo>
                      <a:pt x="452" y="61"/>
                    </a:lnTo>
                    <a:lnTo>
                      <a:pt x="439" y="48"/>
                    </a:lnTo>
                    <a:lnTo>
                      <a:pt x="430" y="34"/>
                    </a:lnTo>
                    <a:lnTo>
                      <a:pt x="417" y="21"/>
                    </a:lnTo>
                    <a:lnTo>
                      <a:pt x="404" y="17"/>
                    </a:lnTo>
                    <a:lnTo>
                      <a:pt x="391" y="13"/>
                    </a:lnTo>
                    <a:lnTo>
                      <a:pt x="374" y="13"/>
                    </a:lnTo>
                    <a:lnTo>
                      <a:pt x="361" y="17"/>
                    </a:lnTo>
                    <a:lnTo>
                      <a:pt x="343" y="21"/>
                    </a:lnTo>
                    <a:lnTo>
                      <a:pt x="326" y="21"/>
                    </a:lnTo>
                    <a:lnTo>
                      <a:pt x="317" y="21"/>
                    </a:lnTo>
                    <a:lnTo>
                      <a:pt x="313" y="21"/>
                    </a:lnTo>
                    <a:lnTo>
                      <a:pt x="313" y="39"/>
                    </a:lnTo>
                    <a:lnTo>
                      <a:pt x="300" y="91"/>
                    </a:lnTo>
                    <a:lnTo>
                      <a:pt x="287" y="87"/>
                    </a:lnTo>
                    <a:lnTo>
                      <a:pt x="278" y="69"/>
                    </a:lnTo>
                    <a:lnTo>
                      <a:pt x="265" y="56"/>
                    </a:lnTo>
                    <a:lnTo>
                      <a:pt x="239" y="43"/>
                    </a:lnTo>
                    <a:lnTo>
                      <a:pt x="134" y="4"/>
                    </a:lnTo>
                    <a:lnTo>
                      <a:pt x="121" y="0"/>
                    </a:lnTo>
                    <a:lnTo>
                      <a:pt x="104" y="0"/>
                    </a:lnTo>
                    <a:lnTo>
                      <a:pt x="87" y="4"/>
                    </a:lnTo>
                    <a:lnTo>
                      <a:pt x="65" y="13"/>
                    </a:lnTo>
                    <a:lnTo>
                      <a:pt x="43" y="26"/>
                    </a:lnTo>
                    <a:lnTo>
                      <a:pt x="21" y="48"/>
                    </a:lnTo>
                    <a:lnTo>
                      <a:pt x="0" y="78"/>
                    </a:lnTo>
                    <a:lnTo>
                      <a:pt x="26" y="78"/>
                    </a:lnTo>
                    <a:lnTo>
                      <a:pt x="30" y="95"/>
                    </a:lnTo>
                    <a:lnTo>
                      <a:pt x="39" y="130"/>
                    </a:lnTo>
                    <a:lnTo>
                      <a:pt x="52" y="152"/>
                    </a:lnTo>
                    <a:lnTo>
                      <a:pt x="65" y="174"/>
                    </a:lnTo>
                    <a:lnTo>
                      <a:pt x="82" y="200"/>
                    </a:lnTo>
                    <a:lnTo>
                      <a:pt x="104" y="222"/>
                    </a:lnTo>
                    <a:lnTo>
                      <a:pt x="113" y="235"/>
                    </a:lnTo>
                    <a:lnTo>
                      <a:pt x="113" y="248"/>
                    </a:lnTo>
                    <a:lnTo>
                      <a:pt x="108" y="265"/>
                    </a:lnTo>
                    <a:lnTo>
                      <a:pt x="126" y="265"/>
                    </a:lnTo>
                    <a:lnTo>
                      <a:pt x="130" y="256"/>
                    </a:lnTo>
                    <a:lnTo>
                      <a:pt x="139" y="248"/>
                    </a:lnTo>
                    <a:lnTo>
                      <a:pt x="148" y="243"/>
                    </a:lnTo>
                    <a:lnTo>
                      <a:pt x="161" y="239"/>
                    </a:lnTo>
                    <a:lnTo>
                      <a:pt x="174" y="243"/>
                    </a:lnTo>
                    <a:lnTo>
                      <a:pt x="187" y="248"/>
                    </a:lnTo>
                    <a:lnTo>
                      <a:pt x="204" y="252"/>
                    </a:lnTo>
                    <a:lnTo>
                      <a:pt x="226" y="252"/>
                    </a:lnTo>
                    <a:lnTo>
                      <a:pt x="265" y="243"/>
                    </a:lnTo>
                    <a:lnTo>
                      <a:pt x="304" y="235"/>
                    </a:lnTo>
                    <a:lnTo>
                      <a:pt x="317" y="230"/>
                    </a:lnTo>
                    <a:lnTo>
                      <a:pt x="435" y="196"/>
                    </a:lnTo>
                    <a:lnTo>
                      <a:pt x="444" y="196"/>
                    </a:lnTo>
                    <a:lnTo>
                      <a:pt x="465" y="204"/>
                    </a:lnTo>
                    <a:lnTo>
                      <a:pt x="474" y="213"/>
                    </a:lnTo>
                    <a:lnTo>
                      <a:pt x="483" y="226"/>
                    </a:lnTo>
                    <a:lnTo>
                      <a:pt x="491" y="248"/>
                    </a:lnTo>
                    <a:lnTo>
                      <a:pt x="491" y="274"/>
                    </a:lnTo>
                    <a:lnTo>
                      <a:pt x="500" y="278"/>
                    </a:lnTo>
                    <a:lnTo>
                      <a:pt x="518" y="283"/>
                    </a:lnTo>
                    <a:lnTo>
                      <a:pt x="526" y="283"/>
                    </a:lnTo>
                    <a:lnTo>
                      <a:pt x="539" y="278"/>
                    </a:lnTo>
                    <a:lnTo>
                      <a:pt x="548" y="270"/>
                    </a:lnTo>
                    <a:lnTo>
                      <a:pt x="561" y="256"/>
                    </a:lnTo>
                    <a:lnTo>
                      <a:pt x="570" y="239"/>
                    </a:lnTo>
                    <a:lnTo>
                      <a:pt x="565" y="230"/>
                    </a:lnTo>
                    <a:lnTo>
                      <a:pt x="561" y="222"/>
                    </a:lnTo>
                    <a:lnTo>
                      <a:pt x="552" y="213"/>
                    </a:lnTo>
                    <a:lnTo>
                      <a:pt x="531" y="209"/>
                    </a:lnTo>
                    <a:lnTo>
                      <a:pt x="522" y="204"/>
                    </a:lnTo>
                    <a:lnTo>
                      <a:pt x="518" y="204"/>
                    </a:lnTo>
                    <a:lnTo>
                      <a:pt x="513" y="200"/>
                    </a:lnTo>
                    <a:lnTo>
                      <a:pt x="513" y="196"/>
                    </a:lnTo>
                    <a:lnTo>
                      <a:pt x="518" y="191"/>
                    </a:lnTo>
                    <a:lnTo>
                      <a:pt x="544" y="178"/>
                    </a:lnTo>
                    <a:lnTo>
                      <a:pt x="552" y="169"/>
                    </a:lnTo>
                    <a:lnTo>
                      <a:pt x="561" y="161"/>
                    </a:lnTo>
                    <a:lnTo>
                      <a:pt x="565" y="156"/>
                    </a:lnTo>
                    <a:lnTo>
                      <a:pt x="561" y="152"/>
                    </a:lnTo>
                    <a:lnTo>
                      <a:pt x="552" y="148"/>
                    </a:lnTo>
                    <a:lnTo>
                      <a:pt x="535" y="143"/>
                    </a:lnTo>
                    <a:lnTo>
                      <a:pt x="526" y="143"/>
                    </a:lnTo>
                    <a:lnTo>
                      <a:pt x="518" y="139"/>
                    </a:lnTo>
                    <a:lnTo>
                      <a:pt x="513" y="135"/>
                    </a:lnTo>
                    <a:lnTo>
                      <a:pt x="513" y="126"/>
                    </a:lnTo>
                    <a:lnTo>
                      <a:pt x="522" y="113"/>
                    </a:lnTo>
                    <a:lnTo>
                      <a:pt x="535" y="95"/>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88" name="Freeform 24"/>
              <p:cNvSpPr/>
              <p:nvPr/>
            </p:nvSpPr>
            <p:spPr bwMode="auto">
              <a:xfrm>
                <a:off x="4038" y="1264"/>
                <a:ext cx="166" cy="862"/>
              </a:xfrm>
              <a:custGeom>
                <a:avLst/>
                <a:gdLst>
                  <a:gd name="T0" fmla="*/ 131 w 166"/>
                  <a:gd name="T1" fmla="*/ 0 h 862"/>
                  <a:gd name="T2" fmla="*/ 131 w 166"/>
                  <a:gd name="T3" fmla="*/ 0 h 862"/>
                  <a:gd name="T4" fmla="*/ 122 w 166"/>
                  <a:gd name="T5" fmla="*/ 5 h 862"/>
                  <a:gd name="T6" fmla="*/ 105 w 166"/>
                  <a:gd name="T7" fmla="*/ 27 h 862"/>
                  <a:gd name="T8" fmla="*/ 96 w 166"/>
                  <a:gd name="T9" fmla="*/ 40 h 862"/>
                  <a:gd name="T10" fmla="*/ 96 w 166"/>
                  <a:gd name="T11" fmla="*/ 53 h 862"/>
                  <a:gd name="T12" fmla="*/ 96 w 166"/>
                  <a:gd name="T13" fmla="*/ 70 h 862"/>
                  <a:gd name="T14" fmla="*/ 109 w 166"/>
                  <a:gd name="T15" fmla="*/ 87 h 862"/>
                  <a:gd name="T16" fmla="*/ 109 w 166"/>
                  <a:gd name="T17" fmla="*/ 87 h 862"/>
                  <a:gd name="T18" fmla="*/ 122 w 166"/>
                  <a:gd name="T19" fmla="*/ 105 h 862"/>
                  <a:gd name="T20" fmla="*/ 131 w 166"/>
                  <a:gd name="T21" fmla="*/ 122 h 862"/>
                  <a:gd name="T22" fmla="*/ 144 w 166"/>
                  <a:gd name="T23" fmla="*/ 161 h 862"/>
                  <a:gd name="T24" fmla="*/ 148 w 166"/>
                  <a:gd name="T25" fmla="*/ 188 h 862"/>
                  <a:gd name="T26" fmla="*/ 148 w 166"/>
                  <a:gd name="T27" fmla="*/ 201 h 862"/>
                  <a:gd name="T28" fmla="*/ 148 w 166"/>
                  <a:gd name="T29" fmla="*/ 201 h 862"/>
                  <a:gd name="T30" fmla="*/ 153 w 166"/>
                  <a:gd name="T31" fmla="*/ 218 h 862"/>
                  <a:gd name="T32" fmla="*/ 162 w 166"/>
                  <a:gd name="T33" fmla="*/ 253 h 862"/>
                  <a:gd name="T34" fmla="*/ 166 w 166"/>
                  <a:gd name="T35" fmla="*/ 270 h 862"/>
                  <a:gd name="T36" fmla="*/ 162 w 166"/>
                  <a:gd name="T37" fmla="*/ 283 h 862"/>
                  <a:gd name="T38" fmla="*/ 157 w 166"/>
                  <a:gd name="T39" fmla="*/ 288 h 862"/>
                  <a:gd name="T40" fmla="*/ 148 w 166"/>
                  <a:gd name="T41" fmla="*/ 292 h 862"/>
                  <a:gd name="T42" fmla="*/ 140 w 166"/>
                  <a:gd name="T43" fmla="*/ 296 h 862"/>
                  <a:gd name="T44" fmla="*/ 131 w 166"/>
                  <a:gd name="T45" fmla="*/ 296 h 862"/>
                  <a:gd name="T46" fmla="*/ 109 w 166"/>
                  <a:gd name="T47" fmla="*/ 314 h 862"/>
                  <a:gd name="T48" fmla="*/ 109 w 166"/>
                  <a:gd name="T49" fmla="*/ 314 h 862"/>
                  <a:gd name="T50" fmla="*/ 105 w 166"/>
                  <a:gd name="T51" fmla="*/ 323 h 862"/>
                  <a:gd name="T52" fmla="*/ 96 w 166"/>
                  <a:gd name="T53" fmla="*/ 340 h 862"/>
                  <a:gd name="T54" fmla="*/ 83 w 166"/>
                  <a:gd name="T55" fmla="*/ 353 h 862"/>
                  <a:gd name="T56" fmla="*/ 70 w 166"/>
                  <a:gd name="T57" fmla="*/ 357 h 862"/>
                  <a:gd name="T58" fmla="*/ 57 w 166"/>
                  <a:gd name="T59" fmla="*/ 362 h 862"/>
                  <a:gd name="T60" fmla="*/ 57 w 166"/>
                  <a:gd name="T61" fmla="*/ 362 h 862"/>
                  <a:gd name="T62" fmla="*/ 61 w 166"/>
                  <a:gd name="T63" fmla="*/ 375 h 862"/>
                  <a:gd name="T64" fmla="*/ 61 w 166"/>
                  <a:gd name="T65" fmla="*/ 414 h 862"/>
                  <a:gd name="T66" fmla="*/ 53 w 166"/>
                  <a:gd name="T67" fmla="*/ 462 h 862"/>
                  <a:gd name="T68" fmla="*/ 48 w 166"/>
                  <a:gd name="T69" fmla="*/ 488 h 862"/>
                  <a:gd name="T70" fmla="*/ 35 w 166"/>
                  <a:gd name="T71" fmla="*/ 510 h 862"/>
                  <a:gd name="T72" fmla="*/ 35 w 166"/>
                  <a:gd name="T73" fmla="*/ 510 h 862"/>
                  <a:gd name="T74" fmla="*/ 14 w 166"/>
                  <a:gd name="T75" fmla="*/ 549 h 862"/>
                  <a:gd name="T76" fmla="*/ 0 w 166"/>
                  <a:gd name="T77" fmla="*/ 575 h 862"/>
                  <a:gd name="T78" fmla="*/ 0 w 166"/>
                  <a:gd name="T79" fmla="*/ 588 h 862"/>
                  <a:gd name="T80" fmla="*/ 5 w 166"/>
                  <a:gd name="T81" fmla="*/ 597 h 862"/>
                  <a:gd name="T82" fmla="*/ 14 w 166"/>
                  <a:gd name="T83" fmla="*/ 605 h 862"/>
                  <a:gd name="T84" fmla="*/ 35 w 166"/>
                  <a:gd name="T85" fmla="*/ 614 h 862"/>
                  <a:gd name="T86" fmla="*/ 35 w 166"/>
                  <a:gd name="T87" fmla="*/ 614 h 862"/>
                  <a:gd name="T88" fmla="*/ 53 w 166"/>
                  <a:gd name="T89" fmla="*/ 623 h 862"/>
                  <a:gd name="T90" fmla="*/ 66 w 166"/>
                  <a:gd name="T91" fmla="*/ 636 h 862"/>
                  <a:gd name="T92" fmla="*/ 74 w 166"/>
                  <a:gd name="T93" fmla="*/ 649 h 862"/>
                  <a:gd name="T94" fmla="*/ 74 w 166"/>
                  <a:gd name="T95" fmla="*/ 662 h 862"/>
                  <a:gd name="T96" fmla="*/ 70 w 166"/>
                  <a:gd name="T97" fmla="*/ 684 h 862"/>
                  <a:gd name="T98" fmla="*/ 66 w 166"/>
                  <a:gd name="T99" fmla="*/ 693 h 862"/>
                  <a:gd name="T100" fmla="*/ 66 w 166"/>
                  <a:gd name="T101" fmla="*/ 693 h 862"/>
                  <a:gd name="T102" fmla="*/ 70 w 166"/>
                  <a:gd name="T103" fmla="*/ 719 h 862"/>
                  <a:gd name="T104" fmla="*/ 74 w 166"/>
                  <a:gd name="T105" fmla="*/ 771 h 862"/>
                  <a:gd name="T106" fmla="*/ 79 w 166"/>
                  <a:gd name="T107" fmla="*/ 801 h 862"/>
                  <a:gd name="T108" fmla="*/ 88 w 166"/>
                  <a:gd name="T109" fmla="*/ 827 h 862"/>
                  <a:gd name="T110" fmla="*/ 96 w 166"/>
                  <a:gd name="T111" fmla="*/ 849 h 862"/>
                  <a:gd name="T112" fmla="*/ 105 w 166"/>
                  <a:gd name="T113" fmla="*/ 858 h 862"/>
                  <a:gd name="T114" fmla="*/ 114 w 166"/>
                  <a:gd name="T115" fmla="*/ 862 h 8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6" h="862">
                    <a:moveTo>
                      <a:pt x="131" y="0"/>
                    </a:moveTo>
                    <a:lnTo>
                      <a:pt x="131" y="0"/>
                    </a:lnTo>
                    <a:lnTo>
                      <a:pt x="122" y="5"/>
                    </a:lnTo>
                    <a:lnTo>
                      <a:pt x="105" y="27"/>
                    </a:lnTo>
                    <a:lnTo>
                      <a:pt x="96" y="40"/>
                    </a:lnTo>
                    <a:lnTo>
                      <a:pt x="96" y="53"/>
                    </a:lnTo>
                    <a:lnTo>
                      <a:pt x="96" y="70"/>
                    </a:lnTo>
                    <a:lnTo>
                      <a:pt x="109" y="87"/>
                    </a:lnTo>
                    <a:lnTo>
                      <a:pt x="122" y="105"/>
                    </a:lnTo>
                    <a:lnTo>
                      <a:pt x="131" y="122"/>
                    </a:lnTo>
                    <a:lnTo>
                      <a:pt x="144" y="161"/>
                    </a:lnTo>
                    <a:lnTo>
                      <a:pt x="148" y="188"/>
                    </a:lnTo>
                    <a:lnTo>
                      <a:pt x="148" y="201"/>
                    </a:lnTo>
                    <a:lnTo>
                      <a:pt x="153" y="218"/>
                    </a:lnTo>
                    <a:lnTo>
                      <a:pt x="162" y="253"/>
                    </a:lnTo>
                    <a:lnTo>
                      <a:pt x="166" y="270"/>
                    </a:lnTo>
                    <a:lnTo>
                      <a:pt x="162" y="283"/>
                    </a:lnTo>
                    <a:lnTo>
                      <a:pt x="157" y="288"/>
                    </a:lnTo>
                    <a:lnTo>
                      <a:pt x="148" y="292"/>
                    </a:lnTo>
                    <a:lnTo>
                      <a:pt x="140" y="296"/>
                    </a:lnTo>
                    <a:lnTo>
                      <a:pt x="131" y="296"/>
                    </a:lnTo>
                    <a:lnTo>
                      <a:pt x="109" y="314"/>
                    </a:lnTo>
                    <a:lnTo>
                      <a:pt x="105" y="323"/>
                    </a:lnTo>
                    <a:lnTo>
                      <a:pt x="96" y="340"/>
                    </a:lnTo>
                    <a:lnTo>
                      <a:pt x="83" y="353"/>
                    </a:lnTo>
                    <a:lnTo>
                      <a:pt x="70" y="357"/>
                    </a:lnTo>
                    <a:lnTo>
                      <a:pt x="57" y="362"/>
                    </a:lnTo>
                    <a:lnTo>
                      <a:pt x="61" y="375"/>
                    </a:lnTo>
                    <a:lnTo>
                      <a:pt x="61" y="414"/>
                    </a:lnTo>
                    <a:lnTo>
                      <a:pt x="53" y="462"/>
                    </a:lnTo>
                    <a:lnTo>
                      <a:pt x="48" y="488"/>
                    </a:lnTo>
                    <a:lnTo>
                      <a:pt x="35" y="510"/>
                    </a:lnTo>
                    <a:lnTo>
                      <a:pt x="14" y="549"/>
                    </a:lnTo>
                    <a:lnTo>
                      <a:pt x="0" y="575"/>
                    </a:lnTo>
                    <a:lnTo>
                      <a:pt x="0" y="588"/>
                    </a:lnTo>
                    <a:lnTo>
                      <a:pt x="5" y="597"/>
                    </a:lnTo>
                    <a:lnTo>
                      <a:pt x="14" y="605"/>
                    </a:lnTo>
                    <a:lnTo>
                      <a:pt x="35" y="614"/>
                    </a:lnTo>
                    <a:lnTo>
                      <a:pt x="53" y="623"/>
                    </a:lnTo>
                    <a:lnTo>
                      <a:pt x="66" y="636"/>
                    </a:lnTo>
                    <a:lnTo>
                      <a:pt x="74" y="649"/>
                    </a:lnTo>
                    <a:lnTo>
                      <a:pt x="74" y="662"/>
                    </a:lnTo>
                    <a:lnTo>
                      <a:pt x="70" y="684"/>
                    </a:lnTo>
                    <a:lnTo>
                      <a:pt x="66" y="693"/>
                    </a:lnTo>
                    <a:lnTo>
                      <a:pt x="70" y="719"/>
                    </a:lnTo>
                    <a:lnTo>
                      <a:pt x="74" y="771"/>
                    </a:lnTo>
                    <a:lnTo>
                      <a:pt x="79" y="801"/>
                    </a:lnTo>
                    <a:lnTo>
                      <a:pt x="88" y="827"/>
                    </a:lnTo>
                    <a:lnTo>
                      <a:pt x="96" y="849"/>
                    </a:lnTo>
                    <a:lnTo>
                      <a:pt x="105" y="858"/>
                    </a:lnTo>
                    <a:lnTo>
                      <a:pt x="114" y="862"/>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89" name="Freeform 25"/>
              <p:cNvSpPr/>
              <p:nvPr/>
            </p:nvSpPr>
            <p:spPr bwMode="auto">
              <a:xfrm>
                <a:off x="4239" y="2035"/>
                <a:ext cx="418" cy="405"/>
              </a:xfrm>
              <a:custGeom>
                <a:avLst/>
                <a:gdLst>
                  <a:gd name="T0" fmla="*/ 0 w 418"/>
                  <a:gd name="T1" fmla="*/ 0 h 405"/>
                  <a:gd name="T2" fmla="*/ 0 w 418"/>
                  <a:gd name="T3" fmla="*/ 0 h 405"/>
                  <a:gd name="T4" fmla="*/ 8 w 418"/>
                  <a:gd name="T5" fmla="*/ 17 h 405"/>
                  <a:gd name="T6" fmla="*/ 26 w 418"/>
                  <a:gd name="T7" fmla="*/ 48 h 405"/>
                  <a:gd name="T8" fmla="*/ 35 w 418"/>
                  <a:gd name="T9" fmla="*/ 65 h 405"/>
                  <a:gd name="T10" fmla="*/ 52 w 418"/>
                  <a:gd name="T11" fmla="*/ 83 h 405"/>
                  <a:gd name="T12" fmla="*/ 69 w 418"/>
                  <a:gd name="T13" fmla="*/ 91 h 405"/>
                  <a:gd name="T14" fmla="*/ 87 w 418"/>
                  <a:gd name="T15" fmla="*/ 96 h 405"/>
                  <a:gd name="T16" fmla="*/ 87 w 418"/>
                  <a:gd name="T17" fmla="*/ 96 h 405"/>
                  <a:gd name="T18" fmla="*/ 95 w 418"/>
                  <a:gd name="T19" fmla="*/ 91 h 405"/>
                  <a:gd name="T20" fmla="*/ 104 w 418"/>
                  <a:gd name="T21" fmla="*/ 96 h 405"/>
                  <a:gd name="T22" fmla="*/ 109 w 418"/>
                  <a:gd name="T23" fmla="*/ 96 h 405"/>
                  <a:gd name="T24" fmla="*/ 113 w 418"/>
                  <a:gd name="T25" fmla="*/ 104 h 405"/>
                  <a:gd name="T26" fmla="*/ 113 w 418"/>
                  <a:gd name="T27" fmla="*/ 113 h 405"/>
                  <a:gd name="T28" fmla="*/ 104 w 418"/>
                  <a:gd name="T29" fmla="*/ 126 h 405"/>
                  <a:gd name="T30" fmla="*/ 109 w 418"/>
                  <a:gd name="T31" fmla="*/ 148 h 405"/>
                  <a:gd name="T32" fmla="*/ 109 w 418"/>
                  <a:gd name="T33" fmla="*/ 148 h 405"/>
                  <a:gd name="T34" fmla="*/ 113 w 418"/>
                  <a:gd name="T35" fmla="*/ 152 h 405"/>
                  <a:gd name="T36" fmla="*/ 113 w 418"/>
                  <a:gd name="T37" fmla="*/ 161 h 405"/>
                  <a:gd name="T38" fmla="*/ 113 w 418"/>
                  <a:gd name="T39" fmla="*/ 165 h 405"/>
                  <a:gd name="T40" fmla="*/ 109 w 418"/>
                  <a:gd name="T41" fmla="*/ 170 h 405"/>
                  <a:gd name="T42" fmla="*/ 104 w 418"/>
                  <a:gd name="T43" fmla="*/ 174 h 405"/>
                  <a:gd name="T44" fmla="*/ 95 w 418"/>
                  <a:gd name="T45" fmla="*/ 174 h 405"/>
                  <a:gd name="T46" fmla="*/ 95 w 418"/>
                  <a:gd name="T47" fmla="*/ 174 h 405"/>
                  <a:gd name="T48" fmla="*/ 87 w 418"/>
                  <a:gd name="T49" fmla="*/ 178 h 405"/>
                  <a:gd name="T50" fmla="*/ 78 w 418"/>
                  <a:gd name="T51" fmla="*/ 191 h 405"/>
                  <a:gd name="T52" fmla="*/ 78 w 418"/>
                  <a:gd name="T53" fmla="*/ 200 h 405"/>
                  <a:gd name="T54" fmla="*/ 78 w 418"/>
                  <a:gd name="T55" fmla="*/ 209 h 405"/>
                  <a:gd name="T56" fmla="*/ 87 w 418"/>
                  <a:gd name="T57" fmla="*/ 217 h 405"/>
                  <a:gd name="T58" fmla="*/ 100 w 418"/>
                  <a:gd name="T59" fmla="*/ 231 h 405"/>
                  <a:gd name="T60" fmla="*/ 143 w 418"/>
                  <a:gd name="T61" fmla="*/ 244 h 405"/>
                  <a:gd name="T62" fmla="*/ 143 w 418"/>
                  <a:gd name="T63" fmla="*/ 244 h 405"/>
                  <a:gd name="T64" fmla="*/ 152 w 418"/>
                  <a:gd name="T65" fmla="*/ 244 h 405"/>
                  <a:gd name="T66" fmla="*/ 161 w 418"/>
                  <a:gd name="T67" fmla="*/ 248 h 405"/>
                  <a:gd name="T68" fmla="*/ 169 w 418"/>
                  <a:gd name="T69" fmla="*/ 257 h 405"/>
                  <a:gd name="T70" fmla="*/ 178 w 418"/>
                  <a:gd name="T71" fmla="*/ 270 h 405"/>
                  <a:gd name="T72" fmla="*/ 183 w 418"/>
                  <a:gd name="T73" fmla="*/ 291 h 405"/>
                  <a:gd name="T74" fmla="*/ 187 w 418"/>
                  <a:gd name="T75" fmla="*/ 318 h 405"/>
                  <a:gd name="T76" fmla="*/ 187 w 418"/>
                  <a:gd name="T77" fmla="*/ 352 h 405"/>
                  <a:gd name="T78" fmla="*/ 187 w 418"/>
                  <a:gd name="T79" fmla="*/ 352 h 405"/>
                  <a:gd name="T80" fmla="*/ 204 w 418"/>
                  <a:gd name="T81" fmla="*/ 370 h 405"/>
                  <a:gd name="T82" fmla="*/ 230 w 418"/>
                  <a:gd name="T83" fmla="*/ 383 h 405"/>
                  <a:gd name="T84" fmla="*/ 243 w 418"/>
                  <a:gd name="T85" fmla="*/ 387 h 405"/>
                  <a:gd name="T86" fmla="*/ 257 w 418"/>
                  <a:gd name="T87" fmla="*/ 387 h 405"/>
                  <a:gd name="T88" fmla="*/ 322 w 418"/>
                  <a:gd name="T89" fmla="*/ 405 h 405"/>
                  <a:gd name="T90" fmla="*/ 357 w 418"/>
                  <a:gd name="T91" fmla="*/ 400 h 405"/>
                  <a:gd name="T92" fmla="*/ 387 w 418"/>
                  <a:gd name="T93" fmla="*/ 379 h 405"/>
                  <a:gd name="T94" fmla="*/ 409 w 418"/>
                  <a:gd name="T95" fmla="*/ 370 h 405"/>
                  <a:gd name="T96" fmla="*/ 418 w 418"/>
                  <a:gd name="T97" fmla="*/ 383 h 4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8" h="405">
                    <a:moveTo>
                      <a:pt x="0" y="0"/>
                    </a:moveTo>
                    <a:lnTo>
                      <a:pt x="0" y="0"/>
                    </a:lnTo>
                    <a:lnTo>
                      <a:pt x="8" y="17"/>
                    </a:lnTo>
                    <a:lnTo>
                      <a:pt x="26" y="48"/>
                    </a:lnTo>
                    <a:lnTo>
                      <a:pt x="35" y="65"/>
                    </a:lnTo>
                    <a:lnTo>
                      <a:pt x="52" y="83"/>
                    </a:lnTo>
                    <a:lnTo>
                      <a:pt x="69" y="91"/>
                    </a:lnTo>
                    <a:lnTo>
                      <a:pt x="87" y="96"/>
                    </a:lnTo>
                    <a:lnTo>
                      <a:pt x="95" y="91"/>
                    </a:lnTo>
                    <a:lnTo>
                      <a:pt x="104" y="96"/>
                    </a:lnTo>
                    <a:lnTo>
                      <a:pt x="109" y="96"/>
                    </a:lnTo>
                    <a:lnTo>
                      <a:pt x="113" y="104"/>
                    </a:lnTo>
                    <a:lnTo>
                      <a:pt x="113" y="113"/>
                    </a:lnTo>
                    <a:lnTo>
                      <a:pt x="104" y="126"/>
                    </a:lnTo>
                    <a:lnTo>
                      <a:pt x="109" y="148"/>
                    </a:lnTo>
                    <a:lnTo>
                      <a:pt x="113" y="152"/>
                    </a:lnTo>
                    <a:lnTo>
                      <a:pt x="113" y="161"/>
                    </a:lnTo>
                    <a:lnTo>
                      <a:pt x="113" y="165"/>
                    </a:lnTo>
                    <a:lnTo>
                      <a:pt x="109" y="170"/>
                    </a:lnTo>
                    <a:lnTo>
                      <a:pt x="104" y="174"/>
                    </a:lnTo>
                    <a:lnTo>
                      <a:pt x="95" y="174"/>
                    </a:lnTo>
                    <a:lnTo>
                      <a:pt x="87" y="178"/>
                    </a:lnTo>
                    <a:lnTo>
                      <a:pt x="78" y="191"/>
                    </a:lnTo>
                    <a:lnTo>
                      <a:pt x="78" y="200"/>
                    </a:lnTo>
                    <a:lnTo>
                      <a:pt x="78" y="209"/>
                    </a:lnTo>
                    <a:lnTo>
                      <a:pt x="87" y="217"/>
                    </a:lnTo>
                    <a:lnTo>
                      <a:pt x="100" y="231"/>
                    </a:lnTo>
                    <a:lnTo>
                      <a:pt x="143" y="244"/>
                    </a:lnTo>
                    <a:lnTo>
                      <a:pt x="152" y="244"/>
                    </a:lnTo>
                    <a:lnTo>
                      <a:pt x="161" y="248"/>
                    </a:lnTo>
                    <a:lnTo>
                      <a:pt x="169" y="257"/>
                    </a:lnTo>
                    <a:lnTo>
                      <a:pt x="178" y="270"/>
                    </a:lnTo>
                    <a:lnTo>
                      <a:pt x="183" y="291"/>
                    </a:lnTo>
                    <a:lnTo>
                      <a:pt x="187" y="318"/>
                    </a:lnTo>
                    <a:lnTo>
                      <a:pt x="187" y="352"/>
                    </a:lnTo>
                    <a:lnTo>
                      <a:pt x="204" y="370"/>
                    </a:lnTo>
                    <a:lnTo>
                      <a:pt x="230" y="383"/>
                    </a:lnTo>
                    <a:lnTo>
                      <a:pt x="243" y="387"/>
                    </a:lnTo>
                    <a:lnTo>
                      <a:pt x="257" y="387"/>
                    </a:lnTo>
                    <a:lnTo>
                      <a:pt x="322" y="405"/>
                    </a:lnTo>
                    <a:lnTo>
                      <a:pt x="357" y="400"/>
                    </a:lnTo>
                    <a:lnTo>
                      <a:pt x="387" y="379"/>
                    </a:lnTo>
                    <a:lnTo>
                      <a:pt x="409" y="370"/>
                    </a:lnTo>
                    <a:lnTo>
                      <a:pt x="418" y="383"/>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90" name="Freeform 26"/>
              <p:cNvSpPr>
                <a:spLocks noEditPoints="1"/>
              </p:cNvSpPr>
              <p:nvPr/>
            </p:nvSpPr>
            <p:spPr bwMode="auto">
              <a:xfrm>
                <a:off x="4665" y="1917"/>
                <a:ext cx="405" cy="370"/>
              </a:xfrm>
              <a:custGeom>
                <a:avLst/>
                <a:gdLst>
                  <a:gd name="T0" fmla="*/ 396 w 405"/>
                  <a:gd name="T1" fmla="*/ 118 h 370"/>
                  <a:gd name="T2" fmla="*/ 396 w 405"/>
                  <a:gd name="T3" fmla="*/ 113 h 370"/>
                  <a:gd name="T4" fmla="*/ 405 w 405"/>
                  <a:gd name="T5" fmla="*/ 26 h 370"/>
                  <a:gd name="T6" fmla="*/ 270 w 405"/>
                  <a:gd name="T7" fmla="*/ 61 h 370"/>
                  <a:gd name="T8" fmla="*/ 261 w 405"/>
                  <a:gd name="T9" fmla="*/ 83 h 370"/>
                  <a:gd name="T10" fmla="*/ 253 w 405"/>
                  <a:gd name="T11" fmla="*/ 140 h 370"/>
                  <a:gd name="T12" fmla="*/ 227 w 405"/>
                  <a:gd name="T13" fmla="*/ 161 h 370"/>
                  <a:gd name="T14" fmla="*/ 196 w 405"/>
                  <a:gd name="T15" fmla="*/ 166 h 370"/>
                  <a:gd name="T16" fmla="*/ 127 w 405"/>
                  <a:gd name="T17" fmla="*/ 113 h 370"/>
                  <a:gd name="T18" fmla="*/ 105 w 405"/>
                  <a:gd name="T19" fmla="*/ 109 h 370"/>
                  <a:gd name="T20" fmla="*/ 61 w 405"/>
                  <a:gd name="T21" fmla="*/ 113 h 370"/>
                  <a:gd name="T22" fmla="*/ 18 w 405"/>
                  <a:gd name="T23" fmla="*/ 135 h 370"/>
                  <a:gd name="T24" fmla="*/ 9 w 405"/>
                  <a:gd name="T25" fmla="*/ 144 h 370"/>
                  <a:gd name="T26" fmla="*/ 5 w 405"/>
                  <a:gd name="T27" fmla="*/ 187 h 370"/>
                  <a:gd name="T28" fmla="*/ 5 w 405"/>
                  <a:gd name="T29" fmla="*/ 227 h 370"/>
                  <a:gd name="T30" fmla="*/ 0 w 405"/>
                  <a:gd name="T31" fmla="*/ 322 h 370"/>
                  <a:gd name="T32" fmla="*/ 18 w 405"/>
                  <a:gd name="T33" fmla="*/ 335 h 370"/>
                  <a:gd name="T34" fmla="*/ 87 w 405"/>
                  <a:gd name="T35" fmla="*/ 366 h 370"/>
                  <a:gd name="T36" fmla="*/ 105 w 405"/>
                  <a:gd name="T37" fmla="*/ 370 h 370"/>
                  <a:gd name="T38" fmla="*/ 140 w 405"/>
                  <a:gd name="T39" fmla="*/ 366 h 370"/>
                  <a:gd name="T40" fmla="*/ 174 w 405"/>
                  <a:gd name="T41" fmla="*/ 340 h 370"/>
                  <a:gd name="T42" fmla="*/ 174 w 405"/>
                  <a:gd name="T43" fmla="*/ 314 h 370"/>
                  <a:gd name="T44" fmla="*/ 218 w 405"/>
                  <a:gd name="T45" fmla="*/ 335 h 370"/>
                  <a:gd name="T46" fmla="*/ 296 w 405"/>
                  <a:gd name="T47" fmla="*/ 270 h 370"/>
                  <a:gd name="T48" fmla="*/ 283 w 405"/>
                  <a:gd name="T49" fmla="*/ 240 h 370"/>
                  <a:gd name="T50" fmla="*/ 266 w 405"/>
                  <a:gd name="T51" fmla="*/ 227 h 370"/>
                  <a:gd name="T52" fmla="*/ 257 w 405"/>
                  <a:gd name="T53" fmla="*/ 214 h 370"/>
                  <a:gd name="T54" fmla="*/ 283 w 405"/>
                  <a:gd name="T55" fmla="*/ 222 h 370"/>
                  <a:gd name="T56" fmla="*/ 322 w 405"/>
                  <a:gd name="T57" fmla="*/ 214 h 370"/>
                  <a:gd name="T58" fmla="*/ 375 w 405"/>
                  <a:gd name="T59" fmla="*/ 144 h 370"/>
                  <a:gd name="T60" fmla="*/ 244 w 405"/>
                  <a:gd name="T61" fmla="*/ 209 h 370"/>
                  <a:gd name="T62" fmla="*/ 196 w 405"/>
                  <a:gd name="T63" fmla="*/ 201 h 370"/>
                  <a:gd name="T64" fmla="*/ 227 w 405"/>
                  <a:gd name="T65" fmla="*/ 187 h 370"/>
                  <a:gd name="T66" fmla="*/ 231 w 405"/>
                  <a:gd name="T67" fmla="*/ 196 h 370"/>
                  <a:gd name="T68" fmla="*/ 244 w 405"/>
                  <a:gd name="T69" fmla="*/ 209 h 370"/>
                  <a:gd name="T70" fmla="*/ 244 w 405"/>
                  <a:gd name="T71" fmla="*/ 209 h 3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5" h="370">
                    <a:moveTo>
                      <a:pt x="392" y="131"/>
                    </a:moveTo>
                    <a:lnTo>
                      <a:pt x="396" y="118"/>
                    </a:lnTo>
                    <a:lnTo>
                      <a:pt x="396" y="113"/>
                    </a:lnTo>
                    <a:lnTo>
                      <a:pt x="396" y="109"/>
                    </a:lnTo>
                    <a:lnTo>
                      <a:pt x="405" y="26"/>
                    </a:lnTo>
                    <a:lnTo>
                      <a:pt x="357" y="0"/>
                    </a:lnTo>
                    <a:lnTo>
                      <a:pt x="270" y="61"/>
                    </a:lnTo>
                    <a:lnTo>
                      <a:pt x="261" y="83"/>
                    </a:lnTo>
                    <a:lnTo>
                      <a:pt x="261" y="118"/>
                    </a:lnTo>
                    <a:lnTo>
                      <a:pt x="253" y="140"/>
                    </a:lnTo>
                    <a:lnTo>
                      <a:pt x="240" y="157"/>
                    </a:lnTo>
                    <a:lnTo>
                      <a:pt x="227" y="161"/>
                    </a:lnTo>
                    <a:lnTo>
                      <a:pt x="209" y="166"/>
                    </a:lnTo>
                    <a:lnTo>
                      <a:pt x="196" y="166"/>
                    </a:lnTo>
                    <a:lnTo>
                      <a:pt x="183" y="161"/>
                    </a:lnTo>
                    <a:lnTo>
                      <a:pt x="127" y="113"/>
                    </a:lnTo>
                    <a:lnTo>
                      <a:pt x="105" y="109"/>
                    </a:lnTo>
                    <a:lnTo>
                      <a:pt x="83" y="109"/>
                    </a:lnTo>
                    <a:lnTo>
                      <a:pt x="61" y="113"/>
                    </a:lnTo>
                    <a:lnTo>
                      <a:pt x="44" y="122"/>
                    </a:lnTo>
                    <a:lnTo>
                      <a:pt x="18" y="135"/>
                    </a:lnTo>
                    <a:lnTo>
                      <a:pt x="9" y="144"/>
                    </a:lnTo>
                    <a:lnTo>
                      <a:pt x="9" y="157"/>
                    </a:lnTo>
                    <a:lnTo>
                      <a:pt x="5" y="187"/>
                    </a:lnTo>
                    <a:lnTo>
                      <a:pt x="5" y="227"/>
                    </a:lnTo>
                    <a:lnTo>
                      <a:pt x="0" y="253"/>
                    </a:lnTo>
                    <a:lnTo>
                      <a:pt x="0" y="322"/>
                    </a:lnTo>
                    <a:lnTo>
                      <a:pt x="18" y="335"/>
                    </a:lnTo>
                    <a:lnTo>
                      <a:pt x="44" y="353"/>
                    </a:lnTo>
                    <a:lnTo>
                      <a:pt x="87" y="366"/>
                    </a:lnTo>
                    <a:lnTo>
                      <a:pt x="105" y="370"/>
                    </a:lnTo>
                    <a:lnTo>
                      <a:pt x="127" y="370"/>
                    </a:lnTo>
                    <a:lnTo>
                      <a:pt x="140" y="366"/>
                    </a:lnTo>
                    <a:lnTo>
                      <a:pt x="153" y="357"/>
                    </a:lnTo>
                    <a:lnTo>
                      <a:pt x="174" y="340"/>
                    </a:lnTo>
                    <a:lnTo>
                      <a:pt x="183" y="327"/>
                    </a:lnTo>
                    <a:lnTo>
                      <a:pt x="174" y="314"/>
                    </a:lnTo>
                    <a:lnTo>
                      <a:pt x="214" y="292"/>
                    </a:lnTo>
                    <a:lnTo>
                      <a:pt x="218" y="335"/>
                    </a:lnTo>
                    <a:lnTo>
                      <a:pt x="248" y="322"/>
                    </a:lnTo>
                    <a:lnTo>
                      <a:pt x="296" y="270"/>
                    </a:lnTo>
                    <a:lnTo>
                      <a:pt x="292" y="253"/>
                    </a:lnTo>
                    <a:lnTo>
                      <a:pt x="283" y="240"/>
                    </a:lnTo>
                    <a:lnTo>
                      <a:pt x="266" y="227"/>
                    </a:lnTo>
                    <a:lnTo>
                      <a:pt x="257" y="214"/>
                    </a:lnTo>
                    <a:lnTo>
                      <a:pt x="266" y="218"/>
                    </a:lnTo>
                    <a:lnTo>
                      <a:pt x="283" y="222"/>
                    </a:lnTo>
                    <a:lnTo>
                      <a:pt x="301" y="218"/>
                    </a:lnTo>
                    <a:lnTo>
                      <a:pt x="322" y="214"/>
                    </a:lnTo>
                    <a:lnTo>
                      <a:pt x="335" y="192"/>
                    </a:lnTo>
                    <a:lnTo>
                      <a:pt x="375" y="144"/>
                    </a:lnTo>
                    <a:lnTo>
                      <a:pt x="392" y="131"/>
                    </a:lnTo>
                    <a:close/>
                    <a:moveTo>
                      <a:pt x="244" y="209"/>
                    </a:moveTo>
                    <a:lnTo>
                      <a:pt x="244" y="209"/>
                    </a:lnTo>
                    <a:lnTo>
                      <a:pt x="196" y="201"/>
                    </a:lnTo>
                    <a:lnTo>
                      <a:pt x="183" y="187"/>
                    </a:lnTo>
                    <a:lnTo>
                      <a:pt x="227" y="187"/>
                    </a:lnTo>
                    <a:lnTo>
                      <a:pt x="231" y="196"/>
                    </a:lnTo>
                    <a:lnTo>
                      <a:pt x="244" y="209"/>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1" name="Freeform 27"/>
              <p:cNvSpPr/>
              <p:nvPr/>
            </p:nvSpPr>
            <p:spPr bwMode="auto">
              <a:xfrm>
                <a:off x="4709" y="1835"/>
                <a:ext cx="200" cy="230"/>
              </a:xfrm>
              <a:custGeom>
                <a:avLst/>
                <a:gdLst>
                  <a:gd name="T0" fmla="*/ 0 w 200"/>
                  <a:gd name="T1" fmla="*/ 0 h 230"/>
                  <a:gd name="T2" fmla="*/ 48 w 200"/>
                  <a:gd name="T3" fmla="*/ 52 h 230"/>
                  <a:gd name="T4" fmla="*/ 48 w 200"/>
                  <a:gd name="T5" fmla="*/ 52 h 230"/>
                  <a:gd name="T6" fmla="*/ 61 w 200"/>
                  <a:gd name="T7" fmla="*/ 56 h 230"/>
                  <a:gd name="T8" fmla="*/ 87 w 200"/>
                  <a:gd name="T9" fmla="*/ 74 h 230"/>
                  <a:gd name="T10" fmla="*/ 100 w 200"/>
                  <a:gd name="T11" fmla="*/ 87 h 230"/>
                  <a:gd name="T12" fmla="*/ 113 w 200"/>
                  <a:gd name="T13" fmla="*/ 104 h 230"/>
                  <a:gd name="T14" fmla="*/ 122 w 200"/>
                  <a:gd name="T15" fmla="*/ 126 h 230"/>
                  <a:gd name="T16" fmla="*/ 126 w 200"/>
                  <a:gd name="T17" fmla="*/ 152 h 230"/>
                  <a:gd name="T18" fmla="*/ 126 w 200"/>
                  <a:gd name="T19" fmla="*/ 152 h 230"/>
                  <a:gd name="T20" fmla="*/ 130 w 200"/>
                  <a:gd name="T21" fmla="*/ 161 h 230"/>
                  <a:gd name="T22" fmla="*/ 135 w 200"/>
                  <a:gd name="T23" fmla="*/ 187 h 230"/>
                  <a:gd name="T24" fmla="*/ 143 w 200"/>
                  <a:gd name="T25" fmla="*/ 200 h 230"/>
                  <a:gd name="T26" fmla="*/ 157 w 200"/>
                  <a:gd name="T27" fmla="*/ 213 h 230"/>
                  <a:gd name="T28" fmla="*/ 178 w 200"/>
                  <a:gd name="T29" fmla="*/ 222 h 230"/>
                  <a:gd name="T30" fmla="*/ 200 w 200"/>
                  <a:gd name="T31" fmla="*/ 230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230">
                    <a:moveTo>
                      <a:pt x="0" y="0"/>
                    </a:moveTo>
                    <a:lnTo>
                      <a:pt x="48" y="52"/>
                    </a:lnTo>
                    <a:lnTo>
                      <a:pt x="61" y="56"/>
                    </a:lnTo>
                    <a:lnTo>
                      <a:pt x="87" y="74"/>
                    </a:lnTo>
                    <a:lnTo>
                      <a:pt x="100" y="87"/>
                    </a:lnTo>
                    <a:lnTo>
                      <a:pt x="113" y="104"/>
                    </a:lnTo>
                    <a:lnTo>
                      <a:pt x="122" y="126"/>
                    </a:lnTo>
                    <a:lnTo>
                      <a:pt x="126" y="152"/>
                    </a:lnTo>
                    <a:lnTo>
                      <a:pt x="130" y="161"/>
                    </a:lnTo>
                    <a:lnTo>
                      <a:pt x="135" y="187"/>
                    </a:lnTo>
                    <a:lnTo>
                      <a:pt x="143" y="200"/>
                    </a:lnTo>
                    <a:lnTo>
                      <a:pt x="157" y="213"/>
                    </a:lnTo>
                    <a:lnTo>
                      <a:pt x="178" y="222"/>
                    </a:lnTo>
                    <a:lnTo>
                      <a:pt x="200" y="230"/>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92" name="Freeform 28"/>
              <p:cNvSpPr/>
              <p:nvPr/>
            </p:nvSpPr>
            <p:spPr bwMode="auto">
              <a:xfrm>
                <a:off x="4034" y="1077"/>
                <a:ext cx="1019" cy="1049"/>
              </a:xfrm>
              <a:custGeom>
                <a:avLst/>
                <a:gdLst>
                  <a:gd name="T0" fmla="*/ 1006 w 1019"/>
                  <a:gd name="T1" fmla="*/ 383 h 1049"/>
                  <a:gd name="T2" fmla="*/ 932 w 1019"/>
                  <a:gd name="T3" fmla="*/ 231 h 1049"/>
                  <a:gd name="T4" fmla="*/ 923 w 1019"/>
                  <a:gd name="T5" fmla="*/ 174 h 1049"/>
                  <a:gd name="T6" fmla="*/ 849 w 1019"/>
                  <a:gd name="T7" fmla="*/ 174 h 1049"/>
                  <a:gd name="T8" fmla="*/ 797 w 1019"/>
                  <a:gd name="T9" fmla="*/ 209 h 1049"/>
                  <a:gd name="T10" fmla="*/ 749 w 1019"/>
                  <a:gd name="T11" fmla="*/ 205 h 1049"/>
                  <a:gd name="T12" fmla="*/ 736 w 1019"/>
                  <a:gd name="T13" fmla="*/ 161 h 1049"/>
                  <a:gd name="T14" fmla="*/ 701 w 1019"/>
                  <a:gd name="T15" fmla="*/ 122 h 1049"/>
                  <a:gd name="T16" fmla="*/ 670 w 1019"/>
                  <a:gd name="T17" fmla="*/ 83 h 1049"/>
                  <a:gd name="T18" fmla="*/ 666 w 1019"/>
                  <a:gd name="T19" fmla="*/ 52 h 1049"/>
                  <a:gd name="T20" fmla="*/ 636 w 1019"/>
                  <a:gd name="T21" fmla="*/ 44 h 1049"/>
                  <a:gd name="T22" fmla="*/ 579 w 1019"/>
                  <a:gd name="T23" fmla="*/ 57 h 1049"/>
                  <a:gd name="T24" fmla="*/ 440 w 1019"/>
                  <a:gd name="T25" fmla="*/ 52 h 1049"/>
                  <a:gd name="T26" fmla="*/ 409 w 1019"/>
                  <a:gd name="T27" fmla="*/ 9 h 1049"/>
                  <a:gd name="T28" fmla="*/ 370 w 1019"/>
                  <a:gd name="T29" fmla="*/ 9 h 1049"/>
                  <a:gd name="T30" fmla="*/ 327 w 1019"/>
                  <a:gd name="T31" fmla="*/ 35 h 1049"/>
                  <a:gd name="T32" fmla="*/ 300 w 1019"/>
                  <a:gd name="T33" fmla="*/ 35 h 1049"/>
                  <a:gd name="T34" fmla="*/ 274 w 1019"/>
                  <a:gd name="T35" fmla="*/ 135 h 1049"/>
                  <a:gd name="T36" fmla="*/ 292 w 1019"/>
                  <a:gd name="T37" fmla="*/ 235 h 1049"/>
                  <a:gd name="T38" fmla="*/ 279 w 1019"/>
                  <a:gd name="T39" fmla="*/ 266 h 1049"/>
                  <a:gd name="T40" fmla="*/ 205 w 1019"/>
                  <a:gd name="T41" fmla="*/ 240 h 1049"/>
                  <a:gd name="T42" fmla="*/ 139 w 1019"/>
                  <a:gd name="T43" fmla="*/ 205 h 1049"/>
                  <a:gd name="T44" fmla="*/ 126 w 1019"/>
                  <a:gd name="T45" fmla="*/ 192 h 1049"/>
                  <a:gd name="T46" fmla="*/ 100 w 1019"/>
                  <a:gd name="T47" fmla="*/ 253 h 1049"/>
                  <a:gd name="T48" fmla="*/ 131 w 1019"/>
                  <a:gd name="T49" fmla="*/ 309 h 1049"/>
                  <a:gd name="T50" fmla="*/ 148 w 1019"/>
                  <a:gd name="T51" fmla="*/ 383 h 1049"/>
                  <a:gd name="T52" fmla="*/ 161 w 1019"/>
                  <a:gd name="T53" fmla="*/ 470 h 1049"/>
                  <a:gd name="T54" fmla="*/ 131 w 1019"/>
                  <a:gd name="T55" fmla="*/ 479 h 1049"/>
                  <a:gd name="T56" fmla="*/ 100 w 1019"/>
                  <a:gd name="T57" fmla="*/ 523 h 1049"/>
                  <a:gd name="T58" fmla="*/ 61 w 1019"/>
                  <a:gd name="T59" fmla="*/ 544 h 1049"/>
                  <a:gd name="T60" fmla="*/ 48 w 1019"/>
                  <a:gd name="T61" fmla="*/ 671 h 1049"/>
                  <a:gd name="T62" fmla="*/ 0 w 1019"/>
                  <a:gd name="T63" fmla="*/ 762 h 1049"/>
                  <a:gd name="T64" fmla="*/ 35 w 1019"/>
                  <a:gd name="T65" fmla="*/ 801 h 1049"/>
                  <a:gd name="T66" fmla="*/ 74 w 1019"/>
                  <a:gd name="T67" fmla="*/ 832 h 1049"/>
                  <a:gd name="T68" fmla="*/ 70 w 1019"/>
                  <a:gd name="T69" fmla="*/ 875 h 1049"/>
                  <a:gd name="T70" fmla="*/ 87 w 1019"/>
                  <a:gd name="T71" fmla="*/ 1014 h 1049"/>
                  <a:gd name="T72" fmla="*/ 113 w 1019"/>
                  <a:gd name="T73" fmla="*/ 1049 h 1049"/>
                  <a:gd name="T74" fmla="*/ 187 w 1019"/>
                  <a:gd name="T75" fmla="*/ 971 h 1049"/>
                  <a:gd name="T76" fmla="*/ 244 w 1019"/>
                  <a:gd name="T77" fmla="*/ 949 h 1049"/>
                  <a:gd name="T78" fmla="*/ 292 w 1019"/>
                  <a:gd name="T79" fmla="*/ 927 h 1049"/>
                  <a:gd name="T80" fmla="*/ 300 w 1019"/>
                  <a:gd name="T81" fmla="*/ 893 h 1049"/>
                  <a:gd name="T82" fmla="*/ 340 w 1019"/>
                  <a:gd name="T83" fmla="*/ 862 h 1049"/>
                  <a:gd name="T84" fmla="*/ 457 w 1019"/>
                  <a:gd name="T85" fmla="*/ 853 h 1049"/>
                  <a:gd name="T86" fmla="*/ 575 w 1019"/>
                  <a:gd name="T87" fmla="*/ 819 h 1049"/>
                  <a:gd name="T88" fmla="*/ 684 w 1019"/>
                  <a:gd name="T89" fmla="*/ 753 h 1049"/>
                  <a:gd name="T90" fmla="*/ 753 w 1019"/>
                  <a:gd name="T91" fmla="*/ 758 h 1049"/>
                  <a:gd name="T92" fmla="*/ 775 w 1019"/>
                  <a:gd name="T93" fmla="*/ 679 h 1049"/>
                  <a:gd name="T94" fmla="*/ 866 w 1019"/>
                  <a:gd name="T95" fmla="*/ 605 h 1049"/>
                  <a:gd name="T96" fmla="*/ 945 w 1019"/>
                  <a:gd name="T97" fmla="*/ 492 h 1049"/>
                  <a:gd name="T98" fmla="*/ 1014 w 1019"/>
                  <a:gd name="T99" fmla="*/ 436 h 10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9" h="1049">
                    <a:moveTo>
                      <a:pt x="1019" y="427"/>
                    </a:moveTo>
                    <a:lnTo>
                      <a:pt x="1019" y="418"/>
                    </a:lnTo>
                    <a:lnTo>
                      <a:pt x="1006" y="383"/>
                    </a:lnTo>
                    <a:lnTo>
                      <a:pt x="953" y="292"/>
                    </a:lnTo>
                    <a:lnTo>
                      <a:pt x="923" y="248"/>
                    </a:lnTo>
                    <a:lnTo>
                      <a:pt x="932" y="231"/>
                    </a:lnTo>
                    <a:lnTo>
                      <a:pt x="936" y="214"/>
                    </a:lnTo>
                    <a:lnTo>
                      <a:pt x="936" y="196"/>
                    </a:lnTo>
                    <a:lnTo>
                      <a:pt x="927" y="179"/>
                    </a:lnTo>
                    <a:lnTo>
                      <a:pt x="923" y="174"/>
                    </a:lnTo>
                    <a:lnTo>
                      <a:pt x="914" y="170"/>
                    </a:lnTo>
                    <a:lnTo>
                      <a:pt x="906" y="166"/>
                    </a:lnTo>
                    <a:lnTo>
                      <a:pt x="888" y="166"/>
                    </a:lnTo>
                    <a:lnTo>
                      <a:pt x="849" y="174"/>
                    </a:lnTo>
                    <a:lnTo>
                      <a:pt x="832" y="187"/>
                    </a:lnTo>
                    <a:lnTo>
                      <a:pt x="814" y="200"/>
                    </a:lnTo>
                    <a:lnTo>
                      <a:pt x="797" y="209"/>
                    </a:lnTo>
                    <a:lnTo>
                      <a:pt x="775" y="214"/>
                    </a:lnTo>
                    <a:lnTo>
                      <a:pt x="766" y="214"/>
                    </a:lnTo>
                    <a:lnTo>
                      <a:pt x="758" y="209"/>
                    </a:lnTo>
                    <a:lnTo>
                      <a:pt x="749" y="205"/>
                    </a:lnTo>
                    <a:lnTo>
                      <a:pt x="744" y="192"/>
                    </a:lnTo>
                    <a:lnTo>
                      <a:pt x="740" y="179"/>
                    </a:lnTo>
                    <a:lnTo>
                      <a:pt x="736" y="161"/>
                    </a:lnTo>
                    <a:lnTo>
                      <a:pt x="736" y="157"/>
                    </a:lnTo>
                    <a:lnTo>
                      <a:pt x="731" y="148"/>
                    </a:lnTo>
                    <a:lnTo>
                      <a:pt x="723" y="135"/>
                    </a:lnTo>
                    <a:lnTo>
                      <a:pt x="701" y="122"/>
                    </a:lnTo>
                    <a:lnTo>
                      <a:pt x="688" y="113"/>
                    </a:lnTo>
                    <a:lnTo>
                      <a:pt x="679" y="100"/>
                    </a:lnTo>
                    <a:lnTo>
                      <a:pt x="670" y="83"/>
                    </a:lnTo>
                    <a:lnTo>
                      <a:pt x="666" y="66"/>
                    </a:lnTo>
                    <a:lnTo>
                      <a:pt x="666" y="57"/>
                    </a:lnTo>
                    <a:lnTo>
                      <a:pt x="666" y="52"/>
                    </a:lnTo>
                    <a:lnTo>
                      <a:pt x="662" y="48"/>
                    </a:lnTo>
                    <a:lnTo>
                      <a:pt x="657" y="44"/>
                    </a:lnTo>
                    <a:lnTo>
                      <a:pt x="649" y="44"/>
                    </a:lnTo>
                    <a:lnTo>
                      <a:pt x="636" y="44"/>
                    </a:lnTo>
                    <a:lnTo>
                      <a:pt x="618" y="48"/>
                    </a:lnTo>
                    <a:lnTo>
                      <a:pt x="601" y="57"/>
                    </a:lnTo>
                    <a:lnTo>
                      <a:pt x="579" y="57"/>
                    </a:lnTo>
                    <a:lnTo>
                      <a:pt x="549" y="52"/>
                    </a:lnTo>
                    <a:lnTo>
                      <a:pt x="522" y="48"/>
                    </a:lnTo>
                    <a:lnTo>
                      <a:pt x="514" y="44"/>
                    </a:lnTo>
                    <a:lnTo>
                      <a:pt x="440" y="52"/>
                    </a:lnTo>
                    <a:lnTo>
                      <a:pt x="435" y="39"/>
                    </a:lnTo>
                    <a:lnTo>
                      <a:pt x="418" y="18"/>
                    </a:lnTo>
                    <a:lnTo>
                      <a:pt x="409" y="9"/>
                    </a:lnTo>
                    <a:lnTo>
                      <a:pt x="396" y="0"/>
                    </a:lnTo>
                    <a:lnTo>
                      <a:pt x="383" y="0"/>
                    </a:lnTo>
                    <a:lnTo>
                      <a:pt x="370" y="9"/>
                    </a:lnTo>
                    <a:lnTo>
                      <a:pt x="361" y="18"/>
                    </a:lnTo>
                    <a:lnTo>
                      <a:pt x="348" y="31"/>
                    </a:lnTo>
                    <a:lnTo>
                      <a:pt x="335" y="35"/>
                    </a:lnTo>
                    <a:lnTo>
                      <a:pt x="327" y="35"/>
                    </a:lnTo>
                    <a:lnTo>
                      <a:pt x="318" y="31"/>
                    </a:lnTo>
                    <a:lnTo>
                      <a:pt x="309" y="22"/>
                    </a:lnTo>
                    <a:lnTo>
                      <a:pt x="300" y="35"/>
                    </a:lnTo>
                    <a:lnTo>
                      <a:pt x="292" y="52"/>
                    </a:lnTo>
                    <a:lnTo>
                      <a:pt x="283" y="74"/>
                    </a:lnTo>
                    <a:lnTo>
                      <a:pt x="274" y="100"/>
                    </a:lnTo>
                    <a:lnTo>
                      <a:pt x="274" y="135"/>
                    </a:lnTo>
                    <a:lnTo>
                      <a:pt x="274" y="170"/>
                    </a:lnTo>
                    <a:lnTo>
                      <a:pt x="287" y="205"/>
                    </a:lnTo>
                    <a:lnTo>
                      <a:pt x="292" y="235"/>
                    </a:lnTo>
                    <a:lnTo>
                      <a:pt x="292" y="248"/>
                    </a:lnTo>
                    <a:lnTo>
                      <a:pt x="292" y="257"/>
                    </a:lnTo>
                    <a:lnTo>
                      <a:pt x="283" y="261"/>
                    </a:lnTo>
                    <a:lnTo>
                      <a:pt x="279" y="266"/>
                    </a:lnTo>
                    <a:lnTo>
                      <a:pt x="261" y="266"/>
                    </a:lnTo>
                    <a:lnTo>
                      <a:pt x="240" y="261"/>
                    </a:lnTo>
                    <a:lnTo>
                      <a:pt x="222" y="253"/>
                    </a:lnTo>
                    <a:lnTo>
                      <a:pt x="205" y="240"/>
                    </a:lnTo>
                    <a:lnTo>
                      <a:pt x="196" y="231"/>
                    </a:lnTo>
                    <a:lnTo>
                      <a:pt x="152" y="222"/>
                    </a:lnTo>
                    <a:lnTo>
                      <a:pt x="139" y="205"/>
                    </a:lnTo>
                    <a:lnTo>
                      <a:pt x="135" y="183"/>
                    </a:lnTo>
                    <a:lnTo>
                      <a:pt x="126" y="192"/>
                    </a:lnTo>
                    <a:lnTo>
                      <a:pt x="105" y="209"/>
                    </a:lnTo>
                    <a:lnTo>
                      <a:pt x="100" y="222"/>
                    </a:lnTo>
                    <a:lnTo>
                      <a:pt x="96" y="235"/>
                    </a:lnTo>
                    <a:lnTo>
                      <a:pt x="100" y="253"/>
                    </a:lnTo>
                    <a:lnTo>
                      <a:pt x="109" y="270"/>
                    </a:lnTo>
                    <a:lnTo>
                      <a:pt x="122" y="288"/>
                    </a:lnTo>
                    <a:lnTo>
                      <a:pt x="131" y="309"/>
                    </a:lnTo>
                    <a:lnTo>
                      <a:pt x="144" y="344"/>
                    </a:lnTo>
                    <a:lnTo>
                      <a:pt x="148" y="375"/>
                    </a:lnTo>
                    <a:lnTo>
                      <a:pt x="148" y="383"/>
                    </a:lnTo>
                    <a:lnTo>
                      <a:pt x="157" y="401"/>
                    </a:lnTo>
                    <a:lnTo>
                      <a:pt x="166" y="436"/>
                    </a:lnTo>
                    <a:lnTo>
                      <a:pt x="166" y="453"/>
                    </a:lnTo>
                    <a:lnTo>
                      <a:pt x="161" y="470"/>
                    </a:lnTo>
                    <a:lnTo>
                      <a:pt x="157" y="475"/>
                    </a:lnTo>
                    <a:lnTo>
                      <a:pt x="152" y="479"/>
                    </a:lnTo>
                    <a:lnTo>
                      <a:pt x="144" y="479"/>
                    </a:lnTo>
                    <a:lnTo>
                      <a:pt x="131" y="479"/>
                    </a:lnTo>
                    <a:lnTo>
                      <a:pt x="113" y="501"/>
                    </a:lnTo>
                    <a:lnTo>
                      <a:pt x="109" y="505"/>
                    </a:lnTo>
                    <a:lnTo>
                      <a:pt x="100" y="523"/>
                    </a:lnTo>
                    <a:lnTo>
                      <a:pt x="83" y="540"/>
                    </a:lnTo>
                    <a:lnTo>
                      <a:pt x="74" y="544"/>
                    </a:lnTo>
                    <a:lnTo>
                      <a:pt x="61" y="544"/>
                    </a:lnTo>
                    <a:lnTo>
                      <a:pt x="61" y="562"/>
                    </a:lnTo>
                    <a:lnTo>
                      <a:pt x="61" y="597"/>
                    </a:lnTo>
                    <a:lnTo>
                      <a:pt x="57" y="644"/>
                    </a:lnTo>
                    <a:lnTo>
                      <a:pt x="48" y="671"/>
                    </a:lnTo>
                    <a:lnTo>
                      <a:pt x="39" y="692"/>
                    </a:lnTo>
                    <a:lnTo>
                      <a:pt x="13" y="732"/>
                    </a:lnTo>
                    <a:lnTo>
                      <a:pt x="0" y="762"/>
                    </a:lnTo>
                    <a:lnTo>
                      <a:pt x="0" y="771"/>
                    </a:lnTo>
                    <a:lnTo>
                      <a:pt x="4" y="784"/>
                    </a:lnTo>
                    <a:lnTo>
                      <a:pt x="18" y="792"/>
                    </a:lnTo>
                    <a:lnTo>
                      <a:pt x="35" y="801"/>
                    </a:lnTo>
                    <a:lnTo>
                      <a:pt x="57" y="810"/>
                    </a:lnTo>
                    <a:lnTo>
                      <a:pt x="70" y="819"/>
                    </a:lnTo>
                    <a:lnTo>
                      <a:pt x="74" y="832"/>
                    </a:lnTo>
                    <a:lnTo>
                      <a:pt x="78" y="845"/>
                    </a:lnTo>
                    <a:lnTo>
                      <a:pt x="74" y="866"/>
                    </a:lnTo>
                    <a:lnTo>
                      <a:pt x="70" y="875"/>
                    </a:lnTo>
                    <a:lnTo>
                      <a:pt x="70" y="901"/>
                    </a:lnTo>
                    <a:lnTo>
                      <a:pt x="74" y="953"/>
                    </a:lnTo>
                    <a:lnTo>
                      <a:pt x="78" y="984"/>
                    </a:lnTo>
                    <a:lnTo>
                      <a:pt x="87" y="1014"/>
                    </a:lnTo>
                    <a:lnTo>
                      <a:pt x="100" y="1036"/>
                    </a:lnTo>
                    <a:lnTo>
                      <a:pt x="105" y="1041"/>
                    </a:lnTo>
                    <a:lnTo>
                      <a:pt x="113" y="1049"/>
                    </a:lnTo>
                    <a:lnTo>
                      <a:pt x="135" y="1023"/>
                    </a:lnTo>
                    <a:lnTo>
                      <a:pt x="152" y="1001"/>
                    </a:lnTo>
                    <a:lnTo>
                      <a:pt x="187" y="971"/>
                    </a:lnTo>
                    <a:lnTo>
                      <a:pt x="209" y="953"/>
                    </a:lnTo>
                    <a:lnTo>
                      <a:pt x="218" y="949"/>
                    </a:lnTo>
                    <a:lnTo>
                      <a:pt x="244" y="949"/>
                    </a:lnTo>
                    <a:lnTo>
                      <a:pt x="266" y="945"/>
                    </a:lnTo>
                    <a:lnTo>
                      <a:pt x="279" y="945"/>
                    </a:lnTo>
                    <a:lnTo>
                      <a:pt x="283" y="936"/>
                    </a:lnTo>
                    <a:lnTo>
                      <a:pt x="292" y="927"/>
                    </a:lnTo>
                    <a:lnTo>
                      <a:pt x="292" y="919"/>
                    </a:lnTo>
                    <a:lnTo>
                      <a:pt x="296" y="906"/>
                    </a:lnTo>
                    <a:lnTo>
                      <a:pt x="300" y="893"/>
                    </a:lnTo>
                    <a:lnTo>
                      <a:pt x="314" y="875"/>
                    </a:lnTo>
                    <a:lnTo>
                      <a:pt x="327" y="866"/>
                    </a:lnTo>
                    <a:lnTo>
                      <a:pt x="340" y="862"/>
                    </a:lnTo>
                    <a:lnTo>
                      <a:pt x="388" y="858"/>
                    </a:lnTo>
                    <a:lnTo>
                      <a:pt x="422" y="853"/>
                    </a:lnTo>
                    <a:lnTo>
                      <a:pt x="457" y="853"/>
                    </a:lnTo>
                    <a:lnTo>
                      <a:pt x="531" y="862"/>
                    </a:lnTo>
                    <a:lnTo>
                      <a:pt x="562" y="836"/>
                    </a:lnTo>
                    <a:lnTo>
                      <a:pt x="575" y="819"/>
                    </a:lnTo>
                    <a:lnTo>
                      <a:pt x="588" y="801"/>
                    </a:lnTo>
                    <a:lnTo>
                      <a:pt x="623" y="775"/>
                    </a:lnTo>
                    <a:lnTo>
                      <a:pt x="653" y="762"/>
                    </a:lnTo>
                    <a:lnTo>
                      <a:pt x="684" y="753"/>
                    </a:lnTo>
                    <a:lnTo>
                      <a:pt x="710" y="753"/>
                    </a:lnTo>
                    <a:lnTo>
                      <a:pt x="736" y="753"/>
                    </a:lnTo>
                    <a:lnTo>
                      <a:pt x="753" y="758"/>
                    </a:lnTo>
                    <a:lnTo>
                      <a:pt x="758" y="723"/>
                    </a:lnTo>
                    <a:lnTo>
                      <a:pt x="766" y="697"/>
                    </a:lnTo>
                    <a:lnTo>
                      <a:pt x="771" y="684"/>
                    </a:lnTo>
                    <a:lnTo>
                      <a:pt x="775" y="679"/>
                    </a:lnTo>
                    <a:lnTo>
                      <a:pt x="805" y="662"/>
                    </a:lnTo>
                    <a:lnTo>
                      <a:pt x="836" y="636"/>
                    </a:lnTo>
                    <a:lnTo>
                      <a:pt x="866" y="605"/>
                    </a:lnTo>
                    <a:lnTo>
                      <a:pt x="892" y="575"/>
                    </a:lnTo>
                    <a:lnTo>
                      <a:pt x="932" y="518"/>
                    </a:lnTo>
                    <a:lnTo>
                      <a:pt x="945" y="492"/>
                    </a:lnTo>
                    <a:lnTo>
                      <a:pt x="962" y="488"/>
                    </a:lnTo>
                    <a:lnTo>
                      <a:pt x="980" y="479"/>
                    </a:lnTo>
                    <a:lnTo>
                      <a:pt x="1001" y="453"/>
                    </a:lnTo>
                    <a:lnTo>
                      <a:pt x="1014" y="436"/>
                    </a:lnTo>
                    <a:lnTo>
                      <a:pt x="1019" y="427"/>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3" name="Freeform 29"/>
              <p:cNvSpPr/>
              <p:nvPr/>
            </p:nvSpPr>
            <p:spPr bwMode="auto">
              <a:xfrm>
                <a:off x="3351" y="1199"/>
                <a:ext cx="849" cy="1075"/>
              </a:xfrm>
              <a:custGeom>
                <a:avLst/>
                <a:gdLst>
                  <a:gd name="T0" fmla="*/ 788 w 849"/>
                  <a:gd name="T1" fmla="*/ 940 h 1075"/>
                  <a:gd name="T2" fmla="*/ 788 w 849"/>
                  <a:gd name="T3" fmla="*/ 919 h 1075"/>
                  <a:gd name="T4" fmla="*/ 757 w 849"/>
                  <a:gd name="T5" fmla="*/ 831 h 1075"/>
                  <a:gd name="T6" fmla="*/ 757 w 849"/>
                  <a:gd name="T7" fmla="*/ 744 h 1075"/>
                  <a:gd name="T8" fmla="*/ 740 w 849"/>
                  <a:gd name="T9" fmla="*/ 688 h 1075"/>
                  <a:gd name="T10" fmla="*/ 687 w 849"/>
                  <a:gd name="T11" fmla="*/ 662 h 1075"/>
                  <a:gd name="T12" fmla="*/ 722 w 849"/>
                  <a:gd name="T13" fmla="*/ 570 h 1075"/>
                  <a:gd name="T14" fmla="*/ 744 w 849"/>
                  <a:gd name="T15" fmla="*/ 475 h 1075"/>
                  <a:gd name="T16" fmla="*/ 757 w 849"/>
                  <a:gd name="T17" fmla="*/ 422 h 1075"/>
                  <a:gd name="T18" fmla="*/ 796 w 849"/>
                  <a:gd name="T19" fmla="*/ 379 h 1075"/>
                  <a:gd name="T20" fmla="*/ 835 w 849"/>
                  <a:gd name="T21" fmla="*/ 357 h 1075"/>
                  <a:gd name="T22" fmla="*/ 849 w 849"/>
                  <a:gd name="T23" fmla="*/ 314 h 1075"/>
                  <a:gd name="T24" fmla="*/ 831 w 849"/>
                  <a:gd name="T25" fmla="*/ 253 h 1075"/>
                  <a:gd name="T26" fmla="*/ 792 w 849"/>
                  <a:gd name="T27" fmla="*/ 148 h 1075"/>
                  <a:gd name="T28" fmla="*/ 783 w 849"/>
                  <a:gd name="T29" fmla="*/ 100 h 1075"/>
                  <a:gd name="T30" fmla="*/ 818 w 849"/>
                  <a:gd name="T31" fmla="*/ 52 h 1075"/>
                  <a:gd name="T32" fmla="*/ 788 w 849"/>
                  <a:gd name="T33" fmla="*/ 13 h 1075"/>
                  <a:gd name="T34" fmla="*/ 657 w 849"/>
                  <a:gd name="T35" fmla="*/ 18 h 1075"/>
                  <a:gd name="T36" fmla="*/ 500 w 849"/>
                  <a:gd name="T37" fmla="*/ 52 h 1075"/>
                  <a:gd name="T38" fmla="*/ 413 w 849"/>
                  <a:gd name="T39" fmla="*/ 109 h 1075"/>
                  <a:gd name="T40" fmla="*/ 357 w 849"/>
                  <a:gd name="T41" fmla="*/ 122 h 1075"/>
                  <a:gd name="T42" fmla="*/ 304 w 849"/>
                  <a:gd name="T43" fmla="*/ 131 h 1075"/>
                  <a:gd name="T44" fmla="*/ 261 w 849"/>
                  <a:gd name="T45" fmla="*/ 139 h 1075"/>
                  <a:gd name="T46" fmla="*/ 178 w 849"/>
                  <a:gd name="T47" fmla="*/ 170 h 1075"/>
                  <a:gd name="T48" fmla="*/ 100 w 849"/>
                  <a:gd name="T49" fmla="*/ 179 h 1075"/>
                  <a:gd name="T50" fmla="*/ 100 w 849"/>
                  <a:gd name="T51" fmla="*/ 218 h 1075"/>
                  <a:gd name="T52" fmla="*/ 43 w 849"/>
                  <a:gd name="T53" fmla="*/ 279 h 1075"/>
                  <a:gd name="T54" fmla="*/ 0 w 849"/>
                  <a:gd name="T55" fmla="*/ 327 h 1075"/>
                  <a:gd name="T56" fmla="*/ 35 w 849"/>
                  <a:gd name="T57" fmla="*/ 401 h 1075"/>
                  <a:gd name="T58" fmla="*/ 87 w 849"/>
                  <a:gd name="T59" fmla="*/ 422 h 1075"/>
                  <a:gd name="T60" fmla="*/ 126 w 849"/>
                  <a:gd name="T61" fmla="*/ 396 h 1075"/>
                  <a:gd name="T62" fmla="*/ 178 w 849"/>
                  <a:gd name="T63" fmla="*/ 361 h 1075"/>
                  <a:gd name="T64" fmla="*/ 209 w 849"/>
                  <a:gd name="T65" fmla="*/ 370 h 1075"/>
                  <a:gd name="T66" fmla="*/ 178 w 849"/>
                  <a:gd name="T67" fmla="*/ 427 h 1075"/>
                  <a:gd name="T68" fmla="*/ 122 w 849"/>
                  <a:gd name="T69" fmla="*/ 462 h 1075"/>
                  <a:gd name="T70" fmla="*/ 78 w 849"/>
                  <a:gd name="T71" fmla="*/ 479 h 1075"/>
                  <a:gd name="T72" fmla="*/ 61 w 849"/>
                  <a:gd name="T73" fmla="*/ 570 h 1075"/>
                  <a:gd name="T74" fmla="*/ 82 w 849"/>
                  <a:gd name="T75" fmla="*/ 692 h 1075"/>
                  <a:gd name="T76" fmla="*/ 126 w 849"/>
                  <a:gd name="T77" fmla="*/ 727 h 1075"/>
                  <a:gd name="T78" fmla="*/ 196 w 849"/>
                  <a:gd name="T79" fmla="*/ 771 h 1075"/>
                  <a:gd name="T80" fmla="*/ 235 w 849"/>
                  <a:gd name="T81" fmla="*/ 810 h 1075"/>
                  <a:gd name="T82" fmla="*/ 274 w 849"/>
                  <a:gd name="T83" fmla="*/ 836 h 1075"/>
                  <a:gd name="T84" fmla="*/ 248 w 849"/>
                  <a:gd name="T85" fmla="*/ 892 h 1075"/>
                  <a:gd name="T86" fmla="*/ 252 w 849"/>
                  <a:gd name="T87" fmla="*/ 919 h 1075"/>
                  <a:gd name="T88" fmla="*/ 322 w 849"/>
                  <a:gd name="T89" fmla="*/ 966 h 1075"/>
                  <a:gd name="T90" fmla="*/ 352 w 849"/>
                  <a:gd name="T91" fmla="*/ 1040 h 1075"/>
                  <a:gd name="T92" fmla="*/ 374 w 849"/>
                  <a:gd name="T93" fmla="*/ 1071 h 1075"/>
                  <a:gd name="T94" fmla="*/ 400 w 849"/>
                  <a:gd name="T95" fmla="*/ 1036 h 1075"/>
                  <a:gd name="T96" fmla="*/ 509 w 849"/>
                  <a:gd name="T97" fmla="*/ 949 h 1075"/>
                  <a:gd name="T98" fmla="*/ 548 w 849"/>
                  <a:gd name="T99" fmla="*/ 927 h 1075"/>
                  <a:gd name="T100" fmla="*/ 631 w 849"/>
                  <a:gd name="T101" fmla="*/ 932 h 1075"/>
                  <a:gd name="T102" fmla="*/ 744 w 849"/>
                  <a:gd name="T103" fmla="*/ 988 h 10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49" h="1075">
                    <a:moveTo>
                      <a:pt x="748" y="993"/>
                    </a:moveTo>
                    <a:lnTo>
                      <a:pt x="748" y="993"/>
                    </a:lnTo>
                    <a:lnTo>
                      <a:pt x="788" y="940"/>
                    </a:lnTo>
                    <a:lnTo>
                      <a:pt x="796" y="927"/>
                    </a:lnTo>
                    <a:lnTo>
                      <a:pt x="792" y="923"/>
                    </a:lnTo>
                    <a:lnTo>
                      <a:pt x="788" y="919"/>
                    </a:lnTo>
                    <a:lnTo>
                      <a:pt x="779" y="910"/>
                    </a:lnTo>
                    <a:lnTo>
                      <a:pt x="770" y="888"/>
                    </a:lnTo>
                    <a:lnTo>
                      <a:pt x="761" y="862"/>
                    </a:lnTo>
                    <a:lnTo>
                      <a:pt x="757" y="831"/>
                    </a:lnTo>
                    <a:lnTo>
                      <a:pt x="753" y="779"/>
                    </a:lnTo>
                    <a:lnTo>
                      <a:pt x="753" y="753"/>
                    </a:lnTo>
                    <a:lnTo>
                      <a:pt x="757" y="744"/>
                    </a:lnTo>
                    <a:lnTo>
                      <a:pt x="761" y="723"/>
                    </a:lnTo>
                    <a:lnTo>
                      <a:pt x="757" y="710"/>
                    </a:lnTo>
                    <a:lnTo>
                      <a:pt x="753" y="697"/>
                    </a:lnTo>
                    <a:lnTo>
                      <a:pt x="740" y="688"/>
                    </a:lnTo>
                    <a:lnTo>
                      <a:pt x="718" y="679"/>
                    </a:lnTo>
                    <a:lnTo>
                      <a:pt x="701" y="670"/>
                    </a:lnTo>
                    <a:lnTo>
                      <a:pt x="687" y="662"/>
                    </a:lnTo>
                    <a:lnTo>
                      <a:pt x="683" y="649"/>
                    </a:lnTo>
                    <a:lnTo>
                      <a:pt x="683" y="640"/>
                    </a:lnTo>
                    <a:lnTo>
                      <a:pt x="696" y="610"/>
                    </a:lnTo>
                    <a:lnTo>
                      <a:pt x="722" y="570"/>
                    </a:lnTo>
                    <a:lnTo>
                      <a:pt x="731" y="549"/>
                    </a:lnTo>
                    <a:lnTo>
                      <a:pt x="740" y="522"/>
                    </a:lnTo>
                    <a:lnTo>
                      <a:pt x="744" y="475"/>
                    </a:lnTo>
                    <a:lnTo>
                      <a:pt x="744" y="440"/>
                    </a:lnTo>
                    <a:lnTo>
                      <a:pt x="744" y="422"/>
                    </a:lnTo>
                    <a:lnTo>
                      <a:pt x="757" y="422"/>
                    </a:lnTo>
                    <a:lnTo>
                      <a:pt x="766" y="418"/>
                    </a:lnTo>
                    <a:lnTo>
                      <a:pt x="783" y="401"/>
                    </a:lnTo>
                    <a:lnTo>
                      <a:pt x="792" y="383"/>
                    </a:lnTo>
                    <a:lnTo>
                      <a:pt x="796" y="379"/>
                    </a:lnTo>
                    <a:lnTo>
                      <a:pt x="814" y="357"/>
                    </a:lnTo>
                    <a:lnTo>
                      <a:pt x="827" y="357"/>
                    </a:lnTo>
                    <a:lnTo>
                      <a:pt x="835" y="357"/>
                    </a:lnTo>
                    <a:lnTo>
                      <a:pt x="840" y="353"/>
                    </a:lnTo>
                    <a:lnTo>
                      <a:pt x="844" y="348"/>
                    </a:lnTo>
                    <a:lnTo>
                      <a:pt x="849" y="331"/>
                    </a:lnTo>
                    <a:lnTo>
                      <a:pt x="849" y="314"/>
                    </a:lnTo>
                    <a:lnTo>
                      <a:pt x="840" y="279"/>
                    </a:lnTo>
                    <a:lnTo>
                      <a:pt x="831" y="261"/>
                    </a:lnTo>
                    <a:lnTo>
                      <a:pt x="831" y="253"/>
                    </a:lnTo>
                    <a:lnTo>
                      <a:pt x="827" y="222"/>
                    </a:lnTo>
                    <a:lnTo>
                      <a:pt x="814" y="187"/>
                    </a:lnTo>
                    <a:lnTo>
                      <a:pt x="805" y="166"/>
                    </a:lnTo>
                    <a:lnTo>
                      <a:pt x="792" y="148"/>
                    </a:lnTo>
                    <a:lnTo>
                      <a:pt x="783" y="131"/>
                    </a:lnTo>
                    <a:lnTo>
                      <a:pt x="779" y="113"/>
                    </a:lnTo>
                    <a:lnTo>
                      <a:pt x="783" y="100"/>
                    </a:lnTo>
                    <a:lnTo>
                      <a:pt x="788" y="87"/>
                    </a:lnTo>
                    <a:lnTo>
                      <a:pt x="809" y="70"/>
                    </a:lnTo>
                    <a:lnTo>
                      <a:pt x="818" y="61"/>
                    </a:lnTo>
                    <a:lnTo>
                      <a:pt x="818" y="52"/>
                    </a:lnTo>
                    <a:lnTo>
                      <a:pt x="814" y="39"/>
                    </a:lnTo>
                    <a:lnTo>
                      <a:pt x="801" y="22"/>
                    </a:lnTo>
                    <a:lnTo>
                      <a:pt x="788" y="13"/>
                    </a:lnTo>
                    <a:lnTo>
                      <a:pt x="766" y="4"/>
                    </a:lnTo>
                    <a:lnTo>
                      <a:pt x="740" y="0"/>
                    </a:lnTo>
                    <a:lnTo>
                      <a:pt x="701" y="4"/>
                    </a:lnTo>
                    <a:lnTo>
                      <a:pt x="657" y="18"/>
                    </a:lnTo>
                    <a:lnTo>
                      <a:pt x="600" y="44"/>
                    </a:lnTo>
                    <a:lnTo>
                      <a:pt x="513" y="48"/>
                    </a:lnTo>
                    <a:lnTo>
                      <a:pt x="500" y="52"/>
                    </a:lnTo>
                    <a:lnTo>
                      <a:pt x="470" y="65"/>
                    </a:lnTo>
                    <a:lnTo>
                      <a:pt x="452" y="74"/>
                    </a:lnTo>
                    <a:lnTo>
                      <a:pt x="431" y="92"/>
                    </a:lnTo>
                    <a:lnTo>
                      <a:pt x="413" y="109"/>
                    </a:lnTo>
                    <a:lnTo>
                      <a:pt x="396" y="131"/>
                    </a:lnTo>
                    <a:lnTo>
                      <a:pt x="365" y="126"/>
                    </a:lnTo>
                    <a:lnTo>
                      <a:pt x="357" y="122"/>
                    </a:lnTo>
                    <a:lnTo>
                      <a:pt x="339" y="118"/>
                    </a:lnTo>
                    <a:lnTo>
                      <a:pt x="326" y="118"/>
                    </a:lnTo>
                    <a:lnTo>
                      <a:pt x="313" y="122"/>
                    </a:lnTo>
                    <a:lnTo>
                      <a:pt x="304" y="131"/>
                    </a:lnTo>
                    <a:lnTo>
                      <a:pt x="296" y="144"/>
                    </a:lnTo>
                    <a:lnTo>
                      <a:pt x="287" y="139"/>
                    </a:lnTo>
                    <a:lnTo>
                      <a:pt x="261" y="139"/>
                    </a:lnTo>
                    <a:lnTo>
                      <a:pt x="226" y="148"/>
                    </a:lnTo>
                    <a:lnTo>
                      <a:pt x="200" y="157"/>
                    </a:lnTo>
                    <a:lnTo>
                      <a:pt x="178" y="170"/>
                    </a:lnTo>
                    <a:lnTo>
                      <a:pt x="152" y="179"/>
                    </a:lnTo>
                    <a:lnTo>
                      <a:pt x="126" y="179"/>
                    </a:lnTo>
                    <a:lnTo>
                      <a:pt x="100" y="174"/>
                    </a:lnTo>
                    <a:lnTo>
                      <a:pt x="100" y="179"/>
                    </a:lnTo>
                    <a:lnTo>
                      <a:pt x="100" y="187"/>
                    </a:lnTo>
                    <a:lnTo>
                      <a:pt x="104" y="200"/>
                    </a:lnTo>
                    <a:lnTo>
                      <a:pt x="100" y="218"/>
                    </a:lnTo>
                    <a:lnTo>
                      <a:pt x="95" y="235"/>
                    </a:lnTo>
                    <a:lnTo>
                      <a:pt x="87" y="253"/>
                    </a:lnTo>
                    <a:lnTo>
                      <a:pt x="69" y="266"/>
                    </a:lnTo>
                    <a:lnTo>
                      <a:pt x="43" y="279"/>
                    </a:lnTo>
                    <a:lnTo>
                      <a:pt x="21" y="292"/>
                    </a:lnTo>
                    <a:lnTo>
                      <a:pt x="4" y="309"/>
                    </a:lnTo>
                    <a:lnTo>
                      <a:pt x="0" y="327"/>
                    </a:lnTo>
                    <a:lnTo>
                      <a:pt x="4" y="348"/>
                    </a:lnTo>
                    <a:lnTo>
                      <a:pt x="8" y="366"/>
                    </a:lnTo>
                    <a:lnTo>
                      <a:pt x="21" y="383"/>
                    </a:lnTo>
                    <a:lnTo>
                      <a:pt x="35" y="401"/>
                    </a:lnTo>
                    <a:lnTo>
                      <a:pt x="48" y="409"/>
                    </a:lnTo>
                    <a:lnTo>
                      <a:pt x="74" y="418"/>
                    </a:lnTo>
                    <a:lnTo>
                      <a:pt x="87" y="422"/>
                    </a:lnTo>
                    <a:lnTo>
                      <a:pt x="100" y="418"/>
                    </a:lnTo>
                    <a:lnTo>
                      <a:pt x="109" y="414"/>
                    </a:lnTo>
                    <a:lnTo>
                      <a:pt x="117" y="409"/>
                    </a:lnTo>
                    <a:lnTo>
                      <a:pt x="126" y="396"/>
                    </a:lnTo>
                    <a:lnTo>
                      <a:pt x="130" y="383"/>
                    </a:lnTo>
                    <a:lnTo>
                      <a:pt x="148" y="374"/>
                    </a:lnTo>
                    <a:lnTo>
                      <a:pt x="178" y="361"/>
                    </a:lnTo>
                    <a:lnTo>
                      <a:pt x="196" y="361"/>
                    </a:lnTo>
                    <a:lnTo>
                      <a:pt x="204" y="361"/>
                    </a:lnTo>
                    <a:lnTo>
                      <a:pt x="209" y="366"/>
                    </a:lnTo>
                    <a:lnTo>
                      <a:pt x="209" y="370"/>
                    </a:lnTo>
                    <a:lnTo>
                      <a:pt x="204" y="388"/>
                    </a:lnTo>
                    <a:lnTo>
                      <a:pt x="191" y="409"/>
                    </a:lnTo>
                    <a:lnTo>
                      <a:pt x="178" y="427"/>
                    </a:lnTo>
                    <a:lnTo>
                      <a:pt x="152" y="448"/>
                    </a:lnTo>
                    <a:lnTo>
                      <a:pt x="130" y="457"/>
                    </a:lnTo>
                    <a:lnTo>
                      <a:pt x="122" y="462"/>
                    </a:lnTo>
                    <a:lnTo>
                      <a:pt x="113" y="462"/>
                    </a:lnTo>
                    <a:lnTo>
                      <a:pt x="95" y="466"/>
                    </a:lnTo>
                    <a:lnTo>
                      <a:pt x="87" y="470"/>
                    </a:lnTo>
                    <a:lnTo>
                      <a:pt x="78" y="479"/>
                    </a:lnTo>
                    <a:lnTo>
                      <a:pt x="69" y="496"/>
                    </a:lnTo>
                    <a:lnTo>
                      <a:pt x="65" y="514"/>
                    </a:lnTo>
                    <a:lnTo>
                      <a:pt x="61" y="570"/>
                    </a:lnTo>
                    <a:lnTo>
                      <a:pt x="61" y="601"/>
                    </a:lnTo>
                    <a:lnTo>
                      <a:pt x="65" y="636"/>
                    </a:lnTo>
                    <a:lnTo>
                      <a:pt x="69" y="666"/>
                    </a:lnTo>
                    <a:lnTo>
                      <a:pt x="82" y="692"/>
                    </a:lnTo>
                    <a:lnTo>
                      <a:pt x="100" y="714"/>
                    </a:lnTo>
                    <a:lnTo>
                      <a:pt x="113" y="723"/>
                    </a:lnTo>
                    <a:lnTo>
                      <a:pt x="126" y="727"/>
                    </a:lnTo>
                    <a:lnTo>
                      <a:pt x="169" y="744"/>
                    </a:lnTo>
                    <a:lnTo>
                      <a:pt x="183" y="749"/>
                    </a:lnTo>
                    <a:lnTo>
                      <a:pt x="187" y="753"/>
                    </a:lnTo>
                    <a:lnTo>
                      <a:pt x="196" y="771"/>
                    </a:lnTo>
                    <a:lnTo>
                      <a:pt x="204" y="797"/>
                    </a:lnTo>
                    <a:lnTo>
                      <a:pt x="222" y="810"/>
                    </a:lnTo>
                    <a:lnTo>
                      <a:pt x="235" y="810"/>
                    </a:lnTo>
                    <a:lnTo>
                      <a:pt x="243" y="810"/>
                    </a:lnTo>
                    <a:lnTo>
                      <a:pt x="257" y="814"/>
                    </a:lnTo>
                    <a:lnTo>
                      <a:pt x="270" y="823"/>
                    </a:lnTo>
                    <a:lnTo>
                      <a:pt x="274" y="836"/>
                    </a:lnTo>
                    <a:lnTo>
                      <a:pt x="270" y="858"/>
                    </a:lnTo>
                    <a:lnTo>
                      <a:pt x="257" y="884"/>
                    </a:lnTo>
                    <a:lnTo>
                      <a:pt x="248" y="892"/>
                    </a:lnTo>
                    <a:lnTo>
                      <a:pt x="235" y="905"/>
                    </a:lnTo>
                    <a:lnTo>
                      <a:pt x="235" y="910"/>
                    </a:lnTo>
                    <a:lnTo>
                      <a:pt x="239" y="914"/>
                    </a:lnTo>
                    <a:lnTo>
                      <a:pt x="252" y="919"/>
                    </a:lnTo>
                    <a:lnTo>
                      <a:pt x="270" y="923"/>
                    </a:lnTo>
                    <a:lnTo>
                      <a:pt x="300" y="945"/>
                    </a:lnTo>
                    <a:lnTo>
                      <a:pt x="322" y="966"/>
                    </a:lnTo>
                    <a:lnTo>
                      <a:pt x="331" y="984"/>
                    </a:lnTo>
                    <a:lnTo>
                      <a:pt x="339" y="997"/>
                    </a:lnTo>
                    <a:lnTo>
                      <a:pt x="352" y="1040"/>
                    </a:lnTo>
                    <a:lnTo>
                      <a:pt x="357" y="1049"/>
                    </a:lnTo>
                    <a:lnTo>
                      <a:pt x="361" y="1058"/>
                    </a:lnTo>
                    <a:lnTo>
                      <a:pt x="374" y="1071"/>
                    </a:lnTo>
                    <a:lnTo>
                      <a:pt x="383" y="1075"/>
                    </a:lnTo>
                    <a:lnTo>
                      <a:pt x="391" y="1071"/>
                    </a:lnTo>
                    <a:lnTo>
                      <a:pt x="396" y="1058"/>
                    </a:lnTo>
                    <a:lnTo>
                      <a:pt x="400" y="1036"/>
                    </a:lnTo>
                    <a:lnTo>
                      <a:pt x="413" y="1014"/>
                    </a:lnTo>
                    <a:lnTo>
                      <a:pt x="422" y="997"/>
                    </a:lnTo>
                    <a:lnTo>
                      <a:pt x="426" y="958"/>
                    </a:lnTo>
                    <a:lnTo>
                      <a:pt x="509" y="949"/>
                    </a:lnTo>
                    <a:lnTo>
                      <a:pt x="518" y="945"/>
                    </a:lnTo>
                    <a:lnTo>
                      <a:pt x="535" y="932"/>
                    </a:lnTo>
                    <a:lnTo>
                      <a:pt x="548" y="927"/>
                    </a:lnTo>
                    <a:lnTo>
                      <a:pt x="566" y="927"/>
                    </a:lnTo>
                    <a:lnTo>
                      <a:pt x="583" y="932"/>
                    </a:lnTo>
                    <a:lnTo>
                      <a:pt x="605" y="936"/>
                    </a:lnTo>
                    <a:lnTo>
                      <a:pt x="631" y="932"/>
                    </a:lnTo>
                    <a:lnTo>
                      <a:pt x="648" y="927"/>
                    </a:lnTo>
                    <a:lnTo>
                      <a:pt x="661" y="932"/>
                    </a:lnTo>
                    <a:lnTo>
                      <a:pt x="679" y="953"/>
                    </a:lnTo>
                    <a:lnTo>
                      <a:pt x="744" y="988"/>
                    </a:lnTo>
                    <a:lnTo>
                      <a:pt x="748" y="993"/>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4" name="Freeform 30"/>
              <p:cNvSpPr/>
              <p:nvPr/>
            </p:nvSpPr>
            <p:spPr bwMode="auto">
              <a:xfrm>
                <a:off x="4709" y="1504"/>
                <a:ext cx="605" cy="596"/>
              </a:xfrm>
              <a:custGeom>
                <a:avLst/>
                <a:gdLst>
                  <a:gd name="T0" fmla="*/ 426 w 605"/>
                  <a:gd name="T1" fmla="*/ 344 h 596"/>
                  <a:gd name="T2" fmla="*/ 383 w 605"/>
                  <a:gd name="T3" fmla="*/ 231 h 596"/>
                  <a:gd name="T4" fmla="*/ 361 w 605"/>
                  <a:gd name="T5" fmla="*/ 187 h 596"/>
                  <a:gd name="T6" fmla="*/ 357 w 605"/>
                  <a:gd name="T7" fmla="*/ 178 h 596"/>
                  <a:gd name="T8" fmla="*/ 379 w 605"/>
                  <a:gd name="T9" fmla="*/ 96 h 596"/>
                  <a:gd name="T10" fmla="*/ 383 w 605"/>
                  <a:gd name="T11" fmla="*/ 65 h 596"/>
                  <a:gd name="T12" fmla="*/ 383 w 605"/>
                  <a:gd name="T13" fmla="*/ 52 h 596"/>
                  <a:gd name="T14" fmla="*/ 379 w 605"/>
                  <a:gd name="T15" fmla="*/ 43 h 596"/>
                  <a:gd name="T16" fmla="*/ 357 w 605"/>
                  <a:gd name="T17" fmla="*/ 22 h 596"/>
                  <a:gd name="T18" fmla="*/ 352 w 605"/>
                  <a:gd name="T19" fmla="*/ 13 h 596"/>
                  <a:gd name="T20" fmla="*/ 344 w 605"/>
                  <a:gd name="T21" fmla="*/ 0 h 596"/>
                  <a:gd name="T22" fmla="*/ 339 w 605"/>
                  <a:gd name="T23" fmla="*/ 9 h 596"/>
                  <a:gd name="T24" fmla="*/ 305 w 605"/>
                  <a:gd name="T25" fmla="*/ 52 h 596"/>
                  <a:gd name="T26" fmla="*/ 274 w 605"/>
                  <a:gd name="T27" fmla="*/ 65 h 596"/>
                  <a:gd name="T28" fmla="*/ 257 w 605"/>
                  <a:gd name="T29" fmla="*/ 91 h 596"/>
                  <a:gd name="T30" fmla="*/ 191 w 605"/>
                  <a:gd name="T31" fmla="*/ 178 h 596"/>
                  <a:gd name="T32" fmla="*/ 135 w 605"/>
                  <a:gd name="T33" fmla="*/ 235 h 596"/>
                  <a:gd name="T34" fmla="*/ 104 w 605"/>
                  <a:gd name="T35" fmla="*/ 257 h 596"/>
                  <a:gd name="T36" fmla="*/ 91 w 605"/>
                  <a:gd name="T37" fmla="*/ 274 h 596"/>
                  <a:gd name="T38" fmla="*/ 83 w 605"/>
                  <a:gd name="T39" fmla="*/ 331 h 596"/>
                  <a:gd name="T40" fmla="*/ 56 w 605"/>
                  <a:gd name="T41" fmla="*/ 326 h 596"/>
                  <a:gd name="T42" fmla="*/ 0 w 605"/>
                  <a:gd name="T43" fmla="*/ 331 h 596"/>
                  <a:gd name="T44" fmla="*/ 48 w 605"/>
                  <a:gd name="T45" fmla="*/ 379 h 596"/>
                  <a:gd name="T46" fmla="*/ 56 w 605"/>
                  <a:gd name="T47" fmla="*/ 387 h 596"/>
                  <a:gd name="T48" fmla="*/ 100 w 605"/>
                  <a:gd name="T49" fmla="*/ 418 h 596"/>
                  <a:gd name="T50" fmla="*/ 122 w 605"/>
                  <a:gd name="T51" fmla="*/ 457 h 596"/>
                  <a:gd name="T52" fmla="*/ 126 w 605"/>
                  <a:gd name="T53" fmla="*/ 483 h 596"/>
                  <a:gd name="T54" fmla="*/ 135 w 605"/>
                  <a:gd name="T55" fmla="*/ 513 h 596"/>
                  <a:gd name="T56" fmla="*/ 157 w 605"/>
                  <a:gd name="T57" fmla="*/ 540 h 596"/>
                  <a:gd name="T58" fmla="*/ 200 w 605"/>
                  <a:gd name="T59" fmla="*/ 561 h 596"/>
                  <a:gd name="T60" fmla="*/ 204 w 605"/>
                  <a:gd name="T61" fmla="*/ 557 h 596"/>
                  <a:gd name="T62" fmla="*/ 213 w 605"/>
                  <a:gd name="T63" fmla="*/ 531 h 596"/>
                  <a:gd name="T64" fmla="*/ 217 w 605"/>
                  <a:gd name="T65" fmla="*/ 492 h 596"/>
                  <a:gd name="T66" fmla="*/ 313 w 605"/>
                  <a:gd name="T67" fmla="*/ 409 h 596"/>
                  <a:gd name="T68" fmla="*/ 352 w 605"/>
                  <a:gd name="T69" fmla="*/ 522 h 596"/>
                  <a:gd name="T70" fmla="*/ 352 w 605"/>
                  <a:gd name="T71" fmla="*/ 531 h 596"/>
                  <a:gd name="T72" fmla="*/ 352 w 605"/>
                  <a:gd name="T73" fmla="*/ 526 h 596"/>
                  <a:gd name="T74" fmla="*/ 361 w 605"/>
                  <a:gd name="T75" fmla="*/ 522 h 596"/>
                  <a:gd name="T76" fmla="*/ 383 w 605"/>
                  <a:gd name="T77" fmla="*/ 526 h 596"/>
                  <a:gd name="T78" fmla="*/ 413 w 605"/>
                  <a:gd name="T79" fmla="*/ 531 h 596"/>
                  <a:gd name="T80" fmla="*/ 409 w 605"/>
                  <a:gd name="T81" fmla="*/ 540 h 596"/>
                  <a:gd name="T82" fmla="*/ 400 w 605"/>
                  <a:gd name="T83" fmla="*/ 557 h 596"/>
                  <a:gd name="T84" fmla="*/ 365 w 605"/>
                  <a:gd name="T85" fmla="*/ 583 h 596"/>
                  <a:gd name="T86" fmla="*/ 387 w 605"/>
                  <a:gd name="T87" fmla="*/ 596 h 596"/>
                  <a:gd name="T88" fmla="*/ 431 w 605"/>
                  <a:gd name="T89" fmla="*/ 596 h 596"/>
                  <a:gd name="T90" fmla="*/ 466 w 605"/>
                  <a:gd name="T91" fmla="*/ 596 h 596"/>
                  <a:gd name="T92" fmla="*/ 500 w 605"/>
                  <a:gd name="T93" fmla="*/ 557 h 596"/>
                  <a:gd name="T94" fmla="*/ 531 w 605"/>
                  <a:gd name="T95" fmla="*/ 479 h 5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5" h="596">
                    <a:moveTo>
                      <a:pt x="531" y="479"/>
                    </a:moveTo>
                    <a:lnTo>
                      <a:pt x="426" y="344"/>
                    </a:lnTo>
                    <a:lnTo>
                      <a:pt x="383" y="231"/>
                    </a:lnTo>
                    <a:lnTo>
                      <a:pt x="370" y="204"/>
                    </a:lnTo>
                    <a:lnTo>
                      <a:pt x="361" y="187"/>
                    </a:lnTo>
                    <a:lnTo>
                      <a:pt x="357" y="178"/>
                    </a:lnTo>
                    <a:lnTo>
                      <a:pt x="361" y="135"/>
                    </a:lnTo>
                    <a:lnTo>
                      <a:pt x="379" y="96"/>
                    </a:lnTo>
                    <a:lnTo>
                      <a:pt x="383" y="65"/>
                    </a:lnTo>
                    <a:lnTo>
                      <a:pt x="383" y="61"/>
                    </a:lnTo>
                    <a:lnTo>
                      <a:pt x="383" y="52"/>
                    </a:lnTo>
                    <a:lnTo>
                      <a:pt x="379" y="43"/>
                    </a:lnTo>
                    <a:lnTo>
                      <a:pt x="365" y="30"/>
                    </a:lnTo>
                    <a:lnTo>
                      <a:pt x="357" y="22"/>
                    </a:lnTo>
                    <a:lnTo>
                      <a:pt x="352" y="13"/>
                    </a:lnTo>
                    <a:lnTo>
                      <a:pt x="348" y="0"/>
                    </a:lnTo>
                    <a:lnTo>
                      <a:pt x="344" y="0"/>
                    </a:lnTo>
                    <a:lnTo>
                      <a:pt x="339" y="9"/>
                    </a:lnTo>
                    <a:lnTo>
                      <a:pt x="326" y="30"/>
                    </a:lnTo>
                    <a:lnTo>
                      <a:pt x="305" y="52"/>
                    </a:lnTo>
                    <a:lnTo>
                      <a:pt x="287" y="61"/>
                    </a:lnTo>
                    <a:lnTo>
                      <a:pt x="274" y="65"/>
                    </a:lnTo>
                    <a:lnTo>
                      <a:pt x="257" y="91"/>
                    </a:lnTo>
                    <a:lnTo>
                      <a:pt x="217" y="148"/>
                    </a:lnTo>
                    <a:lnTo>
                      <a:pt x="191" y="178"/>
                    </a:lnTo>
                    <a:lnTo>
                      <a:pt x="165" y="209"/>
                    </a:lnTo>
                    <a:lnTo>
                      <a:pt x="135" y="235"/>
                    </a:lnTo>
                    <a:lnTo>
                      <a:pt x="104" y="257"/>
                    </a:lnTo>
                    <a:lnTo>
                      <a:pt x="100" y="257"/>
                    </a:lnTo>
                    <a:lnTo>
                      <a:pt x="91" y="274"/>
                    </a:lnTo>
                    <a:lnTo>
                      <a:pt x="83" y="296"/>
                    </a:lnTo>
                    <a:lnTo>
                      <a:pt x="83" y="331"/>
                    </a:lnTo>
                    <a:lnTo>
                      <a:pt x="56" y="326"/>
                    </a:lnTo>
                    <a:lnTo>
                      <a:pt x="30" y="326"/>
                    </a:lnTo>
                    <a:lnTo>
                      <a:pt x="0" y="331"/>
                    </a:lnTo>
                    <a:lnTo>
                      <a:pt x="48" y="379"/>
                    </a:lnTo>
                    <a:lnTo>
                      <a:pt x="56" y="387"/>
                    </a:lnTo>
                    <a:lnTo>
                      <a:pt x="83" y="400"/>
                    </a:lnTo>
                    <a:lnTo>
                      <a:pt x="100" y="418"/>
                    </a:lnTo>
                    <a:lnTo>
                      <a:pt x="109" y="435"/>
                    </a:lnTo>
                    <a:lnTo>
                      <a:pt x="122" y="457"/>
                    </a:lnTo>
                    <a:lnTo>
                      <a:pt x="126" y="483"/>
                    </a:lnTo>
                    <a:lnTo>
                      <a:pt x="126" y="492"/>
                    </a:lnTo>
                    <a:lnTo>
                      <a:pt x="135" y="513"/>
                    </a:lnTo>
                    <a:lnTo>
                      <a:pt x="143" y="526"/>
                    </a:lnTo>
                    <a:lnTo>
                      <a:pt x="157" y="540"/>
                    </a:lnTo>
                    <a:lnTo>
                      <a:pt x="174" y="553"/>
                    </a:lnTo>
                    <a:lnTo>
                      <a:pt x="200" y="561"/>
                    </a:lnTo>
                    <a:lnTo>
                      <a:pt x="204" y="557"/>
                    </a:lnTo>
                    <a:lnTo>
                      <a:pt x="209" y="544"/>
                    </a:lnTo>
                    <a:lnTo>
                      <a:pt x="213" y="531"/>
                    </a:lnTo>
                    <a:lnTo>
                      <a:pt x="217" y="513"/>
                    </a:lnTo>
                    <a:lnTo>
                      <a:pt x="217" y="492"/>
                    </a:lnTo>
                    <a:lnTo>
                      <a:pt x="222" y="474"/>
                    </a:lnTo>
                    <a:lnTo>
                      <a:pt x="313" y="409"/>
                    </a:lnTo>
                    <a:lnTo>
                      <a:pt x="357" y="439"/>
                    </a:lnTo>
                    <a:lnTo>
                      <a:pt x="352" y="522"/>
                    </a:lnTo>
                    <a:lnTo>
                      <a:pt x="348" y="540"/>
                    </a:lnTo>
                    <a:lnTo>
                      <a:pt x="352" y="531"/>
                    </a:lnTo>
                    <a:lnTo>
                      <a:pt x="352" y="526"/>
                    </a:lnTo>
                    <a:lnTo>
                      <a:pt x="357" y="522"/>
                    </a:lnTo>
                    <a:lnTo>
                      <a:pt x="361" y="522"/>
                    </a:lnTo>
                    <a:lnTo>
                      <a:pt x="383" y="526"/>
                    </a:lnTo>
                    <a:lnTo>
                      <a:pt x="396" y="526"/>
                    </a:lnTo>
                    <a:lnTo>
                      <a:pt x="413" y="531"/>
                    </a:lnTo>
                    <a:lnTo>
                      <a:pt x="409" y="540"/>
                    </a:lnTo>
                    <a:lnTo>
                      <a:pt x="405" y="548"/>
                    </a:lnTo>
                    <a:lnTo>
                      <a:pt x="400" y="557"/>
                    </a:lnTo>
                    <a:lnTo>
                      <a:pt x="365" y="583"/>
                    </a:lnTo>
                    <a:lnTo>
                      <a:pt x="387" y="596"/>
                    </a:lnTo>
                    <a:lnTo>
                      <a:pt x="400" y="592"/>
                    </a:lnTo>
                    <a:lnTo>
                      <a:pt x="431" y="596"/>
                    </a:lnTo>
                    <a:lnTo>
                      <a:pt x="466" y="596"/>
                    </a:lnTo>
                    <a:lnTo>
                      <a:pt x="496" y="587"/>
                    </a:lnTo>
                    <a:lnTo>
                      <a:pt x="500" y="557"/>
                    </a:lnTo>
                    <a:lnTo>
                      <a:pt x="605" y="570"/>
                    </a:lnTo>
                    <a:lnTo>
                      <a:pt x="531" y="479"/>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5" name="Freeform 31"/>
              <p:cNvSpPr>
                <a:spLocks noEditPoints="1"/>
              </p:cNvSpPr>
              <p:nvPr/>
            </p:nvSpPr>
            <p:spPr bwMode="auto">
              <a:xfrm>
                <a:off x="4239" y="1835"/>
                <a:ext cx="835" cy="605"/>
              </a:xfrm>
              <a:custGeom>
                <a:avLst/>
                <a:gdLst>
                  <a:gd name="T0" fmla="*/ 692 w 835"/>
                  <a:gd name="T1" fmla="*/ 165 h 605"/>
                  <a:gd name="T2" fmla="*/ 687 w 835"/>
                  <a:gd name="T3" fmla="*/ 209 h 605"/>
                  <a:gd name="T4" fmla="*/ 670 w 835"/>
                  <a:gd name="T5" fmla="*/ 230 h 605"/>
                  <a:gd name="T6" fmla="*/ 627 w 835"/>
                  <a:gd name="T7" fmla="*/ 213 h 605"/>
                  <a:gd name="T8" fmla="*/ 600 w 835"/>
                  <a:gd name="T9" fmla="*/ 161 h 605"/>
                  <a:gd name="T10" fmla="*/ 592 w 835"/>
                  <a:gd name="T11" fmla="*/ 126 h 605"/>
                  <a:gd name="T12" fmla="*/ 557 w 835"/>
                  <a:gd name="T13" fmla="*/ 74 h 605"/>
                  <a:gd name="T14" fmla="*/ 474 w 835"/>
                  <a:gd name="T15" fmla="*/ 0 h 605"/>
                  <a:gd name="T16" fmla="*/ 444 w 835"/>
                  <a:gd name="T17" fmla="*/ 8 h 605"/>
                  <a:gd name="T18" fmla="*/ 361 w 835"/>
                  <a:gd name="T19" fmla="*/ 82 h 605"/>
                  <a:gd name="T20" fmla="*/ 257 w 835"/>
                  <a:gd name="T21" fmla="*/ 100 h 605"/>
                  <a:gd name="T22" fmla="*/ 183 w 835"/>
                  <a:gd name="T23" fmla="*/ 100 h 605"/>
                  <a:gd name="T24" fmla="*/ 126 w 835"/>
                  <a:gd name="T25" fmla="*/ 113 h 605"/>
                  <a:gd name="T26" fmla="*/ 91 w 835"/>
                  <a:gd name="T27" fmla="*/ 148 h 605"/>
                  <a:gd name="T28" fmla="*/ 87 w 835"/>
                  <a:gd name="T29" fmla="*/ 174 h 605"/>
                  <a:gd name="T30" fmla="*/ 65 w 835"/>
                  <a:gd name="T31" fmla="*/ 191 h 605"/>
                  <a:gd name="T32" fmla="*/ 17 w 835"/>
                  <a:gd name="T33" fmla="*/ 195 h 605"/>
                  <a:gd name="T34" fmla="*/ 0 w 835"/>
                  <a:gd name="T35" fmla="*/ 204 h 605"/>
                  <a:gd name="T36" fmla="*/ 35 w 835"/>
                  <a:gd name="T37" fmla="*/ 269 h 605"/>
                  <a:gd name="T38" fmla="*/ 87 w 835"/>
                  <a:gd name="T39" fmla="*/ 296 h 605"/>
                  <a:gd name="T40" fmla="*/ 104 w 835"/>
                  <a:gd name="T41" fmla="*/ 296 h 605"/>
                  <a:gd name="T42" fmla="*/ 113 w 835"/>
                  <a:gd name="T43" fmla="*/ 313 h 605"/>
                  <a:gd name="T44" fmla="*/ 109 w 835"/>
                  <a:gd name="T45" fmla="*/ 348 h 605"/>
                  <a:gd name="T46" fmla="*/ 113 w 835"/>
                  <a:gd name="T47" fmla="*/ 365 h 605"/>
                  <a:gd name="T48" fmla="*/ 95 w 835"/>
                  <a:gd name="T49" fmla="*/ 374 h 605"/>
                  <a:gd name="T50" fmla="*/ 78 w 835"/>
                  <a:gd name="T51" fmla="*/ 391 h 605"/>
                  <a:gd name="T52" fmla="*/ 87 w 835"/>
                  <a:gd name="T53" fmla="*/ 417 h 605"/>
                  <a:gd name="T54" fmla="*/ 143 w 835"/>
                  <a:gd name="T55" fmla="*/ 444 h 605"/>
                  <a:gd name="T56" fmla="*/ 169 w 835"/>
                  <a:gd name="T57" fmla="*/ 457 h 605"/>
                  <a:gd name="T58" fmla="*/ 187 w 835"/>
                  <a:gd name="T59" fmla="*/ 518 h 605"/>
                  <a:gd name="T60" fmla="*/ 204 w 835"/>
                  <a:gd name="T61" fmla="*/ 570 h 605"/>
                  <a:gd name="T62" fmla="*/ 257 w 835"/>
                  <a:gd name="T63" fmla="*/ 587 h 605"/>
                  <a:gd name="T64" fmla="*/ 387 w 835"/>
                  <a:gd name="T65" fmla="*/ 579 h 605"/>
                  <a:gd name="T66" fmla="*/ 418 w 835"/>
                  <a:gd name="T67" fmla="*/ 583 h 605"/>
                  <a:gd name="T68" fmla="*/ 544 w 835"/>
                  <a:gd name="T69" fmla="*/ 600 h 605"/>
                  <a:gd name="T70" fmla="*/ 596 w 835"/>
                  <a:gd name="T71" fmla="*/ 548 h 605"/>
                  <a:gd name="T72" fmla="*/ 605 w 835"/>
                  <a:gd name="T73" fmla="*/ 531 h 605"/>
                  <a:gd name="T74" fmla="*/ 600 w 835"/>
                  <a:gd name="T75" fmla="*/ 483 h 605"/>
                  <a:gd name="T76" fmla="*/ 605 w 835"/>
                  <a:gd name="T77" fmla="*/ 448 h 605"/>
                  <a:gd name="T78" fmla="*/ 618 w 835"/>
                  <a:gd name="T79" fmla="*/ 422 h 605"/>
                  <a:gd name="T80" fmla="*/ 600 w 835"/>
                  <a:gd name="T81" fmla="*/ 396 h 605"/>
                  <a:gd name="T82" fmla="*/ 674 w 835"/>
                  <a:gd name="T83" fmla="*/ 404 h 605"/>
                  <a:gd name="T84" fmla="*/ 709 w 835"/>
                  <a:gd name="T85" fmla="*/ 322 h 605"/>
                  <a:gd name="T86" fmla="*/ 683 w 835"/>
                  <a:gd name="T87" fmla="*/ 296 h 605"/>
                  <a:gd name="T88" fmla="*/ 709 w 835"/>
                  <a:gd name="T89" fmla="*/ 304 h 605"/>
                  <a:gd name="T90" fmla="*/ 761 w 835"/>
                  <a:gd name="T91" fmla="*/ 274 h 605"/>
                  <a:gd name="T92" fmla="*/ 822 w 835"/>
                  <a:gd name="T93" fmla="*/ 200 h 605"/>
                  <a:gd name="T94" fmla="*/ 827 w 835"/>
                  <a:gd name="T95" fmla="*/ 191 h 605"/>
                  <a:gd name="T96" fmla="*/ 670 w 835"/>
                  <a:gd name="T97" fmla="*/ 291 h 605"/>
                  <a:gd name="T98" fmla="*/ 609 w 835"/>
                  <a:gd name="T99" fmla="*/ 269 h 605"/>
                  <a:gd name="T100" fmla="*/ 657 w 835"/>
                  <a:gd name="T101" fmla="*/ 278 h 605"/>
                  <a:gd name="T102" fmla="*/ 670 w 835"/>
                  <a:gd name="T103" fmla="*/ 291 h 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5" h="605">
                    <a:moveTo>
                      <a:pt x="788" y="82"/>
                    </a:moveTo>
                    <a:lnTo>
                      <a:pt x="696" y="143"/>
                    </a:lnTo>
                    <a:lnTo>
                      <a:pt x="692" y="165"/>
                    </a:lnTo>
                    <a:lnTo>
                      <a:pt x="692" y="191"/>
                    </a:lnTo>
                    <a:lnTo>
                      <a:pt x="687" y="209"/>
                    </a:lnTo>
                    <a:lnTo>
                      <a:pt x="683" y="222"/>
                    </a:lnTo>
                    <a:lnTo>
                      <a:pt x="674" y="230"/>
                    </a:lnTo>
                    <a:lnTo>
                      <a:pt x="670" y="230"/>
                    </a:lnTo>
                    <a:lnTo>
                      <a:pt x="648" y="222"/>
                    </a:lnTo>
                    <a:lnTo>
                      <a:pt x="627" y="213"/>
                    </a:lnTo>
                    <a:lnTo>
                      <a:pt x="613" y="200"/>
                    </a:lnTo>
                    <a:lnTo>
                      <a:pt x="605" y="187"/>
                    </a:lnTo>
                    <a:lnTo>
                      <a:pt x="600" y="161"/>
                    </a:lnTo>
                    <a:lnTo>
                      <a:pt x="596" y="152"/>
                    </a:lnTo>
                    <a:lnTo>
                      <a:pt x="592" y="126"/>
                    </a:lnTo>
                    <a:lnTo>
                      <a:pt x="583" y="104"/>
                    </a:lnTo>
                    <a:lnTo>
                      <a:pt x="570" y="87"/>
                    </a:lnTo>
                    <a:lnTo>
                      <a:pt x="557" y="74"/>
                    </a:lnTo>
                    <a:lnTo>
                      <a:pt x="531" y="56"/>
                    </a:lnTo>
                    <a:lnTo>
                      <a:pt x="518" y="52"/>
                    </a:lnTo>
                    <a:lnTo>
                      <a:pt x="474" y="0"/>
                    </a:lnTo>
                    <a:lnTo>
                      <a:pt x="470" y="0"/>
                    </a:lnTo>
                    <a:lnTo>
                      <a:pt x="444" y="8"/>
                    </a:lnTo>
                    <a:lnTo>
                      <a:pt x="413" y="26"/>
                    </a:lnTo>
                    <a:lnTo>
                      <a:pt x="383" y="48"/>
                    </a:lnTo>
                    <a:lnTo>
                      <a:pt x="361" y="82"/>
                    </a:lnTo>
                    <a:lnTo>
                      <a:pt x="331" y="108"/>
                    </a:lnTo>
                    <a:lnTo>
                      <a:pt x="257" y="100"/>
                    </a:lnTo>
                    <a:lnTo>
                      <a:pt x="222" y="100"/>
                    </a:lnTo>
                    <a:lnTo>
                      <a:pt x="183" y="100"/>
                    </a:lnTo>
                    <a:lnTo>
                      <a:pt x="135" y="108"/>
                    </a:lnTo>
                    <a:lnTo>
                      <a:pt x="126" y="113"/>
                    </a:lnTo>
                    <a:lnTo>
                      <a:pt x="109" y="122"/>
                    </a:lnTo>
                    <a:lnTo>
                      <a:pt x="95" y="139"/>
                    </a:lnTo>
                    <a:lnTo>
                      <a:pt x="91" y="148"/>
                    </a:lnTo>
                    <a:lnTo>
                      <a:pt x="91" y="161"/>
                    </a:lnTo>
                    <a:lnTo>
                      <a:pt x="87" y="174"/>
                    </a:lnTo>
                    <a:lnTo>
                      <a:pt x="82" y="182"/>
                    </a:lnTo>
                    <a:lnTo>
                      <a:pt x="74" y="187"/>
                    </a:lnTo>
                    <a:lnTo>
                      <a:pt x="65" y="191"/>
                    </a:lnTo>
                    <a:lnTo>
                      <a:pt x="39" y="195"/>
                    </a:lnTo>
                    <a:lnTo>
                      <a:pt x="17" y="195"/>
                    </a:lnTo>
                    <a:lnTo>
                      <a:pt x="4" y="204"/>
                    </a:lnTo>
                    <a:lnTo>
                      <a:pt x="0" y="204"/>
                    </a:lnTo>
                    <a:lnTo>
                      <a:pt x="8" y="222"/>
                    </a:lnTo>
                    <a:lnTo>
                      <a:pt x="26" y="252"/>
                    </a:lnTo>
                    <a:lnTo>
                      <a:pt x="35" y="269"/>
                    </a:lnTo>
                    <a:lnTo>
                      <a:pt x="52" y="283"/>
                    </a:lnTo>
                    <a:lnTo>
                      <a:pt x="69" y="291"/>
                    </a:lnTo>
                    <a:lnTo>
                      <a:pt x="87" y="296"/>
                    </a:lnTo>
                    <a:lnTo>
                      <a:pt x="95" y="291"/>
                    </a:lnTo>
                    <a:lnTo>
                      <a:pt x="104" y="296"/>
                    </a:lnTo>
                    <a:lnTo>
                      <a:pt x="109" y="296"/>
                    </a:lnTo>
                    <a:lnTo>
                      <a:pt x="113" y="304"/>
                    </a:lnTo>
                    <a:lnTo>
                      <a:pt x="113" y="313"/>
                    </a:lnTo>
                    <a:lnTo>
                      <a:pt x="104" y="326"/>
                    </a:lnTo>
                    <a:lnTo>
                      <a:pt x="109" y="348"/>
                    </a:lnTo>
                    <a:lnTo>
                      <a:pt x="113" y="352"/>
                    </a:lnTo>
                    <a:lnTo>
                      <a:pt x="113" y="361"/>
                    </a:lnTo>
                    <a:lnTo>
                      <a:pt x="113" y="365"/>
                    </a:lnTo>
                    <a:lnTo>
                      <a:pt x="109" y="370"/>
                    </a:lnTo>
                    <a:lnTo>
                      <a:pt x="104" y="374"/>
                    </a:lnTo>
                    <a:lnTo>
                      <a:pt x="95" y="374"/>
                    </a:lnTo>
                    <a:lnTo>
                      <a:pt x="87" y="378"/>
                    </a:lnTo>
                    <a:lnTo>
                      <a:pt x="78" y="391"/>
                    </a:lnTo>
                    <a:lnTo>
                      <a:pt x="78" y="400"/>
                    </a:lnTo>
                    <a:lnTo>
                      <a:pt x="78" y="409"/>
                    </a:lnTo>
                    <a:lnTo>
                      <a:pt x="87" y="417"/>
                    </a:lnTo>
                    <a:lnTo>
                      <a:pt x="100" y="431"/>
                    </a:lnTo>
                    <a:lnTo>
                      <a:pt x="143" y="444"/>
                    </a:lnTo>
                    <a:lnTo>
                      <a:pt x="152" y="444"/>
                    </a:lnTo>
                    <a:lnTo>
                      <a:pt x="161" y="448"/>
                    </a:lnTo>
                    <a:lnTo>
                      <a:pt x="169" y="457"/>
                    </a:lnTo>
                    <a:lnTo>
                      <a:pt x="178" y="470"/>
                    </a:lnTo>
                    <a:lnTo>
                      <a:pt x="183" y="491"/>
                    </a:lnTo>
                    <a:lnTo>
                      <a:pt x="187" y="518"/>
                    </a:lnTo>
                    <a:lnTo>
                      <a:pt x="187" y="552"/>
                    </a:lnTo>
                    <a:lnTo>
                      <a:pt x="204" y="570"/>
                    </a:lnTo>
                    <a:lnTo>
                      <a:pt x="230" y="583"/>
                    </a:lnTo>
                    <a:lnTo>
                      <a:pt x="243" y="587"/>
                    </a:lnTo>
                    <a:lnTo>
                      <a:pt x="257" y="587"/>
                    </a:lnTo>
                    <a:lnTo>
                      <a:pt x="322" y="605"/>
                    </a:lnTo>
                    <a:lnTo>
                      <a:pt x="357" y="600"/>
                    </a:lnTo>
                    <a:lnTo>
                      <a:pt x="387" y="579"/>
                    </a:lnTo>
                    <a:lnTo>
                      <a:pt x="409" y="570"/>
                    </a:lnTo>
                    <a:lnTo>
                      <a:pt x="418" y="583"/>
                    </a:lnTo>
                    <a:lnTo>
                      <a:pt x="435" y="583"/>
                    </a:lnTo>
                    <a:lnTo>
                      <a:pt x="500" y="600"/>
                    </a:lnTo>
                    <a:lnTo>
                      <a:pt x="544" y="600"/>
                    </a:lnTo>
                    <a:lnTo>
                      <a:pt x="570" y="574"/>
                    </a:lnTo>
                    <a:lnTo>
                      <a:pt x="570" y="552"/>
                    </a:lnTo>
                    <a:lnTo>
                      <a:pt x="596" y="548"/>
                    </a:lnTo>
                    <a:lnTo>
                      <a:pt x="600" y="544"/>
                    </a:lnTo>
                    <a:lnTo>
                      <a:pt x="605" y="531"/>
                    </a:lnTo>
                    <a:lnTo>
                      <a:pt x="609" y="513"/>
                    </a:lnTo>
                    <a:lnTo>
                      <a:pt x="605" y="496"/>
                    </a:lnTo>
                    <a:lnTo>
                      <a:pt x="600" y="483"/>
                    </a:lnTo>
                    <a:lnTo>
                      <a:pt x="600" y="457"/>
                    </a:lnTo>
                    <a:lnTo>
                      <a:pt x="605" y="448"/>
                    </a:lnTo>
                    <a:lnTo>
                      <a:pt x="613" y="435"/>
                    </a:lnTo>
                    <a:lnTo>
                      <a:pt x="618" y="426"/>
                    </a:lnTo>
                    <a:lnTo>
                      <a:pt x="618" y="422"/>
                    </a:lnTo>
                    <a:lnTo>
                      <a:pt x="618" y="413"/>
                    </a:lnTo>
                    <a:lnTo>
                      <a:pt x="609" y="409"/>
                    </a:lnTo>
                    <a:lnTo>
                      <a:pt x="600" y="396"/>
                    </a:lnTo>
                    <a:lnTo>
                      <a:pt x="640" y="374"/>
                    </a:lnTo>
                    <a:lnTo>
                      <a:pt x="644" y="417"/>
                    </a:lnTo>
                    <a:lnTo>
                      <a:pt x="674" y="404"/>
                    </a:lnTo>
                    <a:lnTo>
                      <a:pt x="722" y="352"/>
                    </a:lnTo>
                    <a:lnTo>
                      <a:pt x="718" y="335"/>
                    </a:lnTo>
                    <a:lnTo>
                      <a:pt x="709" y="322"/>
                    </a:lnTo>
                    <a:lnTo>
                      <a:pt x="692" y="309"/>
                    </a:lnTo>
                    <a:lnTo>
                      <a:pt x="683" y="296"/>
                    </a:lnTo>
                    <a:lnTo>
                      <a:pt x="692" y="300"/>
                    </a:lnTo>
                    <a:lnTo>
                      <a:pt x="709" y="304"/>
                    </a:lnTo>
                    <a:lnTo>
                      <a:pt x="727" y="300"/>
                    </a:lnTo>
                    <a:lnTo>
                      <a:pt x="748" y="296"/>
                    </a:lnTo>
                    <a:lnTo>
                      <a:pt x="761" y="274"/>
                    </a:lnTo>
                    <a:lnTo>
                      <a:pt x="801" y="226"/>
                    </a:lnTo>
                    <a:lnTo>
                      <a:pt x="818" y="213"/>
                    </a:lnTo>
                    <a:lnTo>
                      <a:pt x="822" y="200"/>
                    </a:lnTo>
                    <a:lnTo>
                      <a:pt x="822" y="195"/>
                    </a:lnTo>
                    <a:lnTo>
                      <a:pt x="827" y="191"/>
                    </a:lnTo>
                    <a:lnTo>
                      <a:pt x="835" y="108"/>
                    </a:lnTo>
                    <a:lnTo>
                      <a:pt x="788" y="82"/>
                    </a:lnTo>
                    <a:close/>
                    <a:moveTo>
                      <a:pt x="670" y="291"/>
                    </a:moveTo>
                    <a:lnTo>
                      <a:pt x="670" y="291"/>
                    </a:lnTo>
                    <a:lnTo>
                      <a:pt x="622" y="283"/>
                    </a:lnTo>
                    <a:lnTo>
                      <a:pt x="609" y="269"/>
                    </a:lnTo>
                    <a:lnTo>
                      <a:pt x="653" y="269"/>
                    </a:lnTo>
                    <a:lnTo>
                      <a:pt x="657" y="278"/>
                    </a:lnTo>
                    <a:lnTo>
                      <a:pt x="670" y="291"/>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6" name="Freeform 32"/>
              <p:cNvSpPr/>
              <p:nvPr/>
            </p:nvSpPr>
            <p:spPr bwMode="auto">
              <a:xfrm>
                <a:off x="3782" y="2039"/>
                <a:ext cx="875" cy="597"/>
              </a:xfrm>
              <a:custGeom>
                <a:avLst/>
                <a:gdLst>
                  <a:gd name="T0" fmla="*/ 844 w 875"/>
                  <a:gd name="T1" fmla="*/ 375 h 597"/>
                  <a:gd name="T2" fmla="*/ 714 w 875"/>
                  <a:gd name="T3" fmla="*/ 383 h 597"/>
                  <a:gd name="T4" fmla="*/ 683 w 875"/>
                  <a:gd name="T5" fmla="*/ 379 h 597"/>
                  <a:gd name="T6" fmla="*/ 640 w 875"/>
                  <a:gd name="T7" fmla="*/ 348 h 597"/>
                  <a:gd name="T8" fmla="*/ 631 w 875"/>
                  <a:gd name="T9" fmla="*/ 266 h 597"/>
                  <a:gd name="T10" fmla="*/ 609 w 875"/>
                  <a:gd name="T11" fmla="*/ 240 h 597"/>
                  <a:gd name="T12" fmla="*/ 557 w 875"/>
                  <a:gd name="T13" fmla="*/ 227 h 597"/>
                  <a:gd name="T14" fmla="*/ 535 w 875"/>
                  <a:gd name="T15" fmla="*/ 196 h 597"/>
                  <a:gd name="T16" fmla="*/ 552 w 875"/>
                  <a:gd name="T17" fmla="*/ 170 h 597"/>
                  <a:gd name="T18" fmla="*/ 566 w 875"/>
                  <a:gd name="T19" fmla="*/ 166 h 597"/>
                  <a:gd name="T20" fmla="*/ 566 w 875"/>
                  <a:gd name="T21" fmla="*/ 148 h 597"/>
                  <a:gd name="T22" fmla="*/ 561 w 875"/>
                  <a:gd name="T23" fmla="*/ 122 h 597"/>
                  <a:gd name="T24" fmla="*/ 566 w 875"/>
                  <a:gd name="T25" fmla="*/ 92 h 597"/>
                  <a:gd name="T26" fmla="*/ 544 w 875"/>
                  <a:gd name="T27" fmla="*/ 92 h 597"/>
                  <a:gd name="T28" fmla="*/ 509 w 875"/>
                  <a:gd name="T29" fmla="*/ 79 h 597"/>
                  <a:gd name="T30" fmla="*/ 461 w 875"/>
                  <a:gd name="T31" fmla="*/ 13 h 597"/>
                  <a:gd name="T32" fmla="*/ 452 w 875"/>
                  <a:gd name="T33" fmla="*/ 0 h 597"/>
                  <a:gd name="T34" fmla="*/ 383 w 875"/>
                  <a:gd name="T35" fmla="*/ 65 h 597"/>
                  <a:gd name="T36" fmla="*/ 309 w 875"/>
                  <a:gd name="T37" fmla="*/ 170 h 597"/>
                  <a:gd name="T38" fmla="*/ 200 w 875"/>
                  <a:gd name="T39" fmla="*/ 301 h 597"/>
                  <a:gd name="T40" fmla="*/ 39 w 875"/>
                  <a:gd name="T41" fmla="*/ 383 h 597"/>
                  <a:gd name="T42" fmla="*/ 17 w 875"/>
                  <a:gd name="T43" fmla="*/ 392 h 597"/>
                  <a:gd name="T44" fmla="*/ 0 w 875"/>
                  <a:gd name="T45" fmla="*/ 435 h 597"/>
                  <a:gd name="T46" fmla="*/ 74 w 875"/>
                  <a:gd name="T47" fmla="*/ 549 h 597"/>
                  <a:gd name="T48" fmla="*/ 82 w 875"/>
                  <a:gd name="T49" fmla="*/ 523 h 597"/>
                  <a:gd name="T50" fmla="*/ 152 w 875"/>
                  <a:gd name="T51" fmla="*/ 514 h 597"/>
                  <a:gd name="T52" fmla="*/ 169 w 875"/>
                  <a:gd name="T53" fmla="*/ 518 h 597"/>
                  <a:gd name="T54" fmla="*/ 178 w 875"/>
                  <a:gd name="T55" fmla="*/ 488 h 597"/>
                  <a:gd name="T56" fmla="*/ 235 w 875"/>
                  <a:gd name="T57" fmla="*/ 479 h 597"/>
                  <a:gd name="T58" fmla="*/ 261 w 875"/>
                  <a:gd name="T59" fmla="*/ 479 h 597"/>
                  <a:gd name="T60" fmla="*/ 235 w 875"/>
                  <a:gd name="T61" fmla="*/ 501 h 597"/>
                  <a:gd name="T62" fmla="*/ 222 w 875"/>
                  <a:gd name="T63" fmla="*/ 518 h 597"/>
                  <a:gd name="T64" fmla="*/ 256 w 875"/>
                  <a:gd name="T65" fmla="*/ 518 h 597"/>
                  <a:gd name="T66" fmla="*/ 287 w 875"/>
                  <a:gd name="T67" fmla="*/ 553 h 597"/>
                  <a:gd name="T68" fmla="*/ 339 w 875"/>
                  <a:gd name="T69" fmla="*/ 583 h 597"/>
                  <a:gd name="T70" fmla="*/ 418 w 875"/>
                  <a:gd name="T71" fmla="*/ 597 h 597"/>
                  <a:gd name="T72" fmla="*/ 439 w 875"/>
                  <a:gd name="T73" fmla="*/ 583 h 597"/>
                  <a:gd name="T74" fmla="*/ 409 w 875"/>
                  <a:gd name="T75" fmla="*/ 544 h 597"/>
                  <a:gd name="T76" fmla="*/ 426 w 875"/>
                  <a:gd name="T77" fmla="*/ 505 h 597"/>
                  <a:gd name="T78" fmla="*/ 509 w 875"/>
                  <a:gd name="T79" fmla="*/ 418 h 597"/>
                  <a:gd name="T80" fmla="*/ 522 w 875"/>
                  <a:gd name="T81" fmla="*/ 422 h 597"/>
                  <a:gd name="T82" fmla="*/ 518 w 875"/>
                  <a:gd name="T83" fmla="*/ 435 h 597"/>
                  <a:gd name="T84" fmla="*/ 505 w 875"/>
                  <a:gd name="T85" fmla="*/ 457 h 597"/>
                  <a:gd name="T86" fmla="*/ 522 w 875"/>
                  <a:gd name="T87" fmla="*/ 470 h 597"/>
                  <a:gd name="T88" fmla="*/ 579 w 875"/>
                  <a:gd name="T89" fmla="*/ 505 h 597"/>
                  <a:gd name="T90" fmla="*/ 583 w 875"/>
                  <a:gd name="T91" fmla="*/ 540 h 597"/>
                  <a:gd name="T92" fmla="*/ 709 w 875"/>
                  <a:gd name="T93" fmla="*/ 479 h 597"/>
                  <a:gd name="T94" fmla="*/ 748 w 875"/>
                  <a:gd name="T95" fmla="*/ 457 h 597"/>
                  <a:gd name="T96" fmla="*/ 740 w 875"/>
                  <a:gd name="T97" fmla="*/ 427 h 597"/>
                  <a:gd name="T98" fmla="*/ 774 w 875"/>
                  <a:gd name="T99" fmla="*/ 422 h 597"/>
                  <a:gd name="T100" fmla="*/ 783 w 875"/>
                  <a:gd name="T101" fmla="*/ 435 h 597"/>
                  <a:gd name="T102" fmla="*/ 770 w 875"/>
                  <a:gd name="T103" fmla="*/ 466 h 597"/>
                  <a:gd name="T104" fmla="*/ 796 w 875"/>
                  <a:gd name="T105" fmla="*/ 47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5" h="597">
                    <a:moveTo>
                      <a:pt x="875" y="379"/>
                    </a:moveTo>
                    <a:lnTo>
                      <a:pt x="866" y="366"/>
                    </a:lnTo>
                    <a:lnTo>
                      <a:pt x="844" y="375"/>
                    </a:lnTo>
                    <a:lnTo>
                      <a:pt x="814" y="396"/>
                    </a:lnTo>
                    <a:lnTo>
                      <a:pt x="779" y="401"/>
                    </a:lnTo>
                    <a:lnTo>
                      <a:pt x="714" y="383"/>
                    </a:lnTo>
                    <a:lnTo>
                      <a:pt x="700" y="383"/>
                    </a:lnTo>
                    <a:lnTo>
                      <a:pt x="683" y="379"/>
                    </a:lnTo>
                    <a:lnTo>
                      <a:pt x="661" y="366"/>
                    </a:lnTo>
                    <a:lnTo>
                      <a:pt x="640" y="348"/>
                    </a:lnTo>
                    <a:lnTo>
                      <a:pt x="644" y="314"/>
                    </a:lnTo>
                    <a:lnTo>
                      <a:pt x="640" y="287"/>
                    </a:lnTo>
                    <a:lnTo>
                      <a:pt x="631" y="266"/>
                    </a:lnTo>
                    <a:lnTo>
                      <a:pt x="626" y="253"/>
                    </a:lnTo>
                    <a:lnTo>
                      <a:pt x="613" y="244"/>
                    </a:lnTo>
                    <a:lnTo>
                      <a:pt x="609" y="240"/>
                    </a:lnTo>
                    <a:lnTo>
                      <a:pt x="600" y="240"/>
                    </a:lnTo>
                    <a:lnTo>
                      <a:pt x="557" y="227"/>
                    </a:lnTo>
                    <a:lnTo>
                      <a:pt x="544" y="213"/>
                    </a:lnTo>
                    <a:lnTo>
                      <a:pt x="535" y="205"/>
                    </a:lnTo>
                    <a:lnTo>
                      <a:pt x="535" y="196"/>
                    </a:lnTo>
                    <a:lnTo>
                      <a:pt x="535" y="187"/>
                    </a:lnTo>
                    <a:lnTo>
                      <a:pt x="544" y="174"/>
                    </a:lnTo>
                    <a:lnTo>
                      <a:pt x="552" y="170"/>
                    </a:lnTo>
                    <a:lnTo>
                      <a:pt x="561" y="170"/>
                    </a:lnTo>
                    <a:lnTo>
                      <a:pt x="566" y="166"/>
                    </a:lnTo>
                    <a:lnTo>
                      <a:pt x="570" y="161"/>
                    </a:lnTo>
                    <a:lnTo>
                      <a:pt x="570" y="157"/>
                    </a:lnTo>
                    <a:lnTo>
                      <a:pt x="566" y="148"/>
                    </a:lnTo>
                    <a:lnTo>
                      <a:pt x="566" y="144"/>
                    </a:lnTo>
                    <a:lnTo>
                      <a:pt x="561" y="122"/>
                    </a:lnTo>
                    <a:lnTo>
                      <a:pt x="570" y="109"/>
                    </a:lnTo>
                    <a:lnTo>
                      <a:pt x="570" y="100"/>
                    </a:lnTo>
                    <a:lnTo>
                      <a:pt x="566" y="92"/>
                    </a:lnTo>
                    <a:lnTo>
                      <a:pt x="561" y="92"/>
                    </a:lnTo>
                    <a:lnTo>
                      <a:pt x="552" y="87"/>
                    </a:lnTo>
                    <a:lnTo>
                      <a:pt x="544" y="92"/>
                    </a:lnTo>
                    <a:lnTo>
                      <a:pt x="526" y="87"/>
                    </a:lnTo>
                    <a:lnTo>
                      <a:pt x="509" y="79"/>
                    </a:lnTo>
                    <a:lnTo>
                      <a:pt x="492" y="65"/>
                    </a:lnTo>
                    <a:lnTo>
                      <a:pt x="478" y="48"/>
                    </a:lnTo>
                    <a:lnTo>
                      <a:pt x="461" y="13"/>
                    </a:lnTo>
                    <a:lnTo>
                      <a:pt x="457" y="0"/>
                    </a:lnTo>
                    <a:lnTo>
                      <a:pt x="452" y="0"/>
                    </a:lnTo>
                    <a:lnTo>
                      <a:pt x="435" y="13"/>
                    </a:lnTo>
                    <a:lnTo>
                      <a:pt x="409" y="35"/>
                    </a:lnTo>
                    <a:lnTo>
                      <a:pt x="383" y="65"/>
                    </a:lnTo>
                    <a:lnTo>
                      <a:pt x="357" y="105"/>
                    </a:lnTo>
                    <a:lnTo>
                      <a:pt x="309" y="170"/>
                    </a:lnTo>
                    <a:lnTo>
                      <a:pt x="261" y="235"/>
                    </a:lnTo>
                    <a:lnTo>
                      <a:pt x="200" y="301"/>
                    </a:lnTo>
                    <a:lnTo>
                      <a:pt x="156" y="331"/>
                    </a:lnTo>
                    <a:lnTo>
                      <a:pt x="104" y="357"/>
                    </a:lnTo>
                    <a:lnTo>
                      <a:pt x="39" y="383"/>
                    </a:lnTo>
                    <a:lnTo>
                      <a:pt x="30" y="383"/>
                    </a:lnTo>
                    <a:lnTo>
                      <a:pt x="17" y="392"/>
                    </a:lnTo>
                    <a:lnTo>
                      <a:pt x="8" y="401"/>
                    </a:lnTo>
                    <a:lnTo>
                      <a:pt x="4" y="414"/>
                    </a:lnTo>
                    <a:lnTo>
                      <a:pt x="0" y="435"/>
                    </a:lnTo>
                    <a:lnTo>
                      <a:pt x="8" y="462"/>
                    </a:lnTo>
                    <a:lnTo>
                      <a:pt x="30" y="492"/>
                    </a:lnTo>
                    <a:lnTo>
                      <a:pt x="74" y="549"/>
                    </a:lnTo>
                    <a:lnTo>
                      <a:pt x="78" y="553"/>
                    </a:lnTo>
                    <a:lnTo>
                      <a:pt x="82" y="523"/>
                    </a:lnTo>
                    <a:lnTo>
                      <a:pt x="91" y="505"/>
                    </a:lnTo>
                    <a:lnTo>
                      <a:pt x="152" y="514"/>
                    </a:lnTo>
                    <a:lnTo>
                      <a:pt x="156" y="518"/>
                    </a:lnTo>
                    <a:lnTo>
                      <a:pt x="165" y="523"/>
                    </a:lnTo>
                    <a:lnTo>
                      <a:pt x="169" y="518"/>
                    </a:lnTo>
                    <a:lnTo>
                      <a:pt x="174" y="514"/>
                    </a:lnTo>
                    <a:lnTo>
                      <a:pt x="178" y="505"/>
                    </a:lnTo>
                    <a:lnTo>
                      <a:pt x="178" y="488"/>
                    </a:lnTo>
                    <a:lnTo>
                      <a:pt x="209" y="488"/>
                    </a:lnTo>
                    <a:lnTo>
                      <a:pt x="235" y="479"/>
                    </a:lnTo>
                    <a:lnTo>
                      <a:pt x="248" y="470"/>
                    </a:lnTo>
                    <a:lnTo>
                      <a:pt x="261" y="462"/>
                    </a:lnTo>
                    <a:lnTo>
                      <a:pt x="261" y="479"/>
                    </a:lnTo>
                    <a:lnTo>
                      <a:pt x="248" y="492"/>
                    </a:lnTo>
                    <a:lnTo>
                      <a:pt x="235" y="501"/>
                    </a:lnTo>
                    <a:lnTo>
                      <a:pt x="222" y="505"/>
                    </a:lnTo>
                    <a:lnTo>
                      <a:pt x="222" y="518"/>
                    </a:lnTo>
                    <a:lnTo>
                      <a:pt x="235" y="514"/>
                    </a:lnTo>
                    <a:lnTo>
                      <a:pt x="243" y="514"/>
                    </a:lnTo>
                    <a:lnTo>
                      <a:pt x="256" y="518"/>
                    </a:lnTo>
                    <a:lnTo>
                      <a:pt x="270" y="523"/>
                    </a:lnTo>
                    <a:lnTo>
                      <a:pt x="278" y="536"/>
                    </a:lnTo>
                    <a:lnTo>
                      <a:pt x="287" y="553"/>
                    </a:lnTo>
                    <a:lnTo>
                      <a:pt x="287" y="579"/>
                    </a:lnTo>
                    <a:lnTo>
                      <a:pt x="339" y="583"/>
                    </a:lnTo>
                    <a:lnTo>
                      <a:pt x="378" y="592"/>
                    </a:lnTo>
                    <a:lnTo>
                      <a:pt x="418" y="597"/>
                    </a:lnTo>
                    <a:lnTo>
                      <a:pt x="426" y="597"/>
                    </a:lnTo>
                    <a:lnTo>
                      <a:pt x="435" y="588"/>
                    </a:lnTo>
                    <a:lnTo>
                      <a:pt x="439" y="583"/>
                    </a:lnTo>
                    <a:lnTo>
                      <a:pt x="439" y="570"/>
                    </a:lnTo>
                    <a:lnTo>
                      <a:pt x="431" y="557"/>
                    </a:lnTo>
                    <a:lnTo>
                      <a:pt x="409" y="544"/>
                    </a:lnTo>
                    <a:lnTo>
                      <a:pt x="404" y="527"/>
                    </a:lnTo>
                    <a:lnTo>
                      <a:pt x="426" y="505"/>
                    </a:lnTo>
                    <a:lnTo>
                      <a:pt x="470" y="453"/>
                    </a:lnTo>
                    <a:lnTo>
                      <a:pt x="492" y="431"/>
                    </a:lnTo>
                    <a:lnTo>
                      <a:pt x="509" y="418"/>
                    </a:lnTo>
                    <a:lnTo>
                      <a:pt x="518" y="414"/>
                    </a:lnTo>
                    <a:lnTo>
                      <a:pt x="522" y="418"/>
                    </a:lnTo>
                    <a:lnTo>
                      <a:pt x="522" y="422"/>
                    </a:lnTo>
                    <a:lnTo>
                      <a:pt x="522" y="431"/>
                    </a:lnTo>
                    <a:lnTo>
                      <a:pt x="518" y="435"/>
                    </a:lnTo>
                    <a:lnTo>
                      <a:pt x="505" y="444"/>
                    </a:lnTo>
                    <a:lnTo>
                      <a:pt x="505" y="453"/>
                    </a:lnTo>
                    <a:lnTo>
                      <a:pt x="505" y="457"/>
                    </a:lnTo>
                    <a:lnTo>
                      <a:pt x="509" y="466"/>
                    </a:lnTo>
                    <a:lnTo>
                      <a:pt x="522" y="470"/>
                    </a:lnTo>
                    <a:lnTo>
                      <a:pt x="552" y="479"/>
                    </a:lnTo>
                    <a:lnTo>
                      <a:pt x="574" y="492"/>
                    </a:lnTo>
                    <a:lnTo>
                      <a:pt x="579" y="505"/>
                    </a:lnTo>
                    <a:lnTo>
                      <a:pt x="583" y="514"/>
                    </a:lnTo>
                    <a:lnTo>
                      <a:pt x="587" y="527"/>
                    </a:lnTo>
                    <a:lnTo>
                      <a:pt x="583" y="540"/>
                    </a:lnTo>
                    <a:lnTo>
                      <a:pt x="648" y="509"/>
                    </a:lnTo>
                    <a:lnTo>
                      <a:pt x="709" y="479"/>
                    </a:lnTo>
                    <a:lnTo>
                      <a:pt x="722" y="475"/>
                    </a:lnTo>
                    <a:lnTo>
                      <a:pt x="744" y="466"/>
                    </a:lnTo>
                    <a:lnTo>
                      <a:pt x="748" y="457"/>
                    </a:lnTo>
                    <a:lnTo>
                      <a:pt x="753" y="449"/>
                    </a:lnTo>
                    <a:lnTo>
                      <a:pt x="748" y="440"/>
                    </a:lnTo>
                    <a:lnTo>
                      <a:pt x="740" y="427"/>
                    </a:lnTo>
                    <a:lnTo>
                      <a:pt x="735" y="414"/>
                    </a:lnTo>
                    <a:lnTo>
                      <a:pt x="744" y="414"/>
                    </a:lnTo>
                    <a:lnTo>
                      <a:pt x="774" y="422"/>
                    </a:lnTo>
                    <a:lnTo>
                      <a:pt x="792" y="422"/>
                    </a:lnTo>
                    <a:lnTo>
                      <a:pt x="783" y="435"/>
                    </a:lnTo>
                    <a:lnTo>
                      <a:pt x="779" y="444"/>
                    </a:lnTo>
                    <a:lnTo>
                      <a:pt x="770" y="457"/>
                    </a:lnTo>
                    <a:lnTo>
                      <a:pt x="770" y="466"/>
                    </a:lnTo>
                    <a:lnTo>
                      <a:pt x="774" y="470"/>
                    </a:lnTo>
                    <a:lnTo>
                      <a:pt x="783" y="475"/>
                    </a:lnTo>
                    <a:lnTo>
                      <a:pt x="796" y="470"/>
                    </a:lnTo>
                    <a:lnTo>
                      <a:pt x="875" y="379"/>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397" name="Freeform 33"/>
              <p:cNvSpPr/>
              <p:nvPr/>
            </p:nvSpPr>
            <p:spPr bwMode="auto">
              <a:xfrm>
                <a:off x="2876" y="2901"/>
                <a:ext cx="26" cy="31"/>
              </a:xfrm>
              <a:custGeom>
                <a:avLst/>
                <a:gdLst>
                  <a:gd name="T0" fmla="*/ 26 w 26"/>
                  <a:gd name="T1" fmla="*/ 17 h 31"/>
                  <a:gd name="T2" fmla="*/ 26 w 26"/>
                  <a:gd name="T3" fmla="*/ 17 h 31"/>
                  <a:gd name="T4" fmla="*/ 22 w 26"/>
                  <a:gd name="T5" fmla="*/ 26 h 31"/>
                  <a:gd name="T6" fmla="*/ 13 w 26"/>
                  <a:gd name="T7" fmla="*/ 31 h 31"/>
                  <a:gd name="T8" fmla="*/ 13 w 26"/>
                  <a:gd name="T9" fmla="*/ 31 h 31"/>
                  <a:gd name="T10" fmla="*/ 5 w 26"/>
                  <a:gd name="T11" fmla="*/ 26 h 31"/>
                  <a:gd name="T12" fmla="*/ 0 w 26"/>
                  <a:gd name="T13" fmla="*/ 17 h 31"/>
                  <a:gd name="T14" fmla="*/ 0 w 26"/>
                  <a:gd name="T15" fmla="*/ 17 h 31"/>
                  <a:gd name="T16" fmla="*/ 5 w 26"/>
                  <a:gd name="T17" fmla="*/ 4 h 31"/>
                  <a:gd name="T18" fmla="*/ 13 w 26"/>
                  <a:gd name="T19" fmla="*/ 0 h 31"/>
                  <a:gd name="T20" fmla="*/ 13 w 26"/>
                  <a:gd name="T21" fmla="*/ 0 h 31"/>
                  <a:gd name="T22" fmla="*/ 22 w 26"/>
                  <a:gd name="T23" fmla="*/ 4 h 31"/>
                  <a:gd name="T24" fmla="*/ 26 w 26"/>
                  <a:gd name="T25" fmla="*/ 17 h 31"/>
                  <a:gd name="T26" fmla="*/ 26 w 26"/>
                  <a:gd name="T27" fmla="*/ 1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7"/>
                    </a:moveTo>
                    <a:lnTo>
                      <a:pt x="26" y="17"/>
                    </a:lnTo>
                    <a:lnTo>
                      <a:pt x="22" y="26"/>
                    </a:lnTo>
                    <a:lnTo>
                      <a:pt x="13" y="31"/>
                    </a:lnTo>
                    <a:lnTo>
                      <a:pt x="5" y="26"/>
                    </a:lnTo>
                    <a:lnTo>
                      <a:pt x="0" y="17"/>
                    </a:lnTo>
                    <a:lnTo>
                      <a:pt x="5" y="4"/>
                    </a:lnTo>
                    <a:lnTo>
                      <a:pt x="13" y="0"/>
                    </a:lnTo>
                    <a:lnTo>
                      <a:pt x="22" y="4"/>
                    </a:lnTo>
                    <a:lnTo>
                      <a:pt x="26" y="17"/>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398" name="Freeform 34"/>
              <p:cNvSpPr/>
              <p:nvPr/>
            </p:nvSpPr>
            <p:spPr bwMode="auto">
              <a:xfrm>
                <a:off x="2859" y="2884"/>
                <a:ext cx="65" cy="65"/>
              </a:xfrm>
              <a:custGeom>
                <a:avLst/>
                <a:gdLst>
                  <a:gd name="T0" fmla="*/ 65 w 65"/>
                  <a:gd name="T1" fmla="*/ 34 h 65"/>
                  <a:gd name="T2" fmla="*/ 65 w 65"/>
                  <a:gd name="T3" fmla="*/ 34 h 65"/>
                  <a:gd name="T4" fmla="*/ 61 w 65"/>
                  <a:gd name="T5" fmla="*/ 48 h 65"/>
                  <a:gd name="T6" fmla="*/ 52 w 65"/>
                  <a:gd name="T7" fmla="*/ 56 h 65"/>
                  <a:gd name="T8" fmla="*/ 43 w 65"/>
                  <a:gd name="T9" fmla="*/ 65 h 65"/>
                  <a:gd name="T10" fmla="*/ 30 w 65"/>
                  <a:gd name="T11" fmla="*/ 65 h 65"/>
                  <a:gd name="T12" fmla="*/ 30 w 65"/>
                  <a:gd name="T13" fmla="*/ 65 h 65"/>
                  <a:gd name="T14" fmla="*/ 17 w 65"/>
                  <a:gd name="T15" fmla="*/ 65 h 65"/>
                  <a:gd name="T16" fmla="*/ 9 w 65"/>
                  <a:gd name="T17" fmla="*/ 56 h 65"/>
                  <a:gd name="T18" fmla="*/ 0 w 65"/>
                  <a:gd name="T19" fmla="*/ 48 h 65"/>
                  <a:gd name="T20" fmla="*/ 0 w 65"/>
                  <a:gd name="T21" fmla="*/ 34 h 65"/>
                  <a:gd name="T22" fmla="*/ 0 w 65"/>
                  <a:gd name="T23" fmla="*/ 34 h 65"/>
                  <a:gd name="T24" fmla="*/ 0 w 65"/>
                  <a:gd name="T25" fmla="*/ 21 h 65"/>
                  <a:gd name="T26" fmla="*/ 9 w 65"/>
                  <a:gd name="T27" fmla="*/ 8 h 65"/>
                  <a:gd name="T28" fmla="*/ 17 w 65"/>
                  <a:gd name="T29" fmla="*/ 4 h 65"/>
                  <a:gd name="T30" fmla="*/ 30 w 65"/>
                  <a:gd name="T31" fmla="*/ 0 h 65"/>
                  <a:gd name="T32" fmla="*/ 30 w 65"/>
                  <a:gd name="T33" fmla="*/ 0 h 65"/>
                  <a:gd name="T34" fmla="*/ 43 w 65"/>
                  <a:gd name="T35" fmla="*/ 4 h 65"/>
                  <a:gd name="T36" fmla="*/ 52 w 65"/>
                  <a:gd name="T37" fmla="*/ 8 h 65"/>
                  <a:gd name="T38" fmla="*/ 61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1" y="48"/>
                    </a:lnTo>
                    <a:lnTo>
                      <a:pt x="52" y="56"/>
                    </a:lnTo>
                    <a:lnTo>
                      <a:pt x="43" y="65"/>
                    </a:lnTo>
                    <a:lnTo>
                      <a:pt x="30" y="65"/>
                    </a:lnTo>
                    <a:lnTo>
                      <a:pt x="17" y="65"/>
                    </a:lnTo>
                    <a:lnTo>
                      <a:pt x="9" y="56"/>
                    </a:lnTo>
                    <a:lnTo>
                      <a:pt x="0" y="48"/>
                    </a:lnTo>
                    <a:lnTo>
                      <a:pt x="0" y="34"/>
                    </a:lnTo>
                    <a:lnTo>
                      <a:pt x="0" y="21"/>
                    </a:lnTo>
                    <a:lnTo>
                      <a:pt x="9" y="8"/>
                    </a:lnTo>
                    <a:lnTo>
                      <a:pt x="17" y="4"/>
                    </a:lnTo>
                    <a:lnTo>
                      <a:pt x="30" y="0"/>
                    </a:lnTo>
                    <a:lnTo>
                      <a:pt x="43" y="4"/>
                    </a:lnTo>
                    <a:lnTo>
                      <a:pt x="52" y="8"/>
                    </a:lnTo>
                    <a:lnTo>
                      <a:pt x="61" y="21"/>
                    </a:lnTo>
                    <a:lnTo>
                      <a:pt x="65" y="34"/>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399" name="Freeform 35"/>
              <p:cNvSpPr/>
              <p:nvPr/>
            </p:nvSpPr>
            <p:spPr bwMode="auto">
              <a:xfrm>
                <a:off x="1113" y="3284"/>
                <a:ext cx="26" cy="31"/>
              </a:xfrm>
              <a:custGeom>
                <a:avLst/>
                <a:gdLst>
                  <a:gd name="T0" fmla="*/ 26 w 26"/>
                  <a:gd name="T1" fmla="*/ 17 h 31"/>
                  <a:gd name="T2" fmla="*/ 26 w 26"/>
                  <a:gd name="T3" fmla="*/ 17 h 31"/>
                  <a:gd name="T4" fmla="*/ 22 w 26"/>
                  <a:gd name="T5" fmla="*/ 26 h 31"/>
                  <a:gd name="T6" fmla="*/ 13 w 26"/>
                  <a:gd name="T7" fmla="*/ 31 h 31"/>
                  <a:gd name="T8" fmla="*/ 13 w 26"/>
                  <a:gd name="T9" fmla="*/ 31 h 31"/>
                  <a:gd name="T10" fmla="*/ 0 w 26"/>
                  <a:gd name="T11" fmla="*/ 26 h 31"/>
                  <a:gd name="T12" fmla="*/ 0 w 26"/>
                  <a:gd name="T13" fmla="*/ 17 h 31"/>
                  <a:gd name="T14" fmla="*/ 0 w 26"/>
                  <a:gd name="T15" fmla="*/ 17 h 31"/>
                  <a:gd name="T16" fmla="*/ 0 w 26"/>
                  <a:gd name="T17" fmla="*/ 4 h 31"/>
                  <a:gd name="T18" fmla="*/ 13 w 26"/>
                  <a:gd name="T19" fmla="*/ 0 h 31"/>
                  <a:gd name="T20" fmla="*/ 13 w 26"/>
                  <a:gd name="T21" fmla="*/ 0 h 31"/>
                  <a:gd name="T22" fmla="*/ 22 w 26"/>
                  <a:gd name="T23" fmla="*/ 4 h 31"/>
                  <a:gd name="T24" fmla="*/ 26 w 26"/>
                  <a:gd name="T25" fmla="*/ 17 h 31"/>
                  <a:gd name="T26" fmla="*/ 26 w 26"/>
                  <a:gd name="T27" fmla="*/ 1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7"/>
                    </a:moveTo>
                    <a:lnTo>
                      <a:pt x="26" y="17"/>
                    </a:lnTo>
                    <a:lnTo>
                      <a:pt x="22" y="26"/>
                    </a:lnTo>
                    <a:lnTo>
                      <a:pt x="13" y="31"/>
                    </a:lnTo>
                    <a:lnTo>
                      <a:pt x="0" y="26"/>
                    </a:lnTo>
                    <a:lnTo>
                      <a:pt x="0" y="17"/>
                    </a:lnTo>
                    <a:lnTo>
                      <a:pt x="0" y="4"/>
                    </a:lnTo>
                    <a:lnTo>
                      <a:pt x="13" y="0"/>
                    </a:lnTo>
                    <a:lnTo>
                      <a:pt x="22" y="4"/>
                    </a:lnTo>
                    <a:lnTo>
                      <a:pt x="26" y="17"/>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00" name="Freeform 36"/>
              <p:cNvSpPr/>
              <p:nvPr/>
            </p:nvSpPr>
            <p:spPr bwMode="auto">
              <a:xfrm>
                <a:off x="1092" y="3267"/>
                <a:ext cx="65" cy="65"/>
              </a:xfrm>
              <a:custGeom>
                <a:avLst/>
                <a:gdLst>
                  <a:gd name="T0" fmla="*/ 65 w 65"/>
                  <a:gd name="T1" fmla="*/ 34 h 65"/>
                  <a:gd name="T2" fmla="*/ 65 w 65"/>
                  <a:gd name="T3" fmla="*/ 34 h 65"/>
                  <a:gd name="T4" fmla="*/ 65 w 65"/>
                  <a:gd name="T5" fmla="*/ 48 h 65"/>
                  <a:gd name="T6" fmla="*/ 56 w 65"/>
                  <a:gd name="T7" fmla="*/ 56 h 65"/>
                  <a:gd name="T8" fmla="*/ 47 w 65"/>
                  <a:gd name="T9" fmla="*/ 65 h 65"/>
                  <a:gd name="T10" fmla="*/ 34 w 65"/>
                  <a:gd name="T11" fmla="*/ 65 h 65"/>
                  <a:gd name="T12" fmla="*/ 34 w 65"/>
                  <a:gd name="T13" fmla="*/ 65 h 65"/>
                  <a:gd name="T14" fmla="*/ 21 w 65"/>
                  <a:gd name="T15" fmla="*/ 65 h 65"/>
                  <a:gd name="T16" fmla="*/ 8 w 65"/>
                  <a:gd name="T17" fmla="*/ 56 h 65"/>
                  <a:gd name="T18" fmla="*/ 4 w 65"/>
                  <a:gd name="T19" fmla="*/ 48 h 65"/>
                  <a:gd name="T20" fmla="*/ 0 w 65"/>
                  <a:gd name="T21" fmla="*/ 34 h 65"/>
                  <a:gd name="T22" fmla="*/ 0 w 65"/>
                  <a:gd name="T23" fmla="*/ 34 h 65"/>
                  <a:gd name="T24" fmla="*/ 4 w 65"/>
                  <a:gd name="T25" fmla="*/ 21 h 65"/>
                  <a:gd name="T26" fmla="*/ 8 w 65"/>
                  <a:gd name="T27" fmla="*/ 8 h 65"/>
                  <a:gd name="T28" fmla="*/ 21 w 65"/>
                  <a:gd name="T29" fmla="*/ 4 h 65"/>
                  <a:gd name="T30" fmla="*/ 34 w 65"/>
                  <a:gd name="T31" fmla="*/ 0 h 65"/>
                  <a:gd name="T32" fmla="*/ 34 w 65"/>
                  <a:gd name="T33" fmla="*/ 0 h 65"/>
                  <a:gd name="T34" fmla="*/ 47 w 65"/>
                  <a:gd name="T35" fmla="*/ 4 h 65"/>
                  <a:gd name="T36" fmla="*/ 56 w 65"/>
                  <a:gd name="T37" fmla="*/ 8 h 65"/>
                  <a:gd name="T38" fmla="*/ 65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5" y="48"/>
                    </a:lnTo>
                    <a:lnTo>
                      <a:pt x="56" y="56"/>
                    </a:lnTo>
                    <a:lnTo>
                      <a:pt x="47" y="65"/>
                    </a:lnTo>
                    <a:lnTo>
                      <a:pt x="34" y="65"/>
                    </a:lnTo>
                    <a:lnTo>
                      <a:pt x="21" y="65"/>
                    </a:lnTo>
                    <a:lnTo>
                      <a:pt x="8" y="56"/>
                    </a:lnTo>
                    <a:lnTo>
                      <a:pt x="4" y="48"/>
                    </a:lnTo>
                    <a:lnTo>
                      <a:pt x="0" y="34"/>
                    </a:lnTo>
                    <a:lnTo>
                      <a:pt x="4" y="21"/>
                    </a:lnTo>
                    <a:lnTo>
                      <a:pt x="8" y="8"/>
                    </a:lnTo>
                    <a:lnTo>
                      <a:pt x="21" y="4"/>
                    </a:lnTo>
                    <a:lnTo>
                      <a:pt x="34" y="0"/>
                    </a:lnTo>
                    <a:lnTo>
                      <a:pt x="47" y="4"/>
                    </a:lnTo>
                    <a:lnTo>
                      <a:pt x="56" y="8"/>
                    </a:lnTo>
                    <a:lnTo>
                      <a:pt x="65" y="21"/>
                    </a:lnTo>
                    <a:lnTo>
                      <a:pt x="65" y="34"/>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01" name="Freeform 37"/>
              <p:cNvSpPr/>
              <p:nvPr/>
            </p:nvSpPr>
            <p:spPr bwMode="auto">
              <a:xfrm>
                <a:off x="769" y="3619"/>
                <a:ext cx="27" cy="26"/>
              </a:xfrm>
              <a:custGeom>
                <a:avLst/>
                <a:gdLst>
                  <a:gd name="T0" fmla="*/ 27 w 27"/>
                  <a:gd name="T1" fmla="*/ 13 h 26"/>
                  <a:gd name="T2" fmla="*/ 27 w 27"/>
                  <a:gd name="T3" fmla="*/ 13 h 26"/>
                  <a:gd name="T4" fmla="*/ 22 w 27"/>
                  <a:gd name="T5" fmla="*/ 22 h 26"/>
                  <a:gd name="T6" fmla="*/ 14 w 27"/>
                  <a:gd name="T7" fmla="*/ 26 h 26"/>
                  <a:gd name="T8" fmla="*/ 14 w 27"/>
                  <a:gd name="T9" fmla="*/ 26 h 26"/>
                  <a:gd name="T10" fmla="*/ 5 w 27"/>
                  <a:gd name="T11" fmla="*/ 22 h 26"/>
                  <a:gd name="T12" fmla="*/ 0 w 27"/>
                  <a:gd name="T13" fmla="*/ 13 h 26"/>
                  <a:gd name="T14" fmla="*/ 0 w 27"/>
                  <a:gd name="T15" fmla="*/ 13 h 26"/>
                  <a:gd name="T16" fmla="*/ 5 w 27"/>
                  <a:gd name="T17" fmla="*/ 5 h 26"/>
                  <a:gd name="T18" fmla="*/ 14 w 27"/>
                  <a:gd name="T19" fmla="*/ 0 h 26"/>
                  <a:gd name="T20" fmla="*/ 14 w 27"/>
                  <a:gd name="T21" fmla="*/ 0 h 26"/>
                  <a:gd name="T22" fmla="*/ 22 w 27"/>
                  <a:gd name="T23" fmla="*/ 5 h 26"/>
                  <a:gd name="T24" fmla="*/ 27 w 27"/>
                  <a:gd name="T25" fmla="*/ 13 h 26"/>
                  <a:gd name="T26" fmla="*/ 27 w 27"/>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26">
                    <a:moveTo>
                      <a:pt x="27" y="13"/>
                    </a:moveTo>
                    <a:lnTo>
                      <a:pt x="27" y="13"/>
                    </a:lnTo>
                    <a:lnTo>
                      <a:pt x="22" y="22"/>
                    </a:lnTo>
                    <a:lnTo>
                      <a:pt x="14" y="26"/>
                    </a:lnTo>
                    <a:lnTo>
                      <a:pt x="5" y="22"/>
                    </a:lnTo>
                    <a:lnTo>
                      <a:pt x="0" y="13"/>
                    </a:lnTo>
                    <a:lnTo>
                      <a:pt x="5" y="5"/>
                    </a:lnTo>
                    <a:lnTo>
                      <a:pt x="14" y="0"/>
                    </a:lnTo>
                    <a:lnTo>
                      <a:pt x="22" y="5"/>
                    </a:lnTo>
                    <a:lnTo>
                      <a:pt x="27"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02" name="Freeform 38"/>
              <p:cNvSpPr/>
              <p:nvPr/>
            </p:nvSpPr>
            <p:spPr bwMode="auto">
              <a:xfrm>
                <a:off x="752" y="3597"/>
                <a:ext cx="61" cy="66"/>
              </a:xfrm>
              <a:custGeom>
                <a:avLst/>
                <a:gdLst>
                  <a:gd name="T0" fmla="*/ 61 w 61"/>
                  <a:gd name="T1" fmla="*/ 35 h 66"/>
                  <a:gd name="T2" fmla="*/ 61 w 61"/>
                  <a:gd name="T3" fmla="*/ 35 h 66"/>
                  <a:gd name="T4" fmla="*/ 61 w 61"/>
                  <a:gd name="T5" fmla="*/ 48 h 66"/>
                  <a:gd name="T6" fmla="*/ 52 w 61"/>
                  <a:gd name="T7" fmla="*/ 57 h 66"/>
                  <a:gd name="T8" fmla="*/ 44 w 61"/>
                  <a:gd name="T9" fmla="*/ 66 h 66"/>
                  <a:gd name="T10" fmla="*/ 31 w 61"/>
                  <a:gd name="T11" fmla="*/ 66 h 66"/>
                  <a:gd name="T12" fmla="*/ 31 w 61"/>
                  <a:gd name="T13" fmla="*/ 66 h 66"/>
                  <a:gd name="T14" fmla="*/ 17 w 61"/>
                  <a:gd name="T15" fmla="*/ 66 h 66"/>
                  <a:gd name="T16" fmla="*/ 9 w 61"/>
                  <a:gd name="T17" fmla="*/ 57 h 66"/>
                  <a:gd name="T18" fmla="*/ 0 w 61"/>
                  <a:gd name="T19" fmla="*/ 48 h 66"/>
                  <a:gd name="T20" fmla="*/ 0 w 61"/>
                  <a:gd name="T21" fmla="*/ 35 h 66"/>
                  <a:gd name="T22" fmla="*/ 0 w 61"/>
                  <a:gd name="T23" fmla="*/ 35 h 66"/>
                  <a:gd name="T24" fmla="*/ 0 w 61"/>
                  <a:gd name="T25" fmla="*/ 22 h 66"/>
                  <a:gd name="T26" fmla="*/ 9 w 61"/>
                  <a:gd name="T27" fmla="*/ 14 h 66"/>
                  <a:gd name="T28" fmla="*/ 17 w 61"/>
                  <a:gd name="T29" fmla="*/ 5 h 66"/>
                  <a:gd name="T30" fmla="*/ 31 w 61"/>
                  <a:gd name="T31" fmla="*/ 0 h 66"/>
                  <a:gd name="T32" fmla="*/ 31 w 61"/>
                  <a:gd name="T33" fmla="*/ 0 h 66"/>
                  <a:gd name="T34" fmla="*/ 44 w 61"/>
                  <a:gd name="T35" fmla="*/ 5 h 66"/>
                  <a:gd name="T36" fmla="*/ 52 w 61"/>
                  <a:gd name="T37" fmla="*/ 14 h 66"/>
                  <a:gd name="T38" fmla="*/ 61 w 61"/>
                  <a:gd name="T39" fmla="*/ 22 h 66"/>
                  <a:gd name="T40" fmla="*/ 61 w 61"/>
                  <a:gd name="T41" fmla="*/ 35 h 66"/>
                  <a:gd name="T42" fmla="*/ 61 w 61"/>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66">
                    <a:moveTo>
                      <a:pt x="61" y="35"/>
                    </a:moveTo>
                    <a:lnTo>
                      <a:pt x="61" y="35"/>
                    </a:lnTo>
                    <a:lnTo>
                      <a:pt x="61" y="48"/>
                    </a:lnTo>
                    <a:lnTo>
                      <a:pt x="52" y="57"/>
                    </a:lnTo>
                    <a:lnTo>
                      <a:pt x="44" y="66"/>
                    </a:lnTo>
                    <a:lnTo>
                      <a:pt x="31" y="66"/>
                    </a:lnTo>
                    <a:lnTo>
                      <a:pt x="17" y="66"/>
                    </a:lnTo>
                    <a:lnTo>
                      <a:pt x="9" y="57"/>
                    </a:lnTo>
                    <a:lnTo>
                      <a:pt x="0" y="48"/>
                    </a:lnTo>
                    <a:lnTo>
                      <a:pt x="0" y="35"/>
                    </a:lnTo>
                    <a:lnTo>
                      <a:pt x="0" y="22"/>
                    </a:lnTo>
                    <a:lnTo>
                      <a:pt x="9" y="14"/>
                    </a:lnTo>
                    <a:lnTo>
                      <a:pt x="17" y="5"/>
                    </a:lnTo>
                    <a:lnTo>
                      <a:pt x="31" y="0"/>
                    </a:lnTo>
                    <a:lnTo>
                      <a:pt x="44" y="5"/>
                    </a:lnTo>
                    <a:lnTo>
                      <a:pt x="52" y="14"/>
                    </a:lnTo>
                    <a:lnTo>
                      <a:pt x="61" y="22"/>
                    </a:lnTo>
                    <a:lnTo>
                      <a:pt x="61"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03" name="Freeform 39"/>
              <p:cNvSpPr/>
              <p:nvPr/>
            </p:nvSpPr>
            <p:spPr bwMode="auto">
              <a:xfrm>
                <a:off x="3220" y="2705"/>
                <a:ext cx="26" cy="31"/>
              </a:xfrm>
              <a:custGeom>
                <a:avLst/>
                <a:gdLst>
                  <a:gd name="T0" fmla="*/ 26 w 26"/>
                  <a:gd name="T1" fmla="*/ 13 h 31"/>
                  <a:gd name="T2" fmla="*/ 26 w 26"/>
                  <a:gd name="T3" fmla="*/ 13 h 31"/>
                  <a:gd name="T4" fmla="*/ 22 w 26"/>
                  <a:gd name="T5" fmla="*/ 26 h 31"/>
                  <a:gd name="T6" fmla="*/ 13 w 26"/>
                  <a:gd name="T7" fmla="*/ 31 h 31"/>
                  <a:gd name="T8" fmla="*/ 13 w 26"/>
                  <a:gd name="T9" fmla="*/ 31 h 31"/>
                  <a:gd name="T10" fmla="*/ 4 w 26"/>
                  <a:gd name="T11" fmla="*/ 26 h 31"/>
                  <a:gd name="T12" fmla="*/ 0 w 26"/>
                  <a:gd name="T13" fmla="*/ 13 h 31"/>
                  <a:gd name="T14" fmla="*/ 0 w 26"/>
                  <a:gd name="T15" fmla="*/ 13 h 31"/>
                  <a:gd name="T16" fmla="*/ 4 w 26"/>
                  <a:gd name="T17" fmla="*/ 5 h 31"/>
                  <a:gd name="T18" fmla="*/ 13 w 26"/>
                  <a:gd name="T19" fmla="*/ 0 h 31"/>
                  <a:gd name="T20" fmla="*/ 13 w 26"/>
                  <a:gd name="T21" fmla="*/ 0 h 31"/>
                  <a:gd name="T22" fmla="*/ 22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2" y="26"/>
                    </a:lnTo>
                    <a:lnTo>
                      <a:pt x="13" y="31"/>
                    </a:lnTo>
                    <a:lnTo>
                      <a:pt x="4" y="26"/>
                    </a:lnTo>
                    <a:lnTo>
                      <a:pt x="0" y="13"/>
                    </a:lnTo>
                    <a:lnTo>
                      <a:pt x="4" y="5"/>
                    </a:lnTo>
                    <a:lnTo>
                      <a:pt x="13" y="0"/>
                    </a:lnTo>
                    <a:lnTo>
                      <a:pt x="22"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04" name="Freeform 40"/>
              <p:cNvSpPr/>
              <p:nvPr/>
            </p:nvSpPr>
            <p:spPr bwMode="auto">
              <a:xfrm>
                <a:off x="3198" y="2688"/>
                <a:ext cx="66" cy="65"/>
              </a:xfrm>
              <a:custGeom>
                <a:avLst/>
                <a:gdLst>
                  <a:gd name="T0" fmla="*/ 66 w 66"/>
                  <a:gd name="T1" fmla="*/ 30 h 65"/>
                  <a:gd name="T2" fmla="*/ 66 w 66"/>
                  <a:gd name="T3" fmla="*/ 30 h 65"/>
                  <a:gd name="T4" fmla="*/ 66 w 66"/>
                  <a:gd name="T5" fmla="*/ 43 h 65"/>
                  <a:gd name="T6" fmla="*/ 57 w 66"/>
                  <a:gd name="T7" fmla="*/ 56 h 65"/>
                  <a:gd name="T8" fmla="*/ 48 w 66"/>
                  <a:gd name="T9" fmla="*/ 61 h 65"/>
                  <a:gd name="T10" fmla="*/ 35 w 66"/>
                  <a:gd name="T11" fmla="*/ 65 h 65"/>
                  <a:gd name="T12" fmla="*/ 35 w 66"/>
                  <a:gd name="T13" fmla="*/ 65 h 65"/>
                  <a:gd name="T14" fmla="*/ 22 w 66"/>
                  <a:gd name="T15" fmla="*/ 61 h 65"/>
                  <a:gd name="T16" fmla="*/ 13 w 66"/>
                  <a:gd name="T17" fmla="*/ 56 h 65"/>
                  <a:gd name="T18" fmla="*/ 5 w 66"/>
                  <a:gd name="T19" fmla="*/ 43 h 65"/>
                  <a:gd name="T20" fmla="*/ 0 w 66"/>
                  <a:gd name="T21" fmla="*/ 30 h 65"/>
                  <a:gd name="T22" fmla="*/ 0 w 66"/>
                  <a:gd name="T23" fmla="*/ 30 h 65"/>
                  <a:gd name="T24" fmla="*/ 5 w 66"/>
                  <a:gd name="T25" fmla="*/ 17 h 65"/>
                  <a:gd name="T26" fmla="*/ 13 w 66"/>
                  <a:gd name="T27" fmla="*/ 8 h 65"/>
                  <a:gd name="T28" fmla="*/ 22 w 66"/>
                  <a:gd name="T29" fmla="*/ 0 h 65"/>
                  <a:gd name="T30" fmla="*/ 35 w 66"/>
                  <a:gd name="T31" fmla="*/ 0 h 65"/>
                  <a:gd name="T32" fmla="*/ 35 w 66"/>
                  <a:gd name="T33" fmla="*/ 0 h 65"/>
                  <a:gd name="T34" fmla="*/ 48 w 66"/>
                  <a:gd name="T35" fmla="*/ 0 h 65"/>
                  <a:gd name="T36" fmla="*/ 57 w 66"/>
                  <a:gd name="T37" fmla="*/ 8 h 65"/>
                  <a:gd name="T38" fmla="*/ 66 w 66"/>
                  <a:gd name="T39" fmla="*/ 17 h 65"/>
                  <a:gd name="T40" fmla="*/ 66 w 66"/>
                  <a:gd name="T41" fmla="*/ 30 h 65"/>
                  <a:gd name="T42" fmla="*/ 66 w 66"/>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0"/>
                    </a:moveTo>
                    <a:lnTo>
                      <a:pt x="66" y="30"/>
                    </a:lnTo>
                    <a:lnTo>
                      <a:pt x="66" y="43"/>
                    </a:lnTo>
                    <a:lnTo>
                      <a:pt x="57" y="56"/>
                    </a:lnTo>
                    <a:lnTo>
                      <a:pt x="48" y="61"/>
                    </a:lnTo>
                    <a:lnTo>
                      <a:pt x="35" y="65"/>
                    </a:lnTo>
                    <a:lnTo>
                      <a:pt x="22" y="61"/>
                    </a:lnTo>
                    <a:lnTo>
                      <a:pt x="13" y="56"/>
                    </a:lnTo>
                    <a:lnTo>
                      <a:pt x="5" y="43"/>
                    </a:lnTo>
                    <a:lnTo>
                      <a:pt x="0" y="30"/>
                    </a:lnTo>
                    <a:lnTo>
                      <a:pt x="5" y="17"/>
                    </a:lnTo>
                    <a:lnTo>
                      <a:pt x="13" y="8"/>
                    </a:lnTo>
                    <a:lnTo>
                      <a:pt x="22" y="0"/>
                    </a:lnTo>
                    <a:lnTo>
                      <a:pt x="35" y="0"/>
                    </a:lnTo>
                    <a:lnTo>
                      <a:pt x="48" y="0"/>
                    </a:lnTo>
                    <a:lnTo>
                      <a:pt x="57" y="8"/>
                    </a:lnTo>
                    <a:lnTo>
                      <a:pt x="66" y="17"/>
                    </a:lnTo>
                    <a:lnTo>
                      <a:pt x="66" y="30"/>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05" name="Freeform 41"/>
              <p:cNvSpPr/>
              <p:nvPr/>
            </p:nvSpPr>
            <p:spPr bwMode="auto">
              <a:xfrm>
                <a:off x="3016" y="2353"/>
                <a:ext cx="26" cy="26"/>
              </a:xfrm>
              <a:custGeom>
                <a:avLst/>
                <a:gdLst>
                  <a:gd name="T0" fmla="*/ 26 w 26"/>
                  <a:gd name="T1" fmla="*/ 13 h 26"/>
                  <a:gd name="T2" fmla="*/ 26 w 26"/>
                  <a:gd name="T3" fmla="*/ 13 h 26"/>
                  <a:gd name="T4" fmla="*/ 21 w 26"/>
                  <a:gd name="T5" fmla="*/ 21 h 26"/>
                  <a:gd name="T6" fmla="*/ 13 w 26"/>
                  <a:gd name="T7" fmla="*/ 26 h 26"/>
                  <a:gd name="T8" fmla="*/ 13 w 26"/>
                  <a:gd name="T9" fmla="*/ 26 h 26"/>
                  <a:gd name="T10" fmla="*/ 4 w 26"/>
                  <a:gd name="T11" fmla="*/ 21 h 26"/>
                  <a:gd name="T12" fmla="*/ 0 w 26"/>
                  <a:gd name="T13" fmla="*/ 13 h 26"/>
                  <a:gd name="T14" fmla="*/ 0 w 26"/>
                  <a:gd name="T15" fmla="*/ 13 h 26"/>
                  <a:gd name="T16" fmla="*/ 4 w 26"/>
                  <a:gd name="T17" fmla="*/ 4 h 26"/>
                  <a:gd name="T18" fmla="*/ 13 w 26"/>
                  <a:gd name="T19" fmla="*/ 0 h 26"/>
                  <a:gd name="T20" fmla="*/ 13 w 26"/>
                  <a:gd name="T21" fmla="*/ 0 h 26"/>
                  <a:gd name="T22" fmla="*/ 21 w 26"/>
                  <a:gd name="T23" fmla="*/ 4 h 26"/>
                  <a:gd name="T24" fmla="*/ 26 w 26"/>
                  <a:gd name="T25" fmla="*/ 13 h 26"/>
                  <a:gd name="T26" fmla="*/ 26 w 26"/>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6">
                    <a:moveTo>
                      <a:pt x="26" y="13"/>
                    </a:moveTo>
                    <a:lnTo>
                      <a:pt x="26" y="13"/>
                    </a:lnTo>
                    <a:lnTo>
                      <a:pt x="21" y="21"/>
                    </a:lnTo>
                    <a:lnTo>
                      <a:pt x="13" y="26"/>
                    </a:lnTo>
                    <a:lnTo>
                      <a:pt x="4" y="21"/>
                    </a:lnTo>
                    <a:lnTo>
                      <a:pt x="0" y="13"/>
                    </a:lnTo>
                    <a:lnTo>
                      <a:pt x="4" y="4"/>
                    </a:lnTo>
                    <a:lnTo>
                      <a:pt x="13" y="0"/>
                    </a:lnTo>
                    <a:lnTo>
                      <a:pt x="21"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06" name="Freeform 42"/>
              <p:cNvSpPr/>
              <p:nvPr/>
            </p:nvSpPr>
            <p:spPr bwMode="auto">
              <a:xfrm>
                <a:off x="2994" y="2331"/>
                <a:ext cx="65" cy="65"/>
              </a:xfrm>
              <a:custGeom>
                <a:avLst/>
                <a:gdLst>
                  <a:gd name="T0" fmla="*/ 65 w 65"/>
                  <a:gd name="T1" fmla="*/ 35 h 65"/>
                  <a:gd name="T2" fmla="*/ 65 w 65"/>
                  <a:gd name="T3" fmla="*/ 35 h 65"/>
                  <a:gd name="T4" fmla="*/ 65 w 65"/>
                  <a:gd name="T5" fmla="*/ 48 h 65"/>
                  <a:gd name="T6" fmla="*/ 56 w 65"/>
                  <a:gd name="T7" fmla="*/ 56 h 65"/>
                  <a:gd name="T8" fmla="*/ 48 w 65"/>
                  <a:gd name="T9" fmla="*/ 65 h 65"/>
                  <a:gd name="T10" fmla="*/ 35 w 65"/>
                  <a:gd name="T11" fmla="*/ 65 h 65"/>
                  <a:gd name="T12" fmla="*/ 35 w 65"/>
                  <a:gd name="T13" fmla="*/ 65 h 65"/>
                  <a:gd name="T14" fmla="*/ 22 w 65"/>
                  <a:gd name="T15" fmla="*/ 65 h 65"/>
                  <a:gd name="T16" fmla="*/ 13 w 65"/>
                  <a:gd name="T17" fmla="*/ 56 h 65"/>
                  <a:gd name="T18" fmla="*/ 4 w 65"/>
                  <a:gd name="T19" fmla="*/ 48 h 65"/>
                  <a:gd name="T20" fmla="*/ 0 w 65"/>
                  <a:gd name="T21" fmla="*/ 35 h 65"/>
                  <a:gd name="T22" fmla="*/ 0 w 65"/>
                  <a:gd name="T23" fmla="*/ 35 h 65"/>
                  <a:gd name="T24" fmla="*/ 4 w 65"/>
                  <a:gd name="T25" fmla="*/ 22 h 65"/>
                  <a:gd name="T26" fmla="*/ 13 w 65"/>
                  <a:gd name="T27" fmla="*/ 13 h 65"/>
                  <a:gd name="T28" fmla="*/ 22 w 65"/>
                  <a:gd name="T29" fmla="*/ 4 h 65"/>
                  <a:gd name="T30" fmla="*/ 35 w 65"/>
                  <a:gd name="T31" fmla="*/ 0 h 65"/>
                  <a:gd name="T32" fmla="*/ 35 w 65"/>
                  <a:gd name="T33" fmla="*/ 0 h 65"/>
                  <a:gd name="T34" fmla="*/ 48 w 65"/>
                  <a:gd name="T35" fmla="*/ 4 h 65"/>
                  <a:gd name="T36" fmla="*/ 56 w 65"/>
                  <a:gd name="T37" fmla="*/ 13 h 65"/>
                  <a:gd name="T38" fmla="*/ 65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8"/>
                    </a:lnTo>
                    <a:lnTo>
                      <a:pt x="56" y="56"/>
                    </a:lnTo>
                    <a:lnTo>
                      <a:pt x="48" y="65"/>
                    </a:lnTo>
                    <a:lnTo>
                      <a:pt x="35" y="65"/>
                    </a:lnTo>
                    <a:lnTo>
                      <a:pt x="22" y="65"/>
                    </a:lnTo>
                    <a:lnTo>
                      <a:pt x="13" y="56"/>
                    </a:lnTo>
                    <a:lnTo>
                      <a:pt x="4" y="48"/>
                    </a:lnTo>
                    <a:lnTo>
                      <a:pt x="0" y="35"/>
                    </a:lnTo>
                    <a:lnTo>
                      <a:pt x="4" y="22"/>
                    </a:lnTo>
                    <a:lnTo>
                      <a:pt x="13" y="13"/>
                    </a:lnTo>
                    <a:lnTo>
                      <a:pt x="22" y="4"/>
                    </a:lnTo>
                    <a:lnTo>
                      <a:pt x="35" y="0"/>
                    </a:lnTo>
                    <a:lnTo>
                      <a:pt x="48" y="4"/>
                    </a:lnTo>
                    <a:lnTo>
                      <a:pt x="56" y="13"/>
                    </a:lnTo>
                    <a:lnTo>
                      <a:pt x="65" y="22"/>
                    </a:lnTo>
                    <a:lnTo>
                      <a:pt x="65"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07" name="Freeform 43"/>
              <p:cNvSpPr/>
              <p:nvPr/>
            </p:nvSpPr>
            <p:spPr bwMode="auto">
              <a:xfrm>
                <a:off x="4078" y="2522"/>
                <a:ext cx="26" cy="31"/>
              </a:xfrm>
              <a:custGeom>
                <a:avLst/>
                <a:gdLst>
                  <a:gd name="T0" fmla="*/ 26 w 26"/>
                  <a:gd name="T1" fmla="*/ 13 h 31"/>
                  <a:gd name="T2" fmla="*/ 26 w 26"/>
                  <a:gd name="T3" fmla="*/ 13 h 31"/>
                  <a:gd name="T4" fmla="*/ 21 w 26"/>
                  <a:gd name="T5" fmla="*/ 26 h 31"/>
                  <a:gd name="T6" fmla="*/ 13 w 26"/>
                  <a:gd name="T7" fmla="*/ 31 h 31"/>
                  <a:gd name="T8" fmla="*/ 13 w 26"/>
                  <a:gd name="T9" fmla="*/ 31 h 31"/>
                  <a:gd name="T10" fmla="*/ 4 w 26"/>
                  <a:gd name="T11" fmla="*/ 26 h 31"/>
                  <a:gd name="T12" fmla="*/ 0 w 26"/>
                  <a:gd name="T13" fmla="*/ 13 h 31"/>
                  <a:gd name="T14" fmla="*/ 0 w 26"/>
                  <a:gd name="T15" fmla="*/ 13 h 31"/>
                  <a:gd name="T16" fmla="*/ 4 w 26"/>
                  <a:gd name="T17" fmla="*/ 5 h 31"/>
                  <a:gd name="T18" fmla="*/ 13 w 26"/>
                  <a:gd name="T19" fmla="*/ 0 h 31"/>
                  <a:gd name="T20" fmla="*/ 13 w 26"/>
                  <a:gd name="T21" fmla="*/ 0 h 31"/>
                  <a:gd name="T22" fmla="*/ 21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1" y="26"/>
                    </a:lnTo>
                    <a:lnTo>
                      <a:pt x="13" y="31"/>
                    </a:lnTo>
                    <a:lnTo>
                      <a:pt x="4" y="26"/>
                    </a:lnTo>
                    <a:lnTo>
                      <a:pt x="0" y="13"/>
                    </a:lnTo>
                    <a:lnTo>
                      <a:pt x="4" y="5"/>
                    </a:lnTo>
                    <a:lnTo>
                      <a:pt x="13" y="0"/>
                    </a:lnTo>
                    <a:lnTo>
                      <a:pt x="21"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08" name="Freeform 44"/>
              <p:cNvSpPr/>
              <p:nvPr/>
            </p:nvSpPr>
            <p:spPr bwMode="auto">
              <a:xfrm>
                <a:off x="4056" y="2505"/>
                <a:ext cx="65" cy="65"/>
              </a:xfrm>
              <a:custGeom>
                <a:avLst/>
                <a:gdLst>
                  <a:gd name="T0" fmla="*/ 65 w 65"/>
                  <a:gd name="T1" fmla="*/ 30 h 65"/>
                  <a:gd name="T2" fmla="*/ 65 w 65"/>
                  <a:gd name="T3" fmla="*/ 30 h 65"/>
                  <a:gd name="T4" fmla="*/ 65 w 65"/>
                  <a:gd name="T5" fmla="*/ 43 h 65"/>
                  <a:gd name="T6" fmla="*/ 56 w 65"/>
                  <a:gd name="T7" fmla="*/ 57 h 65"/>
                  <a:gd name="T8" fmla="*/ 48 w 65"/>
                  <a:gd name="T9" fmla="*/ 61 h 65"/>
                  <a:gd name="T10" fmla="*/ 35 w 65"/>
                  <a:gd name="T11" fmla="*/ 65 h 65"/>
                  <a:gd name="T12" fmla="*/ 35 w 65"/>
                  <a:gd name="T13" fmla="*/ 65 h 65"/>
                  <a:gd name="T14" fmla="*/ 22 w 65"/>
                  <a:gd name="T15" fmla="*/ 61 h 65"/>
                  <a:gd name="T16" fmla="*/ 13 w 65"/>
                  <a:gd name="T17" fmla="*/ 57 h 65"/>
                  <a:gd name="T18" fmla="*/ 4 w 65"/>
                  <a:gd name="T19" fmla="*/ 43 h 65"/>
                  <a:gd name="T20" fmla="*/ 0 w 65"/>
                  <a:gd name="T21" fmla="*/ 30 h 65"/>
                  <a:gd name="T22" fmla="*/ 0 w 65"/>
                  <a:gd name="T23" fmla="*/ 30 h 65"/>
                  <a:gd name="T24" fmla="*/ 4 w 65"/>
                  <a:gd name="T25" fmla="*/ 17 h 65"/>
                  <a:gd name="T26" fmla="*/ 13 w 65"/>
                  <a:gd name="T27" fmla="*/ 9 h 65"/>
                  <a:gd name="T28" fmla="*/ 22 w 65"/>
                  <a:gd name="T29" fmla="*/ 0 h 65"/>
                  <a:gd name="T30" fmla="*/ 35 w 65"/>
                  <a:gd name="T31" fmla="*/ 0 h 65"/>
                  <a:gd name="T32" fmla="*/ 35 w 65"/>
                  <a:gd name="T33" fmla="*/ 0 h 65"/>
                  <a:gd name="T34" fmla="*/ 48 w 65"/>
                  <a:gd name="T35" fmla="*/ 0 h 65"/>
                  <a:gd name="T36" fmla="*/ 56 w 65"/>
                  <a:gd name="T37" fmla="*/ 9 h 65"/>
                  <a:gd name="T38" fmla="*/ 65 w 65"/>
                  <a:gd name="T39" fmla="*/ 17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5" y="43"/>
                    </a:lnTo>
                    <a:lnTo>
                      <a:pt x="56" y="57"/>
                    </a:lnTo>
                    <a:lnTo>
                      <a:pt x="48" y="61"/>
                    </a:lnTo>
                    <a:lnTo>
                      <a:pt x="35" y="65"/>
                    </a:lnTo>
                    <a:lnTo>
                      <a:pt x="22" y="61"/>
                    </a:lnTo>
                    <a:lnTo>
                      <a:pt x="13" y="57"/>
                    </a:lnTo>
                    <a:lnTo>
                      <a:pt x="4" y="43"/>
                    </a:lnTo>
                    <a:lnTo>
                      <a:pt x="0" y="30"/>
                    </a:lnTo>
                    <a:lnTo>
                      <a:pt x="4" y="17"/>
                    </a:lnTo>
                    <a:lnTo>
                      <a:pt x="13" y="9"/>
                    </a:lnTo>
                    <a:lnTo>
                      <a:pt x="22" y="0"/>
                    </a:lnTo>
                    <a:lnTo>
                      <a:pt x="35" y="0"/>
                    </a:lnTo>
                    <a:lnTo>
                      <a:pt x="48" y="0"/>
                    </a:lnTo>
                    <a:lnTo>
                      <a:pt x="56" y="9"/>
                    </a:lnTo>
                    <a:lnTo>
                      <a:pt x="65" y="17"/>
                    </a:lnTo>
                    <a:lnTo>
                      <a:pt x="65" y="30"/>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09" name="Freeform 45"/>
              <p:cNvSpPr/>
              <p:nvPr/>
            </p:nvSpPr>
            <p:spPr bwMode="auto">
              <a:xfrm>
                <a:off x="4731" y="1957"/>
                <a:ext cx="26" cy="30"/>
              </a:xfrm>
              <a:custGeom>
                <a:avLst/>
                <a:gdLst>
                  <a:gd name="T0" fmla="*/ 26 w 26"/>
                  <a:gd name="T1" fmla="*/ 13 h 30"/>
                  <a:gd name="T2" fmla="*/ 26 w 26"/>
                  <a:gd name="T3" fmla="*/ 13 h 30"/>
                  <a:gd name="T4" fmla="*/ 21 w 26"/>
                  <a:gd name="T5" fmla="*/ 26 h 30"/>
                  <a:gd name="T6" fmla="*/ 13 w 26"/>
                  <a:gd name="T7" fmla="*/ 30 h 30"/>
                  <a:gd name="T8" fmla="*/ 13 w 26"/>
                  <a:gd name="T9" fmla="*/ 30 h 30"/>
                  <a:gd name="T10" fmla="*/ 0 w 26"/>
                  <a:gd name="T11" fmla="*/ 26 h 30"/>
                  <a:gd name="T12" fmla="*/ 0 w 26"/>
                  <a:gd name="T13" fmla="*/ 13 h 30"/>
                  <a:gd name="T14" fmla="*/ 0 w 26"/>
                  <a:gd name="T15" fmla="*/ 13 h 30"/>
                  <a:gd name="T16" fmla="*/ 0 w 26"/>
                  <a:gd name="T17" fmla="*/ 4 h 30"/>
                  <a:gd name="T18" fmla="*/ 13 w 26"/>
                  <a:gd name="T19" fmla="*/ 0 h 30"/>
                  <a:gd name="T20" fmla="*/ 13 w 26"/>
                  <a:gd name="T21" fmla="*/ 0 h 30"/>
                  <a:gd name="T22" fmla="*/ 21 w 26"/>
                  <a:gd name="T23" fmla="*/ 4 h 30"/>
                  <a:gd name="T24" fmla="*/ 26 w 26"/>
                  <a:gd name="T25" fmla="*/ 13 h 30"/>
                  <a:gd name="T26" fmla="*/ 26 w 26"/>
                  <a:gd name="T27" fmla="*/ 1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0">
                    <a:moveTo>
                      <a:pt x="26" y="13"/>
                    </a:moveTo>
                    <a:lnTo>
                      <a:pt x="26" y="13"/>
                    </a:lnTo>
                    <a:lnTo>
                      <a:pt x="21" y="26"/>
                    </a:lnTo>
                    <a:lnTo>
                      <a:pt x="13" y="30"/>
                    </a:lnTo>
                    <a:lnTo>
                      <a:pt x="0" y="26"/>
                    </a:lnTo>
                    <a:lnTo>
                      <a:pt x="0" y="13"/>
                    </a:lnTo>
                    <a:lnTo>
                      <a:pt x="0" y="4"/>
                    </a:lnTo>
                    <a:lnTo>
                      <a:pt x="13" y="0"/>
                    </a:lnTo>
                    <a:lnTo>
                      <a:pt x="21"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10" name="Freeform 46"/>
              <p:cNvSpPr/>
              <p:nvPr/>
            </p:nvSpPr>
            <p:spPr bwMode="auto">
              <a:xfrm>
                <a:off x="4709" y="1939"/>
                <a:ext cx="65" cy="65"/>
              </a:xfrm>
              <a:custGeom>
                <a:avLst/>
                <a:gdLst>
                  <a:gd name="T0" fmla="*/ 65 w 65"/>
                  <a:gd name="T1" fmla="*/ 31 h 65"/>
                  <a:gd name="T2" fmla="*/ 65 w 65"/>
                  <a:gd name="T3" fmla="*/ 31 h 65"/>
                  <a:gd name="T4" fmla="*/ 65 w 65"/>
                  <a:gd name="T5" fmla="*/ 44 h 65"/>
                  <a:gd name="T6" fmla="*/ 56 w 65"/>
                  <a:gd name="T7" fmla="*/ 57 h 65"/>
                  <a:gd name="T8" fmla="*/ 48 w 65"/>
                  <a:gd name="T9" fmla="*/ 61 h 65"/>
                  <a:gd name="T10" fmla="*/ 35 w 65"/>
                  <a:gd name="T11" fmla="*/ 65 h 65"/>
                  <a:gd name="T12" fmla="*/ 35 w 65"/>
                  <a:gd name="T13" fmla="*/ 65 h 65"/>
                  <a:gd name="T14" fmla="*/ 22 w 65"/>
                  <a:gd name="T15" fmla="*/ 61 h 65"/>
                  <a:gd name="T16" fmla="*/ 13 w 65"/>
                  <a:gd name="T17" fmla="*/ 57 h 65"/>
                  <a:gd name="T18" fmla="*/ 4 w 65"/>
                  <a:gd name="T19" fmla="*/ 44 h 65"/>
                  <a:gd name="T20" fmla="*/ 0 w 65"/>
                  <a:gd name="T21" fmla="*/ 31 h 65"/>
                  <a:gd name="T22" fmla="*/ 0 w 65"/>
                  <a:gd name="T23" fmla="*/ 31 h 65"/>
                  <a:gd name="T24" fmla="*/ 4 w 65"/>
                  <a:gd name="T25" fmla="*/ 22 h 65"/>
                  <a:gd name="T26" fmla="*/ 13 w 65"/>
                  <a:gd name="T27" fmla="*/ 9 h 65"/>
                  <a:gd name="T28" fmla="*/ 22 w 65"/>
                  <a:gd name="T29" fmla="*/ 4 h 65"/>
                  <a:gd name="T30" fmla="*/ 35 w 65"/>
                  <a:gd name="T31" fmla="*/ 0 h 65"/>
                  <a:gd name="T32" fmla="*/ 35 w 65"/>
                  <a:gd name="T33" fmla="*/ 0 h 65"/>
                  <a:gd name="T34" fmla="*/ 48 w 65"/>
                  <a:gd name="T35" fmla="*/ 4 h 65"/>
                  <a:gd name="T36" fmla="*/ 56 w 65"/>
                  <a:gd name="T37" fmla="*/ 9 h 65"/>
                  <a:gd name="T38" fmla="*/ 65 w 65"/>
                  <a:gd name="T39" fmla="*/ 18 h 65"/>
                  <a:gd name="T40" fmla="*/ 65 w 65"/>
                  <a:gd name="T41" fmla="*/ 31 h 65"/>
                  <a:gd name="T42" fmla="*/ 65 w 65"/>
                  <a:gd name="T43" fmla="*/ 31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1"/>
                    </a:moveTo>
                    <a:lnTo>
                      <a:pt x="65" y="31"/>
                    </a:lnTo>
                    <a:lnTo>
                      <a:pt x="65" y="44"/>
                    </a:lnTo>
                    <a:lnTo>
                      <a:pt x="56" y="57"/>
                    </a:lnTo>
                    <a:lnTo>
                      <a:pt x="48" y="61"/>
                    </a:lnTo>
                    <a:lnTo>
                      <a:pt x="35" y="65"/>
                    </a:lnTo>
                    <a:lnTo>
                      <a:pt x="22" y="61"/>
                    </a:lnTo>
                    <a:lnTo>
                      <a:pt x="13" y="57"/>
                    </a:lnTo>
                    <a:lnTo>
                      <a:pt x="4" y="44"/>
                    </a:lnTo>
                    <a:lnTo>
                      <a:pt x="0" y="31"/>
                    </a:lnTo>
                    <a:lnTo>
                      <a:pt x="4" y="22"/>
                    </a:lnTo>
                    <a:lnTo>
                      <a:pt x="13" y="9"/>
                    </a:lnTo>
                    <a:lnTo>
                      <a:pt x="22" y="4"/>
                    </a:lnTo>
                    <a:lnTo>
                      <a:pt x="35" y="0"/>
                    </a:lnTo>
                    <a:lnTo>
                      <a:pt x="48" y="4"/>
                    </a:lnTo>
                    <a:lnTo>
                      <a:pt x="56" y="9"/>
                    </a:lnTo>
                    <a:lnTo>
                      <a:pt x="65" y="18"/>
                    </a:lnTo>
                    <a:lnTo>
                      <a:pt x="65" y="31"/>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11" name="Freeform 47"/>
              <p:cNvSpPr/>
              <p:nvPr/>
            </p:nvSpPr>
            <p:spPr bwMode="auto">
              <a:xfrm>
                <a:off x="4944" y="2083"/>
                <a:ext cx="30" cy="30"/>
              </a:xfrm>
              <a:custGeom>
                <a:avLst/>
                <a:gdLst>
                  <a:gd name="T0" fmla="*/ 30 w 30"/>
                  <a:gd name="T1" fmla="*/ 17 h 30"/>
                  <a:gd name="T2" fmla="*/ 30 w 30"/>
                  <a:gd name="T3" fmla="*/ 17 h 30"/>
                  <a:gd name="T4" fmla="*/ 26 w 30"/>
                  <a:gd name="T5" fmla="*/ 26 h 30"/>
                  <a:gd name="T6" fmla="*/ 13 w 30"/>
                  <a:gd name="T7" fmla="*/ 30 h 30"/>
                  <a:gd name="T8" fmla="*/ 13 w 30"/>
                  <a:gd name="T9" fmla="*/ 30 h 30"/>
                  <a:gd name="T10" fmla="*/ 4 w 30"/>
                  <a:gd name="T11" fmla="*/ 26 h 30"/>
                  <a:gd name="T12" fmla="*/ 0 w 30"/>
                  <a:gd name="T13" fmla="*/ 17 h 30"/>
                  <a:gd name="T14" fmla="*/ 0 w 30"/>
                  <a:gd name="T15" fmla="*/ 17 h 30"/>
                  <a:gd name="T16" fmla="*/ 4 w 30"/>
                  <a:gd name="T17" fmla="*/ 4 h 30"/>
                  <a:gd name="T18" fmla="*/ 13 w 30"/>
                  <a:gd name="T19" fmla="*/ 0 h 30"/>
                  <a:gd name="T20" fmla="*/ 13 w 30"/>
                  <a:gd name="T21" fmla="*/ 0 h 30"/>
                  <a:gd name="T22" fmla="*/ 26 w 30"/>
                  <a:gd name="T23" fmla="*/ 4 h 30"/>
                  <a:gd name="T24" fmla="*/ 30 w 30"/>
                  <a:gd name="T25" fmla="*/ 17 h 30"/>
                  <a:gd name="T26" fmla="*/ 30 w 30"/>
                  <a:gd name="T27" fmla="*/ 1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0">
                    <a:moveTo>
                      <a:pt x="30" y="17"/>
                    </a:moveTo>
                    <a:lnTo>
                      <a:pt x="30" y="17"/>
                    </a:lnTo>
                    <a:lnTo>
                      <a:pt x="26" y="26"/>
                    </a:lnTo>
                    <a:lnTo>
                      <a:pt x="13" y="30"/>
                    </a:lnTo>
                    <a:lnTo>
                      <a:pt x="4" y="26"/>
                    </a:lnTo>
                    <a:lnTo>
                      <a:pt x="0" y="17"/>
                    </a:lnTo>
                    <a:lnTo>
                      <a:pt x="4" y="4"/>
                    </a:lnTo>
                    <a:lnTo>
                      <a:pt x="13" y="0"/>
                    </a:lnTo>
                    <a:lnTo>
                      <a:pt x="26" y="4"/>
                    </a:lnTo>
                    <a:lnTo>
                      <a:pt x="30" y="17"/>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12" name="Freeform 48"/>
              <p:cNvSpPr/>
              <p:nvPr/>
            </p:nvSpPr>
            <p:spPr bwMode="auto">
              <a:xfrm>
                <a:off x="4926" y="2065"/>
                <a:ext cx="66" cy="66"/>
              </a:xfrm>
              <a:custGeom>
                <a:avLst/>
                <a:gdLst>
                  <a:gd name="T0" fmla="*/ 66 w 66"/>
                  <a:gd name="T1" fmla="*/ 35 h 66"/>
                  <a:gd name="T2" fmla="*/ 66 w 66"/>
                  <a:gd name="T3" fmla="*/ 35 h 66"/>
                  <a:gd name="T4" fmla="*/ 61 w 66"/>
                  <a:gd name="T5" fmla="*/ 48 h 66"/>
                  <a:gd name="T6" fmla="*/ 57 w 66"/>
                  <a:gd name="T7" fmla="*/ 57 h 66"/>
                  <a:gd name="T8" fmla="*/ 44 w 66"/>
                  <a:gd name="T9" fmla="*/ 66 h 66"/>
                  <a:gd name="T10" fmla="*/ 31 w 66"/>
                  <a:gd name="T11" fmla="*/ 66 h 66"/>
                  <a:gd name="T12" fmla="*/ 31 w 66"/>
                  <a:gd name="T13" fmla="*/ 66 h 66"/>
                  <a:gd name="T14" fmla="*/ 18 w 66"/>
                  <a:gd name="T15" fmla="*/ 66 h 66"/>
                  <a:gd name="T16" fmla="*/ 9 w 66"/>
                  <a:gd name="T17" fmla="*/ 57 h 66"/>
                  <a:gd name="T18" fmla="*/ 0 w 66"/>
                  <a:gd name="T19" fmla="*/ 48 h 66"/>
                  <a:gd name="T20" fmla="*/ 0 w 66"/>
                  <a:gd name="T21" fmla="*/ 35 h 66"/>
                  <a:gd name="T22" fmla="*/ 0 w 66"/>
                  <a:gd name="T23" fmla="*/ 35 h 66"/>
                  <a:gd name="T24" fmla="*/ 0 w 66"/>
                  <a:gd name="T25" fmla="*/ 22 h 66"/>
                  <a:gd name="T26" fmla="*/ 9 w 66"/>
                  <a:gd name="T27" fmla="*/ 9 h 66"/>
                  <a:gd name="T28" fmla="*/ 18 w 66"/>
                  <a:gd name="T29" fmla="*/ 5 h 66"/>
                  <a:gd name="T30" fmla="*/ 31 w 66"/>
                  <a:gd name="T31" fmla="*/ 0 h 66"/>
                  <a:gd name="T32" fmla="*/ 31 w 66"/>
                  <a:gd name="T33" fmla="*/ 0 h 66"/>
                  <a:gd name="T34" fmla="*/ 44 w 66"/>
                  <a:gd name="T35" fmla="*/ 5 h 66"/>
                  <a:gd name="T36" fmla="*/ 57 w 66"/>
                  <a:gd name="T37" fmla="*/ 9 h 66"/>
                  <a:gd name="T38" fmla="*/ 61 w 66"/>
                  <a:gd name="T39" fmla="*/ 22 h 66"/>
                  <a:gd name="T40" fmla="*/ 66 w 66"/>
                  <a:gd name="T41" fmla="*/ 35 h 66"/>
                  <a:gd name="T42" fmla="*/ 66 w 66"/>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6">
                    <a:moveTo>
                      <a:pt x="66" y="35"/>
                    </a:moveTo>
                    <a:lnTo>
                      <a:pt x="66" y="35"/>
                    </a:lnTo>
                    <a:lnTo>
                      <a:pt x="61" y="48"/>
                    </a:lnTo>
                    <a:lnTo>
                      <a:pt x="57" y="57"/>
                    </a:lnTo>
                    <a:lnTo>
                      <a:pt x="44" y="66"/>
                    </a:lnTo>
                    <a:lnTo>
                      <a:pt x="31" y="66"/>
                    </a:lnTo>
                    <a:lnTo>
                      <a:pt x="18" y="66"/>
                    </a:lnTo>
                    <a:lnTo>
                      <a:pt x="9" y="57"/>
                    </a:lnTo>
                    <a:lnTo>
                      <a:pt x="0" y="48"/>
                    </a:lnTo>
                    <a:lnTo>
                      <a:pt x="0" y="35"/>
                    </a:lnTo>
                    <a:lnTo>
                      <a:pt x="0" y="22"/>
                    </a:lnTo>
                    <a:lnTo>
                      <a:pt x="9" y="9"/>
                    </a:lnTo>
                    <a:lnTo>
                      <a:pt x="18" y="5"/>
                    </a:lnTo>
                    <a:lnTo>
                      <a:pt x="31" y="0"/>
                    </a:lnTo>
                    <a:lnTo>
                      <a:pt x="44" y="5"/>
                    </a:lnTo>
                    <a:lnTo>
                      <a:pt x="57" y="9"/>
                    </a:lnTo>
                    <a:lnTo>
                      <a:pt x="61" y="22"/>
                    </a:lnTo>
                    <a:lnTo>
                      <a:pt x="66"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13" name="Freeform 49"/>
              <p:cNvSpPr/>
              <p:nvPr/>
            </p:nvSpPr>
            <p:spPr bwMode="auto">
              <a:xfrm>
                <a:off x="4866" y="1909"/>
                <a:ext cx="30" cy="26"/>
              </a:xfrm>
              <a:custGeom>
                <a:avLst/>
                <a:gdLst>
                  <a:gd name="T0" fmla="*/ 30 w 30"/>
                  <a:gd name="T1" fmla="*/ 13 h 26"/>
                  <a:gd name="T2" fmla="*/ 30 w 30"/>
                  <a:gd name="T3" fmla="*/ 13 h 26"/>
                  <a:gd name="T4" fmla="*/ 26 w 30"/>
                  <a:gd name="T5" fmla="*/ 21 h 26"/>
                  <a:gd name="T6" fmla="*/ 17 w 30"/>
                  <a:gd name="T7" fmla="*/ 26 h 26"/>
                  <a:gd name="T8" fmla="*/ 17 w 30"/>
                  <a:gd name="T9" fmla="*/ 26 h 26"/>
                  <a:gd name="T10" fmla="*/ 4 w 30"/>
                  <a:gd name="T11" fmla="*/ 21 h 26"/>
                  <a:gd name="T12" fmla="*/ 0 w 30"/>
                  <a:gd name="T13" fmla="*/ 13 h 26"/>
                  <a:gd name="T14" fmla="*/ 0 w 30"/>
                  <a:gd name="T15" fmla="*/ 13 h 26"/>
                  <a:gd name="T16" fmla="*/ 4 w 30"/>
                  <a:gd name="T17" fmla="*/ 4 h 26"/>
                  <a:gd name="T18" fmla="*/ 17 w 30"/>
                  <a:gd name="T19" fmla="*/ 0 h 26"/>
                  <a:gd name="T20" fmla="*/ 17 w 30"/>
                  <a:gd name="T21" fmla="*/ 0 h 26"/>
                  <a:gd name="T22" fmla="*/ 26 w 30"/>
                  <a:gd name="T23" fmla="*/ 4 h 26"/>
                  <a:gd name="T24" fmla="*/ 30 w 30"/>
                  <a:gd name="T25" fmla="*/ 13 h 26"/>
                  <a:gd name="T26" fmla="*/ 30 w 30"/>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6">
                    <a:moveTo>
                      <a:pt x="30" y="13"/>
                    </a:moveTo>
                    <a:lnTo>
                      <a:pt x="30" y="13"/>
                    </a:lnTo>
                    <a:lnTo>
                      <a:pt x="26" y="21"/>
                    </a:lnTo>
                    <a:lnTo>
                      <a:pt x="17" y="26"/>
                    </a:lnTo>
                    <a:lnTo>
                      <a:pt x="4" y="21"/>
                    </a:lnTo>
                    <a:lnTo>
                      <a:pt x="0" y="13"/>
                    </a:lnTo>
                    <a:lnTo>
                      <a:pt x="4" y="4"/>
                    </a:lnTo>
                    <a:lnTo>
                      <a:pt x="17" y="0"/>
                    </a:lnTo>
                    <a:lnTo>
                      <a:pt x="26" y="4"/>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14" name="Freeform 50"/>
              <p:cNvSpPr/>
              <p:nvPr/>
            </p:nvSpPr>
            <p:spPr bwMode="auto">
              <a:xfrm>
                <a:off x="4848" y="1887"/>
                <a:ext cx="65" cy="65"/>
              </a:xfrm>
              <a:custGeom>
                <a:avLst/>
                <a:gdLst>
                  <a:gd name="T0" fmla="*/ 65 w 65"/>
                  <a:gd name="T1" fmla="*/ 35 h 65"/>
                  <a:gd name="T2" fmla="*/ 65 w 65"/>
                  <a:gd name="T3" fmla="*/ 35 h 65"/>
                  <a:gd name="T4" fmla="*/ 61 w 65"/>
                  <a:gd name="T5" fmla="*/ 48 h 65"/>
                  <a:gd name="T6" fmla="*/ 57 w 65"/>
                  <a:gd name="T7" fmla="*/ 56 h 65"/>
                  <a:gd name="T8" fmla="*/ 44 w 65"/>
                  <a:gd name="T9" fmla="*/ 65 h 65"/>
                  <a:gd name="T10" fmla="*/ 35 w 65"/>
                  <a:gd name="T11" fmla="*/ 65 h 65"/>
                  <a:gd name="T12" fmla="*/ 35 w 65"/>
                  <a:gd name="T13" fmla="*/ 65 h 65"/>
                  <a:gd name="T14" fmla="*/ 22 w 65"/>
                  <a:gd name="T15" fmla="*/ 65 h 65"/>
                  <a:gd name="T16" fmla="*/ 9 w 65"/>
                  <a:gd name="T17" fmla="*/ 56 h 65"/>
                  <a:gd name="T18" fmla="*/ 4 w 65"/>
                  <a:gd name="T19" fmla="*/ 48 h 65"/>
                  <a:gd name="T20" fmla="*/ 0 w 65"/>
                  <a:gd name="T21" fmla="*/ 35 h 65"/>
                  <a:gd name="T22" fmla="*/ 0 w 65"/>
                  <a:gd name="T23" fmla="*/ 35 h 65"/>
                  <a:gd name="T24" fmla="*/ 4 w 65"/>
                  <a:gd name="T25" fmla="*/ 22 h 65"/>
                  <a:gd name="T26" fmla="*/ 9 w 65"/>
                  <a:gd name="T27" fmla="*/ 13 h 65"/>
                  <a:gd name="T28" fmla="*/ 22 w 65"/>
                  <a:gd name="T29" fmla="*/ 4 h 65"/>
                  <a:gd name="T30" fmla="*/ 35 w 65"/>
                  <a:gd name="T31" fmla="*/ 0 h 65"/>
                  <a:gd name="T32" fmla="*/ 35 w 65"/>
                  <a:gd name="T33" fmla="*/ 0 h 65"/>
                  <a:gd name="T34" fmla="*/ 44 w 65"/>
                  <a:gd name="T35" fmla="*/ 4 h 65"/>
                  <a:gd name="T36" fmla="*/ 57 w 65"/>
                  <a:gd name="T37" fmla="*/ 13 h 65"/>
                  <a:gd name="T38" fmla="*/ 61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1" y="48"/>
                    </a:lnTo>
                    <a:lnTo>
                      <a:pt x="57" y="56"/>
                    </a:lnTo>
                    <a:lnTo>
                      <a:pt x="44" y="65"/>
                    </a:lnTo>
                    <a:lnTo>
                      <a:pt x="35" y="65"/>
                    </a:lnTo>
                    <a:lnTo>
                      <a:pt x="22" y="65"/>
                    </a:lnTo>
                    <a:lnTo>
                      <a:pt x="9" y="56"/>
                    </a:lnTo>
                    <a:lnTo>
                      <a:pt x="4" y="48"/>
                    </a:lnTo>
                    <a:lnTo>
                      <a:pt x="0" y="35"/>
                    </a:lnTo>
                    <a:lnTo>
                      <a:pt x="4" y="22"/>
                    </a:lnTo>
                    <a:lnTo>
                      <a:pt x="9" y="13"/>
                    </a:lnTo>
                    <a:lnTo>
                      <a:pt x="22" y="4"/>
                    </a:lnTo>
                    <a:lnTo>
                      <a:pt x="35" y="0"/>
                    </a:lnTo>
                    <a:lnTo>
                      <a:pt x="44" y="4"/>
                    </a:lnTo>
                    <a:lnTo>
                      <a:pt x="57" y="13"/>
                    </a:lnTo>
                    <a:lnTo>
                      <a:pt x="61" y="22"/>
                    </a:lnTo>
                    <a:lnTo>
                      <a:pt x="65"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15" name="Freeform 51"/>
              <p:cNvSpPr/>
              <p:nvPr/>
            </p:nvSpPr>
            <p:spPr bwMode="auto">
              <a:xfrm>
                <a:off x="4517" y="1508"/>
                <a:ext cx="31" cy="31"/>
              </a:xfrm>
              <a:custGeom>
                <a:avLst/>
                <a:gdLst>
                  <a:gd name="T0" fmla="*/ 31 w 31"/>
                  <a:gd name="T1" fmla="*/ 13 h 31"/>
                  <a:gd name="T2" fmla="*/ 31 w 31"/>
                  <a:gd name="T3" fmla="*/ 13 h 31"/>
                  <a:gd name="T4" fmla="*/ 26 w 31"/>
                  <a:gd name="T5" fmla="*/ 26 h 31"/>
                  <a:gd name="T6" fmla="*/ 18 w 31"/>
                  <a:gd name="T7" fmla="*/ 31 h 31"/>
                  <a:gd name="T8" fmla="*/ 18 w 31"/>
                  <a:gd name="T9" fmla="*/ 31 h 31"/>
                  <a:gd name="T10" fmla="*/ 5 w 31"/>
                  <a:gd name="T11" fmla="*/ 26 h 31"/>
                  <a:gd name="T12" fmla="*/ 0 w 31"/>
                  <a:gd name="T13" fmla="*/ 13 h 31"/>
                  <a:gd name="T14" fmla="*/ 0 w 31"/>
                  <a:gd name="T15" fmla="*/ 13 h 31"/>
                  <a:gd name="T16" fmla="*/ 5 w 31"/>
                  <a:gd name="T17" fmla="*/ 5 h 31"/>
                  <a:gd name="T18" fmla="*/ 18 w 31"/>
                  <a:gd name="T19" fmla="*/ 0 h 31"/>
                  <a:gd name="T20" fmla="*/ 18 w 31"/>
                  <a:gd name="T21" fmla="*/ 0 h 31"/>
                  <a:gd name="T22" fmla="*/ 26 w 31"/>
                  <a:gd name="T23" fmla="*/ 5 h 31"/>
                  <a:gd name="T24" fmla="*/ 31 w 31"/>
                  <a:gd name="T25" fmla="*/ 13 h 31"/>
                  <a:gd name="T26" fmla="*/ 31 w 31"/>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31">
                    <a:moveTo>
                      <a:pt x="31" y="13"/>
                    </a:moveTo>
                    <a:lnTo>
                      <a:pt x="31" y="13"/>
                    </a:lnTo>
                    <a:lnTo>
                      <a:pt x="26" y="26"/>
                    </a:lnTo>
                    <a:lnTo>
                      <a:pt x="18" y="31"/>
                    </a:lnTo>
                    <a:lnTo>
                      <a:pt x="5" y="26"/>
                    </a:lnTo>
                    <a:lnTo>
                      <a:pt x="0" y="13"/>
                    </a:lnTo>
                    <a:lnTo>
                      <a:pt x="5" y="5"/>
                    </a:lnTo>
                    <a:lnTo>
                      <a:pt x="18" y="0"/>
                    </a:lnTo>
                    <a:lnTo>
                      <a:pt x="26" y="5"/>
                    </a:lnTo>
                    <a:lnTo>
                      <a:pt x="31"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16" name="Freeform 52"/>
              <p:cNvSpPr/>
              <p:nvPr/>
            </p:nvSpPr>
            <p:spPr bwMode="auto">
              <a:xfrm>
                <a:off x="4500" y="1491"/>
                <a:ext cx="65" cy="65"/>
              </a:xfrm>
              <a:custGeom>
                <a:avLst/>
                <a:gdLst>
                  <a:gd name="T0" fmla="*/ 65 w 65"/>
                  <a:gd name="T1" fmla="*/ 30 h 65"/>
                  <a:gd name="T2" fmla="*/ 65 w 65"/>
                  <a:gd name="T3" fmla="*/ 30 h 65"/>
                  <a:gd name="T4" fmla="*/ 61 w 65"/>
                  <a:gd name="T5" fmla="*/ 43 h 65"/>
                  <a:gd name="T6" fmla="*/ 56 w 65"/>
                  <a:gd name="T7" fmla="*/ 56 h 65"/>
                  <a:gd name="T8" fmla="*/ 43 w 65"/>
                  <a:gd name="T9" fmla="*/ 61 h 65"/>
                  <a:gd name="T10" fmla="*/ 35 w 65"/>
                  <a:gd name="T11" fmla="*/ 65 h 65"/>
                  <a:gd name="T12" fmla="*/ 35 w 65"/>
                  <a:gd name="T13" fmla="*/ 65 h 65"/>
                  <a:gd name="T14" fmla="*/ 22 w 65"/>
                  <a:gd name="T15" fmla="*/ 61 h 65"/>
                  <a:gd name="T16" fmla="*/ 9 w 65"/>
                  <a:gd name="T17" fmla="*/ 56 h 65"/>
                  <a:gd name="T18" fmla="*/ 4 w 65"/>
                  <a:gd name="T19" fmla="*/ 43 h 65"/>
                  <a:gd name="T20" fmla="*/ 0 w 65"/>
                  <a:gd name="T21" fmla="*/ 30 h 65"/>
                  <a:gd name="T22" fmla="*/ 0 w 65"/>
                  <a:gd name="T23" fmla="*/ 30 h 65"/>
                  <a:gd name="T24" fmla="*/ 4 w 65"/>
                  <a:gd name="T25" fmla="*/ 22 h 65"/>
                  <a:gd name="T26" fmla="*/ 9 w 65"/>
                  <a:gd name="T27" fmla="*/ 8 h 65"/>
                  <a:gd name="T28" fmla="*/ 22 w 65"/>
                  <a:gd name="T29" fmla="*/ 4 h 65"/>
                  <a:gd name="T30" fmla="*/ 35 w 65"/>
                  <a:gd name="T31" fmla="*/ 0 h 65"/>
                  <a:gd name="T32" fmla="*/ 35 w 65"/>
                  <a:gd name="T33" fmla="*/ 0 h 65"/>
                  <a:gd name="T34" fmla="*/ 43 w 65"/>
                  <a:gd name="T35" fmla="*/ 4 h 65"/>
                  <a:gd name="T36" fmla="*/ 56 w 65"/>
                  <a:gd name="T37" fmla="*/ 8 h 65"/>
                  <a:gd name="T38" fmla="*/ 61 w 65"/>
                  <a:gd name="T39" fmla="*/ 22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1" y="43"/>
                    </a:lnTo>
                    <a:lnTo>
                      <a:pt x="56" y="56"/>
                    </a:lnTo>
                    <a:lnTo>
                      <a:pt x="43" y="61"/>
                    </a:lnTo>
                    <a:lnTo>
                      <a:pt x="35" y="65"/>
                    </a:lnTo>
                    <a:lnTo>
                      <a:pt x="22" y="61"/>
                    </a:lnTo>
                    <a:lnTo>
                      <a:pt x="9" y="56"/>
                    </a:lnTo>
                    <a:lnTo>
                      <a:pt x="4" y="43"/>
                    </a:lnTo>
                    <a:lnTo>
                      <a:pt x="0" y="30"/>
                    </a:lnTo>
                    <a:lnTo>
                      <a:pt x="4" y="22"/>
                    </a:lnTo>
                    <a:lnTo>
                      <a:pt x="9" y="8"/>
                    </a:lnTo>
                    <a:lnTo>
                      <a:pt x="22" y="4"/>
                    </a:lnTo>
                    <a:lnTo>
                      <a:pt x="35" y="0"/>
                    </a:lnTo>
                    <a:lnTo>
                      <a:pt x="43" y="4"/>
                    </a:lnTo>
                    <a:lnTo>
                      <a:pt x="56" y="8"/>
                    </a:lnTo>
                    <a:lnTo>
                      <a:pt x="61" y="22"/>
                    </a:lnTo>
                    <a:lnTo>
                      <a:pt x="65" y="30"/>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17" name="Freeform 53"/>
              <p:cNvSpPr/>
              <p:nvPr/>
            </p:nvSpPr>
            <p:spPr bwMode="auto">
              <a:xfrm>
                <a:off x="3634" y="1869"/>
                <a:ext cx="26" cy="27"/>
              </a:xfrm>
              <a:custGeom>
                <a:avLst/>
                <a:gdLst>
                  <a:gd name="T0" fmla="*/ 26 w 26"/>
                  <a:gd name="T1" fmla="*/ 14 h 27"/>
                  <a:gd name="T2" fmla="*/ 26 w 26"/>
                  <a:gd name="T3" fmla="*/ 14 h 27"/>
                  <a:gd name="T4" fmla="*/ 26 w 26"/>
                  <a:gd name="T5" fmla="*/ 22 h 27"/>
                  <a:gd name="T6" fmla="*/ 13 w 26"/>
                  <a:gd name="T7" fmla="*/ 27 h 27"/>
                  <a:gd name="T8" fmla="*/ 13 w 26"/>
                  <a:gd name="T9" fmla="*/ 27 h 27"/>
                  <a:gd name="T10" fmla="*/ 4 w 26"/>
                  <a:gd name="T11" fmla="*/ 22 h 27"/>
                  <a:gd name="T12" fmla="*/ 0 w 26"/>
                  <a:gd name="T13" fmla="*/ 14 h 27"/>
                  <a:gd name="T14" fmla="*/ 0 w 26"/>
                  <a:gd name="T15" fmla="*/ 14 h 27"/>
                  <a:gd name="T16" fmla="*/ 4 w 26"/>
                  <a:gd name="T17" fmla="*/ 0 h 27"/>
                  <a:gd name="T18" fmla="*/ 13 w 26"/>
                  <a:gd name="T19" fmla="*/ 0 h 27"/>
                  <a:gd name="T20" fmla="*/ 13 w 26"/>
                  <a:gd name="T21" fmla="*/ 0 h 27"/>
                  <a:gd name="T22" fmla="*/ 26 w 26"/>
                  <a:gd name="T23" fmla="*/ 0 h 27"/>
                  <a:gd name="T24" fmla="*/ 26 w 26"/>
                  <a:gd name="T25" fmla="*/ 14 h 27"/>
                  <a:gd name="T26" fmla="*/ 26 w 26"/>
                  <a:gd name="T27" fmla="*/ 14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7">
                    <a:moveTo>
                      <a:pt x="26" y="14"/>
                    </a:moveTo>
                    <a:lnTo>
                      <a:pt x="26" y="14"/>
                    </a:lnTo>
                    <a:lnTo>
                      <a:pt x="26" y="22"/>
                    </a:lnTo>
                    <a:lnTo>
                      <a:pt x="13" y="27"/>
                    </a:lnTo>
                    <a:lnTo>
                      <a:pt x="4" y="22"/>
                    </a:lnTo>
                    <a:lnTo>
                      <a:pt x="0" y="14"/>
                    </a:lnTo>
                    <a:lnTo>
                      <a:pt x="4" y="0"/>
                    </a:lnTo>
                    <a:lnTo>
                      <a:pt x="13" y="0"/>
                    </a:lnTo>
                    <a:lnTo>
                      <a:pt x="26" y="0"/>
                    </a:lnTo>
                    <a:lnTo>
                      <a:pt x="26" y="14"/>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18" name="Freeform 54"/>
              <p:cNvSpPr/>
              <p:nvPr/>
            </p:nvSpPr>
            <p:spPr bwMode="auto">
              <a:xfrm>
                <a:off x="3616" y="1848"/>
                <a:ext cx="66" cy="65"/>
              </a:xfrm>
              <a:custGeom>
                <a:avLst/>
                <a:gdLst>
                  <a:gd name="T0" fmla="*/ 66 w 66"/>
                  <a:gd name="T1" fmla="*/ 35 h 65"/>
                  <a:gd name="T2" fmla="*/ 66 w 66"/>
                  <a:gd name="T3" fmla="*/ 35 h 65"/>
                  <a:gd name="T4" fmla="*/ 61 w 66"/>
                  <a:gd name="T5" fmla="*/ 48 h 65"/>
                  <a:gd name="T6" fmla="*/ 52 w 66"/>
                  <a:gd name="T7" fmla="*/ 56 h 65"/>
                  <a:gd name="T8" fmla="*/ 44 w 66"/>
                  <a:gd name="T9" fmla="*/ 65 h 65"/>
                  <a:gd name="T10" fmla="*/ 31 w 66"/>
                  <a:gd name="T11" fmla="*/ 65 h 65"/>
                  <a:gd name="T12" fmla="*/ 31 w 66"/>
                  <a:gd name="T13" fmla="*/ 65 h 65"/>
                  <a:gd name="T14" fmla="*/ 18 w 66"/>
                  <a:gd name="T15" fmla="*/ 65 h 65"/>
                  <a:gd name="T16" fmla="*/ 9 w 66"/>
                  <a:gd name="T17" fmla="*/ 56 h 65"/>
                  <a:gd name="T18" fmla="*/ 0 w 66"/>
                  <a:gd name="T19" fmla="*/ 48 h 65"/>
                  <a:gd name="T20" fmla="*/ 0 w 66"/>
                  <a:gd name="T21" fmla="*/ 35 h 65"/>
                  <a:gd name="T22" fmla="*/ 0 w 66"/>
                  <a:gd name="T23" fmla="*/ 35 h 65"/>
                  <a:gd name="T24" fmla="*/ 0 w 66"/>
                  <a:gd name="T25" fmla="*/ 21 h 65"/>
                  <a:gd name="T26" fmla="*/ 9 w 66"/>
                  <a:gd name="T27" fmla="*/ 8 h 65"/>
                  <a:gd name="T28" fmla="*/ 18 w 66"/>
                  <a:gd name="T29" fmla="*/ 4 h 65"/>
                  <a:gd name="T30" fmla="*/ 31 w 66"/>
                  <a:gd name="T31" fmla="*/ 0 h 65"/>
                  <a:gd name="T32" fmla="*/ 31 w 66"/>
                  <a:gd name="T33" fmla="*/ 0 h 65"/>
                  <a:gd name="T34" fmla="*/ 44 w 66"/>
                  <a:gd name="T35" fmla="*/ 4 h 65"/>
                  <a:gd name="T36" fmla="*/ 52 w 66"/>
                  <a:gd name="T37" fmla="*/ 8 h 65"/>
                  <a:gd name="T38" fmla="*/ 61 w 66"/>
                  <a:gd name="T39" fmla="*/ 21 h 65"/>
                  <a:gd name="T40" fmla="*/ 66 w 66"/>
                  <a:gd name="T41" fmla="*/ 35 h 65"/>
                  <a:gd name="T42" fmla="*/ 66 w 66"/>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5"/>
                    </a:moveTo>
                    <a:lnTo>
                      <a:pt x="66" y="35"/>
                    </a:lnTo>
                    <a:lnTo>
                      <a:pt x="61" y="48"/>
                    </a:lnTo>
                    <a:lnTo>
                      <a:pt x="52" y="56"/>
                    </a:lnTo>
                    <a:lnTo>
                      <a:pt x="44" y="65"/>
                    </a:lnTo>
                    <a:lnTo>
                      <a:pt x="31" y="65"/>
                    </a:lnTo>
                    <a:lnTo>
                      <a:pt x="18" y="65"/>
                    </a:lnTo>
                    <a:lnTo>
                      <a:pt x="9" y="56"/>
                    </a:lnTo>
                    <a:lnTo>
                      <a:pt x="0" y="48"/>
                    </a:lnTo>
                    <a:lnTo>
                      <a:pt x="0" y="35"/>
                    </a:lnTo>
                    <a:lnTo>
                      <a:pt x="0" y="21"/>
                    </a:lnTo>
                    <a:lnTo>
                      <a:pt x="9" y="8"/>
                    </a:lnTo>
                    <a:lnTo>
                      <a:pt x="18" y="4"/>
                    </a:lnTo>
                    <a:lnTo>
                      <a:pt x="31" y="0"/>
                    </a:lnTo>
                    <a:lnTo>
                      <a:pt x="44" y="4"/>
                    </a:lnTo>
                    <a:lnTo>
                      <a:pt x="52" y="8"/>
                    </a:lnTo>
                    <a:lnTo>
                      <a:pt x="61" y="21"/>
                    </a:lnTo>
                    <a:lnTo>
                      <a:pt x="66"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19" name="Freeform 55"/>
              <p:cNvSpPr/>
              <p:nvPr/>
            </p:nvSpPr>
            <p:spPr bwMode="auto">
              <a:xfrm>
                <a:off x="2898" y="1173"/>
                <a:ext cx="26" cy="30"/>
              </a:xfrm>
              <a:custGeom>
                <a:avLst/>
                <a:gdLst>
                  <a:gd name="T0" fmla="*/ 26 w 26"/>
                  <a:gd name="T1" fmla="*/ 13 h 30"/>
                  <a:gd name="T2" fmla="*/ 26 w 26"/>
                  <a:gd name="T3" fmla="*/ 13 h 30"/>
                  <a:gd name="T4" fmla="*/ 26 w 26"/>
                  <a:gd name="T5" fmla="*/ 26 h 30"/>
                  <a:gd name="T6" fmla="*/ 13 w 26"/>
                  <a:gd name="T7" fmla="*/ 30 h 30"/>
                  <a:gd name="T8" fmla="*/ 13 w 26"/>
                  <a:gd name="T9" fmla="*/ 30 h 30"/>
                  <a:gd name="T10" fmla="*/ 4 w 26"/>
                  <a:gd name="T11" fmla="*/ 26 h 30"/>
                  <a:gd name="T12" fmla="*/ 0 w 26"/>
                  <a:gd name="T13" fmla="*/ 13 h 30"/>
                  <a:gd name="T14" fmla="*/ 0 w 26"/>
                  <a:gd name="T15" fmla="*/ 13 h 30"/>
                  <a:gd name="T16" fmla="*/ 4 w 26"/>
                  <a:gd name="T17" fmla="*/ 4 h 30"/>
                  <a:gd name="T18" fmla="*/ 13 w 26"/>
                  <a:gd name="T19" fmla="*/ 0 h 30"/>
                  <a:gd name="T20" fmla="*/ 13 w 26"/>
                  <a:gd name="T21" fmla="*/ 0 h 30"/>
                  <a:gd name="T22" fmla="*/ 26 w 26"/>
                  <a:gd name="T23" fmla="*/ 4 h 30"/>
                  <a:gd name="T24" fmla="*/ 26 w 26"/>
                  <a:gd name="T25" fmla="*/ 13 h 30"/>
                  <a:gd name="T26" fmla="*/ 26 w 26"/>
                  <a:gd name="T27" fmla="*/ 1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0">
                    <a:moveTo>
                      <a:pt x="26" y="13"/>
                    </a:moveTo>
                    <a:lnTo>
                      <a:pt x="26" y="13"/>
                    </a:lnTo>
                    <a:lnTo>
                      <a:pt x="26" y="26"/>
                    </a:lnTo>
                    <a:lnTo>
                      <a:pt x="13" y="30"/>
                    </a:lnTo>
                    <a:lnTo>
                      <a:pt x="4" y="26"/>
                    </a:lnTo>
                    <a:lnTo>
                      <a:pt x="0" y="13"/>
                    </a:lnTo>
                    <a:lnTo>
                      <a:pt x="4" y="4"/>
                    </a:lnTo>
                    <a:lnTo>
                      <a:pt x="13" y="0"/>
                    </a:lnTo>
                    <a:lnTo>
                      <a:pt x="26"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0" name="Freeform 56"/>
              <p:cNvSpPr/>
              <p:nvPr/>
            </p:nvSpPr>
            <p:spPr bwMode="auto">
              <a:xfrm>
                <a:off x="2881" y="1156"/>
                <a:ext cx="65" cy="65"/>
              </a:xfrm>
              <a:custGeom>
                <a:avLst/>
                <a:gdLst>
                  <a:gd name="T0" fmla="*/ 65 w 65"/>
                  <a:gd name="T1" fmla="*/ 30 h 65"/>
                  <a:gd name="T2" fmla="*/ 65 w 65"/>
                  <a:gd name="T3" fmla="*/ 30 h 65"/>
                  <a:gd name="T4" fmla="*/ 61 w 65"/>
                  <a:gd name="T5" fmla="*/ 43 h 65"/>
                  <a:gd name="T6" fmla="*/ 52 w 65"/>
                  <a:gd name="T7" fmla="*/ 56 h 65"/>
                  <a:gd name="T8" fmla="*/ 43 w 65"/>
                  <a:gd name="T9" fmla="*/ 61 h 65"/>
                  <a:gd name="T10" fmla="*/ 30 w 65"/>
                  <a:gd name="T11" fmla="*/ 65 h 65"/>
                  <a:gd name="T12" fmla="*/ 30 w 65"/>
                  <a:gd name="T13" fmla="*/ 65 h 65"/>
                  <a:gd name="T14" fmla="*/ 17 w 65"/>
                  <a:gd name="T15" fmla="*/ 61 h 65"/>
                  <a:gd name="T16" fmla="*/ 8 w 65"/>
                  <a:gd name="T17" fmla="*/ 56 h 65"/>
                  <a:gd name="T18" fmla="*/ 0 w 65"/>
                  <a:gd name="T19" fmla="*/ 43 h 65"/>
                  <a:gd name="T20" fmla="*/ 0 w 65"/>
                  <a:gd name="T21" fmla="*/ 30 h 65"/>
                  <a:gd name="T22" fmla="*/ 0 w 65"/>
                  <a:gd name="T23" fmla="*/ 30 h 65"/>
                  <a:gd name="T24" fmla="*/ 0 w 65"/>
                  <a:gd name="T25" fmla="*/ 17 h 65"/>
                  <a:gd name="T26" fmla="*/ 8 w 65"/>
                  <a:gd name="T27" fmla="*/ 8 h 65"/>
                  <a:gd name="T28" fmla="*/ 17 w 65"/>
                  <a:gd name="T29" fmla="*/ 0 h 65"/>
                  <a:gd name="T30" fmla="*/ 30 w 65"/>
                  <a:gd name="T31" fmla="*/ 0 h 65"/>
                  <a:gd name="T32" fmla="*/ 30 w 65"/>
                  <a:gd name="T33" fmla="*/ 0 h 65"/>
                  <a:gd name="T34" fmla="*/ 43 w 65"/>
                  <a:gd name="T35" fmla="*/ 0 h 65"/>
                  <a:gd name="T36" fmla="*/ 52 w 65"/>
                  <a:gd name="T37" fmla="*/ 8 h 65"/>
                  <a:gd name="T38" fmla="*/ 61 w 65"/>
                  <a:gd name="T39" fmla="*/ 17 h 65"/>
                  <a:gd name="T40" fmla="*/ 65 w 65"/>
                  <a:gd name="T41" fmla="*/ 30 h 65"/>
                  <a:gd name="T42" fmla="*/ 65 w 65"/>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0"/>
                    </a:moveTo>
                    <a:lnTo>
                      <a:pt x="65" y="30"/>
                    </a:lnTo>
                    <a:lnTo>
                      <a:pt x="61" y="43"/>
                    </a:lnTo>
                    <a:lnTo>
                      <a:pt x="52" y="56"/>
                    </a:lnTo>
                    <a:lnTo>
                      <a:pt x="43" y="61"/>
                    </a:lnTo>
                    <a:lnTo>
                      <a:pt x="30" y="65"/>
                    </a:lnTo>
                    <a:lnTo>
                      <a:pt x="17" y="61"/>
                    </a:lnTo>
                    <a:lnTo>
                      <a:pt x="8" y="56"/>
                    </a:lnTo>
                    <a:lnTo>
                      <a:pt x="0" y="43"/>
                    </a:lnTo>
                    <a:lnTo>
                      <a:pt x="0" y="30"/>
                    </a:lnTo>
                    <a:lnTo>
                      <a:pt x="0" y="17"/>
                    </a:lnTo>
                    <a:lnTo>
                      <a:pt x="8" y="8"/>
                    </a:lnTo>
                    <a:lnTo>
                      <a:pt x="17" y="0"/>
                    </a:lnTo>
                    <a:lnTo>
                      <a:pt x="30" y="0"/>
                    </a:lnTo>
                    <a:lnTo>
                      <a:pt x="43" y="0"/>
                    </a:lnTo>
                    <a:lnTo>
                      <a:pt x="52" y="8"/>
                    </a:lnTo>
                    <a:lnTo>
                      <a:pt x="61" y="17"/>
                    </a:lnTo>
                    <a:lnTo>
                      <a:pt x="65" y="30"/>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21" name="Freeform 57"/>
              <p:cNvSpPr/>
              <p:nvPr/>
            </p:nvSpPr>
            <p:spPr bwMode="auto">
              <a:xfrm>
                <a:off x="2785" y="2940"/>
                <a:ext cx="96" cy="96"/>
              </a:xfrm>
              <a:custGeom>
                <a:avLst/>
                <a:gdLst>
                  <a:gd name="T0" fmla="*/ 52 w 96"/>
                  <a:gd name="T1" fmla="*/ 9 h 96"/>
                  <a:gd name="T2" fmla="*/ 56 w 96"/>
                  <a:gd name="T3" fmla="*/ 9 h 96"/>
                  <a:gd name="T4" fmla="*/ 39 w 96"/>
                  <a:gd name="T5" fmla="*/ 5 h 96"/>
                  <a:gd name="T6" fmla="*/ 35 w 96"/>
                  <a:gd name="T7" fmla="*/ 35 h 96"/>
                  <a:gd name="T8" fmla="*/ 43 w 96"/>
                  <a:gd name="T9" fmla="*/ 39 h 96"/>
                  <a:gd name="T10" fmla="*/ 56 w 96"/>
                  <a:gd name="T11" fmla="*/ 26 h 96"/>
                  <a:gd name="T12" fmla="*/ 35 w 96"/>
                  <a:gd name="T13" fmla="*/ 39 h 96"/>
                  <a:gd name="T14" fmla="*/ 26 w 96"/>
                  <a:gd name="T15" fmla="*/ 35 h 96"/>
                  <a:gd name="T16" fmla="*/ 35 w 96"/>
                  <a:gd name="T17" fmla="*/ 18 h 96"/>
                  <a:gd name="T18" fmla="*/ 0 w 96"/>
                  <a:gd name="T19" fmla="*/ 9 h 96"/>
                  <a:gd name="T20" fmla="*/ 13 w 96"/>
                  <a:gd name="T21" fmla="*/ 18 h 96"/>
                  <a:gd name="T22" fmla="*/ 0 w 96"/>
                  <a:gd name="T23" fmla="*/ 35 h 96"/>
                  <a:gd name="T24" fmla="*/ 13 w 96"/>
                  <a:gd name="T25" fmla="*/ 48 h 96"/>
                  <a:gd name="T26" fmla="*/ 13 w 96"/>
                  <a:gd name="T27" fmla="*/ 70 h 96"/>
                  <a:gd name="T28" fmla="*/ 4 w 96"/>
                  <a:gd name="T29" fmla="*/ 70 h 96"/>
                  <a:gd name="T30" fmla="*/ 0 w 96"/>
                  <a:gd name="T31" fmla="*/ 70 h 96"/>
                  <a:gd name="T32" fmla="*/ 4 w 96"/>
                  <a:gd name="T33" fmla="*/ 83 h 96"/>
                  <a:gd name="T34" fmla="*/ 35 w 96"/>
                  <a:gd name="T35" fmla="*/ 74 h 96"/>
                  <a:gd name="T36" fmla="*/ 35 w 96"/>
                  <a:gd name="T37" fmla="*/ 61 h 96"/>
                  <a:gd name="T38" fmla="*/ 35 w 96"/>
                  <a:gd name="T39" fmla="*/ 61 h 96"/>
                  <a:gd name="T40" fmla="*/ 26 w 96"/>
                  <a:gd name="T41" fmla="*/ 48 h 96"/>
                  <a:gd name="T42" fmla="*/ 35 w 96"/>
                  <a:gd name="T43" fmla="*/ 52 h 96"/>
                  <a:gd name="T44" fmla="*/ 52 w 96"/>
                  <a:gd name="T45" fmla="*/ 52 h 96"/>
                  <a:gd name="T46" fmla="*/ 22 w 96"/>
                  <a:gd name="T47" fmla="*/ 83 h 96"/>
                  <a:gd name="T48" fmla="*/ 35 w 96"/>
                  <a:gd name="T49" fmla="*/ 92 h 96"/>
                  <a:gd name="T50" fmla="*/ 56 w 96"/>
                  <a:gd name="T51" fmla="*/ 70 h 96"/>
                  <a:gd name="T52" fmla="*/ 70 w 96"/>
                  <a:gd name="T53" fmla="*/ 96 h 96"/>
                  <a:gd name="T54" fmla="*/ 70 w 96"/>
                  <a:gd name="T55" fmla="*/ 70 h 96"/>
                  <a:gd name="T56" fmla="*/ 87 w 96"/>
                  <a:gd name="T57" fmla="*/ 92 h 96"/>
                  <a:gd name="T58" fmla="*/ 96 w 96"/>
                  <a:gd name="T59" fmla="*/ 79 h 96"/>
                  <a:gd name="T60" fmla="*/ 74 w 96"/>
                  <a:gd name="T61" fmla="*/ 52 h 96"/>
                  <a:gd name="T62" fmla="*/ 91 w 96"/>
                  <a:gd name="T63" fmla="*/ 39 h 96"/>
                  <a:gd name="T64" fmla="*/ 70 w 96"/>
                  <a:gd name="T65" fmla="*/ 26 h 96"/>
                  <a:gd name="T66" fmla="*/ 91 w 96"/>
                  <a:gd name="T67" fmla="*/ 18 h 96"/>
                  <a:gd name="T68" fmla="*/ 70 w 96"/>
                  <a:gd name="T69" fmla="*/ 9 h 96"/>
                  <a:gd name="T70" fmla="*/ 70 w 96"/>
                  <a:gd name="T71" fmla="*/ 5 h 96"/>
                  <a:gd name="T72" fmla="*/ 70 w 96"/>
                  <a:gd name="T73" fmla="*/ 0 h 96"/>
                  <a:gd name="T74" fmla="*/ 70 w 96"/>
                  <a:gd name="T75" fmla="*/ 0 h 96"/>
                  <a:gd name="T76" fmla="*/ 56 w 96"/>
                  <a:gd name="T77" fmla="*/ 0 h 96"/>
                  <a:gd name="T78" fmla="*/ 52 w 96"/>
                  <a:gd name="T79" fmla="*/ 18 h 96"/>
                  <a:gd name="T80" fmla="*/ 52 w 96"/>
                  <a:gd name="T81" fmla="*/ 9 h 96"/>
                  <a:gd name="T82" fmla="*/ 52 w 96"/>
                  <a:gd name="T83" fmla="*/ 9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 h="96">
                    <a:moveTo>
                      <a:pt x="52" y="9"/>
                    </a:moveTo>
                    <a:lnTo>
                      <a:pt x="52" y="9"/>
                    </a:lnTo>
                    <a:lnTo>
                      <a:pt x="56" y="9"/>
                    </a:lnTo>
                    <a:lnTo>
                      <a:pt x="39" y="5"/>
                    </a:lnTo>
                    <a:lnTo>
                      <a:pt x="35" y="35"/>
                    </a:lnTo>
                    <a:lnTo>
                      <a:pt x="43" y="39"/>
                    </a:lnTo>
                    <a:lnTo>
                      <a:pt x="48" y="26"/>
                    </a:lnTo>
                    <a:lnTo>
                      <a:pt x="56" y="26"/>
                    </a:lnTo>
                    <a:lnTo>
                      <a:pt x="56" y="39"/>
                    </a:lnTo>
                    <a:lnTo>
                      <a:pt x="35" y="39"/>
                    </a:lnTo>
                    <a:lnTo>
                      <a:pt x="35" y="35"/>
                    </a:lnTo>
                    <a:lnTo>
                      <a:pt x="26" y="35"/>
                    </a:lnTo>
                    <a:lnTo>
                      <a:pt x="26" y="18"/>
                    </a:lnTo>
                    <a:lnTo>
                      <a:pt x="35" y="18"/>
                    </a:lnTo>
                    <a:lnTo>
                      <a:pt x="35" y="9"/>
                    </a:lnTo>
                    <a:lnTo>
                      <a:pt x="0" y="9"/>
                    </a:lnTo>
                    <a:lnTo>
                      <a:pt x="0" y="18"/>
                    </a:lnTo>
                    <a:lnTo>
                      <a:pt x="13" y="18"/>
                    </a:lnTo>
                    <a:lnTo>
                      <a:pt x="13" y="35"/>
                    </a:lnTo>
                    <a:lnTo>
                      <a:pt x="0" y="35"/>
                    </a:lnTo>
                    <a:lnTo>
                      <a:pt x="0" y="48"/>
                    </a:lnTo>
                    <a:lnTo>
                      <a:pt x="13" y="48"/>
                    </a:lnTo>
                    <a:lnTo>
                      <a:pt x="13" y="70"/>
                    </a:lnTo>
                    <a:lnTo>
                      <a:pt x="4" y="70"/>
                    </a:lnTo>
                    <a:lnTo>
                      <a:pt x="0" y="70"/>
                    </a:lnTo>
                    <a:lnTo>
                      <a:pt x="4" y="83"/>
                    </a:lnTo>
                    <a:lnTo>
                      <a:pt x="35" y="74"/>
                    </a:lnTo>
                    <a:lnTo>
                      <a:pt x="35" y="61"/>
                    </a:lnTo>
                    <a:lnTo>
                      <a:pt x="26" y="65"/>
                    </a:lnTo>
                    <a:lnTo>
                      <a:pt x="26" y="48"/>
                    </a:lnTo>
                    <a:lnTo>
                      <a:pt x="35" y="48"/>
                    </a:lnTo>
                    <a:lnTo>
                      <a:pt x="35" y="52"/>
                    </a:lnTo>
                    <a:lnTo>
                      <a:pt x="52" y="52"/>
                    </a:lnTo>
                    <a:lnTo>
                      <a:pt x="39" y="70"/>
                    </a:lnTo>
                    <a:lnTo>
                      <a:pt x="22" y="83"/>
                    </a:lnTo>
                    <a:lnTo>
                      <a:pt x="35" y="92"/>
                    </a:lnTo>
                    <a:lnTo>
                      <a:pt x="56" y="70"/>
                    </a:lnTo>
                    <a:lnTo>
                      <a:pt x="56" y="96"/>
                    </a:lnTo>
                    <a:lnTo>
                      <a:pt x="70" y="96"/>
                    </a:lnTo>
                    <a:lnTo>
                      <a:pt x="70" y="70"/>
                    </a:lnTo>
                    <a:lnTo>
                      <a:pt x="87" y="92"/>
                    </a:lnTo>
                    <a:lnTo>
                      <a:pt x="96" y="79"/>
                    </a:lnTo>
                    <a:lnTo>
                      <a:pt x="83" y="65"/>
                    </a:lnTo>
                    <a:lnTo>
                      <a:pt x="74" y="52"/>
                    </a:lnTo>
                    <a:lnTo>
                      <a:pt x="91" y="52"/>
                    </a:lnTo>
                    <a:lnTo>
                      <a:pt x="91" y="39"/>
                    </a:lnTo>
                    <a:lnTo>
                      <a:pt x="70" y="39"/>
                    </a:lnTo>
                    <a:lnTo>
                      <a:pt x="70" y="26"/>
                    </a:lnTo>
                    <a:lnTo>
                      <a:pt x="91" y="26"/>
                    </a:lnTo>
                    <a:lnTo>
                      <a:pt x="91" y="18"/>
                    </a:lnTo>
                    <a:lnTo>
                      <a:pt x="70" y="18"/>
                    </a:lnTo>
                    <a:lnTo>
                      <a:pt x="70" y="9"/>
                    </a:lnTo>
                    <a:lnTo>
                      <a:pt x="70" y="5"/>
                    </a:lnTo>
                    <a:lnTo>
                      <a:pt x="70" y="0"/>
                    </a:lnTo>
                    <a:lnTo>
                      <a:pt x="56" y="0"/>
                    </a:lnTo>
                    <a:lnTo>
                      <a:pt x="56" y="18"/>
                    </a:lnTo>
                    <a:lnTo>
                      <a:pt x="52" y="18"/>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2" name="Freeform 58"/>
              <p:cNvSpPr>
                <a:spLocks noEditPoints="1"/>
              </p:cNvSpPr>
              <p:nvPr/>
            </p:nvSpPr>
            <p:spPr bwMode="auto">
              <a:xfrm>
                <a:off x="2889" y="2940"/>
                <a:ext cx="96" cy="96"/>
              </a:xfrm>
              <a:custGeom>
                <a:avLst/>
                <a:gdLst>
                  <a:gd name="T0" fmla="*/ 57 w 96"/>
                  <a:gd name="T1" fmla="*/ 5 h 96"/>
                  <a:gd name="T2" fmla="*/ 39 w 96"/>
                  <a:gd name="T3" fmla="*/ 0 h 96"/>
                  <a:gd name="T4" fmla="*/ 31 w 96"/>
                  <a:gd name="T5" fmla="*/ 18 h 96"/>
                  <a:gd name="T6" fmla="*/ 31 w 96"/>
                  <a:gd name="T7" fmla="*/ 39 h 96"/>
                  <a:gd name="T8" fmla="*/ 31 w 96"/>
                  <a:gd name="T9" fmla="*/ 35 h 96"/>
                  <a:gd name="T10" fmla="*/ 35 w 96"/>
                  <a:gd name="T11" fmla="*/ 48 h 96"/>
                  <a:gd name="T12" fmla="*/ 13 w 96"/>
                  <a:gd name="T13" fmla="*/ 48 h 96"/>
                  <a:gd name="T14" fmla="*/ 13 w 96"/>
                  <a:gd name="T15" fmla="*/ 96 h 96"/>
                  <a:gd name="T16" fmla="*/ 31 w 96"/>
                  <a:gd name="T17" fmla="*/ 57 h 96"/>
                  <a:gd name="T18" fmla="*/ 70 w 96"/>
                  <a:gd name="T19" fmla="*/ 83 h 96"/>
                  <a:gd name="T20" fmla="*/ 70 w 96"/>
                  <a:gd name="T21" fmla="*/ 83 h 96"/>
                  <a:gd name="T22" fmla="*/ 61 w 96"/>
                  <a:gd name="T23" fmla="*/ 96 h 96"/>
                  <a:gd name="T24" fmla="*/ 83 w 96"/>
                  <a:gd name="T25" fmla="*/ 87 h 96"/>
                  <a:gd name="T26" fmla="*/ 92 w 96"/>
                  <a:gd name="T27" fmla="*/ 83 h 96"/>
                  <a:gd name="T28" fmla="*/ 83 w 96"/>
                  <a:gd name="T29" fmla="*/ 57 h 96"/>
                  <a:gd name="T30" fmla="*/ 83 w 96"/>
                  <a:gd name="T31" fmla="*/ 48 h 96"/>
                  <a:gd name="T32" fmla="*/ 39 w 96"/>
                  <a:gd name="T33" fmla="*/ 26 h 96"/>
                  <a:gd name="T34" fmla="*/ 92 w 96"/>
                  <a:gd name="T35" fmla="*/ 18 h 96"/>
                  <a:gd name="T36" fmla="*/ 53 w 96"/>
                  <a:gd name="T37" fmla="*/ 9 h 96"/>
                  <a:gd name="T38" fmla="*/ 57 w 96"/>
                  <a:gd name="T39" fmla="*/ 5 h 96"/>
                  <a:gd name="T40" fmla="*/ 22 w 96"/>
                  <a:gd name="T41" fmla="*/ 26 h 96"/>
                  <a:gd name="T42" fmla="*/ 13 w 96"/>
                  <a:gd name="T43" fmla="*/ 0 h 96"/>
                  <a:gd name="T44" fmla="*/ 22 w 96"/>
                  <a:gd name="T45" fmla="*/ 26 h 96"/>
                  <a:gd name="T46" fmla="*/ 13 w 96"/>
                  <a:gd name="T47" fmla="*/ 48 h 96"/>
                  <a:gd name="T48" fmla="*/ 18 w 96"/>
                  <a:gd name="T49" fmla="*/ 35 h 96"/>
                  <a:gd name="T50" fmla="*/ 0 w 96"/>
                  <a:gd name="T51" fmla="*/ 35 h 96"/>
                  <a:gd name="T52" fmla="*/ 13 w 96"/>
                  <a:gd name="T53" fmla="*/ 48 h 96"/>
                  <a:gd name="T54" fmla="*/ 44 w 96"/>
                  <a:gd name="T55" fmla="*/ 48 h 96"/>
                  <a:gd name="T56" fmla="*/ 53 w 96"/>
                  <a:gd name="T57" fmla="*/ 39 h 96"/>
                  <a:gd name="T58" fmla="*/ 53 w 96"/>
                  <a:gd name="T59" fmla="*/ 48 h 96"/>
                  <a:gd name="T60" fmla="*/ 61 w 96"/>
                  <a:gd name="T61" fmla="*/ 48 h 96"/>
                  <a:gd name="T62" fmla="*/ 66 w 96"/>
                  <a:gd name="T63" fmla="*/ 35 h 96"/>
                  <a:gd name="T64" fmla="*/ 61 w 96"/>
                  <a:gd name="T65" fmla="*/ 48 h 96"/>
                  <a:gd name="T66" fmla="*/ 61 w 96"/>
                  <a:gd name="T67" fmla="*/ 48 h 96"/>
                  <a:gd name="T68" fmla="*/ 44 w 96"/>
                  <a:gd name="T69" fmla="*/ 65 h 96"/>
                  <a:gd name="T70" fmla="*/ 57 w 96"/>
                  <a:gd name="T71" fmla="*/ 57 h 96"/>
                  <a:gd name="T72" fmla="*/ 48 w 96"/>
                  <a:gd name="T73" fmla="*/ 61 h 96"/>
                  <a:gd name="T74" fmla="*/ 44 w 96"/>
                  <a:gd name="T75" fmla="*/ 70 h 96"/>
                  <a:gd name="T76" fmla="*/ 44 w 96"/>
                  <a:gd name="T77" fmla="*/ 65 h 96"/>
                  <a:gd name="T78" fmla="*/ 57 w 96"/>
                  <a:gd name="T79" fmla="*/ 70 h 96"/>
                  <a:gd name="T80" fmla="*/ 66 w 96"/>
                  <a:gd name="T81" fmla="*/ 57 h 96"/>
                  <a:gd name="T82" fmla="*/ 57 w 96"/>
                  <a:gd name="T83" fmla="*/ 70 h 96"/>
                  <a:gd name="T84" fmla="*/ 57 w 96"/>
                  <a:gd name="T85" fmla="*/ 7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96">
                    <a:moveTo>
                      <a:pt x="57" y="5"/>
                    </a:moveTo>
                    <a:lnTo>
                      <a:pt x="57" y="5"/>
                    </a:lnTo>
                    <a:lnTo>
                      <a:pt x="39" y="0"/>
                    </a:lnTo>
                    <a:lnTo>
                      <a:pt x="31" y="18"/>
                    </a:lnTo>
                    <a:lnTo>
                      <a:pt x="22" y="31"/>
                    </a:lnTo>
                    <a:lnTo>
                      <a:pt x="31" y="39"/>
                    </a:lnTo>
                    <a:lnTo>
                      <a:pt x="31" y="35"/>
                    </a:lnTo>
                    <a:lnTo>
                      <a:pt x="35" y="35"/>
                    </a:lnTo>
                    <a:lnTo>
                      <a:pt x="35" y="48"/>
                    </a:lnTo>
                    <a:lnTo>
                      <a:pt x="22" y="48"/>
                    </a:lnTo>
                    <a:lnTo>
                      <a:pt x="22" y="57"/>
                    </a:lnTo>
                    <a:lnTo>
                      <a:pt x="13" y="48"/>
                    </a:lnTo>
                    <a:lnTo>
                      <a:pt x="0" y="87"/>
                    </a:lnTo>
                    <a:lnTo>
                      <a:pt x="13" y="96"/>
                    </a:lnTo>
                    <a:lnTo>
                      <a:pt x="26" y="57"/>
                    </a:lnTo>
                    <a:lnTo>
                      <a:pt x="31" y="57"/>
                    </a:lnTo>
                    <a:lnTo>
                      <a:pt x="31" y="83"/>
                    </a:lnTo>
                    <a:lnTo>
                      <a:pt x="70" y="83"/>
                    </a:lnTo>
                    <a:lnTo>
                      <a:pt x="57" y="83"/>
                    </a:lnTo>
                    <a:lnTo>
                      <a:pt x="61" y="96"/>
                    </a:lnTo>
                    <a:lnTo>
                      <a:pt x="74" y="96"/>
                    </a:lnTo>
                    <a:lnTo>
                      <a:pt x="83" y="87"/>
                    </a:lnTo>
                    <a:lnTo>
                      <a:pt x="83" y="83"/>
                    </a:lnTo>
                    <a:lnTo>
                      <a:pt x="92" y="83"/>
                    </a:lnTo>
                    <a:lnTo>
                      <a:pt x="92" y="70"/>
                    </a:lnTo>
                    <a:lnTo>
                      <a:pt x="83" y="70"/>
                    </a:lnTo>
                    <a:lnTo>
                      <a:pt x="83" y="57"/>
                    </a:lnTo>
                    <a:lnTo>
                      <a:pt x="96" y="57"/>
                    </a:lnTo>
                    <a:lnTo>
                      <a:pt x="96" y="48"/>
                    </a:lnTo>
                    <a:lnTo>
                      <a:pt x="83" y="48"/>
                    </a:lnTo>
                    <a:lnTo>
                      <a:pt x="87" y="26"/>
                    </a:lnTo>
                    <a:lnTo>
                      <a:pt x="39" y="26"/>
                    </a:lnTo>
                    <a:lnTo>
                      <a:pt x="44" y="18"/>
                    </a:lnTo>
                    <a:lnTo>
                      <a:pt x="92" y="18"/>
                    </a:lnTo>
                    <a:lnTo>
                      <a:pt x="92" y="9"/>
                    </a:lnTo>
                    <a:lnTo>
                      <a:pt x="53" y="9"/>
                    </a:lnTo>
                    <a:lnTo>
                      <a:pt x="57" y="5"/>
                    </a:lnTo>
                    <a:close/>
                    <a:moveTo>
                      <a:pt x="22" y="26"/>
                    </a:moveTo>
                    <a:lnTo>
                      <a:pt x="22" y="26"/>
                    </a:lnTo>
                    <a:lnTo>
                      <a:pt x="31" y="13"/>
                    </a:lnTo>
                    <a:lnTo>
                      <a:pt x="13" y="0"/>
                    </a:lnTo>
                    <a:lnTo>
                      <a:pt x="5" y="13"/>
                    </a:lnTo>
                    <a:lnTo>
                      <a:pt x="22" y="26"/>
                    </a:lnTo>
                    <a:close/>
                    <a:moveTo>
                      <a:pt x="13" y="48"/>
                    </a:moveTo>
                    <a:lnTo>
                      <a:pt x="22" y="35"/>
                    </a:lnTo>
                    <a:lnTo>
                      <a:pt x="18" y="35"/>
                    </a:lnTo>
                    <a:lnTo>
                      <a:pt x="5" y="26"/>
                    </a:lnTo>
                    <a:lnTo>
                      <a:pt x="0" y="35"/>
                    </a:lnTo>
                    <a:lnTo>
                      <a:pt x="13" y="48"/>
                    </a:lnTo>
                    <a:close/>
                    <a:moveTo>
                      <a:pt x="53" y="48"/>
                    </a:moveTo>
                    <a:lnTo>
                      <a:pt x="44" y="48"/>
                    </a:lnTo>
                    <a:lnTo>
                      <a:pt x="48" y="35"/>
                    </a:lnTo>
                    <a:lnTo>
                      <a:pt x="57" y="35"/>
                    </a:lnTo>
                    <a:lnTo>
                      <a:pt x="53" y="39"/>
                    </a:lnTo>
                    <a:lnTo>
                      <a:pt x="53" y="48"/>
                    </a:lnTo>
                    <a:close/>
                    <a:moveTo>
                      <a:pt x="61" y="48"/>
                    </a:moveTo>
                    <a:lnTo>
                      <a:pt x="61" y="48"/>
                    </a:lnTo>
                    <a:lnTo>
                      <a:pt x="66" y="44"/>
                    </a:lnTo>
                    <a:lnTo>
                      <a:pt x="66" y="35"/>
                    </a:lnTo>
                    <a:lnTo>
                      <a:pt x="74" y="35"/>
                    </a:lnTo>
                    <a:lnTo>
                      <a:pt x="74" y="48"/>
                    </a:lnTo>
                    <a:lnTo>
                      <a:pt x="61" y="48"/>
                    </a:lnTo>
                    <a:close/>
                    <a:moveTo>
                      <a:pt x="44" y="65"/>
                    </a:moveTo>
                    <a:lnTo>
                      <a:pt x="44" y="65"/>
                    </a:lnTo>
                    <a:lnTo>
                      <a:pt x="44" y="57"/>
                    </a:lnTo>
                    <a:lnTo>
                      <a:pt x="57" y="57"/>
                    </a:lnTo>
                    <a:lnTo>
                      <a:pt x="48" y="61"/>
                    </a:lnTo>
                    <a:lnTo>
                      <a:pt x="53" y="70"/>
                    </a:lnTo>
                    <a:lnTo>
                      <a:pt x="44" y="70"/>
                    </a:lnTo>
                    <a:lnTo>
                      <a:pt x="44" y="65"/>
                    </a:lnTo>
                    <a:close/>
                    <a:moveTo>
                      <a:pt x="57" y="70"/>
                    </a:moveTo>
                    <a:lnTo>
                      <a:pt x="57" y="70"/>
                    </a:lnTo>
                    <a:lnTo>
                      <a:pt x="66" y="70"/>
                    </a:lnTo>
                    <a:lnTo>
                      <a:pt x="66" y="57"/>
                    </a:lnTo>
                    <a:lnTo>
                      <a:pt x="70" y="57"/>
                    </a:lnTo>
                    <a:lnTo>
                      <a:pt x="70" y="70"/>
                    </a:lnTo>
                    <a:lnTo>
                      <a:pt x="57"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3" name="Freeform 59"/>
              <p:cNvSpPr/>
              <p:nvPr/>
            </p:nvSpPr>
            <p:spPr bwMode="auto">
              <a:xfrm>
                <a:off x="2994" y="2940"/>
                <a:ext cx="91" cy="96"/>
              </a:xfrm>
              <a:custGeom>
                <a:avLst/>
                <a:gdLst>
                  <a:gd name="T0" fmla="*/ 56 w 91"/>
                  <a:gd name="T1" fmla="*/ 13 h 96"/>
                  <a:gd name="T2" fmla="*/ 56 w 91"/>
                  <a:gd name="T3" fmla="*/ 13 h 96"/>
                  <a:gd name="T4" fmla="*/ 56 w 91"/>
                  <a:gd name="T5" fmla="*/ 9 h 96"/>
                  <a:gd name="T6" fmla="*/ 56 w 91"/>
                  <a:gd name="T7" fmla="*/ 9 h 96"/>
                  <a:gd name="T8" fmla="*/ 52 w 91"/>
                  <a:gd name="T9" fmla="*/ 0 h 96"/>
                  <a:gd name="T10" fmla="*/ 52 w 91"/>
                  <a:gd name="T11" fmla="*/ 0 h 96"/>
                  <a:gd name="T12" fmla="*/ 43 w 91"/>
                  <a:gd name="T13" fmla="*/ 0 h 96"/>
                  <a:gd name="T14" fmla="*/ 43 w 91"/>
                  <a:gd name="T15" fmla="*/ 0 h 96"/>
                  <a:gd name="T16" fmla="*/ 35 w 91"/>
                  <a:gd name="T17" fmla="*/ 5 h 96"/>
                  <a:gd name="T18" fmla="*/ 35 w 91"/>
                  <a:gd name="T19" fmla="*/ 5 h 96"/>
                  <a:gd name="T20" fmla="*/ 39 w 91"/>
                  <a:gd name="T21" fmla="*/ 18 h 96"/>
                  <a:gd name="T22" fmla="*/ 0 w 91"/>
                  <a:gd name="T23" fmla="*/ 18 h 96"/>
                  <a:gd name="T24" fmla="*/ 0 w 91"/>
                  <a:gd name="T25" fmla="*/ 26 h 96"/>
                  <a:gd name="T26" fmla="*/ 39 w 91"/>
                  <a:gd name="T27" fmla="*/ 26 h 96"/>
                  <a:gd name="T28" fmla="*/ 39 w 91"/>
                  <a:gd name="T29" fmla="*/ 39 h 96"/>
                  <a:gd name="T30" fmla="*/ 13 w 91"/>
                  <a:gd name="T31" fmla="*/ 39 h 96"/>
                  <a:gd name="T32" fmla="*/ 13 w 91"/>
                  <a:gd name="T33" fmla="*/ 83 h 96"/>
                  <a:gd name="T34" fmla="*/ 26 w 91"/>
                  <a:gd name="T35" fmla="*/ 83 h 96"/>
                  <a:gd name="T36" fmla="*/ 26 w 91"/>
                  <a:gd name="T37" fmla="*/ 48 h 96"/>
                  <a:gd name="T38" fmla="*/ 39 w 91"/>
                  <a:gd name="T39" fmla="*/ 48 h 96"/>
                  <a:gd name="T40" fmla="*/ 39 w 91"/>
                  <a:gd name="T41" fmla="*/ 96 h 96"/>
                  <a:gd name="T42" fmla="*/ 52 w 91"/>
                  <a:gd name="T43" fmla="*/ 96 h 96"/>
                  <a:gd name="T44" fmla="*/ 52 w 91"/>
                  <a:gd name="T45" fmla="*/ 48 h 96"/>
                  <a:gd name="T46" fmla="*/ 69 w 91"/>
                  <a:gd name="T47" fmla="*/ 48 h 96"/>
                  <a:gd name="T48" fmla="*/ 69 w 91"/>
                  <a:gd name="T49" fmla="*/ 70 h 96"/>
                  <a:gd name="T50" fmla="*/ 69 w 91"/>
                  <a:gd name="T51" fmla="*/ 70 h 96"/>
                  <a:gd name="T52" fmla="*/ 65 w 91"/>
                  <a:gd name="T53" fmla="*/ 74 h 96"/>
                  <a:gd name="T54" fmla="*/ 56 w 91"/>
                  <a:gd name="T55" fmla="*/ 74 h 96"/>
                  <a:gd name="T56" fmla="*/ 56 w 91"/>
                  <a:gd name="T57" fmla="*/ 74 h 96"/>
                  <a:gd name="T58" fmla="*/ 61 w 91"/>
                  <a:gd name="T59" fmla="*/ 87 h 96"/>
                  <a:gd name="T60" fmla="*/ 61 w 91"/>
                  <a:gd name="T61" fmla="*/ 87 h 96"/>
                  <a:gd name="T62" fmla="*/ 78 w 91"/>
                  <a:gd name="T63" fmla="*/ 83 h 96"/>
                  <a:gd name="T64" fmla="*/ 82 w 91"/>
                  <a:gd name="T65" fmla="*/ 83 h 96"/>
                  <a:gd name="T66" fmla="*/ 82 w 91"/>
                  <a:gd name="T67" fmla="*/ 79 h 96"/>
                  <a:gd name="T68" fmla="*/ 82 w 91"/>
                  <a:gd name="T69" fmla="*/ 39 h 96"/>
                  <a:gd name="T70" fmla="*/ 52 w 91"/>
                  <a:gd name="T71" fmla="*/ 39 h 96"/>
                  <a:gd name="T72" fmla="*/ 52 w 91"/>
                  <a:gd name="T73" fmla="*/ 26 h 96"/>
                  <a:gd name="T74" fmla="*/ 91 w 91"/>
                  <a:gd name="T75" fmla="*/ 26 h 96"/>
                  <a:gd name="T76" fmla="*/ 91 w 91"/>
                  <a:gd name="T77" fmla="*/ 18 h 96"/>
                  <a:gd name="T78" fmla="*/ 48 w 91"/>
                  <a:gd name="T79" fmla="*/ 18 h 96"/>
                  <a:gd name="T80" fmla="*/ 48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6" y="9"/>
                    </a:lnTo>
                    <a:lnTo>
                      <a:pt x="52" y="0"/>
                    </a:lnTo>
                    <a:lnTo>
                      <a:pt x="43" y="0"/>
                    </a:lnTo>
                    <a:lnTo>
                      <a:pt x="35" y="5"/>
                    </a:lnTo>
                    <a:lnTo>
                      <a:pt x="39" y="18"/>
                    </a:lnTo>
                    <a:lnTo>
                      <a:pt x="0" y="18"/>
                    </a:lnTo>
                    <a:lnTo>
                      <a:pt x="0" y="26"/>
                    </a:lnTo>
                    <a:lnTo>
                      <a:pt x="39" y="26"/>
                    </a:lnTo>
                    <a:lnTo>
                      <a:pt x="39" y="39"/>
                    </a:lnTo>
                    <a:lnTo>
                      <a:pt x="13" y="39"/>
                    </a:lnTo>
                    <a:lnTo>
                      <a:pt x="13" y="83"/>
                    </a:lnTo>
                    <a:lnTo>
                      <a:pt x="26" y="83"/>
                    </a:lnTo>
                    <a:lnTo>
                      <a:pt x="26" y="48"/>
                    </a:lnTo>
                    <a:lnTo>
                      <a:pt x="39" y="48"/>
                    </a:lnTo>
                    <a:lnTo>
                      <a:pt x="39" y="96"/>
                    </a:lnTo>
                    <a:lnTo>
                      <a:pt x="52" y="96"/>
                    </a:lnTo>
                    <a:lnTo>
                      <a:pt x="52" y="48"/>
                    </a:lnTo>
                    <a:lnTo>
                      <a:pt x="69" y="48"/>
                    </a:lnTo>
                    <a:lnTo>
                      <a:pt x="69" y="70"/>
                    </a:lnTo>
                    <a:lnTo>
                      <a:pt x="65" y="74"/>
                    </a:lnTo>
                    <a:lnTo>
                      <a:pt x="56" y="74"/>
                    </a:lnTo>
                    <a:lnTo>
                      <a:pt x="61" y="87"/>
                    </a:lnTo>
                    <a:lnTo>
                      <a:pt x="78" y="83"/>
                    </a:lnTo>
                    <a:lnTo>
                      <a:pt x="82" y="83"/>
                    </a:lnTo>
                    <a:lnTo>
                      <a:pt x="82" y="79"/>
                    </a:lnTo>
                    <a:lnTo>
                      <a:pt x="82" y="39"/>
                    </a:lnTo>
                    <a:lnTo>
                      <a:pt x="52" y="39"/>
                    </a:lnTo>
                    <a:lnTo>
                      <a:pt x="52" y="26"/>
                    </a:lnTo>
                    <a:lnTo>
                      <a:pt x="91" y="26"/>
                    </a:lnTo>
                    <a:lnTo>
                      <a:pt x="91"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4" name="Freeform 60"/>
              <p:cNvSpPr>
                <a:spLocks noEditPoints="1"/>
              </p:cNvSpPr>
              <p:nvPr/>
            </p:nvSpPr>
            <p:spPr bwMode="auto">
              <a:xfrm>
                <a:off x="3951" y="2383"/>
                <a:ext cx="92" cy="91"/>
              </a:xfrm>
              <a:custGeom>
                <a:avLst/>
                <a:gdLst>
                  <a:gd name="T0" fmla="*/ 35 w 92"/>
                  <a:gd name="T1" fmla="*/ 13 h 91"/>
                  <a:gd name="T2" fmla="*/ 18 w 92"/>
                  <a:gd name="T3" fmla="*/ 0 h 91"/>
                  <a:gd name="T4" fmla="*/ 5 w 92"/>
                  <a:gd name="T5" fmla="*/ 9 h 91"/>
                  <a:gd name="T6" fmla="*/ 22 w 92"/>
                  <a:gd name="T7" fmla="*/ 26 h 91"/>
                  <a:gd name="T8" fmla="*/ 44 w 92"/>
                  <a:gd name="T9" fmla="*/ 26 h 91"/>
                  <a:gd name="T10" fmla="*/ 48 w 92"/>
                  <a:gd name="T11" fmla="*/ 22 h 91"/>
                  <a:gd name="T12" fmla="*/ 40 w 92"/>
                  <a:gd name="T13" fmla="*/ 22 h 91"/>
                  <a:gd name="T14" fmla="*/ 31 w 92"/>
                  <a:gd name="T15" fmla="*/ 87 h 91"/>
                  <a:gd name="T16" fmla="*/ 53 w 92"/>
                  <a:gd name="T17" fmla="*/ 83 h 91"/>
                  <a:gd name="T18" fmla="*/ 79 w 92"/>
                  <a:gd name="T19" fmla="*/ 83 h 91"/>
                  <a:gd name="T20" fmla="*/ 92 w 92"/>
                  <a:gd name="T21" fmla="*/ 91 h 91"/>
                  <a:gd name="T22" fmla="*/ 92 w 92"/>
                  <a:gd name="T23" fmla="*/ 31 h 91"/>
                  <a:gd name="T24" fmla="*/ 92 w 92"/>
                  <a:gd name="T25" fmla="*/ 22 h 91"/>
                  <a:gd name="T26" fmla="*/ 92 w 92"/>
                  <a:gd name="T27" fmla="*/ 22 h 91"/>
                  <a:gd name="T28" fmla="*/ 79 w 92"/>
                  <a:gd name="T29" fmla="*/ 22 h 91"/>
                  <a:gd name="T30" fmla="*/ 66 w 92"/>
                  <a:gd name="T31" fmla="*/ 74 h 91"/>
                  <a:gd name="T32" fmla="*/ 66 w 92"/>
                  <a:gd name="T33" fmla="*/ 9 h 91"/>
                  <a:gd name="T34" fmla="*/ 66 w 92"/>
                  <a:gd name="T35" fmla="*/ 4 h 91"/>
                  <a:gd name="T36" fmla="*/ 70 w 92"/>
                  <a:gd name="T37" fmla="*/ 0 h 91"/>
                  <a:gd name="T38" fmla="*/ 53 w 92"/>
                  <a:gd name="T39" fmla="*/ 0 h 91"/>
                  <a:gd name="T40" fmla="*/ 44 w 92"/>
                  <a:gd name="T41" fmla="*/ 74 h 91"/>
                  <a:gd name="T42" fmla="*/ 44 w 92"/>
                  <a:gd name="T43" fmla="*/ 31 h 91"/>
                  <a:gd name="T44" fmla="*/ 44 w 92"/>
                  <a:gd name="T45" fmla="*/ 26 h 91"/>
                  <a:gd name="T46" fmla="*/ 18 w 92"/>
                  <a:gd name="T47" fmla="*/ 44 h 91"/>
                  <a:gd name="T48" fmla="*/ 18 w 92"/>
                  <a:gd name="T49" fmla="*/ 44 h 91"/>
                  <a:gd name="T50" fmla="*/ 27 w 92"/>
                  <a:gd name="T51" fmla="*/ 35 h 91"/>
                  <a:gd name="T52" fmla="*/ 0 w 92"/>
                  <a:gd name="T53" fmla="*/ 35 h 91"/>
                  <a:gd name="T54" fmla="*/ 18 w 92"/>
                  <a:gd name="T55" fmla="*/ 44 h 91"/>
                  <a:gd name="T56" fmla="*/ 18 w 92"/>
                  <a:gd name="T57" fmla="*/ 44 h 91"/>
                  <a:gd name="T58" fmla="*/ 22 w 92"/>
                  <a:gd name="T59" fmla="*/ 74 h 91"/>
                  <a:gd name="T60" fmla="*/ 27 w 92"/>
                  <a:gd name="T61" fmla="*/ 52 h 91"/>
                  <a:gd name="T62" fmla="*/ 13 w 92"/>
                  <a:gd name="T63" fmla="*/ 48 h 91"/>
                  <a:gd name="T64" fmla="*/ 0 w 92"/>
                  <a:gd name="T65" fmla="*/ 83 h 91"/>
                  <a:gd name="T66" fmla="*/ 0 w 92"/>
                  <a:gd name="T67" fmla="*/ 83 h 91"/>
                  <a:gd name="T68" fmla="*/ 13 w 92"/>
                  <a:gd name="T69" fmla="*/ 91 h 91"/>
                  <a:gd name="T70" fmla="*/ 13 w 92"/>
                  <a:gd name="T71" fmla="*/ 91 h 91"/>
                  <a:gd name="T72" fmla="*/ 22 w 92"/>
                  <a:gd name="T73" fmla="*/ 74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91">
                    <a:moveTo>
                      <a:pt x="22" y="26"/>
                    </a:moveTo>
                    <a:lnTo>
                      <a:pt x="35" y="13"/>
                    </a:lnTo>
                    <a:lnTo>
                      <a:pt x="18" y="0"/>
                    </a:lnTo>
                    <a:lnTo>
                      <a:pt x="5" y="9"/>
                    </a:lnTo>
                    <a:lnTo>
                      <a:pt x="22" y="26"/>
                    </a:lnTo>
                    <a:close/>
                    <a:moveTo>
                      <a:pt x="44" y="26"/>
                    </a:moveTo>
                    <a:lnTo>
                      <a:pt x="44" y="26"/>
                    </a:lnTo>
                    <a:lnTo>
                      <a:pt x="48" y="22"/>
                    </a:lnTo>
                    <a:lnTo>
                      <a:pt x="40" y="22"/>
                    </a:lnTo>
                    <a:lnTo>
                      <a:pt x="31" y="22"/>
                    </a:lnTo>
                    <a:lnTo>
                      <a:pt x="31" y="87"/>
                    </a:lnTo>
                    <a:lnTo>
                      <a:pt x="53" y="83"/>
                    </a:lnTo>
                    <a:lnTo>
                      <a:pt x="79" y="83"/>
                    </a:lnTo>
                    <a:lnTo>
                      <a:pt x="79" y="91"/>
                    </a:lnTo>
                    <a:lnTo>
                      <a:pt x="92" y="91"/>
                    </a:lnTo>
                    <a:lnTo>
                      <a:pt x="92" y="31"/>
                    </a:lnTo>
                    <a:lnTo>
                      <a:pt x="92" y="22"/>
                    </a:lnTo>
                    <a:lnTo>
                      <a:pt x="87" y="22"/>
                    </a:lnTo>
                    <a:lnTo>
                      <a:pt x="79" y="22"/>
                    </a:lnTo>
                    <a:lnTo>
                      <a:pt x="79" y="74"/>
                    </a:lnTo>
                    <a:lnTo>
                      <a:pt x="66" y="74"/>
                    </a:lnTo>
                    <a:lnTo>
                      <a:pt x="66" y="9"/>
                    </a:lnTo>
                    <a:lnTo>
                      <a:pt x="66" y="4"/>
                    </a:lnTo>
                    <a:lnTo>
                      <a:pt x="70" y="0"/>
                    </a:lnTo>
                    <a:lnTo>
                      <a:pt x="61" y="0"/>
                    </a:lnTo>
                    <a:lnTo>
                      <a:pt x="53" y="0"/>
                    </a:lnTo>
                    <a:lnTo>
                      <a:pt x="53" y="74"/>
                    </a:lnTo>
                    <a:lnTo>
                      <a:pt x="44" y="74"/>
                    </a:lnTo>
                    <a:lnTo>
                      <a:pt x="44" y="31"/>
                    </a:lnTo>
                    <a:lnTo>
                      <a:pt x="44" y="26"/>
                    </a:lnTo>
                    <a:close/>
                    <a:moveTo>
                      <a:pt x="18" y="44"/>
                    </a:moveTo>
                    <a:lnTo>
                      <a:pt x="18" y="44"/>
                    </a:lnTo>
                    <a:lnTo>
                      <a:pt x="27" y="35"/>
                    </a:lnTo>
                    <a:lnTo>
                      <a:pt x="9" y="22"/>
                    </a:lnTo>
                    <a:lnTo>
                      <a:pt x="0" y="35"/>
                    </a:lnTo>
                    <a:lnTo>
                      <a:pt x="18" y="44"/>
                    </a:lnTo>
                    <a:close/>
                    <a:moveTo>
                      <a:pt x="22" y="74"/>
                    </a:moveTo>
                    <a:lnTo>
                      <a:pt x="22" y="74"/>
                    </a:lnTo>
                    <a:lnTo>
                      <a:pt x="27" y="52"/>
                    </a:lnTo>
                    <a:lnTo>
                      <a:pt x="13" y="48"/>
                    </a:lnTo>
                    <a:lnTo>
                      <a:pt x="0" y="83"/>
                    </a:lnTo>
                    <a:lnTo>
                      <a:pt x="13" y="91"/>
                    </a:lnTo>
                    <a:lnTo>
                      <a:pt x="22"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5" name="Freeform 61"/>
              <p:cNvSpPr>
                <a:spLocks noEditPoints="1"/>
              </p:cNvSpPr>
              <p:nvPr/>
            </p:nvSpPr>
            <p:spPr bwMode="auto">
              <a:xfrm>
                <a:off x="4056" y="2383"/>
                <a:ext cx="96" cy="91"/>
              </a:xfrm>
              <a:custGeom>
                <a:avLst/>
                <a:gdLst>
                  <a:gd name="T0" fmla="*/ 0 w 96"/>
                  <a:gd name="T1" fmla="*/ 83 h 91"/>
                  <a:gd name="T2" fmla="*/ 9 w 96"/>
                  <a:gd name="T3" fmla="*/ 91 h 91"/>
                  <a:gd name="T4" fmla="*/ 22 w 96"/>
                  <a:gd name="T5" fmla="*/ 52 h 91"/>
                  <a:gd name="T6" fmla="*/ 87 w 96"/>
                  <a:gd name="T7" fmla="*/ 31 h 91"/>
                  <a:gd name="T8" fmla="*/ 9 w 96"/>
                  <a:gd name="T9" fmla="*/ 0 h 91"/>
                  <a:gd name="T10" fmla="*/ 9 w 96"/>
                  <a:gd name="T11" fmla="*/ 44 h 91"/>
                  <a:gd name="T12" fmla="*/ 0 w 96"/>
                  <a:gd name="T13" fmla="*/ 83 h 91"/>
                  <a:gd name="T14" fmla="*/ 0 w 96"/>
                  <a:gd name="T15" fmla="*/ 83 h 91"/>
                  <a:gd name="T16" fmla="*/ 22 w 96"/>
                  <a:gd name="T17" fmla="*/ 13 h 91"/>
                  <a:gd name="T18" fmla="*/ 74 w 96"/>
                  <a:gd name="T19" fmla="*/ 17 h 91"/>
                  <a:gd name="T20" fmla="*/ 22 w 96"/>
                  <a:gd name="T21" fmla="*/ 17 h 91"/>
                  <a:gd name="T22" fmla="*/ 96 w 96"/>
                  <a:gd name="T23" fmla="*/ 78 h 91"/>
                  <a:gd name="T24" fmla="*/ 83 w 96"/>
                  <a:gd name="T25" fmla="*/ 74 h 91"/>
                  <a:gd name="T26" fmla="*/ 74 w 96"/>
                  <a:gd name="T27" fmla="*/ 83 h 91"/>
                  <a:gd name="T28" fmla="*/ 65 w 96"/>
                  <a:gd name="T29" fmla="*/ 83 h 91"/>
                  <a:gd name="T30" fmla="*/ 61 w 96"/>
                  <a:gd name="T31" fmla="*/ 74 h 91"/>
                  <a:gd name="T32" fmla="*/ 61 w 96"/>
                  <a:gd name="T33" fmla="*/ 74 h 91"/>
                  <a:gd name="T34" fmla="*/ 91 w 96"/>
                  <a:gd name="T35" fmla="*/ 61 h 91"/>
                  <a:gd name="T36" fmla="*/ 61 w 96"/>
                  <a:gd name="T37" fmla="*/ 57 h 91"/>
                  <a:gd name="T38" fmla="*/ 83 w 96"/>
                  <a:gd name="T39" fmla="*/ 57 h 91"/>
                  <a:gd name="T40" fmla="*/ 87 w 96"/>
                  <a:gd name="T41" fmla="*/ 57 h 91"/>
                  <a:gd name="T42" fmla="*/ 87 w 96"/>
                  <a:gd name="T43" fmla="*/ 48 h 91"/>
                  <a:gd name="T44" fmla="*/ 83 w 96"/>
                  <a:gd name="T45" fmla="*/ 48 h 91"/>
                  <a:gd name="T46" fmla="*/ 61 w 96"/>
                  <a:gd name="T47" fmla="*/ 44 h 91"/>
                  <a:gd name="T48" fmla="*/ 83 w 96"/>
                  <a:gd name="T49" fmla="*/ 44 h 91"/>
                  <a:gd name="T50" fmla="*/ 78 w 96"/>
                  <a:gd name="T51" fmla="*/ 31 h 91"/>
                  <a:gd name="T52" fmla="*/ 56 w 96"/>
                  <a:gd name="T53" fmla="*/ 35 h 91"/>
                  <a:gd name="T54" fmla="*/ 26 w 96"/>
                  <a:gd name="T55" fmla="*/ 35 h 91"/>
                  <a:gd name="T56" fmla="*/ 26 w 96"/>
                  <a:gd name="T57" fmla="*/ 44 h 91"/>
                  <a:gd name="T58" fmla="*/ 39 w 96"/>
                  <a:gd name="T59" fmla="*/ 44 h 91"/>
                  <a:gd name="T60" fmla="*/ 48 w 96"/>
                  <a:gd name="T61" fmla="*/ 44 h 91"/>
                  <a:gd name="T62" fmla="*/ 48 w 96"/>
                  <a:gd name="T63" fmla="*/ 48 h 91"/>
                  <a:gd name="T64" fmla="*/ 39 w 96"/>
                  <a:gd name="T65" fmla="*/ 48 h 91"/>
                  <a:gd name="T66" fmla="*/ 26 w 96"/>
                  <a:gd name="T67" fmla="*/ 61 h 91"/>
                  <a:gd name="T68" fmla="*/ 30 w 96"/>
                  <a:gd name="T69" fmla="*/ 61 h 91"/>
                  <a:gd name="T70" fmla="*/ 48 w 96"/>
                  <a:gd name="T71" fmla="*/ 65 h 91"/>
                  <a:gd name="T72" fmla="*/ 22 w 96"/>
                  <a:gd name="T73" fmla="*/ 65 h 91"/>
                  <a:gd name="T74" fmla="*/ 26 w 96"/>
                  <a:gd name="T75" fmla="*/ 74 h 91"/>
                  <a:gd name="T76" fmla="*/ 48 w 96"/>
                  <a:gd name="T77" fmla="*/ 74 h 91"/>
                  <a:gd name="T78" fmla="*/ 48 w 96"/>
                  <a:gd name="T79" fmla="*/ 83 h 91"/>
                  <a:gd name="T80" fmla="*/ 61 w 96"/>
                  <a:gd name="T81" fmla="*/ 91 h 91"/>
                  <a:gd name="T82" fmla="*/ 83 w 96"/>
                  <a:gd name="T83" fmla="*/ 91 h 91"/>
                  <a:gd name="T84" fmla="*/ 83 w 96"/>
                  <a:gd name="T85" fmla="*/ 91 h 91"/>
                  <a:gd name="T86" fmla="*/ 96 w 96"/>
                  <a:gd name="T87" fmla="*/ 78 h 91"/>
                  <a:gd name="T88" fmla="*/ 96 w 96"/>
                  <a:gd name="T89" fmla="*/ 78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91">
                    <a:moveTo>
                      <a:pt x="0" y="83"/>
                    </a:moveTo>
                    <a:lnTo>
                      <a:pt x="0" y="83"/>
                    </a:lnTo>
                    <a:lnTo>
                      <a:pt x="9" y="91"/>
                    </a:lnTo>
                    <a:lnTo>
                      <a:pt x="17" y="74"/>
                    </a:lnTo>
                    <a:lnTo>
                      <a:pt x="22" y="52"/>
                    </a:lnTo>
                    <a:lnTo>
                      <a:pt x="22" y="31"/>
                    </a:lnTo>
                    <a:lnTo>
                      <a:pt x="87" y="31"/>
                    </a:lnTo>
                    <a:lnTo>
                      <a:pt x="87" y="0"/>
                    </a:lnTo>
                    <a:lnTo>
                      <a:pt x="9" y="0"/>
                    </a:lnTo>
                    <a:lnTo>
                      <a:pt x="9" y="44"/>
                    </a:lnTo>
                    <a:lnTo>
                      <a:pt x="9" y="65"/>
                    </a:lnTo>
                    <a:lnTo>
                      <a:pt x="0" y="83"/>
                    </a:lnTo>
                    <a:close/>
                    <a:moveTo>
                      <a:pt x="22" y="17"/>
                    </a:moveTo>
                    <a:lnTo>
                      <a:pt x="22" y="13"/>
                    </a:lnTo>
                    <a:lnTo>
                      <a:pt x="74" y="13"/>
                    </a:lnTo>
                    <a:lnTo>
                      <a:pt x="74" y="17"/>
                    </a:lnTo>
                    <a:lnTo>
                      <a:pt x="22" y="17"/>
                    </a:lnTo>
                    <a:close/>
                    <a:moveTo>
                      <a:pt x="96" y="78"/>
                    </a:moveTo>
                    <a:lnTo>
                      <a:pt x="96" y="78"/>
                    </a:lnTo>
                    <a:lnTo>
                      <a:pt x="83" y="74"/>
                    </a:lnTo>
                    <a:lnTo>
                      <a:pt x="78" y="78"/>
                    </a:lnTo>
                    <a:lnTo>
                      <a:pt x="74" y="83"/>
                    </a:lnTo>
                    <a:lnTo>
                      <a:pt x="65" y="83"/>
                    </a:lnTo>
                    <a:lnTo>
                      <a:pt x="61" y="78"/>
                    </a:lnTo>
                    <a:lnTo>
                      <a:pt x="61" y="74"/>
                    </a:lnTo>
                    <a:lnTo>
                      <a:pt x="91" y="70"/>
                    </a:lnTo>
                    <a:lnTo>
                      <a:pt x="91" y="61"/>
                    </a:lnTo>
                    <a:lnTo>
                      <a:pt x="61" y="65"/>
                    </a:lnTo>
                    <a:lnTo>
                      <a:pt x="61" y="57"/>
                    </a:lnTo>
                    <a:lnTo>
                      <a:pt x="83" y="57"/>
                    </a:lnTo>
                    <a:lnTo>
                      <a:pt x="87" y="57"/>
                    </a:lnTo>
                    <a:lnTo>
                      <a:pt x="87" y="48"/>
                    </a:lnTo>
                    <a:lnTo>
                      <a:pt x="83" y="48"/>
                    </a:lnTo>
                    <a:lnTo>
                      <a:pt x="61" y="48"/>
                    </a:lnTo>
                    <a:lnTo>
                      <a:pt x="61" y="44"/>
                    </a:lnTo>
                    <a:lnTo>
                      <a:pt x="83" y="44"/>
                    </a:lnTo>
                    <a:lnTo>
                      <a:pt x="78" y="31"/>
                    </a:lnTo>
                    <a:lnTo>
                      <a:pt x="56" y="35"/>
                    </a:lnTo>
                    <a:lnTo>
                      <a:pt x="26" y="35"/>
                    </a:lnTo>
                    <a:lnTo>
                      <a:pt x="26" y="44"/>
                    </a:lnTo>
                    <a:lnTo>
                      <a:pt x="39" y="44"/>
                    </a:lnTo>
                    <a:lnTo>
                      <a:pt x="48" y="44"/>
                    </a:lnTo>
                    <a:lnTo>
                      <a:pt x="48" y="48"/>
                    </a:lnTo>
                    <a:lnTo>
                      <a:pt x="39" y="48"/>
                    </a:lnTo>
                    <a:lnTo>
                      <a:pt x="22" y="48"/>
                    </a:lnTo>
                    <a:lnTo>
                      <a:pt x="26" y="61"/>
                    </a:lnTo>
                    <a:lnTo>
                      <a:pt x="30" y="61"/>
                    </a:lnTo>
                    <a:lnTo>
                      <a:pt x="48" y="61"/>
                    </a:lnTo>
                    <a:lnTo>
                      <a:pt x="48" y="65"/>
                    </a:lnTo>
                    <a:lnTo>
                      <a:pt x="22" y="65"/>
                    </a:lnTo>
                    <a:lnTo>
                      <a:pt x="22" y="78"/>
                    </a:lnTo>
                    <a:lnTo>
                      <a:pt x="26" y="74"/>
                    </a:lnTo>
                    <a:lnTo>
                      <a:pt x="48" y="74"/>
                    </a:lnTo>
                    <a:lnTo>
                      <a:pt x="48" y="83"/>
                    </a:lnTo>
                    <a:lnTo>
                      <a:pt x="48" y="87"/>
                    </a:lnTo>
                    <a:lnTo>
                      <a:pt x="61" y="91"/>
                    </a:lnTo>
                    <a:lnTo>
                      <a:pt x="83" y="91"/>
                    </a:lnTo>
                    <a:lnTo>
                      <a:pt x="91" y="87"/>
                    </a:lnTo>
                    <a:lnTo>
                      <a:pt x="96"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6" name="Freeform 62"/>
              <p:cNvSpPr/>
              <p:nvPr/>
            </p:nvSpPr>
            <p:spPr bwMode="auto">
              <a:xfrm>
                <a:off x="4160" y="2383"/>
                <a:ext cx="96" cy="91"/>
              </a:xfrm>
              <a:custGeom>
                <a:avLst/>
                <a:gdLst>
                  <a:gd name="T0" fmla="*/ 57 w 96"/>
                  <a:gd name="T1" fmla="*/ 13 h 91"/>
                  <a:gd name="T2" fmla="*/ 57 w 96"/>
                  <a:gd name="T3" fmla="*/ 13 h 91"/>
                  <a:gd name="T4" fmla="*/ 57 w 96"/>
                  <a:gd name="T5" fmla="*/ 4 h 91"/>
                  <a:gd name="T6" fmla="*/ 57 w 96"/>
                  <a:gd name="T7" fmla="*/ 4 h 91"/>
                  <a:gd name="T8" fmla="*/ 53 w 96"/>
                  <a:gd name="T9" fmla="*/ 0 h 91"/>
                  <a:gd name="T10" fmla="*/ 53 w 96"/>
                  <a:gd name="T11" fmla="*/ 0 h 91"/>
                  <a:gd name="T12" fmla="*/ 48 w 96"/>
                  <a:gd name="T13" fmla="*/ 0 h 91"/>
                  <a:gd name="T14" fmla="*/ 48 w 96"/>
                  <a:gd name="T15" fmla="*/ 0 h 91"/>
                  <a:gd name="T16" fmla="*/ 40 w 96"/>
                  <a:gd name="T17" fmla="*/ 0 h 91"/>
                  <a:gd name="T18" fmla="*/ 40 w 96"/>
                  <a:gd name="T19" fmla="*/ 0 h 91"/>
                  <a:gd name="T20" fmla="*/ 44 w 96"/>
                  <a:gd name="T21" fmla="*/ 13 h 91"/>
                  <a:gd name="T22" fmla="*/ 0 w 96"/>
                  <a:gd name="T23" fmla="*/ 13 h 91"/>
                  <a:gd name="T24" fmla="*/ 0 w 96"/>
                  <a:gd name="T25" fmla="*/ 26 h 91"/>
                  <a:gd name="T26" fmla="*/ 40 w 96"/>
                  <a:gd name="T27" fmla="*/ 26 h 91"/>
                  <a:gd name="T28" fmla="*/ 40 w 96"/>
                  <a:gd name="T29" fmla="*/ 35 h 91"/>
                  <a:gd name="T30" fmla="*/ 13 w 96"/>
                  <a:gd name="T31" fmla="*/ 35 h 91"/>
                  <a:gd name="T32" fmla="*/ 13 w 96"/>
                  <a:gd name="T33" fmla="*/ 83 h 91"/>
                  <a:gd name="T34" fmla="*/ 26 w 96"/>
                  <a:gd name="T35" fmla="*/ 83 h 91"/>
                  <a:gd name="T36" fmla="*/ 26 w 96"/>
                  <a:gd name="T37" fmla="*/ 48 h 91"/>
                  <a:gd name="T38" fmla="*/ 40 w 96"/>
                  <a:gd name="T39" fmla="*/ 48 h 91"/>
                  <a:gd name="T40" fmla="*/ 40 w 96"/>
                  <a:gd name="T41" fmla="*/ 91 h 91"/>
                  <a:gd name="T42" fmla="*/ 57 w 96"/>
                  <a:gd name="T43" fmla="*/ 91 h 91"/>
                  <a:gd name="T44" fmla="*/ 57 w 96"/>
                  <a:gd name="T45" fmla="*/ 48 h 91"/>
                  <a:gd name="T46" fmla="*/ 70 w 96"/>
                  <a:gd name="T47" fmla="*/ 48 h 91"/>
                  <a:gd name="T48" fmla="*/ 70 w 96"/>
                  <a:gd name="T49" fmla="*/ 70 h 91"/>
                  <a:gd name="T50" fmla="*/ 70 w 96"/>
                  <a:gd name="T51" fmla="*/ 70 h 91"/>
                  <a:gd name="T52" fmla="*/ 66 w 96"/>
                  <a:gd name="T53" fmla="*/ 70 h 91"/>
                  <a:gd name="T54" fmla="*/ 57 w 96"/>
                  <a:gd name="T55" fmla="*/ 70 h 91"/>
                  <a:gd name="T56" fmla="*/ 57 w 96"/>
                  <a:gd name="T57" fmla="*/ 70 h 91"/>
                  <a:gd name="T58" fmla="*/ 61 w 96"/>
                  <a:gd name="T59" fmla="*/ 83 h 91"/>
                  <a:gd name="T60" fmla="*/ 61 w 96"/>
                  <a:gd name="T61" fmla="*/ 83 h 91"/>
                  <a:gd name="T62" fmla="*/ 79 w 96"/>
                  <a:gd name="T63" fmla="*/ 83 h 91"/>
                  <a:gd name="T64" fmla="*/ 83 w 96"/>
                  <a:gd name="T65" fmla="*/ 78 h 91"/>
                  <a:gd name="T66" fmla="*/ 83 w 96"/>
                  <a:gd name="T67" fmla="*/ 74 h 91"/>
                  <a:gd name="T68" fmla="*/ 83 w 96"/>
                  <a:gd name="T69" fmla="*/ 35 h 91"/>
                  <a:gd name="T70" fmla="*/ 57 w 96"/>
                  <a:gd name="T71" fmla="*/ 35 h 91"/>
                  <a:gd name="T72" fmla="*/ 57 w 96"/>
                  <a:gd name="T73" fmla="*/ 26 h 91"/>
                  <a:gd name="T74" fmla="*/ 96 w 96"/>
                  <a:gd name="T75" fmla="*/ 26 h 91"/>
                  <a:gd name="T76" fmla="*/ 96 w 96"/>
                  <a:gd name="T77" fmla="*/ 13 h 91"/>
                  <a:gd name="T78" fmla="*/ 48 w 96"/>
                  <a:gd name="T79" fmla="*/ 13 h 91"/>
                  <a:gd name="T80" fmla="*/ 48 w 96"/>
                  <a:gd name="T81" fmla="*/ 13 h 91"/>
                  <a:gd name="T82" fmla="*/ 57 w 96"/>
                  <a:gd name="T83" fmla="*/ 13 h 91"/>
                  <a:gd name="T84" fmla="*/ 57 w 96"/>
                  <a:gd name="T85" fmla="*/ 13 h 91"/>
                  <a:gd name="T86" fmla="*/ 57 w 96"/>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1">
                    <a:moveTo>
                      <a:pt x="57" y="13"/>
                    </a:moveTo>
                    <a:lnTo>
                      <a:pt x="57" y="13"/>
                    </a:lnTo>
                    <a:lnTo>
                      <a:pt x="57" y="4"/>
                    </a:lnTo>
                    <a:lnTo>
                      <a:pt x="53" y="0"/>
                    </a:lnTo>
                    <a:lnTo>
                      <a:pt x="48" y="0"/>
                    </a:lnTo>
                    <a:lnTo>
                      <a:pt x="40" y="0"/>
                    </a:lnTo>
                    <a:lnTo>
                      <a:pt x="44" y="13"/>
                    </a:lnTo>
                    <a:lnTo>
                      <a:pt x="0" y="13"/>
                    </a:lnTo>
                    <a:lnTo>
                      <a:pt x="0" y="26"/>
                    </a:lnTo>
                    <a:lnTo>
                      <a:pt x="40" y="26"/>
                    </a:lnTo>
                    <a:lnTo>
                      <a:pt x="40" y="35"/>
                    </a:lnTo>
                    <a:lnTo>
                      <a:pt x="13" y="35"/>
                    </a:lnTo>
                    <a:lnTo>
                      <a:pt x="13" y="83"/>
                    </a:lnTo>
                    <a:lnTo>
                      <a:pt x="26" y="83"/>
                    </a:lnTo>
                    <a:lnTo>
                      <a:pt x="26" y="48"/>
                    </a:lnTo>
                    <a:lnTo>
                      <a:pt x="40" y="48"/>
                    </a:lnTo>
                    <a:lnTo>
                      <a:pt x="40" y="91"/>
                    </a:lnTo>
                    <a:lnTo>
                      <a:pt x="57" y="91"/>
                    </a:lnTo>
                    <a:lnTo>
                      <a:pt x="57" y="48"/>
                    </a:lnTo>
                    <a:lnTo>
                      <a:pt x="70" y="48"/>
                    </a:lnTo>
                    <a:lnTo>
                      <a:pt x="70" y="70"/>
                    </a:lnTo>
                    <a:lnTo>
                      <a:pt x="66" y="70"/>
                    </a:lnTo>
                    <a:lnTo>
                      <a:pt x="57" y="70"/>
                    </a:lnTo>
                    <a:lnTo>
                      <a:pt x="61" y="83"/>
                    </a:lnTo>
                    <a:lnTo>
                      <a:pt x="79" y="83"/>
                    </a:lnTo>
                    <a:lnTo>
                      <a:pt x="83" y="78"/>
                    </a:lnTo>
                    <a:lnTo>
                      <a:pt x="83" y="74"/>
                    </a:lnTo>
                    <a:lnTo>
                      <a:pt x="83" y="35"/>
                    </a:lnTo>
                    <a:lnTo>
                      <a:pt x="57" y="35"/>
                    </a:lnTo>
                    <a:lnTo>
                      <a:pt x="57" y="26"/>
                    </a:lnTo>
                    <a:lnTo>
                      <a:pt x="96" y="26"/>
                    </a:lnTo>
                    <a:lnTo>
                      <a:pt x="96"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7" name="Freeform 63"/>
              <p:cNvSpPr>
                <a:spLocks noEditPoints="1"/>
              </p:cNvSpPr>
              <p:nvPr/>
            </p:nvSpPr>
            <p:spPr bwMode="auto">
              <a:xfrm>
                <a:off x="526" y="3471"/>
                <a:ext cx="95" cy="96"/>
              </a:xfrm>
              <a:custGeom>
                <a:avLst/>
                <a:gdLst>
                  <a:gd name="T0" fmla="*/ 4 w 95"/>
                  <a:gd name="T1" fmla="*/ 13 h 96"/>
                  <a:gd name="T2" fmla="*/ 26 w 95"/>
                  <a:gd name="T3" fmla="*/ 18 h 96"/>
                  <a:gd name="T4" fmla="*/ 35 w 95"/>
                  <a:gd name="T5" fmla="*/ 22 h 96"/>
                  <a:gd name="T6" fmla="*/ 21 w 95"/>
                  <a:gd name="T7" fmla="*/ 52 h 96"/>
                  <a:gd name="T8" fmla="*/ 21 w 95"/>
                  <a:gd name="T9" fmla="*/ 57 h 96"/>
                  <a:gd name="T10" fmla="*/ 17 w 95"/>
                  <a:gd name="T11" fmla="*/ 52 h 96"/>
                  <a:gd name="T12" fmla="*/ 13 w 95"/>
                  <a:gd name="T13" fmla="*/ 52 h 96"/>
                  <a:gd name="T14" fmla="*/ 0 w 95"/>
                  <a:gd name="T15" fmla="*/ 83 h 96"/>
                  <a:gd name="T16" fmla="*/ 13 w 95"/>
                  <a:gd name="T17" fmla="*/ 96 h 96"/>
                  <a:gd name="T18" fmla="*/ 17 w 95"/>
                  <a:gd name="T19" fmla="*/ 74 h 96"/>
                  <a:gd name="T20" fmla="*/ 21 w 95"/>
                  <a:gd name="T21" fmla="*/ 66 h 96"/>
                  <a:gd name="T22" fmla="*/ 30 w 95"/>
                  <a:gd name="T23" fmla="*/ 92 h 96"/>
                  <a:gd name="T24" fmla="*/ 87 w 95"/>
                  <a:gd name="T25" fmla="*/ 83 h 96"/>
                  <a:gd name="T26" fmla="*/ 82 w 95"/>
                  <a:gd name="T27" fmla="*/ 83 h 96"/>
                  <a:gd name="T28" fmla="*/ 87 w 95"/>
                  <a:gd name="T29" fmla="*/ 74 h 96"/>
                  <a:gd name="T30" fmla="*/ 87 w 95"/>
                  <a:gd name="T31" fmla="*/ 74 h 96"/>
                  <a:gd name="T32" fmla="*/ 95 w 95"/>
                  <a:gd name="T33" fmla="*/ 66 h 96"/>
                  <a:gd name="T34" fmla="*/ 82 w 95"/>
                  <a:gd name="T35" fmla="*/ 52 h 96"/>
                  <a:gd name="T36" fmla="*/ 91 w 95"/>
                  <a:gd name="T37" fmla="*/ 22 h 96"/>
                  <a:gd name="T38" fmla="*/ 82 w 95"/>
                  <a:gd name="T39" fmla="*/ 9 h 96"/>
                  <a:gd name="T40" fmla="*/ 82 w 95"/>
                  <a:gd name="T41" fmla="*/ 5 h 96"/>
                  <a:gd name="T42" fmla="*/ 82 w 95"/>
                  <a:gd name="T43" fmla="*/ 0 h 96"/>
                  <a:gd name="T44" fmla="*/ 82 w 95"/>
                  <a:gd name="T45" fmla="*/ 0 h 96"/>
                  <a:gd name="T46" fmla="*/ 69 w 95"/>
                  <a:gd name="T47" fmla="*/ 9 h 96"/>
                  <a:gd name="T48" fmla="*/ 48 w 95"/>
                  <a:gd name="T49" fmla="*/ 9 h 96"/>
                  <a:gd name="T50" fmla="*/ 48 w 95"/>
                  <a:gd name="T51" fmla="*/ 5 h 96"/>
                  <a:gd name="T52" fmla="*/ 48 w 95"/>
                  <a:gd name="T53" fmla="*/ 0 h 96"/>
                  <a:gd name="T54" fmla="*/ 48 w 95"/>
                  <a:gd name="T55" fmla="*/ 0 h 96"/>
                  <a:gd name="T56" fmla="*/ 35 w 95"/>
                  <a:gd name="T57" fmla="*/ 0 h 96"/>
                  <a:gd name="T58" fmla="*/ 26 w 95"/>
                  <a:gd name="T59" fmla="*/ 9 h 96"/>
                  <a:gd name="T60" fmla="*/ 13 w 95"/>
                  <a:gd name="T61" fmla="*/ 5 h 96"/>
                  <a:gd name="T62" fmla="*/ 69 w 95"/>
                  <a:gd name="T63" fmla="*/ 22 h 96"/>
                  <a:gd name="T64" fmla="*/ 48 w 95"/>
                  <a:gd name="T65" fmla="*/ 26 h 96"/>
                  <a:gd name="T66" fmla="*/ 69 w 95"/>
                  <a:gd name="T67" fmla="*/ 22 h 96"/>
                  <a:gd name="T68" fmla="*/ 13 w 95"/>
                  <a:gd name="T69" fmla="*/ 48 h 96"/>
                  <a:gd name="T70" fmla="*/ 17 w 95"/>
                  <a:gd name="T71" fmla="*/ 44 h 96"/>
                  <a:gd name="T72" fmla="*/ 21 w 95"/>
                  <a:gd name="T73" fmla="*/ 39 h 96"/>
                  <a:gd name="T74" fmla="*/ 0 w 95"/>
                  <a:gd name="T75" fmla="*/ 35 h 96"/>
                  <a:gd name="T76" fmla="*/ 13 w 95"/>
                  <a:gd name="T77" fmla="*/ 48 h 96"/>
                  <a:gd name="T78" fmla="*/ 13 w 95"/>
                  <a:gd name="T79" fmla="*/ 48 h 96"/>
                  <a:gd name="T80" fmla="*/ 48 w 95"/>
                  <a:gd name="T81" fmla="*/ 39 h 96"/>
                  <a:gd name="T82" fmla="*/ 69 w 95"/>
                  <a:gd name="T83" fmla="*/ 35 h 96"/>
                  <a:gd name="T84" fmla="*/ 69 w 95"/>
                  <a:gd name="T85" fmla="*/ 39 h 96"/>
                  <a:gd name="T86" fmla="*/ 69 w 95"/>
                  <a:gd name="T87" fmla="*/ 52 h 96"/>
                  <a:gd name="T88" fmla="*/ 48 w 95"/>
                  <a:gd name="T89" fmla="*/ 48 h 96"/>
                  <a:gd name="T90" fmla="*/ 69 w 95"/>
                  <a:gd name="T91" fmla="*/ 48 h 96"/>
                  <a:gd name="T92" fmla="*/ 43 w 95"/>
                  <a:gd name="T93" fmla="*/ 66 h 96"/>
                  <a:gd name="T94" fmla="*/ 52 w 95"/>
                  <a:gd name="T95" fmla="*/ 66 h 96"/>
                  <a:gd name="T96" fmla="*/ 43 w 95"/>
                  <a:gd name="T97" fmla="*/ 74 h 96"/>
                  <a:gd name="T98" fmla="*/ 69 w 95"/>
                  <a:gd name="T99" fmla="*/ 66 h 96"/>
                  <a:gd name="T100" fmla="*/ 65 w 95"/>
                  <a:gd name="T101" fmla="*/ 70 h 96"/>
                  <a:gd name="T102" fmla="*/ 52 w 95"/>
                  <a:gd name="T103" fmla="*/ 83 h 96"/>
                  <a:gd name="T104" fmla="*/ 56 w 95"/>
                  <a:gd name="T105" fmla="*/ 66 h 96"/>
                  <a:gd name="T106" fmla="*/ 69 w 95"/>
                  <a:gd name="T107" fmla="*/ 66 h 96"/>
                  <a:gd name="T108" fmla="*/ 43 w 95"/>
                  <a:gd name="T109" fmla="*/ 83 h 96"/>
                  <a:gd name="T110" fmla="*/ 43 w 95"/>
                  <a:gd name="T111" fmla="*/ 79 h 96"/>
                  <a:gd name="T112" fmla="*/ 48 w 95"/>
                  <a:gd name="T113" fmla="*/ 83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5" h="96">
                    <a:moveTo>
                      <a:pt x="13" y="5"/>
                    </a:moveTo>
                    <a:lnTo>
                      <a:pt x="4" y="13"/>
                    </a:lnTo>
                    <a:lnTo>
                      <a:pt x="17" y="26"/>
                    </a:lnTo>
                    <a:lnTo>
                      <a:pt x="26" y="18"/>
                    </a:lnTo>
                    <a:lnTo>
                      <a:pt x="26" y="22"/>
                    </a:lnTo>
                    <a:lnTo>
                      <a:pt x="35" y="22"/>
                    </a:lnTo>
                    <a:lnTo>
                      <a:pt x="35" y="52"/>
                    </a:lnTo>
                    <a:lnTo>
                      <a:pt x="21" y="52"/>
                    </a:lnTo>
                    <a:lnTo>
                      <a:pt x="21" y="57"/>
                    </a:lnTo>
                    <a:lnTo>
                      <a:pt x="17" y="52"/>
                    </a:lnTo>
                    <a:lnTo>
                      <a:pt x="13" y="52"/>
                    </a:lnTo>
                    <a:lnTo>
                      <a:pt x="0" y="83"/>
                    </a:lnTo>
                    <a:lnTo>
                      <a:pt x="13" y="96"/>
                    </a:lnTo>
                    <a:lnTo>
                      <a:pt x="17" y="74"/>
                    </a:lnTo>
                    <a:lnTo>
                      <a:pt x="21" y="61"/>
                    </a:lnTo>
                    <a:lnTo>
                      <a:pt x="21" y="66"/>
                    </a:lnTo>
                    <a:lnTo>
                      <a:pt x="30" y="66"/>
                    </a:lnTo>
                    <a:lnTo>
                      <a:pt x="30" y="92"/>
                    </a:lnTo>
                    <a:lnTo>
                      <a:pt x="87" y="92"/>
                    </a:lnTo>
                    <a:lnTo>
                      <a:pt x="87" y="83"/>
                    </a:lnTo>
                    <a:lnTo>
                      <a:pt x="82" y="83"/>
                    </a:lnTo>
                    <a:lnTo>
                      <a:pt x="87" y="74"/>
                    </a:lnTo>
                    <a:lnTo>
                      <a:pt x="74" y="66"/>
                    </a:lnTo>
                    <a:lnTo>
                      <a:pt x="95" y="66"/>
                    </a:lnTo>
                    <a:lnTo>
                      <a:pt x="95" y="52"/>
                    </a:lnTo>
                    <a:lnTo>
                      <a:pt x="82" y="52"/>
                    </a:lnTo>
                    <a:lnTo>
                      <a:pt x="82" y="22"/>
                    </a:lnTo>
                    <a:lnTo>
                      <a:pt x="91" y="22"/>
                    </a:lnTo>
                    <a:lnTo>
                      <a:pt x="91" y="9"/>
                    </a:lnTo>
                    <a:lnTo>
                      <a:pt x="82" y="9"/>
                    </a:lnTo>
                    <a:lnTo>
                      <a:pt x="82" y="5"/>
                    </a:lnTo>
                    <a:lnTo>
                      <a:pt x="82" y="0"/>
                    </a:lnTo>
                    <a:lnTo>
                      <a:pt x="69" y="0"/>
                    </a:lnTo>
                    <a:lnTo>
                      <a:pt x="69" y="9"/>
                    </a:lnTo>
                    <a:lnTo>
                      <a:pt x="48" y="9"/>
                    </a:lnTo>
                    <a:lnTo>
                      <a:pt x="48" y="5"/>
                    </a:lnTo>
                    <a:lnTo>
                      <a:pt x="48" y="0"/>
                    </a:lnTo>
                    <a:lnTo>
                      <a:pt x="35" y="0"/>
                    </a:lnTo>
                    <a:lnTo>
                      <a:pt x="35" y="9"/>
                    </a:lnTo>
                    <a:lnTo>
                      <a:pt x="26" y="9"/>
                    </a:lnTo>
                    <a:lnTo>
                      <a:pt x="26" y="13"/>
                    </a:lnTo>
                    <a:lnTo>
                      <a:pt x="13" y="5"/>
                    </a:lnTo>
                    <a:close/>
                    <a:moveTo>
                      <a:pt x="69" y="22"/>
                    </a:moveTo>
                    <a:lnTo>
                      <a:pt x="69" y="26"/>
                    </a:lnTo>
                    <a:lnTo>
                      <a:pt x="48" y="26"/>
                    </a:lnTo>
                    <a:lnTo>
                      <a:pt x="48" y="22"/>
                    </a:lnTo>
                    <a:lnTo>
                      <a:pt x="69" y="22"/>
                    </a:lnTo>
                    <a:close/>
                    <a:moveTo>
                      <a:pt x="13" y="48"/>
                    </a:moveTo>
                    <a:lnTo>
                      <a:pt x="13" y="48"/>
                    </a:lnTo>
                    <a:lnTo>
                      <a:pt x="17" y="44"/>
                    </a:lnTo>
                    <a:lnTo>
                      <a:pt x="21" y="39"/>
                    </a:lnTo>
                    <a:lnTo>
                      <a:pt x="8" y="26"/>
                    </a:lnTo>
                    <a:lnTo>
                      <a:pt x="0" y="35"/>
                    </a:lnTo>
                    <a:lnTo>
                      <a:pt x="13" y="48"/>
                    </a:lnTo>
                    <a:close/>
                    <a:moveTo>
                      <a:pt x="69" y="39"/>
                    </a:moveTo>
                    <a:lnTo>
                      <a:pt x="48" y="39"/>
                    </a:lnTo>
                    <a:lnTo>
                      <a:pt x="48" y="35"/>
                    </a:lnTo>
                    <a:lnTo>
                      <a:pt x="69" y="35"/>
                    </a:lnTo>
                    <a:lnTo>
                      <a:pt x="69" y="39"/>
                    </a:lnTo>
                    <a:close/>
                    <a:moveTo>
                      <a:pt x="69" y="48"/>
                    </a:moveTo>
                    <a:lnTo>
                      <a:pt x="69" y="52"/>
                    </a:lnTo>
                    <a:lnTo>
                      <a:pt x="48" y="52"/>
                    </a:lnTo>
                    <a:lnTo>
                      <a:pt x="48" y="48"/>
                    </a:lnTo>
                    <a:lnTo>
                      <a:pt x="69" y="48"/>
                    </a:lnTo>
                    <a:close/>
                    <a:moveTo>
                      <a:pt x="43" y="74"/>
                    </a:moveTo>
                    <a:lnTo>
                      <a:pt x="43" y="66"/>
                    </a:lnTo>
                    <a:lnTo>
                      <a:pt x="52" y="66"/>
                    </a:lnTo>
                    <a:lnTo>
                      <a:pt x="43" y="74"/>
                    </a:lnTo>
                    <a:close/>
                    <a:moveTo>
                      <a:pt x="69" y="66"/>
                    </a:moveTo>
                    <a:lnTo>
                      <a:pt x="65" y="70"/>
                    </a:lnTo>
                    <a:lnTo>
                      <a:pt x="78" y="83"/>
                    </a:lnTo>
                    <a:lnTo>
                      <a:pt x="52" y="83"/>
                    </a:lnTo>
                    <a:lnTo>
                      <a:pt x="65" y="70"/>
                    </a:lnTo>
                    <a:lnTo>
                      <a:pt x="56" y="66"/>
                    </a:lnTo>
                    <a:lnTo>
                      <a:pt x="69" y="66"/>
                    </a:lnTo>
                    <a:close/>
                    <a:moveTo>
                      <a:pt x="48" y="83"/>
                    </a:moveTo>
                    <a:lnTo>
                      <a:pt x="43" y="83"/>
                    </a:lnTo>
                    <a:lnTo>
                      <a:pt x="43" y="79"/>
                    </a:lnTo>
                    <a:lnTo>
                      <a:pt x="48"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8" name="Freeform 64"/>
              <p:cNvSpPr>
                <a:spLocks noEditPoints="1"/>
              </p:cNvSpPr>
              <p:nvPr/>
            </p:nvSpPr>
            <p:spPr bwMode="auto">
              <a:xfrm>
                <a:off x="630" y="3471"/>
                <a:ext cx="92" cy="92"/>
              </a:xfrm>
              <a:custGeom>
                <a:avLst/>
                <a:gdLst>
                  <a:gd name="T0" fmla="*/ 26 w 92"/>
                  <a:gd name="T1" fmla="*/ 26 h 92"/>
                  <a:gd name="T2" fmla="*/ 35 w 92"/>
                  <a:gd name="T3" fmla="*/ 18 h 92"/>
                  <a:gd name="T4" fmla="*/ 35 w 92"/>
                  <a:gd name="T5" fmla="*/ 18 h 92"/>
                  <a:gd name="T6" fmla="*/ 31 w 92"/>
                  <a:gd name="T7" fmla="*/ 18 h 92"/>
                  <a:gd name="T8" fmla="*/ 31 w 92"/>
                  <a:gd name="T9" fmla="*/ 18 h 92"/>
                  <a:gd name="T10" fmla="*/ 18 w 92"/>
                  <a:gd name="T11" fmla="*/ 0 h 92"/>
                  <a:gd name="T12" fmla="*/ 9 w 92"/>
                  <a:gd name="T13" fmla="*/ 13 h 92"/>
                  <a:gd name="T14" fmla="*/ 9 w 92"/>
                  <a:gd name="T15" fmla="*/ 13 h 92"/>
                  <a:gd name="T16" fmla="*/ 26 w 92"/>
                  <a:gd name="T17" fmla="*/ 26 h 92"/>
                  <a:gd name="T18" fmla="*/ 26 w 92"/>
                  <a:gd name="T19" fmla="*/ 26 h 92"/>
                  <a:gd name="T20" fmla="*/ 26 w 92"/>
                  <a:gd name="T21" fmla="*/ 26 h 92"/>
                  <a:gd name="T22" fmla="*/ 18 w 92"/>
                  <a:gd name="T23" fmla="*/ 48 h 92"/>
                  <a:gd name="T24" fmla="*/ 26 w 92"/>
                  <a:gd name="T25" fmla="*/ 35 h 92"/>
                  <a:gd name="T26" fmla="*/ 26 w 92"/>
                  <a:gd name="T27" fmla="*/ 35 h 92"/>
                  <a:gd name="T28" fmla="*/ 9 w 92"/>
                  <a:gd name="T29" fmla="*/ 26 h 92"/>
                  <a:gd name="T30" fmla="*/ 0 w 92"/>
                  <a:gd name="T31" fmla="*/ 39 h 92"/>
                  <a:gd name="T32" fmla="*/ 0 w 92"/>
                  <a:gd name="T33" fmla="*/ 39 h 92"/>
                  <a:gd name="T34" fmla="*/ 18 w 92"/>
                  <a:gd name="T35" fmla="*/ 48 h 92"/>
                  <a:gd name="T36" fmla="*/ 18 w 92"/>
                  <a:gd name="T37" fmla="*/ 48 h 92"/>
                  <a:gd name="T38" fmla="*/ 18 w 92"/>
                  <a:gd name="T39" fmla="*/ 48 h 92"/>
                  <a:gd name="T40" fmla="*/ 22 w 92"/>
                  <a:gd name="T41" fmla="*/ 83 h 92"/>
                  <a:gd name="T42" fmla="*/ 22 w 92"/>
                  <a:gd name="T43" fmla="*/ 83 h 92"/>
                  <a:gd name="T44" fmla="*/ 31 w 92"/>
                  <a:gd name="T45" fmla="*/ 57 h 92"/>
                  <a:gd name="T46" fmla="*/ 31 w 92"/>
                  <a:gd name="T47" fmla="*/ 57 h 92"/>
                  <a:gd name="T48" fmla="*/ 18 w 92"/>
                  <a:gd name="T49" fmla="*/ 52 h 92"/>
                  <a:gd name="T50" fmla="*/ 18 w 92"/>
                  <a:gd name="T51" fmla="*/ 52 h 92"/>
                  <a:gd name="T52" fmla="*/ 0 w 92"/>
                  <a:gd name="T53" fmla="*/ 83 h 92"/>
                  <a:gd name="T54" fmla="*/ 0 w 92"/>
                  <a:gd name="T55" fmla="*/ 83 h 92"/>
                  <a:gd name="T56" fmla="*/ 18 w 92"/>
                  <a:gd name="T57" fmla="*/ 92 h 92"/>
                  <a:gd name="T58" fmla="*/ 18 w 92"/>
                  <a:gd name="T59" fmla="*/ 92 h 92"/>
                  <a:gd name="T60" fmla="*/ 22 w 92"/>
                  <a:gd name="T61" fmla="*/ 83 h 92"/>
                  <a:gd name="T62" fmla="*/ 22 w 92"/>
                  <a:gd name="T63" fmla="*/ 83 h 92"/>
                  <a:gd name="T64" fmla="*/ 22 w 92"/>
                  <a:gd name="T65" fmla="*/ 83 h 92"/>
                  <a:gd name="T66" fmla="*/ 35 w 92"/>
                  <a:gd name="T67" fmla="*/ 22 h 92"/>
                  <a:gd name="T68" fmla="*/ 57 w 92"/>
                  <a:gd name="T69" fmla="*/ 22 h 92"/>
                  <a:gd name="T70" fmla="*/ 57 w 92"/>
                  <a:gd name="T71" fmla="*/ 79 h 92"/>
                  <a:gd name="T72" fmla="*/ 31 w 92"/>
                  <a:gd name="T73" fmla="*/ 79 h 92"/>
                  <a:gd name="T74" fmla="*/ 31 w 92"/>
                  <a:gd name="T75" fmla="*/ 87 h 92"/>
                  <a:gd name="T76" fmla="*/ 92 w 92"/>
                  <a:gd name="T77" fmla="*/ 87 h 92"/>
                  <a:gd name="T78" fmla="*/ 92 w 92"/>
                  <a:gd name="T79" fmla="*/ 79 h 92"/>
                  <a:gd name="T80" fmla="*/ 70 w 92"/>
                  <a:gd name="T81" fmla="*/ 79 h 92"/>
                  <a:gd name="T82" fmla="*/ 70 w 92"/>
                  <a:gd name="T83" fmla="*/ 22 h 92"/>
                  <a:gd name="T84" fmla="*/ 87 w 92"/>
                  <a:gd name="T85" fmla="*/ 22 h 92"/>
                  <a:gd name="T86" fmla="*/ 87 w 92"/>
                  <a:gd name="T87" fmla="*/ 13 h 92"/>
                  <a:gd name="T88" fmla="*/ 35 w 92"/>
                  <a:gd name="T89" fmla="*/ 13 h 92"/>
                  <a:gd name="T90" fmla="*/ 35 w 92"/>
                  <a:gd name="T91" fmla="*/ 22 h 92"/>
                  <a:gd name="T92" fmla="*/ 35 w 92"/>
                  <a:gd name="T93" fmla="*/ 22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 h="92">
                    <a:moveTo>
                      <a:pt x="26" y="26"/>
                    </a:moveTo>
                    <a:lnTo>
                      <a:pt x="35" y="18"/>
                    </a:lnTo>
                    <a:lnTo>
                      <a:pt x="31" y="18"/>
                    </a:lnTo>
                    <a:lnTo>
                      <a:pt x="18" y="0"/>
                    </a:lnTo>
                    <a:lnTo>
                      <a:pt x="9" y="13"/>
                    </a:lnTo>
                    <a:lnTo>
                      <a:pt x="26" y="26"/>
                    </a:lnTo>
                    <a:close/>
                    <a:moveTo>
                      <a:pt x="18" y="48"/>
                    </a:moveTo>
                    <a:lnTo>
                      <a:pt x="26" y="35"/>
                    </a:lnTo>
                    <a:lnTo>
                      <a:pt x="9" y="26"/>
                    </a:lnTo>
                    <a:lnTo>
                      <a:pt x="0" y="39"/>
                    </a:lnTo>
                    <a:lnTo>
                      <a:pt x="18" y="48"/>
                    </a:lnTo>
                    <a:close/>
                    <a:moveTo>
                      <a:pt x="22" y="83"/>
                    </a:moveTo>
                    <a:lnTo>
                      <a:pt x="22" y="83"/>
                    </a:lnTo>
                    <a:lnTo>
                      <a:pt x="31" y="57"/>
                    </a:lnTo>
                    <a:lnTo>
                      <a:pt x="18" y="52"/>
                    </a:lnTo>
                    <a:lnTo>
                      <a:pt x="0" y="83"/>
                    </a:lnTo>
                    <a:lnTo>
                      <a:pt x="18" y="92"/>
                    </a:lnTo>
                    <a:lnTo>
                      <a:pt x="22" y="83"/>
                    </a:lnTo>
                    <a:close/>
                    <a:moveTo>
                      <a:pt x="35" y="22"/>
                    </a:moveTo>
                    <a:lnTo>
                      <a:pt x="57" y="22"/>
                    </a:lnTo>
                    <a:lnTo>
                      <a:pt x="57" y="79"/>
                    </a:lnTo>
                    <a:lnTo>
                      <a:pt x="31" y="79"/>
                    </a:lnTo>
                    <a:lnTo>
                      <a:pt x="31" y="87"/>
                    </a:lnTo>
                    <a:lnTo>
                      <a:pt x="92" y="87"/>
                    </a:lnTo>
                    <a:lnTo>
                      <a:pt x="92" y="79"/>
                    </a:lnTo>
                    <a:lnTo>
                      <a:pt x="70" y="79"/>
                    </a:lnTo>
                    <a:lnTo>
                      <a:pt x="70" y="22"/>
                    </a:lnTo>
                    <a:lnTo>
                      <a:pt x="87" y="22"/>
                    </a:lnTo>
                    <a:lnTo>
                      <a:pt x="87" y="13"/>
                    </a:lnTo>
                    <a:lnTo>
                      <a:pt x="35" y="13"/>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29" name="Freeform 65"/>
              <p:cNvSpPr/>
              <p:nvPr/>
            </p:nvSpPr>
            <p:spPr bwMode="auto">
              <a:xfrm>
                <a:off x="735" y="3471"/>
                <a:ext cx="91" cy="96"/>
              </a:xfrm>
              <a:custGeom>
                <a:avLst/>
                <a:gdLst>
                  <a:gd name="T0" fmla="*/ 56 w 91"/>
                  <a:gd name="T1" fmla="*/ 13 h 96"/>
                  <a:gd name="T2" fmla="*/ 56 w 91"/>
                  <a:gd name="T3" fmla="*/ 13 h 96"/>
                  <a:gd name="T4" fmla="*/ 56 w 91"/>
                  <a:gd name="T5" fmla="*/ 9 h 96"/>
                  <a:gd name="T6" fmla="*/ 56 w 91"/>
                  <a:gd name="T7" fmla="*/ 9 h 96"/>
                  <a:gd name="T8" fmla="*/ 52 w 91"/>
                  <a:gd name="T9" fmla="*/ 0 h 96"/>
                  <a:gd name="T10" fmla="*/ 52 w 91"/>
                  <a:gd name="T11" fmla="*/ 0 h 96"/>
                  <a:gd name="T12" fmla="*/ 43 w 91"/>
                  <a:gd name="T13" fmla="*/ 0 h 96"/>
                  <a:gd name="T14" fmla="*/ 43 w 91"/>
                  <a:gd name="T15" fmla="*/ 0 h 96"/>
                  <a:gd name="T16" fmla="*/ 34 w 91"/>
                  <a:gd name="T17" fmla="*/ 5 h 96"/>
                  <a:gd name="T18" fmla="*/ 34 w 91"/>
                  <a:gd name="T19" fmla="*/ 5 h 96"/>
                  <a:gd name="T20" fmla="*/ 39 w 91"/>
                  <a:gd name="T21" fmla="*/ 18 h 96"/>
                  <a:gd name="T22" fmla="*/ 0 w 91"/>
                  <a:gd name="T23" fmla="*/ 18 h 96"/>
                  <a:gd name="T24" fmla="*/ 0 w 91"/>
                  <a:gd name="T25" fmla="*/ 26 h 96"/>
                  <a:gd name="T26" fmla="*/ 39 w 91"/>
                  <a:gd name="T27" fmla="*/ 26 h 96"/>
                  <a:gd name="T28" fmla="*/ 39 w 91"/>
                  <a:gd name="T29" fmla="*/ 39 h 96"/>
                  <a:gd name="T30" fmla="*/ 13 w 91"/>
                  <a:gd name="T31" fmla="*/ 39 h 96"/>
                  <a:gd name="T32" fmla="*/ 13 w 91"/>
                  <a:gd name="T33" fmla="*/ 83 h 96"/>
                  <a:gd name="T34" fmla="*/ 26 w 91"/>
                  <a:gd name="T35" fmla="*/ 83 h 96"/>
                  <a:gd name="T36" fmla="*/ 26 w 91"/>
                  <a:gd name="T37" fmla="*/ 48 h 96"/>
                  <a:gd name="T38" fmla="*/ 39 w 91"/>
                  <a:gd name="T39" fmla="*/ 48 h 96"/>
                  <a:gd name="T40" fmla="*/ 39 w 91"/>
                  <a:gd name="T41" fmla="*/ 96 h 96"/>
                  <a:gd name="T42" fmla="*/ 56 w 91"/>
                  <a:gd name="T43" fmla="*/ 96 h 96"/>
                  <a:gd name="T44" fmla="*/ 56 w 91"/>
                  <a:gd name="T45" fmla="*/ 48 h 96"/>
                  <a:gd name="T46" fmla="*/ 69 w 91"/>
                  <a:gd name="T47" fmla="*/ 48 h 96"/>
                  <a:gd name="T48" fmla="*/ 69 w 91"/>
                  <a:gd name="T49" fmla="*/ 70 h 96"/>
                  <a:gd name="T50" fmla="*/ 69 w 91"/>
                  <a:gd name="T51" fmla="*/ 70 h 96"/>
                  <a:gd name="T52" fmla="*/ 65 w 91"/>
                  <a:gd name="T53" fmla="*/ 74 h 96"/>
                  <a:gd name="T54" fmla="*/ 56 w 91"/>
                  <a:gd name="T55" fmla="*/ 74 h 96"/>
                  <a:gd name="T56" fmla="*/ 56 w 91"/>
                  <a:gd name="T57" fmla="*/ 74 h 96"/>
                  <a:gd name="T58" fmla="*/ 61 w 91"/>
                  <a:gd name="T59" fmla="*/ 87 h 96"/>
                  <a:gd name="T60" fmla="*/ 61 w 91"/>
                  <a:gd name="T61" fmla="*/ 87 h 96"/>
                  <a:gd name="T62" fmla="*/ 78 w 91"/>
                  <a:gd name="T63" fmla="*/ 83 h 96"/>
                  <a:gd name="T64" fmla="*/ 82 w 91"/>
                  <a:gd name="T65" fmla="*/ 83 h 96"/>
                  <a:gd name="T66" fmla="*/ 82 w 91"/>
                  <a:gd name="T67" fmla="*/ 79 h 96"/>
                  <a:gd name="T68" fmla="*/ 82 w 91"/>
                  <a:gd name="T69" fmla="*/ 39 h 96"/>
                  <a:gd name="T70" fmla="*/ 56 w 91"/>
                  <a:gd name="T71" fmla="*/ 39 h 96"/>
                  <a:gd name="T72" fmla="*/ 56 w 91"/>
                  <a:gd name="T73" fmla="*/ 26 h 96"/>
                  <a:gd name="T74" fmla="*/ 91 w 91"/>
                  <a:gd name="T75" fmla="*/ 26 h 96"/>
                  <a:gd name="T76" fmla="*/ 91 w 91"/>
                  <a:gd name="T77" fmla="*/ 18 h 96"/>
                  <a:gd name="T78" fmla="*/ 48 w 91"/>
                  <a:gd name="T79" fmla="*/ 18 h 96"/>
                  <a:gd name="T80" fmla="*/ 48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6" y="9"/>
                    </a:lnTo>
                    <a:lnTo>
                      <a:pt x="52" y="0"/>
                    </a:lnTo>
                    <a:lnTo>
                      <a:pt x="43" y="0"/>
                    </a:lnTo>
                    <a:lnTo>
                      <a:pt x="34" y="5"/>
                    </a:lnTo>
                    <a:lnTo>
                      <a:pt x="39" y="18"/>
                    </a:lnTo>
                    <a:lnTo>
                      <a:pt x="0" y="18"/>
                    </a:lnTo>
                    <a:lnTo>
                      <a:pt x="0" y="26"/>
                    </a:lnTo>
                    <a:lnTo>
                      <a:pt x="39" y="26"/>
                    </a:lnTo>
                    <a:lnTo>
                      <a:pt x="39" y="39"/>
                    </a:lnTo>
                    <a:lnTo>
                      <a:pt x="13" y="39"/>
                    </a:lnTo>
                    <a:lnTo>
                      <a:pt x="13" y="83"/>
                    </a:lnTo>
                    <a:lnTo>
                      <a:pt x="26" y="83"/>
                    </a:lnTo>
                    <a:lnTo>
                      <a:pt x="26" y="48"/>
                    </a:lnTo>
                    <a:lnTo>
                      <a:pt x="39" y="48"/>
                    </a:lnTo>
                    <a:lnTo>
                      <a:pt x="39" y="96"/>
                    </a:lnTo>
                    <a:lnTo>
                      <a:pt x="56" y="96"/>
                    </a:lnTo>
                    <a:lnTo>
                      <a:pt x="56" y="48"/>
                    </a:lnTo>
                    <a:lnTo>
                      <a:pt x="69" y="48"/>
                    </a:lnTo>
                    <a:lnTo>
                      <a:pt x="69" y="70"/>
                    </a:lnTo>
                    <a:lnTo>
                      <a:pt x="65" y="74"/>
                    </a:lnTo>
                    <a:lnTo>
                      <a:pt x="56" y="74"/>
                    </a:lnTo>
                    <a:lnTo>
                      <a:pt x="61" y="87"/>
                    </a:lnTo>
                    <a:lnTo>
                      <a:pt x="78" y="83"/>
                    </a:lnTo>
                    <a:lnTo>
                      <a:pt x="82" y="83"/>
                    </a:lnTo>
                    <a:lnTo>
                      <a:pt x="82" y="79"/>
                    </a:lnTo>
                    <a:lnTo>
                      <a:pt x="82" y="39"/>
                    </a:lnTo>
                    <a:lnTo>
                      <a:pt x="56" y="39"/>
                    </a:lnTo>
                    <a:lnTo>
                      <a:pt x="56" y="26"/>
                    </a:lnTo>
                    <a:lnTo>
                      <a:pt x="91" y="26"/>
                    </a:lnTo>
                    <a:lnTo>
                      <a:pt x="91"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0" name="Freeform 66"/>
              <p:cNvSpPr>
                <a:spLocks noEditPoints="1"/>
              </p:cNvSpPr>
              <p:nvPr/>
            </p:nvSpPr>
            <p:spPr bwMode="auto">
              <a:xfrm>
                <a:off x="1000" y="3132"/>
                <a:ext cx="96" cy="95"/>
              </a:xfrm>
              <a:custGeom>
                <a:avLst/>
                <a:gdLst>
                  <a:gd name="T0" fmla="*/ 39 w 96"/>
                  <a:gd name="T1" fmla="*/ 8 h 95"/>
                  <a:gd name="T2" fmla="*/ 39 w 96"/>
                  <a:gd name="T3" fmla="*/ 4 h 95"/>
                  <a:gd name="T4" fmla="*/ 39 w 96"/>
                  <a:gd name="T5" fmla="*/ 0 h 95"/>
                  <a:gd name="T6" fmla="*/ 35 w 96"/>
                  <a:gd name="T7" fmla="*/ 0 h 95"/>
                  <a:gd name="T8" fmla="*/ 26 w 96"/>
                  <a:gd name="T9" fmla="*/ 8 h 95"/>
                  <a:gd name="T10" fmla="*/ 5 w 96"/>
                  <a:gd name="T11" fmla="*/ 21 h 95"/>
                  <a:gd name="T12" fmla="*/ 26 w 96"/>
                  <a:gd name="T13" fmla="*/ 30 h 95"/>
                  <a:gd name="T14" fmla="*/ 39 w 96"/>
                  <a:gd name="T15" fmla="*/ 21 h 95"/>
                  <a:gd name="T16" fmla="*/ 57 w 96"/>
                  <a:gd name="T17" fmla="*/ 30 h 95"/>
                  <a:gd name="T18" fmla="*/ 70 w 96"/>
                  <a:gd name="T19" fmla="*/ 21 h 95"/>
                  <a:gd name="T20" fmla="*/ 92 w 96"/>
                  <a:gd name="T21" fmla="*/ 8 h 95"/>
                  <a:gd name="T22" fmla="*/ 70 w 96"/>
                  <a:gd name="T23" fmla="*/ 8 h 95"/>
                  <a:gd name="T24" fmla="*/ 70 w 96"/>
                  <a:gd name="T25" fmla="*/ 4 h 95"/>
                  <a:gd name="T26" fmla="*/ 70 w 96"/>
                  <a:gd name="T27" fmla="*/ 0 h 95"/>
                  <a:gd name="T28" fmla="*/ 65 w 96"/>
                  <a:gd name="T29" fmla="*/ 0 h 95"/>
                  <a:gd name="T30" fmla="*/ 57 w 96"/>
                  <a:gd name="T31" fmla="*/ 8 h 95"/>
                  <a:gd name="T32" fmla="*/ 39 w 96"/>
                  <a:gd name="T33" fmla="*/ 8 h 95"/>
                  <a:gd name="T34" fmla="*/ 83 w 96"/>
                  <a:gd name="T35" fmla="*/ 35 h 95"/>
                  <a:gd name="T36" fmla="*/ 79 w 96"/>
                  <a:gd name="T37" fmla="*/ 26 h 95"/>
                  <a:gd name="T38" fmla="*/ 74 w 96"/>
                  <a:gd name="T39" fmla="*/ 26 h 95"/>
                  <a:gd name="T40" fmla="*/ 70 w 96"/>
                  <a:gd name="T41" fmla="*/ 30 h 95"/>
                  <a:gd name="T42" fmla="*/ 70 w 96"/>
                  <a:gd name="T43" fmla="*/ 30 h 95"/>
                  <a:gd name="T44" fmla="*/ 57 w 96"/>
                  <a:gd name="T45" fmla="*/ 35 h 95"/>
                  <a:gd name="T46" fmla="*/ 57 w 96"/>
                  <a:gd name="T47" fmla="*/ 30 h 95"/>
                  <a:gd name="T48" fmla="*/ 57 w 96"/>
                  <a:gd name="T49" fmla="*/ 30 h 95"/>
                  <a:gd name="T50" fmla="*/ 48 w 96"/>
                  <a:gd name="T51" fmla="*/ 30 h 95"/>
                  <a:gd name="T52" fmla="*/ 44 w 96"/>
                  <a:gd name="T53" fmla="*/ 30 h 95"/>
                  <a:gd name="T54" fmla="*/ 44 w 96"/>
                  <a:gd name="T55" fmla="*/ 35 h 95"/>
                  <a:gd name="T56" fmla="*/ 13 w 96"/>
                  <a:gd name="T57" fmla="*/ 56 h 95"/>
                  <a:gd name="T58" fmla="*/ 9 w 96"/>
                  <a:gd name="T59" fmla="*/ 78 h 95"/>
                  <a:gd name="T60" fmla="*/ 0 w 96"/>
                  <a:gd name="T61" fmla="*/ 91 h 95"/>
                  <a:gd name="T62" fmla="*/ 13 w 96"/>
                  <a:gd name="T63" fmla="*/ 91 h 95"/>
                  <a:gd name="T64" fmla="*/ 13 w 96"/>
                  <a:gd name="T65" fmla="*/ 95 h 95"/>
                  <a:gd name="T66" fmla="*/ 26 w 96"/>
                  <a:gd name="T67" fmla="*/ 56 h 95"/>
                  <a:gd name="T68" fmla="*/ 44 w 96"/>
                  <a:gd name="T69" fmla="*/ 48 h 95"/>
                  <a:gd name="T70" fmla="*/ 52 w 96"/>
                  <a:gd name="T71" fmla="*/ 69 h 95"/>
                  <a:gd name="T72" fmla="*/ 31 w 96"/>
                  <a:gd name="T73" fmla="*/ 82 h 95"/>
                  <a:gd name="T74" fmla="*/ 35 w 96"/>
                  <a:gd name="T75" fmla="*/ 91 h 95"/>
                  <a:gd name="T76" fmla="*/ 39 w 96"/>
                  <a:gd name="T77" fmla="*/ 87 h 95"/>
                  <a:gd name="T78" fmla="*/ 57 w 96"/>
                  <a:gd name="T79" fmla="*/ 82 h 95"/>
                  <a:gd name="T80" fmla="*/ 70 w 96"/>
                  <a:gd name="T81" fmla="*/ 91 h 95"/>
                  <a:gd name="T82" fmla="*/ 83 w 96"/>
                  <a:gd name="T83" fmla="*/ 95 h 95"/>
                  <a:gd name="T84" fmla="*/ 96 w 96"/>
                  <a:gd name="T85" fmla="*/ 78 h 95"/>
                  <a:gd name="T86" fmla="*/ 92 w 96"/>
                  <a:gd name="T87" fmla="*/ 78 h 95"/>
                  <a:gd name="T88" fmla="*/ 83 w 96"/>
                  <a:gd name="T89" fmla="*/ 74 h 95"/>
                  <a:gd name="T90" fmla="*/ 83 w 96"/>
                  <a:gd name="T91" fmla="*/ 74 h 95"/>
                  <a:gd name="T92" fmla="*/ 83 w 96"/>
                  <a:gd name="T93" fmla="*/ 82 h 95"/>
                  <a:gd name="T94" fmla="*/ 74 w 96"/>
                  <a:gd name="T95" fmla="*/ 82 h 95"/>
                  <a:gd name="T96" fmla="*/ 65 w 96"/>
                  <a:gd name="T97" fmla="*/ 74 h 95"/>
                  <a:gd name="T98" fmla="*/ 83 w 96"/>
                  <a:gd name="T99" fmla="*/ 56 h 95"/>
                  <a:gd name="T100" fmla="*/ 74 w 96"/>
                  <a:gd name="T101" fmla="*/ 48 h 95"/>
                  <a:gd name="T102" fmla="*/ 61 w 96"/>
                  <a:gd name="T103" fmla="*/ 61 h 95"/>
                  <a:gd name="T104" fmla="*/ 92 w 96"/>
                  <a:gd name="T105" fmla="*/ 48 h 95"/>
                  <a:gd name="T106" fmla="*/ 79 w 96"/>
                  <a:gd name="T107" fmla="*/ 35 h 95"/>
                  <a:gd name="T108" fmla="*/ 83 w 96"/>
                  <a:gd name="T109" fmla="*/ 35 h 95"/>
                  <a:gd name="T110" fmla="*/ 83 w 96"/>
                  <a:gd name="T111" fmla="*/ 35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6" h="95">
                    <a:moveTo>
                      <a:pt x="39" y="8"/>
                    </a:moveTo>
                    <a:lnTo>
                      <a:pt x="39" y="8"/>
                    </a:lnTo>
                    <a:lnTo>
                      <a:pt x="39" y="4"/>
                    </a:lnTo>
                    <a:lnTo>
                      <a:pt x="39" y="0"/>
                    </a:lnTo>
                    <a:lnTo>
                      <a:pt x="35" y="0"/>
                    </a:lnTo>
                    <a:lnTo>
                      <a:pt x="26" y="0"/>
                    </a:lnTo>
                    <a:lnTo>
                      <a:pt x="26" y="8"/>
                    </a:lnTo>
                    <a:lnTo>
                      <a:pt x="5" y="8"/>
                    </a:lnTo>
                    <a:lnTo>
                      <a:pt x="5" y="21"/>
                    </a:lnTo>
                    <a:lnTo>
                      <a:pt x="26" y="21"/>
                    </a:lnTo>
                    <a:lnTo>
                      <a:pt x="26" y="30"/>
                    </a:lnTo>
                    <a:lnTo>
                      <a:pt x="39" y="30"/>
                    </a:lnTo>
                    <a:lnTo>
                      <a:pt x="39" y="21"/>
                    </a:lnTo>
                    <a:lnTo>
                      <a:pt x="57" y="21"/>
                    </a:lnTo>
                    <a:lnTo>
                      <a:pt x="57" y="30"/>
                    </a:lnTo>
                    <a:lnTo>
                      <a:pt x="70" y="30"/>
                    </a:lnTo>
                    <a:lnTo>
                      <a:pt x="70" y="21"/>
                    </a:lnTo>
                    <a:lnTo>
                      <a:pt x="92" y="21"/>
                    </a:lnTo>
                    <a:lnTo>
                      <a:pt x="92" y="8"/>
                    </a:lnTo>
                    <a:lnTo>
                      <a:pt x="70" y="8"/>
                    </a:lnTo>
                    <a:lnTo>
                      <a:pt x="70" y="4"/>
                    </a:lnTo>
                    <a:lnTo>
                      <a:pt x="70" y="0"/>
                    </a:lnTo>
                    <a:lnTo>
                      <a:pt x="65" y="0"/>
                    </a:lnTo>
                    <a:lnTo>
                      <a:pt x="57" y="0"/>
                    </a:lnTo>
                    <a:lnTo>
                      <a:pt x="57" y="8"/>
                    </a:lnTo>
                    <a:lnTo>
                      <a:pt x="39" y="8"/>
                    </a:lnTo>
                    <a:close/>
                    <a:moveTo>
                      <a:pt x="83" y="35"/>
                    </a:moveTo>
                    <a:lnTo>
                      <a:pt x="83" y="35"/>
                    </a:lnTo>
                    <a:lnTo>
                      <a:pt x="79" y="26"/>
                    </a:lnTo>
                    <a:lnTo>
                      <a:pt x="74" y="26"/>
                    </a:lnTo>
                    <a:lnTo>
                      <a:pt x="70" y="30"/>
                    </a:lnTo>
                    <a:lnTo>
                      <a:pt x="74" y="35"/>
                    </a:lnTo>
                    <a:lnTo>
                      <a:pt x="57" y="35"/>
                    </a:lnTo>
                    <a:lnTo>
                      <a:pt x="57" y="30"/>
                    </a:lnTo>
                    <a:lnTo>
                      <a:pt x="48" y="30"/>
                    </a:lnTo>
                    <a:lnTo>
                      <a:pt x="44" y="30"/>
                    </a:lnTo>
                    <a:lnTo>
                      <a:pt x="44" y="35"/>
                    </a:lnTo>
                    <a:lnTo>
                      <a:pt x="13" y="35"/>
                    </a:lnTo>
                    <a:lnTo>
                      <a:pt x="13" y="56"/>
                    </a:lnTo>
                    <a:lnTo>
                      <a:pt x="9" y="78"/>
                    </a:lnTo>
                    <a:lnTo>
                      <a:pt x="0" y="91"/>
                    </a:lnTo>
                    <a:lnTo>
                      <a:pt x="13" y="91"/>
                    </a:lnTo>
                    <a:lnTo>
                      <a:pt x="13" y="95"/>
                    </a:lnTo>
                    <a:lnTo>
                      <a:pt x="22" y="78"/>
                    </a:lnTo>
                    <a:lnTo>
                      <a:pt x="26" y="56"/>
                    </a:lnTo>
                    <a:lnTo>
                      <a:pt x="26" y="48"/>
                    </a:lnTo>
                    <a:lnTo>
                      <a:pt x="44" y="48"/>
                    </a:lnTo>
                    <a:lnTo>
                      <a:pt x="52" y="69"/>
                    </a:lnTo>
                    <a:lnTo>
                      <a:pt x="31" y="82"/>
                    </a:lnTo>
                    <a:lnTo>
                      <a:pt x="35" y="91"/>
                    </a:lnTo>
                    <a:lnTo>
                      <a:pt x="39" y="87"/>
                    </a:lnTo>
                    <a:lnTo>
                      <a:pt x="57" y="82"/>
                    </a:lnTo>
                    <a:lnTo>
                      <a:pt x="70" y="91"/>
                    </a:lnTo>
                    <a:lnTo>
                      <a:pt x="83" y="95"/>
                    </a:lnTo>
                    <a:lnTo>
                      <a:pt x="92" y="91"/>
                    </a:lnTo>
                    <a:lnTo>
                      <a:pt x="96" y="78"/>
                    </a:lnTo>
                    <a:lnTo>
                      <a:pt x="92" y="78"/>
                    </a:lnTo>
                    <a:lnTo>
                      <a:pt x="83" y="74"/>
                    </a:lnTo>
                    <a:lnTo>
                      <a:pt x="83" y="82"/>
                    </a:lnTo>
                    <a:lnTo>
                      <a:pt x="74" y="82"/>
                    </a:lnTo>
                    <a:lnTo>
                      <a:pt x="65" y="74"/>
                    </a:lnTo>
                    <a:lnTo>
                      <a:pt x="83" y="56"/>
                    </a:lnTo>
                    <a:lnTo>
                      <a:pt x="74" y="48"/>
                    </a:lnTo>
                    <a:lnTo>
                      <a:pt x="61" y="61"/>
                    </a:lnTo>
                    <a:lnTo>
                      <a:pt x="57" y="48"/>
                    </a:lnTo>
                    <a:lnTo>
                      <a:pt x="92" y="48"/>
                    </a:lnTo>
                    <a:lnTo>
                      <a:pt x="92" y="35"/>
                    </a:lnTo>
                    <a:lnTo>
                      <a:pt x="79" y="35"/>
                    </a:lnTo>
                    <a:lnTo>
                      <a:pt x="83"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1" name="Freeform 67"/>
              <p:cNvSpPr>
                <a:spLocks noEditPoints="1"/>
              </p:cNvSpPr>
              <p:nvPr/>
            </p:nvSpPr>
            <p:spPr bwMode="auto">
              <a:xfrm>
                <a:off x="1105" y="3132"/>
                <a:ext cx="87" cy="95"/>
              </a:xfrm>
              <a:custGeom>
                <a:avLst/>
                <a:gdLst>
                  <a:gd name="T0" fmla="*/ 48 w 87"/>
                  <a:gd name="T1" fmla="*/ 4 h 95"/>
                  <a:gd name="T2" fmla="*/ 48 w 87"/>
                  <a:gd name="T3" fmla="*/ 4 h 95"/>
                  <a:gd name="T4" fmla="*/ 48 w 87"/>
                  <a:gd name="T5" fmla="*/ 4 h 95"/>
                  <a:gd name="T6" fmla="*/ 48 w 87"/>
                  <a:gd name="T7" fmla="*/ 4 h 95"/>
                  <a:gd name="T8" fmla="*/ 48 w 87"/>
                  <a:gd name="T9" fmla="*/ 4 h 95"/>
                  <a:gd name="T10" fmla="*/ 48 w 87"/>
                  <a:gd name="T11" fmla="*/ 4 h 95"/>
                  <a:gd name="T12" fmla="*/ 39 w 87"/>
                  <a:gd name="T13" fmla="*/ 0 h 95"/>
                  <a:gd name="T14" fmla="*/ 34 w 87"/>
                  <a:gd name="T15" fmla="*/ 0 h 95"/>
                  <a:gd name="T16" fmla="*/ 34 w 87"/>
                  <a:gd name="T17" fmla="*/ 0 h 95"/>
                  <a:gd name="T18" fmla="*/ 21 w 87"/>
                  <a:gd name="T19" fmla="*/ 21 h 95"/>
                  <a:gd name="T20" fmla="*/ 4 w 87"/>
                  <a:gd name="T21" fmla="*/ 39 h 95"/>
                  <a:gd name="T22" fmla="*/ 4 w 87"/>
                  <a:gd name="T23" fmla="*/ 39 h 95"/>
                  <a:gd name="T24" fmla="*/ 17 w 87"/>
                  <a:gd name="T25" fmla="*/ 48 h 95"/>
                  <a:gd name="T26" fmla="*/ 17 w 87"/>
                  <a:gd name="T27" fmla="*/ 48 h 95"/>
                  <a:gd name="T28" fmla="*/ 39 w 87"/>
                  <a:gd name="T29" fmla="*/ 21 h 95"/>
                  <a:gd name="T30" fmla="*/ 65 w 87"/>
                  <a:gd name="T31" fmla="*/ 21 h 95"/>
                  <a:gd name="T32" fmla="*/ 65 w 87"/>
                  <a:gd name="T33" fmla="*/ 21 h 95"/>
                  <a:gd name="T34" fmla="*/ 52 w 87"/>
                  <a:gd name="T35" fmla="*/ 39 h 95"/>
                  <a:gd name="T36" fmla="*/ 52 w 87"/>
                  <a:gd name="T37" fmla="*/ 39 h 95"/>
                  <a:gd name="T38" fmla="*/ 39 w 87"/>
                  <a:gd name="T39" fmla="*/ 26 h 95"/>
                  <a:gd name="T40" fmla="*/ 39 w 87"/>
                  <a:gd name="T41" fmla="*/ 26 h 95"/>
                  <a:gd name="T42" fmla="*/ 39 w 87"/>
                  <a:gd name="T43" fmla="*/ 30 h 95"/>
                  <a:gd name="T44" fmla="*/ 39 w 87"/>
                  <a:gd name="T45" fmla="*/ 30 h 95"/>
                  <a:gd name="T46" fmla="*/ 30 w 87"/>
                  <a:gd name="T47" fmla="*/ 39 h 95"/>
                  <a:gd name="T48" fmla="*/ 30 w 87"/>
                  <a:gd name="T49" fmla="*/ 39 h 95"/>
                  <a:gd name="T50" fmla="*/ 39 w 87"/>
                  <a:gd name="T51" fmla="*/ 48 h 95"/>
                  <a:gd name="T52" fmla="*/ 39 w 87"/>
                  <a:gd name="T53" fmla="*/ 48 h 95"/>
                  <a:gd name="T54" fmla="*/ 21 w 87"/>
                  <a:gd name="T55" fmla="*/ 56 h 95"/>
                  <a:gd name="T56" fmla="*/ 0 w 87"/>
                  <a:gd name="T57" fmla="*/ 61 h 95"/>
                  <a:gd name="T58" fmla="*/ 0 w 87"/>
                  <a:gd name="T59" fmla="*/ 61 h 95"/>
                  <a:gd name="T60" fmla="*/ 8 w 87"/>
                  <a:gd name="T61" fmla="*/ 74 h 95"/>
                  <a:gd name="T62" fmla="*/ 8 w 87"/>
                  <a:gd name="T63" fmla="*/ 74 h 95"/>
                  <a:gd name="T64" fmla="*/ 21 w 87"/>
                  <a:gd name="T65" fmla="*/ 69 h 95"/>
                  <a:gd name="T66" fmla="*/ 21 w 87"/>
                  <a:gd name="T67" fmla="*/ 95 h 95"/>
                  <a:gd name="T68" fmla="*/ 34 w 87"/>
                  <a:gd name="T69" fmla="*/ 95 h 95"/>
                  <a:gd name="T70" fmla="*/ 34 w 87"/>
                  <a:gd name="T71" fmla="*/ 91 h 95"/>
                  <a:gd name="T72" fmla="*/ 69 w 87"/>
                  <a:gd name="T73" fmla="*/ 91 h 95"/>
                  <a:gd name="T74" fmla="*/ 69 w 87"/>
                  <a:gd name="T75" fmla="*/ 95 h 95"/>
                  <a:gd name="T76" fmla="*/ 82 w 87"/>
                  <a:gd name="T77" fmla="*/ 95 h 95"/>
                  <a:gd name="T78" fmla="*/ 82 w 87"/>
                  <a:gd name="T79" fmla="*/ 52 h 95"/>
                  <a:gd name="T80" fmla="*/ 52 w 87"/>
                  <a:gd name="T81" fmla="*/ 52 h 95"/>
                  <a:gd name="T82" fmla="*/ 52 w 87"/>
                  <a:gd name="T83" fmla="*/ 52 h 95"/>
                  <a:gd name="T84" fmla="*/ 74 w 87"/>
                  <a:gd name="T85" fmla="*/ 35 h 95"/>
                  <a:gd name="T86" fmla="*/ 87 w 87"/>
                  <a:gd name="T87" fmla="*/ 8 h 95"/>
                  <a:gd name="T88" fmla="*/ 43 w 87"/>
                  <a:gd name="T89" fmla="*/ 8 h 95"/>
                  <a:gd name="T90" fmla="*/ 43 w 87"/>
                  <a:gd name="T91" fmla="*/ 8 h 95"/>
                  <a:gd name="T92" fmla="*/ 43 w 87"/>
                  <a:gd name="T93" fmla="*/ 8 h 95"/>
                  <a:gd name="T94" fmla="*/ 48 w 87"/>
                  <a:gd name="T95" fmla="*/ 4 h 95"/>
                  <a:gd name="T96" fmla="*/ 48 w 87"/>
                  <a:gd name="T97" fmla="*/ 4 h 95"/>
                  <a:gd name="T98" fmla="*/ 48 w 87"/>
                  <a:gd name="T99" fmla="*/ 4 h 95"/>
                  <a:gd name="T100" fmla="*/ 69 w 87"/>
                  <a:gd name="T101" fmla="*/ 65 h 95"/>
                  <a:gd name="T102" fmla="*/ 69 w 87"/>
                  <a:gd name="T103" fmla="*/ 78 h 95"/>
                  <a:gd name="T104" fmla="*/ 34 w 87"/>
                  <a:gd name="T105" fmla="*/ 78 h 95"/>
                  <a:gd name="T106" fmla="*/ 34 w 87"/>
                  <a:gd name="T107" fmla="*/ 65 h 95"/>
                  <a:gd name="T108" fmla="*/ 69 w 87"/>
                  <a:gd name="T109" fmla="*/ 65 h 95"/>
                  <a:gd name="T110" fmla="*/ 69 w 87"/>
                  <a:gd name="T111" fmla="*/ 65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7" h="95">
                    <a:moveTo>
                      <a:pt x="48" y="4"/>
                    </a:moveTo>
                    <a:lnTo>
                      <a:pt x="48" y="4"/>
                    </a:lnTo>
                    <a:lnTo>
                      <a:pt x="39" y="0"/>
                    </a:lnTo>
                    <a:lnTo>
                      <a:pt x="34" y="0"/>
                    </a:lnTo>
                    <a:lnTo>
                      <a:pt x="21" y="21"/>
                    </a:lnTo>
                    <a:lnTo>
                      <a:pt x="4" y="39"/>
                    </a:lnTo>
                    <a:lnTo>
                      <a:pt x="17" y="48"/>
                    </a:lnTo>
                    <a:lnTo>
                      <a:pt x="39" y="21"/>
                    </a:lnTo>
                    <a:lnTo>
                      <a:pt x="65" y="21"/>
                    </a:lnTo>
                    <a:lnTo>
                      <a:pt x="52" y="39"/>
                    </a:lnTo>
                    <a:lnTo>
                      <a:pt x="39" y="26"/>
                    </a:lnTo>
                    <a:lnTo>
                      <a:pt x="39" y="30"/>
                    </a:lnTo>
                    <a:lnTo>
                      <a:pt x="30" y="39"/>
                    </a:lnTo>
                    <a:lnTo>
                      <a:pt x="39" y="48"/>
                    </a:lnTo>
                    <a:lnTo>
                      <a:pt x="21" y="56"/>
                    </a:lnTo>
                    <a:lnTo>
                      <a:pt x="0" y="61"/>
                    </a:lnTo>
                    <a:lnTo>
                      <a:pt x="8" y="74"/>
                    </a:lnTo>
                    <a:lnTo>
                      <a:pt x="21" y="69"/>
                    </a:lnTo>
                    <a:lnTo>
                      <a:pt x="21" y="95"/>
                    </a:lnTo>
                    <a:lnTo>
                      <a:pt x="34" y="95"/>
                    </a:lnTo>
                    <a:lnTo>
                      <a:pt x="34" y="91"/>
                    </a:lnTo>
                    <a:lnTo>
                      <a:pt x="69" y="91"/>
                    </a:lnTo>
                    <a:lnTo>
                      <a:pt x="69" y="95"/>
                    </a:lnTo>
                    <a:lnTo>
                      <a:pt x="82" y="95"/>
                    </a:lnTo>
                    <a:lnTo>
                      <a:pt x="82" y="52"/>
                    </a:lnTo>
                    <a:lnTo>
                      <a:pt x="52" y="52"/>
                    </a:lnTo>
                    <a:lnTo>
                      <a:pt x="74" y="35"/>
                    </a:lnTo>
                    <a:lnTo>
                      <a:pt x="87" y="8"/>
                    </a:lnTo>
                    <a:lnTo>
                      <a:pt x="43" y="8"/>
                    </a:lnTo>
                    <a:lnTo>
                      <a:pt x="48" y="4"/>
                    </a:lnTo>
                    <a:close/>
                    <a:moveTo>
                      <a:pt x="69" y="65"/>
                    </a:moveTo>
                    <a:lnTo>
                      <a:pt x="69" y="78"/>
                    </a:lnTo>
                    <a:lnTo>
                      <a:pt x="34" y="78"/>
                    </a:lnTo>
                    <a:lnTo>
                      <a:pt x="34" y="65"/>
                    </a:lnTo>
                    <a:lnTo>
                      <a:pt x="69"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2" name="Freeform 68"/>
              <p:cNvSpPr/>
              <p:nvPr/>
            </p:nvSpPr>
            <p:spPr bwMode="auto">
              <a:xfrm>
                <a:off x="1213" y="3132"/>
                <a:ext cx="92" cy="95"/>
              </a:xfrm>
              <a:custGeom>
                <a:avLst/>
                <a:gdLst>
                  <a:gd name="T0" fmla="*/ 53 w 92"/>
                  <a:gd name="T1" fmla="*/ 13 h 95"/>
                  <a:gd name="T2" fmla="*/ 53 w 92"/>
                  <a:gd name="T3" fmla="*/ 13 h 95"/>
                  <a:gd name="T4" fmla="*/ 53 w 92"/>
                  <a:gd name="T5" fmla="*/ 8 h 95"/>
                  <a:gd name="T6" fmla="*/ 53 w 92"/>
                  <a:gd name="T7" fmla="*/ 8 h 95"/>
                  <a:gd name="T8" fmla="*/ 48 w 92"/>
                  <a:gd name="T9" fmla="*/ 0 h 95"/>
                  <a:gd name="T10" fmla="*/ 48 w 92"/>
                  <a:gd name="T11" fmla="*/ 0 h 95"/>
                  <a:gd name="T12" fmla="*/ 44 w 92"/>
                  <a:gd name="T13" fmla="*/ 0 h 95"/>
                  <a:gd name="T14" fmla="*/ 44 w 92"/>
                  <a:gd name="T15" fmla="*/ 0 h 95"/>
                  <a:gd name="T16" fmla="*/ 35 w 92"/>
                  <a:gd name="T17" fmla="*/ 4 h 95"/>
                  <a:gd name="T18" fmla="*/ 35 w 92"/>
                  <a:gd name="T19" fmla="*/ 4 h 95"/>
                  <a:gd name="T20" fmla="*/ 40 w 92"/>
                  <a:gd name="T21" fmla="*/ 17 h 95"/>
                  <a:gd name="T22" fmla="*/ 0 w 92"/>
                  <a:gd name="T23" fmla="*/ 17 h 95"/>
                  <a:gd name="T24" fmla="*/ 0 w 92"/>
                  <a:gd name="T25" fmla="*/ 26 h 95"/>
                  <a:gd name="T26" fmla="*/ 40 w 92"/>
                  <a:gd name="T27" fmla="*/ 26 h 95"/>
                  <a:gd name="T28" fmla="*/ 40 w 92"/>
                  <a:gd name="T29" fmla="*/ 39 h 95"/>
                  <a:gd name="T30" fmla="*/ 9 w 92"/>
                  <a:gd name="T31" fmla="*/ 39 h 95"/>
                  <a:gd name="T32" fmla="*/ 9 w 92"/>
                  <a:gd name="T33" fmla="*/ 87 h 95"/>
                  <a:gd name="T34" fmla="*/ 22 w 92"/>
                  <a:gd name="T35" fmla="*/ 87 h 95"/>
                  <a:gd name="T36" fmla="*/ 22 w 92"/>
                  <a:gd name="T37" fmla="*/ 48 h 95"/>
                  <a:gd name="T38" fmla="*/ 40 w 92"/>
                  <a:gd name="T39" fmla="*/ 48 h 95"/>
                  <a:gd name="T40" fmla="*/ 40 w 92"/>
                  <a:gd name="T41" fmla="*/ 95 h 95"/>
                  <a:gd name="T42" fmla="*/ 53 w 92"/>
                  <a:gd name="T43" fmla="*/ 95 h 95"/>
                  <a:gd name="T44" fmla="*/ 53 w 92"/>
                  <a:gd name="T45" fmla="*/ 48 h 95"/>
                  <a:gd name="T46" fmla="*/ 66 w 92"/>
                  <a:gd name="T47" fmla="*/ 48 h 95"/>
                  <a:gd name="T48" fmla="*/ 66 w 92"/>
                  <a:gd name="T49" fmla="*/ 69 h 95"/>
                  <a:gd name="T50" fmla="*/ 66 w 92"/>
                  <a:gd name="T51" fmla="*/ 69 h 95"/>
                  <a:gd name="T52" fmla="*/ 61 w 92"/>
                  <a:gd name="T53" fmla="*/ 74 h 95"/>
                  <a:gd name="T54" fmla="*/ 57 w 92"/>
                  <a:gd name="T55" fmla="*/ 74 h 95"/>
                  <a:gd name="T56" fmla="*/ 57 w 92"/>
                  <a:gd name="T57" fmla="*/ 74 h 95"/>
                  <a:gd name="T58" fmla="*/ 57 w 92"/>
                  <a:gd name="T59" fmla="*/ 87 h 95"/>
                  <a:gd name="T60" fmla="*/ 57 w 92"/>
                  <a:gd name="T61" fmla="*/ 87 h 95"/>
                  <a:gd name="T62" fmla="*/ 74 w 92"/>
                  <a:gd name="T63" fmla="*/ 82 h 95"/>
                  <a:gd name="T64" fmla="*/ 79 w 92"/>
                  <a:gd name="T65" fmla="*/ 82 h 95"/>
                  <a:gd name="T66" fmla="*/ 79 w 92"/>
                  <a:gd name="T67" fmla="*/ 78 h 95"/>
                  <a:gd name="T68" fmla="*/ 79 w 92"/>
                  <a:gd name="T69" fmla="*/ 39 h 95"/>
                  <a:gd name="T70" fmla="*/ 53 w 92"/>
                  <a:gd name="T71" fmla="*/ 39 h 95"/>
                  <a:gd name="T72" fmla="*/ 53 w 92"/>
                  <a:gd name="T73" fmla="*/ 26 h 95"/>
                  <a:gd name="T74" fmla="*/ 92 w 92"/>
                  <a:gd name="T75" fmla="*/ 26 h 95"/>
                  <a:gd name="T76" fmla="*/ 92 w 92"/>
                  <a:gd name="T77" fmla="*/ 17 h 95"/>
                  <a:gd name="T78" fmla="*/ 44 w 92"/>
                  <a:gd name="T79" fmla="*/ 17 h 95"/>
                  <a:gd name="T80" fmla="*/ 44 w 92"/>
                  <a:gd name="T81" fmla="*/ 17 h 95"/>
                  <a:gd name="T82" fmla="*/ 53 w 92"/>
                  <a:gd name="T83" fmla="*/ 13 h 95"/>
                  <a:gd name="T84" fmla="*/ 53 w 92"/>
                  <a:gd name="T85" fmla="*/ 13 h 95"/>
                  <a:gd name="T86" fmla="*/ 53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3" y="13"/>
                    </a:moveTo>
                    <a:lnTo>
                      <a:pt x="53" y="13"/>
                    </a:lnTo>
                    <a:lnTo>
                      <a:pt x="53" y="8"/>
                    </a:lnTo>
                    <a:lnTo>
                      <a:pt x="48" y="0"/>
                    </a:lnTo>
                    <a:lnTo>
                      <a:pt x="44" y="0"/>
                    </a:lnTo>
                    <a:lnTo>
                      <a:pt x="35" y="4"/>
                    </a:lnTo>
                    <a:lnTo>
                      <a:pt x="40" y="17"/>
                    </a:lnTo>
                    <a:lnTo>
                      <a:pt x="0" y="17"/>
                    </a:lnTo>
                    <a:lnTo>
                      <a:pt x="0" y="26"/>
                    </a:lnTo>
                    <a:lnTo>
                      <a:pt x="40" y="26"/>
                    </a:lnTo>
                    <a:lnTo>
                      <a:pt x="40" y="39"/>
                    </a:lnTo>
                    <a:lnTo>
                      <a:pt x="9" y="39"/>
                    </a:lnTo>
                    <a:lnTo>
                      <a:pt x="9" y="87"/>
                    </a:lnTo>
                    <a:lnTo>
                      <a:pt x="22" y="87"/>
                    </a:lnTo>
                    <a:lnTo>
                      <a:pt x="22" y="48"/>
                    </a:lnTo>
                    <a:lnTo>
                      <a:pt x="40" y="48"/>
                    </a:lnTo>
                    <a:lnTo>
                      <a:pt x="40" y="95"/>
                    </a:lnTo>
                    <a:lnTo>
                      <a:pt x="53" y="95"/>
                    </a:lnTo>
                    <a:lnTo>
                      <a:pt x="53" y="48"/>
                    </a:lnTo>
                    <a:lnTo>
                      <a:pt x="66" y="48"/>
                    </a:lnTo>
                    <a:lnTo>
                      <a:pt x="66" y="69"/>
                    </a:lnTo>
                    <a:lnTo>
                      <a:pt x="61" y="74"/>
                    </a:lnTo>
                    <a:lnTo>
                      <a:pt x="57" y="74"/>
                    </a:lnTo>
                    <a:lnTo>
                      <a:pt x="57" y="87"/>
                    </a:lnTo>
                    <a:lnTo>
                      <a:pt x="74" y="82"/>
                    </a:lnTo>
                    <a:lnTo>
                      <a:pt x="79" y="82"/>
                    </a:lnTo>
                    <a:lnTo>
                      <a:pt x="79" y="78"/>
                    </a:lnTo>
                    <a:lnTo>
                      <a:pt x="79" y="39"/>
                    </a:lnTo>
                    <a:lnTo>
                      <a:pt x="53" y="39"/>
                    </a:lnTo>
                    <a:lnTo>
                      <a:pt x="53" y="26"/>
                    </a:lnTo>
                    <a:lnTo>
                      <a:pt x="92" y="26"/>
                    </a:lnTo>
                    <a:lnTo>
                      <a:pt x="92" y="17"/>
                    </a:lnTo>
                    <a:lnTo>
                      <a:pt x="44" y="17"/>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3" name="Freeform 69"/>
              <p:cNvSpPr>
                <a:spLocks noEditPoints="1"/>
              </p:cNvSpPr>
              <p:nvPr/>
            </p:nvSpPr>
            <p:spPr bwMode="auto">
              <a:xfrm>
                <a:off x="2942" y="2414"/>
                <a:ext cx="91" cy="95"/>
              </a:xfrm>
              <a:custGeom>
                <a:avLst/>
                <a:gdLst>
                  <a:gd name="T0" fmla="*/ 21 w 91"/>
                  <a:gd name="T1" fmla="*/ 26 h 95"/>
                  <a:gd name="T2" fmla="*/ 21 w 91"/>
                  <a:gd name="T3" fmla="*/ 26 h 95"/>
                  <a:gd name="T4" fmla="*/ 13 w 91"/>
                  <a:gd name="T5" fmla="*/ 39 h 95"/>
                  <a:gd name="T6" fmla="*/ 8 w 91"/>
                  <a:gd name="T7" fmla="*/ 43 h 95"/>
                  <a:gd name="T8" fmla="*/ 4 w 91"/>
                  <a:gd name="T9" fmla="*/ 43 h 95"/>
                  <a:gd name="T10" fmla="*/ 8 w 91"/>
                  <a:gd name="T11" fmla="*/ 56 h 95"/>
                  <a:gd name="T12" fmla="*/ 17 w 91"/>
                  <a:gd name="T13" fmla="*/ 56 h 95"/>
                  <a:gd name="T14" fmla="*/ 43 w 91"/>
                  <a:gd name="T15" fmla="*/ 78 h 95"/>
                  <a:gd name="T16" fmla="*/ 39 w 91"/>
                  <a:gd name="T17" fmla="*/ 82 h 95"/>
                  <a:gd name="T18" fmla="*/ 30 w 91"/>
                  <a:gd name="T19" fmla="*/ 82 h 95"/>
                  <a:gd name="T20" fmla="*/ 34 w 91"/>
                  <a:gd name="T21" fmla="*/ 95 h 95"/>
                  <a:gd name="T22" fmla="*/ 52 w 91"/>
                  <a:gd name="T23" fmla="*/ 91 h 95"/>
                  <a:gd name="T24" fmla="*/ 56 w 91"/>
                  <a:gd name="T25" fmla="*/ 87 h 95"/>
                  <a:gd name="T26" fmla="*/ 82 w 91"/>
                  <a:gd name="T27" fmla="*/ 56 h 95"/>
                  <a:gd name="T28" fmla="*/ 56 w 91"/>
                  <a:gd name="T29" fmla="*/ 43 h 95"/>
                  <a:gd name="T30" fmla="*/ 56 w 91"/>
                  <a:gd name="T31" fmla="*/ 39 h 95"/>
                  <a:gd name="T32" fmla="*/ 56 w 91"/>
                  <a:gd name="T33" fmla="*/ 34 h 95"/>
                  <a:gd name="T34" fmla="*/ 56 w 91"/>
                  <a:gd name="T35" fmla="*/ 30 h 95"/>
                  <a:gd name="T36" fmla="*/ 43 w 91"/>
                  <a:gd name="T37" fmla="*/ 30 h 95"/>
                  <a:gd name="T38" fmla="*/ 26 w 91"/>
                  <a:gd name="T39" fmla="*/ 43 h 95"/>
                  <a:gd name="T40" fmla="*/ 87 w 91"/>
                  <a:gd name="T41" fmla="*/ 26 h 95"/>
                  <a:gd name="T42" fmla="*/ 39 w 91"/>
                  <a:gd name="T43" fmla="*/ 13 h 95"/>
                  <a:gd name="T44" fmla="*/ 43 w 91"/>
                  <a:gd name="T45" fmla="*/ 8 h 95"/>
                  <a:gd name="T46" fmla="*/ 47 w 91"/>
                  <a:gd name="T47" fmla="*/ 4 h 95"/>
                  <a:gd name="T48" fmla="*/ 47 w 91"/>
                  <a:gd name="T49" fmla="*/ 4 h 95"/>
                  <a:gd name="T50" fmla="*/ 30 w 91"/>
                  <a:gd name="T51" fmla="*/ 0 h 95"/>
                  <a:gd name="T52" fmla="*/ 26 w 91"/>
                  <a:gd name="T53" fmla="*/ 13 h 95"/>
                  <a:gd name="T54" fmla="*/ 0 w 91"/>
                  <a:gd name="T55" fmla="*/ 26 h 95"/>
                  <a:gd name="T56" fmla="*/ 21 w 91"/>
                  <a:gd name="T57" fmla="*/ 26 h 95"/>
                  <a:gd name="T58" fmla="*/ 78 w 91"/>
                  <a:gd name="T59" fmla="*/ 91 h 95"/>
                  <a:gd name="T60" fmla="*/ 91 w 91"/>
                  <a:gd name="T61" fmla="*/ 82 h 95"/>
                  <a:gd name="T62" fmla="*/ 82 w 91"/>
                  <a:gd name="T63" fmla="*/ 74 h 95"/>
                  <a:gd name="T64" fmla="*/ 60 w 91"/>
                  <a:gd name="T65" fmla="*/ 65 h 95"/>
                  <a:gd name="T66" fmla="*/ 78 w 91"/>
                  <a:gd name="T67" fmla="*/ 91 h 95"/>
                  <a:gd name="T68" fmla="*/ 78 w 91"/>
                  <a:gd name="T69" fmla="*/ 91 h 95"/>
                  <a:gd name="T70" fmla="*/ 8 w 91"/>
                  <a:gd name="T71" fmla="*/ 91 h 95"/>
                  <a:gd name="T72" fmla="*/ 30 w 91"/>
                  <a:gd name="T73" fmla="*/ 65 h 95"/>
                  <a:gd name="T74" fmla="*/ 17 w 91"/>
                  <a:gd name="T75" fmla="*/ 60 h 95"/>
                  <a:gd name="T76" fmla="*/ 0 w 91"/>
                  <a:gd name="T77" fmla="*/ 87 h 95"/>
                  <a:gd name="T78" fmla="*/ 8 w 91"/>
                  <a:gd name="T79" fmla="*/ 91 h 95"/>
                  <a:gd name="T80" fmla="*/ 8 w 91"/>
                  <a:gd name="T81" fmla="*/ 91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95">
                    <a:moveTo>
                      <a:pt x="21" y="26"/>
                    </a:moveTo>
                    <a:lnTo>
                      <a:pt x="21" y="26"/>
                    </a:lnTo>
                    <a:lnTo>
                      <a:pt x="13" y="39"/>
                    </a:lnTo>
                    <a:lnTo>
                      <a:pt x="8" y="43"/>
                    </a:lnTo>
                    <a:lnTo>
                      <a:pt x="4" y="43"/>
                    </a:lnTo>
                    <a:lnTo>
                      <a:pt x="8" y="56"/>
                    </a:lnTo>
                    <a:lnTo>
                      <a:pt x="17" y="56"/>
                    </a:lnTo>
                    <a:lnTo>
                      <a:pt x="43" y="56"/>
                    </a:lnTo>
                    <a:lnTo>
                      <a:pt x="43" y="78"/>
                    </a:lnTo>
                    <a:lnTo>
                      <a:pt x="39" y="82"/>
                    </a:lnTo>
                    <a:lnTo>
                      <a:pt x="30" y="82"/>
                    </a:lnTo>
                    <a:lnTo>
                      <a:pt x="34" y="95"/>
                    </a:lnTo>
                    <a:lnTo>
                      <a:pt x="52" y="91"/>
                    </a:lnTo>
                    <a:lnTo>
                      <a:pt x="56" y="91"/>
                    </a:lnTo>
                    <a:lnTo>
                      <a:pt x="56" y="87"/>
                    </a:lnTo>
                    <a:lnTo>
                      <a:pt x="56" y="56"/>
                    </a:lnTo>
                    <a:lnTo>
                      <a:pt x="82" y="56"/>
                    </a:lnTo>
                    <a:lnTo>
                      <a:pt x="82" y="43"/>
                    </a:lnTo>
                    <a:lnTo>
                      <a:pt x="56" y="43"/>
                    </a:lnTo>
                    <a:lnTo>
                      <a:pt x="56" y="39"/>
                    </a:lnTo>
                    <a:lnTo>
                      <a:pt x="56" y="34"/>
                    </a:lnTo>
                    <a:lnTo>
                      <a:pt x="56" y="30"/>
                    </a:lnTo>
                    <a:lnTo>
                      <a:pt x="52" y="30"/>
                    </a:lnTo>
                    <a:lnTo>
                      <a:pt x="43" y="30"/>
                    </a:lnTo>
                    <a:lnTo>
                      <a:pt x="43" y="43"/>
                    </a:lnTo>
                    <a:lnTo>
                      <a:pt x="26" y="43"/>
                    </a:lnTo>
                    <a:lnTo>
                      <a:pt x="34" y="26"/>
                    </a:lnTo>
                    <a:lnTo>
                      <a:pt x="87" y="26"/>
                    </a:lnTo>
                    <a:lnTo>
                      <a:pt x="87" y="13"/>
                    </a:lnTo>
                    <a:lnTo>
                      <a:pt x="39" y="13"/>
                    </a:lnTo>
                    <a:lnTo>
                      <a:pt x="43" y="8"/>
                    </a:lnTo>
                    <a:lnTo>
                      <a:pt x="47" y="4"/>
                    </a:lnTo>
                    <a:lnTo>
                      <a:pt x="30" y="0"/>
                    </a:lnTo>
                    <a:lnTo>
                      <a:pt x="26" y="13"/>
                    </a:lnTo>
                    <a:lnTo>
                      <a:pt x="0" y="13"/>
                    </a:lnTo>
                    <a:lnTo>
                      <a:pt x="0" y="26"/>
                    </a:lnTo>
                    <a:lnTo>
                      <a:pt x="21" y="26"/>
                    </a:lnTo>
                    <a:close/>
                    <a:moveTo>
                      <a:pt x="78" y="91"/>
                    </a:moveTo>
                    <a:lnTo>
                      <a:pt x="91" y="82"/>
                    </a:lnTo>
                    <a:lnTo>
                      <a:pt x="82" y="74"/>
                    </a:lnTo>
                    <a:lnTo>
                      <a:pt x="69" y="56"/>
                    </a:lnTo>
                    <a:lnTo>
                      <a:pt x="60" y="65"/>
                    </a:lnTo>
                    <a:lnTo>
                      <a:pt x="78" y="91"/>
                    </a:lnTo>
                    <a:close/>
                    <a:moveTo>
                      <a:pt x="8" y="91"/>
                    </a:moveTo>
                    <a:lnTo>
                      <a:pt x="8" y="91"/>
                    </a:lnTo>
                    <a:lnTo>
                      <a:pt x="30" y="65"/>
                    </a:lnTo>
                    <a:lnTo>
                      <a:pt x="17" y="60"/>
                    </a:lnTo>
                    <a:lnTo>
                      <a:pt x="8" y="74"/>
                    </a:lnTo>
                    <a:lnTo>
                      <a:pt x="0" y="87"/>
                    </a:lnTo>
                    <a:lnTo>
                      <a:pt x="8" y="9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4" name="Freeform 70"/>
              <p:cNvSpPr>
                <a:spLocks noEditPoints="1"/>
              </p:cNvSpPr>
              <p:nvPr/>
            </p:nvSpPr>
            <p:spPr bwMode="auto">
              <a:xfrm>
                <a:off x="3042" y="2414"/>
                <a:ext cx="91" cy="95"/>
              </a:xfrm>
              <a:custGeom>
                <a:avLst/>
                <a:gdLst>
                  <a:gd name="T0" fmla="*/ 21 w 91"/>
                  <a:gd name="T1" fmla="*/ 17 h 95"/>
                  <a:gd name="T2" fmla="*/ 34 w 91"/>
                  <a:gd name="T3" fmla="*/ 21 h 95"/>
                  <a:gd name="T4" fmla="*/ 56 w 91"/>
                  <a:gd name="T5" fmla="*/ 17 h 95"/>
                  <a:gd name="T6" fmla="*/ 69 w 91"/>
                  <a:gd name="T7" fmla="*/ 26 h 95"/>
                  <a:gd name="T8" fmla="*/ 91 w 91"/>
                  <a:gd name="T9" fmla="*/ 17 h 95"/>
                  <a:gd name="T10" fmla="*/ 69 w 91"/>
                  <a:gd name="T11" fmla="*/ 8 h 95"/>
                  <a:gd name="T12" fmla="*/ 69 w 91"/>
                  <a:gd name="T13" fmla="*/ 0 h 95"/>
                  <a:gd name="T14" fmla="*/ 69 w 91"/>
                  <a:gd name="T15" fmla="*/ 0 h 95"/>
                  <a:gd name="T16" fmla="*/ 65 w 91"/>
                  <a:gd name="T17" fmla="*/ 0 h 95"/>
                  <a:gd name="T18" fmla="*/ 56 w 91"/>
                  <a:gd name="T19" fmla="*/ 0 h 95"/>
                  <a:gd name="T20" fmla="*/ 34 w 91"/>
                  <a:gd name="T21" fmla="*/ 8 h 95"/>
                  <a:gd name="T22" fmla="*/ 34 w 91"/>
                  <a:gd name="T23" fmla="*/ 0 h 95"/>
                  <a:gd name="T24" fmla="*/ 34 w 91"/>
                  <a:gd name="T25" fmla="*/ 0 h 95"/>
                  <a:gd name="T26" fmla="*/ 34 w 91"/>
                  <a:gd name="T27" fmla="*/ 0 h 95"/>
                  <a:gd name="T28" fmla="*/ 21 w 91"/>
                  <a:gd name="T29" fmla="*/ 0 h 95"/>
                  <a:gd name="T30" fmla="*/ 0 w 91"/>
                  <a:gd name="T31" fmla="*/ 8 h 95"/>
                  <a:gd name="T32" fmla="*/ 0 w 91"/>
                  <a:gd name="T33" fmla="*/ 17 h 95"/>
                  <a:gd name="T34" fmla="*/ 17 w 91"/>
                  <a:gd name="T35" fmla="*/ 47 h 95"/>
                  <a:gd name="T36" fmla="*/ 74 w 91"/>
                  <a:gd name="T37" fmla="*/ 39 h 95"/>
                  <a:gd name="T38" fmla="*/ 91 w 91"/>
                  <a:gd name="T39" fmla="*/ 47 h 95"/>
                  <a:gd name="T40" fmla="*/ 56 w 91"/>
                  <a:gd name="T41" fmla="*/ 26 h 95"/>
                  <a:gd name="T42" fmla="*/ 52 w 91"/>
                  <a:gd name="T43" fmla="*/ 21 h 95"/>
                  <a:gd name="T44" fmla="*/ 39 w 91"/>
                  <a:gd name="T45" fmla="*/ 26 h 95"/>
                  <a:gd name="T46" fmla="*/ 4 w 91"/>
                  <a:gd name="T47" fmla="*/ 47 h 95"/>
                  <a:gd name="T48" fmla="*/ 21 w 91"/>
                  <a:gd name="T49" fmla="*/ 52 h 95"/>
                  <a:gd name="T50" fmla="*/ 74 w 91"/>
                  <a:gd name="T51" fmla="*/ 43 h 95"/>
                  <a:gd name="T52" fmla="*/ 21 w 91"/>
                  <a:gd name="T53" fmla="*/ 52 h 95"/>
                  <a:gd name="T54" fmla="*/ 0 w 91"/>
                  <a:gd name="T55" fmla="*/ 82 h 95"/>
                  <a:gd name="T56" fmla="*/ 8 w 91"/>
                  <a:gd name="T57" fmla="*/ 95 h 95"/>
                  <a:gd name="T58" fmla="*/ 21 w 91"/>
                  <a:gd name="T59" fmla="*/ 91 h 95"/>
                  <a:gd name="T60" fmla="*/ 39 w 91"/>
                  <a:gd name="T61" fmla="*/ 78 h 95"/>
                  <a:gd name="T62" fmla="*/ 48 w 91"/>
                  <a:gd name="T63" fmla="*/ 65 h 95"/>
                  <a:gd name="T64" fmla="*/ 48 w 91"/>
                  <a:gd name="T65" fmla="*/ 87 h 95"/>
                  <a:gd name="T66" fmla="*/ 56 w 91"/>
                  <a:gd name="T67" fmla="*/ 95 h 95"/>
                  <a:gd name="T68" fmla="*/ 78 w 91"/>
                  <a:gd name="T69" fmla="*/ 95 h 95"/>
                  <a:gd name="T70" fmla="*/ 91 w 91"/>
                  <a:gd name="T71" fmla="*/ 91 h 95"/>
                  <a:gd name="T72" fmla="*/ 91 w 91"/>
                  <a:gd name="T73" fmla="*/ 78 h 95"/>
                  <a:gd name="T74" fmla="*/ 78 w 91"/>
                  <a:gd name="T75" fmla="*/ 74 h 95"/>
                  <a:gd name="T76" fmla="*/ 69 w 91"/>
                  <a:gd name="T77" fmla="*/ 82 h 95"/>
                  <a:gd name="T78" fmla="*/ 65 w 91"/>
                  <a:gd name="T79" fmla="*/ 82 h 95"/>
                  <a:gd name="T80" fmla="*/ 61 w 91"/>
                  <a:gd name="T81" fmla="*/ 65 h 95"/>
                  <a:gd name="T82" fmla="*/ 91 w 91"/>
                  <a:gd name="T83" fmla="*/ 56 h 95"/>
                  <a:gd name="T84" fmla="*/ 4 w 91"/>
                  <a:gd name="T85" fmla="*/ 65 h 95"/>
                  <a:gd name="T86" fmla="*/ 30 w 91"/>
                  <a:gd name="T87" fmla="*/ 65 h 95"/>
                  <a:gd name="T88" fmla="*/ 21 w 91"/>
                  <a:gd name="T89" fmla="*/ 78 h 95"/>
                  <a:gd name="T90" fmla="*/ 0 w 91"/>
                  <a:gd name="T91" fmla="*/ 82 h 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 h="95">
                    <a:moveTo>
                      <a:pt x="0" y="17"/>
                    </a:moveTo>
                    <a:lnTo>
                      <a:pt x="21" y="17"/>
                    </a:lnTo>
                    <a:lnTo>
                      <a:pt x="21" y="21"/>
                    </a:lnTo>
                    <a:lnTo>
                      <a:pt x="34" y="21"/>
                    </a:lnTo>
                    <a:lnTo>
                      <a:pt x="34" y="17"/>
                    </a:lnTo>
                    <a:lnTo>
                      <a:pt x="56" y="17"/>
                    </a:lnTo>
                    <a:lnTo>
                      <a:pt x="56" y="26"/>
                    </a:lnTo>
                    <a:lnTo>
                      <a:pt x="69" y="26"/>
                    </a:lnTo>
                    <a:lnTo>
                      <a:pt x="69" y="17"/>
                    </a:lnTo>
                    <a:lnTo>
                      <a:pt x="91" y="17"/>
                    </a:lnTo>
                    <a:lnTo>
                      <a:pt x="91" y="8"/>
                    </a:lnTo>
                    <a:lnTo>
                      <a:pt x="69" y="8"/>
                    </a:lnTo>
                    <a:lnTo>
                      <a:pt x="69" y="0"/>
                    </a:lnTo>
                    <a:lnTo>
                      <a:pt x="65" y="0"/>
                    </a:lnTo>
                    <a:lnTo>
                      <a:pt x="56" y="0"/>
                    </a:lnTo>
                    <a:lnTo>
                      <a:pt x="56" y="8"/>
                    </a:lnTo>
                    <a:lnTo>
                      <a:pt x="34" y="8"/>
                    </a:lnTo>
                    <a:lnTo>
                      <a:pt x="34" y="0"/>
                    </a:lnTo>
                    <a:lnTo>
                      <a:pt x="21" y="0"/>
                    </a:lnTo>
                    <a:lnTo>
                      <a:pt x="21" y="8"/>
                    </a:lnTo>
                    <a:lnTo>
                      <a:pt x="0" y="8"/>
                    </a:lnTo>
                    <a:lnTo>
                      <a:pt x="0" y="17"/>
                    </a:lnTo>
                    <a:close/>
                    <a:moveTo>
                      <a:pt x="4" y="47"/>
                    </a:moveTo>
                    <a:lnTo>
                      <a:pt x="17" y="47"/>
                    </a:lnTo>
                    <a:lnTo>
                      <a:pt x="17" y="39"/>
                    </a:lnTo>
                    <a:lnTo>
                      <a:pt x="74" y="39"/>
                    </a:lnTo>
                    <a:lnTo>
                      <a:pt x="74" y="47"/>
                    </a:lnTo>
                    <a:lnTo>
                      <a:pt x="91" y="47"/>
                    </a:lnTo>
                    <a:lnTo>
                      <a:pt x="91" y="26"/>
                    </a:lnTo>
                    <a:lnTo>
                      <a:pt x="56" y="26"/>
                    </a:lnTo>
                    <a:lnTo>
                      <a:pt x="52" y="21"/>
                    </a:lnTo>
                    <a:lnTo>
                      <a:pt x="39" y="21"/>
                    </a:lnTo>
                    <a:lnTo>
                      <a:pt x="39" y="26"/>
                    </a:lnTo>
                    <a:lnTo>
                      <a:pt x="4" y="26"/>
                    </a:lnTo>
                    <a:lnTo>
                      <a:pt x="4" y="47"/>
                    </a:lnTo>
                    <a:close/>
                    <a:moveTo>
                      <a:pt x="21" y="52"/>
                    </a:moveTo>
                    <a:lnTo>
                      <a:pt x="74" y="52"/>
                    </a:lnTo>
                    <a:lnTo>
                      <a:pt x="74" y="43"/>
                    </a:lnTo>
                    <a:lnTo>
                      <a:pt x="21" y="43"/>
                    </a:lnTo>
                    <a:lnTo>
                      <a:pt x="21" y="52"/>
                    </a:lnTo>
                    <a:close/>
                    <a:moveTo>
                      <a:pt x="0" y="82"/>
                    </a:moveTo>
                    <a:lnTo>
                      <a:pt x="0" y="82"/>
                    </a:lnTo>
                    <a:lnTo>
                      <a:pt x="8" y="95"/>
                    </a:lnTo>
                    <a:lnTo>
                      <a:pt x="21" y="91"/>
                    </a:lnTo>
                    <a:lnTo>
                      <a:pt x="34" y="87"/>
                    </a:lnTo>
                    <a:lnTo>
                      <a:pt x="39" y="78"/>
                    </a:lnTo>
                    <a:lnTo>
                      <a:pt x="43" y="65"/>
                    </a:lnTo>
                    <a:lnTo>
                      <a:pt x="48" y="65"/>
                    </a:lnTo>
                    <a:lnTo>
                      <a:pt x="48" y="87"/>
                    </a:lnTo>
                    <a:lnTo>
                      <a:pt x="52" y="91"/>
                    </a:lnTo>
                    <a:lnTo>
                      <a:pt x="56" y="95"/>
                    </a:lnTo>
                    <a:lnTo>
                      <a:pt x="78" y="95"/>
                    </a:lnTo>
                    <a:lnTo>
                      <a:pt x="87" y="95"/>
                    </a:lnTo>
                    <a:lnTo>
                      <a:pt x="91" y="91"/>
                    </a:lnTo>
                    <a:lnTo>
                      <a:pt x="91" y="78"/>
                    </a:lnTo>
                    <a:lnTo>
                      <a:pt x="78" y="74"/>
                    </a:lnTo>
                    <a:lnTo>
                      <a:pt x="78" y="82"/>
                    </a:lnTo>
                    <a:lnTo>
                      <a:pt x="69" y="82"/>
                    </a:lnTo>
                    <a:lnTo>
                      <a:pt x="65" y="82"/>
                    </a:lnTo>
                    <a:lnTo>
                      <a:pt x="61" y="78"/>
                    </a:lnTo>
                    <a:lnTo>
                      <a:pt x="61" y="65"/>
                    </a:lnTo>
                    <a:lnTo>
                      <a:pt x="91" y="65"/>
                    </a:lnTo>
                    <a:lnTo>
                      <a:pt x="91" y="56"/>
                    </a:lnTo>
                    <a:lnTo>
                      <a:pt x="4" y="56"/>
                    </a:lnTo>
                    <a:lnTo>
                      <a:pt x="4" y="65"/>
                    </a:lnTo>
                    <a:lnTo>
                      <a:pt x="30" y="65"/>
                    </a:lnTo>
                    <a:lnTo>
                      <a:pt x="26" y="74"/>
                    </a:lnTo>
                    <a:lnTo>
                      <a:pt x="21" y="78"/>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5" name="Freeform 71"/>
              <p:cNvSpPr/>
              <p:nvPr/>
            </p:nvSpPr>
            <p:spPr bwMode="auto">
              <a:xfrm>
                <a:off x="3146" y="2414"/>
                <a:ext cx="96" cy="95"/>
              </a:xfrm>
              <a:custGeom>
                <a:avLst/>
                <a:gdLst>
                  <a:gd name="T0" fmla="*/ 57 w 96"/>
                  <a:gd name="T1" fmla="*/ 13 h 95"/>
                  <a:gd name="T2" fmla="*/ 57 w 96"/>
                  <a:gd name="T3" fmla="*/ 13 h 95"/>
                  <a:gd name="T4" fmla="*/ 57 w 96"/>
                  <a:gd name="T5" fmla="*/ 8 h 95"/>
                  <a:gd name="T6" fmla="*/ 57 w 96"/>
                  <a:gd name="T7" fmla="*/ 8 h 95"/>
                  <a:gd name="T8" fmla="*/ 52 w 96"/>
                  <a:gd name="T9" fmla="*/ 0 h 95"/>
                  <a:gd name="T10" fmla="*/ 52 w 96"/>
                  <a:gd name="T11" fmla="*/ 0 h 95"/>
                  <a:gd name="T12" fmla="*/ 48 w 96"/>
                  <a:gd name="T13" fmla="*/ 4 h 95"/>
                  <a:gd name="T14" fmla="*/ 48 w 96"/>
                  <a:gd name="T15" fmla="*/ 4 h 95"/>
                  <a:gd name="T16" fmla="*/ 35 w 96"/>
                  <a:gd name="T17" fmla="*/ 4 h 95"/>
                  <a:gd name="T18" fmla="*/ 35 w 96"/>
                  <a:gd name="T19" fmla="*/ 4 h 95"/>
                  <a:gd name="T20" fmla="*/ 44 w 96"/>
                  <a:gd name="T21" fmla="*/ 17 h 95"/>
                  <a:gd name="T22" fmla="*/ 0 w 96"/>
                  <a:gd name="T23" fmla="*/ 17 h 95"/>
                  <a:gd name="T24" fmla="*/ 0 w 96"/>
                  <a:gd name="T25" fmla="*/ 26 h 95"/>
                  <a:gd name="T26" fmla="*/ 39 w 96"/>
                  <a:gd name="T27" fmla="*/ 26 h 95"/>
                  <a:gd name="T28" fmla="*/ 39 w 96"/>
                  <a:gd name="T29" fmla="*/ 39 h 95"/>
                  <a:gd name="T30" fmla="*/ 13 w 96"/>
                  <a:gd name="T31" fmla="*/ 39 h 95"/>
                  <a:gd name="T32" fmla="*/ 13 w 96"/>
                  <a:gd name="T33" fmla="*/ 87 h 95"/>
                  <a:gd name="T34" fmla="*/ 26 w 96"/>
                  <a:gd name="T35" fmla="*/ 87 h 95"/>
                  <a:gd name="T36" fmla="*/ 26 w 96"/>
                  <a:gd name="T37" fmla="*/ 52 h 95"/>
                  <a:gd name="T38" fmla="*/ 39 w 96"/>
                  <a:gd name="T39" fmla="*/ 52 h 95"/>
                  <a:gd name="T40" fmla="*/ 39 w 96"/>
                  <a:gd name="T41" fmla="*/ 95 h 95"/>
                  <a:gd name="T42" fmla="*/ 57 w 96"/>
                  <a:gd name="T43" fmla="*/ 95 h 95"/>
                  <a:gd name="T44" fmla="*/ 57 w 96"/>
                  <a:gd name="T45" fmla="*/ 52 h 95"/>
                  <a:gd name="T46" fmla="*/ 70 w 96"/>
                  <a:gd name="T47" fmla="*/ 52 h 95"/>
                  <a:gd name="T48" fmla="*/ 70 w 96"/>
                  <a:gd name="T49" fmla="*/ 69 h 95"/>
                  <a:gd name="T50" fmla="*/ 70 w 96"/>
                  <a:gd name="T51" fmla="*/ 69 h 95"/>
                  <a:gd name="T52" fmla="*/ 65 w 96"/>
                  <a:gd name="T53" fmla="*/ 74 h 95"/>
                  <a:gd name="T54" fmla="*/ 57 w 96"/>
                  <a:gd name="T55" fmla="*/ 74 h 95"/>
                  <a:gd name="T56" fmla="*/ 57 w 96"/>
                  <a:gd name="T57" fmla="*/ 74 h 95"/>
                  <a:gd name="T58" fmla="*/ 61 w 96"/>
                  <a:gd name="T59" fmla="*/ 87 h 95"/>
                  <a:gd name="T60" fmla="*/ 61 w 96"/>
                  <a:gd name="T61" fmla="*/ 87 h 95"/>
                  <a:gd name="T62" fmla="*/ 78 w 96"/>
                  <a:gd name="T63" fmla="*/ 87 h 95"/>
                  <a:gd name="T64" fmla="*/ 83 w 96"/>
                  <a:gd name="T65" fmla="*/ 82 h 95"/>
                  <a:gd name="T66" fmla="*/ 83 w 96"/>
                  <a:gd name="T67" fmla="*/ 78 h 95"/>
                  <a:gd name="T68" fmla="*/ 83 w 96"/>
                  <a:gd name="T69" fmla="*/ 39 h 95"/>
                  <a:gd name="T70" fmla="*/ 57 w 96"/>
                  <a:gd name="T71" fmla="*/ 39 h 95"/>
                  <a:gd name="T72" fmla="*/ 57 w 96"/>
                  <a:gd name="T73" fmla="*/ 26 h 95"/>
                  <a:gd name="T74" fmla="*/ 96 w 96"/>
                  <a:gd name="T75" fmla="*/ 26 h 95"/>
                  <a:gd name="T76" fmla="*/ 96 w 96"/>
                  <a:gd name="T77" fmla="*/ 17 h 95"/>
                  <a:gd name="T78" fmla="*/ 48 w 96"/>
                  <a:gd name="T79" fmla="*/ 17 h 95"/>
                  <a:gd name="T80" fmla="*/ 48 w 96"/>
                  <a:gd name="T81" fmla="*/ 17 h 95"/>
                  <a:gd name="T82" fmla="*/ 57 w 96"/>
                  <a:gd name="T83" fmla="*/ 13 h 95"/>
                  <a:gd name="T84" fmla="*/ 57 w 96"/>
                  <a:gd name="T85" fmla="*/ 13 h 95"/>
                  <a:gd name="T86" fmla="*/ 57 w 96"/>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5">
                    <a:moveTo>
                      <a:pt x="57" y="13"/>
                    </a:moveTo>
                    <a:lnTo>
                      <a:pt x="57" y="13"/>
                    </a:lnTo>
                    <a:lnTo>
                      <a:pt x="57" y="8"/>
                    </a:lnTo>
                    <a:lnTo>
                      <a:pt x="52" y="0"/>
                    </a:lnTo>
                    <a:lnTo>
                      <a:pt x="48" y="4"/>
                    </a:lnTo>
                    <a:lnTo>
                      <a:pt x="35" y="4"/>
                    </a:lnTo>
                    <a:lnTo>
                      <a:pt x="44" y="17"/>
                    </a:lnTo>
                    <a:lnTo>
                      <a:pt x="0" y="17"/>
                    </a:lnTo>
                    <a:lnTo>
                      <a:pt x="0" y="26"/>
                    </a:lnTo>
                    <a:lnTo>
                      <a:pt x="39" y="26"/>
                    </a:lnTo>
                    <a:lnTo>
                      <a:pt x="39" y="39"/>
                    </a:lnTo>
                    <a:lnTo>
                      <a:pt x="13" y="39"/>
                    </a:lnTo>
                    <a:lnTo>
                      <a:pt x="13" y="87"/>
                    </a:lnTo>
                    <a:lnTo>
                      <a:pt x="26" y="87"/>
                    </a:lnTo>
                    <a:lnTo>
                      <a:pt x="26" y="52"/>
                    </a:lnTo>
                    <a:lnTo>
                      <a:pt x="39" y="52"/>
                    </a:lnTo>
                    <a:lnTo>
                      <a:pt x="39" y="95"/>
                    </a:lnTo>
                    <a:lnTo>
                      <a:pt x="57" y="95"/>
                    </a:lnTo>
                    <a:lnTo>
                      <a:pt x="57" y="52"/>
                    </a:lnTo>
                    <a:lnTo>
                      <a:pt x="70" y="52"/>
                    </a:lnTo>
                    <a:lnTo>
                      <a:pt x="70" y="69"/>
                    </a:lnTo>
                    <a:lnTo>
                      <a:pt x="65" y="74"/>
                    </a:lnTo>
                    <a:lnTo>
                      <a:pt x="57" y="74"/>
                    </a:lnTo>
                    <a:lnTo>
                      <a:pt x="61" y="87"/>
                    </a:lnTo>
                    <a:lnTo>
                      <a:pt x="78" y="87"/>
                    </a:lnTo>
                    <a:lnTo>
                      <a:pt x="83" y="82"/>
                    </a:lnTo>
                    <a:lnTo>
                      <a:pt x="83" y="78"/>
                    </a:lnTo>
                    <a:lnTo>
                      <a:pt x="83" y="39"/>
                    </a:lnTo>
                    <a:lnTo>
                      <a:pt x="57" y="39"/>
                    </a:lnTo>
                    <a:lnTo>
                      <a:pt x="57" y="26"/>
                    </a:lnTo>
                    <a:lnTo>
                      <a:pt x="96" y="26"/>
                    </a:lnTo>
                    <a:lnTo>
                      <a:pt x="96" y="17"/>
                    </a:lnTo>
                    <a:lnTo>
                      <a:pt x="48"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6" name="Freeform 72"/>
              <p:cNvSpPr>
                <a:spLocks noEditPoints="1"/>
              </p:cNvSpPr>
              <p:nvPr/>
            </p:nvSpPr>
            <p:spPr bwMode="auto">
              <a:xfrm>
                <a:off x="4687" y="2157"/>
                <a:ext cx="91" cy="91"/>
              </a:xfrm>
              <a:custGeom>
                <a:avLst/>
                <a:gdLst>
                  <a:gd name="T0" fmla="*/ 35 w 91"/>
                  <a:gd name="T1" fmla="*/ 17 h 91"/>
                  <a:gd name="T2" fmla="*/ 17 w 91"/>
                  <a:gd name="T3" fmla="*/ 0 h 91"/>
                  <a:gd name="T4" fmla="*/ 4 w 91"/>
                  <a:gd name="T5" fmla="*/ 8 h 91"/>
                  <a:gd name="T6" fmla="*/ 22 w 91"/>
                  <a:gd name="T7" fmla="*/ 26 h 91"/>
                  <a:gd name="T8" fmla="*/ 44 w 91"/>
                  <a:gd name="T9" fmla="*/ 26 h 91"/>
                  <a:gd name="T10" fmla="*/ 48 w 91"/>
                  <a:gd name="T11" fmla="*/ 26 h 91"/>
                  <a:gd name="T12" fmla="*/ 39 w 91"/>
                  <a:gd name="T13" fmla="*/ 21 h 91"/>
                  <a:gd name="T14" fmla="*/ 31 w 91"/>
                  <a:gd name="T15" fmla="*/ 87 h 91"/>
                  <a:gd name="T16" fmla="*/ 57 w 91"/>
                  <a:gd name="T17" fmla="*/ 87 h 91"/>
                  <a:gd name="T18" fmla="*/ 78 w 91"/>
                  <a:gd name="T19" fmla="*/ 87 h 91"/>
                  <a:gd name="T20" fmla="*/ 91 w 91"/>
                  <a:gd name="T21" fmla="*/ 91 h 91"/>
                  <a:gd name="T22" fmla="*/ 91 w 91"/>
                  <a:gd name="T23" fmla="*/ 30 h 91"/>
                  <a:gd name="T24" fmla="*/ 91 w 91"/>
                  <a:gd name="T25" fmla="*/ 26 h 91"/>
                  <a:gd name="T26" fmla="*/ 91 w 91"/>
                  <a:gd name="T27" fmla="*/ 21 h 91"/>
                  <a:gd name="T28" fmla="*/ 78 w 91"/>
                  <a:gd name="T29" fmla="*/ 21 h 91"/>
                  <a:gd name="T30" fmla="*/ 65 w 91"/>
                  <a:gd name="T31" fmla="*/ 74 h 91"/>
                  <a:gd name="T32" fmla="*/ 65 w 91"/>
                  <a:gd name="T33" fmla="*/ 8 h 91"/>
                  <a:gd name="T34" fmla="*/ 70 w 91"/>
                  <a:gd name="T35" fmla="*/ 4 h 91"/>
                  <a:gd name="T36" fmla="*/ 70 w 91"/>
                  <a:gd name="T37" fmla="*/ 4 h 91"/>
                  <a:gd name="T38" fmla="*/ 52 w 91"/>
                  <a:gd name="T39" fmla="*/ 0 h 91"/>
                  <a:gd name="T40" fmla="*/ 44 w 91"/>
                  <a:gd name="T41" fmla="*/ 74 h 91"/>
                  <a:gd name="T42" fmla="*/ 44 w 91"/>
                  <a:gd name="T43" fmla="*/ 30 h 91"/>
                  <a:gd name="T44" fmla="*/ 44 w 91"/>
                  <a:gd name="T45" fmla="*/ 26 h 91"/>
                  <a:gd name="T46" fmla="*/ 17 w 91"/>
                  <a:gd name="T47" fmla="*/ 48 h 91"/>
                  <a:gd name="T48" fmla="*/ 17 w 91"/>
                  <a:gd name="T49" fmla="*/ 48 h 91"/>
                  <a:gd name="T50" fmla="*/ 26 w 91"/>
                  <a:gd name="T51" fmla="*/ 35 h 91"/>
                  <a:gd name="T52" fmla="*/ 0 w 91"/>
                  <a:gd name="T53" fmla="*/ 35 h 91"/>
                  <a:gd name="T54" fmla="*/ 17 w 91"/>
                  <a:gd name="T55" fmla="*/ 48 h 91"/>
                  <a:gd name="T56" fmla="*/ 17 w 91"/>
                  <a:gd name="T57" fmla="*/ 48 h 91"/>
                  <a:gd name="T58" fmla="*/ 22 w 91"/>
                  <a:gd name="T59" fmla="*/ 74 h 91"/>
                  <a:gd name="T60" fmla="*/ 26 w 91"/>
                  <a:gd name="T61" fmla="*/ 56 h 91"/>
                  <a:gd name="T62" fmla="*/ 17 w 91"/>
                  <a:gd name="T63" fmla="*/ 48 h 91"/>
                  <a:gd name="T64" fmla="*/ 0 w 91"/>
                  <a:gd name="T65" fmla="*/ 82 h 91"/>
                  <a:gd name="T66" fmla="*/ 0 w 91"/>
                  <a:gd name="T67" fmla="*/ 87 h 91"/>
                  <a:gd name="T68" fmla="*/ 13 w 91"/>
                  <a:gd name="T69" fmla="*/ 91 h 91"/>
                  <a:gd name="T70" fmla="*/ 13 w 91"/>
                  <a:gd name="T71" fmla="*/ 91 h 91"/>
                  <a:gd name="T72" fmla="*/ 22 w 91"/>
                  <a:gd name="T73" fmla="*/ 74 h 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91">
                    <a:moveTo>
                      <a:pt x="22" y="26"/>
                    </a:moveTo>
                    <a:lnTo>
                      <a:pt x="35" y="17"/>
                    </a:lnTo>
                    <a:lnTo>
                      <a:pt x="17" y="0"/>
                    </a:lnTo>
                    <a:lnTo>
                      <a:pt x="4" y="8"/>
                    </a:lnTo>
                    <a:lnTo>
                      <a:pt x="22" y="26"/>
                    </a:lnTo>
                    <a:close/>
                    <a:moveTo>
                      <a:pt x="44" y="26"/>
                    </a:moveTo>
                    <a:lnTo>
                      <a:pt x="44" y="26"/>
                    </a:lnTo>
                    <a:lnTo>
                      <a:pt x="48" y="26"/>
                    </a:lnTo>
                    <a:lnTo>
                      <a:pt x="39" y="21"/>
                    </a:lnTo>
                    <a:lnTo>
                      <a:pt x="31" y="21"/>
                    </a:lnTo>
                    <a:lnTo>
                      <a:pt x="31" y="87"/>
                    </a:lnTo>
                    <a:lnTo>
                      <a:pt x="57" y="87"/>
                    </a:lnTo>
                    <a:lnTo>
                      <a:pt x="78" y="87"/>
                    </a:lnTo>
                    <a:lnTo>
                      <a:pt x="78" y="91"/>
                    </a:lnTo>
                    <a:lnTo>
                      <a:pt x="91" y="91"/>
                    </a:lnTo>
                    <a:lnTo>
                      <a:pt x="91" y="30"/>
                    </a:lnTo>
                    <a:lnTo>
                      <a:pt x="91" y="26"/>
                    </a:lnTo>
                    <a:lnTo>
                      <a:pt x="91" y="21"/>
                    </a:lnTo>
                    <a:lnTo>
                      <a:pt x="87" y="21"/>
                    </a:lnTo>
                    <a:lnTo>
                      <a:pt x="78" y="21"/>
                    </a:lnTo>
                    <a:lnTo>
                      <a:pt x="78" y="74"/>
                    </a:lnTo>
                    <a:lnTo>
                      <a:pt x="65" y="74"/>
                    </a:lnTo>
                    <a:lnTo>
                      <a:pt x="65" y="8"/>
                    </a:lnTo>
                    <a:lnTo>
                      <a:pt x="70" y="4"/>
                    </a:lnTo>
                    <a:lnTo>
                      <a:pt x="61" y="0"/>
                    </a:lnTo>
                    <a:lnTo>
                      <a:pt x="52" y="0"/>
                    </a:lnTo>
                    <a:lnTo>
                      <a:pt x="52" y="74"/>
                    </a:lnTo>
                    <a:lnTo>
                      <a:pt x="44" y="74"/>
                    </a:lnTo>
                    <a:lnTo>
                      <a:pt x="44" y="30"/>
                    </a:lnTo>
                    <a:lnTo>
                      <a:pt x="44" y="26"/>
                    </a:lnTo>
                    <a:close/>
                    <a:moveTo>
                      <a:pt x="17" y="48"/>
                    </a:moveTo>
                    <a:lnTo>
                      <a:pt x="17" y="48"/>
                    </a:lnTo>
                    <a:lnTo>
                      <a:pt x="26" y="35"/>
                    </a:lnTo>
                    <a:lnTo>
                      <a:pt x="9" y="26"/>
                    </a:lnTo>
                    <a:lnTo>
                      <a:pt x="0" y="35"/>
                    </a:lnTo>
                    <a:lnTo>
                      <a:pt x="17" y="48"/>
                    </a:lnTo>
                    <a:close/>
                    <a:moveTo>
                      <a:pt x="22" y="74"/>
                    </a:moveTo>
                    <a:lnTo>
                      <a:pt x="22" y="74"/>
                    </a:lnTo>
                    <a:lnTo>
                      <a:pt x="26" y="56"/>
                    </a:lnTo>
                    <a:lnTo>
                      <a:pt x="17" y="48"/>
                    </a:lnTo>
                    <a:lnTo>
                      <a:pt x="0" y="82"/>
                    </a:lnTo>
                    <a:lnTo>
                      <a:pt x="0" y="87"/>
                    </a:lnTo>
                    <a:lnTo>
                      <a:pt x="13" y="91"/>
                    </a:lnTo>
                    <a:lnTo>
                      <a:pt x="22"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7" name="Freeform 73"/>
              <p:cNvSpPr>
                <a:spLocks noEditPoints="1"/>
              </p:cNvSpPr>
              <p:nvPr/>
            </p:nvSpPr>
            <p:spPr bwMode="auto">
              <a:xfrm>
                <a:off x="4792" y="2157"/>
                <a:ext cx="95" cy="95"/>
              </a:xfrm>
              <a:custGeom>
                <a:avLst/>
                <a:gdLst>
                  <a:gd name="T0" fmla="*/ 39 w 95"/>
                  <a:gd name="T1" fmla="*/ 39 h 95"/>
                  <a:gd name="T2" fmla="*/ 39 w 95"/>
                  <a:gd name="T3" fmla="*/ 39 h 95"/>
                  <a:gd name="T4" fmla="*/ 17 w 95"/>
                  <a:gd name="T5" fmla="*/ 21 h 95"/>
                  <a:gd name="T6" fmla="*/ 17 w 95"/>
                  <a:gd name="T7" fmla="*/ 21 h 95"/>
                  <a:gd name="T8" fmla="*/ 8 w 95"/>
                  <a:gd name="T9" fmla="*/ 35 h 95"/>
                  <a:gd name="T10" fmla="*/ 8 w 95"/>
                  <a:gd name="T11" fmla="*/ 35 h 95"/>
                  <a:gd name="T12" fmla="*/ 26 w 95"/>
                  <a:gd name="T13" fmla="*/ 48 h 95"/>
                  <a:gd name="T14" fmla="*/ 0 w 95"/>
                  <a:gd name="T15" fmla="*/ 48 h 95"/>
                  <a:gd name="T16" fmla="*/ 0 w 95"/>
                  <a:gd name="T17" fmla="*/ 61 h 95"/>
                  <a:gd name="T18" fmla="*/ 47 w 95"/>
                  <a:gd name="T19" fmla="*/ 61 h 95"/>
                  <a:gd name="T20" fmla="*/ 47 w 95"/>
                  <a:gd name="T21" fmla="*/ 61 h 95"/>
                  <a:gd name="T22" fmla="*/ 39 w 95"/>
                  <a:gd name="T23" fmla="*/ 69 h 95"/>
                  <a:gd name="T24" fmla="*/ 30 w 95"/>
                  <a:gd name="T25" fmla="*/ 74 h 95"/>
                  <a:gd name="T26" fmla="*/ 4 w 95"/>
                  <a:gd name="T27" fmla="*/ 82 h 95"/>
                  <a:gd name="T28" fmla="*/ 4 w 95"/>
                  <a:gd name="T29" fmla="*/ 82 h 95"/>
                  <a:gd name="T30" fmla="*/ 13 w 95"/>
                  <a:gd name="T31" fmla="*/ 95 h 95"/>
                  <a:gd name="T32" fmla="*/ 13 w 95"/>
                  <a:gd name="T33" fmla="*/ 95 h 95"/>
                  <a:gd name="T34" fmla="*/ 30 w 95"/>
                  <a:gd name="T35" fmla="*/ 87 h 95"/>
                  <a:gd name="T36" fmla="*/ 43 w 95"/>
                  <a:gd name="T37" fmla="*/ 82 h 95"/>
                  <a:gd name="T38" fmla="*/ 56 w 95"/>
                  <a:gd name="T39" fmla="*/ 69 h 95"/>
                  <a:gd name="T40" fmla="*/ 60 w 95"/>
                  <a:gd name="T41" fmla="*/ 61 h 95"/>
                  <a:gd name="T42" fmla="*/ 95 w 95"/>
                  <a:gd name="T43" fmla="*/ 61 h 95"/>
                  <a:gd name="T44" fmla="*/ 95 w 95"/>
                  <a:gd name="T45" fmla="*/ 48 h 95"/>
                  <a:gd name="T46" fmla="*/ 65 w 95"/>
                  <a:gd name="T47" fmla="*/ 48 h 95"/>
                  <a:gd name="T48" fmla="*/ 65 w 95"/>
                  <a:gd name="T49" fmla="*/ 48 h 95"/>
                  <a:gd name="T50" fmla="*/ 65 w 95"/>
                  <a:gd name="T51" fmla="*/ 26 h 95"/>
                  <a:gd name="T52" fmla="*/ 65 w 95"/>
                  <a:gd name="T53" fmla="*/ 26 h 95"/>
                  <a:gd name="T54" fmla="*/ 65 w 95"/>
                  <a:gd name="T55" fmla="*/ 13 h 95"/>
                  <a:gd name="T56" fmla="*/ 65 w 95"/>
                  <a:gd name="T57" fmla="*/ 13 h 95"/>
                  <a:gd name="T58" fmla="*/ 65 w 95"/>
                  <a:gd name="T59" fmla="*/ 4 h 95"/>
                  <a:gd name="T60" fmla="*/ 65 w 95"/>
                  <a:gd name="T61" fmla="*/ 4 h 95"/>
                  <a:gd name="T62" fmla="*/ 69 w 95"/>
                  <a:gd name="T63" fmla="*/ 0 h 95"/>
                  <a:gd name="T64" fmla="*/ 69 w 95"/>
                  <a:gd name="T65" fmla="*/ 0 h 95"/>
                  <a:gd name="T66" fmla="*/ 56 w 95"/>
                  <a:gd name="T67" fmla="*/ 0 h 95"/>
                  <a:gd name="T68" fmla="*/ 52 w 95"/>
                  <a:gd name="T69" fmla="*/ 0 h 95"/>
                  <a:gd name="T70" fmla="*/ 52 w 95"/>
                  <a:gd name="T71" fmla="*/ 26 h 95"/>
                  <a:gd name="T72" fmla="*/ 52 w 95"/>
                  <a:gd name="T73" fmla="*/ 26 h 95"/>
                  <a:gd name="T74" fmla="*/ 52 w 95"/>
                  <a:gd name="T75" fmla="*/ 48 h 95"/>
                  <a:gd name="T76" fmla="*/ 30 w 95"/>
                  <a:gd name="T77" fmla="*/ 48 h 95"/>
                  <a:gd name="T78" fmla="*/ 30 w 95"/>
                  <a:gd name="T79" fmla="*/ 48 h 95"/>
                  <a:gd name="T80" fmla="*/ 39 w 95"/>
                  <a:gd name="T81" fmla="*/ 39 h 95"/>
                  <a:gd name="T82" fmla="*/ 39 w 95"/>
                  <a:gd name="T83" fmla="*/ 39 h 95"/>
                  <a:gd name="T84" fmla="*/ 39 w 95"/>
                  <a:gd name="T85" fmla="*/ 39 h 95"/>
                  <a:gd name="T86" fmla="*/ 39 w 95"/>
                  <a:gd name="T87" fmla="*/ 30 h 95"/>
                  <a:gd name="T88" fmla="*/ 39 w 95"/>
                  <a:gd name="T89" fmla="*/ 30 h 95"/>
                  <a:gd name="T90" fmla="*/ 47 w 95"/>
                  <a:gd name="T91" fmla="*/ 17 h 95"/>
                  <a:gd name="T92" fmla="*/ 47 w 95"/>
                  <a:gd name="T93" fmla="*/ 17 h 95"/>
                  <a:gd name="T94" fmla="*/ 26 w 95"/>
                  <a:gd name="T95" fmla="*/ 4 h 95"/>
                  <a:gd name="T96" fmla="*/ 17 w 95"/>
                  <a:gd name="T97" fmla="*/ 13 h 95"/>
                  <a:gd name="T98" fmla="*/ 17 w 95"/>
                  <a:gd name="T99" fmla="*/ 13 h 95"/>
                  <a:gd name="T100" fmla="*/ 39 w 95"/>
                  <a:gd name="T101" fmla="*/ 30 h 95"/>
                  <a:gd name="T102" fmla="*/ 39 w 95"/>
                  <a:gd name="T103" fmla="*/ 30 h 95"/>
                  <a:gd name="T104" fmla="*/ 39 w 95"/>
                  <a:gd name="T105" fmla="*/ 30 h 95"/>
                  <a:gd name="T106" fmla="*/ 82 w 95"/>
                  <a:gd name="T107" fmla="*/ 91 h 95"/>
                  <a:gd name="T108" fmla="*/ 82 w 95"/>
                  <a:gd name="T109" fmla="*/ 91 h 95"/>
                  <a:gd name="T110" fmla="*/ 91 w 95"/>
                  <a:gd name="T111" fmla="*/ 82 h 95"/>
                  <a:gd name="T112" fmla="*/ 91 w 95"/>
                  <a:gd name="T113" fmla="*/ 82 h 95"/>
                  <a:gd name="T114" fmla="*/ 65 w 95"/>
                  <a:gd name="T115" fmla="*/ 65 h 95"/>
                  <a:gd name="T116" fmla="*/ 56 w 95"/>
                  <a:gd name="T117" fmla="*/ 74 h 95"/>
                  <a:gd name="T118" fmla="*/ 56 w 95"/>
                  <a:gd name="T119" fmla="*/ 74 h 95"/>
                  <a:gd name="T120" fmla="*/ 82 w 95"/>
                  <a:gd name="T121" fmla="*/ 91 h 95"/>
                  <a:gd name="T122" fmla="*/ 82 w 95"/>
                  <a:gd name="T123" fmla="*/ 91 h 95"/>
                  <a:gd name="T124" fmla="*/ 82 w 95"/>
                  <a:gd name="T125" fmla="*/ 91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5" h="95">
                    <a:moveTo>
                      <a:pt x="39" y="39"/>
                    </a:moveTo>
                    <a:lnTo>
                      <a:pt x="39" y="39"/>
                    </a:lnTo>
                    <a:lnTo>
                      <a:pt x="17" y="21"/>
                    </a:lnTo>
                    <a:lnTo>
                      <a:pt x="8" y="35"/>
                    </a:lnTo>
                    <a:lnTo>
                      <a:pt x="26" y="48"/>
                    </a:lnTo>
                    <a:lnTo>
                      <a:pt x="0" y="48"/>
                    </a:lnTo>
                    <a:lnTo>
                      <a:pt x="0" y="61"/>
                    </a:lnTo>
                    <a:lnTo>
                      <a:pt x="47" y="61"/>
                    </a:lnTo>
                    <a:lnTo>
                      <a:pt x="39" y="69"/>
                    </a:lnTo>
                    <a:lnTo>
                      <a:pt x="30" y="74"/>
                    </a:lnTo>
                    <a:lnTo>
                      <a:pt x="4" y="82"/>
                    </a:lnTo>
                    <a:lnTo>
                      <a:pt x="13" y="95"/>
                    </a:lnTo>
                    <a:lnTo>
                      <a:pt x="30" y="87"/>
                    </a:lnTo>
                    <a:lnTo>
                      <a:pt x="43" y="82"/>
                    </a:lnTo>
                    <a:lnTo>
                      <a:pt x="56" y="69"/>
                    </a:lnTo>
                    <a:lnTo>
                      <a:pt x="60" y="61"/>
                    </a:lnTo>
                    <a:lnTo>
                      <a:pt x="95" y="61"/>
                    </a:lnTo>
                    <a:lnTo>
                      <a:pt x="95" y="48"/>
                    </a:lnTo>
                    <a:lnTo>
                      <a:pt x="65" y="48"/>
                    </a:lnTo>
                    <a:lnTo>
                      <a:pt x="65" y="26"/>
                    </a:lnTo>
                    <a:lnTo>
                      <a:pt x="65" y="13"/>
                    </a:lnTo>
                    <a:lnTo>
                      <a:pt x="65" y="4"/>
                    </a:lnTo>
                    <a:lnTo>
                      <a:pt x="69" y="0"/>
                    </a:lnTo>
                    <a:lnTo>
                      <a:pt x="56" y="0"/>
                    </a:lnTo>
                    <a:lnTo>
                      <a:pt x="52" y="0"/>
                    </a:lnTo>
                    <a:lnTo>
                      <a:pt x="52" y="26"/>
                    </a:lnTo>
                    <a:lnTo>
                      <a:pt x="52" y="48"/>
                    </a:lnTo>
                    <a:lnTo>
                      <a:pt x="30" y="48"/>
                    </a:lnTo>
                    <a:lnTo>
                      <a:pt x="39" y="39"/>
                    </a:lnTo>
                    <a:close/>
                    <a:moveTo>
                      <a:pt x="39" y="30"/>
                    </a:moveTo>
                    <a:lnTo>
                      <a:pt x="39" y="30"/>
                    </a:lnTo>
                    <a:lnTo>
                      <a:pt x="47" y="17"/>
                    </a:lnTo>
                    <a:lnTo>
                      <a:pt x="26" y="4"/>
                    </a:lnTo>
                    <a:lnTo>
                      <a:pt x="17" y="13"/>
                    </a:lnTo>
                    <a:lnTo>
                      <a:pt x="39" y="30"/>
                    </a:lnTo>
                    <a:close/>
                    <a:moveTo>
                      <a:pt x="82" y="91"/>
                    </a:moveTo>
                    <a:lnTo>
                      <a:pt x="82" y="91"/>
                    </a:lnTo>
                    <a:lnTo>
                      <a:pt x="91" y="82"/>
                    </a:lnTo>
                    <a:lnTo>
                      <a:pt x="65" y="65"/>
                    </a:lnTo>
                    <a:lnTo>
                      <a:pt x="56" y="74"/>
                    </a:lnTo>
                    <a:lnTo>
                      <a:pt x="82" y="9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8" name="Freeform 74"/>
              <p:cNvSpPr/>
              <p:nvPr/>
            </p:nvSpPr>
            <p:spPr bwMode="auto">
              <a:xfrm>
                <a:off x="4900" y="2157"/>
                <a:ext cx="92" cy="91"/>
              </a:xfrm>
              <a:custGeom>
                <a:avLst/>
                <a:gdLst>
                  <a:gd name="T0" fmla="*/ 53 w 92"/>
                  <a:gd name="T1" fmla="*/ 13 h 91"/>
                  <a:gd name="T2" fmla="*/ 53 w 92"/>
                  <a:gd name="T3" fmla="*/ 13 h 91"/>
                  <a:gd name="T4" fmla="*/ 53 w 92"/>
                  <a:gd name="T5" fmla="*/ 8 h 91"/>
                  <a:gd name="T6" fmla="*/ 53 w 92"/>
                  <a:gd name="T7" fmla="*/ 8 h 91"/>
                  <a:gd name="T8" fmla="*/ 48 w 92"/>
                  <a:gd name="T9" fmla="*/ 0 h 91"/>
                  <a:gd name="T10" fmla="*/ 48 w 92"/>
                  <a:gd name="T11" fmla="*/ 0 h 91"/>
                  <a:gd name="T12" fmla="*/ 44 w 92"/>
                  <a:gd name="T13" fmla="*/ 0 h 91"/>
                  <a:gd name="T14" fmla="*/ 44 w 92"/>
                  <a:gd name="T15" fmla="*/ 0 h 91"/>
                  <a:gd name="T16" fmla="*/ 35 w 92"/>
                  <a:gd name="T17" fmla="*/ 0 h 91"/>
                  <a:gd name="T18" fmla="*/ 35 w 92"/>
                  <a:gd name="T19" fmla="*/ 0 h 91"/>
                  <a:gd name="T20" fmla="*/ 40 w 92"/>
                  <a:gd name="T21" fmla="*/ 13 h 91"/>
                  <a:gd name="T22" fmla="*/ 0 w 92"/>
                  <a:gd name="T23" fmla="*/ 13 h 91"/>
                  <a:gd name="T24" fmla="*/ 0 w 92"/>
                  <a:gd name="T25" fmla="*/ 26 h 91"/>
                  <a:gd name="T26" fmla="*/ 40 w 92"/>
                  <a:gd name="T27" fmla="*/ 26 h 91"/>
                  <a:gd name="T28" fmla="*/ 40 w 92"/>
                  <a:gd name="T29" fmla="*/ 39 h 91"/>
                  <a:gd name="T30" fmla="*/ 9 w 92"/>
                  <a:gd name="T31" fmla="*/ 39 h 91"/>
                  <a:gd name="T32" fmla="*/ 9 w 92"/>
                  <a:gd name="T33" fmla="*/ 82 h 91"/>
                  <a:gd name="T34" fmla="*/ 22 w 92"/>
                  <a:gd name="T35" fmla="*/ 82 h 91"/>
                  <a:gd name="T36" fmla="*/ 22 w 92"/>
                  <a:gd name="T37" fmla="*/ 48 h 91"/>
                  <a:gd name="T38" fmla="*/ 40 w 92"/>
                  <a:gd name="T39" fmla="*/ 48 h 91"/>
                  <a:gd name="T40" fmla="*/ 40 w 92"/>
                  <a:gd name="T41" fmla="*/ 91 h 91"/>
                  <a:gd name="T42" fmla="*/ 53 w 92"/>
                  <a:gd name="T43" fmla="*/ 91 h 91"/>
                  <a:gd name="T44" fmla="*/ 53 w 92"/>
                  <a:gd name="T45" fmla="*/ 48 h 91"/>
                  <a:gd name="T46" fmla="*/ 66 w 92"/>
                  <a:gd name="T47" fmla="*/ 48 h 91"/>
                  <a:gd name="T48" fmla="*/ 66 w 92"/>
                  <a:gd name="T49" fmla="*/ 69 h 91"/>
                  <a:gd name="T50" fmla="*/ 66 w 92"/>
                  <a:gd name="T51" fmla="*/ 69 h 91"/>
                  <a:gd name="T52" fmla="*/ 61 w 92"/>
                  <a:gd name="T53" fmla="*/ 74 h 91"/>
                  <a:gd name="T54" fmla="*/ 53 w 92"/>
                  <a:gd name="T55" fmla="*/ 74 h 91"/>
                  <a:gd name="T56" fmla="*/ 53 w 92"/>
                  <a:gd name="T57" fmla="*/ 74 h 91"/>
                  <a:gd name="T58" fmla="*/ 57 w 92"/>
                  <a:gd name="T59" fmla="*/ 87 h 91"/>
                  <a:gd name="T60" fmla="*/ 57 w 92"/>
                  <a:gd name="T61" fmla="*/ 87 h 91"/>
                  <a:gd name="T62" fmla="*/ 74 w 92"/>
                  <a:gd name="T63" fmla="*/ 82 h 91"/>
                  <a:gd name="T64" fmla="*/ 79 w 92"/>
                  <a:gd name="T65" fmla="*/ 78 h 91"/>
                  <a:gd name="T66" fmla="*/ 79 w 92"/>
                  <a:gd name="T67" fmla="*/ 74 h 91"/>
                  <a:gd name="T68" fmla="*/ 79 w 92"/>
                  <a:gd name="T69" fmla="*/ 39 h 91"/>
                  <a:gd name="T70" fmla="*/ 53 w 92"/>
                  <a:gd name="T71" fmla="*/ 39 h 91"/>
                  <a:gd name="T72" fmla="*/ 53 w 92"/>
                  <a:gd name="T73" fmla="*/ 26 h 91"/>
                  <a:gd name="T74" fmla="*/ 92 w 92"/>
                  <a:gd name="T75" fmla="*/ 26 h 91"/>
                  <a:gd name="T76" fmla="*/ 92 w 92"/>
                  <a:gd name="T77" fmla="*/ 13 h 91"/>
                  <a:gd name="T78" fmla="*/ 44 w 92"/>
                  <a:gd name="T79" fmla="*/ 13 h 91"/>
                  <a:gd name="T80" fmla="*/ 44 w 92"/>
                  <a:gd name="T81" fmla="*/ 13 h 91"/>
                  <a:gd name="T82" fmla="*/ 53 w 92"/>
                  <a:gd name="T83" fmla="*/ 13 h 91"/>
                  <a:gd name="T84" fmla="*/ 53 w 92"/>
                  <a:gd name="T85" fmla="*/ 13 h 91"/>
                  <a:gd name="T86" fmla="*/ 53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3" y="13"/>
                    </a:moveTo>
                    <a:lnTo>
                      <a:pt x="53" y="13"/>
                    </a:lnTo>
                    <a:lnTo>
                      <a:pt x="53" y="8"/>
                    </a:lnTo>
                    <a:lnTo>
                      <a:pt x="48" y="0"/>
                    </a:lnTo>
                    <a:lnTo>
                      <a:pt x="44" y="0"/>
                    </a:lnTo>
                    <a:lnTo>
                      <a:pt x="35" y="0"/>
                    </a:lnTo>
                    <a:lnTo>
                      <a:pt x="40" y="13"/>
                    </a:lnTo>
                    <a:lnTo>
                      <a:pt x="0" y="13"/>
                    </a:lnTo>
                    <a:lnTo>
                      <a:pt x="0" y="26"/>
                    </a:lnTo>
                    <a:lnTo>
                      <a:pt x="40" y="26"/>
                    </a:lnTo>
                    <a:lnTo>
                      <a:pt x="40" y="39"/>
                    </a:lnTo>
                    <a:lnTo>
                      <a:pt x="9" y="39"/>
                    </a:lnTo>
                    <a:lnTo>
                      <a:pt x="9" y="82"/>
                    </a:lnTo>
                    <a:lnTo>
                      <a:pt x="22" y="82"/>
                    </a:lnTo>
                    <a:lnTo>
                      <a:pt x="22" y="48"/>
                    </a:lnTo>
                    <a:lnTo>
                      <a:pt x="40" y="48"/>
                    </a:lnTo>
                    <a:lnTo>
                      <a:pt x="40" y="91"/>
                    </a:lnTo>
                    <a:lnTo>
                      <a:pt x="53" y="91"/>
                    </a:lnTo>
                    <a:lnTo>
                      <a:pt x="53" y="48"/>
                    </a:lnTo>
                    <a:lnTo>
                      <a:pt x="66" y="48"/>
                    </a:lnTo>
                    <a:lnTo>
                      <a:pt x="66" y="69"/>
                    </a:lnTo>
                    <a:lnTo>
                      <a:pt x="61" y="74"/>
                    </a:lnTo>
                    <a:lnTo>
                      <a:pt x="53" y="74"/>
                    </a:lnTo>
                    <a:lnTo>
                      <a:pt x="57" y="87"/>
                    </a:lnTo>
                    <a:lnTo>
                      <a:pt x="74" y="82"/>
                    </a:lnTo>
                    <a:lnTo>
                      <a:pt x="79" y="78"/>
                    </a:lnTo>
                    <a:lnTo>
                      <a:pt x="79" y="74"/>
                    </a:lnTo>
                    <a:lnTo>
                      <a:pt x="79" y="39"/>
                    </a:lnTo>
                    <a:lnTo>
                      <a:pt x="53" y="39"/>
                    </a:lnTo>
                    <a:lnTo>
                      <a:pt x="53" y="26"/>
                    </a:lnTo>
                    <a:lnTo>
                      <a:pt x="92" y="26"/>
                    </a:lnTo>
                    <a:lnTo>
                      <a:pt x="92" y="13"/>
                    </a:lnTo>
                    <a:lnTo>
                      <a:pt x="44" y="13"/>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39" name="Freeform 75"/>
              <p:cNvSpPr>
                <a:spLocks noEditPoints="1"/>
              </p:cNvSpPr>
              <p:nvPr/>
            </p:nvSpPr>
            <p:spPr bwMode="auto">
              <a:xfrm>
                <a:off x="4348" y="1996"/>
                <a:ext cx="91" cy="95"/>
              </a:xfrm>
              <a:custGeom>
                <a:avLst/>
                <a:gdLst>
                  <a:gd name="T0" fmla="*/ 13 w 91"/>
                  <a:gd name="T1" fmla="*/ 48 h 95"/>
                  <a:gd name="T2" fmla="*/ 0 w 91"/>
                  <a:gd name="T3" fmla="*/ 65 h 95"/>
                  <a:gd name="T4" fmla="*/ 8 w 91"/>
                  <a:gd name="T5" fmla="*/ 61 h 95"/>
                  <a:gd name="T6" fmla="*/ 13 w 91"/>
                  <a:gd name="T7" fmla="*/ 78 h 95"/>
                  <a:gd name="T8" fmla="*/ 0 w 91"/>
                  <a:gd name="T9" fmla="*/ 82 h 95"/>
                  <a:gd name="T10" fmla="*/ 21 w 91"/>
                  <a:gd name="T11" fmla="*/ 91 h 95"/>
                  <a:gd name="T12" fmla="*/ 21 w 91"/>
                  <a:gd name="T13" fmla="*/ 52 h 95"/>
                  <a:gd name="T14" fmla="*/ 34 w 91"/>
                  <a:gd name="T15" fmla="*/ 48 h 95"/>
                  <a:gd name="T16" fmla="*/ 34 w 91"/>
                  <a:gd name="T17" fmla="*/ 39 h 95"/>
                  <a:gd name="T18" fmla="*/ 34 w 91"/>
                  <a:gd name="T19" fmla="*/ 30 h 95"/>
                  <a:gd name="T20" fmla="*/ 21 w 91"/>
                  <a:gd name="T21" fmla="*/ 8 h 95"/>
                  <a:gd name="T22" fmla="*/ 26 w 91"/>
                  <a:gd name="T23" fmla="*/ 4 h 95"/>
                  <a:gd name="T24" fmla="*/ 21 w 91"/>
                  <a:gd name="T25" fmla="*/ 0 h 95"/>
                  <a:gd name="T26" fmla="*/ 0 w 91"/>
                  <a:gd name="T27" fmla="*/ 17 h 95"/>
                  <a:gd name="T28" fmla="*/ 13 w 91"/>
                  <a:gd name="T29" fmla="*/ 30 h 95"/>
                  <a:gd name="T30" fmla="*/ 26 w 91"/>
                  <a:gd name="T31" fmla="*/ 61 h 95"/>
                  <a:gd name="T32" fmla="*/ 34 w 91"/>
                  <a:gd name="T33" fmla="*/ 65 h 95"/>
                  <a:gd name="T34" fmla="*/ 69 w 91"/>
                  <a:gd name="T35" fmla="*/ 87 h 95"/>
                  <a:gd name="T36" fmla="*/ 74 w 91"/>
                  <a:gd name="T37" fmla="*/ 95 h 95"/>
                  <a:gd name="T38" fmla="*/ 87 w 91"/>
                  <a:gd name="T39" fmla="*/ 91 h 95"/>
                  <a:gd name="T40" fmla="*/ 91 w 91"/>
                  <a:gd name="T41" fmla="*/ 61 h 95"/>
                  <a:gd name="T42" fmla="*/ 56 w 91"/>
                  <a:gd name="T43" fmla="*/ 48 h 95"/>
                  <a:gd name="T44" fmla="*/ 87 w 91"/>
                  <a:gd name="T45" fmla="*/ 39 h 95"/>
                  <a:gd name="T46" fmla="*/ 39 w 91"/>
                  <a:gd name="T47" fmla="*/ 39 h 95"/>
                  <a:gd name="T48" fmla="*/ 26 w 91"/>
                  <a:gd name="T49" fmla="*/ 61 h 95"/>
                  <a:gd name="T50" fmla="*/ 47 w 91"/>
                  <a:gd name="T51" fmla="*/ 17 h 95"/>
                  <a:gd name="T52" fmla="*/ 74 w 91"/>
                  <a:gd name="T53" fmla="*/ 17 h 95"/>
                  <a:gd name="T54" fmla="*/ 74 w 91"/>
                  <a:gd name="T55" fmla="*/ 26 h 95"/>
                  <a:gd name="T56" fmla="*/ 47 w 91"/>
                  <a:gd name="T57" fmla="*/ 26 h 95"/>
                  <a:gd name="T58" fmla="*/ 47 w 91"/>
                  <a:gd name="T59" fmla="*/ 65 h 95"/>
                  <a:gd name="T60" fmla="*/ 47 w 91"/>
                  <a:gd name="T61" fmla="*/ 61 h 95"/>
                  <a:gd name="T62" fmla="*/ 43 w 91"/>
                  <a:gd name="T63" fmla="*/ 61 h 95"/>
                  <a:gd name="T64" fmla="*/ 56 w 91"/>
                  <a:gd name="T65" fmla="*/ 56 h 95"/>
                  <a:gd name="T66" fmla="*/ 47 w 91"/>
                  <a:gd name="T67" fmla="*/ 65 h 95"/>
                  <a:gd name="T68" fmla="*/ 47 w 91"/>
                  <a:gd name="T69" fmla="*/ 65 h 95"/>
                  <a:gd name="T70" fmla="*/ 69 w 91"/>
                  <a:gd name="T71" fmla="*/ 56 h 95"/>
                  <a:gd name="T72" fmla="*/ 78 w 91"/>
                  <a:gd name="T73" fmla="*/ 65 h 95"/>
                  <a:gd name="T74" fmla="*/ 65 w 91"/>
                  <a:gd name="T75" fmla="*/ 61 h 95"/>
                  <a:gd name="T76" fmla="*/ 60 w 91"/>
                  <a:gd name="T77" fmla="*/ 69 h 95"/>
                  <a:gd name="T78" fmla="*/ 65 w 91"/>
                  <a:gd name="T79" fmla="*/ 74 h 95"/>
                  <a:gd name="T80" fmla="*/ 78 w 91"/>
                  <a:gd name="T81" fmla="*/ 69 h 95"/>
                  <a:gd name="T82" fmla="*/ 74 w 91"/>
                  <a:gd name="T83" fmla="*/ 82 h 95"/>
                  <a:gd name="T84" fmla="*/ 56 w 91"/>
                  <a:gd name="T85" fmla="*/ 78 h 95"/>
                  <a:gd name="T86" fmla="*/ 60 w 91"/>
                  <a:gd name="T87" fmla="*/ 69 h 95"/>
                  <a:gd name="T88" fmla="*/ 47 w 91"/>
                  <a:gd name="T89" fmla="*/ 74 h 95"/>
                  <a:gd name="T90" fmla="*/ 52 w 91"/>
                  <a:gd name="T91" fmla="*/ 78 h 95"/>
                  <a:gd name="T92" fmla="*/ 47 w 91"/>
                  <a:gd name="T93" fmla="*/ 74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1" h="95">
                    <a:moveTo>
                      <a:pt x="13" y="30"/>
                    </a:moveTo>
                    <a:lnTo>
                      <a:pt x="13" y="48"/>
                    </a:lnTo>
                    <a:lnTo>
                      <a:pt x="0" y="52"/>
                    </a:lnTo>
                    <a:lnTo>
                      <a:pt x="0" y="65"/>
                    </a:lnTo>
                    <a:lnTo>
                      <a:pt x="8" y="61"/>
                    </a:lnTo>
                    <a:lnTo>
                      <a:pt x="13" y="61"/>
                    </a:lnTo>
                    <a:lnTo>
                      <a:pt x="13" y="78"/>
                    </a:lnTo>
                    <a:lnTo>
                      <a:pt x="8" y="82"/>
                    </a:lnTo>
                    <a:lnTo>
                      <a:pt x="0" y="82"/>
                    </a:lnTo>
                    <a:lnTo>
                      <a:pt x="4" y="91"/>
                    </a:lnTo>
                    <a:lnTo>
                      <a:pt x="21" y="91"/>
                    </a:lnTo>
                    <a:lnTo>
                      <a:pt x="21" y="82"/>
                    </a:lnTo>
                    <a:lnTo>
                      <a:pt x="21" y="52"/>
                    </a:lnTo>
                    <a:lnTo>
                      <a:pt x="34" y="48"/>
                    </a:lnTo>
                    <a:lnTo>
                      <a:pt x="34" y="43"/>
                    </a:lnTo>
                    <a:lnTo>
                      <a:pt x="34" y="39"/>
                    </a:lnTo>
                    <a:lnTo>
                      <a:pt x="21" y="43"/>
                    </a:lnTo>
                    <a:lnTo>
                      <a:pt x="21" y="30"/>
                    </a:lnTo>
                    <a:lnTo>
                      <a:pt x="34" y="30"/>
                    </a:lnTo>
                    <a:lnTo>
                      <a:pt x="34" y="17"/>
                    </a:lnTo>
                    <a:lnTo>
                      <a:pt x="21" y="17"/>
                    </a:lnTo>
                    <a:lnTo>
                      <a:pt x="21" y="8"/>
                    </a:lnTo>
                    <a:lnTo>
                      <a:pt x="26" y="4"/>
                    </a:lnTo>
                    <a:lnTo>
                      <a:pt x="26" y="0"/>
                    </a:lnTo>
                    <a:lnTo>
                      <a:pt x="21" y="0"/>
                    </a:lnTo>
                    <a:lnTo>
                      <a:pt x="13" y="0"/>
                    </a:lnTo>
                    <a:lnTo>
                      <a:pt x="13" y="17"/>
                    </a:lnTo>
                    <a:lnTo>
                      <a:pt x="0" y="17"/>
                    </a:lnTo>
                    <a:lnTo>
                      <a:pt x="0" y="30"/>
                    </a:lnTo>
                    <a:lnTo>
                      <a:pt x="13" y="30"/>
                    </a:lnTo>
                    <a:close/>
                    <a:moveTo>
                      <a:pt x="26" y="61"/>
                    </a:moveTo>
                    <a:lnTo>
                      <a:pt x="26" y="61"/>
                    </a:lnTo>
                    <a:lnTo>
                      <a:pt x="34" y="65"/>
                    </a:lnTo>
                    <a:lnTo>
                      <a:pt x="34" y="87"/>
                    </a:lnTo>
                    <a:lnTo>
                      <a:pt x="69" y="87"/>
                    </a:lnTo>
                    <a:lnTo>
                      <a:pt x="74" y="95"/>
                    </a:lnTo>
                    <a:lnTo>
                      <a:pt x="87" y="91"/>
                    </a:lnTo>
                    <a:lnTo>
                      <a:pt x="91" y="82"/>
                    </a:lnTo>
                    <a:lnTo>
                      <a:pt x="91" y="61"/>
                    </a:lnTo>
                    <a:lnTo>
                      <a:pt x="91" y="48"/>
                    </a:lnTo>
                    <a:lnTo>
                      <a:pt x="56" y="48"/>
                    </a:lnTo>
                    <a:lnTo>
                      <a:pt x="60" y="39"/>
                    </a:lnTo>
                    <a:lnTo>
                      <a:pt x="87" y="39"/>
                    </a:lnTo>
                    <a:lnTo>
                      <a:pt x="87" y="4"/>
                    </a:lnTo>
                    <a:lnTo>
                      <a:pt x="39" y="4"/>
                    </a:lnTo>
                    <a:lnTo>
                      <a:pt x="39" y="39"/>
                    </a:lnTo>
                    <a:lnTo>
                      <a:pt x="43" y="39"/>
                    </a:lnTo>
                    <a:lnTo>
                      <a:pt x="26" y="61"/>
                    </a:lnTo>
                    <a:close/>
                    <a:moveTo>
                      <a:pt x="47" y="17"/>
                    </a:moveTo>
                    <a:lnTo>
                      <a:pt x="47" y="13"/>
                    </a:lnTo>
                    <a:lnTo>
                      <a:pt x="74" y="13"/>
                    </a:lnTo>
                    <a:lnTo>
                      <a:pt x="74" y="17"/>
                    </a:lnTo>
                    <a:lnTo>
                      <a:pt x="47" y="17"/>
                    </a:lnTo>
                    <a:close/>
                    <a:moveTo>
                      <a:pt x="74" y="26"/>
                    </a:moveTo>
                    <a:lnTo>
                      <a:pt x="74" y="30"/>
                    </a:lnTo>
                    <a:lnTo>
                      <a:pt x="47" y="30"/>
                    </a:lnTo>
                    <a:lnTo>
                      <a:pt x="47" y="26"/>
                    </a:lnTo>
                    <a:lnTo>
                      <a:pt x="74" y="26"/>
                    </a:lnTo>
                    <a:close/>
                    <a:moveTo>
                      <a:pt x="47" y="65"/>
                    </a:moveTo>
                    <a:lnTo>
                      <a:pt x="47" y="65"/>
                    </a:lnTo>
                    <a:lnTo>
                      <a:pt x="47" y="61"/>
                    </a:lnTo>
                    <a:lnTo>
                      <a:pt x="43" y="61"/>
                    </a:lnTo>
                    <a:lnTo>
                      <a:pt x="47" y="56"/>
                    </a:lnTo>
                    <a:lnTo>
                      <a:pt x="56" y="56"/>
                    </a:lnTo>
                    <a:lnTo>
                      <a:pt x="47" y="69"/>
                    </a:lnTo>
                    <a:lnTo>
                      <a:pt x="47" y="65"/>
                    </a:lnTo>
                    <a:close/>
                    <a:moveTo>
                      <a:pt x="65" y="61"/>
                    </a:moveTo>
                    <a:lnTo>
                      <a:pt x="65" y="61"/>
                    </a:lnTo>
                    <a:lnTo>
                      <a:pt x="69" y="56"/>
                    </a:lnTo>
                    <a:lnTo>
                      <a:pt x="78" y="56"/>
                    </a:lnTo>
                    <a:lnTo>
                      <a:pt x="78" y="65"/>
                    </a:lnTo>
                    <a:lnTo>
                      <a:pt x="65" y="61"/>
                    </a:lnTo>
                    <a:close/>
                    <a:moveTo>
                      <a:pt x="60" y="69"/>
                    </a:moveTo>
                    <a:lnTo>
                      <a:pt x="60" y="69"/>
                    </a:lnTo>
                    <a:lnTo>
                      <a:pt x="65" y="74"/>
                    </a:lnTo>
                    <a:lnTo>
                      <a:pt x="69" y="78"/>
                    </a:lnTo>
                    <a:lnTo>
                      <a:pt x="78" y="69"/>
                    </a:lnTo>
                    <a:lnTo>
                      <a:pt x="78" y="78"/>
                    </a:lnTo>
                    <a:lnTo>
                      <a:pt x="74" y="82"/>
                    </a:lnTo>
                    <a:lnTo>
                      <a:pt x="69" y="82"/>
                    </a:lnTo>
                    <a:lnTo>
                      <a:pt x="69" y="78"/>
                    </a:lnTo>
                    <a:lnTo>
                      <a:pt x="56" y="78"/>
                    </a:lnTo>
                    <a:lnTo>
                      <a:pt x="60" y="69"/>
                    </a:lnTo>
                    <a:close/>
                    <a:moveTo>
                      <a:pt x="47" y="74"/>
                    </a:moveTo>
                    <a:lnTo>
                      <a:pt x="47" y="74"/>
                    </a:lnTo>
                    <a:lnTo>
                      <a:pt x="52" y="78"/>
                    </a:lnTo>
                    <a:lnTo>
                      <a:pt x="47" y="78"/>
                    </a:lnTo>
                    <a:lnTo>
                      <a:pt x="47"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0" name="Freeform 76"/>
              <p:cNvSpPr>
                <a:spLocks noEditPoints="1"/>
              </p:cNvSpPr>
              <p:nvPr/>
            </p:nvSpPr>
            <p:spPr bwMode="auto">
              <a:xfrm>
                <a:off x="4456" y="2000"/>
                <a:ext cx="83" cy="87"/>
              </a:xfrm>
              <a:custGeom>
                <a:avLst/>
                <a:gdLst>
                  <a:gd name="T0" fmla="*/ 13 w 83"/>
                  <a:gd name="T1" fmla="*/ 87 h 87"/>
                  <a:gd name="T2" fmla="*/ 13 w 83"/>
                  <a:gd name="T3" fmla="*/ 57 h 87"/>
                  <a:gd name="T4" fmla="*/ 13 w 83"/>
                  <a:gd name="T5" fmla="*/ 57 h 87"/>
                  <a:gd name="T6" fmla="*/ 18 w 83"/>
                  <a:gd name="T7" fmla="*/ 70 h 87"/>
                  <a:gd name="T8" fmla="*/ 18 w 83"/>
                  <a:gd name="T9" fmla="*/ 70 h 87"/>
                  <a:gd name="T10" fmla="*/ 26 w 83"/>
                  <a:gd name="T11" fmla="*/ 70 h 87"/>
                  <a:gd name="T12" fmla="*/ 31 w 83"/>
                  <a:gd name="T13" fmla="*/ 65 h 87"/>
                  <a:gd name="T14" fmla="*/ 35 w 83"/>
                  <a:gd name="T15" fmla="*/ 61 h 87"/>
                  <a:gd name="T16" fmla="*/ 35 w 83"/>
                  <a:gd name="T17" fmla="*/ 52 h 87"/>
                  <a:gd name="T18" fmla="*/ 35 w 83"/>
                  <a:gd name="T19" fmla="*/ 52 h 87"/>
                  <a:gd name="T20" fmla="*/ 35 w 83"/>
                  <a:gd name="T21" fmla="*/ 44 h 87"/>
                  <a:gd name="T22" fmla="*/ 26 w 83"/>
                  <a:gd name="T23" fmla="*/ 35 h 87"/>
                  <a:gd name="T24" fmla="*/ 26 w 83"/>
                  <a:gd name="T25" fmla="*/ 35 h 87"/>
                  <a:gd name="T26" fmla="*/ 31 w 83"/>
                  <a:gd name="T27" fmla="*/ 22 h 87"/>
                  <a:gd name="T28" fmla="*/ 31 w 83"/>
                  <a:gd name="T29" fmla="*/ 22 h 87"/>
                  <a:gd name="T30" fmla="*/ 35 w 83"/>
                  <a:gd name="T31" fmla="*/ 0 h 87"/>
                  <a:gd name="T32" fmla="*/ 0 w 83"/>
                  <a:gd name="T33" fmla="*/ 0 h 87"/>
                  <a:gd name="T34" fmla="*/ 0 w 83"/>
                  <a:gd name="T35" fmla="*/ 87 h 87"/>
                  <a:gd name="T36" fmla="*/ 13 w 83"/>
                  <a:gd name="T37" fmla="*/ 87 h 87"/>
                  <a:gd name="T38" fmla="*/ 13 w 83"/>
                  <a:gd name="T39" fmla="*/ 87 h 87"/>
                  <a:gd name="T40" fmla="*/ 53 w 83"/>
                  <a:gd name="T41" fmla="*/ 87 h 87"/>
                  <a:gd name="T42" fmla="*/ 53 w 83"/>
                  <a:gd name="T43" fmla="*/ 78 h 87"/>
                  <a:gd name="T44" fmla="*/ 70 w 83"/>
                  <a:gd name="T45" fmla="*/ 78 h 87"/>
                  <a:gd name="T46" fmla="*/ 70 w 83"/>
                  <a:gd name="T47" fmla="*/ 87 h 87"/>
                  <a:gd name="T48" fmla="*/ 83 w 83"/>
                  <a:gd name="T49" fmla="*/ 87 h 87"/>
                  <a:gd name="T50" fmla="*/ 83 w 83"/>
                  <a:gd name="T51" fmla="*/ 0 h 87"/>
                  <a:gd name="T52" fmla="*/ 40 w 83"/>
                  <a:gd name="T53" fmla="*/ 0 h 87"/>
                  <a:gd name="T54" fmla="*/ 40 w 83"/>
                  <a:gd name="T55" fmla="*/ 87 h 87"/>
                  <a:gd name="T56" fmla="*/ 53 w 83"/>
                  <a:gd name="T57" fmla="*/ 87 h 87"/>
                  <a:gd name="T58" fmla="*/ 53 w 83"/>
                  <a:gd name="T59" fmla="*/ 87 h 87"/>
                  <a:gd name="T60" fmla="*/ 13 w 83"/>
                  <a:gd name="T61" fmla="*/ 35 h 87"/>
                  <a:gd name="T62" fmla="*/ 13 w 83"/>
                  <a:gd name="T63" fmla="*/ 35 h 87"/>
                  <a:gd name="T64" fmla="*/ 22 w 83"/>
                  <a:gd name="T65" fmla="*/ 48 h 87"/>
                  <a:gd name="T66" fmla="*/ 22 w 83"/>
                  <a:gd name="T67" fmla="*/ 48 h 87"/>
                  <a:gd name="T68" fmla="*/ 22 w 83"/>
                  <a:gd name="T69" fmla="*/ 57 h 87"/>
                  <a:gd name="T70" fmla="*/ 13 w 83"/>
                  <a:gd name="T71" fmla="*/ 57 h 87"/>
                  <a:gd name="T72" fmla="*/ 13 w 83"/>
                  <a:gd name="T73" fmla="*/ 13 h 87"/>
                  <a:gd name="T74" fmla="*/ 22 w 83"/>
                  <a:gd name="T75" fmla="*/ 13 h 87"/>
                  <a:gd name="T76" fmla="*/ 22 w 83"/>
                  <a:gd name="T77" fmla="*/ 13 h 87"/>
                  <a:gd name="T78" fmla="*/ 13 w 83"/>
                  <a:gd name="T79" fmla="*/ 35 h 87"/>
                  <a:gd name="T80" fmla="*/ 13 w 83"/>
                  <a:gd name="T81" fmla="*/ 35 h 87"/>
                  <a:gd name="T82" fmla="*/ 13 w 83"/>
                  <a:gd name="T83" fmla="*/ 35 h 87"/>
                  <a:gd name="T84" fmla="*/ 53 w 83"/>
                  <a:gd name="T85" fmla="*/ 35 h 87"/>
                  <a:gd name="T86" fmla="*/ 53 w 83"/>
                  <a:gd name="T87" fmla="*/ 13 h 87"/>
                  <a:gd name="T88" fmla="*/ 70 w 83"/>
                  <a:gd name="T89" fmla="*/ 13 h 87"/>
                  <a:gd name="T90" fmla="*/ 70 w 83"/>
                  <a:gd name="T91" fmla="*/ 35 h 87"/>
                  <a:gd name="T92" fmla="*/ 53 w 83"/>
                  <a:gd name="T93" fmla="*/ 35 h 87"/>
                  <a:gd name="T94" fmla="*/ 53 w 83"/>
                  <a:gd name="T95" fmla="*/ 35 h 87"/>
                  <a:gd name="T96" fmla="*/ 70 w 83"/>
                  <a:gd name="T97" fmla="*/ 44 h 87"/>
                  <a:gd name="T98" fmla="*/ 70 w 83"/>
                  <a:gd name="T99" fmla="*/ 65 h 87"/>
                  <a:gd name="T100" fmla="*/ 53 w 83"/>
                  <a:gd name="T101" fmla="*/ 65 h 87"/>
                  <a:gd name="T102" fmla="*/ 53 w 83"/>
                  <a:gd name="T103" fmla="*/ 44 h 87"/>
                  <a:gd name="T104" fmla="*/ 70 w 83"/>
                  <a:gd name="T105" fmla="*/ 44 h 87"/>
                  <a:gd name="T106" fmla="*/ 70 w 83"/>
                  <a:gd name="T107" fmla="*/ 44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 h="87">
                    <a:moveTo>
                      <a:pt x="13" y="87"/>
                    </a:moveTo>
                    <a:lnTo>
                      <a:pt x="13" y="57"/>
                    </a:lnTo>
                    <a:lnTo>
                      <a:pt x="18" y="70"/>
                    </a:lnTo>
                    <a:lnTo>
                      <a:pt x="26" y="70"/>
                    </a:lnTo>
                    <a:lnTo>
                      <a:pt x="31" y="65"/>
                    </a:lnTo>
                    <a:lnTo>
                      <a:pt x="35" y="61"/>
                    </a:lnTo>
                    <a:lnTo>
                      <a:pt x="35" y="52"/>
                    </a:lnTo>
                    <a:lnTo>
                      <a:pt x="35" y="44"/>
                    </a:lnTo>
                    <a:lnTo>
                      <a:pt x="26" y="35"/>
                    </a:lnTo>
                    <a:lnTo>
                      <a:pt x="31" y="22"/>
                    </a:lnTo>
                    <a:lnTo>
                      <a:pt x="35" y="0"/>
                    </a:lnTo>
                    <a:lnTo>
                      <a:pt x="0" y="0"/>
                    </a:lnTo>
                    <a:lnTo>
                      <a:pt x="0" y="87"/>
                    </a:lnTo>
                    <a:lnTo>
                      <a:pt x="13" y="87"/>
                    </a:lnTo>
                    <a:close/>
                    <a:moveTo>
                      <a:pt x="53" y="87"/>
                    </a:moveTo>
                    <a:lnTo>
                      <a:pt x="53" y="78"/>
                    </a:lnTo>
                    <a:lnTo>
                      <a:pt x="70" y="78"/>
                    </a:lnTo>
                    <a:lnTo>
                      <a:pt x="70" y="87"/>
                    </a:lnTo>
                    <a:lnTo>
                      <a:pt x="83" y="87"/>
                    </a:lnTo>
                    <a:lnTo>
                      <a:pt x="83" y="0"/>
                    </a:lnTo>
                    <a:lnTo>
                      <a:pt x="40" y="0"/>
                    </a:lnTo>
                    <a:lnTo>
                      <a:pt x="40" y="87"/>
                    </a:lnTo>
                    <a:lnTo>
                      <a:pt x="53" y="87"/>
                    </a:lnTo>
                    <a:close/>
                    <a:moveTo>
                      <a:pt x="13" y="35"/>
                    </a:moveTo>
                    <a:lnTo>
                      <a:pt x="13" y="35"/>
                    </a:lnTo>
                    <a:lnTo>
                      <a:pt x="22" y="48"/>
                    </a:lnTo>
                    <a:lnTo>
                      <a:pt x="22" y="57"/>
                    </a:lnTo>
                    <a:lnTo>
                      <a:pt x="13" y="57"/>
                    </a:lnTo>
                    <a:lnTo>
                      <a:pt x="13" y="13"/>
                    </a:lnTo>
                    <a:lnTo>
                      <a:pt x="22" y="13"/>
                    </a:lnTo>
                    <a:lnTo>
                      <a:pt x="13" y="35"/>
                    </a:lnTo>
                    <a:close/>
                    <a:moveTo>
                      <a:pt x="53" y="35"/>
                    </a:moveTo>
                    <a:lnTo>
                      <a:pt x="53" y="13"/>
                    </a:lnTo>
                    <a:lnTo>
                      <a:pt x="70" y="13"/>
                    </a:lnTo>
                    <a:lnTo>
                      <a:pt x="70" y="35"/>
                    </a:lnTo>
                    <a:lnTo>
                      <a:pt x="53" y="35"/>
                    </a:lnTo>
                    <a:close/>
                    <a:moveTo>
                      <a:pt x="70" y="44"/>
                    </a:moveTo>
                    <a:lnTo>
                      <a:pt x="70" y="65"/>
                    </a:lnTo>
                    <a:lnTo>
                      <a:pt x="53" y="65"/>
                    </a:lnTo>
                    <a:lnTo>
                      <a:pt x="53" y="44"/>
                    </a:lnTo>
                    <a:lnTo>
                      <a:pt x="70"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1" name="Freeform 77"/>
              <p:cNvSpPr/>
              <p:nvPr/>
            </p:nvSpPr>
            <p:spPr bwMode="auto">
              <a:xfrm>
                <a:off x="4556" y="1996"/>
                <a:ext cx="92" cy="95"/>
              </a:xfrm>
              <a:custGeom>
                <a:avLst/>
                <a:gdLst>
                  <a:gd name="T0" fmla="*/ 57 w 92"/>
                  <a:gd name="T1" fmla="*/ 13 h 95"/>
                  <a:gd name="T2" fmla="*/ 57 w 92"/>
                  <a:gd name="T3" fmla="*/ 13 h 95"/>
                  <a:gd name="T4" fmla="*/ 53 w 92"/>
                  <a:gd name="T5" fmla="*/ 8 h 95"/>
                  <a:gd name="T6" fmla="*/ 53 w 92"/>
                  <a:gd name="T7" fmla="*/ 8 h 95"/>
                  <a:gd name="T8" fmla="*/ 53 w 92"/>
                  <a:gd name="T9" fmla="*/ 0 h 95"/>
                  <a:gd name="T10" fmla="*/ 53 w 92"/>
                  <a:gd name="T11" fmla="*/ 0 h 95"/>
                  <a:gd name="T12" fmla="*/ 44 w 92"/>
                  <a:gd name="T13" fmla="*/ 0 h 95"/>
                  <a:gd name="T14" fmla="*/ 44 w 92"/>
                  <a:gd name="T15" fmla="*/ 0 h 95"/>
                  <a:gd name="T16" fmla="*/ 35 w 92"/>
                  <a:gd name="T17" fmla="*/ 4 h 95"/>
                  <a:gd name="T18" fmla="*/ 35 w 92"/>
                  <a:gd name="T19" fmla="*/ 4 h 95"/>
                  <a:gd name="T20" fmla="*/ 40 w 92"/>
                  <a:gd name="T21" fmla="*/ 13 h 95"/>
                  <a:gd name="T22" fmla="*/ 0 w 92"/>
                  <a:gd name="T23" fmla="*/ 13 h 95"/>
                  <a:gd name="T24" fmla="*/ 0 w 92"/>
                  <a:gd name="T25" fmla="*/ 26 h 95"/>
                  <a:gd name="T26" fmla="*/ 40 w 92"/>
                  <a:gd name="T27" fmla="*/ 26 h 95"/>
                  <a:gd name="T28" fmla="*/ 40 w 92"/>
                  <a:gd name="T29" fmla="*/ 39 h 95"/>
                  <a:gd name="T30" fmla="*/ 14 w 92"/>
                  <a:gd name="T31" fmla="*/ 39 h 95"/>
                  <a:gd name="T32" fmla="*/ 14 w 92"/>
                  <a:gd name="T33" fmla="*/ 82 h 95"/>
                  <a:gd name="T34" fmla="*/ 27 w 92"/>
                  <a:gd name="T35" fmla="*/ 82 h 95"/>
                  <a:gd name="T36" fmla="*/ 27 w 92"/>
                  <a:gd name="T37" fmla="*/ 48 h 95"/>
                  <a:gd name="T38" fmla="*/ 40 w 92"/>
                  <a:gd name="T39" fmla="*/ 48 h 95"/>
                  <a:gd name="T40" fmla="*/ 40 w 92"/>
                  <a:gd name="T41" fmla="*/ 95 h 95"/>
                  <a:gd name="T42" fmla="*/ 53 w 92"/>
                  <a:gd name="T43" fmla="*/ 95 h 95"/>
                  <a:gd name="T44" fmla="*/ 53 w 92"/>
                  <a:gd name="T45" fmla="*/ 48 h 95"/>
                  <a:gd name="T46" fmla="*/ 66 w 92"/>
                  <a:gd name="T47" fmla="*/ 48 h 95"/>
                  <a:gd name="T48" fmla="*/ 66 w 92"/>
                  <a:gd name="T49" fmla="*/ 69 h 95"/>
                  <a:gd name="T50" fmla="*/ 66 w 92"/>
                  <a:gd name="T51" fmla="*/ 69 h 95"/>
                  <a:gd name="T52" fmla="*/ 66 w 92"/>
                  <a:gd name="T53" fmla="*/ 74 h 95"/>
                  <a:gd name="T54" fmla="*/ 57 w 92"/>
                  <a:gd name="T55" fmla="*/ 74 h 95"/>
                  <a:gd name="T56" fmla="*/ 57 w 92"/>
                  <a:gd name="T57" fmla="*/ 74 h 95"/>
                  <a:gd name="T58" fmla="*/ 61 w 92"/>
                  <a:gd name="T59" fmla="*/ 87 h 95"/>
                  <a:gd name="T60" fmla="*/ 61 w 92"/>
                  <a:gd name="T61" fmla="*/ 87 h 95"/>
                  <a:gd name="T62" fmla="*/ 74 w 92"/>
                  <a:gd name="T63" fmla="*/ 82 h 95"/>
                  <a:gd name="T64" fmla="*/ 79 w 92"/>
                  <a:gd name="T65" fmla="*/ 82 h 95"/>
                  <a:gd name="T66" fmla="*/ 83 w 92"/>
                  <a:gd name="T67" fmla="*/ 78 h 95"/>
                  <a:gd name="T68" fmla="*/ 83 w 92"/>
                  <a:gd name="T69" fmla="*/ 39 h 95"/>
                  <a:gd name="T70" fmla="*/ 53 w 92"/>
                  <a:gd name="T71" fmla="*/ 39 h 95"/>
                  <a:gd name="T72" fmla="*/ 53 w 92"/>
                  <a:gd name="T73" fmla="*/ 26 h 95"/>
                  <a:gd name="T74" fmla="*/ 92 w 92"/>
                  <a:gd name="T75" fmla="*/ 26 h 95"/>
                  <a:gd name="T76" fmla="*/ 92 w 92"/>
                  <a:gd name="T77" fmla="*/ 13 h 95"/>
                  <a:gd name="T78" fmla="*/ 44 w 92"/>
                  <a:gd name="T79" fmla="*/ 13 h 95"/>
                  <a:gd name="T80" fmla="*/ 44 w 92"/>
                  <a:gd name="T81" fmla="*/ 13 h 95"/>
                  <a:gd name="T82" fmla="*/ 57 w 92"/>
                  <a:gd name="T83" fmla="*/ 13 h 95"/>
                  <a:gd name="T84" fmla="*/ 57 w 92"/>
                  <a:gd name="T85" fmla="*/ 13 h 95"/>
                  <a:gd name="T86" fmla="*/ 57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7" y="13"/>
                    </a:moveTo>
                    <a:lnTo>
                      <a:pt x="57" y="13"/>
                    </a:lnTo>
                    <a:lnTo>
                      <a:pt x="53" y="8"/>
                    </a:lnTo>
                    <a:lnTo>
                      <a:pt x="53" y="0"/>
                    </a:lnTo>
                    <a:lnTo>
                      <a:pt x="44" y="0"/>
                    </a:lnTo>
                    <a:lnTo>
                      <a:pt x="35" y="4"/>
                    </a:lnTo>
                    <a:lnTo>
                      <a:pt x="40" y="13"/>
                    </a:lnTo>
                    <a:lnTo>
                      <a:pt x="0" y="13"/>
                    </a:lnTo>
                    <a:lnTo>
                      <a:pt x="0" y="26"/>
                    </a:lnTo>
                    <a:lnTo>
                      <a:pt x="40" y="26"/>
                    </a:lnTo>
                    <a:lnTo>
                      <a:pt x="40" y="39"/>
                    </a:lnTo>
                    <a:lnTo>
                      <a:pt x="14" y="39"/>
                    </a:lnTo>
                    <a:lnTo>
                      <a:pt x="14" y="82"/>
                    </a:lnTo>
                    <a:lnTo>
                      <a:pt x="27" y="82"/>
                    </a:lnTo>
                    <a:lnTo>
                      <a:pt x="27" y="48"/>
                    </a:lnTo>
                    <a:lnTo>
                      <a:pt x="40" y="48"/>
                    </a:lnTo>
                    <a:lnTo>
                      <a:pt x="40" y="95"/>
                    </a:lnTo>
                    <a:lnTo>
                      <a:pt x="53" y="95"/>
                    </a:lnTo>
                    <a:lnTo>
                      <a:pt x="53" y="48"/>
                    </a:lnTo>
                    <a:lnTo>
                      <a:pt x="66" y="48"/>
                    </a:lnTo>
                    <a:lnTo>
                      <a:pt x="66" y="69"/>
                    </a:lnTo>
                    <a:lnTo>
                      <a:pt x="66" y="74"/>
                    </a:lnTo>
                    <a:lnTo>
                      <a:pt x="57" y="74"/>
                    </a:lnTo>
                    <a:lnTo>
                      <a:pt x="61" y="87"/>
                    </a:lnTo>
                    <a:lnTo>
                      <a:pt x="74" y="82"/>
                    </a:lnTo>
                    <a:lnTo>
                      <a:pt x="79" y="82"/>
                    </a:lnTo>
                    <a:lnTo>
                      <a:pt x="83" y="78"/>
                    </a:lnTo>
                    <a:lnTo>
                      <a:pt x="83" y="39"/>
                    </a:lnTo>
                    <a:lnTo>
                      <a:pt x="53" y="39"/>
                    </a:lnTo>
                    <a:lnTo>
                      <a:pt x="53" y="26"/>
                    </a:lnTo>
                    <a:lnTo>
                      <a:pt x="92" y="26"/>
                    </a:lnTo>
                    <a:lnTo>
                      <a:pt x="92" y="13"/>
                    </a:lnTo>
                    <a:lnTo>
                      <a:pt x="44"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2" name="Freeform 78"/>
              <p:cNvSpPr>
                <a:spLocks noEditPoints="1"/>
              </p:cNvSpPr>
              <p:nvPr/>
            </p:nvSpPr>
            <p:spPr bwMode="auto">
              <a:xfrm>
                <a:off x="4792" y="1769"/>
                <a:ext cx="91" cy="92"/>
              </a:xfrm>
              <a:custGeom>
                <a:avLst/>
                <a:gdLst>
                  <a:gd name="T0" fmla="*/ 21 w 91"/>
                  <a:gd name="T1" fmla="*/ 18 h 92"/>
                  <a:gd name="T2" fmla="*/ 34 w 91"/>
                  <a:gd name="T3" fmla="*/ 22 h 92"/>
                  <a:gd name="T4" fmla="*/ 21 w 91"/>
                  <a:gd name="T5" fmla="*/ 26 h 92"/>
                  <a:gd name="T6" fmla="*/ 34 w 91"/>
                  <a:gd name="T7" fmla="*/ 57 h 92"/>
                  <a:gd name="T8" fmla="*/ 21 w 91"/>
                  <a:gd name="T9" fmla="*/ 61 h 92"/>
                  <a:gd name="T10" fmla="*/ 34 w 91"/>
                  <a:gd name="T11" fmla="*/ 74 h 92"/>
                  <a:gd name="T12" fmla="*/ 43 w 91"/>
                  <a:gd name="T13" fmla="*/ 92 h 92"/>
                  <a:gd name="T14" fmla="*/ 56 w 91"/>
                  <a:gd name="T15" fmla="*/ 74 h 92"/>
                  <a:gd name="T16" fmla="*/ 47 w 91"/>
                  <a:gd name="T17" fmla="*/ 87 h 92"/>
                  <a:gd name="T18" fmla="*/ 60 w 91"/>
                  <a:gd name="T19" fmla="*/ 92 h 92"/>
                  <a:gd name="T20" fmla="*/ 69 w 91"/>
                  <a:gd name="T21" fmla="*/ 79 h 92"/>
                  <a:gd name="T22" fmla="*/ 78 w 91"/>
                  <a:gd name="T23" fmla="*/ 61 h 92"/>
                  <a:gd name="T24" fmla="*/ 78 w 91"/>
                  <a:gd name="T25" fmla="*/ 79 h 92"/>
                  <a:gd name="T26" fmla="*/ 69 w 91"/>
                  <a:gd name="T27" fmla="*/ 83 h 92"/>
                  <a:gd name="T28" fmla="*/ 74 w 91"/>
                  <a:gd name="T29" fmla="*/ 92 h 92"/>
                  <a:gd name="T30" fmla="*/ 87 w 91"/>
                  <a:gd name="T31" fmla="*/ 92 h 92"/>
                  <a:gd name="T32" fmla="*/ 91 w 91"/>
                  <a:gd name="T33" fmla="*/ 79 h 92"/>
                  <a:gd name="T34" fmla="*/ 60 w 91"/>
                  <a:gd name="T35" fmla="*/ 5 h 92"/>
                  <a:gd name="T36" fmla="*/ 60 w 91"/>
                  <a:gd name="T37" fmla="*/ 48 h 92"/>
                  <a:gd name="T38" fmla="*/ 60 w 91"/>
                  <a:gd name="T39" fmla="*/ 57 h 92"/>
                  <a:gd name="T40" fmla="*/ 43 w 91"/>
                  <a:gd name="T41" fmla="*/ 61 h 92"/>
                  <a:gd name="T42" fmla="*/ 56 w 91"/>
                  <a:gd name="T43" fmla="*/ 57 h 92"/>
                  <a:gd name="T44" fmla="*/ 47 w 91"/>
                  <a:gd name="T45" fmla="*/ 26 h 92"/>
                  <a:gd name="T46" fmla="*/ 56 w 91"/>
                  <a:gd name="T47" fmla="*/ 22 h 92"/>
                  <a:gd name="T48" fmla="*/ 47 w 91"/>
                  <a:gd name="T49" fmla="*/ 9 h 92"/>
                  <a:gd name="T50" fmla="*/ 47 w 91"/>
                  <a:gd name="T51" fmla="*/ 5 h 92"/>
                  <a:gd name="T52" fmla="*/ 47 w 91"/>
                  <a:gd name="T53" fmla="*/ 0 h 92"/>
                  <a:gd name="T54" fmla="*/ 39 w 91"/>
                  <a:gd name="T55" fmla="*/ 0 h 92"/>
                  <a:gd name="T56" fmla="*/ 34 w 91"/>
                  <a:gd name="T57" fmla="*/ 0 h 92"/>
                  <a:gd name="T58" fmla="*/ 26 w 91"/>
                  <a:gd name="T59" fmla="*/ 9 h 92"/>
                  <a:gd name="T60" fmla="*/ 13 w 91"/>
                  <a:gd name="T61" fmla="*/ 0 h 92"/>
                  <a:gd name="T62" fmla="*/ 4 w 91"/>
                  <a:gd name="T63" fmla="*/ 9 h 92"/>
                  <a:gd name="T64" fmla="*/ 17 w 91"/>
                  <a:gd name="T65" fmla="*/ 22 h 92"/>
                  <a:gd name="T66" fmla="*/ 74 w 91"/>
                  <a:gd name="T67" fmla="*/ 13 h 92"/>
                  <a:gd name="T68" fmla="*/ 78 w 91"/>
                  <a:gd name="T69" fmla="*/ 26 h 92"/>
                  <a:gd name="T70" fmla="*/ 74 w 91"/>
                  <a:gd name="T71" fmla="*/ 13 h 92"/>
                  <a:gd name="T72" fmla="*/ 0 w 91"/>
                  <a:gd name="T73" fmla="*/ 35 h 92"/>
                  <a:gd name="T74" fmla="*/ 13 w 91"/>
                  <a:gd name="T75" fmla="*/ 44 h 92"/>
                  <a:gd name="T76" fmla="*/ 21 w 91"/>
                  <a:gd name="T77" fmla="*/ 35 h 92"/>
                  <a:gd name="T78" fmla="*/ 0 w 91"/>
                  <a:gd name="T79" fmla="*/ 35 h 92"/>
                  <a:gd name="T80" fmla="*/ 0 w 91"/>
                  <a:gd name="T81" fmla="*/ 35 h 92"/>
                  <a:gd name="T82" fmla="*/ 0 w 91"/>
                  <a:gd name="T83" fmla="*/ 35 h 92"/>
                  <a:gd name="T84" fmla="*/ 43 w 91"/>
                  <a:gd name="T85" fmla="*/ 40 h 92"/>
                  <a:gd name="T86" fmla="*/ 34 w 91"/>
                  <a:gd name="T87" fmla="*/ 35 h 92"/>
                  <a:gd name="T88" fmla="*/ 43 w 91"/>
                  <a:gd name="T89" fmla="*/ 35 h 92"/>
                  <a:gd name="T90" fmla="*/ 69 w 91"/>
                  <a:gd name="T91" fmla="*/ 48 h 92"/>
                  <a:gd name="T92" fmla="*/ 78 w 91"/>
                  <a:gd name="T93" fmla="*/ 40 h 92"/>
                  <a:gd name="T94" fmla="*/ 78 w 91"/>
                  <a:gd name="T95" fmla="*/ 48 h 92"/>
                  <a:gd name="T96" fmla="*/ 34 w 91"/>
                  <a:gd name="T97" fmla="*/ 48 h 92"/>
                  <a:gd name="T98" fmla="*/ 43 w 91"/>
                  <a:gd name="T99" fmla="*/ 44 h 92"/>
                  <a:gd name="T100" fmla="*/ 43 w 91"/>
                  <a:gd name="T101" fmla="*/ 48 h 92"/>
                  <a:gd name="T102" fmla="*/ 21 w 91"/>
                  <a:gd name="T103" fmla="*/ 53 h 92"/>
                  <a:gd name="T104" fmla="*/ 13 w 91"/>
                  <a:gd name="T105" fmla="*/ 48 h 92"/>
                  <a:gd name="T106" fmla="*/ 0 w 91"/>
                  <a:gd name="T107" fmla="*/ 83 h 92"/>
                  <a:gd name="T108" fmla="*/ 13 w 91"/>
                  <a:gd name="T109" fmla="*/ 92 h 92"/>
                  <a:gd name="T110" fmla="*/ 21 w 91"/>
                  <a:gd name="T111" fmla="*/ 53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 h="92">
                    <a:moveTo>
                      <a:pt x="17" y="22"/>
                    </a:moveTo>
                    <a:lnTo>
                      <a:pt x="21" y="18"/>
                    </a:lnTo>
                    <a:lnTo>
                      <a:pt x="21" y="22"/>
                    </a:lnTo>
                    <a:lnTo>
                      <a:pt x="34" y="22"/>
                    </a:lnTo>
                    <a:lnTo>
                      <a:pt x="34" y="26"/>
                    </a:lnTo>
                    <a:lnTo>
                      <a:pt x="21" y="26"/>
                    </a:lnTo>
                    <a:lnTo>
                      <a:pt x="21" y="57"/>
                    </a:lnTo>
                    <a:lnTo>
                      <a:pt x="34" y="57"/>
                    </a:lnTo>
                    <a:lnTo>
                      <a:pt x="34" y="61"/>
                    </a:lnTo>
                    <a:lnTo>
                      <a:pt x="21" y="61"/>
                    </a:lnTo>
                    <a:lnTo>
                      <a:pt x="21" y="74"/>
                    </a:lnTo>
                    <a:lnTo>
                      <a:pt x="34" y="74"/>
                    </a:lnTo>
                    <a:lnTo>
                      <a:pt x="34" y="92"/>
                    </a:lnTo>
                    <a:lnTo>
                      <a:pt x="43" y="92"/>
                    </a:lnTo>
                    <a:lnTo>
                      <a:pt x="43" y="74"/>
                    </a:lnTo>
                    <a:lnTo>
                      <a:pt x="56" y="74"/>
                    </a:lnTo>
                    <a:lnTo>
                      <a:pt x="47" y="87"/>
                    </a:lnTo>
                    <a:lnTo>
                      <a:pt x="60" y="92"/>
                    </a:lnTo>
                    <a:lnTo>
                      <a:pt x="69" y="79"/>
                    </a:lnTo>
                    <a:lnTo>
                      <a:pt x="69" y="61"/>
                    </a:lnTo>
                    <a:lnTo>
                      <a:pt x="78" y="61"/>
                    </a:lnTo>
                    <a:lnTo>
                      <a:pt x="78" y="79"/>
                    </a:lnTo>
                    <a:lnTo>
                      <a:pt x="69" y="83"/>
                    </a:lnTo>
                    <a:lnTo>
                      <a:pt x="74" y="92"/>
                    </a:lnTo>
                    <a:lnTo>
                      <a:pt x="87" y="92"/>
                    </a:lnTo>
                    <a:lnTo>
                      <a:pt x="91" y="87"/>
                    </a:lnTo>
                    <a:lnTo>
                      <a:pt x="91" y="79"/>
                    </a:lnTo>
                    <a:lnTo>
                      <a:pt x="91" y="5"/>
                    </a:lnTo>
                    <a:lnTo>
                      <a:pt x="60" y="5"/>
                    </a:lnTo>
                    <a:lnTo>
                      <a:pt x="60" y="48"/>
                    </a:lnTo>
                    <a:lnTo>
                      <a:pt x="60" y="57"/>
                    </a:lnTo>
                    <a:lnTo>
                      <a:pt x="60" y="61"/>
                    </a:lnTo>
                    <a:lnTo>
                      <a:pt x="43" y="61"/>
                    </a:lnTo>
                    <a:lnTo>
                      <a:pt x="43" y="57"/>
                    </a:lnTo>
                    <a:lnTo>
                      <a:pt x="56" y="57"/>
                    </a:lnTo>
                    <a:lnTo>
                      <a:pt x="56" y="26"/>
                    </a:lnTo>
                    <a:lnTo>
                      <a:pt x="47" y="26"/>
                    </a:lnTo>
                    <a:lnTo>
                      <a:pt x="47" y="22"/>
                    </a:lnTo>
                    <a:lnTo>
                      <a:pt x="56" y="22"/>
                    </a:lnTo>
                    <a:lnTo>
                      <a:pt x="56" y="9"/>
                    </a:lnTo>
                    <a:lnTo>
                      <a:pt x="47" y="9"/>
                    </a:lnTo>
                    <a:lnTo>
                      <a:pt x="47" y="5"/>
                    </a:lnTo>
                    <a:lnTo>
                      <a:pt x="47" y="0"/>
                    </a:lnTo>
                    <a:lnTo>
                      <a:pt x="39" y="0"/>
                    </a:lnTo>
                    <a:lnTo>
                      <a:pt x="34" y="0"/>
                    </a:lnTo>
                    <a:lnTo>
                      <a:pt x="34" y="9"/>
                    </a:lnTo>
                    <a:lnTo>
                      <a:pt x="26" y="9"/>
                    </a:lnTo>
                    <a:lnTo>
                      <a:pt x="13" y="0"/>
                    </a:lnTo>
                    <a:lnTo>
                      <a:pt x="4" y="9"/>
                    </a:lnTo>
                    <a:lnTo>
                      <a:pt x="17" y="22"/>
                    </a:lnTo>
                    <a:close/>
                    <a:moveTo>
                      <a:pt x="74" y="13"/>
                    </a:moveTo>
                    <a:lnTo>
                      <a:pt x="78" y="13"/>
                    </a:lnTo>
                    <a:lnTo>
                      <a:pt x="78" y="26"/>
                    </a:lnTo>
                    <a:lnTo>
                      <a:pt x="69" y="26"/>
                    </a:lnTo>
                    <a:lnTo>
                      <a:pt x="74" y="13"/>
                    </a:lnTo>
                    <a:close/>
                    <a:moveTo>
                      <a:pt x="0" y="35"/>
                    </a:moveTo>
                    <a:lnTo>
                      <a:pt x="0" y="35"/>
                    </a:lnTo>
                    <a:lnTo>
                      <a:pt x="13" y="44"/>
                    </a:lnTo>
                    <a:lnTo>
                      <a:pt x="21" y="35"/>
                    </a:lnTo>
                    <a:lnTo>
                      <a:pt x="8" y="22"/>
                    </a:lnTo>
                    <a:lnTo>
                      <a:pt x="0" y="35"/>
                    </a:lnTo>
                    <a:close/>
                    <a:moveTo>
                      <a:pt x="43" y="35"/>
                    </a:moveTo>
                    <a:lnTo>
                      <a:pt x="43" y="40"/>
                    </a:lnTo>
                    <a:lnTo>
                      <a:pt x="34" y="40"/>
                    </a:lnTo>
                    <a:lnTo>
                      <a:pt x="34" y="35"/>
                    </a:lnTo>
                    <a:lnTo>
                      <a:pt x="43" y="35"/>
                    </a:lnTo>
                    <a:close/>
                    <a:moveTo>
                      <a:pt x="78" y="48"/>
                    </a:moveTo>
                    <a:lnTo>
                      <a:pt x="69" y="48"/>
                    </a:lnTo>
                    <a:lnTo>
                      <a:pt x="69" y="40"/>
                    </a:lnTo>
                    <a:lnTo>
                      <a:pt x="78" y="40"/>
                    </a:lnTo>
                    <a:lnTo>
                      <a:pt x="78" y="48"/>
                    </a:lnTo>
                    <a:close/>
                    <a:moveTo>
                      <a:pt x="43" y="48"/>
                    </a:moveTo>
                    <a:lnTo>
                      <a:pt x="34" y="48"/>
                    </a:lnTo>
                    <a:lnTo>
                      <a:pt x="34" y="44"/>
                    </a:lnTo>
                    <a:lnTo>
                      <a:pt x="43" y="44"/>
                    </a:lnTo>
                    <a:lnTo>
                      <a:pt x="43" y="48"/>
                    </a:lnTo>
                    <a:close/>
                    <a:moveTo>
                      <a:pt x="21" y="53"/>
                    </a:moveTo>
                    <a:lnTo>
                      <a:pt x="21" y="53"/>
                    </a:lnTo>
                    <a:lnTo>
                      <a:pt x="13" y="48"/>
                    </a:lnTo>
                    <a:lnTo>
                      <a:pt x="0" y="83"/>
                    </a:lnTo>
                    <a:lnTo>
                      <a:pt x="13" y="92"/>
                    </a:lnTo>
                    <a:lnTo>
                      <a:pt x="21" y="5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3" name="Freeform 79"/>
              <p:cNvSpPr>
                <a:spLocks noEditPoints="1"/>
              </p:cNvSpPr>
              <p:nvPr/>
            </p:nvSpPr>
            <p:spPr bwMode="auto">
              <a:xfrm>
                <a:off x="4896" y="1769"/>
                <a:ext cx="87" cy="92"/>
              </a:xfrm>
              <a:custGeom>
                <a:avLst/>
                <a:gdLst>
                  <a:gd name="T0" fmla="*/ 70 w 87"/>
                  <a:gd name="T1" fmla="*/ 22 h 92"/>
                  <a:gd name="T2" fmla="*/ 57 w 87"/>
                  <a:gd name="T3" fmla="*/ 13 h 92"/>
                  <a:gd name="T4" fmla="*/ 61 w 87"/>
                  <a:gd name="T5" fmla="*/ 9 h 92"/>
                  <a:gd name="T6" fmla="*/ 61 w 87"/>
                  <a:gd name="T7" fmla="*/ 5 h 92"/>
                  <a:gd name="T8" fmla="*/ 57 w 87"/>
                  <a:gd name="T9" fmla="*/ 5 h 92"/>
                  <a:gd name="T10" fmla="*/ 48 w 87"/>
                  <a:gd name="T11" fmla="*/ 5 h 92"/>
                  <a:gd name="T12" fmla="*/ 48 w 87"/>
                  <a:gd name="T13" fmla="*/ 44 h 92"/>
                  <a:gd name="T14" fmla="*/ 39 w 87"/>
                  <a:gd name="T15" fmla="*/ 22 h 92"/>
                  <a:gd name="T16" fmla="*/ 30 w 87"/>
                  <a:gd name="T17" fmla="*/ 9 h 92"/>
                  <a:gd name="T18" fmla="*/ 35 w 87"/>
                  <a:gd name="T19" fmla="*/ 5 h 92"/>
                  <a:gd name="T20" fmla="*/ 35 w 87"/>
                  <a:gd name="T21" fmla="*/ 0 h 92"/>
                  <a:gd name="T22" fmla="*/ 30 w 87"/>
                  <a:gd name="T23" fmla="*/ 0 h 92"/>
                  <a:gd name="T24" fmla="*/ 22 w 87"/>
                  <a:gd name="T25" fmla="*/ 0 h 92"/>
                  <a:gd name="T26" fmla="*/ 22 w 87"/>
                  <a:gd name="T27" fmla="*/ 53 h 92"/>
                  <a:gd name="T28" fmla="*/ 13 w 87"/>
                  <a:gd name="T29" fmla="*/ 70 h 92"/>
                  <a:gd name="T30" fmla="*/ 0 w 87"/>
                  <a:gd name="T31" fmla="*/ 83 h 92"/>
                  <a:gd name="T32" fmla="*/ 13 w 87"/>
                  <a:gd name="T33" fmla="*/ 92 h 92"/>
                  <a:gd name="T34" fmla="*/ 22 w 87"/>
                  <a:gd name="T35" fmla="*/ 83 h 92"/>
                  <a:gd name="T36" fmla="*/ 30 w 87"/>
                  <a:gd name="T37" fmla="*/ 70 h 92"/>
                  <a:gd name="T38" fmla="*/ 30 w 87"/>
                  <a:gd name="T39" fmla="*/ 31 h 92"/>
                  <a:gd name="T40" fmla="*/ 35 w 87"/>
                  <a:gd name="T41" fmla="*/ 57 h 92"/>
                  <a:gd name="T42" fmla="*/ 44 w 87"/>
                  <a:gd name="T43" fmla="*/ 57 h 92"/>
                  <a:gd name="T44" fmla="*/ 48 w 87"/>
                  <a:gd name="T45" fmla="*/ 57 h 92"/>
                  <a:gd name="T46" fmla="*/ 57 w 87"/>
                  <a:gd name="T47" fmla="*/ 87 h 92"/>
                  <a:gd name="T48" fmla="*/ 57 w 87"/>
                  <a:gd name="T49" fmla="*/ 26 h 92"/>
                  <a:gd name="T50" fmla="*/ 65 w 87"/>
                  <a:gd name="T51" fmla="*/ 57 h 92"/>
                  <a:gd name="T52" fmla="*/ 74 w 87"/>
                  <a:gd name="T53" fmla="*/ 92 h 92"/>
                  <a:gd name="T54" fmla="*/ 87 w 87"/>
                  <a:gd name="T55" fmla="*/ 9 h 92"/>
                  <a:gd name="T56" fmla="*/ 87 w 87"/>
                  <a:gd name="T57" fmla="*/ 0 h 92"/>
                  <a:gd name="T58" fmla="*/ 87 w 87"/>
                  <a:gd name="T59" fmla="*/ 0 h 92"/>
                  <a:gd name="T60" fmla="*/ 87 w 87"/>
                  <a:gd name="T61" fmla="*/ 0 h 92"/>
                  <a:gd name="T62" fmla="*/ 74 w 87"/>
                  <a:gd name="T63" fmla="*/ 0 h 92"/>
                  <a:gd name="T64" fmla="*/ 74 w 87"/>
                  <a:gd name="T65" fmla="*/ 48 h 92"/>
                  <a:gd name="T66" fmla="*/ 70 w 87"/>
                  <a:gd name="T67" fmla="*/ 22 h 92"/>
                  <a:gd name="T68" fmla="*/ 13 w 87"/>
                  <a:gd name="T69" fmla="*/ 44 h 92"/>
                  <a:gd name="T70" fmla="*/ 17 w 87"/>
                  <a:gd name="T71" fmla="*/ 26 h 92"/>
                  <a:gd name="T72" fmla="*/ 9 w 87"/>
                  <a:gd name="T73" fmla="*/ 22 h 92"/>
                  <a:gd name="T74" fmla="*/ 4 w 87"/>
                  <a:gd name="T75" fmla="*/ 26 h 92"/>
                  <a:gd name="T76" fmla="*/ 0 w 87"/>
                  <a:gd name="T77" fmla="*/ 57 h 92"/>
                  <a:gd name="T78" fmla="*/ 13 w 87"/>
                  <a:gd name="T79" fmla="*/ 57 h 92"/>
                  <a:gd name="T80" fmla="*/ 13 w 87"/>
                  <a:gd name="T81" fmla="*/ 44 h 92"/>
                  <a:gd name="T82" fmla="*/ 13 w 87"/>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2">
                    <a:moveTo>
                      <a:pt x="70" y="22"/>
                    </a:moveTo>
                    <a:lnTo>
                      <a:pt x="70" y="22"/>
                    </a:lnTo>
                    <a:lnTo>
                      <a:pt x="57" y="26"/>
                    </a:lnTo>
                    <a:lnTo>
                      <a:pt x="57" y="13"/>
                    </a:lnTo>
                    <a:lnTo>
                      <a:pt x="61" y="9"/>
                    </a:lnTo>
                    <a:lnTo>
                      <a:pt x="61" y="5"/>
                    </a:lnTo>
                    <a:lnTo>
                      <a:pt x="57" y="5"/>
                    </a:lnTo>
                    <a:lnTo>
                      <a:pt x="48" y="5"/>
                    </a:lnTo>
                    <a:lnTo>
                      <a:pt x="48" y="44"/>
                    </a:lnTo>
                    <a:lnTo>
                      <a:pt x="39" y="22"/>
                    </a:lnTo>
                    <a:lnTo>
                      <a:pt x="30" y="26"/>
                    </a:lnTo>
                    <a:lnTo>
                      <a:pt x="30" y="9"/>
                    </a:lnTo>
                    <a:lnTo>
                      <a:pt x="35" y="5"/>
                    </a:lnTo>
                    <a:lnTo>
                      <a:pt x="35" y="0"/>
                    </a:lnTo>
                    <a:lnTo>
                      <a:pt x="30" y="0"/>
                    </a:lnTo>
                    <a:lnTo>
                      <a:pt x="22" y="0"/>
                    </a:lnTo>
                    <a:lnTo>
                      <a:pt x="22" y="53"/>
                    </a:lnTo>
                    <a:lnTo>
                      <a:pt x="17" y="61"/>
                    </a:lnTo>
                    <a:lnTo>
                      <a:pt x="13" y="70"/>
                    </a:lnTo>
                    <a:lnTo>
                      <a:pt x="0" y="83"/>
                    </a:lnTo>
                    <a:lnTo>
                      <a:pt x="13" y="92"/>
                    </a:lnTo>
                    <a:lnTo>
                      <a:pt x="22" y="83"/>
                    </a:lnTo>
                    <a:lnTo>
                      <a:pt x="30" y="70"/>
                    </a:lnTo>
                    <a:lnTo>
                      <a:pt x="30" y="48"/>
                    </a:lnTo>
                    <a:lnTo>
                      <a:pt x="30" y="31"/>
                    </a:lnTo>
                    <a:lnTo>
                      <a:pt x="35" y="57"/>
                    </a:lnTo>
                    <a:lnTo>
                      <a:pt x="44" y="57"/>
                    </a:lnTo>
                    <a:lnTo>
                      <a:pt x="48" y="57"/>
                    </a:lnTo>
                    <a:lnTo>
                      <a:pt x="48" y="87"/>
                    </a:lnTo>
                    <a:lnTo>
                      <a:pt x="57" y="87"/>
                    </a:lnTo>
                    <a:lnTo>
                      <a:pt x="57" y="26"/>
                    </a:lnTo>
                    <a:lnTo>
                      <a:pt x="65" y="57"/>
                    </a:lnTo>
                    <a:lnTo>
                      <a:pt x="74" y="57"/>
                    </a:lnTo>
                    <a:lnTo>
                      <a:pt x="74" y="92"/>
                    </a:lnTo>
                    <a:lnTo>
                      <a:pt x="87" y="92"/>
                    </a:lnTo>
                    <a:lnTo>
                      <a:pt x="87" y="9"/>
                    </a:lnTo>
                    <a:lnTo>
                      <a:pt x="87" y="0"/>
                    </a:lnTo>
                    <a:lnTo>
                      <a:pt x="74" y="0"/>
                    </a:lnTo>
                    <a:lnTo>
                      <a:pt x="74" y="48"/>
                    </a:lnTo>
                    <a:lnTo>
                      <a:pt x="70" y="22"/>
                    </a:lnTo>
                    <a:close/>
                    <a:moveTo>
                      <a:pt x="13" y="44"/>
                    </a:moveTo>
                    <a:lnTo>
                      <a:pt x="13" y="44"/>
                    </a:lnTo>
                    <a:lnTo>
                      <a:pt x="17" y="26"/>
                    </a:lnTo>
                    <a:lnTo>
                      <a:pt x="9" y="22"/>
                    </a:lnTo>
                    <a:lnTo>
                      <a:pt x="4" y="26"/>
                    </a:lnTo>
                    <a:lnTo>
                      <a:pt x="0" y="57"/>
                    </a:lnTo>
                    <a:lnTo>
                      <a:pt x="13"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4" name="Freeform 80"/>
              <p:cNvSpPr/>
              <p:nvPr/>
            </p:nvSpPr>
            <p:spPr bwMode="auto">
              <a:xfrm>
                <a:off x="5000" y="1769"/>
                <a:ext cx="92" cy="92"/>
              </a:xfrm>
              <a:custGeom>
                <a:avLst/>
                <a:gdLst>
                  <a:gd name="T0" fmla="*/ 57 w 92"/>
                  <a:gd name="T1" fmla="*/ 13 h 92"/>
                  <a:gd name="T2" fmla="*/ 57 w 92"/>
                  <a:gd name="T3" fmla="*/ 13 h 92"/>
                  <a:gd name="T4" fmla="*/ 57 w 92"/>
                  <a:gd name="T5" fmla="*/ 9 h 92"/>
                  <a:gd name="T6" fmla="*/ 57 w 92"/>
                  <a:gd name="T7" fmla="*/ 9 h 92"/>
                  <a:gd name="T8" fmla="*/ 53 w 92"/>
                  <a:gd name="T9" fmla="*/ 0 h 92"/>
                  <a:gd name="T10" fmla="*/ 53 w 92"/>
                  <a:gd name="T11" fmla="*/ 0 h 92"/>
                  <a:gd name="T12" fmla="*/ 48 w 92"/>
                  <a:gd name="T13" fmla="*/ 0 h 92"/>
                  <a:gd name="T14" fmla="*/ 48 w 92"/>
                  <a:gd name="T15" fmla="*/ 0 h 92"/>
                  <a:gd name="T16" fmla="*/ 35 w 92"/>
                  <a:gd name="T17" fmla="*/ 0 h 92"/>
                  <a:gd name="T18" fmla="*/ 35 w 92"/>
                  <a:gd name="T19" fmla="*/ 0 h 92"/>
                  <a:gd name="T20" fmla="*/ 40 w 92"/>
                  <a:gd name="T21" fmla="*/ 13 h 92"/>
                  <a:gd name="T22" fmla="*/ 0 w 92"/>
                  <a:gd name="T23" fmla="*/ 13 h 92"/>
                  <a:gd name="T24" fmla="*/ 0 w 92"/>
                  <a:gd name="T25" fmla="*/ 26 h 92"/>
                  <a:gd name="T26" fmla="*/ 40 w 92"/>
                  <a:gd name="T27" fmla="*/ 26 h 92"/>
                  <a:gd name="T28" fmla="*/ 40 w 92"/>
                  <a:gd name="T29" fmla="*/ 35 h 92"/>
                  <a:gd name="T30" fmla="*/ 14 w 92"/>
                  <a:gd name="T31" fmla="*/ 35 h 92"/>
                  <a:gd name="T32" fmla="*/ 14 w 92"/>
                  <a:gd name="T33" fmla="*/ 83 h 92"/>
                  <a:gd name="T34" fmla="*/ 27 w 92"/>
                  <a:gd name="T35" fmla="*/ 83 h 92"/>
                  <a:gd name="T36" fmla="*/ 27 w 92"/>
                  <a:gd name="T37" fmla="*/ 48 h 92"/>
                  <a:gd name="T38" fmla="*/ 40 w 92"/>
                  <a:gd name="T39" fmla="*/ 48 h 92"/>
                  <a:gd name="T40" fmla="*/ 40 w 92"/>
                  <a:gd name="T41" fmla="*/ 92 h 92"/>
                  <a:gd name="T42" fmla="*/ 57 w 92"/>
                  <a:gd name="T43" fmla="*/ 92 h 92"/>
                  <a:gd name="T44" fmla="*/ 57 w 92"/>
                  <a:gd name="T45" fmla="*/ 48 h 92"/>
                  <a:gd name="T46" fmla="*/ 70 w 92"/>
                  <a:gd name="T47" fmla="*/ 48 h 92"/>
                  <a:gd name="T48" fmla="*/ 70 w 92"/>
                  <a:gd name="T49" fmla="*/ 70 h 92"/>
                  <a:gd name="T50" fmla="*/ 70 w 92"/>
                  <a:gd name="T51" fmla="*/ 70 h 92"/>
                  <a:gd name="T52" fmla="*/ 66 w 92"/>
                  <a:gd name="T53" fmla="*/ 70 h 92"/>
                  <a:gd name="T54" fmla="*/ 57 w 92"/>
                  <a:gd name="T55" fmla="*/ 70 h 92"/>
                  <a:gd name="T56" fmla="*/ 57 w 92"/>
                  <a:gd name="T57" fmla="*/ 70 h 92"/>
                  <a:gd name="T58" fmla="*/ 61 w 92"/>
                  <a:gd name="T59" fmla="*/ 83 h 92"/>
                  <a:gd name="T60" fmla="*/ 61 w 92"/>
                  <a:gd name="T61" fmla="*/ 83 h 92"/>
                  <a:gd name="T62" fmla="*/ 79 w 92"/>
                  <a:gd name="T63" fmla="*/ 83 h 92"/>
                  <a:gd name="T64" fmla="*/ 83 w 92"/>
                  <a:gd name="T65" fmla="*/ 79 h 92"/>
                  <a:gd name="T66" fmla="*/ 83 w 92"/>
                  <a:gd name="T67" fmla="*/ 74 h 92"/>
                  <a:gd name="T68" fmla="*/ 83 w 92"/>
                  <a:gd name="T69" fmla="*/ 35 h 92"/>
                  <a:gd name="T70" fmla="*/ 57 w 92"/>
                  <a:gd name="T71" fmla="*/ 35 h 92"/>
                  <a:gd name="T72" fmla="*/ 57 w 92"/>
                  <a:gd name="T73" fmla="*/ 26 h 92"/>
                  <a:gd name="T74" fmla="*/ 92 w 92"/>
                  <a:gd name="T75" fmla="*/ 26 h 92"/>
                  <a:gd name="T76" fmla="*/ 92 w 92"/>
                  <a:gd name="T77" fmla="*/ 13 h 92"/>
                  <a:gd name="T78" fmla="*/ 48 w 92"/>
                  <a:gd name="T79" fmla="*/ 13 h 92"/>
                  <a:gd name="T80" fmla="*/ 48 w 92"/>
                  <a:gd name="T81" fmla="*/ 13 h 92"/>
                  <a:gd name="T82" fmla="*/ 57 w 92"/>
                  <a:gd name="T83" fmla="*/ 13 h 92"/>
                  <a:gd name="T84" fmla="*/ 57 w 92"/>
                  <a:gd name="T85" fmla="*/ 13 h 92"/>
                  <a:gd name="T86" fmla="*/ 57 w 92"/>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2">
                    <a:moveTo>
                      <a:pt x="57" y="13"/>
                    </a:moveTo>
                    <a:lnTo>
                      <a:pt x="57" y="13"/>
                    </a:lnTo>
                    <a:lnTo>
                      <a:pt x="57" y="9"/>
                    </a:lnTo>
                    <a:lnTo>
                      <a:pt x="53" y="0"/>
                    </a:lnTo>
                    <a:lnTo>
                      <a:pt x="48" y="0"/>
                    </a:lnTo>
                    <a:lnTo>
                      <a:pt x="35" y="0"/>
                    </a:lnTo>
                    <a:lnTo>
                      <a:pt x="40" y="13"/>
                    </a:lnTo>
                    <a:lnTo>
                      <a:pt x="0" y="13"/>
                    </a:lnTo>
                    <a:lnTo>
                      <a:pt x="0" y="26"/>
                    </a:lnTo>
                    <a:lnTo>
                      <a:pt x="40" y="26"/>
                    </a:lnTo>
                    <a:lnTo>
                      <a:pt x="40" y="35"/>
                    </a:lnTo>
                    <a:lnTo>
                      <a:pt x="14" y="35"/>
                    </a:lnTo>
                    <a:lnTo>
                      <a:pt x="14" y="83"/>
                    </a:lnTo>
                    <a:lnTo>
                      <a:pt x="27" y="83"/>
                    </a:lnTo>
                    <a:lnTo>
                      <a:pt x="27" y="48"/>
                    </a:lnTo>
                    <a:lnTo>
                      <a:pt x="40" y="48"/>
                    </a:lnTo>
                    <a:lnTo>
                      <a:pt x="40" y="92"/>
                    </a:lnTo>
                    <a:lnTo>
                      <a:pt x="57" y="92"/>
                    </a:lnTo>
                    <a:lnTo>
                      <a:pt x="57" y="48"/>
                    </a:lnTo>
                    <a:lnTo>
                      <a:pt x="70" y="48"/>
                    </a:lnTo>
                    <a:lnTo>
                      <a:pt x="70" y="70"/>
                    </a:lnTo>
                    <a:lnTo>
                      <a:pt x="66" y="70"/>
                    </a:lnTo>
                    <a:lnTo>
                      <a:pt x="57" y="70"/>
                    </a:lnTo>
                    <a:lnTo>
                      <a:pt x="61" y="83"/>
                    </a:lnTo>
                    <a:lnTo>
                      <a:pt x="79" y="83"/>
                    </a:lnTo>
                    <a:lnTo>
                      <a:pt x="83" y="79"/>
                    </a:lnTo>
                    <a:lnTo>
                      <a:pt x="83" y="74"/>
                    </a:lnTo>
                    <a:lnTo>
                      <a:pt x="83" y="35"/>
                    </a:lnTo>
                    <a:lnTo>
                      <a:pt x="57" y="35"/>
                    </a:lnTo>
                    <a:lnTo>
                      <a:pt x="57" y="26"/>
                    </a:lnTo>
                    <a:lnTo>
                      <a:pt x="92" y="26"/>
                    </a:lnTo>
                    <a:lnTo>
                      <a:pt x="92"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5" name="Freeform 81"/>
              <p:cNvSpPr>
                <a:spLocks noEditPoints="1"/>
              </p:cNvSpPr>
              <p:nvPr/>
            </p:nvSpPr>
            <p:spPr bwMode="auto">
              <a:xfrm>
                <a:off x="2959" y="1225"/>
                <a:ext cx="91" cy="96"/>
              </a:xfrm>
              <a:custGeom>
                <a:avLst/>
                <a:gdLst>
                  <a:gd name="T0" fmla="*/ 17 w 91"/>
                  <a:gd name="T1" fmla="*/ 22 h 96"/>
                  <a:gd name="T2" fmla="*/ 9 w 91"/>
                  <a:gd name="T3" fmla="*/ 26 h 96"/>
                  <a:gd name="T4" fmla="*/ 9 w 91"/>
                  <a:gd name="T5" fmla="*/ 26 h 96"/>
                  <a:gd name="T6" fmla="*/ 13 w 91"/>
                  <a:gd name="T7" fmla="*/ 35 h 96"/>
                  <a:gd name="T8" fmla="*/ 0 w 91"/>
                  <a:gd name="T9" fmla="*/ 48 h 96"/>
                  <a:gd name="T10" fmla="*/ 43 w 91"/>
                  <a:gd name="T11" fmla="*/ 48 h 96"/>
                  <a:gd name="T12" fmla="*/ 57 w 91"/>
                  <a:gd name="T13" fmla="*/ 52 h 96"/>
                  <a:gd name="T14" fmla="*/ 70 w 91"/>
                  <a:gd name="T15" fmla="*/ 18 h 96"/>
                  <a:gd name="T16" fmla="*/ 78 w 91"/>
                  <a:gd name="T17" fmla="*/ 35 h 96"/>
                  <a:gd name="T18" fmla="*/ 78 w 91"/>
                  <a:gd name="T19" fmla="*/ 39 h 96"/>
                  <a:gd name="T20" fmla="*/ 70 w 91"/>
                  <a:gd name="T21" fmla="*/ 39 h 96"/>
                  <a:gd name="T22" fmla="*/ 74 w 91"/>
                  <a:gd name="T23" fmla="*/ 48 h 96"/>
                  <a:gd name="T24" fmla="*/ 74 w 91"/>
                  <a:gd name="T25" fmla="*/ 48 h 96"/>
                  <a:gd name="T26" fmla="*/ 83 w 91"/>
                  <a:gd name="T27" fmla="*/ 48 h 96"/>
                  <a:gd name="T28" fmla="*/ 87 w 91"/>
                  <a:gd name="T29" fmla="*/ 48 h 96"/>
                  <a:gd name="T30" fmla="*/ 91 w 91"/>
                  <a:gd name="T31" fmla="*/ 44 h 96"/>
                  <a:gd name="T32" fmla="*/ 91 w 91"/>
                  <a:gd name="T33" fmla="*/ 9 h 96"/>
                  <a:gd name="T34" fmla="*/ 48 w 91"/>
                  <a:gd name="T35" fmla="*/ 18 h 96"/>
                  <a:gd name="T36" fmla="*/ 57 w 91"/>
                  <a:gd name="T37" fmla="*/ 18 h 96"/>
                  <a:gd name="T38" fmla="*/ 48 w 91"/>
                  <a:gd name="T39" fmla="*/ 44 h 96"/>
                  <a:gd name="T40" fmla="*/ 39 w 91"/>
                  <a:gd name="T41" fmla="*/ 35 h 96"/>
                  <a:gd name="T42" fmla="*/ 39 w 91"/>
                  <a:gd name="T43" fmla="*/ 35 h 96"/>
                  <a:gd name="T44" fmla="*/ 43 w 91"/>
                  <a:gd name="T45" fmla="*/ 26 h 96"/>
                  <a:gd name="T46" fmla="*/ 43 w 91"/>
                  <a:gd name="T47" fmla="*/ 26 h 96"/>
                  <a:gd name="T48" fmla="*/ 35 w 91"/>
                  <a:gd name="T49" fmla="*/ 22 h 96"/>
                  <a:gd name="T50" fmla="*/ 48 w 91"/>
                  <a:gd name="T51" fmla="*/ 13 h 96"/>
                  <a:gd name="T52" fmla="*/ 35 w 91"/>
                  <a:gd name="T53" fmla="*/ 13 h 96"/>
                  <a:gd name="T54" fmla="*/ 30 w 91"/>
                  <a:gd name="T55" fmla="*/ 5 h 96"/>
                  <a:gd name="T56" fmla="*/ 30 w 91"/>
                  <a:gd name="T57" fmla="*/ 0 h 96"/>
                  <a:gd name="T58" fmla="*/ 17 w 91"/>
                  <a:gd name="T59" fmla="*/ 0 h 96"/>
                  <a:gd name="T60" fmla="*/ 4 w 91"/>
                  <a:gd name="T61" fmla="*/ 13 h 96"/>
                  <a:gd name="T62" fmla="*/ 4 w 91"/>
                  <a:gd name="T63" fmla="*/ 22 h 96"/>
                  <a:gd name="T64" fmla="*/ 26 w 91"/>
                  <a:gd name="T65" fmla="*/ 35 h 96"/>
                  <a:gd name="T66" fmla="*/ 22 w 91"/>
                  <a:gd name="T67" fmla="*/ 26 h 96"/>
                  <a:gd name="T68" fmla="*/ 30 w 91"/>
                  <a:gd name="T69" fmla="*/ 22 h 96"/>
                  <a:gd name="T70" fmla="*/ 26 w 91"/>
                  <a:gd name="T71" fmla="*/ 35 h 96"/>
                  <a:gd name="T72" fmla="*/ 17 w 91"/>
                  <a:gd name="T73" fmla="*/ 35 h 96"/>
                  <a:gd name="T74" fmla="*/ 26 w 91"/>
                  <a:gd name="T75" fmla="*/ 35 h 96"/>
                  <a:gd name="T76" fmla="*/ 30 w 91"/>
                  <a:gd name="T77" fmla="*/ 87 h 96"/>
                  <a:gd name="T78" fmla="*/ 43 w 91"/>
                  <a:gd name="T79" fmla="*/ 96 h 96"/>
                  <a:gd name="T80" fmla="*/ 9 w 91"/>
                  <a:gd name="T81" fmla="*/ 52 h 96"/>
                  <a:gd name="T82" fmla="*/ 17 w 91"/>
                  <a:gd name="T83" fmla="*/ 96 h 96"/>
                  <a:gd name="T84" fmla="*/ 30 w 91"/>
                  <a:gd name="T85" fmla="*/ 87 h 96"/>
                  <a:gd name="T86" fmla="*/ 17 w 91"/>
                  <a:gd name="T87" fmla="*/ 61 h 96"/>
                  <a:gd name="T88" fmla="*/ 30 w 91"/>
                  <a:gd name="T89" fmla="*/ 66 h 96"/>
                  <a:gd name="T90" fmla="*/ 17 w 91"/>
                  <a:gd name="T91" fmla="*/ 61 h 96"/>
                  <a:gd name="T92" fmla="*/ 78 w 91"/>
                  <a:gd name="T93" fmla="*/ 66 h 96"/>
                  <a:gd name="T94" fmla="*/ 65 w 91"/>
                  <a:gd name="T95" fmla="*/ 79 h 96"/>
                  <a:gd name="T96" fmla="*/ 78 w 91"/>
                  <a:gd name="T97" fmla="*/ 66 h 96"/>
                  <a:gd name="T98" fmla="*/ 30 w 91"/>
                  <a:gd name="T99" fmla="*/ 74 h 96"/>
                  <a:gd name="T100" fmla="*/ 17 w 91"/>
                  <a:gd name="T101" fmla="*/ 79 h 96"/>
                  <a:gd name="T102" fmla="*/ 30 w 91"/>
                  <a:gd name="T103" fmla="*/ 74 h 96"/>
                  <a:gd name="T104" fmla="*/ 52 w 91"/>
                  <a:gd name="T105" fmla="*/ 52 h 96"/>
                  <a:gd name="T106" fmla="*/ 65 w 91"/>
                  <a:gd name="T107" fmla="*/ 96 h 96"/>
                  <a:gd name="T108" fmla="*/ 78 w 91"/>
                  <a:gd name="T109" fmla="*/ 87 h 96"/>
                  <a:gd name="T110" fmla="*/ 91 w 91"/>
                  <a:gd name="T111" fmla="*/ 96 h 96"/>
                  <a:gd name="T112" fmla="*/ 52 w 91"/>
                  <a:gd name="T113" fmla="*/ 52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1" h="96">
                    <a:moveTo>
                      <a:pt x="4" y="22"/>
                    </a:moveTo>
                    <a:lnTo>
                      <a:pt x="17" y="22"/>
                    </a:lnTo>
                    <a:lnTo>
                      <a:pt x="9" y="26"/>
                    </a:lnTo>
                    <a:lnTo>
                      <a:pt x="13" y="35"/>
                    </a:lnTo>
                    <a:lnTo>
                      <a:pt x="0" y="35"/>
                    </a:lnTo>
                    <a:lnTo>
                      <a:pt x="0" y="48"/>
                    </a:lnTo>
                    <a:lnTo>
                      <a:pt x="43" y="48"/>
                    </a:lnTo>
                    <a:lnTo>
                      <a:pt x="57" y="52"/>
                    </a:lnTo>
                    <a:lnTo>
                      <a:pt x="65" y="39"/>
                    </a:lnTo>
                    <a:lnTo>
                      <a:pt x="70" y="18"/>
                    </a:lnTo>
                    <a:lnTo>
                      <a:pt x="78" y="18"/>
                    </a:lnTo>
                    <a:lnTo>
                      <a:pt x="78" y="35"/>
                    </a:lnTo>
                    <a:lnTo>
                      <a:pt x="78" y="39"/>
                    </a:lnTo>
                    <a:lnTo>
                      <a:pt x="74" y="39"/>
                    </a:lnTo>
                    <a:lnTo>
                      <a:pt x="70" y="39"/>
                    </a:lnTo>
                    <a:lnTo>
                      <a:pt x="74" y="48"/>
                    </a:lnTo>
                    <a:lnTo>
                      <a:pt x="83" y="48"/>
                    </a:lnTo>
                    <a:lnTo>
                      <a:pt x="87" y="48"/>
                    </a:lnTo>
                    <a:lnTo>
                      <a:pt x="91" y="44"/>
                    </a:lnTo>
                    <a:lnTo>
                      <a:pt x="91" y="35"/>
                    </a:lnTo>
                    <a:lnTo>
                      <a:pt x="91" y="9"/>
                    </a:lnTo>
                    <a:lnTo>
                      <a:pt x="48" y="9"/>
                    </a:lnTo>
                    <a:lnTo>
                      <a:pt x="48" y="18"/>
                    </a:lnTo>
                    <a:lnTo>
                      <a:pt x="57" y="18"/>
                    </a:lnTo>
                    <a:lnTo>
                      <a:pt x="57" y="35"/>
                    </a:lnTo>
                    <a:lnTo>
                      <a:pt x="48" y="44"/>
                    </a:lnTo>
                    <a:lnTo>
                      <a:pt x="48" y="35"/>
                    </a:lnTo>
                    <a:lnTo>
                      <a:pt x="39" y="35"/>
                    </a:lnTo>
                    <a:lnTo>
                      <a:pt x="43" y="26"/>
                    </a:lnTo>
                    <a:lnTo>
                      <a:pt x="35" y="22"/>
                    </a:lnTo>
                    <a:lnTo>
                      <a:pt x="48" y="22"/>
                    </a:lnTo>
                    <a:lnTo>
                      <a:pt x="48" y="13"/>
                    </a:lnTo>
                    <a:lnTo>
                      <a:pt x="30" y="13"/>
                    </a:lnTo>
                    <a:lnTo>
                      <a:pt x="35" y="13"/>
                    </a:lnTo>
                    <a:lnTo>
                      <a:pt x="30" y="5"/>
                    </a:lnTo>
                    <a:lnTo>
                      <a:pt x="30" y="0"/>
                    </a:lnTo>
                    <a:lnTo>
                      <a:pt x="17" y="0"/>
                    </a:lnTo>
                    <a:lnTo>
                      <a:pt x="22" y="13"/>
                    </a:lnTo>
                    <a:lnTo>
                      <a:pt x="4" y="13"/>
                    </a:lnTo>
                    <a:lnTo>
                      <a:pt x="4" y="22"/>
                    </a:lnTo>
                    <a:close/>
                    <a:moveTo>
                      <a:pt x="26" y="35"/>
                    </a:moveTo>
                    <a:lnTo>
                      <a:pt x="26" y="35"/>
                    </a:lnTo>
                    <a:lnTo>
                      <a:pt x="22" y="26"/>
                    </a:lnTo>
                    <a:lnTo>
                      <a:pt x="17" y="22"/>
                    </a:lnTo>
                    <a:lnTo>
                      <a:pt x="30" y="22"/>
                    </a:lnTo>
                    <a:lnTo>
                      <a:pt x="26" y="35"/>
                    </a:lnTo>
                    <a:lnTo>
                      <a:pt x="17" y="35"/>
                    </a:lnTo>
                    <a:lnTo>
                      <a:pt x="26" y="35"/>
                    </a:lnTo>
                    <a:close/>
                    <a:moveTo>
                      <a:pt x="30" y="87"/>
                    </a:moveTo>
                    <a:lnTo>
                      <a:pt x="30" y="96"/>
                    </a:lnTo>
                    <a:lnTo>
                      <a:pt x="43" y="96"/>
                    </a:lnTo>
                    <a:lnTo>
                      <a:pt x="43" y="52"/>
                    </a:lnTo>
                    <a:lnTo>
                      <a:pt x="9" y="52"/>
                    </a:lnTo>
                    <a:lnTo>
                      <a:pt x="9" y="96"/>
                    </a:lnTo>
                    <a:lnTo>
                      <a:pt x="17" y="96"/>
                    </a:lnTo>
                    <a:lnTo>
                      <a:pt x="17" y="87"/>
                    </a:lnTo>
                    <a:lnTo>
                      <a:pt x="30" y="87"/>
                    </a:lnTo>
                    <a:close/>
                    <a:moveTo>
                      <a:pt x="17" y="61"/>
                    </a:moveTo>
                    <a:lnTo>
                      <a:pt x="30" y="61"/>
                    </a:lnTo>
                    <a:lnTo>
                      <a:pt x="30" y="66"/>
                    </a:lnTo>
                    <a:lnTo>
                      <a:pt x="17" y="66"/>
                    </a:lnTo>
                    <a:lnTo>
                      <a:pt x="17" y="61"/>
                    </a:lnTo>
                    <a:close/>
                    <a:moveTo>
                      <a:pt x="78" y="66"/>
                    </a:moveTo>
                    <a:lnTo>
                      <a:pt x="78" y="79"/>
                    </a:lnTo>
                    <a:lnTo>
                      <a:pt x="65" y="79"/>
                    </a:lnTo>
                    <a:lnTo>
                      <a:pt x="65" y="66"/>
                    </a:lnTo>
                    <a:lnTo>
                      <a:pt x="78" y="66"/>
                    </a:lnTo>
                    <a:close/>
                    <a:moveTo>
                      <a:pt x="30" y="74"/>
                    </a:moveTo>
                    <a:lnTo>
                      <a:pt x="30" y="79"/>
                    </a:lnTo>
                    <a:lnTo>
                      <a:pt x="17" y="79"/>
                    </a:lnTo>
                    <a:lnTo>
                      <a:pt x="17" y="74"/>
                    </a:lnTo>
                    <a:lnTo>
                      <a:pt x="30" y="74"/>
                    </a:lnTo>
                    <a:close/>
                    <a:moveTo>
                      <a:pt x="52" y="52"/>
                    </a:moveTo>
                    <a:lnTo>
                      <a:pt x="52" y="96"/>
                    </a:lnTo>
                    <a:lnTo>
                      <a:pt x="65" y="96"/>
                    </a:lnTo>
                    <a:lnTo>
                      <a:pt x="65" y="87"/>
                    </a:lnTo>
                    <a:lnTo>
                      <a:pt x="78" y="87"/>
                    </a:lnTo>
                    <a:lnTo>
                      <a:pt x="78" y="96"/>
                    </a:lnTo>
                    <a:lnTo>
                      <a:pt x="91" y="96"/>
                    </a:lnTo>
                    <a:lnTo>
                      <a:pt x="91" y="52"/>
                    </a:lnTo>
                    <a:lnTo>
                      <a:pt x="52"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6" name="Freeform 82"/>
              <p:cNvSpPr/>
              <p:nvPr/>
            </p:nvSpPr>
            <p:spPr bwMode="auto">
              <a:xfrm>
                <a:off x="3063" y="1225"/>
                <a:ext cx="96" cy="96"/>
              </a:xfrm>
              <a:custGeom>
                <a:avLst/>
                <a:gdLst>
                  <a:gd name="T0" fmla="*/ 79 w 96"/>
                  <a:gd name="T1" fmla="*/ 9 h 96"/>
                  <a:gd name="T2" fmla="*/ 79 w 96"/>
                  <a:gd name="T3" fmla="*/ 9 h 96"/>
                  <a:gd name="T4" fmla="*/ 79 w 96"/>
                  <a:gd name="T5" fmla="*/ 9 h 96"/>
                  <a:gd name="T6" fmla="*/ 79 w 96"/>
                  <a:gd name="T7" fmla="*/ 9 h 96"/>
                  <a:gd name="T8" fmla="*/ 61 w 96"/>
                  <a:gd name="T9" fmla="*/ 0 h 96"/>
                  <a:gd name="T10" fmla="*/ 61 w 96"/>
                  <a:gd name="T11" fmla="*/ 0 h 96"/>
                  <a:gd name="T12" fmla="*/ 48 w 96"/>
                  <a:gd name="T13" fmla="*/ 22 h 96"/>
                  <a:gd name="T14" fmla="*/ 35 w 96"/>
                  <a:gd name="T15" fmla="*/ 22 h 96"/>
                  <a:gd name="T16" fmla="*/ 44 w 96"/>
                  <a:gd name="T17" fmla="*/ 13 h 96"/>
                  <a:gd name="T18" fmla="*/ 44 w 96"/>
                  <a:gd name="T19" fmla="*/ 13 h 96"/>
                  <a:gd name="T20" fmla="*/ 35 w 96"/>
                  <a:gd name="T21" fmla="*/ 0 h 96"/>
                  <a:gd name="T22" fmla="*/ 22 w 96"/>
                  <a:gd name="T23" fmla="*/ 9 h 96"/>
                  <a:gd name="T24" fmla="*/ 22 w 96"/>
                  <a:gd name="T25" fmla="*/ 9 h 96"/>
                  <a:gd name="T26" fmla="*/ 31 w 96"/>
                  <a:gd name="T27" fmla="*/ 22 h 96"/>
                  <a:gd name="T28" fmla="*/ 9 w 96"/>
                  <a:gd name="T29" fmla="*/ 22 h 96"/>
                  <a:gd name="T30" fmla="*/ 9 w 96"/>
                  <a:gd name="T31" fmla="*/ 35 h 96"/>
                  <a:gd name="T32" fmla="*/ 40 w 96"/>
                  <a:gd name="T33" fmla="*/ 35 h 96"/>
                  <a:gd name="T34" fmla="*/ 40 w 96"/>
                  <a:gd name="T35" fmla="*/ 48 h 96"/>
                  <a:gd name="T36" fmla="*/ 5 w 96"/>
                  <a:gd name="T37" fmla="*/ 48 h 96"/>
                  <a:gd name="T38" fmla="*/ 5 w 96"/>
                  <a:gd name="T39" fmla="*/ 57 h 96"/>
                  <a:gd name="T40" fmla="*/ 40 w 96"/>
                  <a:gd name="T41" fmla="*/ 57 h 96"/>
                  <a:gd name="T42" fmla="*/ 40 w 96"/>
                  <a:gd name="T43" fmla="*/ 57 h 96"/>
                  <a:gd name="T44" fmla="*/ 31 w 96"/>
                  <a:gd name="T45" fmla="*/ 66 h 96"/>
                  <a:gd name="T46" fmla="*/ 27 w 96"/>
                  <a:gd name="T47" fmla="*/ 74 h 96"/>
                  <a:gd name="T48" fmla="*/ 0 w 96"/>
                  <a:gd name="T49" fmla="*/ 87 h 96"/>
                  <a:gd name="T50" fmla="*/ 0 w 96"/>
                  <a:gd name="T51" fmla="*/ 87 h 96"/>
                  <a:gd name="T52" fmla="*/ 5 w 96"/>
                  <a:gd name="T53" fmla="*/ 87 h 96"/>
                  <a:gd name="T54" fmla="*/ 5 w 96"/>
                  <a:gd name="T55" fmla="*/ 87 h 96"/>
                  <a:gd name="T56" fmla="*/ 9 w 96"/>
                  <a:gd name="T57" fmla="*/ 96 h 96"/>
                  <a:gd name="T58" fmla="*/ 9 w 96"/>
                  <a:gd name="T59" fmla="*/ 96 h 96"/>
                  <a:gd name="T60" fmla="*/ 35 w 96"/>
                  <a:gd name="T61" fmla="*/ 83 h 96"/>
                  <a:gd name="T62" fmla="*/ 48 w 96"/>
                  <a:gd name="T63" fmla="*/ 70 h 96"/>
                  <a:gd name="T64" fmla="*/ 48 w 96"/>
                  <a:gd name="T65" fmla="*/ 70 h 96"/>
                  <a:gd name="T66" fmla="*/ 61 w 96"/>
                  <a:gd name="T67" fmla="*/ 83 h 96"/>
                  <a:gd name="T68" fmla="*/ 83 w 96"/>
                  <a:gd name="T69" fmla="*/ 96 h 96"/>
                  <a:gd name="T70" fmla="*/ 83 w 96"/>
                  <a:gd name="T71" fmla="*/ 96 h 96"/>
                  <a:gd name="T72" fmla="*/ 96 w 96"/>
                  <a:gd name="T73" fmla="*/ 83 h 96"/>
                  <a:gd name="T74" fmla="*/ 96 w 96"/>
                  <a:gd name="T75" fmla="*/ 83 h 96"/>
                  <a:gd name="T76" fmla="*/ 70 w 96"/>
                  <a:gd name="T77" fmla="*/ 74 h 96"/>
                  <a:gd name="T78" fmla="*/ 57 w 96"/>
                  <a:gd name="T79" fmla="*/ 57 h 96"/>
                  <a:gd name="T80" fmla="*/ 92 w 96"/>
                  <a:gd name="T81" fmla="*/ 57 h 96"/>
                  <a:gd name="T82" fmla="*/ 92 w 96"/>
                  <a:gd name="T83" fmla="*/ 48 h 96"/>
                  <a:gd name="T84" fmla="*/ 53 w 96"/>
                  <a:gd name="T85" fmla="*/ 48 h 96"/>
                  <a:gd name="T86" fmla="*/ 53 w 96"/>
                  <a:gd name="T87" fmla="*/ 35 h 96"/>
                  <a:gd name="T88" fmla="*/ 87 w 96"/>
                  <a:gd name="T89" fmla="*/ 35 h 96"/>
                  <a:gd name="T90" fmla="*/ 87 w 96"/>
                  <a:gd name="T91" fmla="*/ 22 h 96"/>
                  <a:gd name="T92" fmla="*/ 66 w 96"/>
                  <a:gd name="T93" fmla="*/ 22 h 96"/>
                  <a:gd name="T94" fmla="*/ 66 w 96"/>
                  <a:gd name="T95" fmla="*/ 22 h 96"/>
                  <a:gd name="T96" fmla="*/ 79 w 96"/>
                  <a:gd name="T97" fmla="*/ 9 h 96"/>
                  <a:gd name="T98" fmla="*/ 79 w 96"/>
                  <a:gd name="T99" fmla="*/ 9 h 96"/>
                  <a:gd name="T100" fmla="*/ 79 w 96"/>
                  <a:gd name="T101" fmla="*/ 9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 h="96">
                    <a:moveTo>
                      <a:pt x="79" y="9"/>
                    </a:moveTo>
                    <a:lnTo>
                      <a:pt x="79" y="9"/>
                    </a:lnTo>
                    <a:lnTo>
                      <a:pt x="61" y="0"/>
                    </a:lnTo>
                    <a:lnTo>
                      <a:pt x="48" y="22"/>
                    </a:lnTo>
                    <a:lnTo>
                      <a:pt x="35" y="22"/>
                    </a:lnTo>
                    <a:lnTo>
                      <a:pt x="44" y="13"/>
                    </a:lnTo>
                    <a:lnTo>
                      <a:pt x="35" y="0"/>
                    </a:lnTo>
                    <a:lnTo>
                      <a:pt x="22" y="9"/>
                    </a:lnTo>
                    <a:lnTo>
                      <a:pt x="31" y="22"/>
                    </a:lnTo>
                    <a:lnTo>
                      <a:pt x="9" y="22"/>
                    </a:lnTo>
                    <a:lnTo>
                      <a:pt x="9" y="35"/>
                    </a:lnTo>
                    <a:lnTo>
                      <a:pt x="40" y="35"/>
                    </a:lnTo>
                    <a:lnTo>
                      <a:pt x="40" y="48"/>
                    </a:lnTo>
                    <a:lnTo>
                      <a:pt x="5" y="48"/>
                    </a:lnTo>
                    <a:lnTo>
                      <a:pt x="5" y="57"/>
                    </a:lnTo>
                    <a:lnTo>
                      <a:pt x="40" y="57"/>
                    </a:lnTo>
                    <a:lnTo>
                      <a:pt x="31" y="66"/>
                    </a:lnTo>
                    <a:lnTo>
                      <a:pt x="27" y="74"/>
                    </a:lnTo>
                    <a:lnTo>
                      <a:pt x="0" y="87"/>
                    </a:lnTo>
                    <a:lnTo>
                      <a:pt x="5" y="87"/>
                    </a:lnTo>
                    <a:lnTo>
                      <a:pt x="9" y="96"/>
                    </a:lnTo>
                    <a:lnTo>
                      <a:pt x="35" y="83"/>
                    </a:lnTo>
                    <a:lnTo>
                      <a:pt x="48" y="70"/>
                    </a:lnTo>
                    <a:lnTo>
                      <a:pt x="61" y="83"/>
                    </a:lnTo>
                    <a:lnTo>
                      <a:pt x="83" y="96"/>
                    </a:lnTo>
                    <a:lnTo>
                      <a:pt x="96" y="83"/>
                    </a:lnTo>
                    <a:lnTo>
                      <a:pt x="70" y="74"/>
                    </a:lnTo>
                    <a:lnTo>
                      <a:pt x="57" y="57"/>
                    </a:lnTo>
                    <a:lnTo>
                      <a:pt x="92" y="57"/>
                    </a:lnTo>
                    <a:lnTo>
                      <a:pt x="92" y="48"/>
                    </a:lnTo>
                    <a:lnTo>
                      <a:pt x="53" y="48"/>
                    </a:lnTo>
                    <a:lnTo>
                      <a:pt x="53" y="35"/>
                    </a:lnTo>
                    <a:lnTo>
                      <a:pt x="87" y="35"/>
                    </a:lnTo>
                    <a:lnTo>
                      <a:pt x="87" y="22"/>
                    </a:lnTo>
                    <a:lnTo>
                      <a:pt x="66" y="22"/>
                    </a:lnTo>
                    <a:lnTo>
                      <a:pt x="79"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7" name="Freeform 83"/>
              <p:cNvSpPr/>
              <p:nvPr/>
            </p:nvSpPr>
            <p:spPr bwMode="auto">
              <a:xfrm>
                <a:off x="3168" y="1225"/>
                <a:ext cx="96" cy="96"/>
              </a:xfrm>
              <a:custGeom>
                <a:avLst/>
                <a:gdLst>
                  <a:gd name="T0" fmla="*/ 56 w 96"/>
                  <a:gd name="T1" fmla="*/ 13 h 96"/>
                  <a:gd name="T2" fmla="*/ 56 w 96"/>
                  <a:gd name="T3" fmla="*/ 13 h 96"/>
                  <a:gd name="T4" fmla="*/ 56 w 96"/>
                  <a:gd name="T5" fmla="*/ 9 h 96"/>
                  <a:gd name="T6" fmla="*/ 56 w 96"/>
                  <a:gd name="T7" fmla="*/ 9 h 96"/>
                  <a:gd name="T8" fmla="*/ 52 w 96"/>
                  <a:gd name="T9" fmla="*/ 0 h 96"/>
                  <a:gd name="T10" fmla="*/ 52 w 96"/>
                  <a:gd name="T11" fmla="*/ 0 h 96"/>
                  <a:gd name="T12" fmla="*/ 48 w 96"/>
                  <a:gd name="T13" fmla="*/ 5 h 96"/>
                  <a:gd name="T14" fmla="*/ 48 w 96"/>
                  <a:gd name="T15" fmla="*/ 5 h 96"/>
                  <a:gd name="T16" fmla="*/ 39 w 96"/>
                  <a:gd name="T17" fmla="*/ 5 h 96"/>
                  <a:gd name="T18" fmla="*/ 39 w 96"/>
                  <a:gd name="T19" fmla="*/ 5 h 96"/>
                  <a:gd name="T20" fmla="*/ 43 w 96"/>
                  <a:gd name="T21" fmla="*/ 18 h 96"/>
                  <a:gd name="T22" fmla="*/ 0 w 96"/>
                  <a:gd name="T23" fmla="*/ 18 h 96"/>
                  <a:gd name="T24" fmla="*/ 0 w 96"/>
                  <a:gd name="T25" fmla="*/ 31 h 96"/>
                  <a:gd name="T26" fmla="*/ 39 w 96"/>
                  <a:gd name="T27" fmla="*/ 31 h 96"/>
                  <a:gd name="T28" fmla="*/ 39 w 96"/>
                  <a:gd name="T29" fmla="*/ 39 h 96"/>
                  <a:gd name="T30" fmla="*/ 13 w 96"/>
                  <a:gd name="T31" fmla="*/ 39 h 96"/>
                  <a:gd name="T32" fmla="*/ 13 w 96"/>
                  <a:gd name="T33" fmla="*/ 87 h 96"/>
                  <a:gd name="T34" fmla="*/ 26 w 96"/>
                  <a:gd name="T35" fmla="*/ 87 h 96"/>
                  <a:gd name="T36" fmla="*/ 26 w 96"/>
                  <a:gd name="T37" fmla="*/ 52 h 96"/>
                  <a:gd name="T38" fmla="*/ 39 w 96"/>
                  <a:gd name="T39" fmla="*/ 52 h 96"/>
                  <a:gd name="T40" fmla="*/ 39 w 96"/>
                  <a:gd name="T41" fmla="*/ 96 h 96"/>
                  <a:gd name="T42" fmla="*/ 56 w 96"/>
                  <a:gd name="T43" fmla="*/ 96 h 96"/>
                  <a:gd name="T44" fmla="*/ 56 w 96"/>
                  <a:gd name="T45" fmla="*/ 52 h 96"/>
                  <a:gd name="T46" fmla="*/ 70 w 96"/>
                  <a:gd name="T47" fmla="*/ 52 h 96"/>
                  <a:gd name="T48" fmla="*/ 70 w 96"/>
                  <a:gd name="T49" fmla="*/ 70 h 96"/>
                  <a:gd name="T50" fmla="*/ 70 w 96"/>
                  <a:gd name="T51" fmla="*/ 70 h 96"/>
                  <a:gd name="T52" fmla="*/ 65 w 96"/>
                  <a:gd name="T53" fmla="*/ 74 h 96"/>
                  <a:gd name="T54" fmla="*/ 56 w 96"/>
                  <a:gd name="T55" fmla="*/ 74 h 96"/>
                  <a:gd name="T56" fmla="*/ 56 w 96"/>
                  <a:gd name="T57" fmla="*/ 74 h 96"/>
                  <a:gd name="T58" fmla="*/ 61 w 96"/>
                  <a:gd name="T59" fmla="*/ 87 h 96"/>
                  <a:gd name="T60" fmla="*/ 61 w 96"/>
                  <a:gd name="T61" fmla="*/ 87 h 96"/>
                  <a:gd name="T62" fmla="*/ 78 w 96"/>
                  <a:gd name="T63" fmla="*/ 87 h 96"/>
                  <a:gd name="T64" fmla="*/ 83 w 96"/>
                  <a:gd name="T65" fmla="*/ 83 h 96"/>
                  <a:gd name="T66" fmla="*/ 83 w 96"/>
                  <a:gd name="T67" fmla="*/ 79 h 96"/>
                  <a:gd name="T68" fmla="*/ 83 w 96"/>
                  <a:gd name="T69" fmla="*/ 39 h 96"/>
                  <a:gd name="T70" fmla="*/ 56 w 96"/>
                  <a:gd name="T71" fmla="*/ 39 h 96"/>
                  <a:gd name="T72" fmla="*/ 56 w 96"/>
                  <a:gd name="T73" fmla="*/ 31 h 96"/>
                  <a:gd name="T74" fmla="*/ 96 w 96"/>
                  <a:gd name="T75" fmla="*/ 31 h 96"/>
                  <a:gd name="T76" fmla="*/ 96 w 96"/>
                  <a:gd name="T77" fmla="*/ 18 h 96"/>
                  <a:gd name="T78" fmla="*/ 48 w 96"/>
                  <a:gd name="T79" fmla="*/ 18 h 96"/>
                  <a:gd name="T80" fmla="*/ 48 w 96"/>
                  <a:gd name="T81" fmla="*/ 18 h 96"/>
                  <a:gd name="T82" fmla="*/ 56 w 96"/>
                  <a:gd name="T83" fmla="*/ 13 h 96"/>
                  <a:gd name="T84" fmla="*/ 56 w 96"/>
                  <a:gd name="T85" fmla="*/ 13 h 96"/>
                  <a:gd name="T86" fmla="*/ 56 w 96"/>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6" h="96">
                    <a:moveTo>
                      <a:pt x="56" y="13"/>
                    </a:moveTo>
                    <a:lnTo>
                      <a:pt x="56" y="13"/>
                    </a:lnTo>
                    <a:lnTo>
                      <a:pt x="56" y="9"/>
                    </a:lnTo>
                    <a:lnTo>
                      <a:pt x="52" y="0"/>
                    </a:lnTo>
                    <a:lnTo>
                      <a:pt x="48" y="5"/>
                    </a:lnTo>
                    <a:lnTo>
                      <a:pt x="39" y="5"/>
                    </a:lnTo>
                    <a:lnTo>
                      <a:pt x="43" y="18"/>
                    </a:lnTo>
                    <a:lnTo>
                      <a:pt x="0" y="18"/>
                    </a:lnTo>
                    <a:lnTo>
                      <a:pt x="0" y="31"/>
                    </a:lnTo>
                    <a:lnTo>
                      <a:pt x="39" y="31"/>
                    </a:lnTo>
                    <a:lnTo>
                      <a:pt x="39" y="39"/>
                    </a:lnTo>
                    <a:lnTo>
                      <a:pt x="13" y="39"/>
                    </a:lnTo>
                    <a:lnTo>
                      <a:pt x="13" y="87"/>
                    </a:lnTo>
                    <a:lnTo>
                      <a:pt x="26" y="87"/>
                    </a:lnTo>
                    <a:lnTo>
                      <a:pt x="26" y="52"/>
                    </a:lnTo>
                    <a:lnTo>
                      <a:pt x="39" y="52"/>
                    </a:lnTo>
                    <a:lnTo>
                      <a:pt x="39" y="96"/>
                    </a:lnTo>
                    <a:lnTo>
                      <a:pt x="56" y="96"/>
                    </a:lnTo>
                    <a:lnTo>
                      <a:pt x="56" y="52"/>
                    </a:lnTo>
                    <a:lnTo>
                      <a:pt x="70" y="52"/>
                    </a:lnTo>
                    <a:lnTo>
                      <a:pt x="70" y="70"/>
                    </a:lnTo>
                    <a:lnTo>
                      <a:pt x="65" y="74"/>
                    </a:lnTo>
                    <a:lnTo>
                      <a:pt x="56" y="74"/>
                    </a:lnTo>
                    <a:lnTo>
                      <a:pt x="61" y="87"/>
                    </a:lnTo>
                    <a:lnTo>
                      <a:pt x="78" y="87"/>
                    </a:lnTo>
                    <a:lnTo>
                      <a:pt x="83" y="83"/>
                    </a:lnTo>
                    <a:lnTo>
                      <a:pt x="83" y="79"/>
                    </a:lnTo>
                    <a:lnTo>
                      <a:pt x="83" y="39"/>
                    </a:lnTo>
                    <a:lnTo>
                      <a:pt x="56" y="39"/>
                    </a:lnTo>
                    <a:lnTo>
                      <a:pt x="56" y="31"/>
                    </a:lnTo>
                    <a:lnTo>
                      <a:pt x="96" y="31"/>
                    </a:lnTo>
                    <a:lnTo>
                      <a:pt x="96" y="18"/>
                    </a:lnTo>
                    <a:lnTo>
                      <a:pt x="48"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8" name="Freeform 84"/>
              <p:cNvSpPr>
                <a:spLocks noEditPoints="1"/>
              </p:cNvSpPr>
              <p:nvPr/>
            </p:nvSpPr>
            <p:spPr bwMode="auto">
              <a:xfrm>
                <a:off x="3603" y="1726"/>
                <a:ext cx="96" cy="96"/>
              </a:xfrm>
              <a:custGeom>
                <a:avLst/>
                <a:gdLst>
                  <a:gd name="T0" fmla="*/ 31 w 96"/>
                  <a:gd name="T1" fmla="*/ 17 h 96"/>
                  <a:gd name="T2" fmla="*/ 74 w 96"/>
                  <a:gd name="T3" fmla="*/ 17 h 96"/>
                  <a:gd name="T4" fmla="*/ 74 w 96"/>
                  <a:gd name="T5" fmla="*/ 74 h 96"/>
                  <a:gd name="T6" fmla="*/ 70 w 96"/>
                  <a:gd name="T7" fmla="*/ 83 h 96"/>
                  <a:gd name="T8" fmla="*/ 57 w 96"/>
                  <a:gd name="T9" fmla="*/ 83 h 96"/>
                  <a:gd name="T10" fmla="*/ 65 w 96"/>
                  <a:gd name="T11" fmla="*/ 96 h 96"/>
                  <a:gd name="T12" fmla="*/ 83 w 96"/>
                  <a:gd name="T13" fmla="*/ 91 h 96"/>
                  <a:gd name="T14" fmla="*/ 87 w 96"/>
                  <a:gd name="T15" fmla="*/ 83 h 96"/>
                  <a:gd name="T16" fmla="*/ 96 w 96"/>
                  <a:gd name="T17" fmla="*/ 17 h 96"/>
                  <a:gd name="T18" fmla="*/ 31 w 96"/>
                  <a:gd name="T19" fmla="*/ 9 h 96"/>
                  <a:gd name="T20" fmla="*/ 31 w 96"/>
                  <a:gd name="T21" fmla="*/ 13 h 96"/>
                  <a:gd name="T22" fmla="*/ 26 w 96"/>
                  <a:gd name="T23" fmla="*/ 9 h 96"/>
                  <a:gd name="T24" fmla="*/ 9 w 96"/>
                  <a:gd name="T25" fmla="*/ 9 h 96"/>
                  <a:gd name="T26" fmla="*/ 22 w 96"/>
                  <a:gd name="T27" fmla="*/ 26 h 96"/>
                  <a:gd name="T28" fmla="*/ 22 w 96"/>
                  <a:gd name="T29" fmla="*/ 26 h 96"/>
                  <a:gd name="T30" fmla="*/ 26 w 96"/>
                  <a:gd name="T31" fmla="*/ 35 h 96"/>
                  <a:gd name="T32" fmla="*/ 9 w 96"/>
                  <a:gd name="T33" fmla="*/ 26 h 96"/>
                  <a:gd name="T34" fmla="*/ 0 w 96"/>
                  <a:gd name="T35" fmla="*/ 35 h 96"/>
                  <a:gd name="T36" fmla="*/ 18 w 96"/>
                  <a:gd name="T37" fmla="*/ 48 h 96"/>
                  <a:gd name="T38" fmla="*/ 44 w 96"/>
                  <a:gd name="T39" fmla="*/ 65 h 96"/>
                  <a:gd name="T40" fmla="*/ 57 w 96"/>
                  <a:gd name="T41" fmla="*/ 74 h 96"/>
                  <a:gd name="T42" fmla="*/ 65 w 96"/>
                  <a:gd name="T43" fmla="*/ 26 h 96"/>
                  <a:gd name="T44" fmla="*/ 35 w 96"/>
                  <a:gd name="T45" fmla="*/ 74 h 96"/>
                  <a:gd name="T46" fmla="*/ 44 w 96"/>
                  <a:gd name="T47" fmla="*/ 65 h 96"/>
                  <a:gd name="T48" fmla="*/ 57 w 96"/>
                  <a:gd name="T49" fmla="*/ 39 h 96"/>
                  <a:gd name="T50" fmla="*/ 44 w 96"/>
                  <a:gd name="T51" fmla="*/ 56 h 96"/>
                  <a:gd name="T52" fmla="*/ 57 w 96"/>
                  <a:gd name="T53" fmla="*/ 39 h 96"/>
                  <a:gd name="T54" fmla="*/ 18 w 96"/>
                  <a:gd name="T55" fmla="*/ 91 h 96"/>
                  <a:gd name="T56" fmla="*/ 18 w 96"/>
                  <a:gd name="T57" fmla="*/ 87 h 96"/>
                  <a:gd name="T58" fmla="*/ 26 w 96"/>
                  <a:gd name="T59" fmla="*/ 56 h 96"/>
                  <a:gd name="T60" fmla="*/ 18 w 96"/>
                  <a:gd name="T61" fmla="*/ 48 h 96"/>
                  <a:gd name="T62" fmla="*/ 5 w 96"/>
                  <a:gd name="T63" fmla="*/ 83 h 96"/>
                  <a:gd name="T64" fmla="*/ 18 w 96"/>
                  <a:gd name="T65" fmla="*/ 91 h 96"/>
                  <a:gd name="T66" fmla="*/ 18 w 96"/>
                  <a:gd name="T67" fmla="*/ 91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96">
                    <a:moveTo>
                      <a:pt x="22" y="26"/>
                    </a:moveTo>
                    <a:lnTo>
                      <a:pt x="31" y="17"/>
                    </a:lnTo>
                    <a:lnTo>
                      <a:pt x="74" y="17"/>
                    </a:lnTo>
                    <a:lnTo>
                      <a:pt x="74" y="74"/>
                    </a:lnTo>
                    <a:lnTo>
                      <a:pt x="74" y="78"/>
                    </a:lnTo>
                    <a:lnTo>
                      <a:pt x="70" y="83"/>
                    </a:lnTo>
                    <a:lnTo>
                      <a:pt x="57" y="83"/>
                    </a:lnTo>
                    <a:lnTo>
                      <a:pt x="65" y="96"/>
                    </a:lnTo>
                    <a:lnTo>
                      <a:pt x="83" y="91"/>
                    </a:lnTo>
                    <a:lnTo>
                      <a:pt x="87" y="87"/>
                    </a:lnTo>
                    <a:lnTo>
                      <a:pt x="87" y="83"/>
                    </a:lnTo>
                    <a:lnTo>
                      <a:pt x="87" y="17"/>
                    </a:lnTo>
                    <a:lnTo>
                      <a:pt x="96" y="17"/>
                    </a:lnTo>
                    <a:lnTo>
                      <a:pt x="96" y="9"/>
                    </a:lnTo>
                    <a:lnTo>
                      <a:pt x="31" y="9"/>
                    </a:lnTo>
                    <a:lnTo>
                      <a:pt x="31" y="13"/>
                    </a:lnTo>
                    <a:lnTo>
                      <a:pt x="26" y="9"/>
                    </a:lnTo>
                    <a:lnTo>
                      <a:pt x="18" y="0"/>
                    </a:lnTo>
                    <a:lnTo>
                      <a:pt x="9" y="9"/>
                    </a:lnTo>
                    <a:lnTo>
                      <a:pt x="22" y="26"/>
                    </a:lnTo>
                    <a:close/>
                    <a:moveTo>
                      <a:pt x="18" y="48"/>
                    </a:moveTo>
                    <a:lnTo>
                      <a:pt x="26" y="35"/>
                    </a:lnTo>
                    <a:lnTo>
                      <a:pt x="9" y="26"/>
                    </a:lnTo>
                    <a:lnTo>
                      <a:pt x="0" y="35"/>
                    </a:lnTo>
                    <a:lnTo>
                      <a:pt x="18" y="48"/>
                    </a:lnTo>
                    <a:close/>
                    <a:moveTo>
                      <a:pt x="44" y="65"/>
                    </a:moveTo>
                    <a:lnTo>
                      <a:pt x="57" y="65"/>
                    </a:lnTo>
                    <a:lnTo>
                      <a:pt x="57" y="74"/>
                    </a:lnTo>
                    <a:lnTo>
                      <a:pt x="65" y="74"/>
                    </a:lnTo>
                    <a:lnTo>
                      <a:pt x="65" y="26"/>
                    </a:lnTo>
                    <a:lnTo>
                      <a:pt x="35" y="26"/>
                    </a:lnTo>
                    <a:lnTo>
                      <a:pt x="35" y="74"/>
                    </a:lnTo>
                    <a:lnTo>
                      <a:pt x="44" y="74"/>
                    </a:lnTo>
                    <a:lnTo>
                      <a:pt x="44" y="65"/>
                    </a:lnTo>
                    <a:close/>
                    <a:moveTo>
                      <a:pt x="57" y="39"/>
                    </a:moveTo>
                    <a:lnTo>
                      <a:pt x="57" y="56"/>
                    </a:lnTo>
                    <a:lnTo>
                      <a:pt x="44" y="56"/>
                    </a:lnTo>
                    <a:lnTo>
                      <a:pt x="44" y="39"/>
                    </a:lnTo>
                    <a:lnTo>
                      <a:pt x="57" y="39"/>
                    </a:lnTo>
                    <a:close/>
                    <a:moveTo>
                      <a:pt x="18" y="91"/>
                    </a:moveTo>
                    <a:lnTo>
                      <a:pt x="18" y="91"/>
                    </a:lnTo>
                    <a:lnTo>
                      <a:pt x="18" y="87"/>
                    </a:lnTo>
                    <a:lnTo>
                      <a:pt x="26" y="56"/>
                    </a:lnTo>
                    <a:lnTo>
                      <a:pt x="18" y="48"/>
                    </a:lnTo>
                    <a:lnTo>
                      <a:pt x="5" y="83"/>
                    </a:lnTo>
                    <a:lnTo>
                      <a:pt x="18" y="9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49" name="Freeform 85"/>
              <p:cNvSpPr>
                <a:spLocks noEditPoints="1"/>
              </p:cNvSpPr>
              <p:nvPr/>
            </p:nvSpPr>
            <p:spPr bwMode="auto">
              <a:xfrm>
                <a:off x="3708" y="1726"/>
                <a:ext cx="95" cy="96"/>
              </a:xfrm>
              <a:custGeom>
                <a:avLst/>
                <a:gdLst>
                  <a:gd name="T0" fmla="*/ 17 w 95"/>
                  <a:gd name="T1" fmla="*/ 0 h 96"/>
                  <a:gd name="T2" fmla="*/ 13 w 95"/>
                  <a:gd name="T3" fmla="*/ 4 h 96"/>
                  <a:gd name="T4" fmla="*/ 8 w 95"/>
                  <a:gd name="T5" fmla="*/ 13 h 96"/>
                  <a:gd name="T6" fmla="*/ 21 w 95"/>
                  <a:gd name="T7" fmla="*/ 22 h 96"/>
                  <a:gd name="T8" fmla="*/ 30 w 95"/>
                  <a:gd name="T9" fmla="*/ 13 h 96"/>
                  <a:gd name="T10" fmla="*/ 30 w 95"/>
                  <a:gd name="T11" fmla="*/ 91 h 96"/>
                  <a:gd name="T12" fmla="*/ 43 w 95"/>
                  <a:gd name="T13" fmla="*/ 48 h 96"/>
                  <a:gd name="T14" fmla="*/ 61 w 95"/>
                  <a:gd name="T15" fmla="*/ 22 h 96"/>
                  <a:gd name="T16" fmla="*/ 61 w 95"/>
                  <a:gd name="T17" fmla="*/ 61 h 96"/>
                  <a:gd name="T18" fmla="*/ 61 w 95"/>
                  <a:gd name="T19" fmla="*/ 83 h 96"/>
                  <a:gd name="T20" fmla="*/ 52 w 95"/>
                  <a:gd name="T21" fmla="*/ 83 h 96"/>
                  <a:gd name="T22" fmla="*/ 56 w 95"/>
                  <a:gd name="T23" fmla="*/ 96 h 96"/>
                  <a:gd name="T24" fmla="*/ 74 w 95"/>
                  <a:gd name="T25" fmla="*/ 87 h 96"/>
                  <a:gd name="T26" fmla="*/ 91 w 95"/>
                  <a:gd name="T27" fmla="*/ 22 h 96"/>
                  <a:gd name="T28" fmla="*/ 74 w 95"/>
                  <a:gd name="T29" fmla="*/ 17 h 96"/>
                  <a:gd name="T30" fmla="*/ 30 w 95"/>
                  <a:gd name="T31" fmla="*/ 4 h 96"/>
                  <a:gd name="T32" fmla="*/ 30 w 95"/>
                  <a:gd name="T33" fmla="*/ 69 h 96"/>
                  <a:gd name="T34" fmla="*/ 17 w 95"/>
                  <a:gd name="T35" fmla="*/ 87 h 96"/>
                  <a:gd name="T36" fmla="*/ 26 w 95"/>
                  <a:gd name="T37" fmla="*/ 35 h 96"/>
                  <a:gd name="T38" fmla="*/ 8 w 95"/>
                  <a:gd name="T39" fmla="*/ 22 h 96"/>
                  <a:gd name="T40" fmla="*/ 4 w 95"/>
                  <a:gd name="T41" fmla="*/ 35 h 96"/>
                  <a:gd name="T42" fmla="*/ 17 w 95"/>
                  <a:gd name="T43" fmla="*/ 48 h 96"/>
                  <a:gd name="T44" fmla="*/ 21 w 95"/>
                  <a:gd name="T45" fmla="*/ 39 h 96"/>
                  <a:gd name="T46" fmla="*/ 78 w 95"/>
                  <a:gd name="T47" fmla="*/ 35 h 96"/>
                  <a:gd name="T48" fmla="*/ 61 w 95"/>
                  <a:gd name="T49" fmla="*/ 39 h 96"/>
                  <a:gd name="T50" fmla="*/ 61 w 95"/>
                  <a:gd name="T51" fmla="*/ 52 h 96"/>
                  <a:gd name="T52" fmla="*/ 78 w 95"/>
                  <a:gd name="T53" fmla="*/ 48 h 96"/>
                  <a:gd name="T54" fmla="*/ 17 w 95"/>
                  <a:gd name="T55" fmla="*/ 83 h 96"/>
                  <a:gd name="T56" fmla="*/ 26 w 95"/>
                  <a:gd name="T57" fmla="*/ 56 h 96"/>
                  <a:gd name="T58" fmla="*/ 0 w 95"/>
                  <a:gd name="T59" fmla="*/ 83 h 96"/>
                  <a:gd name="T60" fmla="*/ 13 w 95"/>
                  <a:gd name="T61" fmla="*/ 91 h 96"/>
                  <a:gd name="T62" fmla="*/ 87 w 95"/>
                  <a:gd name="T63" fmla="*/ 91 h 96"/>
                  <a:gd name="T64" fmla="*/ 91 w 95"/>
                  <a:gd name="T65" fmla="*/ 78 h 96"/>
                  <a:gd name="T66" fmla="*/ 87 w 95"/>
                  <a:gd name="T67" fmla="*/ 65 h 96"/>
                  <a:gd name="T68" fmla="*/ 74 w 95"/>
                  <a:gd name="T69" fmla="*/ 69 h 96"/>
                  <a:gd name="T70" fmla="*/ 87 w 95"/>
                  <a:gd name="T71" fmla="*/ 91 h 96"/>
                  <a:gd name="T72" fmla="*/ 56 w 95"/>
                  <a:gd name="T73" fmla="*/ 74 h 96"/>
                  <a:gd name="T74" fmla="*/ 61 w 95"/>
                  <a:gd name="T75" fmla="*/ 65 h 96"/>
                  <a:gd name="T76" fmla="*/ 48 w 95"/>
                  <a:gd name="T77" fmla="*/ 65 h 96"/>
                  <a:gd name="T78" fmla="*/ 39 w 95"/>
                  <a:gd name="T79" fmla="*/ 87 h 96"/>
                  <a:gd name="T80" fmla="*/ 39 w 95"/>
                  <a:gd name="T81" fmla="*/ 87 h 96"/>
                  <a:gd name="T82" fmla="*/ 56 w 95"/>
                  <a:gd name="T83" fmla="*/ 7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96">
                    <a:moveTo>
                      <a:pt x="30" y="13"/>
                    </a:moveTo>
                    <a:lnTo>
                      <a:pt x="30" y="13"/>
                    </a:lnTo>
                    <a:lnTo>
                      <a:pt x="17" y="0"/>
                    </a:lnTo>
                    <a:lnTo>
                      <a:pt x="13" y="4"/>
                    </a:lnTo>
                    <a:lnTo>
                      <a:pt x="4" y="9"/>
                    </a:lnTo>
                    <a:lnTo>
                      <a:pt x="8" y="13"/>
                    </a:lnTo>
                    <a:lnTo>
                      <a:pt x="21" y="22"/>
                    </a:lnTo>
                    <a:lnTo>
                      <a:pt x="30" y="13"/>
                    </a:lnTo>
                    <a:close/>
                    <a:moveTo>
                      <a:pt x="17" y="87"/>
                    </a:moveTo>
                    <a:lnTo>
                      <a:pt x="17" y="87"/>
                    </a:lnTo>
                    <a:lnTo>
                      <a:pt x="30" y="91"/>
                    </a:lnTo>
                    <a:lnTo>
                      <a:pt x="39" y="69"/>
                    </a:lnTo>
                    <a:lnTo>
                      <a:pt x="43" y="48"/>
                    </a:lnTo>
                    <a:lnTo>
                      <a:pt x="43" y="17"/>
                    </a:lnTo>
                    <a:lnTo>
                      <a:pt x="61" y="17"/>
                    </a:lnTo>
                    <a:lnTo>
                      <a:pt x="61" y="22"/>
                    </a:lnTo>
                    <a:lnTo>
                      <a:pt x="48" y="22"/>
                    </a:lnTo>
                    <a:lnTo>
                      <a:pt x="48" y="61"/>
                    </a:lnTo>
                    <a:lnTo>
                      <a:pt x="61" y="61"/>
                    </a:lnTo>
                    <a:lnTo>
                      <a:pt x="61" y="83"/>
                    </a:lnTo>
                    <a:lnTo>
                      <a:pt x="56" y="83"/>
                    </a:lnTo>
                    <a:lnTo>
                      <a:pt x="52" y="83"/>
                    </a:lnTo>
                    <a:lnTo>
                      <a:pt x="56" y="96"/>
                    </a:lnTo>
                    <a:lnTo>
                      <a:pt x="69" y="91"/>
                    </a:lnTo>
                    <a:lnTo>
                      <a:pt x="74" y="87"/>
                    </a:lnTo>
                    <a:lnTo>
                      <a:pt x="74" y="61"/>
                    </a:lnTo>
                    <a:lnTo>
                      <a:pt x="91" y="61"/>
                    </a:lnTo>
                    <a:lnTo>
                      <a:pt x="91" y="22"/>
                    </a:lnTo>
                    <a:lnTo>
                      <a:pt x="74" y="22"/>
                    </a:lnTo>
                    <a:lnTo>
                      <a:pt x="74" y="17"/>
                    </a:lnTo>
                    <a:lnTo>
                      <a:pt x="95" y="17"/>
                    </a:lnTo>
                    <a:lnTo>
                      <a:pt x="95" y="4"/>
                    </a:lnTo>
                    <a:lnTo>
                      <a:pt x="30" y="4"/>
                    </a:lnTo>
                    <a:lnTo>
                      <a:pt x="30" y="43"/>
                    </a:lnTo>
                    <a:lnTo>
                      <a:pt x="30" y="69"/>
                    </a:lnTo>
                    <a:lnTo>
                      <a:pt x="17" y="87"/>
                    </a:lnTo>
                    <a:close/>
                    <a:moveTo>
                      <a:pt x="21" y="39"/>
                    </a:moveTo>
                    <a:lnTo>
                      <a:pt x="21" y="39"/>
                    </a:lnTo>
                    <a:lnTo>
                      <a:pt x="26" y="35"/>
                    </a:lnTo>
                    <a:lnTo>
                      <a:pt x="8" y="22"/>
                    </a:lnTo>
                    <a:lnTo>
                      <a:pt x="0" y="35"/>
                    </a:lnTo>
                    <a:lnTo>
                      <a:pt x="4" y="35"/>
                    </a:lnTo>
                    <a:lnTo>
                      <a:pt x="17" y="48"/>
                    </a:lnTo>
                    <a:lnTo>
                      <a:pt x="21" y="39"/>
                    </a:lnTo>
                    <a:close/>
                    <a:moveTo>
                      <a:pt x="61" y="39"/>
                    </a:moveTo>
                    <a:lnTo>
                      <a:pt x="61" y="35"/>
                    </a:lnTo>
                    <a:lnTo>
                      <a:pt x="78" y="35"/>
                    </a:lnTo>
                    <a:lnTo>
                      <a:pt x="78" y="39"/>
                    </a:lnTo>
                    <a:lnTo>
                      <a:pt x="61" y="39"/>
                    </a:lnTo>
                    <a:close/>
                    <a:moveTo>
                      <a:pt x="78" y="48"/>
                    </a:moveTo>
                    <a:lnTo>
                      <a:pt x="78" y="52"/>
                    </a:lnTo>
                    <a:lnTo>
                      <a:pt x="61" y="52"/>
                    </a:lnTo>
                    <a:lnTo>
                      <a:pt x="61" y="48"/>
                    </a:lnTo>
                    <a:lnTo>
                      <a:pt x="78" y="48"/>
                    </a:lnTo>
                    <a:close/>
                    <a:moveTo>
                      <a:pt x="13" y="91"/>
                    </a:moveTo>
                    <a:lnTo>
                      <a:pt x="13" y="91"/>
                    </a:lnTo>
                    <a:lnTo>
                      <a:pt x="17" y="83"/>
                    </a:lnTo>
                    <a:lnTo>
                      <a:pt x="26" y="56"/>
                    </a:lnTo>
                    <a:lnTo>
                      <a:pt x="13" y="48"/>
                    </a:lnTo>
                    <a:lnTo>
                      <a:pt x="0" y="83"/>
                    </a:lnTo>
                    <a:lnTo>
                      <a:pt x="13" y="91"/>
                    </a:lnTo>
                    <a:close/>
                    <a:moveTo>
                      <a:pt x="87" y="91"/>
                    </a:moveTo>
                    <a:lnTo>
                      <a:pt x="87" y="91"/>
                    </a:lnTo>
                    <a:lnTo>
                      <a:pt x="95" y="83"/>
                    </a:lnTo>
                    <a:lnTo>
                      <a:pt x="91" y="78"/>
                    </a:lnTo>
                    <a:lnTo>
                      <a:pt x="87" y="65"/>
                    </a:lnTo>
                    <a:lnTo>
                      <a:pt x="82" y="65"/>
                    </a:lnTo>
                    <a:lnTo>
                      <a:pt x="74" y="69"/>
                    </a:lnTo>
                    <a:lnTo>
                      <a:pt x="87" y="91"/>
                    </a:lnTo>
                    <a:close/>
                    <a:moveTo>
                      <a:pt x="56" y="74"/>
                    </a:moveTo>
                    <a:lnTo>
                      <a:pt x="56" y="74"/>
                    </a:lnTo>
                    <a:lnTo>
                      <a:pt x="56" y="69"/>
                    </a:lnTo>
                    <a:lnTo>
                      <a:pt x="61" y="65"/>
                    </a:lnTo>
                    <a:lnTo>
                      <a:pt x="48" y="65"/>
                    </a:lnTo>
                    <a:lnTo>
                      <a:pt x="48" y="69"/>
                    </a:lnTo>
                    <a:lnTo>
                      <a:pt x="39" y="87"/>
                    </a:lnTo>
                    <a:lnTo>
                      <a:pt x="48" y="87"/>
                    </a:lnTo>
                    <a:lnTo>
                      <a:pt x="56"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0" name="Freeform 86"/>
              <p:cNvSpPr/>
              <p:nvPr/>
            </p:nvSpPr>
            <p:spPr bwMode="auto">
              <a:xfrm>
                <a:off x="3816" y="1726"/>
                <a:ext cx="92" cy="96"/>
              </a:xfrm>
              <a:custGeom>
                <a:avLst/>
                <a:gdLst>
                  <a:gd name="T0" fmla="*/ 57 w 92"/>
                  <a:gd name="T1" fmla="*/ 13 h 96"/>
                  <a:gd name="T2" fmla="*/ 57 w 92"/>
                  <a:gd name="T3" fmla="*/ 13 h 96"/>
                  <a:gd name="T4" fmla="*/ 53 w 92"/>
                  <a:gd name="T5" fmla="*/ 9 h 96"/>
                  <a:gd name="T6" fmla="*/ 53 w 92"/>
                  <a:gd name="T7" fmla="*/ 9 h 96"/>
                  <a:gd name="T8" fmla="*/ 53 w 92"/>
                  <a:gd name="T9" fmla="*/ 0 h 96"/>
                  <a:gd name="T10" fmla="*/ 53 w 92"/>
                  <a:gd name="T11" fmla="*/ 0 h 96"/>
                  <a:gd name="T12" fmla="*/ 44 w 92"/>
                  <a:gd name="T13" fmla="*/ 0 h 96"/>
                  <a:gd name="T14" fmla="*/ 44 w 92"/>
                  <a:gd name="T15" fmla="*/ 0 h 96"/>
                  <a:gd name="T16" fmla="*/ 35 w 92"/>
                  <a:gd name="T17" fmla="*/ 4 h 96"/>
                  <a:gd name="T18" fmla="*/ 35 w 92"/>
                  <a:gd name="T19" fmla="*/ 4 h 96"/>
                  <a:gd name="T20" fmla="*/ 40 w 92"/>
                  <a:gd name="T21" fmla="*/ 17 h 96"/>
                  <a:gd name="T22" fmla="*/ 0 w 92"/>
                  <a:gd name="T23" fmla="*/ 17 h 96"/>
                  <a:gd name="T24" fmla="*/ 0 w 92"/>
                  <a:gd name="T25" fmla="*/ 26 h 96"/>
                  <a:gd name="T26" fmla="*/ 40 w 92"/>
                  <a:gd name="T27" fmla="*/ 26 h 96"/>
                  <a:gd name="T28" fmla="*/ 40 w 92"/>
                  <a:gd name="T29" fmla="*/ 39 h 96"/>
                  <a:gd name="T30" fmla="*/ 14 w 92"/>
                  <a:gd name="T31" fmla="*/ 39 h 96"/>
                  <a:gd name="T32" fmla="*/ 14 w 92"/>
                  <a:gd name="T33" fmla="*/ 83 h 96"/>
                  <a:gd name="T34" fmla="*/ 27 w 92"/>
                  <a:gd name="T35" fmla="*/ 83 h 96"/>
                  <a:gd name="T36" fmla="*/ 27 w 92"/>
                  <a:gd name="T37" fmla="*/ 48 h 96"/>
                  <a:gd name="T38" fmla="*/ 40 w 92"/>
                  <a:gd name="T39" fmla="*/ 48 h 96"/>
                  <a:gd name="T40" fmla="*/ 40 w 92"/>
                  <a:gd name="T41" fmla="*/ 96 h 96"/>
                  <a:gd name="T42" fmla="*/ 53 w 92"/>
                  <a:gd name="T43" fmla="*/ 96 h 96"/>
                  <a:gd name="T44" fmla="*/ 53 w 92"/>
                  <a:gd name="T45" fmla="*/ 48 h 96"/>
                  <a:gd name="T46" fmla="*/ 66 w 92"/>
                  <a:gd name="T47" fmla="*/ 48 h 96"/>
                  <a:gd name="T48" fmla="*/ 66 w 92"/>
                  <a:gd name="T49" fmla="*/ 69 h 96"/>
                  <a:gd name="T50" fmla="*/ 66 w 92"/>
                  <a:gd name="T51" fmla="*/ 69 h 96"/>
                  <a:gd name="T52" fmla="*/ 66 w 92"/>
                  <a:gd name="T53" fmla="*/ 74 h 96"/>
                  <a:gd name="T54" fmla="*/ 57 w 92"/>
                  <a:gd name="T55" fmla="*/ 74 h 96"/>
                  <a:gd name="T56" fmla="*/ 57 w 92"/>
                  <a:gd name="T57" fmla="*/ 74 h 96"/>
                  <a:gd name="T58" fmla="*/ 61 w 92"/>
                  <a:gd name="T59" fmla="*/ 87 h 96"/>
                  <a:gd name="T60" fmla="*/ 61 w 92"/>
                  <a:gd name="T61" fmla="*/ 87 h 96"/>
                  <a:gd name="T62" fmla="*/ 74 w 92"/>
                  <a:gd name="T63" fmla="*/ 83 h 96"/>
                  <a:gd name="T64" fmla="*/ 79 w 92"/>
                  <a:gd name="T65" fmla="*/ 83 h 96"/>
                  <a:gd name="T66" fmla="*/ 79 w 92"/>
                  <a:gd name="T67" fmla="*/ 78 h 96"/>
                  <a:gd name="T68" fmla="*/ 79 w 92"/>
                  <a:gd name="T69" fmla="*/ 39 h 96"/>
                  <a:gd name="T70" fmla="*/ 53 w 92"/>
                  <a:gd name="T71" fmla="*/ 39 h 96"/>
                  <a:gd name="T72" fmla="*/ 53 w 92"/>
                  <a:gd name="T73" fmla="*/ 26 h 96"/>
                  <a:gd name="T74" fmla="*/ 92 w 92"/>
                  <a:gd name="T75" fmla="*/ 26 h 96"/>
                  <a:gd name="T76" fmla="*/ 92 w 92"/>
                  <a:gd name="T77" fmla="*/ 17 h 96"/>
                  <a:gd name="T78" fmla="*/ 44 w 92"/>
                  <a:gd name="T79" fmla="*/ 17 h 96"/>
                  <a:gd name="T80" fmla="*/ 44 w 92"/>
                  <a:gd name="T81" fmla="*/ 17 h 96"/>
                  <a:gd name="T82" fmla="*/ 57 w 92"/>
                  <a:gd name="T83" fmla="*/ 13 h 96"/>
                  <a:gd name="T84" fmla="*/ 57 w 92"/>
                  <a:gd name="T85" fmla="*/ 13 h 96"/>
                  <a:gd name="T86" fmla="*/ 57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7" y="13"/>
                    </a:moveTo>
                    <a:lnTo>
                      <a:pt x="57" y="13"/>
                    </a:lnTo>
                    <a:lnTo>
                      <a:pt x="53" y="9"/>
                    </a:lnTo>
                    <a:lnTo>
                      <a:pt x="53" y="0"/>
                    </a:lnTo>
                    <a:lnTo>
                      <a:pt x="44" y="0"/>
                    </a:lnTo>
                    <a:lnTo>
                      <a:pt x="35" y="4"/>
                    </a:lnTo>
                    <a:lnTo>
                      <a:pt x="40" y="17"/>
                    </a:lnTo>
                    <a:lnTo>
                      <a:pt x="0" y="17"/>
                    </a:lnTo>
                    <a:lnTo>
                      <a:pt x="0" y="26"/>
                    </a:lnTo>
                    <a:lnTo>
                      <a:pt x="40" y="26"/>
                    </a:lnTo>
                    <a:lnTo>
                      <a:pt x="40" y="39"/>
                    </a:lnTo>
                    <a:lnTo>
                      <a:pt x="14" y="39"/>
                    </a:lnTo>
                    <a:lnTo>
                      <a:pt x="14" y="83"/>
                    </a:lnTo>
                    <a:lnTo>
                      <a:pt x="27" y="83"/>
                    </a:lnTo>
                    <a:lnTo>
                      <a:pt x="27" y="48"/>
                    </a:lnTo>
                    <a:lnTo>
                      <a:pt x="40" y="48"/>
                    </a:lnTo>
                    <a:lnTo>
                      <a:pt x="40" y="96"/>
                    </a:lnTo>
                    <a:lnTo>
                      <a:pt x="53" y="96"/>
                    </a:lnTo>
                    <a:lnTo>
                      <a:pt x="53" y="48"/>
                    </a:lnTo>
                    <a:lnTo>
                      <a:pt x="66" y="48"/>
                    </a:lnTo>
                    <a:lnTo>
                      <a:pt x="66" y="69"/>
                    </a:lnTo>
                    <a:lnTo>
                      <a:pt x="66" y="74"/>
                    </a:lnTo>
                    <a:lnTo>
                      <a:pt x="57" y="74"/>
                    </a:lnTo>
                    <a:lnTo>
                      <a:pt x="61" y="87"/>
                    </a:lnTo>
                    <a:lnTo>
                      <a:pt x="74" y="83"/>
                    </a:lnTo>
                    <a:lnTo>
                      <a:pt x="79" y="83"/>
                    </a:lnTo>
                    <a:lnTo>
                      <a:pt x="79" y="78"/>
                    </a:lnTo>
                    <a:lnTo>
                      <a:pt x="79" y="39"/>
                    </a:lnTo>
                    <a:lnTo>
                      <a:pt x="53" y="39"/>
                    </a:lnTo>
                    <a:lnTo>
                      <a:pt x="53" y="26"/>
                    </a:lnTo>
                    <a:lnTo>
                      <a:pt x="92" y="26"/>
                    </a:lnTo>
                    <a:lnTo>
                      <a:pt x="92" y="17"/>
                    </a:lnTo>
                    <a:lnTo>
                      <a:pt x="44"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1" name="Freeform 87"/>
              <p:cNvSpPr>
                <a:spLocks noEditPoints="1"/>
              </p:cNvSpPr>
              <p:nvPr/>
            </p:nvSpPr>
            <p:spPr bwMode="auto">
              <a:xfrm>
                <a:off x="4426" y="1608"/>
                <a:ext cx="100" cy="96"/>
              </a:xfrm>
              <a:custGeom>
                <a:avLst/>
                <a:gdLst>
                  <a:gd name="T0" fmla="*/ 26 w 100"/>
                  <a:gd name="T1" fmla="*/ 9 h 96"/>
                  <a:gd name="T2" fmla="*/ 26 w 100"/>
                  <a:gd name="T3" fmla="*/ 0 h 96"/>
                  <a:gd name="T4" fmla="*/ 13 w 100"/>
                  <a:gd name="T5" fmla="*/ 0 h 96"/>
                  <a:gd name="T6" fmla="*/ 4 w 100"/>
                  <a:gd name="T7" fmla="*/ 31 h 96"/>
                  <a:gd name="T8" fmla="*/ 0 w 100"/>
                  <a:gd name="T9" fmla="*/ 66 h 96"/>
                  <a:gd name="T10" fmla="*/ 13 w 100"/>
                  <a:gd name="T11" fmla="*/ 74 h 96"/>
                  <a:gd name="T12" fmla="*/ 26 w 100"/>
                  <a:gd name="T13" fmla="*/ 92 h 96"/>
                  <a:gd name="T14" fmla="*/ 30 w 100"/>
                  <a:gd name="T15" fmla="*/ 57 h 96"/>
                  <a:gd name="T16" fmla="*/ 35 w 100"/>
                  <a:gd name="T17" fmla="*/ 61 h 96"/>
                  <a:gd name="T18" fmla="*/ 39 w 100"/>
                  <a:gd name="T19" fmla="*/ 83 h 96"/>
                  <a:gd name="T20" fmla="*/ 74 w 100"/>
                  <a:gd name="T21" fmla="*/ 83 h 96"/>
                  <a:gd name="T22" fmla="*/ 70 w 100"/>
                  <a:gd name="T23" fmla="*/ 96 h 96"/>
                  <a:gd name="T24" fmla="*/ 87 w 100"/>
                  <a:gd name="T25" fmla="*/ 87 h 96"/>
                  <a:gd name="T26" fmla="*/ 96 w 100"/>
                  <a:gd name="T27" fmla="*/ 70 h 96"/>
                  <a:gd name="T28" fmla="*/ 100 w 100"/>
                  <a:gd name="T29" fmla="*/ 57 h 96"/>
                  <a:gd name="T30" fmla="*/ 91 w 100"/>
                  <a:gd name="T31" fmla="*/ 48 h 96"/>
                  <a:gd name="T32" fmla="*/ 91 w 100"/>
                  <a:gd name="T33" fmla="*/ 26 h 96"/>
                  <a:gd name="T34" fmla="*/ 52 w 100"/>
                  <a:gd name="T35" fmla="*/ 18 h 96"/>
                  <a:gd name="T36" fmla="*/ 61 w 100"/>
                  <a:gd name="T37" fmla="*/ 9 h 96"/>
                  <a:gd name="T38" fmla="*/ 61 w 100"/>
                  <a:gd name="T39" fmla="*/ 5 h 96"/>
                  <a:gd name="T40" fmla="*/ 48 w 100"/>
                  <a:gd name="T41" fmla="*/ 0 h 96"/>
                  <a:gd name="T42" fmla="*/ 48 w 100"/>
                  <a:gd name="T43" fmla="*/ 0 h 96"/>
                  <a:gd name="T44" fmla="*/ 26 w 100"/>
                  <a:gd name="T45" fmla="*/ 22 h 96"/>
                  <a:gd name="T46" fmla="*/ 30 w 100"/>
                  <a:gd name="T47" fmla="*/ 35 h 96"/>
                  <a:gd name="T48" fmla="*/ 39 w 100"/>
                  <a:gd name="T49" fmla="*/ 39 h 96"/>
                  <a:gd name="T50" fmla="*/ 43 w 100"/>
                  <a:gd name="T51" fmla="*/ 48 h 96"/>
                  <a:gd name="T52" fmla="*/ 35 w 100"/>
                  <a:gd name="T53" fmla="*/ 44 h 96"/>
                  <a:gd name="T54" fmla="*/ 30 w 100"/>
                  <a:gd name="T55" fmla="*/ 39 h 96"/>
                  <a:gd name="T56" fmla="*/ 26 w 100"/>
                  <a:gd name="T57" fmla="*/ 39 h 96"/>
                  <a:gd name="T58" fmla="*/ 35 w 100"/>
                  <a:gd name="T59" fmla="*/ 31 h 96"/>
                  <a:gd name="T60" fmla="*/ 30 w 100"/>
                  <a:gd name="T61" fmla="*/ 35 h 96"/>
                  <a:gd name="T62" fmla="*/ 65 w 100"/>
                  <a:gd name="T63" fmla="*/ 35 h 96"/>
                  <a:gd name="T64" fmla="*/ 56 w 100"/>
                  <a:gd name="T65" fmla="*/ 39 h 96"/>
                  <a:gd name="T66" fmla="*/ 52 w 100"/>
                  <a:gd name="T67" fmla="*/ 48 h 96"/>
                  <a:gd name="T68" fmla="*/ 70 w 100"/>
                  <a:gd name="T69" fmla="*/ 48 h 96"/>
                  <a:gd name="T70" fmla="*/ 74 w 100"/>
                  <a:gd name="T71" fmla="*/ 44 h 96"/>
                  <a:gd name="T72" fmla="*/ 78 w 100"/>
                  <a:gd name="T73" fmla="*/ 48 h 96"/>
                  <a:gd name="T74" fmla="*/ 70 w 100"/>
                  <a:gd name="T75" fmla="*/ 48 h 96"/>
                  <a:gd name="T76" fmla="*/ 78 w 100"/>
                  <a:gd name="T77" fmla="*/ 70 h 96"/>
                  <a:gd name="T78" fmla="*/ 65 w 100"/>
                  <a:gd name="T79" fmla="*/ 70 h 96"/>
                  <a:gd name="T80" fmla="*/ 74 w 100"/>
                  <a:gd name="T81" fmla="*/ 70 h 96"/>
                  <a:gd name="T82" fmla="*/ 78 w 100"/>
                  <a:gd name="T83" fmla="*/ 57 h 96"/>
                  <a:gd name="T84" fmla="*/ 78 w 100"/>
                  <a:gd name="T85" fmla="*/ 70 h 96"/>
                  <a:gd name="T86" fmla="*/ 56 w 100"/>
                  <a:gd name="T87" fmla="*/ 61 h 96"/>
                  <a:gd name="T88" fmla="*/ 61 w 100"/>
                  <a:gd name="T89" fmla="*/ 70 h 96"/>
                  <a:gd name="T90" fmla="*/ 65 w 100"/>
                  <a:gd name="T91" fmla="*/ 57 h 96"/>
                  <a:gd name="T92" fmla="*/ 56 w 100"/>
                  <a:gd name="T93" fmla="*/ 61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0" h="96">
                    <a:moveTo>
                      <a:pt x="26" y="22"/>
                    </a:moveTo>
                    <a:lnTo>
                      <a:pt x="26" y="9"/>
                    </a:lnTo>
                    <a:lnTo>
                      <a:pt x="26" y="5"/>
                    </a:lnTo>
                    <a:lnTo>
                      <a:pt x="26" y="0"/>
                    </a:lnTo>
                    <a:lnTo>
                      <a:pt x="22" y="0"/>
                    </a:lnTo>
                    <a:lnTo>
                      <a:pt x="13" y="0"/>
                    </a:lnTo>
                    <a:lnTo>
                      <a:pt x="13" y="22"/>
                    </a:lnTo>
                    <a:lnTo>
                      <a:pt x="4" y="22"/>
                    </a:lnTo>
                    <a:lnTo>
                      <a:pt x="4" y="31"/>
                    </a:lnTo>
                    <a:lnTo>
                      <a:pt x="13" y="31"/>
                    </a:lnTo>
                    <a:lnTo>
                      <a:pt x="0" y="66"/>
                    </a:lnTo>
                    <a:lnTo>
                      <a:pt x="13" y="74"/>
                    </a:lnTo>
                    <a:lnTo>
                      <a:pt x="13" y="61"/>
                    </a:lnTo>
                    <a:lnTo>
                      <a:pt x="13" y="92"/>
                    </a:lnTo>
                    <a:lnTo>
                      <a:pt x="26" y="92"/>
                    </a:lnTo>
                    <a:lnTo>
                      <a:pt x="26" y="48"/>
                    </a:lnTo>
                    <a:lnTo>
                      <a:pt x="30" y="57"/>
                    </a:lnTo>
                    <a:lnTo>
                      <a:pt x="35" y="57"/>
                    </a:lnTo>
                    <a:lnTo>
                      <a:pt x="35" y="61"/>
                    </a:lnTo>
                    <a:lnTo>
                      <a:pt x="43" y="61"/>
                    </a:lnTo>
                    <a:lnTo>
                      <a:pt x="39" y="83"/>
                    </a:lnTo>
                    <a:lnTo>
                      <a:pt x="74" y="83"/>
                    </a:lnTo>
                    <a:lnTo>
                      <a:pt x="70" y="83"/>
                    </a:lnTo>
                    <a:lnTo>
                      <a:pt x="70" y="96"/>
                    </a:lnTo>
                    <a:lnTo>
                      <a:pt x="83" y="92"/>
                    </a:lnTo>
                    <a:lnTo>
                      <a:pt x="87" y="87"/>
                    </a:lnTo>
                    <a:lnTo>
                      <a:pt x="87" y="83"/>
                    </a:lnTo>
                    <a:lnTo>
                      <a:pt x="96" y="83"/>
                    </a:lnTo>
                    <a:lnTo>
                      <a:pt x="96" y="70"/>
                    </a:lnTo>
                    <a:lnTo>
                      <a:pt x="87" y="70"/>
                    </a:lnTo>
                    <a:lnTo>
                      <a:pt x="91" y="57"/>
                    </a:lnTo>
                    <a:lnTo>
                      <a:pt x="100" y="57"/>
                    </a:lnTo>
                    <a:lnTo>
                      <a:pt x="100" y="48"/>
                    </a:lnTo>
                    <a:lnTo>
                      <a:pt x="91" y="48"/>
                    </a:lnTo>
                    <a:lnTo>
                      <a:pt x="91" y="39"/>
                    </a:lnTo>
                    <a:lnTo>
                      <a:pt x="91" y="26"/>
                    </a:lnTo>
                    <a:lnTo>
                      <a:pt x="48" y="26"/>
                    </a:lnTo>
                    <a:lnTo>
                      <a:pt x="52" y="18"/>
                    </a:lnTo>
                    <a:lnTo>
                      <a:pt x="96" y="18"/>
                    </a:lnTo>
                    <a:lnTo>
                      <a:pt x="96" y="9"/>
                    </a:lnTo>
                    <a:lnTo>
                      <a:pt x="61" y="9"/>
                    </a:lnTo>
                    <a:lnTo>
                      <a:pt x="61" y="5"/>
                    </a:lnTo>
                    <a:lnTo>
                      <a:pt x="65" y="5"/>
                    </a:lnTo>
                    <a:lnTo>
                      <a:pt x="48" y="0"/>
                    </a:lnTo>
                    <a:lnTo>
                      <a:pt x="35" y="26"/>
                    </a:lnTo>
                    <a:lnTo>
                      <a:pt x="35" y="22"/>
                    </a:lnTo>
                    <a:lnTo>
                      <a:pt x="26" y="22"/>
                    </a:lnTo>
                    <a:close/>
                    <a:moveTo>
                      <a:pt x="30" y="35"/>
                    </a:moveTo>
                    <a:lnTo>
                      <a:pt x="30" y="35"/>
                    </a:lnTo>
                    <a:lnTo>
                      <a:pt x="39" y="39"/>
                    </a:lnTo>
                    <a:lnTo>
                      <a:pt x="43" y="35"/>
                    </a:lnTo>
                    <a:lnTo>
                      <a:pt x="43" y="48"/>
                    </a:lnTo>
                    <a:lnTo>
                      <a:pt x="39" y="48"/>
                    </a:lnTo>
                    <a:lnTo>
                      <a:pt x="35" y="44"/>
                    </a:lnTo>
                    <a:lnTo>
                      <a:pt x="30" y="39"/>
                    </a:lnTo>
                    <a:lnTo>
                      <a:pt x="26" y="39"/>
                    </a:lnTo>
                    <a:lnTo>
                      <a:pt x="26" y="31"/>
                    </a:lnTo>
                    <a:lnTo>
                      <a:pt x="35" y="31"/>
                    </a:lnTo>
                    <a:lnTo>
                      <a:pt x="30" y="35"/>
                    </a:lnTo>
                    <a:close/>
                    <a:moveTo>
                      <a:pt x="56" y="35"/>
                    </a:moveTo>
                    <a:lnTo>
                      <a:pt x="65" y="35"/>
                    </a:lnTo>
                    <a:lnTo>
                      <a:pt x="61" y="39"/>
                    </a:lnTo>
                    <a:lnTo>
                      <a:pt x="56" y="39"/>
                    </a:lnTo>
                    <a:lnTo>
                      <a:pt x="61" y="48"/>
                    </a:lnTo>
                    <a:lnTo>
                      <a:pt x="52" y="48"/>
                    </a:lnTo>
                    <a:lnTo>
                      <a:pt x="56" y="35"/>
                    </a:lnTo>
                    <a:close/>
                    <a:moveTo>
                      <a:pt x="70" y="48"/>
                    </a:moveTo>
                    <a:lnTo>
                      <a:pt x="70" y="48"/>
                    </a:lnTo>
                    <a:lnTo>
                      <a:pt x="74" y="44"/>
                    </a:lnTo>
                    <a:lnTo>
                      <a:pt x="70" y="35"/>
                    </a:lnTo>
                    <a:lnTo>
                      <a:pt x="78" y="35"/>
                    </a:lnTo>
                    <a:lnTo>
                      <a:pt x="78" y="48"/>
                    </a:lnTo>
                    <a:lnTo>
                      <a:pt x="70" y="48"/>
                    </a:lnTo>
                    <a:close/>
                    <a:moveTo>
                      <a:pt x="78" y="70"/>
                    </a:moveTo>
                    <a:lnTo>
                      <a:pt x="78" y="70"/>
                    </a:lnTo>
                    <a:lnTo>
                      <a:pt x="65" y="70"/>
                    </a:lnTo>
                    <a:lnTo>
                      <a:pt x="70" y="70"/>
                    </a:lnTo>
                    <a:lnTo>
                      <a:pt x="74" y="70"/>
                    </a:lnTo>
                    <a:lnTo>
                      <a:pt x="70" y="57"/>
                    </a:lnTo>
                    <a:lnTo>
                      <a:pt x="78" y="57"/>
                    </a:lnTo>
                    <a:lnTo>
                      <a:pt x="78" y="70"/>
                    </a:lnTo>
                    <a:close/>
                    <a:moveTo>
                      <a:pt x="56" y="61"/>
                    </a:moveTo>
                    <a:lnTo>
                      <a:pt x="56" y="61"/>
                    </a:lnTo>
                    <a:lnTo>
                      <a:pt x="61" y="70"/>
                    </a:lnTo>
                    <a:lnTo>
                      <a:pt x="52" y="70"/>
                    </a:lnTo>
                    <a:lnTo>
                      <a:pt x="52" y="57"/>
                    </a:lnTo>
                    <a:lnTo>
                      <a:pt x="65" y="57"/>
                    </a:lnTo>
                    <a:lnTo>
                      <a:pt x="56" y="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2" name="Freeform 88"/>
              <p:cNvSpPr>
                <a:spLocks noEditPoints="1"/>
              </p:cNvSpPr>
              <p:nvPr/>
            </p:nvSpPr>
            <p:spPr bwMode="auto">
              <a:xfrm>
                <a:off x="4535" y="1608"/>
                <a:ext cx="87" cy="92"/>
              </a:xfrm>
              <a:custGeom>
                <a:avLst/>
                <a:gdLst>
                  <a:gd name="T0" fmla="*/ 65 w 87"/>
                  <a:gd name="T1" fmla="*/ 22 h 92"/>
                  <a:gd name="T2" fmla="*/ 56 w 87"/>
                  <a:gd name="T3" fmla="*/ 13 h 92"/>
                  <a:gd name="T4" fmla="*/ 56 w 87"/>
                  <a:gd name="T5" fmla="*/ 9 h 92"/>
                  <a:gd name="T6" fmla="*/ 56 w 87"/>
                  <a:gd name="T7" fmla="*/ 5 h 92"/>
                  <a:gd name="T8" fmla="*/ 56 w 87"/>
                  <a:gd name="T9" fmla="*/ 5 h 92"/>
                  <a:gd name="T10" fmla="*/ 43 w 87"/>
                  <a:gd name="T11" fmla="*/ 5 h 92"/>
                  <a:gd name="T12" fmla="*/ 43 w 87"/>
                  <a:gd name="T13" fmla="*/ 48 h 92"/>
                  <a:gd name="T14" fmla="*/ 39 w 87"/>
                  <a:gd name="T15" fmla="*/ 22 h 92"/>
                  <a:gd name="T16" fmla="*/ 30 w 87"/>
                  <a:gd name="T17" fmla="*/ 9 h 92"/>
                  <a:gd name="T18" fmla="*/ 30 w 87"/>
                  <a:gd name="T19" fmla="*/ 5 h 92"/>
                  <a:gd name="T20" fmla="*/ 30 w 87"/>
                  <a:gd name="T21" fmla="*/ 0 h 92"/>
                  <a:gd name="T22" fmla="*/ 30 w 87"/>
                  <a:gd name="T23" fmla="*/ 0 h 92"/>
                  <a:gd name="T24" fmla="*/ 17 w 87"/>
                  <a:gd name="T25" fmla="*/ 0 h 92"/>
                  <a:gd name="T26" fmla="*/ 17 w 87"/>
                  <a:gd name="T27" fmla="*/ 53 h 92"/>
                  <a:gd name="T28" fmla="*/ 13 w 87"/>
                  <a:gd name="T29" fmla="*/ 74 h 92"/>
                  <a:gd name="T30" fmla="*/ 0 w 87"/>
                  <a:gd name="T31" fmla="*/ 87 h 92"/>
                  <a:gd name="T32" fmla="*/ 13 w 87"/>
                  <a:gd name="T33" fmla="*/ 92 h 92"/>
                  <a:gd name="T34" fmla="*/ 21 w 87"/>
                  <a:gd name="T35" fmla="*/ 83 h 92"/>
                  <a:gd name="T36" fmla="*/ 26 w 87"/>
                  <a:gd name="T37" fmla="*/ 74 h 92"/>
                  <a:gd name="T38" fmla="*/ 30 w 87"/>
                  <a:gd name="T39" fmla="*/ 31 h 92"/>
                  <a:gd name="T40" fmla="*/ 35 w 87"/>
                  <a:gd name="T41" fmla="*/ 57 h 92"/>
                  <a:gd name="T42" fmla="*/ 39 w 87"/>
                  <a:gd name="T43" fmla="*/ 57 h 92"/>
                  <a:gd name="T44" fmla="*/ 43 w 87"/>
                  <a:gd name="T45" fmla="*/ 57 h 92"/>
                  <a:gd name="T46" fmla="*/ 56 w 87"/>
                  <a:gd name="T47" fmla="*/ 87 h 92"/>
                  <a:gd name="T48" fmla="*/ 56 w 87"/>
                  <a:gd name="T49" fmla="*/ 31 h 92"/>
                  <a:gd name="T50" fmla="*/ 61 w 87"/>
                  <a:gd name="T51" fmla="*/ 57 h 92"/>
                  <a:gd name="T52" fmla="*/ 74 w 87"/>
                  <a:gd name="T53" fmla="*/ 92 h 92"/>
                  <a:gd name="T54" fmla="*/ 87 w 87"/>
                  <a:gd name="T55" fmla="*/ 9 h 92"/>
                  <a:gd name="T56" fmla="*/ 87 w 87"/>
                  <a:gd name="T57" fmla="*/ 5 h 92"/>
                  <a:gd name="T58" fmla="*/ 87 w 87"/>
                  <a:gd name="T59" fmla="*/ 0 h 92"/>
                  <a:gd name="T60" fmla="*/ 82 w 87"/>
                  <a:gd name="T61" fmla="*/ 0 h 92"/>
                  <a:gd name="T62" fmla="*/ 74 w 87"/>
                  <a:gd name="T63" fmla="*/ 0 h 92"/>
                  <a:gd name="T64" fmla="*/ 74 w 87"/>
                  <a:gd name="T65" fmla="*/ 48 h 92"/>
                  <a:gd name="T66" fmla="*/ 65 w 87"/>
                  <a:gd name="T67" fmla="*/ 22 h 92"/>
                  <a:gd name="T68" fmla="*/ 13 w 87"/>
                  <a:gd name="T69" fmla="*/ 44 h 92"/>
                  <a:gd name="T70" fmla="*/ 17 w 87"/>
                  <a:gd name="T71" fmla="*/ 26 h 92"/>
                  <a:gd name="T72" fmla="*/ 4 w 87"/>
                  <a:gd name="T73" fmla="*/ 22 h 92"/>
                  <a:gd name="T74" fmla="*/ 4 w 87"/>
                  <a:gd name="T75" fmla="*/ 26 h 92"/>
                  <a:gd name="T76" fmla="*/ 0 w 87"/>
                  <a:gd name="T77" fmla="*/ 57 h 92"/>
                  <a:gd name="T78" fmla="*/ 8 w 87"/>
                  <a:gd name="T79" fmla="*/ 57 h 92"/>
                  <a:gd name="T80" fmla="*/ 13 w 87"/>
                  <a:gd name="T81" fmla="*/ 44 h 92"/>
                  <a:gd name="T82" fmla="*/ 13 w 87"/>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2">
                    <a:moveTo>
                      <a:pt x="65" y="22"/>
                    </a:moveTo>
                    <a:lnTo>
                      <a:pt x="65" y="22"/>
                    </a:lnTo>
                    <a:lnTo>
                      <a:pt x="56" y="26"/>
                    </a:lnTo>
                    <a:lnTo>
                      <a:pt x="56" y="13"/>
                    </a:lnTo>
                    <a:lnTo>
                      <a:pt x="56" y="9"/>
                    </a:lnTo>
                    <a:lnTo>
                      <a:pt x="56" y="5"/>
                    </a:lnTo>
                    <a:lnTo>
                      <a:pt x="43" y="5"/>
                    </a:lnTo>
                    <a:lnTo>
                      <a:pt x="43" y="48"/>
                    </a:lnTo>
                    <a:lnTo>
                      <a:pt x="39" y="22"/>
                    </a:lnTo>
                    <a:lnTo>
                      <a:pt x="30" y="26"/>
                    </a:lnTo>
                    <a:lnTo>
                      <a:pt x="30" y="9"/>
                    </a:lnTo>
                    <a:lnTo>
                      <a:pt x="30" y="5"/>
                    </a:lnTo>
                    <a:lnTo>
                      <a:pt x="30" y="0"/>
                    </a:lnTo>
                    <a:lnTo>
                      <a:pt x="17" y="0"/>
                    </a:lnTo>
                    <a:lnTo>
                      <a:pt x="17" y="53"/>
                    </a:lnTo>
                    <a:lnTo>
                      <a:pt x="17" y="61"/>
                    </a:lnTo>
                    <a:lnTo>
                      <a:pt x="13" y="74"/>
                    </a:lnTo>
                    <a:lnTo>
                      <a:pt x="0" y="87"/>
                    </a:lnTo>
                    <a:lnTo>
                      <a:pt x="13" y="92"/>
                    </a:lnTo>
                    <a:lnTo>
                      <a:pt x="21" y="83"/>
                    </a:lnTo>
                    <a:lnTo>
                      <a:pt x="26" y="74"/>
                    </a:lnTo>
                    <a:lnTo>
                      <a:pt x="30" y="53"/>
                    </a:lnTo>
                    <a:lnTo>
                      <a:pt x="30" y="31"/>
                    </a:lnTo>
                    <a:lnTo>
                      <a:pt x="35" y="57"/>
                    </a:lnTo>
                    <a:lnTo>
                      <a:pt x="39" y="57"/>
                    </a:lnTo>
                    <a:lnTo>
                      <a:pt x="43" y="57"/>
                    </a:lnTo>
                    <a:lnTo>
                      <a:pt x="43" y="87"/>
                    </a:lnTo>
                    <a:lnTo>
                      <a:pt x="56" y="87"/>
                    </a:lnTo>
                    <a:lnTo>
                      <a:pt x="56" y="31"/>
                    </a:lnTo>
                    <a:lnTo>
                      <a:pt x="61" y="57"/>
                    </a:lnTo>
                    <a:lnTo>
                      <a:pt x="74" y="57"/>
                    </a:lnTo>
                    <a:lnTo>
                      <a:pt x="74" y="92"/>
                    </a:lnTo>
                    <a:lnTo>
                      <a:pt x="87" y="92"/>
                    </a:lnTo>
                    <a:lnTo>
                      <a:pt x="87" y="9"/>
                    </a:lnTo>
                    <a:lnTo>
                      <a:pt x="87" y="5"/>
                    </a:lnTo>
                    <a:lnTo>
                      <a:pt x="87" y="0"/>
                    </a:lnTo>
                    <a:lnTo>
                      <a:pt x="82" y="0"/>
                    </a:lnTo>
                    <a:lnTo>
                      <a:pt x="74" y="0"/>
                    </a:lnTo>
                    <a:lnTo>
                      <a:pt x="74" y="48"/>
                    </a:lnTo>
                    <a:lnTo>
                      <a:pt x="65" y="22"/>
                    </a:lnTo>
                    <a:close/>
                    <a:moveTo>
                      <a:pt x="13" y="44"/>
                    </a:moveTo>
                    <a:lnTo>
                      <a:pt x="13" y="44"/>
                    </a:lnTo>
                    <a:lnTo>
                      <a:pt x="17" y="26"/>
                    </a:lnTo>
                    <a:lnTo>
                      <a:pt x="4" y="22"/>
                    </a:lnTo>
                    <a:lnTo>
                      <a:pt x="4" y="26"/>
                    </a:lnTo>
                    <a:lnTo>
                      <a:pt x="0" y="57"/>
                    </a:lnTo>
                    <a:lnTo>
                      <a:pt x="8"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3" name="Freeform 89"/>
              <p:cNvSpPr/>
              <p:nvPr/>
            </p:nvSpPr>
            <p:spPr bwMode="auto">
              <a:xfrm>
                <a:off x="4639" y="1608"/>
                <a:ext cx="92" cy="92"/>
              </a:xfrm>
              <a:custGeom>
                <a:avLst/>
                <a:gdLst>
                  <a:gd name="T0" fmla="*/ 57 w 92"/>
                  <a:gd name="T1" fmla="*/ 13 h 92"/>
                  <a:gd name="T2" fmla="*/ 57 w 92"/>
                  <a:gd name="T3" fmla="*/ 13 h 92"/>
                  <a:gd name="T4" fmla="*/ 52 w 92"/>
                  <a:gd name="T5" fmla="*/ 9 h 92"/>
                  <a:gd name="T6" fmla="*/ 52 w 92"/>
                  <a:gd name="T7" fmla="*/ 9 h 92"/>
                  <a:gd name="T8" fmla="*/ 52 w 92"/>
                  <a:gd name="T9" fmla="*/ 0 h 92"/>
                  <a:gd name="T10" fmla="*/ 52 w 92"/>
                  <a:gd name="T11" fmla="*/ 0 h 92"/>
                  <a:gd name="T12" fmla="*/ 44 w 92"/>
                  <a:gd name="T13" fmla="*/ 0 h 92"/>
                  <a:gd name="T14" fmla="*/ 44 w 92"/>
                  <a:gd name="T15" fmla="*/ 0 h 92"/>
                  <a:gd name="T16" fmla="*/ 35 w 92"/>
                  <a:gd name="T17" fmla="*/ 0 h 92"/>
                  <a:gd name="T18" fmla="*/ 35 w 92"/>
                  <a:gd name="T19" fmla="*/ 0 h 92"/>
                  <a:gd name="T20" fmla="*/ 39 w 92"/>
                  <a:gd name="T21" fmla="*/ 13 h 92"/>
                  <a:gd name="T22" fmla="*/ 0 w 92"/>
                  <a:gd name="T23" fmla="*/ 13 h 92"/>
                  <a:gd name="T24" fmla="*/ 0 w 92"/>
                  <a:gd name="T25" fmla="*/ 26 h 92"/>
                  <a:gd name="T26" fmla="*/ 39 w 92"/>
                  <a:gd name="T27" fmla="*/ 26 h 92"/>
                  <a:gd name="T28" fmla="*/ 39 w 92"/>
                  <a:gd name="T29" fmla="*/ 39 h 92"/>
                  <a:gd name="T30" fmla="*/ 13 w 92"/>
                  <a:gd name="T31" fmla="*/ 39 h 92"/>
                  <a:gd name="T32" fmla="*/ 13 w 92"/>
                  <a:gd name="T33" fmla="*/ 83 h 92"/>
                  <a:gd name="T34" fmla="*/ 26 w 92"/>
                  <a:gd name="T35" fmla="*/ 83 h 92"/>
                  <a:gd name="T36" fmla="*/ 26 w 92"/>
                  <a:gd name="T37" fmla="*/ 48 h 92"/>
                  <a:gd name="T38" fmla="*/ 39 w 92"/>
                  <a:gd name="T39" fmla="*/ 48 h 92"/>
                  <a:gd name="T40" fmla="*/ 39 w 92"/>
                  <a:gd name="T41" fmla="*/ 92 h 92"/>
                  <a:gd name="T42" fmla="*/ 52 w 92"/>
                  <a:gd name="T43" fmla="*/ 92 h 92"/>
                  <a:gd name="T44" fmla="*/ 52 w 92"/>
                  <a:gd name="T45" fmla="*/ 48 h 92"/>
                  <a:gd name="T46" fmla="*/ 65 w 92"/>
                  <a:gd name="T47" fmla="*/ 48 h 92"/>
                  <a:gd name="T48" fmla="*/ 65 w 92"/>
                  <a:gd name="T49" fmla="*/ 70 h 92"/>
                  <a:gd name="T50" fmla="*/ 65 w 92"/>
                  <a:gd name="T51" fmla="*/ 70 h 92"/>
                  <a:gd name="T52" fmla="*/ 65 w 92"/>
                  <a:gd name="T53" fmla="*/ 70 h 92"/>
                  <a:gd name="T54" fmla="*/ 57 w 92"/>
                  <a:gd name="T55" fmla="*/ 74 h 92"/>
                  <a:gd name="T56" fmla="*/ 57 w 92"/>
                  <a:gd name="T57" fmla="*/ 74 h 92"/>
                  <a:gd name="T58" fmla="*/ 61 w 92"/>
                  <a:gd name="T59" fmla="*/ 87 h 92"/>
                  <a:gd name="T60" fmla="*/ 61 w 92"/>
                  <a:gd name="T61" fmla="*/ 87 h 92"/>
                  <a:gd name="T62" fmla="*/ 74 w 92"/>
                  <a:gd name="T63" fmla="*/ 83 h 92"/>
                  <a:gd name="T64" fmla="*/ 79 w 92"/>
                  <a:gd name="T65" fmla="*/ 79 h 92"/>
                  <a:gd name="T66" fmla="*/ 83 w 92"/>
                  <a:gd name="T67" fmla="*/ 74 h 92"/>
                  <a:gd name="T68" fmla="*/ 83 w 92"/>
                  <a:gd name="T69" fmla="*/ 39 h 92"/>
                  <a:gd name="T70" fmla="*/ 52 w 92"/>
                  <a:gd name="T71" fmla="*/ 39 h 92"/>
                  <a:gd name="T72" fmla="*/ 52 w 92"/>
                  <a:gd name="T73" fmla="*/ 26 h 92"/>
                  <a:gd name="T74" fmla="*/ 92 w 92"/>
                  <a:gd name="T75" fmla="*/ 26 h 92"/>
                  <a:gd name="T76" fmla="*/ 92 w 92"/>
                  <a:gd name="T77" fmla="*/ 13 h 92"/>
                  <a:gd name="T78" fmla="*/ 44 w 92"/>
                  <a:gd name="T79" fmla="*/ 13 h 92"/>
                  <a:gd name="T80" fmla="*/ 44 w 92"/>
                  <a:gd name="T81" fmla="*/ 13 h 92"/>
                  <a:gd name="T82" fmla="*/ 57 w 92"/>
                  <a:gd name="T83" fmla="*/ 13 h 92"/>
                  <a:gd name="T84" fmla="*/ 57 w 92"/>
                  <a:gd name="T85" fmla="*/ 13 h 92"/>
                  <a:gd name="T86" fmla="*/ 57 w 92"/>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2">
                    <a:moveTo>
                      <a:pt x="57" y="13"/>
                    </a:moveTo>
                    <a:lnTo>
                      <a:pt x="57" y="13"/>
                    </a:lnTo>
                    <a:lnTo>
                      <a:pt x="52" y="9"/>
                    </a:lnTo>
                    <a:lnTo>
                      <a:pt x="52" y="0"/>
                    </a:lnTo>
                    <a:lnTo>
                      <a:pt x="44" y="0"/>
                    </a:lnTo>
                    <a:lnTo>
                      <a:pt x="35" y="0"/>
                    </a:lnTo>
                    <a:lnTo>
                      <a:pt x="39" y="13"/>
                    </a:lnTo>
                    <a:lnTo>
                      <a:pt x="0" y="13"/>
                    </a:lnTo>
                    <a:lnTo>
                      <a:pt x="0" y="26"/>
                    </a:lnTo>
                    <a:lnTo>
                      <a:pt x="39" y="26"/>
                    </a:lnTo>
                    <a:lnTo>
                      <a:pt x="39" y="39"/>
                    </a:lnTo>
                    <a:lnTo>
                      <a:pt x="13" y="39"/>
                    </a:lnTo>
                    <a:lnTo>
                      <a:pt x="13" y="83"/>
                    </a:lnTo>
                    <a:lnTo>
                      <a:pt x="26" y="83"/>
                    </a:lnTo>
                    <a:lnTo>
                      <a:pt x="26" y="48"/>
                    </a:lnTo>
                    <a:lnTo>
                      <a:pt x="39" y="48"/>
                    </a:lnTo>
                    <a:lnTo>
                      <a:pt x="39" y="92"/>
                    </a:lnTo>
                    <a:lnTo>
                      <a:pt x="52" y="92"/>
                    </a:lnTo>
                    <a:lnTo>
                      <a:pt x="52" y="48"/>
                    </a:lnTo>
                    <a:lnTo>
                      <a:pt x="65" y="48"/>
                    </a:lnTo>
                    <a:lnTo>
                      <a:pt x="65" y="70"/>
                    </a:lnTo>
                    <a:lnTo>
                      <a:pt x="57" y="74"/>
                    </a:lnTo>
                    <a:lnTo>
                      <a:pt x="61" y="87"/>
                    </a:lnTo>
                    <a:lnTo>
                      <a:pt x="74" y="83"/>
                    </a:lnTo>
                    <a:lnTo>
                      <a:pt x="79" y="79"/>
                    </a:lnTo>
                    <a:lnTo>
                      <a:pt x="83" y="74"/>
                    </a:lnTo>
                    <a:lnTo>
                      <a:pt x="83" y="39"/>
                    </a:lnTo>
                    <a:lnTo>
                      <a:pt x="52" y="39"/>
                    </a:lnTo>
                    <a:lnTo>
                      <a:pt x="52" y="26"/>
                    </a:lnTo>
                    <a:lnTo>
                      <a:pt x="92" y="26"/>
                    </a:lnTo>
                    <a:lnTo>
                      <a:pt x="92" y="13"/>
                    </a:lnTo>
                    <a:lnTo>
                      <a:pt x="44"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4" name="Freeform 90"/>
              <p:cNvSpPr/>
              <p:nvPr/>
            </p:nvSpPr>
            <p:spPr bwMode="auto">
              <a:xfrm>
                <a:off x="2528" y="1756"/>
                <a:ext cx="701" cy="914"/>
              </a:xfrm>
              <a:custGeom>
                <a:avLst/>
                <a:gdLst>
                  <a:gd name="T0" fmla="*/ 527 w 701"/>
                  <a:gd name="T1" fmla="*/ 39 h 914"/>
                  <a:gd name="T2" fmla="*/ 514 w 701"/>
                  <a:gd name="T3" fmla="*/ 48 h 914"/>
                  <a:gd name="T4" fmla="*/ 461 w 701"/>
                  <a:gd name="T5" fmla="*/ 100 h 914"/>
                  <a:gd name="T6" fmla="*/ 427 w 701"/>
                  <a:gd name="T7" fmla="*/ 148 h 914"/>
                  <a:gd name="T8" fmla="*/ 414 w 701"/>
                  <a:gd name="T9" fmla="*/ 174 h 914"/>
                  <a:gd name="T10" fmla="*/ 374 w 701"/>
                  <a:gd name="T11" fmla="*/ 183 h 914"/>
                  <a:gd name="T12" fmla="*/ 331 w 701"/>
                  <a:gd name="T13" fmla="*/ 179 h 914"/>
                  <a:gd name="T14" fmla="*/ 287 w 701"/>
                  <a:gd name="T15" fmla="*/ 161 h 914"/>
                  <a:gd name="T16" fmla="*/ 253 w 701"/>
                  <a:gd name="T17" fmla="*/ 174 h 914"/>
                  <a:gd name="T18" fmla="*/ 205 w 701"/>
                  <a:gd name="T19" fmla="*/ 205 h 914"/>
                  <a:gd name="T20" fmla="*/ 196 w 701"/>
                  <a:gd name="T21" fmla="*/ 218 h 914"/>
                  <a:gd name="T22" fmla="*/ 135 w 701"/>
                  <a:gd name="T23" fmla="*/ 305 h 914"/>
                  <a:gd name="T24" fmla="*/ 118 w 701"/>
                  <a:gd name="T25" fmla="*/ 309 h 914"/>
                  <a:gd name="T26" fmla="*/ 83 w 701"/>
                  <a:gd name="T27" fmla="*/ 314 h 914"/>
                  <a:gd name="T28" fmla="*/ 70 w 701"/>
                  <a:gd name="T29" fmla="*/ 318 h 914"/>
                  <a:gd name="T30" fmla="*/ 31 w 701"/>
                  <a:gd name="T31" fmla="*/ 335 h 914"/>
                  <a:gd name="T32" fmla="*/ 0 w 701"/>
                  <a:gd name="T33" fmla="*/ 357 h 914"/>
                  <a:gd name="T34" fmla="*/ 17 w 701"/>
                  <a:gd name="T35" fmla="*/ 379 h 914"/>
                  <a:gd name="T36" fmla="*/ 26 w 701"/>
                  <a:gd name="T37" fmla="*/ 436 h 914"/>
                  <a:gd name="T38" fmla="*/ 39 w 701"/>
                  <a:gd name="T39" fmla="*/ 466 h 914"/>
                  <a:gd name="T40" fmla="*/ 44 w 701"/>
                  <a:gd name="T41" fmla="*/ 466 h 914"/>
                  <a:gd name="T42" fmla="*/ 52 w 701"/>
                  <a:gd name="T43" fmla="*/ 453 h 914"/>
                  <a:gd name="T44" fmla="*/ 74 w 701"/>
                  <a:gd name="T45" fmla="*/ 427 h 914"/>
                  <a:gd name="T46" fmla="*/ 91 w 701"/>
                  <a:gd name="T47" fmla="*/ 422 h 914"/>
                  <a:gd name="T48" fmla="*/ 118 w 701"/>
                  <a:gd name="T49" fmla="*/ 440 h 914"/>
                  <a:gd name="T50" fmla="*/ 135 w 701"/>
                  <a:gd name="T51" fmla="*/ 466 h 914"/>
                  <a:gd name="T52" fmla="*/ 144 w 701"/>
                  <a:gd name="T53" fmla="*/ 592 h 914"/>
                  <a:gd name="T54" fmla="*/ 200 w 701"/>
                  <a:gd name="T55" fmla="*/ 679 h 914"/>
                  <a:gd name="T56" fmla="*/ 205 w 701"/>
                  <a:gd name="T57" fmla="*/ 714 h 914"/>
                  <a:gd name="T58" fmla="*/ 226 w 701"/>
                  <a:gd name="T59" fmla="*/ 766 h 914"/>
                  <a:gd name="T60" fmla="*/ 270 w 701"/>
                  <a:gd name="T61" fmla="*/ 810 h 914"/>
                  <a:gd name="T62" fmla="*/ 340 w 701"/>
                  <a:gd name="T63" fmla="*/ 866 h 914"/>
                  <a:gd name="T64" fmla="*/ 400 w 701"/>
                  <a:gd name="T65" fmla="*/ 914 h 914"/>
                  <a:gd name="T66" fmla="*/ 405 w 701"/>
                  <a:gd name="T67" fmla="*/ 888 h 914"/>
                  <a:gd name="T68" fmla="*/ 374 w 701"/>
                  <a:gd name="T69" fmla="*/ 827 h 914"/>
                  <a:gd name="T70" fmla="*/ 387 w 701"/>
                  <a:gd name="T71" fmla="*/ 832 h 914"/>
                  <a:gd name="T72" fmla="*/ 414 w 701"/>
                  <a:gd name="T73" fmla="*/ 840 h 914"/>
                  <a:gd name="T74" fmla="*/ 405 w 701"/>
                  <a:gd name="T75" fmla="*/ 823 h 914"/>
                  <a:gd name="T76" fmla="*/ 340 w 701"/>
                  <a:gd name="T77" fmla="*/ 758 h 914"/>
                  <a:gd name="T78" fmla="*/ 353 w 701"/>
                  <a:gd name="T79" fmla="*/ 627 h 914"/>
                  <a:gd name="T80" fmla="*/ 353 w 701"/>
                  <a:gd name="T81" fmla="*/ 631 h 914"/>
                  <a:gd name="T82" fmla="*/ 374 w 701"/>
                  <a:gd name="T83" fmla="*/ 601 h 914"/>
                  <a:gd name="T84" fmla="*/ 418 w 701"/>
                  <a:gd name="T85" fmla="*/ 575 h 914"/>
                  <a:gd name="T86" fmla="*/ 496 w 701"/>
                  <a:gd name="T87" fmla="*/ 562 h 914"/>
                  <a:gd name="T88" fmla="*/ 548 w 701"/>
                  <a:gd name="T89" fmla="*/ 570 h 914"/>
                  <a:gd name="T90" fmla="*/ 570 w 701"/>
                  <a:gd name="T91" fmla="*/ 570 h 914"/>
                  <a:gd name="T92" fmla="*/ 575 w 701"/>
                  <a:gd name="T93" fmla="*/ 557 h 914"/>
                  <a:gd name="T94" fmla="*/ 583 w 701"/>
                  <a:gd name="T95" fmla="*/ 536 h 914"/>
                  <a:gd name="T96" fmla="*/ 588 w 701"/>
                  <a:gd name="T97" fmla="*/ 475 h 914"/>
                  <a:gd name="T98" fmla="*/ 588 w 701"/>
                  <a:gd name="T99" fmla="*/ 422 h 914"/>
                  <a:gd name="T100" fmla="*/ 622 w 701"/>
                  <a:gd name="T101" fmla="*/ 409 h 914"/>
                  <a:gd name="T102" fmla="*/ 653 w 701"/>
                  <a:gd name="T103" fmla="*/ 379 h 914"/>
                  <a:gd name="T104" fmla="*/ 662 w 701"/>
                  <a:gd name="T105" fmla="*/ 353 h 914"/>
                  <a:gd name="T106" fmla="*/ 653 w 701"/>
                  <a:gd name="T107" fmla="*/ 331 h 914"/>
                  <a:gd name="T108" fmla="*/ 640 w 701"/>
                  <a:gd name="T109" fmla="*/ 318 h 914"/>
                  <a:gd name="T110" fmla="*/ 575 w 701"/>
                  <a:gd name="T111" fmla="*/ 253 h 914"/>
                  <a:gd name="T112" fmla="*/ 553 w 701"/>
                  <a:gd name="T113" fmla="*/ 214 h 914"/>
                  <a:gd name="T114" fmla="*/ 566 w 701"/>
                  <a:gd name="T115" fmla="*/ 179 h 914"/>
                  <a:gd name="T116" fmla="*/ 588 w 701"/>
                  <a:gd name="T117" fmla="*/ 161 h 914"/>
                  <a:gd name="T118" fmla="*/ 688 w 701"/>
                  <a:gd name="T119" fmla="*/ 87 h 914"/>
                  <a:gd name="T120" fmla="*/ 701 w 701"/>
                  <a:gd name="T121" fmla="*/ 26 h 914"/>
                  <a:gd name="T122" fmla="*/ 696 w 701"/>
                  <a:gd name="T123" fmla="*/ 0 h 9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1" h="914">
                    <a:moveTo>
                      <a:pt x="575" y="9"/>
                    </a:moveTo>
                    <a:lnTo>
                      <a:pt x="527" y="39"/>
                    </a:lnTo>
                    <a:lnTo>
                      <a:pt x="514" y="48"/>
                    </a:lnTo>
                    <a:lnTo>
                      <a:pt x="479" y="79"/>
                    </a:lnTo>
                    <a:lnTo>
                      <a:pt x="461" y="100"/>
                    </a:lnTo>
                    <a:lnTo>
                      <a:pt x="440" y="122"/>
                    </a:lnTo>
                    <a:lnTo>
                      <a:pt x="427" y="148"/>
                    </a:lnTo>
                    <a:lnTo>
                      <a:pt x="414" y="174"/>
                    </a:lnTo>
                    <a:lnTo>
                      <a:pt x="400" y="179"/>
                    </a:lnTo>
                    <a:lnTo>
                      <a:pt x="374" y="183"/>
                    </a:lnTo>
                    <a:lnTo>
                      <a:pt x="353" y="183"/>
                    </a:lnTo>
                    <a:lnTo>
                      <a:pt x="331" y="179"/>
                    </a:lnTo>
                    <a:lnTo>
                      <a:pt x="309" y="174"/>
                    </a:lnTo>
                    <a:lnTo>
                      <a:pt x="287" y="161"/>
                    </a:lnTo>
                    <a:lnTo>
                      <a:pt x="253" y="174"/>
                    </a:lnTo>
                    <a:lnTo>
                      <a:pt x="222" y="192"/>
                    </a:lnTo>
                    <a:lnTo>
                      <a:pt x="205" y="205"/>
                    </a:lnTo>
                    <a:lnTo>
                      <a:pt x="196" y="218"/>
                    </a:lnTo>
                    <a:lnTo>
                      <a:pt x="152" y="279"/>
                    </a:lnTo>
                    <a:lnTo>
                      <a:pt x="135" y="305"/>
                    </a:lnTo>
                    <a:lnTo>
                      <a:pt x="118" y="309"/>
                    </a:lnTo>
                    <a:lnTo>
                      <a:pt x="105" y="314"/>
                    </a:lnTo>
                    <a:lnTo>
                      <a:pt x="83" y="314"/>
                    </a:lnTo>
                    <a:lnTo>
                      <a:pt x="70" y="318"/>
                    </a:lnTo>
                    <a:lnTo>
                      <a:pt x="57" y="322"/>
                    </a:lnTo>
                    <a:lnTo>
                      <a:pt x="31" y="335"/>
                    </a:lnTo>
                    <a:lnTo>
                      <a:pt x="0" y="357"/>
                    </a:lnTo>
                    <a:lnTo>
                      <a:pt x="17" y="379"/>
                    </a:lnTo>
                    <a:lnTo>
                      <a:pt x="22" y="396"/>
                    </a:lnTo>
                    <a:lnTo>
                      <a:pt x="26" y="436"/>
                    </a:lnTo>
                    <a:lnTo>
                      <a:pt x="35" y="453"/>
                    </a:lnTo>
                    <a:lnTo>
                      <a:pt x="39" y="466"/>
                    </a:lnTo>
                    <a:lnTo>
                      <a:pt x="44" y="466"/>
                    </a:lnTo>
                    <a:lnTo>
                      <a:pt x="52" y="453"/>
                    </a:lnTo>
                    <a:lnTo>
                      <a:pt x="65" y="431"/>
                    </a:lnTo>
                    <a:lnTo>
                      <a:pt x="74" y="427"/>
                    </a:lnTo>
                    <a:lnTo>
                      <a:pt x="78" y="422"/>
                    </a:lnTo>
                    <a:lnTo>
                      <a:pt x="91" y="422"/>
                    </a:lnTo>
                    <a:lnTo>
                      <a:pt x="105" y="431"/>
                    </a:lnTo>
                    <a:lnTo>
                      <a:pt x="118" y="440"/>
                    </a:lnTo>
                    <a:lnTo>
                      <a:pt x="126" y="453"/>
                    </a:lnTo>
                    <a:lnTo>
                      <a:pt x="135" y="466"/>
                    </a:lnTo>
                    <a:lnTo>
                      <a:pt x="144" y="592"/>
                    </a:lnTo>
                    <a:lnTo>
                      <a:pt x="183" y="649"/>
                    </a:lnTo>
                    <a:lnTo>
                      <a:pt x="200" y="679"/>
                    </a:lnTo>
                    <a:lnTo>
                      <a:pt x="205" y="714"/>
                    </a:lnTo>
                    <a:lnTo>
                      <a:pt x="213" y="740"/>
                    </a:lnTo>
                    <a:lnTo>
                      <a:pt x="226" y="766"/>
                    </a:lnTo>
                    <a:lnTo>
                      <a:pt x="239" y="784"/>
                    </a:lnTo>
                    <a:lnTo>
                      <a:pt x="270" y="810"/>
                    </a:lnTo>
                    <a:lnTo>
                      <a:pt x="283" y="819"/>
                    </a:lnTo>
                    <a:lnTo>
                      <a:pt x="340" y="866"/>
                    </a:lnTo>
                    <a:lnTo>
                      <a:pt x="400" y="914"/>
                    </a:lnTo>
                    <a:lnTo>
                      <a:pt x="418" y="906"/>
                    </a:lnTo>
                    <a:lnTo>
                      <a:pt x="405" y="888"/>
                    </a:lnTo>
                    <a:lnTo>
                      <a:pt x="361" y="823"/>
                    </a:lnTo>
                    <a:lnTo>
                      <a:pt x="374" y="827"/>
                    </a:lnTo>
                    <a:lnTo>
                      <a:pt x="387" y="832"/>
                    </a:lnTo>
                    <a:lnTo>
                      <a:pt x="409" y="840"/>
                    </a:lnTo>
                    <a:lnTo>
                      <a:pt x="414" y="840"/>
                    </a:lnTo>
                    <a:lnTo>
                      <a:pt x="414" y="836"/>
                    </a:lnTo>
                    <a:lnTo>
                      <a:pt x="405" y="823"/>
                    </a:lnTo>
                    <a:lnTo>
                      <a:pt x="379" y="797"/>
                    </a:lnTo>
                    <a:lnTo>
                      <a:pt x="340" y="758"/>
                    </a:lnTo>
                    <a:lnTo>
                      <a:pt x="353" y="627"/>
                    </a:lnTo>
                    <a:lnTo>
                      <a:pt x="353" y="631"/>
                    </a:lnTo>
                    <a:lnTo>
                      <a:pt x="361" y="614"/>
                    </a:lnTo>
                    <a:lnTo>
                      <a:pt x="374" y="601"/>
                    </a:lnTo>
                    <a:lnTo>
                      <a:pt x="392" y="584"/>
                    </a:lnTo>
                    <a:lnTo>
                      <a:pt x="418" y="575"/>
                    </a:lnTo>
                    <a:lnTo>
                      <a:pt x="453" y="566"/>
                    </a:lnTo>
                    <a:lnTo>
                      <a:pt x="496" y="562"/>
                    </a:lnTo>
                    <a:lnTo>
                      <a:pt x="548" y="570"/>
                    </a:lnTo>
                    <a:lnTo>
                      <a:pt x="566" y="575"/>
                    </a:lnTo>
                    <a:lnTo>
                      <a:pt x="570" y="570"/>
                    </a:lnTo>
                    <a:lnTo>
                      <a:pt x="575" y="557"/>
                    </a:lnTo>
                    <a:lnTo>
                      <a:pt x="583" y="536"/>
                    </a:lnTo>
                    <a:lnTo>
                      <a:pt x="588" y="514"/>
                    </a:lnTo>
                    <a:lnTo>
                      <a:pt x="588" y="475"/>
                    </a:lnTo>
                    <a:lnTo>
                      <a:pt x="588" y="422"/>
                    </a:lnTo>
                    <a:lnTo>
                      <a:pt x="605" y="414"/>
                    </a:lnTo>
                    <a:lnTo>
                      <a:pt x="622" y="409"/>
                    </a:lnTo>
                    <a:lnTo>
                      <a:pt x="640" y="396"/>
                    </a:lnTo>
                    <a:lnTo>
                      <a:pt x="653" y="379"/>
                    </a:lnTo>
                    <a:lnTo>
                      <a:pt x="662" y="362"/>
                    </a:lnTo>
                    <a:lnTo>
                      <a:pt x="662" y="353"/>
                    </a:lnTo>
                    <a:lnTo>
                      <a:pt x="657" y="340"/>
                    </a:lnTo>
                    <a:lnTo>
                      <a:pt x="653" y="331"/>
                    </a:lnTo>
                    <a:lnTo>
                      <a:pt x="640" y="318"/>
                    </a:lnTo>
                    <a:lnTo>
                      <a:pt x="592" y="270"/>
                    </a:lnTo>
                    <a:lnTo>
                      <a:pt x="575" y="253"/>
                    </a:lnTo>
                    <a:lnTo>
                      <a:pt x="562" y="231"/>
                    </a:lnTo>
                    <a:lnTo>
                      <a:pt x="553" y="214"/>
                    </a:lnTo>
                    <a:lnTo>
                      <a:pt x="553" y="196"/>
                    </a:lnTo>
                    <a:lnTo>
                      <a:pt x="566" y="179"/>
                    </a:lnTo>
                    <a:lnTo>
                      <a:pt x="588" y="161"/>
                    </a:lnTo>
                    <a:lnTo>
                      <a:pt x="688" y="87"/>
                    </a:lnTo>
                    <a:lnTo>
                      <a:pt x="696" y="53"/>
                    </a:lnTo>
                    <a:lnTo>
                      <a:pt x="701" y="26"/>
                    </a:lnTo>
                    <a:lnTo>
                      <a:pt x="701" y="13"/>
                    </a:lnTo>
                    <a:lnTo>
                      <a:pt x="696" y="0"/>
                    </a:lnTo>
                    <a:lnTo>
                      <a:pt x="575" y="9"/>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455" name="Freeform 91"/>
              <p:cNvSpPr/>
              <p:nvPr/>
            </p:nvSpPr>
            <p:spPr bwMode="auto">
              <a:xfrm>
                <a:off x="3351" y="1373"/>
                <a:ext cx="757" cy="897"/>
              </a:xfrm>
              <a:custGeom>
                <a:avLst/>
                <a:gdLst>
                  <a:gd name="T0" fmla="*/ 100 w 757"/>
                  <a:gd name="T1" fmla="*/ 0 h 897"/>
                  <a:gd name="T2" fmla="*/ 100 w 757"/>
                  <a:gd name="T3" fmla="*/ 26 h 897"/>
                  <a:gd name="T4" fmla="*/ 95 w 757"/>
                  <a:gd name="T5" fmla="*/ 61 h 897"/>
                  <a:gd name="T6" fmla="*/ 69 w 757"/>
                  <a:gd name="T7" fmla="*/ 92 h 897"/>
                  <a:gd name="T8" fmla="*/ 43 w 757"/>
                  <a:gd name="T9" fmla="*/ 105 h 897"/>
                  <a:gd name="T10" fmla="*/ 4 w 757"/>
                  <a:gd name="T11" fmla="*/ 135 h 897"/>
                  <a:gd name="T12" fmla="*/ 0 w 757"/>
                  <a:gd name="T13" fmla="*/ 174 h 897"/>
                  <a:gd name="T14" fmla="*/ 21 w 757"/>
                  <a:gd name="T15" fmla="*/ 209 h 897"/>
                  <a:gd name="T16" fmla="*/ 48 w 757"/>
                  <a:gd name="T17" fmla="*/ 235 h 897"/>
                  <a:gd name="T18" fmla="*/ 74 w 757"/>
                  <a:gd name="T19" fmla="*/ 244 h 897"/>
                  <a:gd name="T20" fmla="*/ 100 w 757"/>
                  <a:gd name="T21" fmla="*/ 244 h 897"/>
                  <a:gd name="T22" fmla="*/ 117 w 757"/>
                  <a:gd name="T23" fmla="*/ 231 h 897"/>
                  <a:gd name="T24" fmla="*/ 130 w 757"/>
                  <a:gd name="T25" fmla="*/ 209 h 897"/>
                  <a:gd name="T26" fmla="*/ 148 w 757"/>
                  <a:gd name="T27" fmla="*/ 200 h 897"/>
                  <a:gd name="T28" fmla="*/ 191 w 757"/>
                  <a:gd name="T29" fmla="*/ 187 h 897"/>
                  <a:gd name="T30" fmla="*/ 209 w 757"/>
                  <a:gd name="T31" fmla="*/ 192 h 897"/>
                  <a:gd name="T32" fmla="*/ 200 w 757"/>
                  <a:gd name="T33" fmla="*/ 214 h 897"/>
                  <a:gd name="T34" fmla="*/ 191 w 757"/>
                  <a:gd name="T35" fmla="*/ 235 h 897"/>
                  <a:gd name="T36" fmla="*/ 148 w 757"/>
                  <a:gd name="T37" fmla="*/ 274 h 897"/>
                  <a:gd name="T38" fmla="*/ 122 w 757"/>
                  <a:gd name="T39" fmla="*/ 288 h 897"/>
                  <a:gd name="T40" fmla="*/ 113 w 757"/>
                  <a:gd name="T41" fmla="*/ 288 h 897"/>
                  <a:gd name="T42" fmla="*/ 87 w 757"/>
                  <a:gd name="T43" fmla="*/ 296 h 897"/>
                  <a:gd name="T44" fmla="*/ 69 w 757"/>
                  <a:gd name="T45" fmla="*/ 318 h 897"/>
                  <a:gd name="T46" fmla="*/ 65 w 757"/>
                  <a:gd name="T47" fmla="*/ 340 h 897"/>
                  <a:gd name="T48" fmla="*/ 61 w 757"/>
                  <a:gd name="T49" fmla="*/ 427 h 897"/>
                  <a:gd name="T50" fmla="*/ 69 w 757"/>
                  <a:gd name="T51" fmla="*/ 488 h 897"/>
                  <a:gd name="T52" fmla="*/ 100 w 757"/>
                  <a:gd name="T53" fmla="*/ 536 h 897"/>
                  <a:gd name="T54" fmla="*/ 126 w 757"/>
                  <a:gd name="T55" fmla="*/ 553 h 897"/>
                  <a:gd name="T56" fmla="*/ 169 w 757"/>
                  <a:gd name="T57" fmla="*/ 566 h 897"/>
                  <a:gd name="T58" fmla="*/ 187 w 757"/>
                  <a:gd name="T59" fmla="*/ 579 h 897"/>
                  <a:gd name="T60" fmla="*/ 204 w 757"/>
                  <a:gd name="T61" fmla="*/ 618 h 897"/>
                  <a:gd name="T62" fmla="*/ 217 w 757"/>
                  <a:gd name="T63" fmla="*/ 636 h 897"/>
                  <a:gd name="T64" fmla="*/ 243 w 757"/>
                  <a:gd name="T65" fmla="*/ 636 h 897"/>
                  <a:gd name="T66" fmla="*/ 265 w 757"/>
                  <a:gd name="T67" fmla="*/ 649 h 897"/>
                  <a:gd name="T68" fmla="*/ 270 w 757"/>
                  <a:gd name="T69" fmla="*/ 679 h 897"/>
                  <a:gd name="T70" fmla="*/ 257 w 757"/>
                  <a:gd name="T71" fmla="*/ 710 h 897"/>
                  <a:gd name="T72" fmla="*/ 235 w 757"/>
                  <a:gd name="T73" fmla="*/ 727 h 897"/>
                  <a:gd name="T74" fmla="*/ 239 w 757"/>
                  <a:gd name="T75" fmla="*/ 740 h 897"/>
                  <a:gd name="T76" fmla="*/ 270 w 757"/>
                  <a:gd name="T77" fmla="*/ 745 h 897"/>
                  <a:gd name="T78" fmla="*/ 296 w 757"/>
                  <a:gd name="T79" fmla="*/ 766 h 897"/>
                  <a:gd name="T80" fmla="*/ 331 w 757"/>
                  <a:gd name="T81" fmla="*/ 805 h 897"/>
                  <a:gd name="T82" fmla="*/ 339 w 757"/>
                  <a:gd name="T83" fmla="*/ 823 h 897"/>
                  <a:gd name="T84" fmla="*/ 352 w 757"/>
                  <a:gd name="T85" fmla="*/ 875 h 897"/>
                  <a:gd name="T86" fmla="*/ 361 w 757"/>
                  <a:gd name="T87" fmla="*/ 884 h 897"/>
                  <a:gd name="T88" fmla="*/ 383 w 757"/>
                  <a:gd name="T89" fmla="*/ 897 h 897"/>
                  <a:gd name="T90" fmla="*/ 396 w 757"/>
                  <a:gd name="T91" fmla="*/ 884 h 897"/>
                  <a:gd name="T92" fmla="*/ 413 w 757"/>
                  <a:gd name="T93" fmla="*/ 840 h 897"/>
                  <a:gd name="T94" fmla="*/ 426 w 757"/>
                  <a:gd name="T95" fmla="*/ 784 h 897"/>
                  <a:gd name="T96" fmla="*/ 509 w 757"/>
                  <a:gd name="T97" fmla="*/ 775 h 897"/>
                  <a:gd name="T98" fmla="*/ 535 w 757"/>
                  <a:gd name="T99" fmla="*/ 758 h 897"/>
                  <a:gd name="T100" fmla="*/ 561 w 757"/>
                  <a:gd name="T101" fmla="*/ 753 h 897"/>
                  <a:gd name="T102" fmla="*/ 605 w 757"/>
                  <a:gd name="T103" fmla="*/ 762 h 897"/>
                  <a:gd name="T104" fmla="*/ 648 w 757"/>
                  <a:gd name="T105" fmla="*/ 753 h 897"/>
                  <a:gd name="T106" fmla="*/ 679 w 757"/>
                  <a:gd name="T107" fmla="*/ 779 h 8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57" h="897">
                    <a:moveTo>
                      <a:pt x="100" y="0"/>
                    </a:moveTo>
                    <a:lnTo>
                      <a:pt x="100" y="0"/>
                    </a:lnTo>
                    <a:lnTo>
                      <a:pt x="100" y="13"/>
                    </a:lnTo>
                    <a:lnTo>
                      <a:pt x="100" y="26"/>
                    </a:lnTo>
                    <a:lnTo>
                      <a:pt x="100" y="44"/>
                    </a:lnTo>
                    <a:lnTo>
                      <a:pt x="95" y="61"/>
                    </a:lnTo>
                    <a:lnTo>
                      <a:pt x="87" y="79"/>
                    </a:lnTo>
                    <a:lnTo>
                      <a:pt x="69" y="92"/>
                    </a:lnTo>
                    <a:lnTo>
                      <a:pt x="43" y="105"/>
                    </a:lnTo>
                    <a:lnTo>
                      <a:pt x="17" y="118"/>
                    </a:lnTo>
                    <a:lnTo>
                      <a:pt x="4" y="135"/>
                    </a:lnTo>
                    <a:lnTo>
                      <a:pt x="0" y="153"/>
                    </a:lnTo>
                    <a:lnTo>
                      <a:pt x="0" y="174"/>
                    </a:lnTo>
                    <a:lnTo>
                      <a:pt x="8" y="192"/>
                    </a:lnTo>
                    <a:lnTo>
                      <a:pt x="21" y="209"/>
                    </a:lnTo>
                    <a:lnTo>
                      <a:pt x="35" y="222"/>
                    </a:lnTo>
                    <a:lnTo>
                      <a:pt x="48" y="235"/>
                    </a:lnTo>
                    <a:lnTo>
                      <a:pt x="74" y="244"/>
                    </a:lnTo>
                    <a:lnTo>
                      <a:pt x="87" y="244"/>
                    </a:lnTo>
                    <a:lnTo>
                      <a:pt x="100" y="244"/>
                    </a:lnTo>
                    <a:lnTo>
                      <a:pt x="109" y="240"/>
                    </a:lnTo>
                    <a:lnTo>
                      <a:pt x="117" y="231"/>
                    </a:lnTo>
                    <a:lnTo>
                      <a:pt x="126" y="222"/>
                    </a:lnTo>
                    <a:lnTo>
                      <a:pt x="130" y="209"/>
                    </a:lnTo>
                    <a:lnTo>
                      <a:pt x="148" y="200"/>
                    </a:lnTo>
                    <a:lnTo>
                      <a:pt x="178" y="187"/>
                    </a:lnTo>
                    <a:lnTo>
                      <a:pt x="191" y="187"/>
                    </a:lnTo>
                    <a:lnTo>
                      <a:pt x="204" y="187"/>
                    </a:lnTo>
                    <a:lnTo>
                      <a:pt x="209" y="192"/>
                    </a:lnTo>
                    <a:lnTo>
                      <a:pt x="209" y="196"/>
                    </a:lnTo>
                    <a:lnTo>
                      <a:pt x="200" y="214"/>
                    </a:lnTo>
                    <a:lnTo>
                      <a:pt x="191" y="235"/>
                    </a:lnTo>
                    <a:lnTo>
                      <a:pt x="174" y="248"/>
                    </a:lnTo>
                    <a:lnTo>
                      <a:pt x="148" y="274"/>
                    </a:lnTo>
                    <a:lnTo>
                      <a:pt x="130" y="283"/>
                    </a:lnTo>
                    <a:lnTo>
                      <a:pt x="122" y="288"/>
                    </a:lnTo>
                    <a:lnTo>
                      <a:pt x="113" y="288"/>
                    </a:lnTo>
                    <a:lnTo>
                      <a:pt x="95" y="292"/>
                    </a:lnTo>
                    <a:lnTo>
                      <a:pt x="87" y="296"/>
                    </a:lnTo>
                    <a:lnTo>
                      <a:pt x="78" y="305"/>
                    </a:lnTo>
                    <a:lnTo>
                      <a:pt x="69" y="318"/>
                    </a:lnTo>
                    <a:lnTo>
                      <a:pt x="65" y="340"/>
                    </a:lnTo>
                    <a:lnTo>
                      <a:pt x="61" y="396"/>
                    </a:lnTo>
                    <a:lnTo>
                      <a:pt x="61" y="427"/>
                    </a:lnTo>
                    <a:lnTo>
                      <a:pt x="61" y="457"/>
                    </a:lnTo>
                    <a:lnTo>
                      <a:pt x="69" y="488"/>
                    </a:lnTo>
                    <a:lnTo>
                      <a:pt x="82" y="514"/>
                    </a:lnTo>
                    <a:lnTo>
                      <a:pt x="100" y="536"/>
                    </a:lnTo>
                    <a:lnTo>
                      <a:pt x="113" y="544"/>
                    </a:lnTo>
                    <a:lnTo>
                      <a:pt x="126" y="553"/>
                    </a:lnTo>
                    <a:lnTo>
                      <a:pt x="169" y="566"/>
                    </a:lnTo>
                    <a:lnTo>
                      <a:pt x="183" y="575"/>
                    </a:lnTo>
                    <a:lnTo>
                      <a:pt x="187" y="579"/>
                    </a:lnTo>
                    <a:lnTo>
                      <a:pt x="196" y="597"/>
                    </a:lnTo>
                    <a:lnTo>
                      <a:pt x="204" y="618"/>
                    </a:lnTo>
                    <a:lnTo>
                      <a:pt x="217" y="636"/>
                    </a:lnTo>
                    <a:lnTo>
                      <a:pt x="230" y="636"/>
                    </a:lnTo>
                    <a:lnTo>
                      <a:pt x="243" y="636"/>
                    </a:lnTo>
                    <a:lnTo>
                      <a:pt x="257" y="640"/>
                    </a:lnTo>
                    <a:lnTo>
                      <a:pt x="265" y="649"/>
                    </a:lnTo>
                    <a:lnTo>
                      <a:pt x="270" y="662"/>
                    </a:lnTo>
                    <a:lnTo>
                      <a:pt x="270" y="679"/>
                    </a:lnTo>
                    <a:lnTo>
                      <a:pt x="257" y="710"/>
                    </a:lnTo>
                    <a:lnTo>
                      <a:pt x="248" y="714"/>
                    </a:lnTo>
                    <a:lnTo>
                      <a:pt x="235" y="727"/>
                    </a:lnTo>
                    <a:lnTo>
                      <a:pt x="235" y="736"/>
                    </a:lnTo>
                    <a:lnTo>
                      <a:pt x="239" y="740"/>
                    </a:lnTo>
                    <a:lnTo>
                      <a:pt x="248" y="745"/>
                    </a:lnTo>
                    <a:lnTo>
                      <a:pt x="270" y="745"/>
                    </a:lnTo>
                    <a:lnTo>
                      <a:pt x="296" y="766"/>
                    </a:lnTo>
                    <a:lnTo>
                      <a:pt x="322" y="792"/>
                    </a:lnTo>
                    <a:lnTo>
                      <a:pt x="331" y="805"/>
                    </a:lnTo>
                    <a:lnTo>
                      <a:pt x="339" y="823"/>
                    </a:lnTo>
                    <a:lnTo>
                      <a:pt x="352" y="866"/>
                    </a:lnTo>
                    <a:lnTo>
                      <a:pt x="352" y="875"/>
                    </a:lnTo>
                    <a:lnTo>
                      <a:pt x="361" y="884"/>
                    </a:lnTo>
                    <a:lnTo>
                      <a:pt x="374" y="897"/>
                    </a:lnTo>
                    <a:lnTo>
                      <a:pt x="383" y="897"/>
                    </a:lnTo>
                    <a:lnTo>
                      <a:pt x="391" y="893"/>
                    </a:lnTo>
                    <a:lnTo>
                      <a:pt x="396" y="884"/>
                    </a:lnTo>
                    <a:lnTo>
                      <a:pt x="400" y="862"/>
                    </a:lnTo>
                    <a:lnTo>
                      <a:pt x="413" y="840"/>
                    </a:lnTo>
                    <a:lnTo>
                      <a:pt x="422" y="823"/>
                    </a:lnTo>
                    <a:lnTo>
                      <a:pt x="426" y="784"/>
                    </a:lnTo>
                    <a:lnTo>
                      <a:pt x="509" y="775"/>
                    </a:lnTo>
                    <a:lnTo>
                      <a:pt x="513" y="771"/>
                    </a:lnTo>
                    <a:lnTo>
                      <a:pt x="535" y="758"/>
                    </a:lnTo>
                    <a:lnTo>
                      <a:pt x="548" y="753"/>
                    </a:lnTo>
                    <a:lnTo>
                      <a:pt x="561" y="753"/>
                    </a:lnTo>
                    <a:lnTo>
                      <a:pt x="583" y="753"/>
                    </a:lnTo>
                    <a:lnTo>
                      <a:pt x="605" y="762"/>
                    </a:lnTo>
                    <a:lnTo>
                      <a:pt x="627" y="758"/>
                    </a:lnTo>
                    <a:lnTo>
                      <a:pt x="648" y="753"/>
                    </a:lnTo>
                    <a:lnTo>
                      <a:pt x="661" y="753"/>
                    </a:lnTo>
                    <a:lnTo>
                      <a:pt x="679" y="779"/>
                    </a:lnTo>
                    <a:lnTo>
                      <a:pt x="757" y="823"/>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56" name="Freeform 92"/>
              <p:cNvSpPr>
                <a:spLocks noEditPoints="1"/>
              </p:cNvSpPr>
              <p:nvPr/>
            </p:nvSpPr>
            <p:spPr bwMode="auto">
              <a:xfrm>
                <a:off x="3094" y="2575"/>
                <a:ext cx="96" cy="91"/>
              </a:xfrm>
              <a:custGeom>
                <a:avLst/>
                <a:gdLst>
                  <a:gd name="T0" fmla="*/ 39 w 96"/>
                  <a:gd name="T1" fmla="*/ 26 h 91"/>
                  <a:gd name="T2" fmla="*/ 78 w 96"/>
                  <a:gd name="T3" fmla="*/ 17 h 91"/>
                  <a:gd name="T4" fmla="*/ 87 w 96"/>
                  <a:gd name="T5" fmla="*/ 26 h 91"/>
                  <a:gd name="T6" fmla="*/ 26 w 96"/>
                  <a:gd name="T7" fmla="*/ 4 h 91"/>
                  <a:gd name="T8" fmla="*/ 26 w 96"/>
                  <a:gd name="T9" fmla="*/ 26 h 91"/>
                  <a:gd name="T10" fmla="*/ 22 w 96"/>
                  <a:gd name="T11" fmla="*/ 34 h 91"/>
                  <a:gd name="T12" fmla="*/ 13 w 96"/>
                  <a:gd name="T13" fmla="*/ 26 h 91"/>
                  <a:gd name="T14" fmla="*/ 4 w 96"/>
                  <a:gd name="T15" fmla="*/ 26 h 91"/>
                  <a:gd name="T16" fmla="*/ 0 w 96"/>
                  <a:gd name="T17" fmla="*/ 34 h 91"/>
                  <a:gd name="T18" fmla="*/ 17 w 96"/>
                  <a:gd name="T19" fmla="*/ 43 h 91"/>
                  <a:gd name="T20" fmla="*/ 26 w 96"/>
                  <a:gd name="T21" fmla="*/ 47 h 91"/>
                  <a:gd name="T22" fmla="*/ 43 w 96"/>
                  <a:gd name="T23" fmla="*/ 56 h 91"/>
                  <a:gd name="T24" fmla="*/ 35 w 96"/>
                  <a:gd name="T25" fmla="*/ 69 h 91"/>
                  <a:gd name="T26" fmla="*/ 17 w 96"/>
                  <a:gd name="T27" fmla="*/ 82 h 91"/>
                  <a:gd name="T28" fmla="*/ 30 w 96"/>
                  <a:gd name="T29" fmla="*/ 91 h 91"/>
                  <a:gd name="T30" fmla="*/ 52 w 96"/>
                  <a:gd name="T31" fmla="*/ 69 h 91"/>
                  <a:gd name="T32" fmla="*/ 65 w 96"/>
                  <a:gd name="T33" fmla="*/ 91 h 91"/>
                  <a:gd name="T34" fmla="*/ 65 w 96"/>
                  <a:gd name="T35" fmla="*/ 69 h 91"/>
                  <a:gd name="T36" fmla="*/ 87 w 96"/>
                  <a:gd name="T37" fmla="*/ 87 h 91"/>
                  <a:gd name="T38" fmla="*/ 96 w 96"/>
                  <a:gd name="T39" fmla="*/ 78 h 91"/>
                  <a:gd name="T40" fmla="*/ 78 w 96"/>
                  <a:gd name="T41" fmla="*/ 69 h 91"/>
                  <a:gd name="T42" fmla="*/ 91 w 96"/>
                  <a:gd name="T43" fmla="*/ 56 h 91"/>
                  <a:gd name="T44" fmla="*/ 65 w 96"/>
                  <a:gd name="T45" fmla="*/ 47 h 91"/>
                  <a:gd name="T46" fmla="*/ 65 w 96"/>
                  <a:gd name="T47" fmla="*/ 43 h 91"/>
                  <a:gd name="T48" fmla="*/ 65 w 96"/>
                  <a:gd name="T49" fmla="*/ 39 h 91"/>
                  <a:gd name="T50" fmla="*/ 65 w 96"/>
                  <a:gd name="T51" fmla="*/ 39 h 91"/>
                  <a:gd name="T52" fmla="*/ 65 w 96"/>
                  <a:gd name="T53" fmla="*/ 34 h 91"/>
                  <a:gd name="T54" fmla="*/ 52 w 96"/>
                  <a:gd name="T55" fmla="*/ 34 h 91"/>
                  <a:gd name="T56" fmla="*/ 26 w 96"/>
                  <a:gd name="T57" fmla="*/ 47 h 91"/>
                  <a:gd name="T58" fmla="*/ 9 w 96"/>
                  <a:gd name="T59" fmla="*/ 91 h 91"/>
                  <a:gd name="T60" fmla="*/ 13 w 96"/>
                  <a:gd name="T61" fmla="*/ 91 h 91"/>
                  <a:gd name="T62" fmla="*/ 22 w 96"/>
                  <a:gd name="T63" fmla="*/ 56 h 91"/>
                  <a:gd name="T64" fmla="*/ 13 w 96"/>
                  <a:gd name="T65" fmla="*/ 47 h 91"/>
                  <a:gd name="T66" fmla="*/ 0 w 96"/>
                  <a:gd name="T67" fmla="*/ 82 h 91"/>
                  <a:gd name="T68" fmla="*/ 0 w 96"/>
                  <a:gd name="T69" fmla="*/ 82 h 91"/>
                  <a:gd name="T70" fmla="*/ 9 w 96"/>
                  <a:gd name="T71" fmla="*/ 91 h 91"/>
                  <a:gd name="T72" fmla="*/ 9 w 96"/>
                  <a:gd name="T73" fmla="*/ 91 h 91"/>
                  <a:gd name="T74" fmla="*/ 26 w 96"/>
                  <a:gd name="T75" fmla="*/ 13 h 91"/>
                  <a:gd name="T76" fmla="*/ 22 w 96"/>
                  <a:gd name="T77" fmla="*/ 13 h 91"/>
                  <a:gd name="T78" fmla="*/ 13 w 96"/>
                  <a:gd name="T79" fmla="*/ 0 h 91"/>
                  <a:gd name="T80" fmla="*/ 4 w 96"/>
                  <a:gd name="T81" fmla="*/ 8 h 91"/>
                  <a:gd name="T82" fmla="*/ 17 w 96"/>
                  <a:gd name="T83" fmla="*/ 21 h 91"/>
                  <a:gd name="T84" fmla="*/ 26 w 96"/>
                  <a:gd name="T85" fmla="*/ 34 h 91"/>
                  <a:gd name="T86" fmla="*/ 35 w 96"/>
                  <a:gd name="T87" fmla="*/ 43 h 91"/>
                  <a:gd name="T88" fmla="*/ 52 w 96"/>
                  <a:gd name="T89" fmla="*/ 30 h 91"/>
                  <a:gd name="T90" fmla="*/ 56 w 96"/>
                  <a:gd name="T91" fmla="*/ 26 h 91"/>
                  <a:gd name="T92" fmla="*/ 56 w 96"/>
                  <a:gd name="T93" fmla="*/ 26 h 91"/>
                  <a:gd name="T94" fmla="*/ 43 w 96"/>
                  <a:gd name="T95" fmla="*/ 17 h 91"/>
                  <a:gd name="T96" fmla="*/ 35 w 96"/>
                  <a:gd name="T97" fmla="*/ 30 h 91"/>
                  <a:gd name="T98" fmla="*/ 26 w 96"/>
                  <a:gd name="T99" fmla="*/ 34 h 91"/>
                  <a:gd name="T100" fmla="*/ 78 w 96"/>
                  <a:gd name="T101" fmla="*/ 43 h 91"/>
                  <a:gd name="T102" fmla="*/ 87 w 96"/>
                  <a:gd name="T103" fmla="*/ 34 h 91"/>
                  <a:gd name="T104" fmla="*/ 70 w 96"/>
                  <a:gd name="T105" fmla="*/ 17 h 91"/>
                  <a:gd name="T106" fmla="*/ 61 w 96"/>
                  <a:gd name="T107" fmla="*/ 26 h 91"/>
                  <a:gd name="T108" fmla="*/ 78 w 96"/>
                  <a:gd name="T109" fmla="*/ 43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6" h="91">
                    <a:moveTo>
                      <a:pt x="26" y="26"/>
                    </a:moveTo>
                    <a:lnTo>
                      <a:pt x="39" y="26"/>
                    </a:lnTo>
                    <a:lnTo>
                      <a:pt x="39" y="17"/>
                    </a:lnTo>
                    <a:lnTo>
                      <a:pt x="78" y="17"/>
                    </a:lnTo>
                    <a:lnTo>
                      <a:pt x="78" y="26"/>
                    </a:lnTo>
                    <a:lnTo>
                      <a:pt x="87" y="26"/>
                    </a:lnTo>
                    <a:lnTo>
                      <a:pt x="87" y="4"/>
                    </a:lnTo>
                    <a:lnTo>
                      <a:pt x="26" y="4"/>
                    </a:lnTo>
                    <a:lnTo>
                      <a:pt x="26" y="26"/>
                    </a:lnTo>
                    <a:close/>
                    <a:moveTo>
                      <a:pt x="17" y="43"/>
                    </a:moveTo>
                    <a:lnTo>
                      <a:pt x="22" y="34"/>
                    </a:lnTo>
                    <a:lnTo>
                      <a:pt x="13" y="26"/>
                    </a:lnTo>
                    <a:lnTo>
                      <a:pt x="4" y="26"/>
                    </a:lnTo>
                    <a:lnTo>
                      <a:pt x="0" y="34"/>
                    </a:lnTo>
                    <a:lnTo>
                      <a:pt x="17" y="43"/>
                    </a:lnTo>
                    <a:close/>
                    <a:moveTo>
                      <a:pt x="26" y="47"/>
                    </a:moveTo>
                    <a:lnTo>
                      <a:pt x="26" y="56"/>
                    </a:lnTo>
                    <a:lnTo>
                      <a:pt x="43" y="56"/>
                    </a:lnTo>
                    <a:lnTo>
                      <a:pt x="35" y="69"/>
                    </a:lnTo>
                    <a:lnTo>
                      <a:pt x="17" y="82"/>
                    </a:lnTo>
                    <a:lnTo>
                      <a:pt x="30" y="91"/>
                    </a:lnTo>
                    <a:lnTo>
                      <a:pt x="43" y="78"/>
                    </a:lnTo>
                    <a:lnTo>
                      <a:pt x="52" y="69"/>
                    </a:lnTo>
                    <a:lnTo>
                      <a:pt x="52" y="91"/>
                    </a:lnTo>
                    <a:lnTo>
                      <a:pt x="65" y="91"/>
                    </a:lnTo>
                    <a:lnTo>
                      <a:pt x="65" y="69"/>
                    </a:lnTo>
                    <a:lnTo>
                      <a:pt x="74" y="82"/>
                    </a:lnTo>
                    <a:lnTo>
                      <a:pt x="87" y="87"/>
                    </a:lnTo>
                    <a:lnTo>
                      <a:pt x="96" y="78"/>
                    </a:lnTo>
                    <a:lnTo>
                      <a:pt x="78" y="69"/>
                    </a:lnTo>
                    <a:lnTo>
                      <a:pt x="70" y="56"/>
                    </a:lnTo>
                    <a:lnTo>
                      <a:pt x="91" y="56"/>
                    </a:lnTo>
                    <a:lnTo>
                      <a:pt x="91" y="47"/>
                    </a:lnTo>
                    <a:lnTo>
                      <a:pt x="65" y="47"/>
                    </a:lnTo>
                    <a:lnTo>
                      <a:pt x="65" y="43"/>
                    </a:lnTo>
                    <a:lnTo>
                      <a:pt x="65" y="39"/>
                    </a:lnTo>
                    <a:lnTo>
                      <a:pt x="65" y="34"/>
                    </a:lnTo>
                    <a:lnTo>
                      <a:pt x="56" y="34"/>
                    </a:lnTo>
                    <a:lnTo>
                      <a:pt x="52" y="34"/>
                    </a:lnTo>
                    <a:lnTo>
                      <a:pt x="52" y="47"/>
                    </a:lnTo>
                    <a:lnTo>
                      <a:pt x="26" y="47"/>
                    </a:lnTo>
                    <a:close/>
                    <a:moveTo>
                      <a:pt x="9" y="91"/>
                    </a:moveTo>
                    <a:lnTo>
                      <a:pt x="13" y="91"/>
                    </a:lnTo>
                    <a:lnTo>
                      <a:pt x="22" y="56"/>
                    </a:lnTo>
                    <a:lnTo>
                      <a:pt x="13" y="47"/>
                    </a:lnTo>
                    <a:lnTo>
                      <a:pt x="0" y="78"/>
                    </a:lnTo>
                    <a:lnTo>
                      <a:pt x="0" y="82"/>
                    </a:lnTo>
                    <a:lnTo>
                      <a:pt x="9" y="91"/>
                    </a:lnTo>
                    <a:close/>
                    <a:moveTo>
                      <a:pt x="17" y="21"/>
                    </a:moveTo>
                    <a:lnTo>
                      <a:pt x="26" y="13"/>
                    </a:lnTo>
                    <a:lnTo>
                      <a:pt x="22" y="13"/>
                    </a:lnTo>
                    <a:lnTo>
                      <a:pt x="13" y="0"/>
                    </a:lnTo>
                    <a:lnTo>
                      <a:pt x="4" y="8"/>
                    </a:lnTo>
                    <a:lnTo>
                      <a:pt x="17" y="21"/>
                    </a:lnTo>
                    <a:close/>
                    <a:moveTo>
                      <a:pt x="26" y="34"/>
                    </a:moveTo>
                    <a:lnTo>
                      <a:pt x="26" y="34"/>
                    </a:lnTo>
                    <a:lnTo>
                      <a:pt x="35" y="43"/>
                    </a:lnTo>
                    <a:lnTo>
                      <a:pt x="52" y="30"/>
                    </a:lnTo>
                    <a:lnTo>
                      <a:pt x="56" y="26"/>
                    </a:lnTo>
                    <a:lnTo>
                      <a:pt x="43" y="17"/>
                    </a:lnTo>
                    <a:lnTo>
                      <a:pt x="35" y="30"/>
                    </a:lnTo>
                    <a:lnTo>
                      <a:pt x="26" y="34"/>
                    </a:lnTo>
                    <a:close/>
                    <a:moveTo>
                      <a:pt x="78" y="43"/>
                    </a:moveTo>
                    <a:lnTo>
                      <a:pt x="78" y="43"/>
                    </a:lnTo>
                    <a:lnTo>
                      <a:pt x="87" y="34"/>
                    </a:lnTo>
                    <a:lnTo>
                      <a:pt x="70" y="17"/>
                    </a:lnTo>
                    <a:lnTo>
                      <a:pt x="61" y="26"/>
                    </a:lnTo>
                    <a:lnTo>
                      <a:pt x="78" y="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7" name="Freeform 93"/>
              <p:cNvSpPr>
                <a:spLocks noEditPoints="1"/>
              </p:cNvSpPr>
              <p:nvPr/>
            </p:nvSpPr>
            <p:spPr bwMode="auto">
              <a:xfrm>
                <a:off x="3198" y="2575"/>
                <a:ext cx="92" cy="95"/>
              </a:xfrm>
              <a:custGeom>
                <a:avLst/>
                <a:gdLst>
                  <a:gd name="T0" fmla="*/ 13 w 92"/>
                  <a:gd name="T1" fmla="*/ 34 h 95"/>
                  <a:gd name="T2" fmla="*/ 13 w 92"/>
                  <a:gd name="T3" fmla="*/ 61 h 95"/>
                  <a:gd name="T4" fmla="*/ 0 w 92"/>
                  <a:gd name="T5" fmla="*/ 61 h 95"/>
                  <a:gd name="T6" fmla="*/ 5 w 92"/>
                  <a:gd name="T7" fmla="*/ 74 h 95"/>
                  <a:gd name="T8" fmla="*/ 35 w 92"/>
                  <a:gd name="T9" fmla="*/ 65 h 95"/>
                  <a:gd name="T10" fmla="*/ 35 w 92"/>
                  <a:gd name="T11" fmla="*/ 61 h 95"/>
                  <a:gd name="T12" fmla="*/ 26 w 92"/>
                  <a:gd name="T13" fmla="*/ 56 h 95"/>
                  <a:gd name="T14" fmla="*/ 40 w 92"/>
                  <a:gd name="T15" fmla="*/ 34 h 95"/>
                  <a:gd name="T16" fmla="*/ 26 w 92"/>
                  <a:gd name="T17" fmla="*/ 21 h 95"/>
                  <a:gd name="T18" fmla="*/ 26 w 92"/>
                  <a:gd name="T19" fmla="*/ 4 h 95"/>
                  <a:gd name="T20" fmla="*/ 31 w 92"/>
                  <a:gd name="T21" fmla="*/ 0 h 95"/>
                  <a:gd name="T22" fmla="*/ 31 w 92"/>
                  <a:gd name="T23" fmla="*/ 0 h 95"/>
                  <a:gd name="T24" fmla="*/ 26 w 92"/>
                  <a:gd name="T25" fmla="*/ 0 h 95"/>
                  <a:gd name="T26" fmla="*/ 13 w 92"/>
                  <a:gd name="T27" fmla="*/ 21 h 95"/>
                  <a:gd name="T28" fmla="*/ 5 w 92"/>
                  <a:gd name="T29" fmla="*/ 34 h 95"/>
                  <a:gd name="T30" fmla="*/ 92 w 92"/>
                  <a:gd name="T31" fmla="*/ 4 h 95"/>
                  <a:gd name="T32" fmla="*/ 92 w 92"/>
                  <a:gd name="T33" fmla="*/ 0 h 95"/>
                  <a:gd name="T34" fmla="*/ 92 w 92"/>
                  <a:gd name="T35" fmla="*/ 0 h 95"/>
                  <a:gd name="T36" fmla="*/ 79 w 92"/>
                  <a:gd name="T37" fmla="*/ 0 h 95"/>
                  <a:gd name="T38" fmla="*/ 92 w 92"/>
                  <a:gd name="T39" fmla="*/ 91 h 95"/>
                  <a:gd name="T40" fmla="*/ 92 w 92"/>
                  <a:gd name="T41" fmla="*/ 8 h 95"/>
                  <a:gd name="T42" fmla="*/ 92 w 92"/>
                  <a:gd name="T43" fmla="*/ 4 h 95"/>
                  <a:gd name="T44" fmla="*/ 40 w 92"/>
                  <a:gd name="T45" fmla="*/ 47 h 95"/>
                  <a:gd name="T46" fmla="*/ 40 w 92"/>
                  <a:gd name="T47" fmla="*/ 52 h 95"/>
                  <a:gd name="T48" fmla="*/ 35 w 92"/>
                  <a:gd name="T49" fmla="*/ 69 h 95"/>
                  <a:gd name="T50" fmla="*/ 22 w 92"/>
                  <a:gd name="T51" fmla="*/ 87 h 95"/>
                  <a:gd name="T52" fmla="*/ 35 w 92"/>
                  <a:gd name="T53" fmla="*/ 95 h 95"/>
                  <a:gd name="T54" fmla="*/ 53 w 92"/>
                  <a:gd name="T55" fmla="*/ 65 h 95"/>
                  <a:gd name="T56" fmla="*/ 53 w 92"/>
                  <a:gd name="T57" fmla="*/ 8 h 95"/>
                  <a:gd name="T58" fmla="*/ 53 w 92"/>
                  <a:gd name="T59" fmla="*/ 4 h 95"/>
                  <a:gd name="T60" fmla="*/ 53 w 92"/>
                  <a:gd name="T61" fmla="*/ 0 h 95"/>
                  <a:gd name="T62" fmla="*/ 53 w 92"/>
                  <a:gd name="T63" fmla="*/ 0 h 95"/>
                  <a:gd name="T64" fmla="*/ 40 w 92"/>
                  <a:gd name="T65" fmla="*/ 0 h 95"/>
                  <a:gd name="T66" fmla="*/ 40 w 92"/>
                  <a:gd name="T67" fmla="*/ 39 h 95"/>
                  <a:gd name="T68" fmla="*/ 40 w 92"/>
                  <a:gd name="T69" fmla="*/ 47 h 95"/>
                  <a:gd name="T70" fmla="*/ 74 w 92"/>
                  <a:gd name="T71" fmla="*/ 8 h 95"/>
                  <a:gd name="T72" fmla="*/ 74 w 92"/>
                  <a:gd name="T73" fmla="*/ 4 h 95"/>
                  <a:gd name="T74" fmla="*/ 70 w 92"/>
                  <a:gd name="T75" fmla="*/ 4 h 95"/>
                  <a:gd name="T76" fmla="*/ 61 w 92"/>
                  <a:gd name="T77" fmla="*/ 4 h 95"/>
                  <a:gd name="T78" fmla="*/ 70 w 92"/>
                  <a:gd name="T79" fmla="*/ 82 h 95"/>
                  <a:gd name="T80" fmla="*/ 74 w 92"/>
                  <a:gd name="T81" fmla="*/ 13 h 95"/>
                  <a:gd name="T82" fmla="*/ 74 w 92"/>
                  <a:gd name="T83" fmla="*/ 8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2" h="95">
                    <a:moveTo>
                      <a:pt x="5" y="34"/>
                    </a:moveTo>
                    <a:lnTo>
                      <a:pt x="13" y="34"/>
                    </a:lnTo>
                    <a:lnTo>
                      <a:pt x="13" y="61"/>
                    </a:lnTo>
                    <a:lnTo>
                      <a:pt x="0" y="61"/>
                    </a:lnTo>
                    <a:lnTo>
                      <a:pt x="5" y="74"/>
                    </a:lnTo>
                    <a:lnTo>
                      <a:pt x="35" y="65"/>
                    </a:lnTo>
                    <a:lnTo>
                      <a:pt x="35" y="61"/>
                    </a:lnTo>
                    <a:lnTo>
                      <a:pt x="35" y="52"/>
                    </a:lnTo>
                    <a:lnTo>
                      <a:pt x="26" y="56"/>
                    </a:lnTo>
                    <a:lnTo>
                      <a:pt x="26" y="34"/>
                    </a:lnTo>
                    <a:lnTo>
                      <a:pt x="40" y="34"/>
                    </a:lnTo>
                    <a:lnTo>
                      <a:pt x="40" y="21"/>
                    </a:lnTo>
                    <a:lnTo>
                      <a:pt x="26" y="21"/>
                    </a:lnTo>
                    <a:lnTo>
                      <a:pt x="26" y="4"/>
                    </a:lnTo>
                    <a:lnTo>
                      <a:pt x="31" y="0"/>
                    </a:lnTo>
                    <a:lnTo>
                      <a:pt x="26" y="0"/>
                    </a:lnTo>
                    <a:lnTo>
                      <a:pt x="13" y="0"/>
                    </a:lnTo>
                    <a:lnTo>
                      <a:pt x="13" y="21"/>
                    </a:lnTo>
                    <a:lnTo>
                      <a:pt x="5" y="21"/>
                    </a:lnTo>
                    <a:lnTo>
                      <a:pt x="5" y="34"/>
                    </a:lnTo>
                    <a:close/>
                    <a:moveTo>
                      <a:pt x="92" y="4"/>
                    </a:moveTo>
                    <a:lnTo>
                      <a:pt x="92" y="4"/>
                    </a:lnTo>
                    <a:lnTo>
                      <a:pt x="92" y="0"/>
                    </a:lnTo>
                    <a:lnTo>
                      <a:pt x="79" y="0"/>
                    </a:lnTo>
                    <a:lnTo>
                      <a:pt x="79" y="91"/>
                    </a:lnTo>
                    <a:lnTo>
                      <a:pt x="92" y="91"/>
                    </a:lnTo>
                    <a:lnTo>
                      <a:pt x="92" y="8"/>
                    </a:lnTo>
                    <a:lnTo>
                      <a:pt x="92" y="4"/>
                    </a:lnTo>
                    <a:close/>
                    <a:moveTo>
                      <a:pt x="40" y="47"/>
                    </a:moveTo>
                    <a:lnTo>
                      <a:pt x="40" y="47"/>
                    </a:lnTo>
                    <a:lnTo>
                      <a:pt x="40" y="52"/>
                    </a:lnTo>
                    <a:lnTo>
                      <a:pt x="35" y="69"/>
                    </a:lnTo>
                    <a:lnTo>
                      <a:pt x="22" y="87"/>
                    </a:lnTo>
                    <a:lnTo>
                      <a:pt x="35" y="95"/>
                    </a:lnTo>
                    <a:lnTo>
                      <a:pt x="48" y="74"/>
                    </a:lnTo>
                    <a:lnTo>
                      <a:pt x="53" y="65"/>
                    </a:lnTo>
                    <a:lnTo>
                      <a:pt x="53" y="52"/>
                    </a:lnTo>
                    <a:lnTo>
                      <a:pt x="53" y="8"/>
                    </a:lnTo>
                    <a:lnTo>
                      <a:pt x="53" y="4"/>
                    </a:lnTo>
                    <a:lnTo>
                      <a:pt x="53" y="0"/>
                    </a:lnTo>
                    <a:lnTo>
                      <a:pt x="40" y="0"/>
                    </a:lnTo>
                    <a:lnTo>
                      <a:pt x="40" y="39"/>
                    </a:lnTo>
                    <a:lnTo>
                      <a:pt x="40" y="47"/>
                    </a:lnTo>
                    <a:close/>
                    <a:moveTo>
                      <a:pt x="74" y="8"/>
                    </a:moveTo>
                    <a:lnTo>
                      <a:pt x="74" y="8"/>
                    </a:lnTo>
                    <a:lnTo>
                      <a:pt x="74" y="4"/>
                    </a:lnTo>
                    <a:lnTo>
                      <a:pt x="70" y="4"/>
                    </a:lnTo>
                    <a:lnTo>
                      <a:pt x="61" y="4"/>
                    </a:lnTo>
                    <a:lnTo>
                      <a:pt x="61" y="82"/>
                    </a:lnTo>
                    <a:lnTo>
                      <a:pt x="70" y="82"/>
                    </a:lnTo>
                    <a:lnTo>
                      <a:pt x="74" y="13"/>
                    </a:lnTo>
                    <a:lnTo>
                      <a:pt x="74"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8" name="Freeform 94"/>
              <p:cNvSpPr/>
              <p:nvPr/>
            </p:nvSpPr>
            <p:spPr bwMode="auto">
              <a:xfrm>
                <a:off x="3307" y="2575"/>
                <a:ext cx="92" cy="91"/>
              </a:xfrm>
              <a:custGeom>
                <a:avLst/>
                <a:gdLst>
                  <a:gd name="T0" fmla="*/ 52 w 92"/>
                  <a:gd name="T1" fmla="*/ 13 h 91"/>
                  <a:gd name="T2" fmla="*/ 52 w 92"/>
                  <a:gd name="T3" fmla="*/ 13 h 91"/>
                  <a:gd name="T4" fmla="*/ 52 w 92"/>
                  <a:gd name="T5" fmla="*/ 8 h 91"/>
                  <a:gd name="T6" fmla="*/ 52 w 92"/>
                  <a:gd name="T7" fmla="*/ 8 h 91"/>
                  <a:gd name="T8" fmla="*/ 48 w 92"/>
                  <a:gd name="T9" fmla="*/ 0 h 91"/>
                  <a:gd name="T10" fmla="*/ 48 w 92"/>
                  <a:gd name="T11" fmla="*/ 0 h 91"/>
                  <a:gd name="T12" fmla="*/ 44 w 92"/>
                  <a:gd name="T13" fmla="*/ 0 h 91"/>
                  <a:gd name="T14" fmla="*/ 44 w 92"/>
                  <a:gd name="T15" fmla="*/ 0 h 91"/>
                  <a:gd name="T16" fmla="*/ 35 w 92"/>
                  <a:gd name="T17" fmla="*/ 0 h 91"/>
                  <a:gd name="T18" fmla="*/ 35 w 92"/>
                  <a:gd name="T19" fmla="*/ 0 h 91"/>
                  <a:gd name="T20" fmla="*/ 39 w 92"/>
                  <a:gd name="T21" fmla="*/ 13 h 91"/>
                  <a:gd name="T22" fmla="*/ 0 w 92"/>
                  <a:gd name="T23" fmla="*/ 13 h 91"/>
                  <a:gd name="T24" fmla="*/ 0 w 92"/>
                  <a:gd name="T25" fmla="*/ 26 h 91"/>
                  <a:gd name="T26" fmla="*/ 39 w 92"/>
                  <a:gd name="T27" fmla="*/ 26 h 91"/>
                  <a:gd name="T28" fmla="*/ 39 w 92"/>
                  <a:gd name="T29" fmla="*/ 39 h 91"/>
                  <a:gd name="T30" fmla="*/ 9 w 92"/>
                  <a:gd name="T31" fmla="*/ 39 h 91"/>
                  <a:gd name="T32" fmla="*/ 9 w 92"/>
                  <a:gd name="T33" fmla="*/ 82 h 91"/>
                  <a:gd name="T34" fmla="*/ 22 w 92"/>
                  <a:gd name="T35" fmla="*/ 82 h 91"/>
                  <a:gd name="T36" fmla="*/ 22 w 92"/>
                  <a:gd name="T37" fmla="*/ 47 h 91"/>
                  <a:gd name="T38" fmla="*/ 39 w 92"/>
                  <a:gd name="T39" fmla="*/ 47 h 91"/>
                  <a:gd name="T40" fmla="*/ 39 w 92"/>
                  <a:gd name="T41" fmla="*/ 91 h 91"/>
                  <a:gd name="T42" fmla="*/ 52 w 92"/>
                  <a:gd name="T43" fmla="*/ 91 h 91"/>
                  <a:gd name="T44" fmla="*/ 52 w 92"/>
                  <a:gd name="T45" fmla="*/ 47 h 91"/>
                  <a:gd name="T46" fmla="*/ 65 w 92"/>
                  <a:gd name="T47" fmla="*/ 47 h 91"/>
                  <a:gd name="T48" fmla="*/ 65 w 92"/>
                  <a:gd name="T49" fmla="*/ 69 h 91"/>
                  <a:gd name="T50" fmla="*/ 65 w 92"/>
                  <a:gd name="T51" fmla="*/ 69 h 91"/>
                  <a:gd name="T52" fmla="*/ 61 w 92"/>
                  <a:gd name="T53" fmla="*/ 69 h 91"/>
                  <a:gd name="T54" fmla="*/ 52 w 92"/>
                  <a:gd name="T55" fmla="*/ 69 h 91"/>
                  <a:gd name="T56" fmla="*/ 52 w 92"/>
                  <a:gd name="T57" fmla="*/ 69 h 91"/>
                  <a:gd name="T58" fmla="*/ 57 w 92"/>
                  <a:gd name="T59" fmla="*/ 82 h 91"/>
                  <a:gd name="T60" fmla="*/ 57 w 92"/>
                  <a:gd name="T61" fmla="*/ 82 h 91"/>
                  <a:gd name="T62" fmla="*/ 74 w 92"/>
                  <a:gd name="T63" fmla="*/ 82 h 91"/>
                  <a:gd name="T64" fmla="*/ 79 w 92"/>
                  <a:gd name="T65" fmla="*/ 78 h 91"/>
                  <a:gd name="T66" fmla="*/ 79 w 92"/>
                  <a:gd name="T67" fmla="*/ 74 h 91"/>
                  <a:gd name="T68" fmla="*/ 79 w 92"/>
                  <a:gd name="T69" fmla="*/ 39 h 91"/>
                  <a:gd name="T70" fmla="*/ 52 w 92"/>
                  <a:gd name="T71" fmla="*/ 39 h 91"/>
                  <a:gd name="T72" fmla="*/ 52 w 92"/>
                  <a:gd name="T73" fmla="*/ 26 h 91"/>
                  <a:gd name="T74" fmla="*/ 92 w 92"/>
                  <a:gd name="T75" fmla="*/ 26 h 91"/>
                  <a:gd name="T76" fmla="*/ 92 w 92"/>
                  <a:gd name="T77" fmla="*/ 13 h 91"/>
                  <a:gd name="T78" fmla="*/ 44 w 92"/>
                  <a:gd name="T79" fmla="*/ 13 h 91"/>
                  <a:gd name="T80" fmla="*/ 44 w 92"/>
                  <a:gd name="T81" fmla="*/ 13 h 91"/>
                  <a:gd name="T82" fmla="*/ 52 w 92"/>
                  <a:gd name="T83" fmla="*/ 13 h 91"/>
                  <a:gd name="T84" fmla="*/ 52 w 92"/>
                  <a:gd name="T85" fmla="*/ 13 h 91"/>
                  <a:gd name="T86" fmla="*/ 52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2" y="13"/>
                    </a:moveTo>
                    <a:lnTo>
                      <a:pt x="52" y="13"/>
                    </a:lnTo>
                    <a:lnTo>
                      <a:pt x="52" y="8"/>
                    </a:lnTo>
                    <a:lnTo>
                      <a:pt x="48" y="0"/>
                    </a:lnTo>
                    <a:lnTo>
                      <a:pt x="44" y="0"/>
                    </a:lnTo>
                    <a:lnTo>
                      <a:pt x="35" y="0"/>
                    </a:lnTo>
                    <a:lnTo>
                      <a:pt x="39" y="13"/>
                    </a:lnTo>
                    <a:lnTo>
                      <a:pt x="0" y="13"/>
                    </a:lnTo>
                    <a:lnTo>
                      <a:pt x="0" y="26"/>
                    </a:lnTo>
                    <a:lnTo>
                      <a:pt x="39" y="26"/>
                    </a:lnTo>
                    <a:lnTo>
                      <a:pt x="39" y="39"/>
                    </a:lnTo>
                    <a:lnTo>
                      <a:pt x="9" y="39"/>
                    </a:lnTo>
                    <a:lnTo>
                      <a:pt x="9" y="82"/>
                    </a:lnTo>
                    <a:lnTo>
                      <a:pt x="22" y="82"/>
                    </a:lnTo>
                    <a:lnTo>
                      <a:pt x="22" y="47"/>
                    </a:lnTo>
                    <a:lnTo>
                      <a:pt x="39" y="47"/>
                    </a:lnTo>
                    <a:lnTo>
                      <a:pt x="39" y="91"/>
                    </a:lnTo>
                    <a:lnTo>
                      <a:pt x="52" y="91"/>
                    </a:lnTo>
                    <a:lnTo>
                      <a:pt x="52" y="47"/>
                    </a:lnTo>
                    <a:lnTo>
                      <a:pt x="65" y="47"/>
                    </a:lnTo>
                    <a:lnTo>
                      <a:pt x="65" y="69"/>
                    </a:lnTo>
                    <a:lnTo>
                      <a:pt x="61" y="69"/>
                    </a:lnTo>
                    <a:lnTo>
                      <a:pt x="52" y="69"/>
                    </a:lnTo>
                    <a:lnTo>
                      <a:pt x="57" y="82"/>
                    </a:lnTo>
                    <a:lnTo>
                      <a:pt x="74" y="82"/>
                    </a:lnTo>
                    <a:lnTo>
                      <a:pt x="79" y="78"/>
                    </a:lnTo>
                    <a:lnTo>
                      <a:pt x="79" y="74"/>
                    </a:lnTo>
                    <a:lnTo>
                      <a:pt x="79" y="39"/>
                    </a:lnTo>
                    <a:lnTo>
                      <a:pt x="52" y="39"/>
                    </a:lnTo>
                    <a:lnTo>
                      <a:pt x="52" y="26"/>
                    </a:lnTo>
                    <a:lnTo>
                      <a:pt x="92" y="26"/>
                    </a:lnTo>
                    <a:lnTo>
                      <a:pt x="92" y="13"/>
                    </a:lnTo>
                    <a:lnTo>
                      <a:pt x="44" y="13"/>
                    </a:lnTo>
                    <a:lnTo>
                      <a:pt x="52"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59" name="Freeform 95"/>
              <p:cNvSpPr/>
              <p:nvPr/>
            </p:nvSpPr>
            <p:spPr bwMode="auto">
              <a:xfrm>
                <a:off x="1523" y="1465"/>
                <a:ext cx="909" cy="1097"/>
              </a:xfrm>
              <a:custGeom>
                <a:avLst/>
                <a:gdLst>
                  <a:gd name="T0" fmla="*/ 888 w 909"/>
                  <a:gd name="T1" fmla="*/ 531 h 1097"/>
                  <a:gd name="T2" fmla="*/ 883 w 909"/>
                  <a:gd name="T3" fmla="*/ 492 h 1097"/>
                  <a:gd name="T4" fmla="*/ 844 w 909"/>
                  <a:gd name="T5" fmla="*/ 474 h 1097"/>
                  <a:gd name="T6" fmla="*/ 814 w 909"/>
                  <a:gd name="T7" fmla="*/ 383 h 1097"/>
                  <a:gd name="T8" fmla="*/ 822 w 909"/>
                  <a:gd name="T9" fmla="*/ 335 h 1097"/>
                  <a:gd name="T10" fmla="*/ 757 w 909"/>
                  <a:gd name="T11" fmla="*/ 278 h 1097"/>
                  <a:gd name="T12" fmla="*/ 713 w 909"/>
                  <a:gd name="T13" fmla="*/ 256 h 1097"/>
                  <a:gd name="T14" fmla="*/ 718 w 909"/>
                  <a:gd name="T15" fmla="*/ 209 h 1097"/>
                  <a:gd name="T16" fmla="*/ 692 w 909"/>
                  <a:gd name="T17" fmla="*/ 182 h 1097"/>
                  <a:gd name="T18" fmla="*/ 670 w 909"/>
                  <a:gd name="T19" fmla="*/ 135 h 1097"/>
                  <a:gd name="T20" fmla="*/ 670 w 909"/>
                  <a:gd name="T21" fmla="*/ 108 h 1097"/>
                  <a:gd name="T22" fmla="*/ 657 w 909"/>
                  <a:gd name="T23" fmla="*/ 52 h 1097"/>
                  <a:gd name="T24" fmla="*/ 609 w 909"/>
                  <a:gd name="T25" fmla="*/ 13 h 1097"/>
                  <a:gd name="T26" fmla="*/ 535 w 909"/>
                  <a:gd name="T27" fmla="*/ 108 h 1097"/>
                  <a:gd name="T28" fmla="*/ 461 w 909"/>
                  <a:gd name="T29" fmla="*/ 104 h 1097"/>
                  <a:gd name="T30" fmla="*/ 365 w 909"/>
                  <a:gd name="T31" fmla="*/ 78 h 1097"/>
                  <a:gd name="T32" fmla="*/ 335 w 909"/>
                  <a:gd name="T33" fmla="*/ 108 h 1097"/>
                  <a:gd name="T34" fmla="*/ 326 w 909"/>
                  <a:gd name="T35" fmla="*/ 148 h 1097"/>
                  <a:gd name="T36" fmla="*/ 335 w 909"/>
                  <a:gd name="T37" fmla="*/ 178 h 1097"/>
                  <a:gd name="T38" fmla="*/ 352 w 909"/>
                  <a:gd name="T39" fmla="*/ 248 h 1097"/>
                  <a:gd name="T40" fmla="*/ 335 w 909"/>
                  <a:gd name="T41" fmla="*/ 283 h 1097"/>
                  <a:gd name="T42" fmla="*/ 309 w 909"/>
                  <a:gd name="T43" fmla="*/ 291 h 1097"/>
                  <a:gd name="T44" fmla="*/ 296 w 909"/>
                  <a:gd name="T45" fmla="*/ 344 h 1097"/>
                  <a:gd name="T46" fmla="*/ 243 w 909"/>
                  <a:gd name="T47" fmla="*/ 383 h 1097"/>
                  <a:gd name="T48" fmla="*/ 182 w 909"/>
                  <a:gd name="T49" fmla="*/ 387 h 1097"/>
                  <a:gd name="T50" fmla="*/ 100 w 909"/>
                  <a:gd name="T51" fmla="*/ 505 h 1097"/>
                  <a:gd name="T52" fmla="*/ 74 w 909"/>
                  <a:gd name="T53" fmla="*/ 531 h 1097"/>
                  <a:gd name="T54" fmla="*/ 21 w 909"/>
                  <a:gd name="T55" fmla="*/ 622 h 1097"/>
                  <a:gd name="T56" fmla="*/ 0 w 909"/>
                  <a:gd name="T57" fmla="*/ 718 h 1097"/>
                  <a:gd name="T58" fmla="*/ 34 w 909"/>
                  <a:gd name="T59" fmla="*/ 731 h 1097"/>
                  <a:gd name="T60" fmla="*/ 56 w 909"/>
                  <a:gd name="T61" fmla="*/ 722 h 1097"/>
                  <a:gd name="T62" fmla="*/ 74 w 909"/>
                  <a:gd name="T63" fmla="*/ 735 h 1097"/>
                  <a:gd name="T64" fmla="*/ 78 w 909"/>
                  <a:gd name="T65" fmla="*/ 757 h 1097"/>
                  <a:gd name="T66" fmla="*/ 95 w 909"/>
                  <a:gd name="T67" fmla="*/ 792 h 1097"/>
                  <a:gd name="T68" fmla="*/ 169 w 909"/>
                  <a:gd name="T69" fmla="*/ 818 h 1097"/>
                  <a:gd name="T70" fmla="*/ 243 w 909"/>
                  <a:gd name="T71" fmla="*/ 827 h 1097"/>
                  <a:gd name="T72" fmla="*/ 326 w 909"/>
                  <a:gd name="T73" fmla="*/ 840 h 1097"/>
                  <a:gd name="T74" fmla="*/ 404 w 909"/>
                  <a:gd name="T75" fmla="*/ 879 h 1097"/>
                  <a:gd name="T76" fmla="*/ 496 w 909"/>
                  <a:gd name="T77" fmla="*/ 875 h 1097"/>
                  <a:gd name="T78" fmla="*/ 531 w 909"/>
                  <a:gd name="T79" fmla="*/ 857 h 1097"/>
                  <a:gd name="T80" fmla="*/ 544 w 909"/>
                  <a:gd name="T81" fmla="*/ 866 h 1097"/>
                  <a:gd name="T82" fmla="*/ 544 w 909"/>
                  <a:gd name="T83" fmla="*/ 905 h 1097"/>
                  <a:gd name="T84" fmla="*/ 535 w 909"/>
                  <a:gd name="T85" fmla="*/ 949 h 1097"/>
                  <a:gd name="T86" fmla="*/ 552 w 909"/>
                  <a:gd name="T87" fmla="*/ 1018 h 1097"/>
                  <a:gd name="T88" fmla="*/ 587 w 909"/>
                  <a:gd name="T89" fmla="*/ 1083 h 1097"/>
                  <a:gd name="T90" fmla="*/ 609 w 909"/>
                  <a:gd name="T91" fmla="*/ 1097 h 1097"/>
                  <a:gd name="T92" fmla="*/ 696 w 909"/>
                  <a:gd name="T93" fmla="*/ 1083 h 1097"/>
                  <a:gd name="T94" fmla="*/ 840 w 909"/>
                  <a:gd name="T95" fmla="*/ 979 h 1097"/>
                  <a:gd name="T96" fmla="*/ 866 w 909"/>
                  <a:gd name="T97" fmla="*/ 962 h 1097"/>
                  <a:gd name="T98" fmla="*/ 896 w 909"/>
                  <a:gd name="T99" fmla="*/ 896 h 1097"/>
                  <a:gd name="T100" fmla="*/ 874 w 909"/>
                  <a:gd name="T101" fmla="*/ 809 h 1097"/>
                  <a:gd name="T102" fmla="*/ 888 w 909"/>
                  <a:gd name="T103" fmla="*/ 770 h 1097"/>
                  <a:gd name="T104" fmla="*/ 888 w 909"/>
                  <a:gd name="T105" fmla="*/ 709 h 1097"/>
                  <a:gd name="T106" fmla="*/ 874 w 909"/>
                  <a:gd name="T107" fmla="*/ 653 h 1097"/>
                  <a:gd name="T108" fmla="*/ 905 w 909"/>
                  <a:gd name="T109" fmla="*/ 613 h 1097"/>
                  <a:gd name="T110" fmla="*/ 896 w 909"/>
                  <a:gd name="T111" fmla="*/ 552 h 10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09" h="1097">
                    <a:moveTo>
                      <a:pt x="896" y="552"/>
                    </a:moveTo>
                    <a:lnTo>
                      <a:pt x="888" y="531"/>
                    </a:lnTo>
                    <a:lnTo>
                      <a:pt x="892" y="522"/>
                    </a:lnTo>
                    <a:lnTo>
                      <a:pt x="888" y="505"/>
                    </a:lnTo>
                    <a:lnTo>
                      <a:pt x="883" y="492"/>
                    </a:lnTo>
                    <a:lnTo>
                      <a:pt x="874" y="483"/>
                    </a:lnTo>
                    <a:lnTo>
                      <a:pt x="866" y="478"/>
                    </a:lnTo>
                    <a:lnTo>
                      <a:pt x="844" y="474"/>
                    </a:lnTo>
                    <a:lnTo>
                      <a:pt x="835" y="444"/>
                    </a:lnTo>
                    <a:lnTo>
                      <a:pt x="814" y="383"/>
                    </a:lnTo>
                    <a:lnTo>
                      <a:pt x="818" y="365"/>
                    </a:lnTo>
                    <a:lnTo>
                      <a:pt x="822" y="352"/>
                    </a:lnTo>
                    <a:lnTo>
                      <a:pt x="822" y="335"/>
                    </a:lnTo>
                    <a:lnTo>
                      <a:pt x="814" y="313"/>
                    </a:lnTo>
                    <a:lnTo>
                      <a:pt x="792" y="296"/>
                    </a:lnTo>
                    <a:lnTo>
                      <a:pt x="757" y="278"/>
                    </a:lnTo>
                    <a:lnTo>
                      <a:pt x="705" y="265"/>
                    </a:lnTo>
                    <a:lnTo>
                      <a:pt x="713" y="256"/>
                    </a:lnTo>
                    <a:lnTo>
                      <a:pt x="722" y="235"/>
                    </a:lnTo>
                    <a:lnTo>
                      <a:pt x="722" y="222"/>
                    </a:lnTo>
                    <a:lnTo>
                      <a:pt x="718" y="209"/>
                    </a:lnTo>
                    <a:lnTo>
                      <a:pt x="709" y="196"/>
                    </a:lnTo>
                    <a:lnTo>
                      <a:pt x="692" y="182"/>
                    </a:lnTo>
                    <a:lnTo>
                      <a:pt x="687" y="178"/>
                    </a:lnTo>
                    <a:lnTo>
                      <a:pt x="679" y="161"/>
                    </a:lnTo>
                    <a:lnTo>
                      <a:pt x="670" y="135"/>
                    </a:lnTo>
                    <a:lnTo>
                      <a:pt x="670" y="122"/>
                    </a:lnTo>
                    <a:lnTo>
                      <a:pt x="670" y="108"/>
                    </a:lnTo>
                    <a:lnTo>
                      <a:pt x="674" y="82"/>
                    </a:lnTo>
                    <a:lnTo>
                      <a:pt x="670" y="69"/>
                    </a:lnTo>
                    <a:lnTo>
                      <a:pt x="657" y="52"/>
                    </a:lnTo>
                    <a:lnTo>
                      <a:pt x="635" y="34"/>
                    </a:lnTo>
                    <a:lnTo>
                      <a:pt x="609" y="13"/>
                    </a:lnTo>
                    <a:lnTo>
                      <a:pt x="587" y="4"/>
                    </a:lnTo>
                    <a:lnTo>
                      <a:pt x="574" y="0"/>
                    </a:lnTo>
                    <a:lnTo>
                      <a:pt x="535" y="108"/>
                    </a:lnTo>
                    <a:lnTo>
                      <a:pt x="487" y="104"/>
                    </a:lnTo>
                    <a:lnTo>
                      <a:pt x="461" y="104"/>
                    </a:lnTo>
                    <a:lnTo>
                      <a:pt x="435" y="104"/>
                    </a:lnTo>
                    <a:lnTo>
                      <a:pt x="400" y="117"/>
                    </a:lnTo>
                    <a:lnTo>
                      <a:pt x="365" y="78"/>
                    </a:lnTo>
                    <a:lnTo>
                      <a:pt x="343" y="95"/>
                    </a:lnTo>
                    <a:lnTo>
                      <a:pt x="335" y="108"/>
                    </a:lnTo>
                    <a:lnTo>
                      <a:pt x="326" y="117"/>
                    </a:lnTo>
                    <a:lnTo>
                      <a:pt x="326" y="130"/>
                    </a:lnTo>
                    <a:lnTo>
                      <a:pt x="326" y="148"/>
                    </a:lnTo>
                    <a:lnTo>
                      <a:pt x="326" y="161"/>
                    </a:lnTo>
                    <a:lnTo>
                      <a:pt x="335" y="178"/>
                    </a:lnTo>
                    <a:lnTo>
                      <a:pt x="343" y="204"/>
                    </a:lnTo>
                    <a:lnTo>
                      <a:pt x="348" y="226"/>
                    </a:lnTo>
                    <a:lnTo>
                      <a:pt x="352" y="248"/>
                    </a:lnTo>
                    <a:lnTo>
                      <a:pt x="348" y="261"/>
                    </a:lnTo>
                    <a:lnTo>
                      <a:pt x="343" y="274"/>
                    </a:lnTo>
                    <a:lnTo>
                      <a:pt x="335" y="283"/>
                    </a:lnTo>
                    <a:lnTo>
                      <a:pt x="322" y="287"/>
                    </a:lnTo>
                    <a:lnTo>
                      <a:pt x="309" y="291"/>
                    </a:lnTo>
                    <a:lnTo>
                      <a:pt x="309" y="309"/>
                    </a:lnTo>
                    <a:lnTo>
                      <a:pt x="304" y="326"/>
                    </a:lnTo>
                    <a:lnTo>
                      <a:pt x="296" y="344"/>
                    </a:lnTo>
                    <a:lnTo>
                      <a:pt x="282" y="361"/>
                    </a:lnTo>
                    <a:lnTo>
                      <a:pt x="261" y="378"/>
                    </a:lnTo>
                    <a:lnTo>
                      <a:pt x="243" y="383"/>
                    </a:lnTo>
                    <a:lnTo>
                      <a:pt x="226" y="387"/>
                    </a:lnTo>
                    <a:lnTo>
                      <a:pt x="204" y="387"/>
                    </a:lnTo>
                    <a:lnTo>
                      <a:pt x="182" y="387"/>
                    </a:lnTo>
                    <a:lnTo>
                      <a:pt x="169" y="470"/>
                    </a:lnTo>
                    <a:lnTo>
                      <a:pt x="161" y="478"/>
                    </a:lnTo>
                    <a:lnTo>
                      <a:pt x="100" y="505"/>
                    </a:lnTo>
                    <a:lnTo>
                      <a:pt x="87" y="513"/>
                    </a:lnTo>
                    <a:lnTo>
                      <a:pt x="74" y="531"/>
                    </a:lnTo>
                    <a:lnTo>
                      <a:pt x="56" y="552"/>
                    </a:lnTo>
                    <a:lnTo>
                      <a:pt x="34" y="583"/>
                    </a:lnTo>
                    <a:lnTo>
                      <a:pt x="21" y="622"/>
                    </a:lnTo>
                    <a:lnTo>
                      <a:pt x="8" y="666"/>
                    </a:lnTo>
                    <a:lnTo>
                      <a:pt x="0" y="718"/>
                    </a:lnTo>
                    <a:lnTo>
                      <a:pt x="4" y="722"/>
                    </a:lnTo>
                    <a:lnTo>
                      <a:pt x="17" y="731"/>
                    </a:lnTo>
                    <a:lnTo>
                      <a:pt x="34" y="731"/>
                    </a:lnTo>
                    <a:lnTo>
                      <a:pt x="43" y="731"/>
                    </a:lnTo>
                    <a:lnTo>
                      <a:pt x="56" y="722"/>
                    </a:lnTo>
                    <a:lnTo>
                      <a:pt x="65" y="722"/>
                    </a:lnTo>
                    <a:lnTo>
                      <a:pt x="74" y="735"/>
                    </a:lnTo>
                    <a:lnTo>
                      <a:pt x="78" y="744"/>
                    </a:lnTo>
                    <a:lnTo>
                      <a:pt x="78" y="757"/>
                    </a:lnTo>
                    <a:lnTo>
                      <a:pt x="82" y="770"/>
                    </a:lnTo>
                    <a:lnTo>
                      <a:pt x="87" y="783"/>
                    </a:lnTo>
                    <a:lnTo>
                      <a:pt x="95" y="792"/>
                    </a:lnTo>
                    <a:lnTo>
                      <a:pt x="108" y="801"/>
                    </a:lnTo>
                    <a:lnTo>
                      <a:pt x="134" y="809"/>
                    </a:lnTo>
                    <a:lnTo>
                      <a:pt x="169" y="818"/>
                    </a:lnTo>
                    <a:lnTo>
                      <a:pt x="204" y="827"/>
                    </a:lnTo>
                    <a:lnTo>
                      <a:pt x="243" y="827"/>
                    </a:lnTo>
                    <a:lnTo>
                      <a:pt x="300" y="831"/>
                    </a:lnTo>
                    <a:lnTo>
                      <a:pt x="326" y="840"/>
                    </a:lnTo>
                    <a:lnTo>
                      <a:pt x="361" y="853"/>
                    </a:lnTo>
                    <a:lnTo>
                      <a:pt x="404" y="879"/>
                    </a:lnTo>
                    <a:lnTo>
                      <a:pt x="417" y="879"/>
                    </a:lnTo>
                    <a:lnTo>
                      <a:pt x="457" y="879"/>
                    </a:lnTo>
                    <a:lnTo>
                      <a:pt x="496" y="875"/>
                    </a:lnTo>
                    <a:lnTo>
                      <a:pt x="518" y="866"/>
                    </a:lnTo>
                    <a:lnTo>
                      <a:pt x="531" y="857"/>
                    </a:lnTo>
                    <a:lnTo>
                      <a:pt x="535" y="857"/>
                    </a:lnTo>
                    <a:lnTo>
                      <a:pt x="544" y="861"/>
                    </a:lnTo>
                    <a:lnTo>
                      <a:pt x="544" y="866"/>
                    </a:lnTo>
                    <a:lnTo>
                      <a:pt x="548" y="875"/>
                    </a:lnTo>
                    <a:lnTo>
                      <a:pt x="548" y="888"/>
                    </a:lnTo>
                    <a:lnTo>
                      <a:pt x="544" y="905"/>
                    </a:lnTo>
                    <a:lnTo>
                      <a:pt x="535" y="931"/>
                    </a:lnTo>
                    <a:lnTo>
                      <a:pt x="535" y="949"/>
                    </a:lnTo>
                    <a:lnTo>
                      <a:pt x="539" y="988"/>
                    </a:lnTo>
                    <a:lnTo>
                      <a:pt x="548" y="1009"/>
                    </a:lnTo>
                    <a:lnTo>
                      <a:pt x="552" y="1018"/>
                    </a:lnTo>
                    <a:lnTo>
                      <a:pt x="570" y="1057"/>
                    </a:lnTo>
                    <a:lnTo>
                      <a:pt x="587" y="1083"/>
                    </a:lnTo>
                    <a:lnTo>
                      <a:pt x="600" y="1092"/>
                    </a:lnTo>
                    <a:lnTo>
                      <a:pt x="609" y="1097"/>
                    </a:lnTo>
                    <a:lnTo>
                      <a:pt x="635" y="1097"/>
                    </a:lnTo>
                    <a:lnTo>
                      <a:pt x="666" y="1092"/>
                    </a:lnTo>
                    <a:lnTo>
                      <a:pt x="696" y="1083"/>
                    </a:lnTo>
                    <a:lnTo>
                      <a:pt x="757" y="1014"/>
                    </a:lnTo>
                    <a:lnTo>
                      <a:pt x="840" y="979"/>
                    </a:lnTo>
                    <a:lnTo>
                      <a:pt x="853" y="970"/>
                    </a:lnTo>
                    <a:lnTo>
                      <a:pt x="866" y="962"/>
                    </a:lnTo>
                    <a:lnTo>
                      <a:pt x="879" y="944"/>
                    </a:lnTo>
                    <a:lnTo>
                      <a:pt x="888" y="922"/>
                    </a:lnTo>
                    <a:lnTo>
                      <a:pt x="896" y="896"/>
                    </a:lnTo>
                    <a:lnTo>
                      <a:pt x="896" y="870"/>
                    </a:lnTo>
                    <a:lnTo>
                      <a:pt x="888" y="840"/>
                    </a:lnTo>
                    <a:lnTo>
                      <a:pt x="874" y="809"/>
                    </a:lnTo>
                    <a:lnTo>
                      <a:pt x="879" y="801"/>
                    </a:lnTo>
                    <a:lnTo>
                      <a:pt x="888" y="770"/>
                    </a:lnTo>
                    <a:lnTo>
                      <a:pt x="892" y="753"/>
                    </a:lnTo>
                    <a:lnTo>
                      <a:pt x="892" y="731"/>
                    </a:lnTo>
                    <a:lnTo>
                      <a:pt x="888" y="709"/>
                    </a:lnTo>
                    <a:lnTo>
                      <a:pt x="874" y="687"/>
                    </a:lnTo>
                    <a:lnTo>
                      <a:pt x="874" y="653"/>
                    </a:lnTo>
                    <a:lnTo>
                      <a:pt x="883" y="648"/>
                    </a:lnTo>
                    <a:lnTo>
                      <a:pt x="901" y="626"/>
                    </a:lnTo>
                    <a:lnTo>
                      <a:pt x="905" y="613"/>
                    </a:lnTo>
                    <a:lnTo>
                      <a:pt x="909" y="596"/>
                    </a:lnTo>
                    <a:lnTo>
                      <a:pt x="905" y="574"/>
                    </a:lnTo>
                    <a:lnTo>
                      <a:pt x="896" y="552"/>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460" name="Freeform 96"/>
              <p:cNvSpPr/>
              <p:nvPr/>
            </p:nvSpPr>
            <p:spPr bwMode="auto">
              <a:xfrm>
                <a:off x="2197" y="2313"/>
                <a:ext cx="26" cy="31"/>
              </a:xfrm>
              <a:custGeom>
                <a:avLst/>
                <a:gdLst>
                  <a:gd name="T0" fmla="*/ 26 w 26"/>
                  <a:gd name="T1" fmla="*/ 18 h 31"/>
                  <a:gd name="T2" fmla="*/ 26 w 26"/>
                  <a:gd name="T3" fmla="*/ 18 h 31"/>
                  <a:gd name="T4" fmla="*/ 22 w 26"/>
                  <a:gd name="T5" fmla="*/ 27 h 31"/>
                  <a:gd name="T6" fmla="*/ 13 w 26"/>
                  <a:gd name="T7" fmla="*/ 31 h 31"/>
                  <a:gd name="T8" fmla="*/ 13 w 26"/>
                  <a:gd name="T9" fmla="*/ 31 h 31"/>
                  <a:gd name="T10" fmla="*/ 5 w 26"/>
                  <a:gd name="T11" fmla="*/ 27 h 31"/>
                  <a:gd name="T12" fmla="*/ 0 w 26"/>
                  <a:gd name="T13" fmla="*/ 18 h 31"/>
                  <a:gd name="T14" fmla="*/ 0 w 26"/>
                  <a:gd name="T15" fmla="*/ 18 h 31"/>
                  <a:gd name="T16" fmla="*/ 5 w 26"/>
                  <a:gd name="T17" fmla="*/ 5 h 31"/>
                  <a:gd name="T18" fmla="*/ 13 w 26"/>
                  <a:gd name="T19" fmla="*/ 0 h 31"/>
                  <a:gd name="T20" fmla="*/ 13 w 26"/>
                  <a:gd name="T21" fmla="*/ 0 h 31"/>
                  <a:gd name="T22" fmla="*/ 22 w 26"/>
                  <a:gd name="T23" fmla="*/ 5 h 31"/>
                  <a:gd name="T24" fmla="*/ 26 w 26"/>
                  <a:gd name="T25" fmla="*/ 18 h 31"/>
                  <a:gd name="T26" fmla="*/ 26 w 26"/>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8"/>
                    </a:moveTo>
                    <a:lnTo>
                      <a:pt x="26" y="18"/>
                    </a:lnTo>
                    <a:lnTo>
                      <a:pt x="22" y="27"/>
                    </a:lnTo>
                    <a:lnTo>
                      <a:pt x="13" y="31"/>
                    </a:lnTo>
                    <a:lnTo>
                      <a:pt x="5" y="27"/>
                    </a:lnTo>
                    <a:lnTo>
                      <a:pt x="0" y="18"/>
                    </a:lnTo>
                    <a:lnTo>
                      <a:pt x="5" y="5"/>
                    </a:lnTo>
                    <a:lnTo>
                      <a:pt x="13" y="0"/>
                    </a:lnTo>
                    <a:lnTo>
                      <a:pt x="22" y="5"/>
                    </a:lnTo>
                    <a:lnTo>
                      <a:pt x="26" y="18"/>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61" name="Freeform 97"/>
              <p:cNvSpPr/>
              <p:nvPr/>
            </p:nvSpPr>
            <p:spPr bwMode="auto">
              <a:xfrm>
                <a:off x="2175" y="2296"/>
                <a:ext cx="66" cy="65"/>
              </a:xfrm>
              <a:custGeom>
                <a:avLst/>
                <a:gdLst>
                  <a:gd name="T0" fmla="*/ 66 w 66"/>
                  <a:gd name="T1" fmla="*/ 35 h 65"/>
                  <a:gd name="T2" fmla="*/ 66 w 66"/>
                  <a:gd name="T3" fmla="*/ 35 h 65"/>
                  <a:gd name="T4" fmla="*/ 66 w 66"/>
                  <a:gd name="T5" fmla="*/ 48 h 65"/>
                  <a:gd name="T6" fmla="*/ 57 w 66"/>
                  <a:gd name="T7" fmla="*/ 57 h 65"/>
                  <a:gd name="T8" fmla="*/ 48 w 66"/>
                  <a:gd name="T9" fmla="*/ 65 h 65"/>
                  <a:gd name="T10" fmla="*/ 35 w 66"/>
                  <a:gd name="T11" fmla="*/ 65 h 65"/>
                  <a:gd name="T12" fmla="*/ 35 w 66"/>
                  <a:gd name="T13" fmla="*/ 65 h 65"/>
                  <a:gd name="T14" fmla="*/ 22 w 66"/>
                  <a:gd name="T15" fmla="*/ 65 h 65"/>
                  <a:gd name="T16" fmla="*/ 14 w 66"/>
                  <a:gd name="T17" fmla="*/ 57 h 65"/>
                  <a:gd name="T18" fmla="*/ 5 w 66"/>
                  <a:gd name="T19" fmla="*/ 48 h 65"/>
                  <a:gd name="T20" fmla="*/ 0 w 66"/>
                  <a:gd name="T21" fmla="*/ 35 h 65"/>
                  <a:gd name="T22" fmla="*/ 0 w 66"/>
                  <a:gd name="T23" fmla="*/ 35 h 65"/>
                  <a:gd name="T24" fmla="*/ 5 w 66"/>
                  <a:gd name="T25" fmla="*/ 22 h 65"/>
                  <a:gd name="T26" fmla="*/ 14 w 66"/>
                  <a:gd name="T27" fmla="*/ 9 h 65"/>
                  <a:gd name="T28" fmla="*/ 22 w 66"/>
                  <a:gd name="T29" fmla="*/ 4 h 65"/>
                  <a:gd name="T30" fmla="*/ 35 w 66"/>
                  <a:gd name="T31" fmla="*/ 0 h 65"/>
                  <a:gd name="T32" fmla="*/ 35 w 66"/>
                  <a:gd name="T33" fmla="*/ 0 h 65"/>
                  <a:gd name="T34" fmla="*/ 48 w 66"/>
                  <a:gd name="T35" fmla="*/ 4 h 65"/>
                  <a:gd name="T36" fmla="*/ 57 w 66"/>
                  <a:gd name="T37" fmla="*/ 9 h 65"/>
                  <a:gd name="T38" fmla="*/ 66 w 66"/>
                  <a:gd name="T39" fmla="*/ 22 h 65"/>
                  <a:gd name="T40" fmla="*/ 66 w 66"/>
                  <a:gd name="T41" fmla="*/ 35 h 65"/>
                  <a:gd name="T42" fmla="*/ 66 w 66"/>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5"/>
                    </a:moveTo>
                    <a:lnTo>
                      <a:pt x="66" y="35"/>
                    </a:lnTo>
                    <a:lnTo>
                      <a:pt x="66" y="48"/>
                    </a:lnTo>
                    <a:lnTo>
                      <a:pt x="57" y="57"/>
                    </a:lnTo>
                    <a:lnTo>
                      <a:pt x="48" y="65"/>
                    </a:lnTo>
                    <a:lnTo>
                      <a:pt x="35" y="65"/>
                    </a:lnTo>
                    <a:lnTo>
                      <a:pt x="22" y="65"/>
                    </a:lnTo>
                    <a:lnTo>
                      <a:pt x="14" y="57"/>
                    </a:lnTo>
                    <a:lnTo>
                      <a:pt x="5" y="48"/>
                    </a:lnTo>
                    <a:lnTo>
                      <a:pt x="0" y="35"/>
                    </a:lnTo>
                    <a:lnTo>
                      <a:pt x="5" y="22"/>
                    </a:lnTo>
                    <a:lnTo>
                      <a:pt x="14" y="9"/>
                    </a:lnTo>
                    <a:lnTo>
                      <a:pt x="22" y="4"/>
                    </a:lnTo>
                    <a:lnTo>
                      <a:pt x="35" y="0"/>
                    </a:lnTo>
                    <a:lnTo>
                      <a:pt x="48" y="4"/>
                    </a:lnTo>
                    <a:lnTo>
                      <a:pt x="57" y="9"/>
                    </a:lnTo>
                    <a:lnTo>
                      <a:pt x="66" y="22"/>
                    </a:lnTo>
                    <a:lnTo>
                      <a:pt x="66"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62" name="Freeform 98"/>
              <p:cNvSpPr>
                <a:spLocks noEditPoints="1"/>
              </p:cNvSpPr>
              <p:nvPr/>
            </p:nvSpPr>
            <p:spPr bwMode="auto">
              <a:xfrm>
                <a:off x="1936" y="2139"/>
                <a:ext cx="96" cy="96"/>
              </a:xfrm>
              <a:custGeom>
                <a:avLst/>
                <a:gdLst>
                  <a:gd name="T0" fmla="*/ 9 w 96"/>
                  <a:gd name="T1" fmla="*/ 18 h 96"/>
                  <a:gd name="T2" fmla="*/ 0 w 96"/>
                  <a:gd name="T3" fmla="*/ 39 h 96"/>
                  <a:gd name="T4" fmla="*/ 9 w 96"/>
                  <a:gd name="T5" fmla="*/ 48 h 96"/>
                  <a:gd name="T6" fmla="*/ 17 w 96"/>
                  <a:gd name="T7" fmla="*/ 39 h 96"/>
                  <a:gd name="T8" fmla="*/ 44 w 96"/>
                  <a:gd name="T9" fmla="*/ 31 h 96"/>
                  <a:gd name="T10" fmla="*/ 44 w 96"/>
                  <a:gd name="T11" fmla="*/ 22 h 96"/>
                  <a:gd name="T12" fmla="*/ 57 w 96"/>
                  <a:gd name="T13" fmla="*/ 22 h 96"/>
                  <a:gd name="T14" fmla="*/ 61 w 96"/>
                  <a:gd name="T15" fmla="*/ 26 h 96"/>
                  <a:gd name="T16" fmla="*/ 52 w 96"/>
                  <a:gd name="T17" fmla="*/ 31 h 96"/>
                  <a:gd name="T18" fmla="*/ 39 w 96"/>
                  <a:gd name="T19" fmla="*/ 35 h 96"/>
                  <a:gd name="T20" fmla="*/ 17 w 96"/>
                  <a:gd name="T21" fmla="*/ 39 h 96"/>
                  <a:gd name="T22" fmla="*/ 39 w 96"/>
                  <a:gd name="T23" fmla="*/ 44 h 96"/>
                  <a:gd name="T24" fmla="*/ 0 w 96"/>
                  <a:gd name="T25" fmla="*/ 48 h 96"/>
                  <a:gd name="T26" fmla="*/ 39 w 96"/>
                  <a:gd name="T27" fmla="*/ 57 h 96"/>
                  <a:gd name="T28" fmla="*/ 17 w 96"/>
                  <a:gd name="T29" fmla="*/ 57 h 96"/>
                  <a:gd name="T30" fmla="*/ 39 w 96"/>
                  <a:gd name="T31" fmla="*/ 66 h 96"/>
                  <a:gd name="T32" fmla="*/ 13 w 96"/>
                  <a:gd name="T33" fmla="*/ 70 h 96"/>
                  <a:gd name="T34" fmla="*/ 39 w 96"/>
                  <a:gd name="T35" fmla="*/ 74 h 96"/>
                  <a:gd name="T36" fmla="*/ 4 w 96"/>
                  <a:gd name="T37" fmla="*/ 79 h 96"/>
                  <a:gd name="T38" fmla="*/ 39 w 96"/>
                  <a:gd name="T39" fmla="*/ 87 h 96"/>
                  <a:gd name="T40" fmla="*/ 52 w 96"/>
                  <a:gd name="T41" fmla="*/ 96 h 96"/>
                  <a:gd name="T42" fmla="*/ 96 w 96"/>
                  <a:gd name="T43" fmla="*/ 87 h 96"/>
                  <a:gd name="T44" fmla="*/ 52 w 96"/>
                  <a:gd name="T45" fmla="*/ 79 h 96"/>
                  <a:gd name="T46" fmla="*/ 87 w 96"/>
                  <a:gd name="T47" fmla="*/ 74 h 96"/>
                  <a:gd name="T48" fmla="*/ 52 w 96"/>
                  <a:gd name="T49" fmla="*/ 70 h 96"/>
                  <a:gd name="T50" fmla="*/ 83 w 96"/>
                  <a:gd name="T51" fmla="*/ 66 h 96"/>
                  <a:gd name="T52" fmla="*/ 96 w 96"/>
                  <a:gd name="T53" fmla="*/ 57 h 96"/>
                  <a:gd name="T54" fmla="*/ 83 w 96"/>
                  <a:gd name="T55" fmla="*/ 48 h 96"/>
                  <a:gd name="T56" fmla="*/ 61 w 96"/>
                  <a:gd name="T57" fmla="*/ 39 h 96"/>
                  <a:gd name="T58" fmla="*/ 70 w 96"/>
                  <a:gd name="T59" fmla="*/ 35 h 96"/>
                  <a:gd name="T60" fmla="*/ 70 w 96"/>
                  <a:gd name="T61" fmla="*/ 31 h 96"/>
                  <a:gd name="T62" fmla="*/ 91 w 96"/>
                  <a:gd name="T63" fmla="*/ 39 h 96"/>
                  <a:gd name="T64" fmla="*/ 91 w 96"/>
                  <a:gd name="T65" fmla="*/ 35 h 96"/>
                  <a:gd name="T66" fmla="*/ 96 w 96"/>
                  <a:gd name="T67" fmla="*/ 31 h 96"/>
                  <a:gd name="T68" fmla="*/ 83 w 96"/>
                  <a:gd name="T69" fmla="*/ 26 h 96"/>
                  <a:gd name="T70" fmla="*/ 87 w 96"/>
                  <a:gd name="T71" fmla="*/ 18 h 96"/>
                  <a:gd name="T72" fmla="*/ 96 w 96"/>
                  <a:gd name="T73" fmla="*/ 9 h 96"/>
                  <a:gd name="T74" fmla="*/ 65 w 96"/>
                  <a:gd name="T75" fmla="*/ 9 h 96"/>
                  <a:gd name="T76" fmla="*/ 70 w 96"/>
                  <a:gd name="T77" fmla="*/ 5 h 96"/>
                  <a:gd name="T78" fmla="*/ 70 w 96"/>
                  <a:gd name="T79" fmla="*/ 0 h 96"/>
                  <a:gd name="T80" fmla="*/ 57 w 96"/>
                  <a:gd name="T81" fmla="*/ 0 h 96"/>
                  <a:gd name="T82" fmla="*/ 44 w 96"/>
                  <a:gd name="T83" fmla="*/ 18 h 96"/>
                  <a:gd name="T84" fmla="*/ 35 w 96"/>
                  <a:gd name="T85" fmla="*/ 9 h 96"/>
                  <a:gd name="T86" fmla="*/ 17 w 96"/>
                  <a:gd name="T87" fmla="*/ 0 h 96"/>
                  <a:gd name="T88" fmla="*/ 9 w 96"/>
                  <a:gd name="T89" fmla="*/ 9 h 96"/>
                  <a:gd name="T90" fmla="*/ 9 w 96"/>
                  <a:gd name="T91" fmla="*/ 18 h 96"/>
                  <a:gd name="T92" fmla="*/ 70 w 96"/>
                  <a:gd name="T93" fmla="*/ 22 h 96"/>
                  <a:gd name="T94" fmla="*/ 74 w 96"/>
                  <a:gd name="T95" fmla="*/ 18 h 96"/>
                  <a:gd name="T96" fmla="*/ 70 w 96"/>
                  <a:gd name="T97" fmla="*/ 22 h 96"/>
                  <a:gd name="T98" fmla="*/ 70 w 96"/>
                  <a:gd name="T99" fmla="*/ 22 h 96"/>
                  <a:gd name="T100" fmla="*/ 22 w 96"/>
                  <a:gd name="T101" fmla="*/ 18 h 96"/>
                  <a:gd name="T102" fmla="*/ 35 w 96"/>
                  <a:gd name="T103" fmla="*/ 22 h 96"/>
                  <a:gd name="T104" fmla="*/ 22 w 96"/>
                  <a:gd name="T105" fmla="*/ 22 h 96"/>
                  <a:gd name="T106" fmla="*/ 70 w 96"/>
                  <a:gd name="T107" fmla="*/ 48 h 96"/>
                  <a:gd name="T108" fmla="*/ 52 w 96"/>
                  <a:gd name="T109" fmla="*/ 44 h 96"/>
                  <a:gd name="T110" fmla="*/ 70 w 96"/>
                  <a:gd name="T111" fmla="*/ 44 h 96"/>
                  <a:gd name="T112" fmla="*/ 70 w 96"/>
                  <a:gd name="T113" fmla="*/ 57 h 96"/>
                  <a:gd name="T114" fmla="*/ 52 w 96"/>
                  <a:gd name="T115" fmla="*/ 57 h 96"/>
                  <a:gd name="T116" fmla="*/ 70 w 96"/>
                  <a:gd name="T117" fmla="*/ 57 h 96"/>
                  <a:gd name="T118" fmla="*/ 52 w 96"/>
                  <a:gd name="T119" fmla="*/ 39 h 96"/>
                  <a:gd name="T120" fmla="*/ 57 w 96"/>
                  <a:gd name="T121" fmla="*/ 39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 h="96">
                    <a:moveTo>
                      <a:pt x="9" y="18"/>
                    </a:moveTo>
                    <a:lnTo>
                      <a:pt x="9" y="18"/>
                    </a:lnTo>
                    <a:lnTo>
                      <a:pt x="9" y="31"/>
                    </a:lnTo>
                    <a:lnTo>
                      <a:pt x="0" y="39"/>
                    </a:lnTo>
                    <a:lnTo>
                      <a:pt x="9" y="48"/>
                    </a:lnTo>
                    <a:lnTo>
                      <a:pt x="17" y="39"/>
                    </a:lnTo>
                    <a:lnTo>
                      <a:pt x="17" y="31"/>
                    </a:lnTo>
                    <a:lnTo>
                      <a:pt x="44" y="31"/>
                    </a:lnTo>
                    <a:lnTo>
                      <a:pt x="44" y="22"/>
                    </a:lnTo>
                    <a:lnTo>
                      <a:pt x="52" y="26"/>
                    </a:lnTo>
                    <a:lnTo>
                      <a:pt x="57" y="22"/>
                    </a:lnTo>
                    <a:lnTo>
                      <a:pt x="61" y="26"/>
                    </a:lnTo>
                    <a:lnTo>
                      <a:pt x="52" y="31"/>
                    </a:lnTo>
                    <a:lnTo>
                      <a:pt x="52" y="35"/>
                    </a:lnTo>
                    <a:lnTo>
                      <a:pt x="39" y="35"/>
                    </a:lnTo>
                    <a:lnTo>
                      <a:pt x="39" y="39"/>
                    </a:lnTo>
                    <a:lnTo>
                      <a:pt x="17" y="39"/>
                    </a:lnTo>
                    <a:lnTo>
                      <a:pt x="17" y="44"/>
                    </a:lnTo>
                    <a:lnTo>
                      <a:pt x="39" y="44"/>
                    </a:lnTo>
                    <a:lnTo>
                      <a:pt x="39" y="48"/>
                    </a:lnTo>
                    <a:lnTo>
                      <a:pt x="0" y="48"/>
                    </a:lnTo>
                    <a:lnTo>
                      <a:pt x="0" y="57"/>
                    </a:lnTo>
                    <a:lnTo>
                      <a:pt x="39" y="57"/>
                    </a:lnTo>
                    <a:lnTo>
                      <a:pt x="17" y="57"/>
                    </a:lnTo>
                    <a:lnTo>
                      <a:pt x="17" y="66"/>
                    </a:lnTo>
                    <a:lnTo>
                      <a:pt x="39" y="66"/>
                    </a:lnTo>
                    <a:lnTo>
                      <a:pt x="39" y="70"/>
                    </a:lnTo>
                    <a:lnTo>
                      <a:pt x="13" y="70"/>
                    </a:lnTo>
                    <a:lnTo>
                      <a:pt x="13" y="74"/>
                    </a:lnTo>
                    <a:lnTo>
                      <a:pt x="39" y="74"/>
                    </a:lnTo>
                    <a:lnTo>
                      <a:pt x="39" y="79"/>
                    </a:lnTo>
                    <a:lnTo>
                      <a:pt x="4" y="79"/>
                    </a:lnTo>
                    <a:lnTo>
                      <a:pt x="4" y="87"/>
                    </a:lnTo>
                    <a:lnTo>
                      <a:pt x="39" y="87"/>
                    </a:lnTo>
                    <a:lnTo>
                      <a:pt x="39" y="96"/>
                    </a:lnTo>
                    <a:lnTo>
                      <a:pt x="52" y="96"/>
                    </a:lnTo>
                    <a:lnTo>
                      <a:pt x="52" y="87"/>
                    </a:lnTo>
                    <a:lnTo>
                      <a:pt x="96" y="87"/>
                    </a:lnTo>
                    <a:lnTo>
                      <a:pt x="96" y="79"/>
                    </a:lnTo>
                    <a:lnTo>
                      <a:pt x="52" y="79"/>
                    </a:lnTo>
                    <a:lnTo>
                      <a:pt x="52" y="74"/>
                    </a:lnTo>
                    <a:lnTo>
                      <a:pt x="87" y="74"/>
                    </a:lnTo>
                    <a:lnTo>
                      <a:pt x="87" y="70"/>
                    </a:lnTo>
                    <a:lnTo>
                      <a:pt x="52" y="70"/>
                    </a:lnTo>
                    <a:lnTo>
                      <a:pt x="52" y="66"/>
                    </a:lnTo>
                    <a:lnTo>
                      <a:pt x="83" y="66"/>
                    </a:lnTo>
                    <a:lnTo>
                      <a:pt x="83" y="57"/>
                    </a:lnTo>
                    <a:lnTo>
                      <a:pt x="96" y="57"/>
                    </a:lnTo>
                    <a:lnTo>
                      <a:pt x="96" y="48"/>
                    </a:lnTo>
                    <a:lnTo>
                      <a:pt x="83" y="48"/>
                    </a:lnTo>
                    <a:lnTo>
                      <a:pt x="83" y="39"/>
                    </a:lnTo>
                    <a:lnTo>
                      <a:pt x="61" y="39"/>
                    </a:lnTo>
                    <a:lnTo>
                      <a:pt x="70" y="35"/>
                    </a:lnTo>
                    <a:lnTo>
                      <a:pt x="70" y="31"/>
                    </a:lnTo>
                    <a:lnTo>
                      <a:pt x="91" y="39"/>
                    </a:lnTo>
                    <a:lnTo>
                      <a:pt x="91" y="35"/>
                    </a:lnTo>
                    <a:lnTo>
                      <a:pt x="96" y="31"/>
                    </a:lnTo>
                    <a:lnTo>
                      <a:pt x="83" y="26"/>
                    </a:lnTo>
                    <a:lnTo>
                      <a:pt x="87" y="18"/>
                    </a:lnTo>
                    <a:lnTo>
                      <a:pt x="96" y="18"/>
                    </a:lnTo>
                    <a:lnTo>
                      <a:pt x="96" y="9"/>
                    </a:lnTo>
                    <a:lnTo>
                      <a:pt x="65" y="9"/>
                    </a:lnTo>
                    <a:lnTo>
                      <a:pt x="70" y="5"/>
                    </a:lnTo>
                    <a:lnTo>
                      <a:pt x="70" y="0"/>
                    </a:lnTo>
                    <a:lnTo>
                      <a:pt x="57" y="0"/>
                    </a:lnTo>
                    <a:lnTo>
                      <a:pt x="52" y="9"/>
                    </a:lnTo>
                    <a:lnTo>
                      <a:pt x="44" y="18"/>
                    </a:lnTo>
                    <a:lnTo>
                      <a:pt x="44" y="9"/>
                    </a:lnTo>
                    <a:lnTo>
                      <a:pt x="35" y="9"/>
                    </a:lnTo>
                    <a:lnTo>
                      <a:pt x="31" y="0"/>
                    </a:lnTo>
                    <a:lnTo>
                      <a:pt x="17" y="0"/>
                    </a:lnTo>
                    <a:lnTo>
                      <a:pt x="22" y="9"/>
                    </a:lnTo>
                    <a:lnTo>
                      <a:pt x="9" y="9"/>
                    </a:lnTo>
                    <a:lnTo>
                      <a:pt x="9" y="18"/>
                    </a:lnTo>
                    <a:close/>
                    <a:moveTo>
                      <a:pt x="70" y="22"/>
                    </a:moveTo>
                    <a:lnTo>
                      <a:pt x="70" y="22"/>
                    </a:lnTo>
                    <a:lnTo>
                      <a:pt x="65" y="18"/>
                    </a:lnTo>
                    <a:lnTo>
                      <a:pt x="74" y="18"/>
                    </a:lnTo>
                    <a:lnTo>
                      <a:pt x="70" y="22"/>
                    </a:lnTo>
                    <a:close/>
                    <a:moveTo>
                      <a:pt x="22" y="22"/>
                    </a:moveTo>
                    <a:lnTo>
                      <a:pt x="22" y="18"/>
                    </a:lnTo>
                    <a:lnTo>
                      <a:pt x="35" y="18"/>
                    </a:lnTo>
                    <a:lnTo>
                      <a:pt x="35" y="22"/>
                    </a:lnTo>
                    <a:lnTo>
                      <a:pt x="22" y="22"/>
                    </a:lnTo>
                    <a:close/>
                    <a:moveTo>
                      <a:pt x="70" y="44"/>
                    </a:moveTo>
                    <a:lnTo>
                      <a:pt x="70" y="48"/>
                    </a:lnTo>
                    <a:lnTo>
                      <a:pt x="52" y="48"/>
                    </a:lnTo>
                    <a:lnTo>
                      <a:pt x="52" y="44"/>
                    </a:lnTo>
                    <a:lnTo>
                      <a:pt x="70" y="44"/>
                    </a:lnTo>
                    <a:close/>
                    <a:moveTo>
                      <a:pt x="70" y="57"/>
                    </a:moveTo>
                    <a:lnTo>
                      <a:pt x="70" y="57"/>
                    </a:lnTo>
                    <a:lnTo>
                      <a:pt x="52" y="57"/>
                    </a:lnTo>
                    <a:lnTo>
                      <a:pt x="70" y="57"/>
                    </a:lnTo>
                    <a:close/>
                    <a:moveTo>
                      <a:pt x="57" y="39"/>
                    </a:moveTo>
                    <a:lnTo>
                      <a:pt x="52" y="39"/>
                    </a:lnTo>
                    <a:lnTo>
                      <a:pt x="52" y="35"/>
                    </a:lnTo>
                    <a:lnTo>
                      <a:pt x="57" y="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63" name="Freeform 99"/>
              <p:cNvSpPr>
                <a:spLocks noEditPoints="1"/>
              </p:cNvSpPr>
              <p:nvPr/>
            </p:nvSpPr>
            <p:spPr bwMode="auto">
              <a:xfrm>
                <a:off x="2041" y="2139"/>
                <a:ext cx="95" cy="96"/>
              </a:xfrm>
              <a:custGeom>
                <a:avLst/>
                <a:gdLst>
                  <a:gd name="T0" fmla="*/ 60 w 95"/>
                  <a:gd name="T1" fmla="*/ 9 h 96"/>
                  <a:gd name="T2" fmla="*/ 60 w 95"/>
                  <a:gd name="T3" fmla="*/ 0 h 96"/>
                  <a:gd name="T4" fmla="*/ 47 w 95"/>
                  <a:gd name="T5" fmla="*/ 0 h 96"/>
                  <a:gd name="T6" fmla="*/ 43 w 95"/>
                  <a:gd name="T7" fmla="*/ 0 h 96"/>
                  <a:gd name="T8" fmla="*/ 43 w 95"/>
                  <a:gd name="T9" fmla="*/ 9 h 96"/>
                  <a:gd name="T10" fmla="*/ 8 w 95"/>
                  <a:gd name="T11" fmla="*/ 13 h 96"/>
                  <a:gd name="T12" fmla="*/ 8 w 95"/>
                  <a:gd name="T13" fmla="*/ 48 h 96"/>
                  <a:gd name="T14" fmla="*/ 0 w 95"/>
                  <a:gd name="T15" fmla="*/ 87 h 96"/>
                  <a:gd name="T16" fmla="*/ 8 w 95"/>
                  <a:gd name="T17" fmla="*/ 96 h 96"/>
                  <a:gd name="T18" fmla="*/ 21 w 95"/>
                  <a:gd name="T19" fmla="*/ 74 h 96"/>
                  <a:gd name="T20" fmla="*/ 26 w 95"/>
                  <a:gd name="T21" fmla="*/ 44 h 96"/>
                  <a:gd name="T22" fmla="*/ 95 w 95"/>
                  <a:gd name="T23" fmla="*/ 22 h 96"/>
                  <a:gd name="T24" fmla="*/ 60 w 95"/>
                  <a:gd name="T25" fmla="*/ 13 h 96"/>
                  <a:gd name="T26" fmla="*/ 60 w 95"/>
                  <a:gd name="T27" fmla="*/ 9 h 96"/>
                  <a:gd name="T28" fmla="*/ 60 w 95"/>
                  <a:gd name="T29" fmla="*/ 9 h 96"/>
                  <a:gd name="T30" fmla="*/ 17 w 95"/>
                  <a:gd name="T31" fmla="*/ 83 h 96"/>
                  <a:gd name="T32" fmla="*/ 30 w 95"/>
                  <a:gd name="T33" fmla="*/ 96 h 96"/>
                  <a:gd name="T34" fmla="*/ 56 w 95"/>
                  <a:gd name="T35" fmla="*/ 66 h 96"/>
                  <a:gd name="T36" fmla="*/ 69 w 95"/>
                  <a:gd name="T37" fmla="*/ 83 h 96"/>
                  <a:gd name="T38" fmla="*/ 87 w 95"/>
                  <a:gd name="T39" fmla="*/ 96 h 96"/>
                  <a:gd name="T40" fmla="*/ 95 w 95"/>
                  <a:gd name="T41" fmla="*/ 83 h 96"/>
                  <a:gd name="T42" fmla="*/ 95 w 95"/>
                  <a:gd name="T43" fmla="*/ 83 h 96"/>
                  <a:gd name="T44" fmla="*/ 74 w 95"/>
                  <a:gd name="T45" fmla="*/ 70 h 96"/>
                  <a:gd name="T46" fmla="*/ 65 w 95"/>
                  <a:gd name="T47" fmla="*/ 53 h 96"/>
                  <a:gd name="T48" fmla="*/ 91 w 95"/>
                  <a:gd name="T49" fmla="*/ 39 h 96"/>
                  <a:gd name="T50" fmla="*/ 65 w 95"/>
                  <a:gd name="T51" fmla="*/ 35 h 96"/>
                  <a:gd name="T52" fmla="*/ 65 w 95"/>
                  <a:gd name="T53" fmla="*/ 31 h 96"/>
                  <a:gd name="T54" fmla="*/ 65 w 95"/>
                  <a:gd name="T55" fmla="*/ 26 h 96"/>
                  <a:gd name="T56" fmla="*/ 56 w 95"/>
                  <a:gd name="T57" fmla="*/ 26 h 96"/>
                  <a:gd name="T58" fmla="*/ 47 w 95"/>
                  <a:gd name="T59" fmla="*/ 39 h 96"/>
                  <a:gd name="T60" fmla="*/ 26 w 95"/>
                  <a:gd name="T61" fmla="*/ 53 h 96"/>
                  <a:gd name="T62" fmla="*/ 47 w 95"/>
                  <a:gd name="T63" fmla="*/ 53 h 96"/>
                  <a:gd name="T64" fmla="*/ 17 w 95"/>
                  <a:gd name="T65" fmla="*/ 83 h 96"/>
                  <a:gd name="T66" fmla="*/ 17 w 95"/>
                  <a:gd name="T67" fmla="*/ 83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 h="96">
                    <a:moveTo>
                      <a:pt x="60" y="9"/>
                    </a:moveTo>
                    <a:lnTo>
                      <a:pt x="60" y="9"/>
                    </a:lnTo>
                    <a:lnTo>
                      <a:pt x="60" y="0"/>
                    </a:lnTo>
                    <a:lnTo>
                      <a:pt x="47" y="0"/>
                    </a:lnTo>
                    <a:lnTo>
                      <a:pt x="43" y="0"/>
                    </a:lnTo>
                    <a:lnTo>
                      <a:pt x="43" y="9"/>
                    </a:lnTo>
                    <a:lnTo>
                      <a:pt x="43" y="13"/>
                    </a:lnTo>
                    <a:lnTo>
                      <a:pt x="8" y="13"/>
                    </a:lnTo>
                    <a:lnTo>
                      <a:pt x="8" y="48"/>
                    </a:lnTo>
                    <a:lnTo>
                      <a:pt x="8" y="70"/>
                    </a:lnTo>
                    <a:lnTo>
                      <a:pt x="0" y="87"/>
                    </a:lnTo>
                    <a:lnTo>
                      <a:pt x="8" y="96"/>
                    </a:lnTo>
                    <a:lnTo>
                      <a:pt x="21" y="74"/>
                    </a:lnTo>
                    <a:lnTo>
                      <a:pt x="26" y="44"/>
                    </a:lnTo>
                    <a:lnTo>
                      <a:pt x="26" y="22"/>
                    </a:lnTo>
                    <a:lnTo>
                      <a:pt x="95" y="22"/>
                    </a:lnTo>
                    <a:lnTo>
                      <a:pt x="95" y="13"/>
                    </a:lnTo>
                    <a:lnTo>
                      <a:pt x="60" y="13"/>
                    </a:lnTo>
                    <a:lnTo>
                      <a:pt x="60" y="9"/>
                    </a:lnTo>
                    <a:close/>
                    <a:moveTo>
                      <a:pt x="17" y="83"/>
                    </a:moveTo>
                    <a:lnTo>
                      <a:pt x="17" y="83"/>
                    </a:lnTo>
                    <a:lnTo>
                      <a:pt x="30" y="96"/>
                    </a:lnTo>
                    <a:lnTo>
                      <a:pt x="47" y="83"/>
                    </a:lnTo>
                    <a:lnTo>
                      <a:pt x="56" y="66"/>
                    </a:lnTo>
                    <a:lnTo>
                      <a:pt x="69" y="83"/>
                    </a:lnTo>
                    <a:lnTo>
                      <a:pt x="87" y="96"/>
                    </a:lnTo>
                    <a:lnTo>
                      <a:pt x="95" y="83"/>
                    </a:lnTo>
                    <a:lnTo>
                      <a:pt x="82" y="79"/>
                    </a:lnTo>
                    <a:lnTo>
                      <a:pt x="74" y="70"/>
                    </a:lnTo>
                    <a:lnTo>
                      <a:pt x="69" y="61"/>
                    </a:lnTo>
                    <a:lnTo>
                      <a:pt x="65" y="53"/>
                    </a:lnTo>
                    <a:lnTo>
                      <a:pt x="91" y="53"/>
                    </a:lnTo>
                    <a:lnTo>
                      <a:pt x="91" y="39"/>
                    </a:lnTo>
                    <a:lnTo>
                      <a:pt x="65" y="39"/>
                    </a:lnTo>
                    <a:lnTo>
                      <a:pt x="65" y="35"/>
                    </a:lnTo>
                    <a:lnTo>
                      <a:pt x="65" y="31"/>
                    </a:lnTo>
                    <a:lnTo>
                      <a:pt x="65" y="26"/>
                    </a:lnTo>
                    <a:lnTo>
                      <a:pt x="56" y="26"/>
                    </a:lnTo>
                    <a:lnTo>
                      <a:pt x="47" y="26"/>
                    </a:lnTo>
                    <a:lnTo>
                      <a:pt x="47" y="39"/>
                    </a:lnTo>
                    <a:lnTo>
                      <a:pt x="26" y="39"/>
                    </a:lnTo>
                    <a:lnTo>
                      <a:pt x="26" y="53"/>
                    </a:lnTo>
                    <a:lnTo>
                      <a:pt x="47" y="53"/>
                    </a:lnTo>
                    <a:lnTo>
                      <a:pt x="39" y="70"/>
                    </a:lnTo>
                    <a:lnTo>
                      <a:pt x="17"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64" name="Freeform 100"/>
              <p:cNvSpPr/>
              <p:nvPr/>
            </p:nvSpPr>
            <p:spPr bwMode="auto">
              <a:xfrm>
                <a:off x="2149" y="2139"/>
                <a:ext cx="92" cy="96"/>
              </a:xfrm>
              <a:custGeom>
                <a:avLst/>
                <a:gdLst>
                  <a:gd name="T0" fmla="*/ 53 w 92"/>
                  <a:gd name="T1" fmla="*/ 13 h 96"/>
                  <a:gd name="T2" fmla="*/ 53 w 92"/>
                  <a:gd name="T3" fmla="*/ 13 h 96"/>
                  <a:gd name="T4" fmla="*/ 53 w 92"/>
                  <a:gd name="T5" fmla="*/ 9 h 96"/>
                  <a:gd name="T6" fmla="*/ 53 w 92"/>
                  <a:gd name="T7" fmla="*/ 9 h 96"/>
                  <a:gd name="T8" fmla="*/ 53 w 92"/>
                  <a:gd name="T9" fmla="*/ 0 h 96"/>
                  <a:gd name="T10" fmla="*/ 53 w 92"/>
                  <a:gd name="T11" fmla="*/ 0 h 96"/>
                  <a:gd name="T12" fmla="*/ 44 w 92"/>
                  <a:gd name="T13" fmla="*/ 0 h 96"/>
                  <a:gd name="T14" fmla="*/ 44 w 92"/>
                  <a:gd name="T15" fmla="*/ 0 h 96"/>
                  <a:gd name="T16" fmla="*/ 35 w 92"/>
                  <a:gd name="T17" fmla="*/ 5 h 96"/>
                  <a:gd name="T18" fmla="*/ 35 w 92"/>
                  <a:gd name="T19" fmla="*/ 5 h 96"/>
                  <a:gd name="T20" fmla="*/ 40 w 92"/>
                  <a:gd name="T21" fmla="*/ 18 h 96"/>
                  <a:gd name="T22" fmla="*/ 0 w 92"/>
                  <a:gd name="T23" fmla="*/ 18 h 96"/>
                  <a:gd name="T24" fmla="*/ 0 w 92"/>
                  <a:gd name="T25" fmla="*/ 26 h 96"/>
                  <a:gd name="T26" fmla="*/ 40 w 92"/>
                  <a:gd name="T27" fmla="*/ 26 h 96"/>
                  <a:gd name="T28" fmla="*/ 40 w 92"/>
                  <a:gd name="T29" fmla="*/ 39 h 96"/>
                  <a:gd name="T30" fmla="*/ 13 w 92"/>
                  <a:gd name="T31" fmla="*/ 39 h 96"/>
                  <a:gd name="T32" fmla="*/ 13 w 92"/>
                  <a:gd name="T33" fmla="*/ 87 h 96"/>
                  <a:gd name="T34" fmla="*/ 26 w 92"/>
                  <a:gd name="T35" fmla="*/ 87 h 96"/>
                  <a:gd name="T36" fmla="*/ 26 w 92"/>
                  <a:gd name="T37" fmla="*/ 48 h 96"/>
                  <a:gd name="T38" fmla="*/ 40 w 92"/>
                  <a:gd name="T39" fmla="*/ 48 h 96"/>
                  <a:gd name="T40" fmla="*/ 40 w 92"/>
                  <a:gd name="T41" fmla="*/ 96 h 96"/>
                  <a:gd name="T42" fmla="*/ 53 w 92"/>
                  <a:gd name="T43" fmla="*/ 96 h 96"/>
                  <a:gd name="T44" fmla="*/ 53 w 92"/>
                  <a:gd name="T45" fmla="*/ 48 h 96"/>
                  <a:gd name="T46" fmla="*/ 66 w 92"/>
                  <a:gd name="T47" fmla="*/ 48 h 96"/>
                  <a:gd name="T48" fmla="*/ 66 w 92"/>
                  <a:gd name="T49" fmla="*/ 70 h 96"/>
                  <a:gd name="T50" fmla="*/ 66 w 92"/>
                  <a:gd name="T51" fmla="*/ 70 h 96"/>
                  <a:gd name="T52" fmla="*/ 66 w 92"/>
                  <a:gd name="T53" fmla="*/ 74 h 96"/>
                  <a:gd name="T54" fmla="*/ 57 w 92"/>
                  <a:gd name="T55" fmla="*/ 74 h 96"/>
                  <a:gd name="T56" fmla="*/ 57 w 92"/>
                  <a:gd name="T57" fmla="*/ 74 h 96"/>
                  <a:gd name="T58" fmla="*/ 61 w 92"/>
                  <a:gd name="T59" fmla="*/ 87 h 96"/>
                  <a:gd name="T60" fmla="*/ 61 w 92"/>
                  <a:gd name="T61" fmla="*/ 87 h 96"/>
                  <a:gd name="T62" fmla="*/ 74 w 92"/>
                  <a:gd name="T63" fmla="*/ 83 h 96"/>
                  <a:gd name="T64" fmla="*/ 79 w 92"/>
                  <a:gd name="T65" fmla="*/ 83 h 96"/>
                  <a:gd name="T66" fmla="*/ 79 w 92"/>
                  <a:gd name="T67" fmla="*/ 79 h 96"/>
                  <a:gd name="T68" fmla="*/ 79 w 92"/>
                  <a:gd name="T69" fmla="*/ 39 h 96"/>
                  <a:gd name="T70" fmla="*/ 53 w 92"/>
                  <a:gd name="T71" fmla="*/ 39 h 96"/>
                  <a:gd name="T72" fmla="*/ 53 w 92"/>
                  <a:gd name="T73" fmla="*/ 26 h 96"/>
                  <a:gd name="T74" fmla="*/ 92 w 92"/>
                  <a:gd name="T75" fmla="*/ 26 h 96"/>
                  <a:gd name="T76" fmla="*/ 92 w 92"/>
                  <a:gd name="T77" fmla="*/ 18 h 96"/>
                  <a:gd name="T78" fmla="*/ 44 w 92"/>
                  <a:gd name="T79" fmla="*/ 18 h 96"/>
                  <a:gd name="T80" fmla="*/ 44 w 92"/>
                  <a:gd name="T81" fmla="*/ 18 h 96"/>
                  <a:gd name="T82" fmla="*/ 53 w 92"/>
                  <a:gd name="T83" fmla="*/ 13 h 96"/>
                  <a:gd name="T84" fmla="*/ 53 w 92"/>
                  <a:gd name="T85" fmla="*/ 13 h 96"/>
                  <a:gd name="T86" fmla="*/ 53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3" y="13"/>
                    </a:moveTo>
                    <a:lnTo>
                      <a:pt x="53" y="13"/>
                    </a:lnTo>
                    <a:lnTo>
                      <a:pt x="53" y="9"/>
                    </a:lnTo>
                    <a:lnTo>
                      <a:pt x="53" y="0"/>
                    </a:lnTo>
                    <a:lnTo>
                      <a:pt x="44" y="0"/>
                    </a:lnTo>
                    <a:lnTo>
                      <a:pt x="35" y="5"/>
                    </a:lnTo>
                    <a:lnTo>
                      <a:pt x="40" y="18"/>
                    </a:lnTo>
                    <a:lnTo>
                      <a:pt x="0" y="18"/>
                    </a:lnTo>
                    <a:lnTo>
                      <a:pt x="0" y="26"/>
                    </a:lnTo>
                    <a:lnTo>
                      <a:pt x="40" y="26"/>
                    </a:lnTo>
                    <a:lnTo>
                      <a:pt x="40" y="39"/>
                    </a:lnTo>
                    <a:lnTo>
                      <a:pt x="13" y="39"/>
                    </a:lnTo>
                    <a:lnTo>
                      <a:pt x="13" y="87"/>
                    </a:lnTo>
                    <a:lnTo>
                      <a:pt x="26" y="87"/>
                    </a:lnTo>
                    <a:lnTo>
                      <a:pt x="26" y="48"/>
                    </a:lnTo>
                    <a:lnTo>
                      <a:pt x="40" y="48"/>
                    </a:lnTo>
                    <a:lnTo>
                      <a:pt x="40" y="96"/>
                    </a:lnTo>
                    <a:lnTo>
                      <a:pt x="53" y="96"/>
                    </a:lnTo>
                    <a:lnTo>
                      <a:pt x="53" y="48"/>
                    </a:lnTo>
                    <a:lnTo>
                      <a:pt x="66" y="48"/>
                    </a:lnTo>
                    <a:lnTo>
                      <a:pt x="66" y="70"/>
                    </a:lnTo>
                    <a:lnTo>
                      <a:pt x="66" y="74"/>
                    </a:lnTo>
                    <a:lnTo>
                      <a:pt x="57" y="74"/>
                    </a:lnTo>
                    <a:lnTo>
                      <a:pt x="61" y="87"/>
                    </a:lnTo>
                    <a:lnTo>
                      <a:pt x="74" y="83"/>
                    </a:lnTo>
                    <a:lnTo>
                      <a:pt x="79" y="83"/>
                    </a:lnTo>
                    <a:lnTo>
                      <a:pt x="79" y="79"/>
                    </a:lnTo>
                    <a:lnTo>
                      <a:pt x="79" y="39"/>
                    </a:lnTo>
                    <a:lnTo>
                      <a:pt x="53" y="39"/>
                    </a:lnTo>
                    <a:lnTo>
                      <a:pt x="53" y="26"/>
                    </a:lnTo>
                    <a:lnTo>
                      <a:pt x="92" y="26"/>
                    </a:lnTo>
                    <a:lnTo>
                      <a:pt x="92" y="18"/>
                    </a:lnTo>
                    <a:lnTo>
                      <a:pt x="44" y="18"/>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65" name="Freeform 101"/>
              <p:cNvSpPr/>
              <p:nvPr/>
            </p:nvSpPr>
            <p:spPr bwMode="auto">
              <a:xfrm>
                <a:off x="2128" y="2035"/>
                <a:ext cx="692" cy="622"/>
              </a:xfrm>
              <a:custGeom>
                <a:avLst/>
                <a:gdLst>
                  <a:gd name="T0" fmla="*/ 431 w 692"/>
                  <a:gd name="T1" fmla="*/ 500 h 622"/>
                  <a:gd name="T2" fmla="*/ 370 w 692"/>
                  <a:gd name="T3" fmla="*/ 492 h 622"/>
                  <a:gd name="T4" fmla="*/ 309 w 692"/>
                  <a:gd name="T5" fmla="*/ 492 h 622"/>
                  <a:gd name="T6" fmla="*/ 296 w 692"/>
                  <a:gd name="T7" fmla="*/ 496 h 622"/>
                  <a:gd name="T8" fmla="*/ 248 w 692"/>
                  <a:gd name="T9" fmla="*/ 527 h 622"/>
                  <a:gd name="T10" fmla="*/ 222 w 692"/>
                  <a:gd name="T11" fmla="*/ 531 h 622"/>
                  <a:gd name="T12" fmla="*/ 187 w 692"/>
                  <a:gd name="T13" fmla="*/ 540 h 622"/>
                  <a:gd name="T14" fmla="*/ 165 w 692"/>
                  <a:gd name="T15" fmla="*/ 566 h 622"/>
                  <a:gd name="T16" fmla="*/ 161 w 692"/>
                  <a:gd name="T17" fmla="*/ 574 h 622"/>
                  <a:gd name="T18" fmla="*/ 143 w 692"/>
                  <a:gd name="T19" fmla="*/ 618 h 622"/>
                  <a:gd name="T20" fmla="*/ 126 w 692"/>
                  <a:gd name="T21" fmla="*/ 622 h 622"/>
                  <a:gd name="T22" fmla="*/ 113 w 692"/>
                  <a:gd name="T23" fmla="*/ 596 h 622"/>
                  <a:gd name="T24" fmla="*/ 104 w 692"/>
                  <a:gd name="T25" fmla="*/ 583 h 622"/>
                  <a:gd name="T26" fmla="*/ 87 w 692"/>
                  <a:gd name="T27" fmla="*/ 574 h 622"/>
                  <a:gd name="T28" fmla="*/ 65 w 692"/>
                  <a:gd name="T29" fmla="*/ 587 h 622"/>
                  <a:gd name="T30" fmla="*/ 61 w 692"/>
                  <a:gd name="T31" fmla="*/ 596 h 622"/>
                  <a:gd name="T32" fmla="*/ 21 w 692"/>
                  <a:gd name="T33" fmla="*/ 609 h 622"/>
                  <a:gd name="T34" fmla="*/ 8 w 692"/>
                  <a:gd name="T35" fmla="*/ 605 h 622"/>
                  <a:gd name="T36" fmla="*/ 0 w 692"/>
                  <a:gd name="T37" fmla="*/ 583 h 622"/>
                  <a:gd name="T38" fmla="*/ 0 w 692"/>
                  <a:gd name="T39" fmla="*/ 548 h 622"/>
                  <a:gd name="T40" fmla="*/ 4 w 692"/>
                  <a:gd name="T41" fmla="*/ 527 h 622"/>
                  <a:gd name="T42" fmla="*/ 30 w 692"/>
                  <a:gd name="T43" fmla="*/ 527 h 622"/>
                  <a:gd name="T44" fmla="*/ 91 w 692"/>
                  <a:gd name="T45" fmla="*/ 513 h 622"/>
                  <a:gd name="T46" fmla="*/ 152 w 692"/>
                  <a:gd name="T47" fmla="*/ 444 h 622"/>
                  <a:gd name="T48" fmla="*/ 235 w 692"/>
                  <a:gd name="T49" fmla="*/ 409 h 622"/>
                  <a:gd name="T50" fmla="*/ 261 w 692"/>
                  <a:gd name="T51" fmla="*/ 392 h 622"/>
                  <a:gd name="T52" fmla="*/ 283 w 692"/>
                  <a:gd name="T53" fmla="*/ 352 h 622"/>
                  <a:gd name="T54" fmla="*/ 291 w 692"/>
                  <a:gd name="T55" fmla="*/ 300 h 622"/>
                  <a:gd name="T56" fmla="*/ 269 w 692"/>
                  <a:gd name="T57" fmla="*/ 239 h 622"/>
                  <a:gd name="T58" fmla="*/ 274 w 692"/>
                  <a:gd name="T59" fmla="*/ 231 h 622"/>
                  <a:gd name="T60" fmla="*/ 283 w 692"/>
                  <a:gd name="T61" fmla="*/ 183 h 622"/>
                  <a:gd name="T62" fmla="*/ 278 w 692"/>
                  <a:gd name="T63" fmla="*/ 139 h 622"/>
                  <a:gd name="T64" fmla="*/ 269 w 692"/>
                  <a:gd name="T65" fmla="*/ 87 h 622"/>
                  <a:gd name="T66" fmla="*/ 274 w 692"/>
                  <a:gd name="T67" fmla="*/ 78 h 622"/>
                  <a:gd name="T68" fmla="*/ 300 w 692"/>
                  <a:gd name="T69" fmla="*/ 52 h 622"/>
                  <a:gd name="T70" fmla="*/ 304 w 692"/>
                  <a:gd name="T71" fmla="*/ 22 h 622"/>
                  <a:gd name="T72" fmla="*/ 300 w 692"/>
                  <a:gd name="T73" fmla="*/ 0 h 622"/>
                  <a:gd name="T74" fmla="*/ 417 w 692"/>
                  <a:gd name="T75" fmla="*/ 96 h 622"/>
                  <a:gd name="T76" fmla="*/ 422 w 692"/>
                  <a:gd name="T77" fmla="*/ 117 h 622"/>
                  <a:gd name="T78" fmla="*/ 435 w 692"/>
                  <a:gd name="T79" fmla="*/ 170 h 622"/>
                  <a:gd name="T80" fmla="*/ 444 w 692"/>
                  <a:gd name="T81" fmla="*/ 183 h 622"/>
                  <a:gd name="T82" fmla="*/ 452 w 692"/>
                  <a:gd name="T83" fmla="*/ 174 h 622"/>
                  <a:gd name="T84" fmla="*/ 465 w 692"/>
                  <a:gd name="T85" fmla="*/ 148 h 622"/>
                  <a:gd name="T86" fmla="*/ 478 w 692"/>
                  <a:gd name="T87" fmla="*/ 139 h 622"/>
                  <a:gd name="T88" fmla="*/ 505 w 692"/>
                  <a:gd name="T89" fmla="*/ 148 h 622"/>
                  <a:gd name="T90" fmla="*/ 526 w 692"/>
                  <a:gd name="T91" fmla="*/ 170 h 622"/>
                  <a:gd name="T92" fmla="*/ 544 w 692"/>
                  <a:gd name="T93" fmla="*/ 309 h 622"/>
                  <a:gd name="T94" fmla="*/ 583 w 692"/>
                  <a:gd name="T95" fmla="*/ 370 h 622"/>
                  <a:gd name="T96" fmla="*/ 600 w 692"/>
                  <a:gd name="T97" fmla="*/ 396 h 622"/>
                  <a:gd name="T98" fmla="*/ 613 w 692"/>
                  <a:gd name="T99" fmla="*/ 461 h 622"/>
                  <a:gd name="T100" fmla="*/ 639 w 692"/>
                  <a:gd name="T101" fmla="*/ 505 h 622"/>
                  <a:gd name="T102" fmla="*/ 679 w 692"/>
                  <a:gd name="T103" fmla="*/ 535 h 622"/>
                  <a:gd name="T104" fmla="*/ 692 w 692"/>
                  <a:gd name="T105" fmla="*/ 548 h 622"/>
                  <a:gd name="T106" fmla="*/ 670 w 692"/>
                  <a:gd name="T107" fmla="*/ 548 h 622"/>
                  <a:gd name="T108" fmla="*/ 583 w 692"/>
                  <a:gd name="T109" fmla="*/ 566 h 622"/>
                  <a:gd name="T110" fmla="*/ 526 w 692"/>
                  <a:gd name="T111" fmla="*/ 587 h 622"/>
                  <a:gd name="T112" fmla="*/ 509 w 692"/>
                  <a:gd name="T113" fmla="*/ 601 h 6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2" h="622">
                    <a:moveTo>
                      <a:pt x="509" y="601"/>
                    </a:moveTo>
                    <a:lnTo>
                      <a:pt x="431" y="500"/>
                    </a:lnTo>
                    <a:lnTo>
                      <a:pt x="370" y="492"/>
                    </a:lnTo>
                    <a:lnTo>
                      <a:pt x="326" y="487"/>
                    </a:lnTo>
                    <a:lnTo>
                      <a:pt x="309" y="492"/>
                    </a:lnTo>
                    <a:lnTo>
                      <a:pt x="296" y="496"/>
                    </a:lnTo>
                    <a:lnTo>
                      <a:pt x="265" y="518"/>
                    </a:lnTo>
                    <a:lnTo>
                      <a:pt x="248" y="527"/>
                    </a:lnTo>
                    <a:lnTo>
                      <a:pt x="222" y="531"/>
                    </a:lnTo>
                    <a:lnTo>
                      <a:pt x="204" y="535"/>
                    </a:lnTo>
                    <a:lnTo>
                      <a:pt x="187" y="540"/>
                    </a:lnTo>
                    <a:lnTo>
                      <a:pt x="178" y="548"/>
                    </a:lnTo>
                    <a:lnTo>
                      <a:pt x="165" y="566"/>
                    </a:lnTo>
                    <a:lnTo>
                      <a:pt x="161" y="574"/>
                    </a:lnTo>
                    <a:lnTo>
                      <a:pt x="152" y="605"/>
                    </a:lnTo>
                    <a:lnTo>
                      <a:pt x="143" y="618"/>
                    </a:lnTo>
                    <a:lnTo>
                      <a:pt x="135" y="622"/>
                    </a:lnTo>
                    <a:lnTo>
                      <a:pt x="126" y="622"/>
                    </a:lnTo>
                    <a:lnTo>
                      <a:pt x="117" y="609"/>
                    </a:lnTo>
                    <a:lnTo>
                      <a:pt x="113" y="596"/>
                    </a:lnTo>
                    <a:lnTo>
                      <a:pt x="104" y="583"/>
                    </a:lnTo>
                    <a:lnTo>
                      <a:pt x="95" y="574"/>
                    </a:lnTo>
                    <a:lnTo>
                      <a:pt x="87" y="574"/>
                    </a:lnTo>
                    <a:lnTo>
                      <a:pt x="78" y="579"/>
                    </a:lnTo>
                    <a:lnTo>
                      <a:pt x="65" y="587"/>
                    </a:lnTo>
                    <a:lnTo>
                      <a:pt x="61" y="596"/>
                    </a:lnTo>
                    <a:lnTo>
                      <a:pt x="30" y="609"/>
                    </a:lnTo>
                    <a:lnTo>
                      <a:pt x="21" y="609"/>
                    </a:lnTo>
                    <a:lnTo>
                      <a:pt x="13" y="609"/>
                    </a:lnTo>
                    <a:lnTo>
                      <a:pt x="8" y="605"/>
                    </a:lnTo>
                    <a:lnTo>
                      <a:pt x="4" y="601"/>
                    </a:lnTo>
                    <a:lnTo>
                      <a:pt x="0" y="583"/>
                    </a:lnTo>
                    <a:lnTo>
                      <a:pt x="0" y="566"/>
                    </a:lnTo>
                    <a:lnTo>
                      <a:pt x="0" y="548"/>
                    </a:lnTo>
                    <a:lnTo>
                      <a:pt x="4" y="531"/>
                    </a:lnTo>
                    <a:lnTo>
                      <a:pt x="4" y="527"/>
                    </a:lnTo>
                    <a:lnTo>
                      <a:pt x="30" y="527"/>
                    </a:lnTo>
                    <a:lnTo>
                      <a:pt x="61" y="522"/>
                    </a:lnTo>
                    <a:lnTo>
                      <a:pt x="91" y="513"/>
                    </a:lnTo>
                    <a:lnTo>
                      <a:pt x="152" y="444"/>
                    </a:lnTo>
                    <a:lnTo>
                      <a:pt x="235" y="409"/>
                    </a:lnTo>
                    <a:lnTo>
                      <a:pt x="248" y="405"/>
                    </a:lnTo>
                    <a:lnTo>
                      <a:pt x="261" y="392"/>
                    </a:lnTo>
                    <a:lnTo>
                      <a:pt x="269" y="374"/>
                    </a:lnTo>
                    <a:lnTo>
                      <a:pt x="283" y="352"/>
                    </a:lnTo>
                    <a:lnTo>
                      <a:pt x="291" y="331"/>
                    </a:lnTo>
                    <a:lnTo>
                      <a:pt x="291" y="300"/>
                    </a:lnTo>
                    <a:lnTo>
                      <a:pt x="283" y="274"/>
                    </a:lnTo>
                    <a:lnTo>
                      <a:pt x="269" y="239"/>
                    </a:lnTo>
                    <a:lnTo>
                      <a:pt x="274" y="231"/>
                    </a:lnTo>
                    <a:lnTo>
                      <a:pt x="283" y="200"/>
                    </a:lnTo>
                    <a:lnTo>
                      <a:pt x="283" y="183"/>
                    </a:lnTo>
                    <a:lnTo>
                      <a:pt x="283" y="161"/>
                    </a:lnTo>
                    <a:lnTo>
                      <a:pt x="278" y="139"/>
                    </a:lnTo>
                    <a:lnTo>
                      <a:pt x="269" y="117"/>
                    </a:lnTo>
                    <a:lnTo>
                      <a:pt x="269" y="87"/>
                    </a:lnTo>
                    <a:lnTo>
                      <a:pt x="274" y="78"/>
                    </a:lnTo>
                    <a:lnTo>
                      <a:pt x="291" y="65"/>
                    </a:lnTo>
                    <a:lnTo>
                      <a:pt x="300" y="52"/>
                    </a:lnTo>
                    <a:lnTo>
                      <a:pt x="304" y="39"/>
                    </a:lnTo>
                    <a:lnTo>
                      <a:pt x="304" y="22"/>
                    </a:lnTo>
                    <a:lnTo>
                      <a:pt x="300" y="4"/>
                    </a:lnTo>
                    <a:lnTo>
                      <a:pt x="300" y="0"/>
                    </a:lnTo>
                    <a:lnTo>
                      <a:pt x="396" y="74"/>
                    </a:lnTo>
                    <a:lnTo>
                      <a:pt x="417" y="96"/>
                    </a:lnTo>
                    <a:lnTo>
                      <a:pt x="422" y="117"/>
                    </a:lnTo>
                    <a:lnTo>
                      <a:pt x="426" y="152"/>
                    </a:lnTo>
                    <a:lnTo>
                      <a:pt x="435" y="170"/>
                    </a:lnTo>
                    <a:lnTo>
                      <a:pt x="439" y="183"/>
                    </a:lnTo>
                    <a:lnTo>
                      <a:pt x="444" y="183"/>
                    </a:lnTo>
                    <a:lnTo>
                      <a:pt x="452" y="174"/>
                    </a:lnTo>
                    <a:lnTo>
                      <a:pt x="465" y="148"/>
                    </a:lnTo>
                    <a:lnTo>
                      <a:pt x="474" y="143"/>
                    </a:lnTo>
                    <a:lnTo>
                      <a:pt x="478" y="139"/>
                    </a:lnTo>
                    <a:lnTo>
                      <a:pt x="491" y="139"/>
                    </a:lnTo>
                    <a:lnTo>
                      <a:pt x="505" y="148"/>
                    </a:lnTo>
                    <a:lnTo>
                      <a:pt x="518" y="161"/>
                    </a:lnTo>
                    <a:lnTo>
                      <a:pt x="526" y="170"/>
                    </a:lnTo>
                    <a:lnTo>
                      <a:pt x="535" y="187"/>
                    </a:lnTo>
                    <a:lnTo>
                      <a:pt x="544" y="309"/>
                    </a:lnTo>
                    <a:lnTo>
                      <a:pt x="583" y="370"/>
                    </a:lnTo>
                    <a:lnTo>
                      <a:pt x="600" y="396"/>
                    </a:lnTo>
                    <a:lnTo>
                      <a:pt x="605" y="431"/>
                    </a:lnTo>
                    <a:lnTo>
                      <a:pt x="613" y="461"/>
                    </a:lnTo>
                    <a:lnTo>
                      <a:pt x="626" y="483"/>
                    </a:lnTo>
                    <a:lnTo>
                      <a:pt x="639" y="505"/>
                    </a:lnTo>
                    <a:lnTo>
                      <a:pt x="670" y="527"/>
                    </a:lnTo>
                    <a:lnTo>
                      <a:pt x="679" y="535"/>
                    </a:lnTo>
                    <a:lnTo>
                      <a:pt x="692" y="544"/>
                    </a:lnTo>
                    <a:lnTo>
                      <a:pt x="692" y="548"/>
                    </a:lnTo>
                    <a:lnTo>
                      <a:pt x="670" y="548"/>
                    </a:lnTo>
                    <a:lnTo>
                      <a:pt x="613" y="557"/>
                    </a:lnTo>
                    <a:lnTo>
                      <a:pt x="583" y="566"/>
                    </a:lnTo>
                    <a:lnTo>
                      <a:pt x="552" y="574"/>
                    </a:lnTo>
                    <a:lnTo>
                      <a:pt x="526" y="587"/>
                    </a:lnTo>
                    <a:lnTo>
                      <a:pt x="509" y="601"/>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466" name="Freeform 102"/>
              <p:cNvSpPr/>
              <p:nvPr/>
            </p:nvSpPr>
            <p:spPr bwMode="auto">
              <a:xfrm>
                <a:off x="2637" y="2579"/>
                <a:ext cx="187" cy="57"/>
              </a:xfrm>
              <a:custGeom>
                <a:avLst/>
                <a:gdLst>
                  <a:gd name="T0" fmla="*/ 187 w 187"/>
                  <a:gd name="T1" fmla="*/ 0 h 57"/>
                  <a:gd name="T2" fmla="*/ 187 w 187"/>
                  <a:gd name="T3" fmla="*/ 0 h 57"/>
                  <a:gd name="T4" fmla="*/ 161 w 187"/>
                  <a:gd name="T5" fmla="*/ 4 h 57"/>
                  <a:gd name="T6" fmla="*/ 104 w 187"/>
                  <a:gd name="T7" fmla="*/ 13 h 57"/>
                  <a:gd name="T8" fmla="*/ 74 w 187"/>
                  <a:gd name="T9" fmla="*/ 22 h 57"/>
                  <a:gd name="T10" fmla="*/ 43 w 187"/>
                  <a:gd name="T11" fmla="*/ 30 h 57"/>
                  <a:gd name="T12" fmla="*/ 17 w 187"/>
                  <a:gd name="T13" fmla="*/ 43 h 57"/>
                  <a:gd name="T14" fmla="*/ 0 w 187"/>
                  <a:gd name="T15" fmla="*/ 57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 h="57">
                    <a:moveTo>
                      <a:pt x="187" y="0"/>
                    </a:moveTo>
                    <a:lnTo>
                      <a:pt x="187" y="0"/>
                    </a:lnTo>
                    <a:lnTo>
                      <a:pt x="161" y="4"/>
                    </a:lnTo>
                    <a:lnTo>
                      <a:pt x="104" y="13"/>
                    </a:lnTo>
                    <a:lnTo>
                      <a:pt x="74" y="22"/>
                    </a:lnTo>
                    <a:lnTo>
                      <a:pt x="43" y="30"/>
                    </a:lnTo>
                    <a:lnTo>
                      <a:pt x="17" y="43"/>
                    </a:lnTo>
                    <a:lnTo>
                      <a:pt x="0" y="57"/>
                    </a:lnTo>
                  </a:path>
                </a:pathLst>
              </a:custGeom>
              <a:noFill/>
              <a:ln w="26988">
                <a:solidFill>
                  <a:srgbClr val="59BDED"/>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67" name="Freeform 103"/>
              <p:cNvSpPr/>
              <p:nvPr/>
            </p:nvSpPr>
            <p:spPr bwMode="auto">
              <a:xfrm>
                <a:off x="2550" y="1930"/>
                <a:ext cx="26" cy="31"/>
              </a:xfrm>
              <a:custGeom>
                <a:avLst/>
                <a:gdLst>
                  <a:gd name="T0" fmla="*/ 26 w 26"/>
                  <a:gd name="T1" fmla="*/ 13 h 31"/>
                  <a:gd name="T2" fmla="*/ 26 w 26"/>
                  <a:gd name="T3" fmla="*/ 13 h 31"/>
                  <a:gd name="T4" fmla="*/ 22 w 26"/>
                  <a:gd name="T5" fmla="*/ 27 h 31"/>
                  <a:gd name="T6" fmla="*/ 13 w 26"/>
                  <a:gd name="T7" fmla="*/ 31 h 31"/>
                  <a:gd name="T8" fmla="*/ 13 w 26"/>
                  <a:gd name="T9" fmla="*/ 31 h 31"/>
                  <a:gd name="T10" fmla="*/ 4 w 26"/>
                  <a:gd name="T11" fmla="*/ 27 h 31"/>
                  <a:gd name="T12" fmla="*/ 0 w 26"/>
                  <a:gd name="T13" fmla="*/ 13 h 31"/>
                  <a:gd name="T14" fmla="*/ 0 w 26"/>
                  <a:gd name="T15" fmla="*/ 13 h 31"/>
                  <a:gd name="T16" fmla="*/ 4 w 26"/>
                  <a:gd name="T17" fmla="*/ 5 h 31"/>
                  <a:gd name="T18" fmla="*/ 13 w 26"/>
                  <a:gd name="T19" fmla="*/ 0 h 31"/>
                  <a:gd name="T20" fmla="*/ 13 w 26"/>
                  <a:gd name="T21" fmla="*/ 0 h 31"/>
                  <a:gd name="T22" fmla="*/ 22 w 26"/>
                  <a:gd name="T23" fmla="*/ 5 h 31"/>
                  <a:gd name="T24" fmla="*/ 26 w 26"/>
                  <a:gd name="T25" fmla="*/ 13 h 31"/>
                  <a:gd name="T26" fmla="*/ 26 w 26"/>
                  <a:gd name="T27" fmla="*/ 13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3"/>
                    </a:moveTo>
                    <a:lnTo>
                      <a:pt x="26" y="13"/>
                    </a:lnTo>
                    <a:lnTo>
                      <a:pt x="22" y="27"/>
                    </a:lnTo>
                    <a:lnTo>
                      <a:pt x="13" y="31"/>
                    </a:lnTo>
                    <a:lnTo>
                      <a:pt x="4" y="27"/>
                    </a:lnTo>
                    <a:lnTo>
                      <a:pt x="0" y="13"/>
                    </a:lnTo>
                    <a:lnTo>
                      <a:pt x="4" y="5"/>
                    </a:lnTo>
                    <a:lnTo>
                      <a:pt x="13" y="0"/>
                    </a:lnTo>
                    <a:lnTo>
                      <a:pt x="22" y="5"/>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68" name="Freeform 104"/>
              <p:cNvSpPr/>
              <p:nvPr/>
            </p:nvSpPr>
            <p:spPr bwMode="auto">
              <a:xfrm>
                <a:off x="2532" y="1913"/>
                <a:ext cx="66" cy="65"/>
              </a:xfrm>
              <a:custGeom>
                <a:avLst/>
                <a:gdLst>
                  <a:gd name="T0" fmla="*/ 66 w 66"/>
                  <a:gd name="T1" fmla="*/ 30 h 65"/>
                  <a:gd name="T2" fmla="*/ 66 w 66"/>
                  <a:gd name="T3" fmla="*/ 30 h 65"/>
                  <a:gd name="T4" fmla="*/ 61 w 66"/>
                  <a:gd name="T5" fmla="*/ 44 h 65"/>
                  <a:gd name="T6" fmla="*/ 53 w 66"/>
                  <a:gd name="T7" fmla="*/ 57 h 65"/>
                  <a:gd name="T8" fmla="*/ 44 w 66"/>
                  <a:gd name="T9" fmla="*/ 61 h 65"/>
                  <a:gd name="T10" fmla="*/ 31 w 66"/>
                  <a:gd name="T11" fmla="*/ 65 h 65"/>
                  <a:gd name="T12" fmla="*/ 31 w 66"/>
                  <a:gd name="T13" fmla="*/ 65 h 65"/>
                  <a:gd name="T14" fmla="*/ 18 w 66"/>
                  <a:gd name="T15" fmla="*/ 61 h 65"/>
                  <a:gd name="T16" fmla="*/ 9 w 66"/>
                  <a:gd name="T17" fmla="*/ 57 h 65"/>
                  <a:gd name="T18" fmla="*/ 0 w 66"/>
                  <a:gd name="T19" fmla="*/ 44 h 65"/>
                  <a:gd name="T20" fmla="*/ 0 w 66"/>
                  <a:gd name="T21" fmla="*/ 30 h 65"/>
                  <a:gd name="T22" fmla="*/ 0 w 66"/>
                  <a:gd name="T23" fmla="*/ 30 h 65"/>
                  <a:gd name="T24" fmla="*/ 0 w 66"/>
                  <a:gd name="T25" fmla="*/ 17 h 65"/>
                  <a:gd name="T26" fmla="*/ 9 w 66"/>
                  <a:gd name="T27" fmla="*/ 9 h 65"/>
                  <a:gd name="T28" fmla="*/ 18 w 66"/>
                  <a:gd name="T29" fmla="*/ 0 h 65"/>
                  <a:gd name="T30" fmla="*/ 31 w 66"/>
                  <a:gd name="T31" fmla="*/ 0 h 65"/>
                  <a:gd name="T32" fmla="*/ 31 w 66"/>
                  <a:gd name="T33" fmla="*/ 0 h 65"/>
                  <a:gd name="T34" fmla="*/ 44 w 66"/>
                  <a:gd name="T35" fmla="*/ 0 h 65"/>
                  <a:gd name="T36" fmla="*/ 53 w 66"/>
                  <a:gd name="T37" fmla="*/ 9 h 65"/>
                  <a:gd name="T38" fmla="*/ 61 w 66"/>
                  <a:gd name="T39" fmla="*/ 17 h 65"/>
                  <a:gd name="T40" fmla="*/ 66 w 66"/>
                  <a:gd name="T41" fmla="*/ 30 h 65"/>
                  <a:gd name="T42" fmla="*/ 66 w 66"/>
                  <a:gd name="T43" fmla="*/ 3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65">
                    <a:moveTo>
                      <a:pt x="66" y="30"/>
                    </a:moveTo>
                    <a:lnTo>
                      <a:pt x="66" y="30"/>
                    </a:lnTo>
                    <a:lnTo>
                      <a:pt x="61" y="44"/>
                    </a:lnTo>
                    <a:lnTo>
                      <a:pt x="53" y="57"/>
                    </a:lnTo>
                    <a:lnTo>
                      <a:pt x="44" y="61"/>
                    </a:lnTo>
                    <a:lnTo>
                      <a:pt x="31" y="65"/>
                    </a:lnTo>
                    <a:lnTo>
                      <a:pt x="18" y="61"/>
                    </a:lnTo>
                    <a:lnTo>
                      <a:pt x="9" y="57"/>
                    </a:lnTo>
                    <a:lnTo>
                      <a:pt x="0" y="44"/>
                    </a:lnTo>
                    <a:lnTo>
                      <a:pt x="0" y="30"/>
                    </a:lnTo>
                    <a:lnTo>
                      <a:pt x="0" y="17"/>
                    </a:lnTo>
                    <a:lnTo>
                      <a:pt x="9" y="9"/>
                    </a:lnTo>
                    <a:lnTo>
                      <a:pt x="18" y="0"/>
                    </a:lnTo>
                    <a:lnTo>
                      <a:pt x="31" y="0"/>
                    </a:lnTo>
                    <a:lnTo>
                      <a:pt x="44" y="0"/>
                    </a:lnTo>
                    <a:lnTo>
                      <a:pt x="53" y="9"/>
                    </a:lnTo>
                    <a:lnTo>
                      <a:pt x="61" y="17"/>
                    </a:lnTo>
                    <a:lnTo>
                      <a:pt x="66" y="30"/>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69" name="Freeform 105"/>
              <p:cNvSpPr/>
              <p:nvPr/>
            </p:nvSpPr>
            <p:spPr bwMode="auto">
              <a:xfrm>
                <a:off x="2702" y="2270"/>
                <a:ext cx="87" cy="87"/>
              </a:xfrm>
              <a:custGeom>
                <a:avLst/>
                <a:gdLst>
                  <a:gd name="T0" fmla="*/ 87 w 87"/>
                  <a:gd name="T1" fmla="*/ 43 h 87"/>
                  <a:gd name="T2" fmla="*/ 87 w 87"/>
                  <a:gd name="T3" fmla="*/ 43 h 87"/>
                  <a:gd name="T4" fmla="*/ 83 w 87"/>
                  <a:gd name="T5" fmla="*/ 61 h 87"/>
                  <a:gd name="T6" fmla="*/ 74 w 87"/>
                  <a:gd name="T7" fmla="*/ 74 h 87"/>
                  <a:gd name="T8" fmla="*/ 61 w 87"/>
                  <a:gd name="T9" fmla="*/ 83 h 87"/>
                  <a:gd name="T10" fmla="*/ 44 w 87"/>
                  <a:gd name="T11" fmla="*/ 87 h 87"/>
                  <a:gd name="T12" fmla="*/ 44 w 87"/>
                  <a:gd name="T13" fmla="*/ 87 h 87"/>
                  <a:gd name="T14" fmla="*/ 31 w 87"/>
                  <a:gd name="T15" fmla="*/ 87 h 87"/>
                  <a:gd name="T16" fmla="*/ 13 w 87"/>
                  <a:gd name="T17" fmla="*/ 74 h 87"/>
                  <a:gd name="T18" fmla="*/ 5 w 87"/>
                  <a:gd name="T19" fmla="*/ 61 h 87"/>
                  <a:gd name="T20" fmla="*/ 0 w 87"/>
                  <a:gd name="T21" fmla="*/ 48 h 87"/>
                  <a:gd name="T22" fmla="*/ 0 w 87"/>
                  <a:gd name="T23" fmla="*/ 48 h 87"/>
                  <a:gd name="T24" fmla="*/ 5 w 87"/>
                  <a:gd name="T25" fmla="*/ 30 h 87"/>
                  <a:gd name="T26" fmla="*/ 13 w 87"/>
                  <a:gd name="T27" fmla="*/ 13 h 87"/>
                  <a:gd name="T28" fmla="*/ 26 w 87"/>
                  <a:gd name="T29" fmla="*/ 4 h 87"/>
                  <a:gd name="T30" fmla="*/ 44 w 87"/>
                  <a:gd name="T31" fmla="*/ 0 h 87"/>
                  <a:gd name="T32" fmla="*/ 44 w 87"/>
                  <a:gd name="T33" fmla="*/ 0 h 87"/>
                  <a:gd name="T34" fmla="*/ 61 w 87"/>
                  <a:gd name="T35" fmla="*/ 4 h 87"/>
                  <a:gd name="T36" fmla="*/ 74 w 87"/>
                  <a:gd name="T37" fmla="*/ 13 h 87"/>
                  <a:gd name="T38" fmla="*/ 83 w 87"/>
                  <a:gd name="T39" fmla="*/ 26 h 87"/>
                  <a:gd name="T40" fmla="*/ 87 w 87"/>
                  <a:gd name="T41" fmla="*/ 43 h 87"/>
                  <a:gd name="T42" fmla="*/ 87 w 87"/>
                  <a:gd name="T43" fmla="*/ 43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87">
                    <a:moveTo>
                      <a:pt x="87" y="43"/>
                    </a:moveTo>
                    <a:lnTo>
                      <a:pt x="87" y="43"/>
                    </a:lnTo>
                    <a:lnTo>
                      <a:pt x="83" y="61"/>
                    </a:lnTo>
                    <a:lnTo>
                      <a:pt x="74" y="74"/>
                    </a:lnTo>
                    <a:lnTo>
                      <a:pt x="61" y="83"/>
                    </a:lnTo>
                    <a:lnTo>
                      <a:pt x="44" y="87"/>
                    </a:lnTo>
                    <a:lnTo>
                      <a:pt x="31" y="87"/>
                    </a:lnTo>
                    <a:lnTo>
                      <a:pt x="13" y="74"/>
                    </a:lnTo>
                    <a:lnTo>
                      <a:pt x="5" y="61"/>
                    </a:lnTo>
                    <a:lnTo>
                      <a:pt x="0" y="48"/>
                    </a:lnTo>
                    <a:lnTo>
                      <a:pt x="5" y="30"/>
                    </a:lnTo>
                    <a:lnTo>
                      <a:pt x="13" y="13"/>
                    </a:lnTo>
                    <a:lnTo>
                      <a:pt x="26" y="4"/>
                    </a:lnTo>
                    <a:lnTo>
                      <a:pt x="44" y="0"/>
                    </a:lnTo>
                    <a:lnTo>
                      <a:pt x="61" y="4"/>
                    </a:lnTo>
                    <a:lnTo>
                      <a:pt x="74" y="13"/>
                    </a:lnTo>
                    <a:lnTo>
                      <a:pt x="83" y="26"/>
                    </a:lnTo>
                    <a:lnTo>
                      <a:pt x="87" y="43"/>
                    </a:lnTo>
                    <a:close/>
                  </a:path>
                </a:pathLst>
              </a:custGeom>
              <a:noFill/>
              <a:ln w="269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70" name="Freeform 106"/>
              <p:cNvSpPr/>
              <p:nvPr/>
            </p:nvSpPr>
            <p:spPr bwMode="auto">
              <a:xfrm>
                <a:off x="2728" y="2296"/>
                <a:ext cx="35" cy="39"/>
              </a:xfrm>
              <a:custGeom>
                <a:avLst/>
                <a:gdLst>
                  <a:gd name="T0" fmla="*/ 35 w 35"/>
                  <a:gd name="T1" fmla="*/ 17 h 39"/>
                  <a:gd name="T2" fmla="*/ 35 w 35"/>
                  <a:gd name="T3" fmla="*/ 17 h 39"/>
                  <a:gd name="T4" fmla="*/ 35 w 35"/>
                  <a:gd name="T5" fmla="*/ 26 h 39"/>
                  <a:gd name="T6" fmla="*/ 31 w 35"/>
                  <a:gd name="T7" fmla="*/ 30 h 39"/>
                  <a:gd name="T8" fmla="*/ 26 w 35"/>
                  <a:gd name="T9" fmla="*/ 35 h 39"/>
                  <a:gd name="T10" fmla="*/ 18 w 35"/>
                  <a:gd name="T11" fmla="*/ 39 h 39"/>
                  <a:gd name="T12" fmla="*/ 18 w 35"/>
                  <a:gd name="T13" fmla="*/ 39 h 39"/>
                  <a:gd name="T14" fmla="*/ 13 w 35"/>
                  <a:gd name="T15" fmla="*/ 35 h 39"/>
                  <a:gd name="T16" fmla="*/ 5 w 35"/>
                  <a:gd name="T17" fmla="*/ 30 h 39"/>
                  <a:gd name="T18" fmla="*/ 0 w 35"/>
                  <a:gd name="T19" fmla="*/ 26 h 39"/>
                  <a:gd name="T20" fmla="*/ 0 w 35"/>
                  <a:gd name="T21" fmla="*/ 17 h 39"/>
                  <a:gd name="T22" fmla="*/ 0 w 35"/>
                  <a:gd name="T23" fmla="*/ 17 h 39"/>
                  <a:gd name="T24" fmla="*/ 0 w 35"/>
                  <a:gd name="T25" fmla="*/ 13 h 39"/>
                  <a:gd name="T26" fmla="*/ 5 w 35"/>
                  <a:gd name="T27" fmla="*/ 4 h 39"/>
                  <a:gd name="T28" fmla="*/ 9 w 35"/>
                  <a:gd name="T29" fmla="*/ 0 h 39"/>
                  <a:gd name="T30" fmla="*/ 18 w 35"/>
                  <a:gd name="T31" fmla="*/ 0 h 39"/>
                  <a:gd name="T32" fmla="*/ 18 w 35"/>
                  <a:gd name="T33" fmla="*/ 0 h 39"/>
                  <a:gd name="T34" fmla="*/ 26 w 35"/>
                  <a:gd name="T35" fmla="*/ 0 h 39"/>
                  <a:gd name="T36" fmla="*/ 31 w 35"/>
                  <a:gd name="T37" fmla="*/ 4 h 39"/>
                  <a:gd name="T38" fmla="*/ 35 w 35"/>
                  <a:gd name="T39" fmla="*/ 9 h 39"/>
                  <a:gd name="T40" fmla="*/ 35 w 35"/>
                  <a:gd name="T41" fmla="*/ 17 h 39"/>
                  <a:gd name="T42" fmla="*/ 35 w 35"/>
                  <a:gd name="T43" fmla="*/ 1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 h="39">
                    <a:moveTo>
                      <a:pt x="35" y="17"/>
                    </a:moveTo>
                    <a:lnTo>
                      <a:pt x="35" y="17"/>
                    </a:lnTo>
                    <a:lnTo>
                      <a:pt x="35" y="26"/>
                    </a:lnTo>
                    <a:lnTo>
                      <a:pt x="31" y="30"/>
                    </a:lnTo>
                    <a:lnTo>
                      <a:pt x="26" y="35"/>
                    </a:lnTo>
                    <a:lnTo>
                      <a:pt x="18" y="39"/>
                    </a:lnTo>
                    <a:lnTo>
                      <a:pt x="13" y="35"/>
                    </a:lnTo>
                    <a:lnTo>
                      <a:pt x="5" y="30"/>
                    </a:lnTo>
                    <a:lnTo>
                      <a:pt x="0" y="26"/>
                    </a:lnTo>
                    <a:lnTo>
                      <a:pt x="0" y="17"/>
                    </a:lnTo>
                    <a:lnTo>
                      <a:pt x="0" y="13"/>
                    </a:lnTo>
                    <a:lnTo>
                      <a:pt x="5" y="4"/>
                    </a:lnTo>
                    <a:lnTo>
                      <a:pt x="9" y="0"/>
                    </a:lnTo>
                    <a:lnTo>
                      <a:pt x="18" y="0"/>
                    </a:lnTo>
                    <a:lnTo>
                      <a:pt x="26" y="0"/>
                    </a:lnTo>
                    <a:lnTo>
                      <a:pt x="31" y="4"/>
                    </a:lnTo>
                    <a:lnTo>
                      <a:pt x="35" y="9"/>
                    </a:lnTo>
                    <a:lnTo>
                      <a:pt x="35" y="17"/>
                    </a:lnTo>
                    <a:close/>
                  </a:path>
                </a:pathLst>
              </a:custGeom>
              <a:noFill/>
              <a:ln w="269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71" name="Freeform 107"/>
              <p:cNvSpPr/>
              <p:nvPr/>
            </p:nvSpPr>
            <p:spPr bwMode="auto">
              <a:xfrm>
                <a:off x="2659" y="2074"/>
                <a:ext cx="91" cy="100"/>
              </a:xfrm>
              <a:custGeom>
                <a:avLst/>
                <a:gdLst>
                  <a:gd name="T0" fmla="*/ 48 w 91"/>
                  <a:gd name="T1" fmla="*/ 17 h 100"/>
                  <a:gd name="T2" fmla="*/ 13 w 91"/>
                  <a:gd name="T3" fmla="*/ 17 h 100"/>
                  <a:gd name="T4" fmla="*/ 13 w 91"/>
                  <a:gd name="T5" fmla="*/ 48 h 100"/>
                  <a:gd name="T6" fmla="*/ 13 w 91"/>
                  <a:gd name="T7" fmla="*/ 48 h 100"/>
                  <a:gd name="T8" fmla="*/ 8 w 91"/>
                  <a:gd name="T9" fmla="*/ 74 h 100"/>
                  <a:gd name="T10" fmla="*/ 0 w 91"/>
                  <a:gd name="T11" fmla="*/ 91 h 100"/>
                  <a:gd name="T12" fmla="*/ 0 w 91"/>
                  <a:gd name="T13" fmla="*/ 91 h 100"/>
                  <a:gd name="T14" fmla="*/ 13 w 91"/>
                  <a:gd name="T15" fmla="*/ 100 h 100"/>
                  <a:gd name="T16" fmla="*/ 13 w 91"/>
                  <a:gd name="T17" fmla="*/ 100 h 100"/>
                  <a:gd name="T18" fmla="*/ 21 w 91"/>
                  <a:gd name="T19" fmla="*/ 78 h 100"/>
                  <a:gd name="T20" fmla="*/ 26 w 91"/>
                  <a:gd name="T21" fmla="*/ 57 h 100"/>
                  <a:gd name="T22" fmla="*/ 26 w 91"/>
                  <a:gd name="T23" fmla="*/ 30 h 100"/>
                  <a:gd name="T24" fmla="*/ 91 w 91"/>
                  <a:gd name="T25" fmla="*/ 30 h 100"/>
                  <a:gd name="T26" fmla="*/ 91 w 91"/>
                  <a:gd name="T27" fmla="*/ 17 h 100"/>
                  <a:gd name="T28" fmla="*/ 56 w 91"/>
                  <a:gd name="T29" fmla="*/ 17 h 100"/>
                  <a:gd name="T30" fmla="*/ 65 w 91"/>
                  <a:gd name="T31" fmla="*/ 17 h 100"/>
                  <a:gd name="T32" fmla="*/ 65 w 91"/>
                  <a:gd name="T33" fmla="*/ 17 h 100"/>
                  <a:gd name="T34" fmla="*/ 61 w 91"/>
                  <a:gd name="T35" fmla="*/ 0 h 100"/>
                  <a:gd name="T36" fmla="*/ 43 w 91"/>
                  <a:gd name="T37" fmla="*/ 4 h 100"/>
                  <a:gd name="T38" fmla="*/ 43 w 91"/>
                  <a:gd name="T39" fmla="*/ 4 h 100"/>
                  <a:gd name="T40" fmla="*/ 48 w 91"/>
                  <a:gd name="T41" fmla="*/ 17 h 100"/>
                  <a:gd name="T42" fmla="*/ 48 w 91"/>
                  <a:gd name="T43" fmla="*/ 17 h 100"/>
                  <a:gd name="T44" fmla="*/ 48 w 91"/>
                  <a:gd name="T45" fmla="*/ 1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00">
                    <a:moveTo>
                      <a:pt x="48" y="17"/>
                    </a:moveTo>
                    <a:lnTo>
                      <a:pt x="13" y="17"/>
                    </a:lnTo>
                    <a:lnTo>
                      <a:pt x="13" y="48"/>
                    </a:lnTo>
                    <a:lnTo>
                      <a:pt x="8" y="74"/>
                    </a:lnTo>
                    <a:lnTo>
                      <a:pt x="0" y="91"/>
                    </a:lnTo>
                    <a:lnTo>
                      <a:pt x="13" y="100"/>
                    </a:lnTo>
                    <a:lnTo>
                      <a:pt x="21" y="78"/>
                    </a:lnTo>
                    <a:lnTo>
                      <a:pt x="26" y="57"/>
                    </a:lnTo>
                    <a:lnTo>
                      <a:pt x="26" y="30"/>
                    </a:lnTo>
                    <a:lnTo>
                      <a:pt x="91" y="30"/>
                    </a:lnTo>
                    <a:lnTo>
                      <a:pt x="91" y="17"/>
                    </a:lnTo>
                    <a:lnTo>
                      <a:pt x="56" y="17"/>
                    </a:lnTo>
                    <a:lnTo>
                      <a:pt x="65" y="17"/>
                    </a:lnTo>
                    <a:lnTo>
                      <a:pt x="61" y="0"/>
                    </a:lnTo>
                    <a:lnTo>
                      <a:pt x="43" y="4"/>
                    </a:lnTo>
                    <a:lnTo>
                      <a:pt x="48"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2" name="Freeform 108"/>
              <p:cNvSpPr>
                <a:spLocks noEditPoints="1"/>
              </p:cNvSpPr>
              <p:nvPr/>
            </p:nvSpPr>
            <p:spPr bwMode="auto">
              <a:xfrm>
                <a:off x="2767" y="2078"/>
                <a:ext cx="88" cy="92"/>
              </a:xfrm>
              <a:custGeom>
                <a:avLst/>
                <a:gdLst>
                  <a:gd name="T0" fmla="*/ 66 w 88"/>
                  <a:gd name="T1" fmla="*/ 22 h 92"/>
                  <a:gd name="T2" fmla="*/ 57 w 88"/>
                  <a:gd name="T3" fmla="*/ 13 h 92"/>
                  <a:gd name="T4" fmla="*/ 57 w 88"/>
                  <a:gd name="T5" fmla="*/ 9 h 92"/>
                  <a:gd name="T6" fmla="*/ 57 w 88"/>
                  <a:gd name="T7" fmla="*/ 5 h 92"/>
                  <a:gd name="T8" fmla="*/ 57 w 88"/>
                  <a:gd name="T9" fmla="*/ 5 h 92"/>
                  <a:gd name="T10" fmla="*/ 44 w 88"/>
                  <a:gd name="T11" fmla="*/ 5 h 92"/>
                  <a:gd name="T12" fmla="*/ 44 w 88"/>
                  <a:gd name="T13" fmla="*/ 44 h 92"/>
                  <a:gd name="T14" fmla="*/ 40 w 88"/>
                  <a:gd name="T15" fmla="*/ 22 h 92"/>
                  <a:gd name="T16" fmla="*/ 31 w 88"/>
                  <a:gd name="T17" fmla="*/ 9 h 92"/>
                  <a:gd name="T18" fmla="*/ 31 w 88"/>
                  <a:gd name="T19" fmla="*/ 5 h 92"/>
                  <a:gd name="T20" fmla="*/ 31 w 88"/>
                  <a:gd name="T21" fmla="*/ 0 h 92"/>
                  <a:gd name="T22" fmla="*/ 31 w 88"/>
                  <a:gd name="T23" fmla="*/ 0 h 92"/>
                  <a:gd name="T24" fmla="*/ 18 w 88"/>
                  <a:gd name="T25" fmla="*/ 0 h 92"/>
                  <a:gd name="T26" fmla="*/ 18 w 88"/>
                  <a:gd name="T27" fmla="*/ 53 h 92"/>
                  <a:gd name="T28" fmla="*/ 14 w 88"/>
                  <a:gd name="T29" fmla="*/ 74 h 92"/>
                  <a:gd name="T30" fmla="*/ 0 w 88"/>
                  <a:gd name="T31" fmla="*/ 87 h 92"/>
                  <a:gd name="T32" fmla="*/ 14 w 88"/>
                  <a:gd name="T33" fmla="*/ 92 h 92"/>
                  <a:gd name="T34" fmla="*/ 22 w 88"/>
                  <a:gd name="T35" fmla="*/ 83 h 92"/>
                  <a:gd name="T36" fmla="*/ 27 w 88"/>
                  <a:gd name="T37" fmla="*/ 70 h 92"/>
                  <a:gd name="T38" fmla="*/ 31 w 88"/>
                  <a:gd name="T39" fmla="*/ 31 h 92"/>
                  <a:gd name="T40" fmla="*/ 35 w 88"/>
                  <a:gd name="T41" fmla="*/ 57 h 92"/>
                  <a:gd name="T42" fmla="*/ 40 w 88"/>
                  <a:gd name="T43" fmla="*/ 57 h 92"/>
                  <a:gd name="T44" fmla="*/ 44 w 88"/>
                  <a:gd name="T45" fmla="*/ 57 h 92"/>
                  <a:gd name="T46" fmla="*/ 57 w 88"/>
                  <a:gd name="T47" fmla="*/ 87 h 92"/>
                  <a:gd name="T48" fmla="*/ 57 w 88"/>
                  <a:gd name="T49" fmla="*/ 31 h 92"/>
                  <a:gd name="T50" fmla="*/ 61 w 88"/>
                  <a:gd name="T51" fmla="*/ 57 h 92"/>
                  <a:gd name="T52" fmla="*/ 74 w 88"/>
                  <a:gd name="T53" fmla="*/ 92 h 92"/>
                  <a:gd name="T54" fmla="*/ 88 w 88"/>
                  <a:gd name="T55" fmla="*/ 9 h 92"/>
                  <a:gd name="T56" fmla="*/ 88 w 88"/>
                  <a:gd name="T57" fmla="*/ 5 h 92"/>
                  <a:gd name="T58" fmla="*/ 88 w 88"/>
                  <a:gd name="T59" fmla="*/ 0 h 92"/>
                  <a:gd name="T60" fmla="*/ 83 w 88"/>
                  <a:gd name="T61" fmla="*/ 0 h 92"/>
                  <a:gd name="T62" fmla="*/ 74 w 88"/>
                  <a:gd name="T63" fmla="*/ 0 h 92"/>
                  <a:gd name="T64" fmla="*/ 74 w 88"/>
                  <a:gd name="T65" fmla="*/ 48 h 92"/>
                  <a:gd name="T66" fmla="*/ 66 w 88"/>
                  <a:gd name="T67" fmla="*/ 22 h 92"/>
                  <a:gd name="T68" fmla="*/ 14 w 88"/>
                  <a:gd name="T69" fmla="*/ 44 h 92"/>
                  <a:gd name="T70" fmla="*/ 18 w 88"/>
                  <a:gd name="T71" fmla="*/ 26 h 92"/>
                  <a:gd name="T72" fmla="*/ 5 w 88"/>
                  <a:gd name="T73" fmla="*/ 22 h 92"/>
                  <a:gd name="T74" fmla="*/ 5 w 88"/>
                  <a:gd name="T75" fmla="*/ 26 h 92"/>
                  <a:gd name="T76" fmla="*/ 0 w 88"/>
                  <a:gd name="T77" fmla="*/ 57 h 92"/>
                  <a:gd name="T78" fmla="*/ 9 w 88"/>
                  <a:gd name="T79" fmla="*/ 57 h 92"/>
                  <a:gd name="T80" fmla="*/ 14 w 88"/>
                  <a:gd name="T81" fmla="*/ 44 h 92"/>
                  <a:gd name="T82" fmla="*/ 14 w 88"/>
                  <a:gd name="T83" fmla="*/ 4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 h="92">
                    <a:moveTo>
                      <a:pt x="66" y="22"/>
                    </a:moveTo>
                    <a:lnTo>
                      <a:pt x="66" y="22"/>
                    </a:lnTo>
                    <a:lnTo>
                      <a:pt x="57" y="26"/>
                    </a:lnTo>
                    <a:lnTo>
                      <a:pt x="57" y="13"/>
                    </a:lnTo>
                    <a:lnTo>
                      <a:pt x="57" y="9"/>
                    </a:lnTo>
                    <a:lnTo>
                      <a:pt x="57" y="5"/>
                    </a:lnTo>
                    <a:lnTo>
                      <a:pt x="44" y="5"/>
                    </a:lnTo>
                    <a:lnTo>
                      <a:pt x="44" y="44"/>
                    </a:lnTo>
                    <a:lnTo>
                      <a:pt x="40" y="22"/>
                    </a:lnTo>
                    <a:lnTo>
                      <a:pt x="31" y="26"/>
                    </a:lnTo>
                    <a:lnTo>
                      <a:pt x="31" y="9"/>
                    </a:lnTo>
                    <a:lnTo>
                      <a:pt x="31" y="5"/>
                    </a:lnTo>
                    <a:lnTo>
                      <a:pt x="31" y="0"/>
                    </a:lnTo>
                    <a:lnTo>
                      <a:pt x="18" y="0"/>
                    </a:lnTo>
                    <a:lnTo>
                      <a:pt x="18" y="53"/>
                    </a:lnTo>
                    <a:lnTo>
                      <a:pt x="18" y="61"/>
                    </a:lnTo>
                    <a:lnTo>
                      <a:pt x="14" y="74"/>
                    </a:lnTo>
                    <a:lnTo>
                      <a:pt x="0" y="87"/>
                    </a:lnTo>
                    <a:lnTo>
                      <a:pt x="14" y="92"/>
                    </a:lnTo>
                    <a:lnTo>
                      <a:pt x="22" y="83"/>
                    </a:lnTo>
                    <a:lnTo>
                      <a:pt x="27" y="70"/>
                    </a:lnTo>
                    <a:lnTo>
                      <a:pt x="31" y="48"/>
                    </a:lnTo>
                    <a:lnTo>
                      <a:pt x="31" y="31"/>
                    </a:lnTo>
                    <a:lnTo>
                      <a:pt x="35" y="57"/>
                    </a:lnTo>
                    <a:lnTo>
                      <a:pt x="40" y="57"/>
                    </a:lnTo>
                    <a:lnTo>
                      <a:pt x="44" y="57"/>
                    </a:lnTo>
                    <a:lnTo>
                      <a:pt x="44" y="87"/>
                    </a:lnTo>
                    <a:lnTo>
                      <a:pt x="57" y="87"/>
                    </a:lnTo>
                    <a:lnTo>
                      <a:pt x="57" y="31"/>
                    </a:lnTo>
                    <a:lnTo>
                      <a:pt x="61" y="57"/>
                    </a:lnTo>
                    <a:lnTo>
                      <a:pt x="74" y="57"/>
                    </a:lnTo>
                    <a:lnTo>
                      <a:pt x="74" y="92"/>
                    </a:lnTo>
                    <a:lnTo>
                      <a:pt x="88" y="92"/>
                    </a:lnTo>
                    <a:lnTo>
                      <a:pt x="88" y="9"/>
                    </a:lnTo>
                    <a:lnTo>
                      <a:pt x="88" y="5"/>
                    </a:lnTo>
                    <a:lnTo>
                      <a:pt x="88" y="0"/>
                    </a:lnTo>
                    <a:lnTo>
                      <a:pt x="83" y="0"/>
                    </a:lnTo>
                    <a:lnTo>
                      <a:pt x="74" y="0"/>
                    </a:lnTo>
                    <a:lnTo>
                      <a:pt x="74" y="48"/>
                    </a:lnTo>
                    <a:lnTo>
                      <a:pt x="66" y="22"/>
                    </a:lnTo>
                    <a:close/>
                    <a:moveTo>
                      <a:pt x="14" y="44"/>
                    </a:moveTo>
                    <a:lnTo>
                      <a:pt x="14" y="44"/>
                    </a:lnTo>
                    <a:lnTo>
                      <a:pt x="18" y="26"/>
                    </a:lnTo>
                    <a:lnTo>
                      <a:pt x="5" y="22"/>
                    </a:lnTo>
                    <a:lnTo>
                      <a:pt x="5" y="26"/>
                    </a:lnTo>
                    <a:lnTo>
                      <a:pt x="0" y="57"/>
                    </a:lnTo>
                    <a:lnTo>
                      <a:pt x="9" y="57"/>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3" name="Freeform 109"/>
              <p:cNvSpPr/>
              <p:nvPr/>
            </p:nvSpPr>
            <p:spPr bwMode="auto">
              <a:xfrm>
                <a:off x="2872" y="2078"/>
                <a:ext cx="91" cy="92"/>
              </a:xfrm>
              <a:custGeom>
                <a:avLst/>
                <a:gdLst>
                  <a:gd name="T0" fmla="*/ 56 w 91"/>
                  <a:gd name="T1" fmla="*/ 13 h 92"/>
                  <a:gd name="T2" fmla="*/ 56 w 91"/>
                  <a:gd name="T3" fmla="*/ 13 h 92"/>
                  <a:gd name="T4" fmla="*/ 52 w 91"/>
                  <a:gd name="T5" fmla="*/ 9 h 92"/>
                  <a:gd name="T6" fmla="*/ 52 w 91"/>
                  <a:gd name="T7" fmla="*/ 9 h 92"/>
                  <a:gd name="T8" fmla="*/ 52 w 91"/>
                  <a:gd name="T9" fmla="*/ 0 h 92"/>
                  <a:gd name="T10" fmla="*/ 52 w 91"/>
                  <a:gd name="T11" fmla="*/ 0 h 92"/>
                  <a:gd name="T12" fmla="*/ 43 w 91"/>
                  <a:gd name="T13" fmla="*/ 0 h 92"/>
                  <a:gd name="T14" fmla="*/ 43 w 91"/>
                  <a:gd name="T15" fmla="*/ 0 h 92"/>
                  <a:gd name="T16" fmla="*/ 35 w 91"/>
                  <a:gd name="T17" fmla="*/ 0 h 92"/>
                  <a:gd name="T18" fmla="*/ 35 w 91"/>
                  <a:gd name="T19" fmla="*/ 0 h 92"/>
                  <a:gd name="T20" fmla="*/ 39 w 91"/>
                  <a:gd name="T21" fmla="*/ 13 h 92"/>
                  <a:gd name="T22" fmla="*/ 0 w 91"/>
                  <a:gd name="T23" fmla="*/ 13 h 92"/>
                  <a:gd name="T24" fmla="*/ 0 w 91"/>
                  <a:gd name="T25" fmla="*/ 26 h 92"/>
                  <a:gd name="T26" fmla="*/ 39 w 91"/>
                  <a:gd name="T27" fmla="*/ 26 h 92"/>
                  <a:gd name="T28" fmla="*/ 39 w 91"/>
                  <a:gd name="T29" fmla="*/ 35 h 92"/>
                  <a:gd name="T30" fmla="*/ 13 w 91"/>
                  <a:gd name="T31" fmla="*/ 35 h 92"/>
                  <a:gd name="T32" fmla="*/ 13 w 91"/>
                  <a:gd name="T33" fmla="*/ 83 h 92"/>
                  <a:gd name="T34" fmla="*/ 26 w 91"/>
                  <a:gd name="T35" fmla="*/ 83 h 92"/>
                  <a:gd name="T36" fmla="*/ 26 w 91"/>
                  <a:gd name="T37" fmla="*/ 48 h 92"/>
                  <a:gd name="T38" fmla="*/ 39 w 91"/>
                  <a:gd name="T39" fmla="*/ 48 h 92"/>
                  <a:gd name="T40" fmla="*/ 39 w 91"/>
                  <a:gd name="T41" fmla="*/ 92 h 92"/>
                  <a:gd name="T42" fmla="*/ 52 w 91"/>
                  <a:gd name="T43" fmla="*/ 92 h 92"/>
                  <a:gd name="T44" fmla="*/ 52 w 91"/>
                  <a:gd name="T45" fmla="*/ 48 h 92"/>
                  <a:gd name="T46" fmla="*/ 65 w 91"/>
                  <a:gd name="T47" fmla="*/ 48 h 92"/>
                  <a:gd name="T48" fmla="*/ 65 w 91"/>
                  <a:gd name="T49" fmla="*/ 70 h 92"/>
                  <a:gd name="T50" fmla="*/ 65 w 91"/>
                  <a:gd name="T51" fmla="*/ 70 h 92"/>
                  <a:gd name="T52" fmla="*/ 65 w 91"/>
                  <a:gd name="T53" fmla="*/ 70 h 92"/>
                  <a:gd name="T54" fmla="*/ 56 w 91"/>
                  <a:gd name="T55" fmla="*/ 70 h 92"/>
                  <a:gd name="T56" fmla="*/ 56 w 91"/>
                  <a:gd name="T57" fmla="*/ 70 h 92"/>
                  <a:gd name="T58" fmla="*/ 61 w 91"/>
                  <a:gd name="T59" fmla="*/ 83 h 92"/>
                  <a:gd name="T60" fmla="*/ 61 w 91"/>
                  <a:gd name="T61" fmla="*/ 83 h 92"/>
                  <a:gd name="T62" fmla="*/ 74 w 91"/>
                  <a:gd name="T63" fmla="*/ 83 h 92"/>
                  <a:gd name="T64" fmla="*/ 78 w 91"/>
                  <a:gd name="T65" fmla="*/ 79 h 92"/>
                  <a:gd name="T66" fmla="*/ 83 w 91"/>
                  <a:gd name="T67" fmla="*/ 74 h 92"/>
                  <a:gd name="T68" fmla="*/ 83 w 91"/>
                  <a:gd name="T69" fmla="*/ 35 h 92"/>
                  <a:gd name="T70" fmla="*/ 52 w 91"/>
                  <a:gd name="T71" fmla="*/ 35 h 92"/>
                  <a:gd name="T72" fmla="*/ 52 w 91"/>
                  <a:gd name="T73" fmla="*/ 26 h 92"/>
                  <a:gd name="T74" fmla="*/ 91 w 91"/>
                  <a:gd name="T75" fmla="*/ 26 h 92"/>
                  <a:gd name="T76" fmla="*/ 91 w 91"/>
                  <a:gd name="T77" fmla="*/ 13 h 92"/>
                  <a:gd name="T78" fmla="*/ 43 w 91"/>
                  <a:gd name="T79" fmla="*/ 13 h 92"/>
                  <a:gd name="T80" fmla="*/ 43 w 91"/>
                  <a:gd name="T81" fmla="*/ 13 h 92"/>
                  <a:gd name="T82" fmla="*/ 56 w 91"/>
                  <a:gd name="T83" fmla="*/ 13 h 92"/>
                  <a:gd name="T84" fmla="*/ 56 w 91"/>
                  <a:gd name="T85" fmla="*/ 13 h 92"/>
                  <a:gd name="T86" fmla="*/ 56 w 91"/>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3"/>
                    </a:moveTo>
                    <a:lnTo>
                      <a:pt x="56" y="13"/>
                    </a:lnTo>
                    <a:lnTo>
                      <a:pt x="52" y="9"/>
                    </a:lnTo>
                    <a:lnTo>
                      <a:pt x="52" y="0"/>
                    </a:lnTo>
                    <a:lnTo>
                      <a:pt x="43" y="0"/>
                    </a:lnTo>
                    <a:lnTo>
                      <a:pt x="35" y="0"/>
                    </a:lnTo>
                    <a:lnTo>
                      <a:pt x="39" y="13"/>
                    </a:lnTo>
                    <a:lnTo>
                      <a:pt x="0" y="13"/>
                    </a:lnTo>
                    <a:lnTo>
                      <a:pt x="0" y="26"/>
                    </a:lnTo>
                    <a:lnTo>
                      <a:pt x="39" y="26"/>
                    </a:lnTo>
                    <a:lnTo>
                      <a:pt x="39" y="35"/>
                    </a:lnTo>
                    <a:lnTo>
                      <a:pt x="13" y="35"/>
                    </a:lnTo>
                    <a:lnTo>
                      <a:pt x="13" y="83"/>
                    </a:lnTo>
                    <a:lnTo>
                      <a:pt x="26" y="83"/>
                    </a:lnTo>
                    <a:lnTo>
                      <a:pt x="26" y="48"/>
                    </a:lnTo>
                    <a:lnTo>
                      <a:pt x="39" y="48"/>
                    </a:lnTo>
                    <a:lnTo>
                      <a:pt x="39" y="92"/>
                    </a:lnTo>
                    <a:lnTo>
                      <a:pt x="52" y="92"/>
                    </a:lnTo>
                    <a:lnTo>
                      <a:pt x="52" y="48"/>
                    </a:lnTo>
                    <a:lnTo>
                      <a:pt x="65" y="48"/>
                    </a:lnTo>
                    <a:lnTo>
                      <a:pt x="65" y="70"/>
                    </a:lnTo>
                    <a:lnTo>
                      <a:pt x="56" y="70"/>
                    </a:lnTo>
                    <a:lnTo>
                      <a:pt x="61" y="83"/>
                    </a:lnTo>
                    <a:lnTo>
                      <a:pt x="74" y="83"/>
                    </a:lnTo>
                    <a:lnTo>
                      <a:pt x="78" y="79"/>
                    </a:lnTo>
                    <a:lnTo>
                      <a:pt x="83" y="74"/>
                    </a:lnTo>
                    <a:lnTo>
                      <a:pt x="83" y="35"/>
                    </a:lnTo>
                    <a:lnTo>
                      <a:pt x="52" y="35"/>
                    </a:lnTo>
                    <a:lnTo>
                      <a:pt x="52" y="26"/>
                    </a:lnTo>
                    <a:lnTo>
                      <a:pt x="91" y="26"/>
                    </a:lnTo>
                    <a:lnTo>
                      <a:pt x="91" y="13"/>
                    </a:lnTo>
                    <a:lnTo>
                      <a:pt x="43" y="13"/>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4" name="Freeform 110"/>
              <p:cNvSpPr>
                <a:spLocks noEditPoints="1"/>
              </p:cNvSpPr>
              <p:nvPr/>
            </p:nvSpPr>
            <p:spPr bwMode="auto">
              <a:xfrm>
                <a:off x="2363" y="1682"/>
                <a:ext cx="100" cy="96"/>
              </a:xfrm>
              <a:custGeom>
                <a:avLst/>
                <a:gdLst>
                  <a:gd name="T0" fmla="*/ 26 w 100"/>
                  <a:gd name="T1" fmla="*/ 22 h 96"/>
                  <a:gd name="T2" fmla="*/ 34 w 100"/>
                  <a:gd name="T3" fmla="*/ 13 h 96"/>
                  <a:gd name="T4" fmla="*/ 21 w 100"/>
                  <a:gd name="T5" fmla="*/ 5 h 96"/>
                  <a:gd name="T6" fmla="*/ 17 w 100"/>
                  <a:gd name="T7" fmla="*/ 0 h 96"/>
                  <a:gd name="T8" fmla="*/ 8 w 100"/>
                  <a:gd name="T9" fmla="*/ 13 h 96"/>
                  <a:gd name="T10" fmla="*/ 26 w 100"/>
                  <a:gd name="T11" fmla="*/ 22 h 96"/>
                  <a:gd name="T12" fmla="*/ 26 w 100"/>
                  <a:gd name="T13" fmla="*/ 22 h 96"/>
                  <a:gd name="T14" fmla="*/ 13 w 100"/>
                  <a:gd name="T15" fmla="*/ 48 h 96"/>
                  <a:gd name="T16" fmla="*/ 17 w 100"/>
                  <a:gd name="T17" fmla="*/ 53 h 96"/>
                  <a:gd name="T18" fmla="*/ 26 w 100"/>
                  <a:gd name="T19" fmla="*/ 39 h 96"/>
                  <a:gd name="T20" fmla="*/ 8 w 100"/>
                  <a:gd name="T21" fmla="*/ 26 h 96"/>
                  <a:gd name="T22" fmla="*/ 0 w 100"/>
                  <a:gd name="T23" fmla="*/ 39 h 96"/>
                  <a:gd name="T24" fmla="*/ 13 w 100"/>
                  <a:gd name="T25" fmla="*/ 48 h 96"/>
                  <a:gd name="T26" fmla="*/ 13 w 100"/>
                  <a:gd name="T27" fmla="*/ 48 h 96"/>
                  <a:gd name="T28" fmla="*/ 52 w 100"/>
                  <a:gd name="T29" fmla="*/ 83 h 96"/>
                  <a:gd name="T30" fmla="*/ 78 w 100"/>
                  <a:gd name="T31" fmla="*/ 87 h 96"/>
                  <a:gd name="T32" fmla="*/ 74 w 100"/>
                  <a:gd name="T33" fmla="*/ 87 h 96"/>
                  <a:gd name="T34" fmla="*/ 69 w 100"/>
                  <a:gd name="T35" fmla="*/ 87 h 96"/>
                  <a:gd name="T36" fmla="*/ 74 w 100"/>
                  <a:gd name="T37" fmla="*/ 96 h 96"/>
                  <a:gd name="T38" fmla="*/ 91 w 100"/>
                  <a:gd name="T39" fmla="*/ 92 h 96"/>
                  <a:gd name="T40" fmla="*/ 91 w 100"/>
                  <a:gd name="T41" fmla="*/ 48 h 96"/>
                  <a:gd name="T42" fmla="*/ 39 w 100"/>
                  <a:gd name="T43" fmla="*/ 96 h 96"/>
                  <a:gd name="T44" fmla="*/ 52 w 100"/>
                  <a:gd name="T45" fmla="*/ 96 h 96"/>
                  <a:gd name="T46" fmla="*/ 4 w 100"/>
                  <a:gd name="T47" fmla="*/ 87 h 96"/>
                  <a:gd name="T48" fmla="*/ 13 w 100"/>
                  <a:gd name="T49" fmla="*/ 96 h 96"/>
                  <a:gd name="T50" fmla="*/ 17 w 100"/>
                  <a:gd name="T51" fmla="*/ 96 h 96"/>
                  <a:gd name="T52" fmla="*/ 26 w 100"/>
                  <a:gd name="T53" fmla="*/ 70 h 96"/>
                  <a:gd name="T54" fmla="*/ 30 w 100"/>
                  <a:gd name="T55" fmla="*/ 61 h 96"/>
                  <a:gd name="T56" fmla="*/ 17 w 100"/>
                  <a:gd name="T57" fmla="*/ 53 h 96"/>
                  <a:gd name="T58" fmla="*/ 4 w 100"/>
                  <a:gd name="T59" fmla="*/ 87 h 96"/>
                  <a:gd name="T60" fmla="*/ 34 w 100"/>
                  <a:gd name="T61" fmla="*/ 22 h 96"/>
                  <a:gd name="T62" fmla="*/ 56 w 100"/>
                  <a:gd name="T63" fmla="*/ 22 h 96"/>
                  <a:gd name="T64" fmla="*/ 39 w 100"/>
                  <a:gd name="T65" fmla="*/ 31 h 96"/>
                  <a:gd name="T66" fmla="*/ 56 w 100"/>
                  <a:gd name="T67" fmla="*/ 35 h 96"/>
                  <a:gd name="T68" fmla="*/ 26 w 100"/>
                  <a:gd name="T69" fmla="*/ 48 h 96"/>
                  <a:gd name="T70" fmla="*/ 100 w 100"/>
                  <a:gd name="T71" fmla="*/ 35 h 96"/>
                  <a:gd name="T72" fmla="*/ 69 w 100"/>
                  <a:gd name="T73" fmla="*/ 31 h 96"/>
                  <a:gd name="T74" fmla="*/ 91 w 100"/>
                  <a:gd name="T75" fmla="*/ 22 h 96"/>
                  <a:gd name="T76" fmla="*/ 69 w 100"/>
                  <a:gd name="T77" fmla="*/ 22 h 96"/>
                  <a:gd name="T78" fmla="*/ 95 w 100"/>
                  <a:gd name="T79" fmla="*/ 9 h 96"/>
                  <a:gd name="T80" fmla="*/ 69 w 100"/>
                  <a:gd name="T81" fmla="*/ 9 h 96"/>
                  <a:gd name="T82" fmla="*/ 69 w 100"/>
                  <a:gd name="T83" fmla="*/ 5 h 96"/>
                  <a:gd name="T84" fmla="*/ 74 w 100"/>
                  <a:gd name="T85" fmla="*/ 5 h 96"/>
                  <a:gd name="T86" fmla="*/ 65 w 100"/>
                  <a:gd name="T87" fmla="*/ 0 h 96"/>
                  <a:gd name="T88" fmla="*/ 56 w 100"/>
                  <a:gd name="T89" fmla="*/ 9 h 96"/>
                  <a:gd name="T90" fmla="*/ 34 w 100"/>
                  <a:gd name="T91" fmla="*/ 22 h 96"/>
                  <a:gd name="T92" fmla="*/ 52 w 100"/>
                  <a:gd name="T93" fmla="*/ 61 h 96"/>
                  <a:gd name="T94" fmla="*/ 78 w 100"/>
                  <a:gd name="T95" fmla="*/ 57 h 96"/>
                  <a:gd name="T96" fmla="*/ 52 w 100"/>
                  <a:gd name="T97" fmla="*/ 61 h 96"/>
                  <a:gd name="T98" fmla="*/ 52 w 100"/>
                  <a:gd name="T99" fmla="*/ 74 h 96"/>
                  <a:gd name="T100" fmla="*/ 78 w 100"/>
                  <a:gd name="T101" fmla="*/ 70 h 96"/>
                  <a:gd name="T102" fmla="*/ 52 w 100"/>
                  <a:gd name="T103" fmla="*/ 74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 h="96">
                    <a:moveTo>
                      <a:pt x="26" y="22"/>
                    </a:moveTo>
                    <a:lnTo>
                      <a:pt x="26" y="22"/>
                    </a:lnTo>
                    <a:lnTo>
                      <a:pt x="34" y="13"/>
                    </a:lnTo>
                    <a:lnTo>
                      <a:pt x="21" y="5"/>
                    </a:lnTo>
                    <a:lnTo>
                      <a:pt x="17" y="0"/>
                    </a:lnTo>
                    <a:lnTo>
                      <a:pt x="8" y="13"/>
                    </a:lnTo>
                    <a:lnTo>
                      <a:pt x="26" y="22"/>
                    </a:lnTo>
                    <a:close/>
                    <a:moveTo>
                      <a:pt x="13" y="48"/>
                    </a:moveTo>
                    <a:lnTo>
                      <a:pt x="13" y="48"/>
                    </a:lnTo>
                    <a:lnTo>
                      <a:pt x="17" y="53"/>
                    </a:lnTo>
                    <a:lnTo>
                      <a:pt x="26" y="39"/>
                    </a:lnTo>
                    <a:lnTo>
                      <a:pt x="8" y="26"/>
                    </a:lnTo>
                    <a:lnTo>
                      <a:pt x="0" y="39"/>
                    </a:lnTo>
                    <a:lnTo>
                      <a:pt x="13" y="48"/>
                    </a:lnTo>
                    <a:close/>
                    <a:moveTo>
                      <a:pt x="52" y="96"/>
                    </a:moveTo>
                    <a:lnTo>
                      <a:pt x="52" y="83"/>
                    </a:lnTo>
                    <a:lnTo>
                      <a:pt x="78" y="83"/>
                    </a:lnTo>
                    <a:lnTo>
                      <a:pt x="78" y="87"/>
                    </a:lnTo>
                    <a:lnTo>
                      <a:pt x="74" y="87"/>
                    </a:lnTo>
                    <a:lnTo>
                      <a:pt x="69" y="87"/>
                    </a:lnTo>
                    <a:lnTo>
                      <a:pt x="74" y="96"/>
                    </a:lnTo>
                    <a:lnTo>
                      <a:pt x="87" y="96"/>
                    </a:lnTo>
                    <a:lnTo>
                      <a:pt x="91" y="92"/>
                    </a:lnTo>
                    <a:lnTo>
                      <a:pt x="91" y="87"/>
                    </a:lnTo>
                    <a:lnTo>
                      <a:pt x="91" y="48"/>
                    </a:lnTo>
                    <a:lnTo>
                      <a:pt x="39" y="48"/>
                    </a:lnTo>
                    <a:lnTo>
                      <a:pt x="39" y="96"/>
                    </a:lnTo>
                    <a:lnTo>
                      <a:pt x="52" y="96"/>
                    </a:lnTo>
                    <a:close/>
                    <a:moveTo>
                      <a:pt x="4" y="87"/>
                    </a:moveTo>
                    <a:lnTo>
                      <a:pt x="4" y="87"/>
                    </a:lnTo>
                    <a:lnTo>
                      <a:pt x="13" y="96"/>
                    </a:lnTo>
                    <a:lnTo>
                      <a:pt x="17" y="96"/>
                    </a:lnTo>
                    <a:lnTo>
                      <a:pt x="26" y="70"/>
                    </a:lnTo>
                    <a:lnTo>
                      <a:pt x="30" y="61"/>
                    </a:lnTo>
                    <a:lnTo>
                      <a:pt x="17" y="53"/>
                    </a:lnTo>
                    <a:lnTo>
                      <a:pt x="4" y="87"/>
                    </a:lnTo>
                    <a:close/>
                    <a:moveTo>
                      <a:pt x="34" y="22"/>
                    </a:moveTo>
                    <a:lnTo>
                      <a:pt x="56" y="22"/>
                    </a:lnTo>
                    <a:lnTo>
                      <a:pt x="39" y="22"/>
                    </a:lnTo>
                    <a:lnTo>
                      <a:pt x="39" y="31"/>
                    </a:lnTo>
                    <a:lnTo>
                      <a:pt x="56" y="31"/>
                    </a:lnTo>
                    <a:lnTo>
                      <a:pt x="56" y="35"/>
                    </a:lnTo>
                    <a:lnTo>
                      <a:pt x="26" y="35"/>
                    </a:lnTo>
                    <a:lnTo>
                      <a:pt x="26" y="48"/>
                    </a:lnTo>
                    <a:lnTo>
                      <a:pt x="100" y="48"/>
                    </a:lnTo>
                    <a:lnTo>
                      <a:pt x="100" y="35"/>
                    </a:lnTo>
                    <a:lnTo>
                      <a:pt x="69" y="35"/>
                    </a:lnTo>
                    <a:lnTo>
                      <a:pt x="69" y="31"/>
                    </a:lnTo>
                    <a:lnTo>
                      <a:pt x="91" y="31"/>
                    </a:lnTo>
                    <a:lnTo>
                      <a:pt x="91" y="22"/>
                    </a:lnTo>
                    <a:lnTo>
                      <a:pt x="69" y="22"/>
                    </a:lnTo>
                    <a:lnTo>
                      <a:pt x="95" y="22"/>
                    </a:lnTo>
                    <a:lnTo>
                      <a:pt x="95" y="9"/>
                    </a:lnTo>
                    <a:lnTo>
                      <a:pt x="69" y="9"/>
                    </a:lnTo>
                    <a:lnTo>
                      <a:pt x="69" y="5"/>
                    </a:lnTo>
                    <a:lnTo>
                      <a:pt x="74" y="5"/>
                    </a:lnTo>
                    <a:lnTo>
                      <a:pt x="65" y="0"/>
                    </a:lnTo>
                    <a:lnTo>
                      <a:pt x="56" y="0"/>
                    </a:lnTo>
                    <a:lnTo>
                      <a:pt x="56" y="9"/>
                    </a:lnTo>
                    <a:lnTo>
                      <a:pt x="34" y="9"/>
                    </a:lnTo>
                    <a:lnTo>
                      <a:pt x="34" y="22"/>
                    </a:lnTo>
                    <a:close/>
                    <a:moveTo>
                      <a:pt x="52" y="61"/>
                    </a:moveTo>
                    <a:lnTo>
                      <a:pt x="52" y="57"/>
                    </a:lnTo>
                    <a:lnTo>
                      <a:pt x="78" y="57"/>
                    </a:lnTo>
                    <a:lnTo>
                      <a:pt x="78" y="61"/>
                    </a:lnTo>
                    <a:lnTo>
                      <a:pt x="52" y="61"/>
                    </a:lnTo>
                    <a:close/>
                    <a:moveTo>
                      <a:pt x="52" y="74"/>
                    </a:moveTo>
                    <a:lnTo>
                      <a:pt x="52" y="70"/>
                    </a:lnTo>
                    <a:lnTo>
                      <a:pt x="78" y="70"/>
                    </a:lnTo>
                    <a:lnTo>
                      <a:pt x="78" y="74"/>
                    </a:lnTo>
                    <a:lnTo>
                      <a:pt x="52"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5" name="Freeform 111"/>
              <p:cNvSpPr>
                <a:spLocks noEditPoints="1"/>
              </p:cNvSpPr>
              <p:nvPr/>
            </p:nvSpPr>
            <p:spPr bwMode="auto">
              <a:xfrm>
                <a:off x="2471" y="1687"/>
                <a:ext cx="96" cy="91"/>
              </a:xfrm>
              <a:custGeom>
                <a:avLst/>
                <a:gdLst>
                  <a:gd name="T0" fmla="*/ 31 w 96"/>
                  <a:gd name="T1" fmla="*/ 17 h 91"/>
                  <a:gd name="T2" fmla="*/ 22 w 96"/>
                  <a:gd name="T3" fmla="*/ 0 h 91"/>
                  <a:gd name="T4" fmla="*/ 9 w 96"/>
                  <a:gd name="T5" fmla="*/ 4 h 91"/>
                  <a:gd name="T6" fmla="*/ 9 w 96"/>
                  <a:gd name="T7" fmla="*/ 8 h 91"/>
                  <a:gd name="T8" fmla="*/ 18 w 96"/>
                  <a:gd name="T9" fmla="*/ 21 h 91"/>
                  <a:gd name="T10" fmla="*/ 31 w 96"/>
                  <a:gd name="T11" fmla="*/ 17 h 91"/>
                  <a:gd name="T12" fmla="*/ 35 w 96"/>
                  <a:gd name="T13" fmla="*/ 13 h 91"/>
                  <a:gd name="T14" fmla="*/ 88 w 96"/>
                  <a:gd name="T15" fmla="*/ 4 h 91"/>
                  <a:gd name="T16" fmla="*/ 35 w 96"/>
                  <a:gd name="T17" fmla="*/ 13 h 91"/>
                  <a:gd name="T18" fmla="*/ 44 w 96"/>
                  <a:gd name="T19" fmla="*/ 34 h 91"/>
                  <a:gd name="T20" fmla="*/ 44 w 96"/>
                  <a:gd name="T21" fmla="*/ 52 h 91"/>
                  <a:gd name="T22" fmla="*/ 31 w 96"/>
                  <a:gd name="T23" fmla="*/ 65 h 91"/>
                  <a:gd name="T24" fmla="*/ 40 w 96"/>
                  <a:gd name="T25" fmla="*/ 74 h 91"/>
                  <a:gd name="T26" fmla="*/ 53 w 96"/>
                  <a:gd name="T27" fmla="*/ 56 h 91"/>
                  <a:gd name="T28" fmla="*/ 57 w 96"/>
                  <a:gd name="T29" fmla="*/ 34 h 91"/>
                  <a:gd name="T30" fmla="*/ 61 w 96"/>
                  <a:gd name="T31" fmla="*/ 61 h 91"/>
                  <a:gd name="T32" fmla="*/ 66 w 96"/>
                  <a:gd name="T33" fmla="*/ 69 h 91"/>
                  <a:gd name="T34" fmla="*/ 79 w 96"/>
                  <a:gd name="T35" fmla="*/ 74 h 91"/>
                  <a:gd name="T36" fmla="*/ 88 w 96"/>
                  <a:gd name="T37" fmla="*/ 74 h 91"/>
                  <a:gd name="T38" fmla="*/ 96 w 96"/>
                  <a:gd name="T39" fmla="*/ 56 h 91"/>
                  <a:gd name="T40" fmla="*/ 83 w 96"/>
                  <a:gd name="T41" fmla="*/ 52 h 91"/>
                  <a:gd name="T42" fmla="*/ 79 w 96"/>
                  <a:gd name="T43" fmla="*/ 56 h 91"/>
                  <a:gd name="T44" fmla="*/ 79 w 96"/>
                  <a:gd name="T45" fmla="*/ 61 h 91"/>
                  <a:gd name="T46" fmla="*/ 74 w 96"/>
                  <a:gd name="T47" fmla="*/ 34 h 91"/>
                  <a:gd name="T48" fmla="*/ 92 w 96"/>
                  <a:gd name="T49" fmla="*/ 21 h 91"/>
                  <a:gd name="T50" fmla="*/ 31 w 96"/>
                  <a:gd name="T51" fmla="*/ 34 h 91"/>
                  <a:gd name="T52" fmla="*/ 44 w 96"/>
                  <a:gd name="T53" fmla="*/ 34 h 91"/>
                  <a:gd name="T54" fmla="*/ 96 w 96"/>
                  <a:gd name="T55" fmla="*/ 74 h 91"/>
                  <a:gd name="T56" fmla="*/ 83 w 96"/>
                  <a:gd name="T57" fmla="*/ 78 h 91"/>
                  <a:gd name="T58" fmla="*/ 61 w 96"/>
                  <a:gd name="T59" fmla="*/ 78 h 91"/>
                  <a:gd name="T60" fmla="*/ 31 w 96"/>
                  <a:gd name="T61" fmla="*/ 69 h 91"/>
                  <a:gd name="T62" fmla="*/ 27 w 96"/>
                  <a:gd name="T63" fmla="*/ 30 h 91"/>
                  <a:gd name="T64" fmla="*/ 0 w 96"/>
                  <a:gd name="T65" fmla="*/ 39 h 91"/>
                  <a:gd name="T66" fmla="*/ 14 w 96"/>
                  <a:gd name="T67" fmla="*/ 65 h 91"/>
                  <a:gd name="T68" fmla="*/ 14 w 96"/>
                  <a:gd name="T69" fmla="*/ 69 h 91"/>
                  <a:gd name="T70" fmla="*/ 5 w 96"/>
                  <a:gd name="T71" fmla="*/ 78 h 91"/>
                  <a:gd name="T72" fmla="*/ 0 w 96"/>
                  <a:gd name="T73" fmla="*/ 78 h 91"/>
                  <a:gd name="T74" fmla="*/ 9 w 96"/>
                  <a:gd name="T75" fmla="*/ 91 h 91"/>
                  <a:gd name="T76" fmla="*/ 14 w 96"/>
                  <a:gd name="T77" fmla="*/ 82 h 91"/>
                  <a:gd name="T78" fmla="*/ 22 w 96"/>
                  <a:gd name="T79" fmla="*/ 78 h 91"/>
                  <a:gd name="T80" fmla="*/ 22 w 96"/>
                  <a:gd name="T81" fmla="*/ 78 h 91"/>
                  <a:gd name="T82" fmla="*/ 35 w 96"/>
                  <a:gd name="T83" fmla="*/ 87 h 91"/>
                  <a:gd name="T84" fmla="*/ 92 w 96"/>
                  <a:gd name="T85" fmla="*/ 87 h 91"/>
                  <a:gd name="T86" fmla="*/ 96 w 96"/>
                  <a:gd name="T87" fmla="*/ 74 h 91"/>
                  <a:gd name="T88" fmla="*/ 96 w 96"/>
                  <a:gd name="T89" fmla="*/ 74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 h="91">
                    <a:moveTo>
                      <a:pt x="31" y="17"/>
                    </a:moveTo>
                    <a:lnTo>
                      <a:pt x="31" y="17"/>
                    </a:lnTo>
                    <a:lnTo>
                      <a:pt x="22" y="0"/>
                    </a:lnTo>
                    <a:lnTo>
                      <a:pt x="9" y="4"/>
                    </a:lnTo>
                    <a:lnTo>
                      <a:pt x="9" y="8"/>
                    </a:lnTo>
                    <a:lnTo>
                      <a:pt x="18" y="21"/>
                    </a:lnTo>
                    <a:lnTo>
                      <a:pt x="31" y="17"/>
                    </a:lnTo>
                    <a:close/>
                    <a:moveTo>
                      <a:pt x="35" y="13"/>
                    </a:moveTo>
                    <a:lnTo>
                      <a:pt x="88" y="13"/>
                    </a:lnTo>
                    <a:lnTo>
                      <a:pt x="88" y="4"/>
                    </a:lnTo>
                    <a:lnTo>
                      <a:pt x="35" y="4"/>
                    </a:lnTo>
                    <a:lnTo>
                      <a:pt x="35" y="13"/>
                    </a:lnTo>
                    <a:close/>
                    <a:moveTo>
                      <a:pt x="44" y="34"/>
                    </a:moveTo>
                    <a:lnTo>
                      <a:pt x="44" y="34"/>
                    </a:lnTo>
                    <a:lnTo>
                      <a:pt x="44" y="52"/>
                    </a:lnTo>
                    <a:lnTo>
                      <a:pt x="31" y="65"/>
                    </a:lnTo>
                    <a:lnTo>
                      <a:pt x="40" y="74"/>
                    </a:lnTo>
                    <a:lnTo>
                      <a:pt x="53" y="56"/>
                    </a:lnTo>
                    <a:lnTo>
                      <a:pt x="57" y="34"/>
                    </a:lnTo>
                    <a:lnTo>
                      <a:pt x="61" y="34"/>
                    </a:lnTo>
                    <a:lnTo>
                      <a:pt x="61" y="61"/>
                    </a:lnTo>
                    <a:lnTo>
                      <a:pt x="66" y="69"/>
                    </a:lnTo>
                    <a:lnTo>
                      <a:pt x="74" y="74"/>
                    </a:lnTo>
                    <a:lnTo>
                      <a:pt x="79" y="74"/>
                    </a:lnTo>
                    <a:lnTo>
                      <a:pt x="88" y="74"/>
                    </a:lnTo>
                    <a:lnTo>
                      <a:pt x="92" y="69"/>
                    </a:lnTo>
                    <a:lnTo>
                      <a:pt x="96" y="56"/>
                    </a:lnTo>
                    <a:lnTo>
                      <a:pt x="83" y="52"/>
                    </a:lnTo>
                    <a:lnTo>
                      <a:pt x="79" y="56"/>
                    </a:lnTo>
                    <a:lnTo>
                      <a:pt x="79" y="61"/>
                    </a:lnTo>
                    <a:lnTo>
                      <a:pt x="74" y="56"/>
                    </a:lnTo>
                    <a:lnTo>
                      <a:pt x="74" y="34"/>
                    </a:lnTo>
                    <a:lnTo>
                      <a:pt x="92" y="34"/>
                    </a:lnTo>
                    <a:lnTo>
                      <a:pt x="92" y="21"/>
                    </a:lnTo>
                    <a:lnTo>
                      <a:pt x="31" y="21"/>
                    </a:lnTo>
                    <a:lnTo>
                      <a:pt x="31" y="34"/>
                    </a:lnTo>
                    <a:lnTo>
                      <a:pt x="44" y="34"/>
                    </a:lnTo>
                    <a:close/>
                    <a:moveTo>
                      <a:pt x="96" y="74"/>
                    </a:moveTo>
                    <a:lnTo>
                      <a:pt x="96" y="74"/>
                    </a:lnTo>
                    <a:lnTo>
                      <a:pt x="83" y="78"/>
                    </a:lnTo>
                    <a:lnTo>
                      <a:pt x="61" y="78"/>
                    </a:lnTo>
                    <a:lnTo>
                      <a:pt x="35" y="74"/>
                    </a:lnTo>
                    <a:lnTo>
                      <a:pt x="31" y="69"/>
                    </a:lnTo>
                    <a:lnTo>
                      <a:pt x="27" y="65"/>
                    </a:lnTo>
                    <a:lnTo>
                      <a:pt x="27" y="30"/>
                    </a:lnTo>
                    <a:lnTo>
                      <a:pt x="0" y="30"/>
                    </a:lnTo>
                    <a:lnTo>
                      <a:pt x="0" y="39"/>
                    </a:lnTo>
                    <a:lnTo>
                      <a:pt x="14" y="39"/>
                    </a:lnTo>
                    <a:lnTo>
                      <a:pt x="14" y="65"/>
                    </a:lnTo>
                    <a:lnTo>
                      <a:pt x="14" y="69"/>
                    </a:lnTo>
                    <a:lnTo>
                      <a:pt x="5" y="78"/>
                    </a:lnTo>
                    <a:lnTo>
                      <a:pt x="0" y="78"/>
                    </a:lnTo>
                    <a:lnTo>
                      <a:pt x="9" y="91"/>
                    </a:lnTo>
                    <a:lnTo>
                      <a:pt x="14" y="82"/>
                    </a:lnTo>
                    <a:lnTo>
                      <a:pt x="22" y="78"/>
                    </a:lnTo>
                    <a:lnTo>
                      <a:pt x="35" y="87"/>
                    </a:lnTo>
                    <a:lnTo>
                      <a:pt x="66" y="87"/>
                    </a:lnTo>
                    <a:lnTo>
                      <a:pt x="92" y="87"/>
                    </a:lnTo>
                    <a:lnTo>
                      <a:pt x="96" y="7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6" name="Freeform 112"/>
              <p:cNvSpPr/>
              <p:nvPr/>
            </p:nvSpPr>
            <p:spPr bwMode="auto">
              <a:xfrm>
                <a:off x="2580" y="1682"/>
                <a:ext cx="92" cy="96"/>
              </a:xfrm>
              <a:custGeom>
                <a:avLst/>
                <a:gdLst>
                  <a:gd name="T0" fmla="*/ 53 w 92"/>
                  <a:gd name="T1" fmla="*/ 13 h 96"/>
                  <a:gd name="T2" fmla="*/ 53 w 92"/>
                  <a:gd name="T3" fmla="*/ 13 h 96"/>
                  <a:gd name="T4" fmla="*/ 53 w 92"/>
                  <a:gd name="T5" fmla="*/ 9 h 96"/>
                  <a:gd name="T6" fmla="*/ 53 w 92"/>
                  <a:gd name="T7" fmla="*/ 9 h 96"/>
                  <a:gd name="T8" fmla="*/ 48 w 92"/>
                  <a:gd name="T9" fmla="*/ 0 h 96"/>
                  <a:gd name="T10" fmla="*/ 48 w 92"/>
                  <a:gd name="T11" fmla="*/ 0 h 96"/>
                  <a:gd name="T12" fmla="*/ 44 w 92"/>
                  <a:gd name="T13" fmla="*/ 5 h 96"/>
                  <a:gd name="T14" fmla="*/ 44 w 92"/>
                  <a:gd name="T15" fmla="*/ 5 h 96"/>
                  <a:gd name="T16" fmla="*/ 35 w 92"/>
                  <a:gd name="T17" fmla="*/ 5 h 96"/>
                  <a:gd name="T18" fmla="*/ 35 w 92"/>
                  <a:gd name="T19" fmla="*/ 5 h 96"/>
                  <a:gd name="T20" fmla="*/ 39 w 92"/>
                  <a:gd name="T21" fmla="*/ 18 h 96"/>
                  <a:gd name="T22" fmla="*/ 0 w 92"/>
                  <a:gd name="T23" fmla="*/ 18 h 96"/>
                  <a:gd name="T24" fmla="*/ 0 w 92"/>
                  <a:gd name="T25" fmla="*/ 31 h 96"/>
                  <a:gd name="T26" fmla="*/ 39 w 92"/>
                  <a:gd name="T27" fmla="*/ 31 h 96"/>
                  <a:gd name="T28" fmla="*/ 39 w 92"/>
                  <a:gd name="T29" fmla="*/ 39 h 96"/>
                  <a:gd name="T30" fmla="*/ 9 w 92"/>
                  <a:gd name="T31" fmla="*/ 39 h 96"/>
                  <a:gd name="T32" fmla="*/ 9 w 92"/>
                  <a:gd name="T33" fmla="*/ 87 h 96"/>
                  <a:gd name="T34" fmla="*/ 26 w 92"/>
                  <a:gd name="T35" fmla="*/ 87 h 96"/>
                  <a:gd name="T36" fmla="*/ 26 w 92"/>
                  <a:gd name="T37" fmla="*/ 53 h 96"/>
                  <a:gd name="T38" fmla="*/ 39 w 92"/>
                  <a:gd name="T39" fmla="*/ 53 h 96"/>
                  <a:gd name="T40" fmla="*/ 39 w 92"/>
                  <a:gd name="T41" fmla="*/ 96 h 96"/>
                  <a:gd name="T42" fmla="*/ 53 w 92"/>
                  <a:gd name="T43" fmla="*/ 96 h 96"/>
                  <a:gd name="T44" fmla="*/ 53 w 92"/>
                  <a:gd name="T45" fmla="*/ 53 h 96"/>
                  <a:gd name="T46" fmla="*/ 66 w 92"/>
                  <a:gd name="T47" fmla="*/ 53 h 96"/>
                  <a:gd name="T48" fmla="*/ 66 w 92"/>
                  <a:gd name="T49" fmla="*/ 74 h 96"/>
                  <a:gd name="T50" fmla="*/ 66 w 92"/>
                  <a:gd name="T51" fmla="*/ 74 h 96"/>
                  <a:gd name="T52" fmla="*/ 61 w 92"/>
                  <a:gd name="T53" fmla="*/ 74 h 96"/>
                  <a:gd name="T54" fmla="*/ 57 w 92"/>
                  <a:gd name="T55" fmla="*/ 74 h 96"/>
                  <a:gd name="T56" fmla="*/ 57 w 92"/>
                  <a:gd name="T57" fmla="*/ 74 h 96"/>
                  <a:gd name="T58" fmla="*/ 57 w 92"/>
                  <a:gd name="T59" fmla="*/ 87 h 96"/>
                  <a:gd name="T60" fmla="*/ 57 w 92"/>
                  <a:gd name="T61" fmla="*/ 87 h 96"/>
                  <a:gd name="T62" fmla="*/ 74 w 92"/>
                  <a:gd name="T63" fmla="*/ 87 h 96"/>
                  <a:gd name="T64" fmla="*/ 79 w 92"/>
                  <a:gd name="T65" fmla="*/ 83 h 96"/>
                  <a:gd name="T66" fmla="*/ 79 w 92"/>
                  <a:gd name="T67" fmla="*/ 79 h 96"/>
                  <a:gd name="T68" fmla="*/ 79 w 92"/>
                  <a:gd name="T69" fmla="*/ 39 h 96"/>
                  <a:gd name="T70" fmla="*/ 53 w 92"/>
                  <a:gd name="T71" fmla="*/ 39 h 96"/>
                  <a:gd name="T72" fmla="*/ 53 w 92"/>
                  <a:gd name="T73" fmla="*/ 31 h 96"/>
                  <a:gd name="T74" fmla="*/ 92 w 92"/>
                  <a:gd name="T75" fmla="*/ 31 h 96"/>
                  <a:gd name="T76" fmla="*/ 92 w 92"/>
                  <a:gd name="T77" fmla="*/ 18 h 96"/>
                  <a:gd name="T78" fmla="*/ 44 w 92"/>
                  <a:gd name="T79" fmla="*/ 18 h 96"/>
                  <a:gd name="T80" fmla="*/ 44 w 92"/>
                  <a:gd name="T81" fmla="*/ 18 h 96"/>
                  <a:gd name="T82" fmla="*/ 53 w 92"/>
                  <a:gd name="T83" fmla="*/ 13 h 96"/>
                  <a:gd name="T84" fmla="*/ 53 w 92"/>
                  <a:gd name="T85" fmla="*/ 13 h 96"/>
                  <a:gd name="T86" fmla="*/ 53 w 92"/>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6">
                    <a:moveTo>
                      <a:pt x="53" y="13"/>
                    </a:moveTo>
                    <a:lnTo>
                      <a:pt x="53" y="13"/>
                    </a:lnTo>
                    <a:lnTo>
                      <a:pt x="53" y="9"/>
                    </a:lnTo>
                    <a:lnTo>
                      <a:pt x="48" y="0"/>
                    </a:lnTo>
                    <a:lnTo>
                      <a:pt x="44" y="5"/>
                    </a:lnTo>
                    <a:lnTo>
                      <a:pt x="35" y="5"/>
                    </a:lnTo>
                    <a:lnTo>
                      <a:pt x="39" y="18"/>
                    </a:lnTo>
                    <a:lnTo>
                      <a:pt x="0" y="18"/>
                    </a:lnTo>
                    <a:lnTo>
                      <a:pt x="0" y="31"/>
                    </a:lnTo>
                    <a:lnTo>
                      <a:pt x="39" y="31"/>
                    </a:lnTo>
                    <a:lnTo>
                      <a:pt x="39" y="39"/>
                    </a:lnTo>
                    <a:lnTo>
                      <a:pt x="9" y="39"/>
                    </a:lnTo>
                    <a:lnTo>
                      <a:pt x="9" y="87"/>
                    </a:lnTo>
                    <a:lnTo>
                      <a:pt x="26" y="87"/>
                    </a:lnTo>
                    <a:lnTo>
                      <a:pt x="26" y="53"/>
                    </a:lnTo>
                    <a:lnTo>
                      <a:pt x="39" y="53"/>
                    </a:lnTo>
                    <a:lnTo>
                      <a:pt x="39" y="96"/>
                    </a:lnTo>
                    <a:lnTo>
                      <a:pt x="53" y="96"/>
                    </a:lnTo>
                    <a:lnTo>
                      <a:pt x="53" y="53"/>
                    </a:lnTo>
                    <a:lnTo>
                      <a:pt x="66" y="53"/>
                    </a:lnTo>
                    <a:lnTo>
                      <a:pt x="66" y="74"/>
                    </a:lnTo>
                    <a:lnTo>
                      <a:pt x="61" y="74"/>
                    </a:lnTo>
                    <a:lnTo>
                      <a:pt x="57" y="74"/>
                    </a:lnTo>
                    <a:lnTo>
                      <a:pt x="57" y="87"/>
                    </a:lnTo>
                    <a:lnTo>
                      <a:pt x="74" y="87"/>
                    </a:lnTo>
                    <a:lnTo>
                      <a:pt x="79" y="83"/>
                    </a:lnTo>
                    <a:lnTo>
                      <a:pt x="79" y="79"/>
                    </a:lnTo>
                    <a:lnTo>
                      <a:pt x="79" y="39"/>
                    </a:lnTo>
                    <a:lnTo>
                      <a:pt x="53" y="39"/>
                    </a:lnTo>
                    <a:lnTo>
                      <a:pt x="53" y="31"/>
                    </a:lnTo>
                    <a:lnTo>
                      <a:pt x="92" y="31"/>
                    </a:lnTo>
                    <a:lnTo>
                      <a:pt x="92" y="18"/>
                    </a:lnTo>
                    <a:lnTo>
                      <a:pt x="44" y="18"/>
                    </a:lnTo>
                    <a:lnTo>
                      <a:pt x="5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7" name="Freeform 113"/>
              <p:cNvSpPr/>
              <p:nvPr/>
            </p:nvSpPr>
            <p:spPr bwMode="auto">
              <a:xfrm>
                <a:off x="2606" y="2326"/>
                <a:ext cx="27" cy="31"/>
              </a:xfrm>
              <a:custGeom>
                <a:avLst/>
                <a:gdLst>
                  <a:gd name="T0" fmla="*/ 27 w 27"/>
                  <a:gd name="T1" fmla="*/ 18 h 31"/>
                  <a:gd name="T2" fmla="*/ 27 w 27"/>
                  <a:gd name="T3" fmla="*/ 18 h 31"/>
                  <a:gd name="T4" fmla="*/ 22 w 27"/>
                  <a:gd name="T5" fmla="*/ 27 h 31"/>
                  <a:gd name="T6" fmla="*/ 13 w 27"/>
                  <a:gd name="T7" fmla="*/ 31 h 31"/>
                  <a:gd name="T8" fmla="*/ 13 w 27"/>
                  <a:gd name="T9" fmla="*/ 31 h 31"/>
                  <a:gd name="T10" fmla="*/ 0 w 27"/>
                  <a:gd name="T11" fmla="*/ 27 h 31"/>
                  <a:gd name="T12" fmla="*/ 0 w 27"/>
                  <a:gd name="T13" fmla="*/ 18 h 31"/>
                  <a:gd name="T14" fmla="*/ 0 w 27"/>
                  <a:gd name="T15" fmla="*/ 18 h 31"/>
                  <a:gd name="T16" fmla="*/ 0 w 27"/>
                  <a:gd name="T17" fmla="*/ 5 h 31"/>
                  <a:gd name="T18" fmla="*/ 13 w 27"/>
                  <a:gd name="T19" fmla="*/ 0 h 31"/>
                  <a:gd name="T20" fmla="*/ 13 w 27"/>
                  <a:gd name="T21" fmla="*/ 0 h 31"/>
                  <a:gd name="T22" fmla="*/ 22 w 27"/>
                  <a:gd name="T23" fmla="*/ 5 h 31"/>
                  <a:gd name="T24" fmla="*/ 27 w 27"/>
                  <a:gd name="T25" fmla="*/ 18 h 31"/>
                  <a:gd name="T26" fmla="*/ 27 w 27"/>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1">
                    <a:moveTo>
                      <a:pt x="27" y="18"/>
                    </a:moveTo>
                    <a:lnTo>
                      <a:pt x="27" y="18"/>
                    </a:lnTo>
                    <a:lnTo>
                      <a:pt x="22" y="27"/>
                    </a:lnTo>
                    <a:lnTo>
                      <a:pt x="13" y="31"/>
                    </a:lnTo>
                    <a:lnTo>
                      <a:pt x="0" y="27"/>
                    </a:lnTo>
                    <a:lnTo>
                      <a:pt x="0" y="18"/>
                    </a:lnTo>
                    <a:lnTo>
                      <a:pt x="0" y="5"/>
                    </a:lnTo>
                    <a:lnTo>
                      <a:pt x="13" y="0"/>
                    </a:lnTo>
                    <a:lnTo>
                      <a:pt x="22" y="5"/>
                    </a:lnTo>
                    <a:lnTo>
                      <a:pt x="27" y="18"/>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78" name="Freeform 114"/>
              <p:cNvSpPr/>
              <p:nvPr/>
            </p:nvSpPr>
            <p:spPr bwMode="auto">
              <a:xfrm>
                <a:off x="2585" y="2309"/>
                <a:ext cx="65" cy="65"/>
              </a:xfrm>
              <a:custGeom>
                <a:avLst/>
                <a:gdLst>
                  <a:gd name="T0" fmla="*/ 65 w 65"/>
                  <a:gd name="T1" fmla="*/ 35 h 65"/>
                  <a:gd name="T2" fmla="*/ 65 w 65"/>
                  <a:gd name="T3" fmla="*/ 35 h 65"/>
                  <a:gd name="T4" fmla="*/ 65 w 65"/>
                  <a:gd name="T5" fmla="*/ 48 h 65"/>
                  <a:gd name="T6" fmla="*/ 56 w 65"/>
                  <a:gd name="T7" fmla="*/ 57 h 65"/>
                  <a:gd name="T8" fmla="*/ 48 w 65"/>
                  <a:gd name="T9" fmla="*/ 65 h 65"/>
                  <a:gd name="T10" fmla="*/ 34 w 65"/>
                  <a:gd name="T11" fmla="*/ 65 h 65"/>
                  <a:gd name="T12" fmla="*/ 34 w 65"/>
                  <a:gd name="T13" fmla="*/ 65 h 65"/>
                  <a:gd name="T14" fmla="*/ 21 w 65"/>
                  <a:gd name="T15" fmla="*/ 65 h 65"/>
                  <a:gd name="T16" fmla="*/ 8 w 65"/>
                  <a:gd name="T17" fmla="*/ 57 h 65"/>
                  <a:gd name="T18" fmla="*/ 4 w 65"/>
                  <a:gd name="T19" fmla="*/ 48 h 65"/>
                  <a:gd name="T20" fmla="*/ 0 w 65"/>
                  <a:gd name="T21" fmla="*/ 35 h 65"/>
                  <a:gd name="T22" fmla="*/ 0 w 65"/>
                  <a:gd name="T23" fmla="*/ 35 h 65"/>
                  <a:gd name="T24" fmla="*/ 4 w 65"/>
                  <a:gd name="T25" fmla="*/ 22 h 65"/>
                  <a:gd name="T26" fmla="*/ 8 w 65"/>
                  <a:gd name="T27" fmla="*/ 9 h 65"/>
                  <a:gd name="T28" fmla="*/ 21 w 65"/>
                  <a:gd name="T29" fmla="*/ 4 h 65"/>
                  <a:gd name="T30" fmla="*/ 34 w 65"/>
                  <a:gd name="T31" fmla="*/ 0 h 65"/>
                  <a:gd name="T32" fmla="*/ 34 w 65"/>
                  <a:gd name="T33" fmla="*/ 0 h 65"/>
                  <a:gd name="T34" fmla="*/ 48 w 65"/>
                  <a:gd name="T35" fmla="*/ 4 h 65"/>
                  <a:gd name="T36" fmla="*/ 56 w 65"/>
                  <a:gd name="T37" fmla="*/ 9 h 65"/>
                  <a:gd name="T38" fmla="*/ 65 w 65"/>
                  <a:gd name="T39" fmla="*/ 22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8"/>
                    </a:lnTo>
                    <a:lnTo>
                      <a:pt x="56" y="57"/>
                    </a:lnTo>
                    <a:lnTo>
                      <a:pt x="48" y="65"/>
                    </a:lnTo>
                    <a:lnTo>
                      <a:pt x="34" y="65"/>
                    </a:lnTo>
                    <a:lnTo>
                      <a:pt x="21" y="65"/>
                    </a:lnTo>
                    <a:lnTo>
                      <a:pt x="8" y="57"/>
                    </a:lnTo>
                    <a:lnTo>
                      <a:pt x="4" y="48"/>
                    </a:lnTo>
                    <a:lnTo>
                      <a:pt x="0" y="35"/>
                    </a:lnTo>
                    <a:lnTo>
                      <a:pt x="4" y="22"/>
                    </a:lnTo>
                    <a:lnTo>
                      <a:pt x="8" y="9"/>
                    </a:lnTo>
                    <a:lnTo>
                      <a:pt x="21" y="4"/>
                    </a:lnTo>
                    <a:lnTo>
                      <a:pt x="34" y="0"/>
                    </a:lnTo>
                    <a:lnTo>
                      <a:pt x="48" y="4"/>
                    </a:lnTo>
                    <a:lnTo>
                      <a:pt x="56" y="9"/>
                    </a:lnTo>
                    <a:lnTo>
                      <a:pt x="65" y="22"/>
                    </a:lnTo>
                    <a:lnTo>
                      <a:pt x="65"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79" name="Freeform 115"/>
              <p:cNvSpPr>
                <a:spLocks noEditPoints="1"/>
              </p:cNvSpPr>
              <p:nvPr/>
            </p:nvSpPr>
            <p:spPr bwMode="auto">
              <a:xfrm>
                <a:off x="2358" y="2400"/>
                <a:ext cx="96" cy="96"/>
              </a:xfrm>
              <a:custGeom>
                <a:avLst/>
                <a:gdLst>
                  <a:gd name="T0" fmla="*/ 66 w 96"/>
                  <a:gd name="T1" fmla="*/ 31 h 96"/>
                  <a:gd name="T2" fmla="*/ 61 w 96"/>
                  <a:gd name="T3" fmla="*/ 22 h 96"/>
                  <a:gd name="T4" fmla="*/ 66 w 96"/>
                  <a:gd name="T5" fmla="*/ 22 h 96"/>
                  <a:gd name="T6" fmla="*/ 79 w 96"/>
                  <a:gd name="T7" fmla="*/ 22 h 96"/>
                  <a:gd name="T8" fmla="*/ 83 w 96"/>
                  <a:gd name="T9" fmla="*/ 31 h 96"/>
                  <a:gd name="T10" fmla="*/ 79 w 96"/>
                  <a:gd name="T11" fmla="*/ 31 h 96"/>
                  <a:gd name="T12" fmla="*/ 48 w 96"/>
                  <a:gd name="T13" fmla="*/ 44 h 96"/>
                  <a:gd name="T14" fmla="*/ 44 w 96"/>
                  <a:gd name="T15" fmla="*/ 53 h 96"/>
                  <a:gd name="T16" fmla="*/ 44 w 96"/>
                  <a:gd name="T17" fmla="*/ 44 h 96"/>
                  <a:gd name="T18" fmla="*/ 61 w 96"/>
                  <a:gd name="T19" fmla="*/ 44 h 96"/>
                  <a:gd name="T20" fmla="*/ 66 w 96"/>
                  <a:gd name="T21" fmla="*/ 53 h 96"/>
                  <a:gd name="T22" fmla="*/ 61 w 96"/>
                  <a:gd name="T23" fmla="*/ 53 h 96"/>
                  <a:gd name="T24" fmla="*/ 48 w 96"/>
                  <a:gd name="T25" fmla="*/ 22 h 96"/>
                  <a:gd name="T26" fmla="*/ 31 w 96"/>
                  <a:gd name="T27" fmla="*/ 31 h 96"/>
                  <a:gd name="T28" fmla="*/ 48 w 96"/>
                  <a:gd name="T29" fmla="*/ 61 h 96"/>
                  <a:gd name="T30" fmla="*/ 39 w 96"/>
                  <a:gd name="T31" fmla="*/ 74 h 96"/>
                  <a:gd name="T32" fmla="*/ 31 w 96"/>
                  <a:gd name="T33" fmla="*/ 83 h 96"/>
                  <a:gd name="T34" fmla="*/ 39 w 96"/>
                  <a:gd name="T35" fmla="*/ 96 h 96"/>
                  <a:gd name="T36" fmla="*/ 61 w 96"/>
                  <a:gd name="T37" fmla="*/ 61 h 96"/>
                  <a:gd name="T38" fmla="*/ 66 w 96"/>
                  <a:gd name="T39" fmla="*/ 92 h 96"/>
                  <a:gd name="T40" fmla="*/ 79 w 96"/>
                  <a:gd name="T41" fmla="*/ 61 h 96"/>
                  <a:gd name="T42" fmla="*/ 83 w 96"/>
                  <a:gd name="T43" fmla="*/ 70 h 96"/>
                  <a:gd name="T44" fmla="*/ 83 w 96"/>
                  <a:gd name="T45" fmla="*/ 74 h 96"/>
                  <a:gd name="T46" fmla="*/ 79 w 96"/>
                  <a:gd name="T47" fmla="*/ 74 h 96"/>
                  <a:gd name="T48" fmla="*/ 83 w 96"/>
                  <a:gd name="T49" fmla="*/ 83 h 96"/>
                  <a:gd name="T50" fmla="*/ 83 w 96"/>
                  <a:gd name="T51" fmla="*/ 83 h 96"/>
                  <a:gd name="T52" fmla="*/ 96 w 96"/>
                  <a:gd name="T53" fmla="*/ 74 h 96"/>
                  <a:gd name="T54" fmla="*/ 79 w 96"/>
                  <a:gd name="T55" fmla="*/ 53 h 96"/>
                  <a:gd name="T56" fmla="*/ 96 w 96"/>
                  <a:gd name="T57" fmla="*/ 44 h 96"/>
                  <a:gd name="T58" fmla="*/ 79 w 96"/>
                  <a:gd name="T59" fmla="*/ 14 h 96"/>
                  <a:gd name="T60" fmla="*/ 79 w 96"/>
                  <a:gd name="T61" fmla="*/ 5 h 96"/>
                  <a:gd name="T62" fmla="*/ 79 w 96"/>
                  <a:gd name="T63" fmla="*/ 0 h 96"/>
                  <a:gd name="T64" fmla="*/ 79 w 96"/>
                  <a:gd name="T65" fmla="*/ 0 h 96"/>
                  <a:gd name="T66" fmla="*/ 74 w 96"/>
                  <a:gd name="T67" fmla="*/ 0 h 96"/>
                  <a:gd name="T68" fmla="*/ 66 w 96"/>
                  <a:gd name="T69" fmla="*/ 14 h 96"/>
                  <a:gd name="T70" fmla="*/ 61 w 96"/>
                  <a:gd name="T71" fmla="*/ 5 h 96"/>
                  <a:gd name="T72" fmla="*/ 61 w 96"/>
                  <a:gd name="T73" fmla="*/ 0 h 96"/>
                  <a:gd name="T74" fmla="*/ 61 w 96"/>
                  <a:gd name="T75" fmla="*/ 0 h 96"/>
                  <a:gd name="T76" fmla="*/ 57 w 96"/>
                  <a:gd name="T77" fmla="*/ 0 h 96"/>
                  <a:gd name="T78" fmla="*/ 48 w 96"/>
                  <a:gd name="T79" fmla="*/ 0 h 96"/>
                  <a:gd name="T80" fmla="*/ 31 w 96"/>
                  <a:gd name="T81" fmla="*/ 14 h 96"/>
                  <a:gd name="T82" fmla="*/ 31 w 96"/>
                  <a:gd name="T83" fmla="*/ 22 h 96"/>
                  <a:gd name="T84" fmla="*/ 31 w 96"/>
                  <a:gd name="T85" fmla="*/ 18 h 96"/>
                  <a:gd name="T86" fmla="*/ 35 w 96"/>
                  <a:gd name="T87" fmla="*/ 0 h 96"/>
                  <a:gd name="T88" fmla="*/ 22 w 96"/>
                  <a:gd name="T89" fmla="*/ 0 h 96"/>
                  <a:gd name="T90" fmla="*/ 0 w 96"/>
                  <a:gd name="T91" fmla="*/ 48 h 96"/>
                  <a:gd name="T92" fmla="*/ 9 w 96"/>
                  <a:gd name="T93" fmla="*/ 57 h 96"/>
                  <a:gd name="T94" fmla="*/ 13 w 96"/>
                  <a:gd name="T95" fmla="*/ 53 h 96"/>
                  <a:gd name="T96" fmla="*/ 26 w 96"/>
                  <a:gd name="T97" fmla="*/ 92 h 96"/>
                  <a:gd name="T98" fmla="*/ 26 w 96"/>
                  <a:gd name="T99" fmla="*/ 27 h 96"/>
                  <a:gd name="T100" fmla="*/ 31 w 96"/>
                  <a:gd name="T101" fmla="*/ 18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 h="96">
                    <a:moveTo>
                      <a:pt x="66" y="22"/>
                    </a:moveTo>
                    <a:lnTo>
                      <a:pt x="66" y="31"/>
                    </a:lnTo>
                    <a:lnTo>
                      <a:pt x="61" y="31"/>
                    </a:lnTo>
                    <a:lnTo>
                      <a:pt x="61" y="22"/>
                    </a:lnTo>
                    <a:lnTo>
                      <a:pt x="66" y="22"/>
                    </a:lnTo>
                    <a:close/>
                    <a:moveTo>
                      <a:pt x="79" y="31"/>
                    </a:moveTo>
                    <a:lnTo>
                      <a:pt x="79" y="22"/>
                    </a:lnTo>
                    <a:lnTo>
                      <a:pt x="83" y="22"/>
                    </a:lnTo>
                    <a:lnTo>
                      <a:pt x="83" y="31"/>
                    </a:lnTo>
                    <a:lnTo>
                      <a:pt x="79" y="31"/>
                    </a:lnTo>
                    <a:close/>
                    <a:moveTo>
                      <a:pt x="44" y="44"/>
                    </a:moveTo>
                    <a:lnTo>
                      <a:pt x="48" y="44"/>
                    </a:lnTo>
                    <a:lnTo>
                      <a:pt x="48" y="53"/>
                    </a:lnTo>
                    <a:lnTo>
                      <a:pt x="44" y="53"/>
                    </a:lnTo>
                    <a:lnTo>
                      <a:pt x="44" y="44"/>
                    </a:lnTo>
                    <a:close/>
                    <a:moveTo>
                      <a:pt x="61" y="53"/>
                    </a:moveTo>
                    <a:lnTo>
                      <a:pt x="61" y="44"/>
                    </a:lnTo>
                    <a:lnTo>
                      <a:pt x="66" y="44"/>
                    </a:lnTo>
                    <a:lnTo>
                      <a:pt x="66" y="53"/>
                    </a:lnTo>
                    <a:lnTo>
                      <a:pt x="61" y="53"/>
                    </a:lnTo>
                    <a:close/>
                    <a:moveTo>
                      <a:pt x="31" y="22"/>
                    </a:moveTo>
                    <a:lnTo>
                      <a:pt x="48" y="22"/>
                    </a:lnTo>
                    <a:lnTo>
                      <a:pt x="48" y="31"/>
                    </a:lnTo>
                    <a:lnTo>
                      <a:pt x="31" y="31"/>
                    </a:lnTo>
                    <a:lnTo>
                      <a:pt x="31" y="61"/>
                    </a:lnTo>
                    <a:lnTo>
                      <a:pt x="48" y="61"/>
                    </a:lnTo>
                    <a:lnTo>
                      <a:pt x="39" y="74"/>
                    </a:lnTo>
                    <a:lnTo>
                      <a:pt x="31" y="83"/>
                    </a:lnTo>
                    <a:lnTo>
                      <a:pt x="39" y="96"/>
                    </a:lnTo>
                    <a:lnTo>
                      <a:pt x="57" y="79"/>
                    </a:lnTo>
                    <a:lnTo>
                      <a:pt x="61" y="61"/>
                    </a:lnTo>
                    <a:lnTo>
                      <a:pt x="66" y="61"/>
                    </a:lnTo>
                    <a:lnTo>
                      <a:pt x="66" y="92"/>
                    </a:lnTo>
                    <a:lnTo>
                      <a:pt x="79" y="92"/>
                    </a:lnTo>
                    <a:lnTo>
                      <a:pt x="79" y="61"/>
                    </a:lnTo>
                    <a:lnTo>
                      <a:pt x="83" y="61"/>
                    </a:lnTo>
                    <a:lnTo>
                      <a:pt x="83" y="70"/>
                    </a:lnTo>
                    <a:lnTo>
                      <a:pt x="83" y="74"/>
                    </a:lnTo>
                    <a:lnTo>
                      <a:pt x="79" y="74"/>
                    </a:lnTo>
                    <a:lnTo>
                      <a:pt x="83" y="83"/>
                    </a:lnTo>
                    <a:lnTo>
                      <a:pt x="92" y="83"/>
                    </a:lnTo>
                    <a:lnTo>
                      <a:pt x="96" y="74"/>
                    </a:lnTo>
                    <a:lnTo>
                      <a:pt x="96" y="53"/>
                    </a:lnTo>
                    <a:lnTo>
                      <a:pt x="79" y="53"/>
                    </a:lnTo>
                    <a:lnTo>
                      <a:pt x="79" y="44"/>
                    </a:lnTo>
                    <a:lnTo>
                      <a:pt x="96" y="44"/>
                    </a:lnTo>
                    <a:lnTo>
                      <a:pt x="96" y="14"/>
                    </a:lnTo>
                    <a:lnTo>
                      <a:pt x="79" y="14"/>
                    </a:lnTo>
                    <a:lnTo>
                      <a:pt x="79" y="5"/>
                    </a:lnTo>
                    <a:lnTo>
                      <a:pt x="79" y="0"/>
                    </a:lnTo>
                    <a:lnTo>
                      <a:pt x="74" y="0"/>
                    </a:lnTo>
                    <a:lnTo>
                      <a:pt x="66" y="0"/>
                    </a:lnTo>
                    <a:lnTo>
                      <a:pt x="66" y="14"/>
                    </a:lnTo>
                    <a:lnTo>
                      <a:pt x="61" y="14"/>
                    </a:lnTo>
                    <a:lnTo>
                      <a:pt x="61" y="5"/>
                    </a:lnTo>
                    <a:lnTo>
                      <a:pt x="61" y="0"/>
                    </a:lnTo>
                    <a:lnTo>
                      <a:pt x="57" y="0"/>
                    </a:lnTo>
                    <a:lnTo>
                      <a:pt x="48" y="0"/>
                    </a:lnTo>
                    <a:lnTo>
                      <a:pt x="48" y="14"/>
                    </a:lnTo>
                    <a:lnTo>
                      <a:pt x="31" y="14"/>
                    </a:lnTo>
                    <a:lnTo>
                      <a:pt x="31" y="22"/>
                    </a:lnTo>
                    <a:close/>
                    <a:moveTo>
                      <a:pt x="31" y="18"/>
                    </a:moveTo>
                    <a:lnTo>
                      <a:pt x="31" y="18"/>
                    </a:lnTo>
                    <a:lnTo>
                      <a:pt x="35" y="0"/>
                    </a:lnTo>
                    <a:lnTo>
                      <a:pt x="22" y="0"/>
                    </a:lnTo>
                    <a:lnTo>
                      <a:pt x="13" y="27"/>
                    </a:lnTo>
                    <a:lnTo>
                      <a:pt x="0" y="48"/>
                    </a:lnTo>
                    <a:lnTo>
                      <a:pt x="9" y="57"/>
                    </a:lnTo>
                    <a:lnTo>
                      <a:pt x="13" y="53"/>
                    </a:lnTo>
                    <a:lnTo>
                      <a:pt x="13" y="92"/>
                    </a:lnTo>
                    <a:lnTo>
                      <a:pt x="26" y="92"/>
                    </a:lnTo>
                    <a:lnTo>
                      <a:pt x="26" y="27"/>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0" name="Freeform 116"/>
              <p:cNvSpPr/>
              <p:nvPr/>
            </p:nvSpPr>
            <p:spPr bwMode="auto">
              <a:xfrm>
                <a:off x="2476" y="2400"/>
                <a:ext cx="78" cy="92"/>
              </a:xfrm>
              <a:custGeom>
                <a:avLst/>
                <a:gdLst>
                  <a:gd name="T0" fmla="*/ 13 w 78"/>
                  <a:gd name="T1" fmla="*/ 31 h 92"/>
                  <a:gd name="T2" fmla="*/ 13 w 78"/>
                  <a:gd name="T3" fmla="*/ 31 h 92"/>
                  <a:gd name="T4" fmla="*/ 13 w 78"/>
                  <a:gd name="T5" fmla="*/ 27 h 92"/>
                  <a:gd name="T6" fmla="*/ 13 w 78"/>
                  <a:gd name="T7" fmla="*/ 27 h 92"/>
                  <a:gd name="T8" fmla="*/ 13 w 78"/>
                  <a:gd name="T9" fmla="*/ 22 h 92"/>
                  <a:gd name="T10" fmla="*/ 13 w 78"/>
                  <a:gd name="T11" fmla="*/ 22 h 92"/>
                  <a:gd name="T12" fmla="*/ 9 w 78"/>
                  <a:gd name="T13" fmla="*/ 22 h 92"/>
                  <a:gd name="T14" fmla="*/ 9 w 78"/>
                  <a:gd name="T15" fmla="*/ 22 h 92"/>
                  <a:gd name="T16" fmla="*/ 9 w 78"/>
                  <a:gd name="T17" fmla="*/ 22 h 92"/>
                  <a:gd name="T18" fmla="*/ 0 w 78"/>
                  <a:gd name="T19" fmla="*/ 22 h 92"/>
                  <a:gd name="T20" fmla="*/ 0 w 78"/>
                  <a:gd name="T21" fmla="*/ 88 h 92"/>
                  <a:gd name="T22" fmla="*/ 65 w 78"/>
                  <a:gd name="T23" fmla="*/ 88 h 92"/>
                  <a:gd name="T24" fmla="*/ 65 w 78"/>
                  <a:gd name="T25" fmla="*/ 92 h 92"/>
                  <a:gd name="T26" fmla="*/ 78 w 78"/>
                  <a:gd name="T27" fmla="*/ 92 h 92"/>
                  <a:gd name="T28" fmla="*/ 78 w 78"/>
                  <a:gd name="T29" fmla="*/ 31 h 92"/>
                  <a:gd name="T30" fmla="*/ 78 w 78"/>
                  <a:gd name="T31" fmla="*/ 31 h 92"/>
                  <a:gd name="T32" fmla="*/ 78 w 78"/>
                  <a:gd name="T33" fmla="*/ 27 h 92"/>
                  <a:gd name="T34" fmla="*/ 78 w 78"/>
                  <a:gd name="T35" fmla="*/ 27 h 92"/>
                  <a:gd name="T36" fmla="*/ 78 w 78"/>
                  <a:gd name="T37" fmla="*/ 22 h 92"/>
                  <a:gd name="T38" fmla="*/ 78 w 78"/>
                  <a:gd name="T39" fmla="*/ 22 h 92"/>
                  <a:gd name="T40" fmla="*/ 74 w 78"/>
                  <a:gd name="T41" fmla="*/ 22 h 92"/>
                  <a:gd name="T42" fmla="*/ 65 w 78"/>
                  <a:gd name="T43" fmla="*/ 22 h 92"/>
                  <a:gd name="T44" fmla="*/ 65 w 78"/>
                  <a:gd name="T45" fmla="*/ 74 h 92"/>
                  <a:gd name="T46" fmla="*/ 43 w 78"/>
                  <a:gd name="T47" fmla="*/ 74 h 92"/>
                  <a:gd name="T48" fmla="*/ 43 w 78"/>
                  <a:gd name="T49" fmla="*/ 14 h 92"/>
                  <a:gd name="T50" fmla="*/ 43 w 78"/>
                  <a:gd name="T51" fmla="*/ 14 h 92"/>
                  <a:gd name="T52" fmla="*/ 48 w 78"/>
                  <a:gd name="T53" fmla="*/ 5 h 92"/>
                  <a:gd name="T54" fmla="*/ 48 w 78"/>
                  <a:gd name="T55" fmla="*/ 5 h 92"/>
                  <a:gd name="T56" fmla="*/ 48 w 78"/>
                  <a:gd name="T57" fmla="*/ 5 h 92"/>
                  <a:gd name="T58" fmla="*/ 48 w 78"/>
                  <a:gd name="T59" fmla="*/ 5 h 92"/>
                  <a:gd name="T60" fmla="*/ 39 w 78"/>
                  <a:gd name="T61" fmla="*/ 0 h 92"/>
                  <a:gd name="T62" fmla="*/ 30 w 78"/>
                  <a:gd name="T63" fmla="*/ 0 h 92"/>
                  <a:gd name="T64" fmla="*/ 30 w 78"/>
                  <a:gd name="T65" fmla="*/ 74 h 92"/>
                  <a:gd name="T66" fmla="*/ 13 w 78"/>
                  <a:gd name="T67" fmla="*/ 74 h 92"/>
                  <a:gd name="T68" fmla="*/ 13 w 78"/>
                  <a:gd name="T69" fmla="*/ 31 h 92"/>
                  <a:gd name="T70" fmla="*/ 13 w 78"/>
                  <a:gd name="T71" fmla="*/ 31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92">
                    <a:moveTo>
                      <a:pt x="13" y="31"/>
                    </a:moveTo>
                    <a:lnTo>
                      <a:pt x="13" y="31"/>
                    </a:lnTo>
                    <a:lnTo>
                      <a:pt x="13" y="27"/>
                    </a:lnTo>
                    <a:lnTo>
                      <a:pt x="13" y="22"/>
                    </a:lnTo>
                    <a:lnTo>
                      <a:pt x="9" y="22"/>
                    </a:lnTo>
                    <a:lnTo>
                      <a:pt x="0" y="22"/>
                    </a:lnTo>
                    <a:lnTo>
                      <a:pt x="0" y="88"/>
                    </a:lnTo>
                    <a:lnTo>
                      <a:pt x="65" y="88"/>
                    </a:lnTo>
                    <a:lnTo>
                      <a:pt x="65" y="92"/>
                    </a:lnTo>
                    <a:lnTo>
                      <a:pt x="78" y="92"/>
                    </a:lnTo>
                    <a:lnTo>
                      <a:pt x="78" y="31"/>
                    </a:lnTo>
                    <a:lnTo>
                      <a:pt x="78" y="27"/>
                    </a:lnTo>
                    <a:lnTo>
                      <a:pt x="78" y="22"/>
                    </a:lnTo>
                    <a:lnTo>
                      <a:pt x="74" y="22"/>
                    </a:lnTo>
                    <a:lnTo>
                      <a:pt x="65" y="22"/>
                    </a:lnTo>
                    <a:lnTo>
                      <a:pt x="65" y="74"/>
                    </a:lnTo>
                    <a:lnTo>
                      <a:pt x="43" y="74"/>
                    </a:lnTo>
                    <a:lnTo>
                      <a:pt x="43" y="14"/>
                    </a:lnTo>
                    <a:lnTo>
                      <a:pt x="48" y="5"/>
                    </a:lnTo>
                    <a:lnTo>
                      <a:pt x="39" y="0"/>
                    </a:lnTo>
                    <a:lnTo>
                      <a:pt x="30" y="0"/>
                    </a:lnTo>
                    <a:lnTo>
                      <a:pt x="30" y="74"/>
                    </a:lnTo>
                    <a:lnTo>
                      <a:pt x="13" y="74"/>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1" name="Freeform 117"/>
              <p:cNvSpPr/>
              <p:nvPr/>
            </p:nvSpPr>
            <p:spPr bwMode="auto">
              <a:xfrm>
                <a:off x="2572" y="2400"/>
                <a:ext cx="91" cy="92"/>
              </a:xfrm>
              <a:custGeom>
                <a:avLst/>
                <a:gdLst>
                  <a:gd name="T0" fmla="*/ 56 w 91"/>
                  <a:gd name="T1" fmla="*/ 14 h 92"/>
                  <a:gd name="T2" fmla="*/ 56 w 91"/>
                  <a:gd name="T3" fmla="*/ 14 h 92"/>
                  <a:gd name="T4" fmla="*/ 56 w 91"/>
                  <a:gd name="T5" fmla="*/ 9 h 92"/>
                  <a:gd name="T6" fmla="*/ 56 w 91"/>
                  <a:gd name="T7" fmla="*/ 9 h 92"/>
                  <a:gd name="T8" fmla="*/ 52 w 91"/>
                  <a:gd name="T9" fmla="*/ 0 h 92"/>
                  <a:gd name="T10" fmla="*/ 52 w 91"/>
                  <a:gd name="T11" fmla="*/ 0 h 92"/>
                  <a:gd name="T12" fmla="*/ 43 w 91"/>
                  <a:gd name="T13" fmla="*/ 0 h 92"/>
                  <a:gd name="T14" fmla="*/ 43 w 91"/>
                  <a:gd name="T15" fmla="*/ 0 h 92"/>
                  <a:gd name="T16" fmla="*/ 34 w 91"/>
                  <a:gd name="T17" fmla="*/ 0 h 92"/>
                  <a:gd name="T18" fmla="*/ 34 w 91"/>
                  <a:gd name="T19" fmla="*/ 0 h 92"/>
                  <a:gd name="T20" fmla="*/ 39 w 91"/>
                  <a:gd name="T21" fmla="*/ 14 h 92"/>
                  <a:gd name="T22" fmla="*/ 0 w 91"/>
                  <a:gd name="T23" fmla="*/ 14 h 92"/>
                  <a:gd name="T24" fmla="*/ 0 w 91"/>
                  <a:gd name="T25" fmla="*/ 27 h 92"/>
                  <a:gd name="T26" fmla="*/ 39 w 91"/>
                  <a:gd name="T27" fmla="*/ 27 h 92"/>
                  <a:gd name="T28" fmla="*/ 39 w 91"/>
                  <a:gd name="T29" fmla="*/ 35 h 92"/>
                  <a:gd name="T30" fmla="*/ 13 w 91"/>
                  <a:gd name="T31" fmla="*/ 35 h 92"/>
                  <a:gd name="T32" fmla="*/ 13 w 91"/>
                  <a:gd name="T33" fmla="*/ 83 h 92"/>
                  <a:gd name="T34" fmla="*/ 26 w 91"/>
                  <a:gd name="T35" fmla="*/ 83 h 92"/>
                  <a:gd name="T36" fmla="*/ 26 w 91"/>
                  <a:gd name="T37" fmla="*/ 48 h 92"/>
                  <a:gd name="T38" fmla="*/ 39 w 91"/>
                  <a:gd name="T39" fmla="*/ 48 h 92"/>
                  <a:gd name="T40" fmla="*/ 39 w 91"/>
                  <a:gd name="T41" fmla="*/ 92 h 92"/>
                  <a:gd name="T42" fmla="*/ 56 w 91"/>
                  <a:gd name="T43" fmla="*/ 92 h 92"/>
                  <a:gd name="T44" fmla="*/ 56 w 91"/>
                  <a:gd name="T45" fmla="*/ 48 h 92"/>
                  <a:gd name="T46" fmla="*/ 69 w 91"/>
                  <a:gd name="T47" fmla="*/ 48 h 92"/>
                  <a:gd name="T48" fmla="*/ 69 w 91"/>
                  <a:gd name="T49" fmla="*/ 70 h 92"/>
                  <a:gd name="T50" fmla="*/ 69 w 91"/>
                  <a:gd name="T51" fmla="*/ 70 h 92"/>
                  <a:gd name="T52" fmla="*/ 65 w 91"/>
                  <a:gd name="T53" fmla="*/ 70 h 92"/>
                  <a:gd name="T54" fmla="*/ 56 w 91"/>
                  <a:gd name="T55" fmla="*/ 70 h 92"/>
                  <a:gd name="T56" fmla="*/ 56 w 91"/>
                  <a:gd name="T57" fmla="*/ 70 h 92"/>
                  <a:gd name="T58" fmla="*/ 61 w 91"/>
                  <a:gd name="T59" fmla="*/ 83 h 92"/>
                  <a:gd name="T60" fmla="*/ 61 w 91"/>
                  <a:gd name="T61" fmla="*/ 83 h 92"/>
                  <a:gd name="T62" fmla="*/ 78 w 91"/>
                  <a:gd name="T63" fmla="*/ 83 h 92"/>
                  <a:gd name="T64" fmla="*/ 82 w 91"/>
                  <a:gd name="T65" fmla="*/ 79 h 92"/>
                  <a:gd name="T66" fmla="*/ 82 w 91"/>
                  <a:gd name="T67" fmla="*/ 74 h 92"/>
                  <a:gd name="T68" fmla="*/ 82 w 91"/>
                  <a:gd name="T69" fmla="*/ 35 h 92"/>
                  <a:gd name="T70" fmla="*/ 56 w 91"/>
                  <a:gd name="T71" fmla="*/ 35 h 92"/>
                  <a:gd name="T72" fmla="*/ 56 w 91"/>
                  <a:gd name="T73" fmla="*/ 27 h 92"/>
                  <a:gd name="T74" fmla="*/ 91 w 91"/>
                  <a:gd name="T75" fmla="*/ 27 h 92"/>
                  <a:gd name="T76" fmla="*/ 91 w 91"/>
                  <a:gd name="T77" fmla="*/ 14 h 92"/>
                  <a:gd name="T78" fmla="*/ 47 w 91"/>
                  <a:gd name="T79" fmla="*/ 14 h 92"/>
                  <a:gd name="T80" fmla="*/ 47 w 91"/>
                  <a:gd name="T81" fmla="*/ 14 h 92"/>
                  <a:gd name="T82" fmla="*/ 56 w 91"/>
                  <a:gd name="T83" fmla="*/ 14 h 92"/>
                  <a:gd name="T84" fmla="*/ 56 w 91"/>
                  <a:gd name="T85" fmla="*/ 14 h 92"/>
                  <a:gd name="T86" fmla="*/ 56 w 91"/>
                  <a:gd name="T87" fmla="*/ 14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4"/>
                    </a:moveTo>
                    <a:lnTo>
                      <a:pt x="56" y="14"/>
                    </a:lnTo>
                    <a:lnTo>
                      <a:pt x="56" y="9"/>
                    </a:lnTo>
                    <a:lnTo>
                      <a:pt x="52" y="0"/>
                    </a:lnTo>
                    <a:lnTo>
                      <a:pt x="43" y="0"/>
                    </a:lnTo>
                    <a:lnTo>
                      <a:pt x="34" y="0"/>
                    </a:lnTo>
                    <a:lnTo>
                      <a:pt x="39" y="14"/>
                    </a:lnTo>
                    <a:lnTo>
                      <a:pt x="0" y="14"/>
                    </a:lnTo>
                    <a:lnTo>
                      <a:pt x="0" y="27"/>
                    </a:lnTo>
                    <a:lnTo>
                      <a:pt x="39" y="27"/>
                    </a:lnTo>
                    <a:lnTo>
                      <a:pt x="39" y="35"/>
                    </a:lnTo>
                    <a:lnTo>
                      <a:pt x="13" y="35"/>
                    </a:lnTo>
                    <a:lnTo>
                      <a:pt x="13" y="83"/>
                    </a:lnTo>
                    <a:lnTo>
                      <a:pt x="26" y="83"/>
                    </a:lnTo>
                    <a:lnTo>
                      <a:pt x="26" y="48"/>
                    </a:lnTo>
                    <a:lnTo>
                      <a:pt x="39" y="48"/>
                    </a:lnTo>
                    <a:lnTo>
                      <a:pt x="39" y="92"/>
                    </a:lnTo>
                    <a:lnTo>
                      <a:pt x="56" y="92"/>
                    </a:lnTo>
                    <a:lnTo>
                      <a:pt x="56" y="48"/>
                    </a:lnTo>
                    <a:lnTo>
                      <a:pt x="69" y="48"/>
                    </a:lnTo>
                    <a:lnTo>
                      <a:pt x="69" y="70"/>
                    </a:lnTo>
                    <a:lnTo>
                      <a:pt x="65" y="70"/>
                    </a:lnTo>
                    <a:lnTo>
                      <a:pt x="56" y="70"/>
                    </a:lnTo>
                    <a:lnTo>
                      <a:pt x="61" y="83"/>
                    </a:lnTo>
                    <a:lnTo>
                      <a:pt x="78" y="83"/>
                    </a:lnTo>
                    <a:lnTo>
                      <a:pt x="82" y="79"/>
                    </a:lnTo>
                    <a:lnTo>
                      <a:pt x="82" y="74"/>
                    </a:lnTo>
                    <a:lnTo>
                      <a:pt x="82" y="35"/>
                    </a:lnTo>
                    <a:lnTo>
                      <a:pt x="56" y="35"/>
                    </a:lnTo>
                    <a:lnTo>
                      <a:pt x="56" y="27"/>
                    </a:lnTo>
                    <a:lnTo>
                      <a:pt x="91" y="27"/>
                    </a:lnTo>
                    <a:lnTo>
                      <a:pt x="91" y="14"/>
                    </a:lnTo>
                    <a:lnTo>
                      <a:pt x="47" y="14"/>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2" name="Freeform 118"/>
              <p:cNvSpPr/>
              <p:nvPr/>
            </p:nvSpPr>
            <p:spPr bwMode="auto">
              <a:xfrm>
                <a:off x="2637" y="2579"/>
                <a:ext cx="283" cy="374"/>
              </a:xfrm>
              <a:custGeom>
                <a:avLst/>
                <a:gdLst>
                  <a:gd name="T0" fmla="*/ 222 w 283"/>
                  <a:gd name="T1" fmla="*/ 57 h 374"/>
                  <a:gd name="T2" fmla="*/ 231 w 283"/>
                  <a:gd name="T3" fmla="*/ 43 h 374"/>
                  <a:gd name="T4" fmla="*/ 244 w 283"/>
                  <a:gd name="T5" fmla="*/ 52 h 374"/>
                  <a:gd name="T6" fmla="*/ 187 w 283"/>
                  <a:gd name="T7" fmla="*/ 0 h 374"/>
                  <a:gd name="T8" fmla="*/ 187 w 283"/>
                  <a:gd name="T9" fmla="*/ 0 h 374"/>
                  <a:gd name="T10" fmla="*/ 161 w 283"/>
                  <a:gd name="T11" fmla="*/ 4 h 374"/>
                  <a:gd name="T12" fmla="*/ 104 w 283"/>
                  <a:gd name="T13" fmla="*/ 13 h 374"/>
                  <a:gd name="T14" fmla="*/ 74 w 283"/>
                  <a:gd name="T15" fmla="*/ 22 h 374"/>
                  <a:gd name="T16" fmla="*/ 43 w 283"/>
                  <a:gd name="T17" fmla="*/ 30 h 374"/>
                  <a:gd name="T18" fmla="*/ 17 w 283"/>
                  <a:gd name="T19" fmla="*/ 39 h 374"/>
                  <a:gd name="T20" fmla="*/ 0 w 283"/>
                  <a:gd name="T21" fmla="*/ 57 h 374"/>
                  <a:gd name="T22" fmla="*/ 0 w 283"/>
                  <a:gd name="T23" fmla="*/ 57 h 374"/>
                  <a:gd name="T24" fmla="*/ 35 w 283"/>
                  <a:gd name="T25" fmla="*/ 148 h 374"/>
                  <a:gd name="T26" fmla="*/ 35 w 283"/>
                  <a:gd name="T27" fmla="*/ 148 h 374"/>
                  <a:gd name="T28" fmla="*/ 52 w 283"/>
                  <a:gd name="T29" fmla="*/ 187 h 374"/>
                  <a:gd name="T30" fmla="*/ 65 w 283"/>
                  <a:gd name="T31" fmla="*/ 222 h 374"/>
                  <a:gd name="T32" fmla="*/ 65 w 283"/>
                  <a:gd name="T33" fmla="*/ 239 h 374"/>
                  <a:gd name="T34" fmla="*/ 65 w 283"/>
                  <a:gd name="T35" fmla="*/ 257 h 374"/>
                  <a:gd name="T36" fmla="*/ 65 w 283"/>
                  <a:gd name="T37" fmla="*/ 257 h 374"/>
                  <a:gd name="T38" fmla="*/ 65 w 283"/>
                  <a:gd name="T39" fmla="*/ 257 h 374"/>
                  <a:gd name="T40" fmla="*/ 74 w 283"/>
                  <a:gd name="T41" fmla="*/ 257 h 374"/>
                  <a:gd name="T42" fmla="*/ 87 w 283"/>
                  <a:gd name="T43" fmla="*/ 261 h 374"/>
                  <a:gd name="T44" fmla="*/ 96 w 283"/>
                  <a:gd name="T45" fmla="*/ 270 h 374"/>
                  <a:gd name="T46" fmla="*/ 104 w 283"/>
                  <a:gd name="T47" fmla="*/ 283 h 374"/>
                  <a:gd name="T48" fmla="*/ 104 w 283"/>
                  <a:gd name="T49" fmla="*/ 283 h 374"/>
                  <a:gd name="T50" fmla="*/ 126 w 283"/>
                  <a:gd name="T51" fmla="*/ 322 h 374"/>
                  <a:gd name="T52" fmla="*/ 139 w 283"/>
                  <a:gd name="T53" fmla="*/ 344 h 374"/>
                  <a:gd name="T54" fmla="*/ 152 w 283"/>
                  <a:gd name="T55" fmla="*/ 361 h 374"/>
                  <a:gd name="T56" fmla="*/ 165 w 283"/>
                  <a:gd name="T57" fmla="*/ 374 h 374"/>
                  <a:gd name="T58" fmla="*/ 174 w 283"/>
                  <a:gd name="T59" fmla="*/ 374 h 374"/>
                  <a:gd name="T60" fmla="*/ 178 w 283"/>
                  <a:gd name="T61" fmla="*/ 370 h 374"/>
                  <a:gd name="T62" fmla="*/ 187 w 283"/>
                  <a:gd name="T63" fmla="*/ 366 h 374"/>
                  <a:gd name="T64" fmla="*/ 191 w 283"/>
                  <a:gd name="T65" fmla="*/ 357 h 374"/>
                  <a:gd name="T66" fmla="*/ 204 w 283"/>
                  <a:gd name="T67" fmla="*/ 326 h 374"/>
                  <a:gd name="T68" fmla="*/ 204 w 283"/>
                  <a:gd name="T69" fmla="*/ 326 h 374"/>
                  <a:gd name="T70" fmla="*/ 213 w 283"/>
                  <a:gd name="T71" fmla="*/ 296 h 374"/>
                  <a:gd name="T72" fmla="*/ 226 w 283"/>
                  <a:gd name="T73" fmla="*/ 270 h 374"/>
                  <a:gd name="T74" fmla="*/ 239 w 283"/>
                  <a:gd name="T75" fmla="*/ 252 h 374"/>
                  <a:gd name="T76" fmla="*/ 248 w 283"/>
                  <a:gd name="T77" fmla="*/ 239 h 374"/>
                  <a:gd name="T78" fmla="*/ 270 w 283"/>
                  <a:gd name="T79" fmla="*/ 226 h 374"/>
                  <a:gd name="T80" fmla="*/ 278 w 283"/>
                  <a:gd name="T81" fmla="*/ 222 h 374"/>
                  <a:gd name="T82" fmla="*/ 278 w 283"/>
                  <a:gd name="T83" fmla="*/ 222 h 374"/>
                  <a:gd name="T84" fmla="*/ 283 w 283"/>
                  <a:gd name="T85" fmla="*/ 222 h 374"/>
                  <a:gd name="T86" fmla="*/ 283 w 283"/>
                  <a:gd name="T87" fmla="*/ 222 h 374"/>
                  <a:gd name="T88" fmla="*/ 283 w 283"/>
                  <a:gd name="T89" fmla="*/ 191 h 374"/>
                  <a:gd name="T90" fmla="*/ 283 w 283"/>
                  <a:gd name="T91" fmla="*/ 174 h 374"/>
                  <a:gd name="T92" fmla="*/ 278 w 283"/>
                  <a:gd name="T93" fmla="*/ 152 h 374"/>
                  <a:gd name="T94" fmla="*/ 270 w 283"/>
                  <a:gd name="T95" fmla="*/ 131 h 374"/>
                  <a:gd name="T96" fmla="*/ 257 w 283"/>
                  <a:gd name="T97" fmla="*/ 109 h 374"/>
                  <a:gd name="T98" fmla="*/ 244 w 283"/>
                  <a:gd name="T99" fmla="*/ 83 h 374"/>
                  <a:gd name="T100" fmla="*/ 222 w 283"/>
                  <a:gd name="T101" fmla="*/ 57 h 374"/>
                  <a:gd name="T102" fmla="*/ 222 w 283"/>
                  <a:gd name="T103" fmla="*/ 57 h 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3" h="374">
                    <a:moveTo>
                      <a:pt x="222" y="57"/>
                    </a:moveTo>
                    <a:lnTo>
                      <a:pt x="231" y="43"/>
                    </a:lnTo>
                    <a:lnTo>
                      <a:pt x="244" y="52"/>
                    </a:lnTo>
                    <a:lnTo>
                      <a:pt x="187" y="0"/>
                    </a:lnTo>
                    <a:lnTo>
                      <a:pt x="161" y="4"/>
                    </a:lnTo>
                    <a:lnTo>
                      <a:pt x="104" y="13"/>
                    </a:lnTo>
                    <a:lnTo>
                      <a:pt x="74" y="22"/>
                    </a:lnTo>
                    <a:lnTo>
                      <a:pt x="43" y="30"/>
                    </a:lnTo>
                    <a:lnTo>
                      <a:pt x="17" y="39"/>
                    </a:lnTo>
                    <a:lnTo>
                      <a:pt x="0" y="57"/>
                    </a:lnTo>
                    <a:lnTo>
                      <a:pt x="35" y="148"/>
                    </a:lnTo>
                    <a:lnTo>
                      <a:pt x="52" y="187"/>
                    </a:lnTo>
                    <a:lnTo>
                      <a:pt x="65" y="222"/>
                    </a:lnTo>
                    <a:lnTo>
                      <a:pt x="65" y="239"/>
                    </a:lnTo>
                    <a:lnTo>
                      <a:pt x="65" y="257"/>
                    </a:lnTo>
                    <a:lnTo>
                      <a:pt x="74" y="257"/>
                    </a:lnTo>
                    <a:lnTo>
                      <a:pt x="87" y="261"/>
                    </a:lnTo>
                    <a:lnTo>
                      <a:pt x="96" y="270"/>
                    </a:lnTo>
                    <a:lnTo>
                      <a:pt x="104" y="283"/>
                    </a:lnTo>
                    <a:lnTo>
                      <a:pt x="126" y="322"/>
                    </a:lnTo>
                    <a:lnTo>
                      <a:pt x="139" y="344"/>
                    </a:lnTo>
                    <a:lnTo>
                      <a:pt x="152" y="361"/>
                    </a:lnTo>
                    <a:lnTo>
                      <a:pt x="165" y="374"/>
                    </a:lnTo>
                    <a:lnTo>
                      <a:pt x="174" y="374"/>
                    </a:lnTo>
                    <a:lnTo>
                      <a:pt x="178" y="370"/>
                    </a:lnTo>
                    <a:lnTo>
                      <a:pt x="187" y="366"/>
                    </a:lnTo>
                    <a:lnTo>
                      <a:pt x="191" y="357"/>
                    </a:lnTo>
                    <a:lnTo>
                      <a:pt x="204" y="326"/>
                    </a:lnTo>
                    <a:lnTo>
                      <a:pt x="213" y="296"/>
                    </a:lnTo>
                    <a:lnTo>
                      <a:pt x="226" y="270"/>
                    </a:lnTo>
                    <a:lnTo>
                      <a:pt x="239" y="252"/>
                    </a:lnTo>
                    <a:lnTo>
                      <a:pt x="248" y="239"/>
                    </a:lnTo>
                    <a:lnTo>
                      <a:pt x="270" y="226"/>
                    </a:lnTo>
                    <a:lnTo>
                      <a:pt x="278" y="222"/>
                    </a:lnTo>
                    <a:lnTo>
                      <a:pt x="283" y="222"/>
                    </a:lnTo>
                    <a:lnTo>
                      <a:pt x="283" y="191"/>
                    </a:lnTo>
                    <a:lnTo>
                      <a:pt x="283" y="174"/>
                    </a:lnTo>
                    <a:lnTo>
                      <a:pt x="278" y="152"/>
                    </a:lnTo>
                    <a:lnTo>
                      <a:pt x="270" y="131"/>
                    </a:lnTo>
                    <a:lnTo>
                      <a:pt x="257" y="109"/>
                    </a:lnTo>
                    <a:lnTo>
                      <a:pt x="244" y="83"/>
                    </a:lnTo>
                    <a:lnTo>
                      <a:pt x="222" y="57"/>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483" name="Freeform 119"/>
              <p:cNvSpPr>
                <a:spLocks noEditPoints="1"/>
              </p:cNvSpPr>
              <p:nvPr/>
            </p:nvSpPr>
            <p:spPr bwMode="auto">
              <a:xfrm>
                <a:off x="2663" y="2644"/>
                <a:ext cx="83" cy="96"/>
              </a:xfrm>
              <a:custGeom>
                <a:avLst/>
                <a:gdLst>
                  <a:gd name="T0" fmla="*/ 13 w 83"/>
                  <a:gd name="T1" fmla="*/ 70 h 96"/>
                  <a:gd name="T2" fmla="*/ 13 w 83"/>
                  <a:gd name="T3" fmla="*/ 61 h 96"/>
                  <a:gd name="T4" fmla="*/ 30 w 83"/>
                  <a:gd name="T5" fmla="*/ 61 h 96"/>
                  <a:gd name="T6" fmla="*/ 30 w 83"/>
                  <a:gd name="T7" fmla="*/ 96 h 96"/>
                  <a:gd name="T8" fmla="*/ 48 w 83"/>
                  <a:gd name="T9" fmla="*/ 96 h 96"/>
                  <a:gd name="T10" fmla="*/ 48 w 83"/>
                  <a:gd name="T11" fmla="*/ 61 h 96"/>
                  <a:gd name="T12" fmla="*/ 70 w 83"/>
                  <a:gd name="T13" fmla="*/ 61 h 96"/>
                  <a:gd name="T14" fmla="*/ 70 w 83"/>
                  <a:gd name="T15" fmla="*/ 70 h 96"/>
                  <a:gd name="T16" fmla="*/ 83 w 83"/>
                  <a:gd name="T17" fmla="*/ 70 h 96"/>
                  <a:gd name="T18" fmla="*/ 83 w 83"/>
                  <a:gd name="T19" fmla="*/ 22 h 96"/>
                  <a:gd name="T20" fmla="*/ 48 w 83"/>
                  <a:gd name="T21" fmla="*/ 22 h 96"/>
                  <a:gd name="T22" fmla="*/ 48 w 83"/>
                  <a:gd name="T23" fmla="*/ 13 h 96"/>
                  <a:gd name="T24" fmla="*/ 48 w 83"/>
                  <a:gd name="T25" fmla="*/ 13 h 96"/>
                  <a:gd name="T26" fmla="*/ 48 w 83"/>
                  <a:gd name="T27" fmla="*/ 5 h 96"/>
                  <a:gd name="T28" fmla="*/ 48 w 83"/>
                  <a:gd name="T29" fmla="*/ 5 h 96"/>
                  <a:gd name="T30" fmla="*/ 48 w 83"/>
                  <a:gd name="T31" fmla="*/ 5 h 96"/>
                  <a:gd name="T32" fmla="*/ 48 w 83"/>
                  <a:gd name="T33" fmla="*/ 5 h 96"/>
                  <a:gd name="T34" fmla="*/ 48 w 83"/>
                  <a:gd name="T35" fmla="*/ 5 h 96"/>
                  <a:gd name="T36" fmla="*/ 48 w 83"/>
                  <a:gd name="T37" fmla="*/ 5 h 96"/>
                  <a:gd name="T38" fmla="*/ 30 w 83"/>
                  <a:gd name="T39" fmla="*/ 0 h 96"/>
                  <a:gd name="T40" fmla="*/ 30 w 83"/>
                  <a:gd name="T41" fmla="*/ 22 h 96"/>
                  <a:gd name="T42" fmla="*/ 0 w 83"/>
                  <a:gd name="T43" fmla="*/ 22 h 96"/>
                  <a:gd name="T44" fmla="*/ 0 w 83"/>
                  <a:gd name="T45" fmla="*/ 70 h 96"/>
                  <a:gd name="T46" fmla="*/ 13 w 83"/>
                  <a:gd name="T47" fmla="*/ 70 h 96"/>
                  <a:gd name="T48" fmla="*/ 13 w 83"/>
                  <a:gd name="T49" fmla="*/ 70 h 96"/>
                  <a:gd name="T50" fmla="*/ 30 w 83"/>
                  <a:gd name="T51" fmla="*/ 35 h 96"/>
                  <a:gd name="T52" fmla="*/ 30 w 83"/>
                  <a:gd name="T53" fmla="*/ 52 h 96"/>
                  <a:gd name="T54" fmla="*/ 13 w 83"/>
                  <a:gd name="T55" fmla="*/ 52 h 96"/>
                  <a:gd name="T56" fmla="*/ 13 w 83"/>
                  <a:gd name="T57" fmla="*/ 35 h 96"/>
                  <a:gd name="T58" fmla="*/ 30 w 83"/>
                  <a:gd name="T59" fmla="*/ 35 h 96"/>
                  <a:gd name="T60" fmla="*/ 30 w 83"/>
                  <a:gd name="T61" fmla="*/ 35 h 96"/>
                  <a:gd name="T62" fmla="*/ 48 w 83"/>
                  <a:gd name="T63" fmla="*/ 52 h 96"/>
                  <a:gd name="T64" fmla="*/ 48 w 83"/>
                  <a:gd name="T65" fmla="*/ 35 h 96"/>
                  <a:gd name="T66" fmla="*/ 70 w 83"/>
                  <a:gd name="T67" fmla="*/ 35 h 96"/>
                  <a:gd name="T68" fmla="*/ 70 w 83"/>
                  <a:gd name="T69" fmla="*/ 52 h 96"/>
                  <a:gd name="T70" fmla="*/ 48 w 83"/>
                  <a:gd name="T71" fmla="*/ 52 h 96"/>
                  <a:gd name="T72" fmla="*/ 48 w 83"/>
                  <a:gd name="T73" fmla="*/ 52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 h="96">
                    <a:moveTo>
                      <a:pt x="13" y="70"/>
                    </a:moveTo>
                    <a:lnTo>
                      <a:pt x="13" y="61"/>
                    </a:lnTo>
                    <a:lnTo>
                      <a:pt x="30" y="61"/>
                    </a:lnTo>
                    <a:lnTo>
                      <a:pt x="30" y="96"/>
                    </a:lnTo>
                    <a:lnTo>
                      <a:pt x="48" y="96"/>
                    </a:lnTo>
                    <a:lnTo>
                      <a:pt x="48" y="61"/>
                    </a:lnTo>
                    <a:lnTo>
                      <a:pt x="70" y="61"/>
                    </a:lnTo>
                    <a:lnTo>
                      <a:pt x="70" y="70"/>
                    </a:lnTo>
                    <a:lnTo>
                      <a:pt x="83" y="70"/>
                    </a:lnTo>
                    <a:lnTo>
                      <a:pt x="83" y="22"/>
                    </a:lnTo>
                    <a:lnTo>
                      <a:pt x="48" y="22"/>
                    </a:lnTo>
                    <a:lnTo>
                      <a:pt x="48" y="13"/>
                    </a:lnTo>
                    <a:lnTo>
                      <a:pt x="48" y="5"/>
                    </a:lnTo>
                    <a:lnTo>
                      <a:pt x="30" y="0"/>
                    </a:lnTo>
                    <a:lnTo>
                      <a:pt x="30" y="22"/>
                    </a:lnTo>
                    <a:lnTo>
                      <a:pt x="0" y="22"/>
                    </a:lnTo>
                    <a:lnTo>
                      <a:pt x="0" y="70"/>
                    </a:lnTo>
                    <a:lnTo>
                      <a:pt x="13" y="70"/>
                    </a:lnTo>
                    <a:close/>
                    <a:moveTo>
                      <a:pt x="30" y="35"/>
                    </a:moveTo>
                    <a:lnTo>
                      <a:pt x="30" y="52"/>
                    </a:lnTo>
                    <a:lnTo>
                      <a:pt x="13" y="52"/>
                    </a:lnTo>
                    <a:lnTo>
                      <a:pt x="13" y="35"/>
                    </a:lnTo>
                    <a:lnTo>
                      <a:pt x="30" y="35"/>
                    </a:lnTo>
                    <a:close/>
                    <a:moveTo>
                      <a:pt x="48" y="52"/>
                    </a:moveTo>
                    <a:lnTo>
                      <a:pt x="48" y="35"/>
                    </a:lnTo>
                    <a:lnTo>
                      <a:pt x="70" y="35"/>
                    </a:lnTo>
                    <a:lnTo>
                      <a:pt x="70" y="52"/>
                    </a:lnTo>
                    <a:lnTo>
                      <a:pt x="48"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4" name="Freeform 120"/>
              <p:cNvSpPr/>
              <p:nvPr/>
            </p:nvSpPr>
            <p:spPr bwMode="auto">
              <a:xfrm>
                <a:off x="2767" y="2649"/>
                <a:ext cx="83" cy="91"/>
              </a:xfrm>
              <a:custGeom>
                <a:avLst/>
                <a:gdLst>
                  <a:gd name="T0" fmla="*/ 14 w 83"/>
                  <a:gd name="T1" fmla="*/ 30 h 91"/>
                  <a:gd name="T2" fmla="*/ 14 w 83"/>
                  <a:gd name="T3" fmla="*/ 30 h 91"/>
                  <a:gd name="T4" fmla="*/ 18 w 83"/>
                  <a:gd name="T5" fmla="*/ 21 h 91"/>
                  <a:gd name="T6" fmla="*/ 18 w 83"/>
                  <a:gd name="T7" fmla="*/ 21 h 91"/>
                  <a:gd name="T8" fmla="*/ 18 w 83"/>
                  <a:gd name="T9" fmla="*/ 21 h 91"/>
                  <a:gd name="T10" fmla="*/ 18 w 83"/>
                  <a:gd name="T11" fmla="*/ 21 h 91"/>
                  <a:gd name="T12" fmla="*/ 14 w 83"/>
                  <a:gd name="T13" fmla="*/ 21 h 91"/>
                  <a:gd name="T14" fmla="*/ 14 w 83"/>
                  <a:gd name="T15" fmla="*/ 21 h 91"/>
                  <a:gd name="T16" fmla="*/ 9 w 83"/>
                  <a:gd name="T17" fmla="*/ 21 h 91"/>
                  <a:gd name="T18" fmla="*/ 0 w 83"/>
                  <a:gd name="T19" fmla="*/ 21 h 91"/>
                  <a:gd name="T20" fmla="*/ 0 w 83"/>
                  <a:gd name="T21" fmla="*/ 87 h 91"/>
                  <a:gd name="T22" fmla="*/ 66 w 83"/>
                  <a:gd name="T23" fmla="*/ 87 h 91"/>
                  <a:gd name="T24" fmla="*/ 66 w 83"/>
                  <a:gd name="T25" fmla="*/ 91 h 91"/>
                  <a:gd name="T26" fmla="*/ 79 w 83"/>
                  <a:gd name="T27" fmla="*/ 91 h 91"/>
                  <a:gd name="T28" fmla="*/ 79 w 83"/>
                  <a:gd name="T29" fmla="*/ 30 h 91"/>
                  <a:gd name="T30" fmla="*/ 79 w 83"/>
                  <a:gd name="T31" fmla="*/ 30 h 91"/>
                  <a:gd name="T32" fmla="*/ 83 w 83"/>
                  <a:gd name="T33" fmla="*/ 21 h 91"/>
                  <a:gd name="T34" fmla="*/ 83 w 83"/>
                  <a:gd name="T35" fmla="*/ 21 h 91"/>
                  <a:gd name="T36" fmla="*/ 83 w 83"/>
                  <a:gd name="T37" fmla="*/ 21 h 91"/>
                  <a:gd name="T38" fmla="*/ 83 w 83"/>
                  <a:gd name="T39" fmla="*/ 21 h 91"/>
                  <a:gd name="T40" fmla="*/ 74 w 83"/>
                  <a:gd name="T41" fmla="*/ 21 h 91"/>
                  <a:gd name="T42" fmla="*/ 66 w 83"/>
                  <a:gd name="T43" fmla="*/ 21 h 91"/>
                  <a:gd name="T44" fmla="*/ 66 w 83"/>
                  <a:gd name="T45" fmla="*/ 74 h 91"/>
                  <a:gd name="T46" fmla="*/ 48 w 83"/>
                  <a:gd name="T47" fmla="*/ 74 h 91"/>
                  <a:gd name="T48" fmla="*/ 48 w 83"/>
                  <a:gd name="T49" fmla="*/ 13 h 91"/>
                  <a:gd name="T50" fmla="*/ 48 w 83"/>
                  <a:gd name="T51" fmla="*/ 13 h 91"/>
                  <a:gd name="T52" fmla="*/ 48 w 83"/>
                  <a:gd name="T53" fmla="*/ 4 h 91"/>
                  <a:gd name="T54" fmla="*/ 48 w 83"/>
                  <a:gd name="T55" fmla="*/ 4 h 91"/>
                  <a:gd name="T56" fmla="*/ 48 w 83"/>
                  <a:gd name="T57" fmla="*/ 0 h 91"/>
                  <a:gd name="T58" fmla="*/ 48 w 83"/>
                  <a:gd name="T59" fmla="*/ 0 h 91"/>
                  <a:gd name="T60" fmla="*/ 44 w 83"/>
                  <a:gd name="T61" fmla="*/ 0 h 91"/>
                  <a:gd name="T62" fmla="*/ 35 w 83"/>
                  <a:gd name="T63" fmla="*/ 0 h 91"/>
                  <a:gd name="T64" fmla="*/ 35 w 83"/>
                  <a:gd name="T65" fmla="*/ 74 h 91"/>
                  <a:gd name="T66" fmla="*/ 14 w 83"/>
                  <a:gd name="T67" fmla="*/ 74 h 91"/>
                  <a:gd name="T68" fmla="*/ 14 w 83"/>
                  <a:gd name="T69" fmla="*/ 30 h 91"/>
                  <a:gd name="T70" fmla="*/ 14 w 83"/>
                  <a:gd name="T71" fmla="*/ 3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91">
                    <a:moveTo>
                      <a:pt x="14" y="30"/>
                    </a:moveTo>
                    <a:lnTo>
                      <a:pt x="14" y="30"/>
                    </a:lnTo>
                    <a:lnTo>
                      <a:pt x="18" y="21"/>
                    </a:lnTo>
                    <a:lnTo>
                      <a:pt x="14" y="21"/>
                    </a:lnTo>
                    <a:lnTo>
                      <a:pt x="9" y="21"/>
                    </a:lnTo>
                    <a:lnTo>
                      <a:pt x="0" y="21"/>
                    </a:lnTo>
                    <a:lnTo>
                      <a:pt x="0" y="87"/>
                    </a:lnTo>
                    <a:lnTo>
                      <a:pt x="66" y="87"/>
                    </a:lnTo>
                    <a:lnTo>
                      <a:pt x="66" y="91"/>
                    </a:lnTo>
                    <a:lnTo>
                      <a:pt x="79" y="91"/>
                    </a:lnTo>
                    <a:lnTo>
                      <a:pt x="79" y="30"/>
                    </a:lnTo>
                    <a:lnTo>
                      <a:pt x="83" y="21"/>
                    </a:lnTo>
                    <a:lnTo>
                      <a:pt x="74" y="21"/>
                    </a:lnTo>
                    <a:lnTo>
                      <a:pt x="66" y="21"/>
                    </a:lnTo>
                    <a:lnTo>
                      <a:pt x="66" y="74"/>
                    </a:lnTo>
                    <a:lnTo>
                      <a:pt x="48" y="74"/>
                    </a:lnTo>
                    <a:lnTo>
                      <a:pt x="48" y="13"/>
                    </a:lnTo>
                    <a:lnTo>
                      <a:pt x="48" y="4"/>
                    </a:lnTo>
                    <a:lnTo>
                      <a:pt x="48" y="0"/>
                    </a:lnTo>
                    <a:lnTo>
                      <a:pt x="44" y="0"/>
                    </a:lnTo>
                    <a:lnTo>
                      <a:pt x="35" y="0"/>
                    </a:lnTo>
                    <a:lnTo>
                      <a:pt x="35" y="74"/>
                    </a:lnTo>
                    <a:lnTo>
                      <a:pt x="14" y="74"/>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5" name="Freeform 121"/>
              <p:cNvSpPr/>
              <p:nvPr/>
            </p:nvSpPr>
            <p:spPr bwMode="auto">
              <a:xfrm>
                <a:off x="2868" y="2644"/>
                <a:ext cx="91" cy="96"/>
              </a:xfrm>
              <a:custGeom>
                <a:avLst/>
                <a:gdLst>
                  <a:gd name="T0" fmla="*/ 56 w 91"/>
                  <a:gd name="T1" fmla="*/ 13 h 96"/>
                  <a:gd name="T2" fmla="*/ 56 w 91"/>
                  <a:gd name="T3" fmla="*/ 13 h 96"/>
                  <a:gd name="T4" fmla="*/ 52 w 91"/>
                  <a:gd name="T5" fmla="*/ 9 h 96"/>
                  <a:gd name="T6" fmla="*/ 52 w 91"/>
                  <a:gd name="T7" fmla="*/ 9 h 96"/>
                  <a:gd name="T8" fmla="*/ 52 w 91"/>
                  <a:gd name="T9" fmla="*/ 0 h 96"/>
                  <a:gd name="T10" fmla="*/ 52 w 91"/>
                  <a:gd name="T11" fmla="*/ 0 h 96"/>
                  <a:gd name="T12" fmla="*/ 43 w 91"/>
                  <a:gd name="T13" fmla="*/ 5 h 96"/>
                  <a:gd name="T14" fmla="*/ 43 w 91"/>
                  <a:gd name="T15" fmla="*/ 5 h 96"/>
                  <a:gd name="T16" fmla="*/ 34 w 91"/>
                  <a:gd name="T17" fmla="*/ 5 h 96"/>
                  <a:gd name="T18" fmla="*/ 34 w 91"/>
                  <a:gd name="T19" fmla="*/ 5 h 96"/>
                  <a:gd name="T20" fmla="*/ 39 w 91"/>
                  <a:gd name="T21" fmla="*/ 18 h 96"/>
                  <a:gd name="T22" fmla="*/ 0 w 91"/>
                  <a:gd name="T23" fmla="*/ 18 h 96"/>
                  <a:gd name="T24" fmla="*/ 0 w 91"/>
                  <a:gd name="T25" fmla="*/ 31 h 96"/>
                  <a:gd name="T26" fmla="*/ 39 w 91"/>
                  <a:gd name="T27" fmla="*/ 31 h 96"/>
                  <a:gd name="T28" fmla="*/ 39 w 91"/>
                  <a:gd name="T29" fmla="*/ 39 h 96"/>
                  <a:gd name="T30" fmla="*/ 13 w 91"/>
                  <a:gd name="T31" fmla="*/ 39 h 96"/>
                  <a:gd name="T32" fmla="*/ 13 w 91"/>
                  <a:gd name="T33" fmla="*/ 87 h 96"/>
                  <a:gd name="T34" fmla="*/ 26 w 91"/>
                  <a:gd name="T35" fmla="*/ 87 h 96"/>
                  <a:gd name="T36" fmla="*/ 26 w 91"/>
                  <a:gd name="T37" fmla="*/ 52 h 96"/>
                  <a:gd name="T38" fmla="*/ 39 w 91"/>
                  <a:gd name="T39" fmla="*/ 52 h 96"/>
                  <a:gd name="T40" fmla="*/ 39 w 91"/>
                  <a:gd name="T41" fmla="*/ 96 h 96"/>
                  <a:gd name="T42" fmla="*/ 52 w 91"/>
                  <a:gd name="T43" fmla="*/ 96 h 96"/>
                  <a:gd name="T44" fmla="*/ 52 w 91"/>
                  <a:gd name="T45" fmla="*/ 52 h 96"/>
                  <a:gd name="T46" fmla="*/ 65 w 91"/>
                  <a:gd name="T47" fmla="*/ 52 h 96"/>
                  <a:gd name="T48" fmla="*/ 65 w 91"/>
                  <a:gd name="T49" fmla="*/ 74 h 96"/>
                  <a:gd name="T50" fmla="*/ 65 w 91"/>
                  <a:gd name="T51" fmla="*/ 74 h 96"/>
                  <a:gd name="T52" fmla="*/ 65 w 91"/>
                  <a:gd name="T53" fmla="*/ 74 h 96"/>
                  <a:gd name="T54" fmla="*/ 56 w 91"/>
                  <a:gd name="T55" fmla="*/ 74 h 96"/>
                  <a:gd name="T56" fmla="*/ 56 w 91"/>
                  <a:gd name="T57" fmla="*/ 74 h 96"/>
                  <a:gd name="T58" fmla="*/ 60 w 91"/>
                  <a:gd name="T59" fmla="*/ 87 h 96"/>
                  <a:gd name="T60" fmla="*/ 60 w 91"/>
                  <a:gd name="T61" fmla="*/ 87 h 96"/>
                  <a:gd name="T62" fmla="*/ 74 w 91"/>
                  <a:gd name="T63" fmla="*/ 87 h 96"/>
                  <a:gd name="T64" fmla="*/ 78 w 91"/>
                  <a:gd name="T65" fmla="*/ 83 h 96"/>
                  <a:gd name="T66" fmla="*/ 78 w 91"/>
                  <a:gd name="T67" fmla="*/ 79 h 96"/>
                  <a:gd name="T68" fmla="*/ 78 w 91"/>
                  <a:gd name="T69" fmla="*/ 39 h 96"/>
                  <a:gd name="T70" fmla="*/ 52 w 91"/>
                  <a:gd name="T71" fmla="*/ 39 h 96"/>
                  <a:gd name="T72" fmla="*/ 52 w 91"/>
                  <a:gd name="T73" fmla="*/ 31 h 96"/>
                  <a:gd name="T74" fmla="*/ 91 w 91"/>
                  <a:gd name="T75" fmla="*/ 31 h 96"/>
                  <a:gd name="T76" fmla="*/ 91 w 91"/>
                  <a:gd name="T77" fmla="*/ 18 h 96"/>
                  <a:gd name="T78" fmla="*/ 43 w 91"/>
                  <a:gd name="T79" fmla="*/ 18 h 96"/>
                  <a:gd name="T80" fmla="*/ 43 w 91"/>
                  <a:gd name="T81" fmla="*/ 18 h 96"/>
                  <a:gd name="T82" fmla="*/ 56 w 91"/>
                  <a:gd name="T83" fmla="*/ 13 h 96"/>
                  <a:gd name="T84" fmla="*/ 56 w 91"/>
                  <a:gd name="T85" fmla="*/ 13 h 96"/>
                  <a:gd name="T86" fmla="*/ 56 w 91"/>
                  <a:gd name="T87" fmla="*/ 13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6" y="13"/>
                    </a:moveTo>
                    <a:lnTo>
                      <a:pt x="56" y="13"/>
                    </a:lnTo>
                    <a:lnTo>
                      <a:pt x="52" y="9"/>
                    </a:lnTo>
                    <a:lnTo>
                      <a:pt x="52" y="0"/>
                    </a:lnTo>
                    <a:lnTo>
                      <a:pt x="43" y="5"/>
                    </a:lnTo>
                    <a:lnTo>
                      <a:pt x="34" y="5"/>
                    </a:lnTo>
                    <a:lnTo>
                      <a:pt x="39" y="18"/>
                    </a:lnTo>
                    <a:lnTo>
                      <a:pt x="0" y="18"/>
                    </a:lnTo>
                    <a:lnTo>
                      <a:pt x="0" y="31"/>
                    </a:lnTo>
                    <a:lnTo>
                      <a:pt x="39" y="31"/>
                    </a:lnTo>
                    <a:lnTo>
                      <a:pt x="39" y="39"/>
                    </a:lnTo>
                    <a:lnTo>
                      <a:pt x="13" y="39"/>
                    </a:lnTo>
                    <a:lnTo>
                      <a:pt x="13" y="87"/>
                    </a:lnTo>
                    <a:lnTo>
                      <a:pt x="26" y="87"/>
                    </a:lnTo>
                    <a:lnTo>
                      <a:pt x="26" y="52"/>
                    </a:lnTo>
                    <a:lnTo>
                      <a:pt x="39" y="52"/>
                    </a:lnTo>
                    <a:lnTo>
                      <a:pt x="39" y="96"/>
                    </a:lnTo>
                    <a:lnTo>
                      <a:pt x="52" y="96"/>
                    </a:lnTo>
                    <a:lnTo>
                      <a:pt x="52" y="52"/>
                    </a:lnTo>
                    <a:lnTo>
                      <a:pt x="65" y="52"/>
                    </a:lnTo>
                    <a:lnTo>
                      <a:pt x="65" y="74"/>
                    </a:lnTo>
                    <a:lnTo>
                      <a:pt x="56" y="74"/>
                    </a:lnTo>
                    <a:lnTo>
                      <a:pt x="60" y="87"/>
                    </a:lnTo>
                    <a:lnTo>
                      <a:pt x="74" y="87"/>
                    </a:lnTo>
                    <a:lnTo>
                      <a:pt x="78" y="83"/>
                    </a:lnTo>
                    <a:lnTo>
                      <a:pt x="78" y="79"/>
                    </a:lnTo>
                    <a:lnTo>
                      <a:pt x="78" y="39"/>
                    </a:lnTo>
                    <a:lnTo>
                      <a:pt x="52" y="39"/>
                    </a:lnTo>
                    <a:lnTo>
                      <a:pt x="52" y="31"/>
                    </a:lnTo>
                    <a:lnTo>
                      <a:pt x="91" y="31"/>
                    </a:lnTo>
                    <a:lnTo>
                      <a:pt x="91" y="18"/>
                    </a:lnTo>
                    <a:lnTo>
                      <a:pt x="43" y="18"/>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6" name="Freeform 122"/>
              <p:cNvSpPr/>
              <p:nvPr/>
            </p:nvSpPr>
            <p:spPr bwMode="auto">
              <a:xfrm>
                <a:off x="2772" y="2766"/>
                <a:ext cx="26" cy="26"/>
              </a:xfrm>
              <a:custGeom>
                <a:avLst/>
                <a:gdLst>
                  <a:gd name="T0" fmla="*/ 26 w 26"/>
                  <a:gd name="T1" fmla="*/ 13 h 26"/>
                  <a:gd name="T2" fmla="*/ 26 w 26"/>
                  <a:gd name="T3" fmla="*/ 13 h 26"/>
                  <a:gd name="T4" fmla="*/ 22 w 26"/>
                  <a:gd name="T5" fmla="*/ 22 h 26"/>
                  <a:gd name="T6" fmla="*/ 13 w 26"/>
                  <a:gd name="T7" fmla="*/ 26 h 26"/>
                  <a:gd name="T8" fmla="*/ 13 w 26"/>
                  <a:gd name="T9" fmla="*/ 26 h 26"/>
                  <a:gd name="T10" fmla="*/ 4 w 26"/>
                  <a:gd name="T11" fmla="*/ 22 h 26"/>
                  <a:gd name="T12" fmla="*/ 0 w 26"/>
                  <a:gd name="T13" fmla="*/ 13 h 26"/>
                  <a:gd name="T14" fmla="*/ 0 w 26"/>
                  <a:gd name="T15" fmla="*/ 13 h 26"/>
                  <a:gd name="T16" fmla="*/ 4 w 26"/>
                  <a:gd name="T17" fmla="*/ 4 h 26"/>
                  <a:gd name="T18" fmla="*/ 13 w 26"/>
                  <a:gd name="T19" fmla="*/ 0 h 26"/>
                  <a:gd name="T20" fmla="*/ 13 w 26"/>
                  <a:gd name="T21" fmla="*/ 0 h 26"/>
                  <a:gd name="T22" fmla="*/ 22 w 26"/>
                  <a:gd name="T23" fmla="*/ 4 h 26"/>
                  <a:gd name="T24" fmla="*/ 26 w 26"/>
                  <a:gd name="T25" fmla="*/ 13 h 26"/>
                  <a:gd name="T26" fmla="*/ 26 w 26"/>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26">
                    <a:moveTo>
                      <a:pt x="26" y="13"/>
                    </a:moveTo>
                    <a:lnTo>
                      <a:pt x="26" y="13"/>
                    </a:lnTo>
                    <a:lnTo>
                      <a:pt x="22" y="22"/>
                    </a:lnTo>
                    <a:lnTo>
                      <a:pt x="13" y="26"/>
                    </a:lnTo>
                    <a:lnTo>
                      <a:pt x="4" y="22"/>
                    </a:lnTo>
                    <a:lnTo>
                      <a:pt x="0" y="13"/>
                    </a:lnTo>
                    <a:lnTo>
                      <a:pt x="4" y="4"/>
                    </a:lnTo>
                    <a:lnTo>
                      <a:pt x="13" y="0"/>
                    </a:lnTo>
                    <a:lnTo>
                      <a:pt x="22" y="4"/>
                    </a:lnTo>
                    <a:lnTo>
                      <a:pt x="26"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87" name="Freeform 123"/>
              <p:cNvSpPr/>
              <p:nvPr/>
            </p:nvSpPr>
            <p:spPr bwMode="auto">
              <a:xfrm>
                <a:off x="2750" y="2744"/>
                <a:ext cx="65" cy="66"/>
              </a:xfrm>
              <a:custGeom>
                <a:avLst/>
                <a:gdLst>
                  <a:gd name="T0" fmla="*/ 65 w 65"/>
                  <a:gd name="T1" fmla="*/ 35 h 66"/>
                  <a:gd name="T2" fmla="*/ 65 w 65"/>
                  <a:gd name="T3" fmla="*/ 35 h 66"/>
                  <a:gd name="T4" fmla="*/ 65 w 65"/>
                  <a:gd name="T5" fmla="*/ 48 h 66"/>
                  <a:gd name="T6" fmla="*/ 57 w 65"/>
                  <a:gd name="T7" fmla="*/ 57 h 66"/>
                  <a:gd name="T8" fmla="*/ 48 w 65"/>
                  <a:gd name="T9" fmla="*/ 66 h 66"/>
                  <a:gd name="T10" fmla="*/ 35 w 65"/>
                  <a:gd name="T11" fmla="*/ 66 h 66"/>
                  <a:gd name="T12" fmla="*/ 35 w 65"/>
                  <a:gd name="T13" fmla="*/ 66 h 66"/>
                  <a:gd name="T14" fmla="*/ 22 w 65"/>
                  <a:gd name="T15" fmla="*/ 66 h 66"/>
                  <a:gd name="T16" fmla="*/ 13 w 65"/>
                  <a:gd name="T17" fmla="*/ 57 h 66"/>
                  <a:gd name="T18" fmla="*/ 4 w 65"/>
                  <a:gd name="T19" fmla="*/ 48 h 66"/>
                  <a:gd name="T20" fmla="*/ 0 w 65"/>
                  <a:gd name="T21" fmla="*/ 35 h 66"/>
                  <a:gd name="T22" fmla="*/ 0 w 65"/>
                  <a:gd name="T23" fmla="*/ 35 h 66"/>
                  <a:gd name="T24" fmla="*/ 4 w 65"/>
                  <a:gd name="T25" fmla="*/ 22 h 66"/>
                  <a:gd name="T26" fmla="*/ 13 w 65"/>
                  <a:gd name="T27" fmla="*/ 13 h 66"/>
                  <a:gd name="T28" fmla="*/ 22 w 65"/>
                  <a:gd name="T29" fmla="*/ 5 h 66"/>
                  <a:gd name="T30" fmla="*/ 35 w 65"/>
                  <a:gd name="T31" fmla="*/ 0 h 66"/>
                  <a:gd name="T32" fmla="*/ 35 w 65"/>
                  <a:gd name="T33" fmla="*/ 0 h 66"/>
                  <a:gd name="T34" fmla="*/ 48 w 65"/>
                  <a:gd name="T35" fmla="*/ 5 h 66"/>
                  <a:gd name="T36" fmla="*/ 57 w 65"/>
                  <a:gd name="T37" fmla="*/ 13 h 66"/>
                  <a:gd name="T38" fmla="*/ 65 w 65"/>
                  <a:gd name="T39" fmla="*/ 22 h 66"/>
                  <a:gd name="T40" fmla="*/ 65 w 65"/>
                  <a:gd name="T41" fmla="*/ 35 h 66"/>
                  <a:gd name="T42" fmla="*/ 65 w 65"/>
                  <a:gd name="T43" fmla="*/ 35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6">
                    <a:moveTo>
                      <a:pt x="65" y="35"/>
                    </a:moveTo>
                    <a:lnTo>
                      <a:pt x="65" y="35"/>
                    </a:lnTo>
                    <a:lnTo>
                      <a:pt x="65" y="48"/>
                    </a:lnTo>
                    <a:lnTo>
                      <a:pt x="57" y="57"/>
                    </a:lnTo>
                    <a:lnTo>
                      <a:pt x="48" y="66"/>
                    </a:lnTo>
                    <a:lnTo>
                      <a:pt x="35" y="66"/>
                    </a:lnTo>
                    <a:lnTo>
                      <a:pt x="22" y="66"/>
                    </a:lnTo>
                    <a:lnTo>
                      <a:pt x="13" y="57"/>
                    </a:lnTo>
                    <a:lnTo>
                      <a:pt x="4" y="48"/>
                    </a:lnTo>
                    <a:lnTo>
                      <a:pt x="0" y="35"/>
                    </a:lnTo>
                    <a:lnTo>
                      <a:pt x="4" y="22"/>
                    </a:lnTo>
                    <a:lnTo>
                      <a:pt x="13" y="13"/>
                    </a:lnTo>
                    <a:lnTo>
                      <a:pt x="22" y="5"/>
                    </a:lnTo>
                    <a:lnTo>
                      <a:pt x="35" y="0"/>
                    </a:lnTo>
                    <a:lnTo>
                      <a:pt x="48" y="5"/>
                    </a:lnTo>
                    <a:lnTo>
                      <a:pt x="57" y="13"/>
                    </a:lnTo>
                    <a:lnTo>
                      <a:pt x="65" y="22"/>
                    </a:lnTo>
                    <a:lnTo>
                      <a:pt x="65"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88" name="Freeform 124"/>
              <p:cNvSpPr/>
              <p:nvPr/>
            </p:nvSpPr>
            <p:spPr bwMode="auto">
              <a:xfrm>
                <a:off x="1318" y="2183"/>
                <a:ext cx="884" cy="635"/>
              </a:xfrm>
              <a:custGeom>
                <a:avLst/>
                <a:gdLst>
                  <a:gd name="T0" fmla="*/ 871 w 884"/>
                  <a:gd name="T1" fmla="*/ 448 h 635"/>
                  <a:gd name="T2" fmla="*/ 827 w 884"/>
                  <a:gd name="T3" fmla="*/ 461 h 635"/>
                  <a:gd name="T4" fmla="*/ 810 w 884"/>
                  <a:gd name="T5" fmla="*/ 435 h 635"/>
                  <a:gd name="T6" fmla="*/ 818 w 884"/>
                  <a:gd name="T7" fmla="*/ 383 h 635"/>
                  <a:gd name="T8" fmla="*/ 805 w 884"/>
                  <a:gd name="T9" fmla="*/ 374 h 635"/>
                  <a:gd name="T10" fmla="*/ 757 w 884"/>
                  <a:gd name="T11" fmla="*/ 305 h 635"/>
                  <a:gd name="T12" fmla="*/ 749 w 884"/>
                  <a:gd name="T13" fmla="*/ 270 h 635"/>
                  <a:gd name="T14" fmla="*/ 749 w 884"/>
                  <a:gd name="T15" fmla="*/ 191 h 635"/>
                  <a:gd name="T16" fmla="*/ 753 w 884"/>
                  <a:gd name="T17" fmla="*/ 157 h 635"/>
                  <a:gd name="T18" fmla="*/ 740 w 884"/>
                  <a:gd name="T19" fmla="*/ 139 h 635"/>
                  <a:gd name="T20" fmla="*/ 723 w 884"/>
                  <a:gd name="T21" fmla="*/ 152 h 635"/>
                  <a:gd name="T22" fmla="*/ 627 w 884"/>
                  <a:gd name="T23" fmla="*/ 165 h 635"/>
                  <a:gd name="T24" fmla="*/ 566 w 884"/>
                  <a:gd name="T25" fmla="*/ 139 h 635"/>
                  <a:gd name="T26" fmla="*/ 505 w 884"/>
                  <a:gd name="T27" fmla="*/ 113 h 635"/>
                  <a:gd name="T28" fmla="*/ 374 w 884"/>
                  <a:gd name="T29" fmla="*/ 104 h 635"/>
                  <a:gd name="T30" fmla="*/ 313 w 884"/>
                  <a:gd name="T31" fmla="*/ 83 h 635"/>
                  <a:gd name="T32" fmla="*/ 287 w 884"/>
                  <a:gd name="T33" fmla="*/ 52 h 635"/>
                  <a:gd name="T34" fmla="*/ 283 w 884"/>
                  <a:gd name="T35" fmla="*/ 26 h 635"/>
                  <a:gd name="T36" fmla="*/ 265 w 884"/>
                  <a:gd name="T37" fmla="*/ 4 h 635"/>
                  <a:gd name="T38" fmla="*/ 248 w 884"/>
                  <a:gd name="T39" fmla="*/ 13 h 635"/>
                  <a:gd name="T40" fmla="*/ 222 w 884"/>
                  <a:gd name="T41" fmla="*/ 13 h 635"/>
                  <a:gd name="T42" fmla="*/ 205 w 884"/>
                  <a:gd name="T43" fmla="*/ 0 h 635"/>
                  <a:gd name="T44" fmla="*/ 205 w 884"/>
                  <a:gd name="T45" fmla="*/ 87 h 635"/>
                  <a:gd name="T46" fmla="*/ 222 w 884"/>
                  <a:gd name="T47" fmla="*/ 196 h 635"/>
                  <a:gd name="T48" fmla="*/ 0 w 884"/>
                  <a:gd name="T49" fmla="*/ 448 h 635"/>
                  <a:gd name="T50" fmla="*/ 9 w 884"/>
                  <a:gd name="T51" fmla="*/ 457 h 635"/>
                  <a:gd name="T52" fmla="*/ 65 w 884"/>
                  <a:gd name="T53" fmla="*/ 496 h 635"/>
                  <a:gd name="T54" fmla="*/ 100 w 884"/>
                  <a:gd name="T55" fmla="*/ 500 h 635"/>
                  <a:gd name="T56" fmla="*/ 122 w 884"/>
                  <a:gd name="T57" fmla="*/ 509 h 635"/>
                  <a:gd name="T58" fmla="*/ 109 w 884"/>
                  <a:gd name="T59" fmla="*/ 531 h 635"/>
                  <a:gd name="T60" fmla="*/ 91 w 884"/>
                  <a:gd name="T61" fmla="*/ 553 h 635"/>
                  <a:gd name="T62" fmla="*/ 109 w 884"/>
                  <a:gd name="T63" fmla="*/ 566 h 635"/>
                  <a:gd name="T64" fmla="*/ 152 w 884"/>
                  <a:gd name="T65" fmla="*/ 561 h 635"/>
                  <a:gd name="T66" fmla="*/ 183 w 884"/>
                  <a:gd name="T67" fmla="*/ 596 h 635"/>
                  <a:gd name="T68" fmla="*/ 196 w 884"/>
                  <a:gd name="T69" fmla="*/ 614 h 635"/>
                  <a:gd name="T70" fmla="*/ 226 w 884"/>
                  <a:gd name="T71" fmla="*/ 587 h 635"/>
                  <a:gd name="T72" fmla="*/ 257 w 884"/>
                  <a:gd name="T73" fmla="*/ 570 h 635"/>
                  <a:gd name="T74" fmla="*/ 348 w 884"/>
                  <a:gd name="T75" fmla="*/ 561 h 635"/>
                  <a:gd name="T76" fmla="*/ 427 w 884"/>
                  <a:gd name="T77" fmla="*/ 474 h 635"/>
                  <a:gd name="T78" fmla="*/ 448 w 884"/>
                  <a:gd name="T79" fmla="*/ 461 h 635"/>
                  <a:gd name="T80" fmla="*/ 457 w 884"/>
                  <a:gd name="T81" fmla="*/ 479 h 635"/>
                  <a:gd name="T82" fmla="*/ 466 w 884"/>
                  <a:gd name="T83" fmla="*/ 513 h 635"/>
                  <a:gd name="T84" fmla="*/ 518 w 884"/>
                  <a:gd name="T85" fmla="*/ 500 h 635"/>
                  <a:gd name="T86" fmla="*/ 544 w 884"/>
                  <a:gd name="T87" fmla="*/ 492 h 635"/>
                  <a:gd name="T88" fmla="*/ 561 w 884"/>
                  <a:gd name="T89" fmla="*/ 513 h 635"/>
                  <a:gd name="T90" fmla="*/ 566 w 884"/>
                  <a:gd name="T91" fmla="*/ 544 h 635"/>
                  <a:gd name="T92" fmla="*/ 605 w 884"/>
                  <a:gd name="T93" fmla="*/ 614 h 635"/>
                  <a:gd name="T94" fmla="*/ 666 w 884"/>
                  <a:gd name="T95" fmla="*/ 635 h 635"/>
                  <a:gd name="T96" fmla="*/ 701 w 884"/>
                  <a:gd name="T97" fmla="*/ 622 h 635"/>
                  <a:gd name="T98" fmla="*/ 736 w 884"/>
                  <a:gd name="T99" fmla="*/ 566 h 635"/>
                  <a:gd name="T100" fmla="*/ 827 w 884"/>
                  <a:gd name="T101" fmla="*/ 505 h 635"/>
                  <a:gd name="T102" fmla="*/ 866 w 884"/>
                  <a:gd name="T103" fmla="*/ 513 h 635"/>
                  <a:gd name="T104" fmla="*/ 884 w 884"/>
                  <a:gd name="T105" fmla="*/ 500 h 635"/>
                  <a:gd name="T106" fmla="*/ 875 w 884"/>
                  <a:gd name="T107" fmla="*/ 448 h 6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4" h="635">
                    <a:moveTo>
                      <a:pt x="875" y="448"/>
                    </a:moveTo>
                    <a:lnTo>
                      <a:pt x="871" y="448"/>
                    </a:lnTo>
                    <a:lnTo>
                      <a:pt x="844" y="461"/>
                    </a:lnTo>
                    <a:lnTo>
                      <a:pt x="831" y="461"/>
                    </a:lnTo>
                    <a:lnTo>
                      <a:pt x="827" y="461"/>
                    </a:lnTo>
                    <a:lnTo>
                      <a:pt x="818" y="457"/>
                    </a:lnTo>
                    <a:lnTo>
                      <a:pt x="814" y="453"/>
                    </a:lnTo>
                    <a:lnTo>
                      <a:pt x="810" y="435"/>
                    </a:lnTo>
                    <a:lnTo>
                      <a:pt x="810" y="418"/>
                    </a:lnTo>
                    <a:lnTo>
                      <a:pt x="814" y="400"/>
                    </a:lnTo>
                    <a:lnTo>
                      <a:pt x="818" y="383"/>
                    </a:lnTo>
                    <a:lnTo>
                      <a:pt x="818" y="379"/>
                    </a:lnTo>
                    <a:lnTo>
                      <a:pt x="805" y="374"/>
                    </a:lnTo>
                    <a:lnTo>
                      <a:pt x="797" y="365"/>
                    </a:lnTo>
                    <a:lnTo>
                      <a:pt x="775" y="339"/>
                    </a:lnTo>
                    <a:lnTo>
                      <a:pt x="757" y="305"/>
                    </a:lnTo>
                    <a:lnTo>
                      <a:pt x="753" y="296"/>
                    </a:lnTo>
                    <a:lnTo>
                      <a:pt x="749" y="270"/>
                    </a:lnTo>
                    <a:lnTo>
                      <a:pt x="744" y="235"/>
                    </a:lnTo>
                    <a:lnTo>
                      <a:pt x="744" y="213"/>
                    </a:lnTo>
                    <a:lnTo>
                      <a:pt x="749" y="191"/>
                    </a:lnTo>
                    <a:lnTo>
                      <a:pt x="753" y="170"/>
                    </a:lnTo>
                    <a:lnTo>
                      <a:pt x="753" y="157"/>
                    </a:lnTo>
                    <a:lnTo>
                      <a:pt x="753" y="148"/>
                    </a:lnTo>
                    <a:lnTo>
                      <a:pt x="749" y="143"/>
                    </a:lnTo>
                    <a:lnTo>
                      <a:pt x="740" y="139"/>
                    </a:lnTo>
                    <a:lnTo>
                      <a:pt x="736" y="143"/>
                    </a:lnTo>
                    <a:lnTo>
                      <a:pt x="723" y="152"/>
                    </a:lnTo>
                    <a:lnTo>
                      <a:pt x="705" y="157"/>
                    </a:lnTo>
                    <a:lnTo>
                      <a:pt x="662" y="161"/>
                    </a:lnTo>
                    <a:lnTo>
                      <a:pt x="627" y="165"/>
                    </a:lnTo>
                    <a:lnTo>
                      <a:pt x="609" y="161"/>
                    </a:lnTo>
                    <a:lnTo>
                      <a:pt x="566" y="139"/>
                    </a:lnTo>
                    <a:lnTo>
                      <a:pt x="531" y="122"/>
                    </a:lnTo>
                    <a:lnTo>
                      <a:pt x="505" y="113"/>
                    </a:lnTo>
                    <a:lnTo>
                      <a:pt x="448" y="113"/>
                    </a:lnTo>
                    <a:lnTo>
                      <a:pt x="413" y="109"/>
                    </a:lnTo>
                    <a:lnTo>
                      <a:pt x="374" y="104"/>
                    </a:lnTo>
                    <a:lnTo>
                      <a:pt x="344" y="96"/>
                    </a:lnTo>
                    <a:lnTo>
                      <a:pt x="313" y="83"/>
                    </a:lnTo>
                    <a:lnTo>
                      <a:pt x="300" y="74"/>
                    </a:lnTo>
                    <a:lnTo>
                      <a:pt x="292" y="65"/>
                    </a:lnTo>
                    <a:lnTo>
                      <a:pt x="287" y="52"/>
                    </a:lnTo>
                    <a:lnTo>
                      <a:pt x="287" y="39"/>
                    </a:lnTo>
                    <a:lnTo>
                      <a:pt x="283" y="26"/>
                    </a:lnTo>
                    <a:lnTo>
                      <a:pt x="283" y="17"/>
                    </a:lnTo>
                    <a:lnTo>
                      <a:pt x="274" y="9"/>
                    </a:lnTo>
                    <a:lnTo>
                      <a:pt x="265" y="4"/>
                    </a:lnTo>
                    <a:lnTo>
                      <a:pt x="261" y="9"/>
                    </a:lnTo>
                    <a:lnTo>
                      <a:pt x="248" y="13"/>
                    </a:lnTo>
                    <a:lnTo>
                      <a:pt x="239" y="17"/>
                    </a:lnTo>
                    <a:lnTo>
                      <a:pt x="226" y="17"/>
                    </a:lnTo>
                    <a:lnTo>
                      <a:pt x="222" y="13"/>
                    </a:lnTo>
                    <a:lnTo>
                      <a:pt x="209" y="4"/>
                    </a:lnTo>
                    <a:lnTo>
                      <a:pt x="205" y="0"/>
                    </a:lnTo>
                    <a:lnTo>
                      <a:pt x="200" y="43"/>
                    </a:lnTo>
                    <a:lnTo>
                      <a:pt x="205" y="87"/>
                    </a:lnTo>
                    <a:lnTo>
                      <a:pt x="213" y="135"/>
                    </a:lnTo>
                    <a:lnTo>
                      <a:pt x="222" y="187"/>
                    </a:lnTo>
                    <a:lnTo>
                      <a:pt x="222" y="196"/>
                    </a:lnTo>
                    <a:lnTo>
                      <a:pt x="131" y="326"/>
                    </a:lnTo>
                    <a:lnTo>
                      <a:pt x="0" y="387"/>
                    </a:lnTo>
                    <a:lnTo>
                      <a:pt x="0" y="448"/>
                    </a:lnTo>
                    <a:lnTo>
                      <a:pt x="4" y="448"/>
                    </a:lnTo>
                    <a:lnTo>
                      <a:pt x="9" y="457"/>
                    </a:lnTo>
                    <a:lnTo>
                      <a:pt x="30" y="479"/>
                    </a:lnTo>
                    <a:lnTo>
                      <a:pt x="48" y="492"/>
                    </a:lnTo>
                    <a:lnTo>
                      <a:pt x="65" y="496"/>
                    </a:lnTo>
                    <a:lnTo>
                      <a:pt x="83" y="500"/>
                    </a:lnTo>
                    <a:lnTo>
                      <a:pt x="100" y="500"/>
                    </a:lnTo>
                    <a:lnTo>
                      <a:pt x="109" y="500"/>
                    </a:lnTo>
                    <a:lnTo>
                      <a:pt x="117" y="505"/>
                    </a:lnTo>
                    <a:lnTo>
                      <a:pt x="122" y="509"/>
                    </a:lnTo>
                    <a:lnTo>
                      <a:pt x="122" y="513"/>
                    </a:lnTo>
                    <a:lnTo>
                      <a:pt x="117" y="522"/>
                    </a:lnTo>
                    <a:lnTo>
                      <a:pt x="109" y="531"/>
                    </a:lnTo>
                    <a:lnTo>
                      <a:pt x="100" y="544"/>
                    </a:lnTo>
                    <a:lnTo>
                      <a:pt x="91" y="553"/>
                    </a:lnTo>
                    <a:lnTo>
                      <a:pt x="96" y="561"/>
                    </a:lnTo>
                    <a:lnTo>
                      <a:pt x="100" y="566"/>
                    </a:lnTo>
                    <a:lnTo>
                      <a:pt x="109" y="566"/>
                    </a:lnTo>
                    <a:lnTo>
                      <a:pt x="117" y="570"/>
                    </a:lnTo>
                    <a:lnTo>
                      <a:pt x="152" y="561"/>
                    </a:lnTo>
                    <a:lnTo>
                      <a:pt x="161" y="566"/>
                    </a:lnTo>
                    <a:lnTo>
                      <a:pt x="170" y="579"/>
                    </a:lnTo>
                    <a:lnTo>
                      <a:pt x="183" y="596"/>
                    </a:lnTo>
                    <a:lnTo>
                      <a:pt x="191" y="609"/>
                    </a:lnTo>
                    <a:lnTo>
                      <a:pt x="196" y="614"/>
                    </a:lnTo>
                    <a:lnTo>
                      <a:pt x="200" y="614"/>
                    </a:lnTo>
                    <a:lnTo>
                      <a:pt x="209" y="605"/>
                    </a:lnTo>
                    <a:lnTo>
                      <a:pt x="226" y="587"/>
                    </a:lnTo>
                    <a:lnTo>
                      <a:pt x="239" y="579"/>
                    </a:lnTo>
                    <a:lnTo>
                      <a:pt x="257" y="570"/>
                    </a:lnTo>
                    <a:lnTo>
                      <a:pt x="292" y="561"/>
                    </a:lnTo>
                    <a:lnTo>
                      <a:pt x="322" y="561"/>
                    </a:lnTo>
                    <a:lnTo>
                      <a:pt x="348" y="561"/>
                    </a:lnTo>
                    <a:lnTo>
                      <a:pt x="353" y="561"/>
                    </a:lnTo>
                    <a:lnTo>
                      <a:pt x="427" y="474"/>
                    </a:lnTo>
                    <a:lnTo>
                      <a:pt x="440" y="466"/>
                    </a:lnTo>
                    <a:lnTo>
                      <a:pt x="448" y="461"/>
                    </a:lnTo>
                    <a:lnTo>
                      <a:pt x="457" y="461"/>
                    </a:lnTo>
                    <a:lnTo>
                      <a:pt x="457" y="479"/>
                    </a:lnTo>
                    <a:lnTo>
                      <a:pt x="457" y="496"/>
                    </a:lnTo>
                    <a:lnTo>
                      <a:pt x="457" y="505"/>
                    </a:lnTo>
                    <a:lnTo>
                      <a:pt x="466" y="513"/>
                    </a:lnTo>
                    <a:lnTo>
                      <a:pt x="474" y="518"/>
                    </a:lnTo>
                    <a:lnTo>
                      <a:pt x="483" y="513"/>
                    </a:lnTo>
                    <a:lnTo>
                      <a:pt x="518" y="500"/>
                    </a:lnTo>
                    <a:lnTo>
                      <a:pt x="531" y="496"/>
                    </a:lnTo>
                    <a:lnTo>
                      <a:pt x="544" y="492"/>
                    </a:lnTo>
                    <a:lnTo>
                      <a:pt x="553" y="496"/>
                    </a:lnTo>
                    <a:lnTo>
                      <a:pt x="557" y="500"/>
                    </a:lnTo>
                    <a:lnTo>
                      <a:pt x="561" y="513"/>
                    </a:lnTo>
                    <a:lnTo>
                      <a:pt x="561" y="522"/>
                    </a:lnTo>
                    <a:lnTo>
                      <a:pt x="566" y="544"/>
                    </a:lnTo>
                    <a:lnTo>
                      <a:pt x="570" y="561"/>
                    </a:lnTo>
                    <a:lnTo>
                      <a:pt x="588" y="592"/>
                    </a:lnTo>
                    <a:lnTo>
                      <a:pt x="605" y="614"/>
                    </a:lnTo>
                    <a:lnTo>
                      <a:pt x="627" y="627"/>
                    </a:lnTo>
                    <a:lnTo>
                      <a:pt x="649" y="631"/>
                    </a:lnTo>
                    <a:lnTo>
                      <a:pt x="666" y="635"/>
                    </a:lnTo>
                    <a:lnTo>
                      <a:pt x="683" y="635"/>
                    </a:lnTo>
                    <a:lnTo>
                      <a:pt x="701" y="622"/>
                    </a:lnTo>
                    <a:lnTo>
                      <a:pt x="718" y="605"/>
                    </a:lnTo>
                    <a:lnTo>
                      <a:pt x="727" y="587"/>
                    </a:lnTo>
                    <a:lnTo>
                      <a:pt x="736" y="566"/>
                    </a:lnTo>
                    <a:lnTo>
                      <a:pt x="814" y="505"/>
                    </a:lnTo>
                    <a:lnTo>
                      <a:pt x="827" y="505"/>
                    </a:lnTo>
                    <a:lnTo>
                      <a:pt x="844" y="505"/>
                    </a:lnTo>
                    <a:lnTo>
                      <a:pt x="866" y="513"/>
                    </a:lnTo>
                    <a:lnTo>
                      <a:pt x="875" y="513"/>
                    </a:lnTo>
                    <a:lnTo>
                      <a:pt x="879" y="509"/>
                    </a:lnTo>
                    <a:lnTo>
                      <a:pt x="884" y="500"/>
                    </a:lnTo>
                    <a:lnTo>
                      <a:pt x="884" y="487"/>
                    </a:lnTo>
                    <a:lnTo>
                      <a:pt x="875" y="448"/>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489" name="Freeform 125"/>
              <p:cNvSpPr/>
              <p:nvPr/>
            </p:nvSpPr>
            <p:spPr bwMode="auto">
              <a:xfrm>
                <a:off x="1893" y="2470"/>
                <a:ext cx="26" cy="31"/>
              </a:xfrm>
              <a:custGeom>
                <a:avLst/>
                <a:gdLst>
                  <a:gd name="T0" fmla="*/ 26 w 26"/>
                  <a:gd name="T1" fmla="*/ 18 h 31"/>
                  <a:gd name="T2" fmla="*/ 26 w 26"/>
                  <a:gd name="T3" fmla="*/ 18 h 31"/>
                  <a:gd name="T4" fmla="*/ 21 w 26"/>
                  <a:gd name="T5" fmla="*/ 26 h 31"/>
                  <a:gd name="T6" fmla="*/ 13 w 26"/>
                  <a:gd name="T7" fmla="*/ 31 h 31"/>
                  <a:gd name="T8" fmla="*/ 13 w 26"/>
                  <a:gd name="T9" fmla="*/ 31 h 31"/>
                  <a:gd name="T10" fmla="*/ 4 w 26"/>
                  <a:gd name="T11" fmla="*/ 26 h 31"/>
                  <a:gd name="T12" fmla="*/ 0 w 26"/>
                  <a:gd name="T13" fmla="*/ 18 h 31"/>
                  <a:gd name="T14" fmla="*/ 0 w 26"/>
                  <a:gd name="T15" fmla="*/ 18 h 31"/>
                  <a:gd name="T16" fmla="*/ 4 w 26"/>
                  <a:gd name="T17" fmla="*/ 4 h 31"/>
                  <a:gd name="T18" fmla="*/ 13 w 26"/>
                  <a:gd name="T19" fmla="*/ 0 h 31"/>
                  <a:gd name="T20" fmla="*/ 13 w 26"/>
                  <a:gd name="T21" fmla="*/ 0 h 31"/>
                  <a:gd name="T22" fmla="*/ 21 w 26"/>
                  <a:gd name="T23" fmla="*/ 4 h 31"/>
                  <a:gd name="T24" fmla="*/ 26 w 26"/>
                  <a:gd name="T25" fmla="*/ 18 h 31"/>
                  <a:gd name="T26" fmla="*/ 26 w 26"/>
                  <a:gd name="T27" fmla="*/ 18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31">
                    <a:moveTo>
                      <a:pt x="26" y="18"/>
                    </a:moveTo>
                    <a:lnTo>
                      <a:pt x="26" y="18"/>
                    </a:lnTo>
                    <a:lnTo>
                      <a:pt x="21" y="26"/>
                    </a:lnTo>
                    <a:lnTo>
                      <a:pt x="13" y="31"/>
                    </a:lnTo>
                    <a:lnTo>
                      <a:pt x="4" y="26"/>
                    </a:lnTo>
                    <a:lnTo>
                      <a:pt x="0" y="18"/>
                    </a:lnTo>
                    <a:lnTo>
                      <a:pt x="4" y="4"/>
                    </a:lnTo>
                    <a:lnTo>
                      <a:pt x="13" y="0"/>
                    </a:lnTo>
                    <a:lnTo>
                      <a:pt x="21" y="4"/>
                    </a:lnTo>
                    <a:lnTo>
                      <a:pt x="26" y="18"/>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0" name="Freeform 126"/>
              <p:cNvSpPr/>
              <p:nvPr/>
            </p:nvSpPr>
            <p:spPr bwMode="auto">
              <a:xfrm>
                <a:off x="1871" y="2453"/>
                <a:ext cx="65" cy="65"/>
              </a:xfrm>
              <a:custGeom>
                <a:avLst/>
                <a:gdLst>
                  <a:gd name="T0" fmla="*/ 65 w 65"/>
                  <a:gd name="T1" fmla="*/ 35 h 65"/>
                  <a:gd name="T2" fmla="*/ 65 w 65"/>
                  <a:gd name="T3" fmla="*/ 35 h 65"/>
                  <a:gd name="T4" fmla="*/ 65 w 65"/>
                  <a:gd name="T5" fmla="*/ 43 h 65"/>
                  <a:gd name="T6" fmla="*/ 56 w 65"/>
                  <a:gd name="T7" fmla="*/ 56 h 65"/>
                  <a:gd name="T8" fmla="*/ 48 w 65"/>
                  <a:gd name="T9" fmla="*/ 61 h 65"/>
                  <a:gd name="T10" fmla="*/ 35 w 65"/>
                  <a:gd name="T11" fmla="*/ 65 h 65"/>
                  <a:gd name="T12" fmla="*/ 35 w 65"/>
                  <a:gd name="T13" fmla="*/ 65 h 65"/>
                  <a:gd name="T14" fmla="*/ 22 w 65"/>
                  <a:gd name="T15" fmla="*/ 61 h 65"/>
                  <a:gd name="T16" fmla="*/ 13 w 65"/>
                  <a:gd name="T17" fmla="*/ 56 h 65"/>
                  <a:gd name="T18" fmla="*/ 4 w 65"/>
                  <a:gd name="T19" fmla="*/ 43 h 65"/>
                  <a:gd name="T20" fmla="*/ 0 w 65"/>
                  <a:gd name="T21" fmla="*/ 35 h 65"/>
                  <a:gd name="T22" fmla="*/ 0 w 65"/>
                  <a:gd name="T23" fmla="*/ 35 h 65"/>
                  <a:gd name="T24" fmla="*/ 4 w 65"/>
                  <a:gd name="T25" fmla="*/ 21 h 65"/>
                  <a:gd name="T26" fmla="*/ 13 w 65"/>
                  <a:gd name="T27" fmla="*/ 8 h 65"/>
                  <a:gd name="T28" fmla="*/ 22 w 65"/>
                  <a:gd name="T29" fmla="*/ 4 h 65"/>
                  <a:gd name="T30" fmla="*/ 35 w 65"/>
                  <a:gd name="T31" fmla="*/ 0 h 65"/>
                  <a:gd name="T32" fmla="*/ 35 w 65"/>
                  <a:gd name="T33" fmla="*/ 0 h 65"/>
                  <a:gd name="T34" fmla="*/ 48 w 65"/>
                  <a:gd name="T35" fmla="*/ 4 h 65"/>
                  <a:gd name="T36" fmla="*/ 56 w 65"/>
                  <a:gd name="T37" fmla="*/ 8 h 65"/>
                  <a:gd name="T38" fmla="*/ 65 w 65"/>
                  <a:gd name="T39" fmla="*/ 21 h 65"/>
                  <a:gd name="T40" fmla="*/ 65 w 65"/>
                  <a:gd name="T41" fmla="*/ 35 h 65"/>
                  <a:gd name="T42" fmla="*/ 65 w 65"/>
                  <a:gd name="T43" fmla="*/ 35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5"/>
                    </a:moveTo>
                    <a:lnTo>
                      <a:pt x="65" y="35"/>
                    </a:lnTo>
                    <a:lnTo>
                      <a:pt x="65" y="43"/>
                    </a:lnTo>
                    <a:lnTo>
                      <a:pt x="56" y="56"/>
                    </a:lnTo>
                    <a:lnTo>
                      <a:pt x="48" y="61"/>
                    </a:lnTo>
                    <a:lnTo>
                      <a:pt x="35" y="65"/>
                    </a:lnTo>
                    <a:lnTo>
                      <a:pt x="22" y="61"/>
                    </a:lnTo>
                    <a:lnTo>
                      <a:pt x="13" y="56"/>
                    </a:lnTo>
                    <a:lnTo>
                      <a:pt x="4" y="43"/>
                    </a:lnTo>
                    <a:lnTo>
                      <a:pt x="0" y="35"/>
                    </a:lnTo>
                    <a:lnTo>
                      <a:pt x="4" y="21"/>
                    </a:lnTo>
                    <a:lnTo>
                      <a:pt x="13" y="8"/>
                    </a:lnTo>
                    <a:lnTo>
                      <a:pt x="22" y="4"/>
                    </a:lnTo>
                    <a:lnTo>
                      <a:pt x="35" y="0"/>
                    </a:lnTo>
                    <a:lnTo>
                      <a:pt x="48" y="4"/>
                    </a:lnTo>
                    <a:lnTo>
                      <a:pt x="56" y="8"/>
                    </a:lnTo>
                    <a:lnTo>
                      <a:pt x="65" y="21"/>
                    </a:lnTo>
                    <a:lnTo>
                      <a:pt x="65" y="35"/>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91" name="Freeform 127"/>
              <p:cNvSpPr>
                <a:spLocks noEditPoints="1"/>
              </p:cNvSpPr>
              <p:nvPr/>
            </p:nvSpPr>
            <p:spPr bwMode="auto">
              <a:xfrm>
                <a:off x="1701" y="2557"/>
                <a:ext cx="91" cy="83"/>
              </a:xfrm>
              <a:custGeom>
                <a:avLst/>
                <a:gdLst>
                  <a:gd name="T0" fmla="*/ 74 w 91"/>
                  <a:gd name="T1" fmla="*/ 0 h 83"/>
                  <a:gd name="T2" fmla="*/ 13 w 91"/>
                  <a:gd name="T3" fmla="*/ 0 h 83"/>
                  <a:gd name="T4" fmla="*/ 13 w 91"/>
                  <a:gd name="T5" fmla="*/ 13 h 83"/>
                  <a:gd name="T6" fmla="*/ 74 w 91"/>
                  <a:gd name="T7" fmla="*/ 13 h 83"/>
                  <a:gd name="T8" fmla="*/ 74 w 91"/>
                  <a:gd name="T9" fmla="*/ 0 h 83"/>
                  <a:gd name="T10" fmla="*/ 74 w 91"/>
                  <a:gd name="T11" fmla="*/ 0 h 83"/>
                  <a:gd name="T12" fmla="*/ 17 w 91"/>
                  <a:gd name="T13" fmla="*/ 61 h 83"/>
                  <a:gd name="T14" fmla="*/ 17 w 91"/>
                  <a:gd name="T15" fmla="*/ 61 h 83"/>
                  <a:gd name="T16" fmla="*/ 4 w 91"/>
                  <a:gd name="T17" fmla="*/ 70 h 83"/>
                  <a:gd name="T18" fmla="*/ 4 w 91"/>
                  <a:gd name="T19" fmla="*/ 70 h 83"/>
                  <a:gd name="T20" fmla="*/ 9 w 91"/>
                  <a:gd name="T21" fmla="*/ 74 h 83"/>
                  <a:gd name="T22" fmla="*/ 9 w 91"/>
                  <a:gd name="T23" fmla="*/ 74 h 83"/>
                  <a:gd name="T24" fmla="*/ 9 w 91"/>
                  <a:gd name="T25" fmla="*/ 83 h 83"/>
                  <a:gd name="T26" fmla="*/ 9 w 91"/>
                  <a:gd name="T27" fmla="*/ 83 h 83"/>
                  <a:gd name="T28" fmla="*/ 17 w 91"/>
                  <a:gd name="T29" fmla="*/ 83 h 83"/>
                  <a:gd name="T30" fmla="*/ 17 w 91"/>
                  <a:gd name="T31" fmla="*/ 83 h 83"/>
                  <a:gd name="T32" fmla="*/ 26 w 91"/>
                  <a:gd name="T33" fmla="*/ 79 h 83"/>
                  <a:gd name="T34" fmla="*/ 26 w 91"/>
                  <a:gd name="T35" fmla="*/ 79 h 83"/>
                  <a:gd name="T36" fmla="*/ 70 w 91"/>
                  <a:gd name="T37" fmla="*/ 74 h 83"/>
                  <a:gd name="T38" fmla="*/ 70 w 91"/>
                  <a:gd name="T39" fmla="*/ 74 h 83"/>
                  <a:gd name="T40" fmla="*/ 70 w 91"/>
                  <a:gd name="T41" fmla="*/ 83 h 83"/>
                  <a:gd name="T42" fmla="*/ 70 w 91"/>
                  <a:gd name="T43" fmla="*/ 83 h 83"/>
                  <a:gd name="T44" fmla="*/ 74 w 91"/>
                  <a:gd name="T45" fmla="*/ 83 h 83"/>
                  <a:gd name="T46" fmla="*/ 74 w 91"/>
                  <a:gd name="T47" fmla="*/ 83 h 83"/>
                  <a:gd name="T48" fmla="*/ 87 w 91"/>
                  <a:gd name="T49" fmla="*/ 79 h 83"/>
                  <a:gd name="T50" fmla="*/ 87 w 91"/>
                  <a:gd name="T51" fmla="*/ 79 h 83"/>
                  <a:gd name="T52" fmla="*/ 61 w 91"/>
                  <a:gd name="T53" fmla="*/ 44 h 83"/>
                  <a:gd name="T54" fmla="*/ 61 w 91"/>
                  <a:gd name="T55" fmla="*/ 44 h 83"/>
                  <a:gd name="T56" fmla="*/ 61 w 91"/>
                  <a:gd name="T57" fmla="*/ 44 h 83"/>
                  <a:gd name="T58" fmla="*/ 61 w 91"/>
                  <a:gd name="T59" fmla="*/ 44 h 83"/>
                  <a:gd name="T60" fmla="*/ 52 w 91"/>
                  <a:gd name="T61" fmla="*/ 52 h 83"/>
                  <a:gd name="T62" fmla="*/ 52 w 91"/>
                  <a:gd name="T63" fmla="*/ 52 h 83"/>
                  <a:gd name="T64" fmla="*/ 52 w 91"/>
                  <a:gd name="T65" fmla="*/ 52 h 83"/>
                  <a:gd name="T66" fmla="*/ 52 w 91"/>
                  <a:gd name="T67" fmla="*/ 52 h 83"/>
                  <a:gd name="T68" fmla="*/ 61 w 91"/>
                  <a:gd name="T69" fmla="*/ 65 h 83"/>
                  <a:gd name="T70" fmla="*/ 61 w 91"/>
                  <a:gd name="T71" fmla="*/ 65 h 83"/>
                  <a:gd name="T72" fmla="*/ 35 w 91"/>
                  <a:gd name="T73" fmla="*/ 65 h 83"/>
                  <a:gd name="T74" fmla="*/ 35 w 91"/>
                  <a:gd name="T75" fmla="*/ 65 h 83"/>
                  <a:gd name="T76" fmla="*/ 30 w 91"/>
                  <a:gd name="T77" fmla="*/ 65 h 83"/>
                  <a:gd name="T78" fmla="*/ 30 w 91"/>
                  <a:gd name="T79" fmla="*/ 65 h 83"/>
                  <a:gd name="T80" fmla="*/ 48 w 91"/>
                  <a:gd name="T81" fmla="*/ 35 h 83"/>
                  <a:gd name="T82" fmla="*/ 91 w 91"/>
                  <a:gd name="T83" fmla="*/ 35 h 83"/>
                  <a:gd name="T84" fmla="*/ 91 w 91"/>
                  <a:gd name="T85" fmla="*/ 26 h 83"/>
                  <a:gd name="T86" fmla="*/ 0 w 91"/>
                  <a:gd name="T87" fmla="*/ 26 h 83"/>
                  <a:gd name="T88" fmla="*/ 0 w 91"/>
                  <a:gd name="T89" fmla="*/ 35 h 83"/>
                  <a:gd name="T90" fmla="*/ 30 w 91"/>
                  <a:gd name="T91" fmla="*/ 35 h 83"/>
                  <a:gd name="T92" fmla="*/ 30 w 91"/>
                  <a:gd name="T93" fmla="*/ 35 h 83"/>
                  <a:gd name="T94" fmla="*/ 17 w 91"/>
                  <a:gd name="T95" fmla="*/ 61 h 83"/>
                  <a:gd name="T96" fmla="*/ 17 w 91"/>
                  <a:gd name="T97" fmla="*/ 61 h 83"/>
                  <a:gd name="T98" fmla="*/ 17 w 91"/>
                  <a:gd name="T99" fmla="*/ 61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1" h="83">
                    <a:moveTo>
                      <a:pt x="74" y="0"/>
                    </a:moveTo>
                    <a:lnTo>
                      <a:pt x="13" y="0"/>
                    </a:lnTo>
                    <a:lnTo>
                      <a:pt x="13" y="13"/>
                    </a:lnTo>
                    <a:lnTo>
                      <a:pt x="74" y="13"/>
                    </a:lnTo>
                    <a:lnTo>
                      <a:pt x="74" y="0"/>
                    </a:lnTo>
                    <a:close/>
                    <a:moveTo>
                      <a:pt x="17" y="61"/>
                    </a:moveTo>
                    <a:lnTo>
                      <a:pt x="17" y="61"/>
                    </a:lnTo>
                    <a:lnTo>
                      <a:pt x="4" y="70"/>
                    </a:lnTo>
                    <a:lnTo>
                      <a:pt x="9" y="74"/>
                    </a:lnTo>
                    <a:lnTo>
                      <a:pt x="9" y="83"/>
                    </a:lnTo>
                    <a:lnTo>
                      <a:pt x="17" y="83"/>
                    </a:lnTo>
                    <a:lnTo>
                      <a:pt x="26" y="79"/>
                    </a:lnTo>
                    <a:lnTo>
                      <a:pt x="70" y="74"/>
                    </a:lnTo>
                    <a:lnTo>
                      <a:pt x="70" y="83"/>
                    </a:lnTo>
                    <a:lnTo>
                      <a:pt x="74" y="83"/>
                    </a:lnTo>
                    <a:lnTo>
                      <a:pt x="87" y="79"/>
                    </a:lnTo>
                    <a:lnTo>
                      <a:pt x="61" y="44"/>
                    </a:lnTo>
                    <a:lnTo>
                      <a:pt x="52" y="52"/>
                    </a:lnTo>
                    <a:lnTo>
                      <a:pt x="61" y="65"/>
                    </a:lnTo>
                    <a:lnTo>
                      <a:pt x="35" y="65"/>
                    </a:lnTo>
                    <a:lnTo>
                      <a:pt x="30" y="65"/>
                    </a:lnTo>
                    <a:lnTo>
                      <a:pt x="48" y="35"/>
                    </a:lnTo>
                    <a:lnTo>
                      <a:pt x="91" y="35"/>
                    </a:lnTo>
                    <a:lnTo>
                      <a:pt x="91" y="26"/>
                    </a:lnTo>
                    <a:lnTo>
                      <a:pt x="0" y="26"/>
                    </a:lnTo>
                    <a:lnTo>
                      <a:pt x="0" y="35"/>
                    </a:lnTo>
                    <a:lnTo>
                      <a:pt x="30" y="35"/>
                    </a:lnTo>
                    <a:lnTo>
                      <a:pt x="17" y="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2" name="Freeform 128"/>
              <p:cNvSpPr>
                <a:spLocks noEditPoints="1"/>
              </p:cNvSpPr>
              <p:nvPr/>
            </p:nvSpPr>
            <p:spPr bwMode="auto">
              <a:xfrm>
                <a:off x="1801" y="2548"/>
                <a:ext cx="96" cy="96"/>
              </a:xfrm>
              <a:custGeom>
                <a:avLst/>
                <a:gdLst>
                  <a:gd name="T0" fmla="*/ 87 w 96"/>
                  <a:gd name="T1" fmla="*/ 14 h 96"/>
                  <a:gd name="T2" fmla="*/ 96 w 96"/>
                  <a:gd name="T3" fmla="*/ 14 h 96"/>
                  <a:gd name="T4" fmla="*/ 83 w 96"/>
                  <a:gd name="T5" fmla="*/ 0 h 96"/>
                  <a:gd name="T6" fmla="*/ 31 w 96"/>
                  <a:gd name="T7" fmla="*/ 5 h 96"/>
                  <a:gd name="T8" fmla="*/ 35 w 96"/>
                  <a:gd name="T9" fmla="*/ 18 h 96"/>
                  <a:gd name="T10" fmla="*/ 87 w 96"/>
                  <a:gd name="T11" fmla="*/ 14 h 96"/>
                  <a:gd name="T12" fmla="*/ 22 w 96"/>
                  <a:gd name="T13" fmla="*/ 27 h 96"/>
                  <a:gd name="T14" fmla="*/ 31 w 96"/>
                  <a:gd name="T15" fmla="*/ 18 h 96"/>
                  <a:gd name="T16" fmla="*/ 9 w 96"/>
                  <a:gd name="T17" fmla="*/ 9 h 96"/>
                  <a:gd name="T18" fmla="*/ 22 w 96"/>
                  <a:gd name="T19" fmla="*/ 27 h 96"/>
                  <a:gd name="T20" fmla="*/ 22 w 96"/>
                  <a:gd name="T21" fmla="*/ 27 h 96"/>
                  <a:gd name="T22" fmla="*/ 18 w 96"/>
                  <a:gd name="T23" fmla="*/ 48 h 96"/>
                  <a:gd name="T24" fmla="*/ 26 w 96"/>
                  <a:gd name="T25" fmla="*/ 35 h 96"/>
                  <a:gd name="T26" fmla="*/ 0 w 96"/>
                  <a:gd name="T27" fmla="*/ 35 h 96"/>
                  <a:gd name="T28" fmla="*/ 18 w 96"/>
                  <a:gd name="T29" fmla="*/ 48 h 96"/>
                  <a:gd name="T30" fmla="*/ 18 w 96"/>
                  <a:gd name="T31" fmla="*/ 48 h 96"/>
                  <a:gd name="T32" fmla="*/ 13 w 96"/>
                  <a:gd name="T33" fmla="*/ 92 h 96"/>
                  <a:gd name="T34" fmla="*/ 18 w 96"/>
                  <a:gd name="T35" fmla="*/ 92 h 96"/>
                  <a:gd name="T36" fmla="*/ 18 w 96"/>
                  <a:gd name="T37" fmla="*/ 88 h 96"/>
                  <a:gd name="T38" fmla="*/ 22 w 96"/>
                  <a:gd name="T39" fmla="*/ 70 h 96"/>
                  <a:gd name="T40" fmla="*/ 26 w 96"/>
                  <a:gd name="T41" fmla="*/ 57 h 96"/>
                  <a:gd name="T42" fmla="*/ 22 w 96"/>
                  <a:gd name="T43" fmla="*/ 53 h 96"/>
                  <a:gd name="T44" fmla="*/ 13 w 96"/>
                  <a:gd name="T45" fmla="*/ 48 h 96"/>
                  <a:gd name="T46" fmla="*/ 0 w 96"/>
                  <a:gd name="T47" fmla="*/ 83 h 96"/>
                  <a:gd name="T48" fmla="*/ 0 w 96"/>
                  <a:gd name="T49" fmla="*/ 83 h 96"/>
                  <a:gd name="T50" fmla="*/ 13 w 96"/>
                  <a:gd name="T51" fmla="*/ 92 h 96"/>
                  <a:gd name="T52" fmla="*/ 70 w 96"/>
                  <a:gd name="T53" fmla="*/ 31 h 96"/>
                  <a:gd name="T54" fmla="*/ 65 w 96"/>
                  <a:gd name="T55" fmla="*/ 18 h 96"/>
                  <a:gd name="T56" fmla="*/ 52 w 96"/>
                  <a:gd name="T57" fmla="*/ 22 h 96"/>
                  <a:gd name="T58" fmla="*/ 70 w 96"/>
                  <a:gd name="T59" fmla="*/ 31 h 96"/>
                  <a:gd name="T60" fmla="*/ 70 w 96"/>
                  <a:gd name="T61" fmla="*/ 31 h 96"/>
                  <a:gd name="T62" fmla="*/ 70 w 96"/>
                  <a:gd name="T63" fmla="*/ 31 h 96"/>
                  <a:gd name="T64" fmla="*/ 70 w 96"/>
                  <a:gd name="T65" fmla="*/ 35 h 96"/>
                  <a:gd name="T66" fmla="*/ 83 w 96"/>
                  <a:gd name="T67" fmla="*/ 35 h 96"/>
                  <a:gd name="T68" fmla="*/ 87 w 96"/>
                  <a:gd name="T69" fmla="*/ 27 h 96"/>
                  <a:gd name="T70" fmla="*/ 78 w 96"/>
                  <a:gd name="T71" fmla="*/ 18 h 96"/>
                  <a:gd name="T72" fmla="*/ 78 w 96"/>
                  <a:gd name="T73" fmla="*/ 18 h 96"/>
                  <a:gd name="T74" fmla="*/ 70 w 96"/>
                  <a:gd name="T75" fmla="*/ 31 h 96"/>
                  <a:gd name="T76" fmla="*/ 92 w 96"/>
                  <a:gd name="T77" fmla="*/ 40 h 96"/>
                  <a:gd name="T78" fmla="*/ 52 w 96"/>
                  <a:gd name="T79" fmla="*/ 35 h 96"/>
                  <a:gd name="T80" fmla="*/ 48 w 96"/>
                  <a:gd name="T81" fmla="*/ 18 h 96"/>
                  <a:gd name="T82" fmla="*/ 35 w 96"/>
                  <a:gd name="T83" fmla="*/ 22 h 96"/>
                  <a:gd name="T84" fmla="*/ 35 w 96"/>
                  <a:gd name="T85" fmla="*/ 27 h 96"/>
                  <a:gd name="T86" fmla="*/ 35 w 96"/>
                  <a:gd name="T87" fmla="*/ 40 h 96"/>
                  <a:gd name="T88" fmla="*/ 65 w 96"/>
                  <a:gd name="T89" fmla="*/ 48 h 96"/>
                  <a:gd name="T90" fmla="*/ 57 w 96"/>
                  <a:gd name="T91" fmla="*/ 53 h 96"/>
                  <a:gd name="T92" fmla="*/ 57 w 96"/>
                  <a:gd name="T93" fmla="*/ 61 h 96"/>
                  <a:gd name="T94" fmla="*/ 26 w 96"/>
                  <a:gd name="T95" fmla="*/ 70 h 96"/>
                  <a:gd name="T96" fmla="*/ 57 w 96"/>
                  <a:gd name="T97" fmla="*/ 79 h 96"/>
                  <a:gd name="T98" fmla="*/ 52 w 96"/>
                  <a:gd name="T99" fmla="*/ 83 h 96"/>
                  <a:gd name="T100" fmla="*/ 44 w 96"/>
                  <a:gd name="T101" fmla="*/ 83 h 96"/>
                  <a:gd name="T102" fmla="*/ 48 w 96"/>
                  <a:gd name="T103" fmla="*/ 96 h 96"/>
                  <a:gd name="T104" fmla="*/ 65 w 96"/>
                  <a:gd name="T105" fmla="*/ 92 h 96"/>
                  <a:gd name="T106" fmla="*/ 70 w 96"/>
                  <a:gd name="T107" fmla="*/ 83 h 96"/>
                  <a:gd name="T108" fmla="*/ 96 w 96"/>
                  <a:gd name="T109" fmla="*/ 70 h 96"/>
                  <a:gd name="T110" fmla="*/ 70 w 96"/>
                  <a:gd name="T111" fmla="*/ 61 h 96"/>
                  <a:gd name="T112" fmla="*/ 70 w 96"/>
                  <a:gd name="T113" fmla="*/ 57 h 96"/>
                  <a:gd name="T114" fmla="*/ 83 w 96"/>
                  <a:gd name="T115" fmla="*/ 48 h 96"/>
                  <a:gd name="T116" fmla="*/ 92 w 96"/>
                  <a:gd name="T117" fmla="*/ 4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6" h="96">
                    <a:moveTo>
                      <a:pt x="87" y="14"/>
                    </a:moveTo>
                    <a:lnTo>
                      <a:pt x="87" y="14"/>
                    </a:lnTo>
                    <a:lnTo>
                      <a:pt x="96" y="14"/>
                    </a:lnTo>
                    <a:lnTo>
                      <a:pt x="83" y="0"/>
                    </a:lnTo>
                    <a:lnTo>
                      <a:pt x="61" y="5"/>
                    </a:lnTo>
                    <a:lnTo>
                      <a:pt x="31" y="5"/>
                    </a:lnTo>
                    <a:lnTo>
                      <a:pt x="35" y="18"/>
                    </a:lnTo>
                    <a:lnTo>
                      <a:pt x="87" y="14"/>
                    </a:lnTo>
                    <a:close/>
                    <a:moveTo>
                      <a:pt x="22" y="27"/>
                    </a:moveTo>
                    <a:lnTo>
                      <a:pt x="31" y="18"/>
                    </a:lnTo>
                    <a:lnTo>
                      <a:pt x="18" y="0"/>
                    </a:lnTo>
                    <a:lnTo>
                      <a:pt x="9" y="9"/>
                    </a:lnTo>
                    <a:lnTo>
                      <a:pt x="22" y="27"/>
                    </a:lnTo>
                    <a:close/>
                    <a:moveTo>
                      <a:pt x="18" y="48"/>
                    </a:moveTo>
                    <a:lnTo>
                      <a:pt x="18" y="48"/>
                    </a:lnTo>
                    <a:lnTo>
                      <a:pt x="26" y="35"/>
                    </a:lnTo>
                    <a:lnTo>
                      <a:pt x="9" y="22"/>
                    </a:lnTo>
                    <a:lnTo>
                      <a:pt x="0" y="35"/>
                    </a:lnTo>
                    <a:lnTo>
                      <a:pt x="18" y="48"/>
                    </a:lnTo>
                    <a:close/>
                    <a:moveTo>
                      <a:pt x="13" y="92"/>
                    </a:moveTo>
                    <a:lnTo>
                      <a:pt x="13" y="92"/>
                    </a:lnTo>
                    <a:lnTo>
                      <a:pt x="18" y="92"/>
                    </a:lnTo>
                    <a:lnTo>
                      <a:pt x="18" y="88"/>
                    </a:lnTo>
                    <a:lnTo>
                      <a:pt x="22" y="70"/>
                    </a:lnTo>
                    <a:lnTo>
                      <a:pt x="26" y="57"/>
                    </a:lnTo>
                    <a:lnTo>
                      <a:pt x="22" y="53"/>
                    </a:lnTo>
                    <a:lnTo>
                      <a:pt x="13" y="48"/>
                    </a:lnTo>
                    <a:lnTo>
                      <a:pt x="4" y="83"/>
                    </a:lnTo>
                    <a:lnTo>
                      <a:pt x="0" y="83"/>
                    </a:lnTo>
                    <a:lnTo>
                      <a:pt x="13" y="92"/>
                    </a:lnTo>
                    <a:close/>
                    <a:moveTo>
                      <a:pt x="70" y="31"/>
                    </a:moveTo>
                    <a:lnTo>
                      <a:pt x="70" y="31"/>
                    </a:lnTo>
                    <a:lnTo>
                      <a:pt x="65" y="18"/>
                    </a:lnTo>
                    <a:lnTo>
                      <a:pt x="52" y="22"/>
                    </a:lnTo>
                    <a:lnTo>
                      <a:pt x="57" y="35"/>
                    </a:lnTo>
                    <a:lnTo>
                      <a:pt x="70" y="31"/>
                    </a:lnTo>
                    <a:close/>
                    <a:moveTo>
                      <a:pt x="70" y="31"/>
                    </a:moveTo>
                    <a:lnTo>
                      <a:pt x="70" y="35"/>
                    </a:lnTo>
                    <a:lnTo>
                      <a:pt x="83" y="35"/>
                    </a:lnTo>
                    <a:lnTo>
                      <a:pt x="87" y="27"/>
                    </a:lnTo>
                    <a:lnTo>
                      <a:pt x="92" y="18"/>
                    </a:lnTo>
                    <a:lnTo>
                      <a:pt x="78" y="18"/>
                    </a:lnTo>
                    <a:lnTo>
                      <a:pt x="70" y="31"/>
                    </a:lnTo>
                    <a:close/>
                    <a:moveTo>
                      <a:pt x="92" y="40"/>
                    </a:moveTo>
                    <a:lnTo>
                      <a:pt x="44" y="40"/>
                    </a:lnTo>
                    <a:lnTo>
                      <a:pt x="52" y="35"/>
                    </a:lnTo>
                    <a:lnTo>
                      <a:pt x="48" y="18"/>
                    </a:lnTo>
                    <a:lnTo>
                      <a:pt x="35" y="22"/>
                    </a:lnTo>
                    <a:lnTo>
                      <a:pt x="35" y="27"/>
                    </a:lnTo>
                    <a:lnTo>
                      <a:pt x="39" y="40"/>
                    </a:lnTo>
                    <a:lnTo>
                      <a:pt x="35" y="40"/>
                    </a:lnTo>
                    <a:lnTo>
                      <a:pt x="35" y="48"/>
                    </a:lnTo>
                    <a:lnTo>
                      <a:pt x="65" y="48"/>
                    </a:lnTo>
                    <a:lnTo>
                      <a:pt x="57" y="53"/>
                    </a:lnTo>
                    <a:lnTo>
                      <a:pt x="57" y="61"/>
                    </a:lnTo>
                    <a:lnTo>
                      <a:pt x="26" y="61"/>
                    </a:lnTo>
                    <a:lnTo>
                      <a:pt x="26" y="70"/>
                    </a:lnTo>
                    <a:lnTo>
                      <a:pt x="57" y="70"/>
                    </a:lnTo>
                    <a:lnTo>
                      <a:pt x="57" y="79"/>
                    </a:lnTo>
                    <a:lnTo>
                      <a:pt x="52" y="83"/>
                    </a:lnTo>
                    <a:lnTo>
                      <a:pt x="44" y="83"/>
                    </a:lnTo>
                    <a:lnTo>
                      <a:pt x="48" y="96"/>
                    </a:lnTo>
                    <a:lnTo>
                      <a:pt x="65" y="92"/>
                    </a:lnTo>
                    <a:lnTo>
                      <a:pt x="70" y="83"/>
                    </a:lnTo>
                    <a:lnTo>
                      <a:pt x="70" y="70"/>
                    </a:lnTo>
                    <a:lnTo>
                      <a:pt x="96" y="70"/>
                    </a:lnTo>
                    <a:lnTo>
                      <a:pt x="96" y="61"/>
                    </a:lnTo>
                    <a:lnTo>
                      <a:pt x="70" y="61"/>
                    </a:lnTo>
                    <a:lnTo>
                      <a:pt x="70" y="57"/>
                    </a:lnTo>
                    <a:lnTo>
                      <a:pt x="83" y="48"/>
                    </a:lnTo>
                    <a:lnTo>
                      <a:pt x="92"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3" name="Freeform 129"/>
              <p:cNvSpPr/>
              <p:nvPr/>
            </p:nvSpPr>
            <p:spPr bwMode="auto">
              <a:xfrm>
                <a:off x="1910" y="2548"/>
                <a:ext cx="91" cy="96"/>
              </a:xfrm>
              <a:custGeom>
                <a:avLst/>
                <a:gdLst>
                  <a:gd name="T0" fmla="*/ 52 w 91"/>
                  <a:gd name="T1" fmla="*/ 14 h 96"/>
                  <a:gd name="T2" fmla="*/ 52 w 91"/>
                  <a:gd name="T3" fmla="*/ 14 h 96"/>
                  <a:gd name="T4" fmla="*/ 52 w 91"/>
                  <a:gd name="T5" fmla="*/ 9 h 96"/>
                  <a:gd name="T6" fmla="*/ 52 w 91"/>
                  <a:gd name="T7" fmla="*/ 9 h 96"/>
                  <a:gd name="T8" fmla="*/ 52 w 91"/>
                  <a:gd name="T9" fmla="*/ 0 h 96"/>
                  <a:gd name="T10" fmla="*/ 52 w 91"/>
                  <a:gd name="T11" fmla="*/ 0 h 96"/>
                  <a:gd name="T12" fmla="*/ 43 w 91"/>
                  <a:gd name="T13" fmla="*/ 0 h 96"/>
                  <a:gd name="T14" fmla="*/ 43 w 91"/>
                  <a:gd name="T15" fmla="*/ 0 h 96"/>
                  <a:gd name="T16" fmla="*/ 35 w 91"/>
                  <a:gd name="T17" fmla="*/ 5 h 96"/>
                  <a:gd name="T18" fmla="*/ 35 w 91"/>
                  <a:gd name="T19" fmla="*/ 5 h 96"/>
                  <a:gd name="T20" fmla="*/ 39 w 91"/>
                  <a:gd name="T21" fmla="*/ 18 h 96"/>
                  <a:gd name="T22" fmla="*/ 0 w 91"/>
                  <a:gd name="T23" fmla="*/ 18 h 96"/>
                  <a:gd name="T24" fmla="*/ 0 w 91"/>
                  <a:gd name="T25" fmla="*/ 27 h 96"/>
                  <a:gd name="T26" fmla="*/ 39 w 91"/>
                  <a:gd name="T27" fmla="*/ 27 h 96"/>
                  <a:gd name="T28" fmla="*/ 39 w 91"/>
                  <a:gd name="T29" fmla="*/ 40 h 96"/>
                  <a:gd name="T30" fmla="*/ 9 w 91"/>
                  <a:gd name="T31" fmla="*/ 40 h 96"/>
                  <a:gd name="T32" fmla="*/ 9 w 91"/>
                  <a:gd name="T33" fmla="*/ 83 h 96"/>
                  <a:gd name="T34" fmla="*/ 26 w 91"/>
                  <a:gd name="T35" fmla="*/ 83 h 96"/>
                  <a:gd name="T36" fmla="*/ 26 w 91"/>
                  <a:gd name="T37" fmla="*/ 48 h 96"/>
                  <a:gd name="T38" fmla="*/ 39 w 91"/>
                  <a:gd name="T39" fmla="*/ 48 h 96"/>
                  <a:gd name="T40" fmla="*/ 39 w 91"/>
                  <a:gd name="T41" fmla="*/ 96 h 96"/>
                  <a:gd name="T42" fmla="*/ 52 w 91"/>
                  <a:gd name="T43" fmla="*/ 96 h 96"/>
                  <a:gd name="T44" fmla="*/ 52 w 91"/>
                  <a:gd name="T45" fmla="*/ 48 h 96"/>
                  <a:gd name="T46" fmla="*/ 65 w 91"/>
                  <a:gd name="T47" fmla="*/ 48 h 96"/>
                  <a:gd name="T48" fmla="*/ 65 w 91"/>
                  <a:gd name="T49" fmla="*/ 70 h 96"/>
                  <a:gd name="T50" fmla="*/ 65 w 91"/>
                  <a:gd name="T51" fmla="*/ 70 h 96"/>
                  <a:gd name="T52" fmla="*/ 65 w 91"/>
                  <a:gd name="T53" fmla="*/ 74 h 96"/>
                  <a:gd name="T54" fmla="*/ 57 w 91"/>
                  <a:gd name="T55" fmla="*/ 74 h 96"/>
                  <a:gd name="T56" fmla="*/ 57 w 91"/>
                  <a:gd name="T57" fmla="*/ 74 h 96"/>
                  <a:gd name="T58" fmla="*/ 57 w 91"/>
                  <a:gd name="T59" fmla="*/ 88 h 96"/>
                  <a:gd name="T60" fmla="*/ 57 w 91"/>
                  <a:gd name="T61" fmla="*/ 88 h 96"/>
                  <a:gd name="T62" fmla="*/ 74 w 91"/>
                  <a:gd name="T63" fmla="*/ 83 h 96"/>
                  <a:gd name="T64" fmla="*/ 78 w 91"/>
                  <a:gd name="T65" fmla="*/ 83 h 96"/>
                  <a:gd name="T66" fmla="*/ 78 w 91"/>
                  <a:gd name="T67" fmla="*/ 79 h 96"/>
                  <a:gd name="T68" fmla="*/ 78 w 91"/>
                  <a:gd name="T69" fmla="*/ 40 h 96"/>
                  <a:gd name="T70" fmla="*/ 52 w 91"/>
                  <a:gd name="T71" fmla="*/ 40 h 96"/>
                  <a:gd name="T72" fmla="*/ 52 w 91"/>
                  <a:gd name="T73" fmla="*/ 27 h 96"/>
                  <a:gd name="T74" fmla="*/ 91 w 91"/>
                  <a:gd name="T75" fmla="*/ 27 h 96"/>
                  <a:gd name="T76" fmla="*/ 91 w 91"/>
                  <a:gd name="T77" fmla="*/ 18 h 96"/>
                  <a:gd name="T78" fmla="*/ 43 w 91"/>
                  <a:gd name="T79" fmla="*/ 18 h 96"/>
                  <a:gd name="T80" fmla="*/ 43 w 91"/>
                  <a:gd name="T81" fmla="*/ 18 h 96"/>
                  <a:gd name="T82" fmla="*/ 52 w 91"/>
                  <a:gd name="T83" fmla="*/ 14 h 96"/>
                  <a:gd name="T84" fmla="*/ 52 w 91"/>
                  <a:gd name="T85" fmla="*/ 14 h 96"/>
                  <a:gd name="T86" fmla="*/ 52 w 91"/>
                  <a:gd name="T87" fmla="*/ 14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6">
                    <a:moveTo>
                      <a:pt x="52" y="14"/>
                    </a:moveTo>
                    <a:lnTo>
                      <a:pt x="52" y="14"/>
                    </a:lnTo>
                    <a:lnTo>
                      <a:pt x="52" y="9"/>
                    </a:lnTo>
                    <a:lnTo>
                      <a:pt x="52" y="0"/>
                    </a:lnTo>
                    <a:lnTo>
                      <a:pt x="43" y="0"/>
                    </a:lnTo>
                    <a:lnTo>
                      <a:pt x="35" y="5"/>
                    </a:lnTo>
                    <a:lnTo>
                      <a:pt x="39" y="18"/>
                    </a:lnTo>
                    <a:lnTo>
                      <a:pt x="0" y="18"/>
                    </a:lnTo>
                    <a:lnTo>
                      <a:pt x="0" y="27"/>
                    </a:lnTo>
                    <a:lnTo>
                      <a:pt x="39" y="27"/>
                    </a:lnTo>
                    <a:lnTo>
                      <a:pt x="39" y="40"/>
                    </a:lnTo>
                    <a:lnTo>
                      <a:pt x="9" y="40"/>
                    </a:lnTo>
                    <a:lnTo>
                      <a:pt x="9" y="83"/>
                    </a:lnTo>
                    <a:lnTo>
                      <a:pt x="26" y="83"/>
                    </a:lnTo>
                    <a:lnTo>
                      <a:pt x="26" y="48"/>
                    </a:lnTo>
                    <a:lnTo>
                      <a:pt x="39" y="48"/>
                    </a:lnTo>
                    <a:lnTo>
                      <a:pt x="39" y="96"/>
                    </a:lnTo>
                    <a:lnTo>
                      <a:pt x="52" y="96"/>
                    </a:lnTo>
                    <a:lnTo>
                      <a:pt x="52" y="48"/>
                    </a:lnTo>
                    <a:lnTo>
                      <a:pt x="65" y="48"/>
                    </a:lnTo>
                    <a:lnTo>
                      <a:pt x="65" y="70"/>
                    </a:lnTo>
                    <a:lnTo>
                      <a:pt x="65" y="74"/>
                    </a:lnTo>
                    <a:lnTo>
                      <a:pt x="57" y="74"/>
                    </a:lnTo>
                    <a:lnTo>
                      <a:pt x="57" y="88"/>
                    </a:lnTo>
                    <a:lnTo>
                      <a:pt x="74" y="83"/>
                    </a:lnTo>
                    <a:lnTo>
                      <a:pt x="78" y="83"/>
                    </a:lnTo>
                    <a:lnTo>
                      <a:pt x="78" y="79"/>
                    </a:lnTo>
                    <a:lnTo>
                      <a:pt x="78" y="40"/>
                    </a:lnTo>
                    <a:lnTo>
                      <a:pt x="52" y="40"/>
                    </a:lnTo>
                    <a:lnTo>
                      <a:pt x="52" y="27"/>
                    </a:lnTo>
                    <a:lnTo>
                      <a:pt x="91" y="27"/>
                    </a:lnTo>
                    <a:lnTo>
                      <a:pt x="91" y="18"/>
                    </a:lnTo>
                    <a:lnTo>
                      <a:pt x="43" y="18"/>
                    </a:lnTo>
                    <a:lnTo>
                      <a:pt x="5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4" name="Freeform 130"/>
              <p:cNvSpPr/>
              <p:nvPr/>
            </p:nvSpPr>
            <p:spPr bwMode="auto">
              <a:xfrm>
                <a:off x="1836" y="3219"/>
                <a:ext cx="30" cy="26"/>
              </a:xfrm>
              <a:custGeom>
                <a:avLst/>
                <a:gdLst>
                  <a:gd name="T0" fmla="*/ 30 w 30"/>
                  <a:gd name="T1" fmla="*/ 13 h 26"/>
                  <a:gd name="T2" fmla="*/ 30 w 30"/>
                  <a:gd name="T3" fmla="*/ 13 h 26"/>
                  <a:gd name="T4" fmla="*/ 26 w 30"/>
                  <a:gd name="T5" fmla="*/ 22 h 26"/>
                  <a:gd name="T6" fmla="*/ 13 w 30"/>
                  <a:gd name="T7" fmla="*/ 26 h 26"/>
                  <a:gd name="T8" fmla="*/ 13 w 30"/>
                  <a:gd name="T9" fmla="*/ 26 h 26"/>
                  <a:gd name="T10" fmla="*/ 4 w 30"/>
                  <a:gd name="T11" fmla="*/ 22 h 26"/>
                  <a:gd name="T12" fmla="*/ 0 w 30"/>
                  <a:gd name="T13" fmla="*/ 13 h 26"/>
                  <a:gd name="T14" fmla="*/ 0 w 30"/>
                  <a:gd name="T15" fmla="*/ 13 h 26"/>
                  <a:gd name="T16" fmla="*/ 4 w 30"/>
                  <a:gd name="T17" fmla="*/ 4 h 26"/>
                  <a:gd name="T18" fmla="*/ 13 w 30"/>
                  <a:gd name="T19" fmla="*/ 0 h 26"/>
                  <a:gd name="T20" fmla="*/ 13 w 30"/>
                  <a:gd name="T21" fmla="*/ 0 h 26"/>
                  <a:gd name="T22" fmla="*/ 26 w 30"/>
                  <a:gd name="T23" fmla="*/ 4 h 26"/>
                  <a:gd name="T24" fmla="*/ 30 w 30"/>
                  <a:gd name="T25" fmla="*/ 13 h 26"/>
                  <a:gd name="T26" fmla="*/ 30 w 30"/>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6">
                    <a:moveTo>
                      <a:pt x="30" y="13"/>
                    </a:moveTo>
                    <a:lnTo>
                      <a:pt x="30" y="13"/>
                    </a:lnTo>
                    <a:lnTo>
                      <a:pt x="26" y="22"/>
                    </a:lnTo>
                    <a:lnTo>
                      <a:pt x="13" y="26"/>
                    </a:lnTo>
                    <a:lnTo>
                      <a:pt x="4" y="22"/>
                    </a:lnTo>
                    <a:lnTo>
                      <a:pt x="0" y="13"/>
                    </a:lnTo>
                    <a:lnTo>
                      <a:pt x="4" y="4"/>
                    </a:lnTo>
                    <a:lnTo>
                      <a:pt x="13" y="0"/>
                    </a:lnTo>
                    <a:lnTo>
                      <a:pt x="26" y="4"/>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5" name="Freeform 131"/>
              <p:cNvSpPr/>
              <p:nvPr/>
            </p:nvSpPr>
            <p:spPr bwMode="auto">
              <a:xfrm>
                <a:off x="1819" y="3201"/>
                <a:ext cx="65" cy="66"/>
              </a:xfrm>
              <a:custGeom>
                <a:avLst/>
                <a:gdLst>
                  <a:gd name="T0" fmla="*/ 65 w 65"/>
                  <a:gd name="T1" fmla="*/ 31 h 66"/>
                  <a:gd name="T2" fmla="*/ 65 w 65"/>
                  <a:gd name="T3" fmla="*/ 31 h 66"/>
                  <a:gd name="T4" fmla="*/ 60 w 65"/>
                  <a:gd name="T5" fmla="*/ 44 h 66"/>
                  <a:gd name="T6" fmla="*/ 56 w 65"/>
                  <a:gd name="T7" fmla="*/ 53 h 66"/>
                  <a:gd name="T8" fmla="*/ 43 w 65"/>
                  <a:gd name="T9" fmla="*/ 61 h 66"/>
                  <a:gd name="T10" fmla="*/ 30 w 65"/>
                  <a:gd name="T11" fmla="*/ 66 h 66"/>
                  <a:gd name="T12" fmla="*/ 30 w 65"/>
                  <a:gd name="T13" fmla="*/ 66 h 66"/>
                  <a:gd name="T14" fmla="*/ 17 w 65"/>
                  <a:gd name="T15" fmla="*/ 61 h 66"/>
                  <a:gd name="T16" fmla="*/ 8 w 65"/>
                  <a:gd name="T17" fmla="*/ 53 h 66"/>
                  <a:gd name="T18" fmla="*/ 0 w 65"/>
                  <a:gd name="T19" fmla="*/ 44 h 66"/>
                  <a:gd name="T20" fmla="*/ 0 w 65"/>
                  <a:gd name="T21" fmla="*/ 31 h 66"/>
                  <a:gd name="T22" fmla="*/ 0 w 65"/>
                  <a:gd name="T23" fmla="*/ 31 h 66"/>
                  <a:gd name="T24" fmla="*/ 0 w 65"/>
                  <a:gd name="T25" fmla="*/ 18 h 66"/>
                  <a:gd name="T26" fmla="*/ 8 w 65"/>
                  <a:gd name="T27" fmla="*/ 9 h 66"/>
                  <a:gd name="T28" fmla="*/ 17 w 65"/>
                  <a:gd name="T29" fmla="*/ 0 h 66"/>
                  <a:gd name="T30" fmla="*/ 30 w 65"/>
                  <a:gd name="T31" fmla="*/ 0 h 66"/>
                  <a:gd name="T32" fmla="*/ 30 w 65"/>
                  <a:gd name="T33" fmla="*/ 0 h 66"/>
                  <a:gd name="T34" fmla="*/ 43 w 65"/>
                  <a:gd name="T35" fmla="*/ 0 h 66"/>
                  <a:gd name="T36" fmla="*/ 56 w 65"/>
                  <a:gd name="T37" fmla="*/ 9 h 66"/>
                  <a:gd name="T38" fmla="*/ 60 w 65"/>
                  <a:gd name="T39" fmla="*/ 18 h 66"/>
                  <a:gd name="T40" fmla="*/ 65 w 65"/>
                  <a:gd name="T41" fmla="*/ 31 h 66"/>
                  <a:gd name="T42" fmla="*/ 65 w 65"/>
                  <a:gd name="T43" fmla="*/ 31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6">
                    <a:moveTo>
                      <a:pt x="65" y="31"/>
                    </a:moveTo>
                    <a:lnTo>
                      <a:pt x="65" y="31"/>
                    </a:lnTo>
                    <a:lnTo>
                      <a:pt x="60" y="44"/>
                    </a:lnTo>
                    <a:lnTo>
                      <a:pt x="56" y="53"/>
                    </a:lnTo>
                    <a:lnTo>
                      <a:pt x="43" y="61"/>
                    </a:lnTo>
                    <a:lnTo>
                      <a:pt x="30" y="66"/>
                    </a:lnTo>
                    <a:lnTo>
                      <a:pt x="17" y="61"/>
                    </a:lnTo>
                    <a:lnTo>
                      <a:pt x="8" y="53"/>
                    </a:lnTo>
                    <a:lnTo>
                      <a:pt x="0" y="44"/>
                    </a:lnTo>
                    <a:lnTo>
                      <a:pt x="0" y="31"/>
                    </a:lnTo>
                    <a:lnTo>
                      <a:pt x="0" y="18"/>
                    </a:lnTo>
                    <a:lnTo>
                      <a:pt x="8" y="9"/>
                    </a:lnTo>
                    <a:lnTo>
                      <a:pt x="17" y="0"/>
                    </a:lnTo>
                    <a:lnTo>
                      <a:pt x="30" y="0"/>
                    </a:lnTo>
                    <a:lnTo>
                      <a:pt x="43" y="0"/>
                    </a:lnTo>
                    <a:lnTo>
                      <a:pt x="56" y="9"/>
                    </a:lnTo>
                    <a:lnTo>
                      <a:pt x="60" y="18"/>
                    </a:lnTo>
                    <a:lnTo>
                      <a:pt x="65" y="31"/>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496" name="Freeform 132"/>
              <p:cNvSpPr>
                <a:spLocks noEditPoints="1"/>
              </p:cNvSpPr>
              <p:nvPr/>
            </p:nvSpPr>
            <p:spPr bwMode="auto">
              <a:xfrm>
                <a:off x="1636" y="3049"/>
                <a:ext cx="82" cy="87"/>
              </a:xfrm>
              <a:custGeom>
                <a:avLst/>
                <a:gdLst>
                  <a:gd name="T0" fmla="*/ 13 w 82"/>
                  <a:gd name="T1" fmla="*/ 87 h 87"/>
                  <a:gd name="T2" fmla="*/ 13 w 82"/>
                  <a:gd name="T3" fmla="*/ 61 h 87"/>
                  <a:gd name="T4" fmla="*/ 13 w 82"/>
                  <a:gd name="T5" fmla="*/ 61 h 87"/>
                  <a:gd name="T6" fmla="*/ 17 w 82"/>
                  <a:gd name="T7" fmla="*/ 74 h 87"/>
                  <a:gd name="T8" fmla="*/ 17 w 82"/>
                  <a:gd name="T9" fmla="*/ 74 h 87"/>
                  <a:gd name="T10" fmla="*/ 26 w 82"/>
                  <a:gd name="T11" fmla="*/ 70 h 87"/>
                  <a:gd name="T12" fmla="*/ 30 w 82"/>
                  <a:gd name="T13" fmla="*/ 70 h 87"/>
                  <a:gd name="T14" fmla="*/ 35 w 82"/>
                  <a:gd name="T15" fmla="*/ 61 h 87"/>
                  <a:gd name="T16" fmla="*/ 35 w 82"/>
                  <a:gd name="T17" fmla="*/ 52 h 87"/>
                  <a:gd name="T18" fmla="*/ 35 w 82"/>
                  <a:gd name="T19" fmla="*/ 52 h 87"/>
                  <a:gd name="T20" fmla="*/ 30 w 82"/>
                  <a:gd name="T21" fmla="*/ 44 h 87"/>
                  <a:gd name="T22" fmla="*/ 26 w 82"/>
                  <a:gd name="T23" fmla="*/ 35 h 87"/>
                  <a:gd name="T24" fmla="*/ 26 w 82"/>
                  <a:gd name="T25" fmla="*/ 35 h 87"/>
                  <a:gd name="T26" fmla="*/ 30 w 82"/>
                  <a:gd name="T27" fmla="*/ 22 h 87"/>
                  <a:gd name="T28" fmla="*/ 30 w 82"/>
                  <a:gd name="T29" fmla="*/ 22 h 87"/>
                  <a:gd name="T30" fmla="*/ 35 w 82"/>
                  <a:gd name="T31" fmla="*/ 0 h 87"/>
                  <a:gd name="T32" fmla="*/ 0 w 82"/>
                  <a:gd name="T33" fmla="*/ 0 h 87"/>
                  <a:gd name="T34" fmla="*/ 0 w 82"/>
                  <a:gd name="T35" fmla="*/ 87 h 87"/>
                  <a:gd name="T36" fmla="*/ 13 w 82"/>
                  <a:gd name="T37" fmla="*/ 87 h 87"/>
                  <a:gd name="T38" fmla="*/ 13 w 82"/>
                  <a:gd name="T39" fmla="*/ 87 h 87"/>
                  <a:gd name="T40" fmla="*/ 48 w 82"/>
                  <a:gd name="T41" fmla="*/ 87 h 87"/>
                  <a:gd name="T42" fmla="*/ 48 w 82"/>
                  <a:gd name="T43" fmla="*/ 78 h 87"/>
                  <a:gd name="T44" fmla="*/ 69 w 82"/>
                  <a:gd name="T45" fmla="*/ 78 h 87"/>
                  <a:gd name="T46" fmla="*/ 69 w 82"/>
                  <a:gd name="T47" fmla="*/ 87 h 87"/>
                  <a:gd name="T48" fmla="*/ 82 w 82"/>
                  <a:gd name="T49" fmla="*/ 87 h 87"/>
                  <a:gd name="T50" fmla="*/ 82 w 82"/>
                  <a:gd name="T51" fmla="*/ 4 h 87"/>
                  <a:gd name="T52" fmla="*/ 39 w 82"/>
                  <a:gd name="T53" fmla="*/ 4 h 87"/>
                  <a:gd name="T54" fmla="*/ 39 w 82"/>
                  <a:gd name="T55" fmla="*/ 87 h 87"/>
                  <a:gd name="T56" fmla="*/ 48 w 82"/>
                  <a:gd name="T57" fmla="*/ 87 h 87"/>
                  <a:gd name="T58" fmla="*/ 48 w 82"/>
                  <a:gd name="T59" fmla="*/ 87 h 87"/>
                  <a:gd name="T60" fmla="*/ 13 w 82"/>
                  <a:gd name="T61" fmla="*/ 35 h 87"/>
                  <a:gd name="T62" fmla="*/ 13 w 82"/>
                  <a:gd name="T63" fmla="*/ 35 h 87"/>
                  <a:gd name="T64" fmla="*/ 21 w 82"/>
                  <a:gd name="T65" fmla="*/ 48 h 87"/>
                  <a:gd name="T66" fmla="*/ 21 w 82"/>
                  <a:gd name="T67" fmla="*/ 48 h 87"/>
                  <a:gd name="T68" fmla="*/ 17 w 82"/>
                  <a:gd name="T69" fmla="*/ 57 h 87"/>
                  <a:gd name="T70" fmla="*/ 13 w 82"/>
                  <a:gd name="T71" fmla="*/ 57 h 87"/>
                  <a:gd name="T72" fmla="*/ 13 w 82"/>
                  <a:gd name="T73" fmla="*/ 13 h 87"/>
                  <a:gd name="T74" fmla="*/ 21 w 82"/>
                  <a:gd name="T75" fmla="*/ 13 h 87"/>
                  <a:gd name="T76" fmla="*/ 21 w 82"/>
                  <a:gd name="T77" fmla="*/ 13 h 87"/>
                  <a:gd name="T78" fmla="*/ 13 w 82"/>
                  <a:gd name="T79" fmla="*/ 35 h 87"/>
                  <a:gd name="T80" fmla="*/ 13 w 82"/>
                  <a:gd name="T81" fmla="*/ 35 h 87"/>
                  <a:gd name="T82" fmla="*/ 13 w 82"/>
                  <a:gd name="T83" fmla="*/ 35 h 87"/>
                  <a:gd name="T84" fmla="*/ 48 w 82"/>
                  <a:gd name="T85" fmla="*/ 35 h 87"/>
                  <a:gd name="T86" fmla="*/ 52 w 82"/>
                  <a:gd name="T87" fmla="*/ 13 h 87"/>
                  <a:gd name="T88" fmla="*/ 69 w 82"/>
                  <a:gd name="T89" fmla="*/ 13 h 87"/>
                  <a:gd name="T90" fmla="*/ 69 w 82"/>
                  <a:gd name="T91" fmla="*/ 35 h 87"/>
                  <a:gd name="T92" fmla="*/ 48 w 82"/>
                  <a:gd name="T93" fmla="*/ 35 h 87"/>
                  <a:gd name="T94" fmla="*/ 48 w 82"/>
                  <a:gd name="T95" fmla="*/ 35 h 87"/>
                  <a:gd name="T96" fmla="*/ 69 w 82"/>
                  <a:gd name="T97" fmla="*/ 48 h 87"/>
                  <a:gd name="T98" fmla="*/ 69 w 82"/>
                  <a:gd name="T99" fmla="*/ 65 h 87"/>
                  <a:gd name="T100" fmla="*/ 48 w 82"/>
                  <a:gd name="T101" fmla="*/ 65 h 87"/>
                  <a:gd name="T102" fmla="*/ 48 w 82"/>
                  <a:gd name="T103" fmla="*/ 48 h 87"/>
                  <a:gd name="T104" fmla="*/ 69 w 82"/>
                  <a:gd name="T105" fmla="*/ 48 h 87"/>
                  <a:gd name="T106" fmla="*/ 69 w 82"/>
                  <a:gd name="T107" fmla="*/ 48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 h="87">
                    <a:moveTo>
                      <a:pt x="13" y="87"/>
                    </a:moveTo>
                    <a:lnTo>
                      <a:pt x="13" y="61"/>
                    </a:lnTo>
                    <a:lnTo>
                      <a:pt x="17" y="74"/>
                    </a:lnTo>
                    <a:lnTo>
                      <a:pt x="26" y="70"/>
                    </a:lnTo>
                    <a:lnTo>
                      <a:pt x="30" y="70"/>
                    </a:lnTo>
                    <a:lnTo>
                      <a:pt x="35" y="61"/>
                    </a:lnTo>
                    <a:lnTo>
                      <a:pt x="35" y="52"/>
                    </a:lnTo>
                    <a:lnTo>
                      <a:pt x="30" y="44"/>
                    </a:lnTo>
                    <a:lnTo>
                      <a:pt x="26" y="35"/>
                    </a:lnTo>
                    <a:lnTo>
                      <a:pt x="30" y="22"/>
                    </a:lnTo>
                    <a:lnTo>
                      <a:pt x="35" y="0"/>
                    </a:lnTo>
                    <a:lnTo>
                      <a:pt x="0" y="0"/>
                    </a:lnTo>
                    <a:lnTo>
                      <a:pt x="0" y="87"/>
                    </a:lnTo>
                    <a:lnTo>
                      <a:pt x="13" y="87"/>
                    </a:lnTo>
                    <a:close/>
                    <a:moveTo>
                      <a:pt x="48" y="87"/>
                    </a:moveTo>
                    <a:lnTo>
                      <a:pt x="48" y="78"/>
                    </a:lnTo>
                    <a:lnTo>
                      <a:pt x="69" y="78"/>
                    </a:lnTo>
                    <a:lnTo>
                      <a:pt x="69" y="87"/>
                    </a:lnTo>
                    <a:lnTo>
                      <a:pt x="82" y="87"/>
                    </a:lnTo>
                    <a:lnTo>
                      <a:pt x="82" y="4"/>
                    </a:lnTo>
                    <a:lnTo>
                      <a:pt x="39" y="4"/>
                    </a:lnTo>
                    <a:lnTo>
                      <a:pt x="39" y="87"/>
                    </a:lnTo>
                    <a:lnTo>
                      <a:pt x="48" y="87"/>
                    </a:lnTo>
                    <a:close/>
                    <a:moveTo>
                      <a:pt x="13" y="35"/>
                    </a:moveTo>
                    <a:lnTo>
                      <a:pt x="13" y="35"/>
                    </a:lnTo>
                    <a:lnTo>
                      <a:pt x="21" y="48"/>
                    </a:lnTo>
                    <a:lnTo>
                      <a:pt x="17" y="57"/>
                    </a:lnTo>
                    <a:lnTo>
                      <a:pt x="13" y="57"/>
                    </a:lnTo>
                    <a:lnTo>
                      <a:pt x="13" y="13"/>
                    </a:lnTo>
                    <a:lnTo>
                      <a:pt x="21" y="13"/>
                    </a:lnTo>
                    <a:lnTo>
                      <a:pt x="13" y="35"/>
                    </a:lnTo>
                    <a:close/>
                    <a:moveTo>
                      <a:pt x="48" y="35"/>
                    </a:moveTo>
                    <a:lnTo>
                      <a:pt x="52" y="13"/>
                    </a:lnTo>
                    <a:lnTo>
                      <a:pt x="69" y="13"/>
                    </a:lnTo>
                    <a:lnTo>
                      <a:pt x="69" y="35"/>
                    </a:lnTo>
                    <a:lnTo>
                      <a:pt x="48" y="35"/>
                    </a:lnTo>
                    <a:close/>
                    <a:moveTo>
                      <a:pt x="69" y="48"/>
                    </a:moveTo>
                    <a:lnTo>
                      <a:pt x="69" y="65"/>
                    </a:lnTo>
                    <a:lnTo>
                      <a:pt x="48" y="65"/>
                    </a:lnTo>
                    <a:lnTo>
                      <a:pt x="48" y="48"/>
                    </a:lnTo>
                    <a:lnTo>
                      <a:pt x="69"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7" name="Freeform 133"/>
              <p:cNvSpPr>
                <a:spLocks noEditPoints="1"/>
              </p:cNvSpPr>
              <p:nvPr/>
            </p:nvSpPr>
            <p:spPr bwMode="auto">
              <a:xfrm>
                <a:off x="1731" y="3049"/>
                <a:ext cx="96" cy="91"/>
              </a:xfrm>
              <a:custGeom>
                <a:avLst/>
                <a:gdLst>
                  <a:gd name="T0" fmla="*/ 27 w 96"/>
                  <a:gd name="T1" fmla="*/ 26 h 91"/>
                  <a:gd name="T2" fmla="*/ 35 w 96"/>
                  <a:gd name="T3" fmla="*/ 13 h 91"/>
                  <a:gd name="T4" fmla="*/ 35 w 96"/>
                  <a:gd name="T5" fmla="*/ 13 h 91"/>
                  <a:gd name="T6" fmla="*/ 35 w 96"/>
                  <a:gd name="T7" fmla="*/ 13 h 91"/>
                  <a:gd name="T8" fmla="*/ 35 w 96"/>
                  <a:gd name="T9" fmla="*/ 13 h 91"/>
                  <a:gd name="T10" fmla="*/ 22 w 96"/>
                  <a:gd name="T11" fmla="*/ 0 h 91"/>
                  <a:gd name="T12" fmla="*/ 9 w 96"/>
                  <a:gd name="T13" fmla="*/ 9 h 91"/>
                  <a:gd name="T14" fmla="*/ 9 w 96"/>
                  <a:gd name="T15" fmla="*/ 9 h 91"/>
                  <a:gd name="T16" fmla="*/ 27 w 96"/>
                  <a:gd name="T17" fmla="*/ 26 h 91"/>
                  <a:gd name="T18" fmla="*/ 27 w 96"/>
                  <a:gd name="T19" fmla="*/ 26 h 91"/>
                  <a:gd name="T20" fmla="*/ 27 w 96"/>
                  <a:gd name="T21" fmla="*/ 26 h 91"/>
                  <a:gd name="T22" fmla="*/ 22 w 96"/>
                  <a:gd name="T23" fmla="*/ 44 h 91"/>
                  <a:gd name="T24" fmla="*/ 31 w 96"/>
                  <a:gd name="T25" fmla="*/ 35 h 91"/>
                  <a:gd name="T26" fmla="*/ 31 w 96"/>
                  <a:gd name="T27" fmla="*/ 35 h 91"/>
                  <a:gd name="T28" fmla="*/ 9 w 96"/>
                  <a:gd name="T29" fmla="*/ 22 h 91"/>
                  <a:gd name="T30" fmla="*/ 0 w 96"/>
                  <a:gd name="T31" fmla="*/ 35 h 91"/>
                  <a:gd name="T32" fmla="*/ 0 w 96"/>
                  <a:gd name="T33" fmla="*/ 35 h 91"/>
                  <a:gd name="T34" fmla="*/ 22 w 96"/>
                  <a:gd name="T35" fmla="*/ 44 h 91"/>
                  <a:gd name="T36" fmla="*/ 22 w 96"/>
                  <a:gd name="T37" fmla="*/ 44 h 91"/>
                  <a:gd name="T38" fmla="*/ 22 w 96"/>
                  <a:gd name="T39" fmla="*/ 44 h 91"/>
                  <a:gd name="T40" fmla="*/ 22 w 96"/>
                  <a:gd name="T41" fmla="*/ 78 h 91"/>
                  <a:gd name="T42" fmla="*/ 22 w 96"/>
                  <a:gd name="T43" fmla="*/ 78 h 91"/>
                  <a:gd name="T44" fmla="*/ 31 w 96"/>
                  <a:gd name="T45" fmla="*/ 57 h 91"/>
                  <a:gd name="T46" fmla="*/ 31 w 96"/>
                  <a:gd name="T47" fmla="*/ 57 h 91"/>
                  <a:gd name="T48" fmla="*/ 18 w 96"/>
                  <a:gd name="T49" fmla="*/ 48 h 91"/>
                  <a:gd name="T50" fmla="*/ 18 w 96"/>
                  <a:gd name="T51" fmla="*/ 48 h 91"/>
                  <a:gd name="T52" fmla="*/ 5 w 96"/>
                  <a:gd name="T53" fmla="*/ 83 h 91"/>
                  <a:gd name="T54" fmla="*/ 5 w 96"/>
                  <a:gd name="T55" fmla="*/ 83 h 91"/>
                  <a:gd name="T56" fmla="*/ 18 w 96"/>
                  <a:gd name="T57" fmla="*/ 91 h 91"/>
                  <a:gd name="T58" fmla="*/ 18 w 96"/>
                  <a:gd name="T59" fmla="*/ 91 h 91"/>
                  <a:gd name="T60" fmla="*/ 22 w 96"/>
                  <a:gd name="T61" fmla="*/ 78 h 91"/>
                  <a:gd name="T62" fmla="*/ 22 w 96"/>
                  <a:gd name="T63" fmla="*/ 78 h 91"/>
                  <a:gd name="T64" fmla="*/ 22 w 96"/>
                  <a:gd name="T65" fmla="*/ 78 h 91"/>
                  <a:gd name="T66" fmla="*/ 35 w 96"/>
                  <a:gd name="T67" fmla="*/ 22 h 91"/>
                  <a:gd name="T68" fmla="*/ 57 w 96"/>
                  <a:gd name="T69" fmla="*/ 22 h 91"/>
                  <a:gd name="T70" fmla="*/ 57 w 96"/>
                  <a:gd name="T71" fmla="*/ 74 h 91"/>
                  <a:gd name="T72" fmla="*/ 31 w 96"/>
                  <a:gd name="T73" fmla="*/ 74 h 91"/>
                  <a:gd name="T74" fmla="*/ 31 w 96"/>
                  <a:gd name="T75" fmla="*/ 83 h 91"/>
                  <a:gd name="T76" fmla="*/ 96 w 96"/>
                  <a:gd name="T77" fmla="*/ 87 h 91"/>
                  <a:gd name="T78" fmla="*/ 96 w 96"/>
                  <a:gd name="T79" fmla="*/ 74 h 91"/>
                  <a:gd name="T80" fmla="*/ 70 w 96"/>
                  <a:gd name="T81" fmla="*/ 74 h 91"/>
                  <a:gd name="T82" fmla="*/ 70 w 96"/>
                  <a:gd name="T83" fmla="*/ 22 h 91"/>
                  <a:gd name="T84" fmla="*/ 92 w 96"/>
                  <a:gd name="T85" fmla="*/ 22 h 91"/>
                  <a:gd name="T86" fmla="*/ 92 w 96"/>
                  <a:gd name="T87" fmla="*/ 9 h 91"/>
                  <a:gd name="T88" fmla="*/ 35 w 96"/>
                  <a:gd name="T89" fmla="*/ 9 h 91"/>
                  <a:gd name="T90" fmla="*/ 35 w 96"/>
                  <a:gd name="T91" fmla="*/ 22 h 91"/>
                  <a:gd name="T92" fmla="*/ 35 w 96"/>
                  <a:gd name="T93" fmla="*/ 22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 h="91">
                    <a:moveTo>
                      <a:pt x="27" y="26"/>
                    </a:moveTo>
                    <a:lnTo>
                      <a:pt x="35" y="13"/>
                    </a:lnTo>
                    <a:lnTo>
                      <a:pt x="22" y="0"/>
                    </a:lnTo>
                    <a:lnTo>
                      <a:pt x="9" y="9"/>
                    </a:lnTo>
                    <a:lnTo>
                      <a:pt x="27" y="26"/>
                    </a:lnTo>
                    <a:close/>
                    <a:moveTo>
                      <a:pt x="22" y="44"/>
                    </a:moveTo>
                    <a:lnTo>
                      <a:pt x="31" y="35"/>
                    </a:lnTo>
                    <a:lnTo>
                      <a:pt x="9" y="22"/>
                    </a:lnTo>
                    <a:lnTo>
                      <a:pt x="0" y="35"/>
                    </a:lnTo>
                    <a:lnTo>
                      <a:pt x="22" y="44"/>
                    </a:lnTo>
                    <a:close/>
                    <a:moveTo>
                      <a:pt x="22" y="78"/>
                    </a:moveTo>
                    <a:lnTo>
                      <a:pt x="22" y="78"/>
                    </a:lnTo>
                    <a:lnTo>
                      <a:pt x="31" y="57"/>
                    </a:lnTo>
                    <a:lnTo>
                      <a:pt x="18" y="48"/>
                    </a:lnTo>
                    <a:lnTo>
                      <a:pt x="5" y="83"/>
                    </a:lnTo>
                    <a:lnTo>
                      <a:pt x="18" y="91"/>
                    </a:lnTo>
                    <a:lnTo>
                      <a:pt x="22" y="78"/>
                    </a:lnTo>
                    <a:close/>
                    <a:moveTo>
                      <a:pt x="35" y="22"/>
                    </a:moveTo>
                    <a:lnTo>
                      <a:pt x="57" y="22"/>
                    </a:lnTo>
                    <a:lnTo>
                      <a:pt x="57" y="74"/>
                    </a:lnTo>
                    <a:lnTo>
                      <a:pt x="31" y="74"/>
                    </a:lnTo>
                    <a:lnTo>
                      <a:pt x="31" y="83"/>
                    </a:lnTo>
                    <a:lnTo>
                      <a:pt x="96" y="87"/>
                    </a:lnTo>
                    <a:lnTo>
                      <a:pt x="96" y="74"/>
                    </a:lnTo>
                    <a:lnTo>
                      <a:pt x="70" y="74"/>
                    </a:lnTo>
                    <a:lnTo>
                      <a:pt x="70" y="22"/>
                    </a:lnTo>
                    <a:lnTo>
                      <a:pt x="92" y="22"/>
                    </a:lnTo>
                    <a:lnTo>
                      <a:pt x="92" y="9"/>
                    </a:lnTo>
                    <a:lnTo>
                      <a:pt x="35" y="9"/>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8" name="Freeform 134"/>
              <p:cNvSpPr/>
              <p:nvPr/>
            </p:nvSpPr>
            <p:spPr bwMode="auto">
              <a:xfrm>
                <a:off x="1840" y="3045"/>
                <a:ext cx="92" cy="95"/>
              </a:xfrm>
              <a:custGeom>
                <a:avLst/>
                <a:gdLst>
                  <a:gd name="T0" fmla="*/ 57 w 92"/>
                  <a:gd name="T1" fmla="*/ 13 h 95"/>
                  <a:gd name="T2" fmla="*/ 57 w 92"/>
                  <a:gd name="T3" fmla="*/ 13 h 95"/>
                  <a:gd name="T4" fmla="*/ 53 w 92"/>
                  <a:gd name="T5" fmla="*/ 8 h 95"/>
                  <a:gd name="T6" fmla="*/ 53 w 92"/>
                  <a:gd name="T7" fmla="*/ 8 h 95"/>
                  <a:gd name="T8" fmla="*/ 53 w 92"/>
                  <a:gd name="T9" fmla="*/ 0 h 95"/>
                  <a:gd name="T10" fmla="*/ 53 w 92"/>
                  <a:gd name="T11" fmla="*/ 0 h 95"/>
                  <a:gd name="T12" fmla="*/ 44 w 92"/>
                  <a:gd name="T13" fmla="*/ 4 h 95"/>
                  <a:gd name="T14" fmla="*/ 44 w 92"/>
                  <a:gd name="T15" fmla="*/ 4 h 95"/>
                  <a:gd name="T16" fmla="*/ 35 w 92"/>
                  <a:gd name="T17" fmla="*/ 4 h 95"/>
                  <a:gd name="T18" fmla="*/ 35 w 92"/>
                  <a:gd name="T19" fmla="*/ 4 h 95"/>
                  <a:gd name="T20" fmla="*/ 39 w 92"/>
                  <a:gd name="T21" fmla="*/ 17 h 95"/>
                  <a:gd name="T22" fmla="*/ 0 w 92"/>
                  <a:gd name="T23" fmla="*/ 17 h 95"/>
                  <a:gd name="T24" fmla="*/ 0 w 92"/>
                  <a:gd name="T25" fmla="*/ 30 h 95"/>
                  <a:gd name="T26" fmla="*/ 39 w 92"/>
                  <a:gd name="T27" fmla="*/ 30 h 95"/>
                  <a:gd name="T28" fmla="*/ 39 w 92"/>
                  <a:gd name="T29" fmla="*/ 39 h 95"/>
                  <a:gd name="T30" fmla="*/ 13 w 92"/>
                  <a:gd name="T31" fmla="*/ 39 h 95"/>
                  <a:gd name="T32" fmla="*/ 13 w 92"/>
                  <a:gd name="T33" fmla="*/ 87 h 95"/>
                  <a:gd name="T34" fmla="*/ 26 w 92"/>
                  <a:gd name="T35" fmla="*/ 87 h 95"/>
                  <a:gd name="T36" fmla="*/ 26 w 92"/>
                  <a:gd name="T37" fmla="*/ 52 h 95"/>
                  <a:gd name="T38" fmla="*/ 39 w 92"/>
                  <a:gd name="T39" fmla="*/ 52 h 95"/>
                  <a:gd name="T40" fmla="*/ 39 w 92"/>
                  <a:gd name="T41" fmla="*/ 95 h 95"/>
                  <a:gd name="T42" fmla="*/ 53 w 92"/>
                  <a:gd name="T43" fmla="*/ 95 h 95"/>
                  <a:gd name="T44" fmla="*/ 53 w 92"/>
                  <a:gd name="T45" fmla="*/ 52 h 95"/>
                  <a:gd name="T46" fmla="*/ 66 w 92"/>
                  <a:gd name="T47" fmla="*/ 52 h 95"/>
                  <a:gd name="T48" fmla="*/ 66 w 92"/>
                  <a:gd name="T49" fmla="*/ 69 h 95"/>
                  <a:gd name="T50" fmla="*/ 66 w 92"/>
                  <a:gd name="T51" fmla="*/ 69 h 95"/>
                  <a:gd name="T52" fmla="*/ 66 w 92"/>
                  <a:gd name="T53" fmla="*/ 74 h 95"/>
                  <a:gd name="T54" fmla="*/ 57 w 92"/>
                  <a:gd name="T55" fmla="*/ 74 h 95"/>
                  <a:gd name="T56" fmla="*/ 57 w 92"/>
                  <a:gd name="T57" fmla="*/ 74 h 95"/>
                  <a:gd name="T58" fmla="*/ 61 w 92"/>
                  <a:gd name="T59" fmla="*/ 87 h 95"/>
                  <a:gd name="T60" fmla="*/ 61 w 92"/>
                  <a:gd name="T61" fmla="*/ 87 h 95"/>
                  <a:gd name="T62" fmla="*/ 74 w 92"/>
                  <a:gd name="T63" fmla="*/ 87 h 95"/>
                  <a:gd name="T64" fmla="*/ 79 w 92"/>
                  <a:gd name="T65" fmla="*/ 82 h 95"/>
                  <a:gd name="T66" fmla="*/ 79 w 92"/>
                  <a:gd name="T67" fmla="*/ 78 h 95"/>
                  <a:gd name="T68" fmla="*/ 79 w 92"/>
                  <a:gd name="T69" fmla="*/ 39 h 95"/>
                  <a:gd name="T70" fmla="*/ 53 w 92"/>
                  <a:gd name="T71" fmla="*/ 39 h 95"/>
                  <a:gd name="T72" fmla="*/ 53 w 92"/>
                  <a:gd name="T73" fmla="*/ 30 h 95"/>
                  <a:gd name="T74" fmla="*/ 92 w 92"/>
                  <a:gd name="T75" fmla="*/ 30 h 95"/>
                  <a:gd name="T76" fmla="*/ 92 w 92"/>
                  <a:gd name="T77" fmla="*/ 17 h 95"/>
                  <a:gd name="T78" fmla="*/ 44 w 92"/>
                  <a:gd name="T79" fmla="*/ 17 h 95"/>
                  <a:gd name="T80" fmla="*/ 44 w 92"/>
                  <a:gd name="T81" fmla="*/ 17 h 95"/>
                  <a:gd name="T82" fmla="*/ 57 w 92"/>
                  <a:gd name="T83" fmla="*/ 13 h 95"/>
                  <a:gd name="T84" fmla="*/ 57 w 92"/>
                  <a:gd name="T85" fmla="*/ 13 h 95"/>
                  <a:gd name="T86" fmla="*/ 57 w 92"/>
                  <a:gd name="T87" fmla="*/ 13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5">
                    <a:moveTo>
                      <a:pt x="57" y="13"/>
                    </a:moveTo>
                    <a:lnTo>
                      <a:pt x="57" y="13"/>
                    </a:lnTo>
                    <a:lnTo>
                      <a:pt x="53" y="8"/>
                    </a:lnTo>
                    <a:lnTo>
                      <a:pt x="53" y="0"/>
                    </a:lnTo>
                    <a:lnTo>
                      <a:pt x="44" y="4"/>
                    </a:lnTo>
                    <a:lnTo>
                      <a:pt x="35" y="4"/>
                    </a:lnTo>
                    <a:lnTo>
                      <a:pt x="39" y="17"/>
                    </a:lnTo>
                    <a:lnTo>
                      <a:pt x="0" y="17"/>
                    </a:lnTo>
                    <a:lnTo>
                      <a:pt x="0" y="30"/>
                    </a:lnTo>
                    <a:lnTo>
                      <a:pt x="39" y="30"/>
                    </a:lnTo>
                    <a:lnTo>
                      <a:pt x="39" y="39"/>
                    </a:lnTo>
                    <a:lnTo>
                      <a:pt x="13" y="39"/>
                    </a:lnTo>
                    <a:lnTo>
                      <a:pt x="13" y="87"/>
                    </a:lnTo>
                    <a:lnTo>
                      <a:pt x="26" y="87"/>
                    </a:lnTo>
                    <a:lnTo>
                      <a:pt x="26" y="52"/>
                    </a:lnTo>
                    <a:lnTo>
                      <a:pt x="39" y="52"/>
                    </a:lnTo>
                    <a:lnTo>
                      <a:pt x="39" y="95"/>
                    </a:lnTo>
                    <a:lnTo>
                      <a:pt x="53" y="95"/>
                    </a:lnTo>
                    <a:lnTo>
                      <a:pt x="53" y="52"/>
                    </a:lnTo>
                    <a:lnTo>
                      <a:pt x="66" y="52"/>
                    </a:lnTo>
                    <a:lnTo>
                      <a:pt x="66" y="69"/>
                    </a:lnTo>
                    <a:lnTo>
                      <a:pt x="66" y="74"/>
                    </a:lnTo>
                    <a:lnTo>
                      <a:pt x="57" y="74"/>
                    </a:lnTo>
                    <a:lnTo>
                      <a:pt x="61" y="87"/>
                    </a:lnTo>
                    <a:lnTo>
                      <a:pt x="74" y="87"/>
                    </a:lnTo>
                    <a:lnTo>
                      <a:pt x="79" y="82"/>
                    </a:lnTo>
                    <a:lnTo>
                      <a:pt x="79" y="78"/>
                    </a:lnTo>
                    <a:lnTo>
                      <a:pt x="79" y="39"/>
                    </a:lnTo>
                    <a:lnTo>
                      <a:pt x="53" y="39"/>
                    </a:lnTo>
                    <a:lnTo>
                      <a:pt x="53" y="30"/>
                    </a:lnTo>
                    <a:lnTo>
                      <a:pt x="92" y="30"/>
                    </a:lnTo>
                    <a:lnTo>
                      <a:pt x="92" y="17"/>
                    </a:lnTo>
                    <a:lnTo>
                      <a:pt x="44" y="17"/>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499" name="Freeform 135"/>
              <p:cNvSpPr/>
              <p:nvPr/>
            </p:nvSpPr>
            <p:spPr bwMode="auto">
              <a:xfrm>
                <a:off x="1884" y="2527"/>
                <a:ext cx="823" cy="783"/>
              </a:xfrm>
              <a:custGeom>
                <a:avLst/>
                <a:gdLst>
                  <a:gd name="T0" fmla="*/ 679 w 823"/>
                  <a:gd name="T1" fmla="*/ 8 h 783"/>
                  <a:gd name="T2" fmla="*/ 557 w 823"/>
                  <a:gd name="T3" fmla="*/ 0 h 783"/>
                  <a:gd name="T4" fmla="*/ 513 w 823"/>
                  <a:gd name="T5" fmla="*/ 26 h 783"/>
                  <a:gd name="T6" fmla="*/ 470 w 823"/>
                  <a:gd name="T7" fmla="*/ 39 h 783"/>
                  <a:gd name="T8" fmla="*/ 426 w 823"/>
                  <a:gd name="T9" fmla="*/ 61 h 783"/>
                  <a:gd name="T10" fmla="*/ 409 w 823"/>
                  <a:gd name="T11" fmla="*/ 82 h 783"/>
                  <a:gd name="T12" fmla="*/ 383 w 823"/>
                  <a:gd name="T13" fmla="*/ 135 h 783"/>
                  <a:gd name="T14" fmla="*/ 365 w 823"/>
                  <a:gd name="T15" fmla="*/ 109 h 783"/>
                  <a:gd name="T16" fmla="*/ 348 w 823"/>
                  <a:gd name="T17" fmla="*/ 87 h 783"/>
                  <a:gd name="T18" fmla="*/ 318 w 823"/>
                  <a:gd name="T19" fmla="*/ 95 h 783"/>
                  <a:gd name="T20" fmla="*/ 318 w 823"/>
                  <a:gd name="T21" fmla="*/ 139 h 783"/>
                  <a:gd name="T22" fmla="*/ 305 w 823"/>
                  <a:gd name="T23" fmla="*/ 169 h 783"/>
                  <a:gd name="T24" fmla="*/ 265 w 823"/>
                  <a:gd name="T25" fmla="*/ 161 h 783"/>
                  <a:gd name="T26" fmla="*/ 174 w 823"/>
                  <a:gd name="T27" fmla="*/ 222 h 783"/>
                  <a:gd name="T28" fmla="*/ 135 w 823"/>
                  <a:gd name="T29" fmla="*/ 283 h 783"/>
                  <a:gd name="T30" fmla="*/ 74 w 823"/>
                  <a:gd name="T31" fmla="*/ 322 h 783"/>
                  <a:gd name="T32" fmla="*/ 22 w 823"/>
                  <a:gd name="T33" fmla="*/ 383 h 783"/>
                  <a:gd name="T34" fmla="*/ 0 w 823"/>
                  <a:gd name="T35" fmla="*/ 405 h 783"/>
                  <a:gd name="T36" fmla="*/ 9 w 823"/>
                  <a:gd name="T37" fmla="*/ 461 h 783"/>
                  <a:gd name="T38" fmla="*/ 17 w 823"/>
                  <a:gd name="T39" fmla="*/ 483 h 783"/>
                  <a:gd name="T40" fmla="*/ 30 w 823"/>
                  <a:gd name="T41" fmla="*/ 487 h 783"/>
                  <a:gd name="T42" fmla="*/ 87 w 823"/>
                  <a:gd name="T43" fmla="*/ 509 h 783"/>
                  <a:gd name="T44" fmla="*/ 204 w 823"/>
                  <a:gd name="T45" fmla="*/ 613 h 783"/>
                  <a:gd name="T46" fmla="*/ 226 w 823"/>
                  <a:gd name="T47" fmla="*/ 666 h 783"/>
                  <a:gd name="T48" fmla="*/ 200 w 823"/>
                  <a:gd name="T49" fmla="*/ 783 h 783"/>
                  <a:gd name="T50" fmla="*/ 261 w 823"/>
                  <a:gd name="T51" fmla="*/ 609 h 783"/>
                  <a:gd name="T52" fmla="*/ 278 w 823"/>
                  <a:gd name="T53" fmla="*/ 570 h 783"/>
                  <a:gd name="T54" fmla="*/ 339 w 823"/>
                  <a:gd name="T55" fmla="*/ 609 h 783"/>
                  <a:gd name="T56" fmla="*/ 305 w 823"/>
                  <a:gd name="T57" fmla="*/ 696 h 783"/>
                  <a:gd name="T58" fmla="*/ 379 w 823"/>
                  <a:gd name="T59" fmla="*/ 744 h 783"/>
                  <a:gd name="T60" fmla="*/ 392 w 823"/>
                  <a:gd name="T61" fmla="*/ 748 h 783"/>
                  <a:gd name="T62" fmla="*/ 453 w 823"/>
                  <a:gd name="T63" fmla="*/ 687 h 783"/>
                  <a:gd name="T64" fmla="*/ 570 w 823"/>
                  <a:gd name="T65" fmla="*/ 618 h 783"/>
                  <a:gd name="T66" fmla="*/ 592 w 823"/>
                  <a:gd name="T67" fmla="*/ 657 h 783"/>
                  <a:gd name="T68" fmla="*/ 596 w 823"/>
                  <a:gd name="T69" fmla="*/ 683 h 783"/>
                  <a:gd name="T70" fmla="*/ 635 w 823"/>
                  <a:gd name="T71" fmla="*/ 679 h 783"/>
                  <a:gd name="T72" fmla="*/ 657 w 823"/>
                  <a:gd name="T73" fmla="*/ 653 h 783"/>
                  <a:gd name="T74" fmla="*/ 679 w 823"/>
                  <a:gd name="T75" fmla="*/ 635 h 783"/>
                  <a:gd name="T76" fmla="*/ 688 w 823"/>
                  <a:gd name="T77" fmla="*/ 496 h 783"/>
                  <a:gd name="T78" fmla="*/ 701 w 823"/>
                  <a:gd name="T79" fmla="*/ 474 h 783"/>
                  <a:gd name="T80" fmla="*/ 718 w 823"/>
                  <a:gd name="T81" fmla="*/ 444 h 783"/>
                  <a:gd name="T82" fmla="*/ 709 w 823"/>
                  <a:gd name="T83" fmla="*/ 374 h 783"/>
                  <a:gd name="T84" fmla="*/ 718 w 823"/>
                  <a:gd name="T85" fmla="*/ 283 h 783"/>
                  <a:gd name="T86" fmla="*/ 727 w 823"/>
                  <a:gd name="T87" fmla="*/ 378 h 783"/>
                  <a:gd name="T88" fmla="*/ 735 w 823"/>
                  <a:gd name="T89" fmla="*/ 413 h 783"/>
                  <a:gd name="T90" fmla="*/ 762 w 823"/>
                  <a:gd name="T91" fmla="*/ 391 h 783"/>
                  <a:gd name="T92" fmla="*/ 783 w 823"/>
                  <a:gd name="T93" fmla="*/ 322 h 783"/>
                  <a:gd name="T94" fmla="*/ 805 w 823"/>
                  <a:gd name="T95" fmla="*/ 309 h 783"/>
                  <a:gd name="T96" fmla="*/ 823 w 823"/>
                  <a:gd name="T97" fmla="*/ 287 h 783"/>
                  <a:gd name="T98" fmla="*/ 792 w 823"/>
                  <a:gd name="T99" fmla="*/ 204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23" h="783">
                    <a:moveTo>
                      <a:pt x="757" y="109"/>
                    </a:moveTo>
                    <a:lnTo>
                      <a:pt x="679" y="8"/>
                    </a:lnTo>
                    <a:lnTo>
                      <a:pt x="622" y="0"/>
                    </a:lnTo>
                    <a:lnTo>
                      <a:pt x="574" y="0"/>
                    </a:lnTo>
                    <a:lnTo>
                      <a:pt x="557" y="0"/>
                    </a:lnTo>
                    <a:lnTo>
                      <a:pt x="544" y="4"/>
                    </a:lnTo>
                    <a:lnTo>
                      <a:pt x="513" y="26"/>
                    </a:lnTo>
                    <a:lnTo>
                      <a:pt x="496" y="39"/>
                    </a:lnTo>
                    <a:lnTo>
                      <a:pt x="470" y="39"/>
                    </a:lnTo>
                    <a:lnTo>
                      <a:pt x="453" y="43"/>
                    </a:lnTo>
                    <a:lnTo>
                      <a:pt x="435" y="52"/>
                    </a:lnTo>
                    <a:lnTo>
                      <a:pt x="426" y="61"/>
                    </a:lnTo>
                    <a:lnTo>
                      <a:pt x="413" y="78"/>
                    </a:lnTo>
                    <a:lnTo>
                      <a:pt x="409" y="82"/>
                    </a:lnTo>
                    <a:lnTo>
                      <a:pt x="400" y="113"/>
                    </a:lnTo>
                    <a:lnTo>
                      <a:pt x="392" y="130"/>
                    </a:lnTo>
                    <a:lnTo>
                      <a:pt x="383" y="135"/>
                    </a:lnTo>
                    <a:lnTo>
                      <a:pt x="379" y="130"/>
                    </a:lnTo>
                    <a:lnTo>
                      <a:pt x="365" y="117"/>
                    </a:lnTo>
                    <a:lnTo>
                      <a:pt x="365" y="109"/>
                    </a:lnTo>
                    <a:lnTo>
                      <a:pt x="357" y="91"/>
                    </a:lnTo>
                    <a:lnTo>
                      <a:pt x="348" y="87"/>
                    </a:lnTo>
                    <a:lnTo>
                      <a:pt x="339" y="82"/>
                    </a:lnTo>
                    <a:lnTo>
                      <a:pt x="331" y="87"/>
                    </a:lnTo>
                    <a:lnTo>
                      <a:pt x="318" y="95"/>
                    </a:lnTo>
                    <a:lnTo>
                      <a:pt x="313" y="100"/>
                    </a:lnTo>
                    <a:lnTo>
                      <a:pt x="318" y="139"/>
                    </a:lnTo>
                    <a:lnTo>
                      <a:pt x="318" y="165"/>
                    </a:lnTo>
                    <a:lnTo>
                      <a:pt x="309" y="169"/>
                    </a:lnTo>
                    <a:lnTo>
                      <a:pt x="305" y="169"/>
                    </a:lnTo>
                    <a:lnTo>
                      <a:pt x="278" y="165"/>
                    </a:lnTo>
                    <a:lnTo>
                      <a:pt x="265" y="161"/>
                    </a:lnTo>
                    <a:lnTo>
                      <a:pt x="252" y="165"/>
                    </a:lnTo>
                    <a:lnTo>
                      <a:pt x="174" y="222"/>
                    </a:lnTo>
                    <a:lnTo>
                      <a:pt x="165" y="243"/>
                    </a:lnTo>
                    <a:lnTo>
                      <a:pt x="152" y="265"/>
                    </a:lnTo>
                    <a:lnTo>
                      <a:pt x="135" y="283"/>
                    </a:lnTo>
                    <a:lnTo>
                      <a:pt x="117" y="296"/>
                    </a:lnTo>
                    <a:lnTo>
                      <a:pt x="87" y="317"/>
                    </a:lnTo>
                    <a:lnTo>
                      <a:pt x="74" y="322"/>
                    </a:lnTo>
                    <a:lnTo>
                      <a:pt x="52" y="339"/>
                    </a:lnTo>
                    <a:lnTo>
                      <a:pt x="48" y="357"/>
                    </a:lnTo>
                    <a:lnTo>
                      <a:pt x="22" y="383"/>
                    </a:lnTo>
                    <a:lnTo>
                      <a:pt x="9" y="391"/>
                    </a:lnTo>
                    <a:lnTo>
                      <a:pt x="0" y="405"/>
                    </a:lnTo>
                    <a:lnTo>
                      <a:pt x="0" y="418"/>
                    </a:lnTo>
                    <a:lnTo>
                      <a:pt x="0" y="435"/>
                    </a:lnTo>
                    <a:lnTo>
                      <a:pt x="9" y="461"/>
                    </a:lnTo>
                    <a:lnTo>
                      <a:pt x="13" y="474"/>
                    </a:lnTo>
                    <a:lnTo>
                      <a:pt x="17" y="483"/>
                    </a:lnTo>
                    <a:lnTo>
                      <a:pt x="22" y="487"/>
                    </a:lnTo>
                    <a:lnTo>
                      <a:pt x="30" y="487"/>
                    </a:lnTo>
                    <a:lnTo>
                      <a:pt x="61" y="500"/>
                    </a:lnTo>
                    <a:lnTo>
                      <a:pt x="87" y="509"/>
                    </a:lnTo>
                    <a:lnTo>
                      <a:pt x="135" y="552"/>
                    </a:lnTo>
                    <a:lnTo>
                      <a:pt x="204" y="613"/>
                    </a:lnTo>
                    <a:lnTo>
                      <a:pt x="222" y="626"/>
                    </a:lnTo>
                    <a:lnTo>
                      <a:pt x="226" y="644"/>
                    </a:lnTo>
                    <a:lnTo>
                      <a:pt x="226" y="666"/>
                    </a:lnTo>
                    <a:lnTo>
                      <a:pt x="222" y="683"/>
                    </a:lnTo>
                    <a:lnTo>
                      <a:pt x="200" y="783"/>
                    </a:lnTo>
                    <a:lnTo>
                      <a:pt x="226" y="783"/>
                    </a:lnTo>
                    <a:lnTo>
                      <a:pt x="270" y="770"/>
                    </a:lnTo>
                    <a:lnTo>
                      <a:pt x="261" y="609"/>
                    </a:lnTo>
                    <a:lnTo>
                      <a:pt x="261" y="570"/>
                    </a:lnTo>
                    <a:lnTo>
                      <a:pt x="274" y="557"/>
                    </a:lnTo>
                    <a:lnTo>
                      <a:pt x="278" y="570"/>
                    </a:lnTo>
                    <a:lnTo>
                      <a:pt x="278" y="613"/>
                    </a:lnTo>
                    <a:lnTo>
                      <a:pt x="291" y="626"/>
                    </a:lnTo>
                    <a:lnTo>
                      <a:pt x="339" y="609"/>
                    </a:lnTo>
                    <a:lnTo>
                      <a:pt x="339" y="626"/>
                    </a:lnTo>
                    <a:lnTo>
                      <a:pt x="291" y="661"/>
                    </a:lnTo>
                    <a:lnTo>
                      <a:pt x="305" y="696"/>
                    </a:lnTo>
                    <a:lnTo>
                      <a:pt x="335" y="718"/>
                    </a:lnTo>
                    <a:lnTo>
                      <a:pt x="379" y="744"/>
                    </a:lnTo>
                    <a:lnTo>
                      <a:pt x="383" y="748"/>
                    </a:lnTo>
                    <a:lnTo>
                      <a:pt x="392" y="748"/>
                    </a:lnTo>
                    <a:lnTo>
                      <a:pt x="409" y="744"/>
                    </a:lnTo>
                    <a:lnTo>
                      <a:pt x="431" y="735"/>
                    </a:lnTo>
                    <a:lnTo>
                      <a:pt x="453" y="687"/>
                    </a:lnTo>
                    <a:lnTo>
                      <a:pt x="479" y="679"/>
                    </a:lnTo>
                    <a:lnTo>
                      <a:pt x="509" y="626"/>
                    </a:lnTo>
                    <a:lnTo>
                      <a:pt x="570" y="618"/>
                    </a:lnTo>
                    <a:lnTo>
                      <a:pt x="583" y="635"/>
                    </a:lnTo>
                    <a:lnTo>
                      <a:pt x="592" y="657"/>
                    </a:lnTo>
                    <a:lnTo>
                      <a:pt x="596" y="683"/>
                    </a:lnTo>
                    <a:lnTo>
                      <a:pt x="609" y="687"/>
                    </a:lnTo>
                    <a:lnTo>
                      <a:pt x="627" y="683"/>
                    </a:lnTo>
                    <a:lnTo>
                      <a:pt x="635" y="679"/>
                    </a:lnTo>
                    <a:lnTo>
                      <a:pt x="648" y="670"/>
                    </a:lnTo>
                    <a:lnTo>
                      <a:pt x="657" y="653"/>
                    </a:lnTo>
                    <a:lnTo>
                      <a:pt x="670" y="640"/>
                    </a:lnTo>
                    <a:lnTo>
                      <a:pt x="679" y="635"/>
                    </a:lnTo>
                    <a:lnTo>
                      <a:pt x="679" y="570"/>
                    </a:lnTo>
                    <a:lnTo>
                      <a:pt x="683" y="518"/>
                    </a:lnTo>
                    <a:lnTo>
                      <a:pt x="688" y="496"/>
                    </a:lnTo>
                    <a:lnTo>
                      <a:pt x="696" y="478"/>
                    </a:lnTo>
                    <a:lnTo>
                      <a:pt x="701" y="474"/>
                    </a:lnTo>
                    <a:lnTo>
                      <a:pt x="714" y="461"/>
                    </a:lnTo>
                    <a:lnTo>
                      <a:pt x="718" y="452"/>
                    </a:lnTo>
                    <a:lnTo>
                      <a:pt x="718" y="444"/>
                    </a:lnTo>
                    <a:lnTo>
                      <a:pt x="718" y="431"/>
                    </a:lnTo>
                    <a:lnTo>
                      <a:pt x="709" y="413"/>
                    </a:lnTo>
                    <a:lnTo>
                      <a:pt x="709" y="374"/>
                    </a:lnTo>
                    <a:lnTo>
                      <a:pt x="701" y="304"/>
                    </a:lnTo>
                    <a:lnTo>
                      <a:pt x="705" y="291"/>
                    </a:lnTo>
                    <a:lnTo>
                      <a:pt x="718" y="283"/>
                    </a:lnTo>
                    <a:lnTo>
                      <a:pt x="722" y="352"/>
                    </a:lnTo>
                    <a:lnTo>
                      <a:pt x="727" y="378"/>
                    </a:lnTo>
                    <a:lnTo>
                      <a:pt x="731" y="396"/>
                    </a:lnTo>
                    <a:lnTo>
                      <a:pt x="735" y="413"/>
                    </a:lnTo>
                    <a:lnTo>
                      <a:pt x="749" y="405"/>
                    </a:lnTo>
                    <a:lnTo>
                      <a:pt x="762" y="391"/>
                    </a:lnTo>
                    <a:lnTo>
                      <a:pt x="775" y="365"/>
                    </a:lnTo>
                    <a:lnTo>
                      <a:pt x="779" y="339"/>
                    </a:lnTo>
                    <a:lnTo>
                      <a:pt x="783" y="322"/>
                    </a:lnTo>
                    <a:lnTo>
                      <a:pt x="792" y="317"/>
                    </a:lnTo>
                    <a:lnTo>
                      <a:pt x="805" y="309"/>
                    </a:lnTo>
                    <a:lnTo>
                      <a:pt x="823" y="304"/>
                    </a:lnTo>
                    <a:lnTo>
                      <a:pt x="823" y="287"/>
                    </a:lnTo>
                    <a:lnTo>
                      <a:pt x="823" y="274"/>
                    </a:lnTo>
                    <a:lnTo>
                      <a:pt x="809" y="239"/>
                    </a:lnTo>
                    <a:lnTo>
                      <a:pt x="792" y="204"/>
                    </a:lnTo>
                    <a:lnTo>
                      <a:pt x="757" y="109"/>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500" name="Freeform 136"/>
              <p:cNvSpPr/>
              <p:nvPr/>
            </p:nvSpPr>
            <p:spPr bwMode="auto">
              <a:xfrm>
                <a:off x="2572" y="2683"/>
                <a:ext cx="30" cy="27"/>
              </a:xfrm>
              <a:custGeom>
                <a:avLst/>
                <a:gdLst>
                  <a:gd name="T0" fmla="*/ 30 w 30"/>
                  <a:gd name="T1" fmla="*/ 13 h 27"/>
                  <a:gd name="T2" fmla="*/ 30 w 30"/>
                  <a:gd name="T3" fmla="*/ 13 h 27"/>
                  <a:gd name="T4" fmla="*/ 26 w 30"/>
                  <a:gd name="T5" fmla="*/ 22 h 27"/>
                  <a:gd name="T6" fmla="*/ 13 w 30"/>
                  <a:gd name="T7" fmla="*/ 27 h 27"/>
                  <a:gd name="T8" fmla="*/ 13 w 30"/>
                  <a:gd name="T9" fmla="*/ 27 h 27"/>
                  <a:gd name="T10" fmla="*/ 4 w 30"/>
                  <a:gd name="T11" fmla="*/ 22 h 27"/>
                  <a:gd name="T12" fmla="*/ 0 w 30"/>
                  <a:gd name="T13" fmla="*/ 13 h 27"/>
                  <a:gd name="T14" fmla="*/ 0 w 30"/>
                  <a:gd name="T15" fmla="*/ 13 h 27"/>
                  <a:gd name="T16" fmla="*/ 4 w 30"/>
                  <a:gd name="T17" fmla="*/ 5 h 27"/>
                  <a:gd name="T18" fmla="*/ 13 w 30"/>
                  <a:gd name="T19" fmla="*/ 0 h 27"/>
                  <a:gd name="T20" fmla="*/ 13 w 30"/>
                  <a:gd name="T21" fmla="*/ 0 h 27"/>
                  <a:gd name="T22" fmla="*/ 26 w 30"/>
                  <a:gd name="T23" fmla="*/ 5 h 27"/>
                  <a:gd name="T24" fmla="*/ 30 w 30"/>
                  <a:gd name="T25" fmla="*/ 13 h 27"/>
                  <a:gd name="T26" fmla="*/ 30 w 30"/>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7">
                    <a:moveTo>
                      <a:pt x="30" y="13"/>
                    </a:moveTo>
                    <a:lnTo>
                      <a:pt x="30" y="13"/>
                    </a:lnTo>
                    <a:lnTo>
                      <a:pt x="26" y="22"/>
                    </a:lnTo>
                    <a:lnTo>
                      <a:pt x="13" y="27"/>
                    </a:lnTo>
                    <a:lnTo>
                      <a:pt x="4" y="22"/>
                    </a:lnTo>
                    <a:lnTo>
                      <a:pt x="0" y="13"/>
                    </a:lnTo>
                    <a:lnTo>
                      <a:pt x="4" y="5"/>
                    </a:lnTo>
                    <a:lnTo>
                      <a:pt x="13" y="0"/>
                    </a:lnTo>
                    <a:lnTo>
                      <a:pt x="26" y="5"/>
                    </a:lnTo>
                    <a:lnTo>
                      <a:pt x="30"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1" name="Freeform 137"/>
              <p:cNvSpPr/>
              <p:nvPr/>
            </p:nvSpPr>
            <p:spPr bwMode="auto">
              <a:xfrm>
                <a:off x="2554" y="2662"/>
                <a:ext cx="65" cy="65"/>
              </a:xfrm>
              <a:custGeom>
                <a:avLst/>
                <a:gdLst>
                  <a:gd name="T0" fmla="*/ 65 w 65"/>
                  <a:gd name="T1" fmla="*/ 34 h 65"/>
                  <a:gd name="T2" fmla="*/ 65 w 65"/>
                  <a:gd name="T3" fmla="*/ 34 h 65"/>
                  <a:gd name="T4" fmla="*/ 61 w 65"/>
                  <a:gd name="T5" fmla="*/ 48 h 65"/>
                  <a:gd name="T6" fmla="*/ 57 w 65"/>
                  <a:gd name="T7" fmla="*/ 56 h 65"/>
                  <a:gd name="T8" fmla="*/ 44 w 65"/>
                  <a:gd name="T9" fmla="*/ 65 h 65"/>
                  <a:gd name="T10" fmla="*/ 31 w 65"/>
                  <a:gd name="T11" fmla="*/ 65 h 65"/>
                  <a:gd name="T12" fmla="*/ 31 w 65"/>
                  <a:gd name="T13" fmla="*/ 65 h 65"/>
                  <a:gd name="T14" fmla="*/ 18 w 65"/>
                  <a:gd name="T15" fmla="*/ 65 h 65"/>
                  <a:gd name="T16" fmla="*/ 9 w 65"/>
                  <a:gd name="T17" fmla="*/ 56 h 65"/>
                  <a:gd name="T18" fmla="*/ 0 w 65"/>
                  <a:gd name="T19" fmla="*/ 48 h 65"/>
                  <a:gd name="T20" fmla="*/ 0 w 65"/>
                  <a:gd name="T21" fmla="*/ 34 h 65"/>
                  <a:gd name="T22" fmla="*/ 0 w 65"/>
                  <a:gd name="T23" fmla="*/ 34 h 65"/>
                  <a:gd name="T24" fmla="*/ 0 w 65"/>
                  <a:gd name="T25" fmla="*/ 21 h 65"/>
                  <a:gd name="T26" fmla="*/ 9 w 65"/>
                  <a:gd name="T27" fmla="*/ 13 h 65"/>
                  <a:gd name="T28" fmla="*/ 18 w 65"/>
                  <a:gd name="T29" fmla="*/ 4 h 65"/>
                  <a:gd name="T30" fmla="*/ 31 w 65"/>
                  <a:gd name="T31" fmla="*/ 0 h 65"/>
                  <a:gd name="T32" fmla="*/ 31 w 65"/>
                  <a:gd name="T33" fmla="*/ 0 h 65"/>
                  <a:gd name="T34" fmla="*/ 44 w 65"/>
                  <a:gd name="T35" fmla="*/ 4 h 65"/>
                  <a:gd name="T36" fmla="*/ 57 w 65"/>
                  <a:gd name="T37" fmla="*/ 13 h 65"/>
                  <a:gd name="T38" fmla="*/ 61 w 65"/>
                  <a:gd name="T39" fmla="*/ 21 h 65"/>
                  <a:gd name="T40" fmla="*/ 65 w 65"/>
                  <a:gd name="T41" fmla="*/ 34 h 65"/>
                  <a:gd name="T42" fmla="*/ 65 w 65"/>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5">
                    <a:moveTo>
                      <a:pt x="65" y="34"/>
                    </a:moveTo>
                    <a:lnTo>
                      <a:pt x="65" y="34"/>
                    </a:lnTo>
                    <a:lnTo>
                      <a:pt x="61" y="48"/>
                    </a:lnTo>
                    <a:lnTo>
                      <a:pt x="57" y="56"/>
                    </a:lnTo>
                    <a:lnTo>
                      <a:pt x="44" y="65"/>
                    </a:lnTo>
                    <a:lnTo>
                      <a:pt x="31" y="65"/>
                    </a:lnTo>
                    <a:lnTo>
                      <a:pt x="18" y="65"/>
                    </a:lnTo>
                    <a:lnTo>
                      <a:pt x="9" y="56"/>
                    </a:lnTo>
                    <a:lnTo>
                      <a:pt x="0" y="48"/>
                    </a:lnTo>
                    <a:lnTo>
                      <a:pt x="0" y="34"/>
                    </a:lnTo>
                    <a:lnTo>
                      <a:pt x="0" y="21"/>
                    </a:lnTo>
                    <a:lnTo>
                      <a:pt x="9" y="13"/>
                    </a:lnTo>
                    <a:lnTo>
                      <a:pt x="18" y="4"/>
                    </a:lnTo>
                    <a:lnTo>
                      <a:pt x="31" y="0"/>
                    </a:lnTo>
                    <a:lnTo>
                      <a:pt x="44" y="4"/>
                    </a:lnTo>
                    <a:lnTo>
                      <a:pt x="57" y="13"/>
                    </a:lnTo>
                    <a:lnTo>
                      <a:pt x="61" y="21"/>
                    </a:lnTo>
                    <a:lnTo>
                      <a:pt x="65" y="34"/>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502" name="Freeform 138"/>
              <p:cNvSpPr>
                <a:spLocks noEditPoints="1"/>
              </p:cNvSpPr>
              <p:nvPr/>
            </p:nvSpPr>
            <p:spPr bwMode="auto">
              <a:xfrm>
                <a:off x="2184" y="2762"/>
                <a:ext cx="92" cy="91"/>
              </a:xfrm>
              <a:custGeom>
                <a:avLst/>
                <a:gdLst>
                  <a:gd name="T0" fmla="*/ 22 w 92"/>
                  <a:gd name="T1" fmla="*/ 26 h 91"/>
                  <a:gd name="T2" fmla="*/ 35 w 92"/>
                  <a:gd name="T3" fmla="*/ 17 h 91"/>
                  <a:gd name="T4" fmla="*/ 35 w 92"/>
                  <a:gd name="T5" fmla="*/ 17 h 91"/>
                  <a:gd name="T6" fmla="*/ 31 w 92"/>
                  <a:gd name="T7" fmla="*/ 13 h 91"/>
                  <a:gd name="T8" fmla="*/ 31 w 92"/>
                  <a:gd name="T9" fmla="*/ 13 h 91"/>
                  <a:gd name="T10" fmla="*/ 18 w 92"/>
                  <a:gd name="T11" fmla="*/ 0 h 91"/>
                  <a:gd name="T12" fmla="*/ 9 w 92"/>
                  <a:gd name="T13" fmla="*/ 8 h 91"/>
                  <a:gd name="T14" fmla="*/ 9 w 92"/>
                  <a:gd name="T15" fmla="*/ 8 h 91"/>
                  <a:gd name="T16" fmla="*/ 22 w 92"/>
                  <a:gd name="T17" fmla="*/ 26 h 91"/>
                  <a:gd name="T18" fmla="*/ 22 w 92"/>
                  <a:gd name="T19" fmla="*/ 26 h 91"/>
                  <a:gd name="T20" fmla="*/ 22 w 92"/>
                  <a:gd name="T21" fmla="*/ 26 h 91"/>
                  <a:gd name="T22" fmla="*/ 18 w 92"/>
                  <a:gd name="T23" fmla="*/ 48 h 91"/>
                  <a:gd name="T24" fmla="*/ 26 w 92"/>
                  <a:gd name="T25" fmla="*/ 35 h 91"/>
                  <a:gd name="T26" fmla="*/ 26 w 92"/>
                  <a:gd name="T27" fmla="*/ 35 h 91"/>
                  <a:gd name="T28" fmla="*/ 9 w 92"/>
                  <a:gd name="T29" fmla="*/ 22 h 91"/>
                  <a:gd name="T30" fmla="*/ 0 w 92"/>
                  <a:gd name="T31" fmla="*/ 35 h 91"/>
                  <a:gd name="T32" fmla="*/ 0 w 92"/>
                  <a:gd name="T33" fmla="*/ 35 h 91"/>
                  <a:gd name="T34" fmla="*/ 18 w 92"/>
                  <a:gd name="T35" fmla="*/ 48 h 91"/>
                  <a:gd name="T36" fmla="*/ 18 w 92"/>
                  <a:gd name="T37" fmla="*/ 48 h 91"/>
                  <a:gd name="T38" fmla="*/ 18 w 92"/>
                  <a:gd name="T39" fmla="*/ 48 h 91"/>
                  <a:gd name="T40" fmla="*/ 22 w 92"/>
                  <a:gd name="T41" fmla="*/ 78 h 91"/>
                  <a:gd name="T42" fmla="*/ 22 w 92"/>
                  <a:gd name="T43" fmla="*/ 78 h 91"/>
                  <a:gd name="T44" fmla="*/ 31 w 92"/>
                  <a:gd name="T45" fmla="*/ 56 h 91"/>
                  <a:gd name="T46" fmla="*/ 31 w 92"/>
                  <a:gd name="T47" fmla="*/ 56 h 91"/>
                  <a:gd name="T48" fmla="*/ 18 w 92"/>
                  <a:gd name="T49" fmla="*/ 48 h 91"/>
                  <a:gd name="T50" fmla="*/ 18 w 92"/>
                  <a:gd name="T51" fmla="*/ 48 h 91"/>
                  <a:gd name="T52" fmla="*/ 0 w 92"/>
                  <a:gd name="T53" fmla="*/ 82 h 91"/>
                  <a:gd name="T54" fmla="*/ 0 w 92"/>
                  <a:gd name="T55" fmla="*/ 82 h 91"/>
                  <a:gd name="T56" fmla="*/ 18 w 92"/>
                  <a:gd name="T57" fmla="*/ 91 h 91"/>
                  <a:gd name="T58" fmla="*/ 18 w 92"/>
                  <a:gd name="T59" fmla="*/ 91 h 91"/>
                  <a:gd name="T60" fmla="*/ 22 w 92"/>
                  <a:gd name="T61" fmla="*/ 78 h 91"/>
                  <a:gd name="T62" fmla="*/ 22 w 92"/>
                  <a:gd name="T63" fmla="*/ 78 h 91"/>
                  <a:gd name="T64" fmla="*/ 22 w 92"/>
                  <a:gd name="T65" fmla="*/ 78 h 91"/>
                  <a:gd name="T66" fmla="*/ 35 w 92"/>
                  <a:gd name="T67" fmla="*/ 22 h 91"/>
                  <a:gd name="T68" fmla="*/ 57 w 92"/>
                  <a:gd name="T69" fmla="*/ 22 h 91"/>
                  <a:gd name="T70" fmla="*/ 57 w 92"/>
                  <a:gd name="T71" fmla="*/ 74 h 91"/>
                  <a:gd name="T72" fmla="*/ 31 w 92"/>
                  <a:gd name="T73" fmla="*/ 74 h 91"/>
                  <a:gd name="T74" fmla="*/ 31 w 92"/>
                  <a:gd name="T75" fmla="*/ 87 h 91"/>
                  <a:gd name="T76" fmla="*/ 92 w 92"/>
                  <a:gd name="T77" fmla="*/ 87 h 91"/>
                  <a:gd name="T78" fmla="*/ 92 w 92"/>
                  <a:gd name="T79" fmla="*/ 74 h 91"/>
                  <a:gd name="T80" fmla="*/ 70 w 92"/>
                  <a:gd name="T81" fmla="*/ 74 h 91"/>
                  <a:gd name="T82" fmla="*/ 70 w 92"/>
                  <a:gd name="T83" fmla="*/ 22 h 91"/>
                  <a:gd name="T84" fmla="*/ 87 w 92"/>
                  <a:gd name="T85" fmla="*/ 22 h 91"/>
                  <a:gd name="T86" fmla="*/ 87 w 92"/>
                  <a:gd name="T87" fmla="*/ 8 h 91"/>
                  <a:gd name="T88" fmla="*/ 35 w 92"/>
                  <a:gd name="T89" fmla="*/ 8 h 91"/>
                  <a:gd name="T90" fmla="*/ 35 w 92"/>
                  <a:gd name="T91" fmla="*/ 22 h 91"/>
                  <a:gd name="T92" fmla="*/ 35 w 92"/>
                  <a:gd name="T93" fmla="*/ 22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 h="91">
                    <a:moveTo>
                      <a:pt x="22" y="26"/>
                    </a:moveTo>
                    <a:lnTo>
                      <a:pt x="35" y="17"/>
                    </a:lnTo>
                    <a:lnTo>
                      <a:pt x="31" y="13"/>
                    </a:lnTo>
                    <a:lnTo>
                      <a:pt x="18" y="0"/>
                    </a:lnTo>
                    <a:lnTo>
                      <a:pt x="9" y="8"/>
                    </a:lnTo>
                    <a:lnTo>
                      <a:pt x="22" y="26"/>
                    </a:lnTo>
                    <a:close/>
                    <a:moveTo>
                      <a:pt x="18" y="48"/>
                    </a:moveTo>
                    <a:lnTo>
                      <a:pt x="26" y="35"/>
                    </a:lnTo>
                    <a:lnTo>
                      <a:pt x="9" y="22"/>
                    </a:lnTo>
                    <a:lnTo>
                      <a:pt x="0" y="35"/>
                    </a:lnTo>
                    <a:lnTo>
                      <a:pt x="18" y="48"/>
                    </a:lnTo>
                    <a:close/>
                    <a:moveTo>
                      <a:pt x="22" y="78"/>
                    </a:moveTo>
                    <a:lnTo>
                      <a:pt x="22" y="78"/>
                    </a:lnTo>
                    <a:lnTo>
                      <a:pt x="31" y="56"/>
                    </a:lnTo>
                    <a:lnTo>
                      <a:pt x="18" y="48"/>
                    </a:lnTo>
                    <a:lnTo>
                      <a:pt x="0" y="82"/>
                    </a:lnTo>
                    <a:lnTo>
                      <a:pt x="18" y="91"/>
                    </a:lnTo>
                    <a:lnTo>
                      <a:pt x="22" y="78"/>
                    </a:lnTo>
                    <a:close/>
                    <a:moveTo>
                      <a:pt x="35" y="22"/>
                    </a:moveTo>
                    <a:lnTo>
                      <a:pt x="57" y="22"/>
                    </a:lnTo>
                    <a:lnTo>
                      <a:pt x="57" y="74"/>
                    </a:lnTo>
                    <a:lnTo>
                      <a:pt x="31" y="74"/>
                    </a:lnTo>
                    <a:lnTo>
                      <a:pt x="31" y="87"/>
                    </a:lnTo>
                    <a:lnTo>
                      <a:pt x="92" y="87"/>
                    </a:lnTo>
                    <a:lnTo>
                      <a:pt x="92" y="74"/>
                    </a:lnTo>
                    <a:lnTo>
                      <a:pt x="70" y="74"/>
                    </a:lnTo>
                    <a:lnTo>
                      <a:pt x="70" y="22"/>
                    </a:lnTo>
                    <a:lnTo>
                      <a:pt x="87" y="22"/>
                    </a:lnTo>
                    <a:lnTo>
                      <a:pt x="87" y="8"/>
                    </a:lnTo>
                    <a:lnTo>
                      <a:pt x="35" y="8"/>
                    </a:lnTo>
                    <a:lnTo>
                      <a:pt x="35"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3" name="Freeform 139"/>
              <p:cNvSpPr>
                <a:spLocks noEditPoints="1"/>
              </p:cNvSpPr>
              <p:nvPr/>
            </p:nvSpPr>
            <p:spPr bwMode="auto">
              <a:xfrm>
                <a:off x="2297" y="2762"/>
                <a:ext cx="79" cy="91"/>
              </a:xfrm>
              <a:custGeom>
                <a:avLst/>
                <a:gdLst>
                  <a:gd name="T0" fmla="*/ 26 w 79"/>
                  <a:gd name="T1" fmla="*/ 17 h 91"/>
                  <a:gd name="T2" fmla="*/ 26 w 79"/>
                  <a:gd name="T3" fmla="*/ 17 h 91"/>
                  <a:gd name="T4" fmla="*/ 26 w 79"/>
                  <a:gd name="T5" fmla="*/ 17 h 91"/>
                  <a:gd name="T6" fmla="*/ 26 w 79"/>
                  <a:gd name="T7" fmla="*/ 17 h 91"/>
                  <a:gd name="T8" fmla="*/ 22 w 79"/>
                  <a:gd name="T9" fmla="*/ 0 h 91"/>
                  <a:gd name="T10" fmla="*/ 22 w 79"/>
                  <a:gd name="T11" fmla="*/ 0 h 91"/>
                  <a:gd name="T12" fmla="*/ 9 w 79"/>
                  <a:gd name="T13" fmla="*/ 0 h 91"/>
                  <a:gd name="T14" fmla="*/ 9 w 79"/>
                  <a:gd name="T15" fmla="*/ 0 h 91"/>
                  <a:gd name="T16" fmla="*/ 13 w 79"/>
                  <a:gd name="T17" fmla="*/ 22 h 91"/>
                  <a:gd name="T18" fmla="*/ 13 w 79"/>
                  <a:gd name="T19" fmla="*/ 22 h 91"/>
                  <a:gd name="T20" fmla="*/ 26 w 79"/>
                  <a:gd name="T21" fmla="*/ 17 h 91"/>
                  <a:gd name="T22" fmla="*/ 26 w 79"/>
                  <a:gd name="T23" fmla="*/ 17 h 91"/>
                  <a:gd name="T24" fmla="*/ 26 w 79"/>
                  <a:gd name="T25" fmla="*/ 17 h 91"/>
                  <a:gd name="T26" fmla="*/ 53 w 79"/>
                  <a:gd name="T27" fmla="*/ 78 h 91"/>
                  <a:gd name="T28" fmla="*/ 53 w 79"/>
                  <a:gd name="T29" fmla="*/ 78 h 91"/>
                  <a:gd name="T30" fmla="*/ 57 w 79"/>
                  <a:gd name="T31" fmla="*/ 91 h 91"/>
                  <a:gd name="T32" fmla="*/ 57 w 79"/>
                  <a:gd name="T33" fmla="*/ 91 h 91"/>
                  <a:gd name="T34" fmla="*/ 57 w 79"/>
                  <a:gd name="T35" fmla="*/ 91 h 91"/>
                  <a:gd name="T36" fmla="*/ 57 w 79"/>
                  <a:gd name="T37" fmla="*/ 91 h 91"/>
                  <a:gd name="T38" fmla="*/ 66 w 79"/>
                  <a:gd name="T39" fmla="*/ 91 h 91"/>
                  <a:gd name="T40" fmla="*/ 74 w 79"/>
                  <a:gd name="T41" fmla="*/ 91 h 91"/>
                  <a:gd name="T42" fmla="*/ 79 w 79"/>
                  <a:gd name="T43" fmla="*/ 82 h 91"/>
                  <a:gd name="T44" fmla="*/ 79 w 79"/>
                  <a:gd name="T45" fmla="*/ 78 h 91"/>
                  <a:gd name="T46" fmla="*/ 79 w 79"/>
                  <a:gd name="T47" fmla="*/ 4 h 91"/>
                  <a:gd name="T48" fmla="*/ 31 w 79"/>
                  <a:gd name="T49" fmla="*/ 4 h 91"/>
                  <a:gd name="T50" fmla="*/ 31 w 79"/>
                  <a:gd name="T51" fmla="*/ 17 h 91"/>
                  <a:gd name="T52" fmla="*/ 66 w 79"/>
                  <a:gd name="T53" fmla="*/ 17 h 91"/>
                  <a:gd name="T54" fmla="*/ 66 w 79"/>
                  <a:gd name="T55" fmla="*/ 74 h 91"/>
                  <a:gd name="T56" fmla="*/ 66 w 79"/>
                  <a:gd name="T57" fmla="*/ 74 h 91"/>
                  <a:gd name="T58" fmla="*/ 61 w 79"/>
                  <a:gd name="T59" fmla="*/ 78 h 91"/>
                  <a:gd name="T60" fmla="*/ 53 w 79"/>
                  <a:gd name="T61" fmla="*/ 78 h 91"/>
                  <a:gd name="T62" fmla="*/ 53 w 79"/>
                  <a:gd name="T63" fmla="*/ 78 h 91"/>
                  <a:gd name="T64" fmla="*/ 53 w 79"/>
                  <a:gd name="T65" fmla="*/ 78 h 91"/>
                  <a:gd name="T66" fmla="*/ 9 w 79"/>
                  <a:gd name="T67" fmla="*/ 91 h 91"/>
                  <a:gd name="T68" fmla="*/ 9 w 79"/>
                  <a:gd name="T69" fmla="*/ 22 h 91"/>
                  <a:gd name="T70" fmla="*/ 9 w 79"/>
                  <a:gd name="T71" fmla="*/ 22 h 91"/>
                  <a:gd name="T72" fmla="*/ 13 w 79"/>
                  <a:gd name="T73" fmla="*/ 17 h 91"/>
                  <a:gd name="T74" fmla="*/ 13 w 79"/>
                  <a:gd name="T75" fmla="*/ 17 h 91"/>
                  <a:gd name="T76" fmla="*/ 13 w 79"/>
                  <a:gd name="T77" fmla="*/ 13 h 91"/>
                  <a:gd name="T78" fmla="*/ 13 w 79"/>
                  <a:gd name="T79" fmla="*/ 13 h 91"/>
                  <a:gd name="T80" fmla="*/ 9 w 79"/>
                  <a:gd name="T81" fmla="*/ 13 h 91"/>
                  <a:gd name="T82" fmla="*/ 9 w 79"/>
                  <a:gd name="T83" fmla="*/ 13 h 91"/>
                  <a:gd name="T84" fmla="*/ 5 w 79"/>
                  <a:gd name="T85" fmla="*/ 13 h 91"/>
                  <a:gd name="T86" fmla="*/ 0 w 79"/>
                  <a:gd name="T87" fmla="*/ 13 h 91"/>
                  <a:gd name="T88" fmla="*/ 0 w 79"/>
                  <a:gd name="T89" fmla="*/ 91 h 91"/>
                  <a:gd name="T90" fmla="*/ 9 w 79"/>
                  <a:gd name="T91" fmla="*/ 91 h 91"/>
                  <a:gd name="T92" fmla="*/ 9 w 79"/>
                  <a:gd name="T93" fmla="*/ 9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91">
                    <a:moveTo>
                      <a:pt x="26" y="17"/>
                    </a:moveTo>
                    <a:lnTo>
                      <a:pt x="26" y="17"/>
                    </a:lnTo>
                    <a:lnTo>
                      <a:pt x="22" y="0"/>
                    </a:lnTo>
                    <a:lnTo>
                      <a:pt x="9" y="0"/>
                    </a:lnTo>
                    <a:lnTo>
                      <a:pt x="13" y="22"/>
                    </a:lnTo>
                    <a:lnTo>
                      <a:pt x="26" y="17"/>
                    </a:lnTo>
                    <a:close/>
                    <a:moveTo>
                      <a:pt x="53" y="78"/>
                    </a:moveTo>
                    <a:lnTo>
                      <a:pt x="53" y="78"/>
                    </a:lnTo>
                    <a:lnTo>
                      <a:pt x="57" y="91"/>
                    </a:lnTo>
                    <a:lnTo>
                      <a:pt x="66" y="91"/>
                    </a:lnTo>
                    <a:lnTo>
                      <a:pt x="74" y="91"/>
                    </a:lnTo>
                    <a:lnTo>
                      <a:pt x="79" y="82"/>
                    </a:lnTo>
                    <a:lnTo>
                      <a:pt x="79" y="78"/>
                    </a:lnTo>
                    <a:lnTo>
                      <a:pt x="79" y="4"/>
                    </a:lnTo>
                    <a:lnTo>
                      <a:pt x="31" y="4"/>
                    </a:lnTo>
                    <a:lnTo>
                      <a:pt x="31" y="17"/>
                    </a:lnTo>
                    <a:lnTo>
                      <a:pt x="66" y="17"/>
                    </a:lnTo>
                    <a:lnTo>
                      <a:pt x="66" y="74"/>
                    </a:lnTo>
                    <a:lnTo>
                      <a:pt x="61" y="78"/>
                    </a:lnTo>
                    <a:lnTo>
                      <a:pt x="53" y="78"/>
                    </a:lnTo>
                    <a:close/>
                    <a:moveTo>
                      <a:pt x="9" y="91"/>
                    </a:moveTo>
                    <a:lnTo>
                      <a:pt x="9" y="22"/>
                    </a:lnTo>
                    <a:lnTo>
                      <a:pt x="13" y="17"/>
                    </a:lnTo>
                    <a:lnTo>
                      <a:pt x="13" y="13"/>
                    </a:lnTo>
                    <a:lnTo>
                      <a:pt x="9" y="13"/>
                    </a:lnTo>
                    <a:lnTo>
                      <a:pt x="5" y="13"/>
                    </a:lnTo>
                    <a:lnTo>
                      <a:pt x="0" y="13"/>
                    </a:lnTo>
                    <a:lnTo>
                      <a:pt x="0" y="91"/>
                    </a:lnTo>
                    <a:lnTo>
                      <a:pt x="9" y="9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4" name="Freeform 140"/>
              <p:cNvSpPr/>
              <p:nvPr/>
            </p:nvSpPr>
            <p:spPr bwMode="auto">
              <a:xfrm>
                <a:off x="2393" y="2762"/>
                <a:ext cx="92" cy="91"/>
              </a:xfrm>
              <a:custGeom>
                <a:avLst/>
                <a:gdLst>
                  <a:gd name="T0" fmla="*/ 57 w 92"/>
                  <a:gd name="T1" fmla="*/ 13 h 91"/>
                  <a:gd name="T2" fmla="*/ 57 w 92"/>
                  <a:gd name="T3" fmla="*/ 13 h 91"/>
                  <a:gd name="T4" fmla="*/ 57 w 92"/>
                  <a:gd name="T5" fmla="*/ 8 h 91"/>
                  <a:gd name="T6" fmla="*/ 57 w 92"/>
                  <a:gd name="T7" fmla="*/ 8 h 91"/>
                  <a:gd name="T8" fmla="*/ 52 w 92"/>
                  <a:gd name="T9" fmla="*/ 0 h 91"/>
                  <a:gd name="T10" fmla="*/ 52 w 92"/>
                  <a:gd name="T11" fmla="*/ 0 h 91"/>
                  <a:gd name="T12" fmla="*/ 44 w 92"/>
                  <a:gd name="T13" fmla="*/ 0 h 91"/>
                  <a:gd name="T14" fmla="*/ 44 w 92"/>
                  <a:gd name="T15" fmla="*/ 0 h 91"/>
                  <a:gd name="T16" fmla="*/ 35 w 92"/>
                  <a:gd name="T17" fmla="*/ 0 h 91"/>
                  <a:gd name="T18" fmla="*/ 35 w 92"/>
                  <a:gd name="T19" fmla="*/ 0 h 91"/>
                  <a:gd name="T20" fmla="*/ 39 w 92"/>
                  <a:gd name="T21" fmla="*/ 13 h 91"/>
                  <a:gd name="T22" fmla="*/ 0 w 92"/>
                  <a:gd name="T23" fmla="*/ 13 h 91"/>
                  <a:gd name="T24" fmla="*/ 0 w 92"/>
                  <a:gd name="T25" fmla="*/ 26 h 91"/>
                  <a:gd name="T26" fmla="*/ 39 w 92"/>
                  <a:gd name="T27" fmla="*/ 26 h 91"/>
                  <a:gd name="T28" fmla="*/ 39 w 92"/>
                  <a:gd name="T29" fmla="*/ 35 h 91"/>
                  <a:gd name="T30" fmla="*/ 13 w 92"/>
                  <a:gd name="T31" fmla="*/ 35 h 91"/>
                  <a:gd name="T32" fmla="*/ 13 w 92"/>
                  <a:gd name="T33" fmla="*/ 82 h 91"/>
                  <a:gd name="T34" fmla="*/ 26 w 92"/>
                  <a:gd name="T35" fmla="*/ 82 h 91"/>
                  <a:gd name="T36" fmla="*/ 26 w 92"/>
                  <a:gd name="T37" fmla="*/ 48 h 91"/>
                  <a:gd name="T38" fmla="*/ 39 w 92"/>
                  <a:gd name="T39" fmla="*/ 48 h 91"/>
                  <a:gd name="T40" fmla="*/ 39 w 92"/>
                  <a:gd name="T41" fmla="*/ 91 h 91"/>
                  <a:gd name="T42" fmla="*/ 57 w 92"/>
                  <a:gd name="T43" fmla="*/ 91 h 91"/>
                  <a:gd name="T44" fmla="*/ 57 w 92"/>
                  <a:gd name="T45" fmla="*/ 48 h 91"/>
                  <a:gd name="T46" fmla="*/ 70 w 92"/>
                  <a:gd name="T47" fmla="*/ 48 h 91"/>
                  <a:gd name="T48" fmla="*/ 70 w 92"/>
                  <a:gd name="T49" fmla="*/ 69 h 91"/>
                  <a:gd name="T50" fmla="*/ 70 w 92"/>
                  <a:gd name="T51" fmla="*/ 69 h 91"/>
                  <a:gd name="T52" fmla="*/ 65 w 92"/>
                  <a:gd name="T53" fmla="*/ 69 h 91"/>
                  <a:gd name="T54" fmla="*/ 57 w 92"/>
                  <a:gd name="T55" fmla="*/ 69 h 91"/>
                  <a:gd name="T56" fmla="*/ 57 w 92"/>
                  <a:gd name="T57" fmla="*/ 69 h 91"/>
                  <a:gd name="T58" fmla="*/ 61 w 92"/>
                  <a:gd name="T59" fmla="*/ 82 h 91"/>
                  <a:gd name="T60" fmla="*/ 61 w 92"/>
                  <a:gd name="T61" fmla="*/ 82 h 91"/>
                  <a:gd name="T62" fmla="*/ 78 w 92"/>
                  <a:gd name="T63" fmla="*/ 82 h 91"/>
                  <a:gd name="T64" fmla="*/ 83 w 92"/>
                  <a:gd name="T65" fmla="*/ 78 h 91"/>
                  <a:gd name="T66" fmla="*/ 83 w 92"/>
                  <a:gd name="T67" fmla="*/ 74 h 91"/>
                  <a:gd name="T68" fmla="*/ 83 w 92"/>
                  <a:gd name="T69" fmla="*/ 35 h 91"/>
                  <a:gd name="T70" fmla="*/ 57 w 92"/>
                  <a:gd name="T71" fmla="*/ 35 h 91"/>
                  <a:gd name="T72" fmla="*/ 57 w 92"/>
                  <a:gd name="T73" fmla="*/ 26 h 91"/>
                  <a:gd name="T74" fmla="*/ 92 w 92"/>
                  <a:gd name="T75" fmla="*/ 26 h 91"/>
                  <a:gd name="T76" fmla="*/ 92 w 92"/>
                  <a:gd name="T77" fmla="*/ 13 h 91"/>
                  <a:gd name="T78" fmla="*/ 48 w 92"/>
                  <a:gd name="T79" fmla="*/ 13 h 91"/>
                  <a:gd name="T80" fmla="*/ 48 w 92"/>
                  <a:gd name="T81" fmla="*/ 13 h 91"/>
                  <a:gd name="T82" fmla="*/ 57 w 92"/>
                  <a:gd name="T83" fmla="*/ 13 h 91"/>
                  <a:gd name="T84" fmla="*/ 57 w 92"/>
                  <a:gd name="T85" fmla="*/ 13 h 91"/>
                  <a:gd name="T86" fmla="*/ 57 w 92"/>
                  <a:gd name="T87" fmla="*/ 1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91">
                    <a:moveTo>
                      <a:pt x="57" y="13"/>
                    </a:moveTo>
                    <a:lnTo>
                      <a:pt x="57" y="13"/>
                    </a:lnTo>
                    <a:lnTo>
                      <a:pt x="57" y="8"/>
                    </a:lnTo>
                    <a:lnTo>
                      <a:pt x="52" y="0"/>
                    </a:lnTo>
                    <a:lnTo>
                      <a:pt x="44" y="0"/>
                    </a:lnTo>
                    <a:lnTo>
                      <a:pt x="35" y="0"/>
                    </a:lnTo>
                    <a:lnTo>
                      <a:pt x="39" y="13"/>
                    </a:lnTo>
                    <a:lnTo>
                      <a:pt x="0" y="13"/>
                    </a:lnTo>
                    <a:lnTo>
                      <a:pt x="0" y="26"/>
                    </a:lnTo>
                    <a:lnTo>
                      <a:pt x="39" y="26"/>
                    </a:lnTo>
                    <a:lnTo>
                      <a:pt x="39" y="35"/>
                    </a:lnTo>
                    <a:lnTo>
                      <a:pt x="13" y="35"/>
                    </a:lnTo>
                    <a:lnTo>
                      <a:pt x="13" y="82"/>
                    </a:lnTo>
                    <a:lnTo>
                      <a:pt x="26" y="82"/>
                    </a:lnTo>
                    <a:lnTo>
                      <a:pt x="26" y="48"/>
                    </a:lnTo>
                    <a:lnTo>
                      <a:pt x="39" y="48"/>
                    </a:lnTo>
                    <a:lnTo>
                      <a:pt x="39" y="91"/>
                    </a:lnTo>
                    <a:lnTo>
                      <a:pt x="57" y="91"/>
                    </a:lnTo>
                    <a:lnTo>
                      <a:pt x="57" y="48"/>
                    </a:lnTo>
                    <a:lnTo>
                      <a:pt x="70" y="48"/>
                    </a:lnTo>
                    <a:lnTo>
                      <a:pt x="70" y="69"/>
                    </a:lnTo>
                    <a:lnTo>
                      <a:pt x="65" y="69"/>
                    </a:lnTo>
                    <a:lnTo>
                      <a:pt x="57" y="69"/>
                    </a:lnTo>
                    <a:lnTo>
                      <a:pt x="61" y="82"/>
                    </a:lnTo>
                    <a:lnTo>
                      <a:pt x="78" y="82"/>
                    </a:lnTo>
                    <a:lnTo>
                      <a:pt x="83" y="78"/>
                    </a:lnTo>
                    <a:lnTo>
                      <a:pt x="83" y="74"/>
                    </a:lnTo>
                    <a:lnTo>
                      <a:pt x="83" y="35"/>
                    </a:lnTo>
                    <a:lnTo>
                      <a:pt x="57" y="35"/>
                    </a:lnTo>
                    <a:lnTo>
                      <a:pt x="57" y="26"/>
                    </a:lnTo>
                    <a:lnTo>
                      <a:pt x="92" y="26"/>
                    </a:lnTo>
                    <a:lnTo>
                      <a:pt x="92" y="13"/>
                    </a:lnTo>
                    <a:lnTo>
                      <a:pt x="48" y="13"/>
                    </a:lnTo>
                    <a:lnTo>
                      <a:pt x="57"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5" name="Freeform 141"/>
              <p:cNvSpPr/>
              <p:nvPr/>
            </p:nvSpPr>
            <p:spPr bwMode="auto">
              <a:xfrm>
                <a:off x="3081" y="1756"/>
                <a:ext cx="1023" cy="971"/>
              </a:xfrm>
              <a:custGeom>
                <a:avLst/>
                <a:gdLst>
                  <a:gd name="T0" fmla="*/ 918 w 1023"/>
                  <a:gd name="T1" fmla="*/ 366 h 971"/>
                  <a:gd name="T2" fmla="*/ 853 w 1023"/>
                  <a:gd name="T3" fmla="*/ 370 h 971"/>
                  <a:gd name="T4" fmla="*/ 783 w 1023"/>
                  <a:gd name="T5" fmla="*/ 383 h 971"/>
                  <a:gd name="T6" fmla="*/ 683 w 1023"/>
                  <a:gd name="T7" fmla="*/ 453 h 971"/>
                  <a:gd name="T8" fmla="*/ 661 w 1023"/>
                  <a:gd name="T9" fmla="*/ 510 h 971"/>
                  <a:gd name="T10" fmla="*/ 622 w 1023"/>
                  <a:gd name="T11" fmla="*/ 488 h 971"/>
                  <a:gd name="T12" fmla="*/ 609 w 1023"/>
                  <a:gd name="T13" fmla="*/ 436 h 971"/>
                  <a:gd name="T14" fmla="*/ 540 w 1023"/>
                  <a:gd name="T15" fmla="*/ 362 h 971"/>
                  <a:gd name="T16" fmla="*/ 505 w 1023"/>
                  <a:gd name="T17" fmla="*/ 348 h 971"/>
                  <a:gd name="T18" fmla="*/ 527 w 1023"/>
                  <a:gd name="T19" fmla="*/ 327 h 971"/>
                  <a:gd name="T20" fmla="*/ 527 w 1023"/>
                  <a:gd name="T21" fmla="*/ 253 h 971"/>
                  <a:gd name="T22" fmla="*/ 474 w 1023"/>
                  <a:gd name="T23" fmla="*/ 235 h 971"/>
                  <a:gd name="T24" fmla="*/ 453 w 1023"/>
                  <a:gd name="T25" fmla="*/ 187 h 971"/>
                  <a:gd name="T26" fmla="*/ 379 w 1023"/>
                  <a:gd name="T27" fmla="*/ 157 h 971"/>
                  <a:gd name="T28" fmla="*/ 335 w 1023"/>
                  <a:gd name="T29" fmla="*/ 83 h 971"/>
                  <a:gd name="T30" fmla="*/ 322 w 1023"/>
                  <a:gd name="T31" fmla="*/ 35 h 971"/>
                  <a:gd name="T32" fmla="*/ 261 w 1023"/>
                  <a:gd name="T33" fmla="*/ 5 h 971"/>
                  <a:gd name="T34" fmla="*/ 135 w 1023"/>
                  <a:gd name="T35" fmla="*/ 0 h 971"/>
                  <a:gd name="T36" fmla="*/ 135 w 1023"/>
                  <a:gd name="T37" fmla="*/ 87 h 971"/>
                  <a:gd name="T38" fmla="*/ 13 w 1023"/>
                  <a:gd name="T39" fmla="*/ 174 h 971"/>
                  <a:gd name="T40" fmla="*/ 22 w 1023"/>
                  <a:gd name="T41" fmla="*/ 248 h 971"/>
                  <a:gd name="T42" fmla="*/ 100 w 1023"/>
                  <a:gd name="T43" fmla="*/ 327 h 971"/>
                  <a:gd name="T44" fmla="*/ 100 w 1023"/>
                  <a:gd name="T45" fmla="*/ 379 h 971"/>
                  <a:gd name="T46" fmla="*/ 35 w 1023"/>
                  <a:gd name="T47" fmla="*/ 418 h 971"/>
                  <a:gd name="T48" fmla="*/ 30 w 1023"/>
                  <a:gd name="T49" fmla="*/ 531 h 971"/>
                  <a:gd name="T50" fmla="*/ 17 w 1023"/>
                  <a:gd name="T51" fmla="*/ 566 h 971"/>
                  <a:gd name="T52" fmla="*/ 100 w 1023"/>
                  <a:gd name="T53" fmla="*/ 575 h 971"/>
                  <a:gd name="T54" fmla="*/ 157 w 1023"/>
                  <a:gd name="T55" fmla="*/ 592 h 971"/>
                  <a:gd name="T56" fmla="*/ 178 w 1023"/>
                  <a:gd name="T57" fmla="*/ 644 h 971"/>
                  <a:gd name="T58" fmla="*/ 239 w 1023"/>
                  <a:gd name="T59" fmla="*/ 653 h 971"/>
                  <a:gd name="T60" fmla="*/ 252 w 1023"/>
                  <a:gd name="T61" fmla="*/ 736 h 971"/>
                  <a:gd name="T62" fmla="*/ 261 w 1023"/>
                  <a:gd name="T63" fmla="*/ 779 h 971"/>
                  <a:gd name="T64" fmla="*/ 309 w 1023"/>
                  <a:gd name="T65" fmla="*/ 766 h 971"/>
                  <a:gd name="T66" fmla="*/ 365 w 1023"/>
                  <a:gd name="T67" fmla="*/ 788 h 971"/>
                  <a:gd name="T68" fmla="*/ 392 w 1023"/>
                  <a:gd name="T69" fmla="*/ 836 h 971"/>
                  <a:gd name="T70" fmla="*/ 470 w 1023"/>
                  <a:gd name="T71" fmla="*/ 849 h 971"/>
                  <a:gd name="T72" fmla="*/ 605 w 1023"/>
                  <a:gd name="T73" fmla="*/ 792 h 971"/>
                  <a:gd name="T74" fmla="*/ 631 w 1023"/>
                  <a:gd name="T75" fmla="*/ 806 h 971"/>
                  <a:gd name="T76" fmla="*/ 614 w 1023"/>
                  <a:gd name="T77" fmla="*/ 827 h 971"/>
                  <a:gd name="T78" fmla="*/ 587 w 1023"/>
                  <a:gd name="T79" fmla="*/ 901 h 971"/>
                  <a:gd name="T80" fmla="*/ 622 w 1023"/>
                  <a:gd name="T81" fmla="*/ 949 h 971"/>
                  <a:gd name="T82" fmla="*/ 679 w 1023"/>
                  <a:gd name="T83" fmla="*/ 954 h 971"/>
                  <a:gd name="T84" fmla="*/ 705 w 1023"/>
                  <a:gd name="T85" fmla="*/ 958 h 971"/>
                  <a:gd name="T86" fmla="*/ 718 w 1023"/>
                  <a:gd name="T87" fmla="*/ 906 h 971"/>
                  <a:gd name="T88" fmla="*/ 735 w 1023"/>
                  <a:gd name="T89" fmla="*/ 875 h 971"/>
                  <a:gd name="T90" fmla="*/ 692 w 1023"/>
                  <a:gd name="T91" fmla="*/ 853 h 971"/>
                  <a:gd name="T92" fmla="*/ 701 w 1023"/>
                  <a:gd name="T93" fmla="*/ 827 h 971"/>
                  <a:gd name="T94" fmla="*/ 749 w 1023"/>
                  <a:gd name="T95" fmla="*/ 866 h 971"/>
                  <a:gd name="T96" fmla="*/ 775 w 1023"/>
                  <a:gd name="T97" fmla="*/ 849 h 971"/>
                  <a:gd name="T98" fmla="*/ 731 w 1023"/>
                  <a:gd name="T99" fmla="*/ 771 h 971"/>
                  <a:gd name="T100" fmla="*/ 709 w 1023"/>
                  <a:gd name="T101" fmla="*/ 679 h 971"/>
                  <a:gd name="T102" fmla="*/ 744 w 1023"/>
                  <a:gd name="T103" fmla="*/ 662 h 971"/>
                  <a:gd name="T104" fmla="*/ 905 w 1023"/>
                  <a:gd name="T105" fmla="*/ 579 h 971"/>
                  <a:gd name="T106" fmla="*/ 1023 w 1023"/>
                  <a:gd name="T107" fmla="*/ 436 h 9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23" h="971">
                    <a:moveTo>
                      <a:pt x="1023" y="436"/>
                    </a:moveTo>
                    <a:lnTo>
                      <a:pt x="949" y="392"/>
                    </a:lnTo>
                    <a:lnTo>
                      <a:pt x="931" y="370"/>
                    </a:lnTo>
                    <a:lnTo>
                      <a:pt x="918" y="366"/>
                    </a:lnTo>
                    <a:lnTo>
                      <a:pt x="897" y="370"/>
                    </a:lnTo>
                    <a:lnTo>
                      <a:pt x="875" y="375"/>
                    </a:lnTo>
                    <a:lnTo>
                      <a:pt x="853" y="370"/>
                    </a:lnTo>
                    <a:lnTo>
                      <a:pt x="831" y="366"/>
                    </a:lnTo>
                    <a:lnTo>
                      <a:pt x="818" y="370"/>
                    </a:lnTo>
                    <a:lnTo>
                      <a:pt x="805" y="370"/>
                    </a:lnTo>
                    <a:lnTo>
                      <a:pt x="783" y="383"/>
                    </a:lnTo>
                    <a:lnTo>
                      <a:pt x="779" y="388"/>
                    </a:lnTo>
                    <a:lnTo>
                      <a:pt x="696" y="396"/>
                    </a:lnTo>
                    <a:lnTo>
                      <a:pt x="692" y="436"/>
                    </a:lnTo>
                    <a:lnTo>
                      <a:pt x="683" y="453"/>
                    </a:lnTo>
                    <a:lnTo>
                      <a:pt x="670" y="475"/>
                    </a:lnTo>
                    <a:lnTo>
                      <a:pt x="666" y="496"/>
                    </a:lnTo>
                    <a:lnTo>
                      <a:pt x="661" y="510"/>
                    </a:lnTo>
                    <a:lnTo>
                      <a:pt x="653" y="514"/>
                    </a:lnTo>
                    <a:lnTo>
                      <a:pt x="644" y="510"/>
                    </a:lnTo>
                    <a:lnTo>
                      <a:pt x="631" y="496"/>
                    </a:lnTo>
                    <a:lnTo>
                      <a:pt x="622" y="488"/>
                    </a:lnTo>
                    <a:lnTo>
                      <a:pt x="622" y="479"/>
                    </a:lnTo>
                    <a:lnTo>
                      <a:pt x="609" y="436"/>
                    </a:lnTo>
                    <a:lnTo>
                      <a:pt x="601" y="422"/>
                    </a:lnTo>
                    <a:lnTo>
                      <a:pt x="592" y="405"/>
                    </a:lnTo>
                    <a:lnTo>
                      <a:pt x="570" y="383"/>
                    </a:lnTo>
                    <a:lnTo>
                      <a:pt x="540" y="362"/>
                    </a:lnTo>
                    <a:lnTo>
                      <a:pt x="518" y="357"/>
                    </a:lnTo>
                    <a:lnTo>
                      <a:pt x="509" y="353"/>
                    </a:lnTo>
                    <a:lnTo>
                      <a:pt x="505" y="348"/>
                    </a:lnTo>
                    <a:lnTo>
                      <a:pt x="505" y="344"/>
                    </a:lnTo>
                    <a:lnTo>
                      <a:pt x="518" y="331"/>
                    </a:lnTo>
                    <a:lnTo>
                      <a:pt x="527" y="327"/>
                    </a:lnTo>
                    <a:lnTo>
                      <a:pt x="540" y="296"/>
                    </a:lnTo>
                    <a:lnTo>
                      <a:pt x="544" y="274"/>
                    </a:lnTo>
                    <a:lnTo>
                      <a:pt x="535" y="261"/>
                    </a:lnTo>
                    <a:lnTo>
                      <a:pt x="527" y="253"/>
                    </a:lnTo>
                    <a:lnTo>
                      <a:pt x="513" y="248"/>
                    </a:lnTo>
                    <a:lnTo>
                      <a:pt x="505" y="248"/>
                    </a:lnTo>
                    <a:lnTo>
                      <a:pt x="492" y="248"/>
                    </a:lnTo>
                    <a:lnTo>
                      <a:pt x="474" y="235"/>
                    </a:lnTo>
                    <a:lnTo>
                      <a:pt x="466" y="209"/>
                    </a:lnTo>
                    <a:lnTo>
                      <a:pt x="457" y="192"/>
                    </a:lnTo>
                    <a:lnTo>
                      <a:pt x="453" y="187"/>
                    </a:lnTo>
                    <a:lnTo>
                      <a:pt x="439" y="183"/>
                    </a:lnTo>
                    <a:lnTo>
                      <a:pt x="396" y="166"/>
                    </a:lnTo>
                    <a:lnTo>
                      <a:pt x="379" y="157"/>
                    </a:lnTo>
                    <a:lnTo>
                      <a:pt x="365" y="148"/>
                    </a:lnTo>
                    <a:lnTo>
                      <a:pt x="352" y="135"/>
                    </a:lnTo>
                    <a:lnTo>
                      <a:pt x="344" y="118"/>
                    </a:lnTo>
                    <a:lnTo>
                      <a:pt x="335" y="83"/>
                    </a:lnTo>
                    <a:lnTo>
                      <a:pt x="331" y="44"/>
                    </a:lnTo>
                    <a:lnTo>
                      <a:pt x="331" y="39"/>
                    </a:lnTo>
                    <a:lnTo>
                      <a:pt x="322" y="35"/>
                    </a:lnTo>
                    <a:lnTo>
                      <a:pt x="309" y="18"/>
                    </a:lnTo>
                    <a:lnTo>
                      <a:pt x="287" y="5"/>
                    </a:lnTo>
                    <a:lnTo>
                      <a:pt x="274" y="5"/>
                    </a:lnTo>
                    <a:lnTo>
                      <a:pt x="261" y="5"/>
                    </a:lnTo>
                    <a:lnTo>
                      <a:pt x="231" y="9"/>
                    </a:lnTo>
                    <a:lnTo>
                      <a:pt x="187" y="5"/>
                    </a:lnTo>
                    <a:lnTo>
                      <a:pt x="135" y="0"/>
                    </a:lnTo>
                    <a:lnTo>
                      <a:pt x="139" y="22"/>
                    </a:lnTo>
                    <a:lnTo>
                      <a:pt x="139" y="53"/>
                    </a:lnTo>
                    <a:lnTo>
                      <a:pt x="135" y="87"/>
                    </a:lnTo>
                    <a:lnTo>
                      <a:pt x="35" y="157"/>
                    </a:lnTo>
                    <a:lnTo>
                      <a:pt x="13" y="174"/>
                    </a:lnTo>
                    <a:lnTo>
                      <a:pt x="4" y="196"/>
                    </a:lnTo>
                    <a:lnTo>
                      <a:pt x="0" y="214"/>
                    </a:lnTo>
                    <a:lnTo>
                      <a:pt x="9" y="231"/>
                    </a:lnTo>
                    <a:lnTo>
                      <a:pt x="22" y="248"/>
                    </a:lnTo>
                    <a:lnTo>
                      <a:pt x="39" y="270"/>
                    </a:lnTo>
                    <a:lnTo>
                      <a:pt x="87" y="314"/>
                    </a:lnTo>
                    <a:lnTo>
                      <a:pt x="100" y="327"/>
                    </a:lnTo>
                    <a:lnTo>
                      <a:pt x="104" y="340"/>
                    </a:lnTo>
                    <a:lnTo>
                      <a:pt x="109" y="348"/>
                    </a:lnTo>
                    <a:lnTo>
                      <a:pt x="109" y="362"/>
                    </a:lnTo>
                    <a:lnTo>
                      <a:pt x="100" y="379"/>
                    </a:lnTo>
                    <a:lnTo>
                      <a:pt x="87" y="392"/>
                    </a:lnTo>
                    <a:lnTo>
                      <a:pt x="69" y="405"/>
                    </a:lnTo>
                    <a:lnTo>
                      <a:pt x="52" y="414"/>
                    </a:lnTo>
                    <a:lnTo>
                      <a:pt x="35" y="418"/>
                    </a:lnTo>
                    <a:lnTo>
                      <a:pt x="35" y="475"/>
                    </a:lnTo>
                    <a:lnTo>
                      <a:pt x="35" y="510"/>
                    </a:lnTo>
                    <a:lnTo>
                      <a:pt x="30" y="531"/>
                    </a:lnTo>
                    <a:lnTo>
                      <a:pt x="22" y="553"/>
                    </a:lnTo>
                    <a:lnTo>
                      <a:pt x="17" y="566"/>
                    </a:lnTo>
                    <a:lnTo>
                      <a:pt x="48" y="570"/>
                    </a:lnTo>
                    <a:lnTo>
                      <a:pt x="74" y="575"/>
                    </a:lnTo>
                    <a:lnTo>
                      <a:pt x="100" y="575"/>
                    </a:lnTo>
                    <a:lnTo>
                      <a:pt x="117" y="575"/>
                    </a:lnTo>
                    <a:lnTo>
                      <a:pt x="135" y="575"/>
                    </a:lnTo>
                    <a:lnTo>
                      <a:pt x="148" y="584"/>
                    </a:lnTo>
                    <a:lnTo>
                      <a:pt x="157" y="592"/>
                    </a:lnTo>
                    <a:lnTo>
                      <a:pt x="165" y="605"/>
                    </a:lnTo>
                    <a:lnTo>
                      <a:pt x="174" y="614"/>
                    </a:lnTo>
                    <a:lnTo>
                      <a:pt x="178" y="631"/>
                    </a:lnTo>
                    <a:lnTo>
                      <a:pt x="178" y="644"/>
                    </a:lnTo>
                    <a:lnTo>
                      <a:pt x="191" y="653"/>
                    </a:lnTo>
                    <a:lnTo>
                      <a:pt x="235" y="644"/>
                    </a:lnTo>
                    <a:lnTo>
                      <a:pt x="239" y="653"/>
                    </a:lnTo>
                    <a:lnTo>
                      <a:pt x="244" y="671"/>
                    </a:lnTo>
                    <a:lnTo>
                      <a:pt x="248" y="692"/>
                    </a:lnTo>
                    <a:lnTo>
                      <a:pt x="252" y="736"/>
                    </a:lnTo>
                    <a:lnTo>
                      <a:pt x="248" y="775"/>
                    </a:lnTo>
                    <a:lnTo>
                      <a:pt x="252" y="779"/>
                    </a:lnTo>
                    <a:lnTo>
                      <a:pt x="261" y="779"/>
                    </a:lnTo>
                    <a:lnTo>
                      <a:pt x="278" y="775"/>
                    </a:lnTo>
                    <a:lnTo>
                      <a:pt x="296" y="771"/>
                    </a:lnTo>
                    <a:lnTo>
                      <a:pt x="309" y="766"/>
                    </a:lnTo>
                    <a:lnTo>
                      <a:pt x="326" y="771"/>
                    </a:lnTo>
                    <a:lnTo>
                      <a:pt x="339" y="771"/>
                    </a:lnTo>
                    <a:lnTo>
                      <a:pt x="352" y="779"/>
                    </a:lnTo>
                    <a:lnTo>
                      <a:pt x="365" y="788"/>
                    </a:lnTo>
                    <a:lnTo>
                      <a:pt x="374" y="801"/>
                    </a:lnTo>
                    <a:lnTo>
                      <a:pt x="387" y="819"/>
                    </a:lnTo>
                    <a:lnTo>
                      <a:pt x="392" y="836"/>
                    </a:lnTo>
                    <a:lnTo>
                      <a:pt x="396" y="840"/>
                    </a:lnTo>
                    <a:lnTo>
                      <a:pt x="409" y="849"/>
                    </a:lnTo>
                    <a:lnTo>
                      <a:pt x="435" y="853"/>
                    </a:lnTo>
                    <a:lnTo>
                      <a:pt x="470" y="849"/>
                    </a:lnTo>
                    <a:lnTo>
                      <a:pt x="470" y="853"/>
                    </a:lnTo>
                    <a:lnTo>
                      <a:pt x="535" y="827"/>
                    </a:lnTo>
                    <a:lnTo>
                      <a:pt x="583" y="823"/>
                    </a:lnTo>
                    <a:lnTo>
                      <a:pt x="605" y="792"/>
                    </a:lnTo>
                    <a:lnTo>
                      <a:pt x="614" y="792"/>
                    </a:lnTo>
                    <a:lnTo>
                      <a:pt x="627" y="801"/>
                    </a:lnTo>
                    <a:lnTo>
                      <a:pt x="631" y="806"/>
                    </a:lnTo>
                    <a:lnTo>
                      <a:pt x="631" y="810"/>
                    </a:lnTo>
                    <a:lnTo>
                      <a:pt x="627" y="819"/>
                    </a:lnTo>
                    <a:lnTo>
                      <a:pt x="614" y="827"/>
                    </a:lnTo>
                    <a:lnTo>
                      <a:pt x="609" y="836"/>
                    </a:lnTo>
                    <a:lnTo>
                      <a:pt x="596" y="866"/>
                    </a:lnTo>
                    <a:lnTo>
                      <a:pt x="592" y="884"/>
                    </a:lnTo>
                    <a:lnTo>
                      <a:pt x="587" y="901"/>
                    </a:lnTo>
                    <a:lnTo>
                      <a:pt x="592" y="923"/>
                    </a:lnTo>
                    <a:lnTo>
                      <a:pt x="601" y="945"/>
                    </a:lnTo>
                    <a:lnTo>
                      <a:pt x="622" y="949"/>
                    </a:lnTo>
                    <a:lnTo>
                      <a:pt x="644" y="949"/>
                    </a:lnTo>
                    <a:lnTo>
                      <a:pt x="670" y="940"/>
                    </a:lnTo>
                    <a:lnTo>
                      <a:pt x="679" y="954"/>
                    </a:lnTo>
                    <a:lnTo>
                      <a:pt x="688" y="967"/>
                    </a:lnTo>
                    <a:lnTo>
                      <a:pt x="696" y="971"/>
                    </a:lnTo>
                    <a:lnTo>
                      <a:pt x="705" y="958"/>
                    </a:lnTo>
                    <a:lnTo>
                      <a:pt x="709" y="927"/>
                    </a:lnTo>
                    <a:lnTo>
                      <a:pt x="718" y="906"/>
                    </a:lnTo>
                    <a:lnTo>
                      <a:pt x="727" y="901"/>
                    </a:lnTo>
                    <a:lnTo>
                      <a:pt x="740" y="893"/>
                    </a:lnTo>
                    <a:lnTo>
                      <a:pt x="740" y="884"/>
                    </a:lnTo>
                    <a:lnTo>
                      <a:pt x="735" y="875"/>
                    </a:lnTo>
                    <a:lnTo>
                      <a:pt x="722" y="866"/>
                    </a:lnTo>
                    <a:lnTo>
                      <a:pt x="696" y="858"/>
                    </a:lnTo>
                    <a:lnTo>
                      <a:pt x="692" y="853"/>
                    </a:lnTo>
                    <a:lnTo>
                      <a:pt x="683" y="840"/>
                    </a:lnTo>
                    <a:lnTo>
                      <a:pt x="683" y="836"/>
                    </a:lnTo>
                    <a:lnTo>
                      <a:pt x="688" y="832"/>
                    </a:lnTo>
                    <a:lnTo>
                      <a:pt x="701" y="827"/>
                    </a:lnTo>
                    <a:lnTo>
                      <a:pt x="718" y="827"/>
                    </a:lnTo>
                    <a:lnTo>
                      <a:pt x="744" y="862"/>
                    </a:lnTo>
                    <a:lnTo>
                      <a:pt x="749" y="866"/>
                    </a:lnTo>
                    <a:lnTo>
                      <a:pt x="757" y="866"/>
                    </a:lnTo>
                    <a:lnTo>
                      <a:pt x="762" y="866"/>
                    </a:lnTo>
                    <a:lnTo>
                      <a:pt x="766" y="858"/>
                    </a:lnTo>
                    <a:lnTo>
                      <a:pt x="775" y="849"/>
                    </a:lnTo>
                    <a:lnTo>
                      <a:pt x="779" y="832"/>
                    </a:lnTo>
                    <a:lnTo>
                      <a:pt x="775" y="832"/>
                    </a:lnTo>
                    <a:lnTo>
                      <a:pt x="731" y="771"/>
                    </a:lnTo>
                    <a:lnTo>
                      <a:pt x="709" y="740"/>
                    </a:lnTo>
                    <a:lnTo>
                      <a:pt x="705" y="714"/>
                    </a:lnTo>
                    <a:lnTo>
                      <a:pt x="705" y="697"/>
                    </a:lnTo>
                    <a:lnTo>
                      <a:pt x="709" y="679"/>
                    </a:lnTo>
                    <a:lnTo>
                      <a:pt x="718" y="671"/>
                    </a:lnTo>
                    <a:lnTo>
                      <a:pt x="731" y="666"/>
                    </a:lnTo>
                    <a:lnTo>
                      <a:pt x="744" y="662"/>
                    </a:lnTo>
                    <a:lnTo>
                      <a:pt x="805" y="636"/>
                    </a:lnTo>
                    <a:lnTo>
                      <a:pt x="857" y="610"/>
                    </a:lnTo>
                    <a:lnTo>
                      <a:pt x="905" y="579"/>
                    </a:lnTo>
                    <a:lnTo>
                      <a:pt x="944" y="536"/>
                    </a:lnTo>
                    <a:lnTo>
                      <a:pt x="979" y="488"/>
                    </a:lnTo>
                    <a:lnTo>
                      <a:pt x="1018" y="436"/>
                    </a:lnTo>
                    <a:lnTo>
                      <a:pt x="1023" y="436"/>
                    </a:lnTo>
                    <a:close/>
                  </a:path>
                </a:pathLst>
              </a:custGeom>
              <a:solidFill>
                <a:srgbClr val="FFFCD1"/>
              </a:solidFill>
              <a:ln w="26988">
                <a:solidFill>
                  <a:srgbClr val="5DB7E8"/>
                </a:solidFill>
                <a:prstDash val="solid"/>
                <a:round/>
              </a:ln>
            </p:spPr>
            <p:txBody>
              <a:bodyPr/>
              <a:lstStyle/>
              <a:p>
                <a:endParaRPr lang="zh-CN" altLang="en-US">
                  <a:latin typeface="Arial" pitchFamily="34" charset="0"/>
                  <a:cs typeface="Arial" pitchFamily="34" charset="0"/>
                </a:endParaRPr>
              </a:p>
            </p:txBody>
          </p:sp>
          <p:sp>
            <p:nvSpPr>
              <p:cNvPr id="506" name="Freeform 142"/>
              <p:cNvSpPr/>
              <p:nvPr/>
            </p:nvSpPr>
            <p:spPr bwMode="auto">
              <a:xfrm>
                <a:off x="3429" y="2379"/>
                <a:ext cx="31" cy="26"/>
              </a:xfrm>
              <a:custGeom>
                <a:avLst/>
                <a:gdLst>
                  <a:gd name="T0" fmla="*/ 31 w 31"/>
                  <a:gd name="T1" fmla="*/ 13 h 26"/>
                  <a:gd name="T2" fmla="*/ 31 w 31"/>
                  <a:gd name="T3" fmla="*/ 13 h 26"/>
                  <a:gd name="T4" fmla="*/ 26 w 31"/>
                  <a:gd name="T5" fmla="*/ 21 h 26"/>
                  <a:gd name="T6" fmla="*/ 13 w 31"/>
                  <a:gd name="T7" fmla="*/ 26 h 26"/>
                  <a:gd name="T8" fmla="*/ 13 w 31"/>
                  <a:gd name="T9" fmla="*/ 26 h 26"/>
                  <a:gd name="T10" fmla="*/ 4 w 31"/>
                  <a:gd name="T11" fmla="*/ 21 h 26"/>
                  <a:gd name="T12" fmla="*/ 0 w 31"/>
                  <a:gd name="T13" fmla="*/ 13 h 26"/>
                  <a:gd name="T14" fmla="*/ 0 w 31"/>
                  <a:gd name="T15" fmla="*/ 13 h 26"/>
                  <a:gd name="T16" fmla="*/ 4 w 31"/>
                  <a:gd name="T17" fmla="*/ 4 h 26"/>
                  <a:gd name="T18" fmla="*/ 13 w 31"/>
                  <a:gd name="T19" fmla="*/ 0 h 26"/>
                  <a:gd name="T20" fmla="*/ 13 w 31"/>
                  <a:gd name="T21" fmla="*/ 0 h 26"/>
                  <a:gd name="T22" fmla="*/ 26 w 31"/>
                  <a:gd name="T23" fmla="*/ 4 h 26"/>
                  <a:gd name="T24" fmla="*/ 31 w 31"/>
                  <a:gd name="T25" fmla="*/ 13 h 26"/>
                  <a:gd name="T26" fmla="*/ 31 w 31"/>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26">
                    <a:moveTo>
                      <a:pt x="31" y="13"/>
                    </a:moveTo>
                    <a:lnTo>
                      <a:pt x="31" y="13"/>
                    </a:lnTo>
                    <a:lnTo>
                      <a:pt x="26" y="21"/>
                    </a:lnTo>
                    <a:lnTo>
                      <a:pt x="13" y="26"/>
                    </a:lnTo>
                    <a:lnTo>
                      <a:pt x="4" y="21"/>
                    </a:lnTo>
                    <a:lnTo>
                      <a:pt x="0" y="13"/>
                    </a:lnTo>
                    <a:lnTo>
                      <a:pt x="4" y="4"/>
                    </a:lnTo>
                    <a:lnTo>
                      <a:pt x="13" y="0"/>
                    </a:lnTo>
                    <a:lnTo>
                      <a:pt x="26" y="4"/>
                    </a:lnTo>
                    <a:lnTo>
                      <a:pt x="31" y="13"/>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7" name="Freeform 143"/>
              <p:cNvSpPr/>
              <p:nvPr/>
            </p:nvSpPr>
            <p:spPr bwMode="auto">
              <a:xfrm>
                <a:off x="3412" y="2361"/>
                <a:ext cx="65" cy="61"/>
              </a:xfrm>
              <a:custGeom>
                <a:avLst/>
                <a:gdLst>
                  <a:gd name="T0" fmla="*/ 65 w 65"/>
                  <a:gd name="T1" fmla="*/ 31 h 61"/>
                  <a:gd name="T2" fmla="*/ 65 w 65"/>
                  <a:gd name="T3" fmla="*/ 31 h 61"/>
                  <a:gd name="T4" fmla="*/ 61 w 65"/>
                  <a:gd name="T5" fmla="*/ 44 h 61"/>
                  <a:gd name="T6" fmla="*/ 56 w 65"/>
                  <a:gd name="T7" fmla="*/ 53 h 61"/>
                  <a:gd name="T8" fmla="*/ 43 w 65"/>
                  <a:gd name="T9" fmla="*/ 61 h 61"/>
                  <a:gd name="T10" fmla="*/ 30 w 65"/>
                  <a:gd name="T11" fmla="*/ 61 h 61"/>
                  <a:gd name="T12" fmla="*/ 30 w 65"/>
                  <a:gd name="T13" fmla="*/ 61 h 61"/>
                  <a:gd name="T14" fmla="*/ 21 w 65"/>
                  <a:gd name="T15" fmla="*/ 61 h 61"/>
                  <a:gd name="T16" fmla="*/ 8 w 65"/>
                  <a:gd name="T17" fmla="*/ 53 h 61"/>
                  <a:gd name="T18" fmla="*/ 4 w 65"/>
                  <a:gd name="T19" fmla="*/ 44 h 61"/>
                  <a:gd name="T20" fmla="*/ 0 w 65"/>
                  <a:gd name="T21" fmla="*/ 31 h 61"/>
                  <a:gd name="T22" fmla="*/ 0 w 65"/>
                  <a:gd name="T23" fmla="*/ 31 h 61"/>
                  <a:gd name="T24" fmla="*/ 4 w 65"/>
                  <a:gd name="T25" fmla="*/ 18 h 61"/>
                  <a:gd name="T26" fmla="*/ 8 w 65"/>
                  <a:gd name="T27" fmla="*/ 9 h 61"/>
                  <a:gd name="T28" fmla="*/ 21 w 65"/>
                  <a:gd name="T29" fmla="*/ 0 h 61"/>
                  <a:gd name="T30" fmla="*/ 30 w 65"/>
                  <a:gd name="T31" fmla="*/ 0 h 61"/>
                  <a:gd name="T32" fmla="*/ 30 w 65"/>
                  <a:gd name="T33" fmla="*/ 0 h 61"/>
                  <a:gd name="T34" fmla="*/ 43 w 65"/>
                  <a:gd name="T35" fmla="*/ 0 h 61"/>
                  <a:gd name="T36" fmla="*/ 56 w 65"/>
                  <a:gd name="T37" fmla="*/ 9 h 61"/>
                  <a:gd name="T38" fmla="*/ 61 w 65"/>
                  <a:gd name="T39" fmla="*/ 18 h 61"/>
                  <a:gd name="T40" fmla="*/ 65 w 65"/>
                  <a:gd name="T41" fmla="*/ 31 h 61"/>
                  <a:gd name="T42" fmla="*/ 65 w 65"/>
                  <a:gd name="T43" fmla="*/ 31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 h="61">
                    <a:moveTo>
                      <a:pt x="65" y="31"/>
                    </a:moveTo>
                    <a:lnTo>
                      <a:pt x="65" y="31"/>
                    </a:lnTo>
                    <a:lnTo>
                      <a:pt x="61" y="44"/>
                    </a:lnTo>
                    <a:lnTo>
                      <a:pt x="56" y="53"/>
                    </a:lnTo>
                    <a:lnTo>
                      <a:pt x="43" y="61"/>
                    </a:lnTo>
                    <a:lnTo>
                      <a:pt x="30" y="61"/>
                    </a:lnTo>
                    <a:lnTo>
                      <a:pt x="21" y="61"/>
                    </a:lnTo>
                    <a:lnTo>
                      <a:pt x="8" y="53"/>
                    </a:lnTo>
                    <a:lnTo>
                      <a:pt x="4" y="44"/>
                    </a:lnTo>
                    <a:lnTo>
                      <a:pt x="0" y="31"/>
                    </a:lnTo>
                    <a:lnTo>
                      <a:pt x="4" y="18"/>
                    </a:lnTo>
                    <a:lnTo>
                      <a:pt x="8" y="9"/>
                    </a:lnTo>
                    <a:lnTo>
                      <a:pt x="21" y="0"/>
                    </a:lnTo>
                    <a:lnTo>
                      <a:pt x="30" y="0"/>
                    </a:lnTo>
                    <a:lnTo>
                      <a:pt x="43" y="0"/>
                    </a:lnTo>
                    <a:lnTo>
                      <a:pt x="56" y="9"/>
                    </a:lnTo>
                    <a:lnTo>
                      <a:pt x="61" y="18"/>
                    </a:lnTo>
                    <a:lnTo>
                      <a:pt x="65" y="31"/>
                    </a:lnTo>
                    <a:close/>
                  </a:path>
                </a:pathLst>
              </a:custGeom>
              <a:noFill/>
              <a:ln w="14288">
                <a:solidFill>
                  <a:srgbClr val="E6001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cs typeface="Arial" pitchFamily="34" charset="0"/>
                </a:endParaRPr>
              </a:p>
            </p:txBody>
          </p:sp>
          <p:sp>
            <p:nvSpPr>
              <p:cNvPr id="508" name="Freeform 144"/>
              <p:cNvSpPr>
                <a:spLocks noEditPoints="1"/>
              </p:cNvSpPr>
              <p:nvPr/>
            </p:nvSpPr>
            <p:spPr bwMode="auto">
              <a:xfrm>
                <a:off x="3325" y="2226"/>
                <a:ext cx="91" cy="92"/>
              </a:xfrm>
              <a:custGeom>
                <a:avLst/>
                <a:gdLst>
                  <a:gd name="T0" fmla="*/ 39 w 91"/>
                  <a:gd name="T1" fmla="*/ 18 h 92"/>
                  <a:gd name="T2" fmla="*/ 39 w 91"/>
                  <a:gd name="T3" fmla="*/ 53 h 92"/>
                  <a:gd name="T4" fmla="*/ 4 w 91"/>
                  <a:gd name="T5" fmla="*/ 57 h 92"/>
                  <a:gd name="T6" fmla="*/ 26 w 91"/>
                  <a:gd name="T7" fmla="*/ 66 h 92"/>
                  <a:gd name="T8" fmla="*/ 39 w 91"/>
                  <a:gd name="T9" fmla="*/ 66 h 92"/>
                  <a:gd name="T10" fmla="*/ 43 w 91"/>
                  <a:gd name="T11" fmla="*/ 74 h 92"/>
                  <a:gd name="T12" fmla="*/ 56 w 91"/>
                  <a:gd name="T13" fmla="*/ 74 h 92"/>
                  <a:gd name="T14" fmla="*/ 56 w 91"/>
                  <a:gd name="T15" fmla="*/ 66 h 92"/>
                  <a:gd name="T16" fmla="*/ 69 w 91"/>
                  <a:gd name="T17" fmla="*/ 66 h 92"/>
                  <a:gd name="T18" fmla="*/ 82 w 91"/>
                  <a:gd name="T19" fmla="*/ 61 h 92"/>
                  <a:gd name="T20" fmla="*/ 74 w 91"/>
                  <a:gd name="T21" fmla="*/ 53 h 92"/>
                  <a:gd name="T22" fmla="*/ 52 w 91"/>
                  <a:gd name="T23" fmla="*/ 18 h 92"/>
                  <a:gd name="T24" fmla="*/ 91 w 91"/>
                  <a:gd name="T25" fmla="*/ 5 h 92"/>
                  <a:gd name="T26" fmla="*/ 52 w 91"/>
                  <a:gd name="T27" fmla="*/ 5 h 92"/>
                  <a:gd name="T28" fmla="*/ 52 w 91"/>
                  <a:gd name="T29" fmla="*/ 0 h 92"/>
                  <a:gd name="T30" fmla="*/ 47 w 91"/>
                  <a:gd name="T31" fmla="*/ 0 h 92"/>
                  <a:gd name="T32" fmla="*/ 39 w 91"/>
                  <a:gd name="T33" fmla="*/ 5 h 92"/>
                  <a:gd name="T34" fmla="*/ 0 w 91"/>
                  <a:gd name="T35" fmla="*/ 18 h 92"/>
                  <a:gd name="T36" fmla="*/ 39 w 91"/>
                  <a:gd name="T37" fmla="*/ 31 h 92"/>
                  <a:gd name="T38" fmla="*/ 21 w 91"/>
                  <a:gd name="T39" fmla="*/ 26 h 92"/>
                  <a:gd name="T40" fmla="*/ 52 w 91"/>
                  <a:gd name="T41" fmla="*/ 31 h 92"/>
                  <a:gd name="T42" fmla="*/ 65 w 91"/>
                  <a:gd name="T43" fmla="*/ 26 h 92"/>
                  <a:gd name="T44" fmla="*/ 21 w 91"/>
                  <a:gd name="T45" fmla="*/ 44 h 92"/>
                  <a:gd name="T46" fmla="*/ 39 w 91"/>
                  <a:gd name="T47" fmla="*/ 40 h 92"/>
                  <a:gd name="T48" fmla="*/ 52 w 91"/>
                  <a:gd name="T49" fmla="*/ 40 h 92"/>
                  <a:gd name="T50" fmla="*/ 65 w 91"/>
                  <a:gd name="T51" fmla="*/ 44 h 92"/>
                  <a:gd name="T52" fmla="*/ 65 w 91"/>
                  <a:gd name="T53" fmla="*/ 53 h 92"/>
                  <a:gd name="T54" fmla="*/ 52 w 91"/>
                  <a:gd name="T55" fmla="*/ 53 h 92"/>
                  <a:gd name="T56" fmla="*/ 74 w 91"/>
                  <a:gd name="T57" fmla="*/ 79 h 92"/>
                  <a:gd name="T58" fmla="*/ 56 w 91"/>
                  <a:gd name="T59" fmla="*/ 83 h 92"/>
                  <a:gd name="T60" fmla="*/ 39 w 91"/>
                  <a:gd name="T61" fmla="*/ 83 h 92"/>
                  <a:gd name="T62" fmla="*/ 34 w 91"/>
                  <a:gd name="T63" fmla="*/ 74 h 92"/>
                  <a:gd name="T64" fmla="*/ 34 w 91"/>
                  <a:gd name="T65" fmla="*/ 70 h 92"/>
                  <a:gd name="T66" fmla="*/ 26 w 91"/>
                  <a:gd name="T67" fmla="*/ 70 h 92"/>
                  <a:gd name="T68" fmla="*/ 21 w 91"/>
                  <a:gd name="T69" fmla="*/ 83 h 92"/>
                  <a:gd name="T70" fmla="*/ 61 w 91"/>
                  <a:gd name="T71" fmla="*/ 92 h 92"/>
                  <a:gd name="T72" fmla="*/ 74 w 91"/>
                  <a:gd name="T73" fmla="*/ 79 h 92"/>
                  <a:gd name="T74" fmla="*/ 17 w 91"/>
                  <a:gd name="T75" fmla="*/ 74 h 92"/>
                  <a:gd name="T76" fmla="*/ 0 w 91"/>
                  <a:gd name="T77" fmla="*/ 83 h 92"/>
                  <a:gd name="T78" fmla="*/ 17 w 91"/>
                  <a:gd name="T79" fmla="*/ 74 h 92"/>
                  <a:gd name="T80" fmla="*/ 82 w 91"/>
                  <a:gd name="T81" fmla="*/ 92 h 92"/>
                  <a:gd name="T82" fmla="*/ 82 w 91"/>
                  <a:gd name="T83" fmla="*/ 66 h 92"/>
                  <a:gd name="T84" fmla="*/ 82 w 91"/>
                  <a:gd name="T85" fmla="*/ 92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92">
                    <a:moveTo>
                      <a:pt x="0" y="18"/>
                    </a:moveTo>
                    <a:lnTo>
                      <a:pt x="39" y="18"/>
                    </a:lnTo>
                    <a:lnTo>
                      <a:pt x="13" y="18"/>
                    </a:lnTo>
                    <a:lnTo>
                      <a:pt x="13" y="53"/>
                    </a:lnTo>
                    <a:lnTo>
                      <a:pt x="39" y="53"/>
                    </a:lnTo>
                    <a:lnTo>
                      <a:pt x="39" y="57"/>
                    </a:lnTo>
                    <a:lnTo>
                      <a:pt x="4" y="57"/>
                    </a:lnTo>
                    <a:lnTo>
                      <a:pt x="8" y="66"/>
                    </a:lnTo>
                    <a:lnTo>
                      <a:pt x="26" y="66"/>
                    </a:lnTo>
                    <a:lnTo>
                      <a:pt x="52" y="66"/>
                    </a:lnTo>
                    <a:lnTo>
                      <a:pt x="39" y="66"/>
                    </a:lnTo>
                    <a:lnTo>
                      <a:pt x="43" y="74"/>
                    </a:lnTo>
                    <a:lnTo>
                      <a:pt x="47" y="79"/>
                    </a:lnTo>
                    <a:lnTo>
                      <a:pt x="56" y="74"/>
                    </a:lnTo>
                    <a:lnTo>
                      <a:pt x="52" y="66"/>
                    </a:lnTo>
                    <a:lnTo>
                      <a:pt x="56" y="66"/>
                    </a:lnTo>
                    <a:lnTo>
                      <a:pt x="69" y="66"/>
                    </a:lnTo>
                    <a:lnTo>
                      <a:pt x="69" y="70"/>
                    </a:lnTo>
                    <a:lnTo>
                      <a:pt x="82" y="61"/>
                    </a:lnTo>
                    <a:lnTo>
                      <a:pt x="78" y="61"/>
                    </a:lnTo>
                    <a:lnTo>
                      <a:pt x="74" y="53"/>
                    </a:lnTo>
                    <a:lnTo>
                      <a:pt x="78" y="53"/>
                    </a:lnTo>
                    <a:lnTo>
                      <a:pt x="78" y="18"/>
                    </a:lnTo>
                    <a:lnTo>
                      <a:pt x="52" y="18"/>
                    </a:lnTo>
                    <a:lnTo>
                      <a:pt x="91" y="18"/>
                    </a:lnTo>
                    <a:lnTo>
                      <a:pt x="91" y="5"/>
                    </a:lnTo>
                    <a:lnTo>
                      <a:pt x="52" y="5"/>
                    </a:lnTo>
                    <a:lnTo>
                      <a:pt x="52" y="0"/>
                    </a:lnTo>
                    <a:lnTo>
                      <a:pt x="47" y="0"/>
                    </a:lnTo>
                    <a:lnTo>
                      <a:pt x="43" y="0"/>
                    </a:lnTo>
                    <a:lnTo>
                      <a:pt x="39" y="0"/>
                    </a:lnTo>
                    <a:lnTo>
                      <a:pt x="39" y="5"/>
                    </a:lnTo>
                    <a:lnTo>
                      <a:pt x="0" y="5"/>
                    </a:lnTo>
                    <a:lnTo>
                      <a:pt x="0" y="18"/>
                    </a:lnTo>
                    <a:close/>
                    <a:moveTo>
                      <a:pt x="21" y="26"/>
                    </a:moveTo>
                    <a:lnTo>
                      <a:pt x="39" y="26"/>
                    </a:lnTo>
                    <a:lnTo>
                      <a:pt x="39" y="31"/>
                    </a:lnTo>
                    <a:lnTo>
                      <a:pt x="21" y="31"/>
                    </a:lnTo>
                    <a:lnTo>
                      <a:pt x="21" y="26"/>
                    </a:lnTo>
                    <a:close/>
                    <a:moveTo>
                      <a:pt x="65" y="26"/>
                    </a:moveTo>
                    <a:lnTo>
                      <a:pt x="65" y="31"/>
                    </a:lnTo>
                    <a:lnTo>
                      <a:pt x="52" y="31"/>
                    </a:lnTo>
                    <a:lnTo>
                      <a:pt x="52" y="26"/>
                    </a:lnTo>
                    <a:lnTo>
                      <a:pt x="65" y="26"/>
                    </a:lnTo>
                    <a:close/>
                    <a:moveTo>
                      <a:pt x="39" y="40"/>
                    </a:moveTo>
                    <a:lnTo>
                      <a:pt x="39" y="44"/>
                    </a:lnTo>
                    <a:lnTo>
                      <a:pt x="21" y="44"/>
                    </a:lnTo>
                    <a:lnTo>
                      <a:pt x="21" y="40"/>
                    </a:lnTo>
                    <a:lnTo>
                      <a:pt x="39" y="40"/>
                    </a:lnTo>
                    <a:close/>
                    <a:moveTo>
                      <a:pt x="65" y="44"/>
                    </a:moveTo>
                    <a:lnTo>
                      <a:pt x="52" y="44"/>
                    </a:lnTo>
                    <a:lnTo>
                      <a:pt x="52" y="40"/>
                    </a:lnTo>
                    <a:lnTo>
                      <a:pt x="65" y="40"/>
                    </a:lnTo>
                    <a:lnTo>
                      <a:pt x="65" y="44"/>
                    </a:lnTo>
                    <a:close/>
                    <a:moveTo>
                      <a:pt x="52" y="53"/>
                    </a:moveTo>
                    <a:lnTo>
                      <a:pt x="65" y="53"/>
                    </a:lnTo>
                    <a:lnTo>
                      <a:pt x="65" y="57"/>
                    </a:lnTo>
                    <a:lnTo>
                      <a:pt x="52" y="57"/>
                    </a:lnTo>
                    <a:lnTo>
                      <a:pt x="52" y="53"/>
                    </a:lnTo>
                    <a:close/>
                    <a:moveTo>
                      <a:pt x="74" y="79"/>
                    </a:moveTo>
                    <a:lnTo>
                      <a:pt x="74" y="79"/>
                    </a:lnTo>
                    <a:lnTo>
                      <a:pt x="61" y="74"/>
                    </a:lnTo>
                    <a:lnTo>
                      <a:pt x="56" y="83"/>
                    </a:lnTo>
                    <a:lnTo>
                      <a:pt x="52" y="83"/>
                    </a:lnTo>
                    <a:lnTo>
                      <a:pt x="39" y="83"/>
                    </a:lnTo>
                    <a:lnTo>
                      <a:pt x="34" y="79"/>
                    </a:lnTo>
                    <a:lnTo>
                      <a:pt x="34" y="74"/>
                    </a:lnTo>
                    <a:lnTo>
                      <a:pt x="34" y="70"/>
                    </a:lnTo>
                    <a:lnTo>
                      <a:pt x="39" y="70"/>
                    </a:lnTo>
                    <a:lnTo>
                      <a:pt x="26" y="70"/>
                    </a:lnTo>
                    <a:lnTo>
                      <a:pt x="21" y="70"/>
                    </a:lnTo>
                    <a:lnTo>
                      <a:pt x="21" y="83"/>
                    </a:lnTo>
                    <a:lnTo>
                      <a:pt x="26" y="92"/>
                    </a:lnTo>
                    <a:lnTo>
                      <a:pt x="34" y="92"/>
                    </a:lnTo>
                    <a:lnTo>
                      <a:pt x="61" y="92"/>
                    </a:lnTo>
                    <a:lnTo>
                      <a:pt x="69" y="92"/>
                    </a:lnTo>
                    <a:lnTo>
                      <a:pt x="74" y="79"/>
                    </a:lnTo>
                    <a:close/>
                    <a:moveTo>
                      <a:pt x="17" y="74"/>
                    </a:moveTo>
                    <a:lnTo>
                      <a:pt x="8" y="70"/>
                    </a:lnTo>
                    <a:lnTo>
                      <a:pt x="0" y="83"/>
                    </a:lnTo>
                    <a:lnTo>
                      <a:pt x="8" y="92"/>
                    </a:lnTo>
                    <a:lnTo>
                      <a:pt x="17" y="74"/>
                    </a:lnTo>
                    <a:close/>
                    <a:moveTo>
                      <a:pt x="82" y="92"/>
                    </a:moveTo>
                    <a:lnTo>
                      <a:pt x="91" y="83"/>
                    </a:lnTo>
                    <a:lnTo>
                      <a:pt x="82" y="66"/>
                    </a:lnTo>
                    <a:lnTo>
                      <a:pt x="69" y="74"/>
                    </a:lnTo>
                    <a:lnTo>
                      <a:pt x="82" y="9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09" name="Freeform 145"/>
              <p:cNvSpPr>
                <a:spLocks noEditPoints="1"/>
              </p:cNvSpPr>
              <p:nvPr/>
            </p:nvSpPr>
            <p:spPr bwMode="auto">
              <a:xfrm>
                <a:off x="3429" y="2226"/>
                <a:ext cx="87" cy="96"/>
              </a:xfrm>
              <a:custGeom>
                <a:avLst/>
                <a:gdLst>
                  <a:gd name="T0" fmla="*/ 65 w 87"/>
                  <a:gd name="T1" fmla="*/ 22 h 96"/>
                  <a:gd name="T2" fmla="*/ 57 w 87"/>
                  <a:gd name="T3" fmla="*/ 13 h 96"/>
                  <a:gd name="T4" fmla="*/ 57 w 87"/>
                  <a:gd name="T5" fmla="*/ 9 h 96"/>
                  <a:gd name="T6" fmla="*/ 57 w 87"/>
                  <a:gd name="T7" fmla="*/ 5 h 96"/>
                  <a:gd name="T8" fmla="*/ 57 w 87"/>
                  <a:gd name="T9" fmla="*/ 5 h 96"/>
                  <a:gd name="T10" fmla="*/ 44 w 87"/>
                  <a:gd name="T11" fmla="*/ 5 h 96"/>
                  <a:gd name="T12" fmla="*/ 44 w 87"/>
                  <a:gd name="T13" fmla="*/ 48 h 96"/>
                  <a:gd name="T14" fmla="*/ 39 w 87"/>
                  <a:gd name="T15" fmla="*/ 22 h 96"/>
                  <a:gd name="T16" fmla="*/ 31 w 87"/>
                  <a:gd name="T17" fmla="*/ 9 h 96"/>
                  <a:gd name="T18" fmla="*/ 31 w 87"/>
                  <a:gd name="T19" fmla="*/ 5 h 96"/>
                  <a:gd name="T20" fmla="*/ 31 w 87"/>
                  <a:gd name="T21" fmla="*/ 5 h 96"/>
                  <a:gd name="T22" fmla="*/ 31 w 87"/>
                  <a:gd name="T23" fmla="*/ 0 h 96"/>
                  <a:gd name="T24" fmla="*/ 17 w 87"/>
                  <a:gd name="T25" fmla="*/ 0 h 96"/>
                  <a:gd name="T26" fmla="*/ 17 w 87"/>
                  <a:gd name="T27" fmla="*/ 53 h 96"/>
                  <a:gd name="T28" fmla="*/ 13 w 87"/>
                  <a:gd name="T29" fmla="*/ 74 h 96"/>
                  <a:gd name="T30" fmla="*/ 0 w 87"/>
                  <a:gd name="T31" fmla="*/ 87 h 96"/>
                  <a:gd name="T32" fmla="*/ 13 w 87"/>
                  <a:gd name="T33" fmla="*/ 92 h 96"/>
                  <a:gd name="T34" fmla="*/ 22 w 87"/>
                  <a:gd name="T35" fmla="*/ 83 h 96"/>
                  <a:gd name="T36" fmla="*/ 26 w 87"/>
                  <a:gd name="T37" fmla="*/ 74 h 96"/>
                  <a:gd name="T38" fmla="*/ 31 w 87"/>
                  <a:gd name="T39" fmla="*/ 31 h 96"/>
                  <a:gd name="T40" fmla="*/ 35 w 87"/>
                  <a:gd name="T41" fmla="*/ 57 h 96"/>
                  <a:gd name="T42" fmla="*/ 39 w 87"/>
                  <a:gd name="T43" fmla="*/ 57 h 96"/>
                  <a:gd name="T44" fmla="*/ 44 w 87"/>
                  <a:gd name="T45" fmla="*/ 57 h 96"/>
                  <a:gd name="T46" fmla="*/ 57 w 87"/>
                  <a:gd name="T47" fmla="*/ 87 h 96"/>
                  <a:gd name="T48" fmla="*/ 57 w 87"/>
                  <a:gd name="T49" fmla="*/ 31 h 96"/>
                  <a:gd name="T50" fmla="*/ 61 w 87"/>
                  <a:gd name="T51" fmla="*/ 57 h 96"/>
                  <a:gd name="T52" fmla="*/ 74 w 87"/>
                  <a:gd name="T53" fmla="*/ 96 h 96"/>
                  <a:gd name="T54" fmla="*/ 87 w 87"/>
                  <a:gd name="T55" fmla="*/ 9 h 96"/>
                  <a:gd name="T56" fmla="*/ 87 w 87"/>
                  <a:gd name="T57" fmla="*/ 5 h 96"/>
                  <a:gd name="T58" fmla="*/ 87 w 87"/>
                  <a:gd name="T59" fmla="*/ 0 h 96"/>
                  <a:gd name="T60" fmla="*/ 83 w 87"/>
                  <a:gd name="T61" fmla="*/ 0 h 96"/>
                  <a:gd name="T62" fmla="*/ 74 w 87"/>
                  <a:gd name="T63" fmla="*/ 0 h 96"/>
                  <a:gd name="T64" fmla="*/ 74 w 87"/>
                  <a:gd name="T65" fmla="*/ 48 h 96"/>
                  <a:gd name="T66" fmla="*/ 65 w 87"/>
                  <a:gd name="T67" fmla="*/ 22 h 96"/>
                  <a:gd name="T68" fmla="*/ 13 w 87"/>
                  <a:gd name="T69" fmla="*/ 44 h 96"/>
                  <a:gd name="T70" fmla="*/ 17 w 87"/>
                  <a:gd name="T71" fmla="*/ 26 h 96"/>
                  <a:gd name="T72" fmla="*/ 4 w 87"/>
                  <a:gd name="T73" fmla="*/ 22 h 96"/>
                  <a:gd name="T74" fmla="*/ 4 w 87"/>
                  <a:gd name="T75" fmla="*/ 26 h 96"/>
                  <a:gd name="T76" fmla="*/ 0 w 87"/>
                  <a:gd name="T77" fmla="*/ 57 h 96"/>
                  <a:gd name="T78" fmla="*/ 9 w 87"/>
                  <a:gd name="T79" fmla="*/ 57 h 96"/>
                  <a:gd name="T80" fmla="*/ 13 w 87"/>
                  <a:gd name="T81" fmla="*/ 44 h 96"/>
                  <a:gd name="T82" fmla="*/ 13 w 87"/>
                  <a:gd name="T83" fmla="*/ 44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96">
                    <a:moveTo>
                      <a:pt x="65" y="22"/>
                    </a:moveTo>
                    <a:lnTo>
                      <a:pt x="65" y="22"/>
                    </a:lnTo>
                    <a:lnTo>
                      <a:pt x="57" y="26"/>
                    </a:lnTo>
                    <a:lnTo>
                      <a:pt x="57" y="13"/>
                    </a:lnTo>
                    <a:lnTo>
                      <a:pt x="57" y="9"/>
                    </a:lnTo>
                    <a:lnTo>
                      <a:pt x="57" y="5"/>
                    </a:lnTo>
                    <a:lnTo>
                      <a:pt x="44" y="5"/>
                    </a:lnTo>
                    <a:lnTo>
                      <a:pt x="44" y="48"/>
                    </a:lnTo>
                    <a:lnTo>
                      <a:pt x="39" y="22"/>
                    </a:lnTo>
                    <a:lnTo>
                      <a:pt x="31" y="26"/>
                    </a:lnTo>
                    <a:lnTo>
                      <a:pt x="31" y="9"/>
                    </a:lnTo>
                    <a:lnTo>
                      <a:pt x="31" y="5"/>
                    </a:lnTo>
                    <a:lnTo>
                      <a:pt x="31" y="0"/>
                    </a:lnTo>
                    <a:lnTo>
                      <a:pt x="17" y="0"/>
                    </a:lnTo>
                    <a:lnTo>
                      <a:pt x="17" y="53"/>
                    </a:lnTo>
                    <a:lnTo>
                      <a:pt x="17" y="61"/>
                    </a:lnTo>
                    <a:lnTo>
                      <a:pt x="13" y="74"/>
                    </a:lnTo>
                    <a:lnTo>
                      <a:pt x="0" y="87"/>
                    </a:lnTo>
                    <a:lnTo>
                      <a:pt x="13" y="92"/>
                    </a:lnTo>
                    <a:lnTo>
                      <a:pt x="22" y="83"/>
                    </a:lnTo>
                    <a:lnTo>
                      <a:pt x="26" y="74"/>
                    </a:lnTo>
                    <a:lnTo>
                      <a:pt x="31" y="53"/>
                    </a:lnTo>
                    <a:lnTo>
                      <a:pt x="31" y="31"/>
                    </a:lnTo>
                    <a:lnTo>
                      <a:pt x="35" y="57"/>
                    </a:lnTo>
                    <a:lnTo>
                      <a:pt x="39" y="57"/>
                    </a:lnTo>
                    <a:lnTo>
                      <a:pt x="44" y="57"/>
                    </a:lnTo>
                    <a:lnTo>
                      <a:pt x="44" y="87"/>
                    </a:lnTo>
                    <a:lnTo>
                      <a:pt x="57" y="87"/>
                    </a:lnTo>
                    <a:lnTo>
                      <a:pt x="57" y="31"/>
                    </a:lnTo>
                    <a:lnTo>
                      <a:pt x="61" y="57"/>
                    </a:lnTo>
                    <a:lnTo>
                      <a:pt x="74" y="57"/>
                    </a:lnTo>
                    <a:lnTo>
                      <a:pt x="74" y="96"/>
                    </a:lnTo>
                    <a:lnTo>
                      <a:pt x="87" y="96"/>
                    </a:lnTo>
                    <a:lnTo>
                      <a:pt x="87" y="9"/>
                    </a:lnTo>
                    <a:lnTo>
                      <a:pt x="87" y="5"/>
                    </a:lnTo>
                    <a:lnTo>
                      <a:pt x="87" y="0"/>
                    </a:lnTo>
                    <a:lnTo>
                      <a:pt x="83" y="0"/>
                    </a:lnTo>
                    <a:lnTo>
                      <a:pt x="74" y="0"/>
                    </a:lnTo>
                    <a:lnTo>
                      <a:pt x="74" y="48"/>
                    </a:lnTo>
                    <a:lnTo>
                      <a:pt x="65" y="22"/>
                    </a:lnTo>
                    <a:close/>
                    <a:moveTo>
                      <a:pt x="13" y="44"/>
                    </a:moveTo>
                    <a:lnTo>
                      <a:pt x="13" y="44"/>
                    </a:lnTo>
                    <a:lnTo>
                      <a:pt x="17" y="26"/>
                    </a:lnTo>
                    <a:lnTo>
                      <a:pt x="4" y="22"/>
                    </a:lnTo>
                    <a:lnTo>
                      <a:pt x="4" y="26"/>
                    </a:lnTo>
                    <a:lnTo>
                      <a:pt x="0" y="57"/>
                    </a:lnTo>
                    <a:lnTo>
                      <a:pt x="9" y="57"/>
                    </a:lnTo>
                    <a:lnTo>
                      <a:pt x="13"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sp>
            <p:nvSpPr>
              <p:cNvPr id="510" name="Freeform 146"/>
              <p:cNvSpPr/>
              <p:nvPr/>
            </p:nvSpPr>
            <p:spPr bwMode="auto">
              <a:xfrm>
                <a:off x="3534" y="2226"/>
                <a:ext cx="91" cy="92"/>
              </a:xfrm>
              <a:custGeom>
                <a:avLst/>
                <a:gdLst>
                  <a:gd name="T0" fmla="*/ 56 w 91"/>
                  <a:gd name="T1" fmla="*/ 13 h 92"/>
                  <a:gd name="T2" fmla="*/ 56 w 91"/>
                  <a:gd name="T3" fmla="*/ 13 h 92"/>
                  <a:gd name="T4" fmla="*/ 52 w 91"/>
                  <a:gd name="T5" fmla="*/ 9 h 92"/>
                  <a:gd name="T6" fmla="*/ 52 w 91"/>
                  <a:gd name="T7" fmla="*/ 9 h 92"/>
                  <a:gd name="T8" fmla="*/ 52 w 91"/>
                  <a:gd name="T9" fmla="*/ 0 h 92"/>
                  <a:gd name="T10" fmla="*/ 52 w 91"/>
                  <a:gd name="T11" fmla="*/ 0 h 92"/>
                  <a:gd name="T12" fmla="*/ 43 w 91"/>
                  <a:gd name="T13" fmla="*/ 0 h 92"/>
                  <a:gd name="T14" fmla="*/ 43 w 91"/>
                  <a:gd name="T15" fmla="*/ 0 h 92"/>
                  <a:gd name="T16" fmla="*/ 34 w 91"/>
                  <a:gd name="T17" fmla="*/ 0 h 92"/>
                  <a:gd name="T18" fmla="*/ 34 w 91"/>
                  <a:gd name="T19" fmla="*/ 0 h 92"/>
                  <a:gd name="T20" fmla="*/ 39 w 91"/>
                  <a:gd name="T21" fmla="*/ 13 h 92"/>
                  <a:gd name="T22" fmla="*/ 0 w 91"/>
                  <a:gd name="T23" fmla="*/ 13 h 92"/>
                  <a:gd name="T24" fmla="*/ 0 w 91"/>
                  <a:gd name="T25" fmla="*/ 26 h 92"/>
                  <a:gd name="T26" fmla="*/ 39 w 91"/>
                  <a:gd name="T27" fmla="*/ 26 h 92"/>
                  <a:gd name="T28" fmla="*/ 39 w 91"/>
                  <a:gd name="T29" fmla="*/ 40 h 92"/>
                  <a:gd name="T30" fmla="*/ 13 w 91"/>
                  <a:gd name="T31" fmla="*/ 40 h 92"/>
                  <a:gd name="T32" fmla="*/ 13 w 91"/>
                  <a:gd name="T33" fmla="*/ 83 h 92"/>
                  <a:gd name="T34" fmla="*/ 26 w 91"/>
                  <a:gd name="T35" fmla="*/ 83 h 92"/>
                  <a:gd name="T36" fmla="*/ 26 w 91"/>
                  <a:gd name="T37" fmla="*/ 48 h 92"/>
                  <a:gd name="T38" fmla="*/ 39 w 91"/>
                  <a:gd name="T39" fmla="*/ 48 h 92"/>
                  <a:gd name="T40" fmla="*/ 39 w 91"/>
                  <a:gd name="T41" fmla="*/ 92 h 92"/>
                  <a:gd name="T42" fmla="*/ 52 w 91"/>
                  <a:gd name="T43" fmla="*/ 92 h 92"/>
                  <a:gd name="T44" fmla="*/ 52 w 91"/>
                  <a:gd name="T45" fmla="*/ 48 h 92"/>
                  <a:gd name="T46" fmla="*/ 65 w 91"/>
                  <a:gd name="T47" fmla="*/ 48 h 92"/>
                  <a:gd name="T48" fmla="*/ 65 w 91"/>
                  <a:gd name="T49" fmla="*/ 70 h 92"/>
                  <a:gd name="T50" fmla="*/ 65 w 91"/>
                  <a:gd name="T51" fmla="*/ 70 h 92"/>
                  <a:gd name="T52" fmla="*/ 65 w 91"/>
                  <a:gd name="T53" fmla="*/ 74 h 92"/>
                  <a:gd name="T54" fmla="*/ 56 w 91"/>
                  <a:gd name="T55" fmla="*/ 74 h 92"/>
                  <a:gd name="T56" fmla="*/ 56 w 91"/>
                  <a:gd name="T57" fmla="*/ 74 h 92"/>
                  <a:gd name="T58" fmla="*/ 60 w 91"/>
                  <a:gd name="T59" fmla="*/ 87 h 92"/>
                  <a:gd name="T60" fmla="*/ 60 w 91"/>
                  <a:gd name="T61" fmla="*/ 87 h 92"/>
                  <a:gd name="T62" fmla="*/ 74 w 91"/>
                  <a:gd name="T63" fmla="*/ 83 h 92"/>
                  <a:gd name="T64" fmla="*/ 78 w 91"/>
                  <a:gd name="T65" fmla="*/ 79 h 92"/>
                  <a:gd name="T66" fmla="*/ 78 w 91"/>
                  <a:gd name="T67" fmla="*/ 74 h 92"/>
                  <a:gd name="T68" fmla="*/ 78 w 91"/>
                  <a:gd name="T69" fmla="*/ 40 h 92"/>
                  <a:gd name="T70" fmla="*/ 52 w 91"/>
                  <a:gd name="T71" fmla="*/ 40 h 92"/>
                  <a:gd name="T72" fmla="*/ 52 w 91"/>
                  <a:gd name="T73" fmla="*/ 26 h 92"/>
                  <a:gd name="T74" fmla="*/ 91 w 91"/>
                  <a:gd name="T75" fmla="*/ 26 h 92"/>
                  <a:gd name="T76" fmla="*/ 91 w 91"/>
                  <a:gd name="T77" fmla="*/ 13 h 92"/>
                  <a:gd name="T78" fmla="*/ 43 w 91"/>
                  <a:gd name="T79" fmla="*/ 13 h 92"/>
                  <a:gd name="T80" fmla="*/ 43 w 91"/>
                  <a:gd name="T81" fmla="*/ 13 h 92"/>
                  <a:gd name="T82" fmla="*/ 56 w 91"/>
                  <a:gd name="T83" fmla="*/ 13 h 92"/>
                  <a:gd name="T84" fmla="*/ 56 w 91"/>
                  <a:gd name="T85" fmla="*/ 13 h 92"/>
                  <a:gd name="T86" fmla="*/ 56 w 91"/>
                  <a:gd name="T87" fmla="*/ 13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 h="92">
                    <a:moveTo>
                      <a:pt x="56" y="13"/>
                    </a:moveTo>
                    <a:lnTo>
                      <a:pt x="56" y="13"/>
                    </a:lnTo>
                    <a:lnTo>
                      <a:pt x="52" y="9"/>
                    </a:lnTo>
                    <a:lnTo>
                      <a:pt x="52" y="0"/>
                    </a:lnTo>
                    <a:lnTo>
                      <a:pt x="43" y="0"/>
                    </a:lnTo>
                    <a:lnTo>
                      <a:pt x="34" y="0"/>
                    </a:lnTo>
                    <a:lnTo>
                      <a:pt x="39" y="13"/>
                    </a:lnTo>
                    <a:lnTo>
                      <a:pt x="0" y="13"/>
                    </a:lnTo>
                    <a:lnTo>
                      <a:pt x="0" y="26"/>
                    </a:lnTo>
                    <a:lnTo>
                      <a:pt x="39" y="26"/>
                    </a:lnTo>
                    <a:lnTo>
                      <a:pt x="39" y="40"/>
                    </a:lnTo>
                    <a:lnTo>
                      <a:pt x="13" y="40"/>
                    </a:lnTo>
                    <a:lnTo>
                      <a:pt x="13" y="83"/>
                    </a:lnTo>
                    <a:lnTo>
                      <a:pt x="26" y="83"/>
                    </a:lnTo>
                    <a:lnTo>
                      <a:pt x="26" y="48"/>
                    </a:lnTo>
                    <a:lnTo>
                      <a:pt x="39" y="48"/>
                    </a:lnTo>
                    <a:lnTo>
                      <a:pt x="39" y="92"/>
                    </a:lnTo>
                    <a:lnTo>
                      <a:pt x="52" y="92"/>
                    </a:lnTo>
                    <a:lnTo>
                      <a:pt x="52" y="48"/>
                    </a:lnTo>
                    <a:lnTo>
                      <a:pt x="65" y="48"/>
                    </a:lnTo>
                    <a:lnTo>
                      <a:pt x="65" y="70"/>
                    </a:lnTo>
                    <a:lnTo>
                      <a:pt x="65" y="74"/>
                    </a:lnTo>
                    <a:lnTo>
                      <a:pt x="56" y="74"/>
                    </a:lnTo>
                    <a:lnTo>
                      <a:pt x="60" y="87"/>
                    </a:lnTo>
                    <a:lnTo>
                      <a:pt x="74" y="83"/>
                    </a:lnTo>
                    <a:lnTo>
                      <a:pt x="78" y="79"/>
                    </a:lnTo>
                    <a:lnTo>
                      <a:pt x="78" y="74"/>
                    </a:lnTo>
                    <a:lnTo>
                      <a:pt x="78" y="40"/>
                    </a:lnTo>
                    <a:lnTo>
                      <a:pt x="52" y="40"/>
                    </a:lnTo>
                    <a:lnTo>
                      <a:pt x="52" y="26"/>
                    </a:lnTo>
                    <a:lnTo>
                      <a:pt x="91" y="26"/>
                    </a:lnTo>
                    <a:lnTo>
                      <a:pt x="91" y="13"/>
                    </a:lnTo>
                    <a:lnTo>
                      <a:pt x="43" y="13"/>
                    </a:lnTo>
                    <a:lnTo>
                      <a:pt x="56"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itchFamily="34" charset="0"/>
                  <a:cs typeface="Arial" pitchFamily="34" charset="0"/>
                </a:endParaRPr>
              </a:p>
            </p:txBody>
          </p:sp>
        </p:grpSp>
        <p:sp>
          <p:nvSpPr>
            <p:cNvPr id="17" name="矩形 16"/>
            <p:cNvSpPr/>
            <p:nvPr/>
          </p:nvSpPr>
          <p:spPr>
            <a:xfrm>
              <a:off x="6073820" y="2870347"/>
              <a:ext cx="2962676" cy="214967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cs typeface="Arial" pitchFamily="34" charset="0"/>
              </a:endParaRPr>
            </a:p>
          </p:txBody>
        </p:sp>
      </p:grpSp>
      <p:cxnSp>
        <p:nvCxnSpPr>
          <p:cNvPr id="1025" name="直接连接符 1024"/>
          <p:cNvCxnSpPr>
            <a:cxnSpLocks/>
            <a:stCxn id="5" idx="6"/>
          </p:cNvCxnSpPr>
          <p:nvPr/>
        </p:nvCxnSpPr>
        <p:spPr>
          <a:xfrm>
            <a:off x="8291291" y="2407668"/>
            <a:ext cx="467521" cy="391579"/>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029" name="直接连接符 1028"/>
          <p:cNvCxnSpPr>
            <a:cxnSpLocks/>
            <a:stCxn id="5" idx="2"/>
          </p:cNvCxnSpPr>
          <p:nvPr/>
        </p:nvCxnSpPr>
        <p:spPr>
          <a:xfrm flipH="1">
            <a:off x="5803140" y="2407668"/>
            <a:ext cx="1889786" cy="3801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9218" y="73592"/>
            <a:ext cx="4358806" cy="523220"/>
          </a:xfrm>
          <a:prstGeom prst="rect">
            <a:avLst/>
          </a:prstGeom>
        </p:spPr>
        <p:txBody>
          <a:bodyPr wrap="square">
            <a:spAutoFit/>
          </a:bodyPr>
          <a:lstStyle/>
          <a:p>
            <a:r>
              <a:rPr lang="en-US" sz="2800" dirty="0">
                <a:solidFill>
                  <a:schemeClr val="bg1"/>
                </a:solidFill>
                <a:latin typeface="Arial" panose="020B0604020202020204" pitchFamily="34" charset="0"/>
                <a:ea typeface="Arial Unicode MS" pitchFamily="34" charset="-122"/>
                <a:cs typeface="Arial" panose="020B0604020202020204" pitchFamily="34" charset="0"/>
              </a:rPr>
              <a:t>Conclusions</a:t>
            </a:r>
          </a:p>
        </p:txBody>
      </p:sp>
      <p:sp>
        <p:nvSpPr>
          <p:cNvPr id="13" name="矩形 12"/>
          <p:cNvSpPr/>
          <p:nvPr/>
        </p:nvSpPr>
        <p:spPr>
          <a:xfrm>
            <a:off x="683568" y="771550"/>
            <a:ext cx="7776864" cy="2031325"/>
          </a:xfrm>
          <a:prstGeom prst="rect">
            <a:avLst/>
          </a:prstGeom>
        </p:spPr>
        <p:txBody>
          <a:bodyPr wrap="square">
            <a:spAutoFit/>
          </a:bodyPr>
          <a:lstStyle/>
          <a:p>
            <a:pPr algn="just">
              <a:lnSpc>
                <a:spcPct val="150000"/>
              </a:lnSpc>
            </a:pP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Universal telecommunication service has significantly improved the information technology level of rural areas, particularly remote mountainous areas, driven the development of rural economy, facilitated the improvement of people’s well-being, and satisfied farmers’ demands for information in the Internet age, receiving widespread praise of the society. While inspecting the universal telecommunication service work in </a:t>
            </a:r>
            <a:r>
              <a:rPr lang="en-US" sz="1200" dirty="0" err="1">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Meizhou</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city, a local farmer has practically experienced the convenience and change brought by universal telecommunication service, and sincerely said: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“Thank the Communist Party of China!</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a:t>
            </a:r>
            <a:r>
              <a:rPr lang="en-US" sz="1200" b="1" dirty="0">
                <a:solidFill>
                  <a:srgbClr val="FFFF00"/>
                </a:solidFill>
                <a:latin typeface="Arial" panose="020B0604020202020204" pitchFamily="34" charset="0"/>
                <a:ea typeface="Arial Unicode MS" pitchFamily="34" charset="-122"/>
                <a:cs typeface="Arial" panose="020B0604020202020204" pitchFamily="34" charset="0"/>
                <a:sym typeface="微软雅黑" panose="020B0503020204020204" charset="-122"/>
              </a:rPr>
              <a:t>Thank China Mobile!” </a:t>
            </a:r>
            <a:r>
              <a:rPr lang="en-US" sz="12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Those simple words are the most straightforward recognition and inspiration for communications personnel. </a:t>
            </a:r>
          </a:p>
        </p:txBody>
      </p:sp>
      <p:pic>
        <p:nvPicPr>
          <p:cNvPr id="1026" name="Picture 2" descr="https://timgsa.baidu.com/timg?image&amp;quality=80&amp;size=b9999_10000&amp;sec=1563355036992&amp;di=e21099e166678939fa0e4d1971e82955&amp;imgtype=0&amp;src=http%3A%2F%2Fimages.tex68.com%2Fallimg%2F20130103%2F20130103115020238.jpg"/>
          <p:cNvPicPr>
            <a:picLocks noChangeAspect="1" noChangeArrowheads="1"/>
          </p:cNvPicPr>
          <p:nvPr/>
        </p:nvPicPr>
        <p:blipFill>
          <a:blip r:embed="rId2" cstate="print"/>
          <a:srcRect t="24367" b="32476"/>
          <a:stretch>
            <a:fillRect/>
          </a:stretch>
        </p:blipFill>
        <p:spPr bwMode="auto">
          <a:xfrm>
            <a:off x="2555776" y="2931790"/>
            <a:ext cx="4392488" cy="1907049"/>
          </a:xfrm>
          <a:prstGeom prst="rect">
            <a:avLst/>
          </a:prstGeom>
          <a:noFill/>
        </p:spPr>
      </p:pic>
    </p:spTree>
    <p:extLst>
      <p:ext uri="{BB962C8B-B14F-4D97-AF65-F5344CB8AC3E}">
        <p14:creationId xmlns:p14="http://schemas.microsoft.com/office/powerpoint/2010/main" val="1085403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9218" y="108730"/>
            <a:ext cx="4358806" cy="523220"/>
          </a:xfrm>
          <a:prstGeom prst="rect">
            <a:avLst/>
          </a:prstGeom>
        </p:spPr>
        <p:txBody>
          <a:bodyPr wrap="square">
            <a:spAutoFit/>
          </a:bodyPr>
          <a:lstStyle/>
          <a:p>
            <a:r>
              <a:rPr lang="en-US" sz="2800" dirty="0">
                <a:solidFill>
                  <a:schemeClr val="bg1"/>
                </a:solidFill>
                <a:latin typeface="Arial" panose="020B0604020202020204" pitchFamily="34" charset="0"/>
                <a:ea typeface="Arial Unicode MS" pitchFamily="34" charset="-122"/>
                <a:cs typeface="Arial" panose="020B0604020202020204" pitchFamily="34" charset="0"/>
              </a:rPr>
              <a:t>Conclusions</a:t>
            </a:r>
          </a:p>
        </p:txBody>
      </p:sp>
      <p:sp>
        <p:nvSpPr>
          <p:cNvPr id="13" name="矩形 12"/>
          <p:cNvSpPr/>
          <p:nvPr/>
        </p:nvSpPr>
        <p:spPr>
          <a:xfrm>
            <a:off x="765988" y="863590"/>
            <a:ext cx="7612024" cy="1708160"/>
          </a:xfrm>
          <a:prstGeom prst="rect">
            <a:avLst/>
          </a:prstGeom>
        </p:spPr>
        <p:txBody>
          <a:bodyPr wrap="square">
            <a:spAutoFit/>
          </a:bodyPr>
          <a:lstStyle/>
          <a:p>
            <a:pPr algn="just">
              <a:lnSpc>
                <a:spcPct val="150000"/>
              </a:lnSpc>
            </a:pPr>
            <a:r>
              <a:rPr lang="en-US" sz="1400" dirty="0">
                <a:solidFill>
                  <a:schemeClr val="bg1"/>
                </a:solidFill>
                <a:latin typeface="Arial" panose="020B0604020202020204" pitchFamily="34" charset="0"/>
                <a:ea typeface="Arial Unicode MS" pitchFamily="34" charset="-122"/>
                <a:cs typeface="Arial" panose="020B0604020202020204" pitchFamily="34" charset="0"/>
              </a:rPr>
              <a:t>“Farmers are the key to achieve moderate prosperity.”</a:t>
            </a:r>
            <a:r>
              <a:rPr lang="en-US" sz="1400" dirty="0">
                <a:solidFill>
                  <a:schemeClr val="bg1"/>
                </a:solidFill>
                <a:latin typeface="Arial" panose="020B0604020202020204" pitchFamily="34" charset="0"/>
                <a:ea typeface="Arial Unicode MS" pitchFamily="34" charset="-122"/>
                <a:cs typeface="Arial" panose="020B0604020202020204" pitchFamily="34" charset="0"/>
                <a:sym typeface="微软雅黑" panose="020B0503020204020204" charset="-122"/>
              </a:rPr>
              <a:t> The Guangdong Communications Administration will continue to consolidate the outcomes of the pilot work, deepen network applications, improve the rural information technology level, promote rural affluence of people and revitalization of industries, and make more contributions to the building of a moderate prosperous society in all respects!</a:t>
            </a:r>
          </a:p>
        </p:txBody>
      </p:sp>
      <p:pic>
        <p:nvPicPr>
          <p:cNvPr id="10242" name="Picture 2" descr="https://timgsa.baidu.com/timg?image&amp;quality=80&amp;size=b9999_10000&amp;sec=1563295056366&amp;di=eba188e5a762fcf229e9289bfb3a42e7&amp;imgtype=0&amp;src=http%3A%2F%2F125.46.74.54%3A8002%2Flib%2Fueditor1_4_3_1-utf8-net%2Fnet%2Fupload%2Fimage%2F20190325%2F6368910708193004439108848.jpg"/>
          <p:cNvPicPr>
            <a:picLocks noChangeAspect="1" noChangeArrowheads="1"/>
          </p:cNvPicPr>
          <p:nvPr/>
        </p:nvPicPr>
        <p:blipFill>
          <a:blip r:embed="rId2" cstate="print"/>
          <a:srcRect/>
          <a:stretch>
            <a:fillRect/>
          </a:stretch>
        </p:blipFill>
        <p:spPr bwMode="auto">
          <a:xfrm>
            <a:off x="1259632" y="2643758"/>
            <a:ext cx="3168352" cy="2016224"/>
          </a:xfrm>
          <a:prstGeom prst="rect">
            <a:avLst/>
          </a:prstGeom>
          <a:noFill/>
        </p:spPr>
      </p:pic>
      <p:pic>
        <p:nvPicPr>
          <p:cNvPr id="10244" name="Picture 4" descr="https://timgsa.baidu.com/timg?image&amp;quality=80&amp;size=b9999_10000&amp;sec=1563295106181&amp;di=183a7cf2ad3ba4c1ae2a54474120aaea&amp;imgtype=0&amp;src=http%3A%2F%2Fimage.nbd.com.cn%2Fuploads%2Farticles%2Fimages%2F574781%2F_______.x_large.jpg"/>
          <p:cNvPicPr>
            <a:picLocks noChangeAspect="1" noChangeArrowheads="1"/>
          </p:cNvPicPr>
          <p:nvPr/>
        </p:nvPicPr>
        <p:blipFill>
          <a:blip r:embed="rId3" cstate="print"/>
          <a:srcRect/>
          <a:stretch>
            <a:fillRect/>
          </a:stretch>
        </p:blipFill>
        <p:spPr bwMode="auto">
          <a:xfrm>
            <a:off x="4716016" y="2643758"/>
            <a:ext cx="3413179" cy="2016224"/>
          </a:xfrm>
          <a:prstGeom prst="rect">
            <a:avLst/>
          </a:prstGeom>
          <a:noFill/>
        </p:spPr>
      </p:pic>
    </p:spTree>
    <p:extLst>
      <p:ext uri="{BB962C8B-B14F-4D97-AF65-F5344CB8AC3E}">
        <p14:creationId xmlns:p14="http://schemas.microsoft.com/office/powerpoint/2010/main" val="3809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7664" y="1709345"/>
            <a:ext cx="5781406" cy="1150437"/>
            <a:chOff x="934996" y="2468893"/>
            <a:chExt cx="5781406" cy="1533915"/>
          </a:xfrm>
        </p:grpSpPr>
        <p:cxnSp>
          <p:nvCxnSpPr>
            <p:cNvPr id="11" name="直接连接符 10"/>
            <p:cNvCxnSpPr/>
            <p:nvPr/>
          </p:nvCxnSpPr>
          <p:spPr>
            <a:xfrm>
              <a:off x="934996" y="4002808"/>
              <a:ext cx="57814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1151020" y="2468893"/>
              <a:ext cx="5328592" cy="1231106"/>
            </a:xfrm>
            <a:prstGeom prst="rect">
              <a:avLst/>
            </a:prstGeom>
            <a:noFill/>
          </p:spPr>
          <p:txBody>
            <a:bodyPr wrap="square" rtlCol="0">
              <a:spAutoFit/>
            </a:bodyPr>
            <a:lstStyle/>
            <a:p>
              <a:pPr algn="ctr"/>
              <a:r>
                <a:rPr lang="en-US" sz="5400">
                  <a:solidFill>
                    <a:schemeClr val="bg1"/>
                  </a:solidFill>
                  <a:latin typeface="Arial" panose="020B0604020202020204" pitchFamily="34" charset="0"/>
                  <a:ea typeface="Arial Unicode MS" pitchFamily="34" charset="-122"/>
                  <a:cs typeface="Arial" panose="020B0604020202020204" pitchFamily="34" charset="0"/>
                </a:rPr>
                <a:t>Thank You</a:t>
              </a:r>
              <a:endParaRPr lang="en-US" sz="5400" dirty="0">
                <a:solidFill>
                  <a:schemeClr val="bg1"/>
                </a:solidFill>
                <a:latin typeface="Arial" panose="020B0604020202020204" pitchFamily="34" charset="0"/>
                <a:ea typeface="Arial Unicode MS" pitchFamily="34" charset="-122"/>
                <a:cs typeface="Arial" panose="020B0604020202020204" pitchFamily="34" charset="0"/>
              </a:endParaRPr>
            </a:p>
          </p:txBody>
        </p:sp>
      </p:grpSp>
    </p:spTree>
    <p:extLst>
      <p:ext uri="{BB962C8B-B14F-4D97-AF65-F5344CB8AC3E}">
        <p14:creationId xmlns:p14="http://schemas.microsoft.com/office/powerpoint/2010/main" val="105792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4608" y="104314"/>
            <a:ext cx="6882470" cy="492443"/>
          </a:xfrm>
          <a:prstGeom prst="rect">
            <a:avLst/>
          </a:prstGeom>
        </p:spPr>
        <p:txBody>
          <a:bodyPr wrap="square">
            <a:spAutoFit/>
          </a:bodyPr>
          <a:lstStyle/>
          <a:p>
            <a:r>
              <a:rPr lang="en-US" sz="2600" dirty="0">
                <a:solidFill>
                  <a:schemeClr val="bg1"/>
                </a:solidFill>
                <a:latin typeface="Arial" pitchFamily="34" charset="0"/>
                <a:ea typeface="Arial Unicode MS" pitchFamily="34" charset="-122"/>
                <a:cs typeface="Arial" pitchFamily="34" charset="0"/>
              </a:rPr>
              <a:t>1.2 Regional development is not balanced</a:t>
            </a:r>
          </a:p>
        </p:txBody>
      </p:sp>
      <p:sp>
        <p:nvSpPr>
          <p:cNvPr id="2" name="矩形 1"/>
          <p:cNvSpPr/>
          <p:nvPr/>
        </p:nvSpPr>
        <p:spPr>
          <a:xfrm>
            <a:off x="207193" y="1263407"/>
            <a:ext cx="2784178" cy="3108543"/>
          </a:xfrm>
          <a:prstGeom prst="rect">
            <a:avLst/>
          </a:prstGeom>
          <a:ln>
            <a:noFill/>
          </a:ln>
        </p:spPr>
        <p:txBody>
          <a:bodyPr wrap="square">
            <a:spAutoFit/>
          </a:bodyPr>
          <a:lstStyle/>
          <a:p>
            <a:pPr marL="285750" indent="-285750" algn="just">
              <a:lnSpc>
                <a:spcPct val="200000"/>
              </a:lnSpc>
              <a:buFont typeface="Wingdings" pitchFamily="2" charset="2"/>
              <a:buChar char="n"/>
            </a:pPr>
            <a:r>
              <a:rPr lang="en-US" sz="1400" dirty="0">
                <a:solidFill>
                  <a:schemeClr val="bg1"/>
                </a:solidFill>
                <a:latin typeface="Arial" pitchFamily="34" charset="0"/>
                <a:ea typeface="Arial Unicode MS" pitchFamily="34" charset="-122"/>
                <a:cs typeface="Arial" pitchFamily="34" charset="0"/>
              </a:rPr>
              <a:t>Guangdong's GDP totaled 9.73 trillion </a:t>
            </a:r>
            <a:r>
              <a:rPr lang="en-US" sz="1400" dirty="0" err="1">
                <a:solidFill>
                  <a:schemeClr val="bg1"/>
                </a:solidFill>
                <a:latin typeface="Arial" pitchFamily="34" charset="0"/>
                <a:ea typeface="Arial Unicode MS" pitchFamily="34" charset="-122"/>
                <a:cs typeface="Arial" pitchFamily="34" charset="0"/>
              </a:rPr>
              <a:t>yuan</a:t>
            </a:r>
            <a:r>
              <a:rPr lang="en-US" sz="1400" dirty="0">
                <a:solidFill>
                  <a:schemeClr val="bg1"/>
                </a:solidFill>
                <a:latin typeface="Arial" pitchFamily="34" charset="0"/>
                <a:ea typeface="Arial Unicode MS" pitchFamily="34" charset="-122"/>
                <a:cs typeface="Arial" pitchFamily="34" charset="0"/>
              </a:rPr>
              <a:t> in 2018, retaining No. 1 in the country for 30 successive years; per capita GDP was 87,000 </a:t>
            </a:r>
            <a:r>
              <a:rPr lang="en-US" sz="1400" dirty="0" err="1">
                <a:solidFill>
                  <a:schemeClr val="bg1"/>
                </a:solidFill>
                <a:latin typeface="Arial" pitchFamily="34" charset="0"/>
                <a:ea typeface="Arial Unicode MS" pitchFamily="34" charset="-122"/>
                <a:cs typeface="Arial" pitchFamily="34" charset="0"/>
              </a:rPr>
              <a:t>yuan</a:t>
            </a:r>
            <a:r>
              <a:rPr lang="en-US" sz="1400" dirty="0">
                <a:solidFill>
                  <a:schemeClr val="bg1"/>
                </a:solidFill>
                <a:latin typeface="Arial" pitchFamily="34" charset="0"/>
                <a:ea typeface="Arial Unicode MS" pitchFamily="34" charset="-122"/>
                <a:cs typeface="Arial" pitchFamily="34" charset="0"/>
              </a:rPr>
              <a:t>, ranking No. 7 in the country. </a:t>
            </a:r>
          </a:p>
        </p:txBody>
      </p:sp>
      <p:sp>
        <p:nvSpPr>
          <p:cNvPr id="3" name="AutoShape 4" descr="http://img2.imgtn.bdimg.com/it/u=3539204288,1907210146&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r="7880"/>
          <a:stretch>
            <a:fillRect/>
          </a:stretch>
        </p:blipFill>
        <p:spPr bwMode="auto">
          <a:xfrm>
            <a:off x="3275856" y="1563638"/>
            <a:ext cx="2520280" cy="316835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6475" t="9022" r="9383"/>
          <a:stretch>
            <a:fillRect/>
          </a:stretch>
        </p:blipFill>
        <p:spPr bwMode="auto">
          <a:xfrm>
            <a:off x="5920546" y="1563638"/>
            <a:ext cx="2827918" cy="3168352"/>
          </a:xfrm>
          <a:prstGeom prst="rect">
            <a:avLst/>
          </a:prstGeom>
          <a:noFill/>
          <a:ln w="9525">
            <a:noFill/>
            <a:miter lim="800000"/>
            <a:headEnd/>
            <a:tailEnd/>
          </a:ln>
        </p:spPr>
      </p:pic>
      <p:sp>
        <p:nvSpPr>
          <p:cNvPr id="13" name="矩形 12"/>
          <p:cNvSpPr/>
          <p:nvPr/>
        </p:nvSpPr>
        <p:spPr>
          <a:xfrm>
            <a:off x="3286251" y="929213"/>
            <a:ext cx="5390183" cy="307777"/>
          </a:xfrm>
          <a:prstGeom prst="rect">
            <a:avLst/>
          </a:prstGeom>
        </p:spPr>
        <p:txBody>
          <a:bodyPr wrap="square">
            <a:spAutoFit/>
          </a:bodyPr>
          <a:lstStyle/>
          <a:p>
            <a:pPr algn="just"/>
            <a:r>
              <a:rPr lang="en-US" sz="1400" b="1" dirty="0">
                <a:solidFill>
                  <a:schemeClr val="bg1"/>
                </a:solidFill>
                <a:latin typeface="Arial" pitchFamily="34" charset="0"/>
                <a:ea typeface="Arial Unicode MS" pitchFamily="34" charset="-122"/>
                <a:cs typeface="Arial" pitchFamily="34" charset="0"/>
              </a:rPr>
              <a:t>Rankings of GDP by province and per capita in 2018 (top 10)</a:t>
            </a:r>
          </a:p>
        </p:txBody>
      </p:sp>
      <p:sp>
        <p:nvSpPr>
          <p:cNvPr id="14" name="TextBox 13"/>
          <p:cNvSpPr txBox="1"/>
          <p:nvPr/>
        </p:nvSpPr>
        <p:spPr>
          <a:xfrm>
            <a:off x="3203848" y="1563638"/>
            <a:ext cx="2664296" cy="369332"/>
          </a:xfrm>
          <a:prstGeom prst="rect">
            <a:avLst/>
          </a:prstGeom>
          <a:noFill/>
          <a:ln w="38100">
            <a:solidFill>
              <a:srgbClr val="FF0000"/>
            </a:solidFill>
          </a:ln>
        </p:spPr>
        <p:txBody>
          <a:bodyPr wrap="square" rtlCol="0">
            <a:spAutoFit/>
          </a:bodyPr>
          <a:lstStyle/>
          <a:p>
            <a:endParaRPr lang="zh-CN" altLang="en-US" dirty="0">
              <a:latin typeface="Arial" pitchFamily="34" charset="0"/>
              <a:cs typeface="Arial" pitchFamily="34" charset="0"/>
            </a:endParaRPr>
          </a:p>
        </p:txBody>
      </p:sp>
      <p:sp>
        <p:nvSpPr>
          <p:cNvPr id="15" name="TextBox 14"/>
          <p:cNvSpPr txBox="1"/>
          <p:nvPr/>
        </p:nvSpPr>
        <p:spPr>
          <a:xfrm>
            <a:off x="5868144" y="3435846"/>
            <a:ext cx="2952328" cy="369332"/>
          </a:xfrm>
          <a:prstGeom prst="rect">
            <a:avLst/>
          </a:prstGeom>
          <a:noFill/>
          <a:ln w="38100">
            <a:solidFill>
              <a:srgbClr val="FF0000"/>
            </a:solidFill>
          </a:ln>
        </p:spPr>
        <p:txBody>
          <a:bodyPr wrap="square" rtlCol="0">
            <a:spAutoFit/>
          </a:bodyPr>
          <a:lstStyle/>
          <a:p>
            <a:endParaRPr lang="zh-CN" altLang="en-US" dirty="0">
              <a:latin typeface="Arial" pitchFamily="34" charset="0"/>
              <a:cs typeface="Arial" pitchFamily="34" charset="0"/>
            </a:endParaRPr>
          </a:p>
        </p:txBody>
      </p:sp>
      <p:cxnSp>
        <p:nvCxnSpPr>
          <p:cNvPr id="10" name="直接连接符 9"/>
          <p:cNvCxnSpPr/>
          <p:nvPr/>
        </p:nvCxnSpPr>
        <p:spPr>
          <a:xfrm>
            <a:off x="3059832" y="882414"/>
            <a:ext cx="0" cy="4077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84976" y="1635646"/>
            <a:ext cx="1143008" cy="3096344"/>
            <a:chOff x="3643306" y="1635646"/>
            <a:chExt cx="1143008" cy="3096344"/>
          </a:xfrm>
        </p:grpSpPr>
        <p:sp>
          <p:nvSpPr>
            <p:cNvPr id="11" name="TextBox 10"/>
            <p:cNvSpPr txBox="1"/>
            <p:nvPr/>
          </p:nvSpPr>
          <p:spPr>
            <a:xfrm>
              <a:off x="3643306" y="1635646"/>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Guangdong</a:t>
              </a:r>
              <a:endParaRPr lang="zh-CN" altLang="en-US" sz="1200" dirty="0">
                <a:latin typeface="Arial" pitchFamily="34" charset="0"/>
                <a:ea typeface="Arial Unicode MS" pitchFamily="34" charset="-122"/>
                <a:cs typeface="Arial" pitchFamily="34" charset="0"/>
              </a:endParaRPr>
            </a:p>
          </p:txBody>
        </p:sp>
        <p:sp>
          <p:nvSpPr>
            <p:cNvPr id="12" name="TextBox 11"/>
            <p:cNvSpPr txBox="1"/>
            <p:nvPr/>
          </p:nvSpPr>
          <p:spPr>
            <a:xfrm>
              <a:off x="3643306" y="2920187"/>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Henan</a:t>
              </a:r>
              <a:endParaRPr lang="zh-CN" altLang="en-US" sz="1200" dirty="0">
                <a:latin typeface="Arial" pitchFamily="34" charset="0"/>
                <a:ea typeface="Arial Unicode MS" pitchFamily="34" charset="-122"/>
                <a:cs typeface="Arial" pitchFamily="34" charset="0"/>
              </a:endParaRPr>
            </a:p>
          </p:txBody>
        </p:sp>
        <p:sp>
          <p:nvSpPr>
            <p:cNvPr id="16" name="TextBox 15"/>
            <p:cNvSpPr txBox="1"/>
            <p:nvPr/>
          </p:nvSpPr>
          <p:spPr>
            <a:xfrm>
              <a:off x="3643306" y="2006719"/>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Jiangsu</a:t>
              </a:r>
              <a:endParaRPr lang="zh-CN" altLang="en-US" sz="1200" dirty="0">
                <a:latin typeface="Arial" pitchFamily="34" charset="0"/>
                <a:ea typeface="Arial Unicode MS" pitchFamily="34" charset="-122"/>
                <a:cs typeface="Arial" pitchFamily="34" charset="0"/>
              </a:endParaRPr>
            </a:p>
          </p:txBody>
        </p:sp>
        <p:sp>
          <p:nvSpPr>
            <p:cNvPr id="17" name="TextBox 16"/>
            <p:cNvSpPr txBox="1"/>
            <p:nvPr/>
          </p:nvSpPr>
          <p:spPr>
            <a:xfrm>
              <a:off x="3643306" y="2294751"/>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Shandong</a:t>
              </a:r>
              <a:endParaRPr lang="zh-CN" altLang="en-US" sz="1200" dirty="0">
                <a:latin typeface="Arial" pitchFamily="34" charset="0"/>
                <a:ea typeface="Arial Unicode MS" pitchFamily="34" charset="-122"/>
                <a:cs typeface="Arial" pitchFamily="34" charset="0"/>
              </a:endParaRPr>
            </a:p>
          </p:txBody>
        </p:sp>
        <p:sp>
          <p:nvSpPr>
            <p:cNvPr id="18" name="TextBox 17"/>
            <p:cNvSpPr txBox="1"/>
            <p:nvPr/>
          </p:nvSpPr>
          <p:spPr>
            <a:xfrm>
              <a:off x="3643306" y="2625467"/>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Zhejiang</a:t>
              </a:r>
              <a:endParaRPr lang="zh-CN" altLang="en-US" sz="1200" dirty="0">
                <a:latin typeface="Arial" pitchFamily="34" charset="0"/>
                <a:ea typeface="Arial Unicode MS" pitchFamily="34" charset="-122"/>
                <a:cs typeface="Arial" pitchFamily="34" charset="0"/>
              </a:endParaRPr>
            </a:p>
          </p:txBody>
        </p:sp>
        <p:sp>
          <p:nvSpPr>
            <p:cNvPr id="19" name="TextBox 18"/>
            <p:cNvSpPr txBox="1"/>
            <p:nvPr/>
          </p:nvSpPr>
          <p:spPr>
            <a:xfrm>
              <a:off x="3643306" y="3297346"/>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Sichuan</a:t>
              </a:r>
              <a:endParaRPr lang="zh-CN" altLang="en-US" sz="1200" dirty="0">
                <a:latin typeface="Arial" pitchFamily="34" charset="0"/>
                <a:ea typeface="Arial Unicode MS" pitchFamily="34" charset="-122"/>
                <a:cs typeface="Arial" pitchFamily="34" charset="0"/>
              </a:endParaRPr>
            </a:p>
          </p:txBody>
        </p:sp>
        <p:sp>
          <p:nvSpPr>
            <p:cNvPr id="20" name="TextBox 19"/>
            <p:cNvSpPr txBox="1"/>
            <p:nvPr/>
          </p:nvSpPr>
          <p:spPr>
            <a:xfrm>
              <a:off x="3643306" y="3851344"/>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Hunan</a:t>
              </a:r>
              <a:endParaRPr lang="zh-CN" altLang="en-US" sz="1200" dirty="0">
                <a:latin typeface="Arial" pitchFamily="34" charset="0"/>
                <a:ea typeface="Arial Unicode MS" pitchFamily="34" charset="-122"/>
                <a:cs typeface="Arial" pitchFamily="34" charset="0"/>
              </a:endParaRPr>
            </a:p>
          </p:txBody>
        </p:sp>
        <p:sp>
          <p:nvSpPr>
            <p:cNvPr id="21" name="TextBox 20"/>
            <p:cNvSpPr txBox="1"/>
            <p:nvPr/>
          </p:nvSpPr>
          <p:spPr>
            <a:xfrm>
              <a:off x="3643306" y="3574345"/>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Hubei</a:t>
              </a:r>
              <a:endParaRPr lang="zh-CN" altLang="en-US" sz="1200" dirty="0">
                <a:latin typeface="Arial" pitchFamily="34" charset="0"/>
                <a:ea typeface="Arial Unicode MS" pitchFamily="34" charset="-122"/>
                <a:cs typeface="Arial" pitchFamily="34" charset="0"/>
              </a:endParaRPr>
            </a:p>
          </p:txBody>
        </p:sp>
        <p:sp>
          <p:nvSpPr>
            <p:cNvPr id="22" name="TextBox 21"/>
            <p:cNvSpPr txBox="1"/>
            <p:nvPr/>
          </p:nvSpPr>
          <p:spPr>
            <a:xfrm>
              <a:off x="3643306" y="4454991"/>
              <a:ext cx="1143008" cy="276999"/>
            </a:xfrm>
            <a:prstGeom prst="rect">
              <a:avLst/>
            </a:prstGeom>
            <a:solidFill>
              <a:schemeClr val="bg1"/>
            </a:solidFill>
          </p:spPr>
          <p:txBody>
            <a:bodyPr wrap="square" rtlCol="0">
              <a:spAutoFit/>
            </a:bodyPr>
            <a:lstStyle/>
            <a:p>
              <a:r>
                <a:rPr lang="en-US" altLang="zh-CN" sz="1200" dirty="0">
                  <a:latin typeface="Arial" pitchFamily="34" charset="0"/>
                  <a:ea typeface="Arial Unicode MS" pitchFamily="34" charset="-122"/>
                  <a:cs typeface="Arial" pitchFamily="34" charset="0"/>
                </a:rPr>
                <a:t>Fujian</a:t>
              </a:r>
              <a:endParaRPr lang="zh-CN" altLang="en-US" sz="1200" dirty="0">
                <a:latin typeface="Arial" pitchFamily="34" charset="0"/>
                <a:ea typeface="Arial Unicode MS" pitchFamily="34" charset="-122"/>
                <a:cs typeface="Arial" pitchFamily="34" charset="0"/>
              </a:endParaRPr>
            </a:p>
          </p:txBody>
        </p:sp>
        <p:sp>
          <p:nvSpPr>
            <p:cNvPr id="24" name="TextBox 23"/>
            <p:cNvSpPr txBox="1"/>
            <p:nvPr/>
          </p:nvSpPr>
          <p:spPr>
            <a:xfrm>
              <a:off x="3643306" y="4174509"/>
              <a:ext cx="1143008" cy="276999"/>
            </a:xfrm>
            <a:prstGeom prst="rect">
              <a:avLst/>
            </a:prstGeom>
            <a:solidFill>
              <a:schemeClr val="bg1"/>
            </a:solidFill>
          </p:spPr>
          <p:txBody>
            <a:bodyPr wrap="square" rtlCol="0">
              <a:spAutoFit/>
            </a:bodyPr>
            <a:lstStyle/>
            <a:p>
              <a:r>
                <a:rPr lang="en-US" altLang="zh-CN" sz="1200" dirty="0" err="1">
                  <a:latin typeface="Arial" pitchFamily="34" charset="0"/>
                  <a:ea typeface="Arial Unicode MS" pitchFamily="34" charset="-122"/>
                  <a:cs typeface="Arial" pitchFamily="34" charset="0"/>
                </a:rPr>
                <a:t>Hebei</a:t>
              </a:r>
              <a:endParaRPr lang="zh-CN" altLang="en-US" sz="1200" dirty="0">
                <a:latin typeface="Arial" pitchFamily="34" charset="0"/>
                <a:ea typeface="Arial Unicode MS" pitchFamily="34" charset="-122"/>
                <a:cs typeface="Arial" pitchFamily="34" charset="0"/>
              </a:endParaRPr>
            </a:p>
          </p:txBody>
        </p:sp>
      </p:grpSp>
      <p:grpSp>
        <p:nvGrpSpPr>
          <p:cNvPr id="5" name="组合 4"/>
          <p:cNvGrpSpPr/>
          <p:nvPr/>
        </p:nvGrpSpPr>
        <p:grpSpPr>
          <a:xfrm>
            <a:off x="5940152" y="1563638"/>
            <a:ext cx="1357322" cy="3118703"/>
            <a:chOff x="6286512" y="1563638"/>
            <a:chExt cx="1357322" cy="3118703"/>
          </a:xfrm>
        </p:grpSpPr>
        <p:sp>
          <p:nvSpPr>
            <p:cNvPr id="25" name="TextBox 24"/>
            <p:cNvSpPr txBox="1"/>
            <p:nvPr/>
          </p:nvSpPr>
          <p:spPr>
            <a:xfrm>
              <a:off x="6286512" y="1563638"/>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Beijing</a:t>
              </a:r>
              <a:endParaRPr lang="zh-CN" altLang="en-US" sz="1200" dirty="0">
                <a:latin typeface="Arial" pitchFamily="34" charset="0"/>
                <a:ea typeface="Arial Unicode MS" pitchFamily="34" charset="-122"/>
                <a:cs typeface="Arial" pitchFamily="34" charset="0"/>
              </a:endParaRPr>
            </a:p>
          </p:txBody>
        </p:sp>
        <p:sp>
          <p:nvSpPr>
            <p:cNvPr id="26" name="TextBox 25"/>
            <p:cNvSpPr txBox="1"/>
            <p:nvPr/>
          </p:nvSpPr>
          <p:spPr>
            <a:xfrm>
              <a:off x="6286512" y="1932970"/>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Shanghai</a:t>
              </a:r>
              <a:endParaRPr lang="zh-CN" altLang="en-US" sz="1200" dirty="0">
                <a:latin typeface="Arial" pitchFamily="34" charset="0"/>
                <a:ea typeface="Arial Unicode MS" pitchFamily="34" charset="-122"/>
                <a:cs typeface="Arial" pitchFamily="34" charset="0"/>
              </a:endParaRPr>
            </a:p>
          </p:txBody>
        </p:sp>
        <p:sp>
          <p:nvSpPr>
            <p:cNvPr id="27" name="TextBox 26"/>
            <p:cNvSpPr txBox="1"/>
            <p:nvPr/>
          </p:nvSpPr>
          <p:spPr>
            <a:xfrm>
              <a:off x="6286512" y="2209969"/>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Tianjin</a:t>
              </a:r>
              <a:endParaRPr lang="zh-CN" altLang="en-US" sz="1200" dirty="0">
                <a:latin typeface="Arial" pitchFamily="34" charset="0"/>
                <a:ea typeface="Arial Unicode MS" pitchFamily="34" charset="-122"/>
                <a:cs typeface="Arial" pitchFamily="34" charset="0"/>
              </a:endParaRPr>
            </a:p>
          </p:txBody>
        </p:sp>
        <p:sp>
          <p:nvSpPr>
            <p:cNvPr id="28" name="TextBox 27"/>
            <p:cNvSpPr txBox="1"/>
            <p:nvPr/>
          </p:nvSpPr>
          <p:spPr>
            <a:xfrm>
              <a:off x="6286512" y="2510775"/>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Jiangsu</a:t>
              </a:r>
              <a:endParaRPr lang="zh-CN" altLang="en-US" sz="1200" dirty="0">
                <a:latin typeface="Arial" pitchFamily="34" charset="0"/>
                <a:ea typeface="Arial Unicode MS" pitchFamily="34" charset="-122"/>
                <a:cs typeface="Arial" pitchFamily="34" charset="0"/>
              </a:endParaRPr>
            </a:p>
          </p:txBody>
        </p:sp>
        <p:sp>
          <p:nvSpPr>
            <p:cNvPr id="29" name="TextBox 28"/>
            <p:cNvSpPr txBox="1"/>
            <p:nvPr/>
          </p:nvSpPr>
          <p:spPr>
            <a:xfrm>
              <a:off x="6286512" y="2902466"/>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Zhejiang</a:t>
              </a:r>
              <a:endParaRPr lang="zh-CN" altLang="en-US" sz="1200" dirty="0">
                <a:latin typeface="Arial" pitchFamily="34" charset="0"/>
                <a:ea typeface="Arial Unicode MS" pitchFamily="34" charset="-122"/>
                <a:cs typeface="Arial" pitchFamily="34" charset="0"/>
              </a:endParaRPr>
            </a:p>
          </p:txBody>
        </p:sp>
        <p:sp>
          <p:nvSpPr>
            <p:cNvPr id="30" name="TextBox 29"/>
            <p:cNvSpPr txBox="1"/>
            <p:nvPr/>
          </p:nvSpPr>
          <p:spPr>
            <a:xfrm>
              <a:off x="6286512" y="3158846"/>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Fujian</a:t>
              </a:r>
              <a:endParaRPr lang="zh-CN" altLang="en-US" sz="1200" dirty="0">
                <a:latin typeface="Arial" pitchFamily="34" charset="0"/>
                <a:ea typeface="Arial Unicode MS" pitchFamily="34" charset="-122"/>
                <a:cs typeface="Arial" pitchFamily="34" charset="0"/>
              </a:endParaRPr>
            </a:p>
          </p:txBody>
        </p:sp>
        <p:sp>
          <p:nvSpPr>
            <p:cNvPr id="31" name="TextBox 30"/>
            <p:cNvSpPr txBox="1"/>
            <p:nvPr/>
          </p:nvSpPr>
          <p:spPr>
            <a:xfrm>
              <a:off x="6286512" y="3539212"/>
              <a:ext cx="1143008" cy="184666"/>
            </a:xfrm>
            <a:prstGeom prst="rect">
              <a:avLst/>
            </a:prstGeom>
            <a:blipFill>
              <a:blip r:embed="rId5"/>
              <a:stretch>
                <a:fillRect/>
              </a:stretch>
            </a:blipFill>
          </p:spPr>
          <p:txBody>
            <a:bodyPr wrap="square" lIns="0" tIns="0" rIns="0" bIns="0" rtlCol="0">
              <a:spAutoFit/>
            </a:bodyPr>
            <a:lstStyle/>
            <a:p>
              <a:r>
                <a:rPr lang="en-US" altLang="zh-CN" sz="1200" dirty="0">
                  <a:latin typeface="Arial" pitchFamily="34" charset="0"/>
                  <a:ea typeface="Arial Unicode MS" pitchFamily="34" charset="-122"/>
                  <a:cs typeface="Arial" pitchFamily="34" charset="0"/>
                </a:rPr>
                <a:t>Guangdong</a:t>
              </a:r>
              <a:endParaRPr lang="zh-CN" altLang="en-US" sz="1200" dirty="0">
                <a:latin typeface="Arial" pitchFamily="34" charset="0"/>
                <a:ea typeface="Arial Unicode MS" pitchFamily="34" charset="-122"/>
                <a:cs typeface="Arial" pitchFamily="34" charset="0"/>
              </a:endParaRPr>
            </a:p>
          </p:txBody>
        </p:sp>
        <p:sp>
          <p:nvSpPr>
            <p:cNvPr id="32" name="TextBox 31"/>
            <p:cNvSpPr txBox="1"/>
            <p:nvPr/>
          </p:nvSpPr>
          <p:spPr>
            <a:xfrm>
              <a:off x="6286512" y="3867894"/>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Shandong</a:t>
              </a:r>
              <a:endParaRPr lang="zh-CN" altLang="en-US" sz="1200" dirty="0">
                <a:latin typeface="Arial" pitchFamily="34" charset="0"/>
                <a:ea typeface="Arial Unicode MS" pitchFamily="34" charset="-122"/>
                <a:cs typeface="Arial" pitchFamily="34" charset="0"/>
              </a:endParaRPr>
            </a:p>
          </p:txBody>
        </p:sp>
        <p:sp>
          <p:nvSpPr>
            <p:cNvPr id="33" name="TextBox 32"/>
            <p:cNvSpPr txBox="1"/>
            <p:nvPr/>
          </p:nvSpPr>
          <p:spPr>
            <a:xfrm>
              <a:off x="6286512" y="4128343"/>
              <a:ext cx="1357322"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Inner Mongolia</a:t>
              </a:r>
              <a:endParaRPr lang="zh-CN" altLang="en-US" sz="1200" dirty="0">
                <a:latin typeface="Arial" pitchFamily="34" charset="0"/>
                <a:ea typeface="Arial Unicode MS" pitchFamily="34" charset="-122"/>
                <a:cs typeface="Arial" pitchFamily="34" charset="0"/>
              </a:endParaRPr>
            </a:p>
          </p:txBody>
        </p:sp>
        <p:sp>
          <p:nvSpPr>
            <p:cNvPr id="34" name="TextBox 33"/>
            <p:cNvSpPr txBox="1"/>
            <p:nvPr/>
          </p:nvSpPr>
          <p:spPr>
            <a:xfrm>
              <a:off x="6286512" y="4405342"/>
              <a:ext cx="1143008" cy="276999"/>
            </a:xfrm>
            <a:prstGeom prst="rect">
              <a:avLst/>
            </a:prstGeom>
            <a:blipFill>
              <a:blip r:embed="rId5"/>
              <a:stretch>
                <a:fillRect/>
              </a:stretch>
            </a:blipFill>
          </p:spPr>
          <p:txBody>
            <a:bodyPr wrap="square" rtlCol="0">
              <a:spAutoFit/>
            </a:bodyPr>
            <a:lstStyle/>
            <a:p>
              <a:r>
                <a:rPr lang="en-US" altLang="zh-CN" sz="1200" dirty="0">
                  <a:latin typeface="Arial" pitchFamily="34" charset="0"/>
                  <a:ea typeface="Arial Unicode MS" pitchFamily="34" charset="-122"/>
                  <a:cs typeface="Arial" pitchFamily="34" charset="0"/>
                </a:rPr>
                <a:t>Hubei</a:t>
              </a:r>
              <a:endParaRPr lang="zh-CN" altLang="en-US" sz="1200" dirty="0">
                <a:latin typeface="Arial" pitchFamily="34" charset="0"/>
                <a:ea typeface="Arial Unicode MS" pitchFamily="34" charset="-122"/>
                <a:cs typeface="Arial"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530" y="104314"/>
            <a:ext cx="6452702" cy="492443"/>
          </a:xfrm>
          <a:prstGeom prst="rect">
            <a:avLst/>
          </a:prstGeom>
        </p:spPr>
        <p:txBody>
          <a:bodyPr wrap="square">
            <a:spAutoFit/>
          </a:bodyPr>
          <a:lstStyle/>
          <a:p>
            <a:r>
              <a:rPr lang="en-US" sz="2600" dirty="0">
                <a:solidFill>
                  <a:schemeClr val="bg1"/>
                </a:solidFill>
                <a:latin typeface="Arial" pitchFamily="34" charset="0"/>
                <a:ea typeface="Arial Unicode MS" pitchFamily="34" charset="-122"/>
                <a:cs typeface="Arial" pitchFamily="34" charset="0"/>
              </a:rPr>
              <a:t>1.2 Regional development is not balanced</a:t>
            </a:r>
          </a:p>
        </p:txBody>
      </p:sp>
      <p:sp>
        <p:nvSpPr>
          <p:cNvPr id="2" name="矩形 1"/>
          <p:cNvSpPr/>
          <p:nvPr/>
        </p:nvSpPr>
        <p:spPr>
          <a:xfrm>
            <a:off x="204364" y="900854"/>
            <a:ext cx="3416784" cy="3970318"/>
          </a:xfrm>
          <a:prstGeom prst="rect">
            <a:avLst/>
          </a:prstGeom>
          <a:ln>
            <a:noFill/>
          </a:ln>
        </p:spPr>
        <p:txBody>
          <a:bodyPr wrap="square">
            <a:spAutoFit/>
          </a:bodyPr>
          <a:lstStyle/>
          <a:p>
            <a:pPr marL="285750" indent="-285750" algn="just">
              <a:lnSpc>
                <a:spcPct val="200000"/>
              </a:lnSpc>
              <a:buFont typeface="Wingdings" panose="05000000000000000000" pitchFamily="2" charset="2"/>
              <a:buChar char="n"/>
            </a:pPr>
            <a:r>
              <a:rPr lang="en-US" sz="1400" dirty="0">
                <a:solidFill>
                  <a:schemeClr val="bg1"/>
                </a:solidFill>
                <a:latin typeface="Arial" pitchFamily="34" charset="0"/>
                <a:ea typeface="Arial Unicode MS" pitchFamily="34" charset="-122"/>
                <a:cs typeface="Arial" pitchFamily="34" charset="0"/>
              </a:rPr>
              <a:t>The economy in regions such as Guangzhou, Shenzhen, </a:t>
            </a:r>
            <a:r>
              <a:rPr lang="en-US" sz="1400" dirty="0" err="1">
                <a:solidFill>
                  <a:schemeClr val="bg1"/>
                </a:solidFill>
                <a:latin typeface="Arial" pitchFamily="34" charset="0"/>
                <a:ea typeface="Arial Unicode MS" pitchFamily="34" charset="-122"/>
                <a:cs typeface="Arial" pitchFamily="34" charset="0"/>
              </a:rPr>
              <a:t>Foshan</a:t>
            </a:r>
            <a:r>
              <a:rPr lang="en-US" sz="1400" dirty="0">
                <a:solidFill>
                  <a:schemeClr val="bg1"/>
                </a:solidFill>
                <a:latin typeface="Arial" pitchFamily="34" charset="0"/>
                <a:ea typeface="Arial Unicode MS" pitchFamily="34" charset="-122"/>
                <a:cs typeface="Arial" pitchFamily="34" charset="0"/>
              </a:rPr>
              <a:t> and </a:t>
            </a:r>
            <a:r>
              <a:rPr lang="en-US" sz="1400" dirty="0" err="1">
                <a:solidFill>
                  <a:schemeClr val="bg1"/>
                </a:solidFill>
                <a:latin typeface="Arial" pitchFamily="34" charset="0"/>
                <a:ea typeface="Arial Unicode MS" pitchFamily="34" charset="-122"/>
                <a:cs typeface="Arial" pitchFamily="34" charset="0"/>
              </a:rPr>
              <a:t>Dongguan</a:t>
            </a:r>
            <a:r>
              <a:rPr lang="en-US" sz="1400" dirty="0">
                <a:solidFill>
                  <a:schemeClr val="bg1"/>
                </a:solidFill>
                <a:latin typeface="Arial" pitchFamily="34" charset="0"/>
                <a:ea typeface="Arial Unicode MS" pitchFamily="34" charset="-122"/>
                <a:cs typeface="Arial" pitchFamily="34" charset="0"/>
              </a:rPr>
              <a:t> is relatively advanced, but per capita GDP in 14 cities, including </a:t>
            </a:r>
            <a:r>
              <a:rPr lang="en-US" sz="1400" dirty="0" err="1">
                <a:solidFill>
                  <a:schemeClr val="bg1"/>
                </a:solidFill>
                <a:latin typeface="Arial" pitchFamily="34" charset="0"/>
                <a:ea typeface="Arial Unicode MS" pitchFamily="34" charset="-122"/>
                <a:cs typeface="Arial" pitchFamily="34" charset="0"/>
              </a:rPr>
              <a:t>Jiangmen</a:t>
            </a:r>
            <a:r>
              <a:rPr lang="en-US" sz="1400" dirty="0">
                <a:solidFill>
                  <a:schemeClr val="bg1"/>
                </a:solidFill>
                <a:latin typeface="Arial" pitchFamily="34" charset="0"/>
                <a:ea typeface="Arial Unicode MS" pitchFamily="34" charset="-122"/>
                <a:cs typeface="Arial" pitchFamily="34" charset="0"/>
              </a:rPr>
              <a:t>, is lower than the national average level (</a:t>
            </a:r>
            <a:r>
              <a:rPr lang="en-US" sz="1400" b="1" dirty="0">
                <a:solidFill>
                  <a:srgbClr val="FFFF00"/>
                </a:solidFill>
                <a:latin typeface="Arial" pitchFamily="34" charset="0"/>
                <a:ea typeface="Arial Unicode MS" pitchFamily="34" charset="-122"/>
                <a:cs typeface="Arial" pitchFamily="34" charset="0"/>
              </a:rPr>
              <a:t>64,520 </a:t>
            </a:r>
            <a:r>
              <a:rPr lang="en-US" sz="1400" b="1" dirty="0" err="1">
                <a:solidFill>
                  <a:srgbClr val="FFFF00"/>
                </a:solidFill>
                <a:latin typeface="Arial" pitchFamily="34" charset="0"/>
                <a:ea typeface="Arial Unicode MS" pitchFamily="34" charset="-122"/>
                <a:cs typeface="Arial" pitchFamily="34" charset="0"/>
              </a:rPr>
              <a:t>yuan</a:t>
            </a:r>
            <a:r>
              <a:rPr lang="en-US" sz="1400" dirty="0">
                <a:solidFill>
                  <a:schemeClr val="bg1"/>
                </a:solidFill>
                <a:latin typeface="Arial" pitchFamily="34" charset="0"/>
                <a:ea typeface="Arial Unicode MS" pitchFamily="34" charset="-122"/>
                <a:cs typeface="Arial" pitchFamily="34" charset="0"/>
              </a:rPr>
              <a:t>), while that in </a:t>
            </a:r>
            <a:r>
              <a:rPr lang="en-US" sz="1400" dirty="0" err="1">
                <a:solidFill>
                  <a:schemeClr val="bg1"/>
                </a:solidFill>
                <a:latin typeface="Arial" pitchFamily="34" charset="0"/>
                <a:ea typeface="Arial Unicode MS" pitchFamily="34" charset="-122"/>
                <a:cs typeface="Arial" pitchFamily="34" charset="0"/>
              </a:rPr>
              <a:t>Yunfu</a:t>
            </a:r>
            <a:r>
              <a:rPr lang="en-US" sz="1400" dirty="0">
                <a:solidFill>
                  <a:schemeClr val="bg1"/>
                </a:solidFill>
                <a:latin typeface="Arial" pitchFamily="34" charset="0"/>
                <a:ea typeface="Arial Unicode MS" pitchFamily="34" charset="-122"/>
                <a:cs typeface="Arial" pitchFamily="34" charset="0"/>
              </a:rPr>
              <a:t>, </a:t>
            </a:r>
            <a:r>
              <a:rPr lang="en-US" sz="1400" dirty="0" err="1">
                <a:solidFill>
                  <a:schemeClr val="bg1"/>
                </a:solidFill>
                <a:latin typeface="Arial" pitchFamily="34" charset="0"/>
                <a:ea typeface="Arial Unicode MS" pitchFamily="34" charset="-122"/>
                <a:cs typeface="Arial" pitchFamily="34" charset="0"/>
              </a:rPr>
              <a:t>Heyuan</a:t>
            </a:r>
            <a:r>
              <a:rPr lang="en-US" sz="1400" dirty="0">
                <a:solidFill>
                  <a:schemeClr val="bg1"/>
                </a:solidFill>
                <a:latin typeface="Arial" pitchFamily="34" charset="0"/>
                <a:ea typeface="Arial Unicode MS" pitchFamily="34" charset="-122"/>
                <a:cs typeface="Arial" pitchFamily="34" charset="0"/>
              </a:rPr>
              <a:t>, </a:t>
            </a:r>
            <a:r>
              <a:rPr lang="en-US" sz="1400" dirty="0" err="1">
                <a:solidFill>
                  <a:schemeClr val="bg1"/>
                </a:solidFill>
                <a:latin typeface="Arial" pitchFamily="34" charset="0"/>
                <a:ea typeface="Arial Unicode MS" pitchFamily="34" charset="-122"/>
                <a:cs typeface="Arial" pitchFamily="34" charset="0"/>
              </a:rPr>
              <a:t>Shanwei</a:t>
            </a:r>
            <a:r>
              <a:rPr lang="en-US" sz="1400" dirty="0">
                <a:solidFill>
                  <a:schemeClr val="bg1"/>
                </a:solidFill>
                <a:latin typeface="Arial" pitchFamily="34" charset="0"/>
                <a:ea typeface="Arial Unicode MS" pitchFamily="34" charset="-122"/>
                <a:cs typeface="Arial" pitchFamily="34" charset="0"/>
              </a:rPr>
              <a:t> and </a:t>
            </a:r>
            <a:r>
              <a:rPr lang="en-US" sz="1400" dirty="0" err="1">
                <a:solidFill>
                  <a:schemeClr val="bg1"/>
                </a:solidFill>
                <a:latin typeface="Arial" pitchFamily="34" charset="0"/>
                <a:ea typeface="Arial Unicode MS" pitchFamily="34" charset="-122"/>
                <a:cs typeface="Arial" pitchFamily="34" charset="0"/>
              </a:rPr>
              <a:t>Meizhou</a:t>
            </a:r>
            <a:r>
              <a:rPr lang="en-US" sz="1400" dirty="0">
                <a:solidFill>
                  <a:schemeClr val="bg1"/>
                </a:solidFill>
                <a:latin typeface="Arial" pitchFamily="34" charset="0"/>
                <a:ea typeface="Arial Unicode MS" pitchFamily="34" charset="-122"/>
                <a:cs typeface="Arial" pitchFamily="34" charset="0"/>
              </a:rPr>
              <a:t> is only half of the national average level. </a:t>
            </a:r>
          </a:p>
        </p:txBody>
      </p:sp>
      <p:pic>
        <p:nvPicPr>
          <p:cNvPr id="2050" name="Picture 2" descr="https://timgsa.baidu.com/timg?image&amp;quality=80&amp;size=b9999_10000&amp;sec=1563199020468&amp;di=c921548d2291d1dd52cf2695a3dd0fe9&amp;imgtype=0&amp;src=http%3A%2F%2Fmmbiz.qpic.cn%2Fmmbiz_png%2FqVP04aLJ25qylibEwnq3Q4UPgDDs7SGPshmWyQFoSPfGHlbibN7SH5PPavPeEDzWeWYhZqdtmWmGxWzxulwQAf1g%2F640.png%3F"/>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902806"/>
            <a:ext cx="2257200" cy="162720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3" name="AutoShape 4" descr="http://img2.imgtn.bdimg.com/it/u=3539204288,1907210146&amp;fm=26&amp;gp=0.jpg"/>
          <p:cNvSpPr>
            <a:spLocks noChangeAspect="1" noChangeArrowheads="1"/>
          </p:cNvSpPr>
          <p:nvPr/>
        </p:nvSpPr>
        <p:spPr bwMode="auto">
          <a:xfrm>
            <a:off x="155575" y="-1093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itchFamily="34" charset="0"/>
              <a:cs typeface="Arial" pitchFamily="34" charset="0"/>
            </a:endParaRPr>
          </a:p>
        </p:txBody>
      </p:sp>
      <p:pic>
        <p:nvPicPr>
          <p:cNvPr id="2056" name="Picture 8" descr="https://timgsa.baidu.com/timg?image&amp;quality=80&amp;size=b9999_10000&amp;sec=1563199076049&amp;di=2daabb183a8e311ad7d950d23e6387bb&amp;imgtype=0&amp;src=http%3A%2F%2Fs1.sinaimg.cn%2Fmw690%2F006E9qxszy7a6FwOvL2b0%2669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987574"/>
            <a:ext cx="2257200" cy="162720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300" name="矩形 299"/>
          <p:cNvSpPr/>
          <p:nvPr/>
        </p:nvSpPr>
        <p:spPr>
          <a:xfrm>
            <a:off x="6972997" y="2609681"/>
            <a:ext cx="1343638" cy="276999"/>
          </a:xfrm>
          <a:prstGeom prst="rect">
            <a:avLst/>
          </a:prstGeom>
        </p:spPr>
        <p:txBody>
          <a:bodyPr wrap="none">
            <a:spAutoFit/>
          </a:bodyPr>
          <a:lstStyle/>
          <a:p>
            <a:r>
              <a:rPr lang="en-US" sz="1200" dirty="0">
                <a:solidFill>
                  <a:schemeClr val="bg1"/>
                </a:solidFill>
                <a:latin typeface="Arial" pitchFamily="34" charset="0"/>
                <a:ea typeface="Arial Unicode MS" pitchFamily="34" charset="-122"/>
                <a:cs typeface="Arial" pitchFamily="34" charset="0"/>
              </a:rPr>
              <a:t>Guangzhou CBD</a:t>
            </a:r>
          </a:p>
        </p:txBody>
      </p:sp>
      <p:sp>
        <p:nvSpPr>
          <p:cNvPr id="304" name="矩形 303"/>
          <p:cNvSpPr/>
          <p:nvPr/>
        </p:nvSpPr>
        <p:spPr>
          <a:xfrm>
            <a:off x="6685882" y="4501321"/>
            <a:ext cx="2000869" cy="461665"/>
          </a:xfrm>
          <a:prstGeom prst="rect">
            <a:avLst/>
          </a:prstGeom>
        </p:spPr>
        <p:txBody>
          <a:bodyPr wrap="none">
            <a:spAutoFit/>
          </a:bodyPr>
          <a:lstStyle/>
          <a:p>
            <a:r>
              <a:rPr lang="en-US" sz="1200" dirty="0">
                <a:solidFill>
                  <a:schemeClr val="bg1"/>
                </a:solidFill>
                <a:latin typeface="Arial" pitchFamily="34" charset="0"/>
                <a:ea typeface="Arial Unicode MS" pitchFamily="34" charset="-122"/>
                <a:cs typeface="Arial" pitchFamily="34" charset="0"/>
              </a:rPr>
              <a:t>Poverty-stricken villages in</a:t>
            </a:r>
          </a:p>
          <a:p>
            <a:r>
              <a:rPr lang="en-US" sz="1200" dirty="0">
                <a:solidFill>
                  <a:schemeClr val="bg1"/>
                </a:solidFill>
                <a:latin typeface="Arial" pitchFamily="34" charset="0"/>
                <a:ea typeface="Arial Unicode MS" pitchFamily="34" charset="-122"/>
                <a:cs typeface="Arial" pitchFamily="34" charset="0"/>
              </a:rPr>
              <a:t> North Guangdong</a:t>
            </a:r>
          </a:p>
        </p:txBody>
      </p:sp>
      <p:cxnSp>
        <p:nvCxnSpPr>
          <p:cNvPr id="307" name="直接连接符 306"/>
          <p:cNvCxnSpPr/>
          <p:nvPr/>
        </p:nvCxnSpPr>
        <p:spPr>
          <a:xfrm>
            <a:off x="3750416" y="882414"/>
            <a:ext cx="0" cy="4077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5" cstate="print"/>
          <a:srcRect/>
          <a:stretch>
            <a:fillRect/>
          </a:stretch>
        </p:blipFill>
        <p:spPr bwMode="auto">
          <a:xfrm>
            <a:off x="3925943" y="1203598"/>
            <a:ext cx="2366956" cy="2121384"/>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3923928" y="3291831"/>
            <a:ext cx="2368971" cy="1671156"/>
          </a:xfrm>
          <a:prstGeom prst="rect">
            <a:avLst/>
          </a:prstGeom>
          <a:noFill/>
          <a:ln w="9525">
            <a:noFill/>
            <a:miter lim="800000"/>
            <a:headEnd/>
            <a:tailEnd/>
          </a:ln>
        </p:spPr>
      </p:pic>
      <p:sp>
        <p:nvSpPr>
          <p:cNvPr id="14" name="矩形 13"/>
          <p:cNvSpPr/>
          <p:nvPr/>
        </p:nvSpPr>
        <p:spPr>
          <a:xfrm>
            <a:off x="3851920" y="741933"/>
            <a:ext cx="2592288" cy="461665"/>
          </a:xfrm>
          <a:prstGeom prst="rect">
            <a:avLst/>
          </a:prstGeom>
        </p:spPr>
        <p:txBody>
          <a:bodyPr wrap="square">
            <a:spAutoFit/>
          </a:bodyPr>
          <a:lstStyle/>
          <a:p>
            <a:pPr algn="ctr"/>
            <a:r>
              <a:rPr lang="en-US" sz="1200" dirty="0">
                <a:solidFill>
                  <a:schemeClr val="bg1"/>
                </a:solidFill>
                <a:latin typeface="Arial" pitchFamily="34" charset="0"/>
                <a:ea typeface="Arial Unicode MS" pitchFamily="34" charset="-122"/>
                <a:cs typeface="Arial" pitchFamily="34" charset="0"/>
              </a:rPr>
              <a:t>Per capita GDP in prefecture-level cities in 2018</a:t>
            </a:r>
          </a:p>
        </p:txBody>
      </p:sp>
      <p:cxnSp>
        <p:nvCxnSpPr>
          <p:cNvPr id="16" name="直接连接符 15"/>
          <p:cNvCxnSpPr/>
          <p:nvPr/>
        </p:nvCxnSpPr>
        <p:spPr>
          <a:xfrm>
            <a:off x="3779912" y="2715766"/>
            <a:ext cx="266429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4608" y="0"/>
            <a:ext cx="6542380" cy="707886"/>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1.3 Information and communications development is not balanced and sufficient</a:t>
            </a:r>
          </a:p>
        </p:txBody>
      </p:sp>
      <p:sp>
        <p:nvSpPr>
          <p:cNvPr id="2" name="矩形 1"/>
          <p:cNvSpPr/>
          <p:nvPr/>
        </p:nvSpPr>
        <p:spPr>
          <a:xfrm>
            <a:off x="575556" y="987890"/>
            <a:ext cx="7992888" cy="3528076"/>
          </a:xfrm>
          <a:prstGeom prst="rect">
            <a:avLst/>
          </a:prstGeom>
          <a:ln>
            <a:solidFill>
              <a:schemeClr val="bg1"/>
            </a:solidFill>
          </a:ln>
        </p:spPr>
        <p:txBody>
          <a:bodyPr wrap="square">
            <a:noAutofit/>
          </a:bodyPr>
          <a:lstStyle/>
          <a:p>
            <a:pPr marL="285750" indent="-285750" algn="just">
              <a:lnSpc>
                <a:spcPct val="15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As </a:t>
            </a:r>
            <a:r>
              <a:rPr lang="en-US" sz="1200" b="1" dirty="0">
                <a:solidFill>
                  <a:srgbClr val="FFFF00"/>
                </a:solidFill>
                <a:latin typeface="Arial" pitchFamily="34" charset="0"/>
                <a:ea typeface="Arial Unicode MS" pitchFamily="34" charset="-122"/>
                <a:cs typeface="Arial" pitchFamily="34" charset="0"/>
              </a:rPr>
              <a:t>a large province in communications and network</a:t>
            </a:r>
            <a:r>
              <a:rPr lang="en-US" sz="1200" dirty="0">
                <a:solidFill>
                  <a:schemeClr val="bg1"/>
                </a:solidFill>
                <a:latin typeface="Arial" pitchFamily="34" charset="0"/>
                <a:ea typeface="Arial Unicode MS" pitchFamily="34" charset="-122"/>
                <a:cs typeface="Arial" pitchFamily="34" charset="0"/>
              </a:rPr>
              <a:t>, Guangdong Province accounts for </a:t>
            </a:r>
            <a:r>
              <a:rPr lang="en-US" sz="1200" b="1" dirty="0">
                <a:solidFill>
                  <a:srgbClr val="FFFF00"/>
                </a:solidFill>
                <a:latin typeface="Arial" pitchFamily="34" charset="0"/>
                <a:ea typeface="Arial Unicode MS" pitchFamily="34" charset="-122"/>
                <a:cs typeface="Arial" pitchFamily="34" charset="0"/>
              </a:rPr>
              <a:t>1/10</a:t>
            </a:r>
            <a:r>
              <a:rPr lang="en-US" sz="1200" dirty="0">
                <a:solidFill>
                  <a:schemeClr val="bg1"/>
                </a:solidFill>
                <a:latin typeface="Arial" pitchFamily="34" charset="0"/>
                <a:ea typeface="Arial Unicode MS" pitchFamily="34" charset="-122"/>
                <a:cs typeface="Arial" pitchFamily="34" charset="0"/>
              </a:rPr>
              <a:t> of the national network capacity, carries </a:t>
            </a:r>
            <a:r>
              <a:rPr lang="en-US" sz="1200" b="1" dirty="0">
                <a:solidFill>
                  <a:srgbClr val="FFFF00"/>
                </a:solidFill>
                <a:latin typeface="Arial" pitchFamily="34" charset="0"/>
                <a:ea typeface="Arial Unicode MS" pitchFamily="34" charset="-122"/>
                <a:cs typeface="Arial" pitchFamily="34" charset="0"/>
              </a:rPr>
              <a:t>1/9</a:t>
            </a:r>
            <a:r>
              <a:rPr lang="en-US" sz="1200" dirty="0">
                <a:solidFill>
                  <a:schemeClr val="bg1"/>
                </a:solidFill>
                <a:latin typeface="Arial" pitchFamily="34" charset="0"/>
                <a:ea typeface="Arial Unicode MS" pitchFamily="34" charset="-122"/>
                <a:cs typeface="Arial" pitchFamily="34" charset="0"/>
              </a:rPr>
              <a:t> of the national telecom users, and creates </a:t>
            </a:r>
            <a:r>
              <a:rPr lang="en-US" sz="1200" b="1" dirty="0">
                <a:solidFill>
                  <a:srgbClr val="FFFF00"/>
                </a:solidFill>
                <a:latin typeface="Arial" pitchFamily="34" charset="0"/>
                <a:ea typeface="Arial Unicode MS" pitchFamily="34" charset="-122"/>
                <a:cs typeface="Arial" pitchFamily="34" charset="0"/>
              </a:rPr>
              <a:t>1/8</a:t>
            </a:r>
            <a:r>
              <a:rPr lang="en-US" sz="1200" dirty="0">
                <a:solidFill>
                  <a:schemeClr val="bg1"/>
                </a:solidFill>
                <a:latin typeface="Arial" pitchFamily="34" charset="0"/>
                <a:ea typeface="Arial Unicode MS" pitchFamily="34" charset="-122"/>
                <a:cs typeface="Arial" pitchFamily="34" charset="0"/>
              </a:rPr>
              <a:t> of the national telecom business revenue. </a:t>
            </a:r>
          </a:p>
          <a:p>
            <a:pPr marL="285750" lvl="1" indent="-285750" algn="just">
              <a:lnSpc>
                <a:spcPct val="150000"/>
              </a:lnSpc>
            </a:pPr>
            <a:r>
              <a:rPr lang="en-US" sz="1200" dirty="0">
                <a:solidFill>
                  <a:schemeClr val="bg1"/>
                </a:solidFill>
                <a:latin typeface="Arial" pitchFamily="34" charset="0"/>
                <a:ea typeface="Arial Unicode MS" pitchFamily="34" charset="-122"/>
                <a:cs typeface="Arial" pitchFamily="34" charset="0"/>
              </a:rPr>
              <a:t>       In 2018, the business volume of telecom services reached 779 billion in Guangdong province, with a year-on-year increase of 117.5%, accounting for around 20% of the national total amount; revenue of telecom service was 171.62 billion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up 4.4% from a year earlier, accounting for 13% of the national amount; the number of value-added telecom enterprises above a certain size (revenue reaches over 3 million </a:t>
            </a:r>
            <a:r>
              <a:rPr lang="en-US" sz="1200" dirty="0" err="1">
                <a:solidFill>
                  <a:schemeClr val="bg1"/>
                </a:solidFill>
                <a:latin typeface="Arial" pitchFamily="34" charset="0"/>
                <a:ea typeface="Arial Unicode MS" pitchFamily="34" charset="-122"/>
                <a:cs typeface="Arial" pitchFamily="34" charset="0"/>
              </a:rPr>
              <a:t>yuan</a:t>
            </a:r>
            <a:r>
              <a:rPr lang="en-US" sz="1200" dirty="0">
                <a:solidFill>
                  <a:schemeClr val="bg1"/>
                </a:solidFill>
                <a:latin typeface="Arial" pitchFamily="34" charset="0"/>
                <a:ea typeface="Arial Unicode MS" pitchFamily="34" charset="-122"/>
                <a:cs typeface="Arial" pitchFamily="34" charset="0"/>
              </a:rPr>
              <a:t>) increased to 1,095, who achieved telecom business revenue of 290.46 billion, up 26.55/ year on year. </a:t>
            </a:r>
          </a:p>
          <a:p>
            <a:pPr marL="285750" indent="-285750" algn="just">
              <a:lnSpc>
                <a:spcPct val="150000"/>
              </a:lnSpc>
              <a:buFont typeface="Wingdings" panose="05000000000000000000" pitchFamily="2" charset="2"/>
              <a:buChar char="n"/>
            </a:pPr>
            <a:r>
              <a:rPr lang="en-US" sz="1200" b="1" dirty="0">
                <a:solidFill>
                  <a:srgbClr val="FFFF00"/>
                </a:solidFill>
                <a:latin typeface="Arial" pitchFamily="34" charset="0"/>
                <a:ea typeface="Arial Unicode MS" pitchFamily="34" charset="-122"/>
                <a:cs typeface="Arial" pitchFamily="34" charset="0"/>
              </a:rPr>
              <a:t>Large but not excellent, and large but not powerful. </a:t>
            </a:r>
            <a:r>
              <a:rPr lang="en-US" sz="1200" dirty="0">
                <a:solidFill>
                  <a:schemeClr val="bg1"/>
                </a:solidFill>
                <a:latin typeface="Arial" pitchFamily="34" charset="0"/>
                <a:ea typeface="Arial Unicode MS" pitchFamily="34" charset="-122"/>
                <a:cs typeface="Arial" pitchFamily="34" charset="0"/>
              </a:rPr>
              <a:t>The information and communication development is not balanced between regions, between urban and rural areas, and between the spaces of a city. Particularly in remote mountainous regions of the northwest of East Guangdong, high costs, low returns and high difficulty have become the </a:t>
            </a:r>
            <a:r>
              <a:rPr lang="en-US" sz="1200" b="1" dirty="0">
                <a:solidFill>
                  <a:schemeClr val="bg1"/>
                </a:solidFill>
                <a:latin typeface="Arial" pitchFamily="34" charset="0"/>
                <a:ea typeface="Arial Unicode MS" pitchFamily="34" charset="-122"/>
                <a:cs typeface="Arial" pitchFamily="34" charset="0"/>
              </a:rPr>
              <a:t>major problems</a:t>
            </a:r>
            <a:r>
              <a:rPr lang="en-US" sz="1200" dirty="0">
                <a:solidFill>
                  <a:schemeClr val="bg1"/>
                </a:solidFill>
                <a:latin typeface="Arial" pitchFamily="34" charset="0"/>
                <a:ea typeface="Arial Unicode MS" pitchFamily="34" charset="-122"/>
                <a:cs typeface="Arial" pitchFamily="34" charset="0"/>
              </a:rPr>
              <a:t> of information infrastructure construction.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275" y="21857"/>
            <a:ext cx="6524965" cy="707886"/>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1.3 Information and communications development is not balanced and sufficient</a:t>
            </a: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8" b="90385" l="0" r="94783"/>
                    </a14:imgEffect>
                  </a14:imgLayer>
                </a14:imgProps>
              </a:ext>
              <a:ext uri="{28A0092B-C50C-407E-A947-70E740481C1C}">
                <a14:useLocalDpi xmlns:a14="http://schemas.microsoft.com/office/drawing/2010/main" val="0"/>
              </a:ext>
            </a:extLst>
          </a:blip>
          <a:srcRect/>
          <a:stretch>
            <a:fillRect/>
          </a:stretch>
        </p:blipFill>
        <p:spPr bwMode="auto">
          <a:xfrm>
            <a:off x="467544" y="961527"/>
            <a:ext cx="576064" cy="7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71600" y="1100232"/>
            <a:ext cx="2304256" cy="461665"/>
          </a:xfrm>
          <a:prstGeom prst="rect">
            <a:avLst/>
          </a:prstGeom>
          <a:ln>
            <a:noFill/>
          </a:ln>
        </p:spPr>
        <p:txBody>
          <a:bodyPr wrap="square">
            <a:spAutoFit/>
          </a:bodyPr>
          <a:lstStyle/>
          <a:p>
            <a:r>
              <a:rPr lang="en-US" sz="1200" b="1" dirty="0">
                <a:solidFill>
                  <a:srgbClr val="FFFF00"/>
                </a:solidFill>
                <a:latin typeface="Arial" pitchFamily="34" charset="0"/>
                <a:ea typeface="Arial Unicode MS" pitchFamily="34" charset="-122"/>
                <a:cs typeface="Arial" pitchFamily="34" charset="0"/>
              </a:rPr>
              <a:t>Development is balanced between regions</a:t>
            </a:r>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8" b="90385" l="0" r="94783"/>
                    </a14:imgEffect>
                  </a14:imgLayer>
                </a14:imgProps>
              </a:ext>
              <a:ext uri="{28A0092B-C50C-407E-A947-70E740481C1C}">
                <a14:useLocalDpi xmlns:a14="http://schemas.microsoft.com/office/drawing/2010/main" val="0"/>
              </a:ext>
            </a:extLst>
          </a:blip>
          <a:srcRect/>
          <a:stretch>
            <a:fillRect/>
          </a:stretch>
        </p:blipFill>
        <p:spPr bwMode="auto">
          <a:xfrm>
            <a:off x="3347864" y="961527"/>
            <a:ext cx="576064" cy="7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923928" y="915566"/>
            <a:ext cx="1658895" cy="830997"/>
          </a:xfrm>
          <a:prstGeom prst="rect">
            <a:avLst/>
          </a:prstGeom>
          <a:ln>
            <a:noFill/>
          </a:ln>
        </p:spPr>
        <p:txBody>
          <a:bodyPr wrap="square">
            <a:spAutoFit/>
          </a:bodyPr>
          <a:lstStyle/>
          <a:p>
            <a:r>
              <a:rPr lang="en-US" sz="1200" b="1" dirty="0">
                <a:solidFill>
                  <a:srgbClr val="FFFF00"/>
                </a:solidFill>
                <a:latin typeface="Arial" pitchFamily="34" charset="0"/>
                <a:ea typeface="Arial Unicode MS" pitchFamily="34" charset="-122"/>
                <a:cs typeface="Arial" pitchFamily="34" charset="0"/>
              </a:rPr>
              <a:t>Development is balanced between urban and rural areas</a:t>
            </a:r>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8" b="90385" l="0" r="94783"/>
                    </a14:imgEffect>
                  </a14:imgLayer>
                </a14:imgProps>
              </a:ext>
              <a:ext uri="{28A0092B-C50C-407E-A947-70E740481C1C}">
                <a14:useLocalDpi xmlns:a14="http://schemas.microsoft.com/office/drawing/2010/main" val="0"/>
              </a:ext>
            </a:extLst>
          </a:blip>
          <a:srcRect/>
          <a:stretch>
            <a:fillRect/>
          </a:stretch>
        </p:blipFill>
        <p:spPr bwMode="auto">
          <a:xfrm>
            <a:off x="6156176" y="961527"/>
            <a:ext cx="576064" cy="7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6732240" y="1100232"/>
            <a:ext cx="2016224" cy="461665"/>
          </a:xfrm>
          <a:prstGeom prst="rect">
            <a:avLst/>
          </a:prstGeom>
          <a:ln>
            <a:noFill/>
          </a:ln>
        </p:spPr>
        <p:txBody>
          <a:bodyPr wrap="square">
            <a:spAutoFit/>
          </a:bodyPr>
          <a:lstStyle/>
          <a:p>
            <a:r>
              <a:rPr lang="en-US" sz="1200" b="1" dirty="0">
                <a:solidFill>
                  <a:srgbClr val="FFFF00"/>
                </a:solidFill>
                <a:latin typeface="Arial" pitchFamily="34" charset="0"/>
                <a:ea typeface="Arial Unicode MS" pitchFamily="34" charset="-122"/>
                <a:cs typeface="Arial" pitchFamily="34" charset="0"/>
              </a:rPr>
              <a:t>Development is balanced between spaces of a city</a:t>
            </a:r>
          </a:p>
        </p:txBody>
      </p:sp>
      <p:sp>
        <p:nvSpPr>
          <p:cNvPr id="5" name="矩形 4"/>
          <p:cNvSpPr/>
          <p:nvPr/>
        </p:nvSpPr>
        <p:spPr>
          <a:xfrm>
            <a:off x="282350" y="1870711"/>
            <a:ext cx="2777482" cy="3077303"/>
          </a:xfrm>
          <a:prstGeom prst="rect">
            <a:avLst/>
          </a:prstGeom>
          <a:ln>
            <a:solidFill>
              <a:schemeClr val="bg1"/>
            </a:solidFill>
          </a:ln>
        </p:spPr>
        <p:txBody>
          <a:bodyPr wrap="square">
            <a:noAutofit/>
          </a:bodyPr>
          <a:lstStyle/>
          <a:p>
            <a:pPr marL="285750" indent="-285750" algn="just">
              <a:lnSpc>
                <a:spcPct val="15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Nine cities in the Pearl River Delta account for 70% in the province in terms of telecom business revenue, 4G mobile users, fixed broadband access users, fiber access users and mobile communications base stations, while the other 12 cities represent around 30%. </a:t>
            </a:r>
          </a:p>
        </p:txBody>
      </p:sp>
      <p:sp>
        <p:nvSpPr>
          <p:cNvPr id="6" name="矩形 5"/>
          <p:cNvSpPr/>
          <p:nvPr/>
        </p:nvSpPr>
        <p:spPr>
          <a:xfrm>
            <a:off x="3203848" y="1870711"/>
            <a:ext cx="2808312" cy="3077303"/>
          </a:xfrm>
          <a:prstGeom prst="rect">
            <a:avLst/>
          </a:prstGeom>
          <a:ln>
            <a:solidFill>
              <a:schemeClr val="bg1"/>
            </a:solidFill>
          </a:ln>
        </p:spPr>
        <p:txBody>
          <a:bodyPr wrap="square">
            <a:noAutofit/>
          </a:bodyPr>
          <a:lstStyle/>
          <a:p>
            <a:pPr marL="285750" indent="-285750" algn="just">
              <a:lnSpc>
                <a:spcPct val="13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Till 2018, there are still three national poverty-stricken counties, 13 provincial counties in special poverty, 12 poverty-stricken counties in mountainous areas and 2,277 relatively poor villages centralized in remote areas, which has restricted the information and communications development. The fiber rates are slow, and the depth of coverage is insufficient in administrative villages. </a:t>
            </a:r>
          </a:p>
        </p:txBody>
      </p:sp>
      <p:sp>
        <p:nvSpPr>
          <p:cNvPr id="13" name="矩形 12"/>
          <p:cNvSpPr/>
          <p:nvPr/>
        </p:nvSpPr>
        <p:spPr>
          <a:xfrm>
            <a:off x="6156176" y="1870711"/>
            <a:ext cx="2699921" cy="3077303"/>
          </a:xfrm>
          <a:prstGeom prst="rect">
            <a:avLst/>
          </a:prstGeom>
          <a:ln>
            <a:solidFill>
              <a:schemeClr val="bg1"/>
            </a:solidFill>
          </a:ln>
        </p:spPr>
        <p:txBody>
          <a:bodyPr wrap="square">
            <a:noAutofit/>
          </a:bodyPr>
          <a:lstStyle/>
          <a:p>
            <a:pPr marL="285750" indent="-285750" algn="just">
              <a:lnSpc>
                <a:spcPct val="130000"/>
              </a:lnSpc>
              <a:buFont typeface="Wingdings" panose="05000000000000000000" pitchFamily="2" charset="2"/>
              <a:buChar char="n"/>
            </a:pPr>
            <a:r>
              <a:rPr lang="en-US" sz="1200" dirty="0">
                <a:solidFill>
                  <a:schemeClr val="bg1"/>
                </a:solidFill>
                <a:latin typeface="Arial" pitchFamily="34" charset="0"/>
                <a:ea typeface="Arial Unicode MS" pitchFamily="34" charset="-122"/>
                <a:cs typeface="Arial" pitchFamily="34" charset="0"/>
              </a:rPr>
              <a:t>The broadband access in urban villages in big cities such as Guangzhou and Shenzhen has a chaotic order and poor quality, and the prominent problem of copycat broadband has restricted the improvement of urban information technology levels.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5268" y="1635646"/>
            <a:ext cx="6264627" cy="461665"/>
          </a:xfrm>
          <a:prstGeom prst="rect">
            <a:avLst/>
          </a:prstGeom>
        </p:spPr>
        <p:txBody>
          <a:bodyPr wrap="square">
            <a:spAutoFit/>
          </a:bodyPr>
          <a:lstStyle/>
          <a:p>
            <a:pPr>
              <a:buFont typeface="Wingdings" panose="05000000000000000000" pitchFamily="2" charset="2"/>
              <a:buChar char="u"/>
            </a:pPr>
            <a:r>
              <a:rPr lang="en-US" sz="1200" b="1" dirty="0">
                <a:solidFill>
                  <a:srgbClr val="FFFF00"/>
                </a:solidFill>
                <a:latin typeface="Arial" pitchFamily="34" charset="0"/>
                <a:ea typeface="Arial Unicode MS" pitchFamily="34" charset="-122"/>
                <a:cs typeface="Arial" pitchFamily="34" charset="0"/>
              </a:rPr>
              <a:t>Issued the </a:t>
            </a:r>
            <a:r>
              <a:rPr lang="en-US" sz="1200" b="1" i="1" dirty="0">
                <a:solidFill>
                  <a:srgbClr val="FFFF00"/>
                </a:solidFill>
                <a:latin typeface="Arial" pitchFamily="34" charset="0"/>
                <a:ea typeface="Arial Unicode MS" pitchFamily="34" charset="-122"/>
                <a:cs typeface="Arial" pitchFamily="34" charset="0"/>
              </a:rPr>
              <a:t>Three-Year Action Plan for Information Infrastructure Construction in Guangdong Province (2018-2020)</a:t>
            </a:r>
          </a:p>
        </p:txBody>
      </p:sp>
      <p:sp>
        <p:nvSpPr>
          <p:cNvPr id="7" name="矩形 6"/>
          <p:cNvSpPr/>
          <p:nvPr/>
        </p:nvSpPr>
        <p:spPr>
          <a:xfrm>
            <a:off x="208432" y="38770"/>
            <a:ext cx="6444426" cy="707886"/>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1.4 Sense of responsibility facilitates balanced development</a:t>
            </a:r>
          </a:p>
        </p:txBody>
      </p:sp>
      <p:sp>
        <p:nvSpPr>
          <p:cNvPr id="9" name="矩形 8"/>
          <p:cNvSpPr/>
          <p:nvPr/>
        </p:nvSpPr>
        <p:spPr>
          <a:xfrm>
            <a:off x="205267" y="2280920"/>
            <a:ext cx="8759345" cy="830997"/>
          </a:xfrm>
          <a:prstGeom prst="rect">
            <a:avLst/>
          </a:prstGeom>
        </p:spPr>
        <p:txBody>
          <a:bodyPr wrap="square">
            <a:spAutoFit/>
          </a:bodyPr>
          <a:lstStyle/>
          <a:p>
            <a:pPr marL="342900" indent="-342900" algn="just">
              <a:buFont typeface="Wingdings" panose="05000000000000000000" pitchFamily="2" charset="2"/>
              <a:buChar char="Ø"/>
            </a:pPr>
            <a:r>
              <a:rPr lang="en-US" sz="1200" dirty="0">
                <a:solidFill>
                  <a:schemeClr val="bg1"/>
                </a:solidFill>
                <a:latin typeface="Arial" pitchFamily="34" charset="0"/>
                <a:ea typeface="Arial Unicode MS" pitchFamily="34" charset="-122"/>
                <a:cs typeface="Arial" pitchFamily="34" charset="0"/>
              </a:rPr>
              <a:t>To build cities with access to </a:t>
            </a:r>
            <a:r>
              <a:rPr lang="en-US" sz="1200" dirty="0" err="1">
                <a:solidFill>
                  <a:schemeClr val="bg1"/>
                </a:solidFill>
                <a:latin typeface="Arial" pitchFamily="34" charset="0"/>
                <a:ea typeface="Arial Unicode MS" pitchFamily="34" charset="-122"/>
                <a:cs typeface="Arial" pitchFamily="34" charset="0"/>
              </a:rPr>
              <a:t>Gbps</a:t>
            </a:r>
            <a:r>
              <a:rPr lang="en-US" sz="1200" dirty="0">
                <a:solidFill>
                  <a:schemeClr val="bg1"/>
                </a:solidFill>
                <a:latin typeface="Arial" pitchFamily="34" charset="0"/>
                <a:ea typeface="Arial Unicode MS" pitchFamily="34" charset="-122"/>
                <a:cs typeface="Arial" pitchFamily="34" charset="0"/>
              </a:rPr>
              <a:t>-level fiber network Before the end of 2020, the access rate of users living in residential buildings covered with fiber network will be generally lifted to over 100M of fiber broadband, while 3,000 1000M fiber network demonstration communities are expected to be built across the province, so as to basically achieve the goal of “bringing 1000M fiber broadband to communities and 100M fiber broadband to households”.</a:t>
            </a:r>
          </a:p>
        </p:txBody>
      </p:sp>
      <p:sp>
        <p:nvSpPr>
          <p:cNvPr id="10" name="矩形 9"/>
          <p:cNvSpPr/>
          <p:nvPr/>
        </p:nvSpPr>
        <p:spPr>
          <a:xfrm>
            <a:off x="205267" y="3147814"/>
            <a:ext cx="8759344" cy="830997"/>
          </a:xfrm>
          <a:prstGeom prst="rect">
            <a:avLst/>
          </a:prstGeom>
        </p:spPr>
        <p:txBody>
          <a:bodyPr wrap="square">
            <a:spAutoFit/>
          </a:bodyPr>
          <a:lstStyle/>
          <a:p>
            <a:pPr marL="342900" indent="-342900" algn="just"/>
            <a:r>
              <a:rPr lang="en-US" sz="1200" dirty="0">
                <a:solidFill>
                  <a:schemeClr val="bg1"/>
                </a:solidFill>
                <a:latin typeface="Arial" pitchFamily="34" charset="0"/>
                <a:ea typeface="Arial Unicode MS" pitchFamily="34" charset="-122"/>
                <a:cs typeface="Arial" pitchFamily="34" charset="0"/>
              </a:rPr>
              <a:t>        100M fiber broadband will reach the countryside. Guangdong will focus on 2,277 provincial poverty-stricken villages, and gradually push forward fiber broadband connections of natural villages with more  than 20 households. To guide telecom operators to cut the charges of rural users. Before the end of 2020, the access rate of rural fiber broadband users will generally rise to over 100M. </a:t>
            </a:r>
          </a:p>
        </p:txBody>
      </p:sp>
      <p:sp>
        <p:nvSpPr>
          <p:cNvPr id="11" name="矩形 10"/>
          <p:cNvSpPr/>
          <p:nvPr/>
        </p:nvSpPr>
        <p:spPr>
          <a:xfrm>
            <a:off x="205267" y="4054301"/>
            <a:ext cx="8759345" cy="461665"/>
          </a:xfrm>
          <a:prstGeom prst="rect">
            <a:avLst/>
          </a:prstGeom>
        </p:spPr>
        <p:txBody>
          <a:bodyPr wrap="square">
            <a:spAutoFit/>
          </a:bodyPr>
          <a:lstStyle/>
          <a:p>
            <a:pPr marL="342900" indent="-342900" algn="just">
              <a:buFont typeface="Wingdings" panose="05000000000000000000" pitchFamily="2" charset="2"/>
              <a:buChar char="Ø"/>
            </a:pPr>
            <a:r>
              <a:rPr lang="en-US" sz="1200" dirty="0">
                <a:solidFill>
                  <a:schemeClr val="bg1"/>
                </a:solidFill>
                <a:latin typeface="Arial" pitchFamily="34" charset="0"/>
                <a:ea typeface="Arial Unicode MS" pitchFamily="34" charset="-122"/>
                <a:cs typeface="Arial" pitchFamily="34" charset="0"/>
              </a:rPr>
              <a:t>To boost in-depth coverage of 4G network.  Before the end of 2020, 4G network will be fully and successively covered in urban and rural areas across the province, and fully covered in administrative villages.  </a:t>
            </a:r>
          </a:p>
        </p:txBody>
      </p:sp>
      <p:sp>
        <p:nvSpPr>
          <p:cNvPr id="12" name="矩形 11"/>
          <p:cNvSpPr/>
          <p:nvPr/>
        </p:nvSpPr>
        <p:spPr>
          <a:xfrm>
            <a:off x="205267" y="4576692"/>
            <a:ext cx="8759344" cy="276999"/>
          </a:xfrm>
          <a:prstGeom prst="rect">
            <a:avLst/>
          </a:prstGeom>
        </p:spPr>
        <p:txBody>
          <a:bodyPr wrap="square">
            <a:spAutoFit/>
          </a:bodyPr>
          <a:lstStyle/>
          <a:p>
            <a:pPr>
              <a:buFont typeface="Wingdings" panose="05000000000000000000" pitchFamily="2" charset="2"/>
              <a:buChar char="Ø"/>
            </a:pPr>
            <a:r>
              <a:rPr lang="en-US" sz="1200">
                <a:solidFill>
                  <a:schemeClr val="bg1"/>
                </a:solidFill>
                <a:latin typeface="Arial" pitchFamily="34" charset="0"/>
                <a:ea typeface="Arial Unicode MS" pitchFamily="34" charset="-122"/>
                <a:cs typeface="Arial" pitchFamily="34" charset="0"/>
              </a:rPr>
              <a:t>     </a:t>
            </a:r>
            <a:r>
              <a:rPr lang="en-US" sz="1200" dirty="0">
                <a:solidFill>
                  <a:schemeClr val="bg1"/>
                </a:solidFill>
                <a:latin typeface="Arial" pitchFamily="34" charset="0"/>
                <a:ea typeface="Arial Unicode MS" pitchFamily="34" charset="-122"/>
                <a:cs typeface="Arial" pitchFamily="34" charset="0"/>
              </a:rPr>
              <a:t>To develop the new generation of mobile communications network, and promote the coverage of mobile </a:t>
            </a:r>
            <a:r>
              <a:rPr lang="en-US" sz="1200" dirty="0" err="1">
                <a:solidFill>
                  <a:schemeClr val="bg1"/>
                </a:solidFill>
                <a:latin typeface="Arial" pitchFamily="34" charset="0"/>
                <a:ea typeface="Arial Unicode MS" pitchFamily="34" charset="-122"/>
                <a:cs typeface="Arial" pitchFamily="34" charset="0"/>
              </a:rPr>
              <a:t>IoT</a:t>
            </a:r>
            <a:r>
              <a:rPr lang="en-US" sz="1200" dirty="0">
                <a:solidFill>
                  <a:schemeClr val="bg1"/>
                </a:solidFill>
                <a:latin typeface="Arial" pitchFamily="34" charset="0"/>
                <a:ea typeface="Arial Unicode MS" pitchFamily="34" charset="-122"/>
                <a:cs typeface="Arial" pitchFamily="34" charset="0"/>
              </a:rPr>
              <a:t>. </a:t>
            </a:r>
          </a:p>
        </p:txBody>
      </p:sp>
      <p:sp>
        <p:nvSpPr>
          <p:cNvPr id="100" name="文本框 99"/>
          <p:cNvSpPr txBox="1"/>
          <p:nvPr/>
        </p:nvSpPr>
        <p:spPr>
          <a:xfrm>
            <a:off x="205268" y="814070"/>
            <a:ext cx="8759345" cy="646331"/>
          </a:xfrm>
          <a:prstGeom prst="rect">
            <a:avLst/>
          </a:prstGeom>
          <a:noFill/>
          <a:ln w="9525">
            <a:noFill/>
          </a:ln>
        </p:spPr>
        <p:txBody>
          <a:bodyPr wrap="square">
            <a:spAutoFit/>
          </a:bodyPr>
          <a:lstStyle/>
          <a:p>
            <a:pPr indent="0" algn="just"/>
            <a:r>
              <a:rPr lang="en-US" sz="1200" b="0" dirty="0">
                <a:solidFill>
                  <a:schemeClr val="bg1"/>
                </a:solidFill>
                <a:latin typeface="Arial" pitchFamily="34" charset="0"/>
                <a:ea typeface="Arial Unicode MS" pitchFamily="34" charset="-122"/>
                <a:cs typeface="Arial" pitchFamily="34" charset="0"/>
              </a:rPr>
              <a:t>Under the guidance and support of MIIT and Guangdong Province, the provincial information and communications industry has strengthened its sense of responsibility, actively assumed responsibility and acted, consolidated the advantages, and made up for the shortcomings, so as to boost the balanced development of information and communications. </a:t>
            </a:r>
          </a:p>
        </p:txBody>
      </p:sp>
      <p:sp>
        <p:nvSpPr>
          <p:cNvPr id="3" name="圆角矩形 2"/>
          <p:cNvSpPr/>
          <p:nvPr/>
        </p:nvSpPr>
        <p:spPr>
          <a:xfrm>
            <a:off x="6961504" y="1490345"/>
            <a:ext cx="1753899" cy="286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itchFamily="34" charset="0"/>
                <a:ea typeface="Arial Unicode MS" pitchFamily="34" charset="-122"/>
                <a:cs typeface="Arial" pitchFamily="34" charset="0"/>
                <a:sym typeface="+mn-ea"/>
              </a:rPr>
              <a:t>Development is balanced between regions</a:t>
            </a:r>
          </a:p>
        </p:txBody>
      </p:sp>
      <p:sp>
        <p:nvSpPr>
          <p:cNvPr id="4" name="圆角矩形 3"/>
          <p:cNvSpPr/>
          <p:nvPr/>
        </p:nvSpPr>
        <p:spPr>
          <a:xfrm>
            <a:off x="6957639" y="1976120"/>
            <a:ext cx="1757763" cy="286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itchFamily="34" charset="0"/>
                <a:ea typeface="Arial Unicode MS" pitchFamily="34" charset="-122"/>
                <a:cs typeface="Arial" pitchFamily="34" charset="0"/>
                <a:sym typeface="+mn-ea"/>
              </a:rPr>
              <a:t>Development is balanced between urban and rural areas</a:t>
            </a:r>
          </a:p>
        </p:txBody>
      </p:sp>
      <p:cxnSp>
        <p:nvCxnSpPr>
          <p:cNvPr id="6" name="直接箭头连接符 5"/>
          <p:cNvCxnSpPr/>
          <p:nvPr/>
        </p:nvCxnSpPr>
        <p:spPr>
          <a:xfrm flipV="1">
            <a:off x="6564630" y="1746250"/>
            <a:ext cx="445135" cy="102235"/>
          </a:xfrm>
          <a:prstGeom prst="straightConnector1">
            <a:avLst/>
          </a:prstGeom>
          <a:ln w="44450">
            <a:solidFill>
              <a:schemeClr val="accent1"/>
            </a:solidFill>
            <a:tailEnd type="arrow" w="med" len="med"/>
          </a:ln>
        </p:spPr>
        <p:style>
          <a:lnRef idx="2">
            <a:schemeClr val="accent3"/>
          </a:lnRef>
          <a:fillRef idx="0">
            <a:schemeClr val="accent3"/>
          </a:fillRef>
          <a:effectRef idx="1">
            <a:schemeClr val="accent3"/>
          </a:effectRef>
          <a:fontRef idx="minor">
            <a:schemeClr val="tx1"/>
          </a:fontRef>
        </p:style>
      </p:cxnSp>
      <p:cxnSp>
        <p:nvCxnSpPr>
          <p:cNvPr id="8" name="直接箭头连接符 7"/>
          <p:cNvCxnSpPr/>
          <p:nvPr/>
        </p:nvCxnSpPr>
        <p:spPr>
          <a:xfrm>
            <a:off x="6564630" y="1976120"/>
            <a:ext cx="380365" cy="143510"/>
          </a:xfrm>
          <a:prstGeom prst="straightConnector1">
            <a:avLst/>
          </a:prstGeom>
          <a:ln w="44450">
            <a:solidFill>
              <a:schemeClr val="accent1"/>
            </a:solidFill>
            <a:tailEnd type="arrow" w="med" len="med"/>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915566"/>
            <a:ext cx="7542584" cy="461665"/>
          </a:xfrm>
          <a:prstGeom prst="rect">
            <a:avLst/>
          </a:prstGeom>
        </p:spPr>
        <p:txBody>
          <a:bodyPr wrap="square">
            <a:spAutoFit/>
          </a:bodyPr>
          <a:lstStyle/>
          <a:p>
            <a:pPr>
              <a:buFont typeface="Wingdings" panose="05000000000000000000" pitchFamily="2" charset="2"/>
              <a:buChar char="u"/>
            </a:pPr>
            <a:r>
              <a:rPr lang="en-US" sz="1200" b="1" dirty="0">
                <a:solidFill>
                  <a:srgbClr val="FFFF00"/>
                </a:solidFill>
                <a:latin typeface="Arial" pitchFamily="34" charset="0"/>
                <a:ea typeface="Arial Unicode MS" pitchFamily="34" charset="-122"/>
                <a:cs typeface="Arial" pitchFamily="34" charset="0"/>
              </a:rPr>
              <a:t>Deeply pushed forward the crackdown on illegal </a:t>
            </a:r>
          </a:p>
          <a:p>
            <a:pPr>
              <a:buFont typeface="Wingdings" panose="05000000000000000000" pitchFamily="2" charset="2"/>
              <a:buChar char="u"/>
            </a:pPr>
            <a:r>
              <a:rPr lang="en-US" sz="1200" b="1" dirty="0">
                <a:solidFill>
                  <a:srgbClr val="FFFF00"/>
                </a:solidFill>
                <a:latin typeface="Arial" pitchFamily="34" charset="0"/>
                <a:ea typeface="Arial Unicode MS" pitchFamily="34" charset="-122"/>
                <a:cs typeface="Arial" pitchFamily="34" charset="0"/>
              </a:rPr>
              <a:t>access to copycat broadband</a:t>
            </a:r>
          </a:p>
        </p:txBody>
      </p:sp>
      <p:sp>
        <p:nvSpPr>
          <p:cNvPr id="12" name="矩形 11"/>
          <p:cNvSpPr/>
          <p:nvPr/>
        </p:nvSpPr>
        <p:spPr>
          <a:xfrm>
            <a:off x="683568" y="4158173"/>
            <a:ext cx="7848872" cy="461665"/>
          </a:xfrm>
          <a:prstGeom prst="rect">
            <a:avLst/>
          </a:prstGeom>
        </p:spPr>
        <p:txBody>
          <a:bodyPr wrap="square">
            <a:spAutoFit/>
          </a:bodyPr>
          <a:lstStyle/>
          <a:p>
            <a:r>
              <a:rPr lang="en-US" sz="1200" b="1" dirty="0">
                <a:solidFill>
                  <a:srgbClr val="FFFF00"/>
                </a:solidFill>
                <a:latin typeface="Arial" pitchFamily="34" charset="0"/>
                <a:ea typeface="Arial Unicode MS" pitchFamily="34" charset="-122"/>
                <a:cs typeface="Arial" pitchFamily="34" charset="0"/>
              </a:rPr>
              <a:t>Guangdong Province has gradually addressed the three imbalance issues through the coverage of fiber broadband, wireless broadband and mobile </a:t>
            </a:r>
            <a:r>
              <a:rPr lang="en-US" sz="1200" b="1" dirty="0" err="1">
                <a:solidFill>
                  <a:srgbClr val="FFFF00"/>
                </a:solidFill>
                <a:latin typeface="Arial" pitchFamily="34" charset="0"/>
                <a:ea typeface="Arial Unicode MS" pitchFamily="34" charset="-122"/>
                <a:cs typeface="Arial" pitchFamily="34" charset="0"/>
              </a:rPr>
              <a:t>IoT</a:t>
            </a:r>
            <a:r>
              <a:rPr lang="en-US" sz="1200" b="1" dirty="0">
                <a:solidFill>
                  <a:srgbClr val="FFFF00"/>
                </a:solidFill>
                <a:latin typeface="Arial" pitchFamily="34" charset="0"/>
                <a:ea typeface="Arial Unicode MS" pitchFamily="34" charset="-122"/>
                <a:cs typeface="Arial" pitchFamily="34" charset="0"/>
              </a:rPr>
              <a:t>. </a:t>
            </a:r>
          </a:p>
        </p:txBody>
      </p:sp>
      <p:sp>
        <p:nvSpPr>
          <p:cNvPr id="13" name="矩形 12"/>
          <p:cNvSpPr/>
          <p:nvPr/>
        </p:nvSpPr>
        <p:spPr>
          <a:xfrm>
            <a:off x="539552" y="1571618"/>
            <a:ext cx="7992888" cy="1015663"/>
          </a:xfrm>
          <a:prstGeom prst="rect">
            <a:avLst/>
          </a:prstGeom>
        </p:spPr>
        <p:txBody>
          <a:bodyPr wrap="square">
            <a:spAutoFit/>
          </a:bodyPr>
          <a:lstStyle/>
          <a:p>
            <a:pPr algn="just"/>
            <a:r>
              <a:rPr lang="en-US" sz="1200" dirty="0">
                <a:solidFill>
                  <a:schemeClr val="bg1"/>
                </a:solidFill>
                <a:latin typeface="Arial" pitchFamily="34" charset="0"/>
                <a:ea typeface="Arial Unicode MS" pitchFamily="34" charset="-122"/>
                <a:cs typeface="Arial" pitchFamily="34" charset="0"/>
              </a:rPr>
              <a:t>Guangdong Province has launched a special campaign on crack down on copycat broadband, and established a long-term mechanism on the campaign. By the end of 2018, a total of 18 cities have investigated 2,149 suspicious dens of illegal broadband, and 20 cities have offered 662 clues, and recognized 227 clues, with </a:t>
            </a:r>
            <a:r>
              <a:rPr lang="en-US" sz="1200" b="1" dirty="0">
                <a:solidFill>
                  <a:schemeClr val="bg1"/>
                </a:solidFill>
                <a:latin typeface="Arial" pitchFamily="34" charset="0"/>
                <a:ea typeface="Arial Unicode MS" pitchFamily="34" charset="-122"/>
                <a:cs typeface="Arial" pitchFamily="34" charset="0"/>
              </a:rPr>
              <a:t>246,000</a:t>
            </a:r>
            <a:r>
              <a:rPr lang="en-US" sz="1200" dirty="0">
                <a:solidFill>
                  <a:schemeClr val="bg1"/>
                </a:solidFill>
                <a:latin typeface="Arial" pitchFamily="34" charset="0"/>
                <a:ea typeface="Arial Unicode MS" pitchFamily="34" charset="-122"/>
                <a:cs typeface="Arial" pitchFamily="34" charset="0"/>
              </a:rPr>
              <a:t> </a:t>
            </a:r>
            <a:r>
              <a:rPr lang="en-US" sz="1200" b="1" dirty="0">
                <a:solidFill>
                  <a:schemeClr val="bg1"/>
                </a:solidFill>
                <a:latin typeface="Arial" pitchFamily="34" charset="0"/>
                <a:ea typeface="Arial Unicode MS" pitchFamily="34" charset="-122"/>
                <a:cs typeface="Arial" pitchFamily="34" charset="0"/>
              </a:rPr>
              <a:t>households</a:t>
            </a:r>
            <a:r>
              <a:rPr lang="en-US" sz="1200" dirty="0">
                <a:solidFill>
                  <a:schemeClr val="bg1"/>
                </a:solidFill>
                <a:latin typeface="Arial" pitchFamily="34" charset="0"/>
                <a:ea typeface="Arial Unicode MS" pitchFamily="34" charset="-122"/>
                <a:cs typeface="Arial" pitchFamily="34" charset="0"/>
              </a:rPr>
              <a:t> estimated to be involved in illegal broadband; 16 cities have cracked down on 656 illegal broadband dens, and three basic enterprises and other broadband access providers have taken over 110,000 households. </a:t>
            </a:r>
          </a:p>
        </p:txBody>
      </p:sp>
      <p:sp>
        <p:nvSpPr>
          <p:cNvPr id="14" name="左弧形箭头 13"/>
          <p:cNvSpPr/>
          <p:nvPr/>
        </p:nvSpPr>
        <p:spPr>
          <a:xfrm>
            <a:off x="467360" y="3961765"/>
            <a:ext cx="288290" cy="410845"/>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itchFamily="34" charset="0"/>
              <a:cs typeface="Arial" pitchFamily="34" charset="0"/>
            </a:endParaRPr>
          </a:p>
        </p:txBody>
      </p:sp>
      <p:sp>
        <p:nvSpPr>
          <p:cNvPr id="16" name="流程图: 可选过程 15"/>
          <p:cNvSpPr/>
          <p:nvPr/>
        </p:nvSpPr>
        <p:spPr>
          <a:xfrm>
            <a:off x="611560" y="2859782"/>
            <a:ext cx="7992888" cy="9343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bg1"/>
                </a:solidFill>
                <a:latin typeface="Arial" pitchFamily="34" charset="0"/>
                <a:ea typeface="Arial Unicode MS" pitchFamily="34" charset="-122"/>
                <a:cs typeface="Arial" pitchFamily="34" charset="0"/>
              </a:rPr>
              <a:t>By the first quarter of 2019, the fiber broadband coverage has reached </a:t>
            </a:r>
            <a:r>
              <a:rPr lang="en-US" sz="1200" b="1" dirty="0">
                <a:solidFill>
                  <a:schemeClr val="bg1"/>
                </a:solidFill>
                <a:latin typeface="Arial" pitchFamily="34" charset="0"/>
                <a:ea typeface="Arial Unicode MS" pitchFamily="34" charset="-122"/>
                <a:cs typeface="Arial" pitchFamily="34" charset="0"/>
              </a:rPr>
              <a:t>100%</a:t>
            </a:r>
            <a:r>
              <a:rPr lang="en-US" sz="1200" dirty="0">
                <a:solidFill>
                  <a:schemeClr val="bg1"/>
                </a:solidFill>
                <a:latin typeface="Arial" pitchFamily="34" charset="0"/>
                <a:ea typeface="Arial Unicode MS" pitchFamily="34" charset="-122"/>
                <a:cs typeface="Arial" pitchFamily="34" charset="0"/>
              </a:rPr>
              <a:t> in administrative villages across the province and </a:t>
            </a:r>
            <a:r>
              <a:rPr lang="en-US" sz="1200" b="1" dirty="0">
                <a:solidFill>
                  <a:schemeClr val="bg1"/>
                </a:solidFill>
                <a:latin typeface="Arial" pitchFamily="34" charset="0"/>
                <a:ea typeface="Arial Unicode MS" pitchFamily="34" charset="-122"/>
                <a:cs typeface="Arial" pitchFamily="34" charset="0"/>
              </a:rPr>
              <a:t>91.1%</a:t>
            </a:r>
            <a:r>
              <a:rPr lang="en-US" sz="1200" dirty="0">
                <a:solidFill>
                  <a:schemeClr val="bg1"/>
                </a:solidFill>
                <a:latin typeface="Arial" pitchFamily="34" charset="0"/>
                <a:ea typeface="Arial Unicode MS" pitchFamily="34" charset="-122"/>
                <a:cs typeface="Arial" pitchFamily="34" charset="0"/>
              </a:rPr>
              <a:t> in natural villages with more than 20 households; the 4G network coverage has reached </a:t>
            </a:r>
            <a:r>
              <a:rPr lang="en-US" sz="1200" b="1" dirty="0">
                <a:solidFill>
                  <a:schemeClr val="bg1"/>
                </a:solidFill>
                <a:latin typeface="Arial" pitchFamily="34" charset="0"/>
                <a:ea typeface="Arial Unicode MS" pitchFamily="34" charset="-122"/>
                <a:cs typeface="Arial" pitchFamily="34" charset="0"/>
              </a:rPr>
              <a:t>100%</a:t>
            </a:r>
            <a:r>
              <a:rPr lang="en-US" sz="1200" dirty="0">
                <a:solidFill>
                  <a:schemeClr val="bg1"/>
                </a:solidFill>
                <a:latin typeface="Arial" pitchFamily="34" charset="0"/>
                <a:ea typeface="Arial Unicode MS" pitchFamily="34" charset="-122"/>
                <a:cs typeface="Arial" pitchFamily="34" charset="0"/>
              </a:rPr>
              <a:t> in administrative villages across the province and </a:t>
            </a:r>
            <a:r>
              <a:rPr lang="en-US" sz="1200" b="1" dirty="0">
                <a:solidFill>
                  <a:schemeClr val="bg1"/>
                </a:solidFill>
                <a:latin typeface="Arial" pitchFamily="34" charset="0"/>
                <a:ea typeface="Arial Unicode MS" pitchFamily="34" charset="-122"/>
                <a:cs typeface="Arial" pitchFamily="34" charset="0"/>
              </a:rPr>
              <a:t>98.5%</a:t>
            </a:r>
            <a:r>
              <a:rPr lang="en-US" sz="1200" dirty="0">
                <a:solidFill>
                  <a:schemeClr val="bg1"/>
                </a:solidFill>
                <a:latin typeface="Arial" pitchFamily="34" charset="0"/>
                <a:ea typeface="Arial Unicode MS" pitchFamily="34" charset="-122"/>
                <a:cs typeface="Arial" pitchFamily="34" charset="0"/>
              </a:rPr>
              <a:t> in natural villages with more than 20 households. </a:t>
            </a:r>
          </a:p>
        </p:txBody>
      </p:sp>
      <p:sp>
        <p:nvSpPr>
          <p:cNvPr id="3" name="圆角矩形 2"/>
          <p:cNvSpPr/>
          <p:nvPr/>
        </p:nvSpPr>
        <p:spPr>
          <a:xfrm>
            <a:off x="5434965" y="956945"/>
            <a:ext cx="1966595" cy="286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latin typeface="Arial" pitchFamily="34" charset="0"/>
                <a:ea typeface="Arial Unicode MS" pitchFamily="34" charset="-122"/>
                <a:cs typeface="Arial" pitchFamily="34" charset="0"/>
                <a:sym typeface="+mn-ea"/>
              </a:rPr>
              <a:t>Development is balanced between spaces of a city</a:t>
            </a:r>
          </a:p>
        </p:txBody>
      </p:sp>
      <p:cxnSp>
        <p:nvCxnSpPr>
          <p:cNvPr id="6" name="直接箭头连接符 5"/>
          <p:cNvCxnSpPr/>
          <p:nvPr/>
        </p:nvCxnSpPr>
        <p:spPr>
          <a:xfrm>
            <a:off x="4460875" y="1079500"/>
            <a:ext cx="687070" cy="0"/>
          </a:xfrm>
          <a:prstGeom prst="straightConnector1">
            <a:avLst/>
          </a:prstGeom>
          <a:ln w="44450">
            <a:solidFill>
              <a:schemeClr val="accent1"/>
            </a:solidFill>
            <a:tailEnd type="arrow" w="med" len="med"/>
          </a:ln>
        </p:spPr>
        <p:style>
          <a:lnRef idx="2">
            <a:schemeClr val="accent3"/>
          </a:lnRef>
          <a:fillRef idx="0">
            <a:schemeClr val="accent3"/>
          </a:fillRef>
          <a:effectRef idx="1">
            <a:schemeClr val="accent3"/>
          </a:effectRef>
          <a:fontRef idx="minor">
            <a:schemeClr val="tx1"/>
          </a:fontRef>
        </p:style>
      </p:cxnSp>
      <p:sp>
        <p:nvSpPr>
          <p:cNvPr id="10" name="矩形 9"/>
          <p:cNvSpPr/>
          <p:nvPr/>
        </p:nvSpPr>
        <p:spPr>
          <a:xfrm>
            <a:off x="209418" y="3746"/>
            <a:ext cx="6444426" cy="707886"/>
          </a:xfrm>
          <a:prstGeom prst="rect">
            <a:avLst/>
          </a:prstGeom>
        </p:spPr>
        <p:txBody>
          <a:bodyPr wrap="square">
            <a:spAutoFit/>
          </a:bodyPr>
          <a:lstStyle/>
          <a:p>
            <a:r>
              <a:rPr lang="en-US" sz="2000" dirty="0">
                <a:solidFill>
                  <a:schemeClr val="bg1"/>
                </a:solidFill>
                <a:latin typeface="Arial" pitchFamily="34" charset="0"/>
                <a:ea typeface="Arial Unicode MS" pitchFamily="34" charset="-122"/>
                <a:cs typeface="Arial" pitchFamily="34" charset="0"/>
              </a:rPr>
              <a:t>1.4 Sense of responsibility facilitates balanced development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xWHXU1OIUqEjx7ngLvo.w"/>
</p:tagLst>
</file>

<file path=ppt/tags/tag10.xml><?xml version="1.0" encoding="utf-8"?>
<p:tagLst xmlns:a="http://schemas.openxmlformats.org/drawingml/2006/main" xmlns:r="http://schemas.openxmlformats.org/officeDocument/2006/relationships" xmlns:p="http://schemas.openxmlformats.org/presentationml/2006/main">
  <p:tag name="MH" val="20160324112638"/>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2411263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WHXU1OIUqEjx7ngLv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WHXU1OIUqEjx7ngLv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TBookUhcEy7XU9njzbI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TBookUhcEy7XU9njzbI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TBookUhcEy7XU9njzbIhw"/>
</p:tagLst>
</file>

<file path=ppt/tags/tag7.xml><?xml version="1.0" encoding="utf-8"?>
<p:tagLst xmlns:a="http://schemas.openxmlformats.org/drawingml/2006/main" xmlns:r="http://schemas.openxmlformats.org/officeDocument/2006/relationships" xmlns:p="http://schemas.openxmlformats.org/presentationml/2006/main">
  <p:tag name="MH" val="2016032411263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24112638"/>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24112638"/>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rgbClr val="FF0000"/>
          </a:solidFill>
          <a:tailEnd type="arrow" w="med" len="med"/>
        </a:ln>
      </a:spPr>
      <a:bodyPr/>
      <a:lstStyle/>
      <a:style>
        <a:lnRef idx="2">
          <a:schemeClr val="accent3"/>
        </a:lnRef>
        <a:fillRef idx="0">
          <a:schemeClr val="accent3"/>
        </a:fillRef>
        <a:effectRef idx="1">
          <a:schemeClr val="accent3"/>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FAD015-6937-4DDC-93F5-30AE37023507}"/>
</file>

<file path=customXml/itemProps2.xml><?xml version="1.0" encoding="utf-8"?>
<ds:datastoreItem xmlns:ds="http://schemas.openxmlformats.org/officeDocument/2006/customXml" ds:itemID="{20D9A821-E315-461E-A77B-8F1E0DE6DEC8}"/>
</file>

<file path=customXml/itemProps3.xml><?xml version="1.0" encoding="utf-8"?>
<ds:datastoreItem xmlns:ds="http://schemas.openxmlformats.org/officeDocument/2006/customXml" ds:itemID="{0595FD6D-8F6E-4ADC-B1ED-340813EF73ED}"/>
</file>

<file path=docProps/app.xml><?xml version="1.0" encoding="utf-8"?>
<Properties xmlns="http://schemas.openxmlformats.org/officeDocument/2006/extended-properties" xmlns:vt="http://schemas.openxmlformats.org/officeDocument/2006/docPropsVTypes">
  <TotalTime>272</TotalTime>
  <Words>4264</Words>
  <Application>Microsoft Office PowerPoint</Application>
  <PresentationFormat>全屏显示(16:9)</PresentationFormat>
  <Paragraphs>251</Paragraphs>
  <Slides>32</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等线</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 Liushe Village of Meizhou, the rural e-commerce platform has addressed the poor sale issue of tea leaves, expanded the sales, and boosted tea leaf sales to surge to more than 2,000kg in a month, totaling 1.1 million yuan. </vt:lpstr>
      <vt:lpstr>Dayushu Village of Meizhou is a national-level poverty-stricken village, and rich in honey pomelos. Since the access to broadband through universal telecommunication service, farmers are able to sell agricultural products on the Internet, and acquire more sufficient market information. The product profit has surged by nearly 80%.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Hugo</dc:creator>
  <cp:lastModifiedBy>jscz</cp:lastModifiedBy>
  <cp:revision>1070</cp:revision>
  <dcterms:created xsi:type="dcterms:W3CDTF">2017-03-30T06:27:00Z</dcterms:created>
  <dcterms:modified xsi:type="dcterms:W3CDTF">2019-07-26T05:45:05Z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y fmtid="{D5CDD505-2E9C-101B-9397-08002B2CF9AE}" pid="3" name="ContentTypeId">
    <vt:lpwstr>0x010100202BB634496EAB498A685EA26DE87D9A</vt:lpwstr>
  </property>
</Properties>
</file>