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2"/>
    <p:sldId id="290" r:id="rId3"/>
    <p:sldId id="304" r:id="rId4"/>
    <p:sldId id="329" r:id="rId5"/>
    <p:sldId id="330" r:id="rId6"/>
    <p:sldId id="307" r:id="rId7"/>
    <p:sldId id="295" r:id="rId8"/>
    <p:sldId id="283" r:id="rId9"/>
    <p:sldId id="292" r:id="rId10"/>
    <p:sldId id="293" r:id="rId11"/>
    <p:sldId id="303" r:id="rId12"/>
    <p:sldId id="3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CCF"/>
    <a:srgbClr val="C96A78"/>
    <a:srgbClr val="69131A"/>
    <a:srgbClr val="DE828D"/>
    <a:srgbClr val="C9E0CE"/>
    <a:srgbClr val="B2F3B1"/>
    <a:srgbClr val="86E3D8"/>
    <a:srgbClr val="D62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936" y="-594"/>
      </p:cViewPr>
      <p:guideLst>
        <p:guide orient="horz" pos="2224"/>
        <p:guide pos="393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2D67-456A-45DB-9044-9C5805F7D9E6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2452B-B1ED-49CF-A996-816F3BAADE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452B-B1ED-49CF-A996-816F3BAADEC2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452B-B1ED-49CF-A996-816F3BAADEC2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9AD01-01B7-4615-A653-0232DE05EDE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1"/>
            <a:ext cx="5486400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1"/>
            <a:ext cx="5486400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73315" y="606834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4B3B-D8AE-47AC-99D4-CE6AC120E745}" type="datetimeFigureOut">
              <a:rPr lang="zh-CN" altLang="en-US" smtClean="0"/>
              <a:pPr/>
              <a:t>2019/7/22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F823-41EC-4C3D-BE51-866454DB7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067395" y="1684973"/>
            <a:ext cx="8300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What Will the Children Harvest from the Network Extending into the Classrooms in Poor Counties?</a:t>
            </a:r>
            <a:endParaRPr lang="en-US" sz="3200" dirty="0">
              <a:solidFill>
                <a:schemeClr val="bg1"/>
              </a:solidFill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3146" y="4417578"/>
            <a:ext cx="239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Cheng </a:t>
            </a:r>
            <a:r>
              <a:rPr lang="en-US" sz="1600" dirty="0" err="1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Mengchao</a:t>
            </a:r>
            <a:endParaRPr lang="en-US" sz="16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360469" y="3760839"/>
            <a:ext cx="3559556" cy="507729"/>
          </a:xfrm>
          <a:prstGeom prst="roundRect">
            <a:avLst/>
          </a:prstGeom>
          <a:blipFill dpi="0" rotWithShape="1">
            <a:blip r:embed="rId3" cstate="print">
              <a:alphaModFix amt="9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Journalist of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Bingdian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Weekly, China Youth Daily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705224" y="3203575"/>
            <a:ext cx="6566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How do NPC delegates and CPPCC members view “one screen”?</a:t>
            </a: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2990751" y="3281947"/>
            <a:ext cx="365124" cy="365124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961215" y="4584218"/>
            <a:ext cx="286975" cy="247392"/>
          </a:xfrm>
          <a:prstGeom prst="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等腰三角形 106"/>
          <p:cNvSpPr/>
          <p:nvPr/>
        </p:nvSpPr>
        <p:spPr>
          <a:xfrm rot="5400000">
            <a:off x="9416437" y="4584218"/>
            <a:ext cx="286975" cy="247392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4" name="等腰三角形 113"/>
          <p:cNvSpPr/>
          <p:nvPr/>
        </p:nvSpPr>
        <p:spPr>
          <a:xfrm rot="5400000">
            <a:off x="9871660" y="4584219"/>
            <a:ext cx="286975" cy="247392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7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6" grpId="0" bldLvl="0" animBg="1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6" grpId="0" bldLvl="0" animBg="1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934634" y="2469093"/>
            <a:ext cx="1299633" cy="13017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Freeform 3"/>
          <p:cNvSpPr/>
          <p:nvPr/>
        </p:nvSpPr>
        <p:spPr bwMode="auto">
          <a:xfrm>
            <a:off x="2592918" y="2193926"/>
            <a:ext cx="918633" cy="924984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671733" y="2469093"/>
            <a:ext cx="1295400" cy="13017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Freeform 5"/>
          <p:cNvSpPr/>
          <p:nvPr/>
        </p:nvSpPr>
        <p:spPr bwMode="auto">
          <a:xfrm>
            <a:off x="7332135" y="2193926"/>
            <a:ext cx="918633" cy="924984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220635" y="3844927"/>
            <a:ext cx="1299633" cy="12996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Freeform 7"/>
          <p:cNvSpPr/>
          <p:nvPr/>
        </p:nvSpPr>
        <p:spPr bwMode="auto">
          <a:xfrm>
            <a:off x="4878918" y="4494743"/>
            <a:ext cx="924983" cy="924983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9038167" y="3844927"/>
            <a:ext cx="1301751" cy="12996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Freeform 9"/>
          <p:cNvSpPr/>
          <p:nvPr/>
        </p:nvSpPr>
        <p:spPr bwMode="auto">
          <a:xfrm>
            <a:off x="9687985" y="4494743"/>
            <a:ext cx="920750" cy="924983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9438219" y="4244975"/>
            <a:ext cx="501649" cy="499534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15" name="Group 11"/>
          <p:cNvGrpSpPr/>
          <p:nvPr/>
        </p:nvGrpSpPr>
        <p:grpSpPr bwMode="auto">
          <a:xfrm>
            <a:off x="4629150" y="4274609"/>
            <a:ext cx="499534" cy="440267"/>
            <a:chOff x="0" y="0"/>
            <a:chExt cx="236" cy="208"/>
          </a:xfrm>
        </p:grpSpPr>
        <p:sp>
          <p:nvSpPr>
            <p:cNvPr id="2151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7" name="Freeform 1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8" name="Group 14"/>
          <p:cNvGrpSpPr/>
          <p:nvPr/>
        </p:nvGrpSpPr>
        <p:grpSpPr bwMode="auto">
          <a:xfrm>
            <a:off x="7076017" y="2869144"/>
            <a:ext cx="505883" cy="501649"/>
            <a:chOff x="0" y="0"/>
            <a:chExt cx="239" cy="237"/>
          </a:xfrm>
        </p:grpSpPr>
        <p:sp>
          <p:nvSpPr>
            <p:cNvPr id="21519" name="Freeform 1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1" name="Freeform 1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2" name="Freeform 1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2343151" y="2883959"/>
            <a:ext cx="499534" cy="501651"/>
            <a:chOff x="0" y="0"/>
            <a:chExt cx="236" cy="237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3759789" y="1903577"/>
            <a:ext cx="236109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Junior high schools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Teaching with recorded broadcast can be carried out and stopped at any time, and dominated by local teachers, so as to reduce the acceptance difficulty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430016" y="3955728"/>
            <a:ext cx="2432882" cy="160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Primary schools and kindergartens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Provide video lessons for teachers, who will then teach students after absorption, so as to shore up teachers</a:t>
            </a:r>
          </a:p>
          <a:p>
            <a:endParaRPr lang="en-GB" altLang="zh-CN" sz="855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8552693" y="2572490"/>
            <a:ext cx="221466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Ultimate vision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Enabling children all over the country to enjoy superior education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587809" y="3906356"/>
            <a:ext cx="16511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Else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Classroom teaching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After-school tutoring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AI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........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0" name="矩形 29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259205" y="433070"/>
            <a:ext cx="833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 addition to “one screen”,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else have telecom network done in education equity?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467735" y="2198370"/>
            <a:ext cx="5287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97895" y="4152107"/>
            <a:ext cx="239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Cheng </a:t>
            </a:r>
            <a:r>
              <a:rPr lang="en-US" sz="1600" dirty="0" err="1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Mengchao</a:t>
            </a:r>
            <a:endParaRPr lang="en-US" sz="16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316223" y="3554361"/>
            <a:ext cx="3559556" cy="463483"/>
          </a:xfrm>
          <a:prstGeom prst="roundRect">
            <a:avLst/>
          </a:prstGeom>
          <a:blipFill dpi="0" rotWithShape="1">
            <a:blip r:embed="rId3" cstate="print">
              <a:alphaModFix amt="9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Journalist of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Bingdian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Weekly, China Youth Daily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3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4773929" y="2985770"/>
            <a:ext cx="565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Can this screen change the fate? </a:t>
            </a: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3445510" y="2864485"/>
            <a:ext cx="1075055" cy="1129030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961215" y="4584218"/>
            <a:ext cx="286975" cy="247392"/>
          </a:xfrm>
          <a:prstGeom prst="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等腰三角形 106"/>
          <p:cNvSpPr/>
          <p:nvPr/>
        </p:nvSpPr>
        <p:spPr>
          <a:xfrm rot="5400000">
            <a:off x="9416437" y="4584218"/>
            <a:ext cx="286975" cy="247392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等腰三角形 113"/>
          <p:cNvSpPr/>
          <p:nvPr/>
        </p:nvSpPr>
        <p:spPr>
          <a:xfrm rot="5400000">
            <a:off x="9871660" y="4584219"/>
            <a:ext cx="286975" cy="247392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7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6" grpId="0" bldLvl="0" animBg="1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5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75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50" tmFilter="0, 0; .2, .5; .8, .5; 1, 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75" autoRev="1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150" tmFilter="0, 0; .2, .5; .8, .5; 1, 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75" autoRev="1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6" grpId="0" bldLvl="0" animBg="1"/>
          <p:bldP spid="7" grpId="0" animBg="1"/>
          <p:bldP spid="7" grpId="1" animBg="1"/>
          <p:bldP spid="107" grpId="0" animBg="1"/>
          <p:bldP spid="107" grpId="1" animBg="1"/>
          <p:bldP spid="114" grpId="0" animBg="1"/>
          <p:bldP spid="114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/>
          <p:nvPr/>
        </p:nvSpPr>
        <p:spPr bwMode="auto">
          <a:xfrm>
            <a:off x="1015789" y="3473451"/>
            <a:ext cx="2781300" cy="670984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Freeform 4"/>
          <p:cNvSpPr/>
          <p:nvPr/>
        </p:nvSpPr>
        <p:spPr bwMode="auto">
          <a:xfrm>
            <a:off x="3503085" y="3569759"/>
            <a:ext cx="2785533" cy="670984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Freeform 5"/>
          <p:cNvSpPr/>
          <p:nvPr/>
        </p:nvSpPr>
        <p:spPr bwMode="auto">
          <a:xfrm>
            <a:off x="5911852" y="3463926"/>
            <a:ext cx="2779182" cy="670984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Freeform 6"/>
          <p:cNvSpPr/>
          <p:nvPr/>
        </p:nvSpPr>
        <p:spPr bwMode="auto">
          <a:xfrm>
            <a:off x="8407401" y="3567643"/>
            <a:ext cx="2781300" cy="67098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51" name="Group 7"/>
          <p:cNvGrpSpPr/>
          <p:nvPr/>
        </p:nvGrpSpPr>
        <p:grpSpPr bwMode="auto">
          <a:xfrm>
            <a:off x="6148918" y="3728510"/>
            <a:ext cx="203200" cy="254000"/>
            <a:chOff x="0" y="0"/>
            <a:chExt cx="96" cy="120"/>
          </a:xfrm>
        </p:grpSpPr>
        <p:sp>
          <p:nvSpPr>
            <p:cNvPr id="6152" name="Freeform 8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55" name="Group 11"/>
          <p:cNvGrpSpPr/>
          <p:nvPr/>
        </p:nvGrpSpPr>
        <p:grpSpPr bwMode="auto">
          <a:xfrm>
            <a:off x="8646585" y="3739092"/>
            <a:ext cx="247650" cy="230718"/>
            <a:chOff x="0" y="0"/>
            <a:chExt cx="117" cy="109"/>
          </a:xfrm>
          <a:solidFill>
            <a:schemeClr val="bg1"/>
          </a:solidFill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59" name="Group 15"/>
          <p:cNvGrpSpPr/>
          <p:nvPr/>
        </p:nvGrpSpPr>
        <p:grpSpPr bwMode="auto">
          <a:xfrm>
            <a:off x="3695700" y="3730626"/>
            <a:ext cx="247651" cy="249767"/>
            <a:chOff x="0" y="0"/>
            <a:chExt cx="117" cy="118"/>
          </a:xfrm>
          <a:solidFill>
            <a:schemeClr val="bg1"/>
          </a:solidFill>
        </p:grpSpPr>
        <p:sp>
          <p:nvSpPr>
            <p:cNvPr id="6160" name="Freeform 16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63" name="Group 19"/>
          <p:cNvGrpSpPr/>
          <p:nvPr/>
        </p:nvGrpSpPr>
        <p:grpSpPr bwMode="auto">
          <a:xfrm>
            <a:off x="1200151" y="3728510"/>
            <a:ext cx="222250" cy="254000"/>
            <a:chOff x="0" y="0"/>
            <a:chExt cx="105" cy="120"/>
          </a:xfrm>
        </p:grpSpPr>
        <p:sp>
          <p:nvSpPr>
            <p:cNvPr id="6164" name="Freeform 20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770380" y="3719830"/>
            <a:ext cx="892810" cy="29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1:200+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349963" y="3720467"/>
            <a:ext cx="657552" cy="2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72000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745395" y="3711577"/>
            <a:ext cx="373820" cy="2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9283700" y="3686810"/>
            <a:ext cx="1706245" cy="29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20=&gt;147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229708" y="1998480"/>
            <a:ext cx="213247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One Chengdu NO. 7 High School, benefits more than 200 high schools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781369" y="1789984"/>
            <a:ext cx="28652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Among them, 88 children from rural areas, counties and suburb areas have been admitted to Tsinghua University and Peking University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3480619" y="4279320"/>
            <a:ext cx="2492478" cy="157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Over the past decade, 72,000 “remote students” have received the classroom education from Chengdu No. 7 High School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8407400" y="4249823"/>
            <a:ext cx="284561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The number of students at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Luquan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 No.1 Middle School qualified for the first batch of undergraduate admissions has increased from 20 in 2006 to 147 now 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811868" y="4441827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745819" y="4441827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349752" y="2397127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9283701" y="2397127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37" name="矩形 36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259140" y="489407"/>
            <a:ext cx="1019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“Remote students in one classroom” supported by high-speed network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0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bldLvl="0" animBg="1"/>
          <p:bldP spid="6148" grpId="0" animBg="1"/>
          <p:bldP spid="6149" grpId="0" animBg="1"/>
          <p:bldP spid="6150" grpId="0" animBg="1"/>
          <p:bldP spid="6166" grpId="0" bldLvl="0" animBg="1"/>
          <p:bldP spid="6167" grpId="0" bldLvl="0" animBg="1"/>
          <p:bldP spid="6168" grpId="0" bldLvl="0" animBg="1"/>
          <p:bldP spid="6169" grpId="0" bldLvl="0" animBg="1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bldLvl="0" animBg="1"/>
          <p:bldP spid="6148" grpId="0" animBg="1"/>
          <p:bldP spid="6149" grpId="0" animBg="1"/>
          <p:bldP spid="6150" grpId="0" animBg="1"/>
          <p:bldP spid="6166" grpId="0" bldLvl="0" animBg="1"/>
          <p:bldP spid="6167" grpId="0" bldLvl="0" animBg="1"/>
          <p:bldP spid="6168" grpId="0" bldLvl="0" animBg="1"/>
          <p:bldP spid="6169" grpId="0" bldLvl="0" animBg="1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 descr="0x786"/>
          <p:cNvSpPr/>
          <p:nvPr/>
        </p:nvSpPr>
        <p:spPr bwMode="auto">
          <a:xfrm>
            <a:off x="853440" y="1052830"/>
            <a:ext cx="3198495" cy="2503170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sp>
        <p:nvSpPr>
          <p:cNvPr id="14351" name="Freeform 15" descr="0115mvtps00039"/>
          <p:cNvSpPr/>
          <p:nvPr/>
        </p:nvSpPr>
        <p:spPr bwMode="auto">
          <a:xfrm>
            <a:off x="8129905" y="964565"/>
            <a:ext cx="3298825" cy="2503805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sp>
        <p:nvSpPr>
          <p:cNvPr id="14363" name="Freeform 27" descr="u=290065061,2920051158&amp;fm=15&amp;gp=0"/>
          <p:cNvSpPr/>
          <p:nvPr/>
        </p:nvSpPr>
        <p:spPr bwMode="auto">
          <a:xfrm>
            <a:off x="851535" y="3786505"/>
            <a:ext cx="3200400" cy="2638425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sp>
        <p:nvSpPr>
          <p:cNvPr id="14374" name="Freeform 38" descr="u=2137848116,541256983&amp;fm=15&amp;gp=0"/>
          <p:cNvSpPr/>
          <p:nvPr/>
        </p:nvSpPr>
        <p:spPr bwMode="auto">
          <a:xfrm>
            <a:off x="4378325" y="3681730"/>
            <a:ext cx="3505835" cy="2650490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4976452" y="530685"/>
            <a:ext cx="223909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70" name="矩形 69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153730" y="530925"/>
            <a:ext cx="655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Silhouettes &amp; comparison</a:t>
            </a:r>
          </a:p>
        </p:txBody>
      </p:sp>
      <p:sp>
        <p:nvSpPr>
          <p:cNvPr id="19" name="Freeform 15" descr="0115mvtps00039"/>
          <p:cNvSpPr/>
          <p:nvPr/>
        </p:nvSpPr>
        <p:spPr bwMode="auto">
          <a:xfrm>
            <a:off x="4438015" y="923290"/>
            <a:ext cx="3267075" cy="2544445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sp>
        <p:nvSpPr>
          <p:cNvPr id="20" name="Freeform 15" descr="0115mvtps00039"/>
          <p:cNvSpPr/>
          <p:nvPr/>
        </p:nvSpPr>
        <p:spPr bwMode="auto">
          <a:xfrm>
            <a:off x="8208645" y="3786505"/>
            <a:ext cx="3141345" cy="2440940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8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38" grpId="1" bldLvl="0" animBg="1"/>
      <p:bldP spid="14351" grpId="0" bldLvl="0" animBg="1"/>
      <p:bldP spid="14351" grpId="1" bldLvl="0" animBg="1"/>
      <p:bldP spid="14363" grpId="0" bldLvl="0" animBg="1"/>
      <p:bldP spid="14363" grpId="1" bldLvl="0" animBg="1"/>
      <p:bldP spid="14374" grpId="0" bldLvl="0" animBg="1"/>
      <p:bldP spid="14374" grpId="1" bldLvl="0" animBg="1"/>
      <p:bldP spid="19" grpId="0" bldLvl="0" animBg="1"/>
      <p:bldP spid="19" grpId="1" bldLvl="0" animBg="1"/>
      <p:bldP spid="20" grpId="0" bldLvl="0" animBg="1"/>
      <p:bldP spid="20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 descr="0x786"/>
          <p:cNvSpPr/>
          <p:nvPr/>
        </p:nvSpPr>
        <p:spPr bwMode="auto">
          <a:xfrm>
            <a:off x="1839595" y="993775"/>
            <a:ext cx="3799205" cy="2409825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sp>
        <p:nvSpPr>
          <p:cNvPr id="14351" name="Freeform 15" descr="0115mvtps00039"/>
          <p:cNvSpPr/>
          <p:nvPr/>
        </p:nvSpPr>
        <p:spPr bwMode="auto">
          <a:xfrm>
            <a:off x="6676390" y="749300"/>
            <a:ext cx="3801745" cy="2595245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sp>
        <p:nvSpPr>
          <p:cNvPr id="14363" name="Freeform 27" descr="u=290065061,2920051158&amp;fm=15&amp;gp=0"/>
          <p:cNvSpPr/>
          <p:nvPr/>
        </p:nvSpPr>
        <p:spPr bwMode="auto">
          <a:xfrm>
            <a:off x="1750695" y="3769995"/>
            <a:ext cx="3680460" cy="2542540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sp>
        <p:nvSpPr>
          <p:cNvPr id="14374" name="Freeform 38" descr="u=2137848116,541256983&amp;fm=15&amp;gp=0"/>
          <p:cNvSpPr/>
          <p:nvPr/>
        </p:nvSpPr>
        <p:spPr bwMode="auto">
          <a:xfrm>
            <a:off x="6676390" y="3679190"/>
            <a:ext cx="3731895" cy="2633345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 sz="1705">
              <a:solidFill>
                <a:schemeClr val="bg1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4976452" y="530685"/>
            <a:ext cx="223909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70" name="矩形 69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153730" y="530925"/>
            <a:ext cx="655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Silhouettes &amp; comparison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38" grpId="1" bldLvl="0" animBg="1"/>
      <p:bldP spid="14351" grpId="0" bldLvl="0" animBg="1"/>
      <p:bldP spid="14351" grpId="1" bldLvl="0" animBg="1"/>
      <p:bldP spid="14363" grpId="0" bldLvl="0" animBg="1"/>
      <p:bldP spid="14363" grpId="1" bldLvl="0" animBg="1"/>
      <p:bldP spid="14374" grpId="0" bldLvl="0" animBg="1"/>
      <p:bldP spid="14374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726448" y="1167462"/>
            <a:ext cx="3826168" cy="4892035"/>
            <a:chOff x="6861512" y="1531261"/>
            <a:chExt cx="4079486" cy="521591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" name="Freeform 33"/>
            <p:cNvSpPr/>
            <p:nvPr/>
          </p:nvSpPr>
          <p:spPr bwMode="auto">
            <a:xfrm rot="20192702" flipH="1">
              <a:off x="8996650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36"/>
            <p:cNvSpPr/>
            <p:nvPr/>
          </p:nvSpPr>
          <p:spPr bwMode="auto">
            <a:xfrm rot="1695130">
              <a:off x="10373996" y="2670521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 rot="19798984">
              <a:off x="9589356" y="1775933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36"/>
            <p:cNvSpPr/>
            <p:nvPr/>
          </p:nvSpPr>
          <p:spPr bwMode="auto">
            <a:xfrm rot="20742510">
              <a:off x="8449623" y="3313795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30"/>
            <p:cNvSpPr/>
            <p:nvPr/>
          </p:nvSpPr>
          <p:spPr bwMode="auto">
            <a:xfrm rot="1666479" flipH="1">
              <a:off x="7109750" y="1531261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6861512" y="2859315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9423961" y="2928144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8435333" y="3910700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38797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9485256" y="4296241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9188231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8205477" y="1954575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170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23"/>
          <p:cNvSpPr txBox="1"/>
          <p:nvPr/>
        </p:nvSpPr>
        <p:spPr>
          <a:xfrm>
            <a:off x="6928297" y="2513707"/>
            <a:ext cx="2697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Average score: 105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5176685" y="2208338"/>
            <a:ext cx="444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Chengdu No. 7 High School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6847017" y="4843805"/>
            <a:ext cx="2697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Average score: 30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6137885" y="4570289"/>
            <a:ext cx="3406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Luquan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No. 1 Middle School</a:t>
            </a:r>
          </a:p>
        </p:txBody>
      </p:sp>
      <p:grpSp>
        <p:nvGrpSpPr>
          <p:cNvPr id="50" name="Group 11"/>
          <p:cNvGrpSpPr/>
          <p:nvPr/>
        </p:nvGrpSpPr>
        <p:grpSpPr>
          <a:xfrm>
            <a:off x="9869475" y="2210983"/>
            <a:ext cx="692414" cy="692414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Rounded Rectangle 12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1913" tIns="60956" rIns="121913" bIns="60956" numCol="1" rtlCol="0" anchor="ctr" anchorCtr="1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13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1913" tIns="60956" rIns="121913" bIns="60956" numCol="1" rtlCol="0" anchor="ctr" anchorCtr="1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9714535" y="4503113"/>
            <a:ext cx="692414" cy="692414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Rounded Rectangle 31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1913" tIns="60956" rIns="121913" bIns="60956" numCol="1" rtlCol="0" anchor="ctr" anchorCtr="1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val 32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1913" tIns="60956" rIns="121913" bIns="60956" numCol="1" rtlCol="0" anchor="ctr" anchorCtr="1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80" name="矩形 79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13180" y="475274"/>
            <a:ext cx="429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Possibility of change??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5835660" y="1355262"/>
            <a:ext cx="493980" cy="5502573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5957725" y="2311463"/>
            <a:ext cx="3116263" cy="454637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20235" y="3225812"/>
            <a:ext cx="3116263" cy="3632024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5959220" y="3733784"/>
            <a:ext cx="2764984" cy="3124051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860922" y="4527610"/>
            <a:ext cx="2375578" cy="2330226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4684" y="4579620"/>
            <a:ext cx="325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Teachers and students find the gap and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hope</a:t>
            </a:r>
            <a:r>
              <a:rPr lang="en-US" sz="855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/>
            </a:r>
            <a:br>
              <a:rPr lang="en-US" sz="855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school used to have a good learning atmosphere, but lacks methods for improvement. 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While seeing the gap, the school is also full of hope - this is the common situation for many grassroots county-level middle schools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5650" y="2155293"/>
            <a:ext cx="2533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Absorb superior contents of famous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schools</a:t>
            </a:r>
            <a:endParaRPr lang="en-US" sz="855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algn="l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From teaching concepts and methods to homework, exercises and exams, superior resources of Chengdu No. 7 High School are fully absorbed by poverty-stricken counties by means of scenarios built by Internet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752340" y="3831150"/>
            <a:ext cx="2499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Teaching methods change</a:t>
            </a:r>
            <a:r>
              <a:rPr lang="en-US" sz="1705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/>
            </a:r>
            <a:br>
              <a:rPr lang="en-US" sz="1705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Local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teachers have changed their status - from teachers to assistant teachers, and also learned a lot of experience from famous teachers of Chengdu No. 7 High School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96213" y="1475499"/>
            <a:ext cx="2266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Scores steadily improve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Barely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pass in grade one, and gradually increase from 100 to 110 and 120 in grade two, while get full scores in grade three.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017392" y="2089785"/>
            <a:ext cx="2731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Students study hard on a voluntary basis</a:t>
            </a:r>
            <a:r>
              <a:rPr lang="en-US" sz="855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/>
            </a:r>
            <a:br>
              <a:rPr lang="en-US" sz="855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At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Luquan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lt"/>
              </a:rPr>
              <a:t> No. 1 Middle School, one of the key tasks of head teachers is to driven students still studying at the classrooms to dormitories at the midnight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5179728" y="5135453"/>
            <a:ext cx="442125" cy="44212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432422" y="1662484"/>
            <a:ext cx="493799" cy="49379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248399" y="3862896"/>
            <a:ext cx="505146" cy="37886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448985" y="4339738"/>
            <a:ext cx="452101" cy="455175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402702" y="2948546"/>
            <a:ext cx="404459" cy="37886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21" name="矩形 20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59140" y="461271"/>
            <a:ext cx="655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Internet brings offline changes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prism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3520" y="1520890"/>
            <a:ext cx="4956805" cy="4160770"/>
            <a:chOff x="1434470" y="1499935"/>
            <a:chExt cx="4956805" cy="4160770"/>
          </a:xfrm>
        </p:grpSpPr>
        <p:sp>
          <p:nvSpPr>
            <p:cNvPr id="3" name="等腰三角形 2"/>
            <p:cNvSpPr/>
            <p:nvPr/>
          </p:nvSpPr>
          <p:spPr>
            <a:xfrm>
              <a:off x="3191490" y="1499935"/>
              <a:ext cx="1442764" cy="1192948"/>
            </a:xfrm>
            <a:prstGeom prst="triangl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梯形 3"/>
            <p:cNvSpPr/>
            <p:nvPr/>
          </p:nvSpPr>
          <p:spPr>
            <a:xfrm>
              <a:off x="2611906" y="2878475"/>
              <a:ext cx="2601933" cy="786958"/>
            </a:xfrm>
            <a:prstGeom prst="trapezoid">
              <a:avLst>
                <a:gd name="adj" fmla="val 60407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梯形 4"/>
            <p:cNvSpPr/>
            <p:nvPr/>
          </p:nvSpPr>
          <p:spPr>
            <a:xfrm>
              <a:off x="2065760" y="3858457"/>
              <a:ext cx="3694226" cy="786958"/>
            </a:xfrm>
            <a:prstGeom prst="trapezoid">
              <a:avLst>
                <a:gd name="adj" fmla="val 58992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梯形 5"/>
            <p:cNvSpPr/>
            <p:nvPr/>
          </p:nvSpPr>
          <p:spPr>
            <a:xfrm>
              <a:off x="1434470" y="4870892"/>
              <a:ext cx="4956805" cy="786958"/>
            </a:xfrm>
            <a:prstGeom prst="trapezoid">
              <a:avLst>
                <a:gd name="adj" fmla="val 60408"/>
              </a:avLst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88031" y="2151331"/>
              <a:ext cx="12277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Guide teachers and students to </a:t>
              </a:r>
            </a:p>
            <a:p>
              <a:pPr algn="ctr"/>
              <a:r>
                <a:rPr lang="en-US" sz="7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absorb and accept new technologies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05149" y="3011153"/>
              <a:ext cx="221361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Invest in new technologies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98667" y="4024946"/>
              <a:ext cx="260321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Strive for excessive education appropriations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80302" y="4952819"/>
              <a:ext cx="4222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74000"/>
                        </a:schemeClr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Infrastructure is built in place, telecom network achieves coverage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4419600" y="2119406"/>
            <a:ext cx="252836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067300" y="3243356"/>
            <a:ext cx="188066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610225" y="4233956"/>
            <a:ext cx="133774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181725" y="5231941"/>
            <a:ext cx="76624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018517" y="1410644"/>
            <a:ext cx="4573716" cy="1089154"/>
            <a:chOff x="7077509" y="1674754"/>
            <a:chExt cx="2598729" cy="1298500"/>
          </a:xfrm>
        </p:grpSpPr>
        <p:sp>
          <p:nvSpPr>
            <p:cNvPr id="12" name="文本框 11"/>
            <p:cNvSpPr txBox="1"/>
            <p:nvPr/>
          </p:nvSpPr>
          <p:spPr>
            <a:xfrm>
              <a:off x="7126925" y="1674754"/>
              <a:ext cx="1202301" cy="366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A virtuous circle begins: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26925" y="1982531"/>
              <a:ext cx="2549313" cy="99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Teachers and students both make efforts and obtain returns, which will lift the school atmosphere, receive county-wide praise, achieve inflow of superior students, and attract attention and more support from superior departments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077509" y="1741437"/>
              <a:ext cx="0" cy="67973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7003767" y="2714799"/>
            <a:ext cx="4821135" cy="768807"/>
            <a:chOff x="7077509" y="2850300"/>
            <a:chExt cx="4821135" cy="768807"/>
          </a:xfrm>
        </p:grpSpPr>
        <p:sp>
          <p:nvSpPr>
            <p:cNvPr id="15" name="文本框 14"/>
            <p:cNvSpPr txBox="1"/>
            <p:nvPr/>
          </p:nvSpPr>
          <p:spPr>
            <a:xfrm>
              <a:off x="7098932" y="2850300"/>
              <a:ext cx="4799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Director: Promote the progress of people with technology! 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00255" y="3157442"/>
              <a:ext cx="4550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Magical scenes: Schools in rural areas carry out teaching activities with live broadcasting, tablets and smart classrooms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7077509" y="2922537"/>
              <a:ext cx="0" cy="67973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008572" y="3673123"/>
            <a:ext cx="4692018" cy="880144"/>
            <a:chOff x="7077509" y="3815465"/>
            <a:chExt cx="3224145" cy="880144"/>
          </a:xfrm>
        </p:grpSpPr>
        <p:sp>
          <p:nvSpPr>
            <p:cNvPr id="18" name="文本框 17"/>
            <p:cNvSpPr txBox="1"/>
            <p:nvPr/>
          </p:nvSpPr>
          <p:spPr>
            <a:xfrm>
              <a:off x="7126926" y="3815465"/>
              <a:ext cx="317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The poverty-stricken county investing in education see returns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26924" y="4233944"/>
              <a:ext cx="3100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Fiscal revenue is almost 600 million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yuan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, but education expenditure reaches 1 billion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yuan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7077509" y="3922667"/>
              <a:ext cx="0" cy="67973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7077509" y="4838439"/>
            <a:ext cx="4749742" cy="747644"/>
            <a:chOff x="7077509" y="4838439"/>
            <a:chExt cx="4749742" cy="747644"/>
          </a:xfrm>
        </p:grpSpPr>
        <p:sp>
          <p:nvSpPr>
            <p:cNvPr id="21" name="文本框 20"/>
            <p:cNvSpPr txBox="1"/>
            <p:nvPr/>
          </p:nvSpPr>
          <p:spPr>
            <a:xfrm>
              <a:off x="7126925" y="4838439"/>
              <a:ext cx="4700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The mountainous county also gets access to high-speed </a:t>
              </a:r>
              <a:endPara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network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156422" y="5309084"/>
              <a:ext cx="4244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The biggest cost problem has been addressed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077509" y="4892072"/>
              <a:ext cx="0" cy="679738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523880" y="500105"/>
            <a:ext cx="649860" cy="356238"/>
            <a:chOff x="779509" y="484063"/>
            <a:chExt cx="631151" cy="345982"/>
          </a:xfrm>
        </p:grpSpPr>
        <p:sp>
          <p:nvSpPr>
            <p:cNvPr id="45" name="矩形 44"/>
            <p:cNvSpPr/>
            <p:nvPr/>
          </p:nvSpPr>
          <p:spPr>
            <a:xfrm rot="2700000">
              <a:off x="779509" y="484063"/>
              <a:ext cx="345982" cy="34598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700000">
              <a:off x="1074027" y="488740"/>
              <a:ext cx="336633" cy="336633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59140" y="433135"/>
            <a:ext cx="6551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Governance wisdom from director of county education bureau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872115" y="3281581"/>
            <a:ext cx="7801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Education Minister Chen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Baosheng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number of screens changing the fate will continue to grow! </a:t>
            </a: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3297456" y="3361322"/>
            <a:ext cx="365124" cy="365124"/>
          </a:xfrm>
          <a:custGeom>
            <a:avLst/>
            <a:gdLst>
              <a:gd name="T0" fmla="*/ 116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92 h 128"/>
              <a:gd name="T8" fmla="*/ 12 w 128"/>
              <a:gd name="T9" fmla="*/ 104 h 128"/>
              <a:gd name="T10" fmla="*/ 44 w 128"/>
              <a:gd name="T11" fmla="*/ 104 h 128"/>
              <a:gd name="T12" fmla="*/ 44 w 128"/>
              <a:gd name="T13" fmla="*/ 120 h 128"/>
              <a:gd name="T14" fmla="*/ 40 w 128"/>
              <a:gd name="T15" fmla="*/ 120 h 128"/>
              <a:gd name="T16" fmla="*/ 36 w 128"/>
              <a:gd name="T17" fmla="*/ 124 h 128"/>
              <a:gd name="T18" fmla="*/ 40 w 128"/>
              <a:gd name="T19" fmla="*/ 128 h 128"/>
              <a:gd name="T20" fmla="*/ 88 w 128"/>
              <a:gd name="T21" fmla="*/ 128 h 128"/>
              <a:gd name="T22" fmla="*/ 92 w 128"/>
              <a:gd name="T23" fmla="*/ 124 h 128"/>
              <a:gd name="T24" fmla="*/ 88 w 128"/>
              <a:gd name="T25" fmla="*/ 120 h 128"/>
              <a:gd name="T26" fmla="*/ 84 w 128"/>
              <a:gd name="T27" fmla="*/ 120 h 128"/>
              <a:gd name="T28" fmla="*/ 84 w 128"/>
              <a:gd name="T29" fmla="*/ 104 h 128"/>
              <a:gd name="T30" fmla="*/ 116 w 128"/>
              <a:gd name="T31" fmla="*/ 104 h 128"/>
              <a:gd name="T32" fmla="*/ 128 w 128"/>
              <a:gd name="T33" fmla="*/ 92 h 128"/>
              <a:gd name="T34" fmla="*/ 128 w 128"/>
              <a:gd name="T35" fmla="*/ 12 h 128"/>
              <a:gd name="T36" fmla="*/ 116 w 128"/>
              <a:gd name="T37" fmla="*/ 0 h 128"/>
              <a:gd name="T38" fmla="*/ 76 w 128"/>
              <a:gd name="T39" fmla="*/ 120 h 128"/>
              <a:gd name="T40" fmla="*/ 52 w 128"/>
              <a:gd name="T41" fmla="*/ 120 h 128"/>
              <a:gd name="T42" fmla="*/ 52 w 128"/>
              <a:gd name="T43" fmla="*/ 104 h 128"/>
              <a:gd name="T44" fmla="*/ 76 w 128"/>
              <a:gd name="T45" fmla="*/ 104 h 128"/>
              <a:gd name="T46" fmla="*/ 76 w 128"/>
              <a:gd name="T47" fmla="*/ 120 h 128"/>
              <a:gd name="T48" fmla="*/ 120 w 128"/>
              <a:gd name="T49" fmla="*/ 88 h 128"/>
              <a:gd name="T50" fmla="*/ 112 w 128"/>
              <a:gd name="T51" fmla="*/ 96 h 128"/>
              <a:gd name="T52" fmla="*/ 16 w 128"/>
              <a:gd name="T53" fmla="*/ 96 h 128"/>
              <a:gd name="T54" fmla="*/ 8 w 128"/>
              <a:gd name="T55" fmla="*/ 88 h 128"/>
              <a:gd name="T56" fmla="*/ 8 w 128"/>
              <a:gd name="T57" fmla="*/ 84 h 128"/>
              <a:gd name="T58" fmla="*/ 120 w 128"/>
              <a:gd name="T59" fmla="*/ 84 h 128"/>
              <a:gd name="T60" fmla="*/ 120 w 128"/>
              <a:gd name="T61" fmla="*/ 88 h 128"/>
              <a:gd name="T62" fmla="*/ 120 w 128"/>
              <a:gd name="T63" fmla="*/ 76 h 128"/>
              <a:gd name="T64" fmla="*/ 8 w 128"/>
              <a:gd name="T65" fmla="*/ 76 h 128"/>
              <a:gd name="T66" fmla="*/ 8 w 128"/>
              <a:gd name="T67" fmla="*/ 16 h 128"/>
              <a:gd name="T68" fmla="*/ 16 w 128"/>
              <a:gd name="T69" fmla="*/ 8 h 128"/>
              <a:gd name="T70" fmla="*/ 112 w 128"/>
              <a:gd name="T71" fmla="*/ 8 h 128"/>
              <a:gd name="T72" fmla="*/ 120 w 128"/>
              <a:gd name="T73" fmla="*/ 16 h 128"/>
              <a:gd name="T74" fmla="*/ 120 w 128"/>
              <a:gd name="T75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8" y="120"/>
                  <a:pt x="36" y="122"/>
                  <a:pt x="36" y="124"/>
                </a:cubicBezTo>
                <a:cubicBezTo>
                  <a:pt x="36" y="126"/>
                  <a:pt x="38" y="128"/>
                  <a:pt x="4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22"/>
                  <a:pt x="90" y="120"/>
                  <a:pt x="88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76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6" y="104"/>
                  <a:pt x="76" y="104"/>
                  <a:pt x="76" y="104"/>
                </a:cubicBezTo>
                <a:lnTo>
                  <a:pt x="76" y="120"/>
                </a:lnTo>
                <a:close/>
                <a:moveTo>
                  <a:pt x="120" y="88"/>
                </a:moveTo>
                <a:cubicBezTo>
                  <a:pt x="120" y="92"/>
                  <a:pt x="116" y="96"/>
                  <a:pt x="11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2" y="96"/>
                  <a:pt x="8" y="92"/>
                  <a:pt x="8" y="88"/>
                </a:cubicBezTo>
                <a:cubicBezTo>
                  <a:pt x="8" y="84"/>
                  <a:pt x="8" y="84"/>
                  <a:pt x="8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88"/>
                </a:lnTo>
                <a:close/>
                <a:moveTo>
                  <a:pt x="120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961215" y="4584218"/>
            <a:ext cx="286975" cy="247392"/>
          </a:xfrm>
          <a:prstGeom prst="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等腰三角形 106"/>
          <p:cNvSpPr/>
          <p:nvPr/>
        </p:nvSpPr>
        <p:spPr>
          <a:xfrm rot="5400000">
            <a:off x="9416437" y="4584218"/>
            <a:ext cx="286975" cy="247392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4" name="等腰三角形 113"/>
          <p:cNvSpPr/>
          <p:nvPr/>
        </p:nvSpPr>
        <p:spPr>
          <a:xfrm rot="5400000">
            <a:off x="9871660" y="4584219"/>
            <a:ext cx="286975" cy="247392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5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5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bldLvl="0" animBg="1"/>
      <p:bldP spid="7" grpId="0" animBg="1"/>
      <p:bldP spid="7" grpId="1" animBg="1"/>
      <p:bldP spid="107" grpId="0" animBg="1"/>
      <p:bldP spid="107" grpId="1" animBg="1"/>
      <p:bldP spid="114" grpId="0" animBg="1"/>
      <p:bldP spid="1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B0AC6-844E-44E8-8E3C-03B9F6031D8F}"/>
</file>

<file path=customXml/itemProps2.xml><?xml version="1.0" encoding="utf-8"?>
<ds:datastoreItem xmlns:ds="http://schemas.openxmlformats.org/officeDocument/2006/customXml" ds:itemID="{C8A35F62-2B26-4B58-B457-6D42DE3FDE9E}"/>
</file>

<file path=customXml/itemProps3.xml><?xml version="1.0" encoding="utf-8"?>
<ds:datastoreItem xmlns:ds="http://schemas.openxmlformats.org/officeDocument/2006/customXml" ds:itemID="{39E569B2-D484-4C12-BA22-DE2D7F105292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525</Words>
  <Application>Microsoft Office PowerPoint</Application>
  <PresentationFormat>自定义</PresentationFormat>
  <Paragraphs>77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</dc:title>
  <dc:creator>第一PPT</dc:creator>
  <cp:keywords>www.1ppt.com</cp:keywords>
  <cp:lastModifiedBy>cydc</cp:lastModifiedBy>
  <cp:revision>44</cp:revision>
  <dcterms:created xsi:type="dcterms:W3CDTF">2016-06-09T09:13:00Z</dcterms:created>
  <dcterms:modified xsi:type="dcterms:W3CDTF">2019-07-22T09:31:08Z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  <property fmtid="{D5CDD505-2E9C-101B-9397-08002B2CF9AE}" pid="3" name="ContentTypeId">
    <vt:lpwstr>0x010100202BB634496EAB498A685EA26DE87D9A</vt:lpwstr>
  </property>
</Properties>
</file>