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drawings/drawing1.xml" ContentType="application/vnd.openxmlformats-officedocument.drawingml.chartshapes+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tags/tag15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40.xml" ContentType="application/vnd.openxmlformats-officedocument.presentationml.tags+xml"/>
  <Override PartName="/ppt/tags/tag14.xml" ContentType="application/vnd.openxmlformats-officedocument.presentationml.tags+xml"/>
  <Override PartName="/ppt/tags/tag16.xml" ContentType="application/vnd.openxmlformats-officedocument.presentationml.tags+xml"/>
  <Override PartName="/ppt/tags/tag13.xml" ContentType="application/vnd.openxmlformats-officedocument.presentationml.tags+xml"/>
  <Override PartName="/ppt/tags/tag17.xml" ContentType="application/vnd.openxmlformats-officedocument.presentationml.tags+xml"/>
  <Override PartName="/ppt/tags/tag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10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38.xml" ContentType="application/vnd.openxmlformats-officedocument.presentationml.tags+xml"/>
  <Override PartName="/ppt/tags/tag37.xml" ContentType="application/vnd.openxmlformats-officedocument.presentationml.tags+xml"/>
  <Override PartName="/ppt/tags/tag36.xml" ContentType="application/vnd.openxmlformats-officedocument.presentationml.tags+xml"/>
  <Override PartName="/ppt/tags/tag48.xml" ContentType="application/vnd.openxmlformats-officedocument.presentationml.tags+xml"/>
  <Override PartName="/ppt/tags/tag39.xml" ContentType="application/vnd.openxmlformats-officedocument.presentationml.tags+xml"/>
  <Override PartName="/ppt/tags/tag47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35.xml" ContentType="application/vnd.openxmlformats-officedocument.presentationml.tags+xml"/>
  <Override PartName="/ppt/tags/tag34.xml" ContentType="application/vnd.openxmlformats-officedocument.presentationml.tags+xml"/>
  <Override PartName="/ppt/tags/tag33.xml" ContentType="application/vnd.openxmlformats-officedocument.presentationml.tag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ags/tag1.xml" ContentType="application/vnd.openxmlformats-officedocument.presentationml.tags+xml"/>
  <Override PartName="/ppt/tags/tag24.xml" ContentType="application/vnd.openxmlformats-officedocument.presentationml.tags+xml"/>
  <Override PartName="/ppt/tags/tag23.xml" ContentType="application/vnd.openxmlformats-officedocument.presentationml.tags+xml"/>
  <Override PartName="/ppt/tags/tag22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32.xml" ContentType="application/vnd.openxmlformats-officedocument.presentationml.tags+xml"/>
  <Override PartName="/ppt/tags/tag31.xml" ContentType="application/vnd.openxmlformats-officedocument.presentationml.tags+xml"/>
  <Override PartName="/ppt/tags/tag30.xml" ContentType="application/vnd.openxmlformats-officedocument.presentationml.tags+xml"/>
  <Override PartName="/ppt/tags/tag29.xml" ContentType="application/vnd.openxmlformats-officedocument.presentationml.tags+xml"/>
  <Override PartName="/ppt/tags/tag28.xml" ContentType="application/vnd.openxmlformats-officedocument.presentationml.tags+xml"/>
  <Override PartName="/ppt/tags/tag27.xml" ContentType="application/vnd.openxmlformats-officedocument.presentationml.tags+xml"/>
  <Override PartName="/ppt/tags/tag18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6"/>
  </p:notesMasterIdLst>
  <p:sldIdLst>
    <p:sldId id="260" r:id="rId2"/>
    <p:sldId id="270" r:id="rId3"/>
    <p:sldId id="327" r:id="rId4"/>
    <p:sldId id="325" r:id="rId5"/>
    <p:sldId id="326" r:id="rId6"/>
    <p:sldId id="319" r:id="rId7"/>
    <p:sldId id="301" r:id="rId8"/>
    <p:sldId id="320" r:id="rId9"/>
    <p:sldId id="321" r:id="rId10"/>
    <p:sldId id="323" r:id="rId11"/>
    <p:sldId id="307" r:id="rId12"/>
    <p:sldId id="318" r:id="rId13"/>
    <p:sldId id="324" r:id="rId14"/>
    <p:sldId id="284" r:id="rId15"/>
  </p:sldIdLst>
  <p:sldSz cx="9144000" cy="5143500" type="screen16x9"/>
  <p:notesSz cx="6797675" cy="9926638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18096"/>
    <a:srgbClr val="7796A8"/>
    <a:srgbClr val="67879C"/>
    <a:srgbClr val="5C7C8E"/>
    <a:srgbClr val="5A6F7C"/>
    <a:srgbClr val="68717B"/>
    <a:srgbClr val="468AA2"/>
    <a:srgbClr val="628397"/>
    <a:srgbClr val="5564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64" autoAdjust="0"/>
    <p:restoredTop sz="95332" autoAdjust="0"/>
  </p:normalViewPr>
  <p:slideViewPr>
    <p:cSldViewPr>
      <p:cViewPr varScale="1">
        <p:scale>
          <a:sx n="93" d="100"/>
          <a:sy n="93" d="100"/>
        </p:scale>
        <p:origin x="509" y="58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78" d="100"/>
        <a:sy n="178" d="100"/>
      </p:scale>
      <p:origin x="0" y="-87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___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title>
      <c:tx>
        <c:rich>
          <a:bodyPr/>
          <a:lstStyle/>
          <a:p>
            <a: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pPr>
            <a:r>
              <a:rPr lang="en-US" sz="1600" dirty="0" smtClean="0"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Investments and Network</a:t>
            </a:r>
            <a:r>
              <a:rPr lang="en-US" sz="1600" baseline="0" dirty="0" smtClean="0"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Capacity Building in </a:t>
            </a:r>
            <a:r>
              <a:rPr lang="en-US" sz="1600" dirty="0" smtClean="0"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National-level</a:t>
            </a:r>
            <a:r>
              <a:rPr lang="en-US" sz="1600" baseline="0" dirty="0" smtClean="0"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Poverty-stricken Counties </a:t>
            </a:r>
            <a:r>
              <a:rPr lang="en-US" sz="1600" dirty="0" smtClean="0"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201</a:t>
            </a:r>
            <a:r>
              <a:rPr lang="en-US" altLang="zh-CN" sz="1600" dirty="0" smtClean="0"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8</a:t>
            </a:r>
            <a:endParaRPr lang="en-US" sz="1600" dirty="0">
              <a:latin typeface="Arial" pitchFamily="34" charset="0"/>
              <a:ea typeface="微软雅黑" panose="020B0503020204020204" pitchFamily="34" charset="-122"/>
              <a:cs typeface="Arial" pitchFamily="34" charset="0"/>
            </a:endParaRPr>
          </a:p>
        </c:rich>
      </c:tx>
      <c:layout>
        <c:manualLayout>
          <c:xMode val="edge"/>
          <c:yMode val="edge"/>
          <c:x val="0.1327111737870021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5655481953930321E-2"/>
          <c:y val="0.24877736860969143"/>
          <c:w val="0.94868903609213961"/>
          <c:h val="0.479554691354933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2018年全国贫困县</c:v>
                </c:pt>
              </c:strCache>
            </c:strRef>
          </c:tx>
          <c:spPr>
            <a:solidFill>
              <a:schemeClr val="bg1">
                <a:alpha val="35000"/>
              </a:schemeClr>
            </a:solidFill>
            <a:ln>
              <a:noFill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400" b="1">
                      <a:solidFill>
                        <a:srgbClr val="FFC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6DF-4986-81E4-ED98F942B494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400" b="1">
                      <a:solidFill>
                        <a:srgbClr val="FFC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6DF-4986-81E4-ED98F942B494}"/>
                </c:ext>
              </c:extLst>
            </c:dLbl>
            <c:dLbl>
              <c:idx val="2"/>
              <c:layout>
                <c:manualLayout>
                  <c:x val="1.7576390174825378E-3"/>
                  <c:y val="6.2324922024836124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2400" b="1">
                        <a:solidFill>
                          <a:srgbClr val="FFC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defRPr>
                    </a:pPr>
                    <a:r>
                      <a:rPr lang="en-US" altLang="zh-CN" sz="2400" b="1" dirty="0" smtClean="0">
                        <a:solidFill>
                          <a:srgbClr val="FFC000"/>
                        </a:solidFill>
                      </a:rPr>
                      <a:t>6000</a:t>
                    </a:r>
                    <a:endParaRPr lang="en-US" altLang="zh-CN" sz="2400" b="1" dirty="0">
                      <a:solidFill>
                        <a:srgbClr val="FFC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178082324490055"/>
                      <c:h val="0.2114762510455220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0D26-4B3E-846C-8C2275B6FE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投资（亿元）</c:v>
                </c:pt>
                <c:pt idx="1">
                  <c:v>4G基站（万个）</c:v>
                </c:pt>
                <c:pt idx="2">
                  <c:v>家庭宽带覆盖（万户）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106</c:v>
                </c:pt>
                <c:pt idx="1">
                  <c:v>41</c:v>
                </c:pt>
                <c:pt idx="2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60-47BC-955B-D77F66ACF0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6952064"/>
        <c:axId val="37656192"/>
      </c:barChart>
      <c:catAx>
        <c:axId val="369520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pPr>
            <a:endParaRPr lang="zh-CN"/>
          </a:p>
        </c:txPr>
        <c:crossAx val="37656192"/>
        <c:crosses val="autoZero"/>
        <c:auto val="1"/>
        <c:lblAlgn val="ctr"/>
        <c:lblOffset val="100"/>
        <c:noMultiLvlLbl val="0"/>
      </c:catAx>
      <c:valAx>
        <c:axId val="376561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695206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>
          <a:solidFill>
            <a:schemeClr val="bg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zh-CN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0.37962</cdr:x>
      <cdr:y>0.76671</cdr:y>
    </cdr:from>
    <cdr:to>
      <cdr:x>0.59202</cdr:x>
      <cdr:y>0.83856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88751" y="3057152"/>
          <a:ext cx="1728192" cy="286504"/>
        </a:xfrm>
        <a:prstGeom xmlns:a="http://schemas.openxmlformats.org/drawingml/2006/main" prst="rect">
          <a:avLst/>
        </a:prstGeom>
        <a:blipFill xmlns:a="http://schemas.openxmlformats.org/drawingml/2006/main">
          <a:blip xmlns:r="http://schemas.openxmlformats.org/officeDocument/2006/relationships" r:embed="rId1"/>
          <a:stretch>
            <a:fillRect/>
          </a:stretch>
        </a:blipFill>
      </cdr:spPr>
      <cdr:txBody>
        <a:bodyPr xmlns:a="http://schemas.openxmlformats.org/drawingml/2006/main" wrap="square" lIns="0" tIns="0" rIns="0" bIns="0" rtlCol="0">
          <a:noAutofit/>
        </a:bodyPr>
        <a:lstStyle xmlns:a="http://schemas.openxmlformats.org/drawingml/2006/main">
          <a:defPPr>
            <a:defRPr lang="zh-CN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CN" sz="11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4G base stations(10,000)</a:t>
          </a:r>
        </a:p>
      </cdr:txBody>
    </cdr:sp>
  </cdr:relSizeAnchor>
  <cdr:relSizeAnchor xmlns:cdr="http://schemas.openxmlformats.org/drawingml/2006/chartDrawing">
    <cdr:from>
      <cdr:x>0.67261</cdr:x>
      <cdr:y>0.74537</cdr:y>
    </cdr:from>
    <cdr:to>
      <cdr:x>0.95581</cdr:x>
      <cdr:y>0.84262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472608" y="2972055"/>
          <a:ext cx="2304256" cy="387785"/>
        </a:xfrm>
        <a:prstGeom xmlns:a="http://schemas.openxmlformats.org/drawingml/2006/main" prst="rect">
          <a:avLst/>
        </a:prstGeom>
        <a:blipFill xmlns:a="http://schemas.openxmlformats.org/drawingml/2006/main">
          <a:blip xmlns:r="http://schemas.openxmlformats.org/officeDocument/2006/relationships" r:embed="rId2"/>
          <a:stretch>
            <a:fillRect/>
          </a:stretch>
        </a:blipFill>
      </cdr:spPr>
      <cdr:txBody>
        <a:bodyPr xmlns:a="http://schemas.openxmlformats.org/drawingml/2006/main" wrap="square" lIns="0" tIns="0" rIns="0" bIns="0" rtlCol="0">
          <a:noAutofit/>
        </a:bodyPr>
        <a:lstStyle xmlns:a="http://schemas.openxmlformats.org/drawingml/2006/main">
          <a:defPPr>
            <a:defRPr lang="zh-CN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altLang="zh-CN" sz="11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Household broadband coverage(10,000 households)</a:t>
          </a:r>
          <a:endParaRPr lang="zh-CN" altLang="en-US" sz="11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E24A29-24A8-4A46-B455-98C5AFC569DE}" type="datetimeFigureOut">
              <a:rPr lang="zh-CN" altLang="en-US" smtClean="0"/>
              <a:pPr/>
              <a:t>2019-07-24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3CE92-5289-46A3-80C0-7FCBA8AD486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8584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3CE92-5289-46A3-80C0-7FCBA8AD4865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10881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公司已为全国建档立卡贫困户推出</a:t>
            </a:r>
            <a:r>
              <a:rPr lang="en-US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</a:t>
            </a:r>
            <a:r>
              <a:rPr lang="zh-CN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元、</a:t>
            </a:r>
            <a:r>
              <a:rPr lang="en-US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</a:t>
            </a:r>
            <a:r>
              <a:rPr lang="zh-CN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元专属“扶贫套餐”，普通套餐全部享受</a:t>
            </a:r>
            <a:r>
              <a:rPr lang="en-US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4-5</a:t>
            </a:r>
            <a:r>
              <a:rPr lang="zh-CN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折优惠，每月免费赠送上网流量</a:t>
            </a:r>
            <a:r>
              <a:rPr lang="en-US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1GB</a:t>
            </a:r>
            <a:r>
              <a:rPr lang="zh-CN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、语音通话</a:t>
            </a:r>
            <a:r>
              <a:rPr lang="en-US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</a:t>
            </a:r>
            <a:r>
              <a:rPr lang="zh-CN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分钟，各项优惠共惠及全国建档立卡贫困客户</a:t>
            </a:r>
            <a:r>
              <a:rPr lang="en-US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300</a:t>
            </a:r>
            <a:r>
              <a:rPr lang="zh-CN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余万，赠送和优惠流量超过</a:t>
            </a:r>
            <a:r>
              <a:rPr lang="en-US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</a:t>
            </a:r>
            <a:r>
              <a:rPr lang="zh-CN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亿</a:t>
            </a:r>
            <a:r>
              <a:rPr lang="en-US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MB</a:t>
            </a:r>
            <a:r>
              <a:rPr lang="zh-CN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、语音通话</a:t>
            </a:r>
            <a:r>
              <a:rPr lang="en-US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</a:t>
            </a:r>
            <a:r>
              <a:rPr lang="zh-CN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亿分钟，减免费用</a:t>
            </a:r>
            <a:r>
              <a:rPr lang="en-US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2.6</a:t>
            </a:r>
            <a:r>
              <a:rPr lang="zh-CN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亿元。在云南省向</a:t>
            </a:r>
            <a:r>
              <a:rPr lang="en-US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1.5</a:t>
            </a:r>
            <a:r>
              <a:rPr lang="zh-CN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万余贫困人口免费发放终端，让利</a:t>
            </a:r>
            <a:r>
              <a:rPr lang="en-US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2600</a:t>
            </a:r>
            <a:r>
              <a:rPr lang="zh-CN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余万元。面向贫困人群研发定制物美价廉的中国移动</a:t>
            </a:r>
            <a:r>
              <a:rPr lang="en-US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A4</a:t>
            </a:r>
            <a:r>
              <a:rPr lang="zh-CN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A5</a:t>
            </a:r>
            <a:r>
              <a:rPr lang="zh-CN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致富手机，对建档立卡贫困户提供补贴</a:t>
            </a:r>
            <a:r>
              <a:rPr lang="en-US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</a:t>
            </a:r>
            <a:r>
              <a:rPr lang="zh-CN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元</a:t>
            </a:r>
            <a:r>
              <a:rPr lang="en-US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zh-CN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台，全年销售</a:t>
            </a:r>
            <a:r>
              <a:rPr lang="en-US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</a:t>
            </a:r>
            <a:r>
              <a:rPr lang="zh-CN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万部、补贴</a:t>
            </a:r>
            <a:r>
              <a:rPr lang="en-US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1600</a:t>
            </a:r>
            <a:r>
              <a:rPr lang="zh-CN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万元。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3CE92-5289-46A3-80C0-7FCBA8AD4865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92740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3CE92-5289-46A3-80C0-7FCBA8AD4865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2618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3CE92-5289-46A3-80C0-7FCBA8AD4865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66349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3CE92-5289-46A3-80C0-7FCBA8AD4865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33929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3CE92-5289-46A3-80C0-7FCBA8AD4865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3160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3CE92-5289-46A3-80C0-7FCBA8AD4865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302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3CE92-5289-46A3-80C0-7FCBA8AD4865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6537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通宽带数量已更新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3CE92-5289-46A3-80C0-7FCBA8AD4865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3730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3CE92-5289-46A3-80C0-7FCBA8AD4865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1642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3CE92-5289-46A3-80C0-7FCBA8AD4865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4069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3CE92-5289-46A3-80C0-7FCBA8AD4865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1350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3CE92-5289-46A3-80C0-7FCBA8AD4865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8054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3CE92-5289-46A3-80C0-7FCBA8AD4865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5675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43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0725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3498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9316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7705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8773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50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947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293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5155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5996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2019-07-24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6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50.xml"/><Relationship Id="rId7" Type="http://schemas.openxmlformats.org/officeDocument/2006/relationships/notesSlide" Target="../notesSlides/notesSlide1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tags" Target="../tags/tag18.xml"/><Relationship Id="rId18" Type="http://schemas.openxmlformats.org/officeDocument/2006/relationships/tags" Target="../tags/tag23.xml"/><Relationship Id="rId26" Type="http://schemas.openxmlformats.org/officeDocument/2006/relationships/tags" Target="../tags/tag31.xml"/><Relationship Id="rId39" Type="http://schemas.openxmlformats.org/officeDocument/2006/relationships/tags" Target="../tags/tag44.xml"/><Relationship Id="rId3" Type="http://schemas.openxmlformats.org/officeDocument/2006/relationships/tags" Target="../tags/tag8.xml"/><Relationship Id="rId21" Type="http://schemas.openxmlformats.org/officeDocument/2006/relationships/tags" Target="../tags/tag26.xml"/><Relationship Id="rId34" Type="http://schemas.openxmlformats.org/officeDocument/2006/relationships/tags" Target="../tags/tag39.xml"/><Relationship Id="rId42" Type="http://schemas.openxmlformats.org/officeDocument/2006/relationships/tags" Target="../tags/tag47.xml"/><Relationship Id="rId7" Type="http://schemas.openxmlformats.org/officeDocument/2006/relationships/tags" Target="../tags/tag12.xml"/><Relationship Id="rId12" Type="http://schemas.openxmlformats.org/officeDocument/2006/relationships/tags" Target="../tags/tag17.xml"/><Relationship Id="rId17" Type="http://schemas.openxmlformats.org/officeDocument/2006/relationships/tags" Target="../tags/tag22.xml"/><Relationship Id="rId25" Type="http://schemas.openxmlformats.org/officeDocument/2006/relationships/tags" Target="../tags/tag30.xml"/><Relationship Id="rId33" Type="http://schemas.openxmlformats.org/officeDocument/2006/relationships/tags" Target="../tags/tag38.xml"/><Relationship Id="rId38" Type="http://schemas.openxmlformats.org/officeDocument/2006/relationships/tags" Target="../tags/tag43.xml"/><Relationship Id="rId2" Type="http://schemas.openxmlformats.org/officeDocument/2006/relationships/tags" Target="../tags/tag7.xml"/><Relationship Id="rId16" Type="http://schemas.openxmlformats.org/officeDocument/2006/relationships/tags" Target="../tags/tag21.xml"/><Relationship Id="rId20" Type="http://schemas.openxmlformats.org/officeDocument/2006/relationships/tags" Target="../tags/tag25.xml"/><Relationship Id="rId29" Type="http://schemas.openxmlformats.org/officeDocument/2006/relationships/tags" Target="../tags/tag34.xml"/><Relationship Id="rId41" Type="http://schemas.openxmlformats.org/officeDocument/2006/relationships/tags" Target="../tags/tag46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24" Type="http://schemas.openxmlformats.org/officeDocument/2006/relationships/tags" Target="../tags/tag29.xml"/><Relationship Id="rId32" Type="http://schemas.openxmlformats.org/officeDocument/2006/relationships/tags" Target="../tags/tag37.xml"/><Relationship Id="rId37" Type="http://schemas.openxmlformats.org/officeDocument/2006/relationships/tags" Target="../tags/tag42.xml"/><Relationship Id="rId40" Type="http://schemas.openxmlformats.org/officeDocument/2006/relationships/tags" Target="../tags/tag45.xml"/><Relationship Id="rId5" Type="http://schemas.openxmlformats.org/officeDocument/2006/relationships/tags" Target="../tags/tag10.xml"/><Relationship Id="rId15" Type="http://schemas.openxmlformats.org/officeDocument/2006/relationships/tags" Target="../tags/tag20.xml"/><Relationship Id="rId23" Type="http://schemas.openxmlformats.org/officeDocument/2006/relationships/tags" Target="../tags/tag28.xml"/><Relationship Id="rId28" Type="http://schemas.openxmlformats.org/officeDocument/2006/relationships/tags" Target="../tags/tag33.xml"/><Relationship Id="rId36" Type="http://schemas.openxmlformats.org/officeDocument/2006/relationships/tags" Target="../tags/tag41.xml"/><Relationship Id="rId10" Type="http://schemas.openxmlformats.org/officeDocument/2006/relationships/tags" Target="../tags/tag15.xml"/><Relationship Id="rId19" Type="http://schemas.openxmlformats.org/officeDocument/2006/relationships/tags" Target="../tags/tag24.xml"/><Relationship Id="rId31" Type="http://schemas.openxmlformats.org/officeDocument/2006/relationships/tags" Target="../tags/tag36.xml"/><Relationship Id="rId44" Type="http://schemas.openxmlformats.org/officeDocument/2006/relationships/notesSlide" Target="../notesSlides/notesSlide9.xml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tags" Target="../tags/tag19.xml"/><Relationship Id="rId22" Type="http://schemas.openxmlformats.org/officeDocument/2006/relationships/tags" Target="../tags/tag27.xml"/><Relationship Id="rId27" Type="http://schemas.openxmlformats.org/officeDocument/2006/relationships/tags" Target="../tags/tag32.xml"/><Relationship Id="rId30" Type="http://schemas.openxmlformats.org/officeDocument/2006/relationships/tags" Target="../tags/tag35.xml"/><Relationship Id="rId35" Type="http://schemas.openxmlformats.org/officeDocument/2006/relationships/tags" Target="../tags/tag40.xml"/><Relationship Id="rId43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06198" y="1995686"/>
            <a:ext cx="7731604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115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altLang="zh-CN" sz="2400" dirty="0" smtClean="0">
                <a:solidFill>
                  <a:srgbClr val="2A7B7E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Leverage Universal Services for Getting Rid of Poverty </a:t>
            </a:r>
          </a:p>
          <a:p>
            <a:r>
              <a:rPr lang="en-US" altLang="zh-CN" sz="2400" dirty="0" smtClean="0">
                <a:solidFill>
                  <a:srgbClr val="2A7B7E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and Building A Well-off Society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2019609" y="3147814"/>
            <a:ext cx="4891083" cy="369332"/>
          </a:xfrm>
          <a:prstGeom prst="rect">
            <a:avLst/>
          </a:prstGeom>
          <a:solidFill>
            <a:srgbClr val="2A7B7E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altLang="zh-CN" dirty="0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China Mobile Communications Group </a:t>
            </a:r>
            <a:r>
              <a:rPr lang="en-GB" altLang="zh-CN" dirty="0" err="1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Co.,Ltd</a:t>
            </a:r>
            <a:r>
              <a:rPr lang="en-GB" altLang="zh-CN" dirty="0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.</a:t>
            </a:r>
            <a:endParaRPr lang="en-US" altLang="zh-CN" dirty="0" smtClean="0">
              <a:solidFill>
                <a:schemeClr val="bg1"/>
              </a:solidFill>
              <a:latin typeface="Arial" pitchFamily="34" charset="0"/>
              <a:ea typeface="微软雅黑" panose="020B0503020204020204" pitchFamily="34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9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Freeform 9"/>
          <p:cNvSpPr>
            <a:spLocks/>
          </p:cNvSpPr>
          <p:nvPr/>
        </p:nvSpPr>
        <p:spPr bwMode="auto">
          <a:xfrm rot="10800000">
            <a:off x="1863023" y="1289868"/>
            <a:ext cx="1172662" cy="774751"/>
          </a:xfrm>
          <a:custGeom>
            <a:avLst/>
            <a:gdLst>
              <a:gd name="T0" fmla="*/ 307 w 614"/>
              <a:gd name="T1" fmla="*/ 0 h 636"/>
              <a:gd name="T2" fmla="*/ 461 w 614"/>
              <a:gd name="T3" fmla="*/ 321 h 636"/>
              <a:gd name="T4" fmla="*/ 614 w 614"/>
              <a:gd name="T5" fmla="*/ 636 h 636"/>
              <a:gd name="T6" fmla="*/ 307 w 614"/>
              <a:gd name="T7" fmla="*/ 636 h 636"/>
              <a:gd name="T8" fmla="*/ 0 w 614"/>
              <a:gd name="T9" fmla="*/ 636 h 636"/>
              <a:gd name="T10" fmla="*/ 154 w 614"/>
              <a:gd name="T11" fmla="*/ 321 h 636"/>
              <a:gd name="T12" fmla="*/ 307 w 614"/>
              <a:gd name="T13" fmla="*/ 0 h 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4" h="636">
                <a:moveTo>
                  <a:pt x="307" y="0"/>
                </a:moveTo>
                <a:lnTo>
                  <a:pt x="461" y="321"/>
                </a:lnTo>
                <a:lnTo>
                  <a:pt x="614" y="636"/>
                </a:lnTo>
                <a:lnTo>
                  <a:pt x="307" y="636"/>
                </a:lnTo>
                <a:lnTo>
                  <a:pt x="0" y="636"/>
                </a:lnTo>
                <a:lnTo>
                  <a:pt x="154" y="321"/>
                </a:lnTo>
                <a:lnTo>
                  <a:pt x="307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36000"/>
            </a:schemeClr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Arial" pitchFamily="34" charset="0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194" name="Freeform 9"/>
          <p:cNvSpPr>
            <a:spLocks/>
          </p:cNvSpPr>
          <p:nvPr/>
        </p:nvSpPr>
        <p:spPr bwMode="auto">
          <a:xfrm rot="10800000">
            <a:off x="6060960" y="1312581"/>
            <a:ext cx="1172662" cy="766806"/>
          </a:xfrm>
          <a:custGeom>
            <a:avLst/>
            <a:gdLst>
              <a:gd name="T0" fmla="*/ 307 w 614"/>
              <a:gd name="T1" fmla="*/ 0 h 636"/>
              <a:gd name="T2" fmla="*/ 461 w 614"/>
              <a:gd name="T3" fmla="*/ 321 h 636"/>
              <a:gd name="T4" fmla="*/ 614 w 614"/>
              <a:gd name="T5" fmla="*/ 636 h 636"/>
              <a:gd name="T6" fmla="*/ 307 w 614"/>
              <a:gd name="T7" fmla="*/ 636 h 636"/>
              <a:gd name="T8" fmla="*/ 0 w 614"/>
              <a:gd name="T9" fmla="*/ 636 h 636"/>
              <a:gd name="T10" fmla="*/ 154 w 614"/>
              <a:gd name="T11" fmla="*/ 321 h 636"/>
              <a:gd name="T12" fmla="*/ 307 w 614"/>
              <a:gd name="T13" fmla="*/ 0 h 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4" h="636">
                <a:moveTo>
                  <a:pt x="307" y="0"/>
                </a:moveTo>
                <a:lnTo>
                  <a:pt x="461" y="321"/>
                </a:lnTo>
                <a:lnTo>
                  <a:pt x="614" y="636"/>
                </a:lnTo>
                <a:lnTo>
                  <a:pt x="307" y="636"/>
                </a:lnTo>
                <a:lnTo>
                  <a:pt x="0" y="636"/>
                </a:lnTo>
                <a:lnTo>
                  <a:pt x="154" y="321"/>
                </a:lnTo>
                <a:lnTo>
                  <a:pt x="307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36000"/>
            </a:schemeClr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4921986" y="2079387"/>
            <a:ext cx="3381196" cy="2667371"/>
          </a:xfrm>
          <a:prstGeom prst="rect">
            <a:avLst/>
          </a:prstGeom>
          <a:solidFill>
            <a:schemeClr val="accent1">
              <a:lumMod val="75000"/>
              <a:alpha val="26000"/>
            </a:schemeClr>
          </a:solidFill>
          <a:ln w="412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58756" y="2064619"/>
            <a:ext cx="3381196" cy="2667371"/>
          </a:xfrm>
          <a:prstGeom prst="rect">
            <a:avLst/>
          </a:prstGeom>
          <a:solidFill>
            <a:schemeClr val="accent1">
              <a:lumMod val="75000"/>
              <a:alpha val="26000"/>
            </a:schemeClr>
          </a:solidFill>
          <a:ln w="412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0" y="228926"/>
            <a:ext cx="9144000" cy="582602"/>
          </a:xfrm>
          <a:prstGeom prst="rect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758756" y="334856"/>
            <a:ext cx="817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Provide Tariff Reduction and Terminal Subsidies for Poor Subscribers </a:t>
            </a:r>
            <a:endParaRPr lang="zh-CN" altLang="en-US" b="1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81" name="泪滴形 80"/>
          <p:cNvSpPr/>
          <p:nvPr/>
        </p:nvSpPr>
        <p:spPr>
          <a:xfrm>
            <a:off x="287524" y="267494"/>
            <a:ext cx="504056" cy="504056"/>
          </a:xfrm>
          <a:prstGeom prst="teardrop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73606" y="2322231"/>
            <a:ext cx="2566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Poor subscribers: </a:t>
            </a:r>
            <a:r>
              <a:rPr lang="en-US" altLang="zh-CN" sz="1400" b="1" dirty="0" smtClean="0">
                <a:solidFill>
                  <a:srgbClr val="FFC000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3 million</a:t>
            </a:r>
            <a:r>
              <a:rPr lang="en-US" altLang="zh-CN" sz="1400" dirty="0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+</a:t>
            </a:r>
            <a:endParaRPr lang="zh-CN" altLang="en-US" sz="1400" dirty="0">
              <a:solidFill>
                <a:schemeClr val="bg1"/>
              </a:solidFill>
              <a:latin typeface="Arial" pitchFamily="34" charset="0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573607" y="3200077"/>
            <a:ext cx="2566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Dataflow: </a:t>
            </a:r>
            <a:r>
              <a:rPr lang="zh-CN" altLang="en-US" sz="1400" dirty="0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400" b="1" dirty="0" smtClean="0">
                <a:solidFill>
                  <a:srgbClr val="FFC000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20 billion </a:t>
            </a:r>
            <a:r>
              <a:rPr lang="en-US" altLang="zh-CN" sz="1400" dirty="0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MB+</a:t>
            </a:r>
            <a:endParaRPr lang="zh-CN" altLang="en-US" sz="1400" dirty="0">
              <a:solidFill>
                <a:schemeClr val="bg1"/>
              </a:solidFill>
              <a:latin typeface="Arial" pitchFamily="34" charset="0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1573607" y="3938026"/>
            <a:ext cx="2226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Voice:</a:t>
            </a:r>
            <a:r>
              <a:rPr lang="zh-CN" altLang="en-US" sz="1400" dirty="0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400" b="1" dirty="0" smtClean="0">
                <a:solidFill>
                  <a:srgbClr val="FFC000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2 billion</a:t>
            </a:r>
            <a:r>
              <a:rPr lang="zh-CN" altLang="en-US" sz="1400" dirty="0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400" dirty="0" err="1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mins</a:t>
            </a:r>
            <a:r>
              <a:rPr lang="en-US" altLang="zh-CN" sz="1400" dirty="0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+</a:t>
            </a:r>
            <a:endParaRPr lang="zh-CN" altLang="en-US" sz="1400" dirty="0">
              <a:solidFill>
                <a:schemeClr val="bg1"/>
              </a:solidFill>
              <a:latin typeface="Arial" pitchFamily="34" charset="0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1573606" y="1221543"/>
            <a:ext cx="1784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Tariff reduction:</a:t>
            </a:r>
            <a:r>
              <a:rPr lang="zh-CN" altLang="en-US" sz="1600" dirty="0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endParaRPr lang="en-US" altLang="zh-CN" sz="1600" dirty="0" smtClean="0">
              <a:solidFill>
                <a:schemeClr val="bg1"/>
              </a:solidFill>
              <a:latin typeface="Arial" pitchFamily="34" charset="0"/>
              <a:ea typeface="微软雅黑" panose="020B0503020204020204" pitchFamily="34" charset="-122"/>
              <a:cs typeface="Arial" pitchFamily="34" charset="0"/>
            </a:endParaRPr>
          </a:p>
          <a:p>
            <a:pPr algn="ctr"/>
            <a:r>
              <a:rPr lang="en-US" altLang="zh-CN" sz="1600" b="1" dirty="0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260 million yuan</a:t>
            </a:r>
            <a:endParaRPr lang="zh-CN" altLang="en-US" sz="1600" b="1" dirty="0">
              <a:solidFill>
                <a:schemeClr val="bg1"/>
              </a:solidFill>
              <a:latin typeface="Arial" pitchFamily="34" charset="0"/>
              <a:ea typeface="微软雅黑" panose="020B0503020204020204" pitchFamily="34" charset="-122"/>
              <a:cs typeface="Arial" pitchFamily="34" charset="0"/>
            </a:endParaRPr>
          </a:p>
        </p:txBody>
      </p:sp>
      <p:pic>
        <p:nvPicPr>
          <p:cNvPr id="104" name="图片 10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43879"/>
            <a:ext cx="383110" cy="411733"/>
          </a:xfrm>
          <a:prstGeom prst="rect">
            <a:avLst/>
          </a:prstGeom>
        </p:spPr>
      </p:pic>
      <p:sp>
        <p:nvSpPr>
          <p:cNvPr id="105" name="PA-图形 11">
            <a:extLst>
              <a:ext uri="{FF2B5EF4-FFF2-40B4-BE49-F238E27FC236}">
                <a16:creationId xmlns:a16="http://schemas.microsoft.com/office/drawing/2014/main" id="{A5B57033-7927-46F9-B99F-4FFEBD29B20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251235" y="4004072"/>
            <a:ext cx="229276" cy="285997"/>
          </a:xfrm>
          <a:custGeom>
            <a:avLst/>
            <a:gdLst>
              <a:gd name="connsiteX0" fmla="*/ 232551 w 316130"/>
              <a:gd name="connsiteY0" fmla="*/ 316326 h 316130"/>
              <a:gd name="connsiteX1" fmla="*/ 167270 w 316130"/>
              <a:gd name="connsiteY1" fmla="*/ 291351 h 316130"/>
              <a:gd name="connsiteX2" fmla="*/ 92189 w 316130"/>
              <a:gd name="connsiteY2" fmla="*/ 231919 h 316130"/>
              <a:gd name="connsiteX3" fmla="*/ 92031 w 316130"/>
              <a:gd name="connsiteY3" fmla="*/ 231761 h 316130"/>
              <a:gd name="connsiteX4" fmla="*/ 84444 w 316130"/>
              <a:gd name="connsiteY4" fmla="*/ 224174 h 316130"/>
              <a:gd name="connsiteX5" fmla="*/ 25012 w 316130"/>
              <a:gd name="connsiteY5" fmla="*/ 149093 h 316130"/>
              <a:gd name="connsiteX6" fmla="*/ 196 w 316130"/>
              <a:gd name="connsiteY6" fmla="*/ 83970 h 316130"/>
              <a:gd name="connsiteX7" fmla="*/ 22483 w 316130"/>
              <a:gd name="connsiteY7" fmla="*/ 30070 h 316130"/>
              <a:gd name="connsiteX8" fmla="*/ 61525 w 316130"/>
              <a:gd name="connsiteY8" fmla="*/ 196 h 316130"/>
              <a:gd name="connsiteX9" fmla="*/ 83812 w 316130"/>
              <a:gd name="connsiteY9" fmla="*/ 13789 h 316130"/>
              <a:gd name="connsiteX10" fmla="*/ 104519 w 316130"/>
              <a:gd name="connsiteY10" fmla="*/ 39554 h 316130"/>
              <a:gd name="connsiteX11" fmla="*/ 122064 w 316130"/>
              <a:gd name="connsiteY11" fmla="*/ 68005 h 316130"/>
              <a:gd name="connsiteX12" fmla="*/ 130283 w 316130"/>
              <a:gd name="connsiteY12" fmla="*/ 91399 h 316130"/>
              <a:gd name="connsiteX13" fmla="*/ 119851 w 316130"/>
              <a:gd name="connsiteY13" fmla="*/ 108628 h 316130"/>
              <a:gd name="connsiteX14" fmla="*/ 104677 w 316130"/>
              <a:gd name="connsiteY14" fmla="*/ 116373 h 316130"/>
              <a:gd name="connsiteX15" fmla="*/ 93296 w 316130"/>
              <a:gd name="connsiteY15" fmla="*/ 122064 h 316130"/>
              <a:gd name="connsiteX16" fmla="*/ 106257 w 316130"/>
              <a:gd name="connsiteY16" fmla="*/ 146090 h 316130"/>
              <a:gd name="connsiteX17" fmla="*/ 135025 w 316130"/>
              <a:gd name="connsiteY17" fmla="*/ 181496 h 316130"/>
              <a:gd name="connsiteX18" fmla="*/ 170432 w 316130"/>
              <a:gd name="connsiteY18" fmla="*/ 210264 h 316130"/>
              <a:gd name="connsiteX19" fmla="*/ 194458 w 316130"/>
              <a:gd name="connsiteY19" fmla="*/ 223225 h 316130"/>
              <a:gd name="connsiteX20" fmla="*/ 200148 w 316130"/>
              <a:gd name="connsiteY20" fmla="*/ 211845 h 316130"/>
              <a:gd name="connsiteX21" fmla="*/ 207893 w 316130"/>
              <a:gd name="connsiteY21" fmla="*/ 196670 h 316130"/>
              <a:gd name="connsiteX22" fmla="*/ 225122 w 316130"/>
              <a:gd name="connsiteY22" fmla="*/ 186238 h 316130"/>
              <a:gd name="connsiteX23" fmla="*/ 248516 w 316130"/>
              <a:gd name="connsiteY23" fmla="*/ 194458 h 316130"/>
              <a:gd name="connsiteX24" fmla="*/ 276967 w 316130"/>
              <a:gd name="connsiteY24" fmla="*/ 212003 h 316130"/>
              <a:gd name="connsiteX25" fmla="*/ 302732 w 316130"/>
              <a:gd name="connsiteY25" fmla="*/ 232709 h 316130"/>
              <a:gd name="connsiteX26" fmla="*/ 316326 w 316130"/>
              <a:gd name="connsiteY26" fmla="*/ 254996 h 316130"/>
              <a:gd name="connsiteX27" fmla="*/ 286609 w 316130"/>
              <a:gd name="connsiteY27" fmla="*/ 294038 h 316130"/>
              <a:gd name="connsiteX28" fmla="*/ 232551 w 316130"/>
              <a:gd name="connsiteY28" fmla="*/ 316326 h 316130"/>
              <a:gd name="connsiteX29" fmla="*/ 232551 w 316130"/>
              <a:gd name="connsiteY29" fmla="*/ 316326 h 316130"/>
              <a:gd name="connsiteX30" fmla="*/ 105309 w 316130"/>
              <a:gd name="connsiteY30" fmla="*/ 218483 h 316130"/>
              <a:gd name="connsiteX31" fmla="*/ 177228 w 316130"/>
              <a:gd name="connsiteY31" fmla="*/ 275387 h 316130"/>
              <a:gd name="connsiteX32" fmla="*/ 232709 w 316130"/>
              <a:gd name="connsiteY32" fmla="*/ 297674 h 316130"/>
              <a:gd name="connsiteX33" fmla="*/ 274596 w 316130"/>
              <a:gd name="connsiteY33" fmla="*/ 279813 h 316130"/>
              <a:gd name="connsiteX34" fmla="*/ 291667 w 316130"/>
              <a:gd name="connsiteY34" fmla="*/ 264322 h 316130"/>
              <a:gd name="connsiteX35" fmla="*/ 297674 w 316130"/>
              <a:gd name="connsiteY35" fmla="*/ 255313 h 316130"/>
              <a:gd name="connsiteX36" fmla="*/ 264796 w 316130"/>
              <a:gd name="connsiteY36" fmla="*/ 226229 h 316130"/>
              <a:gd name="connsiteX37" fmla="*/ 239822 w 316130"/>
              <a:gd name="connsiteY37" fmla="*/ 210896 h 316130"/>
              <a:gd name="connsiteX38" fmla="*/ 225438 w 316130"/>
              <a:gd name="connsiteY38" fmla="*/ 204890 h 316130"/>
              <a:gd name="connsiteX39" fmla="*/ 222435 w 316130"/>
              <a:gd name="connsiteY39" fmla="*/ 208683 h 316130"/>
              <a:gd name="connsiteX40" fmla="*/ 217377 w 316130"/>
              <a:gd name="connsiteY40" fmla="*/ 219274 h 316130"/>
              <a:gd name="connsiteX41" fmla="*/ 210738 w 316130"/>
              <a:gd name="connsiteY41" fmla="*/ 232551 h 316130"/>
              <a:gd name="connsiteX42" fmla="*/ 195564 w 316130"/>
              <a:gd name="connsiteY42" fmla="*/ 242035 h 316130"/>
              <a:gd name="connsiteX43" fmla="*/ 195248 w 316130"/>
              <a:gd name="connsiteY43" fmla="*/ 242035 h 316130"/>
              <a:gd name="connsiteX44" fmla="*/ 159999 w 316130"/>
              <a:gd name="connsiteY44" fmla="*/ 225596 h 316130"/>
              <a:gd name="connsiteX45" fmla="*/ 122064 w 316130"/>
              <a:gd name="connsiteY45" fmla="*/ 194774 h 316130"/>
              <a:gd name="connsiteX46" fmla="*/ 121906 w 316130"/>
              <a:gd name="connsiteY46" fmla="*/ 194616 h 316130"/>
              <a:gd name="connsiteX47" fmla="*/ 91083 w 316130"/>
              <a:gd name="connsiteY47" fmla="*/ 156680 h 316130"/>
              <a:gd name="connsiteX48" fmla="*/ 74486 w 316130"/>
              <a:gd name="connsiteY48" fmla="*/ 121273 h 316130"/>
              <a:gd name="connsiteX49" fmla="*/ 83970 w 316130"/>
              <a:gd name="connsiteY49" fmla="*/ 105941 h 316130"/>
              <a:gd name="connsiteX50" fmla="*/ 97406 w 316130"/>
              <a:gd name="connsiteY50" fmla="*/ 99302 h 316130"/>
              <a:gd name="connsiteX51" fmla="*/ 107996 w 316130"/>
              <a:gd name="connsiteY51" fmla="*/ 94244 h 316130"/>
              <a:gd name="connsiteX52" fmla="*/ 111789 w 316130"/>
              <a:gd name="connsiteY52" fmla="*/ 91241 h 316130"/>
              <a:gd name="connsiteX53" fmla="*/ 105783 w 316130"/>
              <a:gd name="connsiteY53" fmla="*/ 76857 h 316130"/>
              <a:gd name="connsiteX54" fmla="*/ 90451 w 316130"/>
              <a:gd name="connsiteY54" fmla="*/ 51883 h 316130"/>
              <a:gd name="connsiteX55" fmla="*/ 61367 w 316130"/>
              <a:gd name="connsiteY55" fmla="*/ 19005 h 316130"/>
              <a:gd name="connsiteX56" fmla="*/ 52357 w 316130"/>
              <a:gd name="connsiteY56" fmla="*/ 25012 h 316130"/>
              <a:gd name="connsiteX57" fmla="*/ 36867 w 316130"/>
              <a:gd name="connsiteY57" fmla="*/ 42083 h 316130"/>
              <a:gd name="connsiteX58" fmla="*/ 18847 w 316130"/>
              <a:gd name="connsiteY58" fmla="*/ 83970 h 316130"/>
              <a:gd name="connsiteX59" fmla="*/ 41134 w 316130"/>
              <a:gd name="connsiteY59" fmla="*/ 139451 h 316130"/>
              <a:gd name="connsiteX60" fmla="*/ 98038 w 316130"/>
              <a:gd name="connsiteY60" fmla="*/ 211370 h 316130"/>
              <a:gd name="connsiteX61" fmla="*/ 105309 w 316130"/>
              <a:gd name="connsiteY61" fmla="*/ 218483 h 316130"/>
              <a:gd name="connsiteX62" fmla="*/ 105309 w 316130"/>
              <a:gd name="connsiteY62" fmla="*/ 218483 h 316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316130" h="316130">
                <a:moveTo>
                  <a:pt x="232551" y="316326"/>
                </a:moveTo>
                <a:cubicBezTo>
                  <a:pt x="212161" y="316326"/>
                  <a:pt x="185764" y="302732"/>
                  <a:pt x="167270" y="291351"/>
                </a:cubicBezTo>
                <a:cubicBezTo>
                  <a:pt x="142454" y="276019"/>
                  <a:pt x="115741" y="254996"/>
                  <a:pt x="92189" y="231919"/>
                </a:cubicBezTo>
                <a:lnTo>
                  <a:pt x="92031" y="231761"/>
                </a:lnTo>
                <a:lnTo>
                  <a:pt x="84444" y="224174"/>
                </a:lnTo>
                <a:cubicBezTo>
                  <a:pt x="61367" y="200464"/>
                  <a:pt x="40186" y="173751"/>
                  <a:pt x="25012" y="149093"/>
                </a:cubicBezTo>
                <a:cubicBezTo>
                  <a:pt x="13789" y="130599"/>
                  <a:pt x="196" y="104360"/>
                  <a:pt x="196" y="83970"/>
                </a:cubicBezTo>
                <a:cubicBezTo>
                  <a:pt x="196" y="62157"/>
                  <a:pt x="15844" y="38922"/>
                  <a:pt x="22483" y="30070"/>
                </a:cubicBezTo>
                <a:cubicBezTo>
                  <a:pt x="27699" y="22957"/>
                  <a:pt x="46034" y="196"/>
                  <a:pt x="61525" y="196"/>
                </a:cubicBezTo>
                <a:cubicBezTo>
                  <a:pt x="67847" y="196"/>
                  <a:pt x="74802" y="4305"/>
                  <a:pt x="83812" y="13789"/>
                </a:cubicBezTo>
                <a:cubicBezTo>
                  <a:pt x="91873" y="22009"/>
                  <a:pt x="99460" y="32283"/>
                  <a:pt x="104519" y="39554"/>
                </a:cubicBezTo>
                <a:cubicBezTo>
                  <a:pt x="111315" y="49196"/>
                  <a:pt x="117480" y="59312"/>
                  <a:pt x="122064" y="68005"/>
                </a:cubicBezTo>
                <a:cubicBezTo>
                  <a:pt x="129493" y="82073"/>
                  <a:pt x="130283" y="88080"/>
                  <a:pt x="130283" y="91399"/>
                </a:cubicBezTo>
                <a:cubicBezTo>
                  <a:pt x="130283" y="98038"/>
                  <a:pt x="126806" y="103886"/>
                  <a:pt x="119851" y="108628"/>
                </a:cubicBezTo>
                <a:cubicBezTo>
                  <a:pt x="115267" y="111789"/>
                  <a:pt x="109893" y="114160"/>
                  <a:pt x="104677" y="116373"/>
                </a:cubicBezTo>
                <a:cubicBezTo>
                  <a:pt x="101199" y="117954"/>
                  <a:pt x="95509" y="120325"/>
                  <a:pt x="93296" y="122064"/>
                </a:cubicBezTo>
                <a:cubicBezTo>
                  <a:pt x="94086" y="125225"/>
                  <a:pt x="97406" y="132970"/>
                  <a:pt x="106257" y="146090"/>
                </a:cubicBezTo>
                <a:cubicBezTo>
                  <a:pt x="114635" y="158261"/>
                  <a:pt x="125225" y="171538"/>
                  <a:pt x="135025" y="181496"/>
                </a:cubicBezTo>
                <a:cubicBezTo>
                  <a:pt x="144983" y="191138"/>
                  <a:pt x="158261" y="201887"/>
                  <a:pt x="170432" y="210264"/>
                </a:cubicBezTo>
                <a:cubicBezTo>
                  <a:pt x="183551" y="219116"/>
                  <a:pt x="191296" y="222435"/>
                  <a:pt x="194458" y="223225"/>
                </a:cubicBezTo>
                <a:cubicBezTo>
                  <a:pt x="196196" y="221012"/>
                  <a:pt x="198567" y="215322"/>
                  <a:pt x="200148" y="211845"/>
                </a:cubicBezTo>
                <a:cubicBezTo>
                  <a:pt x="202361" y="206629"/>
                  <a:pt x="204732" y="201096"/>
                  <a:pt x="207893" y="196670"/>
                </a:cubicBezTo>
                <a:cubicBezTo>
                  <a:pt x="212635" y="189716"/>
                  <a:pt x="218483" y="186238"/>
                  <a:pt x="225122" y="186238"/>
                </a:cubicBezTo>
                <a:cubicBezTo>
                  <a:pt x="228441" y="186238"/>
                  <a:pt x="234448" y="187028"/>
                  <a:pt x="248516" y="194458"/>
                </a:cubicBezTo>
                <a:cubicBezTo>
                  <a:pt x="257209" y="199041"/>
                  <a:pt x="267325" y="205206"/>
                  <a:pt x="276967" y="212003"/>
                </a:cubicBezTo>
                <a:cubicBezTo>
                  <a:pt x="284080" y="217061"/>
                  <a:pt x="294513" y="224648"/>
                  <a:pt x="302732" y="232709"/>
                </a:cubicBezTo>
                <a:cubicBezTo>
                  <a:pt x="312058" y="241719"/>
                  <a:pt x="316326" y="248674"/>
                  <a:pt x="316326" y="254996"/>
                </a:cubicBezTo>
                <a:cubicBezTo>
                  <a:pt x="316326" y="270487"/>
                  <a:pt x="293564" y="288822"/>
                  <a:pt x="286609" y="294038"/>
                </a:cubicBezTo>
                <a:cubicBezTo>
                  <a:pt x="277600" y="300677"/>
                  <a:pt x="254522" y="316326"/>
                  <a:pt x="232551" y="316326"/>
                </a:cubicBezTo>
                <a:lnTo>
                  <a:pt x="232551" y="316326"/>
                </a:lnTo>
                <a:close/>
                <a:moveTo>
                  <a:pt x="105309" y="218483"/>
                </a:moveTo>
                <a:cubicBezTo>
                  <a:pt x="128070" y="240612"/>
                  <a:pt x="153519" y="260845"/>
                  <a:pt x="177228" y="275387"/>
                </a:cubicBezTo>
                <a:cubicBezTo>
                  <a:pt x="200148" y="289455"/>
                  <a:pt x="220380" y="297674"/>
                  <a:pt x="232709" y="297674"/>
                </a:cubicBezTo>
                <a:cubicBezTo>
                  <a:pt x="243616" y="297674"/>
                  <a:pt x="259264" y="291035"/>
                  <a:pt x="274596" y="279813"/>
                </a:cubicBezTo>
                <a:cubicBezTo>
                  <a:pt x="281235" y="274913"/>
                  <a:pt x="287400" y="269380"/>
                  <a:pt x="291667" y="264322"/>
                </a:cubicBezTo>
                <a:cubicBezTo>
                  <a:pt x="295777" y="259580"/>
                  <a:pt x="297200" y="256577"/>
                  <a:pt x="297674" y="255313"/>
                </a:cubicBezTo>
                <a:cubicBezTo>
                  <a:pt x="296093" y="251993"/>
                  <a:pt x="286767" y="241245"/>
                  <a:pt x="264796" y="226229"/>
                </a:cubicBezTo>
                <a:cubicBezTo>
                  <a:pt x="256261" y="220222"/>
                  <a:pt x="247251" y="214848"/>
                  <a:pt x="239822" y="210896"/>
                </a:cubicBezTo>
                <a:cubicBezTo>
                  <a:pt x="230338" y="205996"/>
                  <a:pt x="226387" y="205048"/>
                  <a:pt x="225438" y="204890"/>
                </a:cubicBezTo>
                <a:cubicBezTo>
                  <a:pt x="225122" y="205206"/>
                  <a:pt x="224016" y="205996"/>
                  <a:pt x="222435" y="208683"/>
                </a:cubicBezTo>
                <a:cubicBezTo>
                  <a:pt x="220696" y="211687"/>
                  <a:pt x="218958" y="215480"/>
                  <a:pt x="217377" y="219274"/>
                </a:cubicBezTo>
                <a:cubicBezTo>
                  <a:pt x="215322" y="223858"/>
                  <a:pt x="213267" y="228758"/>
                  <a:pt x="210738" y="232551"/>
                </a:cubicBezTo>
                <a:cubicBezTo>
                  <a:pt x="206629" y="238874"/>
                  <a:pt x="201570" y="242035"/>
                  <a:pt x="195564" y="242035"/>
                </a:cubicBezTo>
                <a:cubicBezTo>
                  <a:pt x="195406" y="242035"/>
                  <a:pt x="195406" y="242035"/>
                  <a:pt x="195248" y="242035"/>
                </a:cubicBezTo>
                <a:cubicBezTo>
                  <a:pt x="192403" y="242035"/>
                  <a:pt x="183709" y="241719"/>
                  <a:pt x="159999" y="225596"/>
                </a:cubicBezTo>
                <a:cubicBezTo>
                  <a:pt x="146880" y="216745"/>
                  <a:pt x="132654" y="205206"/>
                  <a:pt x="122064" y="194774"/>
                </a:cubicBezTo>
                <a:lnTo>
                  <a:pt x="121906" y="194616"/>
                </a:lnTo>
                <a:cubicBezTo>
                  <a:pt x="111473" y="183867"/>
                  <a:pt x="99935" y="169641"/>
                  <a:pt x="91083" y="156680"/>
                </a:cubicBezTo>
                <a:cubicBezTo>
                  <a:pt x="74802" y="132812"/>
                  <a:pt x="74644" y="124119"/>
                  <a:pt x="74486" y="121273"/>
                </a:cubicBezTo>
                <a:cubicBezTo>
                  <a:pt x="74486" y="115267"/>
                  <a:pt x="77647" y="110051"/>
                  <a:pt x="83970" y="105941"/>
                </a:cubicBezTo>
                <a:cubicBezTo>
                  <a:pt x="87922" y="103412"/>
                  <a:pt x="92664" y="101199"/>
                  <a:pt x="97406" y="99302"/>
                </a:cubicBezTo>
                <a:cubicBezTo>
                  <a:pt x="101199" y="97722"/>
                  <a:pt x="105151" y="95983"/>
                  <a:pt x="107996" y="94244"/>
                </a:cubicBezTo>
                <a:cubicBezTo>
                  <a:pt x="110683" y="92664"/>
                  <a:pt x="111473" y="91715"/>
                  <a:pt x="111789" y="91241"/>
                </a:cubicBezTo>
                <a:cubicBezTo>
                  <a:pt x="111631" y="90293"/>
                  <a:pt x="110841" y="86341"/>
                  <a:pt x="105783" y="76857"/>
                </a:cubicBezTo>
                <a:cubicBezTo>
                  <a:pt x="101831" y="69270"/>
                  <a:pt x="96299" y="60418"/>
                  <a:pt x="90451" y="51883"/>
                </a:cubicBezTo>
                <a:cubicBezTo>
                  <a:pt x="75276" y="29912"/>
                  <a:pt x="64686" y="20586"/>
                  <a:pt x="61367" y="19005"/>
                </a:cubicBezTo>
                <a:cubicBezTo>
                  <a:pt x="60102" y="19321"/>
                  <a:pt x="57099" y="20902"/>
                  <a:pt x="52357" y="25012"/>
                </a:cubicBezTo>
                <a:cubicBezTo>
                  <a:pt x="47299" y="29438"/>
                  <a:pt x="41767" y="35444"/>
                  <a:pt x="36867" y="42083"/>
                </a:cubicBezTo>
                <a:cubicBezTo>
                  <a:pt x="25644" y="57257"/>
                  <a:pt x="18847" y="72906"/>
                  <a:pt x="18847" y="83970"/>
                </a:cubicBezTo>
                <a:cubicBezTo>
                  <a:pt x="18847" y="96299"/>
                  <a:pt x="26909" y="116531"/>
                  <a:pt x="41134" y="139451"/>
                </a:cubicBezTo>
                <a:cubicBezTo>
                  <a:pt x="55676" y="163003"/>
                  <a:pt x="75909" y="188609"/>
                  <a:pt x="98038" y="211370"/>
                </a:cubicBezTo>
                <a:lnTo>
                  <a:pt x="105309" y="218483"/>
                </a:lnTo>
                <a:lnTo>
                  <a:pt x="105309" y="218483"/>
                </a:lnTo>
                <a:close/>
              </a:path>
            </a:pathLst>
          </a:custGeom>
          <a:solidFill>
            <a:schemeClr val="bg1">
              <a:lumMod val="95000"/>
              <a:alpha val="84000"/>
            </a:schemeClr>
          </a:solidFill>
          <a:ln w="157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800" dirty="0">
              <a:latin typeface="Arial" pitchFamily="34" charset="0"/>
              <a:ea typeface="微软雅黑" panose="020B0503020204020204" pitchFamily="34" charset="-122"/>
              <a:cs typeface="Arial" pitchFamily="34" charset="0"/>
            </a:endParaRPr>
          </a:p>
        </p:txBody>
      </p:sp>
      <p:grpSp>
        <p:nvGrpSpPr>
          <p:cNvPr id="118" name="PA-组合 50">
            <a:extLst>
              <a:ext uri="{FF2B5EF4-FFF2-40B4-BE49-F238E27FC236}">
                <a16:creationId xmlns:a16="http://schemas.microsoft.com/office/drawing/2014/main" id="{6EC4813D-B91C-47A9-AC20-CA539A9C60F8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1226428" y="3219822"/>
            <a:ext cx="296463" cy="270437"/>
            <a:chOff x="4656138" y="1211263"/>
            <a:chExt cx="852487" cy="750887"/>
          </a:xfrm>
          <a:solidFill>
            <a:schemeClr val="bg1">
              <a:lumMod val="95000"/>
              <a:alpha val="86000"/>
            </a:schemeClr>
          </a:solidFill>
        </p:grpSpPr>
        <p:sp>
          <p:nvSpPr>
            <p:cNvPr id="119" name="PA-任意多边形 12">
              <a:extLst>
                <a:ext uri="{FF2B5EF4-FFF2-40B4-BE49-F238E27FC236}">
                  <a16:creationId xmlns:a16="http://schemas.microsoft.com/office/drawing/2014/main" id="{44C1F425-9BEB-41FB-A72F-3215CBFFF5C1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5102225" y="1211263"/>
              <a:ext cx="406400" cy="750887"/>
            </a:xfrm>
            <a:custGeom>
              <a:avLst/>
              <a:gdLst>
                <a:gd name="T0" fmla="*/ 316089 w 108"/>
                <a:gd name="T1" fmla="*/ 289091 h 200"/>
                <a:gd name="T2" fmla="*/ 312326 w 108"/>
                <a:gd name="T3" fmla="*/ 285337 h 200"/>
                <a:gd name="T4" fmla="*/ 289748 w 108"/>
                <a:gd name="T5" fmla="*/ 236529 h 200"/>
                <a:gd name="T6" fmla="*/ 316089 w 108"/>
                <a:gd name="T7" fmla="*/ 206494 h 200"/>
                <a:gd name="T8" fmla="*/ 316089 w 108"/>
                <a:gd name="T9" fmla="*/ 127651 h 200"/>
                <a:gd name="T10" fmla="*/ 237067 w 108"/>
                <a:gd name="T11" fmla="*/ 71334 h 200"/>
                <a:gd name="T12" fmla="*/ 173096 w 108"/>
                <a:gd name="T13" fmla="*/ 112633 h 200"/>
                <a:gd name="T14" fmla="*/ 169333 w 108"/>
                <a:gd name="T15" fmla="*/ 112633 h 200"/>
                <a:gd name="T16" fmla="*/ 120415 w 108"/>
                <a:gd name="T17" fmla="*/ 93861 h 200"/>
                <a:gd name="T18" fmla="*/ 112889 w 108"/>
                <a:gd name="T19" fmla="*/ 86352 h 200"/>
                <a:gd name="T20" fmla="*/ 56444 w 108"/>
                <a:gd name="T21" fmla="*/ 0 h 200"/>
                <a:gd name="T22" fmla="*/ 0 w 108"/>
                <a:gd name="T23" fmla="*/ 30035 h 200"/>
                <a:gd name="T24" fmla="*/ 52681 w 108"/>
                <a:gd name="T25" fmla="*/ 60071 h 200"/>
                <a:gd name="T26" fmla="*/ 97837 w 108"/>
                <a:gd name="T27" fmla="*/ 150177 h 200"/>
                <a:gd name="T28" fmla="*/ 169333 w 108"/>
                <a:gd name="T29" fmla="*/ 172704 h 200"/>
                <a:gd name="T30" fmla="*/ 237067 w 108"/>
                <a:gd name="T31" fmla="*/ 135160 h 200"/>
                <a:gd name="T32" fmla="*/ 248356 w 108"/>
                <a:gd name="T33" fmla="*/ 187722 h 200"/>
                <a:gd name="T34" fmla="*/ 252119 w 108"/>
                <a:gd name="T35" fmla="*/ 304109 h 200"/>
                <a:gd name="T36" fmla="*/ 346193 w 108"/>
                <a:gd name="T37" fmla="*/ 352917 h 200"/>
                <a:gd name="T38" fmla="*/ 316089 w 108"/>
                <a:gd name="T39" fmla="*/ 397970 h 200"/>
                <a:gd name="T40" fmla="*/ 237067 w 108"/>
                <a:gd name="T41" fmla="*/ 484322 h 200"/>
                <a:gd name="T42" fmla="*/ 267170 w 108"/>
                <a:gd name="T43" fmla="*/ 578183 h 200"/>
                <a:gd name="T44" fmla="*/ 218252 w 108"/>
                <a:gd name="T45" fmla="*/ 593201 h 200"/>
                <a:gd name="T46" fmla="*/ 139230 w 108"/>
                <a:gd name="T47" fmla="*/ 578183 h 200"/>
                <a:gd name="T48" fmla="*/ 52681 w 108"/>
                <a:gd name="T49" fmla="*/ 660781 h 200"/>
                <a:gd name="T50" fmla="*/ 30104 w 108"/>
                <a:gd name="T51" fmla="*/ 687062 h 200"/>
                <a:gd name="T52" fmla="*/ 30104 w 108"/>
                <a:gd name="T53" fmla="*/ 750887 h 200"/>
                <a:gd name="T54" fmla="*/ 112889 w 108"/>
                <a:gd name="T55" fmla="*/ 690816 h 200"/>
                <a:gd name="T56" fmla="*/ 116652 w 108"/>
                <a:gd name="T57" fmla="*/ 657026 h 200"/>
                <a:gd name="T58" fmla="*/ 165570 w 108"/>
                <a:gd name="T59" fmla="*/ 634500 h 200"/>
                <a:gd name="T60" fmla="*/ 169333 w 108"/>
                <a:gd name="T61" fmla="*/ 634500 h 200"/>
                <a:gd name="T62" fmla="*/ 195674 w 108"/>
                <a:gd name="T63" fmla="*/ 657026 h 200"/>
                <a:gd name="T64" fmla="*/ 278459 w 108"/>
                <a:gd name="T65" fmla="*/ 657026 h 200"/>
                <a:gd name="T66" fmla="*/ 331141 w 108"/>
                <a:gd name="T67" fmla="*/ 578183 h 200"/>
                <a:gd name="T68" fmla="*/ 293511 w 108"/>
                <a:gd name="T69" fmla="*/ 518112 h 200"/>
                <a:gd name="T70" fmla="*/ 293511 w 108"/>
                <a:gd name="T71" fmla="*/ 506849 h 200"/>
                <a:gd name="T72" fmla="*/ 312326 w 108"/>
                <a:gd name="T73" fmla="*/ 461796 h 200"/>
                <a:gd name="T74" fmla="*/ 349956 w 108"/>
                <a:gd name="T75" fmla="*/ 458041 h 200"/>
                <a:gd name="T76" fmla="*/ 406400 w 108"/>
                <a:gd name="T77" fmla="*/ 345408 h 20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8" h="200">
                  <a:moveTo>
                    <a:pt x="93" y="77"/>
                  </a:moveTo>
                  <a:cubicBezTo>
                    <a:pt x="84" y="77"/>
                    <a:pt x="84" y="77"/>
                    <a:pt x="84" y="77"/>
                  </a:cubicBezTo>
                  <a:cubicBezTo>
                    <a:pt x="84" y="77"/>
                    <a:pt x="83" y="77"/>
                    <a:pt x="83" y="76"/>
                  </a:cubicBezTo>
                  <a:cubicBezTo>
                    <a:pt x="83" y="76"/>
                    <a:pt x="83" y="76"/>
                    <a:pt x="83" y="76"/>
                  </a:cubicBezTo>
                  <a:cubicBezTo>
                    <a:pt x="78" y="64"/>
                    <a:pt x="78" y="64"/>
                    <a:pt x="78" y="64"/>
                  </a:cubicBezTo>
                  <a:cubicBezTo>
                    <a:pt x="78" y="63"/>
                    <a:pt x="78" y="63"/>
                    <a:pt x="77" y="63"/>
                  </a:cubicBezTo>
                  <a:cubicBezTo>
                    <a:pt x="77" y="63"/>
                    <a:pt x="77" y="62"/>
                    <a:pt x="78" y="61"/>
                  </a:cubicBezTo>
                  <a:cubicBezTo>
                    <a:pt x="84" y="55"/>
                    <a:pt x="84" y="55"/>
                    <a:pt x="84" y="55"/>
                  </a:cubicBezTo>
                  <a:cubicBezTo>
                    <a:pt x="87" y="53"/>
                    <a:pt x="88" y="49"/>
                    <a:pt x="88" y="45"/>
                  </a:cubicBezTo>
                  <a:cubicBezTo>
                    <a:pt x="88" y="41"/>
                    <a:pt x="87" y="37"/>
                    <a:pt x="84" y="3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1" y="21"/>
                    <a:pt x="67" y="19"/>
                    <a:pt x="63" y="19"/>
                  </a:cubicBezTo>
                  <a:cubicBezTo>
                    <a:pt x="59" y="19"/>
                    <a:pt x="55" y="21"/>
                    <a:pt x="52" y="24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6" y="30"/>
                    <a:pt x="46" y="30"/>
                    <a:pt x="45" y="30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1" y="25"/>
                  </a:cubicBezTo>
                  <a:cubicBezTo>
                    <a:pt x="31" y="24"/>
                    <a:pt x="30" y="24"/>
                    <a:pt x="30" y="23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6"/>
                    <a:pt x="23" y="0"/>
                    <a:pt x="1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12"/>
                    <a:pt x="3" y="16"/>
                    <a:pt x="8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31"/>
                    <a:pt x="19" y="38"/>
                    <a:pt x="26" y="40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9" y="46"/>
                    <a:pt x="42" y="46"/>
                    <a:pt x="45" y="46"/>
                  </a:cubicBezTo>
                  <a:cubicBezTo>
                    <a:pt x="50" y="46"/>
                    <a:pt x="54" y="45"/>
                    <a:pt x="58" y="41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1" y="55"/>
                    <a:pt x="60" y="64"/>
                    <a:pt x="63" y="70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70" y="88"/>
                    <a:pt x="77" y="94"/>
                    <a:pt x="84" y="94"/>
                  </a:cubicBezTo>
                  <a:cubicBezTo>
                    <a:pt x="92" y="94"/>
                    <a:pt x="92" y="94"/>
                    <a:pt x="92" y="94"/>
                  </a:cubicBezTo>
                  <a:cubicBezTo>
                    <a:pt x="92" y="106"/>
                    <a:pt x="92" y="106"/>
                    <a:pt x="92" y="106"/>
                  </a:cubicBezTo>
                  <a:cubicBezTo>
                    <a:pt x="84" y="106"/>
                    <a:pt x="84" y="106"/>
                    <a:pt x="84" y="106"/>
                  </a:cubicBezTo>
                  <a:cubicBezTo>
                    <a:pt x="77" y="106"/>
                    <a:pt x="70" y="111"/>
                    <a:pt x="67" y="118"/>
                  </a:cubicBezTo>
                  <a:cubicBezTo>
                    <a:pt x="63" y="129"/>
                    <a:pt x="63" y="129"/>
                    <a:pt x="63" y="129"/>
                  </a:cubicBezTo>
                  <a:cubicBezTo>
                    <a:pt x="60" y="135"/>
                    <a:pt x="61" y="144"/>
                    <a:pt x="66" y="149"/>
                  </a:cubicBezTo>
                  <a:cubicBezTo>
                    <a:pt x="71" y="154"/>
                    <a:pt x="71" y="154"/>
                    <a:pt x="71" y="154"/>
                  </a:cubicBezTo>
                  <a:cubicBezTo>
                    <a:pt x="63" y="163"/>
                    <a:pt x="63" y="163"/>
                    <a:pt x="63" y="163"/>
                  </a:cubicBezTo>
                  <a:cubicBezTo>
                    <a:pt x="58" y="158"/>
                    <a:pt x="58" y="158"/>
                    <a:pt x="58" y="158"/>
                  </a:cubicBezTo>
                  <a:cubicBezTo>
                    <a:pt x="54" y="155"/>
                    <a:pt x="50" y="153"/>
                    <a:pt x="45" y="153"/>
                  </a:cubicBezTo>
                  <a:cubicBezTo>
                    <a:pt x="42" y="153"/>
                    <a:pt x="39" y="153"/>
                    <a:pt x="37" y="154"/>
                  </a:cubicBezTo>
                  <a:cubicBezTo>
                    <a:pt x="26" y="159"/>
                    <a:pt x="26" y="159"/>
                    <a:pt x="26" y="159"/>
                  </a:cubicBezTo>
                  <a:cubicBezTo>
                    <a:pt x="19" y="161"/>
                    <a:pt x="14" y="169"/>
                    <a:pt x="14" y="176"/>
                  </a:cubicBezTo>
                  <a:cubicBezTo>
                    <a:pt x="14" y="183"/>
                    <a:pt x="14" y="183"/>
                    <a:pt x="14" y="183"/>
                  </a:cubicBezTo>
                  <a:cubicBezTo>
                    <a:pt x="8" y="183"/>
                    <a:pt x="8" y="183"/>
                    <a:pt x="8" y="183"/>
                  </a:cubicBezTo>
                  <a:cubicBezTo>
                    <a:pt x="3" y="183"/>
                    <a:pt x="0" y="187"/>
                    <a:pt x="0" y="191"/>
                  </a:cubicBezTo>
                  <a:cubicBezTo>
                    <a:pt x="0" y="196"/>
                    <a:pt x="3" y="200"/>
                    <a:pt x="8" y="200"/>
                  </a:cubicBezTo>
                  <a:cubicBezTo>
                    <a:pt x="15" y="200"/>
                    <a:pt x="15" y="200"/>
                    <a:pt x="15" y="200"/>
                  </a:cubicBezTo>
                  <a:cubicBezTo>
                    <a:pt x="23" y="200"/>
                    <a:pt x="30" y="193"/>
                    <a:pt x="30" y="184"/>
                  </a:cubicBezTo>
                  <a:cubicBezTo>
                    <a:pt x="30" y="176"/>
                    <a:pt x="30" y="176"/>
                    <a:pt x="30" y="176"/>
                  </a:cubicBezTo>
                  <a:cubicBezTo>
                    <a:pt x="30" y="175"/>
                    <a:pt x="31" y="175"/>
                    <a:pt x="31" y="175"/>
                  </a:cubicBezTo>
                  <a:cubicBezTo>
                    <a:pt x="31" y="174"/>
                    <a:pt x="32" y="174"/>
                    <a:pt x="32" y="174"/>
                  </a:cubicBezTo>
                  <a:cubicBezTo>
                    <a:pt x="44" y="169"/>
                    <a:pt x="44" y="169"/>
                    <a:pt x="44" y="169"/>
                  </a:cubicBezTo>
                  <a:cubicBezTo>
                    <a:pt x="44" y="169"/>
                    <a:pt x="44" y="169"/>
                    <a:pt x="45" y="169"/>
                  </a:cubicBezTo>
                  <a:cubicBezTo>
                    <a:pt x="45" y="169"/>
                    <a:pt x="45" y="169"/>
                    <a:pt x="45" y="169"/>
                  </a:cubicBezTo>
                  <a:cubicBezTo>
                    <a:pt x="46" y="169"/>
                    <a:pt x="46" y="169"/>
                    <a:pt x="46" y="169"/>
                  </a:cubicBezTo>
                  <a:cubicBezTo>
                    <a:pt x="52" y="175"/>
                    <a:pt x="52" y="175"/>
                    <a:pt x="52" y="175"/>
                  </a:cubicBezTo>
                  <a:cubicBezTo>
                    <a:pt x="55" y="178"/>
                    <a:pt x="59" y="180"/>
                    <a:pt x="63" y="180"/>
                  </a:cubicBezTo>
                  <a:cubicBezTo>
                    <a:pt x="67" y="180"/>
                    <a:pt x="71" y="178"/>
                    <a:pt x="74" y="175"/>
                  </a:cubicBezTo>
                  <a:cubicBezTo>
                    <a:pt x="84" y="165"/>
                    <a:pt x="84" y="165"/>
                    <a:pt x="84" y="165"/>
                  </a:cubicBezTo>
                  <a:cubicBezTo>
                    <a:pt x="87" y="162"/>
                    <a:pt x="88" y="159"/>
                    <a:pt x="88" y="154"/>
                  </a:cubicBezTo>
                  <a:cubicBezTo>
                    <a:pt x="88" y="150"/>
                    <a:pt x="87" y="147"/>
                    <a:pt x="84" y="144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7"/>
                    <a:pt x="77" y="136"/>
                    <a:pt x="77" y="136"/>
                  </a:cubicBezTo>
                  <a:cubicBezTo>
                    <a:pt x="78" y="136"/>
                    <a:pt x="78" y="136"/>
                    <a:pt x="78" y="135"/>
                  </a:cubicBezTo>
                  <a:cubicBezTo>
                    <a:pt x="83" y="124"/>
                    <a:pt x="83" y="124"/>
                    <a:pt x="83" y="124"/>
                  </a:cubicBezTo>
                  <a:cubicBezTo>
                    <a:pt x="83" y="123"/>
                    <a:pt x="83" y="123"/>
                    <a:pt x="83" y="123"/>
                  </a:cubicBezTo>
                  <a:cubicBezTo>
                    <a:pt x="83" y="123"/>
                    <a:pt x="84" y="122"/>
                    <a:pt x="84" y="122"/>
                  </a:cubicBezTo>
                  <a:cubicBezTo>
                    <a:pt x="93" y="122"/>
                    <a:pt x="93" y="122"/>
                    <a:pt x="93" y="122"/>
                  </a:cubicBezTo>
                  <a:cubicBezTo>
                    <a:pt x="101" y="122"/>
                    <a:pt x="108" y="115"/>
                    <a:pt x="108" y="107"/>
                  </a:cubicBezTo>
                  <a:cubicBezTo>
                    <a:pt x="108" y="92"/>
                    <a:pt x="108" y="92"/>
                    <a:pt x="108" y="92"/>
                  </a:cubicBezTo>
                  <a:cubicBezTo>
                    <a:pt x="108" y="84"/>
                    <a:pt x="101" y="77"/>
                    <a:pt x="93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solidFill>
                  <a:prstClr val="black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endParaRPr>
            </a:p>
          </p:txBody>
        </p:sp>
        <p:sp>
          <p:nvSpPr>
            <p:cNvPr id="120" name="PA-任意多边形 13">
              <a:extLst>
                <a:ext uri="{FF2B5EF4-FFF2-40B4-BE49-F238E27FC236}">
                  <a16:creationId xmlns:a16="http://schemas.microsoft.com/office/drawing/2014/main" id="{C7B70F93-9AAF-4FF2-B858-949CB9175E4C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5102225" y="1420813"/>
              <a:ext cx="192088" cy="327025"/>
            </a:xfrm>
            <a:custGeom>
              <a:avLst/>
              <a:gdLst>
                <a:gd name="T0" fmla="*/ 30131 w 51"/>
                <a:gd name="T1" fmla="*/ 266882 h 87"/>
                <a:gd name="T2" fmla="*/ 0 w 51"/>
                <a:gd name="T3" fmla="*/ 296954 h 87"/>
                <a:gd name="T4" fmla="*/ 30131 w 51"/>
                <a:gd name="T5" fmla="*/ 327025 h 87"/>
                <a:gd name="T6" fmla="*/ 192088 w 51"/>
                <a:gd name="T7" fmla="*/ 165392 h 87"/>
                <a:gd name="T8" fmla="*/ 30131 w 51"/>
                <a:gd name="T9" fmla="*/ 0 h 87"/>
                <a:gd name="T10" fmla="*/ 0 w 51"/>
                <a:gd name="T11" fmla="*/ 30071 h 87"/>
                <a:gd name="T12" fmla="*/ 30131 w 51"/>
                <a:gd name="T13" fmla="*/ 60143 h 87"/>
                <a:gd name="T14" fmla="*/ 131825 w 51"/>
                <a:gd name="T15" fmla="*/ 165392 h 87"/>
                <a:gd name="T16" fmla="*/ 30131 w 51"/>
                <a:gd name="T17" fmla="*/ 266882 h 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1" h="87">
                  <a:moveTo>
                    <a:pt x="8" y="71"/>
                  </a:moveTo>
                  <a:cubicBezTo>
                    <a:pt x="4" y="71"/>
                    <a:pt x="0" y="74"/>
                    <a:pt x="0" y="79"/>
                  </a:cubicBezTo>
                  <a:cubicBezTo>
                    <a:pt x="0" y="83"/>
                    <a:pt x="4" y="87"/>
                    <a:pt x="8" y="87"/>
                  </a:cubicBezTo>
                  <a:cubicBezTo>
                    <a:pt x="32" y="87"/>
                    <a:pt x="51" y="68"/>
                    <a:pt x="51" y="44"/>
                  </a:cubicBezTo>
                  <a:cubicBezTo>
                    <a:pt x="51" y="20"/>
                    <a:pt x="3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6"/>
                    <a:pt x="8" y="16"/>
                  </a:cubicBezTo>
                  <a:cubicBezTo>
                    <a:pt x="23" y="16"/>
                    <a:pt x="35" y="29"/>
                    <a:pt x="35" y="44"/>
                  </a:cubicBezTo>
                  <a:cubicBezTo>
                    <a:pt x="35" y="59"/>
                    <a:pt x="23" y="71"/>
                    <a:pt x="8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solidFill>
                  <a:prstClr val="black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endParaRPr>
            </a:p>
          </p:txBody>
        </p:sp>
        <p:sp>
          <p:nvSpPr>
            <p:cNvPr id="121" name="PA-任意多边形 14">
              <a:extLst>
                <a:ext uri="{FF2B5EF4-FFF2-40B4-BE49-F238E27FC236}">
                  <a16:creationId xmlns:a16="http://schemas.microsoft.com/office/drawing/2014/main" id="{2B3C630A-97CA-428C-8CDB-10C320CC2F79}"/>
                </a:ext>
              </a:extLst>
            </p:cNvPr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4656138" y="1211263"/>
              <a:ext cx="415925" cy="750887"/>
            </a:xfrm>
            <a:custGeom>
              <a:avLst/>
              <a:gdLst>
                <a:gd name="T0" fmla="*/ 317615 w 110"/>
                <a:gd name="T1" fmla="*/ 0 h 200"/>
                <a:gd name="T2" fmla="*/ 196619 w 110"/>
                <a:gd name="T3" fmla="*/ 75089 h 200"/>
                <a:gd name="T4" fmla="*/ 86966 w 110"/>
                <a:gd name="T5" fmla="*/ 221512 h 200"/>
                <a:gd name="T6" fmla="*/ 68060 w 110"/>
                <a:gd name="T7" fmla="*/ 458041 h 200"/>
                <a:gd name="T8" fmla="*/ 196619 w 110"/>
                <a:gd name="T9" fmla="*/ 679553 h 200"/>
                <a:gd name="T10" fmla="*/ 302491 w 110"/>
                <a:gd name="T11" fmla="*/ 750887 h 200"/>
                <a:gd name="T12" fmla="*/ 381895 w 110"/>
                <a:gd name="T13" fmla="*/ 717097 h 200"/>
                <a:gd name="T14" fmla="*/ 415925 w 110"/>
                <a:gd name="T15" fmla="*/ 638254 h 200"/>
                <a:gd name="T16" fmla="*/ 415925 w 110"/>
                <a:gd name="T17" fmla="*/ 93861 h 200"/>
                <a:gd name="T18" fmla="*/ 415925 w 110"/>
                <a:gd name="T19" fmla="*/ 93861 h 200"/>
                <a:gd name="T20" fmla="*/ 302491 w 110"/>
                <a:gd name="T21" fmla="*/ 322881 h 200"/>
                <a:gd name="T22" fmla="*/ 336521 w 110"/>
                <a:gd name="T23" fmla="*/ 529375 h 200"/>
                <a:gd name="T24" fmla="*/ 336521 w 110"/>
                <a:gd name="T25" fmla="*/ 529375 h 200"/>
                <a:gd name="T26" fmla="*/ 196619 w 110"/>
                <a:gd name="T27" fmla="*/ 300355 h 200"/>
                <a:gd name="T28" fmla="*/ 223087 w 110"/>
                <a:gd name="T29" fmla="*/ 274074 h 200"/>
                <a:gd name="T30" fmla="*/ 196619 w 110"/>
                <a:gd name="T31" fmla="*/ 247793 h 200"/>
                <a:gd name="T32" fmla="*/ 147464 w 110"/>
                <a:gd name="T33" fmla="*/ 221512 h 200"/>
                <a:gd name="T34" fmla="*/ 196619 w 110"/>
                <a:gd name="T35" fmla="*/ 127651 h 200"/>
                <a:gd name="T36" fmla="*/ 317615 w 110"/>
                <a:gd name="T37" fmla="*/ 191476 h 200"/>
                <a:gd name="T38" fmla="*/ 340302 w 110"/>
                <a:gd name="T39" fmla="*/ 183967 h 200"/>
                <a:gd name="T40" fmla="*/ 340302 w 110"/>
                <a:gd name="T41" fmla="*/ 146423 h 200"/>
                <a:gd name="T42" fmla="*/ 276023 w 110"/>
                <a:gd name="T43" fmla="*/ 93861 h 200"/>
                <a:gd name="T44" fmla="*/ 362989 w 110"/>
                <a:gd name="T45" fmla="*/ 93861 h 200"/>
                <a:gd name="T46" fmla="*/ 362989 w 110"/>
                <a:gd name="T47" fmla="*/ 232775 h 200"/>
                <a:gd name="T48" fmla="*/ 302491 w 110"/>
                <a:gd name="T49" fmla="*/ 277828 h 200"/>
                <a:gd name="T50" fmla="*/ 276023 w 110"/>
                <a:gd name="T51" fmla="*/ 304109 h 200"/>
                <a:gd name="T52" fmla="*/ 302491 w 110"/>
                <a:gd name="T53" fmla="*/ 330390 h 200"/>
                <a:gd name="T54" fmla="*/ 362989 w 110"/>
                <a:gd name="T55" fmla="*/ 319127 h 200"/>
                <a:gd name="T56" fmla="*/ 336521 w 110"/>
                <a:gd name="T57" fmla="*/ 488077 h 200"/>
                <a:gd name="T58" fmla="*/ 310053 w 110"/>
                <a:gd name="T59" fmla="*/ 514358 h 200"/>
                <a:gd name="T60" fmla="*/ 336521 w 110"/>
                <a:gd name="T61" fmla="*/ 540639 h 200"/>
                <a:gd name="T62" fmla="*/ 362989 w 110"/>
                <a:gd name="T63" fmla="*/ 536884 h 200"/>
                <a:gd name="T64" fmla="*/ 344083 w 110"/>
                <a:gd name="T65" fmla="*/ 679553 h 200"/>
                <a:gd name="T66" fmla="*/ 257117 w 110"/>
                <a:gd name="T67" fmla="*/ 679553 h 200"/>
                <a:gd name="T68" fmla="*/ 268461 w 110"/>
                <a:gd name="T69" fmla="*/ 574429 h 200"/>
                <a:gd name="T70" fmla="*/ 219306 w 110"/>
                <a:gd name="T71" fmla="*/ 555656 h 200"/>
                <a:gd name="T72" fmla="*/ 128559 w 110"/>
                <a:gd name="T73" fmla="*/ 596955 h 200"/>
                <a:gd name="T74" fmla="*/ 128559 w 110"/>
                <a:gd name="T75" fmla="*/ 461796 h 200"/>
                <a:gd name="T76" fmla="*/ 264680 w 110"/>
                <a:gd name="T77" fmla="*/ 461796 h 200"/>
                <a:gd name="T78" fmla="*/ 302491 w 110"/>
                <a:gd name="T79" fmla="*/ 461796 h 200"/>
                <a:gd name="T80" fmla="*/ 302491 w 110"/>
                <a:gd name="T81" fmla="*/ 424251 h 200"/>
                <a:gd name="T82" fmla="*/ 102091 w 110"/>
                <a:gd name="T83" fmla="*/ 416742 h 200"/>
                <a:gd name="T84" fmla="*/ 113434 w 110"/>
                <a:gd name="T85" fmla="*/ 266565 h 200"/>
                <a:gd name="T86" fmla="*/ 302491 w 110"/>
                <a:gd name="T87" fmla="*/ 739624 h 20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0" h="200">
                  <a:moveTo>
                    <a:pt x="110" y="25"/>
                  </a:moveTo>
                  <a:cubicBezTo>
                    <a:pt x="110" y="11"/>
                    <a:pt x="99" y="0"/>
                    <a:pt x="84" y="0"/>
                  </a:cubicBezTo>
                  <a:cubicBezTo>
                    <a:pt x="72" y="0"/>
                    <a:pt x="61" y="9"/>
                    <a:pt x="59" y="20"/>
                  </a:cubicBezTo>
                  <a:cubicBezTo>
                    <a:pt x="57" y="20"/>
                    <a:pt x="54" y="20"/>
                    <a:pt x="52" y="20"/>
                  </a:cubicBezTo>
                  <a:cubicBezTo>
                    <a:pt x="35" y="20"/>
                    <a:pt x="22" y="33"/>
                    <a:pt x="22" y="50"/>
                  </a:cubicBezTo>
                  <a:cubicBezTo>
                    <a:pt x="22" y="53"/>
                    <a:pt x="22" y="56"/>
                    <a:pt x="23" y="59"/>
                  </a:cubicBezTo>
                  <a:cubicBezTo>
                    <a:pt x="10" y="64"/>
                    <a:pt x="0" y="76"/>
                    <a:pt x="0" y="91"/>
                  </a:cubicBezTo>
                  <a:cubicBezTo>
                    <a:pt x="0" y="104"/>
                    <a:pt x="7" y="116"/>
                    <a:pt x="18" y="122"/>
                  </a:cubicBezTo>
                  <a:cubicBezTo>
                    <a:pt x="9" y="137"/>
                    <a:pt x="11" y="156"/>
                    <a:pt x="24" y="169"/>
                  </a:cubicBezTo>
                  <a:cubicBezTo>
                    <a:pt x="31" y="177"/>
                    <a:pt x="41" y="181"/>
                    <a:pt x="52" y="181"/>
                  </a:cubicBezTo>
                  <a:cubicBezTo>
                    <a:pt x="53" y="185"/>
                    <a:pt x="56" y="188"/>
                    <a:pt x="58" y="191"/>
                  </a:cubicBezTo>
                  <a:cubicBezTo>
                    <a:pt x="64" y="196"/>
                    <a:pt x="72" y="200"/>
                    <a:pt x="80" y="200"/>
                  </a:cubicBezTo>
                  <a:cubicBezTo>
                    <a:pt x="80" y="200"/>
                    <a:pt x="80" y="200"/>
                    <a:pt x="80" y="200"/>
                  </a:cubicBezTo>
                  <a:cubicBezTo>
                    <a:pt x="88" y="200"/>
                    <a:pt x="96" y="196"/>
                    <a:pt x="101" y="191"/>
                  </a:cubicBezTo>
                  <a:cubicBezTo>
                    <a:pt x="107" y="185"/>
                    <a:pt x="110" y="178"/>
                    <a:pt x="110" y="170"/>
                  </a:cubicBezTo>
                  <a:cubicBezTo>
                    <a:pt x="110" y="170"/>
                    <a:pt x="110" y="170"/>
                    <a:pt x="110" y="170"/>
                  </a:cubicBezTo>
                  <a:cubicBezTo>
                    <a:pt x="110" y="170"/>
                    <a:pt x="110" y="170"/>
                    <a:pt x="110" y="170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10" y="25"/>
                    <a:pt x="110" y="25"/>
                    <a:pt x="110" y="25"/>
                  </a:cubicBezTo>
                  <a:close/>
                  <a:moveTo>
                    <a:pt x="80" y="86"/>
                  </a:moveTo>
                  <a:cubicBezTo>
                    <a:pt x="80" y="86"/>
                    <a:pt x="80" y="86"/>
                    <a:pt x="80" y="86"/>
                  </a:cubicBezTo>
                  <a:cubicBezTo>
                    <a:pt x="80" y="86"/>
                    <a:pt x="80" y="86"/>
                    <a:pt x="80" y="86"/>
                  </a:cubicBezTo>
                  <a:close/>
                  <a:moveTo>
                    <a:pt x="89" y="141"/>
                  </a:moveTo>
                  <a:cubicBezTo>
                    <a:pt x="89" y="141"/>
                    <a:pt x="89" y="141"/>
                    <a:pt x="89" y="141"/>
                  </a:cubicBezTo>
                  <a:cubicBezTo>
                    <a:pt x="89" y="141"/>
                    <a:pt x="89" y="141"/>
                    <a:pt x="89" y="141"/>
                  </a:cubicBezTo>
                  <a:close/>
                  <a:moveTo>
                    <a:pt x="30" y="71"/>
                  </a:moveTo>
                  <a:cubicBezTo>
                    <a:pt x="36" y="77"/>
                    <a:pt x="43" y="80"/>
                    <a:pt x="52" y="80"/>
                  </a:cubicBezTo>
                  <a:cubicBezTo>
                    <a:pt x="54" y="80"/>
                    <a:pt x="56" y="80"/>
                    <a:pt x="57" y="78"/>
                  </a:cubicBezTo>
                  <a:cubicBezTo>
                    <a:pt x="58" y="77"/>
                    <a:pt x="59" y="75"/>
                    <a:pt x="59" y="73"/>
                  </a:cubicBezTo>
                  <a:cubicBezTo>
                    <a:pt x="59" y="71"/>
                    <a:pt x="58" y="69"/>
                    <a:pt x="57" y="68"/>
                  </a:cubicBezTo>
                  <a:cubicBezTo>
                    <a:pt x="56" y="67"/>
                    <a:pt x="54" y="66"/>
                    <a:pt x="52" y="66"/>
                  </a:cubicBezTo>
                  <a:cubicBezTo>
                    <a:pt x="48" y="66"/>
                    <a:pt x="44" y="64"/>
                    <a:pt x="41" y="62"/>
                  </a:cubicBezTo>
                  <a:cubicBezTo>
                    <a:pt x="40" y="61"/>
                    <a:pt x="40" y="60"/>
                    <a:pt x="39" y="59"/>
                  </a:cubicBezTo>
                  <a:cubicBezTo>
                    <a:pt x="37" y="57"/>
                    <a:pt x="36" y="53"/>
                    <a:pt x="36" y="50"/>
                  </a:cubicBezTo>
                  <a:cubicBezTo>
                    <a:pt x="36" y="41"/>
                    <a:pt x="43" y="34"/>
                    <a:pt x="52" y="34"/>
                  </a:cubicBezTo>
                  <a:cubicBezTo>
                    <a:pt x="55" y="34"/>
                    <a:pt x="59" y="35"/>
                    <a:pt x="62" y="37"/>
                  </a:cubicBezTo>
                  <a:cubicBezTo>
                    <a:pt x="66" y="45"/>
                    <a:pt x="75" y="51"/>
                    <a:pt x="84" y="51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86" y="51"/>
                    <a:pt x="88" y="50"/>
                    <a:pt x="90" y="49"/>
                  </a:cubicBezTo>
                  <a:cubicBezTo>
                    <a:pt x="91" y="48"/>
                    <a:pt x="92" y="46"/>
                    <a:pt x="92" y="44"/>
                  </a:cubicBezTo>
                  <a:cubicBezTo>
                    <a:pt x="92" y="42"/>
                    <a:pt x="91" y="40"/>
                    <a:pt x="90" y="39"/>
                  </a:cubicBezTo>
                  <a:cubicBezTo>
                    <a:pt x="88" y="37"/>
                    <a:pt x="86" y="37"/>
                    <a:pt x="84" y="37"/>
                  </a:cubicBezTo>
                  <a:cubicBezTo>
                    <a:pt x="78" y="37"/>
                    <a:pt x="73" y="32"/>
                    <a:pt x="73" y="25"/>
                  </a:cubicBezTo>
                  <a:cubicBezTo>
                    <a:pt x="73" y="19"/>
                    <a:pt x="78" y="14"/>
                    <a:pt x="84" y="14"/>
                  </a:cubicBezTo>
                  <a:cubicBezTo>
                    <a:pt x="91" y="14"/>
                    <a:pt x="96" y="19"/>
                    <a:pt x="96" y="25"/>
                  </a:cubicBezTo>
                  <a:cubicBezTo>
                    <a:pt x="96" y="25"/>
                    <a:pt x="96" y="25"/>
                    <a:pt x="96" y="25"/>
                  </a:cubicBezTo>
                  <a:cubicBezTo>
                    <a:pt x="96" y="62"/>
                    <a:pt x="96" y="62"/>
                    <a:pt x="96" y="62"/>
                  </a:cubicBezTo>
                  <a:cubicBezTo>
                    <a:pt x="96" y="62"/>
                    <a:pt x="96" y="62"/>
                    <a:pt x="96" y="62"/>
                  </a:cubicBezTo>
                  <a:cubicBezTo>
                    <a:pt x="96" y="64"/>
                    <a:pt x="95" y="74"/>
                    <a:pt x="80" y="74"/>
                  </a:cubicBezTo>
                  <a:cubicBezTo>
                    <a:pt x="78" y="74"/>
                    <a:pt x="76" y="75"/>
                    <a:pt x="75" y="76"/>
                  </a:cubicBezTo>
                  <a:cubicBezTo>
                    <a:pt x="73" y="77"/>
                    <a:pt x="73" y="79"/>
                    <a:pt x="73" y="81"/>
                  </a:cubicBezTo>
                  <a:cubicBezTo>
                    <a:pt x="73" y="83"/>
                    <a:pt x="73" y="85"/>
                    <a:pt x="75" y="86"/>
                  </a:cubicBezTo>
                  <a:cubicBezTo>
                    <a:pt x="76" y="87"/>
                    <a:pt x="78" y="88"/>
                    <a:pt x="80" y="88"/>
                  </a:cubicBezTo>
                  <a:cubicBezTo>
                    <a:pt x="80" y="88"/>
                    <a:pt x="80" y="88"/>
                    <a:pt x="80" y="88"/>
                  </a:cubicBezTo>
                  <a:cubicBezTo>
                    <a:pt x="86" y="88"/>
                    <a:pt x="92" y="87"/>
                    <a:pt x="96" y="85"/>
                  </a:cubicBezTo>
                  <a:cubicBezTo>
                    <a:pt x="96" y="125"/>
                    <a:pt x="96" y="125"/>
                    <a:pt x="96" y="125"/>
                  </a:cubicBezTo>
                  <a:cubicBezTo>
                    <a:pt x="95" y="127"/>
                    <a:pt x="92" y="130"/>
                    <a:pt x="89" y="130"/>
                  </a:cubicBezTo>
                  <a:cubicBezTo>
                    <a:pt x="87" y="130"/>
                    <a:pt x="85" y="130"/>
                    <a:pt x="84" y="132"/>
                  </a:cubicBezTo>
                  <a:cubicBezTo>
                    <a:pt x="83" y="133"/>
                    <a:pt x="82" y="135"/>
                    <a:pt x="82" y="137"/>
                  </a:cubicBezTo>
                  <a:cubicBezTo>
                    <a:pt x="82" y="139"/>
                    <a:pt x="83" y="140"/>
                    <a:pt x="84" y="142"/>
                  </a:cubicBezTo>
                  <a:cubicBezTo>
                    <a:pt x="85" y="143"/>
                    <a:pt x="87" y="144"/>
                    <a:pt x="89" y="144"/>
                  </a:cubicBezTo>
                  <a:cubicBezTo>
                    <a:pt x="89" y="144"/>
                    <a:pt x="89" y="144"/>
                    <a:pt x="89" y="144"/>
                  </a:cubicBezTo>
                  <a:cubicBezTo>
                    <a:pt x="92" y="144"/>
                    <a:pt x="94" y="143"/>
                    <a:pt x="96" y="143"/>
                  </a:cubicBezTo>
                  <a:cubicBezTo>
                    <a:pt x="96" y="169"/>
                    <a:pt x="96" y="169"/>
                    <a:pt x="96" y="169"/>
                  </a:cubicBezTo>
                  <a:cubicBezTo>
                    <a:pt x="96" y="174"/>
                    <a:pt x="94" y="178"/>
                    <a:pt x="91" y="181"/>
                  </a:cubicBezTo>
                  <a:cubicBezTo>
                    <a:pt x="88" y="184"/>
                    <a:pt x="84" y="185"/>
                    <a:pt x="80" y="185"/>
                  </a:cubicBezTo>
                  <a:cubicBezTo>
                    <a:pt x="76" y="185"/>
                    <a:pt x="71" y="184"/>
                    <a:pt x="68" y="181"/>
                  </a:cubicBezTo>
                  <a:cubicBezTo>
                    <a:pt x="62" y="174"/>
                    <a:pt x="62" y="164"/>
                    <a:pt x="68" y="158"/>
                  </a:cubicBezTo>
                  <a:cubicBezTo>
                    <a:pt x="70" y="156"/>
                    <a:pt x="71" y="155"/>
                    <a:pt x="71" y="153"/>
                  </a:cubicBezTo>
                  <a:cubicBezTo>
                    <a:pt x="71" y="151"/>
                    <a:pt x="70" y="149"/>
                    <a:pt x="68" y="148"/>
                  </a:cubicBezTo>
                  <a:cubicBezTo>
                    <a:pt x="66" y="145"/>
                    <a:pt x="61" y="145"/>
                    <a:pt x="58" y="148"/>
                  </a:cubicBezTo>
                  <a:cubicBezTo>
                    <a:pt x="53" y="153"/>
                    <a:pt x="50" y="159"/>
                    <a:pt x="50" y="167"/>
                  </a:cubicBezTo>
                  <a:cubicBezTo>
                    <a:pt x="44" y="166"/>
                    <a:pt x="38" y="163"/>
                    <a:pt x="34" y="159"/>
                  </a:cubicBezTo>
                  <a:cubicBezTo>
                    <a:pt x="29" y="154"/>
                    <a:pt x="27" y="148"/>
                    <a:pt x="27" y="141"/>
                  </a:cubicBezTo>
                  <a:cubicBezTo>
                    <a:pt x="27" y="135"/>
                    <a:pt x="29" y="128"/>
                    <a:pt x="34" y="123"/>
                  </a:cubicBezTo>
                  <a:cubicBezTo>
                    <a:pt x="39" y="119"/>
                    <a:pt x="45" y="116"/>
                    <a:pt x="52" y="116"/>
                  </a:cubicBezTo>
                  <a:cubicBezTo>
                    <a:pt x="59" y="116"/>
                    <a:pt x="65" y="119"/>
                    <a:pt x="70" y="123"/>
                  </a:cubicBezTo>
                  <a:cubicBezTo>
                    <a:pt x="71" y="125"/>
                    <a:pt x="73" y="126"/>
                    <a:pt x="75" y="126"/>
                  </a:cubicBezTo>
                  <a:cubicBezTo>
                    <a:pt x="77" y="126"/>
                    <a:pt x="79" y="125"/>
                    <a:pt x="80" y="123"/>
                  </a:cubicBezTo>
                  <a:cubicBezTo>
                    <a:pt x="81" y="122"/>
                    <a:pt x="82" y="120"/>
                    <a:pt x="82" y="118"/>
                  </a:cubicBezTo>
                  <a:cubicBezTo>
                    <a:pt x="82" y="116"/>
                    <a:pt x="81" y="115"/>
                    <a:pt x="80" y="113"/>
                  </a:cubicBezTo>
                  <a:cubicBezTo>
                    <a:pt x="73" y="106"/>
                    <a:pt x="63" y="102"/>
                    <a:pt x="52" y="102"/>
                  </a:cubicBezTo>
                  <a:cubicBezTo>
                    <a:pt x="43" y="102"/>
                    <a:pt x="34" y="105"/>
                    <a:pt x="27" y="111"/>
                  </a:cubicBezTo>
                  <a:cubicBezTo>
                    <a:pt x="20" y="107"/>
                    <a:pt x="14" y="100"/>
                    <a:pt x="14" y="91"/>
                  </a:cubicBezTo>
                  <a:cubicBezTo>
                    <a:pt x="14" y="82"/>
                    <a:pt x="21" y="74"/>
                    <a:pt x="30" y="71"/>
                  </a:cubicBezTo>
                  <a:close/>
                  <a:moveTo>
                    <a:pt x="80" y="197"/>
                  </a:moveTo>
                  <a:cubicBezTo>
                    <a:pt x="80" y="197"/>
                    <a:pt x="80" y="197"/>
                    <a:pt x="80" y="197"/>
                  </a:cubicBezTo>
                  <a:cubicBezTo>
                    <a:pt x="80" y="197"/>
                    <a:pt x="80" y="197"/>
                    <a:pt x="80" y="1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solidFill>
                  <a:prstClr val="black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endParaRPr>
            </a:p>
          </p:txBody>
        </p:sp>
      </p:grpSp>
      <p:sp>
        <p:nvSpPr>
          <p:cNvPr id="156" name="文本框 155"/>
          <p:cNvSpPr txBox="1"/>
          <p:nvPr/>
        </p:nvSpPr>
        <p:spPr>
          <a:xfrm>
            <a:off x="5724128" y="2315600"/>
            <a:ext cx="256634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15,000 Yunnan subscribers</a:t>
            </a:r>
          </a:p>
          <a:p>
            <a:pPr>
              <a:lnSpc>
                <a:spcPct val="150000"/>
              </a:lnSpc>
            </a:pPr>
            <a:r>
              <a:rPr lang="en-US" altLang="zh-CN" sz="1400" dirty="0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Terminal subsidies:</a:t>
            </a:r>
            <a:r>
              <a:rPr lang="zh-CN" altLang="en-US" sz="1400" dirty="0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400" b="1" dirty="0" smtClean="0">
                <a:solidFill>
                  <a:srgbClr val="FFC000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26 million </a:t>
            </a:r>
            <a:r>
              <a:rPr lang="en-US" altLang="zh-CN" sz="1400" b="1" dirty="0" err="1" smtClean="0">
                <a:solidFill>
                  <a:srgbClr val="FFC000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yuan</a:t>
            </a:r>
            <a:endParaRPr lang="zh-CN" altLang="en-US" sz="1400" b="1" dirty="0">
              <a:solidFill>
                <a:srgbClr val="FFC000"/>
              </a:solidFill>
              <a:latin typeface="Arial" pitchFamily="34" charset="0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159" name="文本框 158"/>
          <p:cNvSpPr txBox="1"/>
          <p:nvPr/>
        </p:nvSpPr>
        <p:spPr>
          <a:xfrm>
            <a:off x="5796136" y="3645484"/>
            <a:ext cx="22216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A4 and A5 phones</a:t>
            </a:r>
            <a:endParaRPr lang="zh-CN" altLang="en-US" sz="1400" dirty="0">
              <a:solidFill>
                <a:schemeClr val="bg1"/>
              </a:solidFill>
              <a:latin typeface="Arial" pitchFamily="34" charset="0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160" name="文本框 159"/>
          <p:cNvSpPr txBox="1"/>
          <p:nvPr/>
        </p:nvSpPr>
        <p:spPr>
          <a:xfrm>
            <a:off x="5724128" y="3974319"/>
            <a:ext cx="2566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Subsidies:</a:t>
            </a:r>
            <a:r>
              <a:rPr lang="zh-CN" altLang="en-US" sz="1400" dirty="0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400" b="1" dirty="0" smtClean="0">
                <a:solidFill>
                  <a:srgbClr val="FFC000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16 million </a:t>
            </a:r>
            <a:r>
              <a:rPr lang="en-US" altLang="zh-CN" sz="1400" b="1" dirty="0" err="1" smtClean="0">
                <a:solidFill>
                  <a:srgbClr val="FFC000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yuan</a:t>
            </a:r>
            <a:endParaRPr lang="zh-CN" altLang="en-US" sz="1400" dirty="0">
              <a:solidFill>
                <a:schemeClr val="bg1"/>
              </a:solidFill>
              <a:latin typeface="Arial" pitchFamily="34" charset="0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166" name="文本框 165"/>
          <p:cNvSpPr txBox="1"/>
          <p:nvPr/>
        </p:nvSpPr>
        <p:spPr>
          <a:xfrm>
            <a:off x="5742077" y="1266895"/>
            <a:ext cx="1782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Subsidies: </a:t>
            </a:r>
            <a:r>
              <a:rPr lang="zh-CN" altLang="en-US" sz="1600" dirty="0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endParaRPr lang="en-US" altLang="zh-CN" sz="1600" dirty="0" smtClean="0">
              <a:solidFill>
                <a:schemeClr val="bg1"/>
              </a:solidFill>
              <a:latin typeface="Arial" pitchFamily="34" charset="0"/>
              <a:ea typeface="微软雅黑" panose="020B0503020204020204" pitchFamily="34" charset="-122"/>
              <a:cs typeface="Arial" pitchFamily="34" charset="0"/>
            </a:endParaRPr>
          </a:p>
          <a:p>
            <a:pPr algn="ctr"/>
            <a:r>
              <a:rPr lang="en-US" altLang="zh-CN" sz="1600" b="1" dirty="0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42 million </a:t>
            </a:r>
            <a:r>
              <a:rPr lang="en-US" altLang="zh-CN" sz="1600" b="1" dirty="0" err="1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yuan</a:t>
            </a:r>
            <a:endParaRPr lang="zh-CN" altLang="en-US" sz="1600" b="1" dirty="0">
              <a:solidFill>
                <a:schemeClr val="bg1"/>
              </a:solidFill>
              <a:latin typeface="Arial" pitchFamily="34" charset="0"/>
              <a:ea typeface="微软雅黑" panose="020B0503020204020204" pitchFamily="34" charset="-122"/>
              <a:cs typeface="Arial" pitchFamily="34" charset="0"/>
            </a:endParaRPr>
          </a:p>
        </p:txBody>
      </p:sp>
      <p:pic>
        <p:nvPicPr>
          <p:cNvPr id="167" name="图片 16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443879"/>
            <a:ext cx="383110" cy="411733"/>
          </a:xfrm>
          <a:prstGeom prst="rect">
            <a:avLst/>
          </a:prstGeom>
        </p:spPr>
      </p:pic>
      <p:sp>
        <p:nvSpPr>
          <p:cNvPr id="191" name="smartphone_149925"/>
          <p:cNvSpPr>
            <a:spLocks noChangeAspect="1"/>
          </p:cNvSpPr>
          <p:nvPr/>
        </p:nvSpPr>
        <p:spPr bwMode="auto">
          <a:xfrm>
            <a:off x="5358392" y="2605807"/>
            <a:ext cx="391844" cy="412082"/>
          </a:xfrm>
          <a:custGeom>
            <a:avLst/>
            <a:gdLst>
              <a:gd name="connsiteX0" fmla="*/ 172038 w 576964"/>
              <a:gd name="connsiteY0" fmla="*/ 515747 h 606761"/>
              <a:gd name="connsiteX1" fmla="*/ 192142 w 576964"/>
              <a:gd name="connsiteY1" fmla="*/ 535851 h 606761"/>
              <a:gd name="connsiteX2" fmla="*/ 172038 w 576964"/>
              <a:gd name="connsiteY2" fmla="*/ 555955 h 606761"/>
              <a:gd name="connsiteX3" fmla="*/ 151934 w 576964"/>
              <a:gd name="connsiteY3" fmla="*/ 535851 h 606761"/>
              <a:gd name="connsiteX4" fmla="*/ 172038 w 576964"/>
              <a:gd name="connsiteY4" fmla="*/ 515747 h 606761"/>
              <a:gd name="connsiteX5" fmla="*/ 172418 w 576964"/>
              <a:gd name="connsiteY5" fmla="*/ 495269 h 606761"/>
              <a:gd name="connsiteX6" fmla="*/ 131401 w 576964"/>
              <a:gd name="connsiteY6" fmla="*/ 536225 h 606761"/>
              <a:gd name="connsiteX7" fmla="*/ 172418 w 576964"/>
              <a:gd name="connsiteY7" fmla="*/ 576423 h 606761"/>
              <a:gd name="connsiteX8" fmla="*/ 212674 w 576964"/>
              <a:gd name="connsiteY8" fmla="*/ 536225 h 606761"/>
              <a:gd name="connsiteX9" fmla="*/ 172418 w 576964"/>
              <a:gd name="connsiteY9" fmla="*/ 495269 h 606761"/>
              <a:gd name="connsiteX10" fmla="*/ 435405 w 576964"/>
              <a:gd name="connsiteY10" fmla="*/ 131655 h 606761"/>
              <a:gd name="connsiteX11" fmla="*/ 449552 w 576964"/>
              <a:gd name="connsiteY11" fmla="*/ 137342 h 606761"/>
              <a:gd name="connsiteX12" fmla="*/ 571078 w 576964"/>
              <a:gd name="connsiteY12" fmla="*/ 258663 h 606761"/>
              <a:gd name="connsiteX13" fmla="*/ 574116 w 576964"/>
              <a:gd name="connsiteY13" fmla="*/ 261696 h 606761"/>
              <a:gd name="connsiteX14" fmla="*/ 574876 w 576964"/>
              <a:gd name="connsiteY14" fmla="*/ 263212 h 606761"/>
              <a:gd name="connsiteX15" fmla="*/ 575635 w 576964"/>
              <a:gd name="connsiteY15" fmla="*/ 265487 h 606761"/>
              <a:gd name="connsiteX16" fmla="*/ 576395 w 576964"/>
              <a:gd name="connsiteY16" fmla="*/ 267004 h 606761"/>
              <a:gd name="connsiteX17" fmla="*/ 576395 w 576964"/>
              <a:gd name="connsiteY17" fmla="*/ 269278 h 606761"/>
              <a:gd name="connsiteX18" fmla="*/ 576395 w 576964"/>
              <a:gd name="connsiteY18" fmla="*/ 276861 h 606761"/>
              <a:gd name="connsiteX19" fmla="*/ 576395 w 576964"/>
              <a:gd name="connsiteY19" fmla="*/ 279136 h 606761"/>
              <a:gd name="connsiteX20" fmla="*/ 575635 w 576964"/>
              <a:gd name="connsiteY20" fmla="*/ 280652 h 606761"/>
              <a:gd name="connsiteX21" fmla="*/ 574876 w 576964"/>
              <a:gd name="connsiteY21" fmla="*/ 282927 h 606761"/>
              <a:gd name="connsiteX22" fmla="*/ 574116 w 576964"/>
              <a:gd name="connsiteY22" fmla="*/ 284444 h 606761"/>
              <a:gd name="connsiteX23" fmla="*/ 571078 w 576964"/>
              <a:gd name="connsiteY23" fmla="*/ 287477 h 606761"/>
              <a:gd name="connsiteX24" fmla="*/ 449552 w 576964"/>
              <a:gd name="connsiteY24" fmla="*/ 408798 h 606761"/>
              <a:gd name="connsiteX25" fmla="*/ 435120 w 576964"/>
              <a:gd name="connsiteY25" fmla="*/ 414864 h 606761"/>
              <a:gd name="connsiteX26" fmla="*/ 420689 w 576964"/>
              <a:gd name="connsiteY26" fmla="*/ 408798 h 606761"/>
              <a:gd name="connsiteX27" fmla="*/ 420689 w 576964"/>
              <a:gd name="connsiteY27" fmla="*/ 379984 h 606761"/>
              <a:gd name="connsiteX28" fmla="*/ 508036 w 576964"/>
              <a:gd name="connsiteY28" fmla="*/ 293543 h 606761"/>
              <a:gd name="connsiteX29" fmla="*/ 172320 w 576964"/>
              <a:gd name="connsiteY29" fmla="*/ 293543 h 606761"/>
              <a:gd name="connsiteX30" fmla="*/ 151812 w 576964"/>
              <a:gd name="connsiteY30" fmla="*/ 273070 h 606761"/>
              <a:gd name="connsiteX31" fmla="*/ 172320 w 576964"/>
              <a:gd name="connsiteY31" fmla="*/ 252597 h 606761"/>
              <a:gd name="connsiteX32" fmla="*/ 508036 w 576964"/>
              <a:gd name="connsiteY32" fmla="*/ 252597 h 606761"/>
              <a:gd name="connsiteX33" fmla="*/ 420689 w 576964"/>
              <a:gd name="connsiteY33" fmla="*/ 166155 h 606761"/>
              <a:gd name="connsiteX34" fmla="*/ 420689 w 576964"/>
              <a:gd name="connsiteY34" fmla="*/ 137342 h 606761"/>
              <a:gd name="connsiteX35" fmla="*/ 435405 w 576964"/>
              <a:gd name="connsiteY35" fmla="*/ 131655 h 606761"/>
              <a:gd name="connsiteX36" fmla="*/ 202799 w 576964"/>
              <a:gd name="connsiteY36" fmla="*/ 30338 h 606761"/>
              <a:gd name="connsiteX37" fmla="*/ 192166 w 576964"/>
              <a:gd name="connsiteY37" fmla="*/ 40198 h 606761"/>
              <a:gd name="connsiteX38" fmla="*/ 202799 w 576964"/>
              <a:gd name="connsiteY38" fmla="*/ 50816 h 606761"/>
              <a:gd name="connsiteX39" fmla="*/ 212674 w 576964"/>
              <a:gd name="connsiteY39" fmla="*/ 50816 h 606761"/>
              <a:gd name="connsiteX40" fmla="*/ 222548 w 576964"/>
              <a:gd name="connsiteY40" fmla="*/ 40198 h 606761"/>
              <a:gd name="connsiteX41" fmla="*/ 212674 w 576964"/>
              <a:gd name="connsiteY41" fmla="*/ 30338 h 606761"/>
              <a:gd name="connsiteX42" fmla="*/ 131401 w 576964"/>
              <a:gd name="connsiteY42" fmla="*/ 30338 h 606761"/>
              <a:gd name="connsiteX43" fmla="*/ 121527 w 576964"/>
              <a:gd name="connsiteY43" fmla="*/ 40198 h 606761"/>
              <a:gd name="connsiteX44" fmla="*/ 131401 w 576964"/>
              <a:gd name="connsiteY44" fmla="*/ 50816 h 606761"/>
              <a:gd name="connsiteX45" fmla="*/ 172418 w 576964"/>
              <a:gd name="connsiteY45" fmla="*/ 50816 h 606761"/>
              <a:gd name="connsiteX46" fmla="*/ 182292 w 576964"/>
              <a:gd name="connsiteY46" fmla="*/ 40198 h 606761"/>
              <a:gd name="connsiteX47" fmla="*/ 172418 w 576964"/>
              <a:gd name="connsiteY47" fmla="*/ 30338 h 606761"/>
              <a:gd name="connsiteX48" fmla="*/ 44813 w 576964"/>
              <a:gd name="connsiteY48" fmla="*/ 0 h 606761"/>
              <a:gd name="connsiteX49" fmla="*/ 300021 w 576964"/>
              <a:gd name="connsiteY49" fmla="*/ 0 h 606761"/>
              <a:gd name="connsiteX50" fmla="*/ 344075 w 576964"/>
              <a:gd name="connsiteY50" fmla="*/ 44749 h 606761"/>
              <a:gd name="connsiteX51" fmla="*/ 344075 w 576964"/>
              <a:gd name="connsiteY51" fmla="*/ 212366 h 606761"/>
              <a:gd name="connsiteX52" fmla="*/ 324327 w 576964"/>
              <a:gd name="connsiteY52" fmla="*/ 212366 h 606761"/>
              <a:gd name="connsiteX53" fmla="*/ 324327 w 576964"/>
              <a:gd name="connsiteY53" fmla="*/ 81154 h 606761"/>
              <a:gd name="connsiteX54" fmla="*/ 20508 w 576964"/>
              <a:gd name="connsiteY54" fmla="*/ 81154 h 606761"/>
              <a:gd name="connsiteX55" fmla="*/ 20508 w 576964"/>
              <a:gd name="connsiteY55" fmla="*/ 464931 h 606761"/>
              <a:gd name="connsiteX56" fmla="*/ 324327 w 576964"/>
              <a:gd name="connsiteY56" fmla="*/ 464931 h 606761"/>
              <a:gd name="connsiteX57" fmla="*/ 324327 w 576964"/>
              <a:gd name="connsiteY57" fmla="*/ 323859 h 606761"/>
              <a:gd name="connsiteX58" fmla="*/ 344075 w 576964"/>
              <a:gd name="connsiteY58" fmla="*/ 323859 h 606761"/>
              <a:gd name="connsiteX59" fmla="*/ 344075 w 576964"/>
              <a:gd name="connsiteY59" fmla="*/ 562012 h 606761"/>
              <a:gd name="connsiteX60" fmla="*/ 300021 w 576964"/>
              <a:gd name="connsiteY60" fmla="*/ 606761 h 606761"/>
              <a:gd name="connsiteX61" fmla="*/ 44813 w 576964"/>
              <a:gd name="connsiteY61" fmla="*/ 606761 h 606761"/>
              <a:gd name="connsiteX62" fmla="*/ 0 w 576964"/>
              <a:gd name="connsiteY62" fmla="*/ 562012 h 606761"/>
              <a:gd name="connsiteX63" fmla="*/ 0 w 576964"/>
              <a:gd name="connsiteY63" fmla="*/ 44749 h 606761"/>
              <a:gd name="connsiteX64" fmla="*/ 44813 w 576964"/>
              <a:gd name="connsiteY64" fmla="*/ 0 h 60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576964" h="606761">
                <a:moveTo>
                  <a:pt x="172038" y="515747"/>
                </a:moveTo>
                <a:cubicBezTo>
                  <a:pt x="183141" y="515747"/>
                  <a:pt x="192142" y="524748"/>
                  <a:pt x="192142" y="535851"/>
                </a:cubicBezTo>
                <a:cubicBezTo>
                  <a:pt x="192142" y="546954"/>
                  <a:pt x="183141" y="555955"/>
                  <a:pt x="172038" y="555955"/>
                </a:cubicBezTo>
                <a:cubicBezTo>
                  <a:pt x="160935" y="555955"/>
                  <a:pt x="151934" y="546954"/>
                  <a:pt x="151934" y="535851"/>
                </a:cubicBezTo>
                <a:cubicBezTo>
                  <a:pt x="151934" y="524748"/>
                  <a:pt x="160935" y="515747"/>
                  <a:pt x="172038" y="515747"/>
                </a:cubicBezTo>
                <a:close/>
                <a:moveTo>
                  <a:pt x="172418" y="495269"/>
                </a:moveTo>
                <a:cubicBezTo>
                  <a:pt x="149631" y="495269"/>
                  <a:pt x="131401" y="513472"/>
                  <a:pt x="131401" y="536225"/>
                </a:cubicBezTo>
                <a:cubicBezTo>
                  <a:pt x="131401" y="558220"/>
                  <a:pt x="149631" y="576423"/>
                  <a:pt x="172418" y="576423"/>
                </a:cubicBezTo>
                <a:cubicBezTo>
                  <a:pt x="194444" y="576423"/>
                  <a:pt x="212674" y="558220"/>
                  <a:pt x="212674" y="536225"/>
                </a:cubicBezTo>
                <a:cubicBezTo>
                  <a:pt x="212674" y="513472"/>
                  <a:pt x="194444" y="495269"/>
                  <a:pt x="172418" y="495269"/>
                </a:cubicBezTo>
                <a:close/>
                <a:moveTo>
                  <a:pt x="435405" y="131655"/>
                </a:moveTo>
                <a:cubicBezTo>
                  <a:pt x="440627" y="131655"/>
                  <a:pt x="445754" y="133551"/>
                  <a:pt x="449552" y="137342"/>
                </a:cubicBezTo>
                <a:lnTo>
                  <a:pt x="571078" y="258663"/>
                </a:lnTo>
                <a:cubicBezTo>
                  <a:pt x="571837" y="259421"/>
                  <a:pt x="573357" y="260938"/>
                  <a:pt x="574116" y="261696"/>
                </a:cubicBezTo>
                <a:cubicBezTo>
                  <a:pt x="574116" y="262454"/>
                  <a:pt x="574116" y="263212"/>
                  <a:pt x="574876" y="263212"/>
                </a:cubicBezTo>
                <a:cubicBezTo>
                  <a:pt x="574876" y="263971"/>
                  <a:pt x="575635" y="264729"/>
                  <a:pt x="575635" y="265487"/>
                </a:cubicBezTo>
                <a:cubicBezTo>
                  <a:pt x="575635" y="266245"/>
                  <a:pt x="576395" y="267004"/>
                  <a:pt x="576395" y="267004"/>
                </a:cubicBezTo>
                <a:cubicBezTo>
                  <a:pt x="576395" y="267762"/>
                  <a:pt x="576395" y="268520"/>
                  <a:pt x="576395" y="269278"/>
                </a:cubicBezTo>
                <a:cubicBezTo>
                  <a:pt x="577154" y="271553"/>
                  <a:pt x="577154" y="274586"/>
                  <a:pt x="576395" y="276861"/>
                </a:cubicBezTo>
                <a:cubicBezTo>
                  <a:pt x="576395" y="277619"/>
                  <a:pt x="576395" y="278378"/>
                  <a:pt x="576395" y="279136"/>
                </a:cubicBezTo>
                <a:cubicBezTo>
                  <a:pt x="576395" y="279136"/>
                  <a:pt x="575635" y="279894"/>
                  <a:pt x="575635" y="280652"/>
                </a:cubicBezTo>
                <a:cubicBezTo>
                  <a:pt x="575635" y="281411"/>
                  <a:pt x="574876" y="282169"/>
                  <a:pt x="574876" y="282927"/>
                </a:cubicBezTo>
                <a:cubicBezTo>
                  <a:pt x="574116" y="282927"/>
                  <a:pt x="574116" y="283685"/>
                  <a:pt x="574116" y="284444"/>
                </a:cubicBezTo>
                <a:cubicBezTo>
                  <a:pt x="573357" y="285202"/>
                  <a:pt x="571837" y="286718"/>
                  <a:pt x="571078" y="287477"/>
                </a:cubicBezTo>
                <a:lnTo>
                  <a:pt x="449552" y="408798"/>
                </a:lnTo>
                <a:cubicBezTo>
                  <a:pt x="445754" y="412589"/>
                  <a:pt x="440437" y="414864"/>
                  <a:pt x="435120" y="414864"/>
                </a:cubicBezTo>
                <a:cubicBezTo>
                  <a:pt x="430563" y="414864"/>
                  <a:pt x="425246" y="412589"/>
                  <a:pt x="420689" y="408798"/>
                </a:cubicBezTo>
                <a:cubicBezTo>
                  <a:pt x="413094" y="400457"/>
                  <a:pt x="413094" y="388325"/>
                  <a:pt x="420689" y="379984"/>
                </a:cubicBezTo>
                <a:lnTo>
                  <a:pt x="508036" y="293543"/>
                </a:lnTo>
                <a:lnTo>
                  <a:pt x="172320" y="293543"/>
                </a:lnTo>
                <a:cubicBezTo>
                  <a:pt x="160927" y="293543"/>
                  <a:pt x="151812" y="284444"/>
                  <a:pt x="151812" y="273070"/>
                </a:cubicBezTo>
                <a:cubicBezTo>
                  <a:pt x="151812" y="261696"/>
                  <a:pt x="160927" y="252597"/>
                  <a:pt x="172320" y="252597"/>
                </a:cubicBezTo>
                <a:lnTo>
                  <a:pt x="508036" y="252597"/>
                </a:lnTo>
                <a:lnTo>
                  <a:pt x="420689" y="166155"/>
                </a:lnTo>
                <a:cubicBezTo>
                  <a:pt x="413094" y="157815"/>
                  <a:pt x="413094" y="145682"/>
                  <a:pt x="420689" y="137342"/>
                </a:cubicBezTo>
                <a:cubicBezTo>
                  <a:pt x="424867" y="133551"/>
                  <a:pt x="430183" y="131655"/>
                  <a:pt x="435405" y="131655"/>
                </a:cubicBezTo>
                <a:close/>
                <a:moveTo>
                  <a:pt x="202799" y="30338"/>
                </a:moveTo>
                <a:cubicBezTo>
                  <a:pt x="196723" y="30338"/>
                  <a:pt x="192166" y="34889"/>
                  <a:pt x="192166" y="40198"/>
                </a:cubicBezTo>
                <a:cubicBezTo>
                  <a:pt x="192166" y="46266"/>
                  <a:pt x="196723" y="50816"/>
                  <a:pt x="202799" y="50816"/>
                </a:cubicBezTo>
                <a:lnTo>
                  <a:pt x="212674" y="50816"/>
                </a:lnTo>
                <a:cubicBezTo>
                  <a:pt x="217990" y="50816"/>
                  <a:pt x="222548" y="46266"/>
                  <a:pt x="222548" y="40198"/>
                </a:cubicBezTo>
                <a:cubicBezTo>
                  <a:pt x="222548" y="34889"/>
                  <a:pt x="217990" y="30338"/>
                  <a:pt x="212674" y="30338"/>
                </a:cubicBezTo>
                <a:close/>
                <a:moveTo>
                  <a:pt x="131401" y="30338"/>
                </a:moveTo>
                <a:cubicBezTo>
                  <a:pt x="126085" y="30338"/>
                  <a:pt x="121527" y="34889"/>
                  <a:pt x="121527" y="40198"/>
                </a:cubicBezTo>
                <a:cubicBezTo>
                  <a:pt x="121527" y="46266"/>
                  <a:pt x="126085" y="50816"/>
                  <a:pt x="131401" y="50816"/>
                </a:cubicBezTo>
                <a:lnTo>
                  <a:pt x="172418" y="50816"/>
                </a:lnTo>
                <a:cubicBezTo>
                  <a:pt x="177734" y="50816"/>
                  <a:pt x="182292" y="46266"/>
                  <a:pt x="182292" y="40198"/>
                </a:cubicBezTo>
                <a:cubicBezTo>
                  <a:pt x="182292" y="34889"/>
                  <a:pt x="177734" y="30338"/>
                  <a:pt x="172418" y="30338"/>
                </a:cubicBezTo>
                <a:close/>
                <a:moveTo>
                  <a:pt x="44813" y="0"/>
                </a:moveTo>
                <a:lnTo>
                  <a:pt x="300021" y="0"/>
                </a:lnTo>
                <a:cubicBezTo>
                  <a:pt x="324327" y="0"/>
                  <a:pt x="344075" y="19720"/>
                  <a:pt x="344075" y="44749"/>
                </a:cubicBezTo>
                <a:lnTo>
                  <a:pt x="344075" y="212366"/>
                </a:lnTo>
                <a:lnTo>
                  <a:pt x="324327" y="212366"/>
                </a:lnTo>
                <a:lnTo>
                  <a:pt x="324327" y="81154"/>
                </a:lnTo>
                <a:lnTo>
                  <a:pt x="20508" y="81154"/>
                </a:lnTo>
                <a:lnTo>
                  <a:pt x="20508" y="464931"/>
                </a:lnTo>
                <a:lnTo>
                  <a:pt x="324327" y="464931"/>
                </a:lnTo>
                <a:lnTo>
                  <a:pt x="324327" y="323859"/>
                </a:lnTo>
                <a:lnTo>
                  <a:pt x="344075" y="323859"/>
                </a:lnTo>
                <a:lnTo>
                  <a:pt x="344075" y="562012"/>
                </a:lnTo>
                <a:cubicBezTo>
                  <a:pt x="344075" y="587041"/>
                  <a:pt x="324327" y="606761"/>
                  <a:pt x="300021" y="606761"/>
                </a:cubicBezTo>
                <a:lnTo>
                  <a:pt x="44813" y="606761"/>
                </a:lnTo>
                <a:cubicBezTo>
                  <a:pt x="19748" y="606761"/>
                  <a:pt x="0" y="587041"/>
                  <a:pt x="0" y="562012"/>
                </a:cubicBezTo>
                <a:lnTo>
                  <a:pt x="0" y="44749"/>
                </a:lnTo>
                <a:cubicBezTo>
                  <a:pt x="0" y="19720"/>
                  <a:pt x="19748" y="0"/>
                  <a:pt x="44813" y="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/>
          <a:lstStyle/>
          <a:p>
            <a:pPr marL="0" marR="0" lvl="0" indent="0" defTabSz="4571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Microsoft YaHei" panose="020B0503020204020204" pitchFamily="34" charset="-122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192" name="smartphone_149925"/>
          <p:cNvSpPr>
            <a:spLocks noChangeAspect="1"/>
          </p:cNvSpPr>
          <p:nvPr/>
        </p:nvSpPr>
        <p:spPr bwMode="auto">
          <a:xfrm>
            <a:off x="5358392" y="3768278"/>
            <a:ext cx="391844" cy="412082"/>
          </a:xfrm>
          <a:custGeom>
            <a:avLst/>
            <a:gdLst>
              <a:gd name="connsiteX0" fmla="*/ 172038 w 576964"/>
              <a:gd name="connsiteY0" fmla="*/ 515747 h 606761"/>
              <a:gd name="connsiteX1" fmla="*/ 192142 w 576964"/>
              <a:gd name="connsiteY1" fmla="*/ 535851 h 606761"/>
              <a:gd name="connsiteX2" fmla="*/ 172038 w 576964"/>
              <a:gd name="connsiteY2" fmla="*/ 555955 h 606761"/>
              <a:gd name="connsiteX3" fmla="*/ 151934 w 576964"/>
              <a:gd name="connsiteY3" fmla="*/ 535851 h 606761"/>
              <a:gd name="connsiteX4" fmla="*/ 172038 w 576964"/>
              <a:gd name="connsiteY4" fmla="*/ 515747 h 606761"/>
              <a:gd name="connsiteX5" fmla="*/ 172418 w 576964"/>
              <a:gd name="connsiteY5" fmla="*/ 495269 h 606761"/>
              <a:gd name="connsiteX6" fmla="*/ 131401 w 576964"/>
              <a:gd name="connsiteY6" fmla="*/ 536225 h 606761"/>
              <a:gd name="connsiteX7" fmla="*/ 172418 w 576964"/>
              <a:gd name="connsiteY7" fmla="*/ 576423 h 606761"/>
              <a:gd name="connsiteX8" fmla="*/ 212674 w 576964"/>
              <a:gd name="connsiteY8" fmla="*/ 536225 h 606761"/>
              <a:gd name="connsiteX9" fmla="*/ 172418 w 576964"/>
              <a:gd name="connsiteY9" fmla="*/ 495269 h 606761"/>
              <a:gd name="connsiteX10" fmla="*/ 435405 w 576964"/>
              <a:gd name="connsiteY10" fmla="*/ 131655 h 606761"/>
              <a:gd name="connsiteX11" fmla="*/ 449552 w 576964"/>
              <a:gd name="connsiteY11" fmla="*/ 137342 h 606761"/>
              <a:gd name="connsiteX12" fmla="*/ 571078 w 576964"/>
              <a:gd name="connsiteY12" fmla="*/ 258663 h 606761"/>
              <a:gd name="connsiteX13" fmla="*/ 574116 w 576964"/>
              <a:gd name="connsiteY13" fmla="*/ 261696 h 606761"/>
              <a:gd name="connsiteX14" fmla="*/ 574876 w 576964"/>
              <a:gd name="connsiteY14" fmla="*/ 263212 h 606761"/>
              <a:gd name="connsiteX15" fmla="*/ 575635 w 576964"/>
              <a:gd name="connsiteY15" fmla="*/ 265487 h 606761"/>
              <a:gd name="connsiteX16" fmla="*/ 576395 w 576964"/>
              <a:gd name="connsiteY16" fmla="*/ 267004 h 606761"/>
              <a:gd name="connsiteX17" fmla="*/ 576395 w 576964"/>
              <a:gd name="connsiteY17" fmla="*/ 269278 h 606761"/>
              <a:gd name="connsiteX18" fmla="*/ 576395 w 576964"/>
              <a:gd name="connsiteY18" fmla="*/ 276861 h 606761"/>
              <a:gd name="connsiteX19" fmla="*/ 576395 w 576964"/>
              <a:gd name="connsiteY19" fmla="*/ 279136 h 606761"/>
              <a:gd name="connsiteX20" fmla="*/ 575635 w 576964"/>
              <a:gd name="connsiteY20" fmla="*/ 280652 h 606761"/>
              <a:gd name="connsiteX21" fmla="*/ 574876 w 576964"/>
              <a:gd name="connsiteY21" fmla="*/ 282927 h 606761"/>
              <a:gd name="connsiteX22" fmla="*/ 574116 w 576964"/>
              <a:gd name="connsiteY22" fmla="*/ 284444 h 606761"/>
              <a:gd name="connsiteX23" fmla="*/ 571078 w 576964"/>
              <a:gd name="connsiteY23" fmla="*/ 287477 h 606761"/>
              <a:gd name="connsiteX24" fmla="*/ 449552 w 576964"/>
              <a:gd name="connsiteY24" fmla="*/ 408798 h 606761"/>
              <a:gd name="connsiteX25" fmla="*/ 435120 w 576964"/>
              <a:gd name="connsiteY25" fmla="*/ 414864 h 606761"/>
              <a:gd name="connsiteX26" fmla="*/ 420689 w 576964"/>
              <a:gd name="connsiteY26" fmla="*/ 408798 h 606761"/>
              <a:gd name="connsiteX27" fmla="*/ 420689 w 576964"/>
              <a:gd name="connsiteY27" fmla="*/ 379984 h 606761"/>
              <a:gd name="connsiteX28" fmla="*/ 508036 w 576964"/>
              <a:gd name="connsiteY28" fmla="*/ 293543 h 606761"/>
              <a:gd name="connsiteX29" fmla="*/ 172320 w 576964"/>
              <a:gd name="connsiteY29" fmla="*/ 293543 h 606761"/>
              <a:gd name="connsiteX30" fmla="*/ 151812 w 576964"/>
              <a:gd name="connsiteY30" fmla="*/ 273070 h 606761"/>
              <a:gd name="connsiteX31" fmla="*/ 172320 w 576964"/>
              <a:gd name="connsiteY31" fmla="*/ 252597 h 606761"/>
              <a:gd name="connsiteX32" fmla="*/ 508036 w 576964"/>
              <a:gd name="connsiteY32" fmla="*/ 252597 h 606761"/>
              <a:gd name="connsiteX33" fmla="*/ 420689 w 576964"/>
              <a:gd name="connsiteY33" fmla="*/ 166155 h 606761"/>
              <a:gd name="connsiteX34" fmla="*/ 420689 w 576964"/>
              <a:gd name="connsiteY34" fmla="*/ 137342 h 606761"/>
              <a:gd name="connsiteX35" fmla="*/ 435405 w 576964"/>
              <a:gd name="connsiteY35" fmla="*/ 131655 h 606761"/>
              <a:gd name="connsiteX36" fmla="*/ 202799 w 576964"/>
              <a:gd name="connsiteY36" fmla="*/ 30338 h 606761"/>
              <a:gd name="connsiteX37" fmla="*/ 192166 w 576964"/>
              <a:gd name="connsiteY37" fmla="*/ 40198 h 606761"/>
              <a:gd name="connsiteX38" fmla="*/ 202799 w 576964"/>
              <a:gd name="connsiteY38" fmla="*/ 50816 h 606761"/>
              <a:gd name="connsiteX39" fmla="*/ 212674 w 576964"/>
              <a:gd name="connsiteY39" fmla="*/ 50816 h 606761"/>
              <a:gd name="connsiteX40" fmla="*/ 222548 w 576964"/>
              <a:gd name="connsiteY40" fmla="*/ 40198 h 606761"/>
              <a:gd name="connsiteX41" fmla="*/ 212674 w 576964"/>
              <a:gd name="connsiteY41" fmla="*/ 30338 h 606761"/>
              <a:gd name="connsiteX42" fmla="*/ 131401 w 576964"/>
              <a:gd name="connsiteY42" fmla="*/ 30338 h 606761"/>
              <a:gd name="connsiteX43" fmla="*/ 121527 w 576964"/>
              <a:gd name="connsiteY43" fmla="*/ 40198 h 606761"/>
              <a:gd name="connsiteX44" fmla="*/ 131401 w 576964"/>
              <a:gd name="connsiteY44" fmla="*/ 50816 h 606761"/>
              <a:gd name="connsiteX45" fmla="*/ 172418 w 576964"/>
              <a:gd name="connsiteY45" fmla="*/ 50816 h 606761"/>
              <a:gd name="connsiteX46" fmla="*/ 182292 w 576964"/>
              <a:gd name="connsiteY46" fmla="*/ 40198 h 606761"/>
              <a:gd name="connsiteX47" fmla="*/ 172418 w 576964"/>
              <a:gd name="connsiteY47" fmla="*/ 30338 h 606761"/>
              <a:gd name="connsiteX48" fmla="*/ 44813 w 576964"/>
              <a:gd name="connsiteY48" fmla="*/ 0 h 606761"/>
              <a:gd name="connsiteX49" fmla="*/ 300021 w 576964"/>
              <a:gd name="connsiteY49" fmla="*/ 0 h 606761"/>
              <a:gd name="connsiteX50" fmla="*/ 344075 w 576964"/>
              <a:gd name="connsiteY50" fmla="*/ 44749 h 606761"/>
              <a:gd name="connsiteX51" fmla="*/ 344075 w 576964"/>
              <a:gd name="connsiteY51" fmla="*/ 212366 h 606761"/>
              <a:gd name="connsiteX52" fmla="*/ 324327 w 576964"/>
              <a:gd name="connsiteY52" fmla="*/ 212366 h 606761"/>
              <a:gd name="connsiteX53" fmla="*/ 324327 w 576964"/>
              <a:gd name="connsiteY53" fmla="*/ 81154 h 606761"/>
              <a:gd name="connsiteX54" fmla="*/ 20508 w 576964"/>
              <a:gd name="connsiteY54" fmla="*/ 81154 h 606761"/>
              <a:gd name="connsiteX55" fmla="*/ 20508 w 576964"/>
              <a:gd name="connsiteY55" fmla="*/ 464931 h 606761"/>
              <a:gd name="connsiteX56" fmla="*/ 324327 w 576964"/>
              <a:gd name="connsiteY56" fmla="*/ 464931 h 606761"/>
              <a:gd name="connsiteX57" fmla="*/ 324327 w 576964"/>
              <a:gd name="connsiteY57" fmla="*/ 323859 h 606761"/>
              <a:gd name="connsiteX58" fmla="*/ 344075 w 576964"/>
              <a:gd name="connsiteY58" fmla="*/ 323859 h 606761"/>
              <a:gd name="connsiteX59" fmla="*/ 344075 w 576964"/>
              <a:gd name="connsiteY59" fmla="*/ 562012 h 606761"/>
              <a:gd name="connsiteX60" fmla="*/ 300021 w 576964"/>
              <a:gd name="connsiteY60" fmla="*/ 606761 h 606761"/>
              <a:gd name="connsiteX61" fmla="*/ 44813 w 576964"/>
              <a:gd name="connsiteY61" fmla="*/ 606761 h 606761"/>
              <a:gd name="connsiteX62" fmla="*/ 0 w 576964"/>
              <a:gd name="connsiteY62" fmla="*/ 562012 h 606761"/>
              <a:gd name="connsiteX63" fmla="*/ 0 w 576964"/>
              <a:gd name="connsiteY63" fmla="*/ 44749 h 606761"/>
              <a:gd name="connsiteX64" fmla="*/ 44813 w 576964"/>
              <a:gd name="connsiteY64" fmla="*/ 0 h 60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576964" h="606761">
                <a:moveTo>
                  <a:pt x="172038" y="515747"/>
                </a:moveTo>
                <a:cubicBezTo>
                  <a:pt x="183141" y="515747"/>
                  <a:pt x="192142" y="524748"/>
                  <a:pt x="192142" y="535851"/>
                </a:cubicBezTo>
                <a:cubicBezTo>
                  <a:pt x="192142" y="546954"/>
                  <a:pt x="183141" y="555955"/>
                  <a:pt x="172038" y="555955"/>
                </a:cubicBezTo>
                <a:cubicBezTo>
                  <a:pt x="160935" y="555955"/>
                  <a:pt x="151934" y="546954"/>
                  <a:pt x="151934" y="535851"/>
                </a:cubicBezTo>
                <a:cubicBezTo>
                  <a:pt x="151934" y="524748"/>
                  <a:pt x="160935" y="515747"/>
                  <a:pt x="172038" y="515747"/>
                </a:cubicBezTo>
                <a:close/>
                <a:moveTo>
                  <a:pt x="172418" y="495269"/>
                </a:moveTo>
                <a:cubicBezTo>
                  <a:pt x="149631" y="495269"/>
                  <a:pt x="131401" y="513472"/>
                  <a:pt x="131401" y="536225"/>
                </a:cubicBezTo>
                <a:cubicBezTo>
                  <a:pt x="131401" y="558220"/>
                  <a:pt x="149631" y="576423"/>
                  <a:pt x="172418" y="576423"/>
                </a:cubicBezTo>
                <a:cubicBezTo>
                  <a:pt x="194444" y="576423"/>
                  <a:pt x="212674" y="558220"/>
                  <a:pt x="212674" y="536225"/>
                </a:cubicBezTo>
                <a:cubicBezTo>
                  <a:pt x="212674" y="513472"/>
                  <a:pt x="194444" y="495269"/>
                  <a:pt x="172418" y="495269"/>
                </a:cubicBezTo>
                <a:close/>
                <a:moveTo>
                  <a:pt x="435405" y="131655"/>
                </a:moveTo>
                <a:cubicBezTo>
                  <a:pt x="440627" y="131655"/>
                  <a:pt x="445754" y="133551"/>
                  <a:pt x="449552" y="137342"/>
                </a:cubicBezTo>
                <a:lnTo>
                  <a:pt x="571078" y="258663"/>
                </a:lnTo>
                <a:cubicBezTo>
                  <a:pt x="571837" y="259421"/>
                  <a:pt x="573357" y="260938"/>
                  <a:pt x="574116" y="261696"/>
                </a:cubicBezTo>
                <a:cubicBezTo>
                  <a:pt x="574116" y="262454"/>
                  <a:pt x="574116" y="263212"/>
                  <a:pt x="574876" y="263212"/>
                </a:cubicBezTo>
                <a:cubicBezTo>
                  <a:pt x="574876" y="263971"/>
                  <a:pt x="575635" y="264729"/>
                  <a:pt x="575635" y="265487"/>
                </a:cubicBezTo>
                <a:cubicBezTo>
                  <a:pt x="575635" y="266245"/>
                  <a:pt x="576395" y="267004"/>
                  <a:pt x="576395" y="267004"/>
                </a:cubicBezTo>
                <a:cubicBezTo>
                  <a:pt x="576395" y="267762"/>
                  <a:pt x="576395" y="268520"/>
                  <a:pt x="576395" y="269278"/>
                </a:cubicBezTo>
                <a:cubicBezTo>
                  <a:pt x="577154" y="271553"/>
                  <a:pt x="577154" y="274586"/>
                  <a:pt x="576395" y="276861"/>
                </a:cubicBezTo>
                <a:cubicBezTo>
                  <a:pt x="576395" y="277619"/>
                  <a:pt x="576395" y="278378"/>
                  <a:pt x="576395" y="279136"/>
                </a:cubicBezTo>
                <a:cubicBezTo>
                  <a:pt x="576395" y="279136"/>
                  <a:pt x="575635" y="279894"/>
                  <a:pt x="575635" y="280652"/>
                </a:cubicBezTo>
                <a:cubicBezTo>
                  <a:pt x="575635" y="281411"/>
                  <a:pt x="574876" y="282169"/>
                  <a:pt x="574876" y="282927"/>
                </a:cubicBezTo>
                <a:cubicBezTo>
                  <a:pt x="574116" y="282927"/>
                  <a:pt x="574116" y="283685"/>
                  <a:pt x="574116" y="284444"/>
                </a:cubicBezTo>
                <a:cubicBezTo>
                  <a:pt x="573357" y="285202"/>
                  <a:pt x="571837" y="286718"/>
                  <a:pt x="571078" y="287477"/>
                </a:cubicBezTo>
                <a:lnTo>
                  <a:pt x="449552" y="408798"/>
                </a:lnTo>
                <a:cubicBezTo>
                  <a:pt x="445754" y="412589"/>
                  <a:pt x="440437" y="414864"/>
                  <a:pt x="435120" y="414864"/>
                </a:cubicBezTo>
                <a:cubicBezTo>
                  <a:pt x="430563" y="414864"/>
                  <a:pt x="425246" y="412589"/>
                  <a:pt x="420689" y="408798"/>
                </a:cubicBezTo>
                <a:cubicBezTo>
                  <a:pt x="413094" y="400457"/>
                  <a:pt x="413094" y="388325"/>
                  <a:pt x="420689" y="379984"/>
                </a:cubicBezTo>
                <a:lnTo>
                  <a:pt x="508036" y="293543"/>
                </a:lnTo>
                <a:lnTo>
                  <a:pt x="172320" y="293543"/>
                </a:lnTo>
                <a:cubicBezTo>
                  <a:pt x="160927" y="293543"/>
                  <a:pt x="151812" y="284444"/>
                  <a:pt x="151812" y="273070"/>
                </a:cubicBezTo>
                <a:cubicBezTo>
                  <a:pt x="151812" y="261696"/>
                  <a:pt x="160927" y="252597"/>
                  <a:pt x="172320" y="252597"/>
                </a:cubicBezTo>
                <a:lnTo>
                  <a:pt x="508036" y="252597"/>
                </a:lnTo>
                <a:lnTo>
                  <a:pt x="420689" y="166155"/>
                </a:lnTo>
                <a:cubicBezTo>
                  <a:pt x="413094" y="157815"/>
                  <a:pt x="413094" y="145682"/>
                  <a:pt x="420689" y="137342"/>
                </a:cubicBezTo>
                <a:cubicBezTo>
                  <a:pt x="424867" y="133551"/>
                  <a:pt x="430183" y="131655"/>
                  <a:pt x="435405" y="131655"/>
                </a:cubicBezTo>
                <a:close/>
                <a:moveTo>
                  <a:pt x="202799" y="30338"/>
                </a:moveTo>
                <a:cubicBezTo>
                  <a:pt x="196723" y="30338"/>
                  <a:pt x="192166" y="34889"/>
                  <a:pt x="192166" y="40198"/>
                </a:cubicBezTo>
                <a:cubicBezTo>
                  <a:pt x="192166" y="46266"/>
                  <a:pt x="196723" y="50816"/>
                  <a:pt x="202799" y="50816"/>
                </a:cubicBezTo>
                <a:lnTo>
                  <a:pt x="212674" y="50816"/>
                </a:lnTo>
                <a:cubicBezTo>
                  <a:pt x="217990" y="50816"/>
                  <a:pt x="222548" y="46266"/>
                  <a:pt x="222548" y="40198"/>
                </a:cubicBezTo>
                <a:cubicBezTo>
                  <a:pt x="222548" y="34889"/>
                  <a:pt x="217990" y="30338"/>
                  <a:pt x="212674" y="30338"/>
                </a:cubicBezTo>
                <a:close/>
                <a:moveTo>
                  <a:pt x="131401" y="30338"/>
                </a:moveTo>
                <a:cubicBezTo>
                  <a:pt x="126085" y="30338"/>
                  <a:pt x="121527" y="34889"/>
                  <a:pt x="121527" y="40198"/>
                </a:cubicBezTo>
                <a:cubicBezTo>
                  <a:pt x="121527" y="46266"/>
                  <a:pt x="126085" y="50816"/>
                  <a:pt x="131401" y="50816"/>
                </a:cubicBezTo>
                <a:lnTo>
                  <a:pt x="172418" y="50816"/>
                </a:lnTo>
                <a:cubicBezTo>
                  <a:pt x="177734" y="50816"/>
                  <a:pt x="182292" y="46266"/>
                  <a:pt x="182292" y="40198"/>
                </a:cubicBezTo>
                <a:cubicBezTo>
                  <a:pt x="182292" y="34889"/>
                  <a:pt x="177734" y="30338"/>
                  <a:pt x="172418" y="30338"/>
                </a:cubicBezTo>
                <a:close/>
                <a:moveTo>
                  <a:pt x="44813" y="0"/>
                </a:moveTo>
                <a:lnTo>
                  <a:pt x="300021" y="0"/>
                </a:lnTo>
                <a:cubicBezTo>
                  <a:pt x="324327" y="0"/>
                  <a:pt x="344075" y="19720"/>
                  <a:pt x="344075" y="44749"/>
                </a:cubicBezTo>
                <a:lnTo>
                  <a:pt x="344075" y="212366"/>
                </a:lnTo>
                <a:lnTo>
                  <a:pt x="324327" y="212366"/>
                </a:lnTo>
                <a:lnTo>
                  <a:pt x="324327" y="81154"/>
                </a:lnTo>
                <a:lnTo>
                  <a:pt x="20508" y="81154"/>
                </a:lnTo>
                <a:lnTo>
                  <a:pt x="20508" y="464931"/>
                </a:lnTo>
                <a:lnTo>
                  <a:pt x="324327" y="464931"/>
                </a:lnTo>
                <a:lnTo>
                  <a:pt x="324327" y="323859"/>
                </a:lnTo>
                <a:lnTo>
                  <a:pt x="344075" y="323859"/>
                </a:lnTo>
                <a:lnTo>
                  <a:pt x="344075" y="562012"/>
                </a:lnTo>
                <a:cubicBezTo>
                  <a:pt x="344075" y="587041"/>
                  <a:pt x="324327" y="606761"/>
                  <a:pt x="300021" y="606761"/>
                </a:cubicBezTo>
                <a:lnTo>
                  <a:pt x="44813" y="606761"/>
                </a:lnTo>
                <a:cubicBezTo>
                  <a:pt x="19748" y="606761"/>
                  <a:pt x="0" y="587041"/>
                  <a:pt x="0" y="562012"/>
                </a:cubicBezTo>
                <a:lnTo>
                  <a:pt x="0" y="44749"/>
                </a:lnTo>
                <a:cubicBezTo>
                  <a:pt x="0" y="19720"/>
                  <a:pt x="19748" y="0"/>
                  <a:pt x="44813" y="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/>
          <a:lstStyle/>
          <a:p>
            <a:pPr marL="0" marR="0" lvl="0" indent="0" defTabSz="4571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Microsoft YaHei" panose="020B0503020204020204" pitchFamily="34" charset="-122"/>
              <a:cs typeface="Arial" pitchFamily="34" charset="0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257627" y="2333215"/>
            <a:ext cx="222884" cy="398348"/>
            <a:chOff x="246456" y="2029386"/>
            <a:chExt cx="257591" cy="627100"/>
          </a:xfrm>
          <a:solidFill>
            <a:schemeClr val="bg1">
              <a:lumMod val="95000"/>
              <a:alpha val="92000"/>
            </a:schemeClr>
          </a:solidFill>
        </p:grpSpPr>
        <p:sp>
          <p:nvSpPr>
            <p:cNvPr id="195" name="Oval 45"/>
            <p:cNvSpPr>
              <a:spLocks noChangeArrowheads="1"/>
            </p:cNvSpPr>
            <p:nvPr/>
          </p:nvSpPr>
          <p:spPr bwMode="auto">
            <a:xfrm>
              <a:off x="312187" y="2029386"/>
              <a:ext cx="126131" cy="124354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endParaRPr lang="zh-CN" altLang="en-US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6" name="Freeform 46"/>
            <p:cNvSpPr>
              <a:spLocks/>
            </p:cNvSpPr>
            <p:nvPr/>
          </p:nvSpPr>
          <p:spPr bwMode="auto">
            <a:xfrm>
              <a:off x="246456" y="2166176"/>
              <a:ext cx="257591" cy="490310"/>
            </a:xfrm>
            <a:custGeom>
              <a:avLst/>
              <a:gdLst>
                <a:gd name="T0" fmla="*/ 39 w 43"/>
                <a:gd name="T1" fmla="*/ 0 h 82"/>
                <a:gd name="T2" fmla="*/ 38 w 43"/>
                <a:gd name="T3" fmla="*/ 0 h 82"/>
                <a:gd name="T4" fmla="*/ 38 w 43"/>
                <a:gd name="T5" fmla="*/ 0 h 82"/>
                <a:gd name="T6" fmla="*/ 30 w 43"/>
                <a:gd name="T7" fmla="*/ 0 h 82"/>
                <a:gd name="T8" fmla="*/ 12 w 43"/>
                <a:gd name="T9" fmla="*/ 0 h 82"/>
                <a:gd name="T10" fmla="*/ 4 w 43"/>
                <a:gd name="T11" fmla="*/ 0 h 82"/>
                <a:gd name="T12" fmla="*/ 4 w 43"/>
                <a:gd name="T13" fmla="*/ 0 h 82"/>
                <a:gd name="T14" fmla="*/ 4 w 43"/>
                <a:gd name="T15" fmla="*/ 0 h 82"/>
                <a:gd name="T16" fmla="*/ 0 w 43"/>
                <a:gd name="T17" fmla="*/ 4 h 82"/>
                <a:gd name="T18" fmla="*/ 0 w 43"/>
                <a:gd name="T19" fmla="*/ 35 h 82"/>
                <a:gd name="T20" fmla="*/ 4 w 43"/>
                <a:gd name="T21" fmla="*/ 39 h 82"/>
                <a:gd name="T22" fmla="*/ 8 w 43"/>
                <a:gd name="T23" fmla="*/ 35 h 82"/>
                <a:gd name="T24" fmla="*/ 8 w 43"/>
                <a:gd name="T25" fmla="*/ 8 h 82"/>
                <a:gd name="T26" fmla="*/ 10 w 43"/>
                <a:gd name="T27" fmla="*/ 8 h 82"/>
                <a:gd name="T28" fmla="*/ 10 w 43"/>
                <a:gd name="T29" fmla="*/ 36 h 82"/>
                <a:gd name="T30" fmla="*/ 10 w 43"/>
                <a:gd name="T31" fmla="*/ 36 h 82"/>
                <a:gd name="T32" fmla="*/ 10 w 43"/>
                <a:gd name="T33" fmla="*/ 37 h 82"/>
                <a:gd name="T34" fmla="*/ 10 w 43"/>
                <a:gd name="T35" fmla="*/ 76 h 82"/>
                <a:gd name="T36" fmla="*/ 14 w 43"/>
                <a:gd name="T37" fmla="*/ 82 h 82"/>
                <a:gd name="T38" fmla="*/ 19 w 43"/>
                <a:gd name="T39" fmla="*/ 76 h 82"/>
                <a:gd name="T40" fmla="*/ 19 w 43"/>
                <a:gd name="T41" fmla="*/ 39 h 82"/>
                <a:gd name="T42" fmla="*/ 24 w 43"/>
                <a:gd name="T43" fmla="*/ 39 h 82"/>
                <a:gd name="T44" fmla="*/ 24 w 43"/>
                <a:gd name="T45" fmla="*/ 76 h 82"/>
                <a:gd name="T46" fmla="*/ 28 w 43"/>
                <a:gd name="T47" fmla="*/ 82 h 82"/>
                <a:gd name="T48" fmla="*/ 33 w 43"/>
                <a:gd name="T49" fmla="*/ 76 h 82"/>
                <a:gd name="T50" fmla="*/ 33 w 43"/>
                <a:gd name="T51" fmla="*/ 37 h 82"/>
                <a:gd name="T52" fmla="*/ 33 w 43"/>
                <a:gd name="T53" fmla="*/ 36 h 82"/>
                <a:gd name="T54" fmla="*/ 33 w 43"/>
                <a:gd name="T55" fmla="*/ 36 h 82"/>
                <a:gd name="T56" fmla="*/ 33 w 43"/>
                <a:gd name="T57" fmla="*/ 8 h 82"/>
                <a:gd name="T58" fmla="*/ 34 w 43"/>
                <a:gd name="T59" fmla="*/ 8 h 82"/>
                <a:gd name="T60" fmla="*/ 34 w 43"/>
                <a:gd name="T61" fmla="*/ 35 h 82"/>
                <a:gd name="T62" fmla="*/ 39 w 43"/>
                <a:gd name="T63" fmla="*/ 39 h 82"/>
                <a:gd name="T64" fmla="*/ 43 w 43"/>
                <a:gd name="T65" fmla="*/ 35 h 82"/>
                <a:gd name="T66" fmla="*/ 43 w 43"/>
                <a:gd name="T67" fmla="*/ 4 h 82"/>
                <a:gd name="T68" fmla="*/ 39 w 43"/>
                <a:gd name="T6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" h="82">
                  <a:moveTo>
                    <a:pt x="39" y="0"/>
                  </a:moveTo>
                  <a:cubicBezTo>
                    <a:pt x="39" y="0"/>
                    <a:pt x="39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2" y="39"/>
                    <a:pt x="4" y="39"/>
                  </a:cubicBezTo>
                  <a:cubicBezTo>
                    <a:pt x="6" y="39"/>
                    <a:pt x="8" y="37"/>
                    <a:pt x="8" y="35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7"/>
                    <a:pt x="10" y="37"/>
                  </a:cubicBezTo>
                  <a:cubicBezTo>
                    <a:pt x="10" y="76"/>
                    <a:pt x="10" y="76"/>
                    <a:pt x="10" y="76"/>
                  </a:cubicBezTo>
                  <a:cubicBezTo>
                    <a:pt x="10" y="79"/>
                    <a:pt x="12" y="82"/>
                    <a:pt x="14" y="82"/>
                  </a:cubicBezTo>
                  <a:cubicBezTo>
                    <a:pt x="17" y="82"/>
                    <a:pt x="19" y="79"/>
                    <a:pt x="19" y="76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4" y="79"/>
                    <a:pt x="26" y="82"/>
                    <a:pt x="28" y="82"/>
                  </a:cubicBezTo>
                  <a:cubicBezTo>
                    <a:pt x="31" y="82"/>
                    <a:pt x="33" y="79"/>
                    <a:pt x="33" y="76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7"/>
                    <a:pt x="36" y="39"/>
                    <a:pt x="39" y="39"/>
                  </a:cubicBezTo>
                  <a:cubicBezTo>
                    <a:pt x="41" y="39"/>
                    <a:pt x="43" y="37"/>
                    <a:pt x="43" y="3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2"/>
                    <a:pt x="41" y="0"/>
                    <a:pt x="39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endParaRPr lang="zh-CN" altLang="en-US" sz="160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698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8"/>
          <p:cNvSpPr txBox="1">
            <a:spLocks/>
          </p:cNvSpPr>
          <p:nvPr/>
        </p:nvSpPr>
        <p:spPr>
          <a:xfrm>
            <a:off x="395536" y="3737031"/>
            <a:ext cx="3816424" cy="1138975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800" kern="1200" baseline="0">
                <a:solidFill>
                  <a:schemeClr val="bg1">
                    <a:lumMod val="50000"/>
                  </a:schemeClr>
                </a:solidFill>
                <a:latin typeface="Roboto condensed"/>
                <a:ea typeface="+mn-ea"/>
                <a:cs typeface="Roboto condense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zh-CN" sz="1100" dirty="0" smtClean="0">
                <a:solidFill>
                  <a:srgbClr val="FFFFFF"/>
                </a:solidFill>
                <a:latin typeface="Arial" pitchFamily="34" charset="0"/>
                <a:ea typeface="Open Sans Light" panose="020B0306030504020204" pitchFamily="34" charset="0"/>
                <a:cs typeface="Arial" pitchFamily="34" charset="0"/>
                <a:sym typeface="微软雅黑" panose="020B0503020204020204" pitchFamily="34" charset="-122"/>
              </a:rPr>
              <a:t>In March 2018, the Targeted Poverty Alleviation System won the 2018 WSIS Highest Project Award, the only e-government product that won this award that year. The picture shows Li </a:t>
            </a:r>
            <a:r>
              <a:rPr lang="en-US" altLang="zh-CN" sz="1100" dirty="0" err="1" smtClean="0">
                <a:solidFill>
                  <a:srgbClr val="FFFFFF"/>
                </a:solidFill>
                <a:latin typeface="Arial" pitchFamily="34" charset="0"/>
                <a:ea typeface="Open Sans Light" panose="020B0306030504020204" pitchFamily="34" charset="0"/>
                <a:cs typeface="Arial" pitchFamily="34" charset="0"/>
                <a:sym typeface="微软雅黑" panose="020B0503020204020204" pitchFamily="34" charset="-122"/>
              </a:rPr>
              <a:t>Huidi</a:t>
            </a:r>
            <a:r>
              <a:rPr lang="en-US" altLang="zh-CN" sz="1100" dirty="0" smtClean="0">
                <a:solidFill>
                  <a:srgbClr val="FFFFFF"/>
                </a:solidFill>
                <a:latin typeface="Arial" pitchFamily="34" charset="0"/>
                <a:ea typeface="Open Sans Light" panose="020B0306030504020204" pitchFamily="34" charset="0"/>
                <a:cs typeface="Arial" pitchFamily="34" charset="0"/>
                <a:sym typeface="微软雅黑" panose="020B0503020204020204" pitchFamily="34" charset="-122"/>
              </a:rPr>
              <a:t>, Vice President of China Mobile Group, taking the stage and giving a speech.</a:t>
            </a:r>
            <a:endParaRPr lang="zh-CN" altLang="en-US" sz="1100" dirty="0">
              <a:solidFill>
                <a:srgbClr val="FFFFFF"/>
              </a:solidFill>
              <a:latin typeface="Arial" pitchFamily="34" charset="0"/>
              <a:ea typeface="微软雅黑" panose="020B0503020204020204" pitchFamily="34" charset="-122"/>
              <a:cs typeface="Arial" pitchFamily="34" charset="0"/>
              <a:sym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0" y="228926"/>
            <a:ext cx="9144000" cy="582602"/>
          </a:xfrm>
          <a:prstGeom prst="rect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880162" y="319467"/>
            <a:ext cx="45996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altLang="zh-CN" sz="2000" b="1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Targeted Poverty Alleviation System</a:t>
            </a:r>
            <a:endParaRPr lang="zh-CN" altLang="en-US" sz="2000" b="1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34" name="泪滴形 33"/>
          <p:cNvSpPr/>
          <p:nvPr/>
        </p:nvSpPr>
        <p:spPr>
          <a:xfrm>
            <a:off x="287524" y="267494"/>
            <a:ext cx="504056" cy="504056"/>
          </a:xfrm>
          <a:prstGeom prst="teardrop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1" y="1282090"/>
            <a:ext cx="3053150" cy="2289863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>
                <a:alpha val="30000"/>
              </a:srgbClr>
            </a:solidFill>
            <a:miter lim="800000"/>
          </a:ln>
          <a:effectLst>
            <a:outerShdw blurRad="55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0" name="Text Placeholder 8"/>
          <p:cNvSpPr txBox="1">
            <a:spLocks/>
          </p:cNvSpPr>
          <p:nvPr/>
        </p:nvSpPr>
        <p:spPr>
          <a:xfrm>
            <a:off x="4716016" y="3737030"/>
            <a:ext cx="3816424" cy="1210983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800" kern="1200" baseline="0">
                <a:solidFill>
                  <a:schemeClr val="bg1">
                    <a:lumMod val="50000"/>
                  </a:schemeClr>
                </a:solidFill>
                <a:latin typeface="Roboto condensed"/>
                <a:ea typeface="+mn-ea"/>
                <a:cs typeface="Roboto condense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zh-CN" sz="1100" dirty="0" smtClean="0">
                <a:solidFill>
                  <a:srgbClr val="FFFFFF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  <a:sym typeface="微软雅黑" panose="020B0503020204020204" pitchFamily="34" charset="-122"/>
              </a:rPr>
              <a:t>The village-resident major secretary in </a:t>
            </a:r>
            <a:r>
              <a:rPr lang="en-US" altLang="zh-CN" sz="1100" dirty="0" err="1" smtClean="0">
                <a:solidFill>
                  <a:srgbClr val="FFFFFF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  <a:sym typeface="微软雅黑" panose="020B0503020204020204" pitchFamily="34" charset="-122"/>
              </a:rPr>
              <a:t>Taiqian</a:t>
            </a:r>
            <a:r>
              <a:rPr lang="en-US" altLang="zh-CN" sz="1100" dirty="0" smtClean="0">
                <a:solidFill>
                  <a:srgbClr val="FFFFFF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  <a:sym typeface="微软雅黑" panose="020B0503020204020204" pitchFamily="34" charset="-122"/>
              </a:rPr>
              <a:t> County, Henan Province, updated </a:t>
            </a:r>
            <a:r>
              <a:rPr lang="en-US" altLang="zh-CN" sz="1100" dirty="0" smtClean="0">
                <a:solidFill>
                  <a:srgbClr val="FFFFFF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  <a:sym typeface="微软雅黑" panose="020B0503020204020204" pitchFamily="34" charset="-122"/>
              </a:rPr>
              <a:t>the information </a:t>
            </a:r>
            <a:r>
              <a:rPr lang="en-US" altLang="zh-CN" sz="1100" dirty="0" smtClean="0">
                <a:solidFill>
                  <a:srgbClr val="FFFFFF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  <a:sym typeface="微软雅黑" panose="020B0503020204020204" pitchFamily="34" charset="-122"/>
              </a:rPr>
              <a:t>of </a:t>
            </a:r>
            <a:r>
              <a:rPr lang="en-US" altLang="zh-CN" sz="1100" dirty="0" smtClean="0">
                <a:solidFill>
                  <a:srgbClr val="FFFFFF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  <a:sym typeface="微软雅黑" panose="020B0503020204020204" pitchFamily="34" charset="-122"/>
              </a:rPr>
              <a:t>poverty-stricken </a:t>
            </a:r>
            <a:r>
              <a:rPr lang="en-US" altLang="zh-CN" sz="1100" dirty="0" smtClean="0">
                <a:solidFill>
                  <a:srgbClr val="FFFFFF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  <a:sym typeface="微软雅黑" panose="020B0503020204020204" pitchFamily="34" charset="-122"/>
              </a:rPr>
              <a:t>household population and </a:t>
            </a:r>
            <a:r>
              <a:rPr lang="en-US" altLang="zh-CN" sz="1100" dirty="0" smtClean="0">
                <a:solidFill>
                  <a:srgbClr val="FFFFFF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  <a:sym typeface="微软雅黑" panose="020B0503020204020204" pitchFamily="34" charset="-122"/>
              </a:rPr>
              <a:t>income through </a:t>
            </a:r>
            <a:r>
              <a:rPr lang="en-US" altLang="zh-CN" sz="1100" dirty="0" smtClean="0">
                <a:solidFill>
                  <a:srgbClr val="FFFFFF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  <a:sym typeface="微软雅黑" panose="020B0503020204020204" pitchFamily="34" charset="-122"/>
              </a:rPr>
              <a:t>the targeted poverty alleviation APP in the field, simplifying the complicated filling work in the past and improving the efficiency of village-resident work</a:t>
            </a:r>
            <a:endParaRPr lang="zh-CN" altLang="en-US" sz="1100" dirty="0">
              <a:solidFill>
                <a:srgbClr val="FFFFFF"/>
              </a:solidFill>
              <a:latin typeface="Arial" pitchFamily="34" charset="0"/>
              <a:ea typeface="微软雅黑" panose="020B0503020204020204" pitchFamily="34" charset="-122"/>
              <a:cs typeface="Arial" pitchFamily="34" charset="0"/>
              <a:sym typeface="微软雅黑" panose="020B0503020204020204" pitchFamily="34" charset="-122"/>
            </a:endParaRP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329" y="1296509"/>
            <a:ext cx="3240360" cy="227544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>
                <a:alpha val="30000"/>
              </a:srgb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4332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8"/>
          <p:cNvSpPr txBox="1">
            <a:spLocks/>
          </p:cNvSpPr>
          <p:nvPr/>
        </p:nvSpPr>
        <p:spPr>
          <a:xfrm>
            <a:off x="539552" y="3795284"/>
            <a:ext cx="3960440" cy="1296746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800" kern="1200" baseline="0">
                <a:solidFill>
                  <a:schemeClr val="bg1">
                    <a:lumMod val="50000"/>
                  </a:schemeClr>
                </a:solidFill>
                <a:latin typeface="Roboto condensed"/>
                <a:ea typeface="+mn-ea"/>
                <a:cs typeface="Roboto condense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zh-CN" sz="1100" dirty="0" smtClean="0">
                <a:solidFill>
                  <a:srgbClr val="FFFFFF"/>
                </a:solidFill>
                <a:latin typeface="Arial" pitchFamily="34" charset="0"/>
                <a:ea typeface="Open Sans Light" panose="020B0306030504020204" pitchFamily="34" charset="0"/>
                <a:cs typeface="Arial" pitchFamily="34" charset="0"/>
                <a:sym typeface="微软雅黑" panose="020B0503020204020204" pitchFamily="34" charset="-122"/>
              </a:rPr>
              <a:t>In the yam planting base of </a:t>
            </a:r>
            <a:r>
              <a:rPr lang="en-US" altLang="zh-CN" sz="1100" dirty="0" err="1" smtClean="0">
                <a:solidFill>
                  <a:srgbClr val="FFFFFF"/>
                </a:solidFill>
                <a:latin typeface="Arial" pitchFamily="34" charset="0"/>
                <a:ea typeface="Open Sans Light" panose="020B0306030504020204" pitchFamily="34" charset="0"/>
                <a:cs typeface="Arial" pitchFamily="34" charset="0"/>
                <a:sym typeface="微软雅黑" panose="020B0503020204020204" pitchFamily="34" charset="-122"/>
              </a:rPr>
              <a:t>Shuangmiao</a:t>
            </a:r>
            <a:r>
              <a:rPr lang="en-US" altLang="zh-CN" sz="1100" dirty="0" smtClean="0">
                <a:solidFill>
                  <a:srgbClr val="FFFFFF"/>
                </a:solidFill>
                <a:latin typeface="Arial" pitchFamily="34" charset="0"/>
                <a:ea typeface="Open Sans Light" panose="020B0306030504020204" pitchFamily="34" charset="0"/>
                <a:cs typeface="Arial" pitchFamily="34" charset="0"/>
                <a:sym typeface="微软雅黑" panose="020B0503020204020204" pitchFamily="34" charset="-122"/>
              </a:rPr>
              <a:t> Township, </a:t>
            </a:r>
            <a:r>
              <a:rPr lang="en-US" altLang="zh-CN" sz="1100" dirty="0" err="1" smtClean="0">
                <a:solidFill>
                  <a:srgbClr val="FFFFFF"/>
                </a:solidFill>
                <a:latin typeface="Arial" pitchFamily="34" charset="0"/>
                <a:ea typeface="Open Sans Light" panose="020B0306030504020204" pitchFamily="34" charset="0"/>
                <a:cs typeface="Arial" pitchFamily="34" charset="0"/>
                <a:sym typeface="微软雅黑" panose="020B0503020204020204" pitchFamily="34" charset="-122"/>
              </a:rPr>
              <a:t>Qingfeng</a:t>
            </a:r>
            <a:r>
              <a:rPr lang="en-US" altLang="zh-CN" sz="1100" dirty="0" smtClean="0">
                <a:solidFill>
                  <a:srgbClr val="FFFFFF"/>
                </a:solidFill>
                <a:latin typeface="Arial" pitchFamily="34" charset="0"/>
                <a:ea typeface="Open Sans Light" panose="020B0306030504020204" pitchFamily="34" charset="0"/>
                <a:cs typeface="Arial" pitchFamily="34" charset="0"/>
                <a:sym typeface="微软雅黑" panose="020B0503020204020204" pitchFamily="34" charset="-122"/>
              </a:rPr>
              <a:t> County, Henan Province, poor people can learn agricultural technology </a:t>
            </a:r>
            <a:r>
              <a:rPr lang="en-US" altLang="zh-CN" sz="1100" dirty="0" smtClean="0">
                <a:solidFill>
                  <a:srgbClr val="FFFFFF"/>
                </a:solidFill>
                <a:latin typeface="Arial" pitchFamily="34" charset="0"/>
                <a:ea typeface="Open Sans Light" panose="020B0306030504020204" pitchFamily="34" charset="0"/>
                <a:cs typeface="Arial" pitchFamily="34" charset="0"/>
                <a:sym typeface="微软雅黑" panose="020B0503020204020204" pitchFamily="34" charset="-122"/>
              </a:rPr>
              <a:t>and </a:t>
            </a:r>
            <a:r>
              <a:rPr lang="en-US" altLang="zh-CN" sz="1100" dirty="0" smtClean="0">
                <a:solidFill>
                  <a:srgbClr val="FFFFFF"/>
                </a:solidFill>
                <a:latin typeface="Arial" pitchFamily="34" charset="0"/>
                <a:ea typeface="Open Sans Light" panose="020B0306030504020204" pitchFamily="34" charset="0"/>
                <a:cs typeface="Arial" pitchFamily="34" charset="0"/>
                <a:sym typeface="微软雅黑" panose="020B0503020204020204" pitchFamily="34" charset="-122"/>
              </a:rPr>
              <a:t>find sales channels through mobile APP in the field. Since 2017, the system has helped the yam planting base to sell more than 10,000 kg of yam </a:t>
            </a:r>
            <a:endParaRPr lang="zh-CN" altLang="en-US" sz="1100" dirty="0">
              <a:solidFill>
                <a:srgbClr val="FFFFFF"/>
              </a:solidFill>
              <a:latin typeface="Arial" pitchFamily="34" charset="0"/>
              <a:ea typeface="微软雅黑" panose="020B0503020204020204" pitchFamily="34" charset="-122"/>
              <a:cs typeface="Arial" pitchFamily="34" charset="0"/>
              <a:sym typeface="微软雅黑" panose="020B0503020204020204" pitchFamily="34" charset="-122"/>
            </a:endParaRPr>
          </a:p>
        </p:txBody>
      </p:sp>
      <p:sp>
        <p:nvSpPr>
          <p:cNvPr id="23" name="Text Placeholder 8"/>
          <p:cNvSpPr txBox="1">
            <a:spLocks/>
          </p:cNvSpPr>
          <p:nvPr/>
        </p:nvSpPr>
        <p:spPr>
          <a:xfrm>
            <a:off x="4644008" y="3795284"/>
            <a:ext cx="4312575" cy="1069665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800" kern="1200" baseline="0">
                <a:solidFill>
                  <a:schemeClr val="bg1">
                    <a:lumMod val="50000"/>
                  </a:schemeClr>
                </a:solidFill>
                <a:latin typeface="Roboto condensed"/>
                <a:ea typeface="+mn-ea"/>
                <a:cs typeface="Roboto condense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zh-CN" sz="1100" dirty="0" smtClean="0">
                <a:solidFill>
                  <a:srgbClr val="FFFFFF"/>
                </a:solidFill>
                <a:latin typeface="Arial" pitchFamily="34" charset="0"/>
                <a:ea typeface="Open Sans Light" panose="020B0306030504020204" pitchFamily="34" charset="0"/>
                <a:cs typeface="Arial" pitchFamily="34" charset="0"/>
              </a:rPr>
              <a:t>The "Internet + Health Poverty Alleviation" pilot work was launched in </a:t>
            </a:r>
            <a:r>
              <a:rPr lang="en-US" altLang="zh-CN" sz="1100" dirty="0" err="1" smtClean="0">
                <a:solidFill>
                  <a:srgbClr val="FFFFFF"/>
                </a:solidFill>
                <a:latin typeface="Arial" pitchFamily="34" charset="0"/>
                <a:ea typeface="Open Sans Light" panose="020B0306030504020204" pitchFamily="34" charset="0"/>
                <a:cs typeface="Arial" pitchFamily="34" charset="0"/>
              </a:rPr>
              <a:t>Maqen</a:t>
            </a:r>
            <a:r>
              <a:rPr lang="en-US" altLang="zh-CN" sz="1100" dirty="0" smtClean="0">
                <a:solidFill>
                  <a:srgbClr val="FFFFFF"/>
                </a:solidFill>
                <a:latin typeface="Arial" pitchFamily="34" charset="0"/>
                <a:ea typeface="Open Sans Light" panose="020B0306030504020204" pitchFamily="34" charset="0"/>
                <a:cs typeface="Arial" pitchFamily="34" charset="0"/>
              </a:rPr>
              <a:t> County, </a:t>
            </a:r>
            <a:r>
              <a:rPr lang="en-US" altLang="zh-CN" sz="1100" dirty="0" err="1" smtClean="0">
                <a:solidFill>
                  <a:srgbClr val="FFFFFF"/>
                </a:solidFill>
                <a:latin typeface="Arial" pitchFamily="34" charset="0"/>
                <a:ea typeface="Open Sans Light" panose="020B0306030504020204" pitchFamily="34" charset="0"/>
                <a:cs typeface="Arial" pitchFamily="34" charset="0"/>
              </a:rPr>
              <a:t>Golog</a:t>
            </a:r>
            <a:r>
              <a:rPr lang="en-US" altLang="zh-CN" sz="1100" dirty="0" smtClean="0">
                <a:solidFill>
                  <a:srgbClr val="FFFFFF"/>
                </a:solidFill>
                <a:latin typeface="Arial" pitchFamily="34" charset="0"/>
                <a:ea typeface="Open Sans Light" panose="020B0306030504020204" pitchFamily="34" charset="0"/>
                <a:cs typeface="Arial" pitchFamily="34" charset="0"/>
              </a:rPr>
              <a:t> Tibetan Autonomous Prefecture, Qinghai Province. National Telemedicine Collaborative Platform achieved comprehensive collaboration and information sharing among 1 county-level hospital and 8 township hospitals, channeling high-quality medical resources to the grassroots level</a:t>
            </a:r>
            <a:endParaRPr lang="zh-CN" altLang="en-US" sz="1100" dirty="0">
              <a:solidFill>
                <a:srgbClr val="FFFFFF"/>
              </a:solidFill>
              <a:latin typeface="Arial" pitchFamily="34" charset="0"/>
              <a:ea typeface="微软雅黑" panose="020B0503020204020204" pitchFamily="34" charset="-122"/>
              <a:cs typeface="Arial" pitchFamily="34" charset="0"/>
              <a:sym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0" y="228926"/>
            <a:ext cx="9144000" cy="582602"/>
          </a:xfrm>
          <a:prstGeom prst="rect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971600" y="319467"/>
            <a:ext cx="89606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Industrial Poverty Alleviation and Health Poverty Alleviation</a:t>
            </a:r>
            <a:endParaRPr lang="zh-CN" altLang="en-US" sz="2000" b="1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34" name="泪滴形 33"/>
          <p:cNvSpPr/>
          <p:nvPr/>
        </p:nvSpPr>
        <p:spPr>
          <a:xfrm>
            <a:off x="287524" y="267494"/>
            <a:ext cx="504056" cy="504056"/>
          </a:xfrm>
          <a:prstGeom prst="teardrop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74870"/>
            <a:ext cx="3456384" cy="238692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>
                <a:alpha val="30000"/>
              </a:srgb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302" y="1264500"/>
            <a:ext cx="3452121" cy="240766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>
                <a:alpha val="30000"/>
              </a:srgb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6317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955"/>
    </mc:Choice>
    <mc:Fallback xmlns="">
      <p:transition advTm="1955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0" y="228926"/>
            <a:ext cx="9144000" cy="582602"/>
          </a:xfrm>
          <a:prstGeom prst="rect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泪滴形 28"/>
          <p:cNvSpPr/>
          <p:nvPr/>
        </p:nvSpPr>
        <p:spPr>
          <a:xfrm>
            <a:off x="287524" y="267494"/>
            <a:ext cx="504056" cy="504056"/>
          </a:xfrm>
          <a:prstGeom prst="teardrop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7"/>
          <p:cNvSpPr txBox="1"/>
          <p:nvPr/>
        </p:nvSpPr>
        <p:spPr>
          <a:xfrm>
            <a:off x="251520" y="1203598"/>
            <a:ext cx="4621369" cy="267150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457200" indent="-457200" algn="just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400" dirty="0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Thoroughly implement the requirements of the Party Central Committee and the State Council</a:t>
            </a:r>
          </a:p>
          <a:p>
            <a:pPr marL="457200" indent="-457200" algn="just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400" dirty="0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Join hands with brother companies to accelerate the promotion of telecom universal services and network poverty alleviation</a:t>
            </a:r>
          </a:p>
          <a:p>
            <a:pPr marL="457200" indent="-457200" algn="just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400" dirty="0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Facilitate to build  “digital villages” and create“ strong agriculture, beautiful rural environment, and increasing income for farmers”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5016905" y="1018623"/>
            <a:ext cx="3841345" cy="3455766"/>
            <a:chOff x="2281614" y="1455153"/>
            <a:chExt cx="3629373" cy="345576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997" y="2262685"/>
              <a:ext cx="1083945" cy="1188457"/>
            </a:xfrm>
            <a:prstGeom prst="rect">
              <a:avLst/>
            </a:prstGeom>
          </p:spPr>
        </p:pic>
        <p:sp>
          <p:nvSpPr>
            <p:cNvPr id="15" name="椭圆 14"/>
            <p:cNvSpPr/>
            <p:nvPr/>
          </p:nvSpPr>
          <p:spPr>
            <a:xfrm rot="900000">
              <a:off x="4373768" y="1517991"/>
              <a:ext cx="314345" cy="3366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 Light"/>
                <a:ea typeface="等线 Light"/>
                <a:cs typeface="+mn-cs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 rot="781575">
              <a:off x="4878361" y="3227460"/>
              <a:ext cx="178311" cy="1909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 Light"/>
                <a:ea typeface="等线 Light"/>
                <a:cs typeface="+mn-cs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2281614" y="2836906"/>
              <a:ext cx="193966" cy="20907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/>
                <a:ea typeface="等线 Light"/>
                <a:cs typeface="+mn-ea"/>
                <a:sym typeface="+mn-lt"/>
              </a:endParaRPr>
            </a:p>
          </p:txBody>
        </p:sp>
        <p:sp>
          <p:nvSpPr>
            <p:cNvPr id="18" name="Oval 142"/>
            <p:cNvSpPr>
              <a:spLocks noChangeArrowheads="1"/>
            </p:cNvSpPr>
            <p:nvPr/>
          </p:nvSpPr>
          <p:spPr bwMode="auto">
            <a:xfrm rot="734800">
              <a:off x="4326322" y="3520506"/>
              <a:ext cx="184020" cy="19708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/>
                <a:ea typeface="等线 Light"/>
                <a:cs typeface="+mn-ea"/>
                <a:sym typeface="+mn-lt"/>
              </a:endParaRPr>
            </a:p>
          </p:txBody>
        </p:sp>
        <p:sp>
          <p:nvSpPr>
            <p:cNvPr id="19" name="Oval 141"/>
            <p:cNvSpPr>
              <a:spLocks noChangeArrowheads="1"/>
            </p:cNvSpPr>
            <p:nvPr/>
          </p:nvSpPr>
          <p:spPr bwMode="auto">
            <a:xfrm rot="21252479">
              <a:off x="3725388" y="4456895"/>
              <a:ext cx="336897" cy="36272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/>
                <a:ea typeface="等线 Light"/>
                <a:cs typeface="+mn-ea"/>
                <a:sym typeface="+mn-lt"/>
              </a:endParaRPr>
            </a:p>
          </p:txBody>
        </p:sp>
        <p:sp>
          <p:nvSpPr>
            <p:cNvPr id="20" name="Oval 142"/>
            <p:cNvSpPr>
              <a:spLocks noChangeArrowheads="1"/>
            </p:cNvSpPr>
            <p:nvPr/>
          </p:nvSpPr>
          <p:spPr bwMode="auto">
            <a:xfrm>
              <a:off x="5626464" y="3390747"/>
              <a:ext cx="284523" cy="3047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/>
                <a:ea typeface="等线 Light"/>
                <a:cs typeface="+mn-ea"/>
                <a:sym typeface="+mn-lt"/>
              </a:endParaRPr>
            </a:p>
          </p:txBody>
        </p:sp>
        <p:cxnSp>
          <p:nvCxnSpPr>
            <p:cNvPr id="21" name="直接连接符 20"/>
            <p:cNvCxnSpPr>
              <a:endCxn id="18" idx="1"/>
            </p:cNvCxnSpPr>
            <p:nvPr/>
          </p:nvCxnSpPr>
          <p:spPr>
            <a:xfrm>
              <a:off x="4207506" y="3267177"/>
              <a:ext cx="161046" cy="268997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>
              <a:endCxn id="19" idx="0"/>
            </p:cNvCxnSpPr>
            <p:nvPr/>
          </p:nvCxnSpPr>
          <p:spPr>
            <a:xfrm>
              <a:off x="3832446" y="3433563"/>
              <a:ext cx="44301" cy="1024258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>
              <a:endCxn id="15" idx="3"/>
            </p:cNvCxnSpPr>
            <p:nvPr/>
          </p:nvCxnSpPr>
          <p:spPr>
            <a:xfrm flipV="1">
              <a:off x="4207506" y="1770490"/>
              <a:ext cx="187319" cy="693304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>
              <a:endCxn id="16" idx="2"/>
            </p:cNvCxnSpPr>
            <p:nvPr/>
          </p:nvCxnSpPr>
          <p:spPr>
            <a:xfrm>
              <a:off x="4362861" y="2865485"/>
              <a:ext cx="517795" cy="435938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>
              <a:endCxn id="17" idx="6"/>
            </p:cNvCxnSpPr>
            <p:nvPr/>
          </p:nvCxnSpPr>
          <p:spPr>
            <a:xfrm flipH="1">
              <a:off x="2475580" y="2865485"/>
              <a:ext cx="826450" cy="75957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>
              <a:endCxn id="64" idx="5"/>
            </p:cNvCxnSpPr>
            <p:nvPr/>
          </p:nvCxnSpPr>
          <p:spPr>
            <a:xfrm flipH="1" flipV="1">
              <a:off x="3180815" y="1956530"/>
              <a:ext cx="276569" cy="507264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>
              <a:endCxn id="70" idx="0"/>
            </p:cNvCxnSpPr>
            <p:nvPr/>
          </p:nvCxnSpPr>
          <p:spPr>
            <a:xfrm flipH="1">
              <a:off x="3186959" y="3209821"/>
              <a:ext cx="246783" cy="618962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>
              <a:stCxn id="18" idx="5"/>
              <a:endCxn id="67" idx="1"/>
            </p:cNvCxnSpPr>
            <p:nvPr/>
          </p:nvCxnSpPr>
          <p:spPr>
            <a:xfrm>
              <a:off x="4468112" y="3701926"/>
              <a:ext cx="62829" cy="552008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>
              <a:stCxn id="70" idx="5"/>
              <a:endCxn id="19" idx="2"/>
            </p:cNvCxnSpPr>
            <p:nvPr/>
          </p:nvCxnSpPr>
          <p:spPr>
            <a:xfrm>
              <a:off x="3226689" y="4486101"/>
              <a:ext cx="499559" cy="169156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>
              <a:stCxn id="19" idx="5"/>
              <a:endCxn id="67" idx="3"/>
            </p:cNvCxnSpPr>
            <p:nvPr/>
          </p:nvCxnSpPr>
          <p:spPr>
            <a:xfrm>
              <a:off x="4024424" y="4752973"/>
              <a:ext cx="506517" cy="45226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>
              <a:stCxn id="67" idx="0"/>
              <a:endCxn id="16" idx="4"/>
            </p:cNvCxnSpPr>
            <p:nvPr/>
          </p:nvCxnSpPr>
          <p:spPr>
            <a:xfrm flipV="1">
              <a:off x="4785032" y="3415975"/>
              <a:ext cx="162390" cy="725237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>
              <a:stCxn id="67" idx="6"/>
              <a:endCxn id="20" idx="3"/>
            </p:cNvCxnSpPr>
            <p:nvPr/>
          </p:nvCxnSpPr>
          <p:spPr>
            <a:xfrm flipV="1">
              <a:off x="5144370" y="3650846"/>
              <a:ext cx="523762" cy="875220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>
              <a:stCxn id="20" idx="1"/>
              <a:endCxn id="16" idx="6"/>
            </p:cNvCxnSpPr>
            <p:nvPr/>
          </p:nvCxnSpPr>
          <p:spPr>
            <a:xfrm flipH="1" flipV="1">
              <a:off x="5054378" y="3344468"/>
              <a:ext cx="613753" cy="90904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>
              <a:stCxn id="20" idx="0"/>
              <a:endCxn id="61" idx="5"/>
            </p:cNvCxnSpPr>
            <p:nvPr/>
          </p:nvCxnSpPr>
          <p:spPr>
            <a:xfrm flipH="1" flipV="1">
              <a:off x="5570875" y="2702806"/>
              <a:ext cx="197851" cy="687941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>
              <a:stCxn id="61" idx="1"/>
              <a:endCxn id="15" idx="6"/>
            </p:cNvCxnSpPr>
            <p:nvPr/>
          </p:nvCxnSpPr>
          <p:spPr>
            <a:xfrm flipH="1" flipV="1">
              <a:off x="4682757" y="1729892"/>
              <a:ext cx="583194" cy="224819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>
              <a:stCxn id="15" idx="5"/>
              <a:endCxn id="16" idx="1"/>
            </p:cNvCxnSpPr>
            <p:nvPr/>
          </p:nvCxnSpPr>
          <p:spPr>
            <a:xfrm>
              <a:off x="4609526" y="1832104"/>
              <a:ext cx="310780" cy="1409842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>
              <a:stCxn id="64" idx="6"/>
              <a:endCxn id="15" idx="2"/>
            </p:cNvCxnSpPr>
            <p:nvPr/>
          </p:nvCxnSpPr>
          <p:spPr>
            <a:xfrm flipV="1">
              <a:off x="3238741" y="1642757"/>
              <a:ext cx="1140383" cy="83637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>
              <a:stCxn id="64" idx="3"/>
              <a:endCxn id="17" idx="0"/>
            </p:cNvCxnSpPr>
            <p:nvPr/>
          </p:nvCxnSpPr>
          <p:spPr>
            <a:xfrm flipH="1">
              <a:off x="2378597" y="2013354"/>
              <a:ext cx="394438" cy="823552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>
              <a:stCxn id="17" idx="4"/>
              <a:endCxn id="70" idx="3"/>
            </p:cNvCxnSpPr>
            <p:nvPr/>
          </p:nvCxnSpPr>
          <p:spPr>
            <a:xfrm>
              <a:off x="2378597" y="3045977"/>
              <a:ext cx="395471" cy="1295804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>
              <a:stCxn id="18" idx="3"/>
              <a:endCxn id="70" idx="7"/>
            </p:cNvCxnSpPr>
            <p:nvPr/>
          </p:nvCxnSpPr>
          <p:spPr>
            <a:xfrm flipH="1">
              <a:off x="3381257" y="3673344"/>
              <a:ext cx="958714" cy="327996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>
              <a:stCxn id="61" idx="4"/>
              <a:endCxn id="16" idx="7"/>
            </p:cNvCxnSpPr>
            <p:nvPr/>
          </p:nvCxnSpPr>
          <p:spPr>
            <a:xfrm flipH="1">
              <a:off x="5043147" y="2708711"/>
              <a:ext cx="236115" cy="563672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>
              <a:stCxn id="18" idx="7"/>
              <a:endCxn id="16" idx="3"/>
            </p:cNvCxnSpPr>
            <p:nvPr/>
          </p:nvCxnSpPr>
          <p:spPr>
            <a:xfrm flipV="1">
              <a:off x="4495714" y="3373509"/>
              <a:ext cx="396173" cy="192226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141"/>
            <p:cNvSpPr>
              <a:spLocks noChangeArrowheads="1"/>
            </p:cNvSpPr>
            <p:nvPr/>
          </p:nvSpPr>
          <p:spPr bwMode="auto">
            <a:xfrm rot="900000">
              <a:off x="5660717" y="4283125"/>
              <a:ext cx="125760" cy="13540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/>
                <a:ea typeface="等线 Light"/>
                <a:cs typeface="+mn-ea"/>
                <a:sym typeface="+mn-lt"/>
              </a:endParaRPr>
            </a:p>
          </p:txBody>
        </p:sp>
        <p:cxnSp>
          <p:nvCxnSpPr>
            <p:cNvPr id="46" name="直接连接符 45"/>
            <p:cNvCxnSpPr>
              <a:stCxn id="45" idx="0"/>
              <a:endCxn id="20" idx="4"/>
            </p:cNvCxnSpPr>
            <p:nvPr/>
          </p:nvCxnSpPr>
          <p:spPr>
            <a:xfrm flipV="1">
              <a:off x="5739957" y="3695472"/>
              <a:ext cx="28768" cy="589959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>
              <a:stCxn id="67" idx="5"/>
              <a:endCxn id="45" idx="3"/>
            </p:cNvCxnSpPr>
            <p:nvPr/>
          </p:nvCxnSpPr>
          <p:spPr>
            <a:xfrm flipV="1">
              <a:off x="5039122" y="4384741"/>
              <a:ext cx="629958" cy="413458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>
              <a:stCxn id="16" idx="5"/>
              <a:endCxn id="45" idx="1"/>
            </p:cNvCxnSpPr>
            <p:nvPr/>
          </p:nvCxnSpPr>
          <p:spPr>
            <a:xfrm>
              <a:off x="5014728" y="3403946"/>
              <a:ext cx="677489" cy="888313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0" name="组合 59"/>
            <p:cNvGrpSpPr/>
            <p:nvPr/>
          </p:nvGrpSpPr>
          <p:grpSpPr>
            <a:xfrm>
              <a:off x="5037335" y="1920624"/>
              <a:ext cx="762156" cy="816269"/>
              <a:chOff x="8806160" y="1365563"/>
              <a:chExt cx="1360278" cy="1360270"/>
            </a:xfrm>
          </p:grpSpPr>
          <p:sp>
            <p:nvSpPr>
              <p:cNvPr id="61" name="Oval 142"/>
              <p:cNvSpPr>
                <a:spLocks noChangeArrowheads="1"/>
              </p:cNvSpPr>
              <p:nvPr/>
            </p:nvSpPr>
            <p:spPr bwMode="auto">
              <a:xfrm rot="1285012">
                <a:off x="8806160" y="1365563"/>
                <a:ext cx="1360278" cy="1360270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  <a:alpha val="3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 Light"/>
                  <a:ea typeface="等线 Light"/>
                  <a:cs typeface="+mn-ea"/>
                  <a:sym typeface="+mn-lt"/>
                </a:endParaRPr>
              </a:p>
            </p:txBody>
          </p:sp>
          <p:pic>
            <p:nvPicPr>
              <p:cNvPr id="62" name="Group 42"/>
              <p:cNvPicPr>
                <a:picLocks noChangeAspect="1" noChangeArrowheads="1"/>
              </p:cNvPicPr>
              <p:nvPr/>
            </p:nvPicPr>
            <p:blipFill>
              <a:blip r:embed="rId4" cstate="print"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71455" y="1747028"/>
                <a:ext cx="225486" cy="572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3" name="组合 62"/>
            <p:cNvGrpSpPr/>
            <p:nvPr/>
          </p:nvGrpSpPr>
          <p:grpSpPr>
            <a:xfrm>
              <a:off x="2659622" y="1455153"/>
              <a:ext cx="581549" cy="622843"/>
              <a:chOff x="3637520" y="903398"/>
              <a:chExt cx="1037936" cy="1037936"/>
            </a:xfrm>
          </p:grpSpPr>
          <p:sp>
            <p:nvSpPr>
              <p:cNvPr id="64" name="椭圆 63"/>
              <p:cNvSpPr/>
              <p:nvPr/>
            </p:nvSpPr>
            <p:spPr>
              <a:xfrm rot="21155210">
                <a:off x="3637520" y="903398"/>
                <a:ext cx="1037936" cy="1037936"/>
              </a:xfrm>
              <a:prstGeom prst="ellipse">
                <a:avLst/>
              </a:prstGeom>
              <a:solidFill>
                <a:srgbClr val="FFFFFF">
                  <a:alpha val="4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 Light"/>
                  <a:ea typeface="等线 Light"/>
                  <a:cs typeface="+mn-cs"/>
                </a:endParaRPr>
              </a:p>
            </p:txBody>
          </p:sp>
          <p:pic>
            <p:nvPicPr>
              <p:cNvPr id="65" name="Group 84"/>
              <p:cNvPicPr>
                <a:picLocks noChangeAspect="1" noChangeArrowheads="1"/>
              </p:cNvPicPr>
              <p:nvPr/>
            </p:nvPicPr>
            <p:blipFill>
              <a:blip r:embed="rId5" cstate="print"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25477" y="1169873"/>
                <a:ext cx="271333" cy="536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6" name="组合 65"/>
            <p:cNvGrpSpPr/>
            <p:nvPr/>
          </p:nvGrpSpPr>
          <p:grpSpPr>
            <a:xfrm>
              <a:off x="4425693" y="4141212"/>
              <a:ext cx="718677" cy="769707"/>
              <a:chOff x="7535952" y="5012275"/>
              <a:chExt cx="1282678" cy="1282678"/>
            </a:xfrm>
          </p:grpSpPr>
          <p:sp>
            <p:nvSpPr>
              <p:cNvPr id="67" name="椭圆 66"/>
              <p:cNvSpPr/>
              <p:nvPr/>
            </p:nvSpPr>
            <p:spPr>
              <a:xfrm>
                <a:off x="7535952" y="5012275"/>
                <a:ext cx="1282678" cy="1282678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 Light"/>
                  <a:ea typeface="等线 Light"/>
                  <a:cs typeface="+mn-cs"/>
                </a:endParaRPr>
              </a:p>
            </p:txBody>
          </p:sp>
          <p:pic>
            <p:nvPicPr>
              <p:cNvPr id="68" name="Group 42"/>
              <p:cNvPicPr>
                <a:picLocks noChangeAspect="1" noChangeArrowheads="1"/>
              </p:cNvPicPr>
              <p:nvPr/>
            </p:nvPicPr>
            <p:blipFill>
              <a:blip r:embed="rId4" cstate="print"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67433" y="5367499"/>
                <a:ext cx="225486" cy="572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9" name="组合 68"/>
            <p:cNvGrpSpPr/>
            <p:nvPr/>
          </p:nvGrpSpPr>
          <p:grpSpPr>
            <a:xfrm>
              <a:off x="2741735" y="3811780"/>
              <a:ext cx="671855" cy="719561"/>
              <a:chOff x="3282729" y="4881217"/>
              <a:chExt cx="1199112" cy="1199112"/>
            </a:xfrm>
          </p:grpSpPr>
          <p:sp>
            <p:nvSpPr>
              <p:cNvPr id="70" name="椭圆 69"/>
              <p:cNvSpPr/>
              <p:nvPr/>
            </p:nvSpPr>
            <p:spPr>
              <a:xfrm rot="1061104">
                <a:off x="3282729" y="4881217"/>
                <a:ext cx="1199112" cy="119911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  <a:alpha val="4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 Light"/>
                  <a:ea typeface="等线 Light"/>
                  <a:cs typeface="+mn-cs"/>
                </a:endParaRPr>
              </a:p>
            </p:txBody>
          </p:sp>
          <p:pic>
            <p:nvPicPr>
              <p:cNvPr id="71" name="Group 84"/>
              <p:cNvPicPr>
                <a:picLocks noChangeAspect="1" noChangeArrowheads="1"/>
              </p:cNvPicPr>
              <p:nvPr/>
            </p:nvPicPr>
            <p:blipFill>
              <a:blip r:embed="rId5" cstate="print"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68417" y="5228237"/>
                <a:ext cx="237761" cy="536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49539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341"/>
    </mc:Choice>
    <mc:Fallback xmlns="">
      <p:transition advTm="234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39752" y="2977838"/>
            <a:ext cx="4464496" cy="6091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dirty="0" smtClean="0">
                <a:solidFill>
                  <a:srgbClr val="2A7B7E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THANK YOU</a:t>
            </a:r>
            <a:endParaRPr lang="zh-CN" altLang="en-US" sz="4800" b="1" dirty="0">
              <a:solidFill>
                <a:srgbClr val="2A7B7E"/>
              </a:solidFill>
              <a:latin typeface="Arial" pitchFamily="34" charset="0"/>
              <a:ea typeface="微软雅黑" panose="020B0503020204020204" pitchFamily="34" charset="-122"/>
              <a:cs typeface="Arial" pitchFamily="34" charset="0"/>
            </a:endParaRPr>
          </a:p>
        </p:txBody>
      </p:sp>
      <p:grpSp>
        <p:nvGrpSpPr>
          <p:cNvPr id="41" name="组合 11"/>
          <p:cNvGrpSpPr>
            <a:grpSpLocks/>
          </p:cNvGrpSpPr>
          <p:nvPr/>
        </p:nvGrpSpPr>
        <p:grpSpPr bwMode="auto">
          <a:xfrm>
            <a:off x="0" y="487062"/>
            <a:ext cx="9158420" cy="2218055"/>
            <a:chOff x="0" y="0"/>
            <a:chExt cx="12192000" cy="2952750"/>
          </a:xfrm>
        </p:grpSpPr>
        <p:sp>
          <p:nvSpPr>
            <p:cNvPr id="42" name="矩形 7"/>
            <p:cNvSpPr>
              <a:spLocks noChangeArrowheads="1"/>
            </p:cNvSpPr>
            <p:nvPr/>
          </p:nvSpPr>
          <p:spPr bwMode="auto">
            <a:xfrm>
              <a:off x="0" y="209550"/>
              <a:ext cx="12192000" cy="2514600"/>
            </a:xfrm>
            <a:prstGeom prst="rect">
              <a:avLst/>
            </a:prstGeom>
            <a:solidFill>
              <a:srgbClr val="FFFFFF">
                <a:alpha val="37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3" name="矩形 8"/>
            <p:cNvSpPr>
              <a:spLocks noChangeArrowheads="1"/>
            </p:cNvSpPr>
            <p:nvPr/>
          </p:nvSpPr>
          <p:spPr bwMode="auto">
            <a:xfrm flipV="1">
              <a:off x="0" y="0"/>
              <a:ext cx="12192000" cy="133350"/>
            </a:xfrm>
            <a:prstGeom prst="rect">
              <a:avLst/>
            </a:prstGeom>
            <a:solidFill>
              <a:srgbClr val="FFFFFF">
                <a:alpha val="37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4" name="矩形 10"/>
            <p:cNvSpPr>
              <a:spLocks noChangeArrowheads="1"/>
            </p:cNvSpPr>
            <p:nvPr/>
          </p:nvSpPr>
          <p:spPr bwMode="auto">
            <a:xfrm flipV="1">
              <a:off x="0" y="2819400"/>
              <a:ext cx="12192000" cy="133350"/>
            </a:xfrm>
            <a:prstGeom prst="rect">
              <a:avLst/>
            </a:prstGeom>
            <a:solidFill>
              <a:srgbClr val="FFFFFF">
                <a:alpha val="37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46" name="TextBox 44"/>
          <p:cNvSpPr txBox="1"/>
          <p:nvPr/>
        </p:nvSpPr>
        <p:spPr>
          <a:xfrm>
            <a:off x="1549444" y="987574"/>
            <a:ext cx="63772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b="1" dirty="0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Best Regards for You !</a:t>
            </a:r>
            <a:endParaRPr lang="zh-CN" altLang="en-US" sz="3200" b="1" dirty="0">
              <a:solidFill>
                <a:schemeClr val="bg1"/>
              </a:solidFill>
              <a:latin typeface="Arial" pitchFamily="34" charset="0"/>
              <a:ea typeface="微软雅黑" panose="020B0503020204020204" pitchFamily="34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78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952"/>
    </mc:Choice>
    <mc:Fallback xmlns="">
      <p:transition advTm="1952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11560" y="1453531"/>
            <a:ext cx="1833727" cy="1838401"/>
            <a:chOff x="578033" y="949373"/>
            <a:chExt cx="3057863" cy="3057863"/>
          </a:xfrm>
        </p:grpSpPr>
        <p:sp>
          <p:nvSpPr>
            <p:cNvPr id="24" name="椭圆 23"/>
            <p:cNvSpPr/>
            <p:nvPr/>
          </p:nvSpPr>
          <p:spPr>
            <a:xfrm>
              <a:off x="578033" y="949373"/>
              <a:ext cx="3057863" cy="3057863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 w="177800">
              <a:solidFill>
                <a:srgbClr val="FFFFFF">
                  <a:alpha val="6980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801372" y="1158031"/>
              <a:ext cx="2625874" cy="2625874"/>
            </a:xfrm>
            <a:prstGeom prst="ellipse">
              <a:avLst/>
            </a:prstGeom>
            <a:solidFill>
              <a:srgbClr val="FFFF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954237" y="1307525"/>
              <a:ext cx="2341561" cy="2341561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0" b="1" dirty="0" smtClean="0">
                  <a:solidFill>
                    <a:srgbClr val="2A7B7E"/>
                  </a:solidFill>
                  <a:latin typeface="Arial" pitchFamily="34" charset="0"/>
                  <a:ea typeface="微软雅黑" panose="020B0503020204020204" pitchFamily="34" charset="-122"/>
                  <a:cs typeface="Arial" pitchFamily="34" charset="0"/>
                </a:rPr>
                <a:t>1</a:t>
              </a:r>
              <a:endParaRPr lang="zh-CN" altLang="en-US" sz="8000" b="1" dirty="0">
                <a:solidFill>
                  <a:srgbClr val="2A7B7E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endParaRPr>
            </a:p>
          </p:txBody>
        </p:sp>
      </p:grpSp>
      <p:sp>
        <p:nvSpPr>
          <p:cNvPr id="45" name="TextBox 5"/>
          <p:cNvSpPr txBox="1"/>
          <p:nvPr/>
        </p:nvSpPr>
        <p:spPr>
          <a:xfrm>
            <a:off x="2642443" y="1975648"/>
            <a:ext cx="6516216" cy="78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15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zh-CN" sz="1600" b="1" dirty="0" smtClean="0"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Based on the Current Situation, </a:t>
            </a:r>
          </a:p>
          <a:p>
            <a:pPr algn="l">
              <a:lnSpc>
                <a:spcPct val="150000"/>
              </a:lnSpc>
            </a:pPr>
            <a:r>
              <a:rPr lang="en-US" altLang="zh-CN" sz="1600" b="1" dirty="0" smtClean="0"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Continuously Improve the Capacity of Rural Broadband Network</a:t>
            </a:r>
            <a:endParaRPr lang="zh-CN" altLang="en-US" sz="1600" b="1" dirty="0">
              <a:latin typeface="Arial" pitchFamily="34" charset="0"/>
              <a:ea typeface="微软雅黑" panose="020B0503020204020204" pitchFamily="34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89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34"/>
          <p:cNvSpPr/>
          <p:nvPr/>
        </p:nvSpPr>
        <p:spPr>
          <a:xfrm>
            <a:off x="5521889" y="1203598"/>
            <a:ext cx="3329340" cy="1953914"/>
          </a:xfrm>
          <a:prstGeom prst="rect">
            <a:avLst/>
          </a:prstGeom>
          <a:solidFill>
            <a:schemeClr val="accent1">
              <a:lumMod val="75000"/>
              <a:alpha val="27000"/>
            </a:schemeClr>
          </a:solidFill>
          <a:ln w="19050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219170" rtl="1"/>
            <a:endParaRPr lang="ar-SA" sz="2400">
              <a:solidFill>
                <a:srgbClr val="FFFFFF"/>
              </a:solidFill>
              <a:latin typeface="Calibri"/>
              <a:cs typeface="Arial" panose="020B0604020202020204" pitchFamily="34" charset="0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>
            <a:off x="4543272" y="1049910"/>
            <a:ext cx="1249" cy="373357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34"/>
          <p:cNvSpPr/>
          <p:nvPr/>
        </p:nvSpPr>
        <p:spPr>
          <a:xfrm>
            <a:off x="5532107" y="3261594"/>
            <a:ext cx="3319121" cy="1758428"/>
          </a:xfrm>
          <a:prstGeom prst="rect">
            <a:avLst/>
          </a:prstGeom>
          <a:solidFill>
            <a:schemeClr val="accent1">
              <a:lumMod val="75000"/>
              <a:alpha val="27000"/>
            </a:schemeClr>
          </a:solidFill>
          <a:ln w="19050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219170" rtl="1">
              <a:lnSpc>
                <a:spcPct val="150000"/>
              </a:lnSpc>
            </a:pPr>
            <a:endParaRPr lang="ar-SA" sz="2400" dirty="0">
              <a:solidFill>
                <a:srgbClr val="FFFFFF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55" name="Rectangle 34"/>
          <p:cNvSpPr/>
          <p:nvPr/>
        </p:nvSpPr>
        <p:spPr>
          <a:xfrm>
            <a:off x="179512" y="2899232"/>
            <a:ext cx="3408564" cy="1953914"/>
          </a:xfrm>
          <a:prstGeom prst="rect">
            <a:avLst/>
          </a:prstGeom>
          <a:solidFill>
            <a:schemeClr val="accent1">
              <a:lumMod val="75000"/>
              <a:alpha val="27000"/>
            </a:schemeClr>
          </a:solidFill>
          <a:ln w="19050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219170" rtl="1"/>
            <a:endParaRPr lang="ar-SA" sz="2400">
              <a:solidFill>
                <a:srgbClr val="FFFFFF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0" y="239436"/>
            <a:ext cx="9144000" cy="582602"/>
          </a:xfrm>
          <a:prstGeom prst="rect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泪滴形 62"/>
          <p:cNvSpPr/>
          <p:nvPr/>
        </p:nvSpPr>
        <p:spPr>
          <a:xfrm>
            <a:off x="287524" y="267494"/>
            <a:ext cx="504056" cy="504056"/>
          </a:xfrm>
          <a:prstGeom prst="teardrop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Rectangle 34"/>
          <p:cNvSpPr/>
          <p:nvPr/>
        </p:nvSpPr>
        <p:spPr>
          <a:xfrm>
            <a:off x="179512" y="869292"/>
            <a:ext cx="3407819" cy="1953914"/>
          </a:xfrm>
          <a:prstGeom prst="rect">
            <a:avLst/>
          </a:prstGeom>
          <a:solidFill>
            <a:schemeClr val="accent1">
              <a:lumMod val="75000"/>
              <a:alpha val="27000"/>
            </a:schemeClr>
          </a:solidFill>
          <a:ln w="12700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219170" rtl="1"/>
            <a:endParaRPr lang="ar-SA" sz="2400">
              <a:solidFill>
                <a:srgbClr val="FFFFFF"/>
              </a:solidFill>
              <a:latin typeface="Calibri"/>
              <a:cs typeface="Arial" panose="020B0604020202020204" pitchFamily="34" charset="0"/>
            </a:endParaRPr>
          </a:p>
        </p:txBody>
      </p:sp>
      <p:grpSp>
        <p:nvGrpSpPr>
          <p:cNvPr id="18" name="Group 26"/>
          <p:cNvGrpSpPr/>
          <p:nvPr/>
        </p:nvGrpSpPr>
        <p:grpSpPr>
          <a:xfrm>
            <a:off x="4482198" y="1009650"/>
            <a:ext cx="125615" cy="122867"/>
            <a:chOff x="4481513" y="1649413"/>
            <a:chExt cx="180974" cy="180974"/>
          </a:xfrm>
        </p:grpSpPr>
        <p:sp>
          <p:nvSpPr>
            <p:cNvPr id="19" name="Oval 4"/>
            <p:cNvSpPr/>
            <p:nvPr/>
          </p:nvSpPr>
          <p:spPr>
            <a:xfrm>
              <a:off x="4481513" y="1649413"/>
              <a:ext cx="180974" cy="18097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219170" rtl="1"/>
              <a:endParaRPr lang="ar-SA" sz="2400">
                <a:solidFill>
                  <a:srgbClr val="FFFFFF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20" name="Oval 5"/>
            <p:cNvSpPr/>
            <p:nvPr/>
          </p:nvSpPr>
          <p:spPr>
            <a:xfrm>
              <a:off x="4514850" y="1682750"/>
              <a:ext cx="114300" cy="1143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219170" rtl="1"/>
              <a:endParaRPr lang="ar-SA" sz="2400">
                <a:solidFill>
                  <a:srgbClr val="FFFFFF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sp>
        <p:nvSpPr>
          <p:cNvPr id="28" name="Oval 12"/>
          <p:cNvSpPr/>
          <p:nvPr/>
        </p:nvSpPr>
        <p:spPr>
          <a:xfrm>
            <a:off x="4507280" y="1513929"/>
            <a:ext cx="75333" cy="6872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219170" rtl="1"/>
            <a:endParaRPr lang="ar-SA" sz="2400">
              <a:solidFill>
                <a:srgbClr val="FFFFFF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30" name="TextBox 14"/>
          <p:cNvSpPr txBox="1"/>
          <p:nvPr/>
        </p:nvSpPr>
        <p:spPr>
          <a:xfrm>
            <a:off x="93082" y="4460316"/>
            <a:ext cx="3580678" cy="323165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ctr"/>
            <a:r>
              <a:rPr lang="en-US" altLang="zh-CN" sz="1050" b="1" dirty="0">
                <a:solidFill>
                  <a:srgbClr val="FFFFFF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B</a:t>
            </a:r>
            <a:r>
              <a:rPr lang="en-US" altLang="zh-CN" sz="1050" b="1" dirty="0" smtClean="0">
                <a:solidFill>
                  <a:srgbClr val="FFFFFF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ase </a:t>
            </a:r>
            <a:r>
              <a:rPr lang="en-US" altLang="zh-CN" sz="1050" b="1" dirty="0">
                <a:solidFill>
                  <a:srgbClr val="FFFFFF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station </a:t>
            </a:r>
            <a:r>
              <a:rPr lang="en-US" altLang="zh-CN" sz="1050" b="1" dirty="0" smtClean="0">
                <a:solidFill>
                  <a:srgbClr val="FFFFFF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in </a:t>
            </a:r>
            <a:r>
              <a:rPr lang="en-US" altLang="zh-CN" sz="1050" b="1" dirty="0" err="1">
                <a:solidFill>
                  <a:srgbClr val="FFFFFF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Yanglong</a:t>
            </a:r>
            <a:r>
              <a:rPr lang="en-US" altLang="zh-CN" sz="1050" b="1" dirty="0">
                <a:solidFill>
                  <a:srgbClr val="FFFFFF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 </a:t>
            </a:r>
            <a:r>
              <a:rPr lang="en-US" altLang="zh-CN" sz="1050" b="1" dirty="0" err="1">
                <a:solidFill>
                  <a:srgbClr val="FFFFFF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Qupa</a:t>
            </a:r>
            <a:r>
              <a:rPr lang="en-US" altLang="zh-CN" sz="1050" b="1" dirty="0">
                <a:solidFill>
                  <a:srgbClr val="FFFFFF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 Village, </a:t>
            </a:r>
            <a:r>
              <a:rPr lang="en-US" altLang="zh-CN" sz="1050" b="1" dirty="0" err="1">
                <a:solidFill>
                  <a:srgbClr val="FFFFFF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Nyima</a:t>
            </a:r>
            <a:r>
              <a:rPr lang="en-US" altLang="zh-CN" sz="1050" b="1" dirty="0">
                <a:solidFill>
                  <a:srgbClr val="FFFFFF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 County</a:t>
            </a:r>
            <a:endParaRPr lang="en-US" altLang="zh-CN" sz="105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050" b="1" dirty="0" smtClean="0">
                <a:solidFill>
                  <a:srgbClr val="FFFFFF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Achieving </a:t>
            </a:r>
            <a:r>
              <a:rPr lang="en-US" altLang="zh-CN" sz="1050" b="1" dirty="0">
                <a:solidFill>
                  <a:srgbClr val="FFFFFF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100% “telephone access”</a:t>
            </a:r>
            <a:endParaRPr lang="en-US" altLang="zh-CN" sz="10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9" name="Picture 2" descr="冲锋舟运送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264651"/>
            <a:ext cx="2150347" cy="135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TextBox 14"/>
          <p:cNvSpPr txBox="1"/>
          <p:nvPr/>
        </p:nvSpPr>
        <p:spPr>
          <a:xfrm>
            <a:off x="5366890" y="2721904"/>
            <a:ext cx="3628552" cy="323165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ctr"/>
            <a:r>
              <a:rPr lang="en-US" altLang="zh-CN" sz="1050" b="1" dirty="0" err="1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Sansha</a:t>
            </a:r>
            <a:r>
              <a:rPr lang="en-US" altLang="zh-CN" sz="1050" b="1" dirty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Sea Area in the South China Sea</a:t>
            </a:r>
          </a:p>
          <a:p>
            <a:pPr algn="ctr"/>
            <a:r>
              <a:rPr lang="en-US" altLang="zh-CN" sz="1050" b="1" dirty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The southernmost base station of the motherland</a:t>
            </a:r>
            <a:endParaRPr lang="zh-CN" altLang="en-US" sz="600" b="1" dirty="0">
              <a:solidFill>
                <a:schemeClr val="bg1"/>
              </a:solidFill>
              <a:latin typeface="Arial" pitchFamily="34" charset="0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54" name="TextBox 14"/>
          <p:cNvSpPr txBox="1"/>
          <p:nvPr/>
        </p:nvSpPr>
        <p:spPr>
          <a:xfrm>
            <a:off x="658289" y="2372789"/>
            <a:ext cx="2545559" cy="348813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ctr">
              <a:spcAft>
                <a:spcPts val="225"/>
              </a:spcAft>
              <a:defRPr/>
            </a:pPr>
            <a:r>
              <a:rPr lang="en-GB" altLang="zh-CN" sz="1050" b="1" kern="0" dirty="0">
                <a:solidFill>
                  <a:srgbClr val="FFFFFF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Everest </a:t>
            </a:r>
            <a:r>
              <a:rPr lang="en-GB" altLang="zh-CN" sz="1050" b="1" kern="0" dirty="0" smtClean="0">
                <a:solidFill>
                  <a:srgbClr val="FFFFFF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Base Camp</a:t>
            </a:r>
            <a:endParaRPr lang="zh-CN" altLang="en-US" sz="1050" kern="0" dirty="0">
              <a:solidFill>
                <a:srgbClr val="FFFFFF"/>
              </a:solidFill>
              <a:latin typeface="Arial" pitchFamily="34" charset="0"/>
              <a:ea typeface="微软雅黑" panose="020B0503020204020204" pitchFamily="34" charset="-122"/>
              <a:cs typeface="Arial" pitchFamily="34" charset="0"/>
            </a:endParaRPr>
          </a:p>
          <a:p>
            <a:pPr algn="ctr"/>
            <a:r>
              <a:rPr lang="en-US" altLang="zh-CN" sz="1050" b="1" dirty="0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The </a:t>
            </a:r>
            <a:r>
              <a:rPr lang="en-US" altLang="zh-CN" sz="1050" b="1" dirty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highest base station </a:t>
            </a:r>
            <a:r>
              <a:rPr lang="en-US" altLang="zh-CN" sz="1050" b="1" dirty="0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in </a:t>
            </a:r>
            <a:r>
              <a:rPr lang="en-US" altLang="zh-CN" sz="1050" b="1" dirty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the </a:t>
            </a:r>
            <a:r>
              <a:rPr lang="en-US" altLang="zh-CN" sz="1050" b="1" dirty="0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world</a:t>
            </a:r>
            <a:endParaRPr lang="zh-CN" altLang="en-US" sz="700" kern="0" dirty="0">
              <a:solidFill>
                <a:srgbClr val="FFFFFF"/>
              </a:solidFill>
              <a:latin typeface="Arial" pitchFamily="34" charset="0"/>
              <a:ea typeface="微软雅黑" panose="020B0503020204020204" pitchFamily="34" charset="-122"/>
              <a:cs typeface="Arial" pitchFamily="34" charset="0"/>
            </a:endParaRPr>
          </a:p>
        </p:txBody>
      </p:sp>
      <p:pic>
        <p:nvPicPr>
          <p:cNvPr id="56" name="图片 5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70" y="920924"/>
            <a:ext cx="2160355" cy="1374163"/>
          </a:xfrm>
          <a:prstGeom prst="rect">
            <a:avLst/>
          </a:prstGeom>
          <a:noFill/>
        </p:spPr>
      </p:pic>
      <p:grpSp>
        <p:nvGrpSpPr>
          <p:cNvPr id="58" name="Group 39"/>
          <p:cNvGrpSpPr/>
          <p:nvPr/>
        </p:nvGrpSpPr>
        <p:grpSpPr>
          <a:xfrm>
            <a:off x="3738960" y="3630965"/>
            <a:ext cx="748723" cy="170673"/>
            <a:chOff x="3733800" y="2193131"/>
            <a:chExt cx="575470" cy="185738"/>
          </a:xfrm>
          <a:solidFill>
            <a:schemeClr val="accent1"/>
          </a:solidFill>
        </p:grpSpPr>
        <p:sp>
          <p:nvSpPr>
            <p:cNvPr id="60" name="Rounded Rectangle 10"/>
            <p:cNvSpPr/>
            <p:nvPr/>
          </p:nvSpPr>
          <p:spPr>
            <a:xfrm>
              <a:off x="3733800" y="2193131"/>
              <a:ext cx="530225" cy="185738"/>
            </a:xfrm>
            <a:prstGeom prst="roundRect">
              <a:avLst>
                <a:gd name="adj" fmla="val 0"/>
              </a:avLst>
            </a:prstGeom>
            <a:grpFill/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219170" rtl="1"/>
              <a:endParaRPr lang="ar-SA" sz="2400">
                <a:solidFill>
                  <a:srgbClr val="FFFFFF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64" name="Isosceles Triangle 11"/>
            <p:cNvSpPr/>
            <p:nvPr/>
          </p:nvSpPr>
          <p:spPr>
            <a:xfrm rot="5400000">
              <a:off x="4238785" y="2263141"/>
              <a:ext cx="95251" cy="45719"/>
            </a:xfrm>
            <a:prstGeom prst="triangle">
              <a:avLst/>
            </a:prstGeom>
            <a:grpFill/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219170" rtl="1"/>
              <a:endParaRPr lang="ar-SA" sz="2400">
                <a:solidFill>
                  <a:srgbClr val="FFFFFF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sp>
        <p:nvSpPr>
          <p:cNvPr id="66" name="TextBox 86"/>
          <p:cNvSpPr txBox="1"/>
          <p:nvPr/>
        </p:nvSpPr>
        <p:spPr>
          <a:xfrm>
            <a:off x="5572437" y="3279537"/>
            <a:ext cx="3341778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>
              <a:lnSpc>
                <a:spcPct val="200000"/>
              </a:lnSpc>
            </a:pPr>
            <a:r>
              <a:rPr lang="en-GB" altLang="zh-CN" sz="1050" b="1" dirty="0">
                <a:latin typeface="Arial" pitchFamily="34" charset="0"/>
                <a:ea typeface="微软雅黑" panose="020B0503020204020204" pitchFamily="34" charset="-122"/>
                <a:cs typeface="Arial" pitchFamily="34" charset="0"/>
                <a:sym typeface="微软雅黑" panose="020B0503020204020204" pitchFamily="34" charset="-122"/>
              </a:rPr>
              <a:t>A</a:t>
            </a:r>
            <a:r>
              <a:rPr lang="en-US" altLang="zh-CN" sz="1050" b="1" dirty="0">
                <a:latin typeface="Arial" pitchFamily="34" charset="0"/>
                <a:ea typeface="微软雅黑" panose="020B0503020204020204" pitchFamily="34" charset="-122"/>
                <a:cs typeface="Arial" pitchFamily="34" charset="0"/>
                <a:sym typeface="微软雅黑" panose="020B0503020204020204" pitchFamily="34" charset="-122"/>
              </a:rPr>
              <a:t>cc</a:t>
            </a:r>
            <a:r>
              <a:rPr lang="en-GB" altLang="zh-CN" sz="1050" b="1" dirty="0" err="1">
                <a:latin typeface="Arial" pitchFamily="34" charset="0"/>
                <a:ea typeface="微软雅黑" panose="020B0503020204020204" pitchFamily="34" charset="-122"/>
                <a:cs typeface="Arial" pitchFamily="34" charset="0"/>
                <a:sym typeface="微软雅黑" panose="020B0503020204020204" pitchFamily="34" charset="-122"/>
              </a:rPr>
              <a:t>umulative</a:t>
            </a:r>
            <a:r>
              <a:rPr lang="en-GB" altLang="zh-CN" sz="1050" b="1" dirty="0">
                <a:latin typeface="Arial" pitchFamily="34" charset="0"/>
                <a:ea typeface="微软雅黑" panose="020B0503020204020204" pitchFamily="34" charset="-122"/>
                <a:cs typeface="Arial" pitchFamily="34" charset="0"/>
                <a:sym typeface="微软雅黑" panose="020B0503020204020204" pitchFamily="34" charset="-122"/>
              </a:rPr>
              <a:t> input: </a:t>
            </a:r>
            <a:r>
              <a:rPr lang="en-US" altLang="zh-CN" sz="1050" b="1" dirty="0">
                <a:solidFill>
                  <a:srgbClr val="FFC000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  <a:sym typeface="微软雅黑" panose="020B0503020204020204" pitchFamily="34" charset="-122"/>
              </a:rPr>
              <a:t>45.8 billion </a:t>
            </a:r>
            <a:r>
              <a:rPr lang="en-US" altLang="zh-CN" sz="1050" b="1" dirty="0">
                <a:latin typeface="Arial" pitchFamily="34" charset="0"/>
                <a:ea typeface="微软雅黑" panose="020B0503020204020204" pitchFamily="34" charset="-122"/>
                <a:cs typeface="Arial" pitchFamily="34" charset="0"/>
                <a:sym typeface="微软雅黑" panose="020B0503020204020204" pitchFamily="34" charset="-122"/>
              </a:rPr>
              <a:t>yuan</a:t>
            </a:r>
            <a:endParaRPr lang="zh-CN" altLang="en-US" sz="1050" b="1" dirty="0">
              <a:latin typeface="Arial" pitchFamily="34" charset="0"/>
              <a:ea typeface="微软雅黑" panose="020B0503020204020204" pitchFamily="34" charset="-122"/>
              <a:cs typeface="Arial" pitchFamily="34" charset="0"/>
              <a:sym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GB" altLang="zh-CN" sz="1050" b="1" dirty="0">
                <a:latin typeface="Arial" pitchFamily="34" charset="0"/>
                <a:ea typeface="微软雅黑" panose="020B0503020204020204" pitchFamily="34" charset="-122"/>
                <a:cs typeface="Arial" pitchFamily="34" charset="0"/>
                <a:sym typeface="微软雅黑" panose="020B0503020204020204" pitchFamily="34" charset="-122"/>
              </a:rPr>
              <a:t>Base station construction: </a:t>
            </a:r>
            <a:r>
              <a:rPr lang="en-US" altLang="zh-CN" sz="1050" b="1" dirty="0">
                <a:solidFill>
                  <a:srgbClr val="FFC000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  <a:sym typeface="微软雅黑" panose="020B0503020204020204" pitchFamily="34" charset="-122"/>
              </a:rPr>
              <a:t>62,000</a:t>
            </a:r>
            <a:endParaRPr lang="zh-CN" altLang="en-US" sz="1050" b="1" dirty="0">
              <a:latin typeface="Arial" pitchFamily="34" charset="0"/>
              <a:ea typeface="微软雅黑" panose="020B0503020204020204" pitchFamily="34" charset="-122"/>
              <a:cs typeface="Arial" pitchFamily="34" charset="0"/>
              <a:sym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GB" altLang="zh-CN" sz="1050" b="1" dirty="0">
                <a:latin typeface="Arial" pitchFamily="34" charset="0"/>
                <a:ea typeface="微软雅黑" panose="020B0503020204020204" pitchFamily="34" charset="-122"/>
                <a:cs typeface="Arial" pitchFamily="34" charset="0"/>
                <a:sym typeface="微软雅黑" panose="020B0503020204020204" pitchFamily="34" charset="-122"/>
              </a:rPr>
              <a:t>Telephone access: </a:t>
            </a:r>
            <a:r>
              <a:rPr lang="en-US" altLang="zh-CN" sz="1050" b="1" dirty="0">
                <a:solidFill>
                  <a:srgbClr val="FFC000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  <a:sym typeface="微软雅黑" panose="020B0503020204020204" pitchFamily="34" charset="-122"/>
              </a:rPr>
              <a:t>122,000 </a:t>
            </a:r>
            <a:r>
              <a:rPr lang="en-GB" altLang="zh-CN" sz="1050" b="1" dirty="0">
                <a:latin typeface="Arial" pitchFamily="34" charset="0"/>
                <a:ea typeface="微软雅黑" panose="020B0503020204020204" pitchFamily="34" charset="-122"/>
                <a:cs typeface="Arial" pitchFamily="34" charset="0"/>
                <a:sym typeface="微软雅黑" panose="020B0503020204020204" pitchFamily="34" charset="-122"/>
              </a:rPr>
              <a:t>natural villages</a:t>
            </a:r>
            <a:endParaRPr lang="zh-CN" altLang="en-US" sz="1050" b="1" dirty="0">
              <a:latin typeface="Arial" pitchFamily="34" charset="0"/>
              <a:ea typeface="微软雅黑" panose="020B0503020204020204" pitchFamily="34" charset="-122"/>
              <a:cs typeface="Arial" pitchFamily="34" charset="0"/>
              <a:sym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1050" b="1" dirty="0">
                <a:latin typeface="Arial" pitchFamily="34" charset="0"/>
                <a:ea typeface="微软雅黑" panose="020B0503020204020204" pitchFamily="34" charset="-122"/>
                <a:cs typeface="Arial" pitchFamily="34" charset="0"/>
                <a:sym typeface="微软雅黑" panose="020B0503020204020204" pitchFamily="34" charset="-122"/>
              </a:rPr>
              <a:t>Broadband  access:</a:t>
            </a:r>
            <a:r>
              <a:rPr lang="en-US" altLang="zh-CN" sz="1050" b="1" dirty="0">
                <a:solidFill>
                  <a:srgbClr val="FFC000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  <a:sym typeface="微软雅黑" panose="020B0503020204020204" pitchFamily="34" charset="-122"/>
              </a:rPr>
              <a:t>33,000 </a:t>
            </a:r>
            <a:r>
              <a:rPr lang="en-GB" altLang="zh-CN" sz="1050" b="1" dirty="0">
                <a:latin typeface="Arial" pitchFamily="34" charset="0"/>
                <a:ea typeface="微软雅黑" panose="020B0503020204020204" pitchFamily="34" charset="-122"/>
                <a:cs typeface="Arial" pitchFamily="34" charset="0"/>
                <a:sym typeface="微软雅黑" panose="020B0503020204020204" pitchFamily="34" charset="-122"/>
              </a:rPr>
              <a:t>administrative villages</a:t>
            </a:r>
            <a:endParaRPr lang="zh-CN" altLang="en-US" sz="1050" b="1" dirty="0">
              <a:latin typeface="Arial" pitchFamily="34" charset="0"/>
              <a:ea typeface="微软雅黑" panose="020B0503020204020204" pitchFamily="34" charset="-122"/>
              <a:cs typeface="Arial" pitchFamily="34" charset="0"/>
              <a:sym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1050" b="1" dirty="0">
                <a:latin typeface="Arial" pitchFamily="34" charset="0"/>
                <a:ea typeface="微软雅黑" panose="020B0503020204020204" pitchFamily="34" charset="-122"/>
                <a:cs typeface="Arial" pitchFamily="34" charset="0"/>
                <a:sym typeface="微软雅黑" panose="020B0503020204020204" pitchFamily="34" charset="-122"/>
              </a:rPr>
              <a:t>Industry share: </a:t>
            </a:r>
            <a:r>
              <a:rPr lang="en-US" altLang="zh-CN" sz="1050" b="1" dirty="0">
                <a:solidFill>
                  <a:srgbClr val="FFC000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  <a:sym typeface="微软雅黑" panose="020B0503020204020204" pitchFamily="34" charset="-122"/>
              </a:rPr>
              <a:t>54 %</a:t>
            </a:r>
            <a:endParaRPr lang="zh-CN" altLang="en-US" sz="1050" b="1" dirty="0">
              <a:solidFill>
                <a:srgbClr val="FFC000"/>
              </a:solidFill>
              <a:latin typeface="Arial" pitchFamily="34" charset="0"/>
              <a:ea typeface="微软雅黑" panose="020B0503020204020204" pitchFamily="34" charset="-122"/>
              <a:cs typeface="Arial" pitchFamily="34" charset="0"/>
              <a:sym typeface="微软雅黑" panose="020B0503020204020204" pitchFamily="34" charset="-122"/>
            </a:endParaRPr>
          </a:p>
        </p:txBody>
      </p:sp>
      <p:sp>
        <p:nvSpPr>
          <p:cNvPr id="75" name="Oval 18"/>
          <p:cNvSpPr/>
          <p:nvPr/>
        </p:nvSpPr>
        <p:spPr>
          <a:xfrm>
            <a:off x="4509517" y="4435848"/>
            <a:ext cx="75333" cy="6872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219170" rtl="1"/>
            <a:endParaRPr lang="ar-SA" sz="2400">
              <a:solidFill>
                <a:srgbClr val="FFFFFF"/>
              </a:solidFill>
              <a:latin typeface="Calibri"/>
              <a:cs typeface="Arial" panose="020B0604020202020204" pitchFamily="34" charset="0"/>
            </a:endParaRPr>
          </a:p>
        </p:txBody>
      </p:sp>
      <p:grpSp>
        <p:nvGrpSpPr>
          <p:cNvPr id="77" name="Group 39"/>
          <p:cNvGrpSpPr/>
          <p:nvPr/>
        </p:nvGrpSpPr>
        <p:grpSpPr>
          <a:xfrm rot="10800000">
            <a:off x="4625381" y="4372295"/>
            <a:ext cx="700958" cy="189936"/>
            <a:chOff x="3733800" y="2193131"/>
            <a:chExt cx="573336" cy="185738"/>
          </a:xfrm>
          <a:solidFill>
            <a:schemeClr val="accent5">
              <a:lumMod val="50000"/>
            </a:schemeClr>
          </a:solidFill>
        </p:grpSpPr>
        <p:sp>
          <p:nvSpPr>
            <p:cNvPr id="79" name="Rounded Rectangle 55"/>
            <p:cNvSpPr/>
            <p:nvPr/>
          </p:nvSpPr>
          <p:spPr>
            <a:xfrm>
              <a:off x="3733800" y="2193131"/>
              <a:ext cx="530225" cy="185738"/>
            </a:xfrm>
            <a:prstGeom prst="roundRect">
              <a:avLst>
                <a:gd name="adj" fmla="val 0"/>
              </a:avLst>
            </a:prstGeom>
            <a:grpFill/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219170" rtl="1"/>
              <a:endParaRPr lang="ar-SA" sz="2400">
                <a:solidFill>
                  <a:srgbClr val="FFFFFF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80" name="Isosceles Triangle 56"/>
            <p:cNvSpPr/>
            <p:nvPr/>
          </p:nvSpPr>
          <p:spPr>
            <a:xfrm rot="5400000">
              <a:off x="4236651" y="2263141"/>
              <a:ext cx="95251" cy="45719"/>
            </a:xfrm>
            <a:prstGeom prst="triangle">
              <a:avLst/>
            </a:prstGeom>
            <a:grpFill/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219170" rtl="1"/>
              <a:endParaRPr lang="ar-SA" sz="2400">
                <a:solidFill>
                  <a:srgbClr val="FFFFFF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sp>
        <p:nvSpPr>
          <p:cNvPr id="82" name="TextBox 41"/>
          <p:cNvSpPr txBox="1"/>
          <p:nvPr/>
        </p:nvSpPr>
        <p:spPr>
          <a:xfrm>
            <a:off x="4694077" y="4393455"/>
            <a:ext cx="604830" cy="138499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ctr" defTabSz="1219170">
              <a:spcAft>
                <a:spcPts val="1600"/>
              </a:spcAft>
            </a:pPr>
            <a:r>
              <a:rPr lang="en-US" sz="9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Dec 2015</a:t>
            </a:r>
            <a:endParaRPr lang="en-US" sz="9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85" name="TextBox 41"/>
          <p:cNvSpPr txBox="1"/>
          <p:nvPr/>
        </p:nvSpPr>
        <p:spPr>
          <a:xfrm>
            <a:off x="3779912" y="3654745"/>
            <a:ext cx="604830" cy="138499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ctr" defTabSz="1219170">
              <a:spcAft>
                <a:spcPts val="1600"/>
              </a:spcAft>
            </a:pPr>
            <a:r>
              <a:rPr lang="en-US" sz="9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Dec 2010</a:t>
            </a:r>
            <a:endParaRPr lang="en-US" sz="9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90" y="3033220"/>
            <a:ext cx="2142834" cy="1327949"/>
          </a:xfrm>
          <a:prstGeom prst="rect">
            <a:avLst/>
          </a:prstGeom>
        </p:spPr>
      </p:pic>
      <p:grpSp>
        <p:nvGrpSpPr>
          <p:cNvPr id="24" name="Group 39"/>
          <p:cNvGrpSpPr/>
          <p:nvPr/>
        </p:nvGrpSpPr>
        <p:grpSpPr>
          <a:xfrm>
            <a:off x="3738960" y="1450340"/>
            <a:ext cx="740734" cy="185306"/>
            <a:chOff x="3733800" y="2193131"/>
            <a:chExt cx="575470" cy="185738"/>
          </a:xfrm>
          <a:solidFill>
            <a:schemeClr val="accent1">
              <a:lumMod val="75000"/>
            </a:schemeClr>
          </a:solidFill>
        </p:grpSpPr>
        <p:sp>
          <p:nvSpPr>
            <p:cNvPr id="26" name="Rounded Rectangle 10"/>
            <p:cNvSpPr/>
            <p:nvPr/>
          </p:nvSpPr>
          <p:spPr>
            <a:xfrm>
              <a:off x="3733800" y="2193131"/>
              <a:ext cx="530225" cy="185738"/>
            </a:xfrm>
            <a:prstGeom prst="roundRect">
              <a:avLst>
                <a:gd name="adj" fmla="val 0"/>
              </a:avLst>
            </a:prstGeom>
            <a:grpFill/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219170" rtl="1"/>
              <a:endParaRPr lang="ar-SA" sz="2400">
                <a:solidFill>
                  <a:srgbClr val="FFFFFF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27" name="Isosceles Triangle 11"/>
            <p:cNvSpPr/>
            <p:nvPr/>
          </p:nvSpPr>
          <p:spPr>
            <a:xfrm rot="5400000">
              <a:off x="4238785" y="2263141"/>
              <a:ext cx="95251" cy="45719"/>
            </a:xfrm>
            <a:prstGeom prst="triangle">
              <a:avLst/>
            </a:prstGeom>
            <a:grpFill/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219170" rtl="1"/>
              <a:endParaRPr lang="ar-SA" sz="2400">
                <a:solidFill>
                  <a:srgbClr val="FFFFFF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sp>
        <p:nvSpPr>
          <p:cNvPr id="84" name="TextBox 41"/>
          <p:cNvSpPr txBox="1"/>
          <p:nvPr/>
        </p:nvSpPr>
        <p:spPr>
          <a:xfrm>
            <a:off x="3731541" y="1481437"/>
            <a:ext cx="656914" cy="138499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ctr" defTabSz="1219170">
              <a:spcAft>
                <a:spcPts val="1600"/>
              </a:spcAft>
            </a:pPr>
            <a:r>
              <a:rPr lang="en-US" altLang="zh-CN" sz="9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Nov 2007</a:t>
            </a:r>
            <a:endParaRPr lang="en-US" altLang="zh-CN" sz="800" b="1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625381" y="2318191"/>
            <a:ext cx="707071" cy="170562"/>
            <a:chOff x="4554991" y="2318430"/>
            <a:chExt cx="795133" cy="210846"/>
          </a:xfrm>
        </p:grpSpPr>
        <p:grpSp>
          <p:nvGrpSpPr>
            <p:cNvPr id="38" name="Group 39"/>
            <p:cNvGrpSpPr/>
            <p:nvPr/>
          </p:nvGrpSpPr>
          <p:grpSpPr>
            <a:xfrm rot="10800000">
              <a:off x="4554991" y="2318430"/>
              <a:ext cx="795133" cy="210846"/>
              <a:chOff x="3733800" y="2193131"/>
              <a:chExt cx="573336" cy="185738"/>
            </a:xfrm>
            <a:solidFill>
              <a:schemeClr val="accent5"/>
            </a:solidFill>
          </p:grpSpPr>
          <p:sp>
            <p:nvSpPr>
              <p:cNvPr id="40" name="Rounded Rectangle 55"/>
              <p:cNvSpPr/>
              <p:nvPr/>
            </p:nvSpPr>
            <p:spPr>
              <a:xfrm>
                <a:off x="3733800" y="2193131"/>
                <a:ext cx="530225" cy="185738"/>
              </a:xfrm>
              <a:prstGeom prst="roundRect">
                <a:avLst>
                  <a:gd name="adj" fmla="val 0"/>
                </a:avLst>
              </a:prstGeom>
              <a:grpFill/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219170" rtl="1"/>
                <a:endParaRPr lang="ar-SA" sz="2400">
                  <a:solidFill>
                    <a:srgbClr val="FFFFFF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  <p:sp>
            <p:nvSpPr>
              <p:cNvPr id="41" name="Isosceles Triangle 56"/>
              <p:cNvSpPr/>
              <p:nvPr/>
            </p:nvSpPr>
            <p:spPr>
              <a:xfrm rot="5400000">
                <a:off x="4236651" y="2263141"/>
                <a:ext cx="95251" cy="45719"/>
              </a:xfrm>
              <a:prstGeom prst="triangle">
                <a:avLst/>
              </a:prstGeom>
              <a:grpFill/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219170" rtl="1"/>
                <a:endParaRPr lang="ar-SA" sz="2400">
                  <a:solidFill>
                    <a:srgbClr val="FFFFFF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9" name="TextBox 41"/>
            <p:cNvSpPr txBox="1"/>
            <p:nvPr/>
          </p:nvSpPr>
          <p:spPr>
            <a:xfrm>
              <a:off x="4626231" y="2357594"/>
              <a:ext cx="720036" cy="171210"/>
            </a:xfrm>
            <a:prstGeom prst="rect">
              <a:avLst/>
            </a:prstGeom>
            <a:noFill/>
          </p:spPr>
          <p:txBody>
            <a:bodyPr wrap="square" lIns="0" tIns="0" rIns="0" bIns="0" rtlCol="1">
              <a:spAutoFit/>
            </a:bodyPr>
            <a:lstStyle/>
            <a:p>
              <a:pPr algn="ctr" defTabSz="1219170">
                <a:spcAft>
                  <a:spcPts val="1600"/>
                </a:spcAft>
              </a:pPr>
              <a:r>
                <a:rPr lang="en-US" altLang="zh-CN" sz="9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rPr>
                <a:t>May 2010</a:t>
              </a:r>
              <a:endParaRPr lang="en-US" altLang="zh-CN" sz="8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endParaRPr>
            </a:p>
          </p:txBody>
        </p:sp>
      </p:grpSp>
      <p:sp>
        <p:nvSpPr>
          <p:cNvPr id="71" name="Oval 12"/>
          <p:cNvSpPr/>
          <p:nvPr/>
        </p:nvSpPr>
        <p:spPr>
          <a:xfrm>
            <a:off x="4499052" y="2368168"/>
            <a:ext cx="75333" cy="6872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219170" rtl="1"/>
            <a:endParaRPr lang="ar-SA" sz="2400">
              <a:solidFill>
                <a:srgbClr val="FFFFFF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72" name="Oval 12"/>
          <p:cNvSpPr/>
          <p:nvPr/>
        </p:nvSpPr>
        <p:spPr>
          <a:xfrm>
            <a:off x="4501578" y="3681940"/>
            <a:ext cx="75333" cy="6872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219170" rtl="1"/>
            <a:endParaRPr lang="ar-SA" sz="2400">
              <a:solidFill>
                <a:srgbClr val="FFFFFF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854152" y="317210"/>
            <a:ext cx="29833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altLang="zh-CN" sz="2000" b="1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Village Access Project</a:t>
            </a:r>
            <a:endParaRPr lang="zh-CN" altLang="en-US" sz="2000" b="1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09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矩形 60"/>
          <p:cNvSpPr/>
          <p:nvPr/>
        </p:nvSpPr>
        <p:spPr>
          <a:xfrm>
            <a:off x="0" y="239436"/>
            <a:ext cx="9144000" cy="582602"/>
          </a:xfrm>
          <a:prstGeom prst="rect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矩形 61"/>
          <p:cNvSpPr/>
          <p:nvPr/>
        </p:nvSpPr>
        <p:spPr>
          <a:xfrm>
            <a:off x="854152" y="317210"/>
            <a:ext cx="29833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altLang="zh-CN" sz="2000" b="1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Village Access Project</a:t>
            </a:r>
            <a:endParaRPr lang="zh-CN" altLang="en-US" sz="2000" b="1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63" name="泪滴形 62"/>
          <p:cNvSpPr/>
          <p:nvPr/>
        </p:nvSpPr>
        <p:spPr>
          <a:xfrm>
            <a:off x="287524" y="267494"/>
            <a:ext cx="504056" cy="504056"/>
          </a:xfrm>
          <a:prstGeom prst="teardrop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4" name="组合 133"/>
          <p:cNvGrpSpPr/>
          <p:nvPr/>
        </p:nvGrpSpPr>
        <p:grpSpPr>
          <a:xfrm>
            <a:off x="1018572" y="953860"/>
            <a:ext cx="7585876" cy="4187872"/>
            <a:chOff x="4084842" y="1579565"/>
            <a:chExt cx="5194362" cy="3389850"/>
          </a:xfrm>
        </p:grpSpPr>
        <p:pic>
          <p:nvPicPr>
            <p:cNvPr id="135" name="图片 2"/>
            <p:cNvPicPr>
              <a:picLocks noChangeAspect="1"/>
            </p:cNvPicPr>
            <p:nvPr/>
          </p:nvPicPr>
          <p:blipFill>
            <a:blip r:embed="rId3" cstate="print"/>
            <a:srcRect r="24603"/>
            <a:stretch>
              <a:fillRect/>
            </a:stretch>
          </p:blipFill>
          <p:spPr bwMode="auto">
            <a:xfrm>
              <a:off x="5045103" y="1931910"/>
              <a:ext cx="3092184" cy="2333260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</p:spPr>
        </p:pic>
        <p:pic>
          <p:nvPicPr>
            <p:cNvPr id="136" name="图片 4"/>
            <p:cNvPicPr>
              <a:picLocks noChangeAspect="1"/>
            </p:cNvPicPr>
            <p:nvPr/>
          </p:nvPicPr>
          <p:blipFill>
            <a:blip r:embed="rId4" cstate="print"/>
            <a:srcRect l="38889" t="38889" r="41112" b="41112"/>
            <a:stretch>
              <a:fillRect/>
            </a:stretch>
          </p:blipFill>
          <p:spPr bwMode="auto">
            <a:xfrm>
              <a:off x="7738671" y="2153003"/>
              <a:ext cx="233795" cy="237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7" name="图片 19"/>
            <p:cNvPicPr>
              <a:picLocks noChangeAspect="1"/>
            </p:cNvPicPr>
            <p:nvPr/>
          </p:nvPicPr>
          <p:blipFill>
            <a:blip r:embed="rId5" cstate="print"/>
            <a:srcRect l="38889" t="38889" r="41112" b="41112"/>
            <a:stretch>
              <a:fillRect/>
            </a:stretch>
          </p:blipFill>
          <p:spPr bwMode="auto">
            <a:xfrm>
              <a:off x="5530608" y="3136143"/>
              <a:ext cx="212296" cy="214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8" name="图片 26"/>
            <p:cNvPicPr>
              <a:picLocks noChangeAspect="1"/>
            </p:cNvPicPr>
            <p:nvPr/>
          </p:nvPicPr>
          <p:blipFill>
            <a:blip r:embed="rId6" cstate="print"/>
            <a:srcRect l="38889" t="38889" r="41112" b="41112"/>
            <a:stretch>
              <a:fillRect/>
            </a:stretch>
          </p:blipFill>
          <p:spPr bwMode="auto">
            <a:xfrm>
              <a:off x="5404305" y="3098087"/>
              <a:ext cx="172883" cy="175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9" name="图片 29"/>
            <p:cNvPicPr>
              <a:picLocks noChangeAspect="1"/>
            </p:cNvPicPr>
            <p:nvPr/>
          </p:nvPicPr>
          <p:blipFill>
            <a:blip r:embed="rId7" cstate="print"/>
            <a:srcRect l="38889" t="38889" r="41112" b="41112"/>
            <a:stretch>
              <a:fillRect/>
            </a:stretch>
          </p:blipFill>
          <p:spPr bwMode="auto">
            <a:xfrm>
              <a:off x="7142091" y="2787288"/>
              <a:ext cx="163029" cy="164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2" name="图片 27"/>
            <p:cNvPicPr>
              <a:picLocks noChangeAspect="1"/>
            </p:cNvPicPr>
            <p:nvPr/>
          </p:nvPicPr>
          <p:blipFill>
            <a:blip r:embed="rId5" cstate="print"/>
            <a:srcRect l="38889" t="38889" r="41112" b="41112"/>
            <a:stretch>
              <a:fillRect/>
            </a:stretch>
          </p:blipFill>
          <p:spPr bwMode="auto">
            <a:xfrm>
              <a:off x="5424012" y="2651369"/>
              <a:ext cx="212297" cy="214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" name="图片 36"/>
            <p:cNvPicPr>
              <a:picLocks noChangeAspect="1"/>
            </p:cNvPicPr>
            <p:nvPr/>
          </p:nvPicPr>
          <p:blipFill>
            <a:blip r:embed="rId8" cstate="print"/>
            <a:srcRect l="38889" t="38889" r="41112" b="41112"/>
            <a:stretch>
              <a:fillRect/>
            </a:stretch>
          </p:blipFill>
          <p:spPr bwMode="auto">
            <a:xfrm>
              <a:off x="5298605" y="2614218"/>
              <a:ext cx="172883" cy="174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" name="图片 38"/>
            <p:cNvPicPr>
              <a:picLocks noChangeAspect="1"/>
            </p:cNvPicPr>
            <p:nvPr/>
          </p:nvPicPr>
          <p:blipFill>
            <a:blip r:embed="rId9" cstate="print"/>
            <a:srcRect l="38889" t="38889" r="41112" b="41112"/>
            <a:stretch>
              <a:fillRect/>
            </a:stretch>
          </p:blipFill>
          <p:spPr bwMode="auto">
            <a:xfrm>
              <a:off x="5846814" y="2232742"/>
              <a:ext cx="212297" cy="2138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5" name="图片 39"/>
            <p:cNvPicPr>
              <a:picLocks noChangeAspect="1"/>
            </p:cNvPicPr>
            <p:nvPr/>
          </p:nvPicPr>
          <p:blipFill>
            <a:blip r:embed="rId8" cstate="print"/>
            <a:srcRect l="38889" t="38889" r="41112" b="41112"/>
            <a:stretch>
              <a:fillRect/>
            </a:stretch>
          </p:blipFill>
          <p:spPr bwMode="auto">
            <a:xfrm>
              <a:off x="5720511" y="2194685"/>
              <a:ext cx="172882" cy="174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6" name="图片 40"/>
            <p:cNvPicPr>
              <a:picLocks noChangeAspect="1"/>
            </p:cNvPicPr>
            <p:nvPr/>
          </p:nvPicPr>
          <p:blipFill>
            <a:blip r:embed="rId9" cstate="print"/>
            <a:srcRect l="38889" t="38889" r="41112" b="41112"/>
            <a:stretch>
              <a:fillRect/>
            </a:stretch>
          </p:blipFill>
          <p:spPr bwMode="auto">
            <a:xfrm>
              <a:off x="6300967" y="2694863"/>
              <a:ext cx="212296" cy="2138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7" name="图片 41"/>
            <p:cNvPicPr>
              <a:picLocks noChangeAspect="1"/>
            </p:cNvPicPr>
            <p:nvPr/>
          </p:nvPicPr>
          <p:blipFill>
            <a:blip r:embed="rId10" cstate="print"/>
            <a:srcRect l="38889" t="38889" r="41112" b="41112"/>
            <a:stretch>
              <a:fillRect/>
            </a:stretch>
          </p:blipFill>
          <p:spPr bwMode="auto">
            <a:xfrm>
              <a:off x="6174664" y="2656806"/>
              <a:ext cx="173778" cy="174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8" name="图片 42"/>
            <p:cNvPicPr>
              <a:picLocks noChangeAspect="1"/>
            </p:cNvPicPr>
            <p:nvPr/>
          </p:nvPicPr>
          <p:blipFill>
            <a:blip r:embed="rId5" cstate="print"/>
            <a:srcRect l="38889" t="38889" r="41112" b="41112"/>
            <a:stretch>
              <a:fillRect/>
            </a:stretch>
          </p:blipFill>
          <p:spPr bwMode="auto">
            <a:xfrm>
              <a:off x="6888590" y="4233455"/>
              <a:ext cx="212296" cy="214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9" name="图片 43"/>
            <p:cNvPicPr>
              <a:picLocks noChangeAspect="1"/>
            </p:cNvPicPr>
            <p:nvPr/>
          </p:nvPicPr>
          <p:blipFill>
            <a:blip r:embed="rId8" cstate="print"/>
            <a:srcRect l="38889" t="38889" r="41112" b="41112"/>
            <a:stretch>
              <a:fillRect/>
            </a:stretch>
          </p:blipFill>
          <p:spPr bwMode="auto">
            <a:xfrm>
              <a:off x="6717498" y="4060386"/>
              <a:ext cx="172883" cy="174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0" name="图片 44"/>
            <p:cNvPicPr>
              <a:picLocks noChangeAspect="1"/>
            </p:cNvPicPr>
            <p:nvPr/>
          </p:nvPicPr>
          <p:blipFill>
            <a:blip r:embed="rId5" cstate="print"/>
            <a:srcRect l="38889" t="38889" r="41112" b="41112"/>
            <a:stretch>
              <a:fillRect/>
            </a:stretch>
          </p:blipFill>
          <p:spPr bwMode="auto">
            <a:xfrm>
              <a:off x="7400071" y="1958187"/>
              <a:ext cx="212297" cy="214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1" name="图片 45"/>
            <p:cNvPicPr>
              <a:picLocks noChangeAspect="1"/>
            </p:cNvPicPr>
            <p:nvPr/>
          </p:nvPicPr>
          <p:blipFill>
            <a:blip r:embed="rId8" cstate="print"/>
            <a:srcRect l="38889" t="38889" r="41112" b="41112"/>
            <a:stretch>
              <a:fillRect/>
            </a:stretch>
          </p:blipFill>
          <p:spPr bwMode="auto">
            <a:xfrm>
              <a:off x="7273769" y="1920130"/>
              <a:ext cx="172882" cy="174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2" name="图片 46"/>
            <p:cNvPicPr>
              <a:picLocks noChangeAspect="1"/>
            </p:cNvPicPr>
            <p:nvPr/>
          </p:nvPicPr>
          <p:blipFill>
            <a:blip r:embed="rId5" cstate="print"/>
            <a:srcRect l="38889" t="38889" r="41112" b="41112"/>
            <a:stretch>
              <a:fillRect/>
            </a:stretch>
          </p:blipFill>
          <p:spPr bwMode="auto">
            <a:xfrm>
              <a:off x="6479224" y="3726934"/>
              <a:ext cx="212297" cy="214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" name="图片 47"/>
            <p:cNvPicPr>
              <a:picLocks noChangeAspect="1"/>
            </p:cNvPicPr>
            <p:nvPr/>
          </p:nvPicPr>
          <p:blipFill>
            <a:blip r:embed="rId8" cstate="print"/>
            <a:srcRect l="38889" t="38889" r="41112" b="41112"/>
            <a:stretch>
              <a:fillRect/>
            </a:stretch>
          </p:blipFill>
          <p:spPr bwMode="auto">
            <a:xfrm>
              <a:off x="6352922" y="3689782"/>
              <a:ext cx="172882" cy="174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" name="图片 49"/>
            <p:cNvPicPr>
              <a:picLocks noChangeAspect="1"/>
            </p:cNvPicPr>
            <p:nvPr/>
          </p:nvPicPr>
          <p:blipFill>
            <a:blip r:embed="rId8" cstate="print"/>
            <a:srcRect l="38889" t="38889" r="41112" b="41112"/>
            <a:stretch>
              <a:fillRect/>
            </a:stretch>
          </p:blipFill>
          <p:spPr bwMode="auto">
            <a:xfrm>
              <a:off x="7178818" y="2983009"/>
              <a:ext cx="172882" cy="174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5" name="图片 51"/>
            <p:cNvPicPr>
              <a:picLocks noChangeAspect="1"/>
            </p:cNvPicPr>
            <p:nvPr/>
          </p:nvPicPr>
          <p:blipFill>
            <a:blip r:embed="rId8" cstate="print"/>
            <a:srcRect l="38889" t="38889" r="41112" b="41112"/>
            <a:stretch>
              <a:fillRect/>
            </a:stretch>
          </p:blipFill>
          <p:spPr bwMode="auto">
            <a:xfrm>
              <a:off x="7265706" y="3543898"/>
              <a:ext cx="172883" cy="174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6" name="图片 52"/>
            <p:cNvPicPr>
              <a:picLocks noChangeAspect="1"/>
            </p:cNvPicPr>
            <p:nvPr/>
          </p:nvPicPr>
          <p:blipFill>
            <a:blip r:embed="rId5" cstate="print"/>
            <a:srcRect l="38889" t="38889" r="41112" b="41112"/>
            <a:stretch>
              <a:fillRect/>
            </a:stretch>
          </p:blipFill>
          <p:spPr bwMode="auto">
            <a:xfrm>
              <a:off x="6274094" y="2879712"/>
              <a:ext cx="212296" cy="214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7" name="图片 53"/>
            <p:cNvPicPr>
              <a:picLocks noChangeAspect="1"/>
            </p:cNvPicPr>
            <p:nvPr/>
          </p:nvPicPr>
          <p:blipFill>
            <a:blip r:embed="rId6" cstate="print"/>
            <a:srcRect l="38889" t="38889" r="41112" b="41112"/>
            <a:stretch>
              <a:fillRect/>
            </a:stretch>
          </p:blipFill>
          <p:spPr bwMode="auto">
            <a:xfrm>
              <a:off x="6147791" y="2841654"/>
              <a:ext cx="172883" cy="175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8" name="图片 54"/>
            <p:cNvPicPr>
              <a:picLocks noChangeAspect="1"/>
            </p:cNvPicPr>
            <p:nvPr/>
          </p:nvPicPr>
          <p:blipFill>
            <a:blip r:embed="rId5" cstate="print"/>
            <a:srcRect l="38889" t="38889" r="41112" b="41112"/>
            <a:stretch>
              <a:fillRect/>
            </a:stretch>
          </p:blipFill>
          <p:spPr bwMode="auto">
            <a:xfrm>
              <a:off x="5952514" y="3470501"/>
              <a:ext cx="212297" cy="214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9" name="图片 55"/>
            <p:cNvPicPr>
              <a:picLocks noChangeAspect="1"/>
            </p:cNvPicPr>
            <p:nvPr/>
          </p:nvPicPr>
          <p:blipFill>
            <a:blip r:embed="rId11" cstate="print"/>
            <a:srcRect l="38889" t="38889" r="41112" b="41112"/>
            <a:stretch>
              <a:fillRect/>
            </a:stretch>
          </p:blipFill>
          <p:spPr bwMode="auto">
            <a:xfrm>
              <a:off x="5826211" y="3432445"/>
              <a:ext cx="173778" cy="175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0" name="图片 56"/>
            <p:cNvPicPr>
              <a:picLocks noChangeAspect="1"/>
            </p:cNvPicPr>
            <p:nvPr/>
          </p:nvPicPr>
          <p:blipFill>
            <a:blip r:embed="rId5" cstate="print"/>
            <a:srcRect l="38889" t="38889" r="41112" b="41112"/>
            <a:stretch>
              <a:fillRect/>
            </a:stretch>
          </p:blipFill>
          <p:spPr bwMode="auto">
            <a:xfrm>
              <a:off x="6788264" y="3029221"/>
              <a:ext cx="212296" cy="214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1" name="图片 57"/>
            <p:cNvPicPr>
              <a:picLocks noChangeAspect="1"/>
            </p:cNvPicPr>
            <p:nvPr/>
          </p:nvPicPr>
          <p:blipFill>
            <a:blip r:embed="rId10" cstate="print"/>
            <a:srcRect l="38889" t="38889" r="41112" b="41112"/>
            <a:stretch>
              <a:fillRect/>
            </a:stretch>
          </p:blipFill>
          <p:spPr bwMode="auto">
            <a:xfrm>
              <a:off x="6661960" y="2991165"/>
              <a:ext cx="173778" cy="174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2" name="图片 58"/>
            <p:cNvPicPr>
              <a:picLocks noChangeAspect="1"/>
            </p:cNvPicPr>
            <p:nvPr/>
          </p:nvPicPr>
          <p:blipFill>
            <a:blip r:embed="rId9" cstate="print"/>
            <a:srcRect l="38889" t="38889" r="41112" b="41112"/>
            <a:stretch>
              <a:fillRect/>
            </a:stretch>
          </p:blipFill>
          <p:spPr bwMode="auto">
            <a:xfrm>
              <a:off x="6650316" y="3395294"/>
              <a:ext cx="212296" cy="2138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" name="图片 59"/>
            <p:cNvPicPr>
              <a:picLocks noChangeAspect="1"/>
            </p:cNvPicPr>
            <p:nvPr/>
          </p:nvPicPr>
          <p:blipFill>
            <a:blip r:embed="rId8" cstate="print"/>
            <a:srcRect l="38889" t="38889" r="41112" b="41112"/>
            <a:stretch>
              <a:fillRect/>
            </a:stretch>
          </p:blipFill>
          <p:spPr bwMode="auto">
            <a:xfrm>
              <a:off x="6524012" y="3357237"/>
              <a:ext cx="172883" cy="174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" name="图片 60"/>
            <p:cNvPicPr>
              <a:picLocks noChangeAspect="1"/>
            </p:cNvPicPr>
            <p:nvPr/>
          </p:nvPicPr>
          <p:blipFill>
            <a:blip r:embed="rId5" cstate="print"/>
            <a:srcRect l="38889" t="38889" r="41112" b="41112"/>
            <a:stretch>
              <a:fillRect/>
            </a:stretch>
          </p:blipFill>
          <p:spPr bwMode="auto">
            <a:xfrm>
              <a:off x="7042661" y="3336396"/>
              <a:ext cx="212296" cy="214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5" name="图片 61"/>
            <p:cNvPicPr>
              <a:picLocks noChangeAspect="1"/>
            </p:cNvPicPr>
            <p:nvPr/>
          </p:nvPicPr>
          <p:blipFill>
            <a:blip r:embed="rId8" cstate="print"/>
            <a:srcRect l="38889" t="38889" r="41112" b="41112"/>
            <a:stretch>
              <a:fillRect/>
            </a:stretch>
          </p:blipFill>
          <p:spPr bwMode="auto">
            <a:xfrm>
              <a:off x="6916358" y="3298339"/>
              <a:ext cx="172883" cy="174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66" name="直接连接符 165"/>
            <p:cNvCxnSpPr/>
            <p:nvPr/>
          </p:nvCxnSpPr>
          <p:spPr>
            <a:xfrm flipV="1">
              <a:off x="7100886" y="4233320"/>
              <a:ext cx="426540" cy="107964"/>
            </a:xfrm>
            <a:prstGeom prst="line">
              <a:avLst/>
            </a:prstGeom>
            <a:noFill/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167" name="文本框 62"/>
            <p:cNvSpPr txBox="1"/>
            <p:nvPr/>
          </p:nvSpPr>
          <p:spPr>
            <a:xfrm>
              <a:off x="6064859" y="1579565"/>
              <a:ext cx="2670424" cy="3695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225"/>
                </a:spcAft>
                <a:defRPr/>
              </a:pPr>
              <a:r>
                <a:rPr lang="en-GB" altLang="zh-CN" sz="1050" b="1" kern="0" dirty="0" smtClean="0">
                  <a:solidFill>
                    <a:srgbClr val="FF0000"/>
                  </a:solidFill>
                  <a:latin typeface="Arial" pitchFamily="34" charset="0"/>
                  <a:ea typeface="微软雅黑" panose="020B0503020204020204" pitchFamily="34" charset="-122"/>
                  <a:cs typeface="Arial" pitchFamily="34" charset="0"/>
                </a:rPr>
                <a:t>Northernmost </a:t>
              </a:r>
              <a:r>
                <a:rPr kumimoji="0" lang="en-US" altLang="zh-CN" sz="105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微软雅黑" panose="020B0503020204020204" pitchFamily="34" charset="-122"/>
                  <a:cs typeface="Arial" pitchFamily="34" charset="0"/>
                </a:rPr>
                <a:t>:</a:t>
              </a:r>
              <a:r>
                <a:rPr lang="en-GB" altLang="zh-CN" sz="1050" b="1" kern="0" dirty="0" smtClean="0">
                  <a:solidFill>
                    <a:srgbClr val="FFFFFF"/>
                  </a:solidFill>
                  <a:latin typeface="Arial" pitchFamily="34" charset="0"/>
                  <a:ea typeface="微软雅黑" panose="020B0503020204020204" pitchFamily="34" charset="-122"/>
                  <a:cs typeface="Arial" pitchFamily="34" charset="0"/>
                </a:rPr>
                <a:t> </a:t>
              </a:r>
            </a:p>
            <a:p>
              <a:pPr algn="ctr">
                <a:spcAft>
                  <a:spcPts val="225"/>
                </a:spcAft>
                <a:defRPr/>
              </a:pPr>
              <a:r>
                <a:rPr lang="en-GB" altLang="zh-CN" sz="1050" b="1" kern="0" dirty="0" err="1" smtClean="0">
                  <a:solidFill>
                    <a:srgbClr val="FFFFFF"/>
                  </a:solidFill>
                  <a:latin typeface="Arial" pitchFamily="34" charset="0"/>
                  <a:ea typeface="微软雅黑" panose="020B0503020204020204" pitchFamily="34" charset="-122"/>
                  <a:cs typeface="Arial" pitchFamily="34" charset="0"/>
                </a:rPr>
                <a:t>Mohe</a:t>
              </a:r>
              <a:r>
                <a:rPr lang="en-GB" altLang="zh-CN" sz="1050" b="1" kern="0" dirty="0" smtClean="0">
                  <a:solidFill>
                    <a:srgbClr val="FFFFFF"/>
                  </a:solidFill>
                  <a:latin typeface="Arial" pitchFamily="34" charset="0"/>
                  <a:ea typeface="微软雅黑" panose="020B0503020204020204" pitchFamily="34" charset="-122"/>
                  <a:cs typeface="Arial" pitchFamily="34" charset="0"/>
                </a:rPr>
                <a:t> Township Base Station</a:t>
              </a:r>
              <a:endParaRPr kumimoji="0" lang="en-US" altLang="zh-CN" sz="10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微软雅黑" panose="020B0503020204020204" pitchFamily="34" charset="-122"/>
                <a:cs typeface="Arial" pitchFamily="34" charset="0"/>
              </a:endParaRPr>
            </a:p>
          </p:txBody>
        </p:sp>
        <p:sp>
          <p:nvSpPr>
            <p:cNvPr id="168" name="文本框 63"/>
            <p:cNvSpPr txBox="1"/>
            <p:nvPr/>
          </p:nvSpPr>
          <p:spPr>
            <a:xfrm>
              <a:off x="7914565" y="2090140"/>
              <a:ext cx="1364639" cy="3570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225"/>
                </a:spcAft>
                <a:defRPr/>
              </a:pPr>
              <a:r>
                <a:rPr lang="en-GB" altLang="zh-CN" sz="1050" b="1" kern="0" dirty="0" smtClean="0">
                  <a:solidFill>
                    <a:srgbClr val="FF0000"/>
                  </a:solidFill>
                  <a:latin typeface="Arial" pitchFamily="34" charset="0"/>
                  <a:ea typeface="微软雅黑" panose="020B0503020204020204" pitchFamily="34" charset="-122"/>
                  <a:cs typeface="Arial" pitchFamily="34" charset="0"/>
                </a:rPr>
                <a:t>      Easternmost </a:t>
              </a:r>
              <a:r>
                <a:rPr kumimoji="0" lang="en-US" altLang="zh-CN" sz="105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微软雅黑" panose="020B0503020204020204" pitchFamily="34" charset="-122"/>
                  <a:cs typeface="Arial" pitchFamily="34" charset="0"/>
                </a:rPr>
                <a:t>:</a:t>
              </a:r>
            </a:p>
            <a:p>
              <a:pPr algn="ctr">
                <a:spcAft>
                  <a:spcPts val="225"/>
                </a:spcAft>
                <a:defRPr/>
              </a:pPr>
              <a:r>
                <a:rPr kumimoji="0" lang="en-US" altLang="zh-CN" sz="105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微软雅黑" panose="020B0503020204020204" pitchFamily="34" charset="-122"/>
                  <a:cs typeface="Arial" pitchFamily="34" charset="0"/>
                </a:rPr>
                <a:t> </a:t>
              </a:r>
              <a:r>
                <a:rPr lang="en-GB" altLang="zh-CN" sz="1050" b="1" kern="0" dirty="0" err="1" smtClean="0">
                  <a:solidFill>
                    <a:srgbClr val="FFFFFF"/>
                  </a:solidFill>
                  <a:latin typeface="Arial" pitchFamily="34" charset="0"/>
                  <a:ea typeface="微软雅黑" panose="020B0503020204020204" pitchFamily="34" charset="-122"/>
                  <a:cs typeface="Arial" pitchFamily="34" charset="0"/>
                </a:rPr>
                <a:t>Heixiazi</a:t>
              </a:r>
              <a:r>
                <a:rPr lang="en-GB" altLang="zh-CN" sz="1050" b="1" kern="0" dirty="0" smtClean="0">
                  <a:solidFill>
                    <a:srgbClr val="FFFFFF"/>
                  </a:solidFill>
                  <a:latin typeface="Arial" pitchFamily="34" charset="0"/>
                  <a:ea typeface="微软雅黑" panose="020B0503020204020204" pitchFamily="34" charset="-122"/>
                  <a:cs typeface="Arial" pitchFamily="34" charset="0"/>
                </a:rPr>
                <a:t> Island Base Station</a:t>
              </a:r>
              <a:endParaRPr kumimoji="0" lang="en-US" altLang="zh-CN" sz="10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微软雅黑" panose="020B0503020204020204" pitchFamily="34" charset="-122"/>
                <a:cs typeface="Arial" pitchFamily="34" charset="0"/>
              </a:endParaRPr>
            </a:p>
          </p:txBody>
        </p:sp>
        <p:sp>
          <p:nvSpPr>
            <p:cNvPr id="169" name="文本框 64"/>
            <p:cNvSpPr txBox="1"/>
            <p:nvPr/>
          </p:nvSpPr>
          <p:spPr>
            <a:xfrm>
              <a:off x="6267820" y="4371507"/>
              <a:ext cx="1076711" cy="59790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spcAft>
                  <a:spcPts val="225"/>
                </a:spcAft>
                <a:defRPr/>
              </a:pPr>
              <a:r>
                <a:rPr lang="en-GB" altLang="zh-CN" sz="1050" b="1" kern="0" dirty="0" smtClean="0">
                  <a:solidFill>
                    <a:srgbClr val="FF0000"/>
                  </a:solidFill>
                  <a:latin typeface="Arial" pitchFamily="34" charset="0"/>
                  <a:ea typeface="微软雅黑" panose="020B0503020204020204" pitchFamily="34" charset="-122"/>
                  <a:cs typeface="Arial" pitchFamily="34" charset="0"/>
                </a:rPr>
                <a:t>Southernmost </a:t>
              </a:r>
              <a:r>
                <a:rPr kumimoji="0" lang="en-US" altLang="zh-CN" sz="105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微软雅黑" panose="020B0503020204020204" pitchFamily="34" charset="-122"/>
                  <a:cs typeface="Arial" pitchFamily="34" charset="0"/>
                </a:rPr>
                <a:t>:</a:t>
              </a:r>
              <a:r>
                <a:rPr lang="en-GB" altLang="zh-CN" sz="1050" b="1" kern="0" dirty="0" smtClean="0">
                  <a:solidFill>
                    <a:srgbClr val="FFFFFF"/>
                  </a:solidFill>
                  <a:latin typeface="Arial" pitchFamily="34" charset="0"/>
                  <a:ea typeface="微软雅黑" panose="020B0503020204020204" pitchFamily="34" charset="-122"/>
                  <a:cs typeface="Arial" pitchFamily="34" charset="0"/>
                </a:rPr>
                <a:t> </a:t>
              </a:r>
              <a:r>
                <a:rPr lang="en-GB" altLang="zh-CN" sz="1050" b="1" kern="0" dirty="0" err="1" smtClean="0">
                  <a:solidFill>
                    <a:srgbClr val="FFFFFF"/>
                  </a:solidFill>
                  <a:latin typeface="Arial" pitchFamily="34" charset="0"/>
                  <a:ea typeface="微软雅黑" panose="020B0503020204020204" pitchFamily="34" charset="-122"/>
                  <a:cs typeface="Arial" pitchFamily="34" charset="0"/>
                </a:rPr>
                <a:t>Huayang</a:t>
              </a:r>
              <a:r>
                <a:rPr lang="en-GB" altLang="zh-CN" sz="1050" b="1" kern="0" dirty="0" smtClean="0">
                  <a:solidFill>
                    <a:srgbClr val="FFFFFF"/>
                  </a:solidFill>
                  <a:latin typeface="Arial" pitchFamily="34" charset="0"/>
                  <a:ea typeface="微软雅黑" panose="020B0503020204020204" pitchFamily="34" charset="-122"/>
                  <a:cs typeface="Arial" pitchFamily="34" charset="0"/>
                </a:rPr>
                <a:t> Reef Base Station, </a:t>
              </a:r>
              <a:r>
                <a:rPr lang="en-GB" altLang="zh-CN" sz="1050" b="1" kern="0" dirty="0" err="1" smtClean="0">
                  <a:solidFill>
                    <a:srgbClr val="FFFFFF"/>
                  </a:solidFill>
                  <a:latin typeface="Arial" pitchFamily="34" charset="0"/>
                  <a:ea typeface="微软雅黑" panose="020B0503020204020204" pitchFamily="34" charset="-122"/>
                  <a:cs typeface="Arial" pitchFamily="34" charset="0"/>
                </a:rPr>
                <a:t>Nansha</a:t>
              </a:r>
              <a:r>
                <a:rPr lang="en-GB" altLang="zh-CN" sz="1050" b="1" kern="0" dirty="0" smtClean="0">
                  <a:solidFill>
                    <a:srgbClr val="FFFFFF"/>
                  </a:solidFill>
                  <a:latin typeface="Arial" pitchFamily="34" charset="0"/>
                  <a:ea typeface="微软雅黑" panose="020B0503020204020204" pitchFamily="34" charset="-122"/>
                  <a:cs typeface="Arial" pitchFamily="34" charset="0"/>
                </a:rPr>
                <a:t> Islands</a:t>
              </a:r>
              <a:endParaRPr kumimoji="0" lang="en-US" altLang="zh-CN" sz="10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微软雅黑" panose="020B0503020204020204" pitchFamily="34" charset="-122"/>
                <a:cs typeface="Arial" pitchFamily="34" charset="0"/>
              </a:endParaRPr>
            </a:p>
          </p:txBody>
        </p:sp>
        <p:sp>
          <p:nvSpPr>
            <p:cNvPr id="170" name="矩形 169"/>
            <p:cNvSpPr/>
            <p:nvPr/>
          </p:nvSpPr>
          <p:spPr>
            <a:xfrm>
              <a:off x="5483868" y="3744576"/>
              <a:ext cx="777685" cy="6055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spcAft>
                  <a:spcPts val="225"/>
                </a:spcAft>
                <a:defRPr/>
              </a:pPr>
              <a:r>
                <a:rPr lang="en-GB" altLang="zh-CN" sz="1050" b="1" kern="0" dirty="0" smtClean="0">
                  <a:solidFill>
                    <a:srgbClr val="FF0000"/>
                  </a:solidFill>
                  <a:latin typeface="Arial" pitchFamily="34" charset="0"/>
                  <a:ea typeface="微软雅黑" panose="020B0503020204020204" pitchFamily="34" charset="-122"/>
                  <a:cs typeface="Arial" pitchFamily="34" charset="0"/>
                </a:rPr>
                <a:t>Highest </a:t>
              </a:r>
              <a:r>
                <a:rPr kumimoji="0" lang="en-US" altLang="zh-CN" sz="105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微软雅黑" panose="020B0503020204020204" pitchFamily="34" charset="-122"/>
                  <a:cs typeface="Arial" pitchFamily="34" charset="0"/>
                </a:rPr>
                <a:t>:</a:t>
              </a:r>
            </a:p>
            <a:p>
              <a:pPr>
                <a:lnSpc>
                  <a:spcPct val="130000"/>
                </a:lnSpc>
                <a:spcAft>
                  <a:spcPts val="225"/>
                </a:spcAft>
                <a:defRPr/>
              </a:pPr>
              <a:r>
                <a:rPr kumimoji="0" lang="en-US" altLang="zh-CN" sz="105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微软雅黑" panose="020B0503020204020204" pitchFamily="34" charset="-122"/>
                  <a:cs typeface="Arial" pitchFamily="34" charset="0"/>
                </a:rPr>
                <a:t> </a:t>
              </a:r>
              <a:r>
                <a:rPr lang="en-GB" altLang="zh-CN" sz="1050" b="1" kern="0" dirty="0" smtClean="0">
                  <a:solidFill>
                    <a:srgbClr val="FFFFFF"/>
                  </a:solidFill>
                  <a:latin typeface="Arial" pitchFamily="34" charset="0"/>
                  <a:ea typeface="微软雅黑" panose="020B0503020204020204" pitchFamily="34" charset="-122"/>
                  <a:cs typeface="Arial" pitchFamily="34" charset="0"/>
                </a:rPr>
                <a:t>Everest Base Station</a:t>
              </a:r>
              <a:endParaRPr kumimoji="0" lang="zh-CN" alt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微软雅黑" panose="020B0503020204020204" pitchFamily="34" charset="-122"/>
                <a:cs typeface="Arial" pitchFamily="34" charset="0"/>
              </a:endParaRPr>
            </a:p>
          </p:txBody>
        </p:sp>
        <p:sp>
          <p:nvSpPr>
            <p:cNvPr id="171" name="文本框 22"/>
            <p:cNvSpPr txBox="1"/>
            <p:nvPr/>
          </p:nvSpPr>
          <p:spPr>
            <a:xfrm>
              <a:off x="4244526" y="2205636"/>
              <a:ext cx="1820333" cy="3695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225"/>
                </a:spcAft>
                <a:defRPr/>
              </a:pPr>
              <a:r>
                <a:rPr lang="en-GB" altLang="zh-CN" sz="1050" b="1" kern="0" dirty="0" smtClean="0">
                  <a:solidFill>
                    <a:srgbClr val="FF0000"/>
                  </a:solidFill>
                  <a:latin typeface="Arial" pitchFamily="34" charset="0"/>
                  <a:ea typeface="微软雅黑" panose="020B0503020204020204" pitchFamily="34" charset="-122"/>
                  <a:cs typeface="Arial" pitchFamily="34" charset="0"/>
                </a:rPr>
                <a:t>Westernmost </a:t>
              </a:r>
              <a:r>
                <a:rPr kumimoji="0" lang="en-US" altLang="zh-CN" sz="105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微软雅黑" panose="020B0503020204020204" pitchFamily="34" charset="-122"/>
                  <a:cs typeface="Arial" pitchFamily="34" charset="0"/>
                </a:rPr>
                <a:t>:</a:t>
              </a:r>
              <a:r>
                <a:rPr lang="en-GB" altLang="zh-CN" sz="1050" b="1" kern="0" dirty="0" smtClean="0">
                  <a:solidFill>
                    <a:srgbClr val="FFFFFF"/>
                  </a:solidFill>
                  <a:latin typeface="Arial" pitchFamily="34" charset="0"/>
                  <a:ea typeface="微软雅黑" panose="020B0503020204020204" pitchFamily="34" charset="-122"/>
                  <a:cs typeface="Arial" pitchFamily="34" charset="0"/>
                </a:rPr>
                <a:t> </a:t>
              </a:r>
            </a:p>
            <a:p>
              <a:pPr>
                <a:spcAft>
                  <a:spcPts val="225"/>
                </a:spcAft>
                <a:defRPr/>
              </a:pPr>
              <a:r>
                <a:rPr lang="en-GB" altLang="zh-CN" sz="1050" b="1" kern="0" dirty="0" smtClean="0">
                  <a:solidFill>
                    <a:srgbClr val="FFFFFF"/>
                  </a:solidFill>
                  <a:latin typeface="Arial" pitchFamily="34" charset="0"/>
                  <a:ea typeface="微软雅黑" panose="020B0503020204020204" pitchFamily="34" charset="-122"/>
                  <a:cs typeface="Arial" pitchFamily="34" charset="0"/>
                </a:rPr>
                <a:t> </a:t>
              </a:r>
              <a:r>
                <a:rPr lang="en-GB" altLang="zh-CN" sz="1050" b="1" kern="0" dirty="0" err="1" smtClean="0">
                  <a:solidFill>
                    <a:srgbClr val="FFFFFF"/>
                  </a:solidFill>
                  <a:latin typeface="Arial" pitchFamily="34" charset="0"/>
                  <a:ea typeface="微软雅黑" panose="020B0503020204020204" pitchFamily="34" charset="-122"/>
                  <a:cs typeface="Arial" pitchFamily="34" charset="0"/>
                </a:rPr>
                <a:t>Irkeshtam</a:t>
              </a:r>
              <a:r>
                <a:rPr lang="en-GB" altLang="zh-CN" sz="1050" b="1" kern="0" dirty="0" smtClean="0">
                  <a:solidFill>
                    <a:srgbClr val="FFFFFF"/>
                  </a:solidFill>
                  <a:latin typeface="Arial" pitchFamily="34" charset="0"/>
                  <a:ea typeface="微软雅黑" panose="020B0503020204020204" pitchFamily="34" charset="-122"/>
                  <a:cs typeface="Arial" pitchFamily="34" charset="0"/>
                </a:rPr>
                <a:t> Port Base Station</a:t>
              </a:r>
              <a:endParaRPr kumimoji="0" lang="en-US" altLang="zh-CN" sz="10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微软雅黑" panose="020B0503020204020204" pitchFamily="34" charset="-122"/>
                <a:cs typeface="Arial" pitchFamily="34" charset="0"/>
              </a:endParaRPr>
            </a:p>
          </p:txBody>
        </p:sp>
        <p:cxnSp>
          <p:nvCxnSpPr>
            <p:cNvPr id="172" name="直接连接符 171"/>
            <p:cNvCxnSpPr>
              <a:endCxn id="173" idx="7"/>
            </p:cNvCxnSpPr>
            <p:nvPr/>
          </p:nvCxnSpPr>
          <p:spPr>
            <a:xfrm flipV="1">
              <a:off x="5298605" y="3259440"/>
              <a:ext cx="452940" cy="425812"/>
            </a:xfrm>
            <a:prstGeom prst="line">
              <a:avLst/>
            </a:prstGeom>
            <a:noFill/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173" name="椭圆 172"/>
            <p:cNvSpPr>
              <a:spLocks noChangeAspect="1"/>
            </p:cNvSpPr>
            <p:nvPr/>
          </p:nvSpPr>
          <p:spPr>
            <a:xfrm>
              <a:off x="5720817" y="3254168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" name="矩形 173"/>
            <p:cNvSpPr/>
            <p:nvPr/>
          </p:nvSpPr>
          <p:spPr>
            <a:xfrm>
              <a:off x="4084842" y="3217347"/>
              <a:ext cx="1270580" cy="13826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50" b="1" kern="0" dirty="0" smtClean="0">
                  <a:solidFill>
                    <a:srgbClr val="FF0000"/>
                  </a:solidFill>
                  <a:latin typeface="Arial" pitchFamily="34" charset="0"/>
                  <a:ea typeface="微软雅黑" panose="020B0503020204020204" pitchFamily="34" charset="-122"/>
                  <a:cs typeface="Arial" pitchFamily="34" charset="0"/>
                </a:rPr>
                <a:t>By the end of 2010</a:t>
              </a:r>
              <a:r>
                <a:rPr lang="en-US" altLang="zh-CN" sz="1050" b="1" kern="0" dirty="0" smtClean="0">
                  <a:latin typeface="Arial" pitchFamily="34" charset="0"/>
                  <a:ea typeface="微软雅黑" panose="020B0503020204020204" pitchFamily="34" charset="-122"/>
                  <a:cs typeface="Arial" pitchFamily="34" charset="0"/>
                </a:rPr>
                <a:t>:</a:t>
              </a:r>
              <a:r>
                <a:rPr lang="en-US" altLang="zh-CN" sz="1050" b="1" dirty="0" smtClean="0">
                  <a:solidFill>
                    <a:srgbClr val="FFFFFF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 </a:t>
              </a:r>
            </a:p>
            <a:p>
              <a:r>
                <a:rPr lang="en-US" altLang="zh-CN" sz="1050" b="1" dirty="0" smtClean="0">
                  <a:solidFill>
                    <a:srgbClr val="FFFFFF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a mobile base station was opened in </a:t>
              </a:r>
              <a:r>
                <a:rPr lang="en-US" altLang="zh-CN" sz="1050" b="1" dirty="0" err="1" smtClean="0">
                  <a:solidFill>
                    <a:srgbClr val="FFFFFF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Yanglong</a:t>
              </a:r>
              <a:r>
                <a:rPr lang="en-US" altLang="zh-CN" sz="1050" b="1" dirty="0" smtClean="0">
                  <a:solidFill>
                    <a:srgbClr val="FFFFFF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 </a:t>
              </a:r>
              <a:r>
                <a:rPr lang="en-US" altLang="zh-CN" sz="1050" b="1" dirty="0" err="1" smtClean="0">
                  <a:solidFill>
                    <a:srgbClr val="FFFFFF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Qupa</a:t>
              </a:r>
              <a:r>
                <a:rPr lang="en-US" altLang="zh-CN" sz="1050" b="1" dirty="0" smtClean="0">
                  <a:solidFill>
                    <a:srgbClr val="FFFFFF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 Village, </a:t>
              </a:r>
              <a:r>
                <a:rPr lang="en-US" altLang="zh-CN" sz="1050" b="1" dirty="0" err="1" smtClean="0">
                  <a:solidFill>
                    <a:srgbClr val="FFFFFF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Nyima</a:t>
              </a:r>
              <a:r>
                <a:rPr lang="en-US" altLang="zh-CN" sz="1050" b="1" dirty="0" smtClean="0">
                  <a:solidFill>
                    <a:srgbClr val="FFFFFF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 County, Tibet Autonomous Region with an average altitude of 4,700 meters, achieving 100% “telephone access” in Chinese administrative villages</a:t>
              </a:r>
              <a:endParaRPr lang="zh-CN" altLang="en-US" sz="105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75" name="直接连接符 174"/>
            <p:cNvCxnSpPr/>
            <p:nvPr/>
          </p:nvCxnSpPr>
          <p:spPr>
            <a:xfrm flipH="1">
              <a:off x="5298605" y="3293254"/>
              <a:ext cx="310" cy="1227925"/>
            </a:xfrm>
            <a:prstGeom prst="line">
              <a:avLst/>
            </a:prstGeom>
            <a:noFill/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176" name="矩形 175"/>
            <p:cNvSpPr/>
            <p:nvPr/>
          </p:nvSpPr>
          <p:spPr>
            <a:xfrm>
              <a:off x="7527426" y="3947568"/>
              <a:ext cx="1554551" cy="4671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50" b="1" kern="0" dirty="0" smtClean="0">
                  <a:solidFill>
                    <a:srgbClr val="FF0000"/>
                  </a:solidFill>
                  <a:latin typeface="Arial" pitchFamily="34" charset="0"/>
                  <a:ea typeface="微软雅黑" panose="020B0503020204020204" pitchFamily="34" charset="-122"/>
                  <a:cs typeface="Arial" pitchFamily="34" charset="0"/>
                </a:rPr>
                <a:t>2015</a:t>
              </a:r>
              <a:r>
                <a:rPr lang="en-US" altLang="zh-CN" sz="1050" b="1" dirty="0" smtClean="0">
                  <a:latin typeface="Arial" pitchFamily="34" charset="0"/>
                  <a:ea typeface="微软雅黑" pitchFamily="34" charset="-122"/>
                  <a:cs typeface="Arial" pitchFamily="34" charset="0"/>
                </a:rPr>
                <a:t>:</a:t>
              </a:r>
              <a:r>
                <a:rPr lang="en-US" altLang="zh-CN" sz="1050" b="1" dirty="0" smtClean="0">
                  <a:solidFill>
                    <a:srgbClr val="FFFFFF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 Realized 65% 4G network coverage of inhabited islands in </a:t>
              </a:r>
              <a:r>
                <a:rPr lang="en-US" altLang="zh-CN" sz="1050" b="1" dirty="0" err="1" smtClean="0">
                  <a:solidFill>
                    <a:srgbClr val="FFFFFF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Sansha</a:t>
              </a:r>
              <a:r>
                <a:rPr lang="en-US" altLang="zh-CN" sz="1050" b="1" dirty="0" smtClean="0">
                  <a:solidFill>
                    <a:srgbClr val="FFFFFF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 City</a:t>
              </a:r>
              <a:endParaRPr lang="zh-CN" altLang="en-US" sz="105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77" name="直接连接符 176"/>
            <p:cNvCxnSpPr/>
            <p:nvPr/>
          </p:nvCxnSpPr>
          <p:spPr>
            <a:xfrm>
              <a:off x="7527426" y="3996600"/>
              <a:ext cx="0" cy="418083"/>
            </a:xfrm>
            <a:prstGeom prst="line">
              <a:avLst/>
            </a:prstGeom>
            <a:noFill/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178" name="椭圆 177"/>
            <p:cNvSpPr>
              <a:spLocks noChangeAspect="1"/>
            </p:cNvSpPr>
            <p:nvPr/>
          </p:nvSpPr>
          <p:spPr>
            <a:xfrm>
              <a:off x="5286110" y="2666892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79" name="直接连接符 178"/>
            <p:cNvCxnSpPr/>
            <p:nvPr/>
          </p:nvCxnSpPr>
          <p:spPr>
            <a:xfrm>
              <a:off x="5594990" y="3797114"/>
              <a:ext cx="575114" cy="7578"/>
            </a:xfrm>
            <a:prstGeom prst="line">
              <a:avLst/>
            </a:prstGeom>
            <a:noFill/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80" name="直接连接符 179"/>
            <p:cNvCxnSpPr>
              <a:stCxn id="181" idx="5"/>
            </p:cNvCxnSpPr>
            <p:nvPr/>
          </p:nvCxnSpPr>
          <p:spPr>
            <a:xfrm>
              <a:off x="5771778" y="3532944"/>
              <a:ext cx="243279" cy="262855"/>
            </a:xfrm>
            <a:prstGeom prst="line">
              <a:avLst/>
            </a:prstGeom>
            <a:noFill/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181" name="椭圆 180"/>
            <p:cNvSpPr>
              <a:spLocks noChangeAspect="1"/>
            </p:cNvSpPr>
            <p:nvPr/>
          </p:nvSpPr>
          <p:spPr>
            <a:xfrm>
              <a:off x="5741050" y="3502216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2" name="椭圆 181"/>
            <p:cNvSpPr>
              <a:spLocks noChangeAspect="1"/>
            </p:cNvSpPr>
            <p:nvPr/>
          </p:nvSpPr>
          <p:spPr>
            <a:xfrm>
              <a:off x="7086310" y="4323076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3" name="椭圆 182"/>
            <p:cNvSpPr>
              <a:spLocks noChangeAspect="1"/>
            </p:cNvSpPr>
            <p:nvPr/>
          </p:nvSpPr>
          <p:spPr>
            <a:xfrm>
              <a:off x="7950406" y="2162836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" name="椭圆 183"/>
            <p:cNvSpPr>
              <a:spLocks noChangeAspect="1"/>
            </p:cNvSpPr>
            <p:nvPr/>
          </p:nvSpPr>
          <p:spPr>
            <a:xfrm>
              <a:off x="7374342" y="1946812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414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Freeform 9"/>
          <p:cNvSpPr>
            <a:spLocks/>
          </p:cNvSpPr>
          <p:nvPr/>
        </p:nvSpPr>
        <p:spPr bwMode="auto">
          <a:xfrm rot="10800000">
            <a:off x="1863023" y="1289868"/>
            <a:ext cx="1172662" cy="774751"/>
          </a:xfrm>
          <a:custGeom>
            <a:avLst/>
            <a:gdLst>
              <a:gd name="T0" fmla="*/ 307 w 614"/>
              <a:gd name="T1" fmla="*/ 0 h 636"/>
              <a:gd name="T2" fmla="*/ 461 w 614"/>
              <a:gd name="T3" fmla="*/ 321 h 636"/>
              <a:gd name="T4" fmla="*/ 614 w 614"/>
              <a:gd name="T5" fmla="*/ 636 h 636"/>
              <a:gd name="T6" fmla="*/ 307 w 614"/>
              <a:gd name="T7" fmla="*/ 636 h 636"/>
              <a:gd name="T8" fmla="*/ 0 w 614"/>
              <a:gd name="T9" fmla="*/ 636 h 636"/>
              <a:gd name="T10" fmla="*/ 154 w 614"/>
              <a:gd name="T11" fmla="*/ 321 h 636"/>
              <a:gd name="T12" fmla="*/ 307 w 614"/>
              <a:gd name="T13" fmla="*/ 0 h 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4" h="636">
                <a:moveTo>
                  <a:pt x="307" y="0"/>
                </a:moveTo>
                <a:lnTo>
                  <a:pt x="461" y="321"/>
                </a:lnTo>
                <a:lnTo>
                  <a:pt x="614" y="636"/>
                </a:lnTo>
                <a:lnTo>
                  <a:pt x="307" y="636"/>
                </a:lnTo>
                <a:lnTo>
                  <a:pt x="0" y="636"/>
                </a:lnTo>
                <a:lnTo>
                  <a:pt x="154" y="321"/>
                </a:lnTo>
                <a:lnTo>
                  <a:pt x="307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36000"/>
            </a:schemeClr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Arial" pitchFamily="34" charset="0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194" name="Freeform 9"/>
          <p:cNvSpPr>
            <a:spLocks/>
          </p:cNvSpPr>
          <p:nvPr/>
        </p:nvSpPr>
        <p:spPr bwMode="auto">
          <a:xfrm rot="10800000">
            <a:off x="6060960" y="1312581"/>
            <a:ext cx="1172662" cy="766806"/>
          </a:xfrm>
          <a:custGeom>
            <a:avLst/>
            <a:gdLst>
              <a:gd name="T0" fmla="*/ 307 w 614"/>
              <a:gd name="T1" fmla="*/ 0 h 636"/>
              <a:gd name="T2" fmla="*/ 461 w 614"/>
              <a:gd name="T3" fmla="*/ 321 h 636"/>
              <a:gd name="T4" fmla="*/ 614 w 614"/>
              <a:gd name="T5" fmla="*/ 636 h 636"/>
              <a:gd name="T6" fmla="*/ 307 w 614"/>
              <a:gd name="T7" fmla="*/ 636 h 636"/>
              <a:gd name="T8" fmla="*/ 0 w 614"/>
              <a:gd name="T9" fmla="*/ 636 h 636"/>
              <a:gd name="T10" fmla="*/ 154 w 614"/>
              <a:gd name="T11" fmla="*/ 321 h 636"/>
              <a:gd name="T12" fmla="*/ 307 w 614"/>
              <a:gd name="T13" fmla="*/ 0 h 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4" h="636">
                <a:moveTo>
                  <a:pt x="307" y="0"/>
                </a:moveTo>
                <a:lnTo>
                  <a:pt x="461" y="321"/>
                </a:lnTo>
                <a:lnTo>
                  <a:pt x="614" y="636"/>
                </a:lnTo>
                <a:lnTo>
                  <a:pt x="307" y="636"/>
                </a:lnTo>
                <a:lnTo>
                  <a:pt x="0" y="636"/>
                </a:lnTo>
                <a:lnTo>
                  <a:pt x="154" y="321"/>
                </a:lnTo>
                <a:lnTo>
                  <a:pt x="307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36000"/>
            </a:schemeClr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4921986" y="2079387"/>
            <a:ext cx="3381196" cy="2667371"/>
          </a:xfrm>
          <a:prstGeom prst="rect">
            <a:avLst/>
          </a:prstGeom>
          <a:solidFill>
            <a:schemeClr val="accent1">
              <a:lumMod val="75000"/>
              <a:alpha val="26000"/>
            </a:schemeClr>
          </a:solidFill>
          <a:ln w="412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58756" y="2064619"/>
            <a:ext cx="3381196" cy="2667371"/>
          </a:xfrm>
          <a:prstGeom prst="rect">
            <a:avLst/>
          </a:prstGeom>
          <a:solidFill>
            <a:schemeClr val="accent1">
              <a:lumMod val="75000"/>
              <a:alpha val="26000"/>
            </a:schemeClr>
          </a:solidFill>
          <a:ln w="412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0" y="228926"/>
            <a:ext cx="9144000" cy="582602"/>
          </a:xfrm>
          <a:prstGeom prst="rect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泪滴形 80"/>
          <p:cNvSpPr/>
          <p:nvPr/>
        </p:nvSpPr>
        <p:spPr>
          <a:xfrm>
            <a:off x="287524" y="267494"/>
            <a:ext cx="504056" cy="504056"/>
          </a:xfrm>
          <a:prstGeom prst="teardrop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913124" y="1191522"/>
            <a:ext cx="3309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The first three batches:</a:t>
            </a:r>
          </a:p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wired broadband coverage</a:t>
            </a:r>
            <a:endParaRPr lang="zh-CN" altLang="en-US" sz="2000" dirty="0">
              <a:solidFill>
                <a:schemeClr val="bg1"/>
              </a:solidFill>
              <a:latin typeface="Arial" pitchFamily="34" charset="0"/>
              <a:ea typeface="微软雅黑" panose="020B0503020204020204" pitchFamily="34" charset="-122"/>
              <a:cs typeface="Arial" pitchFamily="34" charset="0"/>
            </a:endParaRPr>
          </a:p>
        </p:txBody>
      </p:sp>
      <p:grpSp>
        <p:nvGrpSpPr>
          <p:cNvPr id="118" name="PA-组合 50">
            <a:extLst>
              <a:ext uri="{FF2B5EF4-FFF2-40B4-BE49-F238E27FC236}">
                <a16:creationId xmlns:a16="http://schemas.microsoft.com/office/drawing/2014/main" id="{6EC4813D-B91C-47A9-AC20-CA539A9C60F8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747145" y="1379308"/>
            <a:ext cx="296463" cy="270437"/>
            <a:chOff x="4656138" y="1211263"/>
            <a:chExt cx="852487" cy="750887"/>
          </a:xfrm>
          <a:solidFill>
            <a:schemeClr val="bg1">
              <a:lumMod val="95000"/>
              <a:alpha val="86000"/>
            </a:schemeClr>
          </a:solidFill>
        </p:grpSpPr>
        <p:sp>
          <p:nvSpPr>
            <p:cNvPr id="119" name="PA-任意多边形 12">
              <a:extLst>
                <a:ext uri="{FF2B5EF4-FFF2-40B4-BE49-F238E27FC236}">
                  <a16:creationId xmlns:a16="http://schemas.microsoft.com/office/drawing/2014/main" id="{44C1F425-9BEB-41FB-A72F-3215CBFFF5C1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5102225" y="1211263"/>
              <a:ext cx="406400" cy="750887"/>
            </a:xfrm>
            <a:custGeom>
              <a:avLst/>
              <a:gdLst>
                <a:gd name="T0" fmla="*/ 316089 w 108"/>
                <a:gd name="T1" fmla="*/ 289091 h 200"/>
                <a:gd name="T2" fmla="*/ 312326 w 108"/>
                <a:gd name="T3" fmla="*/ 285337 h 200"/>
                <a:gd name="T4" fmla="*/ 289748 w 108"/>
                <a:gd name="T5" fmla="*/ 236529 h 200"/>
                <a:gd name="T6" fmla="*/ 316089 w 108"/>
                <a:gd name="T7" fmla="*/ 206494 h 200"/>
                <a:gd name="T8" fmla="*/ 316089 w 108"/>
                <a:gd name="T9" fmla="*/ 127651 h 200"/>
                <a:gd name="T10" fmla="*/ 237067 w 108"/>
                <a:gd name="T11" fmla="*/ 71334 h 200"/>
                <a:gd name="T12" fmla="*/ 173096 w 108"/>
                <a:gd name="T13" fmla="*/ 112633 h 200"/>
                <a:gd name="T14" fmla="*/ 169333 w 108"/>
                <a:gd name="T15" fmla="*/ 112633 h 200"/>
                <a:gd name="T16" fmla="*/ 120415 w 108"/>
                <a:gd name="T17" fmla="*/ 93861 h 200"/>
                <a:gd name="T18" fmla="*/ 112889 w 108"/>
                <a:gd name="T19" fmla="*/ 86352 h 200"/>
                <a:gd name="T20" fmla="*/ 56444 w 108"/>
                <a:gd name="T21" fmla="*/ 0 h 200"/>
                <a:gd name="T22" fmla="*/ 0 w 108"/>
                <a:gd name="T23" fmla="*/ 30035 h 200"/>
                <a:gd name="T24" fmla="*/ 52681 w 108"/>
                <a:gd name="T25" fmla="*/ 60071 h 200"/>
                <a:gd name="T26" fmla="*/ 97837 w 108"/>
                <a:gd name="T27" fmla="*/ 150177 h 200"/>
                <a:gd name="T28" fmla="*/ 169333 w 108"/>
                <a:gd name="T29" fmla="*/ 172704 h 200"/>
                <a:gd name="T30" fmla="*/ 237067 w 108"/>
                <a:gd name="T31" fmla="*/ 135160 h 200"/>
                <a:gd name="T32" fmla="*/ 248356 w 108"/>
                <a:gd name="T33" fmla="*/ 187722 h 200"/>
                <a:gd name="T34" fmla="*/ 252119 w 108"/>
                <a:gd name="T35" fmla="*/ 304109 h 200"/>
                <a:gd name="T36" fmla="*/ 346193 w 108"/>
                <a:gd name="T37" fmla="*/ 352917 h 200"/>
                <a:gd name="T38" fmla="*/ 316089 w 108"/>
                <a:gd name="T39" fmla="*/ 397970 h 200"/>
                <a:gd name="T40" fmla="*/ 237067 w 108"/>
                <a:gd name="T41" fmla="*/ 484322 h 200"/>
                <a:gd name="T42" fmla="*/ 267170 w 108"/>
                <a:gd name="T43" fmla="*/ 578183 h 200"/>
                <a:gd name="T44" fmla="*/ 218252 w 108"/>
                <a:gd name="T45" fmla="*/ 593201 h 200"/>
                <a:gd name="T46" fmla="*/ 139230 w 108"/>
                <a:gd name="T47" fmla="*/ 578183 h 200"/>
                <a:gd name="T48" fmla="*/ 52681 w 108"/>
                <a:gd name="T49" fmla="*/ 660781 h 200"/>
                <a:gd name="T50" fmla="*/ 30104 w 108"/>
                <a:gd name="T51" fmla="*/ 687062 h 200"/>
                <a:gd name="T52" fmla="*/ 30104 w 108"/>
                <a:gd name="T53" fmla="*/ 750887 h 200"/>
                <a:gd name="T54" fmla="*/ 112889 w 108"/>
                <a:gd name="T55" fmla="*/ 690816 h 200"/>
                <a:gd name="T56" fmla="*/ 116652 w 108"/>
                <a:gd name="T57" fmla="*/ 657026 h 200"/>
                <a:gd name="T58" fmla="*/ 165570 w 108"/>
                <a:gd name="T59" fmla="*/ 634500 h 200"/>
                <a:gd name="T60" fmla="*/ 169333 w 108"/>
                <a:gd name="T61" fmla="*/ 634500 h 200"/>
                <a:gd name="T62" fmla="*/ 195674 w 108"/>
                <a:gd name="T63" fmla="*/ 657026 h 200"/>
                <a:gd name="T64" fmla="*/ 278459 w 108"/>
                <a:gd name="T65" fmla="*/ 657026 h 200"/>
                <a:gd name="T66" fmla="*/ 331141 w 108"/>
                <a:gd name="T67" fmla="*/ 578183 h 200"/>
                <a:gd name="T68" fmla="*/ 293511 w 108"/>
                <a:gd name="T69" fmla="*/ 518112 h 200"/>
                <a:gd name="T70" fmla="*/ 293511 w 108"/>
                <a:gd name="T71" fmla="*/ 506849 h 200"/>
                <a:gd name="T72" fmla="*/ 312326 w 108"/>
                <a:gd name="T73" fmla="*/ 461796 h 200"/>
                <a:gd name="T74" fmla="*/ 349956 w 108"/>
                <a:gd name="T75" fmla="*/ 458041 h 200"/>
                <a:gd name="T76" fmla="*/ 406400 w 108"/>
                <a:gd name="T77" fmla="*/ 345408 h 20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8" h="200">
                  <a:moveTo>
                    <a:pt x="93" y="77"/>
                  </a:moveTo>
                  <a:cubicBezTo>
                    <a:pt x="84" y="77"/>
                    <a:pt x="84" y="77"/>
                    <a:pt x="84" y="77"/>
                  </a:cubicBezTo>
                  <a:cubicBezTo>
                    <a:pt x="84" y="77"/>
                    <a:pt x="83" y="77"/>
                    <a:pt x="83" y="76"/>
                  </a:cubicBezTo>
                  <a:cubicBezTo>
                    <a:pt x="83" y="76"/>
                    <a:pt x="83" y="76"/>
                    <a:pt x="83" y="76"/>
                  </a:cubicBezTo>
                  <a:cubicBezTo>
                    <a:pt x="78" y="64"/>
                    <a:pt x="78" y="64"/>
                    <a:pt x="78" y="64"/>
                  </a:cubicBezTo>
                  <a:cubicBezTo>
                    <a:pt x="78" y="63"/>
                    <a:pt x="78" y="63"/>
                    <a:pt x="77" y="63"/>
                  </a:cubicBezTo>
                  <a:cubicBezTo>
                    <a:pt x="77" y="63"/>
                    <a:pt x="77" y="62"/>
                    <a:pt x="78" y="61"/>
                  </a:cubicBezTo>
                  <a:cubicBezTo>
                    <a:pt x="84" y="55"/>
                    <a:pt x="84" y="55"/>
                    <a:pt x="84" y="55"/>
                  </a:cubicBezTo>
                  <a:cubicBezTo>
                    <a:pt x="87" y="53"/>
                    <a:pt x="88" y="49"/>
                    <a:pt x="88" y="45"/>
                  </a:cubicBezTo>
                  <a:cubicBezTo>
                    <a:pt x="88" y="41"/>
                    <a:pt x="87" y="37"/>
                    <a:pt x="84" y="3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1" y="21"/>
                    <a:pt x="67" y="19"/>
                    <a:pt x="63" y="19"/>
                  </a:cubicBezTo>
                  <a:cubicBezTo>
                    <a:pt x="59" y="19"/>
                    <a:pt x="55" y="21"/>
                    <a:pt x="52" y="24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6" y="30"/>
                    <a:pt x="46" y="30"/>
                    <a:pt x="45" y="30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1" y="25"/>
                  </a:cubicBezTo>
                  <a:cubicBezTo>
                    <a:pt x="31" y="24"/>
                    <a:pt x="30" y="24"/>
                    <a:pt x="30" y="23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6"/>
                    <a:pt x="23" y="0"/>
                    <a:pt x="1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12"/>
                    <a:pt x="3" y="16"/>
                    <a:pt x="8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31"/>
                    <a:pt x="19" y="38"/>
                    <a:pt x="26" y="40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9" y="46"/>
                    <a:pt x="42" y="46"/>
                    <a:pt x="45" y="46"/>
                  </a:cubicBezTo>
                  <a:cubicBezTo>
                    <a:pt x="50" y="46"/>
                    <a:pt x="54" y="45"/>
                    <a:pt x="58" y="41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1" y="55"/>
                    <a:pt x="60" y="64"/>
                    <a:pt x="63" y="70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70" y="88"/>
                    <a:pt x="77" y="94"/>
                    <a:pt x="84" y="94"/>
                  </a:cubicBezTo>
                  <a:cubicBezTo>
                    <a:pt x="92" y="94"/>
                    <a:pt x="92" y="94"/>
                    <a:pt x="92" y="94"/>
                  </a:cubicBezTo>
                  <a:cubicBezTo>
                    <a:pt x="92" y="106"/>
                    <a:pt x="92" y="106"/>
                    <a:pt x="92" y="106"/>
                  </a:cubicBezTo>
                  <a:cubicBezTo>
                    <a:pt x="84" y="106"/>
                    <a:pt x="84" y="106"/>
                    <a:pt x="84" y="106"/>
                  </a:cubicBezTo>
                  <a:cubicBezTo>
                    <a:pt x="77" y="106"/>
                    <a:pt x="70" y="111"/>
                    <a:pt x="67" y="118"/>
                  </a:cubicBezTo>
                  <a:cubicBezTo>
                    <a:pt x="63" y="129"/>
                    <a:pt x="63" y="129"/>
                    <a:pt x="63" y="129"/>
                  </a:cubicBezTo>
                  <a:cubicBezTo>
                    <a:pt x="60" y="135"/>
                    <a:pt x="61" y="144"/>
                    <a:pt x="66" y="149"/>
                  </a:cubicBezTo>
                  <a:cubicBezTo>
                    <a:pt x="71" y="154"/>
                    <a:pt x="71" y="154"/>
                    <a:pt x="71" y="154"/>
                  </a:cubicBezTo>
                  <a:cubicBezTo>
                    <a:pt x="63" y="163"/>
                    <a:pt x="63" y="163"/>
                    <a:pt x="63" y="163"/>
                  </a:cubicBezTo>
                  <a:cubicBezTo>
                    <a:pt x="58" y="158"/>
                    <a:pt x="58" y="158"/>
                    <a:pt x="58" y="158"/>
                  </a:cubicBezTo>
                  <a:cubicBezTo>
                    <a:pt x="54" y="155"/>
                    <a:pt x="50" y="153"/>
                    <a:pt x="45" y="153"/>
                  </a:cubicBezTo>
                  <a:cubicBezTo>
                    <a:pt x="42" y="153"/>
                    <a:pt x="39" y="153"/>
                    <a:pt x="37" y="154"/>
                  </a:cubicBezTo>
                  <a:cubicBezTo>
                    <a:pt x="26" y="159"/>
                    <a:pt x="26" y="159"/>
                    <a:pt x="26" y="159"/>
                  </a:cubicBezTo>
                  <a:cubicBezTo>
                    <a:pt x="19" y="161"/>
                    <a:pt x="14" y="169"/>
                    <a:pt x="14" y="176"/>
                  </a:cubicBezTo>
                  <a:cubicBezTo>
                    <a:pt x="14" y="183"/>
                    <a:pt x="14" y="183"/>
                    <a:pt x="14" y="183"/>
                  </a:cubicBezTo>
                  <a:cubicBezTo>
                    <a:pt x="8" y="183"/>
                    <a:pt x="8" y="183"/>
                    <a:pt x="8" y="183"/>
                  </a:cubicBezTo>
                  <a:cubicBezTo>
                    <a:pt x="3" y="183"/>
                    <a:pt x="0" y="187"/>
                    <a:pt x="0" y="191"/>
                  </a:cubicBezTo>
                  <a:cubicBezTo>
                    <a:pt x="0" y="196"/>
                    <a:pt x="3" y="200"/>
                    <a:pt x="8" y="200"/>
                  </a:cubicBezTo>
                  <a:cubicBezTo>
                    <a:pt x="15" y="200"/>
                    <a:pt x="15" y="200"/>
                    <a:pt x="15" y="200"/>
                  </a:cubicBezTo>
                  <a:cubicBezTo>
                    <a:pt x="23" y="200"/>
                    <a:pt x="30" y="193"/>
                    <a:pt x="30" y="184"/>
                  </a:cubicBezTo>
                  <a:cubicBezTo>
                    <a:pt x="30" y="176"/>
                    <a:pt x="30" y="176"/>
                    <a:pt x="30" y="176"/>
                  </a:cubicBezTo>
                  <a:cubicBezTo>
                    <a:pt x="30" y="175"/>
                    <a:pt x="31" y="175"/>
                    <a:pt x="31" y="175"/>
                  </a:cubicBezTo>
                  <a:cubicBezTo>
                    <a:pt x="31" y="174"/>
                    <a:pt x="32" y="174"/>
                    <a:pt x="32" y="174"/>
                  </a:cubicBezTo>
                  <a:cubicBezTo>
                    <a:pt x="44" y="169"/>
                    <a:pt x="44" y="169"/>
                    <a:pt x="44" y="169"/>
                  </a:cubicBezTo>
                  <a:cubicBezTo>
                    <a:pt x="44" y="169"/>
                    <a:pt x="44" y="169"/>
                    <a:pt x="45" y="169"/>
                  </a:cubicBezTo>
                  <a:cubicBezTo>
                    <a:pt x="45" y="169"/>
                    <a:pt x="45" y="169"/>
                    <a:pt x="45" y="169"/>
                  </a:cubicBezTo>
                  <a:cubicBezTo>
                    <a:pt x="46" y="169"/>
                    <a:pt x="46" y="169"/>
                    <a:pt x="46" y="169"/>
                  </a:cubicBezTo>
                  <a:cubicBezTo>
                    <a:pt x="52" y="175"/>
                    <a:pt x="52" y="175"/>
                    <a:pt x="52" y="175"/>
                  </a:cubicBezTo>
                  <a:cubicBezTo>
                    <a:pt x="55" y="178"/>
                    <a:pt x="59" y="180"/>
                    <a:pt x="63" y="180"/>
                  </a:cubicBezTo>
                  <a:cubicBezTo>
                    <a:pt x="67" y="180"/>
                    <a:pt x="71" y="178"/>
                    <a:pt x="74" y="175"/>
                  </a:cubicBezTo>
                  <a:cubicBezTo>
                    <a:pt x="84" y="165"/>
                    <a:pt x="84" y="165"/>
                    <a:pt x="84" y="165"/>
                  </a:cubicBezTo>
                  <a:cubicBezTo>
                    <a:pt x="87" y="162"/>
                    <a:pt x="88" y="159"/>
                    <a:pt x="88" y="154"/>
                  </a:cubicBezTo>
                  <a:cubicBezTo>
                    <a:pt x="88" y="150"/>
                    <a:pt x="87" y="147"/>
                    <a:pt x="84" y="144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7"/>
                    <a:pt x="77" y="136"/>
                    <a:pt x="77" y="136"/>
                  </a:cubicBezTo>
                  <a:cubicBezTo>
                    <a:pt x="78" y="136"/>
                    <a:pt x="78" y="136"/>
                    <a:pt x="78" y="135"/>
                  </a:cubicBezTo>
                  <a:cubicBezTo>
                    <a:pt x="83" y="124"/>
                    <a:pt x="83" y="124"/>
                    <a:pt x="83" y="124"/>
                  </a:cubicBezTo>
                  <a:cubicBezTo>
                    <a:pt x="83" y="123"/>
                    <a:pt x="83" y="123"/>
                    <a:pt x="83" y="123"/>
                  </a:cubicBezTo>
                  <a:cubicBezTo>
                    <a:pt x="83" y="123"/>
                    <a:pt x="84" y="122"/>
                    <a:pt x="84" y="122"/>
                  </a:cubicBezTo>
                  <a:cubicBezTo>
                    <a:pt x="93" y="122"/>
                    <a:pt x="93" y="122"/>
                    <a:pt x="93" y="122"/>
                  </a:cubicBezTo>
                  <a:cubicBezTo>
                    <a:pt x="101" y="122"/>
                    <a:pt x="108" y="115"/>
                    <a:pt x="108" y="107"/>
                  </a:cubicBezTo>
                  <a:cubicBezTo>
                    <a:pt x="108" y="92"/>
                    <a:pt x="108" y="92"/>
                    <a:pt x="108" y="92"/>
                  </a:cubicBezTo>
                  <a:cubicBezTo>
                    <a:pt x="108" y="84"/>
                    <a:pt x="101" y="77"/>
                    <a:pt x="93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solidFill>
                  <a:prstClr val="black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endParaRPr>
            </a:p>
          </p:txBody>
        </p:sp>
        <p:sp>
          <p:nvSpPr>
            <p:cNvPr id="120" name="PA-任意多边形 13">
              <a:extLst>
                <a:ext uri="{FF2B5EF4-FFF2-40B4-BE49-F238E27FC236}">
                  <a16:creationId xmlns:a16="http://schemas.microsoft.com/office/drawing/2014/main" id="{C7B70F93-9AAF-4FF2-B858-949CB9175E4C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5102225" y="1420813"/>
              <a:ext cx="192088" cy="327025"/>
            </a:xfrm>
            <a:custGeom>
              <a:avLst/>
              <a:gdLst>
                <a:gd name="T0" fmla="*/ 30131 w 51"/>
                <a:gd name="T1" fmla="*/ 266882 h 87"/>
                <a:gd name="T2" fmla="*/ 0 w 51"/>
                <a:gd name="T3" fmla="*/ 296954 h 87"/>
                <a:gd name="T4" fmla="*/ 30131 w 51"/>
                <a:gd name="T5" fmla="*/ 327025 h 87"/>
                <a:gd name="T6" fmla="*/ 192088 w 51"/>
                <a:gd name="T7" fmla="*/ 165392 h 87"/>
                <a:gd name="T8" fmla="*/ 30131 w 51"/>
                <a:gd name="T9" fmla="*/ 0 h 87"/>
                <a:gd name="T10" fmla="*/ 0 w 51"/>
                <a:gd name="T11" fmla="*/ 30071 h 87"/>
                <a:gd name="T12" fmla="*/ 30131 w 51"/>
                <a:gd name="T13" fmla="*/ 60143 h 87"/>
                <a:gd name="T14" fmla="*/ 131825 w 51"/>
                <a:gd name="T15" fmla="*/ 165392 h 87"/>
                <a:gd name="T16" fmla="*/ 30131 w 51"/>
                <a:gd name="T17" fmla="*/ 266882 h 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1" h="87">
                  <a:moveTo>
                    <a:pt x="8" y="71"/>
                  </a:moveTo>
                  <a:cubicBezTo>
                    <a:pt x="4" y="71"/>
                    <a:pt x="0" y="74"/>
                    <a:pt x="0" y="79"/>
                  </a:cubicBezTo>
                  <a:cubicBezTo>
                    <a:pt x="0" y="83"/>
                    <a:pt x="4" y="87"/>
                    <a:pt x="8" y="87"/>
                  </a:cubicBezTo>
                  <a:cubicBezTo>
                    <a:pt x="32" y="87"/>
                    <a:pt x="51" y="68"/>
                    <a:pt x="51" y="44"/>
                  </a:cubicBezTo>
                  <a:cubicBezTo>
                    <a:pt x="51" y="20"/>
                    <a:pt x="3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6"/>
                    <a:pt x="8" y="16"/>
                  </a:cubicBezTo>
                  <a:cubicBezTo>
                    <a:pt x="23" y="16"/>
                    <a:pt x="35" y="29"/>
                    <a:pt x="35" y="44"/>
                  </a:cubicBezTo>
                  <a:cubicBezTo>
                    <a:pt x="35" y="59"/>
                    <a:pt x="23" y="71"/>
                    <a:pt x="8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solidFill>
                  <a:prstClr val="black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endParaRPr>
            </a:p>
          </p:txBody>
        </p:sp>
        <p:sp>
          <p:nvSpPr>
            <p:cNvPr id="121" name="PA-任意多边形 14">
              <a:extLst>
                <a:ext uri="{FF2B5EF4-FFF2-40B4-BE49-F238E27FC236}">
                  <a16:creationId xmlns:a16="http://schemas.microsoft.com/office/drawing/2014/main" id="{2B3C630A-97CA-428C-8CDB-10C320CC2F79}"/>
                </a:ext>
              </a:extLst>
            </p:cNvPr>
            <p:cNvSpPr>
              <a:spLocks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4656138" y="1211263"/>
              <a:ext cx="415925" cy="750887"/>
            </a:xfrm>
            <a:custGeom>
              <a:avLst/>
              <a:gdLst>
                <a:gd name="T0" fmla="*/ 317615 w 110"/>
                <a:gd name="T1" fmla="*/ 0 h 200"/>
                <a:gd name="T2" fmla="*/ 196619 w 110"/>
                <a:gd name="T3" fmla="*/ 75089 h 200"/>
                <a:gd name="T4" fmla="*/ 86966 w 110"/>
                <a:gd name="T5" fmla="*/ 221512 h 200"/>
                <a:gd name="T6" fmla="*/ 68060 w 110"/>
                <a:gd name="T7" fmla="*/ 458041 h 200"/>
                <a:gd name="T8" fmla="*/ 196619 w 110"/>
                <a:gd name="T9" fmla="*/ 679553 h 200"/>
                <a:gd name="T10" fmla="*/ 302491 w 110"/>
                <a:gd name="T11" fmla="*/ 750887 h 200"/>
                <a:gd name="T12" fmla="*/ 381895 w 110"/>
                <a:gd name="T13" fmla="*/ 717097 h 200"/>
                <a:gd name="T14" fmla="*/ 415925 w 110"/>
                <a:gd name="T15" fmla="*/ 638254 h 200"/>
                <a:gd name="T16" fmla="*/ 415925 w 110"/>
                <a:gd name="T17" fmla="*/ 93861 h 200"/>
                <a:gd name="T18" fmla="*/ 415925 w 110"/>
                <a:gd name="T19" fmla="*/ 93861 h 200"/>
                <a:gd name="T20" fmla="*/ 302491 w 110"/>
                <a:gd name="T21" fmla="*/ 322881 h 200"/>
                <a:gd name="T22" fmla="*/ 336521 w 110"/>
                <a:gd name="T23" fmla="*/ 529375 h 200"/>
                <a:gd name="T24" fmla="*/ 336521 w 110"/>
                <a:gd name="T25" fmla="*/ 529375 h 200"/>
                <a:gd name="T26" fmla="*/ 196619 w 110"/>
                <a:gd name="T27" fmla="*/ 300355 h 200"/>
                <a:gd name="T28" fmla="*/ 223087 w 110"/>
                <a:gd name="T29" fmla="*/ 274074 h 200"/>
                <a:gd name="T30" fmla="*/ 196619 w 110"/>
                <a:gd name="T31" fmla="*/ 247793 h 200"/>
                <a:gd name="T32" fmla="*/ 147464 w 110"/>
                <a:gd name="T33" fmla="*/ 221512 h 200"/>
                <a:gd name="T34" fmla="*/ 196619 w 110"/>
                <a:gd name="T35" fmla="*/ 127651 h 200"/>
                <a:gd name="T36" fmla="*/ 317615 w 110"/>
                <a:gd name="T37" fmla="*/ 191476 h 200"/>
                <a:gd name="T38" fmla="*/ 340302 w 110"/>
                <a:gd name="T39" fmla="*/ 183967 h 200"/>
                <a:gd name="T40" fmla="*/ 340302 w 110"/>
                <a:gd name="T41" fmla="*/ 146423 h 200"/>
                <a:gd name="T42" fmla="*/ 276023 w 110"/>
                <a:gd name="T43" fmla="*/ 93861 h 200"/>
                <a:gd name="T44" fmla="*/ 362989 w 110"/>
                <a:gd name="T45" fmla="*/ 93861 h 200"/>
                <a:gd name="T46" fmla="*/ 362989 w 110"/>
                <a:gd name="T47" fmla="*/ 232775 h 200"/>
                <a:gd name="T48" fmla="*/ 302491 w 110"/>
                <a:gd name="T49" fmla="*/ 277828 h 200"/>
                <a:gd name="T50" fmla="*/ 276023 w 110"/>
                <a:gd name="T51" fmla="*/ 304109 h 200"/>
                <a:gd name="T52" fmla="*/ 302491 w 110"/>
                <a:gd name="T53" fmla="*/ 330390 h 200"/>
                <a:gd name="T54" fmla="*/ 362989 w 110"/>
                <a:gd name="T55" fmla="*/ 319127 h 200"/>
                <a:gd name="T56" fmla="*/ 336521 w 110"/>
                <a:gd name="T57" fmla="*/ 488077 h 200"/>
                <a:gd name="T58" fmla="*/ 310053 w 110"/>
                <a:gd name="T59" fmla="*/ 514358 h 200"/>
                <a:gd name="T60" fmla="*/ 336521 w 110"/>
                <a:gd name="T61" fmla="*/ 540639 h 200"/>
                <a:gd name="T62" fmla="*/ 362989 w 110"/>
                <a:gd name="T63" fmla="*/ 536884 h 200"/>
                <a:gd name="T64" fmla="*/ 344083 w 110"/>
                <a:gd name="T65" fmla="*/ 679553 h 200"/>
                <a:gd name="T66" fmla="*/ 257117 w 110"/>
                <a:gd name="T67" fmla="*/ 679553 h 200"/>
                <a:gd name="T68" fmla="*/ 268461 w 110"/>
                <a:gd name="T69" fmla="*/ 574429 h 200"/>
                <a:gd name="T70" fmla="*/ 219306 w 110"/>
                <a:gd name="T71" fmla="*/ 555656 h 200"/>
                <a:gd name="T72" fmla="*/ 128559 w 110"/>
                <a:gd name="T73" fmla="*/ 596955 h 200"/>
                <a:gd name="T74" fmla="*/ 128559 w 110"/>
                <a:gd name="T75" fmla="*/ 461796 h 200"/>
                <a:gd name="T76" fmla="*/ 264680 w 110"/>
                <a:gd name="T77" fmla="*/ 461796 h 200"/>
                <a:gd name="T78" fmla="*/ 302491 w 110"/>
                <a:gd name="T79" fmla="*/ 461796 h 200"/>
                <a:gd name="T80" fmla="*/ 302491 w 110"/>
                <a:gd name="T81" fmla="*/ 424251 h 200"/>
                <a:gd name="T82" fmla="*/ 102091 w 110"/>
                <a:gd name="T83" fmla="*/ 416742 h 200"/>
                <a:gd name="T84" fmla="*/ 113434 w 110"/>
                <a:gd name="T85" fmla="*/ 266565 h 200"/>
                <a:gd name="T86" fmla="*/ 302491 w 110"/>
                <a:gd name="T87" fmla="*/ 739624 h 20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0" h="200">
                  <a:moveTo>
                    <a:pt x="110" y="25"/>
                  </a:moveTo>
                  <a:cubicBezTo>
                    <a:pt x="110" y="11"/>
                    <a:pt x="99" y="0"/>
                    <a:pt x="84" y="0"/>
                  </a:cubicBezTo>
                  <a:cubicBezTo>
                    <a:pt x="72" y="0"/>
                    <a:pt x="61" y="9"/>
                    <a:pt x="59" y="20"/>
                  </a:cubicBezTo>
                  <a:cubicBezTo>
                    <a:pt x="57" y="20"/>
                    <a:pt x="54" y="20"/>
                    <a:pt x="52" y="20"/>
                  </a:cubicBezTo>
                  <a:cubicBezTo>
                    <a:pt x="35" y="20"/>
                    <a:pt x="22" y="33"/>
                    <a:pt x="22" y="50"/>
                  </a:cubicBezTo>
                  <a:cubicBezTo>
                    <a:pt x="22" y="53"/>
                    <a:pt x="22" y="56"/>
                    <a:pt x="23" y="59"/>
                  </a:cubicBezTo>
                  <a:cubicBezTo>
                    <a:pt x="10" y="64"/>
                    <a:pt x="0" y="76"/>
                    <a:pt x="0" y="91"/>
                  </a:cubicBezTo>
                  <a:cubicBezTo>
                    <a:pt x="0" y="104"/>
                    <a:pt x="7" y="116"/>
                    <a:pt x="18" y="122"/>
                  </a:cubicBezTo>
                  <a:cubicBezTo>
                    <a:pt x="9" y="137"/>
                    <a:pt x="11" y="156"/>
                    <a:pt x="24" y="169"/>
                  </a:cubicBezTo>
                  <a:cubicBezTo>
                    <a:pt x="31" y="177"/>
                    <a:pt x="41" y="181"/>
                    <a:pt x="52" y="181"/>
                  </a:cubicBezTo>
                  <a:cubicBezTo>
                    <a:pt x="53" y="185"/>
                    <a:pt x="56" y="188"/>
                    <a:pt x="58" y="191"/>
                  </a:cubicBezTo>
                  <a:cubicBezTo>
                    <a:pt x="64" y="196"/>
                    <a:pt x="72" y="200"/>
                    <a:pt x="80" y="200"/>
                  </a:cubicBezTo>
                  <a:cubicBezTo>
                    <a:pt x="80" y="200"/>
                    <a:pt x="80" y="200"/>
                    <a:pt x="80" y="200"/>
                  </a:cubicBezTo>
                  <a:cubicBezTo>
                    <a:pt x="88" y="200"/>
                    <a:pt x="96" y="196"/>
                    <a:pt x="101" y="191"/>
                  </a:cubicBezTo>
                  <a:cubicBezTo>
                    <a:pt x="107" y="185"/>
                    <a:pt x="110" y="178"/>
                    <a:pt x="110" y="170"/>
                  </a:cubicBezTo>
                  <a:cubicBezTo>
                    <a:pt x="110" y="170"/>
                    <a:pt x="110" y="170"/>
                    <a:pt x="110" y="170"/>
                  </a:cubicBezTo>
                  <a:cubicBezTo>
                    <a:pt x="110" y="170"/>
                    <a:pt x="110" y="170"/>
                    <a:pt x="110" y="170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10" y="25"/>
                    <a:pt x="110" y="25"/>
                    <a:pt x="110" y="25"/>
                  </a:cubicBezTo>
                  <a:close/>
                  <a:moveTo>
                    <a:pt x="80" y="86"/>
                  </a:moveTo>
                  <a:cubicBezTo>
                    <a:pt x="80" y="86"/>
                    <a:pt x="80" y="86"/>
                    <a:pt x="80" y="86"/>
                  </a:cubicBezTo>
                  <a:cubicBezTo>
                    <a:pt x="80" y="86"/>
                    <a:pt x="80" y="86"/>
                    <a:pt x="80" y="86"/>
                  </a:cubicBezTo>
                  <a:close/>
                  <a:moveTo>
                    <a:pt x="89" y="141"/>
                  </a:moveTo>
                  <a:cubicBezTo>
                    <a:pt x="89" y="141"/>
                    <a:pt x="89" y="141"/>
                    <a:pt x="89" y="141"/>
                  </a:cubicBezTo>
                  <a:cubicBezTo>
                    <a:pt x="89" y="141"/>
                    <a:pt x="89" y="141"/>
                    <a:pt x="89" y="141"/>
                  </a:cubicBezTo>
                  <a:close/>
                  <a:moveTo>
                    <a:pt x="30" y="71"/>
                  </a:moveTo>
                  <a:cubicBezTo>
                    <a:pt x="36" y="77"/>
                    <a:pt x="43" y="80"/>
                    <a:pt x="52" y="80"/>
                  </a:cubicBezTo>
                  <a:cubicBezTo>
                    <a:pt x="54" y="80"/>
                    <a:pt x="56" y="80"/>
                    <a:pt x="57" y="78"/>
                  </a:cubicBezTo>
                  <a:cubicBezTo>
                    <a:pt x="58" y="77"/>
                    <a:pt x="59" y="75"/>
                    <a:pt x="59" y="73"/>
                  </a:cubicBezTo>
                  <a:cubicBezTo>
                    <a:pt x="59" y="71"/>
                    <a:pt x="58" y="69"/>
                    <a:pt x="57" y="68"/>
                  </a:cubicBezTo>
                  <a:cubicBezTo>
                    <a:pt x="56" y="67"/>
                    <a:pt x="54" y="66"/>
                    <a:pt x="52" y="66"/>
                  </a:cubicBezTo>
                  <a:cubicBezTo>
                    <a:pt x="48" y="66"/>
                    <a:pt x="44" y="64"/>
                    <a:pt x="41" y="62"/>
                  </a:cubicBezTo>
                  <a:cubicBezTo>
                    <a:pt x="40" y="61"/>
                    <a:pt x="40" y="60"/>
                    <a:pt x="39" y="59"/>
                  </a:cubicBezTo>
                  <a:cubicBezTo>
                    <a:pt x="37" y="57"/>
                    <a:pt x="36" y="53"/>
                    <a:pt x="36" y="50"/>
                  </a:cubicBezTo>
                  <a:cubicBezTo>
                    <a:pt x="36" y="41"/>
                    <a:pt x="43" y="34"/>
                    <a:pt x="52" y="34"/>
                  </a:cubicBezTo>
                  <a:cubicBezTo>
                    <a:pt x="55" y="34"/>
                    <a:pt x="59" y="35"/>
                    <a:pt x="62" y="37"/>
                  </a:cubicBezTo>
                  <a:cubicBezTo>
                    <a:pt x="66" y="45"/>
                    <a:pt x="75" y="51"/>
                    <a:pt x="84" y="51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86" y="51"/>
                    <a:pt x="88" y="50"/>
                    <a:pt x="90" y="49"/>
                  </a:cubicBezTo>
                  <a:cubicBezTo>
                    <a:pt x="91" y="48"/>
                    <a:pt x="92" y="46"/>
                    <a:pt x="92" y="44"/>
                  </a:cubicBezTo>
                  <a:cubicBezTo>
                    <a:pt x="92" y="42"/>
                    <a:pt x="91" y="40"/>
                    <a:pt x="90" y="39"/>
                  </a:cubicBezTo>
                  <a:cubicBezTo>
                    <a:pt x="88" y="37"/>
                    <a:pt x="86" y="37"/>
                    <a:pt x="84" y="37"/>
                  </a:cubicBezTo>
                  <a:cubicBezTo>
                    <a:pt x="78" y="37"/>
                    <a:pt x="73" y="32"/>
                    <a:pt x="73" y="25"/>
                  </a:cubicBezTo>
                  <a:cubicBezTo>
                    <a:pt x="73" y="19"/>
                    <a:pt x="78" y="14"/>
                    <a:pt x="84" y="14"/>
                  </a:cubicBezTo>
                  <a:cubicBezTo>
                    <a:pt x="91" y="14"/>
                    <a:pt x="96" y="19"/>
                    <a:pt x="96" y="25"/>
                  </a:cubicBezTo>
                  <a:cubicBezTo>
                    <a:pt x="96" y="25"/>
                    <a:pt x="96" y="25"/>
                    <a:pt x="96" y="25"/>
                  </a:cubicBezTo>
                  <a:cubicBezTo>
                    <a:pt x="96" y="62"/>
                    <a:pt x="96" y="62"/>
                    <a:pt x="96" y="62"/>
                  </a:cubicBezTo>
                  <a:cubicBezTo>
                    <a:pt x="96" y="62"/>
                    <a:pt x="96" y="62"/>
                    <a:pt x="96" y="62"/>
                  </a:cubicBezTo>
                  <a:cubicBezTo>
                    <a:pt x="96" y="64"/>
                    <a:pt x="95" y="74"/>
                    <a:pt x="80" y="74"/>
                  </a:cubicBezTo>
                  <a:cubicBezTo>
                    <a:pt x="78" y="74"/>
                    <a:pt x="76" y="75"/>
                    <a:pt x="75" y="76"/>
                  </a:cubicBezTo>
                  <a:cubicBezTo>
                    <a:pt x="73" y="77"/>
                    <a:pt x="73" y="79"/>
                    <a:pt x="73" y="81"/>
                  </a:cubicBezTo>
                  <a:cubicBezTo>
                    <a:pt x="73" y="83"/>
                    <a:pt x="73" y="85"/>
                    <a:pt x="75" y="86"/>
                  </a:cubicBezTo>
                  <a:cubicBezTo>
                    <a:pt x="76" y="87"/>
                    <a:pt x="78" y="88"/>
                    <a:pt x="80" y="88"/>
                  </a:cubicBezTo>
                  <a:cubicBezTo>
                    <a:pt x="80" y="88"/>
                    <a:pt x="80" y="88"/>
                    <a:pt x="80" y="88"/>
                  </a:cubicBezTo>
                  <a:cubicBezTo>
                    <a:pt x="86" y="88"/>
                    <a:pt x="92" y="87"/>
                    <a:pt x="96" y="85"/>
                  </a:cubicBezTo>
                  <a:cubicBezTo>
                    <a:pt x="96" y="125"/>
                    <a:pt x="96" y="125"/>
                    <a:pt x="96" y="125"/>
                  </a:cubicBezTo>
                  <a:cubicBezTo>
                    <a:pt x="95" y="127"/>
                    <a:pt x="92" y="130"/>
                    <a:pt x="89" y="130"/>
                  </a:cubicBezTo>
                  <a:cubicBezTo>
                    <a:pt x="87" y="130"/>
                    <a:pt x="85" y="130"/>
                    <a:pt x="84" y="132"/>
                  </a:cubicBezTo>
                  <a:cubicBezTo>
                    <a:pt x="83" y="133"/>
                    <a:pt x="82" y="135"/>
                    <a:pt x="82" y="137"/>
                  </a:cubicBezTo>
                  <a:cubicBezTo>
                    <a:pt x="82" y="139"/>
                    <a:pt x="83" y="140"/>
                    <a:pt x="84" y="142"/>
                  </a:cubicBezTo>
                  <a:cubicBezTo>
                    <a:pt x="85" y="143"/>
                    <a:pt x="87" y="144"/>
                    <a:pt x="89" y="144"/>
                  </a:cubicBezTo>
                  <a:cubicBezTo>
                    <a:pt x="89" y="144"/>
                    <a:pt x="89" y="144"/>
                    <a:pt x="89" y="144"/>
                  </a:cubicBezTo>
                  <a:cubicBezTo>
                    <a:pt x="92" y="144"/>
                    <a:pt x="94" y="143"/>
                    <a:pt x="96" y="143"/>
                  </a:cubicBezTo>
                  <a:cubicBezTo>
                    <a:pt x="96" y="169"/>
                    <a:pt x="96" y="169"/>
                    <a:pt x="96" y="169"/>
                  </a:cubicBezTo>
                  <a:cubicBezTo>
                    <a:pt x="96" y="174"/>
                    <a:pt x="94" y="178"/>
                    <a:pt x="91" y="181"/>
                  </a:cubicBezTo>
                  <a:cubicBezTo>
                    <a:pt x="88" y="184"/>
                    <a:pt x="84" y="185"/>
                    <a:pt x="80" y="185"/>
                  </a:cubicBezTo>
                  <a:cubicBezTo>
                    <a:pt x="76" y="185"/>
                    <a:pt x="71" y="184"/>
                    <a:pt x="68" y="181"/>
                  </a:cubicBezTo>
                  <a:cubicBezTo>
                    <a:pt x="62" y="174"/>
                    <a:pt x="62" y="164"/>
                    <a:pt x="68" y="158"/>
                  </a:cubicBezTo>
                  <a:cubicBezTo>
                    <a:pt x="70" y="156"/>
                    <a:pt x="71" y="155"/>
                    <a:pt x="71" y="153"/>
                  </a:cubicBezTo>
                  <a:cubicBezTo>
                    <a:pt x="71" y="151"/>
                    <a:pt x="70" y="149"/>
                    <a:pt x="68" y="148"/>
                  </a:cubicBezTo>
                  <a:cubicBezTo>
                    <a:pt x="66" y="145"/>
                    <a:pt x="61" y="145"/>
                    <a:pt x="58" y="148"/>
                  </a:cubicBezTo>
                  <a:cubicBezTo>
                    <a:pt x="53" y="153"/>
                    <a:pt x="50" y="159"/>
                    <a:pt x="50" y="167"/>
                  </a:cubicBezTo>
                  <a:cubicBezTo>
                    <a:pt x="44" y="166"/>
                    <a:pt x="38" y="163"/>
                    <a:pt x="34" y="159"/>
                  </a:cubicBezTo>
                  <a:cubicBezTo>
                    <a:pt x="29" y="154"/>
                    <a:pt x="27" y="148"/>
                    <a:pt x="27" y="141"/>
                  </a:cubicBezTo>
                  <a:cubicBezTo>
                    <a:pt x="27" y="135"/>
                    <a:pt x="29" y="128"/>
                    <a:pt x="34" y="123"/>
                  </a:cubicBezTo>
                  <a:cubicBezTo>
                    <a:pt x="39" y="119"/>
                    <a:pt x="45" y="116"/>
                    <a:pt x="52" y="116"/>
                  </a:cubicBezTo>
                  <a:cubicBezTo>
                    <a:pt x="59" y="116"/>
                    <a:pt x="65" y="119"/>
                    <a:pt x="70" y="123"/>
                  </a:cubicBezTo>
                  <a:cubicBezTo>
                    <a:pt x="71" y="125"/>
                    <a:pt x="73" y="126"/>
                    <a:pt x="75" y="126"/>
                  </a:cubicBezTo>
                  <a:cubicBezTo>
                    <a:pt x="77" y="126"/>
                    <a:pt x="79" y="125"/>
                    <a:pt x="80" y="123"/>
                  </a:cubicBezTo>
                  <a:cubicBezTo>
                    <a:pt x="81" y="122"/>
                    <a:pt x="82" y="120"/>
                    <a:pt x="82" y="118"/>
                  </a:cubicBezTo>
                  <a:cubicBezTo>
                    <a:pt x="82" y="116"/>
                    <a:pt x="81" y="115"/>
                    <a:pt x="80" y="113"/>
                  </a:cubicBezTo>
                  <a:cubicBezTo>
                    <a:pt x="73" y="106"/>
                    <a:pt x="63" y="102"/>
                    <a:pt x="52" y="102"/>
                  </a:cubicBezTo>
                  <a:cubicBezTo>
                    <a:pt x="43" y="102"/>
                    <a:pt x="34" y="105"/>
                    <a:pt x="27" y="111"/>
                  </a:cubicBezTo>
                  <a:cubicBezTo>
                    <a:pt x="20" y="107"/>
                    <a:pt x="14" y="100"/>
                    <a:pt x="14" y="91"/>
                  </a:cubicBezTo>
                  <a:cubicBezTo>
                    <a:pt x="14" y="82"/>
                    <a:pt x="21" y="74"/>
                    <a:pt x="30" y="71"/>
                  </a:cubicBezTo>
                  <a:close/>
                  <a:moveTo>
                    <a:pt x="80" y="197"/>
                  </a:moveTo>
                  <a:cubicBezTo>
                    <a:pt x="80" y="197"/>
                    <a:pt x="80" y="197"/>
                    <a:pt x="80" y="197"/>
                  </a:cubicBezTo>
                  <a:cubicBezTo>
                    <a:pt x="80" y="197"/>
                    <a:pt x="80" y="197"/>
                    <a:pt x="80" y="1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solidFill>
                  <a:prstClr val="black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endParaRPr>
            </a:p>
          </p:txBody>
        </p:sp>
      </p:grpSp>
      <p:sp>
        <p:nvSpPr>
          <p:cNvPr id="191" name="smartphone_149925"/>
          <p:cNvSpPr>
            <a:spLocks noChangeAspect="1"/>
          </p:cNvSpPr>
          <p:nvPr/>
        </p:nvSpPr>
        <p:spPr bwMode="auto">
          <a:xfrm>
            <a:off x="5322157" y="1345610"/>
            <a:ext cx="391844" cy="412082"/>
          </a:xfrm>
          <a:custGeom>
            <a:avLst/>
            <a:gdLst>
              <a:gd name="connsiteX0" fmla="*/ 172038 w 576964"/>
              <a:gd name="connsiteY0" fmla="*/ 515747 h 606761"/>
              <a:gd name="connsiteX1" fmla="*/ 192142 w 576964"/>
              <a:gd name="connsiteY1" fmla="*/ 535851 h 606761"/>
              <a:gd name="connsiteX2" fmla="*/ 172038 w 576964"/>
              <a:gd name="connsiteY2" fmla="*/ 555955 h 606761"/>
              <a:gd name="connsiteX3" fmla="*/ 151934 w 576964"/>
              <a:gd name="connsiteY3" fmla="*/ 535851 h 606761"/>
              <a:gd name="connsiteX4" fmla="*/ 172038 w 576964"/>
              <a:gd name="connsiteY4" fmla="*/ 515747 h 606761"/>
              <a:gd name="connsiteX5" fmla="*/ 172418 w 576964"/>
              <a:gd name="connsiteY5" fmla="*/ 495269 h 606761"/>
              <a:gd name="connsiteX6" fmla="*/ 131401 w 576964"/>
              <a:gd name="connsiteY6" fmla="*/ 536225 h 606761"/>
              <a:gd name="connsiteX7" fmla="*/ 172418 w 576964"/>
              <a:gd name="connsiteY7" fmla="*/ 576423 h 606761"/>
              <a:gd name="connsiteX8" fmla="*/ 212674 w 576964"/>
              <a:gd name="connsiteY8" fmla="*/ 536225 h 606761"/>
              <a:gd name="connsiteX9" fmla="*/ 172418 w 576964"/>
              <a:gd name="connsiteY9" fmla="*/ 495269 h 606761"/>
              <a:gd name="connsiteX10" fmla="*/ 435405 w 576964"/>
              <a:gd name="connsiteY10" fmla="*/ 131655 h 606761"/>
              <a:gd name="connsiteX11" fmla="*/ 449552 w 576964"/>
              <a:gd name="connsiteY11" fmla="*/ 137342 h 606761"/>
              <a:gd name="connsiteX12" fmla="*/ 571078 w 576964"/>
              <a:gd name="connsiteY12" fmla="*/ 258663 h 606761"/>
              <a:gd name="connsiteX13" fmla="*/ 574116 w 576964"/>
              <a:gd name="connsiteY13" fmla="*/ 261696 h 606761"/>
              <a:gd name="connsiteX14" fmla="*/ 574876 w 576964"/>
              <a:gd name="connsiteY14" fmla="*/ 263212 h 606761"/>
              <a:gd name="connsiteX15" fmla="*/ 575635 w 576964"/>
              <a:gd name="connsiteY15" fmla="*/ 265487 h 606761"/>
              <a:gd name="connsiteX16" fmla="*/ 576395 w 576964"/>
              <a:gd name="connsiteY16" fmla="*/ 267004 h 606761"/>
              <a:gd name="connsiteX17" fmla="*/ 576395 w 576964"/>
              <a:gd name="connsiteY17" fmla="*/ 269278 h 606761"/>
              <a:gd name="connsiteX18" fmla="*/ 576395 w 576964"/>
              <a:gd name="connsiteY18" fmla="*/ 276861 h 606761"/>
              <a:gd name="connsiteX19" fmla="*/ 576395 w 576964"/>
              <a:gd name="connsiteY19" fmla="*/ 279136 h 606761"/>
              <a:gd name="connsiteX20" fmla="*/ 575635 w 576964"/>
              <a:gd name="connsiteY20" fmla="*/ 280652 h 606761"/>
              <a:gd name="connsiteX21" fmla="*/ 574876 w 576964"/>
              <a:gd name="connsiteY21" fmla="*/ 282927 h 606761"/>
              <a:gd name="connsiteX22" fmla="*/ 574116 w 576964"/>
              <a:gd name="connsiteY22" fmla="*/ 284444 h 606761"/>
              <a:gd name="connsiteX23" fmla="*/ 571078 w 576964"/>
              <a:gd name="connsiteY23" fmla="*/ 287477 h 606761"/>
              <a:gd name="connsiteX24" fmla="*/ 449552 w 576964"/>
              <a:gd name="connsiteY24" fmla="*/ 408798 h 606761"/>
              <a:gd name="connsiteX25" fmla="*/ 435120 w 576964"/>
              <a:gd name="connsiteY25" fmla="*/ 414864 h 606761"/>
              <a:gd name="connsiteX26" fmla="*/ 420689 w 576964"/>
              <a:gd name="connsiteY26" fmla="*/ 408798 h 606761"/>
              <a:gd name="connsiteX27" fmla="*/ 420689 w 576964"/>
              <a:gd name="connsiteY27" fmla="*/ 379984 h 606761"/>
              <a:gd name="connsiteX28" fmla="*/ 508036 w 576964"/>
              <a:gd name="connsiteY28" fmla="*/ 293543 h 606761"/>
              <a:gd name="connsiteX29" fmla="*/ 172320 w 576964"/>
              <a:gd name="connsiteY29" fmla="*/ 293543 h 606761"/>
              <a:gd name="connsiteX30" fmla="*/ 151812 w 576964"/>
              <a:gd name="connsiteY30" fmla="*/ 273070 h 606761"/>
              <a:gd name="connsiteX31" fmla="*/ 172320 w 576964"/>
              <a:gd name="connsiteY31" fmla="*/ 252597 h 606761"/>
              <a:gd name="connsiteX32" fmla="*/ 508036 w 576964"/>
              <a:gd name="connsiteY32" fmla="*/ 252597 h 606761"/>
              <a:gd name="connsiteX33" fmla="*/ 420689 w 576964"/>
              <a:gd name="connsiteY33" fmla="*/ 166155 h 606761"/>
              <a:gd name="connsiteX34" fmla="*/ 420689 w 576964"/>
              <a:gd name="connsiteY34" fmla="*/ 137342 h 606761"/>
              <a:gd name="connsiteX35" fmla="*/ 435405 w 576964"/>
              <a:gd name="connsiteY35" fmla="*/ 131655 h 606761"/>
              <a:gd name="connsiteX36" fmla="*/ 202799 w 576964"/>
              <a:gd name="connsiteY36" fmla="*/ 30338 h 606761"/>
              <a:gd name="connsiteX37" fmla="*/ 192166 w 576964"/>
              <a:gd name="connsiteY37" fmla="*/ 40198 h 606761"/>
              <a:gd name="connsiteX38" fmla="*/ 202799 w 576964"/>
              <a:gd name="connsiteY38" fmla="*/ 50816 h 606761"/>
              <a:gd name="connsiteX39" fmla="*/ 212674 w 576964"/>
              <a:gd name="connsiteY39" fmla="*/ 50816 h 606761"/>
              <a:gd name="connsiteX40" fmla="*/ 222548 w 576964"/>
              <a:gd name="connsiteY40" fmla="*/ 40198 h 606761"/>
              <a:gd name="connsiteX41" fmla="*/ 212674 w 576964"/>
              <a:gd name="connsiteY41" fmla="*/ 30338 h 606761"/>
              <a:gd name="connsiteX42" fmla="*/ 131401 w 576964"/>
              <a:gd name="connsiteY42" fmla="*/ 30338 h 606761"/>
              <a:gd name="connsiteX43" fmla="*/ 121527 w 576964"/>
              <a:gd name="connsiteY43" fmla="*/ 40198 h 606761"/>
              <a:gd name="connsiteX44" fmla="*/ 131401 w 576964"/>
              <a:gd name="connsiteY44" fmla="*/ 50816 h 606761"/>
              <a:gd name="connsiteX45" fmla="*/ 172418 w 576964"/>
              <a:gd name="connsiteY45" fmla="*/ 50816 h 606761"/>
              <a:gd name="connsiteX46" fmla="*/ 182292 w 576964"/>
              <a:gd name="connsiteY46" fmla="*/ 40198 h 606761"/>
              <a:gd name="connsiteX47" fmla="*/ 172418 w 576964"/>
              <a:gd name="connsiteY47" fmla="*/ 30338 h 606761"/>
              <a:gd name="connsiteX48" fmla="*/ 44813 w 576964"/>
              <a:gd name="connsiteY48" fmla="*/ 0 h 606761"/>
              <a:gd name="connsiteX49" fmla="*/ 300021 w 576964"/>
              <a:gd name="connsiteY49" fmla="*/ 0 h 606761"/>
              <a:gd name="connsiteX50" fmla="*/ 344075 w 576964"/>
              <a:gd name="connsiteY50" fmla="*/ 44749 h 606761"/>
              <a:gd name="connsiteX51" fmla="*/ 344075 w 576964"/>
              <a:gd name="connsiteY51" fmla="*/ 212366 h 606761"/>
              <a:gd name="connsiteX52" fmla="*/ 324327 w 576964"/>
              <a:gd name="connsiteY52" fmla="*/ 212366 h 606761"/>
              <a:gd name="connsiteX53" fmla="*/ 324327 w 576964"/>
              <a:gd name="connsiteY53" fmla="*/ 81154 h 606761"/>
              <a:gd name="connsiteX54" fmla="*/ 20508 w 576964"/>
              <a:gd name="connsiteY54" fmla="*/ 81154 h 606761"/>
              <a:gd name="connsiteX55" fmla="*/ 20508 w 576964"/>
              <a:gd name="connsiteY55" fmla="*/ 464931 h 606761"/>
              <a:gd name="connsiteX56" fmla="*/ 324327 w 576964"/>
              <a:gd name="connsiteY56" fmla="*/ 464931 h 606761"/>
              <a:gd name="connsiteX57" fmla="*/ 324327 w 576964"/>
              <a:gd name="connsiteY57" fmla="*/ 323859 h 606761"/>
              <a:gd name="connsiteX58" fmla="*/ 344075 w 576964"/>
              <a:gd name="connsiteY58" fmla="*/ 323859 h 606761"/>
              <a:gd name="connsiteX59" fmla="*/ 344075 w 576964"/>
              <a:gd name="connsiteY59" fmla="*/ 562012 h 606761"/>
              <a:gd name="connsiteX60" fmla="*/ 300021 w 576964"/>
              <a:gd name="connsiteY60" fmla="*/ 606761 h 606761"/>
              <a:gd name="connsiteX61" fmla="*/ 44813 w 576964"/>
              <a:gd name="connsiteY61" fmla="*/ 606761 h 606761"/>
              <a:gd name="connsiteX62" fmla="*/ 0 w 576964"/>
              <a:gd name="connsiteY62" fmla="*/ 562012 h 606761"/>
              <a:gd name="connsiteX63" fmla="*/ 0 w 576964"/>
              <a:gd name="connsiteY63" fmla="*/ 44749 h 606761"/>
              <a:gd name="connsiteX64" fmla="*/ 44813 w 576964"/>
              <a:gd name="connsiteY64" fmla="*/ 0 h 60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576964" h="606761">
                <a:moveTo>
                  <a:pt x="172038" y="515747"/>
                </a:moveTo>
                <a:cubicBezTo>
                  <a:pt x="183141" y="515747"/>
                  <a:pt x="192142" y="524748"/>
                  <a:pt x="192142" y="535851"/>
                </a:cubicBezTo>
                <a:cubicBezTo>
                  <a:pt x="192142" y="546954"/>
                  <a:pt x="183141" y="555955"/>
                  <a:pt x="172038" y="555955"/>
                </a:cubicBezTo>
                <a:cubicBezTo>
                  <a:pt x="160935" y="555955"/>
                  <a:pt x="151934" y="546954"/>
                  <a:pt x="151934" y="535851"/>
                </a:cubicBezTo>
                <a:cubicBezTo>
                  <a:pt x="151934" y="524748"/>
                  <a:pt x="160935" y="515747"/>
                  <a:pt x="172038" y="515747"/>
                </a:cubicBezTo>
                <a:close/>
                <a:moveTo>
                  <a:pt x="172418" y="495269"/>
                </a:moveTo>
                <a:cubicBezTo>
                  <a:pt x="149631" y="495269"/>
                  <a:pt x="131401" y="513472"/>
                  <a:pt x="131401" y="536225"/>
                </a:cubicBezTo>
                <a:cubicBezTo>
                  <a:pt x="131401" y="558220"/>
                  <a:pt x="149631" y="576423"/>
                  <a:pt x="172418" y="576423"/>
                </a:cubicBezTo>
                <a:cubicBezTo>
                  <a:pt x="194444" y="576423"/>
                  <a:pt x="212674" y="558220"/>
                  <a:pt x="212674" y="536225"/>
                </a:cubicBezTo>
                <a:cubicBezTo>
                  <a:pt x="212674" y="513472"/>
                  <a:pt x="194444" y="495269"/>
                  <a:pt x="172418" y="495269"/>
                </a:cubicBezTo>
                <a:close/>
                <a:moveTo>
                  <a:pt x="435405" y="131655"/>
                </a:moveTo>
                <a:cubicBezTo>
                  <a:pt x="440627" y="131655"/>
                  <a:pt x="445754" y="133551"/>
                  <a:pt x="449552" y="137342"/>
                </a:cubicBezTo>
                <a:lnTo>
                  <a:pt x="571078" y="258663"/>
                </a:lnTo>
                <a:cubicBezTo>
                  <a:pt x="571837" y="259421"/>
                  <a:pt x="573357" y="260938"/>
                  <a:pt x="574116" y="261696"/>
                </a:cubicBezTo>
                <a:cubicBezTo>
                  <a:pt x="574116" y="262454"/>
                  <a:pt x="574116" y="263212"/>
                  <a:pt x="574876" y="263212"/>
                </a:cubicBezTo>
                <a:cubicBezTo>
                  <a:pt x="574876" y="263971"/>
                  <a:pt x="575635" y="264729"/>
                  <a:pt x="575635" y="265487"/>
                </a:cubicBezTo>
                <a:cubicBezTo>
                  <a:pt x="575635" y="266245"/>
                  <a:pt x="576395" y="267004"/>
                  <a:pt x="576395" y="267004"/>
                </a:cubicBezTo>
                <a:cubicBezTo>
                  <a:pt x="576395" y="267762"/>
                  <a:pt x="576395" y="268520"/>
                  <a:pt x="576395" y="269278"/>
                </a:cubicBezTo>
                <a:cubicBezTo>
                  <a:pt x="577154" y="271553"/>
                  <a:pt x="577154" y="274586"/>
                  <a:pt x="576395" y="276861"/>
                </a:cubicBezTo>
                <a:cubicBezTo>
                  <a:pt x="576395" y="277619"/>
                  <a:pt x="576395" y="278378"/>
                  <a:pt x="576395" y="279136"/>
                </a:cubicBezTo>
                <a:cubicBezTo>
                  <a:pt x="576395" y="279136"/>
                  <a:pt x="575635" y="279894"/>
                  <a:pt x="575635" y="280652"/>
                </a:cubicBezTo>
                <a:cubicBezTo>
                  <a:pt x="575635" y="281411"/>
                  <a:pt x="574876" y="282169"/>
                  <a:pt x="574876" y="282927"/>
                </a:cubicBezTo>
                <a:cubicBezTo>
                  <a:pt x="574116" y="282927"/>
                  <a:pt x="574116" y="283685"/>
                  <a:pt x="574116" y="284444"/>
                </a:cubicBezTo>
                <a:cubicBezTo>
                  <a:pt x="573357" y="285202"/>
                  <a:pt x="571837" y="286718"/>
                  <a:pt x="571078" y="287477"/>
                </a:cubicBezTo>
                <a:lnTo>
                  <a:pt x="449552" y="408798"/>
                </a:lnTo>
                <a:cubicBezTo>
                  <a:pt x="445754" y="412589"/>
                  <a:pt x="440437" y="414864"/>
                  <a:pt x="435120" y="414864"/>
                </a:cubicBezTo>
                <a:cubicBezTo>
                  <a:pt x="430563" y="414864"/>
                  <a:pt x="425246" y="412589"/>
                  <a:pt x="420689" y="408798"/>
                </a:cubicBezTo>
                <a:cubicBezTo>
                  <a:pt x="413094" y="400457"/>
                  <a:pt x="413094" y="388325"/>
                  <a:pt x="420689" y="379984"/>
                </a:cubicBezTo>
                <a:lnTo>
                  <a:pt x="508036" y="293543"/>
                </a:lnTo>
                <a:lnTo>
                  <a:pt x="172320" y="293543"/>
                </a:lnTo>
                <a:cubicBezTo>
                  <a:pt x="160927" y="293543"/>
                  <a:pt x="151812" y="284444"/>
                  <a:pt x="151812" y="273070"/>
                </a:cubicBezTo>
                <a:cubicBezTo>
                  <a:pt x="151812" y="261696"/>
                  <a:pt x="160927" y="252597"/>
                  <a:pt x="172320" y="252597"/>
                </a:cubicBezTo>
                <a:lnTo>
                  <a:pt x="508036" y="252597"/>
                </a:lnTo>
                <a:lnTo>
                  <a:pt x="420689" y="166155"/>
                </a:lnTo>
                <a:cubicBezTo>
                  <a:pt x="413094" y="157815"/>
                  <a:pt x="413094" y="145682"/>
                  <a:pt x="420689" y="137342"/>
                </a:cubicBezTo>
                <a:cubicBezTo>
                  <a:pt x="424867" y="133551"/>
                  <a:pt x="430183" y="131655"/>
                  <a:pt x="435405" y="131655"/>
                </a:cubicBezTo>
                <a:close/>
                <a:moveTo>
                  <a:pt x="202799" y="30338"/>
                </a:moveTo>
                <a:cubicBezTo>
                  <a:pt x="196723" y="30338"/>
                  <a:pt x="192166" y="34889"/>
                  <a:pt x="192166" y="40198"/>
                </a:cubicBezTo>
                <a:cubicBezTo>
                  <a:pt x="192166" y="46266"/>
                  <a:pt x="196723" y="50816"/>
                  <a:pt x="202799" y="50816"/>
                </a:cubicBezTo>
                <a:lnTo>
                  <a:pt x="212674" y="50816"/>
                </a:lnTo>
                <a:cubicBezTo>
                  <a:pt x="217990" y="50816"/>
                  <a:pt x="222548" y="46266"/>
                  <a:pt x="222548" y="40198"/>
                </a:cubicBezTo>
                <a:cubicBezTo>
                  <a:pt x="222548" y="34889"/>
                  <a:pt x="217990" y="30338"/>
                  <a:pt x="212674" y="30338"/>
                </a:cubicBezTo>
                <a:close/>
                <a:moveTo>
                  <a:pt x="131401" y="30338"/>
                </a:moveTo>
                <a:cubicBezTo>
                  <a:pt x="126085" y="30338"/>
                  <a:pt x="121527" y="34889"/>
                  <a:pt x="121527" y="40198"/>
                </a:cubicBezTo>
                <a:cubicBezTo>
                  <a:pt x="121527" y="46266"/>
                  <a:pt x="126085" y="50816"/>
                  <a:pt x="131401" y="50816"/>
                </a:cubicBezTo>
                <a:lnTo>
                  <a:pt x="172418" y="50816"/>
                </a:lnTo>
                <a:cubicBezTo>
                  <a:pt x="177734" y="50816"/>
                  <a:pt x="182292" y="46266"/>
                  <a:pt x="182292" y="40198"/>
                </a:cubicBezTo>
                <a:cubicBezTo>
                  <a:pt x="182292" y="34889"/>
                  <a:pt x="177734" y="30338"/>
                  <a:pt x="172418" y="30338"/>
                </a:cubicBezTo>
                <a:close/>
                <a:moveTo>
                  <a:pt x="44813" y="0"/>
                </a:moveTo>
                <a:lnTo>
                  <a:pt x="300021" y="0"/>
                </a:lnTo>
                <a:cubicBezTo>
                  <a:pt x="324327" y="0"/>
                  <a:pt x="344075" y="19720"/>
                  <a:pt x="344075" y="44749"/>
                </a:cubicBezTo>
                <a:lnTo>
                  <a:pt x="344075" y="212366"/>
                </a:lnTo>
                <a:lnTo>
                  <a:pt x="324327" y="212366"/>
                </a:lnTo>
                <a:lnTo>
                  <a:pt x="324327" y="81154"/>
                </a:lnTo>
                <a:lnTo>
                  <a:pt x="20508" y="81154"/>
                </a:lnTo>
                <a:lnTo>
                  <a:pt x="20508" y="464931"/>
                </a:lnTo>
                <a:lnTo>
                  <a:pt x="324327" y="464931"/>
                </a:lnTo>
                <a:lnTo>
                  <a:pt x="324327" y="323859"/>
                </a:lnTo>
                <a:lnTo>
                  <a:pt x="344075" y="323859"/>
                </a:lnTo>
                <a:lnTo>
                  <a:pt x="344075" y="562012"/>
                </a:lnTo>
                <a:cubicBezTo>
                  <a:pt x="344075" y="587041"/>
                  <a:pt x="324327" y="606761"/>
                  <a:pt x="300021" y="606761"/>
                </a:cubicBezTo>
                <a:lnTo>
                  <a:pt x="44813" y="606761"/>
                </a:lnTo>
                <a:cubicBezTo>
                  <a:pt x="19748" y="606761"/>
                  <a:pt x="0" y="587041"/>
                  <a:pt x="0" y="562012"/>
                </a:cubicBezTo>
                <a:lnTo>
                  <a:pt x="0" y="44749"/>
                </a:lnTo>
                <a:cubicBezTo>
                  <a:pt x="0" y="19720"/>
                  <a:pt x="19748" y="0"/>
                  <a:pt x="44813" y="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/>
          <a:lstStyle/>
          <a:p>
            <a:pPr marL="0" marR="0" lvl="0" indent="0" defTabSz="4571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Microsoft YaHei" panose="020B0503020204020204" pitchFamily="34" charset="-122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72827" y="339502"/>
            <a:ext cx="48882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Telecom Universal Services Pilot Work</a:t>
            </a:r>
            <a:endParaRPr lang="zh-CN" altLang="en-US" sz="2000" b="1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30" name="TextBox 89"/>
          <p:cNvSpPr txBox="1"/>
          <p:nvPr/>
        </p:nvSpPr>
        <p:spPr>
          <a:xfrm>
            <a:off x="903483" y="3262213"/>
            <a:ext cx="370953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altLang="zh-CN" sz="1600" dirty="0" smtClean="0">
                <a:latin typeface="Arial" pitchFamily="34" charset="0"/>
                <a:ea typeface="微软雅黑" panose="020B0503020204020204" pitchFamily="34" charset="-122"/>
                <a:cs typeface="Arial" pitchFamily="34" charset="0"/>
                <a:sym typeface="微软雅黑" panose="020B0503020204020204" pitchFamily="34" charset="-122"/>
              </a:rPr>
              <a:t>Broadband access: </a:t>
            </a:r>
            <a:r>
              <a:rPr lang="en-US" altLang="zh-CN" sz="2400" dirty="0" smtClean="0">
                <a:solidFill>
                  <a:srgbClr val="FFC000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  <a:sym typeface="微软雅黑" panose="020B0503020204020204" pitchFamily="34" charset="-122"/>
              </a:rPr>
              <a:t>38,300 </a:t>
            </a:r>
            <a:r>
              <a:rPr lang="en-GB" altLang="zh-CN" sz="1600" dirty="0" smtClean="0">
                <a:latin typeface="Arial" pitchFamily="34" charset="0"/>
                <a:ea typeface="微软雅黑" panose="020B0503020204020204" pitchFamily="34" charset="-122"/>
                <a:cs typeface="Arial" pitchFamily="34" charset="0"/>
                <a:sym typeface="微软雅黑" panose="020B0503020204020204" pitchFamily="34" charset="-122"/>
              </a:rPr>
              <a:t>administrative villages</a:t>
            </a:r>
            <a:endParaRPr lang="zh-CN" altLang="en-US" sz="1600" dirty="0">
              <a:latin typeface="Arial" pitchFamily="34" charset="0"/>
              <a:ea typeface="微软雅黑" panose="020B0503020204020204" pitchFamily="34" charset="-122"/>
              <a:cs typeface="Arial" pitchFamily="34" charset="0"/>
              <a:sym typeface="微软雅黑" panose="020B0503020204020204" pitchFamily="34" charset="-122"/>
            </a:endParaRPr>
          </a:p>
        </p:txBody>
      </p:sp>
      <p:sp>
        <p:nvSpPr>
          <p:cNvPr id="32" name="TextBox 86"/>
          <p:cNvSpPr txBox="1"/>
          <p:nvPr/>
        </p:nvSpPr>
        <p:spPr>
          <a:xfrm>
            <a:off x="899592" y="2408570"/>
            <a:ext cx="33363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altLang="zh-CN" sz="1600" dirty="0" smtClean="0">
                <a:latin typeface="Arial" pitchFamily="34" charset="0"/>
                <a:ea typeface="微软雅黑" panose="020B0503020204020204" pitchFamily="34" charset="-122"/>
                <a:cs typeface="Arial" pitchFamily="34" charset="0"/>
                <a:sym typeface="微软雅黑" panose="020B0503020204020204" pitchFamily="34" charset="-122"/>
              </a:rPr>
              <a:t>Involved: </a:t>
            </a:r>
            <a:r>
              <a:rPr lang="en-US" altLang="zh-CN" sz="2800" dirty="0" smtClean="0">
                <a:solidFill>
                  <a:srgbClr val="FFC000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  <a:sym typeface="微软雅黑" panose="020B0503020204020204" pitchFamily="34" charset="-122"/>
              </a:rPr>
              <a:t>23 </a:t>
            </a:r>
            <a:r>
              <a:rPr lang="en-US" altLang="zh-CN" sz="1600" dirty="0" smtClean="0">
                <a:latin typeface="Arial" pitchFamily="34" charset="0"/>
                <a:ea typeface="微软雅黑" panose="020B0503020204020204" pitchFamily="34" charset="-122"/>
                <a:cs typeface="Arial" pitchFamily="34" charset="0"/>
                <a:sym typeface="微软雅黑" panose="020B0503020204020204" pitchFamily="34" charset="-122"/>
              </a:rPr>
              <a:t>provinces</a:t>
            </a:r>
            <a:endParaRPr lang="zh-CN" altLang="en-US" sz="1600" dirty="0">
              <a:latin typeface="Arial" pitchFamily="34" charset="0"/>
              <a:ea typeface="微软雅黑" panose="020B0503020204020204" pitchFamily="34" charset="-122"/>
              <a:cs typeface="Arial" pitchFamily="34" charset="0"/>
              <a:sym typeface="微软雅黑" panose="020B0503020204020204" pitchFamily="34" charset="-122"/>
            </a:endParaRPr>
          </a:p>
        </p:txBody>
      </p:sp>
      <p:sp>
        <p:nvSpPr>
          <p:cNvPr id="33" name="TextBox 87"/>
          <p:cNvSpPr txBox="1"/>
          <p:nvPr/>
        </p:nvSpPr>
        <p:spPr>
          <a:xfrm>
            <a:off x="899592" y="4083918"/>
            <a:ext cx="30512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defRPr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altLang="zh-CN" sz="1600" dirty="0" smtClean="0">
                <a:latin typeface="Arial" pitchFamily="34" charset="0"/>
                <a:ea typeface="微软雅黑" panose="020B0503020204020204" pitchFamily="34" charset="-122"/>
                <a:cs typeface="Arial" pitchFamily="34" charset="0"/>
                <a:sym typeface="微软雅黑" panose="020B0503020204020204" pitchFamily="34" charset="-122"/>
              </a:rPr>
              <a:t>Industry share: </a:t>
            </a:r>
            <a:r>
              <a:rPr lang="en-US" altLang="zh-CN" sz="2400" dirty="0" smtClean="0">
                <a:solidFill>
                  <a:srgbClr val="FFC000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  <a:sym typeface="微软雅黑" panose="020B0503020204020204" pitchFamily="34" charset="-122"/>
              </a:rPr>
              <a:t>33 %</a:t>
            </a:r>
            <a:endParaRPr lang="zh-CN" altLang="en-US" sz="2400" dirty="0">
              <a:solidFill>
                <a:srgbClr val="FFC000"/>
              </a:solidFill>
              <a:latin typeface="Arial" pitchFamily="34" charset="0"/>
              <a:ea typeface="微软雅黑" panose="020B0503020204020204" pitchFamily="34" charset="-122"/>
              <a:cs typeface="Arial" pitchFamily="34" charset="0"/>
              <a:sym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979505" y="1218616"/>
            <a:ext cx="3266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The 4th batch: </a:t>
            </a:r>
          </a:p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4G coverage</a:t>
            </a:r>
            <a:endParaRPr lang="zh-CN" altLang="en-US" sz="2000" dirty="0">
              <a:solidFill>
                <a:schemeClr val="bg1"/>
              </a:solidFill>
              <a:latin typeface="Arial" pitchFamily="34" charset="0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35" name="TextBox 89"/>
          <p:cNvSpPr txBox="1"/>
          <p:nvPr/>
        </p:nvSpPr>
        <p:spPr>
          <a:xfrm>
            <a:off x="4932040" y="3232596"/>
            <a:ext cx="370953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altLang="zh-CN" sz="1600" dirty="0" smtClean="0">
                <a:latin typeface="Arial" pitchFamily="34" charset="0"/>
                <a:ea typeface="微软雅黑" panose="020B0503020204020204" pitchFamily="34" charset="-122"/>
                <a:cs typeface="Arial" pitchFamily="34" charset="0"/>
                <a:sym typeface="微软雅黑" panose="020B0503020204020204" pitchFamily="34" charset="-122"/>
              </a:rPr>
              <a:t>4G access: </a:t>
            </a:r>
            <a:r>
              <a:rPr lang="en-US" altLang="zh-CN" sz="2400" dirty="0" smtClean="0">
                <a:solidFill>
                  <a:srgbClr val="FFC000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  <a:sym typeface="微软雅黑" panose="020B0503020204020204" pitchFamily="34" charset="-122"/>
              </a:rPr>
              <a:t>4,500 </a:t>
            </a:r>
            <a:r>
              <a:rPr lang="en-GB" altLang="zh-CN" sz="1600" dirty="0" smtClean="0">
                <a:latin typeface="Arial" pitchFamily="34" charset="0"/>
                <a:ea typeface="微软雅黑" panose="020B0503020204020204" pitchFamily="34" charset="-122"/>
                <a:cs typeface="Arial" pitchFamily="34" charset="0"/>
                <a:sym typeface="微软雅黑" panose="020B0503020204020204" pitchFamily="34" charset="-122"/>
              </a:rPr>
              <a:t>administrative villages</a:t>
            </a:r>
            <a:endParaRPr lang="zh-CN" altLang="en-US" sz="1600" dirty="0">
              <a:latin typeface="Arial" pitchFamily="34" charset="0"/>
              <a:ea typeface="微软雅黑" panose="020B0503020204020204" pitchFamily="34" charset="-122"/>
              <a:cs typeface="Arial" pitchFamily="34" charset="0"/>
              <a:sym typeface="微软雅黑" panose="020B0503020204020204" pitchFamily="34" charset="-122"/>
            </a:endParaRPr>
          </a:p>
        </p:txBody>
      </p:sp>
      <p:sp>
        <p:nvSpPr>
          <p:cNvPr id="37" name="TextBox 86"/>
          <p:cNvSpPr txBox="1"/>
          <p:nvPr/>
        </p:nvSpPr>
        <p:spPr>
          <a:xfrm>
            <a:off x="4932040" y="2378953"/>
            <a:ext cx="33363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altLang="zh-CN" sz="1600" dirty="0" smtClean="0">
                <a:latin typeface="Arial" pitchFamily="34" charset="0"/>
                <a:ea typeface="微软雅黑" panose="020B0503020204020204" pitchFamily="34" charset="-122"/>
                <a:cs typeface="Arial" pitchFamily="34" charset="0"/>
                <a:sym typeface="微软雅黑" panose="020B0503020204020204" pitchFamily="34" charset="-122"/>
              </a:rPr>
              <a:t>Involved: </a:t>
            </a:r>
            <a:r>
              <a:rPr lang="en-US" altLang="zh-CN" sz="2800" dirty="0" smtClean="0">
                <a:solidFill>
                  <a:srgbClr val="FFC000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  <a:sym typeface="微软雅黑" panose="020B0503020204020204" pitchFamily="34" charset="-122"/>
              </a:rPr>
              <a:t>18 </a:t>
            </a:r>
            <a:r>
              <a:rPr lang="en-US" altLang="zh-CN" sz="1600" dirty="0" smtClean="0">
                <a:latin typeface="Arial" pitchFamily="34" charset="0"/>
                <a:ea typeface="微软雅黑" panose="020B0503020204020204" pitchFamily="34" charset="-122"/>
                <a:cs typeface="Arial" pitchFamily="34" charset="0"/>
                <a:sym typeface="微软雅黑" panose="020B0503020204020204" pitchFamily="34" charset="-122"/>
              </a:rPr>
              <a:t>provinces</a:t>
            </a:r>
            <a:endParaRPr lang="zh-CN" altLang="en-US" sz="1600" dirty="0">
              <a:latin typeface="Arial" pitchFamily="34" charset="0"/>
              <a:ea typeface="微软雅黑" panose="020B0503020204020204" pitchFamily="34" charset="-122"/>
              <a:cs typeface="Arial" pitchFamily="34" charset="0"/>
              <a:sym typeface="微软雅黑" panose="020B0503020204020204" pitchFamily="34" charset="-122"/>
            </a:endParaRPr>
          </a:p>
        </p:txBody>
      </p:sp>
      <p:sp>
        <p:nvSpPr>
          <p:cNvPr id="38" name="TextBox 87"/>
          <p:cNvSpPr txBox="1"/>
          <p:nvPr/>
        </p:nvSpPr>
        <p:spPr>
          <a:xfrm>
            <a:off x="4932040" y="4054301"/>
            <a:ext cx="30512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defRPr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altLang="zh-CN" sz="1600" dirty="0" smtClean="0">
                <a:latin typeface="Arial" pitchFamily="34" charset="0"/>
                <a:ea typeface="微软雅黑" panose="020B0503020204020204" pitchFamily="34" charset="-122"/>
                <a:cs typeface="Arial" pitchFamily="34" charset="0"/>
                <a:sym typeface="微软雅黑" panose="020B0503020204020204" pitchFamily="34" charset="-122"/>
              </a:rPr>
              <a:t>Industry share: </a:t>
            </a:r>
            <a:r>
              <a:rPr lang="en-US" altLang="zh-CN" sz="2400" dirty="0" smtClean="0">
                <a:solidFill>
                  <a:srgbClr val="FFC000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  <a:sym typeface="微软雅黑" panose="020B0503020204020204" pitchFamily="34" charset="-122"/>
              </a:rPr>
              <a:t>45 %</a:t>
            </a:r>
            <a:endParaRPr lang="zh-CN" altLang="en-US" sz="2400" dirty="0">
              <a:solidFill>
                <a:srgbClr val="FFC000"/>
              </a:solidFill>
              <a:latin typeface="Arial" pitchFamily="34" charset="0"/>
              <a:ea typeface="微软雅黑" panose="020B0503020204020204" pitchFamily="34" charset="-122"/>
              <a:cs typeface="Arial" pitchFamily="34" charset="0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0489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矩形 60"/>
          <p:cNvSpPr/>
          <p:nvPr/>
        </p:nvSpPr>
        <p:spPr>
          <a:xfrm>
            <a:off x="0" y="228926"/>
            <a:ext cx="9144000" cy="582602"/>
          </a:xfrm>
          <a:prstGeom prst="rect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899592" y="310782"/>
            <a:ext cx="51684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altLang="zh-CN" sz="2000" b="1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National-level Poverty-stricken Counties </a:t>
            </a:r>
            <a:endParaRPr lang="zh-CN" altLang="en-US" sz="2000" b="1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63" name="泪滴形 62"/>
          <p:cNvSpPr/>
          <p:nvPr/>
        </p:nvSpPr>
        <p:spPr>
          <a:xfrm>
            <a:off x="287524" y="267494"/>
            <a:ext cx="504056" cy="504056"/>
          </a:xfrm>
          <a:prstGeom prst="teardrop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0" name="Char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4839504"/>
              </p:ext>
            </p:extLst>
          </p:nvPr>
        </p:nvGraphicFramePr>
        <p:xfrm>
          <a:off x="395536" y="1156126"/>
          <a:ext cx="8136391" cy="3987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43608" y="4079531"/>
            <a:ext cx="1728192" cy="553998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altLang="zh-CN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Investments </a:t>
            </a:r>
            <a:endParaRPr lang="en-US" altLang="zh-CN" sz="11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altLang="zh-CN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altLang="zh-CN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100 million </a:t>
            </a:r>
            <a:r>
              <a:rPr lang="en-US" altLang="zh-CN" sz="11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yuan</a:t>
            </a:r>
            <a:r>
              <a:rPr lang="en-US" altLang="zh-CN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ctr"/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00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228926"/>
            <a:ext cx="9144000" cy="582602"/>
          </a:xfrm>
          <a:prstGeom prst="rect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86141" y="334856"/>
            <a:ext cx="80503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Network Infrastructure Construction Has Achieved Remarkable Results</a:t>
            </a:r>
            <a:endParaRPr lang="zh-CN" altLang="en-US" b="1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5" name="泪滴形 14"/>
          <p:cNvSpPr/>
          <p:nvPr/>
        </p:nvSpPr>
        <p:spPr>
          <a:xfrm>
            <a:off x="287524" y="267494"/>
            <a:ext cx="504056" cy="504056"/>
          </a:xfrm>
          <a:prstGeom prst="teardrop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687603" y="2372222"/>
            <a:ext cx="3651954" cy="2215752"/>
            <a:chOff x="-24622" y="890676"/>
            <a:chExt cx="4942885" cy="3028854"/>
          </a:xfrm>
        </p:grpSpPr>
        <p:sp>
          <p:nvSpPr>
            <p:cNvPr id="21" name="TextBox 692"/>
            <p:cNvSpPr txBox="1"/>
            <p:nvPr/>
          </p:nvSpPr>
          <p:spPr bwMode="auto">
            <a:xfrm>
              <a:off x="1298879" y="890676"/>
              <a:ext cx="3619384" cy="4207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altLang="zh-CN" sz="1400" dirty="0" smtClean="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Administrative village coverage</a:t>
              </a:r>
              <a:endParaRPr lang="zh-CN" altLang="en-US" sz="140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1773849" y="1664980"/>
              <a:ext cx="2304256" cy="2254550"/>
              <a:chOff x="6110498" y="2703498"/>
              <a:chExt cx="1295511" cy="1297199"/>
            </a:xfrm>
          </p:grpSpPr>
          <p:sp>
            <p:nvSpPr>
              <p:cNvPr id="27" name="Oval 14"/>
              <p:cNvSpPr>
                <a:spLocks noChangeArrowheads="1"/>
              </p:cNvSpPr>
              <p:nvPr/>
            </p:nvSpPr>
            <p:spPr bwMode="auto">
              <a:xfrm>
                <a:off x="6292917" y="2885916"/>
                <a:ext cx="930674" cy="932362"/>
              </a:xfrm>
              <a:prstGeom prst="ellipse">
                <a:avLst/>
              </a:prstGeom>
              <a:solidFill>
                <a:schemeClr val="bg1">
                  <a:alpha val="22000"/>
                </a:schemeClr>
              </a:solidFill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Freeform 16"/>
              <p:cNvSpPr>
                <a:spLocks noEditPoints="1"/>
              </p:cNvSpPr>
              <p:nvPr/>
            </p:nvSpPr>
            <p:spPr bwMode="auto">
              <a:xfrm>
                <a:off x="6110498" y="2703498"/>
                <a:ext cx="1295511" cy="1297199"/>
              </a:xfrm>
              <a:custGeom>
                <a:avLst/>
                <a:gdLst>
                  <a:gd name="T0" fmla="*/ 71 w 142"/>
                  <a:gd name="T1" fmla="*/ 0 h 142"/>
                  <a:gd name="T2" fmla="*/ 0 w 142"/>
                  <a:gd name="T3" fmla="*/ 71 h 142"/>
                  <a:gd name="T4" fmla="*/ 71 w 142"/>
                  <a:gd name="T5" fmla="*/ 142 h 142"/>
                  <a:gd name="T6" fmla="*/ 142 w 142"/>
                  <a:gd name="T7" fmla="*/ 71 h 142"/>
                  <a:gd name="T8" fmla="*/ 71 w 142"/>
                  <a:gd name="T9" fmla="*/ 0 h 142"/>
                  <a:gd name="T10" fmla="*/ 71 w 142"/>
                  <a:gd name="T11" fmla="*/ 133 h 142"/>
                  <a:gd name="T12" fmla="*/ 9 w 142"/>
                  <a:gd name="T13" fmla="*/ 71 h 142"/>
                  <a:gd name="T14" fmla="*/ 71 w 142"/>
                  <a:gd name="T15" fmla="*/ 10 h 142"/>
                  <a:gd name="T16" fmla="*/ 133 w 142"/>
                  <a:gd name="T17" fmla="*/ 71 h 142"/>
                  <a:gd name="T18" fmla="*/ 71 w 142"/>
                  <a:gd name="T19" fmla="*/ 133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2" h="142">
                    <a:moveTo>
                      <a:pt x="71" y="0"/>
                    </a:moveTo>
                    <a:cubicBezTo>
                      <a:pt x="32" y="0"/>
                      <a:pt x="0" y="32"/>
                      <a:pt x="0" y="71"/>
                    </a:cubicBezTo>
                    <a:cubicBezTo>
                      <a:pt x="0" y="110"/>
                      <a:pt x="32" y="142"/>
                      <a:pt x="71" y="142"/>
                    </a:cubicBezTo>
                    <a:cubicBezTo>
                      <a:pt x="110" y="142"/>
                      <a:pt x="142" y="110"/>
                      <a:pt x="142" y="71"/>
                    </a:cubicBezTo>
                    <a:cubicBezTo>
                      <a:pt x="142" y="32"/>
                      <a:pt x="110" y="0"/>
                      <a:pt x="71" y="0"/>
                    </a:cubicBezTo>
                    <a:close/>
                    <a:moveTo>
                      <a:pt x="71" y="133"/>
                    </a:moveTo>
                    <a:cubicBezTo>
                      <a:pt x="37" y="133"/>
                      <a:pt x="9" y="105"/>
                      <a:pt x="9" y="71"/>
                    </a:cubicBezTo>
                    <a:cubicBezTo>
                      <a:pt x="9" y="37"/>
                      <a:pt x="37" y="10"/>
                      <a:pt x="71" y="10"/>
                    </a:cubicBezTo>
                    <a:cubicBezTo>
                      <a:pt x="105" y="10"/>
                      <a:pt x="133" y="37"/>
                      <a:pt x="133" y="71"/>
                    </a:cubicBezTo>
                    <a:cubicBezTo>
                      <a:pt x="133" y="105"/>
                      <a:pt x="105" y="133"/>
                      <a:pt x="71" y="133"/>
                    </a:cubicBezTo>
                    <a:close/>
                  </a:path>
                </a:pathLst>
              </a:custGeom>
              <a:solidFill>
                <a:schemeClr val="bg1">
                  <a:alpha val="22000"/>
                </a:schemeClr>
              </a:solidFill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3" name="矩形 22"/>
            <p:cNvSpPr/>
            <p:nvPr/>
          </p:nvSpPr>
          <p:spPr>
            <a:xfrm>
              <a:off x="-24622" y="1235545"/>
              <a:ext cx="1467419" cy="7152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 dirty="0" smtClean="0">
                  <a:solidFill>
                    <a:srgbClr val="FFC000"/>
                  </a:solidFill>
                  <a:latin typeface="Arial" pitchFamily="34" charset="0"/>
                  <a:ea typeface="微软雅黑" panose="020B0503020204020204" pitchFamily="34" charset="-122"/>
                  <a:cs typeface="Arial" pitchFamily="34" charset="0"/>
                  <a:sym typeface="微软雅黑" panose="020B0503020204020204" pitchFamily="34" charset="-122"/>
                </a:rPr>
                <a:t>98%</a:t>
              </a:r>
              <a:endParaRPr lang="zh-CN" altLang="en-US" sz="2800" b="1" dirty="0">
                <a:solidFill>
                  <a:srgbClr val="FFC000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  <a:sym typeface="微软雅黑" panose="020B0503020204020204" pitchFamily="34" charset="-122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 flipH="1" flipV="1">
              <a:off x="1413807" y="1951427"/>
              <a:ext cx="720080" cy="61873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>
              <a:off x="116110" y="1955610"/>
              <a:ext cx="1297697" cy="4794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饼形 25"/>
            <p:cNvSpPr/>
            <p:nvPr/>
          </p:nvSpPr>
          <p:spPr>
            <a:xfrm rot="16200000">
              <a:off x="2108467" y="1972890"/>
              <a:ext cx="1621830" cy="1655339"/>
            </a:xfrm>
            <a:prstGeom prst="pie">
              <a:avLst>
                <a:gd name="adj1" fmla="val 0"/>
                <a:gd name="adj2" fmla="val 21328231"/>
              </a:avLst>
            </a:prstGeom>
            <a:solidFill>
              <a:schemeClr val="tx2">
                <a:lumMod val="20000"/>
                <a:lumOff val="80000"/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998624" y="1217443"/>
            <a:ext cx="5523101" cy="635721"/>
            <a:chOff x="287524" y="3971845"/>
            <a:chExt cx="5523101" cy="635721"/>
          </a:xfrm>
        </p:grpSpPr>
        <p:sp>
          <p:nvSpPr>
            <p:cNvPr id="40" name="Oval 45"/>
            <p:cNvSpPr>
              <a:spLocks noChangeArrowheads="1"/>
            </p:cNvSpPr>
            <p:nvPr/>
          </p:nvSpPr>
          <p:spPr bwMode="auto">
            <a:xfrm>
              <a:off x="353255" y="3971845"/>
              <a:ext cx="126131" cy="1243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Freeform 46"/>
            <p:cNvSpPr>
              <a:spLocks/>
            </p:cNvSpPr>
            <p:nvPr/>
          </p:nvSpPr>
          <p:spPr bwMode="auto">
            <a:xfrm>
              <a:off x="287524" y="4108635"/>
              <a:ext cx="257591" cy="490310"/>
            </a:xfrm>
            <a:custGeom>
              <a:avLst/>
              <a:gdLst>
                <a:gd name="T0" fmla="*/ 39 w 43"/>
                <a:gd name="T1" fmla="*/ 0 h 82"/>
                <a:gd name="T2" fmla="*/ 38 w 43"/>
                <a:gd name="T3" fmla="*/ 0 h 82"/>
                <a:gd name="T4" fmla="*/ 38 w 43"/>
                <a:gd name="T5" fmla="*/ 0 h 82"/>
                <a:gd name="T6" fmla="*/ 30 w 43"/>
                <a:gd name="T7" fmla="*/ 0 h 82"/>
                <a:gd name="T8" fmla="*/ 12 w 43"/>
                <a:gd name="T9" fmla="*/ 0 h 82"/>
                <a:gd name="T10" fmla="*/ 4 w 43"/>
                <a:gd name="T11" fmla="*/ 0 h 82"/>
                <a:gd name="T12" fmla="*/ 4 w 43"/>
                <a:gd name="T13" fmla="*/ 0 h 82"/>
                <a:gd name="T14" fmla="*/ 4 w 43"/>
                <a:gd name="T15" fmla="*/ 0 h 82"/>
                <a:gd name="T16" fmla="*/ 0 w 43"/>
                <a:gd name="T17" fmla="*/ 4 h 82"/>
                <a:gd name="T18" fmla="*/ 0 w 43"/>
                <a:gd name="T19" fmla="*/ 35 h 82"/>
                <a:gd name="T20" fmla="*/ 4 w 43"/>
                <a:gd name="T21" fmla="*/ 39 h 82"/>
                <a:gd name="T22" fmla="*/ 8 w 43"/>
                <a:gd name="T23" fmla="*/ 35 h 82"/>
                <a:gd name="T24" fmla="*/ 8 w 43"/>
                <a:gd name="T25" fmla="*/ 8 h 82"/>
                <a:gd name="T26" fmla="*/ 10 w 43"/>
                <a:gd name="T27" fmla="*/ 8 h 82"/>
                <a:gd name="T28" fmla="*/ 10 w 43"/>
                <a:gd name="T29" fmla="*/ 36 h 82"/>
                <a:gd name="T30" fmla="*/ 10 w 43"/>
                <a:gd name="T31" fmla="*/ 36 h 82"/>
                <a:gd name="T32" fmla="*/ 10 w 43"/>
                <a:gd name="T33" fmla="*/ 37 h 82"/>
                <a:gd name="T34" fmla="*/ 10 w 43"/>
                <a:gd name="T35" fmla="*/ 76 h 82"/>
                <a:gd name="T36" fmla="*/ 14 w 43"/>
                <a:gd name="T37" fmla="*/ 82 h 82"/>
                <a:gd name="T38" fmla="*/ 19 w 43"/>
                <a:gd name="T39" fmla="*/ 76 h 82"/>
                <a:gd name="T40" fmla="*/ 19 w 43"/>
                <a:gd name="T41" fmla="*/ 39 h 82"/>
                <a:gd name="T42" fmla="*/ 24 w 43"/>
                <a:gd name="T43" fmla="*/ 39 h 82"/>
                <a:gd name="T44" fmla="*/ 24 w 43"/>
                <a:gd name="T45" fmla="*/ 76 h 82"/>
                <a:gd name="T46" fmla="*/ 28 w 43"/>
                <a:gd name="T47" fmla="*/ 82 h 82"/>
                <a:gd name="T48" fmla="*/ 33 w 43"/>
                <a:gd name="T49" fmla="*/ 76 h 82"/>
                <a:gd name="T50" fmla="*/ 33 w 43"/>
                <a:gd name="T51" fmla="*/ 37 h 82"/>
                <a:gd name="T52" fmla="*/ 33 w 43"/>
                <a:gd name="T53" fmla="*/ 36 h 82"/>
                <a:gd name="T54" fmla="*/ 33 w 43"/>
                <a:gd name="T55" fmla="*/ 36 h 82"/>
                <a:gd name="T56" fmla="*/ 33 w 43"/>
                <a:gd name="T57" fmla="*/ 8 h 82"/>
                <a:gd name="T58" fmla="*/ 34 w 43"/>
                <a:gd name="T59" fmla="*/ 8 h 82"/>
                <a:gd name="T60" fmla="*/ 34 w 43"/>
                <a:gd name="T61" fmla="*/ 35 h 82"/>
                <a:gd name="T62" fmla="*/ 39 w 43"/>
                <a:gd name="T63" fmla="*/ 39 h 82"/>
                <a:gd name="T64" fmla="*/ 43 w 43"/>
                <a:gd name="T65" fmla="*/ 35 h 82"/>
                <a:gd name="T66" fmla="*/ 43 w 43"/>
                <a:gd name="T67" fmla="*/ 4 h 82"/>
                <a:gd name="T68" fmla="*/ 39 w 43"/>
                <a:gd name="T6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" h="82">
                  <a:moveTo>
                    <a:pt x="39" y="0"/>
                  </a:moveTo>
                  <a:cubicBezTo>
                    <a:pt x="39" y="0"/>
                    <a:pt x="39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2" y="39"/>
                    <a:pt x="4" y="39"/>
                  </a:cubicBezTo>
                  <a:cubicBezTo>
                    <a:pt x="6" y="39"/>
                    <a:pt x="8" y="37"/>
                    <a:pt x="8" y="35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7"/>
                    <a:pt x="10" y="37"/>
                  </a:cubicBezTo>
                  <a:cubicBezTo>
                    <a:pt x="10" y="76"/>
                    <a:pt x="10" y="76"/>
                    <a:pt x="10" y="76"/>
                  </a:cubicBezTo>
                  <a:cubicBezTo>
                    <a:pt x="10" y="79"/>
                    <a:pt x="12" y="82"/>
                    <a:pt x="14" y="82"/>
                  </a:cubicBezTo>
                  <a:cubicBezTo>
                    <a:pt x="17" y="82"/>
                    <a:pt x="19" y="79"/>
                    <a:pt x="19" y="76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4" y="79"/>
                    <a:pt x="26" y="82"/>
                    <a:pt x="28" y="82"/>
                  </a:cubicBezTo>
                  <a:cubicBezTo>
                    <a:pt x="31" y="82"/>
                    <a:pt x="33" y="79"/>
                    <a:pt x="33" y="76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7"/>
                    <a:pt x="36" y="39"/>
                    <a:pt x="39" y="39"/>
                  </a:cubicBezTo>
                  <a:cubicBezTo>
                    <a:pt x="41" y="39"/>
                    <a:pt x="43" y="37"/>
                    <a:pt x="43" y="3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2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Oval 47"/>
            <p:cNvSpPr>
              <a:spLocks noChangeArrowheads="1"/>
            </p:cNvSpPr>
            <p:nvPr/>
          </p:nvSpPr>
          <p:spPr bwMode="auto">
            <a:xfrm>
              <a:off x="628610" y="3971845"/>
              <a:ext cx="126131" cy="1243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Freeform 48"/>
            <p:cNvSpPr>
              <a:spLocks/>
            </p:cNvSpPr>
            <p:nvPr/>
          </p:nvSpPr>
          <p:spPr bwMode="auto">
            <a:xfrm>
              <a:off x="562880" y="4108635"/>
              <a:ext cx="257591" cy="490310"/>
            </a:xfrm>
            <a:custGeom>
              <a:avLst/>
              <a:gdLst>
                <a:gd name="T0" fmla="*/ 39 w 43"/>
                <a:gd name="T1" fmla="*/ 0 h 82"/>
                <a:gd name="T2" fmla="*/ 39 w 43"/>
                <a:gd name="T3" fmla="*/ 0 h 82"/>
                <a:gd name="T4" fmla="*/ 39 w 43"/>
                <a:gd name="T5" fmla="*/ 0 h 82"/>
                <a:gd name="T6" fmla="*/ 31 w 43"/>
                <a:gd name="T7" fmla="*/ 0 h 82"/>
                <a:gd name="T8" fmla="*/ 13 w 43"/>
                <a:gd name="T9" fmla="*/ 0 h 82"/>
                <a:gd name="T10" fmla="*/ 5 w 43"/>
                <a:gd name="T11" fmla="*/ 0 h 82"/>
                <a:gd name="T12" fmla="*/ 4 w 43"/>
                <a:gd name="T13" fmla="*/ 0 h 82"/>
                <a:gd name="T14" fmla="*/ 4 w 43"/>
                <a:gd name="T15" fmla="*/ 0 h 82"/>
                <a:gd name="T16" fmla="*/ 0 w 43"/>
                <a:gd name="T17" fmla="*/ 4 h 82"/>
                <a:gd name="T18" fmla="*/ 0 w 43"/>
                <a:gd name="T19" fmla="*/ 35 h 82"/>
                <a:gd name="T20" fmla="*/ 4 w 43"/>
                <a:gd name="T21" fmla="*/ 39 h 82"/>
                <a:gd name="T22" fmla="*/ 9 w 43"/>
                <a:gd name="T23" fmla="*/ 35 h 82"/>
                <a:gd name="T24" fmla="*/ 9 w 43"/>
                <a:gd name="T25" fmla="*/ 8 h 82"/>
                <a:gd name="T26" fmla="*/ 10 w 43"/>
                <a:gd name="T27" fmla="*/ 8 h 82"/>
                <a:gd name="T28" fmla="*/ 10 w 43"/>
                <a:gd name="T29" fmla="*/ 36 h 82"/>
                <a:gd name="T30" fmla="*/ 10 w 43"/>
                <a:gd name="T31" fmla="*/ 36 h 82"/>
                <a:gd name="T32" fmla="*/ 10 w 43"/>
                <a:gd name="T33" fmla="*/ 37 h 82"/>
                <a:gd name="T34" fmla="*/ 10 w 43"/>
                <a:gd name="T35" fmla="*/ 76 h 82"/>
                <a:gd name="T36" fmla="*/ 15 w 43"/>
                <a:gd name="T37" fmla="*/ 82 h 82"/>
                <a:gd name="T38" fmla="*/ 19 w 43"/>
                <a:gd name="T39" fmla="*/ 76 h 82"/>
                <a:gd name="T40" fmla="*/ 19 w 43"/>
                <a:gd name="T41" fmla="*/ 39 h 82"/>
                <a:gd name="T42" fmla="*/ 24 w 43"/>
                <a:gd name="T43" fmla="*/ 39 h 82"/>
                <a:gd name="T44" fmla="*/ 24 w 43"/>
                <a:gd name="T45" fmla="*/ 76 h 82"/>
                <a:gd name="T46" fmla="*/ 29 w 43"/>
                <a:gd name="T47" fmla="*/ 82 h 82"/>
                <a:gd name="T48" fmla="*/ 33 w 43"/>
                <a:gd name="T49" fmla="*/ 76 h 82"/>
                <a:gd name="T50" fmla="*/ 33 w 43"/>
                <a:gd name="T51" fmla="*/ 37 h 82"/>
                <a:gd name="T52" fmla="*/ 33 w 43"/>
                <a:gd name="T53" fmla="*/ 36 h 82"/>
                <a:gd name="T54" fmla="*/ 33 w 43"/>
                <a:gd name="T55" fmla="*/ 36 h 82"/>
                <a:gd name="T56" fmla="*/ 33 w 43"/>
                <a:gd name="T57" fmla="*/ 8 h 82"/>
                <a:gd name="T58" fmla="*/ 35 w 43"/>
                <a:gd name="T59" fmla="*/ 8 h 82"/>
                <a:gd name="T60" fmla="*/ 35 w 43"/>
                <a:gd name="T61" fmla="*/ 35 h 82"/>
                <a:gd name="T62" fmla="*/ 39 w 43"/>
                <a:gd name="T63" fmla="*/ 39 h 82"/>
                <a:gd name="T64" fmla="*/ 43 w 43"/>
                <a:gd name="T65" fmla="*/ 35 h 82"/>
                <a:gd name="T66" fmla="*/ 43 w 43"/>
                <a:gd name="T67" fmla="*/ 4 h 82"/>
                <a:gd name="T68" fmla="*/ 39 w 43"/>
                <a:gd name="T6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" h="82"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2" y="39"/>
                    <a:pt x="4" y="39"/>
                  </a:cubicBezTo>
                  <a:cubicBezTo>
                    <a:pt x="7" y="39"/>
                    <a:pt x="9" y="37"/>
                    <a:pt x="9" y="35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7"/>
                    <a:pt x="10" y="37"/>
                  </a:cubicBezTo>
                  <a:cubicBezTo>
                    <a:pt x="10" y="76"/>
                    <a:pt x="10" y="76"/>
                    <a:pt x="10" y="76"/>
                  </a:cubicBezTo>
                  <a:cubicBezTo>
                    <a:pt x="10" y="79"/>
                    <a:pt x="12" y="82"/>
                    <a:pt x="15" y="82"/>
                  </a:cubicBezTo>
                  <a:cubicBezTo>
                    <a:pt x="17" y="82"/>
                    <a:pt x="19" y="79"/>
                    <a:pt x="19" y="76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4" y="79"/>
                    <a:pt x="26" y="82"/>
                    <a:pt x="29" y="82"/>
                  </a:cubicBezTo>
                  <a:cubicBezTo>
                    <a:pt x="31" y="82"/>
                    <a:pt x="33" y="79"/>
                    <a:pt x="33" y="76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7"/>
                    <a:pt x="37" y="39"/>
                    <a:pt x="39" y="39"/>
                  </a:cubicBezTo>
                  <a:cubicBezTo>
                    <a:pt x="41" y="39"/>
                    <a:pt x="43" y="37"/>
                    <a:pt x="43" y="3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2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Oval 49"/>
            <p:cNvSpPr>
              <a:spLocks noChangeArrowheads="1"/>
            </p:cNvSpPr>
            <p:nvPr/>
          </p:nvSpPr>
          <p:spPr bwMode="auto">
            <a:xfrm>
              <a:off x="903966" y="3971845"/>
              <a:ext cx="131460" cy="1243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Freeform 50"/>
            <p:cNvSpPr>
              <a:spLocks/>
            </p:cNvSpPr>
            <p:nvPr/>
          </p:nvSpPr>
          <p:spPr bwMode="auto">
            <a:xfrm>
              <a:off x="838235" y="4108635"/>
              <a:ext cx="262920" cy="490310"/>
            </a:xfrm>
            <a:custGeom>
              <a:avLst/>
              <a:gdLst>
                <a:gd name="T0" fmla="*/ 39 w 44"/>
                <a:gd name="T1" fmla="*/ 0 h 82"/>
                <a:gd name="T2" fmla="*/ 39 w 44"/>
                <a:gd name="T3" fmla="*/ 0 h 82"/>
                <a:gd name="T4" fmla="*/ 39 w 44"/>
                <a:gd name="T5" fmla="*/ 0 h 82"/>
                <a:gd name="T6" fmla="*/ 31 w 44"/>
                <a:gd name="T7" fmla="*/ 0 h 82"/>
                <a:gd name="T8" fmla="*/ 13 w 44"/>
                <a:gd name="T9" fmla="*/ 0 h 82"/>
                <a:gd name="T10" fmla="*/ 5 w 44"/>
                <a:gd name="T11" fmla="*/ 0 h 82"/>
                <a:gd name="T12" fmla="*/ 5 w 44"/>
                <a:gd name="T13" fmla="*/ 0 h 82"/>
                <a:gd name="T14" fmla="*/ 5 w 44"/>
                <a:gd name="T15" fmla="*/ 0 h 82"/>
                <a:gd name="T16" fmla="*/ 0 w 44"/>
                <a:gd name="T17" fmla="*/ 4 h 82"/>
                <a:gd name="T18" fmla="*/ 0 w 44"/>
                <a:gd name="T19" fmla="*/ 35 h 82"/>
                <a:gd name="T20" fmla="*/ 5 w 44"/>
                <a:gd name="T21" fmla="*/ 39 h 82"/>
                <a:gd name="T22" fmla="*/ 9 w 44"/>
                <a:gd name="T23" fmla="*/ 35 h 82"/>
                <a:gd name="T24" fmla="*/ 9 w 44"/>
                <a:gd name="T25" fmla="*/ 8 h 82"/>
                <a:gd name="T26" fmla="*/ 11 w 44"/>
                <a:gd name="T27" fmla="*/ 8 h 82"/>
                <a:gd name="T28" fmla="*/ 11 w 44"/>
                <a:gd name="T29" fmla="*/ 36 h 82"/>
                <a:gd name="T30" fmla="*/ 11 w 44"/>
                <a:gd name="T31" fmla="*/ 36 h 82"/>
                <a:gd name="T32" fmla="*/ 11 w 44"/>
                <a:gd name="T33" fmla="*/ 37 h 82"/>
                <a:gd name="T34" fmla="*/ 11 w 44"/>
                <a:gd name="T35" fmla="*/ 76 h 82"/>
                <a:gd name="T36" fmla="*/ 15 w 44"/>
                <a:gd name="T37" fmla="*/ 82 h 82"/>
                <a:gd name="T38" fmla="*/ 19 w 44"/>
                <a:gd name="T39" fmla="*/ 76 h 82"/>
                <a:gd name="T40" fmla="*/ 19 w 44"/>
                <a:gd name="T41" fmla="*/ 39 h 82"/>
                <a:gd name="T42" fmla="*/ 25 w 44"/>
                <a:gd name="T43" fmla="*/ 39 h 82"/>
                <a:gd name="T44" fmla="*/ 25 w 44"/>
                <a:gd name="T45" fmla="*/ 76 h 82"/>
                <a:gd name="T46" fmla="*/ 29 w 44"/>
                <a:gd name="T47" fmla="*/ 82 h 82"/>
                <a:gd name="T48" fmla="*/ 33 w 44"/>
                <a:gd name="T49" fmla="*/ 76 h 82"/>
                <a:gd name="T50" fmla="*/ 33 w 44"/>
                <a:gd name="T51" fmla="*/ 37 h 82"/>
                <a:gd name="T52" fmla="*/ 33 w 44"/>
                <a:gd name="T53" fmla="*/ 36 h 82"/>
                <a:gd name="T54" fmla="*/ 33 w 44"/>
                <a:gd name="T55" fmla="*/ 36 h 82"/>
                <a:gd name="T56" fmla="*/ 33 w 44"/>
                <a:gd name="T57" fmla="*/ 8 h 82"/>
                <a:gd name="T58" fmla="*/ 35 w 44"/>
                <a:gd name="T59" fmla="*/ 8 h 82"/>
                <a:gd name="T60" fmla="*/ 35 w 44"/>
                <a:gd name="T61" fmla="*/ 35 h 82"/>
                <a:gd name="T62" fmla="*/ 39 w 44"/>
                <a:gd name="T63" fmla="*/ 39 h 82"/>
                <a:gd name="T64" fmla="*/ 44 w 44"/>
                <a:gd name="T65" fmla="*/ 35 h 82"/>
                <a:gd name="T66" fmla="*/ 44 w 44"/>
                <a:gd name="T67" fmla="*/ 4 h 82"/>
                <a:gd name="T68" fmla="*/ 39 w 44"/>
                <a:gd name="T6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" h="82"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2" y="39"/>
                    <a:pt x="5" y="39"/>
                  </a:cubicBezTo>
                  <a:cubicBezTo>
                    <a:pt x="7" y="39"/>
                    <a:pt x="9" y="37"/>
                    <a:pt x="9" y="35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7"/>
                    <a:pt x="11" y="37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1" y="79"/>
                    <a:pt x="13" y="82"/>
                    <a:pt x="15" y="82"/>
                  </a:cubicBezTo>
                  <a:cubicBezTo>
                    <a:pt x="17" y="82"/>
                    <a:pt x="19" y="79"/>
                    <a:pt x="19" y="76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76"/>
                    <a:pt x="25" y="76"/>
                    <a:pt x="25" y="76"/>
                  </a:cubicBezTo>
                  <a:cubicBezTo>
                    <a:pt x="25" y="79"/>
                    <a:pt x="27" y="82"/>
                    <a:pt x="29" y="82"/>
                  </a:cubicBezTo>
                  <a:cubicBezTo>
                    <a:pt x="31" y="82"/>
                    <a:pt x="33" y="79"/>
                    <a:pt x="33" y="76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7"/>
                    <a:pt x="37" y="39"/>
                    <a:pt x="39" y="39"/>
                  </a:cubicBezTo>
                  <a:cubicBezTo>
                    <a:pt x="42" y="39"/>
                    <a:pt x="44" y="37"/>
                    <a:pt x="44" y="35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4" y="2"/>
                    <a:pt x="42" y="0"/>
                    <a:pt x="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Oval 51"/>
            <p:cNvSpPr>
              <a:spLocks noChangeArrowheads="1"/>
            </p:cNvSpPr>
            <p:nvPr/>
          </p:nvSpPr>
          <p:spPr bwMode="auto">
            <a:xfrm>
              <a:off x="1184651" y="3971845"/>
              <a:ext cx="126131" cy="1243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Freeform 52"/>
            <p:cNvSpPr>
              <a:spLocks/>
            </p:cNvSpPr>
            <p:nvPr/>
          </p:nvSpPr>
          <p:spPr bwMode="auto">
            <a:xfrm>
              <a:off x="1118921" y="4108635"/>
              <a:ext cx="257591" cy="490310"/>
            </a:xfrm>
            <a:custGeom>
              <a:avLst/>
              <a:gdLst>
                <a:gd name="T0" fmla="*/ 39 w 43"/>
                <a:gd name="T1" fmla="*/ 0 h 82"/>
                <a:gd name="T2" fmla="*/ 38 w 43"/>
                <a:gd name="T3" fmla="*/ 0 h 82"/>
                <a:gd name="T4" fmla="*/ 38 w 43"/>
                <a:gd name="T5" fmla="*/ 0 h 82"/>
                <a:gd name="T6" fmla="*/ 30 w 43"/>
                <a:gd name="T7" fmla="*/ 0 h 82"/>
                <a:gd name="T8" fmla="*/ 12 w 43"/>
                <a:gd name="T9" fmla="*/ 0 h 82"/>
                <a:gd name="T10" fmla="*/ 4 w 43"/>
                <a:gd name="T11" fmla="*/ 0 h 82"/>
                <a:gd name="T12" fmla="*/ 4 w 43"/>
                <a:gd name="T13" fmla="*/ 0 h 82"/>
                <a:gd name="T14" fmla="*/ 4 w 43"/>
                <a:gd name="T15" fmla="*/ 0 h 82"/>
                <a:gd name="T16" fmla="*/ 0 w 43"/>
                <a:gd name="T17" fmla="*/ 4 h 82"/>
                <a:gd name="T18" fmla="*/ 0 w 43"/>
                <a:gd name="T19" fmla="*/ 35 h 82"/>
                <a:gd name="T20" fmla="*/ 4 w 43"/>
                <a:gd name="T21" fmla="*/ 39 h 82"/>
                <a:gd name="T22" fmla="*/ 8 w 43"/>
                <a:gd name="T23" fmla="*/ 35 h 82"/>
                <a:gd name="T24" fmla="*/ 8 w 43"/>
                <a:gd name="T25" fmla="*/ 8 h 82"/>
                <a:gd name="T26" fmla="*/ 10 w 43"/>
                <a:gd name="T27" fmla="*/ 8 h 82"/>
                <a:gd name="T28" fmla="*/ 10 w 43"/>
                <a:gd name="T29" fmla="*/ 36 h 82"/>
                <a:gd name="T30" fmla="*/ 10 w 43"/>
                <a:gd name="T31" fmla="*/ 36 h 82"/>
                <a:gd name="T32" fmla="*/ 10 w 43"/>
                <a:gd name="T33" fmla="*/ 37 h 82"/>
                <a:gd name="T34" fmla="*/ 10 w 43"/>
                <a:gd name="T35" fmla="*/ 76 h 82"/>
                <a:gd name="T36" fmla="*/ 14 w 43"/>
                <a:gd name="T37" fmla="*/ 82 h 82"/>
                <a:gd name="T38" fmla="*/ 19 w 43"/>
                <a:gd name="T39" fmla="*/ 76 h 82"/>
                <a:gd name="T40" fmla="*/ 19 w 43"/>
                <a:gd name="T41" fmla="*/ 39 h 82"/>
                <a:gd name="T42" fmla="*/ 24 w 43"/>
                <a:gd name="T43" fmla="*/ 39 h 82"/>
                <a:gd name="T44" fmla="*/ 24 w 43"/>
                <a:gd name="T45" fmla="*/ 76 h 82"/>
                <a:gd name="T46" fmla="*/ 28 w 43"/>
                <a:gd name="T47" fmla="*/ 82 h 82"/>
                <a:gd name="T48" fmla="*/ 33 w 43"/>
                <a:gd name="T49" fmla="*/ 76 h 82"/>
                <a:gd name="T50" fmla="*/ 33 w 43"/>
                <a:gd name="T51" fmla="*/ 37 h 82"/>
                <a:gd name="T52" fmla="*/ 32 w 43"/>
                <a:gd name="T53" fmla="*/ 36 h 82"/>
                <a:gd name="T54" fmla="*/ 33 w 43"/>
                <a:gd name="T55" fmla="*/ 36 h 82"/>
                <a:gd name="T56" fmla="*/ 33 w 43"/>
                <a:gd name="T57" fmla="*/ 8 h 82"/>
                <a:gd name="T58" fmla="*/ 34 w 43"/>
                <a:gd name="T59" fmla="*/ 8 h 82"/>
                <a:gd name="T60" fmla="*/ 34 w 43"/>
                <a:gd name="T61" fmla="*/ 35 h 82"/>
                <a:gd name="T62" fmla="*/ 39 w 43"/>
                <a:gd name="T63" fmla="*/ 39 h 82"/>
                <a:gd name="T64" fmla="*/ 43 w 43"/>
                <a:gd name="T65" fmla="*/ 35 h 82"/>
                <a:gd name="T66" fmla="*/ 43 w 43"/>
                <a:gd name="T67" fmla="*/ 4 h 82"/>
                <a:gd name="T68" fmla="*/ 39 w 43"/>
                <a:gd name="T6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" h="82">
                  <a:moveTo>
                    <a:pt x="39" y="0"/>
                  </a:moveTo>
                  <a:cubicBezTo>
                    <a:pt x="39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2" y="39"/>
                    <a:pt x="4" y="39"/>
                  </a:cubicBezTo>
                  <a:cubicBezTo>
                    <a:pt x="6" y="39"/>
                    <a:pt x="8" y="37"/>
                    <a:pt x="8" y="35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7"/>
                    <a:pt x="10" y="37"/>
                  </a:cubicBezTo>
                  <a:cubicBezTo>
                    <a:pt x="10" y="76"/>
                    <a:pt x="10" y="76"/>
                    <a:pt x="10" y="76"/>
                  </a:cubicBezTo>
                  <a:cubicBezTo>
                    <a:pt x="10" y="79"/>
                    <a:pt x="12" y="82"/>
                    <a:pt x="14" y="82"/>
                  </a:cubicBezTo>
                  <a:cubicBezTo>
                    <a:pt x="17" y="82"/>
                    <a:pt x="19" y="79"/>
                    <a:pt x="19" y="76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4" y="79"/>
                    <a:pt x="26" y="82"/>
                    <a:pt x="28" y="82"/>
                  </a:cubicBezTo>
                  <a:cubicBezTo>
                    <a:pt x="31" y="82"/>
                    <a:pt x="33" y="79"/>
                    <a:pt x="33" y="76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6"/>
                    <a:pt x="32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7"/>
                    <a:pt x="36" y="39"/>
                    <a:pt x="39" y="39"/>
                  </a:cubicBezTo>
                  <a:cubicBezTo>
                    <a:pt x="41" y="39"/>
                    <a:pt x="43" y="37"/>
                    <a:pt x="43" y="3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2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Oval 53"/>
            <p:cNvSpPr>
              <a:spLocks noChangeArrowheads="1"/>
            </p:cNvSpPr>
            <p:nvPr/>
          </p:nvSpPr>
          <p:spPr bwMode="auto">
            <a:xfrm>
              <a:off x="1460006" y="3971845"/>
              <a:ext cx="126131" cy="1243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Freeform 54"/>
            <p:cNvSpPr>
              <a:spLocks/>
            </p:cNvSpPr>
            <p:nvPr/>
          </p:nvSpPr>
          <p:spPr bwMode="auto">
            <a:xfrm>
              <a:off x="1394277" y="4108635"/>
              <a:ext cx="257591" cy="490310"/>
            </a:xfrm>
            <a:custGeom>
              <a:avLst/>
              <a:gdLst>
                <a:gd name="T0" fmla="*/ 39 w 43"/>
                <a:gd name="T1" fmla="*/ 0 h 82"/>
                <a:gd name="T2" fmla="*/ 39 w 43"/>
                <a:gd name="T3" fmla="*/ 0 h 82"/>
                <a:gd name="T4" fmla="*/ 39 w 43"/>
                <a:gd name="T5" fmla="*/ 0 h 82"/>
                <a:gd name="T6" fmla="*/ 31 w 43"/>
                <a:gd name="T7" fmla="*/ 0 h 82"/>
                <a:gd name="T8" fmla="*/ 13 w 43"/>
                <a:gd name="T9" fmla="*/ 0 h 82"/>
                <a:gd name="T10" fmla="*/ 5 w 43"/>
                <a:gd name="T11" fmla="*/ 0 h 82"/>
                <a:gd name="T12" fmla="*/ 4 w 43"/>
                <a:gd name="T13" fmla="*/ 0 h 82"/>
                <a:gd name="T14" fmla="*/ 4 w 43"/>
                <a:gd name="T15" fmla="*/ 0 h 82"/>
                <a:gd name="T16" fmla="*/ 0 w 43"/>
                <a:gd name="T17" fmla="*/ 4 h 82"/>
                <a:gd name="T18" fmla="*/ 0 w 43"/>
                <a:gd name="T19" fmla="*/ 35 h 82"/>
                <a:gd name="T20" fmla="*/ 4 w 43"/>
                <a:gd name="T21" fmla="*/ 39 h 82"/>
                <a:gd name="T22" fmla="*/ 8 w 43"/>
                <a:gd name="T23" fmla="*/ 35 h 82"/>
                <a:gd name="T24" fmla="*/ 8 w 43"/>
                <a:gd name="T25" fmla="*/ 8 h 82"/>
                <a:gd name="T26" fmla="*/ 10 w 43"/>
                <a:gd name="T27" fmla="*/ 8 h 82"/>
                <a:gd name="T28" fmla="*/ 10 w 43"/>
                <a:gd name="T29" fmla="*/ 36 h 82"/>
                <a:gd name="T30" fmla="*/ 10 w 43"/>
                <a:gd name="T31" fmla="*/ 36 h 82"/>
                <a:gd name="T32" fmla="*/ 10 w 43"/>
                <a:gd name="T33" fmla="*/ 37 h 82"/>
                <a:gd name="T34" fmla="*/ 10 w 43"/>
                <a:gd name="T35" fmla="*/ 76 h 82"/>
                <a:gd name="T36" fmla="*/ 15 w 43"/>
                <a:gd name="T37" fmla="*/ 82 h 82"/>
                <a:gd name="T38" fmla="*/ 19 w 43"/>
                <a:gd name="T39" fmla="*/ 76 h 82"/>
                <a:gd name="T40" fmla="*/ 19 w 43"/>
                <a:gd name="T41" fmla="*/ 39 h 82"/>
                <a:gd name="T42" fmla="*/ 24 w 43"/>
                <a:gd name="T43" fmla="*/ 39 h 82"/>
                <a:gd name="T44" fmla="*/ 24 w 43"/>
                <a:gd name="T45" fmla="*/ 76 h 82"/>
                <a:gd name="T46" fmla="*/ 29 w 43"/>
                <a:gd name="T47" fmla="*/ 82 h 82"/>
                <a:gd name="T48" fmla="*/ 33 w 43"/>
                <a:gd name="T49" fmla="*/ 76 h 82"/>
                <a:gd name="T50" fmla="*/ 33 w 43"/>
                <a:gd name="T51" fmla="*/ 37 h 82"/>
                <a:gd name="T52" fmla="*/ 33 w 43"/>
                <a:gd name="T53" fmla="*/ 36 h 82"/>
                <a:gd name="T54" fmla="*/ 33 w 43"/>
                <a:gd name="T55" fmla="*/ 36 h 82"/>
                <a:gd name="T56" fmla="*/ 33 w 43"/>
                <a:gd name="T57" fmla="*/ 8 h 82"/>
                <a:gd name="T58" fmla="*/ 35 w 43"/>
                <a:gd name="T59" fmla="*/ 8 h 82"/>
                <a:gd name="T60" fmla="*/ 35 w 43"/>
                <a:gd name="T61" fmla="*/ 35 h 82"/>
                <a:gd name="T62" fmla="*/ 39 w 43"/>
                <a:gd name="T63" fmla="*/ 39 h 82"/>
                <a:gd name="T64" fmla="*/ 43 w 43"/>
                <a:gd name="T65" fmla="*/ 35 h 82"/>
                <a:gd name="T66" fmla="*/ 43 w 43"/>
                <a:gd name="T67" fmla="*/ 4 h 82"/>
                <a:gd name="T68" fmla="*/ 39 w 43"/>
                <a:gd name="T6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" h="82"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2" y="39"/>
                    <a:pt x="4" y="39"/>
                  </a:cubicBezTo>
                  <a:cubicBezTo>
                    <a:pt x="7" y="39"/>
                    <a:pt x="8" y="37"/>
                    <a:pt x="8" y="35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7"/>
                    <a:pt x="10" y="37"/>
                  </a:cubicBezTo>
                  <a:cubicBezTo>
                    <a:pt x="10" y="76"/>
                    <a:pt x="10" y="76"/>
                    <a:pt x="10" y="76"/>
                  </a:cubicBezTo>
                  <a:cubicBezTo>
                    <a:pt x="10" y="79"/>
                    <a:pt x="12" y="82"/>
                    <a:pt x="15" y="82"/>
                  </a:cubicBezTo>
                  <a:cubicBezTo>
                    <a:pt x="17" y="82"/>
                    <a:pt x="19" y="79"/>
                    <a:pt x="19" y="76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4" y="79"/>
                    <a:pt x="26" y="82"/>
                    <a:pt x="29" y="82"/>
                  </a:cubicBezTo>
                  <a:cubicBezTo>
                    <a:pt x="31" y="82"/>
                    <a:pt x="33" y="79"/>
                    <a:pt x="33" y="76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7"/>
                    <a:pt x="37" y="39"/>
                    <a:pt x="39" y="39"/>
                  </a:cubicBezTo>
                  <a:cubicBezTo>
                    <a:pt x="41" y="39"/>
                    <a:pt x="43" y="37"/>
                    <a:pt x="43" y="3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2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Oval 55"/>
            <p:cNvSpPr>
              <a:spLocks noChangeArrowheads="1"/>
            </p:cNvSpPr>
            <p:nvPr/>
          </p:nvSpPr>
          <p:spPr bwMode="auto">
            <a:xfrm>
              <a:off x="1735362" y="3971845"/>
              <a:ext cx="131460" cy="1243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Freeform 56"/>
            <p:cNvSpPr>
              <a:spLocks/>
            </p:cNvSpPr>
            <p:nvPr/>
          </p:nvSpPr>
          <p:spPr bwMode="auto">
            <a:xfrm>
              <a:off x="1669632" y="4108635"/>
              <a:ext cx="262920" cy="490310"/>
            </a:xfrm>
            <a:custGeom>
              <a:avLst/>
              <a:gdLst>
                <a:gd name="T0" fmla="*/ 39 w 44"/>
                <a:gd name="T1" fmla="*/ 0 h 82"/>
                <a:gd name="T2" fmla="*/ 39 w 44"/>
                <a:gd name="T3" fmla="*/ 0 h 82"/>
                <a:gd name="T4" fmla="*/ 39 w 44"/>
                <a:gd name="T5" fmla="*/ 0 h 82"/>
                <a:gd name="T6" fmla="*/ 31 w 44"/>
                <a:gd name="T7" fmla="*/ 0 h 82"/>
                <a:gd name="T8" fmla="*/ 13 w 44"/>
                <a:gd name="T9" fmla="*/ 0 h 82"/>
                <a:gd name="T10" fmla="*/ 5 w 44"/>
                <a:gd name="T11" fmla="*/ 0 h 82"/>
                <a:gd name="T12" fmla="*/ 5 w 44"/>
                <a:gd name="T13" fmla="*/ 0 h 82"/>
                <a:gd name="T14" fmla="*/ 5 w 44"/>
                <a:gd name="T15" fmla="*/ 0 h 82"/>
                <a:gd name="T16" fmla="*/ 0 w 44"/>
                <a:gd name="T17" fmla="*/ 4 h 82"/>
                <a:gd name="T18" fmla="*/ 0 w 44"/>
                <a:gd name="T19" fmla="*/ 35 h 82"/>
                <a:gd name="T20" fmla="*/ 5 w 44"/>
                <a:gd name="T21" fmla="*/ 39 h 82"/>
                <a:gd name="T22" fmla="*/ 9 w 44"/>
                <a:gd name="T23" fmla="*/ 35 h 82"/>
                <a:gd name="T24" fmla="*/ 9 w 44"/>
                <a:gd name="T25" fmla="*/ 8 h 82"/>
                <a:gd name="T26" fmla="*/ 11 w 44"/>
                <a:gd name="T27" fmla="*/ 8 h 82"/>
                <a:gd name="T28" fmla="*/ 11 w 44"/>
                <a:gd name="T29" fmla="*/ 36 h 82"/>
                <a:gd name="T30" fmla="*/ 11 w 44"/>
                <a:gd name="T31" fmla="*/ 36 h 82"/>
                <a:gd name="T32" fmla="*/ 11 w 44"/>
                <a:gd name="T33" fmla="*/ 37 h 82"/>
                <a:gd name="T34" fmla="*/ 11 w 44"/>
                <a:gd name="T35" fmla="*/ 76 h 82"/>
                <a:gd name="T36" fmla="*/ 15 w 44"/>
                <a:gd name="T37" fmla="*/ 82 h 82"/>
                <a:gd name="T38" fmla="*/ 19 w 44"/>
                <a:gd name="T39" fmla="*/ 76 h 82"/>
                <a:gd name="T40" fmla="*/ 19 w 44"/>
                <a:gd name="T41" fmla="*/ 39 h 82"/>
                <a:gd name="T42" fmla="*/ 25 w 44"/>
                <a:gd name="T43" fmla="*/ 39 h 82"/>
                <a:gd name="T44" fmla="*/ 25 w 44"/>
                <a:gd name="T45" fmla="*/ 76 h 82"/>
                <a:gd name="T46" fmla="*/ 29 w 44"/>
                <a:gd name="T47" fmla="*/ 82 h 82"/>
                <a:gd name="T48" fmla="*/ 33 w 44"/>
                <a:gd name="T49" fmla="*/ 76 h 82"/>
                <a:gd name="T50" fmla="*/ 33 w 44"/>
                <a:gd name="T51" fmla="*/ 37 h 82"/>
                <a:gd name="T52" fmla="*/ 33 w 44"/>
                <a:gd name="T53" fmla="*/ 36 h 82"/>
                <a:gd name="T54" fmla="*/ 33 w 44"/>
                <a:gd name="T55" fmla="*/ 36 h 82"/>
                <a:gd name="T56" fmla="*/ 33 w 44"/>
                <a:gd name="T57" fmla="*/ 8 h 82"/>
                <a:gd name="T58" fmla="*/ 35 w 44"/>
                <a:gd name="T59" fmla="*/ 8 h 82"/>
                <a:gd name="T60" fmla="*/ 35 w 44"/>
                <a:gd name="T61" fmla="*/ 35 h 82"/>
                <a:gd name="T62" fmla="*/ 39 w 44"/>
                <a:gd name="T63" fmla="*/ 39 h 82"/>
                <a:gd name="T64" fmla="*/ 44 w 44"/>
                <a:gd name="T65" fmla="*/ 35 h 82"/>
                <a:gd name="T66" fmla="*/ 44 w 44"/>
                <a:gd name="T67" fmla="*/ 4 h 82"/>
                <a:gd name="T68" fmla="*/ 39 w 44"/>
                <a:gd name="T6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" h="82"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2" y="39"/>
                    <a:pt x="5" y="39"/>
                  </a:cubicBezTo>
                  <a:cubicBezTo>
                    <a:pt x="7" y="39"/>
                    <a:pt x="9" y="37"/>
                    <a:pt x="9" y="35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7"/>
                    <a:pt x="11" y="37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1" y="79"/>
                    <a:pt x="13" y="82"/>
                    <a:pt x="15" y="82"/>
                  </a:cubicBezTo>
                  <a:cubicBezTo>
                    <a:pt x="17" y="82"/>
                    <a:pt x="19" y="79"/>
                    <a:pt x="19" y="76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76"/>
                    <a:pt x="25" y="76"/>
                    <a:pt x="25" y="76"/>
                  </a:cubicBezTo>
                  <a:cubicBezTo>
                    <a:pt x="25" y="79"/>
                    <a:pt x="27" y="82"/>
                    <a:pt x="29" y="82"/>
                  </a:cubicBezTo>
                  <a:cubicBezTo>
                    <a:pt x="31" y="82"/>
                    <a:pt x="33" y="79"/>
                    <a:pt x="33" y="76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7"/>
                    <a:pt x="37" y="39"/>
                    <a:pt x="39" y="39"/>
                  </a:cubicBezTo>
                  <a:cubicBezTo>
                    <a:pt x="42" y="39"/>
                    <a:pt x="44" y="37"/>
                    <a:pt x="44" y="35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4" y="2"/>
                    <a:pt x="42" y="0"/>
                    <a:pt x="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Oval 57"/>
            <p:cNvSpPr>
              <a:spLocks noChangeArrowheads="1"/>
            </p:cNvSpPr>
            <p:nvPr/>
          </p:nvSpPr>
          <p:spPr bwMode="auto">
            <a:xfrm>
              <a:off x="2016047" y="3971845"/>
              <a:ext cx="126131" cy="1243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Freeform 58"/>
            <p:cNvSpPr>
              <a:spLocks/>
            </p:cNvSpPr>
            <p:nvPr/>
          </p:nvSpPr>
          <p:spPr bwMode="auto">
            <a:xfrm>
              <a:off x="1950317" y="4108635"/>
              <a:ext cx="257591" cy="490310"/>
            </a:xfrm>
            <a:custGeom>
              <a:avLst/>
              <a:gdLst>
                <a:gd name="T0" fmla="*/ 39 w 43"/>
                <a:gd name="T1" fmla="*/ 0 h 82"/>
                <a:gd name="T2" fmla="*/ 38 w 43"/>
                <a:gd name="T3" fmla="*/ 0 h 82"/>
                <a:gd name="T4" fmla="*/ 38 w 43"/>
                <a:gd name="T5" fmla="*/ 0 h 82"/>
                <a:gd name="T6" fmla="*/ 30 w 43"/>
                <a:gd name="T7" fmla="*/ 0 h 82"/>
                <a:gd name="T8" fmla="*/ 12 w 43"/>
                <a:gd name="T9" fmla="*/ 0 h 82"/>
                <a:gd name="T10" fmla="*/ 4 w 43"/>
                <a:gd name="T11" fmla="*/ 0 h 82"/>
                <a:gd name="T12" fmla="*/ 4 w 43"/>
                <a:gd name="T13" fmla="*/ 0 h 82"/>
                <a:gd name="T14" fmla="*/ 4 w 43"/>
                <a:gd name="T15" fmla="*/ 0 h 82"/>
                <a:gd name="T16" fmla="*/ 0 w 43"/>
                <a:gd name="T17" fmla="*/ 4 h 82"/>
                <a:gd name="T18" fmla="*/ 0 w 43"/>
                <a:gd name="T19" fmla="*/ 35 h 82"/>
                <a:gd name="T20" fmla="*/ 4 w 43"/>
                <a:gd name="T21" fmla="*/ 39 h 82"/>
                <a:gd name="T22" fmla="*/ 8 w 43"/>
                <a:gd name="T23" fmla="*/ 35 h 82"/>
                <a:gd name="T24" fmla="*/ 8 w 43"/>
                <a:gd name="T25" fmla="*/ 8 h 82"/>
                <a:gd name="T26" fmla="*/ 10 w 43"/>
                <a:gd name="T27" fmla="*/ 8 h 82"/>
                <a:gd name="T28" fmla="*/ 10 w 43"/>
                <a:gd name="T29" fmla="*/ 36 h 82"/>
                <a:gd name="T30" fmla="*/ 10 w 43"/>
                <a:gd name="T31" fmla="*/ 36 h 82"/>
                <a:gd name="T32" fmla="*/ 10 w 43"/>
                <a:gd name="T33" fmla="*/ 37 h 82"/>
                <a:gd name="T34" fmla="*/ 10 w 43"/>
                <a:gd name="T35" fmla="*/ 76 h 82"/>
                <a:gd name="T36" fmla="*/ 14 w 43"/>
                <a:gd name="T37" fmla="*/ 82 h 82"/>
                <a:gd name="T38" fmla="*/ 19 w 43"/>
                <a:gd name="T39" fmla="*/ 76 h 82"/>
                <a:gd name="T40" fmla="*/ 19 w 43"/>
                <a:gd name="T41" fmla="*/ 39 h 82"/>
                <a:gd name="T42" fmla="*/ 24 w 43"/>
                <a:gd name="T43" fmla="*/ 39 h 82"/>
                <a:gd name="T44" fmla="*/ 24 w 43"/>
                <a:gd name="T45" fmla="*/ 76 h 82"/>
                <a:gd name="T46" fmla="*/ 28 w 43"/>
                <a:gd name="T47" fmla="*/ 82 h 82"/>
                <a:gd name="T48" fmla="*/ 32 w 43"/>
                <a:gd name="T49" fmla="*/ 76 h 82"/>
                <a:gd name="T50" fmla="*/ 32 w 43"/>
                <a:gd name="T51" fmla="*/ 37 h 82"/>
                <a:gd name="T52" fmla="*/ 32 w 43"/>
                <a:gd name="T53" fmla="*/ 36 h 82"/>
                <a:gd name="T54" fmla="*/ 32 w 43"/>
                <a:gd name="T55" fmla="*/ 36 h 82"/>
                <a:gd name="T56" fmla="*/ 32 w 43"/>
                <a:gd name="T57" fmla="*/ 8 h 82"/>
                <a:gd name="T58" fmla="*/ 34 w 43"/>
                <a:gd name="T59" fmla="*/ 8 h 82"/>
                <a:gd name="T60" fmla="*/ 34 w 43"/>
                <a:gd name="T61" fmla="*/ 35 h 82"/>
                <a:gd name="T62" fmla="*/ 39 w 43"/>
                <a:gd name="T63" fmla="*/ 39 h 82"/>
                <a:gd name="T64" fmla="*/ 43 w 43"/>
                <a:gd name="T65" fmla="*/ 35 h 82"/>
                <a:gd name="T66" fmla="*/ 43 w 43"/>
                <a:gd name="T67" fmla="*/ 4 h 82"/>
                <a:gd name="T68" fmla="*/ 39 w 43"/>
                <a:gd name="T6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" h="82">
                  <a:moveTo>
                    <a:pt x="39" y="0"/>
                  </a:moveTo>
                  <a:cubicBezTo>
                    <a:pt x="39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2" y="39"/>
                    <a:pt x="4" y="39"/>
                  </a:cubicBezTo>
                  <a:cubicBezTo>
                    <a:pt x="6" y="39"/>
                    <a:pt x="8" y="37"/>
                    <a:pt x="8" y="35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7"/>
                    <a:pt x="10" y="37"/>
                  </a:cubicBezTo>
                  <a:cubicBezTo>
                    <a:pt x="10" y="76"/>
                    <a:pt x="10" y="76"/>
                    <a:pt x="10" y="76"/>
                  </a:cubicBezTo>
                  <a:cubicBezTo>
                    <a:pt x="10" y="79"/>
                    <a:pt x="12" y="82"/>
                    <a:pt x="14" y="82"/>
                  </a:cubicBezTo>
                  <a:cubicBezTo>
                    <a:pt x="17" y="82"/>
                    <a:pt x="19" y="79"/>
                    <a:pt x="19" y="76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4" y="79"/>
                    <a:pt x="26" y="82"/>
                    <a:pt x="28" y="82"/>
                  </a:cubicBezTo>
                  <a:cubicBezTo>
                    <a:pt x="31" y="82"/>
                    <a:pt x="32" y="79"/>
                    <a:pt x="32" y="76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7"/>
                    <a:pt x="32" y="36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7"/>
                    <a:pt x="36" y="39"/>
                    <a:pt x="39" y="39"/>
                  </a:cubicBezTo>
                  <a:cubicBezTo>
                    <a:pt x="41" y="39"/>
                    <a:pt x="43" y="37"/>
                    <a:pt x="43" y="3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2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Oval 59"/>
            <p:cNvSpPr>
              <a:spLocks noChangeArrowheads="1"/>
            </p:cNvSpPr>
            <p:nvPr/>
          </p:nvSpPr>
          <p:spPr bwMode="auto">
            <a:xfrm>
              <a:off x="2291402" y="3971845"/>
              <a:ext cx="126131" cy="1243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Freeform 60"/>
            <p:cNvSpPr>
              <a:spLocks/>
            </p:cNvSpPr>
            <p:nvPr/>
          </p:nvSpPr>
          <p:spPr bwMode="auto">
            <a:xfrm>
              <a:off x="2225673" y="4108635"/>
              <a:ext cx="257591" cy="490310"/>
            </a:xfrm>
            <a:custGeom>
              <a:avLst/>
              <a:gdLst>
                <a:gd name="T0" fmla="*/ 39 w 43"/>
                <a:gd name="T1" fmla="*/ 0 h 82"/>
                <a:gd name="T2" fmla="*/ 39 w 43"/>
                <a:gd name="T3" fmla="*/ 0 h 82"/>
                <a:gd name="T4" fmla="*/ 38 w 43"/>
                <a:gd name="T5" fmla="*/ 0 h 82"/>
                <a:gd name="T6" fmla="*/ 31 w 43"/>
                <a:gd name="T7" fmla="*/ 0 h 82"/>
                <a:gd name="T8" fmla="*/ 13 w 43"/>
                <a:gd name="T9" fmla="*/ 0 h 82"/>
                <a:gd name="T10" fmla="*/ 5 w 43"/>
                <a:gd name="T11" fmla="*/ 0 h 82"/>
                <a:gd name="T12" fmla="*/ 4 w 43"/>
                <a:gd name="T13" fmla="*/ 0 h 82"/>
                <a:gd name="T14" fmla="*/ 4 w 43"/>
                <a:gd name="T15" fmla="*/ 0 h 82"/>
                <a:gd name="T16" fmla="*/ 0 w 43"/>
                <a:gd name="T17" fmla="*/ 4 h 82"/>
                <a:gd name="T18" fmla="*/ 0 w 43"/>
                <a:gd name="T19" fmla="*/ 35 h 82"/>
                <a:gd name="T20" fmla="*/ 4 w 43"/>
                <a:gd name="T21" fmla="*/ 39 h 82"/>
                <a:gd name="T22" fmla="*/ 8 w 43"/>
                <a:gd name="T23" fmla="*/ 35 h 82"/>
                <a:gd name="T24" fmla="*/ 8 w 43"/>
                <a:gd name="T25" fmla="*/ 8 h 82"/>
                <a:gd name="T26" fmla="*/ 10 w 43"/>
                <a:gd name="T27" fmla="*/ 8 h 82"/>
                <a:gd name="T28" fmla="*/ 10 w 43"/>
                <a:gd name="T29" fmla="*/ 36 h 82"/>
                <a:gd name="T30" fmla="*/ 10 w 43"/>
                <a:gd name="T31" fmla="*/ 36 h 82"/>
                <a:gd name="T32" fmla="*/ 10 w 43"/>
                <a:gd name="T33" fmla="*/ 37 h 82"/>
                <a:gd name="T34" fmla="*/ 10 w 43"/>
                <a:gd name="T35" fmla="*/ 76 h 82"/>
                <a:gd name="T36" fmla="*/ 15 w 43"/>
                <a:gd name="T37" fmla="*/ 82 h 82"/>
                <a:gd name="T38" fmla="*/ 19 w 43"/>
                <a:gd name="T39" fmla="*/ 76 h 82"/>
                <a:gd name="T40" fmla="*/ 19 w 43"/>
                <a:gd name="T41" fmla="*/ 39 h 82"/>
                <a:gd name="T42" fmla="*/ 24 w 43"/>
                <a:gd name="T43" fmla="*/ 39 h 82"/>
                <a:gd name="T44" fmla="*/ 24 w 43"/>
                <a:gd name="T45" fmla="*/ 76 h 82"/>
                <a:gd name="T46" fmla="*/ 29 w 43"/>
                <a:gd name="T47" fmla="*/ 82 h 82"/>
                <a:gd name="T48" fmla="*/ 33 w 43"/>
                <a:gd name="T49" fmla="*/ 76 h 82"/>
                <a:gd name="T50" fmla="*/ 33 w 43"/>
                <a:gd name="T51" fmla="*/ 37 h 82"/>
                <a:gd name="T52" fmla="*/ 33 w 43"/>
                <a:gd name="T53" fmla="*/ 36 h 82"/>
                <a:gd name="T54" fmla="*/ 33 w 43"/>
                <a:gd name="T55" fmla="*/ 36 h 82"/>
                <a:gd name="T56" fmla="*/ 33 w 43"/>
                <a:gd name="T57" fmla="*/ 8 h 82"/>
                <a:gd name="T58" fmla="*/ 35 w 43"/>
                <a:gd name="T59" fmla="*/ 8 h 82"/>
                <a:gd name="T60" fmla="*/ 35 w 43"/>
                <a:gd name="T61" fmla="*/ 35 h 82"/>
                <a:gd name="T62" fmla="*/ 39 w 43"/>
                <a:gd name="T63" fmla="*/ 39 h 82"/>
                <a:gd name="T64" fmla="*/ 43 w 43"/>
                <a:gd name="T65" fmla="*/ 35 h 82"/>
                <a:gd name="T66" fmla="*/ 43 w 43"/>
                <a:gd name="T67" fmla="*/ 4 h 82"/>
                <a:gd name="T68" fmla="*/ 39 w 43"/>
                <a:gd name="T6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" h="82"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8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2" y="39"/>
                    <a:pt x="4" y="39"/>
                  </a:cubicBezTo>
                  <a:cubicBezTo>
                    <a:pt x="7" y="39"/>
                    <a:pt x="8" y="37"/>
                    <a:pt x="8" y="35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7"/>
                    <a:pt x="10" y="37"/>
                  </a:cubicBezTo>
                  <a:cubicBezTo>
                    <a:pt x="10" y="76"/>
                    <a:pt x="10" y="76"/>
                    <a:pt x="10" y="76"/>
                  </a:cubicBezTo>
                  <a:cubicBezTo>
                    <a:pt x="10" y="79"/>
                    <a:pt x="12" y="82"/>
                    <a:pt x="15" y="82"/>
                  </a:cubicBezTo>
                  <a:cubicBezTo>
                    <a:pt x="17" y="82"/>
                    <a:pt x="19" y="79"/>
                    <a:pt x="19" y="76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4" y="79"/>
                    <a:pt x="26" y="82"/>
                    <a:pt x="29" y="82"/>
                  </a:cubicBezTo>
                  <a:cubicBezTo>
                    <a:pt x="31" y="82"/>
                    <a:pt x="33" y="79"/>
                    <a:pt x="33" y="76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7"/>
                    <a:pt x="37" y="39"/>
                    <a:pt x="39" y="39"/>
                  </a:cubicBezTo>
                  <a:cubicBezTo>
                    <a:pt x="41" y="39"/>
                    <a:pt x="43" y="37"/>
                    <a:pt x="43" y="3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2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Oval 61"/>
            <p:cNvSpPr>
              <a:spLocks noChangeArrowheads="1"/>
            </p:cNvSpPr>
            <p:nvPr/>
          </p:nvSpPr>
          <p:spPr bwMode="auto">
            <a:xfrm>
              <a:off x="2566759" y="3971845"/>
              <a:ext cx="131460" cy="1243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Freeform 62"/>
            <p:cNvSpPr>
              <a:spLocks/>
            </p:cNvSpPr>
            <p:nvPr/>
          </p:nvSpPr>
          <p:spPr bwMode="auto">
            <a:xfrm>
              <a:off x="2501028" y="4108635"/>
              <a:ext cx="262920" cy="490310"/>
            </a:xfrm>
            <a:custGeom>
              <a:avLst/>
              <a:gdLst>
                <a:gd name="T0" fmla="*/ 39 w 44"/>
                <a:gd name="T1" fmla="*/ 0 h 82"/>
                <a:gd name="T2" fmla="*/ 39 w 44"/>
                <a:gd name="T3" fmla="*/ 0 h 82"/>
                <a:gd name="T4" fmla="*/ 39 w 44"/>
                <a:gd name="T5" fmla="*/ 0 h 82"/>
                <a:gd name="T6" fmla="*/ 31 w 44"/>
                <a:gd name="T7" fmla="*/ 0 h 82"/>
                <a:gd name="T8" fmla="*/ 13 w 44"/>
                <a:gd name="T9" fmla="*/ 0 h 82"/>
                <a:gd name="T10" fmla="*/ 5 w 44"/>
                <a:gd name="T11" fmla="*/ 0 h 82"/>
                <a:gd name="T12" fmla="*/ 5 w 44"/>
                <a:gd name="T13" fmla="*/ 0 h 82"/>
                <a:gd name="T14" fmla="*/ 5 w 44"/>
                <a:gd name="T15" fmla="*/ 0 h 82"/>
                <a:gd name="T16" fmla="*/ 0 w 44"/>
                <a:gd name="T17" fmla="*/ 4 h 82"/>
                <a:gd name="T18" fmla="*/ 0 w 44"/>
                <a:gd name="T19" fmla="*/ 35 h 82"/>
                <a:gd name="T20" fmla="*/ 5 w 44"/>
                <a:gd name="T21" fmla="*/ 39 h 82"/>
                <a:gd name="T22" fmla="*/ 9 w 44"/>
                <a:gd name="T23" fmla="*/ 35 h 82"/>
                <a:gd name="T24" fmla="*/ 9 w 44"/>
                <a:gd name="T25" fmla="*/ 8 h 82"/>
                <a:gd name="T26" fmla="*/ 11 w 44"/>
                <a:gd name="T27" fmla="*/ 8 h 82"/>
                <a:gd name="T28" fmla="*/ 11 w 44"/>
                <a:gd name="T29" fmla="*/ 36 h 82"/>
                <a:gd name="T30" fmla="*/ 11 w 44"/>
                <a:gd name="T31" fmla="*/ 36 h 82"/>
                <a:gd name="T32" fmla="*/ 11 w 44"/>
                <a:gd name="T33" fmla="*/ 37 h 82"/>
                <a:gd name="T34" fmla="*/ 11 w 44"/>
                <a:gd name="T35" fmla="*/ 76 h 82"/>
                <a:gd name="T36" fmla="*/ 15 w 44"/>
                <a:gd name="T37" fmla="*/ 82 h 82"/>
                <a:gd name="T38" fmla="*/ 19 w 44"/>
                <a:gd name="T39" fmla="*/ 76 h 82"/>
                <a:gd name="T40" fmla="*/ 19 w 44"/>
                <a:gd name="T41" fmla="*/ 39 h 82"/>
                <a:gd name="T42" fmla="*/ 25 w 44"/>
                <a:gd name="T43" fmla="*/ 39 h 82"/>
                <a:gd name="T44" fmla="*/ 25 w 44"/>
                <a:gd name="T45" fmla="*/ 76 h 82"/>
                <a:gd name="T46" fmla="*/ 29 w 44"/>
                <a:gd name="T47" fmla="*/ 82 h 82"/>
                <a:gd name="T48" fmla="*/ 33 w 44"/>
                <a:gd name="T49" fmla="*/ 76 h 82"/>
                <a:gd name="T50" fmla="*/ 33 w 44"/>
                <a:gd name="T51" fmla="*/ 37 h 82"/>
                <a:gd name="T52" fmla="*/ 33 w 44"/>
                <a:gd name="T53" fmla="*/ 36 h 82"/>
                <a:gd name="T54" fmla="*/ 33 w 44"/>
                <a:gd name="T55" fmla="*/ 36 h 82"/>
                <a:gd name="T56" fmla="*/ 33 w 44"/>
                <a:gd name="T57" fmla="*/ 8 h 82"/>
                <a:gd name="T58" fmla="*/ 35 w 44"/>
                <a:gd name="T59" fmla="*/ 8 h 82"/>
                <a:gd name="T60" fmla="*/ 35 w 44"/>
                <a:gd name="T61" fmla="*/ 35 h 82"/>
                <a:gd name="T62" fmla="*/ 39 w 44"/>
                <a:gd name="T63" fmla="*/ 39 h 82"/>
                <a:gd name="T64" fmla="*/ 44 w 44"/>
                <a:gd name="T65" fmla="*/ 35 h 82"/>
                <a:gd name="T66" fmla="*/ 44 w 44"/>
                <a:gd name="T67" fmla="*/ 4 h 82"/>
                <a:gd name="T68" fmla="*/ 39 w 44"/>
                <a:gd name="T6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" h="82"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2" y="39"/>
                    <a:pt x="5" y="39"/>
                  </a:cubicBezTo>
                  <a:cubicBezTo>
                    <a:pt x="7" y="39"/>
                    <a:pt x="9" y="37"/>
                    <a:pt x="9" y="35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7"/>
                    <a:pt x="11" y="37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1" y="79"/>
                    <a:pt x="13" y="82"/>
                    <a:pt x="15" y="82"/>
                  </a:cubicBezTo>
                  <a:cubicBezTo>
                    <a:pt x="17" y="82"/>
                    <a:pt x="19" y="79"/>
                    <a:pt x="19" y="76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76"/>
                    <a:pt x="25" y="76"/>
                    <a:pt x="25" y="76"/>
                  </a:cubicBezTo>
                  <a:cubicBezTo>
                    <a:pt x="25" y="79"/>
                    <a:pt x="26" y="82"/>
                    <a:pt x="29" y="82"/>
                  </a:cubicBezTo>
                  <a:cubicBezTo>
                    <a:pt x="31" y="82"/>
                    <a:pt x="33" y="79"/>
                    <a:pt x="33" y="76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7"/>
                    <a:pt x="37" y="39"/>
                    <a:pt x="39" y="39"/>
                  </a:cubicBezTo>
                  <a:cubicBezTo>
                    <a:pt x="42" y="39"/>
                    <a:pt x="44" y="37"/>
                    <a:pt x="44" y="35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4" y="2"/>
                    <a:pt x="42" y="0"/>
                    <a:pt x="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Oval 63"/>
            <p:cNvSpPr>
              <a:spLocks noChangeArrowheads="1"/>
            </p:cNvSpPr>
            <p:nvPr/>
          </p:nvSpPr>
          <p:spPr bwMode="auto">
            <a:xfrm>
              <a:off x="2842114" y="3971845"/>
              <a:ext cx="131460" cy="1243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Freeform 64"/>
            <p:cNvSpPr>
              <a:spLocks/>
            </p:cNvSpPr>
            <p:nvPr/>
          </p:nvSpPr>
          <p:spPr bwMode="auto">
            <a:xfrm>
              <a:off x="2781713" y="4108635"/>
              <a:ext cx="257591" cy="490310"/>
            </a:xfrm>
            <a:custGeom>
              <a:avLst/>
              <a:gdLst>
                <a:gd name="T0" fmla="*/ 39 w 43"/>
                <a:gd name="T1" fmla="*/ 0 h 82"/>
                <a:gd name="T2" fmla="*/ 38 w 43"/>
                <a:gd name="T3" fmla="*/ 0 h 82"/>
                <a:gd name="T4" fmla="*/ 38 w 43"/>
                <a:gd name="T5" fmla="*/ 0 h 82"/>
                <a:gd name="T6" fmla="*/ 30 w 43"/>
                <a:gd name="T7" fmla="*/ 0 h 82"/>
                <a:gd name="T8" fmla="*/ 12 w 43"/>
                <a:gd name="T9" fmla="*/ 0 h 82"/>
                <a:gd name="T10" fmla="*/ 4 w 43"/>
                <a:gd name="T11" fmla="*/ 0 h 82"/>
                <a:gd name="T12" fmla="*/ 4 w 43"/>
                <a:gd name="T13" fmla="*/ 0 h 82"/>
                <a:gd name="T14" fmla="*/ 4 w 43"/>
                <a:gd name="T15" fmla="*/ 0 h 82"/>
                <a:gd name="T16" fmla="*/ 0 w 43"/>
                <a:gd name="T17" fmla="*/ 4 h 82"/>
                <a:gd name="T18" fmla="*/ 0 w 43"/>
                <a:gd name="T19" fmla="*/ 35 h 82"/>
                <a:gd name="T20" fmla="*/ 4 w 43"/>
                <a:gd name="T21" fmla="*/ 39 h 82"/>
                <a:gd name="T22" fmla="*/ 8 w 43"/>
                <a:gd name="T23" fmla="*/ 35 h 82"/>
                <a:gd name="T24" fmla="*/ 8 w 43"/>
                <a:gd name="T25" fmla="*/ 8 h 82"/>
                <a:gd name="T26" fmla="*/ 10 w 43"/>
                <a:gd name="T27" fmla="*/ 8 h 82"/>
                <a:gd name="T28" fmla="*/ 10 w 43"/>
                <a:gd name="T29" fmla="*/ 36 h 82"/>
                <a:gd name="T30" fmla="*/ 10 w 43"/>
                <a:gd name="T31" fmla="*/ 36 h 82"/>
                <a:gd name="T32" fmla="*/ 10 w 43"/>
                <a:gd name="T33" fmla="*/ 37 h 82"/>
                <a:gd name="T34" fmla="*/ 10 w 43"/>
                <a:gd name="T35" fmla="*/ 76 h 82"/>
                <a:gd name="T36" fmla="*/ 14 w 43"/>
                <a:gd name="T37" fmla="*/ 82 h 82"/>
                <a:gd name="T38" fmla="*/ 19 w 43"/>
                <a:gd name="T39" fmla="*/ 76 h 82"/>
                <a:gd name="T40" fmla="*/ 19 w 43"/>
                <a:gd name="T41" fmla="*/ 39 h 82"/>
                <a:gd name="T42" fmla="*/ 24 w 43"/>
                <a:gd name="T43" fmla="*/ 39 h 82"/>
                <a:gd name="T44" fmla="*/ 24 w 43"/>
                <a:gd name="T45" fmla="*/ 76 h 82"/>
                <a:gd name="T46" fmla="*/ 28 w 43"/>
                <a:gd name="T47" fmla="*/ 82 h 82"/>
                <a:gd name="T48" fmla="*/ 32 w 43"/>
                <a:gd name="T49" fmla="*/ 76 h 82"/>
                <a:gd name="T50" fmla="*/ 32 w 43"/>
                <a:gd name="T51" fmla="*/ 37 h 82"/>
                <a:gd name="T52" fmla="*/ 32 w 43"/>
                <a:gd name="T53" fmla="*/ 36 h 82"/>
                <a:gd name="T54" fmla="*/ 32 w 43"/>
                <a:gd name="T55" fmla="*/ 36 h 82"/>
                <a:gd name="T56" fmla="*/ 32 w 43"/>
                <a:gd name="T57" fmla="*/ 8 h 82"/>
                <a:gd name="T58" fmla="*/ 34 w 43"/>
                <a:gd name="T59" fmla="*/ 8 h 82"/>
                <a:gd name="T60" fmla="*/ 34 w 43"/>
                <a:gd name="T61" fmla="*/ 35 h 82"/>
                <a:gd name="T62" fmla="*/ 39 w 43"/>
                <a:gd name="T63" fmla="*/ 39 h 82"/>
                <a:gd name="T64" fmla="*/ 43 w 43"/>
                <a:gd name="T65" fmla="*/ 35 h 82"/>
                <a:gd name="T66" fmla="*/ 43 w 43"/>
                <a:gd name="T67" fmla="*/ 4 h 82"/>
                <a:gd name="T68" fmla="*/ 39 w 43"/>
                <a:gd name="T6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" h="82">
                  <a:moveTo>
                    <a:pt x="39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1" y="39"/>
                    <a:pt x="4" y="39"/>
                  </a:cubicBezTo>
                  <a:cubicBezTo>
                    <a:pt x="6" y="39"/>
                    <a:pt x="8" y="37"/>
                    <a:pt x="8" y="35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7"/>
                    <a:pt x="10" y="37"/>
                  </a:cubicBezTo>
                  <a:cubicBezTo>
                    <a:pt x="10" y="76"/>
                    <a:pt x="10" y="76"/>
                    <a:pt x="10" y="76"/>
                  </a:cubicBezTo>
                  <a:cubicBezTo>
                    <a:pt x="10" y="79"/>
                    <a:pt x="12" y="82"/>
                    <a:pt x="14" y="82"/>
                  </a:cubicBezTo>
                  <a:cubicBezTo>
                    <a:pt x="17" y="82"/>
                    <a:pt x="19" y="79"/>
                    <a:pt x="19" y="76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4" y="79"/>
                    <a:pt x="26" y="82"/>
                    <a:pt x="28" y="82"/>
                  </a:cubicBezTo>
                  <a:cubicBezTo>
                    <a:pt x="31" y="82"/>
                    <a:pt x="32" y="79"/>
                    <a:pt x="32" y="76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7"/>
                    <a:pt x="32" y="36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7"/>
                    <a:pt x="36" y="39"/>
                    <a:pt x="39" y="39"/>
                  </a:cubicBezTo>
                  <a:cubicBezTo>
                    <a:pt x="41" y="39"/>
                    <a:pt x="43" y="37"/>
                    <a:pt x="43" y="3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2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Oval 65"/>
            <p:cNvSpPr>
              <a:spLocks noChangeArrowheads="1"/>
            </p:cNvSpPr>
            <p:nvPr/>
          </p:nvSpPr>
          <p:spPr bwMode="auto">
            <a:xfrm>
              <a:off x="3122799" y="3971845"/>
              <a:ext cx="126131" cy="1243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Freeform 66"/>
            <p:cNvSpPr>
              <a:spLocks/>
            </p:cNvSpPr>
            <p:nvPr/>
          </p:nvSpPr>
          <p:spPr bwMode="auto">
            <a:xfrm>
              <a:off x="3057069" y="4108635"/>
              <a:ext cx="257591" cy="490310"/>
            </a:xfrm>
            <a:custGeom>
              <a:avLst/>
              <a:gdLst>
                <a:gd name="T0" fmla="*/ 39 w 43"/>
                <a:gd name="T1" fmla="*/ 0 h 82"/>
                <a:gd name="T2" fmla="*/ 39 w 43"/>
                <a:gd name="T3" fmla="*/ 0 h 82"/>
                <a:gd name="T4" fmla="*/ 38 w 43"/>
                <a:gd name="T5" fmla="*/ 0 h 82"/>
                <a:gd name="T6" fmla="*/ 31 w 43"/>
                <a:gd name="T7" fmla="*/ 0 h 82"/>
                <a:gd name="T8" fmla="*/ 13 w 43"/>
                <a:gd name="T9" fmla="*/ 0 h 82"/>
                <a:gd name="T10" fmla="*/ 5 w 43"/>
                <a:gd name="T11" fmla="*/ 0 h 82"/>
                <a:gd name="T12" fmla="*/ 4 w 43"/>
                <a:gd name="T13" fmla="*/ 0 h 82"/>
                <a:gd name="T14" fmla="*/ 4 w 43"/>
                <a:gd name="T15" fmla="*/ 0 h 82"/>
                <a:gd name="T16" fmla="*/ 0 w 43"/>
                <a:gd name="T17" fmla="*/ 4 h 82"/>
                <a:gd name="T18" fmla="*/ 0 w 43"/>
                <a:gd name="T19" fmla="*/ 35 h 82"/>
                <a:gd name="T20" fmla="*/ 4 w 43"/>
                <a:gd name="T21" fmla="*/ 39 h 82"/>
                <a:gd name="T22" fmla="*/ 8 w 43"/>
                <a:gd name="T23" fmla="*/ 35 h 82"/>
                <a:gd name="T24" fmla="*/ 8 w 43"/>
                <a:gd name="T25" fmla="*/ 8 h 82"/>
                <a:gd name="T26" fmla="*/ 10 w 43"/>
                <a:gd name="T27" fmla="*/ 8 h 82"/>
                <a:gd name="T28" fmla="*/ 10 w 43"/>
                <a:gd name="T29" fmla="*/ 36 h 82"/>
                <a:gd name="T30" fmla="*/ 10 w 43"/>
                <a:gd name="T31" fmla="*/ 36 h 82"/>
                <a:gd name="T32" fmla="*/ 10 w 43"/>
                <a:gd name="T33" fmla="*/ 37 h 82"/>
                <a:gd name="T34" fmla="*/ 10 w 43"/>
                <a:gd name="T35" fmla="*/ 76 h 82"/>
                <a:gd name="T36" fmla="*/ 15 w 43"/>
                <a:gd name="T37" fmla="*/ 82 h 82"/>
                <a:gd name="T38" fmla="*/ 19 w 43"/>
                <a:gd name="T39" fmla="*/ 76 h 82"/>
                <a:gd name="T40" fmla="*/ 19 w 43"/>
                <a:gd name="T41" fmla="*/ 39 h 82"/>
                <a:gd name="T42" fmla="*/ 24 w 43"/>
                <a:gd name="T43" fmla="*/ 39 h 82"/>
                <a:gd name="T44" fmla="*/ 24 w 43"/>
                <a:gd name="T45" fmla="*/ 76 h 82"/>
                <a:gd name="T46" fmla="*/ 28 w 43"/>
                <a:gd name="T47" fmla="*/ 82 h 82"/>
                <a:gd name="T48" fmla="*/ 33 w 43"/>
                <a:gd name="T49" fmla="*/ 76 h 82"/>
                <a:gd name="T50" fmla="*/ 33 w 43"/>
                <a:gd name="T51" fmla="*/ 37 h 82"/>
                <a:gd name="T52" fmla="*/ 33 w 43"/>
                <a:gd name="T53" fmla="*/ 36 h 82"/>
                <a:gd name="T54" fmla="*/ 33 w 43"/>
                <a:gd name="T55" fmla="*/ 36 h 82"/>
                <a:gd name="T56" fmla="*/ 33 w 43"/>
                <a:gd name="T57" fmla="*/ 8 h 82"/>
                <a:gd name="T58" fmla="*/ 35 w 43"/>
                <a:gd name="T59" fmla="*/ 8 h 82"/>
                <a:gd name="T60" fmla="*/ 35 w 43"/>
                <a:gd name="T61" fmla="*/ 35 h 82"/>
                <a:gd name="T62" fmla="*/ 39 w 43"/>
                <a:gd name="T63" fmla="*/ 39 h 82"/>
                <a:gd name="T64" fmla="*/ 43 w 43"/>
                <a:gd name="T65" fmla="*/ 35 h 82"/>
                <a:gd name="T66" fmla="*/ 43 w 43"/>
                <a:gd name="T67" fmla="*/ 4 h 82"/>
                <a:gd name="T68" fmla="*/ 39 w 43"/>
                <a:gd name="T6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" h="82"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8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2" y="39"/>
                    <a:pt x="4" y="39"/>
                  </a:cubicBezTo>
                  <a:cubicBezTo>
                    <a:pt x="7" y="39"/>
                    <a:pt x="8" y="37"/>
                    <a:pt x="8" y="35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7"/>
                    <a:pt x="10" y="37"/>
                  </a:cubicBezTo>
                  <a:cubicBezTo>
                    <a:pt x="10" y="76"/>
                    <a:pt x="10" y="76"/>
                    <a:pt x="10" y="76"/>
                  </a:cubicBezTo>
                  <a:cubicBezTo>
                    <a:pt x="10" y="79"/>
                    <a:pt x="12" y="82"/>
                    <a:pt x="15" y="82"/>
                  </a:cubicBezTo>
                  <a:cubicBezTo>
                    <a:pt x="17" y="82"/>
                    <a:pt x="19" y="79"/>
                    <a:pt x="19" y="76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4" y="79"/>
                    <a:pt x="26" y="82"/>
                    <a:pt x="28" y="82"/>
                  </a:cubicBezTo>
                  <a:cubicBezTo>
                    <a:pt x="31" y="82"/>
                    <a:pt x="33" y="79"/>
                    <a:pt x="33" y="76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7"/>
                    <a:pt x="37" y="39"/>
                    <a:pt x="39" y="39"/>
                  </a:cubicBezTo>
                  <a:cubicBezTo>
                    <a:pt x="41" y="39"/>
                    <a:pt x="43" y="37"/>
                    <a:pt x="43" y="3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2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Oval 67"/>
            <p:cNvSpPr>
              <a:spLocks noChangeArrowheads="1"/>
            </p:cNvSpPr>
            <p:nvPr/>
          </p:nvSpPr>
          <p:spPr bwMode="auto">
            <a:xfrm>
              <a:off x="3398155" y="3971845"/>
              <a:ext cx="131460" cy="1243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Freeform 68"/>
            <p:cNvSpPr>
              <a:spLocks/>
            </p:cNvSpPr>
            <p:nvPr/>
          </p:nvSpPr>
          <p:spPr bwMode="auto">
            <a:xfrm>
              <a:off x="3332424" y="4108635"/>
              <a:ext cx="257591" cy="490310"/>
            </a:xfrm>
            <a:custGeom>
              <a:avLst/>
              <a:gdLst>
                <a:gd name="T0" fmla="*/ 39 w 43"/>
                <a:gd name="T1" fmla="*/ 0 h 82"/>
                <a:gd name="T2" fmla="*/ 39 w 43"/>
                <a:gd name="T3" fmla="*/ 0 h 82"/>
                <a:gd name="T4" fmla="*/ 39 w 43"/>
                <a:gd name="T5" fmla="*/ 0 h 82"/>
                <a:gd name="T6" fmla="*/ 31 w 43"/>
                <a:gd name="T7" fmla="*/ 0 h 82"/>
                <a:gd name="T8" fmla="*/ 13 w 43"/>
                <a:gd name="T9" fmla="*/ 0 h 82"/>
                <a:gd name="T10" fmla="*/ 5 w 43"/>
                <a:gd name="T11" fmla="*/ 0 h 82"/>
                <a:gd name="T12" fmla="*/ 5 w 43"/>
                <a:gd name="T13" fmla="*/ 0 h 82"/>
                <a:gd name="T14" fmla="*/ 4 w 43"/>
                <a:gd name="T15" fmla="*/ 0 h 82"/>
                <a:gd name="T16" fmla="*/ 0 w 43"/>
                <a:gd name="T17" fmla="*/ 4 h 82"/>
                <a:gd name="T18" fmla="*/ 0 w 43"/>
                <a:gd name="T19" fmla="*/ 35 h 82"/>
                <a:gd name="T20" fmla="*/ 4 w 43"/>
                <a:gd name="T21" fmla="*/ 39 h 82"/>
                <a:gd name="T22" fmla="*/ 9 w 43"/>
                <a:gd name="T23" fmla="*/ 35 h 82"/>
                <a:gd name="T24" fmla="*/ 9 w 43"/>
                <a:gd name="T25" fmla="*/ 8 h 82"/>
                <a:gd name="T26" fmla="*/ 11 w 43"/>
                <a:gd name="T27" fmla="*/ 8 h 82"/>
                <a:gd name="T28" fmla="*/ 11 w 43"/>
                <a:gd name="T29" fmla="*/ 36 h 82"/>
                <a:gd name="T30" fmla="*/ 11 w 43"/>
                <a:gd name="T31" fmla="*/ 36 h 82"/>
                <a:gd name="T32" fmla="*/ 11 w 43"/>
                <a:gd name="T33" fmla="*/ 37 h 82"/>
                <a:gd name="T34" fmla="*/ 11 w 43"/>
                <a:gd name="T35" fmla="*/ 76 h 82"/>
                <a:gd name="T36" fmla="*/ 15 w 43"/>
                <a:gd name="T37" fmla="*/ 82 h 82"/>
                <a:gd name="T38" fmla="*/ 19 w 43"/>
                <a:gd name="T39" fmla="*/ 76 h 82"/>
                <a:gd name="T40" fmla="*/ 19 w 43"/>
                <a:gd name="T41" fmla="*/ 39 h 82"/>
                <a:gd name="T42" fmla="*/ 25 w 43"/>
                <a:gd name="T43" fmla="*/ 39 h 82"/>
                <a:gd name="T44" fmla="*/ 25 w 43"/>
                <a:gd name="T45" fmla="*/ 76 h 82"/>
                <a:gd name="T46" fmla="*/ 29 w 43"/>
                <a:gd name="T47" fmla="*/ 82 h 82"/>
                <a:gd name="T48" fmla="*/ 33 w 43"/>
                <a:gd name="T49" fmla="*/ 76 h 82"/>
                <a:gd name="T50" fmla="*/ 33 w 43"/>
                <a:gd name="T51" fmla="*/ 37 h 82"/>
                <a:gd name="T52" fmla="*/ 33 w 43"/>
                <a:gd name="T53" fmla="*/ 36 h 82"/>
                <a:gd name="T54" fmla="*/ 33 w 43"/>
                <a:gd name="T55" fmla="*/ 36 h 82"/>
                <a:gd name="T56" fmla="*/ 33 w 43"/>
                <a:gd name="T57" fmla="*/ 8 h 82"/>
                <a:gd name="T58" fmla="*/ 35 w 43"/>
                <a:gd name="T59" fmla="*/ 8 h 82"/>
                <a:gd name="T60" fmla="*/ 35 w 43"/>
                <a:gd name="T61" fmla="*/ 35 h 82"/>
                <a:gd name="T62" fmla="*/ 39 w 43"/>
                <a:gd name="T63" fmla="*/ 39 h 82"/>
                <a:gd name="T64" fmla="*/ 43 w 43"/>
                <a:gd name="T65" fmla="*/ 35 h 82"/>
                <a:gd name="T66" fmla="*/ 43 w 43"/>
                <a:gd name="T67" fmla="*/ 4 h 82"/>
                <a:gd name="T68" fmla="*/ 39 w 43"/>
                <a:gd name="T6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" h="82"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2" y="39"/>
                    <a:pt x="4" y="39"/>
                  </a:cubicBezTo>
                  <a:cubicBezTo>
                    <a:pt x="7" y="39"/>
                    <a:pt x="9" y="37"/>
                    <a:pt x="9" y="35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7"/>
                    <a:pt x="11" y="37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1" y="79"/>
                    <a:pt x="13" y="82"/>
                    <a:pt x="15" y="82"/>
                  </a:cubicBezTo>
                  <a:cubicBezTo>
                    <a:pt x="17" y="82"/>
                    <a:pt x="19" y="79"/>
                    <a:pt x="19" y="76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76"/>
                    <a:pt x="25" y="76"/>
                    <a:pt x="25" y="76"/>
                  </a:cubicBezTo>
                  <a:cubicBezTo>
                    <a:pt x="25" y="79"/>
                    <a:pt x="26" y="82"/>
                    <a:pt x="29" y="82"/>
                  </a:cubicBezTo>
                  <a:cubicBezTo>
                    <a:pt x="31" y="82"/>
                    <a:pt x="33" y="79"/>
                    <a:pt x="33" y="76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7"/>
                    <a:pt x="37" y="39"/>
                    <a:pt x="39" y="39"/>
                  </a:cubicBezTo>
                  <a:cubicBezTo>
                    <a:pt x="42" y="39"/>
                    <a:pt x="43" y="37"/>
                    <a:pt x="43" y="3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2"/>
                    <a:pt x="42" y="0"/>
                    <a:pt x="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Oval 69"/>
            <p:cNvSpPr>
              <a:spLocks noChangeArrowheads="1"/>
            </p:cNvSpPr>
            <p:nvPr/>
          </p:nvSpPr>
          <p:spPr bwMode="auto">
            <a:xfrm>
              <a:off x="3673510" y="3971845"/>
              <a:ext cx="131460" cy="1243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Freeform 70"/>
            <p:cNvSpPr>
              <a:spLocks/>
            </p:cNvSpPr>
            <p:nvPr/>
          </p:nvSpPr>
          <p:spPr bwMode="auto">
            <a:xfrm>
              <a:off x="3614886" y="4108635"/>
              <a:ext cx="255814" cy="490310"/>
            </a:xfrm>
            <a:custGeom>
              <a:avLst/>
              <a:gdLst>
                <a:gd name="T0" fmla="*/ 39 w 43"/>
                <a:gd name="T1" fmla="*/ 0 h 82"/>
                <a:gd name="T2" fmla="*/ 38 w 43"/>
                <a:gd name="T3" fmla="*/ 0 h 82"/>
                <a:gd name="T4" fmla="*/ 38 w 43"/>
                <a:gd name="T5" fmla="*/ 0 h 82"/>
                <a:gd name="T6" fmla="*/ 30 w 43"/>
                <a:gd name="T7" fmla="*/ 0 h 82"/>
                <a:gd name="T8" fmla="*/ 12 w 43"/>
                <a:gd name="T9" fmla="*/ 0 h 82"/>
                <a:gd name="T10" fmla="*/ 4 w 43"/>
                <a:gd name="T11" fmla="*/ 0 h 82"/>
                <a:gd name="T12" fmla="*/ 4 w 43"/>
                <a:gd name="T13" fmla="*/ 0 h 82"/>
                <a:gd name="T14" fmla="*/ 4 w 43"/>
                <a:gd name="T15" fmla="*/ 0 h 82"/>
                <a:gd name="T16" fmla="*/ 0 w 43"/>
                <a:gd name="T17" fmla="*/ 4 h 82"/>
                <a:gd name="T18" fmla="*/ 0 w 43"/>
                <a:gd name="T19" fmla="*/ 35 h 82"/>
                <a:gd name="T20" fmla="*/ 4 w 43"/>
                <a:gd name="T21" fmla="*/ 39 h 82"/>
                <a:gd name="T22" fmla="*/ 8 w 43"/>
                <a:gd name="T23" fmla="*/ 35 h 82"/>
                <a:gd name="T24" fmla="*/ 8 w 43"/>
                <a:gd name="T25" fmla="*/ 8 h 82"/>
                <a:gd name="T26" fmla="*/ 10 w 43"/>
                <a:gd name="T27" fmla="*/ 8 h 82"/>
                <a:gd name="T28" fmla="*/ 10 w 43"/>
                <a:gd name="T29" fmla="*/ 36 h 82"/>
                <a:gd name="T30" fmla="*/ 10 w 43"/>
                <a:gd name="T31" fmla="*/ 36 h 82"/>
                <a:gd name="T32" fmla="*/ 10 w 43"/>
                <a:gd name="T33" fmla="*/ 37 h 82"/>
                <a:gd name="T34" fmla="*/ 10 w 43"/>
                <a:gd name="T35" fmla="*/ 76 h 82"/>
                <a:gd name="T36" fmla="*/ 14 w 43"/>
                <a:gd name="T37" fmla="*/ 82 h 82"/>
                <a:gd name="T38" fmla="*/ 19 w 43"/>
                <a:gd name="T39" fmla="*/ 76 h 82"/>
                <a:gd name="T40" fmla="*/ 19 w 43"/>
                <a:gd name="T41" fmla="*/ 39 h 82"/>
                <a:gd name="T42" fmla="*/ 24 w 43"/>
                <a:gd name="T43" fmla="*/ 39 h 82"/>
                <a:gd name="T44" fmla="*/ 24 w 43"/>
                <a:gd name="T45" fmla="*/ 76 h 82"/>
                <a:gd name="T46" fmla="*/ 28 w 43"/>
                <a:gd name="T47" fmla="*/ 82 h 82"/>
                <a:gd name="T48" fmla="*/ 32 w 43"/>
                <a:gd name="T49" fmla="*/ 76 h 82"/>
                <a:gd name="T50" fmla="*/ 32 w 43"/>
                <a:gd name="T51" fmla="*/ 37 h 82"/>
                <a:gd name="T52" fmla="*/ 32 w 43"/>
                <a:gd name="T53" fmla="*/ 36 h 82"/>
                <a:gd name="T54" fmla="*/ 32 w 43"/>
                <a:gd name="T55" fmla="*/ 36 h 82"/>
                <a:gd name="T56" fmla="*/ 32 w 43"/>
                <a:gd name="T57" fmla="*/ 8 h 82"/>
                <a:gd name="T58" fmla="*/ 34 w 43"/>
                <a:gd name="T59" fmla="*/ 8 h 82"/>
                <a:gd name="T60" fmla="*/ 34 w 43"/>
                <a:gd name="T61" fmla="*/ 35 h 82"/>
                <a:gd name="T62" fmla="*/ 39 w 43"/>
                <a:gd name="T63" fmla="*/ 39 h 82"/>
                <a:gd name="T64" fmla="*/ 43 w 43"/>
                <a:gd name="T65" fmla="*/ 35 h 82"/>
                <a:gd name="T66" fmla="*/ 43 w 43"/>
                <a:gd name="T67" fmla="*/ 4 h 82"/>
                <a:gd name="T68" fmla="*/ 39 w 43"/>
                <a:gd name="T6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" h="82">
                  <a:moveTo>
                    <a:pt x="39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1" y="39"/>
                    <a:pt x="4" y="39"/>
                  </a:cubicBezTo>
                  <a:cubicBezTo>
                    <a:pt x="6" y="39"/>
                    <a:pt x="8" y="37"/>
                    <a:pt x="8" y="35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7"/>
                    <a:pt x="10" y="37"/>
                  </a:cubicBezTo>
                  <a:cubicBezTo>
                    <a:pt x="10" y="76"/>
                    <a:pt x="10" y="76"/>
                    <a:pt x="10" y="76"/>
                  </a:cubicBezTo>
                  <a:cubicBezTo>
                    <a:pt x="10" y="79"/>
                    <a:pt x="12" y="82"/>
                    <a:pt x="14" y="82"/>
                  </a:cubicBezTo>
                  <a:cubicBezTo>
                    <a:pt x="17" y="82"/>
                    <a:pt x="19" y="79"/>
                    <a:pt x="19" y="76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4" y="79"/>
                    <a:pt x="26" y="82"/>
                    <a:pt x="28" y="82"/>
                  </a:cubicBezTo>
                  <a:cubicBezTo>
                    <a:pt x="30" y="82"/>
                    <a:pt x="32" y="79"/>
                    <a:pt x="32" y="76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7"/>
                    <a:pt x="32" y="36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7"/>
                    <a:pt x="36" y="39"/>
                    <a:pt x="39" y="39"/>
                  </a:cubicBezTo>
                  <a:cubicBezTo>
                    <a:pt x="41" y="39"/>
                    <a:pt x="43" y="37"/>
                    <a:pt x="43" y="3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2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Oval 71"/>
            <p:cNvSpPr>
              <a:spLocks noChangeArrowheads="1"/>
            </p:cNvSpPr>
            <p:nvPr/>
          </p:nvSpPr>
          <p:spPr bwMode="auto">
            <a:xfrm>
              <a:off x="3955972" y="3971845"/>
              <a:ext cx="124354" cy="1243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Freeform 72"/>
            <p:cNvSpPr>
              <a:spLocks/>
            </p:cNvSpPr>
            <p:nvPr/>
          </p:nvSpPr>
          <p:spPr bwMode="auto">
            <a:xfrm>
              <a:off x="3888465" y="4108635"/>
              <a:ext cx="257591" cy="490310"/>
            </a:xfrm>
            <a:custGeom>
              <a:avLst/>
              <a:gdLst>
                <a:gd name="T0" fmla="*/ 39 w 43"/>
                <a:gd name="T1" fmla="*/ 0 h 82"/>
                <a:gd name="T2" fmla="*/ 39 w 43"/>
                <a:gd name="T3" fmla="*/ 0 h 82"/>
                <a:gd name="T4" fmla="*/ 38 w 43"/>
                <a:gd name="T5" fmla="*/ 0 h 82"/>
                <a:gd name="T6" fmla="*/ 31 w 43"/>
                <a:gd name="T7" fmla="*/ 0 h 82"/>
                <a:gd name="T8" fmla="*/ 13 w 43"/>
                <a:gd name="T9" fmla="*/ 0 h 82"/>
                <a:gd name="T10" fmla="*/ 5 w 43"/>
                <a:gd name="T11" fmla="*/ 0 h 82"/>
                <a:gd name="T12" fmla="*/ 4 w 43"/>
                <a:gd name="T13" fmla="*/ 0 h 82"/>
                <a:gd name="T14" fmla="*/ 4 w 43"/>
                <a:gd name="T15" fmla="*/ 0 h 82"/>
                <a:gd name="T16" fmla="*/ 0 w 43"/>
                <a:gd name="T17" fmla="*/ 4 h 82"/>
                <a:gd name="T18" fmla="*/ 0 w 43"/>
                <a:gd name="T19" fmla="*/ 35 h 82"/>
                <a:gd name="T20" fmla="*/ 4 w 43"/>
                <a:gd name="T21" fmla="*/ 39 h 82"/>
                <a:gd name="T22" fmla="*/ 8 w 43"/>
                <a:gd name="T23" fmla="*/ 35 h 82"/>
                <a:gd name="T24" fmla="*/ 8 w 43"/>
                <a:gd name="T25" fmla="*/ 8 h 82"/>
                <a:gd name="T26" fmla="*/ 10 w 43"/>
                <a:gd name="T27" fmla="*/ 8 h 82"/>
                <a:gd name="T28" fmla="*/ 10 w 43"/>
                <a:gd name="T29" fmla="*/ 36 h 82"/>
                <a:gd name="T30" fmla="*/ 10 w 43"/>
                <a:gd name="T31" fmla="*/ 36 h 82"/>
                <a:gd name="T32" fmla="*/ 10 w 43"/>
                <a:gd name="T33" fmla="*/ 37 h 82"/>
                <a:gd name="T34" fmla="*/ 10 w 43"/>
                <a:gd name="T35" fmla="*/ 76 h 82"/>
                <a:gd name="T36" fmla="*/ 15 w 43"/>
                <a:gd name="T37" fmla="*/ 82 h 82"/>
                <a:gd name="T38" fmla="*/ 19 w 43"/>
                <a:gd name="T39" fmla="*/ 76 h 82"/>
                <a:gd name="T40" fmla="*/ 19 w 43"/>
                <a:gd name="T41" fmla="*/ 39 h 82"/>
                <a:gd name="T42" fmla="*/ 24 w 43"/>
                <a:gd name="T43" fmla="*/ 39 h 82"/>
                <a:gd name="T44" fmla="*/ 24 w 43"/>
                <a:gd name="T45" fmla="*/ 76 h 82"/>
                <a:gd name="T46" fmla="*/ 28 w 43"/>
                <a:gd name="T47" fmla="*/ 82 h 82"/>
                <a:gd name="T48" fmla="*/ 33 w 43"/>
                <a:gd name="T49" fmla="*/ 76 h 82"/>
                <a:gd name="T50" fmla="*/ 33 w 43"/>
                <a:gd name="T51" fmla="*/ 37 h 82"/>
                <a:gd name="T52" fmla="*/ 33 w 43"/>
                <a:gd name="T53" fmla="*/ 36 h 82"/>
                <a:gd name="T54" fmla="*/ 33 w 43"/>
                <a:gd name="T55" fmla="*/ 36 h 82"/>
                <a:gd name="T56" fmla="*/ 33 w 43"/>
                <a:gd name="T57" fmla="*/ 8 h 82"/>
                <a:gd name="T58" fmla="*/ 35 w 43"/>
                <a:gd name="T59" fmla="*/ 8 h 82"/>
                <a:gd name="T60" fmla="*/ 35 w 43"/>
                <a:gd name="T61" fmla="*/ 35 h 82"/>
                <a:gd name="T62" fmla="*/ 39 w 43"/>
                <a:gd name="T63" fmla="*/ 39 h 82"/>
                <a:gd name="T64" fmla="*/ 43 w 43"/>
                <a:gd name="T65" fmla="*/ 35 h 82"/>
                <a:gd name="T66" fmla="*/ 43 w 43"/>
                <a:gd name="T67" fmla="*/ 4 h 82"/>
                <a:gd name="T68" fmla="*/ 39 w 43"/>
                <a:gd name="T6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" h="82"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2" y="39"/>
                    <a:pt x="4" y="39"/>
                  </a:cubicBezTo>
                  <a:cubicBezTo>
                    <a:pt x="6" y="39"/>
                    <a:pt x="8" y="37"/>
                    <a:pt x="8" y="35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7"/>
                    <a:pt x="10" y="37"/>
                  </a:cubicBezTo>
                  <a:cubicBezTo>
                    <a:pt x="10" y="76"/>
                    <a:pt x="10" y="76"/>
                    <a:pt x="10" y="76"/>
                  </a:cubicBezTo>
                  <a:cubicBezTo>
                    <a:pt x="10" y="79"/>
                    <a:pt x="12" y="82"/>
                    <a:pt x="15" y="82"/>
                  </a:cubicBezTo>
                  <a:cubicBezTo>
                    <a:pt x="17" y="82"/>
                    <a:pt x="19" y="79"/>
                    <a:pt x="19" y="76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4" y="79"/>
                    <a:pt x="26" y="82"/>
                    <a:pt x="28" y="82"/>
                  </a:cubicBezTo>
                  <a:cubicBezTo>
                    <a:pt x="31" y="82"/>
                    <a:pt x="33" y="79"/>
                    <a:pt x="33" y="76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7"/>
                    <a:pt x="36" y="39"/>
                    <a:pt x="39" y="39"/>
                  </a:cubicBezTo>
                  <a:cubicBezTo>
                    <a:pt x="41" y="39"/>
                    <a:pt x="43" y="37"/>
                    <a:pt x="43" y="3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2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Oval 73"/>
            <p:cNvSpPr>
              <a:spLocks noChangeArrowheads="1"/>
            </p:cNvSpPr>
            <p:nvPr/>
          </p:nvSpPr>
          <p:spPr bwMode="auto">
            <a:xfrm>
              <a:off x="4229551" y="3971845"/>
              <a:ext cx="133237" cy="1243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Freeform 74"/>
            <p:cNvSpPr>
              <a:spLocks/>
            </p:cNvSpPr>
            <p:nvPr/>
          </p:nvSpPr>
          <p:spPr bwMode="auto">
            <a:xfrm>
              <a:off x="4163820" y="4108635"/>
              <a:ext cx="257591" cy="490310"/>
            </a:xfrm>
            <a:custGeom>
              <a:avLst/>
              <a:gdLst>
                <a:gd name="T0" fmla="*/ 39 w 43"/>
                <a:gd name="T1" fmla="*/ 0 h 82"/>
                <a:gd name="T2" fmla="*/ 39 w 43"/>
                <a:gd name="T3" fmla="*/ 0 h 82"/>
                <a:gd name="T4" fmla="*/ 39 w 43"/>
                <a:gd name="T5" fmla="*/ 0 h 82"/>
                <a:gd name="T6" fmla="*/ 31 w 43"/>
                <a:gd name="T7" fmla="*/ 0 h 82"/>
                <a:gd name="T8" fmla="*/ 13 w 43"/>
                <a:gd name="T9" fmla="*/ 0 h 82"/>
                <a:gd name="T10" fmla="*/ 5 w 43"/>
                <a:gd name="T11" fmla="*/ 0 h 82"/>
                <a:gd name="T12" fmla="*/ 5 w 43"/>
                <a:gd name="T13" fmla="*/ 0 h 82"/>
                <a:gd name="T14" fmla="*/ 4 w 43"/>
                <a:gd name="T15" fmla="*/ 0 h 82"/>
                <a:gd name="T16" fmla="*/ 0 w 43"/>
                <a:gd name="T17" fmla="*/ 4 h 82"/>
                <a:gd name="T18" fmla="*/ 0 w 43"/>
                <a:gd name="T19" fmla="*/ 35 h 82"/>
                <a:gd name="T20" fmla="*/ 4 w 43"/>
                <a:gd name="T21" fmla="*/ 39 h 82"/>
                <a:gd name="T22" fmla="*/ 9 w 43"/>
                <a:gd name="T23" fmla="*/ 35 h 82"/>
                <a:gd name="T24" fmla="*/ 9 w 43"/>
                <a:gd name="T25" fmla="*/ 8 h 82"/>
                <a:gd name="T26" fmla="*/ 11 w 43"/>
                <a:gd name="T27" fmla="*/ 8 h 82"/>
                <a:gd name="T28" fmla="*/ 11 w 43"/>
                <a:gd name="T29" fmla="*/ 36 h 82"/>
                <a:gd name="T30" fmla="*/ 11 w 43"/>
                <a:gd name="T31" fmla="*/ 36 h 82"/>
                <a:gd name="T32" fmla="*/ 11 w 43"/>
                <a:gd name="T33" fmla="*/ 37 h 82"/>
                <a:gd name="T34" fmla="*/ 11 w 43"/>
                <a:gd name="T35" fmla="*/ 76 h 82"/>
                <a:gd name="T36" fmla="*/ 15 w 43"/>
                <a:gd name="T37" fmla="*/ 82 h 82"/>
                <a:gd name="T38" fmla="*/ 19 w 43"/>
                <a:gd name="T39" fmla="*/ 76 h 82"/>
                <a:gd name="T40" fmla="*/ 19 w 43"/>
                <a:gd name="T41" fmla="*/ 39 h 82"/>
                <a:gd name="T42" fmla="*/ 24 w 43"/>
                <a:gd name="T43" fmla="*/ 39 h 82"/>
                <a:gd name="T44" fmla="*/ 24 w 43"/>
                <a:gd name="T45" fmla="*/ 76 h 82"/>
                <a:gd name="T46" fmla="*/ 29 w 43"/>
                <a:gd name="T47" fmla="*/ 82 h 82"/>
                <a:gd name="T48" fmla="*/ 33 w 43"/>
                <a:gd name="T49" fmla="*/ 76 h 82"/>
                <a:gd name="T50" fmla="*/ 33 w 43"/>
                <a:gd name="T51" fmla="*/ 37 h 82"/>
                <a:gd name="T52" fmla="*/ 33 w 43"/>
                <a:gd name="T53" fmla="*/ 36 h 82"/>
                <a:gd name="T54" fmla="*/ 33 w 43"/>
                <a:gd name="T55" fmla="*/ 36 h 82"/>
                <a:gd name="T56" fmla="*/ 33 w 43"/>
                <a:gd name="T57" fmla="*/ 8 h 82"/>
                <a:gd name="T58" fmla="*/ 35 w 43"/>
                <a:gd name="T59" fmla="*/ 8 h 82"/>
                <a:gd name="T60" fmla="*/ 35 w 43"/>
                <a:gd name="T61" fmla="*/ 35 h 82"/>
                <a:gd name="T62" fmla="*/ 39 w 43"/>
                <a:gd name="T63" fmla="*/ 39 h 82"/>
                <a:gd name="T64" fmla="*/ 43 w 43"/>
                <a:gd name="T65" fmla="*/ 35 h 82"/>
                <a:gd name="T66" fmla="*/ 43 w 43"/>
                <a:gd name="T67" fmla="*/ 4 h 82"/>
                <a:gd name="T68" fmla="*/ 39 w 43"/>
                <a:gd name="T6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" h="82"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2" y="39"/>
                    <a:pt x="4" y="39"/>
                  </a:cubicBezTo>
                  <a:cubicBezTo>
                    <a:pt x="7" y="39"/>
                    <a:pt x="9" y="37"/>
                    <a:pt x="9" y="35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7"/>
                    <a:pt x="11" y="37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1" y="79"/>
                    <a:pt x="13" y="82"/>
                    <a:pt x="15" y="82"/>
                  </a:cubicBezTo>
                  <a:cubicBezTo>
                    <a:pt x="17" y="82"/>
                    <a:pt x="19" y="79"/>
                    <a:pt x="19" y="76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4" y="79"/>
                    <a:pt x="26" y="82"/>
                    <a:pt x="29" y="82"/>
                  </a:cubicBezTo>
                  <a:cubicBezTo>
                    <a:pt x="31" y="82"/>
                    <a:pt x="33" y="79"/>
                    <a:pt x="33" y="76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7"/>
                    <a:pt x="37" y="39"/>
                    <a:pt x="39" y="39"/>
                  </a:cubicBezTo>
                  <a:cubicBezTo>
                    <a:pt x="42" y="39"/>
                    <a:pt x="43" y="37"/>
                    <a:pt x="43" y="3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2"/>
                    <a:pt x="42" y="0"/>
                    <a:pt x="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Oval 75"/>
            <p:cNvSpPr>
              <a:spLocks noChangeArrowheads="1"/>
            </p:cNvSpPr>
            <p:nvPr/>
          </p:nvSpPr>
          <p:spPr bwMode="auto">
            <a:xfrm>
              <a:off x="4504906" y="3971845"/>
              <a:ext cx="131460" cy="1243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Freeform 76"/>
            <p:cNvSpPr>
              <a:spLocks/>
            </p:cNvSpPr>
            <p:nvPr/>
          </p:nvSpPr>
          <p:spPr bwMode="auto">
            <a:xfrm>
              <a:off x="4439177" y="4108635"/>
              <a:ext cx="264697" cy="490310"/>
            </a:xfrm>
            <a:custGeom>
              <a:avLst/>
              <a:gdLst>
                <a:gd name="T0" fmla="*/ 39 w 44"/>
                <a:gd name="T1" fmla="*/ 0 h 82"/>
                <a:gd name="T2" fmla="*/ 39 w 44"/>
                <a:gd name="T3" fmla="*/ 0 h 82"/>
                <a:gd name="T4" fmla="*/ 39 w 44"/>
                <a:gd name="T5" fmla="*/ 0 h 82"/>
                <a:gd name="T6" fmla="*/ 31 w 44"/>
                <a:gd name="T7" fmla="*/ 0 h 82"/>
                <a:gd name="T8" fmla="*/ 13 w 44"/>
                <a:gd name="T9" fmla="*/ 0 h 82"/>
                <a:gd name="T10" fmla="*/ 5 w 44"/>
                <a:gd name="T11" fmla="*/ 0 h 82"/>
                <a:gd name="T12" fmla="*/ 5 w 44"/>
                <a:gd name="T13" fmla="*/ 0 h 82"/>
                <a:gd name="T14" fmla="*/ 5 w 44"/>
                <a:gd name="T15" fmla="*/ 0 h 82"/>
                <a:gd name="T16" fmla="*/ 0 w 44"/>
                <a:gd name="T17" fmla="*/ 4 h 82"/>
                <a:gd name="T18" fmla="*/ 0 w 44"/>
                <a:gd name="T19" fmla="*/ 35 h 82"/>
                <a:gd name="T20" fmla="*/ 5 w 44"/>
                <a:gd name="T21" fmla="*/ 39 h 82"/>
                <a:gd name="T22" fmla="*/ 9 w 44"/>
                <a:gd name="T23" fmla="*/ 35 h 82"/>
                <a:gd name="T24" fmla="*/ 9 w 44"/>
                <a:gd name="T25" fmla="*/ 8 h 82"/>
                <a:gd name="T26" fmla="*/ 11 w 44"/>
                <a:gd name="T27" fmla="*/ 8 h 82"/>
                <a:gd name="T28" fmla="*/ 11 w 44"/>
                <a:gd name="T29" fmla="*/ 36 h 82"/>
                <a:gd name="T30" fmla="*/ 11 w 44"/>
                <a:gd name="T31" fmla="*/ 36 h 82"/>
                <a:gd name="T32" fmla="*/ 11 w 44"/>
                <a:gd name="T33" fmla="*/ 37 h 82"/>
                <a:gd name="T34" fmla="*/ 11 w 44"/>
                <a:gd name="T35" fmla="*/ 76 h 82"/>
                <a:gd name="T36" fmla="*/ 15 w 44"/>
                <a:gd name="T37" fmla="*/ 82 h 82"/>
                <a:gd name="T38" fmla="*/ 20 w 44"/>
                <a:gd name="T39" fmla="*/ 76 h 82"/>
                <a:gd name="T40" fmla="*/ 20 w 44"/>
                <a:gd name="T41" fmla="*/ 39 h 82"/>
                <a:gd name="T42" fmla="*/ 25 w 44"/>
                <a:gd name="T43" fmla="*/ 39 h 82"/>
                <a:gd name="T44" fmla="*/ 25 w 44"/>
                <a:gd name="T45" fmla="*/ 76 h 82"/>
                <a:gd name="T46" fmla="*/ 29 w 44"/>
                <a:gd name="T47" fmla="*/ 82 h 82"/>
                <a:gd name="T48" fmla="*/ 33 w 44"/>
                <a:gd name="T49" fmla="*/ 76 h 82"/>
                <a:gd name="T50" fmla="*/ 33 w 44"/>
                <a:gd name="T51" fmla="*/ 37 h 82"/>
                <a:gd name="T52" fmla="*/ 33 w 44"/>
                <a:gd name="T53" fmla="*/ 36 h 82"/>
                <a:gd name="T54" fmla="*/ 33 w 44"/>
                <a:gd name="T55" fmla="*/ 36 h 82"/>
                <a:gd name="T56" fmla="*/ 33 w 44"/>
                <a:gd name="T57" fmla="*/ 8 h 82"/>
                <a:gd name="T58" fmla="*/ 35 w 44"/>
                <a:gd name="T59" fmla="*/ 8 h 82"/>
                <a:gd name="T60" fmla="*/ 35 w 44"/>
                <a:gd name="T61" fmla="*/ 35 h 82"/>
                <a:gd name="T62" fmla="*/ 39 w 44"/>
                <a:gd name="T63" fmla="*/ 39 h 82"/>
                <a:gd name="T64" fmla="*/ 44 w 44"/>
                <a:gd name="T65" fmla="*/ 35 h 82"/>
                <a:gd name="T66" fmla="*/ 44 w 44"/>
                <a:gd name="T67" fmla="*/ 4 h 82"/>
                <a:gd name="T68" fmla="*/ 39 w 44"/>
                <a:gd name="T6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" h="82"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2" y="39"/>
                    <a:pt x="5" y="39"/>
                  </a:cubicBezTo>
                  <a:cubicBezTo>
                    <a:pt x="7" y="39"/>
                    <a:pt x="9" y="37"/>
                    <a:pt x="9" y="35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7"/>
                    <a:pt x="11" y="37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1" y="79"/>
                    <a:pt x="13" y="82"/>
                    <a:pt x="15" y="82"/>
                  </a:cubicBezTo>
                  <a:cubicBezTo>
                    <a:pt x="18" y="82"/>
                    <a:pt x="20" y="79"/>
                    <a:pt x="20" y="76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76"/>
                    <a:pt x="25" y="76"/>
                    <a:pt x="25" y="76"/>
                  </a:cubicBezTo>
                  <a:cubicBezTo>
                    <a:pt x="25" y="79"/>
                    <a:pt x="27" y="82"/>
                    <a:pt x="29" y="82"/>
                  </a:cubicBezTo>
                  <a:cubicBezTo>
                    <a:pt x="31" y="82"/>
                    <a:pt x="33" y="79"/>
                    <a:pt x="33" y="76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7"/>
                    <a:pt x="37" y="39"/>
                    <a:pt x="39" y="39"/>
                  </a:cubicBezTo>
                  <a:cubicBezTo>
                    <a:pt x="42" y="39"/>
                    <a:pt x="44" y="37"/>
                    <a:pt x="44" y="35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4" y="2"/>
                    <a:pt x="42" y="0"/>
                    <a:pt x="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" name="Oval 77"/>
            <p:cNvSpPr>
              <a:spLocks noChangeArrowheads="1"/>
            </p:cNvSpPr>
            <p:nvPr/>
          </p:nvSpPr>
          <p:spPr bwMode="auto">
            <a:xfrm>
              <a:off x="4787368" y="3971845"/>
              <a:ext cx="124354" cy="1243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Freeform 78"/>
            <p:cNvSpPr>
              <a:spLocks/>
            </p:cNvSpPr>
            <p:nvPr/>
          </p:nvSpPr>
          <p:spPr bwMode="auto">
            <a:xfrm>
              <a:off x="4721638" y="4108635"/>
              <a:ext cx="255814" cy="490310"/>
            </a:xfrm>
            <a:custGeom>
              <a:avLst/>
              <a:gdLst>
                <a:gd name="T0" fmla="*/ 39 w 43"/>
                <a:gd name="T1" fmla="*/ 0 h 82"/>
                <a:gd name="T2" fmla="*/ 39 w 43"/>
                <a:gd name="T3" fmla="*/ 0 h 82"/>
                <a:gd name="T4" fmla="*/ 38 w 43"/>
                <a:gd name="T5" fmla="*/ 0 h 82"/>
                <a:gd name="T6" fmla="*/ 30 w 43"/>
                <a:gd name="T7" fmla="*/ 0 h 82"/>
                <a:gd name="T8" fmla="*/ 13 w 43"/>
                <a:gd name="T9" fmla="*/ 0 h 82"/>
                <a:gd name="T10" fmla="*/ 5 w 43"/>
                <a:gd name="T11" fmla="*/ 0 h 82"/>
                <a:gd name="T12" fmla="*/ 4 w 43"/>
                <a:gd name="T13" fmla="*/ 0 h 82"/>
                <a:gd name="T14" fmla="*/ 4 w 43"/>
                <a:gd name="T15" fmla="*/ 0 h 82"/>
                <a:gd name="T16" fmla="*/ 0 w 43"/>
                <a:gd name="T17" fmla="*/ 4 h 82"/>
                <a:gd name="T18" fmla="*/ 0 w 43"/>
                <a:gd name="T19" fmla="*/ 35 h 82"/>
                <a:gd name="T20" fmla="*/ 4 w 43"/>
                <a:gd name="T21" fmla="*/ 39 h 82"/>
                <a:gd name="T22" fmla="*/ 8 w 43"/>
                <a:gd name="T23" fmla="*/ 35 h 82"/>
                <a:gd name="T24" fmla="*/ 8 w 43"/>
                <a:gd name="T25" fmla="*/ 8 h 82"/>
                <a:gd name="T26" fmla="*/ 10 w 43"/>
                <a:gd name="T27" fmla="*/ 8 h 82"/>
                <a:gd name="T28" fmla="*/ 10 w 43"/>
                <a:gd name="T29" fmla="*/ 36 h 82"/>
                <a:gd name="T30" fmla="*/ 10 w 43"/>
                <a:gd name="T31" fmla="*/ 36 h 82"/>
                <a:gd name="T32" fmla="*/ 10 w 43"/>
                <a:gd name="T33" fmla="*/ 37 h 82"/>
                <a:gd name="T34" fmla="*/ 10 w 43"/>
                <a:gd name="T35" fmla="*/ 76 h 82"/>
                <a:gd name="T36" fmla="*/ 15 w 43"/>
                <a:gd name="T37" fmla="*/ 82 h 82"/>
                <a:gd name="T38" fmla="*/ 19 w 43"/>
                <a:gd name="T39" fmla="*/ 76 h 82"/>
                <a:gd name="T40" fmla="*/ 19 w 43"/>
                <a:gd name="T41" fmla="*/ 39 h 82"/>
                <a:gd name="T42" fmla="*/ 24 w 43"/>
                <a:gd name="T43" fmla="*/ 39 h 82"/>
                <a:gd name="T44" fmla="*/ 24 w 43"/>
                <a:gd name="T45" fmla="*/ 76 h 82"/>
                <a:gd name="T46" fmla="*/ 28 w 43"/>
                <a:gd name="T47" fmla="*/ 82 h 82"/>
                <a:gd name="T48" fmla="*/ 33 w 43"/>
                <a:gd name="T49" fmla="*/ 76 h 82"/>
                <a:gd name="T50" fmla="*/ 33 w 43"/>
                <a:gd name="T51" fmla="*/ 37 h 82"/>
                <a:gd name="T52" fmla="*/ 33 w 43"/>
                <a:gd name="T53" fmla="*/ 36 h 82"/>
                <a:gd name="T54" fmla="*/ 33 w 43"/>
                <a:gd name="T55" fmla="*/ 36 h 82"/>
                <a:gd name="T56" fmla="*/ 33 w 43"/>
                <a:gd name="T57" fmla="*/ 8 h 82"/>
                <a:gd name="T58" fmla="*/ 35 w 43"/>
                <a:gd name="T59" fmla="*/ 8 h 82"/>
                <a:gd name="T60" fmla="*/ 35 w 43"/>
                <a:gd name="T61" fmla="*/ 35 h 82"/>
                <a:gd name="T62" fmla="*/ 39 w 43"/>
                <a:gd name="T63" fmla="*/ 39 h 82"/>
                <a:gd name="T64" fmla="*/ 43 w 43"/>
                <a:gd name="T65" fmla="*/ 35 h 82"/>
                <a:gd name="T66" fmla="*/ 43 w 43"/>
                <a:gd name="T67" fmla="*/ 4 h 82"/>
                <a:gd name="T68" fmla="*/ 39 w 43"/>
                <a:gd name="T6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" h="82"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2" y="39"/>
                    <a:pt x="4" y="39"/>
                  </a:cubicBezTo>
                  <a:cubicBezTo>
                    <a:pt x="6" y="39"/>
                    <a:pt x="8" y="37"/>
                    <a:pt x="8" y="35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7"/>
                    <a:pt x="10" y="37"/>
                  </a:cubicBezTo>
                  <a:cubicBezTo>
                    <a:pt x="10" y="76"/>
                    <a:pt x="10" y="76"/>
                    <a:pt x="10" y="76"/>
                  </a:cubicBezTo>
                  <a:cubicBezTo>
                    <a:pt x="10" y="79"/>
                    <a:pt x="12" y="82"/>
                    <a:pt x="15" y="82"/>
                  </a:cubicBezTo>
                  <a:cubicBezTo>
                    <a:pt x="17" y="82"/>
                    <a:pt x="19" y="79"/>
                    <a:pt x="19" y="76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4" y="79"/>
                    <a:pt x="26" y="82"/>
                    <a:pt x="28" y="82"/>
                  </a:cubicBezTo>
                  <a:cubicBezTo>
                    <a:pt x="31" y="82"/>
                    <a:pt x="33" y="79"/>
                    <a:pt x="33" y="76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7"/>
                    <a:pt x="36" y="39"/>
                    <a:pt x="39" y="39"/>
                  </a:cubicBezTo>
                  <a:cubicBezTo>
                    <a:pt x="41" y="39"/>
                    <a:pt x="43" y="37"/>
                    <a:pt x="43" y="3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2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Oval 79"/>
            <p:cNvSpPr>
              <a:spLocks noChangeArrowheads="1"/>
            </p:cNvSpPr>
            <p:nvPr/>
          </p:nvSpPr>
          <p:spPr bwMode="auto">
            <a:xfrm>
              <a:off x="5062723" y="3971845"/>
              <a:ext cx="131460" cy="1243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Freeform 80"/>
            <p:cNvSpPr>
              <a:spLocks/>
            </p:cNvSpPr>
            <p:nvPr/>
          </p:nvSpPr>
          <p:spPr bwMode="auto">
            <a:xfrm>
              <a:off x="4996994" y="4108635"/>
              <a:ext cx="255814" cy="490310"/>
            </a:xfrm>
            <a:custGeom>
              <a:avLst/>
              <a:gdLst>
                <a:gd name="T0" fmla="*/ 39 w 43"/>
                <a:gd name="T1" fmla="*/ 0 h 82"/>
                <a:gd name="T2" fmla="*/ 39 w 43"/>
                <a:gd name="T3" fmla="*/ 0 h 82"/>
                <a:gd name="T4" fmla="*/ 39 w 43"/>
                <a:gd name="T5" fmla="*/ 0 h 82"/>
                <a:gd name="T6" fmla="*/ 31 w 43"/>
                <a:gd name="T7" fmla="*/ 0 h 82"/>
                <a:gd name="T8" fmla="*/ 13 w 43"/>
                <a:gd name="T9" fmla="*/ 0 h 82"/>
                <a:gd name="T10" fmla="*/ 5 w 43"/>
                <a:gd name="T11" fmla="*/ 0 h 82"/>
                <a:gd name="T12" fmla="*/ 5 w 43"/>
                <a:gd name="T13" fmla="*/ 0 h 82"/>
                <a:gd name="T14" fmla="*/ 4 w 43"/>
                <a:gd name="T15" fmla="*/ 0 h 82"/>
                <a:gd name="T16" fmla="*/ 0 w 43"/>
                <a:gd name="T17" fmla="*/ 4 h 82"/>
                <a:gd name="T18" fmla="*/ 0 w 43"/>
                <a:gd name="T19" fmla="*/ 35 h 82"/>
                <a:gd name="T20" fmla="*/ 4 w 43"/>
                <a:gd name="T21" fmla="*/ 39 h 82"/>
                <a:gd name="T22" fmla="*/ 9 w 43"/>
                <a:gd name="T23" fmla="*/ 35 h 82"/>
                <a:gd name="T24" fmla="*/ 9 w 43"/>
                <a:gd name="T25" fmla="*/ 8 h 82"/>
                <a:gd name="T26" fmla="*/ 11 w 43"/>
                <a:gd name="T27" fmla="*/ 8 h 82"/>
                <a:gd name="T28" fmla="*/ 11 w 43"/>
                <a:gd name="T29" fmla="*/ 36 h 82"/>
                <a:gd name="T30" fmla="*/ 11 w 43"/>
                <a:gd name="T31" fmla="*/ 36 h 82"/>
                <a:gd name="T32" fmla="*/ 11 w 43"/>
                <a:gd name="T33" fmla="*/ 37 h 82"/>
                <a:gd name="T34" fmla="*/ 11 w 43"/>
                <a:gd name="T35" fmla="*/ 76 h 82"/>
                <a:gd name="T36" fmla="*/ 15 w 43"/>
                <a:gd name="T37" fmla="*/ 82 h 82"/>
                <a:gd name="T38" fmla="*/ 19 w 43"/>
                <a:gd name="T39" fmla="*/ 76 h 82"/>
                <a:gd name="T40" fmla="*/ 19 w 43"/>
                <a:gd name="T41" fmla="*/ 39 h 82"/>
                <a:gd name="T42" fmla="*/ 24 w 43"/>
                <a:gd name="T43" fmla="*/ 39 h 82"/>
                <a:gd name="T44" fmla="*/ 24 w 43"/>
                <a:gd name="T45" fmla="*/ 76 h 82"/>
                <a:gd name="T46" fmla="*/ 29 w 43"/>
                <a:gd name="T47" fmla="*/ 82 h 82"/>
                <a:gd name="T48" fmla="*/ 33 w 43"/>
                <a:gd name="T49" fmla="*/ 76 h 82"/>
                <a:gd name="T50" fmla="*/ 33 w 43"/>
                <a:gd name="T51" fmla="*/ 37 h 82"/>
                <a:gd name="T52" fmla="*/ 33 w 43"/>
                <a:gd name="T53" fmla="*/ 36 h 82"/>
                <a:gd name="T54" fmla="*/ 33 w 43"/>
                <a:gd name="T55" fmla="*/ 36 h 82"/>
                <a:gd name="T56" fmla="*/ 33 w 43"/>
                <a:gd name="T57" fmla="*/ 8 h 82"/>
                <a:gd name="T58" fmla="*/ 35 w 43"/>
                <a:gd name="T59" fmla="*/ 8 h 82"/>
                <a:gd name="T60" fmla="*/ 35 w 43"/>
                <a:gd name="T61" fmla="*/ 35 h 82"/>
                <a:gd name="T62" fmla="*/ 39 w 43"/>
                <a:gd name="T63" fmla="*/ 39 h 82"/>
                <a:gd name="T64" fmla="*/ 43 w 43"/>
                <a:gd name="T65" fmla="*/ 35 h 82"/>
                <a:gd name="T66" fmla="*/ 43 w 43"/>
                <a:gd name="T67" fmla="*/ 4 h 82"/>
                <a:gd name="T68" fmla="*/ 39 w 43"/>
                <a:gd name="T6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" h="82"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2" y="39"/>
                    <a:pt x="4" y="39"/>
                  </a:cubicBezTo>
                  <a:cubicBezTo>
                    <a:pt x="7" y="39"/>
                    <a:pt x="9" y="37"/>
                    <a:pt x="9" y="35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7"/>
                    <a:pt x="11" y="37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1" y="79"/>
                    <a:pt x="13" y="82"/>
                    <a:pt x="15" y="82"/>
                  </a:cubicBezTo>
                  <a:cubicBezTo>
                    <a:pt x="17" y="82"/>
                    <a:pt x="19" y="79"/>
                    <a:pt x="19" y="76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4" y="79"/>
                    <a:pt x="26" y="82"/>
                    <a:pt x="29" y="82"/>
                  </a:cubicBezTo>
                  <a:cubicBezTo>
                    <a:pt x="31" y="82"/>
                    <a:pt x="33" y="79"/>
                    <a:pt x="33" y="76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7"/>
                    <a:pt x="37" y="39"/>
                    <a:pt x="39" y="39"/>
                  </a:cubicBezTo>
                  <a:cubicBezTo>
                    <a:pt x="41" y="39"/>
                    <a:pt x="43" y="37"/>
                    <a:pt x="43" y="3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2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Oval 81"/>
            <p:cNvSpPr>
              <a:spLocks noChangeArrowheads="1"/>
            </p:cNvSpPr>
            <p:nvPr/>
          </p:nvSpPr>
          <p:spPr bwMode="auto">
            <a:xfrm>
              <a:off x="5336302" y="3971845"/>
              <a:ext cx="133237" cy="1243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Freeform 82"/>
            <p:cNvSpPr>
              <a:spLocks/>
            </p:cNvSpPr>
            <p:nvPr/>
          </p:nvSpPr>
          <p:spPr bwMode="auto">
            <a:xfrm>
              <a:off x="5270573" y="4108635"/>
              <a:ext cx="264697" cy="490310"/>
            </a:xfrm>
            <a:custGeom>
              <a:avLst/>
              <a:gdLst>
                <a:gd name="T0" fmla="*/ 39 w 44"/>
                <a:gd name="T1" fmla="*/ 0 h 82"/>
                <a:gd name="T2" fmla="*/ 39 w 44"/>
                <a:gd name="T3" fmla="*/ 0 h 82"/>
                <a:gd name="T4" fmla="*/ 39 w 44"/>
                <a:gd name="T5" fmla="*/ 0 h 82"/>
                <a:gd name="T6" fmla="*/ 31 w 44"/>
                <a:gd name="T7" fmla="*/ 0 h 82"/>
                <a:gd name="T8" fmla="*/ 13 w 44"/>
                <a:gd name="T9" fmla="*/ 0 h 82"/>
                <a:gd name="T10" fmla="*/ 5 w 44"/>
                <a:gd name="T11" fmla="*/ 0 h 82"/>
                <a:gd name="T12" fmla="*/ 5 w 44"/>
                <a:gd name="T13" fmla="*/ 0 h 82"/>
                <a:gd name="T14" fmla="*/ 5 w 44"/>
                <a:gd name="T15" fmla="*/ 0 h 82"/>
                <a:gd name="T16" fmla="*/ 0 w 44"/>
                <a:gd name="T17" fmla="*/ 4 h 82"/>
                <a:gd name="T18" fmla="*/ 0 w 44"/>
                <a:gd name="T19" fmla="*/ 35 h 82"/>
                <a:gd name="T20" fmla="*/ 5 w 44"/>
                <a:gd name="T21" fmla="*/ 39 h 82"/>
                <a:gd name="T22" fmla="*/ 9 w 44"/>
                <a:gd name="T23" fmla="*/ 35 h 82"/>
                <a:gd name="T24" fmla="*/ 9 w 44"/>
                <a:gd name="T25" fmla="*/ 8 h 82"/>
                <a:gd name="T26" fmla="*/ 11 w 44"/>
                <a:gd name="T27" fmla="*/ 8 h 82"/>
                <a:gd name="T28" fmla="*/ 11 w 44"/>
                <a:gd name="T29" fmla="*/ 36 h 82"/>
                <a:gd name="T30" fmla="*/ 11 w 44"/>
                <a:gd name="T31" fmla="*/ 36 h 82"/>
                <a:gd name="T32" fmla="*/ 11 w 44"/>
                <a:gd name="T33" fmla="*/ 37 h 82"/>
                <a:gd name="T34" fmla="*/ 11 w 44"/>
                <a:gd name="T35" fmla="*/ 76 h 82"/>
                <a:gd name="T36" fmla="*/ 15 w 44"/>
                <a:gd name="T37" fmla="*/ 82 h 82"/>
                <a:gd name="T38" fmla="*/ 20 w 44"/>
                <a:gd name="T39" fmla="*/ 76 h 82"/>
                <a:gd name="T40" fmla="*/ 20 w 44"/>
                <a:gd name="T41" fmla="*/ 39 h 82"/>
                <a:gd name="T42" fmla="*/ 25 w 44"/>
                <a:gd name="T43" fmla="*/ 39 h 82"/>
                <a:gd name="T44" fmla="*/ 25 w 44"/>
                <a:gd name="T45" fmla="*/ 76 h 82"/>
                <a:gd name="T46" fmla="*/ 29 w 44"/>
                <a:gd name="T47" fmla="*/ 82 h 82"/>
                <a:gd name="T48" fmla="*/ 33 w 44"/>
                <a:gd name="T49" fmla="*/ 76 h 82"/>
                <a:gd name="T50" fmla="*/ 33 w 44"/>
                <a:gd name="T51" fmla="*/ 37 h 82"/>
                <a:gd name="T52" fmla="*/ 33 w 44"/>
                <a:gd name="T53" fmla="*/ 36 h 82"/>
                <a:gd name="T54" fmla="*/ 33 w 44"/>
                <a:gd name="T55" fmla="*/ 36 h 82"/>
                <a:gd name="T56" fmla="*/ 33 w 44"/>
                <a:gd name="T57" fmla="*/ 8 h 82"/>
                <a:gd name="T58" fmla="*/ 35 w 44"/>
                <a:gd name="T59" fmla="*/ 8 h 82"/>
                <a:gd name="T60" fmla="*/ 35 w 44"/>
                <a:gd name="T61" fmla="*/ 35 h 82"/>
                <a:gd name="T62" fmla="*/ 39 w 44"/>
                <a:gd name="T63" fmla="*/ 39 h 82"/>
                <a:gd name="T64" fmla="*/ 44 w 44"/>
                <a:gd name="T65" fmla="*/ 35 h 82"/>
                <a:gd name="T66" fmla="*/ 44 w 44"/>
                <a:gd name="T67" fmla="*/ 4 h 82"/>
                <a:gd name="T68" fmla="*/ 39 w 44"/>
                <a:gd name="T6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" h="82"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2" y="39"/>
                    <a:pt x="5" y="39"/>
                  </a:cubicBezTo>
                  <a:cubicBezTo>
                    <a:pt x="7" y="39"/>
                    <a:pt x="9" y="37"/>
                    <a:pt x="9" y="35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7"/>
                    <a:pt x="11" y="37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1" y="79"/>
                    <a:pt x="13" y="82"/>
                    <a:pt x="15" y="82"/>
                  </a:cubicBezTo>
                  <a:cubicBezTo>
                    <a:pt x="18" y="82"/>
                    <a:pt x="20" y="79"/>
                    <a:pt x="20" y="76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76"/>
                    <a:pt x="25" y="76"/>
                    <a:pt x="25" y="76"/>
                  </a:cubicBezTo>
                  <a:cubicBezTo>
                    <a:pt x="25" y="79"/>
                    <a:pt x="27" y="82"/>
                    <a:pt x="29" y="82"/>
                  </a:cubicBezTo>
                  <a:cubicBezTo>
                    <a:pt x="31" y="82"/>
                    <a:pt x="33" y="79"/>
                    <a:pt x="33" y="76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7"/>
                    <a:pt x="37" y="39"/>
                    <a:pt x="39" y="39"/>
                  </a:cubicBezTo>
                  <a:cubicBezTo>
                    <a:pt x="42" y="39"/>
                    <a:pt x="44" y="37"/>
                    <a:pt x="44" y="35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4" y="2"/>
                    <a:pt x="42" y="0"/>
                    <a:pt x="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Oval 83"/>
            <p:cNvSpPr>
              <a:spLocks noChangeArrowheads="1"/>
            </p:cNvSpPr>
            <p:nvPr/>
          </p:nvSpPr>
          <p:spPr bwMode="auto">
            <a:xfrm>
              <a:off x="5618764" y="3971845"/>
              <a:ext cx="124354" cy="1243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Freeform 84"/>
            <p:cNvSpPr>
              <a:spLocks/>
            </p:cNvSpPr>
            <p:nvPr/>
          </p:nvSpPr>
          <p:spPr bwMode="auto">
            <a:xfrm>
              <a:off x="5553034" y="4108635"/>
              <a:ext cx="257591" cy="490310"/>
            </a:xfrm>
            <a:custGeom>
              <a:avLst/>
              <a:gdLst>
                <a:gd name="T0" fmla="*/ 39 w 43"/>
                <a:gd name="T1" fmla="*/ 0 h 82"/>
                <a:gd name="T2" fmla="*/ 39 w 43"/>
                <a:gd name="T3" fmla="*/ 0 h 82"/>
                <a:gd name="T4" fmla="*/ 38 w 43"/>
                <a:gd name="T5" fmla="*/ 0 h 82"/>
                <a:gd name="T6" fmla="*/ 30 w 43"/>
                <a:gd name="T7" fmla="*/ 0 h 82"/>
                <a:gd name="T8" fmla="*/ 12 w 43"/>
                <a:gd name="T9" fmla="*/ 0 h 82"/>
                <a:gd name="T10" fmla="*/ 4 w 43"/>
                <a:gd name="T11" fmla="*/ 0 h 82"/>
                <a:gd name="T12" fmla="*/ 4 w 43"/>
                <a:gd name="T13" fmla="*/ 0 h 82"/>
                <a:gd name="T14" fmla="*/ 4 w 43"/>
                <a:gd name="T15" fmla="*/ 0 h 82"/>
                <a:gd name="T16" fmla="*/ 0 w 43"/>
                <a:gd name="T17" fmla="*/ 4 h 82"/>
                <a:gd name="T18" fmla="*/ 0 w 43"/>
                <a:gd name="T19" fmla="*/ 35 h 82"/>
                <a:gd name="T20" fmla="*/ 4 w 43"/>
                <a:gd name="T21" fmla="*/ 39 h 82"/>
                <a:gd name="T22" fmla="*/ 8 w 43"/>
                <a:gd name="T23" fmla="*/ 35 h 82"/>
                <a:gd name="T24" fmla="*/ 8 w 43"/>
                <a:gd name="T25" fmla="*/ 8 h 82"/>
                <a:gd name="T26" fmla="*/ 10 w 43"/>
                <a:gd name="T27" fmla="*/ 8 h 82"/>
                <a:gd name="T28" fmla="*/ 10 w 43"/>
                <a:gd name="T29" fmla="*/ 36 h 82"/>
                <a:gd name="T30" fmla="*/ 10 w 43"/>
                <a:gd name="T31" fmla="*/ 36 h 82"/>
                <a:gd name="T32" fmla="*/ 10 w 43"/>
                <a:gd name="T33" fmla="*/ 37 h 82"/>
                <a:gd name="T34" fmla="*/ 10 w 43"/>
                <a:gd name="T35" fmla="*/ 76 h 82"/>
                <a:gd name="T36" fmla="*/ 15 w 43"/>
                <a:gd name="T37" fmla="*/ 82 h 82"/>
                <a:gd name="T38" fmla="*/ 19 w 43"/>
                <a:gd name="T39" fmla="*/ 76 h 82"/>
                <a:gd name="T40" fmla="*/ 19 w 43"/>
                <a:gd name="T41" fmla="*/ 39 h 82"/>
                <a:gd name="T42" fmla="*/ 24 w 43"/>
                <a:gd name="T43" fmla="*/ 39 h 82"/>
                <a:gd name="T44" fmla="*/ 24 w 43"/>
                <a:gd name="T45" fmla="*/ 76 h 82"/>
                <a:gd name="T46" fmla="*/ 28 w 43"/>
                <a:gd name="T47" fmla="*/ 82 h 82"/>
                <a:gd name="T48" fmla="*/ 33 w 43"/>
                <a:gd name="T49" fmla="*/ 76 h 82"/>
                <a:gd name="T50" fmla="*/ 33 w 43"/>
                <a:gd name="T51" fmla="*/ 37 h 82"/>
                <a:gd name="T52" fmla="*/ 33 w 43"/>
                <a:gd name="T53" fmla="*/ 36 h 82"/>
                <a:gd name="T54" fmla="*/ 33 w 43"/>
                <a:gd name="T55" fmla="*/ 36 h 82"/>
                <a:gd name="T56" fmla="*/ 33 w 43"/>
                <a:gd name="T57" fmla="*/ 8 h 82"/>
                <a:gd name="T58" fmla="*/ 34 w 43"/>
                <a:gd name="T59" fmla="*/ 8 h 82"/>
                <a:gd name="T60" fmla="*/ 34 w 43"/>
                <a:gd name="T61" fmla="*/ 35 h 82"/>
                <a:gd name="T62" fmla="*/ 39 w 43"/>
                <a:gd name="T63" fmla="*/ 39 h 82"/>
                <a:gd name="T64" fmla="*/ 43 w 43"/>
                <a:gd name="T65" fmla="*/ 35 h 82"/>
                <a:gd name="T66" fmla="*/ 43 w 43"/>
                <a:gd name="T67" fmla="*/ 4 h 82"/>
                <a:gd name="T68" fmla="*/ 39 w 43"/>
                <a:gd name="T6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" h="82"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2" y="39"/>
                    <a:pt x="4" y="39"/>
                  </a:cubicBezTo>
                  <a:cubicBezTo>
                    <a:pt x="6" y="39"/>
                    <a:pt x="8" y="37"/>
                    <a:pt x="8" y="35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7"/>
                    <a:pt x="10" y="37"/>
                  </a:cubicBezTo>
                  <a:cubicBezTo>
                    <a:pt x="10" y="76"/>
                    <a:pt x="10" y="76"/>
                    <a:pt x="10" y="76"/>
                  </a:cubicBezTo>
                  <a:cubicBezTo>
                    <a:pt x="10" y="79"/>
                    <a:pt x="12" y="82"/>
                    <a:pt x="15" y="82"/>
                  </a:cubicBezTo>
                  <a:cubicBezTo>
                    <a:pt x="17" y="82"/>
                    <a:pt x="19" y="79"/>
                    <a:pt x="19" y="76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4" y="79"/>
                    <a:pt x="26" y="82"/>
                    <a:pt x="28" y="82"/>
                  </a:cubicBezTo>
                  <a:cubicBezTo>
                    <a:pt x="31" y="82"/>
                    <a:pt x="33" y="79"/>
                    <a:pt x="33" y="76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7"/>
                    <a:pt x="36" y="39"/>
                    <a:pt x="39" y="39"/>
                  </a:cubicBezTo>
                  <a:cubicBezTo>
                    <a:pt x="41" y="39"/>
                    <a:pt x="43" y="37"/>
                    <a:pt x="43" y="3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2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9835" y="4108636"/>
              <a:ext cx="203268" cy="498930"/>
            </a:xfrm>
            <a:prstGeom prst="rect">
              <a:avLst/>
            </a:prstGeom>
          </p:spPr>
        </p:pic>
      </p:grpSp>
      <p:sp>
        <p:nvSpPr>
          <p:cNvPr id="83" name="TextBox 188"/>
          <p:cNvSpPr txBox="1"/>
          <p:nvPr/>
        </p:nvSpPr>
        <p:spPr bwMode="auto">
          <a:xfrm>
            <a:off x="6868131" y="1088283"/>
            <a:ext cx="1816523" cy="98200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spc="300">
                <a:solidFill>
                  <a:srgbClr val="EBAC07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GB" altLang="zh-CN" sz="1400" spc="0" dirty="0" smtClean="0">
                <a:solidFill>
                  <a:schemeClr val="bg1"/>
                </a:solidFill>
                <a:latin typeface="Arial" pitchFamily="34" charset="0"/>
              </a:rPr>
              <a:t>Population coverage</a:t>
            </a:r>
          </a:p>
          <a:p>
            <a:pPr>
              <a:lnSpc>
                <a:spcPct val="150000"/>
              </a:lnSpc>
            </a:pPr>
            <a:r>
              <a:rPr lang="en-US" altLang="zh-CN" sz="2800" b="1" spc="0" dirty="0" smtClean="0">
                <a:solidFill>
                  <a:srgbClr val="FFC000"/>
                </a:solidFill>
                <a:latin typeface="Arial" pitchFamily="34" charset="0"/>
              </a:rPr>
              <a:t>99%</a:t>
            </a:r>
            <a:endParaRPr lang="zh-CN" altLang="en-US" sz="2800" b="1" spc="0" dirty="0">
              <a:solidFill>
                <a:srgbClr val="FFC000"/>
              </a:solidFill>
              <a:latin typeface="Arial" pitchFamily="34" charset="0"/>
            </a:endParaRPr>
          </a:p>
        </p:txBody>
      </p:sp>
      <p:grpSp>
        <p:nvGrpSpPr>
          <p:cNvPr id="84" name="组合 83"/>
          <p:cNvGrpSpPr/>
          <p:nvPr/>
        </p:nvGrpSpPr>
        <p:grpSpPr>
          <a:xfrm>
            <a:off x="4853655" y="2376815"/>
            <a:ext cx="3534713" cy="2144610"/>
            <a:chOff x="1039656" y="987925"/>
            <a:chExt cx="4784199" cy="2931605"/>
          </a:xfrm>
        </p:grpSpPr>
        <p:sp>
          <p:nvSpPr>
            <p:cNvPr id="85" name="TextBox 692"/>
            <p:cNvSpPr txBox="1"/>
            <p:nvPr/>
          </p:nvSpPr>
          <p:spPr bwMode="auto">
            <a:xfrm>
              <a:off x="1039656" y="987925"/>
              <a:ext cx="4718066" cy="4207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altLang="zh-CN" sz="1400" dirty="0" smtClean="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Registered poor villages coverage</a:t>
              </a:r>
              <a:endParaRPr lang="zh-CN" altLang="en-US" sz="140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grpSp>
          <p:nvGrpSpPr>
            <p:cNvPr id="86" name="组合 85"/>
            <p:cNvGrpSpPr/>
            <p:nvPr/>
          </p:nvGrpSpPr>
          <p:grpSpPr>
            <a:xfrm>
              <a:off x="1773849" y="1664980"/>
              <a:ext cx="2304256" cy="2254550"/>
              <a:chOff x="6110498" y="2703498"/>
              <a:chExt cx="1295511" cy="1297199"/>
            </a:xfrm>
          </p:grpSpPr>
          <p:sp>
            <p:nvSpPr>
              <p:cNvPr id="91" name="Oval 14"/>
              <p:cNvSpPr>
                <a:spLocks noChangeArrowheads="1"/>
              </p:cNvSpPr>
              <p:nvPr/>
            </p:nvSpPr>
            <p:spPr bwMode="auto">
              <a:xfrm>
                <a:off x="6292917" y="2885916"/>
                <a:ext cx="930674" cy="932362"/>
              </a:xfrm>
              <a:prstGeom prst="ellipse">
                <a:avLst/>
              </a:prstGeom>
              <a:solidFill>
                <a:schemeClr val="bg1">
                  <a:alpha val="22000"/>
                </a:schemeClr>
              </a:solidFill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2" name="Freeform 16"/>
              <p:cNvSpPr>
                <a:spLocks noEditPoints="1"/>
              </p:cNvSpPr>
              <p:nvPr/>
            </p:nvSpPr>
            <p:spPr bwMode="auto">
              <a:xfrm>
                <a:off x="6110498" y="2703498"/>
                <a:ext cx="1295511" cy="1297199"/>
              </a:xfrm>
              <a:custGeom>
                <a:avLst/>
                <a:gdLst>
                  <a:gd name="T0" fmla="*/ 71 w 142"/>
                  <a:gd name="T1" fmla="*/ 0 h 142"/>
                  <a:gd name="T2" fmla="*/ 0 w 142"/>
                  <a:gd name="T3" fmla="*/ 71 h 142"/>
                  <a:gd name="T4" fmla="*/ 71 w 142"/>
                  <a:gd name="T5" fmla="*/ 142 h 142"/>
                  <a:gd name="T6" fmla="*/ 142 w 142"/>
                  <a:gd name="T7" fmla="*/ 71 h 142"/>
                  <a:gd name="T8" fmla="*/ 71 w 142"/>
                  <a:gd name="T9" fmla="*/ 0 h 142"/>
                  <a:gd name="T10" fmla="*/ 71 w 142"/>
                  <a:gd name="T11" fmla="*/ 133 h 142"/>
                  <a:gd name="T12" fmla="*/ 9 w 142"/>
                  <a:gd name="T13" fmla="*/ 71 h 142"/>
                  <a:gd name="T14" fmla="*/ 71 w 142"/>
                  <a:gd name="T15" fmla="*/ 10 h 142"/>
                  <a:gd name="T16" fmla="*/ 133 w 142"/>
                  <a:gd name="T17" fmla="*/ 71 h 142"/>
                  <a:gd name="T18" fmla="*/ 71 w 142"/>
                  <a:gd name="T19" fmla="*/ 133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2" h="142">
                    <a:moveTo>
                      <a:pt x="71" y="0"/>
                    </a:moveTo>
                    <a:cubicBezTo>
                      <a:pt x="32" y="0"/>
                      <a:pt x="0" y="32"/>
                      <a:pt x="0" y="71"/>
                    </a:cubicBezTo>
                    <a:cubicBezTo>
                      <a:pt x="0" y="110"/>
                      <a:pt x="32" y="142"/>
                      <a:pt x="71" y="142"/>
                    </a:cubicBezTo>
                    <a:cubicBezTo>
                      <a:pt x="110" y="142"/>
                      <a:pt x="142" y="110"/>
                      <a:pt x="142" y="71"/>
                    </a:cubicBezTo>
                    <a:cubicBezTo>
                      <a:pt x="142" y="32"/>
                      <a:pt x="110" y="0"/>
                      <a:pt x="71" y="0"/>
                    </a:cubicBezTo>
                    <a:close/>
                    <a:moveTo>
                      <a:pt x="71" y="133"/>
                    </a:moveTo>
                    <a:cubicBezTo>
                      <a:pt x="37" y="133"/>
                      <a:pt x="9" y="105"/>
                      <a:pt x="9" y="71"/>
                    </a:cubicBezTo>
                    <a:cubicBezTo>
                      <a:pt x="9" y="37"/>
                      <a:pt x="37" y="10"/>
                      <a:pt x="71" y="10"/>
                    </a:cubicBezTo>
                    <a:cubicBezTo>
                      <a:pt x="105" y="10"/>
                      <a:pt x="133" y="37"/>
                      <a:pt x="133" y="71"/>
                    </a:cubicBezTo>
                    <a:cubicBezTo>
                      <a:pt x="133" y="105"/>
                      <a:pt x="105" y="133"/>
                      <a:pt x="71" y="133"/>
                    </a:cubicBezTo>
                    <a:close/>
                  </a:path>
                </a:pathLst>
              </a:custGeom>
              <a:solidFill>
                <a:schemeClr val="bg1">
                  <a:alpha val="22000"/>
                </a:schemeClr>
              </a:solidFill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7" name="矩形 86"/>
            <p:cNvSpPr/>
            <p:nvPr/>
          </p:nvSpPr>
          <p:spPr>
            <a:xfrm>
              <a:off x="4167252" y="2903169"/>
              <a:ext cx="1656603" cy="7152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 dirty="0" smtClean="0">
                  <a:solidFill>
                    <a:srgbClr val="FFC000"/>
                  </a:solidFill>
                  <a:latin typeface="Arial" pitchFamily="34" charset="0"/>
                  <a:ea typeface="微软雅黑" panose="020B0503020204020204" pitchFamily="34" charset="-122"/>
                  <a:cs typeface="Arial" pitchFamily="34" charset="0"/>
                  <a:sym typeface="微软雅黑" panose="020B0503020204020204" pitchFamily="34" charset="-122"/>
                </a:rPr>
                <a:t>96%</a:t>
              </a:r>
              <a:endParaRPr lang="zh-CN" altLang="en-US" sz="2800" b="1" dirty="0">
                <a:solidFill>
                  <a:srgbClr val="FFC000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  <a:sym typeface="微软雅黑" panose="020B0503020204020204" pitchFamily="34" charset="-122"/>
              </a:endParaRPr>
            </a:p>
          </p:txBody>
        </p:sp>
        <p:cxnSp>
          <p:nvCxnSpPr>
            <p:cNvPr id="88" name="直接连接符 87"/>
            <p:cNvCxnSpPr/>
            <p:nvPr/>
          </p:nvCxnSpPr>
          <p:spPr>
            <a:xfrm flipH="1" flipV="1">
              <a:off x="3704876" y="3083707"/>
              <a:ext cx="720080" cy="61873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/>
            <p:cNvCxnSpPr/>
            <p:nvPr/>
          </p:nvCxnSpPr>
          <p:spPr>
            <a:xfrm flipH="1">
              <a:off x="4424956" y="3702445"/>
              <a:ext cx="914602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饼形 89"/>
            <p:cNvSpPr/>
            <p:nvPr/>
          </p:nvSpPr>
          <p:spPr>
            <a:xfrm rot="16200000">
              <a:off x="2108468" y="1972890"/>
              <a:ext cx="1621830" cy="1655339"/>
            </a:xfrm>
            <a:prstGeom prst="pie">
              <a:avLst>
                <a:gd name="adj1" fmla="val 0"/>
                <a:gd name="adj2" fmla="val 20833372"/>
              </a:avLst>
            </a:prstGeom>
            <a:solidFill>
              <a:schemeClr val="accent3">
                <a:lumMod val="20000"/>
                <a:lumOff val="80000"/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3" name="Rectangle 125"/>
          <p:cNvSpPr>
            <a:spLocks noChangeArrowheads="1"/>
          </p:cNvSpPr>
          <p:nvPr/>
        </p:nvSpPr>
        <p:spPr bwMode="auto">
          <a:xfrm flipH="1">
            <a:off x="6769014" y="1043462"/>
            <a:ext cx="45719" cy="105067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16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83568" y="1479289"/>
            <a:ext cx="1833727" cy="1838401"/>
            <a:chOff x="578033" y="949373"/>
            <a:chExt cx="3057863" cy="3057863"/>
          </a:xfrm>
        </p:grpSpPr>
        <p:sp>
          <p:nvSpPr>
            <p:cNvPr id="24" name="椭圆 23"/>
            <p:cNvSpPr/>
            <p:nvPr/>
          </p:nvSpPr>
          <p:spPr>
            <a:xfrm>
              <a:off x="578033" y="949373"/>
              <a:ext cx="3057863" cy="3057863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 w="177800">
              <a:solidFill>
                <a:srgbClr val="FFFFFF">
                  <a:alpha val="6980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801372" y="1158031"/>
              <a:ext cx="2625874" cy="2625874"/>
            </a:xfrm>
            <a:prstGeom prst="ellipse">
              <a:avLst/>
            </a:prstGeom>
            <a:solidFill>
              <a:srgbClr val="FFFF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954237" y="1307525"/>
              <a:ext cx="2341561" cy="2341561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0" b="1" dirty="0">
                  <a:solidFill>
                    <a:srgbClr val="2A7B7E"/>
                  </a:solidFill>
                  <a:latin typeface="Arial" pitchFamily="34" charset="0"/>
                  <a:ea typeface="微软雅黑" panose="020B0503020204020204" pitchFamily="34" charset="-122"/>
                  <a:cs typeface="Arial" pitchFamily="34" charset="0"/>
                </a:rPr>
                <a:t>2</a:t>
              </a:r>
              <a:endParaRPr lang="zh-CN" altLang="en-US" sz="8000" b="1" dirty="0">
                <a:solidFill>
                  <a:srgbClr val="2A7B7E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endParaRPr>
            </a:p>
          </p:txBody>
        </p:sp>
      </p:grpSp>
      <p:sp>
        <p:nvSpPr>
          <p:cNvPr id="7" name="TextBox 5"/>
          <p:cNvSpPr txBox="1"/>
          <p:nvPr/>
        </p:nvSpPr>
        <p:spPr>
          <a:xfrm>
            <a:off x="2771800" y="1923678"/>
            <a:ext cx="6372200" cy="828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15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zh-CN" sz="1700" b="1" dirty="0" smtClean="0"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Looking Forward, </a:t>
            </a:r>
          </a:p>
          <a:p>
            <a:pPr algn="l">
              <a:lnSpc>
                <a:spcPct val="150000"/>
              </a:lnSpc>
            </a:pPr>
            <a:r>
              <a:rPr lang="en-US" altLang="zh-CN" sz="1700" b="1" dirty="0" smtClean="0"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Continue to Give Play to the Advantages of the ICT Industry</a:t>
            </a:r>
            <a:endParaRPr lang="zh-CN" altLang="en-US" sz="1700" b="1" dirty="0">
              <a:latin typeface="Arial" pitchFamily="34" charset="0"/>
              <a:ea typeface="微软雅黑" panose="020B0503020204020204" pitchFamily="34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58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矩形 178"/>
          <p:cNvSpPr/>
          <p:nvPr/>
        </p:nvSpPr>
        <p:spPr>
          <a:xfrm>
            <a:off x="6228184" y="4011910"/>
            <a:ext cx="1728192" cy="542135"/>
          </a:xfrm>
          <a:prstGeom prst="rect">
            <a:avLst/>
          </a:prstGeom>
          <a:solidFill>
            <a:schemeClr val="bg1">
              <a:lumMod val="95000"/>
              <a:alpha val="32000"/>
            </a:schemeClr>
          </a:solidFill>
          <a:ln w="114300" cap="sq" cmpd="sng">
            <a:solidFill>
              <a:schemeClr val="bg1">
                <a:lumMod val="85000"/>
                <a:alpha val="16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78" name="矩形 177"/>
          <p:cNvSpPr/>
          <p:nvPr/>
        </p:nvSpPr>
        <p:spPr>
          <a:xfrm>
            <a:off x="6228185" y="3362375"/>
            <a:ext cx="1728192" cy="542135"/>
          </a:xfrm>
          <a:prstGeom prst="rect">
            <a:avLst/>
          </a:prstGeom>
          <a:solidFill>
            <a:schemeClr val="bg1">
              <a:lumMod val="95000"/>
              <a:alpha val="32000"/>
            </a:schemeClr>
          </a:solidFill>
          <a:ln w="114300" cap="sq" cmpd="sng">
            <a:solidFill>
              <a:schemeClr val="bg1">
                <a:lumMod val="85000"/>
                <a:alpha val="16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77" name="矩形 176"/>
          <p:cNvSpPr/>
          <p:nvPr/>
        </p:nvSpPr>
        <p:spPr>
          <a:xfrm>
            <a:off x="6228185" y="2683267"/>
            <a:ext cx="1728192" cy="542135"/>
          </a:xfrm>
          <a:prstGeom prst="rect">
            <a:avLst/>
          </a:prstGeom>
          <a:solidFill>
            <a:schemeClr val="bg1">
              <a:lumMod val="95000"/>
              <a:alpha val="32000"/>
            </a:schemeClr>
          </a:solidFill>
          <a:ln w="114300" cap="sq" cmpd="sng">
            <a:solidFill>
              <a:schemeClr val="bg1">
                <a:lumMod val="85000"/>
                <a:alpha val="16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76" name="矩形 175"/>
          <p:cNvSpPr/>
          <p:nvPr/>
        </p:nvSpPr>
        <p:spPr>
          <a:xfrm>
            <a:off x="6228185" y="1997207"/>
            <a:ext cx="1728192" cy="542135"/>
          </a:xfrm>
          <a:prstGeom prst="rect">
            <a:avLst/>
          </a:prstGeom>
          <a:solidFill>
            <a:schemeClr val="bg1">
              <a:lumMod val="95000"/>
              <a:alpha val="32000"/>
            </a:schemeClr>
          </a:solidFill>
          <a:ln w="114300" cap="sq" cmpd="sng">
            <a:solidFill>
              <a:schemeClr val="bg1">
                <a:lumMod val="85000"/>
                <a:alpha val="16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228185" y="1309535"/>
            <a:ext cx="1728192" cy="542135"/>
          </a:xfrm>
          <a:prstGeom prst="rect">
            <a:avLst/>
          </a:prstGeom>
          <a:solidFill>
            <a:schemeClr val="bg1">
              <a:lumMod val="95000"/>
              <a:alpha val="32000"/>
            </a:schemeClr>
          </a:solidFill>
          <a:ln w="114300" cap="sq" cmpd="sng">
            <a:solidFill>
              <a:schemeClr val="bg1">
                <a:lumMod val="85000"/>
                <a:alpha val="16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0" y="228926"/>
            <a:ext cx="9144000" cy="582602"/>
          </a:xfrm>
          <a:prstGeom prst="rect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948087" y="320172"/>
            <a:ext cx="59780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altLang="zh-CN" sz="2000" b="1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"1+3+X" "Network + Poverty Alleviation" Model </a:t>
            </a:r>
            <a:endParaRPr lang="zh-CN" altLang="en-US" sz="2000" b="1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81" name="泪滴形 80"/>
          <p:cNvSpPr/>
          <p:nvPr/>
        </p:nvSpPr>
        <p:spPr>
          <a:xfrm>
            <a:off x="287524" y="267494"/>
            <a:ext cx="504056" cy="504056"/>
          </a:xfrm>
          <a:prstGeom prst="teardrop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8" name="组合 87"/>
          <p:cNvGrpSpPr/>
          <p:nvPr/>
        </p:nvGrpSpPr>
        <p:grpSpPr>
          <a:xfrm>
            <a:off x="251520" y="1991026"/>
            <a:ext cx="1809504" cy="1820358"/>
            <a:chOff x="562556" y="889814"/>
            <a:chExt cx="1681936" cy="1681936"/>
          </a:xfrm>
        </p:grpSpPr>
        <p:sp>
          <p:nvSpPr>
            <p:cNvPr id="89" name="椭圆 88"/>
            <p:cNvSpPr/>
            <p:nvPr/>
          </p:nvSpPr>
          <p:spPr>
            <a:xfrm>
              <a:off x="736734" y="1063992"/>
              <a:ext cx="1333580" cy="1333580"/>
            </a:xfrm>
            <a:prstGeom prst="ellipse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椭圆 89"/>
            <p:cNvSpPr/>
            <p:nvPr/>
          </p:nvSpPr>
          <p:spPr>
            <a:xfrm>
              <a:off x="562556" y="889814"/>
              <a:ext cx="1681936" cy="1681936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altLang="zh-CN" sz="1600" b="1" dirty="0" smtClean="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Network poverty alleviation</a:t>
              </a:r>
              <a:endParaRPr lang="zh-CN" altLang="en-US" sz="1600" b="1" dirty="0">
                <a:latin typeface="Arial" pitchFamily="34" charset="0"/>
                <a:ea typeface="微软雅黑" panose="020B0503020204020204" pitchFamily="34" charset="-122"/>
                <a:cs typeface="Arial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285291" y="2655805"/>
            <a:ext cx="537210" cy="526051"/>
            <a:chOff x="2236470" y="2511789"/>
            <a:chExt cx="537210" cy="526051"/>
          </a:xfrm>
        </p:grpSpPr>
        <p:sp>
          <p:nvSpPr>
            <p:cNvPr id="114" name="十字形 113"/>
            <p:cNvSpPr/>
            <p:nvPr/>
          </p:nvSpPr>
          <p:spPr>
            <a:xfrm>
              <a:off x="2236470" y="2511789"/>
              <a:ext cx="537210" cy="526051"/>
            </a:xfrm>
            <a:prstGeom prst="plus">
              <a:avLst>
                <a:gd name="adj" fmla="val 30491"/>
              </a:avLst>
            </a:prstGeom>
            <a:solidFill>
              <a:srgbClr val="FFFFFF">
                <a:alpha val="46000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十字形 3"/>
            <p:cNvSpPr/>
            <p:nvPr/>
          </p:nvSpPr>
          <p:spPr>
            <a:xfrm>
              <a:off x="2267744" y="2532346"/>
              <a:ext cx="475489" cy="483180"/>
            </a:xfrm>
            <a:prstGeom prst="plus">
              <a:avLst>
                <a:gd name="adj" fmla="val 33547"/>
              </a:avLst>
            </a:prstGeom>
            <a:solidFill>
              <a:srgbClr val="FFFFFF">
                <a:alpha val="30000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5227348" y="2654926"/>
            <a:ext cx="537210" cy="526051"/>
            <a:chOff x="2236470" y="2511789"/>
            <a:chExt cx="537210" cy="526051"/>
          </a:xfrm>
        </p:grpSpPr>
        <p:sp>
          <p:nvSpPr>
            <p:cNvPr id="98" name="十字形 97"/>
            <p:cNvSpPr/>
            <p:nvPr/>
          </p:nvSpPr>
          <p:spPr>
            <a:xfrm>
              <a:off x="2236470" y="2511789"/>
              <a:ext cx="537210" cy="526051"/>
            </a:xfrm>
            <a:prstGeom prst="plus">
              <a:avLst>
                <a:gd name="adj" fmla="val 30491"/>
              </a:avLst>
            </a:prstGeom>
            <a:solidFill>
              <a:srgbClr val="FFFFFF">
                <a:alpha val="46000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" name="十字形 98"/>
            <p:cNvSpPr/>
            <p:nvPr/>
          </p:nvSpPr>
          <p:spPr>
            <a:xfrm>
              <a:off x="2267744" y="2532346"/>
              <a:ext cx="475489" cy="483180"/>
            </a:xfrm>
            <a:prstGeom prst="plus">
              <a:avLst>
                <a:gd name="adj" fmla="val 33547"/>
              </a:avLst>
            </a:prstGeom>
            <a:solidFill>
              <a:srgbClr val="FFFFFF">
                <a:alpha val="30000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8" name="组合 45">
            <a:extLst>
              <a:ext uri="{FF2B5EF4-FFF2-40B4-BE49-F238E27FC236}">
                <a16:creationId xmlns:a16="http://schemas.microsoft.com/office/drawing/2014/main" id="{30701404-FF94-4B79-BE42-EFB943E0E338}"/>
              </a:ext>
            </a:extLst>
          </p:cNvPr>
          <p:cNvGrpSpPr/>
          <p:nvPr/>
        </p:nvGrpSpPr>
        <p:grpSpPr>
          <a:xfrm>
            <a:off x="6438424" y="3476310"/>
            <a:ext cx="352021" cy="323936"/>
            <a:chOff x="840284" y="1491630"/>
            <a:chExt cx="1149665" cy="829219"/>
          </a:xfrm>
          <a:solidFill>
            <a:sysClr val="window" lastClr="FFFFFF"/>
          </a:solidFill>
        </p:grpSpPr>
        <p:grpSp>
          <p:nvGrpSpPr>
            <p:cNvPr id="59" name="组合 291">
              <a:extLst>
                <a:ext uri="{FF2B5EF4-FFF2-40B4-BE49-F238E27FC236}">
                  <a16:creationId xmlns:a16="http://schemas.microsoft.com/office/drawing/2014/main" id="{90D5DA7E-240A-40F8-89F5-A7B21F35A2D0}"/>
                </a:ext>
              </a:extLst>
            </p:cNvPr>
            <p:cNvGrpSpPr/>
            <p:nvPr/>
          </p:nvGrpSpPr>
          <p:grpSpPr>
            <a:xfrm>
              <a:off x="1547664" y="1893404"/>
              <a:ext cx="442285" cy="427445"/>
              <a:chOff x="10677525" y="3533775"/>
              <a:chExt cx="1173163" cy="868363"/>
            </a:xfrm>
            <a:grpFill/>
          </p:grpSpPr>
          <p:sp>
            <p:nvSpPr>
              <p:cNvPr id="65" name="PA-任意多边形 72">
                <a:extLst>
                  <a:ext uri="{FF2B5EF4-FFF2-40B4-BE49-F238E27FC236}">
                    <a16:creationId xmlns:a16="http://schemas.microsoft.com/office/drawing/2014/main" id="{2D214839-1714-4E44-ADF1-25BA74EB8E22}"/>
                  </a:ext>
                </a:extLst>
              </p:cNvPr>
              <p:cNvSpPr>
                <a:spLocks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10677525" y="3533775"/>
                <a:ext cx="293688" cy="222250"/>
              </a:xfrm>
              <a:custGeom>
                <a:avLst/>
                <a:gdLst/>
                <a:ahLst/>
                <a:cxnLst>
                  <a:cxn ang="0">
                    <a:pos x="169" y="113"/>
                  </a:cxn>
                  <a:cxn ang="0">
                    <a:pos x="209" y="91"/>
                  </a:cxn>
                  <a:cxn ang="0">
                    <a:pos x="251" y="78"/>
                  </a:cxn>
                  <a:cxn ang="0">
                    <a:pos x="297" y="73"/>
                  </a:cxn>
                  <a:cxn ang="0">
                    <a:pos x="342" y="76"/>
                  </a:cxn>
                  <a:cxn ang="0">
                    <a:pos x="349" y="76"/>
                  </a:cxn>
                  <a:cxn ang="0">
                    <a:pos x="356" y="73"/>
                  </a:cxn>
                  <a:cxn ang="0">
                    <a:pos x="361" y="64"/>
                  </a:cxn>
                  <a:cxn ang="0">
                    <a:pos x="369" y="24"/>
                  </a:cxn>
                  <a:cxn ang="0">
                    <a:pos x="366" y="12"/>
                  </a:cxn>
                  <a:cxn ang="0">
                    <a:pos x="363" y="7"/>
                  </a:cxn>
                  <a:cxn ang="0">
                    <a:pos x="356" y="5"/>
                  </a:cxn>
                  <a:cxn ang="0">
                    <a:pos x="295" y="0"/>
                  </a:cxn>
                  <a:cxn ang="0">
                    <a:pos x="236" y="7"/>
                  </a:cxn>
                  <a:cxn ang="0">
                    <a:pos x="180" y="25"/>
                  </a:cxn>
                  <a:cxn ang="0">
                    <a:pos x="127" y="54"/>
                  </a:cxn>
                  <a:cxn ang="0">
                    <a:pos x="113" y="64"/>
                  </a:cxn>
                  <a:cxn ang="0">
                    <a:pos x="91" y="83"/>
                  </a:cxn>
                  <a:cxn ang="0">
                    <a:pos x="54" y="125"/>
                  </a:cxn>
                  <a:cxn ang="0">
                    <a:pos x="25" y="174"/>
                  </a:cxn>
                  <a:cxn ang="0">
                    <a:pos x="7" y="226"/>
                  </a:cxn>
                  <a:cxn ang="0">
                    <a:pos x="0" y="255"/>
                  </a:cxn>
                  <a:cxn ang="0">
                    <a:pos x="3" y="267"/>
                  </a:cxn>
                  <a:cxn ang="0">
                    <a:pos x="13" y="273"/>
                  </a:cxn>
                  <a:cxn ang="0">
                    <a:pos x="54" y="280"/>
                  </a:cxn>
                  <a:cxn ang="0">
                    <a:pos x="66" y="277"/>
                  </a:cxn>
                  <a:cxn ang="0">
                    <a:pos x="69" y="272"/>
                  </a:cxn>
                  <a:cxn ang="0">
                    <a:pos x="73" y="267"/>
                  </a:cxn>
                  <a:cxn ang="0">
                    <a:pos x="83" y="224"/>
                  </a:cxn>
                  <a:cxn ang="0">
                    <a:pos x="101" y="186"/>
                  </a:cxn>
                  <a:cxn ang="0">
                    <a:pos x="127" y="152"/>
                  </a:cxn>
                  <a:cxn ang="0">
                    <a:pos x="157" y="122"/>
                  </a:cxn>
                  <a:cxn ang="0">
                    <a:pos x="169" y="113"/>
                  </a:cxn>
                </a:cxnLst>
                <a:rect l="0" t="0" r="r" b="b"/>
                <a:pathLst>
                  <a:path w="369" h="280">
                    <a:moveTo>
                      <a:pt x="169" y="113"/>
                    </a:moveTo>
                    <a:lnTo>
                      <a:pt x="169" y="113"/>
                    </a:lnTo>
                    <a:lnTo>
                      <a:pt x="189" y="101"/>
                    </a:lnTo>
                    <a:lnTo>
                      <a:pt x="209" y="91"/>
                    </a:lnTo>
                    <a:lnTo>
                      <a:pt x="229" y="84"/>
                    </a:lnTo>
                    <a:lnTo>
                      <a:pt x="251" y="78"/>
                    </a:lnTo>
                    <a:lnTo>
                      <a:pt x="273" y="74"/>
                    </a:lnTo>
                    <a:lnTo>
                      <a:pt x="297" y="73"/>
                    </a:lnTo>
                    <a:lnTo>
                      <a:pt x="319" y="73"/>
                    </a:lnTo>
                    <a:lnTo>
                      <a:pt x="342" y="76"/>
                    </a:lnTo>
                    <a:lnTo>
                      <a:pt x="342" y="76"/>
                    </a:lnTo>
                    <a:lnTo>
                      <a:pt x="349" y="76"/>
                    </a:lnTo>
                    <a:lnTo>
                      <a:pt x="356" y="73"/>
                    </a:lnTo>
                    <a:lnTo>
                      <a:pt x="356" y="73"/>
                    </a:lnTo>
                    <a:lnTo>
                      <a:pt x="359" y="69"/>
                    </a:lnTo>
                    <a:lnTo>
                      <a:pt x="361" y="64"/>
                    </a:lnTo>
                    <a:lnTo>
                      <a:pt x="369" y="24"/>
                    </a:lnTo>
                    <a:lnTo>
                      <a:pt x="369" y="24"/>
                    </a:lnTo>
                    <a:lnTo>
                      <a:pt x="369" y="17"/>
                    </a:lnTo>
                    <a:lnTo>
                      <a:pt x="366" y="12"/>
                    </a:lnTo>
                    <a:lnTo>
                      <a:pt x="366" y="12"/>
                    </a:lnTo>
                    <a:lnTo>
                      <a:pt x="363" y="7"/>
                    </a:lnTo>
                    <a:lnTo>
                      <a:pt x="356" y="5"/>
                    </a:lnTo>
                    <a:lnTo>
                      <a:pt x="356" y="5"/>
                    </a:lnTo>
                    <a:lnTo>
                      <a:pt x="326" y="0"/>
                    </a:lnTo>
                    <a:lnTo>
                      <a:pt x="295" y="0"/>
                    </a:lnTo>
                    <a:lnTo>
                      <a:pt x="267" y="2"/>
                    </a:lnTo>
                    <a:lnTo>
                      <a:pt x="236" y="7"/>
                    </a:lnTo>
                    <a:lnTo>
                      <a:pt x="207" y="14"/>
                    </a:lnTo>
                    <a:lnTo>
                      <a:pt x="180" y="25"/>
                    </a:lnTo>
                    <a:lnTo>
                      <a:pt x="153" y="37"/>
                    </a:lnTo>
                    <a:lnTo>
                      <a:pt x="127" y="54"/>
                    </a:lnTo>
                    <a:lnTo>
                      <a:pt x="127" y="54"/>
                    </a:lnTo>
                    <a:lnTo>
                      <a:pt x="113" y="64"/>
                    </a:lnTo>
                    <a:lnTo>
                      <a:pt x="113" y="64"/>
                    </a:lnTo>
                    <a:lnTo>
                      <a:pt x="91" y="83"/>
                    </a:lnTo>
                    <a:lnTo>
                      <a:pt x="71" y="103"/>
                    </a:lnTo>
                    <a:lnTo>
                      <a:pt x="54" y="125"/>
                    </a:lnTo>
                    <a:lnTo>
                      <a:pt x="39" y="149"/>
                    </a:lnTo>
                    <a:lnTo>
                      <a:pt x="25" y="174"/>
                    </a:lnTo>
                    <a:lnTo>
                      <a:pt x="15" y="199"/>
                    </a:lnTo>
                    <a:lnTo>
                      <a:pt x="7" y="226"/>
                    </a:lnTo>
                    <a:lnTo>
                      <a:pt x="0" y="255"/>
                    </a:lnTo>
                    <a:lnTo>
                      <a:pt x="0" y="255"/>
                    </a:lnTo>
                    <a:lnTo>
                      <a:pt x="0" y="262"/>
                    </a:lnTo>
                    <a:lnTo>
                      <a:pt x="3" y="267"/>
                    </a:lnTo>
                    <a:lnTo>
                      <a:pt x="7" y="270"/>
                    </a:lnTo>
                    <a:lnTo>
                      <a:pt x="13" y="273"/>
                    </a:lnTo>
                    <a:lnTo>
                      <a:pt x="54" y="280"/>
                    </a:lnTo>
                    <a:lnTo>
                      <a:pt x="54" y="280"/>
                    </a:lnTo>
                    <a:lnTo>
                      <a:pt x="61" y="280"/>
                    </a:lnTo>
                    <a:lnTo>
                      <a:pt x="66" y="277"/>
                    </a:lnTo>
                    <a:lnTo>
                      <a:pt x="66" y="277"/>
                    </a:lnTo>
                    <a:lnTo>
                      <a:pt x="69" y="272"/>
                    </a:lnTo>
                    <a:lnTo>
                      <a:pt x="73" y="267"/>
                    </a:lnTo>
                    <a:lnTo>
                      <a:pt x="73" y="267"/>
                    </a:lnTo>
                    <a:lnTo>
                      <a:pt x="76" y="246"/>
                    </a:lnTo>
                    <a:lnTo>
                      <a:pt x="83" y="224"/>
                    </a:lnTo>
                    <a:lnTo>
                      <a:pt x="91" y="206"/>
                    </a:lnTo>
                    <a:lnTo>
                      <a:pt x="101" y="186"/>
                    </a:lnTo>
                    <a:lnTo>
                      <a:pt x="113" y="169"/>
                    </a:lnTo>
                    <a:lnTo>
                      <a:pt x="127" y="152"/>
                    </a:lnTo>
                    <a:lnTo>
                      <a:pt x="142" y="137"/>
                    </a:lnTo>
                    <a:lnTo>
                      <a:pt x="157" y="122"/>
                    </a:lnTo>
                    <a:lnTo>
                      <a:pt x="157" y="122"/>
                    </a:lnTo>
                    <a:lnTo>
                      <a:pt x="169" y="113"/>
                    </a:lnTo>
                    <a:lnTo>
                      <a:pt x="169" y="113"/>
                    </a:lnTo>
                    <a:close/>
                  </a:path>
                </a:pathLst>
              </a:custGeom>
              <a:gradFill>
                <a:gsLst>
                  <a:gs pos="92000">
                    <a:srgbClr val="14B1E9"/>
                  </a:gs>
                  <a:gs pos="77000">
                    <a:srgbClr val="32CFC2"/>
                  </a:gs>
                </a:gsLst>
                <a:lin ang="12000000" scaled="0"/>
              </a:gradFill>
              <a:ln w="1572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22343" tIns="11172" rIns="22343" bIns="1117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6" name="PA-任意多边形 73">
                <a:extLst>
                  <a:ext uri="{FF2B5EF4-FFF2-40B4-BE49-F238E27FC236}">
                    <a16:creationId xmlns:a16="http://schemas.microsoft.com/office/drawing/2014/main" id="{B5948C9F-407C-498C-A8D3-EBFF601EAF85}"/>
                  </a:ext>
                </a:extLst>
              </p:cNvPr>
              <p:cNvSpPr>
                <a:spLocks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10777538" y="3632200"/>
                <a:ext cx="165100" cy="131763"/>
              </a:xfrm>
              <a:custGeom>
                <a:avLst/>
                <a:gdLst/>
                <a:ahLst/>
                <a:cxnLst>
                  <a:cxn ang="0">
                    <a:pos x="69" y="31"/>
                  </a:cxn>
                  <a:cxn ang="0">
                    <a:pos x="69" y="31"/>
                  </a:cxn>
                  <a:cxn ang="0">
                    <a:pos x="62" y="37"/>
                  </a:cxn>
                  <a:cxn ang="0">
                    <a:pos x="62" y="37"/>
                  </a:cxn>
                  <a:cxn ang="0">
                    <a:pos x="48" y="47"/>
                  </a:cxn>
                  <a:cxn ang="0">
                    <a:pos x="38" y="58"/>
                  </a:cxn>
                  <a:cxn ang="0">
                    <a:pos x="28" y="71"/>
                  </a:cxn>
                  <a:cxn ang="0">
                    <a:pos x="20" y="83"/>
                  </a:cxn>
                  <a:cxn ang="0">
                    <a:pos x="13" y="96"/>
                  </a:cxn>
                  <a:cxn ang="0">
                    <a:pos x="6" y="112"/>
                  </a:cxn>
                  <a:cxn ang="0">
                    <a:pos x="3" y="127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0" y="149"/>
                  </a:cxn>
                  <a:cxn ang="0">
                    <a:pos x="1" y="154"/>
                  </a:cxn>
                  <a:cxn ang="0">
                    <a:pos x="6" y="157"/>
                  </a:cxn>
                  <a:cxn ang="0">
                    <a:pos x="11" y="160"/>
                  </a:cxn>
                  <a:cxn ang="0">
                    <a:pos x="53" y="167"/>
                  </a:cxn>
                  <a:cxn ang="0">
                    <a:pos x="53" y="167"/>
                  </a:cxn>
                  <a:cxn ang="0">
                    <a:pos x="59" y="167"/>
                  </a:cxn>
                  <a:cxn ang="0">
                    <a:pos x="65" y="164"/>
                  </a:cxn>
                  <a:cxn ang="0">
                    <a:pos x="65" y="164"/>
                  </a:cxn>
                  <a:cxn ang="0">
                    <a:pos x="69" y="159"/>
                  </a:cxn>
                  <a:cxn ang="0">
                    <a:pos x="70" y="154"/>
                  </a:cxn>
                  <a:cxn ang="0">
                    <a:pos x="70" y="154"/>
                  </a:cxn>
                  <a:cxn ang="0">
                    <a:pos x="75" y="137"/>
                  </a:cxn>
                  <a:cxn ang="0">
                    <a:pos x="82" y="120"/>
                  </a:cxn>
                  <a:cxn ang="0">
                    <a:pos x="94" y="107"/>
                  </a:cxn>
                  <a:cxn ang="0">
                    <a:pos x="106" y="93"/>
                  </a:cxn>
                  <a:cxn ang="0">
                    <a:pos x="106" y="93"/>
                  </a:cxn>
                  <a:cxn ang="0">
                    <a:pos x="111" y="90"/>
                  </a:cxn>
                  <a:cxn ang="0">
                    <a:pos x="111" y="90"/>
                  </a:cxn>
                  <a:cxn ang="0">
                    <a:pos x="128" y="81"/>
                  </a:cxn>
                  <a:cxn ang="0">
                    <a:pos x="145" y="76"/>
                  </a:cxn>
                  <a:cxn ang="0">
                    <a:pos x="163" y="73"/>
                  </a:cxn>
                  <a:cxn ang="0">
                    <a:pos x="182" y="74"/>
                  </a:cxn>
                  <a:cxn ang="0">
                    <a:pos x="182" y="74"/>
                  </a:cxn>
                  <a:cxn ang="0">
                    <a:pos x="188" y="74"/>
                  </a:cxn>
                  <a:cxn ang="0">
                    <a:pos x="193" y="71"/>
                  </a:cxn>
                  <a:cxn ang="0">
                    <a:pos x="193" y="71"/>
                  </a:cxn>
                  <a:cxn ang="0">
                    <a:pos x="197" y="68"/>
                  </a:cxn>
                  <a:cxn ang="0">
                    <a:pos x="200" y="63"/>
                  </a:cxn>
                  <a:cxn ang="0">
                    <a:pos x="207" y="22"/>
                  </a:cxn>
                  <a:cxn ang="0">
                    <a:pos x="207" y="22"/>
                  </a:cxn>
                  <a:cxn ang="0">
                    <a:pos x="207" y="15"/>
                  </a:cxn>
                  <a:cxn ang="0">
                    <a:pos x="205" y="9"/>
                  </a:cxn>
                  <a:cxn ang="0">
                    <a:pos x="205" y="9"/>
                  </a:cxn>
                  <a:cxn ang="0">
                    <a:pos x="200" y="5"/>
                  </a:cxn>
                  <a:cxn ang="0">
                    <a:pos x="195" y="4"/>
                  </a:cxn>
                  <a:cxn ang="0">
                    <a:pos x="195" y="4"/>
                  </a:cxn>
                  <a:cxn ang="0">
                    <a:pos x="178" y="0"/>
                  </a:cxn>
                  <a:cxn ang="0">
                    <a:pos x="161" y="0"/>
                  </a:cxn>
                  <a:cxn ang="0">
                    <a:pos x="146" y="2"/>
                  </a:cxn>
                  <a:cxn ang="0">
                    <a:pos x="129" y="4"/>
                  </a:cxn>
                  <a:cxn ang="0">
                    <a:pos x="114" y="9"/>
                  </a:cxn>
                  <a:cxn ang="0">
                    <a:pos x="99" y="14"/>
                  </a:cxn>
                  <a:cxn ang="0">
                    <a:pos x="84" y="22"/>
                  </a:cxn>
                  <a:cxn ang="0">
                    <a:pos x="69" y="31"/>
                  </a:cxn>
                  <a:cxn ang="0">
                    <a:pos x="69" y="31"/>
                  </a:cxn>
                </a:cxnLst>
                <a:rect l="0" t="0" r="r" b="b"/>
                <a:pathLst>
                  <a:path w="207" h="167">
                    <a:moveTo>
                      <a:pt x="69" y="31"/>
                    </a:moveTo>
                    <a:lnTo>
                      <a:pt x="69" y="31"/>
                    </a:lnTo>
                    <a:lnTo>
                      <a:pt x="62" y="37"/>
                    </a:lnTo>
                    <a:lnTo>
                      <a:pt x="62" y="37"/>
                    </a:lnTo>
                    <a:lnTo>
                      <a:pt x="48" y="47"/>
                    </a:lnTo>
                    <a:lnTo>
                      <a:pt x="38" y="58"/>
                    </a:lnTo>
                    <a:lnTo>
                      <a:pt x="28" y="71"/>
                    </a:lnTo>
                    <a:lnTo>
                      <a:pt x="20" y="83"/>
                    </a:lnTo>
                    <a:lnTo>
                      <a:pt x="13" y="96"/>
                    </a:lnTo>
                    <a:lnTo>
                      <a:pt x="6" y="112"/>
                    </a:lnTo>
                    <a:lnTo>
                      <a:pt x="3" y="127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9"/>
                    </a:lnTo>
                    <a:lnTo>
                      <a:pt x="1" y="154"/>
                    </a:lnTo>
                    <a:lnTo>
                      <a:pt x="6" y="157"/>
                    </a:lnTo>
                    <a:lnTo>
                      <a:pt x="11" y="160"/>
                    </a:lnTo>
                    <a:lnTo>
                      <a:pt x="53" y="167"/>
                    </a:lnTo>
                    <a:lnTo>
                      <a:pt x="53" y="167"/>
                    </a:lnTo>
                    <a:lnTo>
                      <a:pt x="59" y="167"/>
                    </a:lnTo>
                    <a:lnTo>
                      <a:pt x="65" y="164"/>
                    </a:lnTo>
                    <a:lnTo>
                      <a:pt x="65" y="164"/>
                    </a:lnTo>
                    <a:lnTo>
                      <a:pt x="69" y="159"/>
                    </a:lnTo>
                    <a:lnTo>
                      <a:pt x="70" y="154"/>
                    </a:lnTo>
                    <a:lnTo>
                      <a:pt x="70" y="154"/>
                    </a:lnTo>
                    <a:lnTo>
                      <a:pt x="75" y="137"/>
                    </a:lnTo>
                    <a:lnTo>
                      <a:pt x="82" y="120"/>
                    </a:lnTo>
                    <a:lnTo>
                      <a:pt x="94" y="107"/>
                    </a:lnTo>
                    <a:lnTo>
                      <a:pt x="106" y="93"/>
                    </a:lnTo>
                    <a:lnTo>
                      <a:pt x="106" y="93"/>
                    </a:lnTo>
                    <a:lnTo>
                      <a:pt x="111" y="90"/>
                    </a:lnTo>
                    <a:lnTo>
                      <a:pt x="111" y="90"/>
                    </a:lnTo>
                    <a:lnTo>
                      <a:pt x="128" y="81"/>
                    </a:lnTo>
                    <a:lnTo>
                      <a:pt x="145" y="76"/>
                    </a:lnTo>
                    <a:lnTo>
                      <a:pt x="163" y="73"/>
                    </a:lnTo>
                    <a:lnTo>
                      <a:pt x="182" y="74"/>
                    </a:lnTo>
                    <a:lnTo>
                      <a:pt x="182" y="74"/>
                    </a:lnTo>
                    <a:lnTo>
                      <a:pt x="188" y="74"/>
                    </a:lnTo>
                    <a:lnTo>
                      <a:pt x="193" y="71"/>
                    </a:lnTo>
                    <a:lnTo>
                      <a:pt x="193" y="71"/>
                    </a:lnTo>
                    <a:lnTo>
                      <a:pt x="197" y="68"/>
                    </a:lnTo>
                    <a:lnTo>
                      <a:pt x="200" y="63"/>
                    </a:lnTo>
                    <a:lnTo>
                      <a:pt x="207" y="22"/>
                    </a:lnTo>
                    <a:lnTo>
                      <a:pt x="207" y="22"/>
                    </a:lnTo>
                    <a:lnTo>
                      <a:pt x="207" y="15"/>
                    </a:lnTo>
                    <a:lnTo>
                      <a:pt x="205" y="9"/>
                    </a:lnTo>
                    <a:lnTo>
                      <a:pt x="205" y="9"/>
                    </a:lnTo>
                    <a:lnTo>
                      <a:pt x="200" y="5"/>
                    </a:lnTo>
                    <a:lnTo>
                      <a:pt x="195" y="4"/>
                    </a:lnTo>
                    <a:lnTo>
                      <a:pt x="195" y="4"/>
                    </a:lnTo>
                    <a:lnTo>
                      <a:pt x="178" y="0"/>
                    </a:lnTo>
                    <a:lnTo>
                      <a:pt x="161" y="0"/>
                    </a:lnTo>
                    <a:lnTo>
                      <a:pt x="146" y="2"/>
                    </a:lnTo>
                    <a:lnTo>
                      <a:pt x="129" y="4"/>
                    </a:lnTo>
                    <a:lnTo>
                      <a:pt x="114" y="9"/>
                    </a:lnTo>
                    <a:lnTo>
                      <a:pt x="99" y="14"/>
                    </a:lnTo>
                    <a:lnTo>
                      <a:pt x="84" y="22"/>
                    </a:lnTo>
                    <a:lnTo>
                      <a:pt x="69" y="31"/>
                    </a:lnTo>
                    <a:lnTo>
                      <a:pt x="69" y="31"/>
                    </a:lnTo>
                    <a:close/>
                  </a:path>
                </a:pathLst>
              </a:custGeom>
              <a:gradFill>
                <a:gsLst>
                  <a:gs pos="92000">
                    <a:srgbClr val="14B1E9"/>
                  </a:gs>
                  <a:gs pos="77000">
                    <a:srgbClr val="32CFC2"/>
                  </a:gs>
                </a:gsLst>
                <a:lin ang="12000000" scaled="0"/>
              </a:gradFill>
              <a:ln w="1572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22343" tIns="11172" rIns="22343" bIns="1117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7" name="PA-任意多边形 74">
                <a:extLst>
                  <a:ext uri="{FF2B5EF4-FFF2-40B4-BE49-F238E27FC236}">
                    <a16:creationId xmlns:a16="http://schemas.microsoft.com/office/drawing/2014/main" id="{A2491607-730E-4F72-8107-7AEDB00B9B94}"/>
                  </a:ext>
                </a:extLst>
              </p:cNvPr>
              <p:cNvSpPr>
                <a:spLocks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11487150" y="3613150"/>
                <a:ext cx="177800" cy="174625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11" y="1"/>
                  </a:cxn>
                  <a:cxn ang="0">
                    <a:pos x="5" y="5"/>
                  </a:cxn>
                  <a:cxn ang="0">
                    <a:pos x="1" y="11"/>
                  </a:cxn>
                  <a:cxn ang="0">
                    <a:pos x="0" y="18"/>
                  </a:cxn>
                  <a:cxn ang="0">
                    <a:pos x="0" y="65"/>
                  </a:cxn>
                  <a:cxn ang="0">
                    <a:pos x="222" y="221"/>
                  </a:cxn>
                  <a:cxn ang="0">
                    <a:pos x="222" y="18"/>
                  </a:cxn>
                  <a:cxn ang="0">
                    <a:pos x="222" y="18"/>
                  </a:cxn>
                  <a:cxn ang="0">
                    <a:pos x="220" y="11"/>
                  </a:cxn>
                  <a:cxn ang="0">
                    <a:pos x="217" y="5"/>
                  </a:cxn>
                  <a:cxn ang="0">
                    <a:pos x="210" y="1"/>
                  </a:cxn>
                  <a:cxn ang="0">
                    <a:pos x="204" y="0"/>
                  </a:cxn>
                  <a:cxn ang="0">
                    <a:pos x="18" y="0"/>
                  </a:cxn>
                </a:cxnLst>
                <a:rect l="0" t="0" r="r" b="b"/>
                <a:pathLst>
                  <a:path w="222" h="221">
                    <a:moveTo>
                      <a:pt x="18" y="0"/>
                    </a:moveTo>
                    <a:lnTo>
                      <a:pt x="18" y="0"/>
                    </a:lnTo>
                    <a:lnTo>
                      <a:pt x="11" y="1"/>
                    </a:lnTo>
                    <a:lnTo>
                      <a:pt x="5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0" y="65"/>
                    </a:lnTo>
                    <a:lnTo>
                      <a:pt x="222" y="221"/>
                    </a:lnTo>
                    <a:lnTo>
                      <a:pt x="222" y="18"/>
                    </a:lnTo>
                    <a:lnTo>
                      <a:pt x="222" y="18"/>
                    </a:lnTo>
                    <a:lnTo>
                      <a:pt x="220" y="11"/>
                    </a:lnTo>
                    <a:lnTo>
                      <a:pt x="217" y="5"/>
                    </a:lnTo>
                    <a:lnTo>
                      <a:pt x="210" y="1"/>
                    </a:lnTo>
                    <a:lnTo>
                      <a:pt x="204" y="0"/>
                    </a:lnTo>
                    <a:lnTo>
                      <a:pt x="18" y="0"/>
                    </a:lnTo>
                    <a:close/>
                  </a:path>
                </a:pathLst>
              </a:custGeom>
              <a:gradFill>
                <a:gsLst>
                  <a:gs pos="92000">
                    <a:srgbClr val="14B1E9"/>
                  </a:gs>
                  <a:gs pos="77000">
                    <a:srgbClr val="32CFC2"/>
                  </a:gs>
                </a:gsLst>
                <a:lin ang="12000000" scaled="0"/>
              </a:gradFill>
              <a:ln w="1572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22343" tIns="11172" rIns="22343" bIns="1117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8" name="PA-任意多边形 75">
                <a:extLst>
                  <a:ext uri="{FF2B5EF4-FFF2-40B4-BE49-F238E27FC236}">
                    <a16:creationId xmlns:a16="http://schemas.microsoft.com/office/drawing/2014/main" id="{1D975031-1AA6-4501-A4CC-255EC63075F6}"/>
                  </a:ext>
                </a:extLst>
              </p:cNvPr>
              <p:cNvSpPr>
                <a:spLocks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10706100" y="3603625"/>
                <a:ext cx="1144588" cy="798513"/>
              </a:xfrm>
              <a:custGeom>
                <a:avLst/>
                <a:gdLst/>
                <a:ahLst/>
                <a:cxnLst>
                  <a:cxn ang="0">
                    <a:pos x="1208" y="315"/>
                  </a:cxn>
                  <a:cxn ang="0">
                    <a:pos x="778" y="17"/>
                  </a:cxn>
                  <a:cxn ang="0">
                    <a:pos x="765" y="8"/>
                  </a:cxn>
                  <a:cxn ang="0">
                    <a:pos x="736" y="0"/>
                  </a:cxn>
                  <a:cxn ang="0">
                    <a:pos x="707" y="0"/>
                  </a:cxn>
                  <a:cxn ang="0">
                    <a:pos x="679" y="8"/>
                  </a:cxn>
                  <a:cxn ang="0">
                    <a:pos x="43" y="449"/>
                  </a:cxn>
                  <a:cxn ang="0">
                    <a:pos x="39" y="452"/>
                  </a:cxn>
                  <a:cxn ang="0">
                    <a:pos x="26" y="465"/>
                  </a:cxn>
                  <a:cxn ang="0">
                    <a:pos x="5" y="497"/>
                  </a:cxn>
                  <a:cxn ang="0">
                    <a:pos x="0" y="533"/>
                  </a:cxn>
                  <a:cxn ang="0">
                    <a:pos x="9" y="570"/>
                  </a:cxn>
                  <a:cxn ang="0">
                    <a:pos x="17" y="587"/>
                  </a:cxn>
                  <a:cxn ang="0">
                    <a:pos x="31" y="602"/>
                  </a:cxn>
                  <a:cxn ang="0">
                    <a:pos x="63" y="622"/>
                  </a:cxn>
                  <a:cxn ang="0">
                    <a:pos x="100" y="629"/>
                  </a:cxn>
                  <a:cxn ang="0">
                    <a:pos x="137" y="621"/>
                  </a:cxn>
                  <a:cxn ang="0">
                    <a:pos x="156" y="610"/>
                  </a:cxn>
                  <a:cxn ang="0">
                    <a:pos x="157" y="963"/>
                  </a:cxn>
                  <a:cxn ang="0">
                    <a:pos x="159" y="972"/>
                  </a:cxn>
                  <a:cxn ang="0">
                    <a:pos x="164" y="987"/>
                  </a:cxn>
                  <a:cxn ang="0">
                    <a:pos x="176" y="999"/>
                  </a:cxn>
                  <a:cxn ang="0">
                    <a:pos x="191" y="1005"/>
                  </a:cxn>
                  <a:cxn ang="0">
                    <a:pos x="560" y="1005"/>
                  </a:cxn>
                  <a:cxn ang="0">
                    <a:pos x="562" y="744"/>
                  </a:cxn>
                  <a:cxn ang="0">
                    <a:pos x="566" y="722"/>
                  </a:cxn>
                  <a:cxn ang="0">
                    <a:pos x="574" y="700"/>
                  </a:cxn>
                  <a:cxn ang="0">
                    <a:pos x="589" y="681"/>
                  </a:cxn>
                  <a:cxn ang="0">
                    <a:pos x="608" y="664"/>
                  </a:cxn>
                  <a:cxn ang="0">
                    <a:pos x="631" y="651"/>
                  </a:cxn>
                  <a:cxn ang="0">
                    <a:pos x="658" y="641"/>
                  </a:cxn>
                  <a:cxn ang="0">
                    <a:pos x="689" y="636"/>
                  </a:cxn>
                  <a:cxn ang="0">
                    <a:pos x="721" y="632"/>
                  </a:cxn>
                  <a:cxn ang="0">
                    <a:pos x="736" y="634"/>
                  </a:cxn>
                  <a:cxn ang="0">
                    <a:pos x="768" y="639"/>
                  </a:cxn>
                  <a:cxn ang="0">
                    <a:pos x="795" y="648"/>
                  </a:cxn>
                  <a:cxn ang="0">
                    <a:pos x="820" y="659"/>
                  </a:cxn>
                  <a:cxn ang="0">
                    <a:pos x="842" y="675"/>
                  </a:cxn>
                  <a:cxn ang="0">
                    <a:pos x="859" y="693"/>
                  </a:cxn>
                  <a:cxn ang="0">
                    <a:pos x="871" y="713"/>
                  </a:cxn>
                  <a:cxn ang="0">
                    <a:pos x="876" y="735"/>
                  </a:cxn>
                  <a:cxn ang="0">
                    <a:pos x="876" y="1005"/>
                  </a:cxn>
                  <a:cxn ang="0">
                    <a:pos x="1222" y="1005"/>
                  </a:cxn>
                  <a:cxn ang="0">
                    <a:pos x="1239" y="1002"/>
                  </a:cxn>
                  <a:cxn ang="0">
                    <a:pos x="1252" y="993"/>
                  </a:cxn>
                  <a:cxn ang="0">
                    <a:pos x="1260" y="980"/>
                  </a:cxn>
                  <a:cxn ang="0">
                    <a:pos x="1264" y="963"/>
                  </a:cxn>
                  <a:cxn ang="0">
                    <a:pos x="1287" y="610"/>
                  </a:cxn>
                  <a:cxn ang="0">
                    <a:pos x="1301" y="619"/>
                  </a:cxn>
                  <a:cxn ang="0">
                    <a:pos x="1330" y="627"/>
                  </a:cxn>
                  <a:cxn ang="0">
                    <a:pos x="1343" y="629"/>
                  </a:cxn>
                  <a:cxn ang="0">
                    <a:pos x="1367" y="626"/>
                  </a:cxn>
                  <a:cxn ang="0">
                    <a:pos x="1389" y="617"/>
                  </a:cxn>
                  <a:cxn ang="0">
                    <a:pos x="1409" y="605"/>
                  </a:cxn>
                  <a:cxn ang="0">
                    <a:pos x="1424" y="587"/>
                  </a:cxn>
                  <a:cxn ang="0">
                    <a:pos x="1431" y="578"/>
                  </a:cxn>
                  <a:cxn ang="0">
                    <a:pos x="1441" y="551"/>
                  </a:cxn>
                  <a:cxn ang="0">
                    <a:pos x="1443" y="536"/>
                  </a:cxn>
                  <a:cxn ang="0">
                    <a:pos x="1439" y="508"/>
                  </a:cxn>
                  <a:cxn ang="0">
                    <a:pos x="1429" y="482"/>
                  </a:cxn>
                  <a:cxn ang="0">
                    <a:pos x="1412" y="459"/>
                  </a:cxn>
                  <a:cxn ang="0">
                    <a:pos x="1400" y="449"/>
                  </a:cxn>
                </a:cxnLst>
                <a:rect l="0" t="0" r="r" b="b"/>
                <a:pathLst>
                  <a:path w="1443" h="1005">
                    <a:moveTo>
                      <a:pt x="1400" y="449"/>
                    </a:moveTo>
                    <a:lnTo>
                      <a:pt x="1208" y="315"/>
                    </a:lnTo>
                    <a:lnTo>
                      <a:pt x="986" y="162"/>
                    </a:lnTo>
                    <a:lnTo>
                      <a:pt x="778" y="17"/>
                    </a:lnTo>
                    <a:lnTo>
                      <a:pt x="778" y="17"/>
                    </a:lnTo>
                    <a:lnTo>
                      <a:pt x="765" y="8"/>
                    </a:lnTo>
                    <a:lnTo>
                      <a:pt x="751" y="3"/>
                    </a:lnTo>
                    <a:lnTo>
                      <a:pt x="736" y="0"/>
                    </a:lnTo>
                    <a:lnTo>
                      <a:pt x="721" y="0"/>
                    </a:lnTo>
                    <a:lnTo>
                      <a:pt x="707" y="0"/>
                    </a:lnTo>
                    <a:lnTo>
                      <a:pt x="692" y="3"/>
                    </a:lnTo>
                    <a:lnTo>
                      <a:pt x="679" y="8"/>
                    </a:lnTo>
                    <a:lnTo>
                      <a:pt x="665" y="17"/>
                    </a:lnTo>
                    <a:lnTo>
                      <a:pt x="43" y="449"/>
                    </a:lnTo>
                    <a:lnTo>
                      <a:pt x="43" y="449"/>
                    </a:lnTo>
                    <a:lnTo>
                      <a:pt x="39" y="452"/>
                    </a:lnTo>
                    <a:lnTo>
                      <a:pt x="39" y="452"/>
                    </a:lnTo>
                    <a:lnTo>
                      <a:pt x="26" y="465"/>
                    </a:lnTo>
                    <a:lnTo>
                      <a:pt x="14" y="481"/>
                    </a:lnTo>
                    <a:lnTo>
                      <a:pt x="5" y="497"/>
                    </a:lnTo>
                    <a:lnTo>
                      <a:pt x="0" y="514"/>
                    </a:lnTo>
                    <a:lnTo>
                      <a:pt x="0" y="533"/>
                    </a:lnTo>
                    <a:lnTo>
                      <a:pt x="2" y="551"/>
                    </a:lnTo>
                    <a:lnTo>
                      <a:pt x="9" y="570"/>
                    </a:lnTo>
                    <a:lnTo>
                      <a:pt x="17" y="587"/>
                    </a:lnTo>
                    <a:lnTo>
                      <a:pt x="17" y="587"/>
                    </a:lnTo>
                    <a:lnTo>
                      <a:pt x="24" y="595"/>
                    </a:lnTo>
                    <a:lnTo>
                      <a:pt x="31" y="602"/>
                    </a:lnTo>
                    <a:lnTo>
                      <a:pt x="46" y="614"/>
                    </a:lnTo>
                    <a:lnTo>
                      <a:pt x="63" y="622"/>
                    </a:lnTo>
                    <a:lnTo>
                      <a:pt x="81" y="627"/>
                    </a:lnTo>
                    <a:lnTo>
                      <a:pt x="100" y="629"/>
                    </a:lnTo>
                    <a:lnTo>
                      <a:pt x="118" y="627"/>
                    </a:lnTo>
                    <a:lnTo>
                      <a:pt x="137" y="621"/>
                    </a:lnTo>
                    <a:lnTo>
                      <a:pt x="147" y="617"/>
                    </a:lnTo>
                    <a:lnTo>
                      <a:pt x="156" y="610"/>
                    </a:lnTo>
                    <a:lnTo>
                      <a:pt x="161" y="607"/>
                    </a:lnTo>
                    <a:lnTo>
                      <a:pt x="157" y="963"/>
                    </a:lnTo>
                    <a:lnTo>
                      <a:pt x="157" y="963"/>
                    </a:lnTo>
                    <a:lnTo>
                      <a:pt x="159" y="972"/>
                    </a:lnTo>
                    <a:lnTo>
                      <a:pt x="161" y="980"/>
                    </a:lnTo>
                    <a:lnTo>
                      <a:pt x="164" y="987"/>
                    </a:lnTo>
                    <a:lnTo>
                      <a:pt x="169" y="993"/>
                    </a:lnTo>
                    <a:lnTo>
                      <a:pt x="176" y="999"/>
                    </a:lnTo>
                    <a:lnTo>
                      <a:pt x="183" y="1002"/>
                    </a:lnTo>
                    <a:lnTo>
                      <a:pt x="191" y="1005"/>
                    </a:lnTo>
                    <a:lnTo>
                      <a:pt x="199" y="1005"/>
                    </a:lnTo>
                    <a:lnTo>
                      <a:pt x="560" y="1005"/>
                    </a:lnTo>
                    <a:lnTo>
                      <a:pt x="562" y="744"/>
                    </a:lnTo>
                    <a:lnTo>
                      <a:pt x="562" y="744"/>
                    </a:lnTo>
                    <a:lnTo>
                      <a:pt x="562" y="734"/>
                    </a:lnTo>
                    <a:lnTo>
                      <a:pt x="566" y="722"/>
                    </a:lnTo>
                    <a:lnTo>
                      <a:pt x="569" y="712"/>
                    </a:lnTo>
                    <a:lnTo>
                      <a:pt x="574" y="700"/>
                    </a:lnTo>
                    <a:lnTo>
                      <a:pt x="581" y="691"/>
                    </a:lnTo>
                    <a:lnTo>
                      <a:pt x="589" y="681"/>
                    </a:lnTo>
                    <a:lnTo>
                      <a:pt x="598" y="673"/>
                    </a:lnTo>
                    <a:lnTo>
                      <a:pt x="608" y="664"/>
                    </a:lnTo>
                    <a:lnTo>
                      <a:pt x="619" y="658"/>
                    </a:lnTo>
                    <a:lnTo>
                      <a:pt x="631" y="651"/>
                    </a:lnTo>
                    <a:lnTo>
                      <a:pt x="645" y="646"/>
                    </a:lnTo>
                    <a:lnTo>
                      <a:pt x="658" y="641"/>
                    </a:lnTo>
                    <a:lnTo>
                      <a:pt x="673" y="637"/>
                    </a:lnTo>
                    <a:lnTo>
                      <a:pt x="689" y="636"/>
                    </a:lnTo>
                    <a:lnTo>
                      <a:pt x="704" y="634"/>
                    </a:lnTo>
                    <a:lnTo>
                      <a:pt x="721" y="632"/>
                    </a:lnTo>
                    <a:lnTo>
                      <a:pt x="721" y="632"/>
                    </a:lnTo>
                    <a:lnTo>
                      <a:pt x="736" y="634"/>
                    </a:lnTo>
                    <a:lnTo>
                      <a:pt x="753" y="636"/>
                    </a:lnTo>
                    <a:lnTo>
                      <a:pt x="768" y="639"/>
                    </a:lnTo>
                    <a:lnTo>
                      <a:pt x="781" y="643"/>
                    </a:lnTo>
                    <a:lnTo>
                      <a:pt x="795" y="648"/>
                    </a:lnTo>
                    <a:lnTo>
                      <a:pt x="808" y="653"/>
                    </a:lnTo>
                    <a:lnTo>
                      <a:pt x="820" y="659"/>
                    </a:lnTo>
                    <a:lnTo>
                      <a:pt x="832" y="666"/>
                    </a:lnTo>
                    <a:lnTo>
                      <a:pt x="842" y="675"/>
                    </a:lnTo>
                    <a:lnTo>
                      <a:pt x="851" y="683"/>
                    </a:lnTo>
                    <a:lnTo>
                      <a:pt x="859" y="693"/>
                    </a:lnTo>
                    <a:lnTo>
                      <a:pt x="866" y="703"/>
                    </a:lnTo>
                    <a:lnTo>
                      <a:pt x="871" y="713"/>
                    </a:lnTo>
                    <a:lnTo>
                      <a:pt x="874" y="724"/>
                    </a:lnTo>
                    <a:lnTo>
                      <a:pt x="876" y="735"/>
                    </a:lnTo>
                    <a:lnTo>
                      <a:pt x="878" y="747"/>
                    </a:lnTo>
                    <a:lnTo>
                      <a:pt x="876" y="1005"/>
                    </a:lnTo>
                    <a:lnTo>
                      <a:pt x="1222" y="1005"/>
                    </a:lnTo>
                    <a:lnTo>
                      <a:pt x="1222" y="1005"/>
                    </a:lnTo>
                    <a:lnTo>
                      <a:pt x="1230" y="1005"/>
                    </a:lnTo>
                    <a:lnTo>
                      <a:pt x="1239" y="1002"/>
                    </a:lnTo>
                    <a:lnTo>
                      <a:pt x="1245" y="999"/>
                    </a:lnTo>
                    <a:lnTo>
                      <a:pt x="1252" y="993"/>
                    </a:lnTo>
                    <a:lnTo>
                      <a:pt x="1257" y="987"/>
                    </a:lnTo>
                    <a:lnTo>
                      <a:pt x="1260" y="980"/>
                    </a:lnTo>
                    <a:lnTo>
                      <a:pt x="1264" y="972"/>
                    </a:lnTo>
                    <a:lnTo>
                      <a:pt x="1264" y="963"/>
                    </a:lnTo>
                    <a:lnTo>
                      <a:pt x="1267" y="597"/>
                    </a:lnTo>
                    <a:lnTo>
                      <a:pt x="1287" y="610"/>
                    </a:lnTo>
                    <a:lnTo>
                      <a:pt x="1287" y="610"/>
                    </a:lnTo>
                    <a:lnTo>
                      <a:pt x="1301" y="619"/>
                    </a:lnTo>
                    <a:lnTo>
                      <a:pt x="1314" y="624"/>
                    </a:lnTo>
                    <a:lnTo>
                      <a:pt x="1330" y="627"/>
                    </a:lnTo>
                    <a:lnTo>
                      <a:pt x="1343" y="629"/>
                    </a:lnTo>
                    <a:lnTo>
                      <a:pt x="1343" y="629"/>
                    </a:lnTo>
                    <a:lnTo>
                      <a:pt x="1355" y="627"/>
                    </a:lnTo>
                    <a:lnTo>
                      <a:pt x="1367" y="626"/>
                    </a:lnTo>
                    <a:lnTo>
                      <a:pt x="1379" y="622"/>
                    </a:lnTo>
                    <a:lnTo>
                      <a:pt x="1389" y="617"/>
                    </a:lnTo>
                    <a:lnTo>
                      <a:pt x="1399" y="612"/>
                    </a:lnTo>
                    <a:lnTo>
                      <a:pt x="1409" y="605"/>
                    </a:lnTo>
                    <a:lnTo>
                      <a:pt x="1417" y="597"/>
                    </a:lnTo>
                    <a:lnTo>
                      <a:pt x="1424" y="587"/>
                    </a:lnTo>
                    <a:lnTo>
                      <a:pt x="1424" y="587"/>
                    </a:lnTo>
                    <a:lnTo>
                      <a:pt x="1431" y="578"/>
                    </a:lnTo>
                    <a:lnTo>
                      <a:pt x="1434" y="568"/>
                    </a:lnTo>
                    <a:lnTo>
                      <a:pt x="1441" y="551"/>
                    </a:lnTo>
                    <a:lnTo>
                      <a:pt x="1441" y="551"/>
                    </a:lnTo>
                    <a:lnTo>
                      <a:pt x="1443" y="536"/>
                    </a:lnTo>
                    <a:lnTo>
                      <a:pt x="1443" y="523"/>
                    </a:lnTo>
                    <a:lnTo>
                      <a:pt x="1439" y="508"/>
                    </a:lnTo>
                    <a:lnTo>
                      <a:pt x="1436" y="494"/>
                    </a:lnTo>
                    <a:lnTo>
                      <a:pt x="1429" y="482"/>
                    </a:lnTo>
                    <a:lnTo>
                      <a:pt x="1422" y="469"/>
                    </a:lnTo>
                    <a:lnTo>
                      <a:pt x="1412" y="459"/>
                    </a:lnTo>
                    <a:lnTo>
                      <a:pt x="1400" y="449"/>
                    </a:lnTo>
                    <a:lnTo>
                      <a:pt x="1400" y="449"/>
                    </a:lnTo>
                    <a:close/>
                  </a:path>
                </a:pathLst>
              </a:custGeom>
              <a:gradFill>
                <a:gsLst>
                  <a:gs pos="92000">
                    <a:srgbClr val="14B1E9"/>
                  </a:gs>
                  <a:gs pos="77000">
                    <a:srgbClr val="32CFC2"/>
                  </a:gs>
                </a:gsLst>
                <a:lin ang="12000000" scaled="0"/>
              </a:gradFill>
              <a:ln w="1572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22343" tIns="11172" rIns="22343" bIns="1117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0" name="组合 262">
              <a:extLst>
                <a:ext uri="{FF2B5EF4-FFF2-40B4-BE49-F238E27FC236}">
                  <a16:creationId xmlns:a16="http://schemas.microsoft.com/office/drawing/2014/main" id="{AF6EA92B-1310-4CB5-A907-C7770B6DD973}"/>
                </a:ext>
              </a:extLst>
            </p:cNvPr>
            <p:cNvGrpSpPr/>
            <p:nvPr/>
          </p:nvGrpSpPr>
          <p:grpSpPr>
            <a:xfrm>
              <a:off x="840284" y="1491630"/>
              <a:ext cx="715457" cy="685800"/>
              <a:chOff x="5921375" y="2882900"/>
              <a:chExt cx="884238" cy="865188"/>
            </a:xfrm>
            <a:grpFill/>
          </p:grpSpPr>
          <p:sp>
            <p:nvSpPr>
              <p:cNvPr id="61" name="PA-任意多边形 11">
                <a:extLst>
                  <a:ext uri="{FF2B5EF4-FFF2-40B4-BE49-F238E27FC236}">
                    <a16:creationId xmlns:a16="http://schemas.microsoft.com/office/drawing/2014/main" id="{ADBC0129-E5E2-4B37-B2C5-779C5BCB4BB0}"/>
                  </a:ext>
                </a:extLst>
              </p:cNvPr>
              <p:cNvSpPr>
                <a:spLocks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6378575" y="2882900"/>
                <a:ext cx="425450" cy="179388"/>
              </a:xfrm>
              <a:custGeom>
                <a:avLst/>
                <a:gdLst/>
                <a:ahLst/>
                <a:cxnLst>
                  <a:cxn ang="0">
                    <a:pos x="3889" y="0"/>
                  </a:cxn>
                  <a:cxn ang="0">
                    <a:pos x="5834" y="1637"/>
                  </a:cxn>
                  <a:cxn ang="0">
                    <a:pos x="7779" y="3274"/>
                  </a:cxn>
                  <a:cxn ang="0">
                    <a:pos x="3889" y="3274"/>
                  </a:cxn>
                  <a:cxn ang="0">
                    <a:pos x="0" y="3274"/>
                  </a:cxn>
                  <a:cxn ang="0">
                    <a:pos x="1944" y="1637"/>
                  </a:cxn>
                  <a:cxn ang="0">
                    <a:pos x="3889" y="0"/>
                  </a:cxn>
                </a:cxnLst>
                <a:rect l="0" t="0" r="r" b="b"/>
                <a:pathLst>
                  <a:path w="7779" h="3274">
                    <a:moveTo>
                      <a:pt x="3889" y="0"/>
                    </a:moveTo>
                    <a:lnTo>
                      <a:pt x="5834" y="1637"/>
                    </a:lnTo>
                    <a:lnTo>
                      <a:pt x="7779" y="3274"/>
                    </a:lnTo>
                    <a:lnTo>
                      <a:pt x="3889" y="3274"/>
                    </a:lnTo>
                    <a:lnTo>
                      <a:pt x="0" y="3274"/>
                    </a:lnTo>
                    <a:lnTo>
                      <a:pt x="1944" y="1637"/>
                    </a:lnTo>
                    <a:lnTo>
                      <a:pt x="3889" y="0"/>
                    </a:lnTo>
                    <a:close/>
                  </a:path>
                </a:pathLst>
              </a:custGeom>
              <a:gradFill>
                <a:gsLst>
                  <a:gs pos="92000">
                    <a:srgbClr val="14B1E9"/>
                  </a:gs>
                  <a:gs pos="77000">
                    <a:srgbClr val="32CFC2"/>
                  </a:gs>
                </a:gsLst>
                <a:lin ang="12000000" scaled="0"/>
              </a:gradFill>
              <a:ln w="1572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22343" tIns="11172" rIns="22343" bIns="1117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2" name="PA-任意多边形 12">
                <a:extLst>
                  <a:ext uri="{FF2B5EF4-FFF2-40B4-BE49-F238E27FC236}">
                    <a16:creationId xmlns:a16="http://schemas.microsoft.com/office/drawing/2014/main" id="{9F84DF4A-109C-4FDE-B0C3-59D7B0B4E2BF}"/>
                  </a:ext>
                </a:extLst>
              </p:cNvPr>
              <p:cNvSpPr>
                <a:spLocks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5921375" y="3300413"/>
                <a:ext cx="425450" cy="179388"/>
              </a:xfrm>
              <a:custGeom>
                <a:avLst/>
                <a:gdLst/>
                <a:ahLst/>
                <a:cxnLst>
                  <a:cxn ang="0">
                    <a:pos x="3890" y="0"/>
                  </a:cxn>
                  <a:cxn ang="0">
                    <a:pos x="5834" y="1638"/>
                  </a:cxn>
                  <a:cxn ang="0">
                    <a:pos x="7779" y="3275"/>
                  </a:cxn>
                  <a:cxn ang="0">
                    <a:pos x="3890" y="3275"/>
                  </a:cxn>
                  <a:cxn ang="0">
                    <a:pos x="0" y="3275"/>
                  </a:cxn>
                  <a:cxn ang="0">
                    <a:pos x="1945" y="1638"/>
                  </a:cxn>
                  <a:cxn ang="0">
                    <a:pos x="3890" y="0"/>
                  </a:cxn>
                </a:cxnLst>
                <a:rect l="0" t="0" r="r" b="b"/>
                <a:pathLst>
                  <a:path w="7779" h="3275">
                    <a:moveTo>
                      <a:pt x="3890" y="0"/>
                    </a:moveTo>
                    <a:lnTo>
                      <a:pt x="5834" y="1638"/>
                    </a:lnTo>
                    <a:lnTo>
                      <a:pt x="7779" y="3275"/>
                    </a:lnTo>
                    <a:lnTo>
                      <a:pt x="3890" y="3275"/>
                    </a:lnTo>
                    <a:lnTo>
                      <a:pt x="0" y="3275"/>
                    </a:lnTo>
                    <a:lnTo>
                      <a:pt x="1945" y="1638"/>
                    </a:lnTo>
                    <a:lnTo>
                      <a:pt x="3890" y="0"/>
                    </a:lnTo>
                    <a:close/>
                  </a:path>
                </a:pathLst>
              </a:custGeom>
              <a:gradFill>
                <a:gsLst>
                  <a:gs pos="92000">
                    <a:srgbClr val="14B1E9"/>
                  </a:gs>
                  <a:gs pos="77000">
                    <a:srgbClr val="32CFC2"/>
                  </a:gs>
                </a:gsLst>
                <a:lin ang="12000000" scaled="0"/>
              </a:gradFill>
              <a:ln w="1572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22343" tIns="11172" rIns="22343" bIns="1117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3" name="PA-任意多边形 13">
                <a:extLst>
                  <a:ext uri="{FF2B5EF4-FFF2-40B4-BE49-F238E27FC236}">
                    <a16:creationId xmlns:a16="http://schemas.microsoft.com/office/drawing/2014/main" id="{30F555C2-ED28-49DD-83BF-9AB203B7EE69}"/>
                  </a:ext>
                </a:extLst>
              </p:cNvPr>
              <p:cNvSpPr>
                <a:spLocks noEditPoint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5921375" y="3502025"/>
                <a:ext cx="427038" cy="246063"/>
              </a:xfrm>
              <a:custGeom>
                <a:avLst/>
                <a:gdLst/>
                <a:ahLst/>
                <a:cxnLst>
                  <a:cxn ang="0">
                    <a:pos x="7792" y="0"/>
                  </a:cxn>
                  <a:cxn ang="0">
                    <a:pos x="0" y="0"/>
                  </a:cxn>
                  <a:cxn ang="0">
                    <a:pos x="0" y="4498"/>
                  </a:cxn>
                  <a:cxn ang="0">
                    <a:pos x="7792" y="4498"/>
                  </a:cxn>
                  <a:cxn ang="0">
                    <a:pos x="7792" y="0"/>
                  </a:cxn>
                  <a:cxn ang="0">
                    <a:pos x="687" y="578"/>
                  </a:cxn>
                  <a:cxn ang="0">
                    <a:pos x="2079" y="578"/>
                  </a:cxn>
                  <a:cxn ang="0">
                    <a:pos x="2079" y="1971"/>
                  </a:cxn>
                  <a:cxn ang="0">
                    <a:pos x="687" y="1971"/>
                  </a:cxn>
                  <a:cxn ang="0">
                    <a:pos x="687" y="578"/>
                  </a:cxn>
                  <a:cxn ang="0">
                    <a:pos x="687" y="2473"/>
                  </a:cxn>
                  <a:cxn ang="0">
                    <a:pos x="2079" y="2473"/>
                  </a:cxn>
                  <a:cxn ang="0">
                    <a:pos x="2079" y="3866"/>
                  </a:cxn>
                  <a:cxn ang="0">
                    <a:pos x="687" y="3866"/>
                  </a:cxn>
                  <a:cxn ang="0">
                    <a:pos x="687" y="2473"/>
                  </a:cxn>
                  <a:cxn ang="0">
                    <a:pos x="2361" y="2473"/>
                  </a:cxn>
                  <a:cxn ang="0">
                    <a:pos x="3755" y="2473"/>
                  </a:cxn>
                  <a:cxn ang="0">
                    <a:pos x="3755" y="3866"/>
                  </a:cxn>
                  <a:cxn ang="0">
                    <a:pos x="2361" y="3866"/>
                  </a:cxn>
                  <a:cxn ang="0">
                    <a:pos x="2361" y="2473"/>
                  </a:cxn>
                  <a:cxn ang="0">
                    <a:pos x="4037" y="2473"/>
                  </a:cxn>
                  <a:cxn ang="0">
                    <a:pos x="5429" y="2473"/>
                  </a:cxn>
                  <a:cxn ang="0">
                    <a:pos x="5429" y="3866"/>
                  </a:cxn>
                  <a:cxn ang="0">
                    <a:pos x="4037" y="3866"/>
                  </a:cxn>
                  <a:cxn ang="0">
                    <a:pos x="4037" y="2473"/>
                  </a:cxn>
                  <a:cxn ang="0">
                    <a:pos x="2361" y="578"/>
                  </a:cxn>
                  <a:cxn ang="0">
                    <a:pos x="3755" y="578"/>
                  </a:cxn>
                  <a:cxn ang="0">
                    <a:pos x="3755" y="1971"/>
                  </a:cxn>
                  <a:cxn ang="0">
                    <a:pos x="2361" y="1971"/>
                  </a:cxn>
                  <a:cxn ang="0">
                    <a:pos x="2361" y="578"/>
                  </a:cxn>
                  <a:cxn ang="0">
                    <a:pos x="4037" y="578"/>
                  </a:cxn>
                  <a:cxn ang="0">
                    <a:pos x="5429" y="578"/>
                  </a:cxn>
                  <a:cxn ang="0">
                    <a:pos x="5429" y="1971"/>
                  </a:cxn>
                  <a:cxn ang="0">
                    <a:pos x="4037" y="1971"/>
                  </a:cxn>
                  <a:cxn ang="0">
                    <a:pos x="4037" y="578"/>
                  </a:cxn>
                  <a:cxn ang="0">
                    <a:pos x="5713" y="578"/>
                  </a:cxn>
                  <a:cxn ang="0">
                    <a:pos x="7105" y="578"/>
                  </a:cxn>
                  <a:cxn ang="0">
                    <a:pos x="7105" y="1971"/>
                  </a:cxn>
                  <a:cxn ang="0">
                    <a:pos x="5713" y="1971"/>
                  </a:cxn>
                  <a:cxn ang="0">
                    <a:pos x="5713" y="578"/>
                  </a:cxn>
                  <a:cxn ang="0">
                    <a:pos x="5713" y="2473"/>
                  </a:cxn>
                  <a:cxn ang="0">
                    <a:pos x="7105" y="2473"/>
                  </a:cxn>
                  <a:cxn ang="0">
                    <a:pos x="7105" y="3866"/>
                  </a:cxn>
                  <a:cxn ang="0">
                    <a:pos x="5713" y="3866"/>
                  </a:cxn>
                  <a:cxn ang="0">
                    <a:pos x="5713" y="2473"/>
                  </a:cxn>
                </a:cxnLst>
                <a:rect l="0" t="0" r="r" b="b"/>
                <a:pathLst>
                  <a:path w="7792" h="4498">
                    <a:moveTo>
                      <a:pt x="7792" y="0"/>
                    </a:moveTo>
                    <a:lnTo>
                      <a:pt x="0" y="0"/>
                    </a:lnTo>
                    <a:lnTo>
                      <a:pt x="0" y="4498"/>
                    </a:lnTo>
                    <a:lnTo>
                      <a:pt x="7792" y="4498"/>
                    </a:lnTo>
                    <a:lnTo>
                      <a:pt x="7792" y="0"/>
                    </a:lnTo>
                    <a:close/>
                    <a:moveTo>
                      <a:pt x="687" y="578"/>
                    </a:moveTo>
                    <a:lnTo>
                      <a:pt x="2079" y="578"/>
                    </a:lnTo>
                    <a:lnTo>
                      <a:pt x="2079" y="1971"/>
                    </a:lnTo>
                    <a:lnTo>
                      <a:pt x="687" y="1971"/>
                    </a:lnTo>
                    <a:lnTo>
                      <a:pt x="687" y="578"/>
                    </a:lnTo>
                    <a:close/>
                    <a:moveTo>
                      <a:pt x="687" y="2473"/>
                    </a:moveTo>
                    <a:lnTo>
                      <a:pt x="2079" y="2473"/>
                    </a:lnTo>
                    <a:lnTo>
                      <a:pt x="2079" y="3866"/>
                    </a:lnTo>
                    <a:lnTo>
                      <a:pt x="687" y="3866"/>
                    </a:lnTo>
                    <a:lnTo>
                      <a:pt x="687" y="2473"/>
                    </a:lnTo>
                    <a:close/>
                    <a:moveTo>
                      <a:pt x="2361" y="2473"/>
                    </a:moveTo>
                    <a:lnTo>
                      <a:pt x="3755" y="2473"/>
                    </a:lnTo>
                    <a:lnTo>
                      <a:pt x="3755" y="3866"/>
                    </a:lnTo>
                    <a:lnTo>
                      <a:pt x="2361" y="3866"/>
                    </a:lnTo>
                    <a:lnTo>
                      <a:pt x="2361" y="2473"/>
                    </a:lnTo>
                    <a:close/>
                    <a:moveTo>
                      <a:pt x="4037" y="2473"/>
                    </a:moveTo>
                    <a:lnTo>
                      <a:pt x="5429" y="2473"/>
                    </a:lnTo>
                    <a:lnTo>
                      <a:pt x="5429" y="3866"/>
                    </a:lnTo>
                    <a:lnTo>
                      <a:pt x="4037" y="3866"/>
                    </a:lnTo>
                    <a:lnTo>
                      <a:pt x="4037" y="2473"/>
                    </a:lnTo>
                    <a:close/>
                    <a:moveTo>
                      <a:pt x="2361" y="578"/>
                    </a:moveTo>
                    <a:lnTo>
                      <a:pt x="3755" y="578"/>
                    </a:lnTo>
                    <a:lnTo>
                      <a:pt x="3755" y="1971"/>
                    </a:lnTo>
                    <a:lnTo>
                      <a:pt x="2361" y="1971"/>
                    </a:lnTo>
                    <a:lnTo>
                      <a:pt x="2361" y="578"/>
                    </a:lnTo>
                    <a:close/>
                    <a:moveTo>
                      <a:pt x="4037" y="578"/>
                    </a:moveTo>
                    <a:lnTo>
                      <a:pt x="5429" y="578"/>
                    </a:lnTo>
                    <a:lnTo>
                      <a:pt x="5429" y="1971"/>
                    </a:lnTo>
                    <a:lnTo>
                      <a:pt x="4037" y="1971"/>
                    </a:lnTo>
                    <a:lnTo>
                      <a:pt x="4037" y="578"/>
                    </a:lnTo>
                    <a:close/>
                    <a:moveTo>
                      <a:pt x="5713" y="578"/>
                    </a:moveTo>
                    <a:lnTo>
                      <a:pt x="7105" y="578"/>
                    </a:lnTo>
                    <a:lnTo>
                      <a:pt x="7105" y="1971"/>
                    </a:lnTo>
                    <a:lnTo>
                      <a:pt x="5713" y="1971"/>
                    </a:lnTo>
                    <a:lnTo>
                      <a:pt x="5713" y="578"/>
                    </a:lnTo>
                    <a:close/>
                    <a:moveTo>
                      <a:pt x="5713" y="2473"/>
                    </a:moveTo>
                    <a:lnTo>
                      <a:pt x="7105" y="2473"/>
                    </a:lnTo>
                    <a:lnTo>
                      <a:pt x="7105" y="3866"/>
                    </a:lnTo>
                    <a:lnTo>
                      <a:pt x="5713" y="3866"/>
                    </a:lnTo>
                    <a:lnTo>
                      <a:pt x="5713" y="2473"/>
                    </a:lnTo>
                    <a:close/>
                  </a:path>
                </a:pathLst>
              </a:custGeom>
              <a:gradFill>
                <a:gsLst>
                  <a:gs pos="92000">
                    <a:srgbClr val="14B1E9"/>
                  </a:gs>
                  <a:gs pos="77000">
                    <a:srgbClr val="32CFC2"/>
                  </a:gs>
                </a:gsLst>
                <a:lin ang="12000000" scaled="0"/>
              </a:gradFill>
              <a:ln w="1572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22343" tIns="11172" rIns="22343" bIns="1117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4" name="PA-任意多边形 14">
                <a:extLst>
                  <a:ext uri="{FF2B5EF4-FFF2-40B4-BE49-F238E27FC236}">
                    <a16:creationId xmlns:a16="http://schemas.microsoft.com/office/drawing/2014/main" id="{E7A318C6-A1E8-45B8-9080-FE2E33AE15E3}"/>
                  </a:ext>
                </a:extLst>
              </p:cNvPr>
              <p:cNvSpPr>
                <a:spLocks noEditPoint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6378575" y="3081338"/>
                <a:ext cx="427038" cy="666750"/>
              </a:xfrm>
              <a:custGeom>
                <a:avLst/>
                <a:gdLst/>
                <a:ahLst/>
                <a:cxnLst>
                  <a:cxn ang="0">
                    <a:pos x="7792" y="0"/>
                  </a:cxn>
                  <a:cxn ang="0">
                    <a:pos x="0" y="12190"/>
                  </a:cxn>
                  <a:cxn ang="0">
                    <a:pos x="687" y="690"/>
                  </a:cxn>
                  <a:cxn ang="0">
                    <a:pos x="2079" y="2084"/>
                  </a:cxn>
                  <a:cxn ang="0">
                    <a:pos x="687" y="690"/>
                  </a:cxn>
                  <a:cxn ang="0">
                    <a:pos x="2079" y="10165"/>
                  </a:cxn>
                  <a:cxn ang="0">
                    <a:pos x="687" y="11558"/>
                  </a:cxn>
                  <a:cxn ang="0">
                    <a:pos x="2363" y="10165"/>
                  </a:cxn>
                  <a:cxn ang="0">
                    <a:pos x="3755" y="11558"/>
                  </a:cxn>
                  <a:cxn ang="0">
                    <a:pos x="2363" y="10165"/>
                  </a:cxn>
                  <a:cxn ang="0">
                    <a:pos x="5431" y="10165"/>
                  </a:cxn>
                  <a:cxn ang="0">
                    <a:pos x="4037" y="11558"/>
                  </a:cxn>
                  <a:cxn ang="0">
                    <a:pos x="5713" y="10165"/>
                  </a:cxn>
                  <a:cxn ang="0">
                    <a:pos x="7105" y="11558"/>
                  </a:cxn>
                  <a:cxn ang="0">
                    <a:pos x="5713" y="10165"/>
                  </a:cxn>
                  <a:cxn ang="0">
                    <a:pos x="2079" y="8270"/>
                  </a:cxn>
                  <a:cxn ang="0">
                    <a:pos x="687" y="9663"/>
                  </a:cxn>
                  <a:cxn ang="0">
                    <a:pos x="2363" y="8270"/>
                  </a:cxn>
                  <a:cxn ang="0">
                    <a:pos x="3755" y="9663"/>
                  </a:cxn>
                  <a:cxn ang="0">
                    <a:pos x="2363" y="8270"/>
                  </a:cxn>
                  <a:cxn ang="0">
                    <a:pos x="5431" y="8270"/>
                  </a:cxn>
                  <a:cxn ang="0">
                    <a:pos x="4037" y="9663"/>
                  </a:cxn>
                  <a:cxn ang="0">
                    <a:pos x="5713" y="8270"/>
                  </a:cxn>
                  <a:cxn ang="0">
                    <a:pos x="7105" y="9663"/>
                  </a:cxn>
                  <a:cxn ang="0">
                    <a:pos x="5713" y="8270"/>
                  </a:cxn>
                  <a:cxn ang="0">
                    <a:pos x="2079" y="6376"/>
                  </a:cxn>
                  <a:cxn ang="0">
                    <a:pos x="687" y="7768"/>
                  </a:cxn>
                  <a:cxn ang="0">
                    <a:pos x="2363" y="6376"/>
                  </a:cxn>
                  <a:cxn ang="0">
                    <a:pos x="3755" y="7768"/>
                  </a:cxn>
                  <a:cxn ang="0">
                    <a:pos x="2363" y="6376"/>
                  </a:cxn>
                  <a:cxn ang="0">
                    <a:pos x="5431" y="6376"/>
                  </a:cxn>
                  <a:cxn ang="0">
                    <a:pos x="4037" y="7768"/>
                  </a:cxn>
                  <a:cxn ang="0">
                    <a:pos x="5713" y="6376"/>
                  </a:cxn>
                  <a:cxn ang="0">
                    <a:pos x="7105" y="7768"/>
                  </a:cxn>
                  <a:cxn ang="0">
                    <a:pos x="5713" y="6376"/>
                  </a:cxn>
                  <a:cxn ang="0">
                    <a:pos x="2079" y="4481"/>
                  </a:cxn>
                  <a:cxn ang="0">
                    <a:pos x="687" y="5874"/>
                  </a:cxn>
                  <a:cxn ang="0">
                    <a:pos x="2363" y="4481"/>
                  </a:cxn>
                  <a:cxn ang="0">
                    <a:pos x="3755" y="5874"/>
                  </a:cxn>
                  <a:cxn ang="0">
                    <a:pos x="2363" y="4481"/>
                  </a:cxn>
                  <a:cxn ang="0">
                    <a:pos x="5431" y="4481"/>
                  </a:cxn>
                  <a:cxn ang="0">
                    <a:pos x="4037" y="5874"/>
                  </a:cxn>
                  <a:cxn ang="0">
                    <a:pos x="5713" y="4481"/>
                  </a:cxn>
                  <a:cxn ang="0">
                    <a:pos x="7105" y="5874"/>
                  </a:cxn>
                  <a:cxn ang="0">
                    <a:pos x="5713" y="4481"/>
                  </a:cxn>
                  <a:cxn ang="0">
                    <a:pos x="2079" y="2585"/>
                  </a:cxn>
                  <a:cxn ang="0">
                    <a:pos x="687" y="3979"/>
                  </a:cxn>
                  <a:cxn ang="0">
                    <a:pos x="2363" y="2585"/>
                  </a:cxn>
                  <a:cxn ang="0">
                    <a:pos x="3755" y="3979"/>
                  </a:cxn>
                  <a:cxn ang="0">
                    <a:pos x="2363" y="2585"/>
                  </a:cxn>
                  <a:cxn ang="0">
                    <a:pos x="5431" y="2585"/>
                  </a:cxn>
                  <a:cxn ang="0">
                    <a:pos x="4037" y="3979"/>
                  </a:cxn>
                  <a:cxn ang="0">
                    <a:pos x="2363" y="690"/>
                  </a:cxn>
                  <a:cxn ang="0">
                    <a:pos x="3755" y="2084"/>
                  </a:cxn>
                  <a:cxn ang="0">
                    <a:pos x="2363" y="690"/>
                  </a:cxn>
                  <a:cxn ang="0">
                    <a:pos x="5431" y="690"/>
                  </a:cxn>
                  <a:cxn ang="0">
                    <a:pos x="4037" y="2084"/>
                  </a:cxn>
                  <a:cxn ang="0">
                    <a:pos x="5713" y="690"/>
                  </a:cxn>
                  <a:cxn ang="0">
                    <a:pos x="7105" y="2084"/>
                  </a:cxn>
                  <a:cxn ang="0">
                    <a:pos x="5713" y="690"/>
                  </a:cxn>
                  <a:cxn ang="0">
                    <a:pos x="7105" y="2585"/>
                  </a:cxn>
                  <a:cxn ang="0">
                    <a:pos x="5713" y="3979"/>
                  </a:cxn>
                </a:cxnLst>
                <a:rect l="0" t="0" r="r" b="b"/>
                <a:pathLst>
                  <a:path w="7792" h="12190">
                    <a:moveTo>
                      <a:pt x="0" y="0"/>
                    </a:moveTo>
                    <a:lnTo>
                      <a:pt x="7792" y="0"/>
                    </a:lnTo>
                    <a:lnTo>
                      <a:pt x="7792" y="12190"/>
                    </a:lnTo>
                    <a:lnTo>
                      <a:pt x="0" y="12190"/>
                    </a:lnTo>
                    <a:lnTo>
                      <a:pt x="0" y="0"/>
                    </a:lnTo>
                    <a:close/>
                    <a:moveTo>
                      <a:pt x="687" y="690"/>
                    </a:moveTo>
                    <a:lnTo>
                      <a:pt x="2079" y="690"/>
                    </a:lnTo>
                    <a:lnTo>
                      <a:pt x="2079" y="2084"/>
                    </a:lnTo>
                    <a:lnTo>
                      <a:pt x="687" y="2084"/>
                    </a:lnTo>
                    <a:lnTo>
                      <a:pt x="687" y="690"/>
                    </a:lnTo>
                    <a:close/>
                    <a:moveTo>
                      <a:pt x="687" y="10165"/>
                    </a:moveTo>
                    <a:lnTo>
                      <a:pt x="2079" y="10165"/>
                    </a:lnTo>
                    <a:lnTo>
                      <a:pt x="2079" y="11558"/>
                    </a:lnTo>
                    <a:lnTo>
                      <a:pt x="687" y="11558"/>
                    </a:lnTo>
                    <a:lnTo>
                      <a:pt x="687" y="10165"/>
                    </a:lnTo>
                    <a:close/>
                    <a:moveTo>
                      <a:pt x="2363" y="10165"/>
                    </a:moveTo>
                    <a:lnTo>
                      <a:pt x="3755" y="10165"/>
                    </a:lnTo>
                    <a:lnTo>
                      <a:pt x="3755" y="11558"/>
                    </a:lnTo>
                    <a:lnTo>
                      <a:pt x="2363" y="11558"/>
                    </a:lnTo>
                    <a:lnTo>
                      <a:pt x="2363" y="10165"/>
                    </a:lnTo>
                    <a:close/>
                    <a:moveTo>
                      <a:pt x="4037" y="10165"/>
                    </a:moveTo>
                    <a:lnTo>
                      <a:pt x="5431" y="10165"/>
                    </a:lnTo>
                    <a:lnTo>
                      <a:pt x="5431" y="11558"/>
                    </a:lnTo>
                    <a:lnTo>
                      <a:pt x="4037" y="11558"/>
                    </a:lnTo>
                    <a:lnTo>
                      <a:pt x="4037" y="10165"/>
                    </a:lnTo>
                    <a:close/>
                    <a:moveTo>
                      <a:pt x="5713" y="10165"/>
                    </a:moveTo>
                    <a:lnTo>
                      <a:pt x="7105" y="10165"/>
                    </a:lnTo>
                    <a:lnTo>
                      <a:pt x="7105" y="11558"/>
                    </a:lnTo>
                    <a:lnTo>
                      <a:pt x="5713" y="11558"/>
                    </a:lnTo>
                    <a:lnTo>
                      <a:pt x="5713" y="10165"/>
                    </a:lnTo>
                    <a:close/>
                    <a:moveTo>
                      <a:pt x="687" y="8270"/>
                    </a:moveTo>
                    <a:lnTo>
                      <a:pt x="2079" y="8270"/>
                    </a:lnTo>
                    <a:lnTo>
                      <a:pt x="2079" y="9663"/>
                    </a:lnTo>
                    <a:lnTo>
                      <a:pt x="687" y="9663"/>
                    </a:lnTo>
                    <a:lnTo>
                      <a:pt x="687" y="8270"/>
                    </a:lnTo>
                    <a:close/>
                    <a:moveTo>
                      <a:pt x="2363" y="8270"/>
                    </a:moveTo>
                    <a:lnTo>
                      <a:pt x="3755" y="8270"/>
                    </a:lnTo>
                    <a:lnTo>
                      <a:pt x="3755" y="9663"/>
                    </a:lnTo>
                    <a:lnTo>
                      <a:pt x="2363" y="9663"/>
                    </a:lnTo>
                    <a:lnTo>
                      <a:pt x="2363" y="8270"/>
                    </a:lnTo>
                    <a:close/>
                    <a:moveTo>
                      <a:pt x="4037" y="8270"/>
                    </a:moveTo>
                    <a:lnTo>
                      <a:pt x="5431" y="8270"/>
                    </a:lnTo>
                    <a:lnTo>
                      <a:pt x="5431" y="9663"/>
                    </a:lnTo>
                    <a:lnTo>
                      <a:pt x="4037" y="9663"/>
                    </a:lnTo>
                    <a:lnTo>
                      <a:pt x="4037" y="8270"/>
                    </a:lnTo>
                    <a:close/>
                    <a:moveTo>
                      <a:pt x="5713" y="8270"/>
                    </a:moveTo>
                    <a:lnTo>
                      <a:pt x="7105" y="8270"/>
                    </a:lnTo>
                    <a:lnTo>
                      <a:pt x="7105" y="9663"/>
                    </a:lnTo>
                    <a:lnTo>
                      <a:pt x="5713" y="9663"/>
                    </a:lnTo>
                    <a:lnTo>
                      <a:pt x="5713" y="8270"/>
                    </a:lnTo>
                    <a:close/>
                    <a:moveTo>
                      <a:pt x="687" y="6376"/>
                    </a:moveTo>
                    <a:lnTo>
                      <a:pt x="2079" y="6376"/>
                    </a:lnTo>
                    <a:lnTo>
                      <a:pt x="2079" y="7768"/>
                    </a:lnTo>
                    <a:lnTo>
                      <a:pt x="687" y="7768"/>
                    </a:lnTo>
                    <a:lnTo>
                      <a:pt x="687" y="6376"/>
                    </a:lnTo>
                    <a:close/>
                    <a:moveTo>
                      <a:pt x="2363" y="6376"/>
                    </a:moveTo>
                    <a:lnTo>
                      <a:pt x="3755" y="6376"/>
                    </a:lnTo>
                    <a:lnTo>
                      <a:pt x="3755" y="7768"/>
                    </a:lnTo>
                    <a:lnTo>
                      <a:pt x="2363" y="7768"/>
                    </a:lnTo>
                    <a:lnTo>
                      <a:pt x="2363" y="6376"/>
                    </a:lnTo>
                    <a:close/>
                    <a:moveTo>
                      <a:pt x="4037" y="6376"/>
                    </a:moveTo>
                    <a:lnTo>
                      <a:pt x="5431" y="6376"/>
                    </a:lnTo>
                    <a:lnTo>
                      <a:pt x="5431" y="7768"/>
                    </a:lnTo>
                    <a:lnTo>
                      <a:pt x="4037" y="7768"/>
                    </a:lnTo>
                    <a:lnTo>
                      <a:pt x="4037" y="6376"/>
                    </a:lnTo>
                    <a:close/>
                    <a:moveTo>
                      <a:pt x="5713" y="6376"/>
                    </a:moveTo>
                    <a:lnTo>
                      <a:pt x="7105" y="6376"/>
                    </a:lnTo>
                    <a:lnTo>
                      <a:pt x="7105" y="7768"/>
                    </a:lnTo>
                    <a:lnTo>
                      <a:pt x="5713" y="7768"/>
                    </a:lnTo>
                    <a:lnTo>
                      <a:pt x="5713" y="6376"/>
                    </a:lnTo>
                    <a:close/>
                    <a:moveTo>
                      <a:pt x="687" y="4481"/>
                    </a:moveTo>
                    <a:lnTo>
                      <a:pt x="2079" y="4481"/>
                    </a:lnTo>
                    <a:lnTo>
                      <a:pt x="2079" y="5874"/>
                    </a:lnTo>
                    <a:lnTo>
                      <a:pt x="687" y="5874"/>
                    </a:lnTo>
                    <a:lnTo>
                      <a:pt x="687" y="4481"/>
                    </a:lnTo>
                    <a:close/>
                    <a:moveTo>
                      <a:pt x="2363" y="4481"/>
                    </a:moveTo>
                    <a:lnTo>
                      <a:pt x="3755" y="4481"/>
                    </a:lnTo>
                    <a:lnTo>
                      <a:pt x="3755" y="5874"/>
                    </a:lnTo>
                    <a:lnTo>
                      <a:pt x="2363" y="5874"/>
                    </a:lnTo>
                    <a:lnTo>
                      <a:pt x="2363" y="4481"/>
                    </a:lnTo>
                    <a:close/>
                    <a:moveTo>
                      <a:pt x="4037" y="4481"/>
                    </a:moveTo>
                    <a:lnTo>
                      <a:pt x="5431" y="4481"/>
                    </a:lnTo>
                    <a:lnTo>
                      <a:pt x="5431" y="5874"/>
                    </a:lnTo>
                    <a:lnTo>
                      <a:pt x="4037" y="5874"/>
                    </a:lnTo>
                    <a:lnTo>
                      <a:pt x="4037" y="4481"/>
                    </a:lnTo>
                    <a:close/>
                    <a:moveTo>
                      <a:pt x="5713" y="4481"/>
                    </a:moveTo>
                    <a:lnTo>
                      <a:pt x="7105" y="4481"/>
                    </a:lnTo>
                    <a:lnTo>
                      <a:pt x="7105" y="5874"/>
                    </a:lnTo>
                    <a:lnTo>
                      <a:pt x="5713" y="5874"/>
                    </a:lnTo>
                    <a:lnTo>
                      <a:pt x="5713" y="4481"/>
                    </a:lnTo>
                    <a:close/>
                    <a:moveTo>
                      <a:pt x="687" y="2585"/>
                    </a:moveTo>
                    <a:lnTo>
                      <a:pt x="2079" y="2585"/>
                    </a:lnTo>
                    <a:lnTo>
                      <a:pt x="2079" y="3979"/>
                    </a:lnTo>
                    <a:lnTo>
                      <a:pt x="687" y="3979"/>
                    </a:lnTo>
                    <a:lnTo>
                      <a:pt x="687" y="2585"/>
                    </a:lnTo>
                    <a:close/>
                    <a:moveTo>
                      <a:pt x="2363" y="2585"/>
                    </a:moveTo>
                    <a:lnTo>
                      <a:pt x="3755" y="2585"/>
                    </a:lnTo>
                    <a:lnTo>
                      <a:pt x="3755" y="3979"/>
                    </a:lnTo>
                    <a:lnTo>
                      <a:pt x="2363" y="3979"/>
                    </a:lnTo>
                    <a:lnTo>
                      <a:pt x="2363" y="2585"/>
                    </a:lnTo>
                    <a:close/>
                    <a:moveTo>
                      <a:pt x="4037" y="2585"/>
                    </a:moveTo>
                    <a:lnTo>
                      <a:pt x="5431" y="2585"/>
                    </a:lnTo>
                    <a:lnTo>
                      <a:pt x="5431" y="3979"/>
                    </a:lnTo>
                    <a:lnTo>
                      <a:pt x="4037" y="3979"/>
                    </a:lnTo>
                    <a:lnTo>
                      <a:pt x="4037" y="2585"/>
                    </a:lnTo>
                    <a:close/>
                    <a:moveTo>
                      <a:pt x="2363" y="690"/>
                    </a:moveTo>
                    <a:lnTo>
                      <a:pt x="3755" y="690"/>
                    </a:lnTo>
                    <a:lnTo>
                      <a:pt x="3755" y="2084"/>
                    </a:lnTo>
                    <a:lnTo>
                      <a:pt x="2363" y="2084"/>
                    </a:lnTo>
                    <a:lnTo>
                      <a:pt x="2363" y="690"/>
                    </a:lnTo>
                    <a:close/>
                    <a:moveTo>
                      <a:pt x="4037" y="690"/>
                    </a:moveTo>
                    <a:lnTo>
                      <a:pt x="5431" y="690"/>
                    </a:lnTo>
                    <a:lnTo>
                      <a:pt x="5431" y="2084"/>
                    </a:lnTo>
                    <a:lnTo>
                      <a:pt x="4037" y="2084"/>
                    </a:lnTo>
                    <a:lnTo>
                      <a:pt x="4037" y="690"/>
                    </a:lnTo>
                    <a:close/>
                    <a:moveTo>
                      <a:pt x="5713" y="690"/>
                    </a:moveTo>
                    <a:lnTo>
                      <a:pt x="7105" y="690"/>
                    </a:lnTo>
                    <a:lnTo>
                      <a:pt x="7105" y="2084"/>
                    </a:lnTo>
                    <a:lnTo>
                      <a:pt x="5713" y="2084"/>
                    </a:lnTo>
                    <a:lnTo>
                      <a:pt x="5713" y="690"/>
                    </a:lnTo>
                    <a:close/>
                    <a:moveTo>
                      <a:pt x="5713" y="2585"/>
                    </a:moveTo>
                    <a:lnTo>
                      <a:pt x="7105" y="2585"/>
                    </a:lnTo>
                    <a:lnTo>
                      <a:pt x="7105" y="3979"/>
                    </a:lnTo>
                    <a:lnTo>
                      <a:pt x="5713" y="3979"/>
                    </a:lnTo>
                    <a:lnTo>
                      <a:pt x="5713" y="2585"/>
                    </a:lnTo>
                    <a:close/>
                  </a:path>
                </a:pathLst>
              </a:custGeom>
              <a:gradFill>
                <a:gsLst>
                  <a:gs pos="92000">
                    <a:srgbClr val="14B1E9"/>
                  </a:gs>
                  <a:gs pos="77000">
                    <a:srgbClr val="32CFC2"/>
                  </a:gs>
                </a:gsLst>
                <a:lin ang="12000000" scaled="0"/>
              </a:gradFill>
              <a:ln w="1572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22343" tIns="11172" rIns="22343" bIns="1117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6CB3B8BF-B2F1-464C-B237-87A94EAF1058}"/>
              </a:ext>
            </a:extLst>
          </p:cNvPr>
          <p:cNvGrpSpPr/>
          <p:nvPr/>
        </p:nvGrpSpPr>
        <p:grpSpPr>
          <a:xfrm>
            <a:off x="6416366" y="1404256"/>
            <a:ext cx="350694" cy="352692"/>
            <a:chOff x="29541788" y="-995363"/>
            <a:chExt cx="996950" cy="801688"/>
          </a:xfrm>
          <a:solidFill>
            <a:sysClr val="window" lastClr="FFFFFF"/>
          </a:solidFill>
        </p:grpSpPr>
        <p:sp>
          <p:nvSpPr>
            <p:cNvPr id="70" name="PA-任意多边形 5">
              <a:extLst>
                <a:ext uri="{FF2B5EF4-FFF2-40B4-BE49-F238E27FC236}">
                  <a16:creationId xmlns:a16="http://schemas.microsoft.com/office/drawing/2014/main" id="{119B260D-90C7-4EAE-B5E8-CD991C35149B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0206950" y="-793750"/>
              <a:ext cx="73025" cy="74613"/>
            </a:xfrm>
            <a:custGeom>
              <a:avLst/>
              <a:gdLst>
                <a:gd name="T0" fmla="*/ 55 w 58"/>
                <a:gd name="T1" fmla="*/ 34 h 58"/>
                <a:gd name="T2" fmla="*/ 35 w 58"/>
                <a:gd name="T3" fmla="*/ 3 h 58"/>
                <a:gd name="T4" fmla="*/ 3 w 58"/>
                <a:gd name="T5" fmla="*/ 23 h 58"/>
                <a:gd name="T6" fmla="*/ 24 w 58"/>
                <a:gd name="T7" fmla="*/ 55 h 58"/>
                <a:gd name="T8" fmla="*/ 55 w 58"/>
                <a:gd name="T9" fmla="*/ 3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8">
                  <a:moveTo>
                    <a:pt x="55" y="34"/>
                  </a:moveTo>
                  <a:cubicBezTo>
                    <a:pt x="58" y="20"/>
                    <a:pt x="49" y="6"/>
                    <a:pt x="35" y="3"/>
                  </a:cubicBezTo>
                  <a:cubicBezTo>
                    <a:pt x="20" y="0"/>
                    <a:pt x="6" y="9"/>
                    <a:pt x="3" y="23"/>
                  </a:cubicBezTo>
                  <a:cubicBezTo>
                    <a:pt x="0" y="37"/>
                    <a:pt x="9" y="52"/>
                    <a:pt x="24" y="55"/>
                  </a:cubicBezTo>
                  <a:cubicBezTo>
                    <a:pt x="38" y="58"/>
                    <a:pt x="52" y="49"/>
                    <a:pt x="55" y="34"/>
                  </a:cubicBezTo>
                  <a:close/>
                </a:path>
              </a:pathLst>
            </a:custGeom>
            <a:gradFill>
              <a:gsLst>
                <a:gs pos="92000">
                  <a:srgbClr val="14B1E9"/>
                </a:gs>
                <a:gs pos="77000">
                  <a:srgbClr val="32CFC2"/>
                </a:gs>
              </a:gsLst>
              <a:lin ang="12000000" scaled="0"/>
            </a:gradFill>
            <a:ln w="1572" cap="flat">
              <a:noFill/>
              <a:prstDash val="solid"/>
              <a:miter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spcFirstLastPara="0" vertOverflow="overflow" horzOverflow="overflow" vert="horz" wrap="square" lIns="22343" tIns="11172" rIns="22343" bIns="1117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1" name="PA-任意多边形 6">
              <a:extLst>
                <a:ext uri="{FF2B5EF4-FFF2-40B4-BE49-F238E27FC236}">
                  <a16:creationId xmlns:a16="http://schemas.microsoft.com/office/drawing/2014/main" id="{D65E538A-3C99-4F12-993C-5F3CA0BE5C64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0213300" y="-701675"/>
              <a:ext cx="63500" cy="465138"/>
            </a:xfrm>
            <a:custGeom>
              <a:avLst/>
              <a:gdLst>
                <a:gd name="T0" fmla="*/ 17 w 50"/>
                <a:gd name="T1" fmla="*/ 366 h 366"/>
                <a:gd name="T2" fmla="*/ 4 w 50"/>
                <a:gd name="T3" fmla="*/ 361 h 366"/>
                <a:gd name="T4" fmla="*/ 0 w 50"/>
                <a:gd name="T5" fmla="*/ 348 h 366"/>
                <a:gd name="T6" fmla="*/ 9 w 50"/>
                <a:gd name="T7" fmla="*/ 9 h 366"/>
                <a:gd name="T8" fmla="*/ 12 w 50"/>
                <a:gd name="T9" fmla="*/ 0 h 366"/>
                <a:gd name="T10" fmla="*/ 15 w 50"/>
                <a:gd name="T11" fmla="*/ 1 h 366"/>
                <a:gd name="T12" fmla="*/ 24 w 50"/>
                <a:gd name="T13" fmla="*/ 2 h 366"/>
                <a:gd name="T14" fmla="*/ 38 w 50"/>
                <a:gd name="T15" fmla="*/ 0 h 366"/>
                <a:gd name="T16" fmla="*/ 38 w 50"/>
                <a:gd name="T17" fmla="*/ 0 h 366"/>
                <a:gd name="T18" fmla="*/ 40 w 50"/>
                <a:gd name="T19" fmla="*/ 9 h 366"/>
                <a:gd name="T20" fmla="*/ 50 w 50"/>
                <a:gd name="T21" fmla="*/ 348 h 366"/>
                <a:gd name="T22" fmla="*/ 45 w 50"/>
                <a:gd name="T23" fmla="*/ 361 h 366"/>
                <a:gd name="T24" fmla="*/ 32 w 50"/>
                <a:gd name="T25" fmla="*/ 366 h 366"/>
                <a:gd name="T26" fmla="*/ 17 w 50"/>
                <a:gd name="T27" fmla="*/ 3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366">
                  <a:moveTo>
                    <a:pt x="17" y="366"/>
                  </a:moveTo>
                  <a:cubicBezTo>
                    <a:pt x="12" y="366"/>
                    <a:pt x="8" y="364"/>
                    <a:pt x="4" y="361"/>
                  </a:cubicBezTo>
                  <a:cubicBezTo>
                    <a:pt x="1" y="357"/>
                    <a:pt x="0" y="353"/>
                    <a:pt x="0" y="348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" y="6"/>
                    <a:pt x="10" y="3"/>
                    <a:pt x="12" y="0"/>
                  </a:cubicBezTo>
                  <a:cubicBezTo>
                    <a:pt x="13" y="1"/>
                    <a:pt x="14" y="1"/>
                    <a:pt x="15" y="1"/>
                  </a:cubicBezTo>
                  <a:cubicBezTo>
                    <a:pt x="18" y="2"/>
                    <a:pt x="21" y="2"/>
                    <a:pt x="24" y="2"/>
                  </a:cubicBezTo>
                  <a:cubicBezTo>
                    <a:pt x="29" y="2"/>
                    <a:pt x="33" y="1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9" y="3"/>
                    <a:pt x="40" y="6"/>
                    <a:pt x="40" y="9"/>
                  </a:cubicBezTo>
                  <a:cubicBezTo>
                    <a:pt x="50" y="348"/>
                    <a:pt x="50" y="348"/>
                    <a:pt x="50" y="348"/>
                  </a:cubicBezTo>
                  <a:cubicBezTo>
                    <a:pt x="50" y="353"/>
                    <a:pt x="48" y="357"/>
                    <a:pt x="45" y="361"/>
                  </a:cubicBezTo>
                  <a:cubicBezTo>
                    <a:pt x="42" y="364"/>
                    <a:pt x="37" y="366"/>
                    <a:pt x="32" y="366"/>
                  </a:cubicBezTo>
                  <a:lnTo>
                    <a:pt x="17" y="366"/>
                  </a:lnTo>
                  <a:close/>
                </a:path>
              </a:pathLst>
            </a:custGeom>
            <a:gradFill>
              <a:gsLst>
                <a:gs pos="92000">
                  <a:srgbClr val="14B1E9"/>
                </a:gs>
                <a:gs pos="77000">
                  <a:srgbClr val="32CFC2"/>
                </a:gs>
              </a:gsLst>
              <a:lin ang="12000000" scaled="0"/>
            </a:gradFill>
            <a:ln w="1572" cap="flat">
              <a:noFill/>
              <a:prstDash val="solid"/>
              <a:miter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spcFirstLastPara="0" vertOverflow="overflow" horzOverflow="overflow" vert="horz" wrap="square" lIns="22343" tIns="11172" rIns="22343" bIns="1117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2" name="PA-任意多边形 7">
              <a:extLst>
                <a:ext uri="{FF2B5EF4-FFF2-40B4-BE49-F238E27FC236}">
                  <a16:creationId xmlns:a16="http://schemas.microsoft.com/office/drawing/2014/main" id="{A386B2A3-2905-4E9C-8F53-CAC343754A99}"/>
                </a:ext>
              </a:extLst>
            </p:cNvPr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027563" y="-750888"/>
              <a:ext cx="187325" cy="123825"/>
            </a:xfrm>
            <a:custGeom>
              <a:avLst/>
              <a:gdLst>
                <a:gd name="T0" fmla="*/ 129 w 148"/>
                <a:gd name="T1" fmla="*/ 0 h 98"/>
                <a:gd name="T2" fmla="*/ 127 w 148"/>
                <a:gd name="T3" fmla="*/ 0 h 98"/>
                <a:gd name="T4" fmla="*/ 107 w 148"/>
                <a:gd name="T5" fmla="*/ 9 h 98"/>
                <a:gd name="T6" fmla="*/ 34 w 148"/>
                <a:gd name="T7" fmla="*/ 62 h 98"/>
                <a:gd name="T8" fmla="*/ 6 w 148"/>
                <a:gd name="T9" fmla="*/ 83 h 98"/>
                <a:gd name="T10" fmla="*/ 4 w 148"/>
                <a:gd name="T11" fmla="*/ 96 h 98"/>
                <a:gd name="T12" fmla="*/ 23 w 148"/>
                <a:gd name="T13" fmla="*/ 98 h 98"/>
                <a:gd name="T14" fmla="*/ 113 w 148"/>
                <a:gd name="T15" fmla="*/ 60 h 98"/>
                <a:gd name="T16" fmla="*/ 144 w 148"/>
                <a:gd name="T17" fmla="*/ 37 h 98"/>
                <a:gd name="T18" fmla="*/ 148 w 148"/>
                <a:gd name="T19" fmla="*/ 31 h 98"/>
                <a:gd name="T20" fmla="*/ 129 w 148"/>
                <a:gd name="T2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8" h="98">
                  <a:moveTo>
                    <a:pt x="129" y="0"/>
                  </a:moveTo>
                  <a:cubicBezTo>
                    <a:pt x="128" y="0"/>
                    <a:pt x="127" y="0"/>
                    <a:pt x="127" y="0"/>
                  </a:cubicBezTo>
                  <a:cubicBezTo>
                    <a:pt x="120" y="2"/>
                    <a:pt x="113" y="5"/>
                    <a:pt x="107" y="9"/>
                  </a:cubicBezTo>
                  <a:cubicBezTo>
                    <a:pt x="83" y="27"/>
                    <a:pt x="58" y="45"/>
                    <a:pt x="34" y="62"/>
                  </a:cubicBezTo>
                  <a:cubicBezTo>
                    <a:pt x="25" y="69"/>
                    <a:pt x="14" y="76"/>
                    <a:pt x="6" y="83"/>
                  </a:cubicBezTo>
                  <a:cubicBezTo>
                    <a:pt x="0" y="90"/>
                    <a:pt x="1" y="93"/>
                    <a:pt x="4" y="96"/>
                  </a:cubicBezTo>
                  <a:cubicBezTo>
                    <a:pt x="8" y="98"/>
                    <a:pt x="17" y="98"/>
                    <a:pt x="23" y="98"/>
                  </a:cubicBezTo>
                  <a:cubicBezTo>
                    <a:pt x="49" y="95"/>
                    <a:pt x="85" y="75"/>
                    <a:pt x="113" y="60"/>
                  </a:cubicBezTo>
                  <a:cubicBezTo>
                    <a:pt x="125" y="53"/>
                    <a:pt x="136" y="46"/>
                    <a:pt x="144" y="37"/>
                  </a:cubicBezTo>
                  <a:cubicBezTo>
                    <a:pt x="146" y="36"/>
                    <a:pt x="147" y="33"/>
                    <a:pt x="148" y="31"/>
                  </a:cubicBezTo>
                  <a:cubicBezTo>
                    <a:pt x="137" y="24"/>
                    <a:pt x="130" y="13"/>
                    <a:pt x="129" y="0"/>
                  </a:cubicBezTo>
                  <a:close/>
                </a:path>
              </a:pathLst>
            </a:custGeom>
            <a:gradFill>
              <a:gsLst>
                <a:gs pos="92000">
                  <a:srgbClr val="14B1E9"/>
                </a:gs>
                <a:gs pos="77000">
                  <a:srgbClr val="32CFC2"/>
                </a:gs>
              </a:gsLst>
              <a:lin ang="12000000" scaled="0"/>
            </a:gradFill>
            <a:ln w="1572" cap="flat">
              <a:noFill/>
              <a:prstDash val="solid"/>
              <a:miter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spcFirstLastPara="0" vertOverflow="overflow" horzOverflow="overflow" vert="horz" wrap="square" lIns="22343" tIns="11172" rIns="22343" bIns="1117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3" name="PA-任意多边形 8">
              <a:extLst>
                <a:ext uri="{FF2B5EF4-FFF2-40B4-BE49-F238E27FC236}">
                  <a16:creationId xmlns:a16="http://schemas.microsoft.com/office/drawing/2014/main" id="{33ECA78D-D958-4F42-8000-DFEBAABC04C4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30292675" y="-768350"/>
              <a:ext cx="184150" cy="71438"/>
            </a:xfrm>
            <a:custGeom>
              <a:avLst/>
              <a:gdLst>
                <a:gd name="T0" fmla="*/ 139 w 146"/>
                <a:gd name="T1" fmla="*/ 57 h 57"/>
                <a:gd name="T2" fmla="*/ 112 w 146"/>
                <a:gd name="T3" fmla="*/ 54 h 57"/>
                <a:gd name="T4" fmla="*/ 106 w 146"/>
                <a:gd name="T5" fmla="*/ 52 h 57"/>
                <a:gd name="T6" fmla="*/ 16 w 146"/>
                <a:gd name="T7" fmla="*/ 38 h 57"/>
                <a:gd name="T8" fmla="*/ 0 w 146"/>
                <a:gd name="T9" fmla="*/ 33 h 57"/>
                <a:gd name="T10" fmla="*/ 6 w 146"/>
                <a:gd name="T11" fmla="*/ 19 h 57"/>
                <a:gd name="T12" fmla="*/ 6 w 146"/>
                <a:gd name="T13" fmla="*/ 1 h 57"/>
                <a:gd name="T14" fmla="*/ 10 w 146"/>
                <a:gd name="T15" fmla="*/ 0 h 57"/>
                <a:gd name="T16" fmla="*/ 11 w 146"/>
                <a:gd name="T17" fmla="*/ 0 h 57"/>
                <a:gd name="T18" fmla="*/ 46 w 146"/>
                <a:gd name="T19" fmla="*/ 6 h 57"/>
                <a:gd name="T20" fmla="*/ 135 w 146"/>
                <a:gd name="T21" fmla="*/ 42 h 57"/>
                <a:gd name="T22" fmla="*/ 146 w 146"/>
                <a:gd name="T23" fmla="*/ 55 h 57"/>
                <a:gd name="T24" fmla="*/ 146 w 146"/>
                <a:gd name="T25" fmla="*/ 56 h 57"/>
                <a:gd name="T26" fmla="*/ 146 w 146"/>
                <a:gd name="T27" fmla="*/ 56 h 57"/>
                <a:gd name="T28" fmla="*/ 139 w 146"/>
                <a:gd name="T2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6" h="57">
                  <a:moveTo>
                    <a:pt x="139" y="57"/>
                  </a:moveTo>
                  <a:cubicBezTo>
                    <a:pt x="131" y="57"/>
                    <a:pt x="121" y="55"/>
                    <a:pt x="112" y="54"/>
                  </a:cubicBezTo>
                  <a:cubicBezTo>
                    <a:pt x="110" y="53"/>
                    <a:pt x="108" y="53"/>
                    <a:pt x="106" y="52"/>
                  </a:cubicBezTo>
                  <a:cubicBezTo>
                    <a:pt x="75" y="47"/>
                    <a:pt x="43" y="42"/>
                    <a:pt x="16" y="38"/>
                  </a:cubicBezTo>
                  <a:cubicBezTo>
                    <a:pt x="11" y="37"/>
                    <a:pt x="5" y="35"/>
                    <a:pt x="0" y="33"/>
                  </a:cubicBezTo>
                  <a:cubicBezTo>
                    <a:pt x="3" y="29"/>
                    <a:pt x="5" y="24"/>
                    <a:pt x="6" y="19"/>
                  </a:cubicBezTo>
                  <a:cubicBezTo>
                    <a:pt x="7" y="13"/>
                    <a:pt x="7" y="7"/>
                    <a:pt x="6" y="1"/>
                  </a:cubicBezTo>
                  <a:cubicBezTo>
                    <a:pt x="7" y="1"/>
                    <a:pt x="8" y="0"/>
                    <a:pt x="10" y="0"/>
                  </a:cubicBezTo>
                  <a:cubicBezTo>
                    <a:pt x="10" y="0"/>
                    <a:pt x="11" y="0"/>
                    <a:pt x="11" y="0"/>
                  </a:cubicBezTo>
                  <a:cubicBezTo>
                    <a:pt x="21" y="0"/>
                    <a:pt x="32" y="2"/>
                    <a:pt x="46" y="6"/>
                  </a:cubicBezTo>
                  <a:cubicBezTo>
                    <a:pt x="79" y="15"/>
                    <a:pt x="115" y="27"/>
                    <a:pt x="135" y="42"/>
                  </a:cubicBezTo>
                  <a:cubicBezTo>
                    <a:pt x="140" y="46"/>
                    <a:pt x="145" y="51"/>
                    <a:pt x="146" y="55"/>
                  </a:cubicBezTo>
                  <a:cubicBezTo>
                    <a:pt x="146" y="55"/>
                    <a:pt x="146" y="56"/>
                    <a:pt x="146" y="56"/>
                  </a:cubicBezTo>
                  <a:cubicBezTo>
                    <a:pt x="146" y="56"/>
                    <a:pt x="146" y="56"/>
                    <a:pt x="146" y="56"/>
                  </a:cubicBezTo>
                  <a:cubicBezTo>
                    <a:pt x="146" y="56"/>
                    <a:pt x="145" y="57"/>
                    <a:pt x="139" y="57"/>
                  </a:cubicBezTo>
                  <a:close/>
                </a:path>
              </a:pathLst>
            </a:custGeom>
            <a:gradFill>
              <a:gsLst>
                <a:gs pos="92000">
                  <a:srgbClr val="14B1E9"/>
                </a:gs>
                <a:gs pos="77000">
                  <a:srgbClr val="32CFC2"/>
                </a:gs>
              </a:gsLst>
              <a:lin ang="12000000" scaled="0"/>
            </a:gradFill>
            <a:ln w="1572" cap="flat">
              <a:noFill/>
              <a:prstDash val="solid"/>
              <a:miter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spcFirstLastPara="0" vertOverflow="overflow" horzOverflow="overflow" vert="horz" wrap="square" lIns="22343" tIns="11172" rIns="22343" bIns="1117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4" name="PA-任意多边形 9">
              <a:extLst>
                <a:ext uri="{FF2B5EF4-FFF2-40B4-BE49-F238E27FC236}">
                  <a16:creationId xmlns:a16="http://schemas.microsoft.com/office/drawing/2014/main" id="{D297C6D2-7FF7-483B-BFAD-6557337747E8}"/>
                </a:ext>
              </a:extLst>
            </p:cNvPr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30183138" y="-995363"/>
              <a:ext cx="68262" cy="190500"/>
            </a:xfrm>
            <a:custGeom>
              <a:avLst/>
              <a:gdLst>
                <a:gd name="T0" fmla="*/ 22 w 54"/>
                <a:gd name="T1" fmla="*/ 150 h 150"/>
                <a:gd name="T2" fmla="*/ 20 w 54"/>
                <a:gd name="T3" fmla="*/ 147 h 150"/>
                <a:gd name="T4" fmla="*/ 11 w 54"/>
                <a:gd name="T5" fmla="*/ 111 h 150"/>
                <a:gd name="T6" fmla="*/ 7 w 54"/>
                <a:gd name="T7" fmla="*/ 15 h 150"/>
                <a:gd name="T8" fmla="*/ 14 w 54"/>
                <a:gd name="T9" fmla="*/ 0 h 150"/>
                <a:gd name="T10" fmla="*/ 14 w 54"/>
                <a:gd name="T11" fmla="*/ 0 h 150"/>
                <a:gd name="T12" fmla="*/ 18 w 54"/>
                <a:gd name="T13" fmla="*/ 5 h 150"/>
                <a:gd name="T14" fmla="*/ 26 w 54"/>
                <a:gd name="T15" fmla="*/ 32 h 150"/>
                <a:gd name="T16" fmla="*/ 28 w 54"/>
                <a:gd name="T17" fmla="*/ 38 h 150"/>
                <a:gd name="T18" fmla="*/ 52 w 54"/>
                <a:gd name="T19" fmla="*/ 125 h 150"/>
                <a:gd name="T20" fmla="*/ 54 w 54"/>
                <a:gd name="T21" fmla="*/ 143 h 150"/>
                <a:gd name="T22" fmla="*/ 47 w 54"/>
                <a:gd name="T23" fmla="*/ 142 h 150"/>
                <a:gd name="T24" fmla="*/ 22 w 54"/>
                <a:gd name="T25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" h="150">
                  <a:moveTo>
                    <a:pt x="22" y="150"/>
                  </a:moveTo>
                  <a:cubicBezTo>
                    <a:pt x="22" y="149"/>
                    <a:pt x="21" y="148"/>
                    <a:pt x="20" y="147"/>
                  </a:cubicBezTo>
                  <a:cubicBezTo>
                    <a:pt x="16" y="138"/>
                    <a:pt x="13" y="126"/>
                    <a:pt x="11" y="111"/>
                  </a:cubicBezTo>
                  <a:cubicBezTo>
                    <a:pt x="5" y="78"/>
                    <a:pt x="0" y="40"/>
                    <a:pt x="7" y="15"/>
                  </a:cubicBezTo>
                  <a:cubicBezTo>
                    <a:pt x="8" y="10"/>
                    <a:pt x="11" y="2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6" y="0"/>
                    <a:pt x="18" y="5"/>
                  </a:cubicBezTo>
                  <a:cubicBezTo>
                    <a:pt x="22" y="13"/>
                    <a:pt x="24" y="22"/>
                    <a:pt x="26" y="32"/>
                  </a:cubicBezTo>
                  <a:cubicBezTo>
                    <a:pt x="27" y="34"/>
                    <a:pt x="28" y="36"/>
                    <a:pt x="28" y="38"/>
                  </a:cubicBezTo>
                  <a:cubicBezTo>
                    <a:pt x="36" y="68"/>
                    <a:pt x="44" y="97"/>
                    <a:pt x="52" y="125"/>
                  </a:cubicBezTo>
                  <a:cubicBezTo>
                    <a:pt x="54" y="131"/>
                    <a:pt x="54" y="137"/>
                    <a:pt x="54" y="143"/>
                  </a:cubicBezTo>
                  <a:cubicBezTo>
                    <a:pt x="52" y="143"/>
                    <a:pt x="49" y="142"/>
                    <a:pt x="47" y="142"/>
                  </a:cubicBezTo>
                  <a:cubicBezTo>
                    <a:pt x="38" y="142"/>
                    <a:pt x="30" y="145"/>
                    <a:pt x="22" y="150"/>
                  </a:cubicBezTo>
                  <a:close/>
                </a:path>
              </a:pathLst>
            </a:custGeom>
            <a:gradFill>
              <a:gsLst>
                <a:gs pos="92000">
                  <a:srgbClr val="14B1E9"/>
                </a:gs>
                <a:gs pos="77000">
                  <a:srgbClr val="32CFC2"/>
                </a:gs>
              </a:gsLst>
              <a:lin ang="12000000" scaled="0"/>
            </a:gradFill>
            <a:ln w="1572" cap="flat">
              <a:noFill/>
              <a:prstDash val="solid"/>
              <a:miter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spcFirstLastPara="0" vertOverflow="overflow" horzOverflow="overflow" vert="horz" wrap="square" lIns="22343" tIns="11172" rIns="22343" bIns="1117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5" name="PA-任意多边形 10">
              <a:extLst>
                <a:ext uri="{FF2B5EF4-FFF2-40B4-BE49-F238E27FC236}">
                  <a16:creationId xmlns:a16="http://schemas.microsoft.com/office/drawing/2014/main" id="{98C4A605-094B-4421-B00D-9D24CB4A6912}"/>
                </a:ext>
              </a:extLst>
            </p:cNvPr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30378400" y="-515938"/>
              <a:ext cx="39687" cy="279400"/>
            </a:xfrm>
            <a:custGeom>
              <a:avLst/>
              <a:gdLst>
                <a:gd name="T0" fmla="*/ 11 w 31"/>
                <a:gd name="T1" fmla="*/ 220 h 220"/>
                <a:gd name="T2" fmla="*/ 3 w 31"/>
                <a:gd name="T3" fmla="*/ 217 h 220"/>
                <a:gd name="T4" fmla="*/ 0 w 31"/>
                <a:gd name="T5" fmla="*/ 209 h 220"/>
                <a:gd name="T6" fmla="*/ 6 w 31"/>
                <a:gd name="T7" fmla="*/ 5 h 220"/>
                <a:gd name="T8" fmla="*/ 8 w 31"/>
                <a:gd name="T9" fmla="*/ 0 h 220"/>
                <a:gd name="T10" fmla="*/ 9 w 31"/>
                <a:gd name="T11" fmla="*/ 1 h 220"/>
                <a:gd name="T12" fmla="*/ 15 w 31"/>
                <a:gd name="T13" fmla="*/ 1 h 220"/>
                <a:gd name="T14" fmla="*/ 23 w 31"/>
                <a:gd name="T15" fmla="*/ 0 h 220"/>
                <a:gd name="T16" fmla="*/ 23 w 31"/>
                <a:gd name="T17" fmla="*/ 0 h 220"/>
                <a:gd name="T18" fmla="*/ 25 w 31"/>
                <a:gd name="T19" fmla="*/ 5 h 220"/>
                <a:gd name="T20" fmla="*/ 30 w 31"/>
                <a:gd name="T21" fmla="*/ 209 h 220"/>
                <a:gd name="T22" fmla="*/ 28 w 31"/>
                <a:gd name="T23" fmla="*/ 217 h 220"/>
                <a:gd name="T24" fmla="*/ 20 w 31"/>
                <a:gd name="T25" fmla="*/ 220 h 220"/>
                <a:gd name="T26" fmla="*/ 11 w 31"/>
                <a:gd name="T27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220">
                  <a:moveTo>
                    <a:pt x="11" y="220"/>
                  </a:moveTo>
                  <a:cubicBezTo>
                    <a:pt x="8" y="220"/>
                    <a:pt x="5" y="219"/>
                    <a:pt x="3" y="217"/>
                  </a:cubicBezTo>
                  <a:cubicBezTo>
                    <a:pt x="1" y="215"/>
                    <a:pt x="0" y="212"/>
                    <a:pt x="0" y="209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7" y="2"/>
                    <a:pt x="8" y="0"/>
                  </a:cubicBezTo>
                  <a:cubicBezTo>
                    <a:pt x="8" y="1"/>
                    <a:pt x="9" y="1"/>
                    <a:pt x="9" y="1"/>
                  </a:cubicBezTo>
                  <a:cubicBezTo>
                    <a:pt x="11" y="1"/>
                    <a:pt x="13" y="1"/>
                    <a:pt x="15" y="1"/>
                  </a:cubicBezTo>
                  <a:cubicBezTo>
                    <a:pt x="18" y="1"/>
                    <a:pt x="21" y="1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4" y="2"/>
                    <a:pt x="25" y="4"/>
                    <a:pt x="25" y="5"/>
                  </a:cubicBezTo>
                  <a:cubicBezTo>
                    <a:pt x="30" y="209"/>
                    <a:pt x="30" y="209"/>
                    <a:pt x="30" y="209"/>
                  </a:cubicBezTo>
                  <a:cubicBezTo>
                    <a:pt x="31" y="212"/>
                    <a:pt x="30" y="215"/>
                    <a:pt x="28" y="217"/>
                  </a:cubicBezTo>
                  <a:cubicBezTo>
                    <a:pt x="26" y="219"/>
                    <a:pt x="23" y="220"/>
                    <a:pt x="20" y="220"/>
                  </a:cubicBezTo>
                  <a:lnTo>
                    <a:pt x="11" y="220"/>
                  </a:lnTo>
                  <a:close/>
                </a:path>
              </a:pathLst>
            </a:custGeom>
            <a:gradFill>
              <a:gsLst>
                <a:gs pos="92000">
                  <a:srgbClr val="14B1E9"/>
                </a:gs>
                <a:gs pos="77000">
                  <a:srgbClr val="32CFC2"/>
                </a:gs>
              </a:gsLst>
              <a:lin ang="12000000" scaled="0"/>
            </a:gradFill>
            <a:ln w="1572" cap="flat">
              <a:noFill/>
              <a:prstDash val="solid"/>
              <a:miter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spcFirstLastPara="0" vertOverflow="overflow" horzOverflow="overflow" vert="horz" wrap="square" lIns="22343" tIns="11172" rIns="22343" bIns="1117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6" name="PA-任意多边形 11">
              <a:extLst>
                <a:ext uri="{FF2B5EF4-FFF2-40B4-BE49-F238E27FC236}">
                  <a16:creationId xmlns:a16="http://schemas.microsoft.com/office/drawing/2014/main" id="{06D2378E-8A8C-42EF-90BD-CD638E92A1F6}"/>
                </a:ext>
              </a:extLst>
            </p:cNvPr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30372050" y="-565150"/>
              <a:ext cx="42862" cy="39688"/>
            </a:xfrm>
            <a:custGeom>
              <a:avLst/>
              <a:gdLst>
                <a:gd name="T0" fmla="*/ 32 w 33"/>
                <a:gd name="T1" fmla="*/ 16 h 32"/>
                <a:gd name="T2" fmla="*/ 16 w 33"/>
                <a:gd name="T3" fmla="*/ 0 h 32"/>
                <a:gd name="T4" fmla="*/ 1 w 33"/>
                <a:gd name="T5" fmla="*/ 17 h 32"/>
                <a:gd name="T6" fmla="*/ 17 w 33"/>
                <a:gd name="T7" fmla="*/ 32 h 32"/>
                <a:gd name="T8" fmla="*/ 32 w 33"/>
                <a:gd name="T9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2">
                  <a:moveTo>
                    <a:pt x="32" y="16"/>
                  </a:moveTo>
                  <a:cubicBezTo>
                    <a:pt x="32" y="7"/>
                    <a:pt x="25" y="0"/>
                    <a:pt x="16" y="0"/>
                  </a:cubicBezTo>
                  <a:cubicBezTo>
                    <a:pt x="7" y="1"/>
                    <a:pt x="0" y="8"/>
                    <a:pt x="1" y="17"/>
                  </a:cubicBezTo>
                  <a:cubicBezTo>
                    <a:pt x="1" y="26"/>
                    <a:pt x="8" y="32"/>
                    <a:pt x="17" y="32"/>
                  </a:cubicBezTo>
                  <a:cubicBezTo>
                    <a:pt x="26" y="32"/>
                    <a:pt x="33" y="24"/>
                    <a:pt x="32" y="16"/>
                  </a:cubicBezTo>
                  <a:close/>
                </a:path>
              </a:pathLst>
            </a:custGeom>
            <a:gradFill>
              <a:gsLst>
                <a:gs pos="92000">
                  <a:srgbClr val="14B1E9"/>
                </a:gs>
                <a:gs pos="77000">
                  <a:srgbClr val="32CFC2"/>
                </a:gs>
              </a:gsLst>
              <a:lin ang="12000000" scaled="0"/>
            </a:gradFill>
            <a:ln w="1572" cap="flat">
              <a:noFill/>
              <a:prstDash val="solid"/>
              <a:miter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spcFirstLastPara="0" vertOverflow="overflow" horzOverflow="overflow" vert="horz" wrap="square" lIns="22343" tIns="11172" rIns="22343" bIns="1117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7" name="PA-任意多边形 12">
              <a:extLst>
                <a:ext uri="{FF2B5EF4-FFF2-40B4-BE49-F238E27FC236}">
                  <a16:creationId xmlns:a16="http://schemas.microsoft.com/office/drawing/2014/main" id="{64F8A20C-1E2D-4531-BEBF-389175F11F47}"/>
                </a:ext>
              </a:extLst>
            </p:cNvPr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30286325" y="-533400"/>
              <a:ext cx="96837" cy="95250"/>
            </a:xfrm>
            <a:custGeom>
              <a:avLst/>
              <a:gdLst>
                <a:gd name="T0" fmla="*/ 61 w 77"/>
                <a:gd name="T1" fmla="*/ 0 h 75"/>
                <a:gd name="T2" fmla="*/ 60 w 77"/>
                <a:gd name="T3" fmla="*/ 0 h 75"/>
                <a:gd name="T4" fmla="*/ 50 w 77"/>
                <a:gd name="T5" fmla="*/ 8 h 75"/>
                <a:gd name="T6" fmla="*/ 15 w 77"/>
                <a:gd name="T7" fmla="*/ 50 h 75"/>
                <a:gd name="T8" fmla="*/ 2 w 77"/>
                <a:gd name="T9" fmla="*/ 67 h 75"/>
                <a:gd name="T10" fmla="*/ 3 w 77"/>
                <a:gd name="T11" fmla="*/ 74 h 75"/>
                <a:gd name="T12" fmla="*/ 14 w 77"/>
                <a:gd name="T13" fmla="*/ 72 h 75"/>
                <a:gd name="T14" fmla="*/ 61 w 77"/>
                <a:gd name="T15" fmla="*/ 37 h 75"/>
                <a:gd name="T16" fmla="*/ 75 w 77"/>
                <a:gd name="T17" fmla="*/ 19 h 75"/>
                <a:gd name="T18" fmla="*/ 77 w 77"/>
                <a:gd name="T19" fmla="*/ 15 h 75"/>
                <a:gd name="T20" fmla="*/ 61 w 77"/>
                <a:gd name="T21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" h="75">
                  <a:moveTo>
                    <a:pt x="61" y="0"/>
                  </a:moveTo>
                  <a:cubicBezTo>
                    <a:pt x="61" y="0"/>
                    <a:pt x="60" y="0"/>
                    <a:pt x="60" y="0"/>
                  </a:cubicBezTo>
                  <a:cubicBezTo>
                    <a:pt x="56" y="2"/>
                    <a:pt x="53" y="5"/>
                    <a:pt x="50" y="8"/>
                  </a:cubicBezTo>
                  <a:cubicBezTo>
                    <a:pt x="38" y="22"/>
                    <a:pt x="27" y="36"/>
                    <a:pt x="15" y="50"/>
                  </a:cubicBezTo>
                  <a:cubicBezTo>
                    <a:pt x="11" y="55"/>
                    <a:pt x="6" y="61"/>
                    <a:pt x="2" y="67"/>
                  </a:cubicBezTo>
                  <a:cubicBezTo>
                    <a:pt x="0" y="71"/>
                    <a:pt x="0" y="73"/>
                    <a:pt x="3" y="74"/>
                  </a:cubicBezTo>
                  <a:cubicBezTo>
                    <a:pt x="6" y="75"/>
                    <a:pt x="11" y="74"/>
                    <a:pt x="14" y="72"/>
                  </a:cubicBezTo>
                  <a:cubicBezTo>
                    <a:pt x="29" y="67"/>
                    <a:pt x="47" y="50"/>
                    <a:pt x="61" y="37"/>
                  </a:cubicBezTo>
                  <a:cubicBezTo>
                    <a:pt x="67" y="31"/>
                    <a:pt x="72" y="25"/>
                    <a:pt x="75" y="19"/>
                  </a:cubicBezTo>
                  <a:cubicBezTo>
                    <a:pt x="76" y="18"/>
                    <a:pt x="77" y="16"/>
                    <a:pt x="77" y="15"/>
                  </a:cubicBezTo>
                  <a:cubicBezTo>
                    <a:pt x="70" y="12"/>
                    <a:pt x="64" y="7"/>
                    <a:pt x="61" y="0"/>
                  </a:cubicBezTo>
                  <a:close/>
                </a:path>
              </a:pathLst>
            </a:custGeom>
            <a:gradFill>
              <a:gsLst>
                <a:gs pos="92000">
                  <a:srgbClr val="14B1E9"/>
                </a:gs>
                <a:gs pos="77000">
                  <a:srgbClr val="32CFC2"/>
                </a:gs>
              </a:gsLst>
              <a:lin ang="12000000" scaled="0"/>
            </a:gradFill>
            <a:ln w="1572" cap="flat">
              <a:noFill/>
              <a:prstDash val="solid"/>
              <a:miter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spcFirstLastPara="0" vertOverflow="overflow" horzOverflow="overflow" vert="horz" wrap="square" lIns="22343" tIns="11172" rIns="22343" bIns="1117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8" name="PA-任意多边形 13">
              <a:extLst>
                <a:ext uri="{FF2B5EF4-FFF2-40B4-BE49-F238E27FC236}">
                  <a16:creationId xmlns:a16="http://schemas.microsoft.com/office/drawing/2014/main" id="{618E93DB-44E6-4E75-BE29-A0E113347A6C}"/>
                </a:ext>
              </a:extLst>
            </p:cNvPr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30424438" y="-565150"/>
              <a:ext cx="114300" cy="31750"/>
            </a:xfrm>
            <a:custGeom>
              <a:avLst/>
              <a:gdLst>
                <a:gd name="T0" fmla="*/ 86 w 90"/>
                <a:gd name="T1" fmla="*/ 16 h 24"/>
                <a:gd name="T2" fmla="*/ 70 w 90"/>
                <a:gd name="T3" fmla="*/ 18 h 24"/>
                <a:gd name="T4" fmla="*/ 66 w 90"/>
                <a:gd name="T5" fmla="*/ 19 h 24"/>
                <a:gd name="T6" fmla="*/ 12 w 90"/>
                <a:gd name="T7" fmla="*/ 24 h 24"/>
                <a:gd name="T8" fmla="*/ 2 w 90"/>
                <a:gd name="T9" fmla="*/ 23 h 24"/>
                <a:gd name="T10" fmla="*/ 3 w 90"/>
                <a:gd name="T11" fmla="*/ 14 h 24"/>
                <a:gd name="T12" fmla="*/ 0 w 90"/>
                <a:gd name="T13" fmla="*/ 4 h 24"/>
                <a:gd name="T14" fmla="*/ 3 w 90"/>
                <a:gd name="T15" fmla="*/ 2 h 24"/>
                <a:gd name="T16" fmla="*/ 3 w 90"/>
                <a:gd name="T17" fmla="*/ 2 h 24"/>
                <a:gd name="T18" fmla="*/ 24 w 90"/>
                <a:gd name="T19" fmla="*/ 0 h 24"/>
                <a:gd name="T20" fmla="*/ 82 w 90"/>
                <a:gd name="T21" fmla="*/ 8 h 24"/>
                <a:gd name="T22" fmla="*/ 90 w 90"/>
                <a:gd name="T23" fmla="*/ 14 h 24"/>
                <a:gd name="T24" fmla="*/ 90 w 90"/>
                <a:gd name="T25" fmla="*/ 15 h 24"/>
                <a:gd name="T26" fmla="*/ 90 w 90"/>
                <a:gd name="T27" fmla="*/ 15 h 24"/>
                <a:gd name="T28" fmla="*/ 86 w 90"/>
                <a:gd name="T29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0" h="24">
                  <a:moveTo>
                    <a:pt x="86" y="16"/>
                  </a:moveTo>
                  <a:cubicBezTo>
                    <a:pt x="81" y="17"/>
                    <a:pt x="76" y="18"/>
                    <a:pt x="70" y="18"/>
                  </a:cubicBezTo>
                  <a:cubicBezTo>
                    <a:pt x="69" y="18"/>
                    <a:pt x="67" y="18"/>
                    <a:pt x="66" y="19"/>
                  </a:cubicBezTo>
                  <a:cubicBezTo>
                    <a:pt x="47" y="20"/>
                    <a:pt x="28" y="22"/>
                    <a:pt x="12" y="24"/>
                  </a:cubicBezTo>
                  <a:cubicBezTo>
                    <a:pt x="8" y="24"/>
                    <a:pt x="5" y="24"/>
                    <a:pt x="2" y="23"/>
                  </a:cubicBezTo>
                  <a:cubicBezTo>
                    <a:pt x="3" y="20"/>
                    <a:pt x="3" y="17"/>
                    <a:pt x="3" y="14"/>
                  </a:cubicBezTo>
                  <a:cubicBezTo>
                    <a:pt x="3" y="10"/>
                    <a:pt x="2" y="7"/>
                    <a:pt x="0" y="4"/>
                  </a:cubicBezTo>
                  <a:cubicBezTo>
                    <a:pt x="1" y="3"/>
                    <a:pt x="2" y="3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9" y="1"/>
                    <a:pt x="16" y="0"/>
                    <a:pt x="24" y="0"/>
                  </a:cubicBezTo>
                  <a:cubicBezTo>
                    <a:pt x="45" y="1"/>
                    <a:pt x="68" y="2"/>
                    <a:pt x="82" y="8"/>
                  </a:cubicBezTo>
                  <a:cubicBezTo>
                    <a:pt x="85" y="10"/>
                    <a:pt x="89" y="12"/>
                    <a:pt x="90" y="14"/>
                  </a:cubicBezTo>
                  <a:cubicBezTo>
                    <a:pt x="90" y="14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89" y="15"/>
                    <a:pt x="86" y="16"/>
                  </a:cubicBezTo>
                  <a:close/>
                </a:path>
              </a:pathLst>
            </a:custGeom>
            <a:gradFill>
              <a:gsLst>
                <a:gs pos="92000">
                  <a:srgbClr val="14B1E9"/>
                </a:gs>
                <a:gs pos="77000">
                  <a:srgbClr val="32CFC2"/>
                </a:gs>
              </a:gsLst>
              <a:lin ang="12000000" scaled="0"/>
            </a:gradFill>
            <a:ln w="1572" cap="flat">
              <a:noFill/>
              <a:prstDash val="solid"/>
              <a:miter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spcFirstLastPara="0" vertOverflow="overflow" horzOverflow="overflow" vert="horz" wrap="square" lIns="22343" tIns="11172" rIns="22343" bIns="1117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8" name="PA-任意多边形 14">
              <a:extLst>
                <a:ext uri="{FF2B5EF4-FFF2-40B4-BE49-F238E27FC236}">
                  <a16:creationId xmlns:a16="http://schemas.microsoft.com/office/drawing/2014/main" id="{5020A712-0252-4770-ABF3-5F67DB2DB81B}"/>
                </a:ext>
              </a:extLst>
            </p:cNvPr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30330775" y="-677863"/>
              <a:ext cx="58737" cy="109538"/>
            </a:xfrm>
            <a:custGeom>
              <a:avLst/>
              <a:gdLst>
                <a:gd name="T0" fmla="*/ 30 w 47"/>
                <a:gd name="T1" fmla="*/ 86 h 86"/>
                <a:gd name="T2" fmla="*/ 28 w 47"/>
                <a:gd name="T3" fmla="*/ 84 h 86"/>
                <a:gd name="T4" fmla="*/ 17 w 47"/>
                <a:gd name="T5" fmla="*/ 65 h 86"/>
                <a:gd name="T6" fmla="*/ 0 w 47"/>
                <a:gd name="T7" fmla="*/ 10 h 86"/>
                <a:gd name="T8" fmla="*/ 2 w 47"/>
                <a:gd name="T9" fmla="*/ 0 h 86"/>
                <a:gd name="T10" fmla="*/ 3 w 47"/>
                <a:gd name="T11" fmla="*/ 0 h 86"/>
                <a:gd name="T12" fmla="*/ 6 w 47"/>
                <a:gd name="T13" fmla="*/ 2 h 86"/>
                <a:gd name="T14" fmla="*/ 14 w 47"/>
                <a:gd name="T15" fmla="*/ 16 h 86"/>
                <a:gd name="T16" fmla="*/ 16 w 47"/>
                <a:gd name="T17" fmla="*/ 20 h 86"/>
                <a:gd name="T18" fmla="*/ 43 w 47"/>
                <a:gd name="T19" fmla="*/ 67 h 86"/>
                <a:gd name="T20" fmla="*/ 47 w 47"/>
                <a:gd name="T21" fmla="*/ 77 h 86"/>
                <a:gd name="T22" fmla="*/ 43 w 47"/>
                <a:gd name="T23" fmla="*/ 78 h 86"/>
                <a:gd name="T24" fmla="*/ 30 w 47"/>
                <a:gd name="T2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" h="86">
                  <a:moveTo>
                    <a:pt x="30" y="86"/>
                  </a:moveTo>
                  <a:cubicBezTo>
                    <a:pt x="29" y="85"/>
                    <a:pt x="28" y="85"/>
                    <a:pt x="28" y="84"/>
                  </a:cubicBezTo>
                  <a:cubicBezTo>
                    <a:pt x="24" y="80"/>
                    <a:pt x="21" y="73"/>
                    <a:pt x="17" y="65"/>
                  </a:cubicBezTo>
                  <a:cubicBezTo>
                    <a:pt x="9" y="46"/>
                    <a:pt x="0" y="25"/>
                    <a:pt x="0" y="10"/>
                  </a:cubicBezTo>
                  <a:cubicBezTo>
                    <a:pt x="0" y="6"/>
                    <a:pt x="1" y="2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4" y="0"/>
                    <a:pt x="6" y="2"/>
                  </a:cubicBezTo>
                  <a:cubicBezTo>
                    <a:pt x="9" y="6"/>
                    <a:pt x="12" y="11"/>
                    <a:pt x="14" y="16"/>
                  </a:cubicBezTo>
                  <a:cubicBezTo>
                    <a:pt x="15" y="17"/>
                    <a:pt x="16" y="19"/>
                    <a:pt x="16" y="20"/>
                  </a:cubicBezTo>
                  <a:cubicBezTo>
                    <a:pt x="25" y="36"/>
                    <a:pt x="35" y="52"/>
                    <a:pt x="43" y="67"/>
                  </a:cubicBezTo>
                  <a:cubicBezTo>
                    <a:pt x="45" y="70"/>
                    <a:pt x="46" y="74"/>
                    <a:pt x="47" y="77"/>
                  </a:cubicBezTo>
                  <a:cubicBezTo>
                    <a:pt x="45" y="77"/>
                    <a:pt x="44" y="77"/>
                    <a:pt x="43" y="78"/>
                  </a:cubicBezTo>
                  <a:cubicBezTo>
                    <a:pt x="38" y="79"/>
                    <a:pt x="33" y="82"/>
                    <a:pt x="30" y="86"/>
                  </a:cubicBezTo>
                  <a:close/>
                </a:path>
              </a:pathLst>
            </a:custGeom>
            <a:gradFill>
              <a:gsLst>
                <a:gs pos="92000">
                  <a:srgbClr val="14B1E9"/>
                </a:gs>
                <a:gs pos="77000">
                  <a:srgbClr val="32CFC2"/>
                </a:gs>
              </a:gsLst>
              <a:lin ang="12000000" scaled="0"/>
            </a:gradFill>
            <a:ln w="1572" cap="flat">
              <a:noFill/>
              <a:prstDash val="solid"/>
              <a:miter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spcFirstLastPara="0" vertOverflow="overflow" horzOverflow="overflow" vert="horz" wrap="square" lIns="22343" tIns="11172" rIns="22343" bIns="1117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9" name="PA-任意多边形 15">
              <a:extLst>
                <a:ext uri="{FF2B5EF4-FFF2-40B4-BE49-F238E27FC236}">
                  <a16:creationId xmlns:a16="http://schemas.microsoft.com/office/drawing/2014/main" id="{8EF74AB2-1794-4B25-81A8-82BF6B8D3A11}"/>
                </a:ext>
              </a:extLst>
            </p:cNvPr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29670375" y="-260350"/>
              <a:ext cx="509587" cy="66675"/>
            </a:xfrm>
            <a:custGeom>
              <a:avLst/>
              <a:gdLst>
                <a:gd name="T0" fmla="*/ 384 w 402"/>
                <a:gd name="T1" fmla="*/ 0 h 52"/>
                <a:gd name="T2" fmla="*/ 18 w 402"/>
                <a:gd name="T3" fmla="*/ 0 h 52"/>
                <a:gd name="T4" fmla="*/ 0 w 402"/>
                <a:gd name="T5" fmla="*/ 18 h 52"/>
                <a:gd name="T6" fmla="*/ 0 w 402"/>
                <a:gd name="T7" fmla="*/ 34 h 52"/>
                <a:gd name="T8" fmla="*/ 18 w 402"/>
                <a:gd name="T9" fmla="*/ 52 h 52"/>
                <a:gd name="T10" fmla="*/ 384 w 402"/>
                <a:gd name="T11" fmla="*/ 52 h 52"/>
                <a:gd name="T12" fmla="*/ 402 w 402"/>
                <a:gd name="T13" fmla="*/ 34 h 52"/>
                <a:gd name="T14" fmla="*/ 402 w 402"/>
                <a:gd name="T15" fmla="*/ 18 h 52"/>
                <a:gd name="T16" fmla="*/ 384 w 402"/>
                <a:gd name="T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2" h="52">
                  <a:moveTo>
                    <a:pt x="38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44"/>
                    <a:pt x="8" y="52"/>
                    <a:pt x="18" y="52"/>
                  </a:cubicBezTo>
                  <a:cubicBezTo>
                    <a:pt x="384" y="52"/>
                    <a:pt x="384" y="52"/>
                    <a:pt x="384" y="52"/>
                  </a:cubicBezTo>
                  <a:cubicBezTo>
                    <a:pt x="394" y="52"/>
                    <a:pt x="402" y="44"/>
                    <a:pt x="402" y="34"/>
                  </a:cubicBezTo>
                  <a:cubicBezTo>
                    <a:pt x="402" y="18"/>
                    <a:pt x="402" y="18"/>
                    <a:pt x="402" y="18"/>
                  </a:cubicBezTo>
                  <a:cubicBezTo>
                    <a:pt x="402" y="8"/>
                    <a:pt x="394" y="0"/>
                    <a:pt x="384" y="0"/>
                  </a:cubicBezTo>
                  <a:close/>
                </a:path>
              </a:pathLst>
            </a:custGeom>
            <a:gradFill>
              <a:gsLst>
                <a:gs pos="92000">
                  <a:srgbClr val="14B1E9"/>
                </a:gs>
                <a:gs pos="77000">
                  <a:srgbClr val="32CFC2"/>
                </a:gs>
              </a:gsLst>
              <a:lin ang="12000000" scaled="0"/>
            </a:gradFill>
            <a:ln w="1572" cap="flat">
              <a:noFill/>
              <a:prstDash val="solid"/>
              <a:miter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spcFirstLastPara="0" vertOverflow="overflow" horzOverflow="overflow" vert="horz" wrap="square" lIns="22343" tIns="11172" rIns="22343" bIns="1117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0" name="PA-任意多边形 16">
              <a:extLst>
                <a:ext uri="{FF2B5EF4-FFF2-40B4-BE49-F238E27FC236}">
                  <a16:creationId xmlns:a16="http://schemas.microsoft.com/office/drawing/2014/main" id="{AEA5B679-5F10-424E-8559-B0F57A9CA690}"/>
                </a:ext>
              </a:extLst>
            </p:cNvPr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29978350" y="-509588"/>
              <a:ext cx="73025" cy="50800"/>
            </a:xfrm>
            <a:custGeom>
              <a:avLst/>
              <a:gdLst>
                <a:gd name="T0" fmla="*/ 51 w 58"/>
                <a:gd name="T1" fmla="*/ 40 h 40"/>
                <a:gd name="T2" fmla="*/ 57 w 58"/>
                <a:gd name="T3" fmla="*/ 33 h 40"/>
                <a:gd name="T4" fmla="*/ 52 w 58"/>
                <a:gd name="T5" fmla="*/ 7 h 40"/>
                <a:gd name="T6" fmla="*/ 43 w 58"/>
                <a:gd name="T7" fmla="*/ 0 h 40"/>
                <a:gd name="T8" fmla="*/ 7 w 58"/>
                <a:gd name="T9" fmla="*/ 0 h 40"/>
                <a:gd name="T10" fmla="*/ 1 w 58"/>
                <a:gd name="T11" fmla="*/ 7 h 40"/>
                <a:gd name="T12" fmla="*/ 6 w 58"/>
                <a:gd name="T13" fmla="*/ 33 h 40"/>
                <a:gd name="T14" fmla="*/ 15 w 58"/>
                <a:gd name="T15" fmla="*/ 40 h 40"/>
                <a:gd name="T16" fmla="*/ 51 w 58"/>
                <a:gd name="T1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40">
                  <a:moveTo>
                    <a:pt x="51" y="40"/>
                  </a:moveTo>
                  <a:cubicBezTo>
                    <a:pt x="55" y="40"/>
                    <a:pt x="58" y="37"/>
                    <a:pt x="57" y="33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1" y="3"/>
                    <a:pt x="47" y="0"/>
                    <a:pt x="4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1" y="7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7" y="37"/>
                    <a:pt x="11" y="40"/>
                    <a:pt x="15" y="40"/>
                  </a:cubicBezTo>
                  <a:lnTo>
                    <a:pt x="51" y="40"/>
                  </a:lnTo>
                  <a:close/>
                </a:path>
              </a:pathLst>
            </a:custGeom>
            <a:gradFill>
              <a:gsLst>
                <a:gs pos="92000">
                  <a:srgbClr val="14B1E9"/>
                </a:gs>
                <a:gs pos="77000">
                  <a:srgbClr val="32CFC2"/>
                </a:gs>
              </a:gsLst>
              <a:lin ang="12000000" scaled="0"/>
            </a:gradFill>
            <a:ln w="1572" cap="flat">
              <a:noFill/>
              <a:prstDash val="solid"/>
              <a:miter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spcFirstLastPara="0" vertOverflow="overflow" horzOverflow="overflow" vert="horz" wrap="square" lIns="22343" tIns="11172" rIns="22343" bIns="1117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1" name="PA-任意多边形 17">
              <a:extLst>
                <a:ext uri="{FF2B5EF4-FFF2-40B4-BE49-F238E27FC236}">
                  <a16:creationId xmlns:a16="http://schemas.microsoft.com/office/drawing/2014/main" id="{E00EA5A6-50E6-4D33-A52C-20594EFCC690}"/>
                </a:ext>
              </a:extLst>
            </p:cNvPr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29879925" y="-509588"/>
              <a:ext cx="88900" cy="50800"/>
            </a:xfrm>
            <a:custGeom>
              <a:avLst/>
              <a:gdLst>
                <a:gd name="T0" fmla="*/ 7 w 70"/>
                <a:gd name="T1" fmla="*/ 40 h 40"/>
                <a:gd name="T2" fmla="*/ 63 w 70"/>
                <a:gd name="T3" fmla="*/ 40 h 40"/>
                <a:gd name="T4" fmla="*/ 69 w 70"/>
                <a:gd name="T5" fmla="*/ 33 h 40"/>
                <a:gd name="T6" fmla="*/ 64 w 70"/>
                <a:gd name="T7" fmla="*/ 7 h 40"/>
                <a:gd name="T8" fmla="*/ 55 w 70"/>
                <a:gd name="T9" fmla="*/ 0 h 40"/>
                <a:gd name="T10" fmla="*/ 15 w 70"/>
                <a:gd name="T11" fmla="*/ 0 h 40"/>
                <a:gd name="T12" fmla="*/ 6 w 70"/>
                <a:gd name="T13" fmla="*/ 7 h 40"/>
                <a:gd name="T14" fmla="*/ 1 w 70"/>
                <a:gd name="T15" fmla="*/ 33 h 40"/>
                <a:gd name="T16" fmla="*/ 7 w 70"/>
                <a:gd name="T1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40">
                  <a:moveTo>
                    <a:pt x="7" y="40"/>
                  </a:moveTo>
                  <a:cubicBezTo>
                    <a:pt x="63" y="40"/>
                    <a:pt x="63" y="40"/>
                    <a:pt x="63" y="40"/>
                  </a:cubicBezTo>
                  <a:cubicBezTo>
                    <a:pt x="67" y="40"/>
                    <a:pt x="70" y="37"/>
                    <a:pt x="69" y="33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3" y="3"/>
                    <a:pt x="59" y="0"/>
                    <a:pt x="5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0"/>
                    <a:pt x="6" y="3"/>
                    <a:pt x="6" y="7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7"/>
                    <a:pt x="2" y="40"/>
                    <a:pt x="7" y="40"/>
                  </a:cubicBezTo>
                  <a:close/>
                </a:path>
              </a:pathLst>
            </a:custGeom>
            <a:gradFill>
              <a:gsLst>
                <a:gs pos="92000">
                  <a:srgbClr val="14B1E9"/>
                </a:gs>
                <a:gs pos="77000">
                  <a:srgbClr val="32CFC2"/>
                </a:gs>
              </a:gsLst>
              <a:lin ang="12000000" scaled="0"/>
            </a:gradFill>
            <a:ln w="1572" cap="flat">
              <a:noFill/>
              <a:prstDash val="solid"/>
              <a:miter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spcFirstLastPara="0" vertOverflow="overflow" horzOverflow="overflow" vert="horz" wrap="square" lIns="22343" tIns="11172" rIns="22343" bIns="1117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2" name="PA-任意多边形 18">
              <a:extLst>
                <a:ext uri="{FF2B5EF4-FFF2-40B4-BE49-F238E27FC236}">
                  <a16:creationId xmlns:a16="http://schemas.microsoft.com/office/drawing/2014/main" id="{E67F4AA7-96B0-4B80-B71C-67E26F905A53}"/>
                </a:ext>
              </a:extLst>
            </p:cNvPr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29864050" y="-442913"/>
              <a:ext cx="120650" cy="63500"/>
            </a:xfrm>
            <a:custGeom>
              <a:avLst/>
              <a:gdLst>
                <a:gd name="T0" fmla="*/ 87 w 95"/>
                <a:gd name="T1" fmla="*/ 7 h 50"/>
                <a:gd name="T2" fmla="*/ 78 w 95"/>
                <a:gd name="T3" fmla="*/ 0 h 50"/>
                <a:gd name="T4" fmla="*/ 17 w 95"/>
                <a:gd name="T5" fmla="*/ 0 h 50"/>
                <a:gd name="T6" fmla="*/ 8 w 95"/>
                <a:gd name="T7" fmla="*/ 7 h 50"/>
                <a:gd name="T8" fmla="*/ 1 w 95"/>
                <a:gd name="T9" fmla="*/ 43 h 50"/>
                <a:gd name="T10" fmla="*/ 7 w 95"/>
                <a:gd name="T11" fmla="*/ 50 h 50"/>
                <a:gd name="T12" fmla="*/ 88 w 95"/>
                <a:gd name="T13" fmla="*/ 50 h 50"/>
                <a:gd name="T14" fmla="*/ 95 w 95"/>
                <a:gd name="T15" fmla="*/ 43 h 50"/>
                <a:gd name="T16" fmla="*/ 87 w 95"/>
                <a:gd name="T17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50">
                  <a:moveTo>
                    <a:pt x="87" y="7"/>
                  </a:moveTo>
                  <a:cubicBezTo>
                    <a:pt x="87" y="3"/>
                    <a:pt x="83" y="0"/>
                    <a:pt x="78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3" y="0"/>
                    <a:pt x="9" y="3"/>
                    <a:pt x="8" y="7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0" y="47"/>
                    <a:pt x="3" y="50"/>
                    <a:pt x="7" y="50"/>
                  </a:cubicBezTo>
                  <a:cubicBezTo>
                    <a:pt x="88" y="50"/>
                    <a:pt x="88" y="50"/>
                    <a:pt x="88" y="50"/>
                  </a:cubicBezTo>
                  <a:cubicBezTo>
                    <a:pt x="93" y="50"/>
                    <a:pt x="95" y="47"/>
                    <a:pt x="95" y="43"/>
                  </a:cubicBezTo>
                  <a:lnTo>
                    <a:pt x="87" y="7"/>
                  </a:lnTo>
                  <a:close/>
                </a:path>
              </a:pathLst>
            </a:custGeom>
            <a:gradFill>
              <a:gsLst>
                <a:gs pos="92000">
                  <a:srgbClr val="14B1E9"/>
                </a:gs>
                <a:gs pos="77000">
                  <a:srgbClr val="32CFC2"/>
                </a:gs>
              </a:gsLst>
              <a:lin ang="12000000" scaled="0"/>
            </a:gradFill>
            <a:ln w="1572" cap="flat">
              <a:noFill/>
              <a:prstDash val="solid"/>
              <a:miter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spcFirstLastPara="0" vertOverflow="overflow" horzOverflow="overflow" vert="horz" wrap="square" lIns="22343" tIns="11172" rIns="22343" bIns="1117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3" name="PA-任意多边形 19">
              <a:extLst>
                <a:ext uri="{FF2B5EF4-FFF2-40B4-BE49-F238E27FC236}">
                  <a16:creationId xmlns:a16="http://schemas.microsoft.com/office/drawing/2014/main" id="{69949905-BBB0-4EF9-BAFD-AFE49AE8780A}"/>
                </a:ext>
              </a:extLst>
            </p:cNvPr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29786263" y="-442913"/>
              <a:ext cx="71437" cy="63500"/>
            </a:xfrm>
            <a:custGeom>
              <a:avLst/>
              <a:gdLst>
                <a:gd name="T0" fmla="*/ 49 w 56"/>
                <a:gd name="T1" fmla="*/ 0 h 50"/>
                <a:gd name="T2" fmla="*/ 16 w 56"/>
                <a:gd name="T3" fmla="*/ 0 h 50"/>
                <a:gd name="T4" fmla="*/ 7 w 56"/>
                <a:gd name="T5" fmla="*/ 7 h 50"/>
                <a:gd name="T6" fmla="*/ 0 w 56"/>
                <a:gd name="T7" fmla="*/ 43 h 50"/>
                <a:gd name="T8" fmla="*/ 6 w 56"/>
                <a:gd name="T9" fmla="*/ 50 h 50"/>
                <a:gd name="T10" fmla="*/ 39 w 56"/>
                <a:gd name="T11" fmla="*/ 50 h 50"/>
                <a:gd name="T12" fmla="*/ 48 w 56"/>
                <a:gd name="T13" fmla="*/ 43 h 50"/>
                <a:gd name="T14" fmla="*/ 55 w 56"/>
                <a:gd name="T15" fmla="*/ 7 h 50"/>
                <a:gd name="T16" fmla="*/ 49 w 56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0">
                  <a:moveTo>
                    <a:pt x="49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2" y="0"/>
                    <a:pt x="8" y="3"/>
                    <a:pt x="7" y="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7"/>
                    <a:pt x="2" y="50"/>
                    <a:pt x="6" y="50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43" y="50"/>
                    <a:pt x="47" y="47"/>
                    <a:pt x="48" y="43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6" y="3"/>
                    <a:pt x="53" y="0"/>
                    <a:pt x="49" y="0"/>
                  </a:cubicBezTo>
                  <a:close/>
                </a:path>
              </a:pathLst>
            </a:custGeom>
            <a:gradFill>
              <a:gsLst>
                <a:gs pos="92000">
                  <a:srgbClr val="14B1E9"/>
                </a:gs>
                <a:gs pos="77000">
                  <a:srgbClr val="32CFC2"/>
                </a:gs>
              </a:gsLst>
              <a:lin ang="12000000" scaled="0"/>
            </a:gradFill>
            <a:ln w="1572" cap="flat">
              <a:noFill/>
              <a:prstDash val="solid"/>
              <a:miter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spcFirstLastPara="0" vertOverflow="overflow" horzOverflow="overflow" vert="horz" wrap="square" lIns="22343" tIns="11172" rIns="22343" bIns="1117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5" name="PA-任意多边形 20">
              <a:extLst>
                <a:ext uri="{FF2B5EF4-FFF2-40B4-BE49-F238E27FC236}">
                  <a16:creationId xmlns:a16="http://schemas.microsoft.com/office/drawing/2014/main" id="{810CAD76-1184-4DAA-8FCF-67C117A2A9B3}"/>
                </a:ext>
              </a:extLst>
            </p:cNvPr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29994225" y="-442913"/>
              <a:ext cx="71437" cy="63500"/>
            </a:xfrm>
            <a:custGeom>
              <a:avLst/>
              <a:gdLst>
                <a:gd name="T0" fmla="*/ 49 w 57"/>
                <a:gd name="T1" fmla="*/ 7 h 50"/>
                <a:gd name="T2" fmla="*/ 40 w 57"/>
                <a:gd name="T3" fmla="*/ 0 h 50"/>
                <a:gd name="T4" fmla="*/ 7 w 57"/>
                <a:gd name="T5" fmla="*/ 0 h 50"/>
                <a:gd name="T6" fmla="*/ 1 w 57"/>
                <a:gd name="T7" fmla="*/ 7 h 50"/>
                <a:gd name="T8" fmla="*/ 8 w 57"/>
                <a:gd name="T9" fmla="*/ 43 h 50"/>
                <a:gd name="T10" fmla="*/ 17 w 57"/>
                <a:gd name="T11" fmla="*/ 50 h 50"/>
                <a:gd name="T12" fmla="*/ 50 w 57"/>
                <a:gd name="T13" fmla="*/ 50 h 50"/>
                <a:gd name="T14" fmla="*/ 56 w 57"/>
                <a:gd name="T15" fmla="*/ 43 h 50"/>
                <a:gd name="T16" fmla="*/ 49 w 57"/>
                <a:gd name="T17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0">
                  <a:moveTo>
                    <a:pt x="49" y="7"/>
                  </a:moveTo>
                  <a:cubicBezTo>
                    <a:pt x="48" y="3"/>
                    <a:pt x="44" y="0"/>
                    <a:pt x="4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1" y="7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9" y="47"/>
                    <a:pt x="13" y="50"/>
                    <a:pt x="17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4" y="50"/>
                    <a:pt x="57" y="47"/>
                    <a:pt x="56" y="43"/>
                  </a:cubicBezTo>
                  <a:lnTo>
                    <a:pt x="49" y="7"/>
                  </a:lnTo>
                  <a:close/>
                </a:path>
              </a:pathLst>
            </a:custGeom>
            <a:gradFill>
              <a:gsLst>
                <a:gs pos="92000">
                  <a:srgbClr val="14B1E9"/>
                </a:gs>
                <a:gs pos="77000">
                  <a:srgbClr val="32CFC2"/>
                </a:gs>
              </a:gsLst>
              <a:lin ang="12000000" scaled="0"/>
            </a:gradFill>
            <a:ln w="1572" cap="flat">
              <a:noFill/>
              <a:prstDash val="solid"/>
              <a:miter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spcFirstLastPara="0" vertOverflow="overflow" horzOverflow="overflow" vert="horz" wrap="square" lIns="22343" tIns="11172" rIns="22343" bIns="1117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6" name="PA-任意多边形 21">
              <a:extLst>
                <a:ext uri="{FF2B5EF4-FFF2-40B4-BE49-F238E27FC236}">
                  <a16:creationId xmlns:a16="http://schemas.microsoft.com/office/drawing/2014/main" id="{248D8E88-BEED-4CCF-952F-D664BD17AA18}"/>
                </a:ext>
              </a:extLst>
            </p:cNvPr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29802138" y="-509588"/>
              <a:ext cx="68262" cy="50800"/>
            </a:xfrm>
            <a:custGeom>
              <a:avLst/>
              <a:gdLst>
                <a:gd name="T0" fmla="*/ 47 w 54"/>
                <a:gd name="T1" fmla="*/ 0 h 40"/>
                <a:gd name="T2" fmla="*/ 15 w 54"/>
                <a:gd name="T3" fmla="*/ 0 h 40"/>
                <a:gd name="T4" fmla="*/ 6 w 54"/>
                <a:gd name="T5" fmla="*/ 7 h 40"/>
                <a:gd name="T6" fmla="*/ 1 w 54"/>
                <a:gd name="T7" fmla="*/ 33 h 40"/>
                <a:gd name="T8" fmla="*/ 7 w 54"/>
                <a:gd name="T9" fmla="*/ 40 h 40"/>
                <a:gd name="T10" fmla="*/ 39 w 54"/>
                <a:gd name="T11" fmla="*/ 40 h 40"/>
                <a:gd name="T12" fmla="*/ 48 w 54"/>
                <a:gd name="T13" fmla="*/ 33 h 40"/>
                <a:gd name="T14" fmla="*/ 53 w 54"/>
                <a:gd name="T15" fmla="*/ 7 h 40"/>
                <a:gd name="T16" fmla="*/ 47 w 54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40">
                  <a:moveTo>
                    <a:pt x="47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1" y="0"/>
                    <a:pt x="7" y="3"/>
                    <a:pt x="6" y="7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7"/>
                    <a:pt x="3" y="40"/>
                    <a:pt x="7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43" y="40"/>
                    <a:pt x="47" y="37"/>
                    <a:pt x="48" y="33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4" y="3"/>
                    <a:pt x="51" y="0"/>
                    <a:pt x="47" y="0"/>
                  </a:cubicBezTo>
                  <a:close/>
                </a:path>
              </a:pathLst>
            </a:custGeom>
            <a:gradFill>
              <a:gsLst>
                <a:gs pos="92000">
                  <a:srgbClr val="14B1E9"/>
                </a:gs>
                <a:gs pos="77000">
                  <a:srgbClr val="32CFC2"/>
                </a:gs>
              </a:gsLst>
              <a:lin ang="12000000" scaled="0"/>
            </a:gradFill>
            <a:ln w="1572" cap="flat">
              <a:noFill/>
              <a:prstDash val="solid"/>
              <a:miter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spcFirstLastPara="0" vertOverflow="overflow" horzOverflow="overflow" vert="horz" wrap="square" lIns="22343" tIns="11172" rIns="22343" bIns="1117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7" name="PA-任意多边形 22">
              <a:extLst>
                <a:ext uri="{FF2B5EF4-FFF2-40B4-BE49-F238E27FC236}">
                  <a16:creationId xmlns:a16="http://schemas.microsoft.com/office/drawing/2014/main" id="{2DA3B15A-EFFE-4DA6-B668-520ED2D418BB}"/>
                </a:ext>
              </a:extLst>
            </p:cNvPr>
            <p:cNvSpPr>
              <a:spLocks noEditPoints="1"/>
            </p:cNvSpPr>
            <p:nvPr>
              <p:custDataLst>
                <p:tags r:id="rId28"/>
              </p:custDataLst>
            </p:nvPr>
          </p:nvSpPr>
          <p:spPr bwMode="auto">
            <a:xfrm>
              <a:off x="29738638" y="-541338"/>
              <a:ext cx="373062" cy="266700"/>
            </a:xfrm>
            <a:custGeom>
              <a:avLst/>
              <a:gdLst>
                <a:gd name="T0" fmla="*/ 268 w 294"/>
                <a:gd name="T1" fmla="*/ 7 h 210"/>
                <a:gd name="T2" fmla="*/ 259 w 294"/>
                <a:gd name="T3" fmla="*/ 0 h 210"/>
                <a:gd name="T4" fmla="*/ 35 w 294"/>
                <a:gd name="T5" fmla="*/ 0 h 210"/>
                <a:gd name="T6" fmla="*/ 26 w 294"/>
                <a:gd name="T7" fmla="*/ 7 h 210"/>
                <a:gd name="T8" fmla="*/ 1 w 294"/>
                <a:gd name="T9" fmla="*/ 152 h 210"/>
                <a:gd name="T10" fmla="*/ 7 w 294"/>
                <a:gd name="T11" fmla="*/ 159 h 210"/>
                <a:gd name="T12" fmla="*/ 39 w 294"/>
                <a:gd name="T13" fmla="*/ 159 h 210"/>
                <a:gd name="T14" fmla="*/ 58 w 294"/>
                <a:gd name="T15" fmla="*/ 161 h 210"/>
                <a:gd name="T16" fmla="*/ 58 w 294"/>
                <a:gd name="T17" fmla="*/ 163 h 210"/>
                <a:gd name="T18" fmla="*/ 58 w 294"/>
                <a:gd name="T19" fmla="*/ 199 h 210"/>
                <a:gd name="T20" fmla="*/ 67 w 294"/>
                <a:gd name="T21" fmla="*/ 210 h 210"/>
                <a:gd name="T22" fmla="*/ 75 w 294"/>
                <a:gd name="T23" fmla="*/ 199 h 210"/>
                <a:gd name="T24" fmla="*/ 75 w 294"/>
                <a:gd name="T25" fmla="*/ 163 h 210"/>
                <a:gd name="T26" fmla="*/ 75 w 294"/>
                <a:gd name="T27" fmla="*/ 161 h 210"/>
                <a:gd name="T28" fmla="*/ 94 w 294"/>
                <a:gd name="T29" fmla="*/ 159 h 210"/>
                <a:gd name="T30" fmla="*/ 199 w 294"/>
                <a:gd name="T31" fmla="*/ 159 h 210"/>
                <a:gd name="T32" fmla="*/ 218 w 294"/>
                <a:gd name="T33" fmla="*/ 161 h 210"/>
                <a:gd name="T34" fmla="*/ 218 w 294"/>
                <a:gd name="T35" fmla="*/ 163 h 210"/>
                <a:gd name="T36" fmla="*/ 218 w 294"/>
                <a:gd name="T37" fmla="*/ 199 h 210"/>
                <a:gd name="T38" fmla="*/ 227 w 294"/>
                <a:gd name="T39" fmla="*/ 210 h 210"/>
                <a:gd name="T40" fmla="*/ 235 w 294"/>
                <a:gd name="T41" fmla="*/ 199 h 210"/>
                <a:gd name="T42" fmla="*/ 235 w 294"/>
                <a:gd name="T43" fmla="*/ 163 h 210"/>
                <a:gd name="T44" fmla="*/ 235 w 294"/>
                <a:gd name="T45" fmla="*/ 161 h 210"/>
                <a:gd name="T46" fmla="*/ 254 w 294"/>
                <a:gd name="T47" fmla="*/ 159 h 210"/>
                <a:gd name="T48" fmla="*/ 288 w 294"/>
                <a:gd name="T49" fmla="*/ 159 h 210"/>
                <a:gd name="T50" fmla="*/ 294 w 294"/>
                <a:gd name="T51" fmla="*/ 152 h 210"/>
                <a:gd name="T52" fmla="*/ 268 w 294"/>
                <a:gd name="T53" fmla="*/ 7 h 210"/>
                <a:gd name="T54" fmla="*/ 269 w 294"/>
                <a:gd name="T55" fmla="*/ 142 h 210"/>
                <a:gd name="T56" fmla="*/ 25 w 294"/>
                <a:gd name="T57" fmla="*/ 142 h 210"/>
                <a:gd name="T58" fmla="*/ 19 w 294"/>
                <a:gd name="T59" fmla="*/ 135 h 210"/>
                <a:gd name="T60" fmla="*/ 41 w 294"/>
                <a:gd name="T61" fmla="*/ 21 h 210"/>
                <a:gd name="T62" fmla="*/ 50 w 294"/>
                <a:gd name="T63" fmla="*/ 14 h 210"/>
                <a:gd name="T64" fmla="*/ 245 w 294"/>
                <a:gd name="T65" fmla="*/ 14 h 210"/>
                <a:gd name="T66" fmla="*/ 254 w 294"/>
                <a:gd name="T67" fmla="*/ 21 h 210"/>
                <a:gd name="T68" fmla="*/ 276 w 294"/>
                <a:gd name="T69" fmla="*/ 135 h 210"/>
                <a:gd name="T70" fmla="*/ 269 w 294"/>
                <a:gd name="T71" fmla="*/ 142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4" h="210">
                  <a:moveTo>
                    <a:pt x="268" y="7"/>
                  </a:moveTo>
                  <a:cubicBezTo>
                    <a:pt x="268" y="3"/>
                    <a:pt x="264" y="0"/>
                    <a:pt x="259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1" y="0"/>
                    <a:pt x="27" y="3"/>
                    <a:pt x="26" y="7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0" y="156"/>
                    <a:pt x="3" y="159"/>
                    <a:pt x="7" y="159"/>
                  </a:cubicBezTo>
                  <a:cubicBezTo>
                    <a:pt x="39" y="159"/>
                    <a:pt x="39" y="159"/>
                    <a:pt x="39" y="159"/>
                  </a:cubicBezTo>
                  <a:cubicBezTo>
                    <a:pt x="50" y="159"/>
                    <a:pt x="58" y="160"/>
                    <a:pt x="58" y="161"/>
                  </a:cubicBezTo>
                  <a:cubicBezTo>
                    <a:pt x="58" y="161"/>
                    <a:pt x="58" y="162"/>
                    <a:pt x="58" y="163"/>
                  </a:cubicBezTo>
                  <a:cubicBezTo>
                    <a:pt x="58" y="199"/>
                    <a:pt x="58" y="199"/>
                    <a:pt x="58" y="199"/>
                  </a:cubicBezTo>
                  <a:cubicBezTo>
                    <a:pt x="58" y="205"/>
                    <a:pt x="62" y="210"/>
                    <a:pt x="67" y="210"/>
                  </a:cubicBezTo>
                  <a:cubicBezTo>
                    <a:pt x="71" y="210"/>
                    <a:pt x="75" y="205"/>
                    <a:pt x="75" y="199"/>
                  </a:cubicBezTo>
                  <a:cubicBezTo>
                    <a:pt x="75" y="163"/>
                    <a:pt x="75" y="163"/>
                    <a:pt x="75" y="163"/>
                  </a:cubicBezTo>
                  <a:cubicBezTo>
                    <a:pt x="75" y="162"/>
                    <a:pt x="75" y="161"/>
                    <a:pt x="75" y="161"/>
                  </a:cubicBezTo>
                  <a:cubicBezTo>
                    <a:pt x="75" y="160"/>
                    <a:pt x="84" y="159"/>
                    <a:pt x="94" y="159"/>
                  </a:cubicBezTo>
                  <a:cubicBezTo>
                    <a:pt x="199" y="159"/>
                    <a:pt x="199" y="159"/>
                    <a:pt x="199" y="159"/>
                  </a:cubicBezTo>
                  <a:cubicBezTo>
                    <a:pt x="210" y="159"/>
                    <a:pt x="218" y="160"/>
                    <a:pt x="218" y="161"/>
                  </a:cubicBezTo>
                  <a:cubicBezTo>
                    <a:pt x="218" y="161"/>
                    <a:pt x="218" y="162"/>
                    <a:pt x="218" y="163"/>
                  </a:cubicBezTo>
                  <a:cubicBezTo>
                    <a:pt x="218" y="199"/>
                    <a:pt x="218" y="199"/>
                    <a:pt x="218" y="199"/>
                  </a:cubicBezTo>
                  <a:cubicBezTo>
                    <a:pt x="218" y="205"/>
                    <a:pt x="222" y="210"/>
                    <a:pt x="227" y="210"/>
                  </a:cubicBezTo>
                  <a:cubicBezTo>
                    <a:pt x="232" y="210"/>
                    <a:pt x="235" y="205"/>
                    <a:pt x="235" y="199"/>
                  </a:cubicBezTo>
                  <a:cubicBezTo>
                    <a:pt x="235" y="163"/>
                    <a:pt x="235" y="163"/>
                    <a:pt x="235" y="163"/>
                  </a:cubicBezTo>
                  <a:cubicBezTo>
                    <a:pt x="235" y="162"/>
                    <a:pt x="235" y="161"/>
                    <a:pt x="235" y="161"/>
                  </a:cubicBezTo>
                  <a:cubicBezTo>
                    <a:pt x="235" y="160"/>
                    <a:pt x="244" y="159"/>
                    <a:pt x="254" y="159"/>
                  </a:cubicBezTo>
                  <a:cubicBezTo>
                    <a:pt x="288" y="159"/>
                    <a:pt x="288" y="159"/>
                    <a:pt x="288" y="159"/>
                  </a:cubicBezTo>
                  <a:cubicBezTo>
                    <a:pt x="292" y="159"/>
                    <a:pt x="294" y="156"/>
                    <a:pt x="294" y="152"/>
                  </a:cubicBezTo>
                  <a:lnTo>
                    <a:pt x="268" y="7"/>
                  </a:lnTo>
                  <a:close/>
                  <a:moveTo>
                    <a:pt x="269" y="142"/>
                  </a:moveTo>
                  <a:cubicBezTo>
                    <a:pt x="25" y="142"/>
                    <a:pt x="25" y="142"/>
                    <a:pt x="25" y="142"/>
                  </a:cubicBezTo>
                  <a:cubicBezTo>
                    <a:pt x="21" y="142"/>
                    <a:pt x="18" y="139"/>
                    <a:pt x="19" y="135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2" y="17"/>
                    <a:pt x="46" y="14"/>
                    <a:pt x="50" y="14"/>
                  </a:cubicBezTo>
                  <a:cubicBezTo>
                    <a:pt x="245" y="14"/>
                    <a:pt x="245" y="14"/>
                    <a:pt x="245" y="14"/>
                  </a:cubicBezTo>
                  <a:cubicBezTo>
                    <a:pt x="249" y="14"/>
                    <a:pt x="253" y="17"/>
                    <a:pt x="254" y="21"/>
                  </a:cubicBezTo>
                  <a:cubicBezTo>
                    <a:pt x="276" y="135"/>
                    <a:pt x="276" y="135"/>
                    <a:pt x="276" y="135"/>
                  </a:cubicBezTo>
                  <a:cubicBezTo>
                    <a:pt x="276" y="139"/>
                    <a:pt x="274" y="142"/>
                    <a:pt x="269" y="142"/>
                  </a:cubicBezTo>
                  <a:close/>
                </a:path>
              </a:pathLst>
            </a:custGeom>
            <a:gradFill>
              <a:gsLst>
                <a:gs pos="92000">
                  <a:srgbClr val="14B1E9"/>
                </a:gs>
                <a:gs pos="77000">
                  <a:srgbClr val="32CFC2"/>
                </a:gs>
              </a:gsLst>
              <a:lin ang="12000000" scaled="0"/>
            </a:gradFill>
            <a:ln w="1572" cap="flat">
              <a:noFill/>
              <a:prstDash val="solid"/>
              <a:miter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spcFirstLastPara="0" vertOverflow="overflow" horzOverflow="overflow" vert="horz" wrap="square" lIns="22343" tIns="11172" rIns="22343" bIns="1117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4" name="PA-任意多边形 23">
              <a:extLst>
                <a:ext uri="{FF2B5EF4-FFF2-40B4-BE49-F238E27FC236}">
                  <a16:creationId xmlns:a16="http://schemas.microsoft.com/office/drawing/2014/main" id="{2CBDFD14-82CC-4260-86D8-23A30DCB17EB}"/>
                </a:ext>
              </a:extLst>
            </p:cNvPr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>
              <a:off x="29686250" y="-774700"/>
              <a:ext cx="55562" cy="127000"/>
            </a:xfrm>
            <a:custGeom>
              <a:avLst/>
              <a:gdLst>
                <a:gd name="T0" fmla="*/ 9 w 44"/>
                <a:gd name="T1" fmla="*/ 53 h 99"/>
                <a:gd name="T2" fmla="*/ 28 w 44"/>
                <a:gd name="T3" fmla="*/ 98 h 99"/>
                <a:gd name="T4" fmla="*/ 30 w 44"/>
                <a:gd name="T5" fmla="*/ 99 h 99"/>
                <a:gd name="T6" fmla="*/ 36 w 44"/>
                <a:gd name="T7" fmla="*/ 97 h 99"/>
                <a:gd name="T8" fmla="*/ 43 w 44"/>
                <a:gd name="T9" fmla="*/ 94 h 99"/>
                <a:gd name="T10" fmla="*/ 43 w 44"/>
                <a:gd name="T11" fmla="*/ 92 h 99"/>
                <a:gd name="T12" fmla="*/ 30 w 44"/>
                <a:gd name="T13" fmla="*/ 45 h 99"/>
                <a:gd name="T14" fmla="*/ 12 w 44"/>
                <a:gd name="T15" fmla="*/ 14 h 99"/>
                <a:gd name="T16" fmla="*/ 2 w 44"/>
                <a:gd name="T17" fmla="*/ 17 h 99"/>
                <a:gd name="T18" fmla="*/ 9 w 44"/>
                <a:gd name="T19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99">
                  <a:moveTo>
                    <a:pt x="9" y="53"/>
                  </a:moveTo>
                  <a:cubicBezTo>
                    <a:pt x="12" y="69"/>
                    <a:pt x="20" y="89"/>
                    <a:pt x="28" y="98"/>
                  </a:cubicBezTo>
                  <a:cubicBezTo>
                    <a:pt x="29" y="98"/>
                    <a:pt x="29" y="99"/>
                    <a:pt x="30" y="99"/>
                  </a:cubicBezTo>
                  <a:cubicBezTo>
                    <a:pt x="32" y="98"/>
                    <a:pt x="34" y="97"/>
                    <a:pt x="36" y="97"/>
                  </a:cubicBezTo>
                  <a:cubicBezTo>
                    <a:pt x="39" y="96"/>
                    <a:pt x="41" y="95"/>
                    <a:pt x="43" y="94"/>
                  </a:cubicBezTo>
                  <a:cubicBezTo>
                    <a:pt x="43" y="94"/>
                    <a:pt x="43" y="93"/>
                    <a:pt x="43" y="92"/>
                  </a:cubicBezTo>
                  <a:cubicBezTo>
                    <a:pt x="44" y="80"/>
                    <a:pt x="38" y="60"/>
                    <a:pt x="30" y="45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4" y="0"/>
                    <a:pt x="0" y="1"/>
                    <a:pt x="2" y="17"/>
                  </a:cubicBezTo>
                  <a:lnTo>
                    <a:pt x="9" y="53"/>
                  </a:lnTo>
                  <a:close/>
                </a:path>
              </a:pathLst>
            </a:custGeom>
            <a:gradFill>
              <a:gsLst>
                <a:gs pos="92000">
                  <a:srgbClr val="14B1E9"/>
                </a:gs>
                <a:gs pos="77000">
                  <a:srgbClr val="32CFC2"/>
                </a:gs>
              </a:gsLst>
              <a:lin ang="12000000" scaled="0"/>
            </a:gradFill>
            <a:ln w="1572" cap="flat">
              <a:noFill/>
              <a:prstDash val="solid"/>
              <a:miter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spcFirstLastPara="0" vertOverflow="overflow" horzOverflow="overflow" vert="horz" wrap="square" lIns="22343" tIns="11172" rIns="22343" bIns="1117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5" name="PA-任意多边形 24">
              <a:extLst>
                <a:ext uri="{FF2B5EF4-FFF2-40B4-BE49-F238E27FC236}">
                  <a16:creationId xmlns:a16="http://schemas.microsoft.com/office/drawing/2014/main" id="{A2CA46AA-6CDA-4A9B-9E79-65D6EC186126}"/>
                </a:ext>
              </a:extLst>
            </p:cNvPr>
            <p:cNvSpPr>
              <a:spLocks/>
            </p:cNvSpPr>
            <p:nvPr>
              <p:custDataLst>
                <p:tags r:id="rId30"/>
              </p:custDataLst>
            </p:nvPr>
          </p:nvSpPr>
          <p:spPr bwMode="auto">
            <a:xfrm>
              <a:off x="29810075" y="-766763"/>
              <a:ext cx="65087" cy="123825"/>
            </a:xfrm>
            <a:custGeom>
              <a:avLst/>
              <a:gdLst>
                <a:gd name="T0" fmla="*/ 13 w 52"/>
                <a:gd name="T1" fmla="*/ 97 h 97"/>
                <a:gd name="T2" fmla="*/ 14 w 52"/>
                <a:gd name="T3" fmla="*/ 96 h 97"/>
                <a:gd name="T4" fmla="*/ 38 w 52"/>
                <a:gd name="T5" fmla="*/ 53 h 97"/>
                <a:gd name="T6" fmla="*/ 48 w 52"/>
                <a:gd name="T7" fmla="*/ 18 h 97"/>
                <a:gd name="T8" fmla="*/ 39 w 52"/>
                <a:gd name="T9" fmla="*/ 14 h 97"/>
                <a:gd name="T10" fmla="*/ 18 w 52"/>
                <a:gd name="T11" fmla="*/ 43 h 97"/>
                <a:gd name="T12" fmla="*/ 0 w 52"/>
                <a:gd name="T13" fmla="*/ 89 h 97"/>
                <a:gd name="T14" fmla="*/ 0 w 52"/>
                <a:gd name="T15" fmla="*/ 91 h 97"/>
                <a:gd name="T16" fmla="*/ 7 w 52"/>
                <a:gd name="T17" fmla="*/ 94 h 97"/>
                <a:gd name="T18" fmla="*/ 13 w 52"/>
                <a:gd name="T1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97">
                  <a:moveTo>
                    <a:pt x="13" y="97"/>
                  </a:moveTo>
                  <a:cubicBezTo>
                    <a:pt x="13" y="97"/>
                    <a:pt x="14" y="96"/>
                    <a:pt x="14" y="96"/>
                  </a:cubicBezTo>
                  <a:cubicBezTo>
                    <a:pt x="23" y="88"/>
                    <a:pt x="34" y="68"/>
                    <a:pt x="38" y="53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52" y="2"/>
                    <a:pt x="48" y="0"/>
                    <a:pt x="39" y="14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9" y="57"/>
                    <a:pt x="1" y="77"/>
                    <a:pt x="0" y="89"/>
                  </a:cubicBezTo>
                  <a:cubicBezTo>
                    <a:pt x="0" y="90"/>
                    <a:pt x="0" y="90"/>
                    <a:pt x="0" y="91"/>
                  </a:cubicBezTo>
                  <a:cubicBezTo>
                    <a:pt x="2" y="92"/>
                    <a:pt x="4" y="93"/>
                    <a:pt x="7" y="94"/>
                  </a:cubicBezTo>
                  <a:cubicBezTo>
                    <a:pt x="9" y="95"/>
                    <a:pt x="11" y="96"/>
                    <a:pt x="13" y="97"/>
                  </a:cubicBezTo>
                  <a:close/>
                </a:path>
              </a:pathLst>
            </a:custGeom>
            <a:gradFill>
              <a:gsLst>
                <a:gs pos="92000">
                  <a:srgbClr val="14B1E9"/>
                </a:gs>
                <a:gs pos="77000">
                  <a:srgbClr val="32CFC2"/>
                </a:gs>
              </a:gsLst>
              <a:lin ang="12000000" scaled="0"/>
            </a:gradFill>
            <a:ln w="1572" cap="flat">
              <a:noFill/>
              <a:prstDash val="solid"/>
              <a:miter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spcFirstLastPara="0" vertOverflow="overflow" horzOverflow="overflow" vert="horz" wrap="square" lIns="22343" tIns="11172" rIns="22343" bIns="1117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6" name="PA-任意多边形 25">
              <a:extLst>
                <a:ext uri="{FF2B5EF4-FFF2-40B4-BE49-F238E27FC236}">
                  <a16:creationId xmlns:a16="http://schemas.microsoft.com/office/drawing/2014/main" id="{470F3051-0EEA-46FE-A66F-5AAAC0D97492}"/>
                </a:ext>
              </a:extLst>
            </p:cNvPr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29873575" y="-630238"/>
              <a:ext cx="125412" cy="57150"/>
            </a:xfrm>
            <a:custGeom>
              <a:avLst/>
              <a:gdLst>
                <a:gd name="T0" fmla="*/ 5 w 99"/>
                <a:gd name="T1" fmla="*/ 44 h 45"/>
                <a:gd name="T2" fmla="*/ 7 w 99"/>
                <a:gd name="T3" fmla="*/ 44 h 45"/>
                <a:gd name="T4" fmla="*/ 54 w 99"/>
                <a:gd name="T5" fmla="*/ 30 h 45"/>
                <a:gd name="T6" fmla="*/ 85 w 99"/>
                <a:gd name="T7" fmla="*/ 13 h 45"/>
                <a:gd name="T8" fmla="*/ 82 w 99"/>
                <a:gd name="T9" fmla="*/ 3 h 45"/>
                <a:gd name="T10" fmla="*/ 46 w 99"/>
                <a:gd name="T11" fmla="*/ 10 h 45"/>
                <a:gd name="T12" fmla="*/ 1 w 99"/>
                <a:gd name="T13" fmla="*/ 29 h 45"/>
                <a:gd name="T14" fmla="*/ 0 w 99"/>
                <a:gd name="T15" fmla="*/ 31 h 45"/>
                <a:gd name="T16" fmla="*/ 3 w 99"/>
                <a:gd name="T17" fmla="*/ 37 h 45"/>
                <a:gd name="T18" fmla="*/ 5 w 99"/>
                <a:gd name="T19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45">
                  <a:moveTo>
                    <a:pt x="5" y="44"/>
                  </a:moveTo>
                  <a:cubicBezTo>
                    <a:pt x="5" y="44"/>
                    <a:pt x="6" y="44"/>
                    <a:pt x="7" y="44"/>
                  </a:cubicBezTo>
                  <a:cubicBezTo>
                    <a:pt x="19" y="45"/>
                    <a:pt x="40" y="38"/>
                    <a:pt x="54" y="30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99" y="4"/>
                    <a:pt x="98" y="0"/>
                    <a:pt x="82" y="3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30" y="12"/>
                    <a:pt x="10" y="21"/>
                    <a:pt x="1" y="29"/>
                  </a:cubicBezTo>
                  <a:cubicBezTo>
                    <a:pt x="1" y="30"/>
                    <a:pt x="0" y="30"/>
                    <a:pt x="0" y="31"/>
                  </a:cubicBezTo>
                  <a:cubicBezTo>
                    <a:pt x="1" y="33"/>
                    <a:pt x="2" y="35"/>
                    <a:pt x="3" y="37"/>
                  </a:cubicBezTo>
                  <a:cubicBezTo>
                    <a:pt x="3" y="39"/>
                    <a:pt x="4" y="42"/>
                    <a:pt x="5" y="44"/>
                  </a:cubicBezTo>
                  <a:close/>
                </a:path>
              </a:pathLst>
            </a:custGeom>
            <a:gradFill>
              <a:gsLst>
                <a:gs pos="92000">
                  <a:srgbClr val="14B1E9"/>
                </a:gs>
                <a:gs pos="77000">
                  <a:srgbClr val="32CFC2"/>
                </a:gs>
              </a:gsLst>
              <a:lin ang="12000000" scaled="0"/>
            </a:gradFill>
            <a:ln w="1572" cap="flat">
              <a:noFill/>
              <a:prstDash val="solid"/>
              <a:miter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spcFirstLastPara="0" vertOverflow="overflow" horzOverflow="overflow" vert="horz" wrap="square" lIns="22343" tIns="11172" rIns="22343" bIns="1117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7" name="PA-任意多边形 26">
              <a:extLst>
                <a:ext uri="{FF2B5EF4-FFF2-40B4-BE49-F238E27FC236}">
                  <a16:creationId xmlns:a16="http://schemas.microsoft.com/office/drawing/2014/main" id="{80DF4A7B-90D1-402F-B2D1-540ED0C690A9}"/>
                </a:ext>
              </a:extLst>
            </p:cNvPr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>
              <a:off x="29541788" y="-515938"/>
              <a:ext cx="125412" cy="57150"/>
            </a:xfrm>
            <a:custGeom>
              <a:avLst/>
              <a:gdLst>
                <a:gd name="T0" fmla="*/ 95 w 99"/>
                <a:gd name="T1" fmla="*/ 1 h 45"/>
                <a:gd name="T2" fmla="*/ 92 w 99"/>
                <a:gd name="T3" fmla="*/ 1 h 45"/>
                <a:gd name="T4" fmla="*/ 46 w 99"/>
                <a:gd name="T5" fmla="*/ 15 h 45"/>
                <a:gd name="T6" fmla="*/ 14 w 99"/>
                <a:gd name="T7" fmla="*/ 32 h 45"/>
                <a:gd name="T8" fmla="*/ 17 w 99"/>
                <a:gd name="T9" fmla="*/ 42 h 45"/>
                <a:gd name="T10" fmla="*/ 53 w 99"/>
                <a:gd name="T11" fmla="*/ 35 h 45"/>
                <a:gd name="T12" fmla="*/ 98 w 99"/>
                <a:gd name="T13" fmla="*/ 16 h 45"/>
                <a:gd name="T14" fmla="*/ 99 w 99"/>
                <a:gd name="T15" fmla="*/ 14 h 45"/>
                <a:gd name="T16" fmla="*/ 97 w 99"/>
                <a:gd name="T17" fmla="*/ 8 h 45"/>
                <a:gd name="T18" fmla="*/ 95 w 99"/>
                <a:gd name="T19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45">
                  <a:moveTo>
                    <a:pt x="95" y="1"/>
                  </a:moveTo>
                  <a:cubicBezTo>
                    <a:pt x="94" y="1"/>
                    <a:pt x="93" y="1"/>
                    <a:pt x="92" y="1"/>
                  </a:cubicBezTo>
                  <a:cubicBezTo>
                    <a:pt x="81" y="0"/>
                    <a:pt x="60" y="7"/>
                    <a:pt x="46" y="15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0" y="40"/>
                    <a:pt x="2" y="45"/>
                    <a:pt x="17" y="42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69" y="32"/>
                    <a:pt x="89" y="24"/>
                    <a:pt x="98" y="16"/>
                  </a:cubicBezTo>
                  <a:cubicBezTo>
                    <a:pt x="98" y="15"/>
                    <a:pt x="99" y="15"/>
                    <a:pt x="99" y="14"/>
                  </a:cubicBezTo>
                  <a:cubicBezTo>
                    <a:pt x="98" y="12"/>
                    <a:pt x="98" y="10"/>
                    <a:pt x="97" y="8"/>
                  </a:cubicBezTo>
                  <a:cubicBezTo>
                    <a:pt x="96" y="6"/>
                    <a:pt x="95" y="3"/>
                    <a:pt x="95" y="1"/>
                  </a:cubicBezTo>
                  <a:close/>
                </a:path>
              </a:pathLst>
            </a:custGeom>
            <a:gradFill>
              <a:gsLst>
                <a:gs pos="92000">
                  <a:srgbClr val="14B1E9"/>
                </a:gs>
                <a:gs pos="77000">
                  <a:srgbClr val="32CFC2"/>
                </a:gs>
              </a:gsLst>
              <a:lin ang="12000000" scaled="0"/>
            </a:gradFill>
            <a:ln w="1572" cap="flat">
              <a:noFill/>
              <a:prstDash val="solid"/>
              <a:miter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spcFirstLastPara="0" vertOverflow="overflow" horzOverflow="overflow" vert="horz" wrap="square" lIns="22343" tIns="11172" rIns="22343" bIns="1117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8" name="PA-任意多边形 27">
              <a:extLst>
                <a:ext uri="{FF2B5EF4-FFF2-40B4-BE49-F238E27FC236}">
                  <a16:creationId xmlns:a16="http://schemas.microsoft.com/office/drawing/2014/main" id="{CBA264EA-000E-4232-8CC6-C6F824CE66B2}"/>
                </a:ext>
              </a:extLst>
            </p:cNvPr>
            <p:cNvSpPr>
              <a:spLocks/>
            </p:cNvSpPr>
            <p:nvPr>
              <p:custDataLst>
                <p:tags r:id="rId33"/>
              </p:custDataLst>
            </p:nvPr>
          </p:nvSpPr>
          <p:spPr bwMode="auto">
            <a:xfrm>
              <a:off x="29549725" y="-650875"/>
              <a:ext cx="122237" cy="66675"/>
            </a:xfrm>
            <a:custGeom>
              <a:avLst/>
              <a:gdLst>
                <a:gd name="T0" fmla="*/ 52 w 96"/>
                <a:gd name="T1" fmla="*/ 14 h 52"/>
                <a:gd name="T2" fmla="*/ 17 w 96"/>
                <a:gd name="T3" fmla="*/ 5 h 52"/>
                <a:gd name="T4" fmla="*/ 13 w 96"/>
                <a:gd name="T5" fmla="*/ 14 h 52"/>
                <a:gd name="T6" fmla="*/ 43 w 96"/>
                <a:gd name="T7" fmla="*/ 34 h 52"/>
                <a:gd name="T8" fmla="*/ 88 w 96"/>
                <a:gd name="T9" fmla="*/ 52 h 52"/>
                <a:gd name="T10" fmla="*/ 90 w 96"/>
                <a:gd name="T11" fmla="*/ 52 h 52"/>
                <a:gd name="T12" fmla="*/ 93 w 96"/>
                <a:gd name="T13" fmla="*/ 46 h 52"/>
                <a:gd name="T14" fmla="*/ 96 w 96"/>
                <a:gd name="T15" fmla="*/ 39 h 52"/>
                <a:gd name="T16" fmla="*/ 95 w 96"/>
                <a:gd name="T17" fmla="*/ 38 h 52"/>
                <a:gd name="T18" fmla="*/ 52 w 96"/>
                <a:gd name="T19" fmla="*/ 1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52">
                  <a:moveTo>
                    <a:pt x="52" y="14"/>
                  </a:moveTo>
                  <a:cubicBezTo>
                    <a:pt x="17" y="5"/>
                    <a:pt x="17" y="5"/>
                    <a:pt x="17" y="5"/>
                  </a:cubicBezTo>
                  <a:cubicBezTo>
                    <a:pt x="1" y="0"/>
                    <a:pt x="0" y="4"/>
                    <a:pt x="13" y="1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56" y="44"/>
                    <a:pt x="76" y="52"/>
                    <a:pt x="88" y="52"/>
                  </a:cubicBezTo>
                  <a:cubicBezTo>
                    <a:pt x="89" y="52"/>
                    <a:pt x="89" y="52"/>
                    <a:pt x="90" y="52"/>
                  </a:cubicBezTo>
                  <a:cubicBezTo>
                    <a:pt x="91" y="50"/>
                    <a:pt x="92" y="48"/>
                    <a:pt x="93" y="46"/>
                  </a:cubicBezTo>
                  <a:cubicBezTo>
                    <a:pt x="94" y="43"/>
                    <a:pt x="95" y="41"/>
                    <a:pt x="96" y="39"/>
                  </a:cubicBezTo>
                  <a:cubicBezTo>
                    <a:pt x="96" y="39"/>
                    <a:pt x="95" y="38"/>
                    <a:pt x="95" y="38"/>
                  </a:cubicBezTo>
                  <a:cubicBezTo>
                    <a:pt x="87" y="29"/>
                    <a:pt x="68" y="18"/>
                    <a:pt x="52" y="14"/>
                  </a:cubicBezTo>
                  <a:close/>
                </a:path>
              </a:pathLst>
            </a:custGeom>
            <a:gradFill>
              <a:gsLst>
                <a:gs pos="92000">
                  <a:srgbClr val="14B1E9"/>
                </a:gs>
                <a:gs pos="77000">
                  <a:srgbClr val="32CFC2"/>
                </a:gs>
              </a:gsLst>
              <a:lin ang="12000000" scaled="0"/>
            </a:gradFill>
            <a:ln w="1572" cap="flat">
              <a:noFill/>
              <a:prstDash val="solid"/>
              <a:miter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spcFirstLastPara="0" vertOverflow="overflow" horzOverflow="overflow" vert="horz" wrap="square" lIns="22343" tIns="11172" rIns="22343" bIns="1117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9" name="PA-任意多边形 28">
              <a:extLst>
                <a:ext uri="{FF2B5EF4-FFF2-40B4-BE49-F238E27FC236}">
                  <a16:creationId xmlns:a16="http://schemas.microsoft.com/office/drawing/2014/main" id="{83620B98-AAAD-44B4-8C52-7F963C95FA30}"/>
                </a:ext>
              </a:extLst>
            </p:cNvPr>
            <p:cNvSpPr>
              <a:spLocks/>
            </p:cNvSpPr>
            <p:nvPr>
              <p:custDataLst>
                <p:tags r:id="rId34"/>
              </p:custDataLst>
            </p:nvPr>
          </p:nvSpPr>
          <p:spPr bwMode="auto">
            <a:xfrm>
              <a:off x="29670375" y="-646113"/>
              <a:ext cx="185737" cy="182563"/>
            </a:xfrm>
            <a:custGeom>
              <a:avLst/>
              <a:gdLst>
                <a:gd name="T0" fmla="*/ 25 w 146"/>
                <a:gd name="T1" fmla="*/ 97 h 143"/>
                <a:gd name="T2" fmla="*/ 59 w 146"/>
                <a:gd name="T3" fmla="*/ 24 h 143"/>
                <a:gd name="T4" fmla="*/ 132 w 146"/>
                <a:gd name="T5" fmla="*/ 59 h 143"/>
                <a:gd name="T6" fmla="*/ 134 w 146"/>
                <a:gd name="T7" fmla="*/ 66 h 143"/>
                <a:gd name="T8" fmla="*/ 146 w 146"/>
                <a:gd name="T9" fmla="*/ 66 h 143"/>
                <a:gd name="T10" fmla="*/ 143 w 146"/>
                <a:gd name="T11" fmla="*/ 54 h 143"/>
                <a:gd name="T12" fmla="*/ 55 w 146"/>
                <a:gd name="T13" fmla="*/ 13 h 143"/>
                <a:gd name="T14" fmla="*/ 13 w 146"/>
                <a:gd name="T15" fmla="*/ 101 h 143"/>
                <a:gd name="T16" fmla="*/ 54 w 146"/>
                <a:gd name="T17" fmla="*/ 143 h 143"/>
                <a:gd name="T18" fmla="*/ 57 w 146"/>
                <a:gd name="T19" fmla="*/ 131 h 143"/>
                <a:gd name="T20" fmla="*/ 25 w 146"/>
                <a:gd name="T21" fmla="*/ 9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43">
                  <a:moveTo>
                    <a:pt x="25" y="97"/>
                  </a:moveTo>
                  <a:cubicBezTo>
                    <a:pt x="14" y="68"/>
                    <a:pt x="29" y="35"/>
                    <a:pt x="59" y="24"/>
                  </a:cubicBezTo>
                  <a:cubicBezTo>
                    <a:pt x="88" y="14"/>
                    <a:pt x="121" y="29"/>
                    <a:pt x="132" y="59"/>
                  </a:cubicBezTo>
                  <a:cubicBezTo>
                    <a:pt x="132" y="61"/>
                    <a:pt x="133" y="63"/>
                    <a:pt x="134" y="66"/>
                  </a:cubicBezTo>
                  <a:cubicBezTo>
                    <a:pt x="146" y="66"/>
                    <a:pt x="146" y="66"/>
                    <a:pt x="146" y="66"/>
                  </a:cubicBezTo>
                  <a:cubicBezTo>
                    <a:pt x="145" y="62"/>
                    <a:pt x="144" y="58"/>
                    <a:pt x="143" y="54"/>
                  </a:cubicBezTo>
                  <a:cubicBezTo>
                    <a:pt x="130" y="18"/>
                    <a:pt x="90" y="0"/>
                    <a:pt x="55" y="13"/>
                  </a:cubicBezTo>
                  <a:cubicBezTo>
                    <a:pt x="19" y="26"/>
                    <a:pt x="0" y="65"/>
                    <a:pt x="13" y="101"/>
                  </a:cubicBezTo>
                  <a:cubicBezTo>
                    <a:pt x="20" y="121"/>
                    <a:pt x="36" y="136"/>
                    <a:pt x="54" y="143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42" y="125"/>
                    <a:pt x="30" y="113"/>
                    <a:pt x="25" y="97"/>
                  </a:cubicBezTo>
                  <a:close/>
                </a:path>
              </a:pathLst>
            </a:custGeom>
            <a:gradFill>
              <a:gsLst>
                <a:gs pos="92000">
                  <a:srgbClr val="14B1E9"/>
                </a:gs>
                <a:gs pos="77000">
                  <a:srgbClr val="32CFC2"/>
                </a:gs>
              </a:gsLst>
              <a:lin ang="12000000" scaled="0"/>
            </a:gradFill>
            <a:ln w="1572" cap="flat">
              <a:noFill/>
              <a:prstDash val="solid"/>
              <a:miter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spcFirstLastPara="0" vertOverflow="overflow" horzOverflow="overflow" vert="horz" wrap="square" lIns="22343" tIns="11172" rIns="22343" bIns="1117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143" name="PA-任意多边形 477">
            <a:extLst>
              <a:ext uri="{FF2B5EF4-FFF2-40B4-BE49-F238E27FC236}">
                <a16:creationId xmlns:a16="http://schemas.microsoft.com/office/drawing/2014/main" id="{6A1E955C-42FF-4A82-B6EC-26E3F935E06D}"/>
              </a:ext>
            </a:extLst>
          </p:cNvPr>
          <p:cNvSpPr>
            <a:spLocks noChangeAspect="1" noEditPoints="1"/>
          </p:cNvSpPr>
          <p:nvPr>
            <p:custDataLst>
              <p:tags r:id="rId1"/>
            </p:custDataLst>
          </p:nvPr>
        </p:nvSpPr>
        <p:spPr bwMode="auto">
          <a:xfrm>
            <a:off x="6475640" y="2791449"/>
            <a:ext cx="238622" cy="242005"/>
          </a:xfrm>
          <a:custGeom>
            <a:avLst/>
            <a:gdLst>
              <a:gd name="T0" fmla="*/ 164 w 176"/>
              <a:gd name="T1" fmla="*/ 66 h 176"/>
              <a:gd name="T2" fmla="*/ 164 w 176"/>
              <a:gd name="T3" fmla="*/ 0 h 176"/>
              <a:gd name="T4" fmla="*/ 138 w 176"/>
              <a:gd name="T5" fmla="*/ 0 h 176"/>
              <a:gd name="T6" fmla="*/ 138 w 176"/>
              <a:gd name="T7" fmla="*/ 66 h 176"/>
              <a:gd name="T8" fmla="*/ 120 w 176"/>
              <a:gd name="T9" fmla="*/ 66 h 176"/>
              <a:gd name="T10" fmla="*/ 120 w 176"/>
              <a:gd name="T11" fmla="*/ 37 h 176"/>
              <a:gd name="T12" fmla="*/ 83 w 176"/>
              <a:gd name="T13" fmla="*/ 65 h 176"/>
              <a:gd name="T14" fmla="*/ 83 w 176"/>
              <a:gd name="T15" fmla="*/ 37 h 176"/>
              <a:gd name="T16" fmla="*/ 47 w 176"/>
              <a:gd name="T17" fmla="*/ 65 h 176"/>
              <a:gd name="T18" fmla="*/ 47 w 176"/>
              <a:gd name="T19" fmla="*/ 37 h 176"/>
              <a:gd name="T20" fmla="*/ 10 w 176"/>
              <a:gd name="T21" fmla="*/ 66 h 176"/>
              <a:gd name="T22" fmla="*/ 0 w 176"/>
              <a:gd name="T23" fmla="*/ 66 h 176"/>
              <a:gd name="T24" fmla="*/ 0 w 176"/>
              <a:gd name="T25" fmla="*/ 176 h 176"/>
              <a:gd name="T26" fmla="*/ 176 w 176"/>
              <a:gd name="T27" fmla="*/ 176 h 176"/>
              <a:gd name="T28" fmla="*/ 176 w 176"/>
              <a:gd name="T29" fmla="*/ 66 h 176"/>
              <a:gd name="T30" fmla="*/ 164 w 176"/>
              <a:gd name="T31" fmla="*/ 66 h 176"/>
              <a:gd name="T32" fmla="*/ 55 w 176"/>
              <a:gd name="T33" fmla="*/ 156 h 176"/>
              <a:gd name="T34" fmla="*/ 29 w 176"/>
              <a:gd name="T35" fmla="*/ 156 h 176"/>
              <a:gd name="T36" fmla="*/ 29 w 176"/>
              <a:gd name="T37" fmla="*/ 130 h 176"/>
              <a:gd name="T38" fmla="*/ 55 w 176"/>
              <a:gd name="T39" fmla="*/ 130 h 176"/>
              <a:gd name="T40" fmla="*/ 55 w 176"/>
              <a:gd name="T41" fmla="*/ 156 h 176"/>
              <a:gd name="T42" fmla="*/ 55 w 176"/>
              <a:gd name="T43" fmla="*/ 112 h 176"/>
              <a:gd name="T44" fmla="*/ 29 w 176"/>
              <a:gd name="T45" fmla="*/ 112 h 176"/>
              <a:gd name="T46" fmla="*/ 29 w 176"/>
              <a:gd name="T47" fmla="*/ 86 h 176"/>
              <a:gd name="T48" fmla="*/ 55 w 176"/>
              <a:gd name="T49" fmla="*/ 86 h 176"/>
              <a:gd name="T50" fmla="*/ 55 w 176"/>
              <a:gd name="T51" fmla="*/ 112 h 176"/>
              <a:gd name="T52" fmla="*/ 102 w 176"/>
              <a:gd name="T53" fmla="*/ 156 h 176"/>
              <a:gd name="T54" fmla="*/ 75 w 176"/>
              <a:gd name="T55" fmla="*/ 156 h 176"/>
              <a:gd name="T56" fmla="*/ 75 w 176"/>
              <a:gd name="T57" fmla="*/ 130 h 176"/>
              <a:gd name="T58" fmla="*/ 102 w 176"/>
              <a:gd name="T59" fmla="*/ 130 h 176"/>
              <a:gd name="T60" fmla="*/ 102 w 176"/>
              <a:gd name="T61" fmla="*/ 156 h 176"/>
              <a:gd name="T62" fmla="*/ 102 w 176"/>
              <a:gd name="T63" fmla="*/ 112 h 176"/>
              <a:gd name="T64" fmla="*/ 75 w 176"/>
              <a:gd name="T65" fmla="*/ 112 h 176"/>
              <a:gd name="T66" fmla="*/ 75 w 176"/>
              <a:gd name="T67" fmla="*/ 86 h 176"/>
              <a:gd name="T68" fmla="*/ 102 w 176"/>
              <a:gd name="T69" fmla="*/ 86 h 176"/>
              <a:gd name="T70" fmla="*/ 102 w 176"/>
              <a:gd name="T71" fmla="*/ 112 h 176"/>
              <a:gd name="T72" fmla="*/ 149 w 176"/>
              <a:gd name="T73" fmla="*/ 156 h 176"/>
              <a:gd name="T74" fmla="*/ 122 w 176"/>
              <a:gd name="T75" fmla="*/ 156 h 176"/>
              <a:gd name="T76" fmla="*/ 122 w 176"/>
              <a:gd name="T77" fmla="*/ 130 h 176"/>
              <a:gd name="T78" fmla="*/ 149 w 176"/>
              <a:gd name="T79" fmla="*/ 130 h 176"/>
              <a:gd name="T80" fmla="*/ 149 w 176"/>
              <a:gd name="T81" fmla="*/ 156 h 176"/>
              <a:gd name="T82" fmla="*/ 149 w 176"/>
              <a:gd name="T83" fmla="*/ 112 h 176"/>
              <a:gd name="T84" fmla="*/ 122 w 176"/>
              <a:gd name="T85" fmla="*/ 112 h 176"/>
              <a:gd name="T86" fmla="*/ 122 w 176"/>
              <a:gd name="T87" fmla="*/ 86 h 176"/>
              <a:gd name="T88" fmla="*/ 149 w 176"/>
              <a:gd name="T89" fmla="*/ 86 h 176"/>
              <a:gd name="T90" fmla="*/ 149 w 176"/>
              <a:gd name="T91" fmla="*/ 11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76" h="176">
                <a:moveTo>
                  <a:pt x="164" y="66"/>
                </a:moveTo>
                <a:lnTo>
                  <a:pt x="164" y="0"/>
                </a:lnTo>
                <a:lnTo>
                  <a:pt x="138" y="0"/>
                </a:lnTo>
                <a:lnTo>
                  <a:pt x="138" y="66"/>
                </a:lnTo>
                <a:lnTo>
                  <a:pt x="120" y="66"/>
                </a:lnTo>
                <a:lnTo>
                  <a:pt x="120" y="37"/>
                </a:lnTo>
                <a:lnTo>
                  <a:pt x="83" y="65"/>
                </a:lnTo>
                <a:lnTo>
                  <a:pt x="83" y="37"/>
                </a:lnTo>
                <a:lnTo>
                  <a:pt x="47" y="65"/>
                </a:lnTo>
                <a:lnTo>
                  <a:pt x="47" y="37"/>
                </a:lnTo>
                <a:lnTo>
                  <a:pt x="10" y="66"/>
                </a:lnTo>
                <a:lnTo>
                  <a:pt x="0" y="66"/>
                </a:lnTo>
                <a:lnTo>
                  <a:pt x="0" y="176"/>
                </a:lnTo>
                <a:lnTo>
                  <a:pt x="176" y="176"/>
                </a:lnTo>
                <a:lnTo>
                  <a:pt x="176" y="66"/>
                </a:lnTo>
                <a:lnTo>
                  <a:pt x="164" y="66"/>
                </a:lnTo>
                <a:close/>
                <a:moveTo>
                  <a:pt x="55" y="156"/>
                </a:moveTo>
                <a:lnTo>
                  <a:pt x="29" y="156"/>
                </a:lnTo>
                <a:lnTo>
                  <a:pt x="29" y="130"/>
                </a:lnTo>
                <a:lnTo>
                  <a:pt x="55" y="130"/>
                </a:lnTo>
                <a:lnTo>
                  <a:pt x="55" y="156"/>
                </a:lnTo>
                <a:close/>
                <a:moveTo>
                  <a:pt x="55" y="112"/>
                </a:moveTo>
                <a:lnTo>
                  <a:pt x="29" y="112"/>
                </a:lnTo>
                <a:lnTo>
                  <a:pt x="29" y="86"/>
                </a:lnTo>
                <a:lnTo>
                  <a:pt x="55" y="86"/>
                </a:lnTo>
                <a:lnTo>
                  <a:pt x="55" y="112"/>
                </a:lnTo>
                <a:close/>
                <a:moveTo>
                  <a:pt x="102" y="156"/>
                </a:moveTo>
                <a:lnTo>
                  <a:pt x="75" y="156"/>
                </a:lnTo>
                <a:lnTo>
                  <a:pt x="75" y="130"/>
                </a:lnTo>
                <a:lnTo>
                  <a:pt x="102" y="130"/>
                </a:lnTo>
                <a:lnTo>
                  <a:pt x="102" y="156"/>
                </a:lnTo>
                <a:close/>
                <a:moveTo>
                  <a:pt x="102" y="112"/>
                </a:moveTo>
                <a:lnTo>
                  <a:pt x="75" y="112"/>
                </a:lnTo>
                <a:lnTo>
                  <a:pt x="75" y="86"/>
                </a:lnTo>
                <a:lnTo>
                  <a:pt x="102" y="86"/>
                </a:lnTo>
                <a:lnTo>
                  <a:pt x="102" y="112"/>
                </a:lnTo>
                <a:close/>
                <a:moveTo>
                  <a:pt x="149" y="156"/>
                </a:moveTo>
                <a:lnTo>
                  <a:pt x="122" y="156"/>
                </a:lnTo>
                <a:lnTo>
                  <a:pt x="122" y="130"/>
                </a:lnTo>
                <a:lnTo>
                  <a:pt x="149" y="130"/>
                </a:lnTo>
                <a:lnTo>
                  <a:pt x="149" y="156"/>
                </a:lnTo>
                <a:close/>
                <a:moveTo>
                  <a:pt x="149" y="112"/>
                </a:moveTo>
                <a:lnTo>
                  <a:pt x="122" y="112"/>
                </a:lnTo>
                <a:lnTo>
                  <a:pt x="122" y="86"/>
                </a:lnTo>
                <a:lnTo>
                  <a:pt x="149" y="86"/>
                </a:lnTo>
                <a:lnTo>
                  <a:pt x="149" y="112"/>
                </a:lnTo>
                <a:close/>
              </a:path>
            </a:pathLst>
          </a:custGeom>
          <a:gradFill>
            <a:gsLst>
              <a:gs pos="92000">
                <a:srgbClr val="14B1E9"/>
              </a:gs>
              <a:gs pos="77000">
                <a:srgbClr val="32CFC2"/>
              </a:gs>
            </a:gsLst>
            <a:lin ang="12000000" scaled="0"/>
          </a:gradFill>
          <a:ln w="1572" cap="flat">
            <a:noFill/>
            <a:prstDash val="solid"/>
            <a:miter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22343" tIns="11172" rIns="22343" bIns="111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zh-CN" altLang="en-US" sz="900" dirty="0">
              <a:solidFill>
                <a:prstClr val="black"/>
              </a:solidFill>
              <a:latin typeface="Arial" pitchFamily="34" charset="0"/>
              <a:cs typeface="Arial" pitchFamily="34" charset="0"/>
              <a:sym typeface="Arial" panose="020B0604020202020204" pitchFamily="34" charset="0"/>
            </a:endParaRPr>
          </a:p>
        </p:txBody>
      </p:sp>
      <p:grpSp>
        <p:nvGrpSpPr>
          <p:cNvPr id="144" name="图形 18">
            <a:extLst>
              <a:ext uri="{FF2B5EF4-FFF2-40B4-BE49-F238E27FC236}">
                <a16:creationId xmlns:a16="http://schemas.microsoft.com/office/drawing/2014/main" id="{1385E8F9-7D45-49F5-B9B1-9C8924D62E17}"/>
              </a:ext>
            </a:extLst>
          </p:cNvPr>
          <p:cNvGrpSpPr/>
          <p:nvPr/>
        </p:nvGrpSpPr>
        <p:grpSpPr>
          <a:xfrm>
            <a:off x="6466461" y="4155926"/>
            <a:ext cx="307126" cy="303699"/>
            <a:chOff x="24714993" y="2795587"/>
            <a:chExt cx="466725" cy="457200"/>
          </a:xfrm>
        </p:grpSpPr>
        <p:sp>
          <p:nvSpPr>
            <p:cNvPr id="145" name="任意多边形: 形状 20">
              <a:extLst>
                <a:ext uri="{FF2B5EF4-FFF2-40B4-BE49-F238E27FC236}">
                  <a16:creationId xmlns:a16="http://schemas.microsoft.com/office/drawing/2014/main" id="{3ABA27A1-BD77-4F78-A007-27FC2A81051D}"/>
                </a:ext>
              </a:extLst>
            </p:cNvPr>
            <p:cNvSpPr/>
            <p:nvPr/>
          </p:nvSpPr>
          <p:spPr>
            <a:xfrm>
              <a:off x="24815006" y="3048000"/>
              <a:ext cx="266700" cy="85725"/>
            </a:xfrm>
            <a:custGeom>
              <a:avLst/>
              <a:gdLst>
                <a:gd name="connsiteX0" fmla="*/ 14288 w 266700"/>
                <a:gd name="connsiteY0" fmla="*/ 14288 h 85725"/>
                <a:gd name="connsiteX1" fmla="*/ 42863 w 266700"/>
                <a:gd name="connsiteY1" fmla="*/ 52388 h 85725"/>
                <a:gd name="connsiteX2" fmla="*/ 100013 w 266700"/>
                <a:gd name="connsiteY2" fmla="*/ 71438 h 85725"/>
                <a:gd name="connsiteX3" fmla="*/ 252413 w 266700"/>
                <a:gd name="connsiteY3" fmla="*/ 71438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85725">
                  <a:moveTo>
                    <a:pt x="14288" y="14288"/>
                  </a:moveTo>
                  <a:cubicBezTo>
                    <a:pt x="14288" y="29528"/>
                    <a:pt x="31433" y="45720"/>
                    <a:pt x="42863" y="52388"/>
                  </a:cubicBezTo>
                  <a:cubicBezTo>
                    <a:pt x="54293" y="59055"/>
                    <a:pt x="84773" y="71438"/>
                    <a:pt x="100013" y="71438"/>
                  </a:cubicBezTo>
                  <a:cubicBezTo>
                    <a:pt x="115253" y="71438"/>
                    <a:pt x="252413" y="71438"/>
                    <a:pt x="252413" y="71438"/>
                  </a:cubicBezTo>
                </a:path>
              </a:pathLst>
            </a:custGeom>
            <a:noFill/>
            <a:ln w="9525" cap="flat">
              <a:gradFill>
                <a:gsLst>
                  <a:gs pos="59000">
                    <a:srgbClr val="0DF9CC"/>
                  </a:gs>
                  <a:gs pos="100000">
                    <a:srgbClr val="009BD2"/>
                  </a:gs>
                </a:gsLst>
                <a:lin ang="12000000" scaled="0"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00" b="0" i="0" u="none" strike="noStrike" kern="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6" name="任意多边形: 形状 21">
              <a:extLst>
                <a:ext uri="{FF2B5EF4-FFF2-40B4-BE49-F238E27FC236}">
                  <a16:creationId xmlns:a16="http://schemas.microsoft.com/office/drawing/2014/main" id="{DFFDB792-A5E1-40A8-845A-5F6F0FD4FDA4}"/>
                </a:ext>
              </a:extLst>
            </p:cNvPr>
            <p:cNvSpPr/>
            <p:nvPr/>
          </p:nvSpPr>
          <p:spPr>
            <a:xfrm>
              <a:off x="24815006" y="2933700"/>
              <a:ext cx="266700" cy="85725"/>
            </a:xfrm>
            <a:custGeom>
              <a:avLst/>
              <a:gdLst>
                <a:gd name="connsiteX0" fmla="*/ 14288 w 266700"/>
                <a:gd name="connsiteY0" fmla="*/ 71438 h 85725"/>
                <a:gd name="connsiteX1" fmla="*/ 42863 w 266700"/>
                <a:gd name="connsiteY1" fmla="*/ 33338 h 85725"/>
                <a:gd name="connsiteX2" fmla="*/ 100013 w 266700"/>
                <a:gd name="connsiteY2" fmla="*/ 14288 h 85725"/>
                <a:gd name="connsiteX3" fmla="*/ 252413 w 266700"/>
                <a:gd name="connsiteY3" fmla="*/ 14288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85725">
                  <a:moveTo>
                    <a:pt x="14288" y="71438"/>
                  </a:moveTo>
                  <a:cubicBezTo>
                    <a:pt x="14288" y="56197"/>
                    <a:pt x="31433" y="40005"/>
                    <a:pt x="42863" y="33338"/>
                  </a:cubicBezTo>
                  <a:cubicBezTo>
                    <a:pt x="54293" y="26670"/>
                    <a:pt x="84773" y="14288"/>
                    <a:pt x="100013" y="14288"/>
                  </a:cubicBezTo>
                  <a:cubicBezTo>
                    <a:pt x="115253" y="14288"/>
                    <a:pt x="252413" y="14288"/>
                    <a:pt x="252413" y="14288"/>
                  </a:cubicBezTo>
                </a:path>
              </a:pathLst>
            </a:custGeom>
            <a:noFill/>
            <a:ln w="9525" cap="flat">
              <a:gradFill>
                <a:gsLst>
                  <a:gs pos="59000">
                    <a:srgbClr val="0DF9CC"/>
                  </a:gs>
                  <a:gs pos="100000">
                    <a:srgbClr val="009BD2"/>
                  </a:gs>
                </a:gsLst>
                <a:lin ang="12000000" scaled="0"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00" b="0" i="0" u="none" strike="noStrike" kern="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7" name="任意多边形: 形状 22">
              <a:extLst>
                <a:ext uri="{FF2B5EF4-FFF2-40B4-BE49-F238E27FC236}">
                  <a16:creationId xmlns:a16="http://schemas.microsoft.com/office/drawing/2014/main" id="{4AB40201-9A76-487C-85A6-B85D8A33F173}"/>
                </a:ext>
              </a:extLst>
            </p:cNvPr>
            <p:cNvSpPr/>
            <p:nvPr/>
          </p:nvSpPr>
          <p:spPr>
            <a:xfrm>
              <a:off x="24824531" y="3105150"/>
              <a:ext cx="257175" cy="133350"/>
            </a:xfrm>
            <a:custGeom>
              <a:avLst/>
              <a:gdLst>
                <a:gd name="connsiteX0" fmla="*/ 14288 w 257175"/>
                <a:gd name="connsiteY0" fmla="*/ 33338 h 133350"/>
                <a:gd name="connsiteX1" fmla="*/ 49530 w 257175"/>
                <a:gd name="connsiteY1" fmla="*/ 80963 h 133350"/>
                <a:gd name="connsiteX2" fmla="*/ 101918 w 257175"/>
                <a:gd name="connsiteY2" fmla="*/ 110490 h 133350"/>
                <a:gd name="connsiteX3" fmla="*/ 195263 w 257175"/>
                <a:gd name="connsiteY3" fmla="*/ 119063 h 133350"/>
                <a:gd name="connsiteX4" fmla="*/ 223838 w 257175"/>
                <a:gd name="connsiteY4" fmla="*/ 90488 h 133350"/>
                <a:gd name="connsiteX5" fmla="*/ 233363 w 257175"/>
                <a:gd name="connsiteY5" fmla="*/ 52388 h 133350"/>
                <a:gd name="connsiteX6" fmla="*/ 242888 w 257175"/>
                <a:gd name="connsiteY6" fmla="*/ 1428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175" h="133350">
                  <a:moveTo>
                    <a:pt x="14288" y="33338"/>
                  </a:moveTo>
                  <a:cubicBezTo>
                    <a:pt x="14288" y="33338"/>
                    <a:pt x="39053" y="73343"/>
                    <a:pt x="49530" y="80963"/>
                  </a:cubicBezTo>
                  <a:cubicBezTo>
                    <a:pt x="68580" y="94298"/>
                    <a:pt x="80963" y="102870"/>
                    <a:pt x="101918" y="110490"/>
                  </a:cubicBezTo>
                  <a:cubicBezTo>
                    <a:pt x="123825" y="119063"/>
                    <a:pt x="162878" y="119063"/>
                    <a:pt x="195263" y="119063"/>
                  </a:cubicBezTo>
                  <a:cubicBezTo>
                    <a:pt x="210502" y="119063"/>
                    <a:pt x="223838" y="109538"/>
                    <a:pt x="223838" y="90488"/>
                  </a:cubicBezTo>
                  <a:cubicBezTo>
                    <a:pt x="223838" y="78105"/>
                    <a:pt x="229552" y="66675"/>
                    <a:pt x="233363" y="52388"/>
                  </a:cubicBezTo>
                  <a:cubicBezTo>
                    <a:pt x="236220" y="41910"/>
                    <a:pt x="239077" y="33338"/>
                    <a:pt x="242888" y="14288"/>
                  </a:cubicBezTo>
                </a:path>
              </a:pathLst>
            </a:custGeom>
            <a:noFill/>
            <a:ln w="9525" cap="flat">
              <a:gradFill>
                <a:gsLst>
                  <a:gs pos="59000">
                    <a:srgbClr val="0DF9CC"/>
                  </a:gs>
                  <a:gs pos="100000">
                    <a:srgbClr val="009BD2"/>
                  </a:gs>
                </a:gsLst>
                <a:lin ang="12000000" scaled="0"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00" b="0" i="0" u="none" strike="noStrike" kern="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8" name="任意多边形: 形状 23">
              <a:extLst>
                <a:ext uri="{FF2B5EF4-FFF2-40B4-BE49-F238E27FC236}">
                  <a16:creationId xmlns:a16="http://schemas.microsoft.com/office/drawing/2014/main" id="{7AE72AF0-C061-406F-B072-36AE9A31F649}"/>
                </a:ext>
              </a:extLst>
            </p:cNvPr>
            <p:cNvSpPr/>
            <p:nvPr/>
          </p:nvSpPr>
          <p:spPr>
            <a:xfrm>
              <a:off x="24957881" y="3209925"/>
              <a:ext cx="28575" cy="57150"/>
            </a:xfrm>
            <a:custGeom>
              <a:avLst/>
              <a:gdLst>
                <a:gd name="connsiteX0" fmla="*/ 14288 w 28575"/>
                <a:gd name="connsiteY0" fmla="*/ 14288 h 57150"/>
                <a:gd name="connsiteX1" fmla="*/ 14288 w 28575"/>
                <a:gd name="connsiteY1" fmla="*/ 42863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57150">
                  <a:moveTo>
                    <a:pt x="14288" y="14288"/>
                  </a:moveTo>
                  <a:lnTo>
                    <a:pt x="14288" y="42863"/>
                  </a:lnTo>
                </a:path>
              </a:pathLst>
            </a:custGeom>
            <a:ln w="9525" cap="flat">
              <a:gradFill>
                <a:gsLst>
                  <a:gs pos="59000">
                    <a:srgbClr val="0DF9CC"/>
                  </a:gs>
                  <a:gs pos="100000">
                    <a:srgbClr val="009BD2"/>
                  </a:gs>
                </a:gsLst>
                <a:lin ang="12000000" scaled="0"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00" b="0" i="0" u="none" strike="noStrike" kern="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9" name="任意多边形: 形状 24">
              <a:extLst>
                <a:ext uri="{FF2B5EF4-FFF2-40B4-BE49-F238E27FC236}">
                  <a16:creationId xmlns:a16="http://schemas.microsoft.com/office/drawing/2014/main" id="{5CF609C3-C957-4553-B47D-6133726AAF3D}"/>
                </a:ext>
              </a:extLst>
            </p:cNvPr>
            <p:cNvSpPr/>
            <p:nvPr/>
          </p:nvSpPr>
          <p:spPr>
            <a:xfrm>
              <a:off x="24891206" y="2934623"/>
              <a:ext cx="285750" cy="200025"/>
            </a:xfrm>
            <a:custGeom>
              <a:avLst/>
              <a:gdLst>
                <a:gd name="connsiteX0" fmla="*/ 14288 w 285750"/>
                <a:gd name="connsiteY0" fmla="*/ 63846 h 200025"/>
                <a:gd name="connsiteX1" fmla="*/ 14288 w 285750"/>
                <a:gd name="connsiteY1" fmla="*/ 135284 h 200025"/>
                <a:gd name="connsiteX2" fmla="*/ 59055 w 285750"/>
                <a:gd name="connsiteY2" fmla="*/ 185766 h 200025"/>
                <a:gd name="connsiteX3" fmla="*/ 234315 w 285750"/>
                <a:gd name="connsiteY3" fmla="*/ 185766 h 200025"/>
                <a:gd name="connsiteX4" fmla="*/ 279083 w 285750"/>
                <a:gd name="connsiteY4" fmla="*/ 136236 h 200025"/>
                <a:gd name="connsiteX5" fmla="*/ 280035 w 285750"/>
                <a:gd name="connsiteY5" fmla="*/ 64799 h 200025"/>
                <a:gd name="connsiteX6" fmla="*/ 235268 w 285750"/>
                <a:gd name="connsiteY6" fmla="*/ 14316 h 200025"/>
                <a:gd name="connsiteX7" fmla="*/ 59055 w 285750"/>
                <a:gd name="connsiteY7" fmla="*/ 14316 h 200025"/>
                <a:gd name="connsiteX8" fmla="*/ 14288 w 285750"/>
                <a:gd name="connsiteY8" fmla="*/ 63846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5750" h="200025">
                  <a:moveTo>
                    <a:pt x="14288" y="63846"/>
                  </a:moveTo>
                  <a:lnTo>
                    <a:pt x="14288" y="135284"/>
                  </a:lnTo>
                  <a:cubicBezTo>
                    <a:pt x="14288" y="162906"/>
                    <a:pt x="34290" y="185766"/>
                    <a:pt x="59055" y="185766"/>
                  </a:cubicBezTo>
                  <a:lnTo>
                    <a:pt x="234315" y="185766"/>
                  </a:lnTo>
                  <a:cubicBezTo>
                    <a:pt x="259080" y="185766"/>
                    <a:pt x="279083" y="163859"/>
                    <a:pt x="279083" y="136236"/>
                  </a:cubicBezTo>
                  <a:lnTo>
                    <a:pt x="280035" y="64799"/>
                  </a:lnTo>
                  <a:cubicBezTo>
                    <a:pt x="280035" y="37176"/>
                    <a:pt x="260033" y="14316"/>
                    <a:pt x="235268" y="14316"/>
                  </a:cubicBezTo>
                  <a:lnTo>
                    <a:pt x="59055" y="14316"/>
                  </a:lnTo>
                  <a:cubicBezTo>
                    <a:pt x="34290" y="13364"/>
                    <a:pt x="14288" y="36224"/>
                    <a:pt x="14288" y="63846"/>
                  </a:cubicBezTo>
                  <a:close/>
                </a:path>
              </a:pathLst>
            </a:custGeom>
            <a:noFill/>
            <a:ln w="9525" cap="flat">
              <a:gradFill>
                <a:gsLst>
                  <a:gs pos="59000">
                    <a:srgbClr val="0DF9CC"/>
                  </a:gs>
                  <a:gs pos="100000">
                    <a:srgbClr val="009BD2"/>
                  </a:gs>
                </a:gsLst>
                <a:lin ang="12000000" scaled="0"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00" b="0" i="0" u="none" strike="noStrike" kern="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0" name="任意多边形: 形状 25">
              <a:extLst>
                <a:ext uri="{FF2B5EF4-FFF2-40B4-BE49-F238E27FC236}">
                  <a16:creationId xmlns:a16="http://schemas.microsoft.com/office/drawing/2014/main" id="{FEBDE54E-62B8-49B1-AB5F-3635FAAE2B6B}"/>
                </a:ext>
              </a:extLst>
            </p:cNvPr>
            <p:cNvSpPr/>
            <p:nvPr/>
          </p:nvSpPr>
          <p:spPr>
            <a:xfrm>
              <a:off x="24729281" y="3038475"/>
              <a:ext cx="47625" cy="180975"/>
            </a:xfrm>
            <a:custGeom>
              <a:avLst/>
              <a:gdLst>
                <a:gd name="connsiteX0" fmla="*/ 14288 w 47625"/>
                <a:gd name="connsiteY0" fmla="*/ 14288 h 180975"/>
                <a:gd name="connsiteX1" fmla="*/ 33338 w 47625"/>
                <a:gd name="connsiteY1" fmla="*/ 109538 h 180975"/>
                <a:gd name="connsiteX2" fmla="*/ 33338 w 47625"/>
                <a:gd name="connsiteY2" fmla="*/ 166688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180975">
                  <a:moveTo>
                    <a:pt x="14288" y="14288"/>
                  </a:moveTo>
                  <a:cubicBezTo>
                    <a:pt x="14288" y="40957"/>
                    <a:pt x="33338" y="87630"/>
                    <a:pt x="33338" y="109538"/>
                  </a:cubicBezTo>
                  <a:cubicBezTo>
                    <a:pt x="33338" y="132398"/>
                    <a:pt x="33338" y="166688"/>
                    <a:pt x="33338" y="166688"/>
                  </a:cubicBezTo>
                </a:path>
              </a:pathLst>
            </a:custGeom>
            <a:noFill/>
            <a:ln w="9525" cap="flat">
              <a:gradFill>
                <a:gsLst>
                  <a:gs pos="59000">
                    <a:srgbClr val="0DF9CC"/>
                  </a:gs>
                  <a:gs pos="100000">
                    <a:srgbClr val="009BD2"/>
                  </a:gs>
                </a:gsLst>
                <a:lin ang="12000000" scaled="0"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00" b="0" i="0" u="none" strike="noStrike" kern="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1" name="任意多边形: 形状 26">
              <a:extLst>
                <a:ext uri="{FF2B5EF4-FFF2-40B4-BE49-F238E27FC236}">
                  <a16:creationId xmlns:a16="http://schemas.microsoft.com/office/drawing/2014/main" id="{2C6A65FB-972F-416C-A4EA-1F948BE52C3F}"/>
                </a:ext>
              </a:extLst>
            </p:cNvPr>
            <p:cNvSpPr/>
            <p:nvPr/>
          </p:nvSpPr>
          <p:spPr>
            <a:xfrm>
              <a:off x="24729281" y="2790825"/>
              <a:ext cx="361950" cy="228600"/>
            </a:xfrm>
            <a:custGeom>
              <a:avLst/>
              <a:gdLst>
                <a:gd name="connsiteX0" fmla="*/ 347663 w 361950"/>
                <a:gd name="connsiteY0" fmla="*/ 157163 h 228600"/>
                <a:gd name="connsiteX1" fmla="*/ 194310 w 361950"/>
                <a:gd name="connsiteY1" fmla="*/ 14288 h 228600"/>
                <a:gd name="connsiteX2" fmla="*/ 168593 w 361950"/>
                <a:gd name="connsiteY2" fmla="*/ 14288 h 228600"/>
                <a:gd name="connsiteX3" fmla="*/ 14288 w 361950"/>
                <a:gd name="connsiteY3" fmla="*/ 166688 h 228600"/>
                <a:gd name="connsiteX4" fmla="*/ 14288 w 361950"/>
                <a:gd name="connsiteY4" fmla="*/ 214313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950" h="228600">
                  <a:moveTo>
                    <a:pt x="347663" y="157163"/>
                  </a:moveTo>
                  <a:cubicBezTo>
                    <a:pt x="347663" y="72390"/>
                    <a:pt x="279083" y="14288"/>
                    <a:pt x="194310" y="14288"/>
                  </a:cubicBezTo>
                  <a:lnTo>
                    <a:pt x="168593" y="14288"/>
                  </a:lnTo>
                  <a:cubicBezTo>
                    <a:pt x="83820" y="14288"/>
                    <a:pt x="14288" y="80963"/>
                    <a:pt x="14288" y="166688"/>
                  </a:cubicBezTo>
                  <a:lnTo>
                    <a:pt x="14288" y="214313"/>
                  </a:lnTo>
                </a:path>
              </a:pathLst>
            </a:custGeom>
            <a:noFill/>
            <a:ln w="9525" cap="flat">
              <a:gradFill>
                <a:gsLst>
                  <a:gs pos="59000">
                    <a:srgbClr val="0DF9CC"/>
                  </a:gs>
                  <a:gs pos="100000">
                    <a:srgbClr val="009BD2"/>
                  </a:gs>
                </a:gsLst>
                <a:lin ang="12000000" scaled="0"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00" b="0" i="0" u="none" strike="noStrike" kern="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2" name="任意多边形: 形状 27">
              <a:extLst>
                <a:ext uri="{FF2B5EF4-FFF2-40B4-BE49-F238E27FC236}">
                  <a16:creationId xmlns:a16="http://schemas.microsoft.com/office/drawing/2014/main" id="{BAF21B58-0D90-468A-BC83-2A54EBE8458E}"/>
                </a:ext>
              </a:extLst>
            </p:cNvPr>
            <p:cNvSpPr/>
            <p:nvPr/>
          </p:nvSpPr>
          <p:spPr>
            <a:xfrm>
              <a:off x="24710231" y="2990850"/>
              <a:ext cx="161925" cy="85725"/>
            </a:xfrm>
            <a:custGeom>
              <a:avLst/>
              <a:gdLst>
                <a:gd name="connsiteX0" fmla="*/ 14288 w 161925"/>
                <a:gd name="connsiteY0" fmla="*/ 14288 h 85725"/>
                <a:gd name="connsiteX1" fmla="*/ 147638 w 161925"/>
                <a:gd name="connsiteY1" fmla="*/ 14288 h 85725"/>
                <a:gd name="connsiteX2" fmla="*/ 147638 w 161925"/>
                <a:gd name="connsiteY2" fmla="*/ 71438 h 85725"/>
                <a:gd name="connsiteX3" fmla="*/ 14288 w 161925"/>
                <a:gd name="connsiteY3" fmla="*/ 71438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85725">
                  <a:moveTo>
                    <a:pt x="14288" y="14288"/>
                  </a:moveTo>
                  <a:lnTo>
                    <a:pt x="147638" y="14288"/>
                  </a:lnTo>
                  <a:lnTo>
                    <a:pt x="147638" y="71438"/>
                  </a:lnTo>
                  <a:lnTo>
                    <a:pt x="14288" y="71438"/>
                  </a:lnTo>
                  <a:close/>
                </a:path>
              </a:pathLst>
            </a:custGeom>
            <a:noFill/>
            <a:ln w="9525" cap="flat">
              <a:gradFill>
                <a:gsLst>
                  <a:gs pos="59000">
                    <a:srgbClr val="0DF9CC"/>
                  </a:gs>
                  <a:gs pos="100000">
                    <a:srgbClr val="009BD2"/>
                  </a:gs>
                </a:gsLst>
                <a:lin ang="12000000" scaled="0"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00" b="0" i="0" u="none" strike="noStrike" kern="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4" name="PA-文本框 67">
            <a:extLst>
              <a:ext uri="{FF2B5EF4-FFF2-40B4-BE49-F238E27FC236}">
                <a16:creationId xmlns:a16="http://schemas.microsoft.com/office/drawing/2014/main" id="{848718E7-C6C7-47F4-8429-3D191F4E7A5A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651893" y="1461004"/>
            <a:ext cx="1232476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 defTabSz="296950">
              <a:defRPr/>
            </a:pPr>
            <a:r>
              <a:rPr lang="en-US" altLang="zh-CN" sz="1200" kern="0" dirty="0" smtClean="0">
                <a:solidFill>
                  <a:prstClr val="white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  <a:sym typeface="Arial" panose="020B0604020202020204" pitchFamily="34" charset="0"/>
              </a:rPr>
              <a:t>Industry</a:t>
            </a:r>
            <a:endParaRPr lang="en-GB" sz="1200" kern="0" dirty="0">
              <a:solidFill>
                <a:srgbClr val="FFC000"/>
              </a:solidFill>
              <a:latin typeface="Arial" pitchFamily="34" charset="0"/>
              <a:ea typeface="微软雅黑" panose="020B0503020204020204" pitchFamily="34" charset="-122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155" name="PA-文本框 67">
            <a:extLst>
              <a:ext uri="{FF2B5EF4-FFF2-40B4-BE49-F238E27FC236}">
                <a16:creationId xmlns:a16="http://schemas.microsoft.com/office/drawing/2014/main" id="{848718E7-C6C7-47F4-8429-3D191F4E7A5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6804248" y="3507854"/>
            <a:ext cx="1049110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 defTabSz="296950">
              <a:defRPr/>
            </a:pPr>
            <a:r>
              <a:rPr lang="en-US" altLang="zh-CN" sz="1200" kern="0" dirty="0" smtClean="0">
                <a:solidFill>
                  <a:prstClr val="white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  <a:sym typeface="Arial" panose="020B0604020202020204" pitchFamily="34" charset="0"/>
              </a:rPr>
              <a:t>Education</a:t>
            </a:r>
            <a:endParaRPr lang="en-GB" sz="1200" kern="0" dirty="0">
              <a:solidFill>
                <a:srgbClr val="FFC000"/>
              </a:solidFill>
              <a:latin typeface="Arial" pitchFamily="34" charset="0"/>
              <a:ea typeface="微软雅黑" panose="020B0503020204020204" pitchFamily="34" charset="-122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157" name="PA-文本框 67">
            <a:extLst>
              <a:ext uri="{FF2B5EF4-FFF2-40B4-BE49-F238E27FC236}">
                <a16:creationId xmlns:a16="http://schemas.microsoft.com/office/drawing/2014/main" id="{848718E7-C6C7-47F4-8429-3D191F4E7A5A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733468" y="2811817"/>
            <a:ext cx="1366924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 defTabSz="296950">
              <a:defRPr/>
            </a:pPr>
            <a:r>
              <a:rPr lang="en-US" altLang="zh-CN" sz="1200" kern="0" dirty="0" smtClean="0">
                <a:solidFill>
                  <a:prstClr val="white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  <a:sym typeface="Arial" panose="020B0604020202020204" pitchFamily="34" charset="0"/>
              </a:rPr>
              <a:t>Employment</a:t>
            </a:r>
            <a:endParaRPr lang="en-GB" sz="1200" kern="0" dirty="0">
              <a:solidFill>
                <a:srgbClr val="FFC000"/>
              </a:solidFill>
              <a:latin typeface="Arial" pitchFamily="34" charset="0"/>
              <a:ea typeface="微软雅黑" panose="020B0503020204020204" pitchFamily="34" charset="-122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158" name="PA-文本框 67">
            <a:extLst>
              <a:ext uri="{FF2B5EF4-FFF2-40B4-BE49-F238E27FC236}">
                <a16:creationId xmlns:a16="http://schemas.microsoft.com/office/drawing/2014/main" id="{848718E7-C6C7-47F4-8429-3D191F4E7A5A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516216" y="4155926"/>
            <a:ext cx="1858826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 defTabSz="296950">
              <a:defRPr/>
            </a:pPr>
            <a:r>
              <a:rPr lang="en-US" altLang="zh-CN" sz="1200" kern="0" dirty="0" smtClean="0">
                <a:solidFill>
                  <a:prstClr val="white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  <a:sym typeface="Arial" panose="020B0604020202020204" pitchFamily="34" charset="0"/>
              </a:rPr>
              <a:t>Consumption</a:t>
            </a:r>
            <a:endParaRPr lang="en-GB" sz="1200" kern="0" dirty="0">
              <a:solidFill>
                <a:srgbClr val="FFC000"/>
              </a:solidFill>
              <a:latin typeface="Arial" pitchFamily="34" charset="0"/>
              <a:ea typeface="微软雅黑" panose="020B0503020204020204" pitchFamily="34" charset="-122"/>
              <a:cs typeface="Arial" pitchFamily="34" charset="0"/>
              <a:sym typeface="Arial" panose="020B0604020202020204" pitchFamily="34" charset="0"/>
            </a:endParaRPr>
          </a:p>
        </p:txBody>
      </p:sp>
      <p:grpSp>
        <p:nvGrpSpPr>
          <p:cNvPr id="161" name="PA-组合 50">
            <a:extLst>
              <a:ext uri="{FF2B5EF4-FFF2-40B4-BE49-F238E27FC236}">
                <a16:creationId xmlns:a16="http://schemas.microsoft.com/office/drawing/2014/main" id="{6EC4813D-B91C-47A9-AC20-CA539A9C60F8}"/>
              </a:ext>
            </a:extLst>
          </p:cNvPr>
          <p:cNvGrpSpPr>
            <a:grpSpLocks noChangeAspect="1"/>
          </p:cNvGrpSpPr>
          <p:nvPr>
            <p:custDataLst>
              <p:tags r:id="rId6"/>
            </p:custDataLst>
          </p:nvPr>
        </p:nvGrpSpPr>
        <p:grpSpPr bwMode="auto">
          <a:xfrm>
            <a:off x="6444208" y="2129552"/>
            <a:ext cx="302329" cy="275788"/>
            <a:chOff x="4656138" y="1211263"/>
            <a:chExt cx="852487" cy="750887"/>
          </a:xfrm>
          <a:gradFill>
            <a:gsLst>
              <a:gs pos="0">
                <a:srgbClr val="0DF9CC"/>
              </a:gs>
              <a:gs pos="100000">
                <a:srgbClr val="009BD2"/>
              </a:gs>
            </a:gsLst>
            <a:lin ang="0" scaled="0"/>
          </a:gradFill>
        </p:grpSpPr>
        <p:sp>
          <p:nvSpPr>
            <p:cNvPr id="162" name="PA-任意多边形 12">
              <a:extLst>
                <a:ext uri="{FF2B5EF4-FFF2-40B4-BE49-F238E27FC236}">
                  <a16:creationId xmlns:a16="http://schemas.microsoft.com/office/drawing/2014/main" id="{44C1F425-9BEB-41FB-A72F-3215CBFFF5C1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5102225" y="1211263"/>
              <a:ext cx="406400" cy="750887"/>
            </a:xfrm>
            <a:custGeom>
              <a:avLst/>
              <a:gdLst>
                <a:gd name="T0" fmla="*/ 316089 w 108"/>
                <a:gd name="T1" fmla="*/ 289091 h 200"/>
                <a:gd name="T2" fmla="*/ 312326 w 108"/>
                <a:gd name="T3" fmla="*/ 285337 h 200"/>
                <a:gd name="T4" fmla="*/ 289748 w 108"/>
                <a:gd name="T5" fmla="*/ 236529 h 200"/>
                <a:gd name="T6" fmla="*/ 316089 w 108"/>
                <a:gd name="T7" fmla="*/ 206494 h 200"/>
                <a:gd name="T8" fmla="*/ 316089 w 108"/>
                <a:gd name="T9" fmla="*/ 127651 h 200"/>
                <a:gd name="T10" fmla="*/ 237067 w 108"/>
                <a:gd name="T11" fmla="*/ 71334 h 200"/>
                <a:gd name="T12" fmla="*/ 173096 w 108"/>
                <a:gd name="T13" fmla="*/ 112633 h 200"/>
                <a:gd name="T14" fmla="*/ 169333 w 108"/>
                <a:gd name="T15" fmla="*/ 112633 h 200"/>
                <a:gd name="T16" fmla="*/ 120415 w 108"/>
                <a:gd name="T17" fmla="*/ 93861 h 200"/>
                <a:gd name="T18" fmla="*/ 112889 w 108"/>
                <a:gd name="T19" fmla="*/ 86352 h 200"/>
                <a:gd name="T20" fmla="*/ 56444 w 108"/>
                <a:gd name="T21" fmla="*/ 0 h 200"/>
                <a:gd name="T22" fmla="*/ 0 w 108"/>
                <a:gd name="T23" fmla="*/ 30035 h 200"/>
                <a:gd name="T24" fmla="*/ 52681 w 108"/>
                <a:gd name="T25" fmla="*/ 60071 h 200"/>
                <a:gd name="T26" fmla="*/ 97837 w 108"/>
                <a:gd name="T27" fmla="*/ 150177 h 200"/>
                <a:gd name="T28" fmla="*/ 169333 w 108"/>
                <a:gd name="T29" fmla="*/ 172704 h 200"/>
                <a:gd name="T30" fmla="*/ 237067 w 108"/>
                <a:gd name="T31" fmla="*/ 135160 h 200"/>
                <a:gd name="T32" fmla="*/ 248356 w 108"/>
                <a:gd name="T33" fmla="*/ 187722 h 200"/>
                <a:gd name="T34" fmla="*/ 252119 w 108"/>
                <a:gd name="T35" fmla="*/ 304109 h 200"/>
                <a:gd name="T36" fmla="*/ 346193 w 108"/>
                <a:gd name="T37" fmla="*/ 352917 h 200"/>
                <a:gd name="T38" fmla="*/ 316089 w 108"/>
                <a:gd name="T39" fmla="*/ 397970 h 200"/>
                <a:gd name="T40" fmla="*/ 237067 w 108"/>
                <a:gd name="T41" fmla="*/ 484322 h 200"/>
                <a:gd name="T42" fmla="*/ 267170 w 108"/>
                <a:gd name="T43" fmla="*/ 578183 h 200"/>
                <a:gd name="T44" fmla="*/ 218252 w 108"/>
                <a:gd name="T45" fmla="*/ 593201 h 200"/>
                <a:gd name="T46" fmla="*/ 139230 w 108"/>
                <a:gd name="T47" fmla="*/ 578183 h 200"/>
                <a:gd name="T48" fmla="*/ 52681 w 108"/>
                <a:gd name="T49" fmla="*/ 660781 h 200"/>
                <a:gd name="T50" fmla="*/ 30104 w 108"/>
                <a:gd name="T51" fmla="*/ 687062 h 200"/>
                <a:gd name="T52" fmla="*/ 30104 w 108"/>
                <a:gd name="T53" fmla="*/ 750887 h 200"/>
                <a:gd name="T54" fmla="*/ 112889 w 108"/>
                <a:gd name="T55" fmla="*/ 690816 h 200"/>
                <a:gd name="T56" fmla="*/ 116652 w 108"/>
                <a:gd name="T57" fmla="*/ 657026 h 200"/>
                <a:gd name="T58" fmla="*/ 165570 w 108"/>
                <a:gd name="T59" fmla="*/ 634500 h 200"/>
                <a:gd name="T60" fmla="*/ 169333 w 108"/>
                <a:gd name="T61" fmla="*/ 634500 h 200"/>
                <a:gd name="T62" fmla="*/ 195674 w 108"/>
                <a:gd name="T63" fmla="*/ 657026 h 200"/>
                <a:gd name="T64" fmla="*/ 278459 w 108"/>
                <a:gd name="T65" fmla="*/ 657026 h 200"/>
                <a:gd name="T66" fmla="*/ 331141 w 108"/>
                <a:gd name="T67" fmla="*/ 578183 h 200"/>
                <a:gd name="T68" fmla="*/ 293511 w 108"/>
                <a:gd name="T69" fmla="*/ 518112 h 200"/>
                <a:gd name="T70" fmla="*/ 293511 w 108"/>
                <a:gd name="T71" fmla="*/ 506849 h 200"/>
                <a:gd name="T72" fmla="*/ 312326 w 108"/>
                <a:gd name="T73" fmla="*/ 461796 h 200"/>
                <a:gd name="T74" fmla="*/ 349956 w 108"/>
                <a:gd name="T75" fmla="*/ 458041 h 200"/>
                <a:gd name="T76" fmla="*/ 406400 w 108"/>
                <a:gd name="T77" fmla="*/ 345408 h 20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8" h="200">
                  <a:moveTo>
                    <a:pt x="93" y="77"/>
                  </a:moveTo>
                  <a:cubicBezTo>
                    <a:pt x="84" y="77"/>
                    <a:pt x="84" y="77"/>
                    <a:pt x="84" y="77"/>
                  </a:cubicBezTo>
                  <a:cubicBezTo>
                    <a:pt x="84" y="77"/>
                    <a:pt x="83" y="77"/>
                    <a:pt x="83" y="76"/>
                  </a:cubicBezTo>
                  <a:cubicBezTo>
                    <a:pt x="83" y="76"/>
                    <a:pt x="83" y="76"/>
                    <a:pt x="83" y="76"/>
                  </a:cubicBezTo>
                  <a:cubicBezTo>
                    <a:pt x="78" y="64"/>
                    <a:pt x="78" y="64"/>
                    <a:pt x="78" y="64"/>
                  </a:cubicBezTo>
                  <a:cubicBezTo>
                    <a:pt x="78" y="63"/>
                    <a:pt x="78" y="63"/>
                    <a:pt x="77" y="63"/>
                  </a:cubicBezTo>
                  <a:cubicBezTo>
                    <a:pt x="77" y="63"/>
                    <a:pt x="77" y="62"/>
                    <a:pt x="78" y="61"/>
                  </a:cubicBezTo>
                  <a:cubicBezTo>
                    <a:pt x="84" y="55"/>
                    <a:pt x="84" y="55"/>
                    <a:pt x="84" y="55"/>
                  </a:cubicBezTo>
                  <a:cubicBezTo>
                    <a:pt x="87" y="53"/>
                    <a:pt x="88" y="49"/>
                    <a:pt x="88" y="45"/>
                  </a:cubicBezTo>
                  <a:cubicBezTo>
                    <a:pt x="88" y="41"/>
                    <a:pt x="87" y="37"/>
                    <a:pt x="84" y="3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1" y="21"/>
                    <a:pt x="67" y="19"/>
                    <a:pt x="63" y="19"/>
                  </a:cubicBezTo>
                  <a:cubicBezTo>
                    <a:pt x="59" y="19"/>
                    <a:pt x="55" y="21"/>
                    <a:pt x="52" y="24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6" y="30"/>
                    <a:pt x="46" y="30"/>
                    <a:pt x="45" y="30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1" y="25"/>
                  </a:cubicBezTo>
                  <a:cubicBezTo>
                    <a:pt x="31" y="24"/>
                    <a:pt x="30" y="24"/>
                    <a:pt x="30" y="23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6"/>
                    <a:pt x="23" y="0"/>
                    <a:pt x="1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12"/>
                    <a:pt x="3" y="16"/>
                    <a:pt x="8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31"/>
                    <a:pt x="19" y="38"/>
                    <a:pt x="26" y="40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9" y="46"/>
                    <a:pt x="42" y="46"/>
                    <a:pt x="45" y="46"/>
                  </a:cubicBezTo>
                  <a:cubicBezTo>
                    <a:pt x="50" y="46"/>
                    <a:pt x="54" y="45"/>
                    <a:pt x="58" y="41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1" y="55"/>
                    <a:pt x="60" y="64"/>
                    <a:pt x="63" y="70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70" y="88"/>
                    <a:pt x="77" y="94"/>
                    <a:pt x="84" y="94"/>
                  </a:cubicBezTo>
                  <a:cubicBezTo>
                    <a:pt x="92" y="94"/>
                    <a:pt x="92" y="94"/>
                    <a:pt x="92" y="94"/>
                  </a:cubicBezTo>
                  <a:cubicBezTo>
                    <a:pt x="92" y="106"/>
                    <a:pt x="92" y="106"/>
                    <a:pt x="92" y="106"/>
                  </a:cubicBezTo>
                  <a:cubicBezTo>
                    <a:pt x="84" y="106"/>
                    <a:pt x="84" y="106"/>
                    <a:pt x="84" y="106"/>
                  </a:cubicBezTo>
                  <a:cubicBezTo>
                    <a:pt x="77" y="106"/>
                    <a:pt x="70" y="111"/>
                    <a:pt x="67" y="118"/>
                  </a:cubicBezTo>
                  <a:cubicBezTo>
                    <a:pt x="63" y="129"/>
                    <a:pt x="63" y="129"/>
                    <a:pt x="63" y="129"/>
                  </a:cubicBezTo>
                  <a:cubicBezTo>
                    <a:pt x="60" y="135"/>
                    <a:pt x="61" y="144"/>
                    <a:pt x="66" y="149"/>
                  </a:cubicBezTo>
                  <a:cubicBezTo>
                    <a:pt x="71" y="154"/>
                    <a:pt x="71" y="154"/>
                    <a:pt x="71" y="154"/>
                  </a:cubicBezTo>
                  <a:cubicBezTo>
                    <a:pt x="63" y="163"/>
                    <a:pt x="63" y="163"/>
                    <a:pt x="63" y="163"/>
                  </a:cubicBezTo>
                  <a:cubicBezTo>
                    <a:pt x="58" y="158"/>
                    <a:pt x="58" y="158"/>
                    <a:pt x="58" y="158"/>
                  </a:cubicBezTo>
                  <a:cubicBezTo>
                    <a:pt x="54" y="155"/>
                    <a:pt x="50" y="153"/>
                    <a:pt x="45" y="153"/>
                  </a:cubicBezTo>
                  <a:cubicBezTo>
                    <a:pt x="42" y="153"/>
                    <a:pt x="39" y="153"/>
                    <a:pt x="37" y="154"/>
                  </a:cubicBezTo>
                  <a:cubicBezTo>
                    <a:pt x="26" y="159"/>
                    <a:pt x="26" y="159"/>
                    <a:pt x="26" y="159"/>
                  </a:cubicBezTo>
                  <a:cubicBezTo>
                    <a:pt x="19" y="161"/>
                    <a:pt x="14" y="169"/>
                    <a:pt x="14" y="176"/>
                  </a:cubicBezTo>
                  <a:cubicBezTo>
                    <a:pt x="14" y="183"/>
                    <a:pt x="14" y="183"/>
                    <a:pt x="14" y="183"/>
                  </a:cubicBezTo>
                  <a:cubicBezTo>
                    <a:pt x="8" y="183"/>
                    <a:pt x="8" y="183"/>
                    <a:pt x="8" y="183"/>
                  </a:cubicBezTo>
                  <a:cubicBezTo>
                    <a:pt x="3" y="183"/>
                    <a:pt x="0" y="187"/>
                    <a:pt x="0" y="191"/>
                  </a:cubicBezTo>
                  <a:cubicBezTo>
                    <a:pt x="0" y="196"/>
                    <a:pt x="3" y="200"/>
                    <a:pt x="8" y="200"/>
                  </a:cubicBezTo>
                  <a:cubicBezTo>
                    <a:pt x="15" y="200"/>
                    <a:pt x="15" y="200"/>
                    <a:pt x="15" y="200"/>
                  </a:cubicBezTo>
                  <a:cubicBezTo>
                    <a:pt x="23" y="200"/>
                    <a:pt x="30" y="193"/>
                    <a:pt x="30" y="184"/>
                  </a:cubicBezTo>
                  <a:cubicBezTo>
                    <a:pt x="30" y="176"/>
                    <a:pt x="30" y="176"/>
                    <a:pt x="30" y="176"/>
                  </a:cubicBezTo>
                  <a:cubicBezTo>
                    <a:pt x="30" y="175"/>
                    <a:pt x="31" y="175"/>
                    <a:pt x="31" y="175"/>
                  </a:cubicBezTo>
                  <a:cubicBezTo>
                    <a:pt x="31" y="174"/>
                    <a:pt x="32" y="174"/>
                    <a:pt x="32" y="174"/>
                  </a:cubicBezTo>
                  <a:cubicBezTo>
                    <a:pt x="44" y="169"/>
                    <a:pt x="44" y="169"/>
                    <a:pt x="44" y="169"/>
                  </a:cubicBezTo>
                  <a:cubicBezTo>
                    <a:pt x="44" y="169"/>
                    <a:pt x="44" y="169"/>
                    <a:pt x="45" y="169"/>
                  </a:cubicBezTo>
                  <a:cubicBezTo>
                    <a:pt x="45" y="169"/>
                    <a:pt x="45" y="169"/>
                    <a:pt x="45" y="169"/>
                  </a:cubicBezTo>
                  <a:cubicBezTo>
                    <a:pt x="46" y="169"/>
                    <a:pt x="46" y="169"/>
                    <a:pt x="46" y="169"/>
                  </a:cubicBezTo>
                  <a:cubicBezTo>
                    <a:pt x="52" y="175"/>
                    <a:pt x="52" y="175"/>
                    <a:pt x="52" y="175"/>
                  </a:cubicBezTo>
                  <a:cubicBezTo>
                    <a:pt x="55" y="178"/>
                    <a:pt x="59" y="180"/>
                    <a:pt x="63" y="180"/>
                  </a:cubicBezTo>
                  <a:cubicBezTo>
                    <a:pt x="67" y="180"/>
                    <a:pt x="71" y="178"/>
                    <a:pt x="74" y="175"/>
                  </a:cubicBezTo>
                  <a:cubicBezTo>
                    <a:pt x="84" y="165"/>
                    <a:pt x="84" y="165"/>
                    <a:pt x="84" y="165"/>
                  </a:cubicBezTo>
                  <a:cubicBezTo>
                    <a:pt x="87" y="162"/>
                    <a:pt x="88" y="159"/>
                    <a:pt x="88" y="154"/>
                  </a:cubicBezTo>
                  <a:cubicBezTo>
                    <a:pt x="88" y="150"/>
                    <a:pt x="87" y="147"/>
                    <a:pt x="84" y="144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7"/>
                    <a:pt x="77" y="136"/>
                    <a:pt x="77" y="136"/>
                  </a:cubicBezTo>
                  <a:cubicBezTo>
                    <a:pt x="78" y="136"/>
                    <a:pt x="78" y="136"/>
                    <a:pt x="78" y="135"/>
                  </a:cubicBezTo>
                  <a:cubicBezTo>
                    <a:pt x="83" y="124"/>
                    <a:pt x="83" y="124"/>
                    <a:pt x="83" y="124"/>
                  </a:cubicBezTo>
                  <a:cubicBezTo>
                    <a:pt x="83" y="123"/>
                    <a:pt x="83" y="123"/>
                    <a:pt x="83" y="123"/>
                  </a:cubicBezTo>
                  <a:cubicBezTo>
                    <a:pt x="83" y="123"/>
                    <a:pt x="84" y="122"/>
                    <a:pt x="84" y="122"/>
                  </a:cubicBezTo>
                  <a:cubicBezTo>
                    <a:pt x="93" y="122"/>
                    <a:pt x="93" y="122"/>
                    <a:pt x="93" y="122"/>
                  </a:cubicBezTo>
                  <a:cubicBezTo>
                    <a:pt x="101" y="122"/>
                    <a:pt x="108" y="115"/>
                    <a:pt x="108" y="107"/>
                  </a:cubicBezTo>
                  <a:cubicBezTo>
                    <a:pt x="108" y="92"/>
                    <a:pt x="108" y="92"/>
                    <a:pt x="108" y="92"/>
                  </a:cubicBezTo>
                  <a:cubicBezTo>
                    <a:pt x="108" y="84"/>
                    <a:pt x="101" y="77"/>
                    <a:pt x="93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3" name="PA-任意多边形 13">
              <a:extLst>
                <a:ext uri="{FF2B5EF4-FFF2-40B4-BE49-F238E27FC236}">
                  <a16:creationId xmlns:a16="http://schemas.microsoft.com/office/drawing/2014/main" id="{C7B70F93-9AAF-4FF2-B858-949CB9175E4C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5102225" y="1420813"/>
              <a:ext cx="192088" cy="327025"/>
            </a:xfrm>
            <a:custGeom>
              <a:avLst/>
              <a:gdLst>
                <a:gd name="T0" fmla="*/ 30131 w 51"/>
                <a:gd name="T1" fmla="*/ 266882 h 87"/>
                <a:gd name="T2" fmla="*/ 0 w 51"/>
                <a:gd name="T3" fmla="*/ 296954 h 87"/>
                <a:gd name="T4" fmla="*/ 30131 w 51"/>
                <a:gd name="T5" fmla="*/ 327025 h 87"/>
                <a:gd name="T6" fmla="*/ 192088 w 51"/>
                <a:gd name="T7" fmla="*/ 165392 h 87"/>
                <a:gd name="T8" fmla="*/ 30131 w 51"/>
                <a:gd name="T9" fmla="*/ 0 h 87"/>
                <a:gd name="T10" fmla="*/ 0 w 51"/>
                <a:gd name="T11" fmla="*/ 30071 h 87"/>
                <a:gd name="T12" fmla="*/ 30131 w 51"/>
                <a:gd name="T13" fmla="*/ 60143 h 87"/>
                <a:gd name="T14" fmla="*/ 131825 w 51"/>
                <a:gd name="T15" fmla="*/ 165392 h 87"/>
                <a:gd name="T16" fmla="*/ 30131 w 51"/>
                <a:gd name="T17" fmla="*/ 266882 h 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1" h="87">
                  <a:moveTo>
                    <a:pt x="8" y="71"/>
                  </a:moveTo>
                  <a:cubicBezTo>
                    <a:pt x="4" y="71"/>
                    <a:pt x="0" y="74"/>
                    <a:pt x="0" y="79"/>
                  </a:cubicBezTo>
                  <a:cubicBezTo>
                    <a:pt x="0" y="83"/>
                    <a:pt x="4" y="87"/>
                    <a:pt x="8" y="87"/>
                  </a:cubicBezTo>
                  <a:cubicBezTo>
                    <a:pt x="32" y="87"/>
                    <a:pt x="51" y="68"/>
                    <a:pt x="51" y="44"/>
                  </a:cubicBezTo>
                  <a:cubicBezTo>
                    <a:pt x="51" y="20"/>
                    <a:pt x="3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6"/>
                    <a:pt x="8" y="16"/>
                  </a:cubicBezTo>
                  <a:cubicBezTo>
                    <a:pt x="23" y="16"/>
                    <a:pt x="35" y="29"/>
                    <a:pt x="35" y="44"/>
                  </a:cubicBezTo>
                  <a:cubicBezTo>
                    <a:pt x="35" y="59"/>
                    <a:pt x="23" y="71"/>
                    <a:pt x="8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" name="PA-任意多边形 14">
              <a:extLst>
                <a:ext uri="{FF2B5EF4-FFF2-40B4-BE49-F238E27FC236}">
                  <a16:creationId xmlns:a16="http://schemas.microsoft.com/office/drawing/2014/main" id="{2B3C630A-97CA-428C-8CDB-10C320CC2F79}"/>
                </a:ext>
              </a:extLst>
            </p:cNvPr>
            <p:cNvSpPr>
              <a:spLocks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4656138" y="1211263"/>
              <a:ext cx="415925" cy="750887"/>
            </a:xfrm>
            <a:custGeom>
              <a:avLst/>
              <a:gdLst>
                <a:gd name="T0" fmla="*/ 317615 w 110"/>
                <a:gd name="T1" fmla="*/ 0 h 200"/>
                <a:gd name="T2" fmla="*/ 196619 w 110"/>
                <a:gd name="T3" fmla="*/ 75089 h 200"/>
                <a:gd name="T4" fmla="*/ 86966 w 110"/>
                <a:gd name="T5" fmla="*/ 221512 h 200"/>
                <a:gd name="T6" fmla="*/ 68060 w 110"/>
                <a:gd name="T7" fmla="*/ 458041 h 200"/>
                <a:gd name="T8" fmla="*/ 196619 w 110"/>
                <a:gd name="T9" fmla="*/ 679553 h 200"/>
                <a:gd name="T10" fmla="*/ 302491 w 110"/>
                <a:gd name="T11" fmla="*/ 750887 h 200"/>
                <a:gd name="T12" fmla="*/ 381895 w 110"/>
                <a:gd name="T13" fmla="*/ 717097 h 200"/>
                <a:gd name="T14" fmla="*/ 415925 w 110"/>
                <a:gd name="T15" fmla="*/ 638254 h 200"/>
                <a:gd name="T16" fmla="*/ 415925 w 110"/>
                <a:gd name="T17" fmla="*/ 93861 h 200"/>
                <a:gd name="T18" fmla="*/ 415925 w 110"/>
                <a:gd name="T19" fmla="*/ 93861 h 200"/>
                <a:gd name="T20" fmla="*/ 302491 w 110"/>
                <a:gd name="T21" fmla="*/ 322881 h 200"/>
                <a:gd name="T22" fmla="*/ 336521 w 110"/>
                <a:gd name="T23" fmla="*/ 529375 h 200"/>
                <a:gd name="T24" fmla="*/ 336521 w 110"/>
                <a:gd name="T25" fmla="*/ 529375 h 200"/>
                <a:gd name="T26" fmla="*/ 196619 w 110"/>
                <a:gd name="T27" fmla="*/ 300355 h 200"/>
                <a:gd name="T28" fmla="*/ 223087 w 110"/>
                <a:gd name="T29" fmla="*/ 274074 h 200"/>
                <a:gd name="T30" fmla="*/ 196619 w 110"/>
                <a:gd name="T31" fmla="*/ 247793 h 200"/>
                <a:gd name="T32" fmla="*/ 147464 w 110"/>
                <a:gd name="T33" fmla="*/ 221512 h 200"/>
                <a:gd name="T34" fmla="*/ 196619 w 110"/>
                <a:gd name="T35" fmla="*/ 127651 h 200"/>
                <a:gd name="T36" fmla="*/ 317615 w 110"/>
                <a:gd name="T37" fmla="*/ 191476 h 200"/>
                <a:gd name="T38" fmla="*/ 340302 w 110"/>
                <a:gd name="T39" fmla="*/ 183967 h 200"/>
                <a:gd name="T40" fmla="*/ 340302 w 110"/>
                <a:gd name="T41" fmla="*/ 146423 h 200"/>
                <a:gd name="T42" fmla="*/ 276023 w 110"/>
                <a:gd name="T43" fmla="*/ 93861 h 200"/>
                <a:gd name="T44" fmla="*/ 362989 w 110"/>
                <a:gd name="T45" fmla="*/ 93861 h 200"/>
                <a:gd name="T46" fmla="*/ 362989 w 110"/>
                <a:gd name="T47" fmla="*/ 232775 h 200"/>
                <a:gd name="T48" fmla="*/ 302491 w 110"/>
                <a:gd name="T49" fmla="*/ 277828 h 200"/>
                <a:gd name="T50" fmla="*/ 276023 w 110"/>
                <a:gd name="T51" fmla="*/ 304109 h 200"/>
                <a:gd name="T52" fmla="*/ 302491 w 110"/>
                <a:gd name="T53" fmla="*/ 330390 h 200"/>
                <a:gd name="T54" fmla="*/ 362989 w 110"/>
                <a:gd name="T55" fmla="*/ 319127 h 200"/>
                <a:gd name="T56" fmla="*/ 336521 w 110"/>
                <a:gd name="T57" fmla="*/ 488077 h 200"/>
                <a:gd name="T58" fmla="*/ 310053 w 110"/>
                <a:gd name="T59" fmla="*/ 514358 h 200"/>
                <a:gd name="T60" fmla="*/ 336521 w 110"/>
                <a:gd name="T61" fmla="*/ 540639 h 200"/>
                <a:gd name="T62" fmla="*/ 362989 w 110"/>
                <a:gd name="T63" fmla="*/ 536884 h 200"/>
                <a:gd name="T64" fmla="*/ 344083 w 110"/>
                <a:gd name="T65" fmla="*/ 679553 h 200"/>
                <a:gd name="T66" fmla="*/ 257117 w 110"/>
                <a:gd name="T67" fmla="*/ 679553 h 200"/>
                <a:gd name="T68" fmla="*/ 268461 w 110"/>
                <a:gd name="T69" fmla="*/ 574429 h 200"/>
                <a:gd name="T70" fmla="*/ 219306 w 110"/>
                <a:gd name="T71" fmla="*/ 555656 h 200"/>
                <a:gd name="T72" fmla="*/ 128559 w 110"/>
                <a:gd name="T73" fmla="*/ 596955 h 200"/>
                <a:gd name="T74" fmla="*/ 128559 w 110"/>
                <a:gd name="T75" fmla="*/ 461796 h 200"/>
                <a:gd name="T76" fmla="*/ 264680 w 110"/>
                <a:gd name="T77" fmla="*/ 461796 h 200"/>
                <a:gd name="T78" fmla="*/ 302491 w 110"/>
                <a:gd name="T79" fmla="*/ 461796 h 200"/>
                <a:gd name="T80" fmla="*/ 302491 w 110"/>
                <a:gd name="T81" fmla="*/ 424251 h 200"/>
                <a:gd name="T82" fmla="*/ 102091 w 110"/>
                <a:gd name="T83" fmla="*/ 416742 h 200"/>
                <a:gd name="T84" fmla="*/ 113434 w 110"/>
                <a:gd name="T85" fmla="*/ 266565 h 200"/>
                <a:gd name="T86" fmla="*/ 302491 w 110"/>
                <a:gd name="T87" fmla="*/ 739624 h 20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0" h="200">
                  <a:moveTo>
                    <a:pt x="110" y="25"/>
                  </a:moveTo>
                  <a:cubicBezTo>
                    <a:pt x="110" y="11"/>
                    <a:pt x="99" y="0"/>
                    <a:pt x="84" y="0"/>
                  </a:cubicBezTo>
                  <a:cubicBezTo>
                    <a:pt x="72" y="0"/>
                    <a:pt x="61" y="9"/>
                    <a:pt x="59" y="20"/>
                  </a:cubicBezTo>
                  <a:cubicBezTo>
                    <a:pt x="57" y="20"/>
                    <a:pt x="54" y="20"/>
                    <a:pt x="52" y="20"/>
                  </a:cubicBezTo>
                  <a:cubicBezTo>
                    <a:pt x="35" y="20"/>
                    <a:pt x="22" y="33"/>
                    <a:pt x="22" y="50"/>
                  </a:cubicBezTo>
                  <a:cubicBezTo>
                    <a:pt x="22" y="53"/>
                    <a:pt x="22" y="56"/>
                    <a:pt x="23" y="59"/>
                  </a:cubicBezTo>
                  <a:cubicBezTo>
                    <a:pt x="10" y="64"/>
                    <a:pt x="0" y="76"/>
                    <a:pt x="0" y="91"/>
                  </a:cubicBezTo>
                  <a:cubicBezTo>
                    <a:pt x="0" y="104"/>
                    <a:pt x="7" y="116"/>
                    <a:pt x="18" y="122"/>
                  </a:cubicBezTo>
                  <a:cubicBezTo>
                    <a:pt x="9" y="137"/>
                    <a:pt x="11" y="156"/>
                    <a:pt x="24" y="169"/>
                  </a:cubicBezTo>
                  <a:cubicBezTo>
                    <a:pt x="31" y="177"/>
                    <a:pt x="41" y="181"/>
                    <a:pt x="52" y="181"/>
                  </a:cubicBezTo>
                  <a:cubicBezTo>
                    <a:pt x="53" y="185"/>
                    <a:pt x="56" y="188"/>
                    <a:pt x="58" y="191"/>
                  </a:cubicBezTo>
                  <a:cubicBezTo>
                    <a:pt x="64" y="196"/>
                    <a:pt x="72" y="200"/>
                    <a:pt x="80" y="200"/>
                  </a:cubicBezTo>
                  <a:cubicBezTo>
                    <a:pt x="80" y="200"/>
                    <a:pt x="80" y="200"/>
                    <a:pt x="80" y="200"/>
                  </a:cubicBezTo>
                  <a:cubicBezTo>
                    <a:pt x="88" y="200"/>
                    <a:pt x="96" y="196"/>
                    <a:pt x="101" y="191"/>
                  </a:cubicBezTo>
                  <a:cubicBezTo>
                    <a:pt x="107" y="185"/>
                    <a:pt x="110" y="178"/>
                    <a:pt x="110" y="170"/>
                  </a:cubicBezTo>
                  <a:cubicBezTo>
                    <a:pt x="110" y="170"/>
                    <a:pt x="110" y="170"/>
                    <a:pt x="110" y="170"/>
                  </a:cubicBezTo>
                  <a:cubicBezTo>
                    <a:pt x="110" y="170"/>
                    <a:pt x="110" y="170"/>
                    <a:pt x="110" y="170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10" y="25"/>
                    <a:pt x="110" y="25"/>
                    <a:pt x="110" y="25"/>
                  </a:cubicBezTo>
                  <a:close/>
                  <a:moveTo>
                    <a:pt x="80" y="86"/>
                  </a:moveTo>
                  <a:cubicBezTo>
                    <a:pt x="80" y="86"/>
                    <a:pt x="80" y="86"/>
                    <a:pt x="80" y="86"/>
                  </a:cubicBezTo>
                  <a:cubicBezTo>
                    <a:pt x="80" y="86"/>
                    <a:pt x="80" y="86"/>
                    <a:pt x="80" y="86"/>
                  </a:cubicBezTo>
                  <a:close/>
                  <a:moveTo>
                    <a:pt x="89" y="141"/>
                  </a:moveTo>
                  <a:cubicBezTo>
                    <a:pt x="89" y="141"/>
                    <a:pt x="89" y="141"/>
                    <a:pt x="89" y="141"/>
                  </a:cubicBezTo>
                  <a:cubicBezTo>
                    <a:pt x="89" y="141"/>
                    <a:pt x="89" y="141"/>
                    <a:pt x="89" y="141"/>
                  </a:cubicBezTo>
                  <a:close/>
                  <a:moveTo>
                    <a:pt x="30" y="71"/>
                  </a:moveTo>
                  <a:cubicBezTo>
                    <a:pt x="36" y="77"/>
                    <a:pt x="43" y="80"/>
                    <a:pt x="52" y="80"/>
                  </a:cubicBezTo>
                  <a:cubicBezTo>
                    <a:pt x="54" y="80"/>
                    <a:pt x="56" y="80"/>
                    <a:pt x="57" y="78"/>
                  </a:cubicBezTo>
                  <a:cubicBezTo>
                    <a:pt x="58" y="77"/>
                    <a:pt x="59" y="75"/>
                    <a:pt x="59" y="73"/>
                  </a:cubicBezTo>
                  <a:cubicBezTo>
                    <a:pt x="59" y="71"/>
                    <a:pt x="58" y="69"/>
                    <a:pt x="57" y="68"/>
                  </a:cubicBezTo>
                  <a:cubicBezTo>
                    <a:pt x="56" y="67"/>
                    <a:pt x="54" y="66"/>
                    <a:pt x="52" y="66"/>
                  </a:cubicBezTo>
                  <a:cubicBezTo>
                    <a:pt x="48" y="66"/>
                    <a:pt x="44" y="64"/>
                    <a:pt x="41" y="62"/>
                  </a:cubicBezTo>
                  <a:cubicBezTo>
                    <a:pt x="40" y="61"/>
                    <a:pt x="40" y="60"/>
                    <a:pt x="39" y="59"/>
                  </a:cubicBezTo>
                  <a:cubicBezTo>
                    <a:pt x="37" y="57"/>
                    <a:pt x="36" y="53"/>
                    <a:pt x="36" y="50"/>
                  </a:cubicBezTo>
                  <a:cubicBezTo>
                    <a:pt x="36" y="41"/>
                    <a:pt x="43" y="34"/>
                    <a:pt x="52" y="34"/>
                  </a:cubicBezTo>
                  <a:cubicBezTo>
                    <a:pt x="55" y="34"/>
                    <a:pt x="59" y="35"/>
                    <a:pt x="62" y="37"/>
                  </a:cubicBezTo>
                  <a:cubicBezTo>
                    <a:pt x="66" y="45"/>
                    <a:pt x="75" y="51"/>
                    <a:pt x="84" y="51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86" y="51"/>
                    <a:pt x="88" y="50"/>
                    <a:pt x="90" y="49"/>
                  </a:cubicBezTo>
                  <a:cubicBezTo>
                    <a:pt x="91" y="48"/>
                    <a:pt x="92" y="46"/>
                    <a:pt x="92" y="44"/>
                  </a:cubicBezTo>
                  <a:cubicBezTo>
                    <a:pt x="92" y="42"/>
                    <a:pt x="91" y="40"/>
                    <a:pt x="90" y="39"/>
                  </a:cubicBezTo>
                  <a:cubicBezTo>
                    <a:pt x="88" y="37"/>
                    <a:pt x="86" y="37"/>
                    <a:pt x="84" y="37"/>
                  </a:cubicBezTo>
                  <a:cubicBezTo>
                    <a:pt x="78" y="37"/>
                    <a:pt x="73" y="32"/>
                    <a:pt x="73" y="25"/>
                  </a:cubicBezTo>
                  <a:cubicBezTo>
                    <a:pt x="73" y="19"/>
                    <a:pt x="78" y="14"/>
                    <a:pt x="84" y="14"/>
                  </a:cubicBezTo>
                  <a:cubicBezTo>
                    <a:pt x="91" y="14"/>
                    <a:pt x="96" y="19"/>
                    <a:pt x="96" y="25"/>
                  </a:cubicBezTo>
                  <a:cubicBezTo>
                    <a:pt x="96" y="25"/>
                    <a:pt x="96" y="25"/>
                    <a:pt x="96" y="25"/>
                  </a:cubicBezTo>
                  <a:cubicBezTo>
                    <a:pt x="96" y="62"/>
                    <a:pt x="96" y="62"/>
                    <a:pt x="96" y="62"/>
                  </a:cubicBezTo>
                  <a:cubicBezTo>
                    <a:pt x="96" y="62"/>
                    <a:pt x="96" y="62"/>
                    <a:pt x="96" y="62"/>
                  </a:cubicBezTo>
                  <a:cubicBezTo>
                    <a:pt x="96" y="64"/>
                    <a:pt x="95" y="74"/>
                    <a:pt x="80" y="74"/>
                  </a:cubicBezTo>
                  <a:cubicBezTo>
                    <a:pt x="78" y="74"/>
                    <a:pt x="76" y="75"/>
                    <a:pt x="75" y="76"/>
                  </a:cubicBezTo>
                  <a:cubicBezTo>
                    <a:pt x="73" y="77"/>
                    <a:pt x="73" y="79"/>
                    <a:pt x="73" y="81"/>
                  </a:cubicBezTo>
                  <a:cubicBezTo>
                    <a:pt x="73" y="83"/>
                    <a:pt x="73" y="85"/>
                    <a:pt x="75" y="86"/>
                  </a:cubicBezTo>
                  <a:cubicBezTo>
                    <a:pt x="76" y="87"/>
                    <a:pt x="78" y="88"/>
                    <a:pt x="80" y="88"/>
                  </a:cubicBezTo>
                  <a:cubicBezTo>
                    <a:pt x="80" y="88"/>
                    <a:pt x="80" y="88"/>
                    <a:pt x="80" y="88"/>
                  </a:cubicBezTo>
                  <a:cubicBezTo>
                    <a:pt x="86" y="88"/>
                    <a:pt x="92" y="87"/>
                    <a:pt x="96" y="85"/>
                  </a:cubicBezTo>
                  <a:cubicBezTo>
                    <a:pt x="96" y="125"/>
                    <a:pt x="96" y="125"/>
                    <a:pt x="96" y="125"/>
                  </a:cubicBezTo>
                  <a:cubicBezTo>
                    <a:pt x="95" y="127"/>
                    <a:pt x="92" y="130"/>
                    <a:pt x="89" y="130"/>
                  </a:cubicBezTo>
                  <a:cubicBezTo>
                    <a:pt x="87" y="130"/>
                    <a:pt x="85" y="130"/>
                    <a:pt x="84" y="132"/>
                  </a:cubicBezTo>
                  <a:cubicBezTo>
                    <a:pt x="83" y="133"/>
                    <a:pt x="82" y="135"/>
                    <a:pt x="82" y="137"/>
                  </a:cubicBezTo>
                  <a:cubicBezTo>
                    <a:pt x="82" y="139"/>
                    <a:pt x="83" y="140"/>
                    <a:pt x="84" y="142"/>
                  </a:cubicBezTo>
                  <a:cubicBezTo>
                    <a:pt x="85" y="143"/>
                    <a:pt x="87" y="144"/>
                    <a:pt x="89" y="144"/>
                  </a:cubicBezTo>
                  <a:cubicBezTo>
                    <a:pt x="89" y="144"/>
                    <a:pt x="89" y="144"/>
                    <a:pt x="89" y="144"/>
                  </a:cubicBezTo>
                  <a:cubicBezTo>
                    <a:pt x="92" y="144"/>
                    <a:pt x="94" y="143"/>
                    <a:pt x="96" y="143"/>
                  </a:cubicBezTo>
                  <a:cubicBezTo>
                    <a:pt x="96" y="169"/>
                    <a:pt x="96" y="169"/>
                    <a:pt x="96" y="169"/>
                  </a:cubicBezTo>
                  <a:cubicBezTo>
                    <a:pt x="96" y="174"/>
                    <a:pt x="94" y="178"/>
                    <a:pt x="91" y="181"/>
                  </a:cubicBezTo>
                  <a:cubicBezTo>
                    <a:pt x="88" y="184"/>
                    <a:pt x="84" y="185"/>
                    <a:pt x="80" y="185"/>
                  </a:cubicBezTo>
                  <a:cubicBezTo>
                    <a:pt x="76" y="185"/>
                    <a:pt x="71" y="184"/>
                    <a:pt x="68" y="181"/>
                  </a:cubicBezTo>
                  <a:cubicBezTo>
                    <a:pt x="62" y="174"/>
                    <a:pt x="62" y="164"/>
                    <a:pt x="68" y="158"/>
                  </a:cubicBezTo>
                  <a:cubicBezTo>
                    <a:pt x="70" y="156"/>
                    <a:pt x="71" y="155"/>
                    <a:pt x="71" y="153"/>
                  </a:cubicBezTo>
                  <a:cubicBezTo>
                    <a:pt x="71" y="151"/>
                    <a:pt x="70" y="149"/>
                    <a:pt x="68" y="148"/>
                  </a:cubicBezTo>
                  <a:cubicBezTo>
                    <a:pt x="66" y="145"/>
                    <a:pt x="61" y="145"/>
                    <a:pt x="58" y="148"/>
                  </a:cubicBezTo>
                  <a:cubicBezTo>
                    <a:pt x="53" y="153"/>
                    <a:pt x="50" y="159"/>
                    <a:pt x="50" y="167"/>
                  </a:cubicBezTo>
                  <a:cubicBezTo>
                    <a:pt x="44" y="166"/>
                    <a:pt x="38" y="163"/>
                    <a:pt x="34" y="159"/>
                  </a:cubicBezTo>
                  <a:cubicBezTo>
                    <a:pt x="29" y="154"/>
                    <a:pt x="27" y="148"/>
                    <a:pt x="27" y="141"/>
                  </a:cubicBezTo>
                  <a:cubicBezTo>
                    <a:pt x="27" y="135"/>
                    <a:pt x="29" y="128"/>
                    <a:pt x="34" y="123"/>
                  </a:cubicBezTo>
                  <a:cubicBezTo>
                    <a:pt x="39" y="119"/>
                    <a:pt x="45" y="116"/>
                    <a:pt x="52" y="116"/>
                  </a:cubicBezTo>
                  <a:cubicBezTo>
                    <a:pt x="59" y="116"/>
                    <a:pt x="65" y="119"/>
                    <a:pt x="70" y="123"/>
                  </a:cubicBezTo>
                  <a:cubicBezTo>
                    <a:pt x="71" y="125"/>
                    <a:pt x="73" y="126"/>
                    <a:pt x="75" y="126"/>
                  </a:cubicBezTo>
                  <a:cubicBezTo>
                    <a:pt x="77" y="126"/>
                    <a:pt x="79" y="125"/>
                    <a:pt x="80" y="123"/>
                  </a:cubicBezTo>
                  <a:cubicBezTo>
                    <a:pt x="81" y="122"/>
                    <a:pt x="82" y="120"/>
                    <a:pt x="82" y="118"/>
                  </a:cubicBezTo>
                  <a:cubicBezTo>
                    <a:pt x="82" y="116"/>
                    <a:pt x="81" y="115"/>
                    <a:pt x="80" y="113"/>
                  </a:cubicBezTo>
                  <a:cubicBezTo>
                    <a:pt x="73" y="106"/>
                    <a:pt x="63" y="102"/>
                    <a:pt x="52" y="102"/>
                  </a:cubicBezTo>
                  <a:cubicBezTo>
                    <a:pt x="43" y="102"/>
                    <a:pt x="34" y="105"/>
                    <a:pt x="27" y="111"/>
                  </a:cubicBezTo>
                  <a:cubicBezTo>
                    <a:pt x="20" y="107"/>
                    <a:pt x="14" y="100"/>
                    <a:pt x="14" y="91"/>
                  </a:cubicBezTo>
                  <a:cubicBezTo>
                    <a:pt x="14" y="82"/>
                    <a:pt x="21" y="74"/>
                    <a:pt x="30" y="71"/>
                  </a:cubicBezTo>
                  <a:close/>
                  <a:moveTo>
                    <a:pt x="80" y="197"/>
                  </a:moveTo>
                  <a:cubicBezTo>
                    <a:pt x="80" y="197"/>
                    <a:pt x="80" y="197"/>
                    <a:pt x="80" y="197"/>
                  </a:cubicBezTo>
                  <a:cubicBezTo>
                    <a:pt x="80" y="197"/>
                    <a:pt x="80" y="197"/>
                    <a:pt x="80" y="1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5" name="PA-文本框 67">
            <a:extLst>
              <a:ext uri="{FF2B5EF4-FFF2-40B4-BE49-F238E27FC236}">
                <a16:creationId xmlns:a16="http://schemas.microsoft.com/office/drawing/2014/main" id="{848718E7-C6C7-47F4-8429-3D191F4E7A5A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7020272" y="2129552"/>
            <a:ext cx="1005981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296950">
              <a:defRPr/>
            </a:pPr>
            <a:r>
              <a:rPr lang="en-US" altLang="zh-CN" sz="1200" kern="0" dirty="0" smtClean="0">
                <a:solidFill>
                  <a:prstClr val="white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  <a:sym typeface="Arial" panose="020B0604020202020204" pitchFamily="34" charset="0"/>
              </a:rPr>
              <a:t>Health</a:t>
            </a:r>
            <a:endParaRPr lang="en-GB" sz="1200" kern="0" dirty="0">
              <a:solidFill>
                <a:srgbClr val="FFC000"/>
              </a:solidFill>
              <a:latin typeface="Arial" pitchFamily="34" charset="0"/>
              <a:ea typeface="微软雅黑" panose="020B0503020204020204" pitchFamily="34" charset="-122"/>
              <a:cs typeface="Arial" pitchFamily="34" charset="0"/>
              <a:sym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298307" y="1115690"/>
            <a:ext cx="1392385" cy="1119489"/>
            <a:chOff x="2267805" y="1039508"/>
            <a:chExt cx="1392385" cy="1119489"/>
          </a:xfrm>
        </p:grpSpPr>
        <p:sp>
          <p:nvSpPr>
            <p:cNvPr id="106" name="六边形 105"/>
            <p:cNvSpPr>
              <a:spLocks noChangeArrowheads="1"/>
            </p:cNvSpPr>
            <p:nvPr/>
          </p:nvSpPr>
          <p:spPr bwMode="auto">
            <a:xfrm>
              <a:off x="2452607" y="1155437"/>
              <a:ext cx="1010337" cy="887630"/>
            </a:xfrm>
            <a:prstGeom prst="hexagon">
              <a:avLst>
                <a:gd name="adj" fmla="val 24991"/>
                <a:gd name="vf" fmla="val 115470"/>
              </a:avLst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eaLnBrk="1" hangingPunct="1"/>
              <a:endParaRPr lang="zh-CN" altLang="zh-CN" b="1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7" name="六边形 106"/>
            <p:cNvSpPr>
              <a:spLocks noChangeArrowheads="1"/>
            </p:cNvSpPr>
            <p:nvPr/>
          </p:nvSpPr>
          <p:spPr bwMode="auto">
            <a:xfrm>
              <a:off x="2267805" y="1039508"/>
              <a:ext cx="1361782" cy="1119489"/>
            </a:xfrm>
            <a:prstGeom prst="hexagon">
              <a:avLst>
                <a:gd name="adj" fmla="val 24991"/>
                <a:gd name="vf" fmla="val 115470"/>
              </a:avLst>
            </a:prstGeom>
            <a:solidFill>
              <a:schemeClr val="bg1">
                <a:lumMod val="75000"/>
                <a:alpha val="30000"/>
              </a:schemeClr>
            </a:solidFill>
            <a:ln>
              <a:noFill/>
            </a:ln>
            <a:extLst/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eaLnBrk="1" hangingPunct="1"/>
              <a:endParaRPr lang="zh-CN" altLang="zh-CN" sz="1200" b="1" dirty="0">
                <a:solidFill>
                  <a:srgbClr val="FFFFFF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2343792" y="1425528"/>
              <a:ext cx="13163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FFFFFF"/>
                  </a:solidFill>
                  <a:latin typeface="Arial" pitchFamily="34" charset="0"/>
                  <a:ea typeface="微软雅黑" panose="020B0503020204020204" pitchFamily="34" charset="-122"/>
                  <a:cs typeface="Arial" pitchFamily="34" charset="0"/>
                  <a:sym typeface="宋体" panose="02010600030101010101" pitchFamily="2" charset="-122"/>
                </a:rPr>
                <a:t>Organization</a:t>
              </a:r>
              <a:endParaRPr lang="zh-CN" altLang="zh-CN" sz="1400" b="1" dirty="0">
                <a:solidFill>
                  <a:srgbClr val="FFFFFF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3305414" y="2365616"/>
            <a:ext cx="1365726" cy="1119489"/>
            <a:chOff x="2267805" y="1039508"/>
            <a:chExt cx="1365726" cy="1119489"/>
          </a:xfrm>
        </p:grpSpPr>
        <p:sp>
          <p:nvSpPr>
            <p:cNvPr id="84" name="六边形 83"/>
            <p:cNvSpPr>
              <a:spLocks noChangeArrowheads="1"/>
            </p:cNvSpPr>
            <p:nvPr/>
          </p:nvSpPr>
          <p:spPr bwMode="auto">
            <a:xfrm>
              <a:off x="2452607" y="1155437"/>
              <a:ext cx="1010337" cy="887630"/>
            </a:xfrm>
            <a:prstGeom prst="hexagon">
              <a:avLst>
                <a:gd name="adj" fmla="val 24991"/>
                <a:gd name="vf" fmla="val 115470"/>
              </a:avLst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eaLnBrk="1" hangingPunct="1"/>
              <a:endParaRPr lang="zh-CN" altLang="zh-CN" b="1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5" name="六边形 84"/>
            <p:cNvSpPr>
              <a:spLocks noChangeArrowheads="1"/>
            </p:cNvSpPr>
            <p:nvPr/>
          </p:nvSpPr>
          <p:spPr bwMode="auto">
            <a:xfrm>
              <a:off x="2267805" y="1039508"/>
              <a:ext cx="1361782" cy="1119489"/>
            </a:xfrm>
            <a:prstGeom prst="hexagon">
              <a:avLst>
                <a:gd name="adj" fmla="val 24991"/>
                <a:gd name="vf" fmla="val 115470"/>
              </a:avLst>
            </a:prstGeom>
            <a:solidFill>
              <a:schemeClr val="bg1">
                <a:lumMod val="75000"/>
                <a:alpha val="30000"/>
              </a:schemeClr>
            </a:solidFill>
            <a:ln>
              <a:noFill/>
            </a:ln>
            <a:extLst/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eaLnBrk="1" hangingPunct="1"/>
              <a:endParaRPr lang="zh-CN" altLang="zh-CN" sz="1200" b="1" dirty="0">
                <a:solidFill>
                  <a:srgbClr val="FFFFFF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6" name="文本框 85"/>
            <p:cNvSpPr txBox="1"/>
            <p:nvPr/>
          </p:nvSpPr>
          <p:spPr>
            <a:xfrm>
              <a:off x="2317133" y="1432454"/>
              <a:ext cx="13163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rgbClr val="FFFFFF"/>
                  </a:solidFill>
                  <a:latin typeface="Arial" pitchFamily="34" charset="0"/>
                  <a:ea typeface="微软雅黑" panose="020B0503020204020204" pitchFamily="34" charset="-122"/>
                  <a:cs typeface="Arial" pitchFamily="34" charset="0"/>
                  <a:sym typeface="宋体" panose="02010600030101010101" pitchFamily="2" charset="-122"/>
                </a:rPr>
                <a:t>Funding</a:t>
              </a:r>
              <a:endParaRPr lang="zh-CN" altLang="zh-CN" sz="1400" b="1" dirty="0">
                <a:solidFill>
                  <a:srgbClr val="FFFFFF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3330078" y="3649174"/>
            <a:ext cx="1365726" cy="1119489"/>
            <a:chOff x="2267805" y="1039508"/>
            <a:chExt cx="1365726" cy="1119489"/>
          </a:xfrm>
        </p:grpSpPr>
        <p:sp>
          <p:nvSpPr>
            <p:cNvPr id="91" name="六边形 90"/>
            <p:cNvSpPr>
              <a:spLocks noChangeArrowheads="1"/>
            </p:cNvSpPr>
            <p:nvPr/>
          </p:nvSpPr>
          <p:spPr bwMode="auto">
            <a:xfrm>
              <a:off x="2452607" y="1155437"/>
              <a:ext cx="1010337" cy="887630"/>
            </a:xfrm>
            <a:prstGeom prst="hexagon">
              <a:avLst>
                <a:gd name="adj" fmla="val 24991"/>
                <a:gd name="vf" fmla="val 115470"/>
              </a:avLst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eaLnBrk="1" hangingPunct="1"/>
              <a:endParaRPr lang="zh-CN" altLang="zh-CN" b="1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2" name="六边形 91"/>
            <p:cNvSpPr>
              <a:spLocks noChangeArrowheads="1"/>
            </p:cNvSpPr>
            <p:nvPr/>
          </p:nvSpPr>
          <p:spPr bwMode="auto">
            <a:xfrm>
              <a:off x="2267805" y="1039508"/>
              <a:ext cx="1361782" cy="1119489"/>
            </a:xfrm>
            <a:prstGeom prst="hexagon">
              <a:avLst>
                <a:gd name="adj" fmla="val 24991"/>
                <a:gd name="vf" fmla="val 115470"/>
              </a:avLst>
            </a:prstGeom>
            <a:solidFill>
              <a:schemeClr val="bg1">
                <a:lumMod val="75000"/>
                <a:alpha val="30000"/>
              </a:schemeClr>
            </a:solidFill>
            <a:ln>
              <a:noFill/>
            </a:ln>
            <a:extLst/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eaLnBrk="1" hangingPunct="1"/>
              <a:endParaRPr lang="zh-CN" altLang="zh-CN" sz="1200" b="1" dirty="0">
                <a:solidFill>
                  <a:srgbClr val="FFFFFF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3" name="文本框 92"/>
            <p:cNvSpPr txBox="1"/>
            <p:nvPr/>
          </p:nvSpPr>
          <p:spPr>
            <a:xfrm>
              <a:off x="2317133" y="1432454"/>
              <a:ext cx="13163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rgbClr val="FFFFFF"/>
                  </a:solidFill>
                  <a:latin typeface="Arial" pitchFamily="34" charset="0"/>
                  <a:ea typeface="微软雅黑" panose="020B0503020204020204" pitchFamily="34" charset="-122"/>
                  <a:cs typeface="Arial" pitchFamily="34" charset="0"/>
                  <a:sym typeface="宋体" panose="02010600030101010101" pitchFamily="2" charset="-122"/>
                </a:rPr>
                <a:t>Personnel</a:t>
              </a:r>
              <a:endParaRPr lang="zh-CN" altLang="zh-CN" sz="1400" b="1" dirty="0">
                <a:solidFill>
                  <a:srgbClr val="FFFFFF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  <a:sym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199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2BB634496EAB498A685EA26DE87D9A" ma:contentTypeVersion="2" ma:contentTypeDescription="Create a new document." ma:contentTypeScope="" ma:versionID="d754c1b691f26b256599553752d7519d">
  <xsd:schema xmlns:xsd="http://www.w3.org/2001/XMLSchema" xmlns:xs="http://www.w3.org/2001/XMLSchema" xmlns:p="http://schemas.microsoft.com/office/2006/metadata/properties" xmlns:ns1="http://schemas.microsoft.com/sharepoint/v3" xmlns:ns2="ce1d9229-ea97-4c6f-a2f4-dd635208ba85" targetNamespace="http://schemas.microsoft.com/office/2006/metadata/properties" ma:root="true" ma:fieldsID="59cb006743196f0fda619637c9e8a09d" ns1:_="" ns2:_="">
    <xsd:import namespace="http://schemas.microsoft.com/sharepoint/v3"/>
    <xsd:import namespace="ce1d9229-ea97-4c6f-a2f4-dd635208ba85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1d9229-ea97-4c6f-a2f4-dd635208ba8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4B0920E-A905-4F7C-8799-CFD9BAD27CA6}"/>
</file>

<file path=customXml/itemProps2.xml><?xml version="1.0" encoding="utf-8"?>
<ds:datastoreItem xmlns:ds="http://schemas.openxmlformats.org/officeDocument/2006/customXml" ds:itemID="{A534302D-6612-40A0-A34D-37DDB975F1EC}"/>
</file>

<file path=customXml/itemProps3.xml><?xml version="1.0" encoding="utf-8"?>
<ds:datastoreItem xmlns:ds="http://schemas.openxmlformats.org/officeDocument/2006/customXml" ds:itemID="{390E2536-E8F4-48B1-9D62-DFC0D186BA4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802</Words>
  <Application>Microsoft Office PowerPoint</Application>
  <PresentationFormat>全屏显示(16:9)</PresentationFormat>
  <Paragraphs>114</Paragraphs>
  <Slides>14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Open Sans</vt:lpstr>
      <vt:lpstr>Open Sans Light</vt:lpstr>
      <vt:lpstr>等线 Light</vt:lpstr>
      <vt:lpstr>宋体</vt:lpstr>
      <vt:lpstr>微软雅黑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2019-07-24T07:42:40Z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readonly">
    <vt:lpwstr/>
  </property>
  <property fmtid="{D5CDD505-2E9C-101B-9397-08002B2CF9AE}" pid="3" name="_change">
    <vt:lpwstr/>
  </property>
  <property fmtid="{D5CDD505-2E9C-101B-9397-08002B2CF9AE}" pid="4" name="_full-control">
    <vt:lpwstr/>
  </property>
  <property fmtid="{D5CDD505-2E9C-101B-9397-08002B2CF9AE}" pid="5" name="sflag">
    <vt:lpwstr>1562151961</vt:lpwstr>
  </property>
  <property fmtid="{D5CDD505-2E9C-101B-9397-08002B2CF9AE}" pid="6" name="ContentTypeId">
    <vt:lpwstr>0x010100202BB634496EAB498A685EA26DE87D9A</vt:lpwstr>
  </property>
</Properties>
</file>